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71" r:id="rId13"/>
    <p:sldId id="269" r:id="rId14"/>
    <p:sldId id="270" r:id="rId15"/>
    <p:sldId id="272" r:id="rId16"/>
    <p:sldId id="273" r:id="rId17"/>
    <p:sldId id="274" r:id="rId18"/>
    <p:sldId id="275" r:id="rId19"/>
    <p:sldId id="276" r:id="rId20"/>
    <p:sldId id="277" r:id="rId21"/>
    <p:sldId id="278" r:id="rId22"/>
    <p:sldId id="279" r:id="rId23"/>
    <p:sldId id="280" r:id="rId24"/>
    <p:sldId id="281"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4869B0A6-E89F-4A85-A007-EEDB687BCB55}" type="datetimeFigureOut">
              <a:rPr lang="en-CA" smtClean="0"/>
              <a:t>03/03/2015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3515960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869B0A6-E89F-4A85-A007-EEDB687BCB55}" type="datetimeFigureOut">
              <a:rPr lang="en-CA" smtClean="0"/>
              <a:t>03/03/2015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2985952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69B0A6-E89F-4A85-A007-EEDB687BCB55}" type="datetimeFigureOut">
              <a:rPr lang="en-CA" smtClean="0"/>
              <a:t>03/03/2015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3731390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4869B0A6-E89F-4A85-A007-EEDB687BCB55}" type="datetimeFigureOut">
              <a:rPr lang="en-CA" smtClean="0"/>
              <a:t>03/03/2015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2535753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4869B0A6-E89F-4A85-A007-EEDB687BCB55}" type="datetimeFigureOut">
              <a:rPr lang="en-CA" smtClean="0"/>
              <a:t>03/03/2015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2009729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4869B0A6-E89F-4A85-A007-EEDB687BCB55}" type="datetimeFigureOut">
              <a:rPr lang="en-CA" smtClean="0"/>
              <a:t>03/03/2015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307248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69B0A6-E89F-4A85-A007-EEDB687BCB55}" type="datetimeFigureOut">
              <a:rPr lang="en-CA" smtClean="0"/>
              <a:t>03/03/2015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26758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69B0A6-E89F-4A85-A007-EEDB687BCB55}" type="datetimeFigureOut">
              <a:rPr lang="en-CA" smtClean="0"/>
              <a:t>03/03/2015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450669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69B0A6-E89F-4A85-A007-EEDB687BCB55}" type="datetimeFigureOut">
              <a:rPr lang="en-CA" smtClean="0"/>
              <a:t>03/03/2015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3840958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869B0A6-E89F-4A85-A007-EEDB687BCB55}" type="datetimeFigureOut">
              <a:rPr lang="en-CA" smtClean="0"/>
              <a:t>03/03/2015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2445536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869B0A6-E89F-4A85-A007-EEDB687BCB55}" type="datetimeFigureOut">
              <a:rPr lang="en-CA" smtClean="0"/>
              <a:t>03/03/2015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70838BEA-9A94-4366-8B0F-EE2338668F66}" type="slidenum">
              <a:rPr lang="en-CA" smtClean="0"/>
              <a:t>‹#›</a:t>
            </a:fld>
            <a:endParaRPr lang="en-CA"/>
          </a:p>
        </p:txBody>
      </p:sp>
    </p:spTree>
    <p:extLst>
      <p:ext uri="{BB962C8B-B14F-4D97-AF65-F5344CB8AC3E}">
        <p14:creationId xmlns:p14="http://schemas.microsoft.com/office/powerpoint/2010/main" val="36253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69B0A6-E89F-4A85-A007-EEDB687BCB55}" type="datetimeFigureOut">
              <a:rPr lang="en-CA" smtClean="0"/>
              <a:t>03/03/2015</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838BEA-9A94-4366-8B0F-EE2338668F66}" type="slidenum">
              <a:rPr lang="en-CA" smtClean="0"/>
              <a:t>‹#›</a:t>
            </a:fld>
            <a:endParaRPr lang="en-CA"/>
          </a:p>
        </p:txBody>
      </p:sp>
    </p:spTree>
    <p:extLst>
      <p:ext uri="{BB962C8B-B14F-4D97-AF65-F5344CB8AC3E}">
        <p14:creationId xmlns:p14="http://schemas.microsoft.com/office/powerpoint/2010/main" val="34774993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cupe1281.ca/index.php?section_id=21"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t>Member Involvement</a:t>
            </a:r>
            <a:endParaRPr lang="en-CA" dirty="0"/>
          </a:p>
        </p:txBody>
      </p:sp>
      <p:sp>
        <p:nvSpPr>
          <p:cNvPr id="3" name="Subtitle 2"/>
          <p:cNvSpPr>
            <a:spLocks noGrp="1"/>
          </p:cNvSpPr>
          <p:nvPr>
            <p:ph type="subTitle" idx="1"/>
          </p:nvPr>
        </p:nvSpPr>
        <p:spPr/>
        <p:txBody>
          <a:bodyPr/>
          <a:lstStyle/>
          <a:p>
            <a:endParaRPr lang="en-CA"/>
          </a:p>
        </p:txBody>
      </p:sp>
    </p:spTree>
    <p:extLst>
      <p:ext uri="{BB962C8B-B14F-4D97-AF65-F5344CB8AC3E}">
        <p14:creationId xmlns:p14="http://schemas.microsoft.com/office/powerpoint/2010/main" val="22576669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Why is member involvement important? (CUPE local 1281)</a:t>
            </a:r>
            <a:endParaRPr lang="en-CA" dirty="0"/>
          </a:p>
        </p:txBody>
      </p:sp>
      <p:sp>
        <p:nvSpPr>
          <p:cNvPr id="3" name="Content Placeholder 2"/>
          <p:cNvSpPr>
            <a:spLocks noGrp="1"/>
          </p:cNvSpPr>
          <p:nvPr>
            <p:ph idx="1"/>
          </p:nvPr>
        </p:nvSpPr>
        <p:spPr/>
        <p:txBody>
          <a:bodyPr/>
          <a:lstStyle/>
          <a:p>
            <a:r>
              <a:rPr lang="en-CA" dirty="0"/>
              <a:t>"Collective bargaining is </a:t>
            </a:r>
            <a:r>
              <a:rPr lang="en-CA" u="sng" dirty="0"/>
              <a:t>not a process of debate</a:t>
            </a:r>
            <a:r>
              <a:rPr lang="en-CA" dirty="0"/>
              <a:t> in which one party outscores the other by raising the best debating points. </a:t>
            </a:r>
            <a:r>
              <a:rPr lang="en-CA" u="sng" dirty="0"/>
              <a:t>It is an exercise of power</a:t>
            </a:r>
            <a:r>
              <a:rPr lang="en-CA" dirty="0"/>
              <a:t>, the outcome of which is determined by the abilities of each side to make effective use of its own power."</a:t>
            </a:r>
          </a:p>
          <a:p>
            <a:r>
              <a:rPr lang="en-CA" dirty="0" smtClean="0"/>
              <a:t>What is the union’s power? “The strength of members’ support for proposals.”</a:t>
            </a:r>
            <a:endParaRPr lang="en-CA" dirty="0"/>
          </a:p>
        </p:txBody>
      </p:sp>
    </p:spTree>
    <p:extLst>
      <p:ext uri="{BB962C8B-B14F-4D97-AF65-F5344CB8AC3E}">
        <p14:creationId xmlns:p14="http://schemas.microsoft.com/office/powerpoint/2010/main" val="42231807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lstStyle/>
          <a:p>
            <a:r>
              <a:rPr lang="en-CA" dirty="0" smtClean="0"/>
              <a:t>“Members </a:t>
            </a:r>
            <a:r>
              <a:rPr lang="en-CA" dirty="0"/>
              <a:t>must understand and support the bargaining proposals and be prepared to display their support</a:t>
            </a:r>
            <a:r>
              <a:rPr lang="en-CA" dirty="0" smtClean="0"/>
              <a:t>.”</a:t>
            </a:r>
          </a:p>
          <a:p>
            <a:r>
              <a:rPr lang="en-CA" dirty="0" smtClean="0"/>
              <a:t>“This </a:t>
            </a:r>
            <a:r>
              <a:rPr lang="en-CA" dirty="0"/>
              <a:t>means that members must be involved in the bargaining process from the beginning</a:t>
            </a:r>
            <a:r>
              <a:rPr lang="en-CA" dirty="0" smtClean="0"/>
              <a:t>.”</a:t>
            </a:r>
          </a:p>
          <a:p>
            <a:pPr marL="0" indent="0">
              <a:buNone/>
            </a:pPr>
            <a:r>
              <a:rPr lang="en-CA" dirty="0" smtClean="0"/>
              <a:t> </a:t>
            </a:r>
          </a:p>
          <a:p>
            <a:pPr marL="800100" lvl="2" indent="0" algn="ctr">
              <a:buNone/>
            </a:pPr>
            <a:r>
              <a:rPr lang="en-CA" u="sng" dirty="0">
                <a:hlinkClick r:id="rId2"/>
              </a:rPr>
              <a:t>http://</a:t>
            </a:r>
            <a:r>
              <a:rPr lang="en-CA" u="sng" dirty="0" smtClean="0">
                <a:hlinkClick r:id="rId2"/>
              </a:rPr>
              <a:t>www.cupe1281.ca/index.php?section_id=21</a:t>
            </a:r>
            <a:endParaRPr lang="en-CA" dirty="0"/>
          </a:p>
        </p:txBody>
      </p:sp>
    </p:spTree>
    <p:extLst>
      <p:ext uri="{BB962C8B-B14F-4D97-AF65-F5344CB8AC3E}">
        <p14:creationId xmlns:p14="http://schemas.microsoft.com/office/powerpoint/2010/main" val="446570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Examples of member involvement:</a:t>
            </a:r>
            <a:endParaRPr lang="en-CA" dirty="0"/>
          </a:p>
        </p:txBody>
      </p:sp>
      <p:sp>
        <p:nvSpPr>
          <p:cNvPr id="3" name="Content Placeholder 2"/>
          <p:cNvSpPr>
            <a:spLocks noGrp="1"/>
          </p:cNvSpPr>
          <p:nvPr>
            <p:ph idx="1"/>
          </p:nvPr>
        </p:nvSpPr>
        <p:spPr/>
        <p:txBody>
          <a:bodyPr>
            <a:normAutofit lnSpcReduction="10000"/>
          </a:bodyPr>
          <a:lstStyle/>
          <a:p>
            <a:r>
              <a:rPr lang="en-CA" dirty="0" smtClean="0"/>
              <a:t>Election of and participation on bargaining committee</a:t>
            </a:r>
          </a:p>
          <a:p>
            <a:r>
              <a:rPr lang="en-CA" dirty="0" smtClean="0"/>
              <a:t>Informing members about wages and conditions in comparative workplaces and other issues affecting negotiations</a:t>
            </a:r>
          </a:p>
          <a:p>
            <a:r>
              <a:rPr lang="en-CA" dirty="0" smtClean="0"/>
              <a:t>Asking members what their priorities are for this round of bargaining</a:t>
            </a:r>
          </a:p>
          <a:p>
            <a:r>
              <a:rPr lang="en-CA" dirty="0" smtClean="0"/>
              <a:t>proposal package should be based on these priorities</a:t>
            </a:r>
          </a:p>
          <a:p>
            <a:endParaRPr lang="en-CA" dirty="0"/>
          </a:p>
        </p:txBody>
      </p:sp>
    </p:spTree>
    <p:extLst>
      <p:ext uri="{BB962C8B-B14F-4D97-AF65-F5344CB8AC3E}">
        <p14:creationId xmlns:p14="http://schemas.microsoft.com/office/powerpoint/2010/main" val="1305069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More examples of member involvement</a:t>
            </a:r>
            <a:endParaRPr lang="en-CA" dirty="0"/>
          </a:p>
        </p:txBody>
      </p:sp>
      <p:sp>
        <p:nvSpPr>
          <p:cNvPr id="3" name="Content Placeholder 2"/>
          <p:cNvSpPr>
            <a:spLocks noGrp="1"/>
          </p:cNvSpPr>
          <p:nvPr>
            <p:ph idx="1"/>
          </p:nvPr>
        </p:nvSpPr>
        <p:spPr/>
        <p:txBody>
          <a:bodyPr/>
          <a:lstStyle/>
          <a:p>
            <a:r>
              <a:rPr lang="en-CA" dirty="0" smtClean="0"/>
              <a:t>Getting feedback on the proposal package</a:t>
            </a:r>
          </a:p>
          <a:p>
            <a:r>
              <a:rPr lang="en-CA" dirty="0" smtClean="0"/>
              <a:t>Communicating with membership throughout the bargaining process on the progress of negotiations.</a:t>
            </a:r>
          </a:p>
          <a:p>
            <a:r>
              <a:rPr lang="en-CA" dirty="0" smtClean="0"/>
              <a:t>In the event of impasse, strike vote, job action</a:t>
            </a:r>
          </a:p>
          <a:p>
            <a:r>
              <a:rPr lang="en-CA" dirty="0" smtClean="0"/>
              <a:t>Explaining tentative agreement to members</a:t>
            </a:r>
          </a:p>
          <a:p>
            <a:r>
              <a:rPr lang="en-CA" dirty="0" smtClean="0"/>
              <a:t>Ratification of tentative agreement.</a:t>
            </a:r>
          </a:p>
          <a:p>
            <a:endParaRPr lang="en-CA" dirty="0"/>
          </a:p>
        </p:txBody>
      </p:sp>
    </p:spTree>
    <p:extLst>
      <p:ext uri="{BB962C8B-B14F-4D97-AF65-F5344CB8AC3E}">
        <p14:creationId xmlns:p14="http://schemas.microsoft.com/office/powerpoint/2010/main" val="3563107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Power</a:t>
            </a:r>
            <a:endParaRPr lang="en-CA" dirty="0"/>
          </a:p>
        </p:txBody>
      </p:sp>
      <p:sp>
        <p:nvSpPr>
          <p:cNvPr id="3" name="Content Placeholder 2"/>
          <p:cNvSpPr>
            <a:spLocks noGrp="1"/>
          </p:cNvSpPr>
          <p:nvPr>
            <p:ph idx="1"/>
          </p:nvPr>
        </p:nvSpPr>
        <p:spPr/>
        <p:txBody>
          <a:bodyPr/>
          <a:lstStyle/>
          <a:p>
            <a:r>
              <a:rPr lang="en-CA" dirty="0" smtClean="0"/>
              <a:t>“</a:t>
            </a:r>
            <a:r>
              <a:rPr lang="en-CA" dirty="0"/>
              <a:t>The outcome of bargaining is affected by the bargaining power the parties bring to the table. The most important source of power on the union side is the support of the members of the bargaining unit</a:t>
            </a:r>
            <a:r>
              <a:rPr lang="en-CA" dirty="0" smtClean="0"/>
              <a:t>.”</a:t>
            </a:r>
            <a:endParaRPr lang="en-CA" dirty="0"/>
          </a:p>
        </p:txBody>
      </p:sp>
    </p:spTree>
    <p:extLst>
      <p:ext uri="{BB962C8B-B14F-4D97-AF65-F5344CB8AC3E}">
        <p14:creationId xmlns:p14="http://schemas.microsoft.com/office/powerpoint/2010/main" val="2269515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Five basic principles</a:t>
            </a:r>
            <a:endParaRPr lang="en-CA" dirty="0"/>
          </a:p>
        </p:txBody>
      </p:sp>
      <p:sp>
        <p:nvSpPr>
          <p:cNvPr id="3" name="Content Placeholder 2"/>
          <p:cNvSpPr>
            <a:spLocks noGrp="1"/>
          </p:cNvSpPr>
          <p:nvPr>
            <p:ph idx="1"/>
          </p:nvPr>
        </p:nvSpPr>
        <p:spPr/>
        <p:txBody>
          <a:bodyPr/>
          <a:lstStyle/>
          <a:p>
            <a:r>
              <a:rPr lang="en-CA" dirty="0" smtClean="0"/>
              <a:t>Inform</a:t>
            </a:r>
          </a:p>
          <a:p>
            <a:r>
              <a:rPr lang="en-CA" dirty="0" smtClean="0"/>
              <a:t>Motivate</a:t>
            </a:r>
          </a:p>
          <a:p>
            <a:r>
              <a:rPr lang="en-CA" dirty="0" smtClean="0"/>
              <a:t>Delegate tasks</a:t>
            </a:r>
          </a:p>
          <a:p>
            <a:r>
              <a:rPr lang="en-CA" dirty="0" smtClean="0"/>
              <a:t>Build momentum</a:t>
            </a:r>
          </a:p>
          <a:p>
            <a:r>
              <a:rPr lang="en-CA" dirty="0" smtClean="0"/>
              <a:t>Acknowledge contributions</a:t>
            </a:r>
            <a:endParaRPr lang="en-CA" dirty="0"/>
          </a:p>
        </p:txBody>
      </p:sp>
    </p:spTree>
    <p:extLst>
      <p:ext uri="{BB962C8B-B14F-4D97-AF65-F5344CB8AC3E}">
        <p14:creationId xmlns:p14="http://schemas.microsoft.com/office/powerpoint/2010/main" val="3666469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More Resources</a:t>
            </a:r>
            <a:endParaRPr lang="en-CA" dirty="0"/>
          </a:p>
        </p:txBody>
      </p:sp>
      <p:sp>
        <p:nvSpPr>
          <p:cNvPr id="3" name="Content Placeholder 2"/>
          <p:cNvSpPr>
            <a:spLocks noGrp="1"/>
          </p:cNvSpPr>
          <p:nvPr>
            <p:ph idx="1"/>
          </p:nvPr>
        </p:nvSpPr>
        <p:spPr/>
        <p:txBody>
          <a:bodyPr/>
          <a:lstStyle/>
          <a:p>
            <a:r>
              <a:rPr lang="en-CA" dirty="0" smtClean="0"/>
              <a:t>CUPE </a:t>
            </a:r>
            <a:r>
              <a:rPr lang="en-CA" i="1" dirty="0" smtClean="0"/>
              <a:t>Bargaining Committee Handbook</a:t>
            </a:r>
          </a:p>
          <a:p>
            <a:r>
              <a:rPr lang="en-CA" dirty="0" smtClean="0"/>
              <a:t>CAW </a:t>
            </a:r>
            <a:r>
              <a:rPr lang="en-CA" i="1" dirty="0" smtClean="0"/>
              <a:t>Collective Bargaining and Political Action Program</a:t>
            </a:r>
            <a:r>
              <a:rPr lang="en-CA" dirty="0" smtClean="0"/>
              <a:t>, “Bargaining philosophy”</a:t>
            </a:r>
          </a:p>
          <a:p>
            <a:r>
              <a:rPr lang="en-CA" dirty="0" smtClean="0"/>
              <a:t>UNIFOR </a:t>
            </a:r>
            <a:r>
              <a:rPr lang="en-CA" i="1" dirty="0" smtClean="0"/>
              <a:t>A New Union for a Challenging World: </a:t>
            </a:r>
            <a:r>
              <a:rPr lang="en-CA" i="1" dirty="0" err="1" smtClean="0"/>
              <a:t>Unifor’s</a:t>
            </a:r>
            <a:r>
              <a:rPr lang="en-CA" i="1" dirty="0" smtClean="0"/>
              <a:t> Vision and Plan</a:t>
            </a:r>
          </a:p>
          <a:p>
            <a:pPr lvl="1"/>
            <a:r>
              <a:rPr lang="en-CA" dirty="0" smtClean="0"/>
              <a:t>“involvement” </a:t>
            </a:r>
            <a:r>
              <a:rPr lang="en-CA" dirty="0"/>
              <a:t>(</a:t>
            </a:r>
            <a:r>
              <a:rPr lang="en-CA" dirty="0" smtClean="0"/>
              <a:t>4x) </a:t>
            </a:r>
          </a:p>
          <a:p>
            <a:pPr lvl="1"/>
            <a:r>
              <a:rPr lang="en-CA" dirty="0" smtClean="0"/>
              <a:t>“participation” </a:t>
            </a:r>
            <a:r>
              <a:rPr lang="en-CA" dirty="0"/>
              <a:t>(</a:t>
            </a:r>
            <a:r>
              <a:rPr lang="en-CA" dirty="0" smtClean="0"/>
              <a:t>6x) </a:t>
            </a:r>
          </a:p>
          <a:p>
            <a:pPr lvl="1"/>
            <a:r>
              <a:rPr lang="en-CA" dirty="0" smtClean="0"/>
              <a:t>“engagement” </a:t>
            </a:r>
            <a:r>
              <a:rPr lang="en-CA" dirty="0"/>
              <a:t>(</a:t>
            </a:r>
            <a:r>
              <a:rPr lang="en-CA" dirty="0" smtClean="0"/>
              <a:t>8x)</a:t>
            </a:r>
            <a:endParaRPr lang="en-CA" dirty="0"/>
          </a:p>
          <a:p>
            <a:endParaRPr lang="en-CA" i="1" dirty="0"/>
          </a:p>
        </p:txBody>
      </p:sp>
    </p:spTree>
    <p:extLst>
      <p:ext uri="{BB962C8B-B14F-4D97-AF65-F5344CB8AC3E}">
        <p14:creationId xmlns:p14="http://schemas.microsoft.com/office/powerpoint/2010/main" val="2941564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CAW</a:t>
            </a:r>
            <a:endParaRPr lang="en-CA" dirty="0"/>
          </a:p>
        </p:txBody>
      </p:sp>
      <p:sp>
        <p:nvSpPr>
          <p:cNvPr id="3" name="Content Placeholder 2"/>
          <p:cNvSpPr>
            <a:spLocks noGrp="1"/>
          </p:cNvSpPr>
          <p:nvPr>
            <p:ph idx="1"/>
          </p:nvPr>
        </p:nvSpPr>
        <p:spPr/>
        <p:txBody>
          <a:bodyPr/>
          <a:lstStyle/>
          <a:p>
            <a:r>
              <a:rPr lang="en-CA" dirty="0"/>
              <a:t>" Our members are more involved in bargaining than in anything </a:t>
            </a:r>
            <a:r>
              <a:rPr lang="en-CA" dirty="0" smtClean="0"/>
              <a:t>else the </a:t>
            </a:r>
            <a:r>
              <a:rPr lang="en-CA" dirty="0"/>
              <a:t>union does. Their participation, and the democratic structure </a:t>
            </a:r>
            <a:r>
              <a:rPr lang="en-CA" dirty="0" smtClean="0"/>
              <a:t>of our </a:t>
            </a:r>
            <a:r>
              <a:rPr lang="en-CA" dirty="0"/>
              <a:t>bargaining, are crucial to our continued progress."</a:t>
            </a:r>
          </a:p>
          <a:p>
            <a:endParaRPr lang="en-CA" dirty="0"/>
          </a:p>
        </p:txBody>
      </p:sp>
    </p:spTree>
    <p:extLst>
      <p:ext uri="{BB962C8B-B14F-4D97-AF65-F5344CB8AC3E}">
        <p14:creationId xmlns:p14="http://schemas.microsoft.com/office/powerpoint/2010/main" val="24903359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CAW: Social Unionism</a:t>
            </a:r>
            <a:endParaRPr lang="en-CA" dirty="0"/>
          </a:p>
        </p:txBody>
      </p:sp>
      <p:sp>
        <p:nvSpPr>
          <p:cNvPr id="3" name="Content Placeholder 2"/>
          <p:cNvSpPr>
            <a:spLocks noGrp="1"/>
          </p:cNvSpPr>
          <p:nvPr>
            <p:ph idx="1"/>
          </p:nvPr>
        </p:nvSpPr>
        <p:spPr/>
        <p:txBody>
          <a:bodyPr/>
          <a:lstStyle/>
          <a:p>
            <a:r>
              <a:rPr lang="en-CA" dirty="0"/>
              <a:t>"Individual employers can never deliver these [broader social] goals [our members want]. That’s why our collective bargaining is always complemented by our work in the broader social and political arena, to win policies and programs that reinforce our progress at the bargaining table</a:t>
            </a:r>
            <a:r>
              <a:rPr lang="en-CA" dirty="0" smtClean="0"/>
              <a:t>.”</a:t>
            </a:r>
          </a:p>
          <a:p>
            <a:r>
              <a:rPr lang="en-CA" dirty="0"/>
              <a:t>Is social unionism enough? See </a:t>
            </a:r>
            <a:r>
              <a:rPr lang="en-CA" dirty="0" smtClean="0"/>
              <a:t>Adams</a:t>
            </a:r>
            <a:endParaRPr lang="en-CA" dirty="0"/>
          </a:p>
        </p:txBody>
      </p:sp>
    </p:spTree>
    <p:extLst>
      <p:ext uri="{BB962C8B-B14F-4D97-AF65-F5344CB8AC3E}">
        <p14:creationId xmlns:p14="http://schemas.microsoft.com/office/powerpoint/2010/main" val="3240982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UNIFOR “Membership Engagement”</a:t>
            </a:r>
            <a:endParaRPr lang="en-CA" dirty="0"/>
          </a:p>
        </p:txBody>
      </p:sp>
      <p:sp>
        <p:nvSpPr>
          <p:cNvPr id="3" name="Content Placeholder 2"/>
          <p:cNvSpPr>
            <a:spLocks noGrp="1"/>
          </p:cNvSpPr>
          <p:nvPr>
            <p:ph idx="1"/>
          </p:nvPr>
        </p:nvSpPr>
        <p:spPr/>
        <p:txBody>
          <a:bodyPr>
            <a:normAutofit/>
          </a:bodyPr>
          <a:lstStyle/>
          <a:p>
            <a:r>
              <a:rPr lang="en-CA" dirty="0" smtClean="0"/>
              <a:t>“The </a:t>
            </a:r>
            <a:r>
              <a:rPr lang="en-CA" dirty="0"/>
              <a:t>founding of </a:t>
            </a:r>
            <a:r>
              <a:rPr lang="en-CA" dirty="0" err="1"/>
              <a:t>Unifor</a:t>
            </a:r>
            <a:r>
              <a:rPr lang="en-CA" dirty="0"/>
              <a:t> is a great opportunity to better engage our members – in the workplace, </a:t>
            </a:r>
            <a:r>
              <a:rPr lang="en-CA" dirty="0" smtClean="0"/>
              <a:t>at home </a:t>
            </a:r>
            <a:r>
              <a:rPr lang="en-CA" dirty="0"/>
              <a:t>and on-line. Indeed, this is more than an opportunity: it is a necessity</a:t>
            </a:r>
            <a:r>
              <a:rPr lang="en-CA" dirty="0" smtClean="0"/>
              <a:t>.”</a:t>
            </a:r>
          </a:p>
          <a:p>
            <a:r>
              <a:rPr lang="en-CA" dirty="0" smtClean="0"/>
              <a:t>“Without </a:t>
            </a:r>
            <a:r>
              <a:rPr lang="en-CA" dirty="0"/>
              <a:t>more </a:t>
            </a:r>
            <a:r>
              <a:rPr lang="en-CA" dirty="0" smtClean="0"/>
              <a:t>active membership </a:t>
            </a:r>
            <a:r>
              <a:rPr lang="en-CA" dirty="0"/>
              <a:t>engagement, we cannot strengthen our movement and respond adequately to </a:t>
            </a:r>
            <a:r>
              <a:rPr lang="en-CA" dirty="0" smtClean="0"/>
              <a:t>the assault </a:t>
            </a:r>
            <a:r>
              <a:rPr lang="en-CA" dirty="0"/>
              <a:t>on labour rights</a:t>
            </a:r>
            <a:r>
              <a:rPr lang="en-CA" dirty="0" smtClean="0"/>
              <a:t>.” (pp. 11-12) </a:t>
            </a:r>
            <a:endParaRPr lang="en-CA" dirty="0"/>
          </a:p>
        </p:txBody>
      </p:sp>
    </p:spTree>
    <p:extLst>
      <p:ext uri="{BB962C8B-B14F-4D97-AF65-F5344CB8AC3E}">
        <p14:creationId xmlns:p14="http://schemas.microsoft.com/office/powerpoint/2010/main" val="1444677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Howard G. Foster Unemployment and Hours of Work</a:t>
            </a:r>
            <a:endParaRPr lang="en-CA" dirty="0"/>
          </a:p>
        </p:txBody>
      </p:sp>
      <p:sp>
        <p:nvSpPr>
          <p:cNvPr id="3" name="Content Placeholder 2"/>
          <p:cNvSpPr>
            <a:spLocks noGrp="1"/>
          </p:cNvSpPr>
          <p:nvPr>
            <p:ph idx="1"/>
          </p:nvPr>
        </p:nvSpPr>
        <p:spPr/>
        <p:txBody>
          <a:bodyPr/>
          <a:lstStyle/>
          <a:p>
            <a:r>
              <a:rPr lang="en-CA" dirty="0" smtClean="0"/>
              <a:t>Article in April 1966, </a:t>
            </a:r>
            <a:r>
              <a:rPr lang="en-CA" i="1" dirty="0" smtClean="0"/>
              <a:t>Labor Law Journal</a:t>
            </a:r>
          </a:p>
          <a:p>
            <a:r>
              <a:rPr lang="en-CA" dirty="0" smtClean="0"/>
              <a:t>Response to “Shorter Workweek” pamphlet by Marcia </a:t>
            </a:r>
            <a:r>
              <a:rPr lang="en-CA" dirty="0" err="1" smtClean="0"/>
              <a:t>Greenbaum</a:t>
            </a:r>
            <a:r>
              <a:rPr lang="en-CA" dirty="0" smtClean="0"/>
              <a:t>, “lump of labor”</a:t>
            </a:r>
          </a:p>
          <a:p>
            <a:r>
              <a:rPr lang="en-CA" dirty="0" smtClean="0"/>
              <a:t>Both Cornell ILR grad students/researchers</a:t>
            </a:r>
            <a:endParaRPr lang="en-CA" dirty="0"/>
          </a:p>
        </p:txBody>
      </p:sp>
    </p:spTree>
    <p:extLst>
      <p:ext uri="{BB962C8B-B14F-4D97-AF65-F5344CB8AC3E}">
        <p14:creationId xmlns:p14="http://schemas.microsoft.com/office/powerpoint/2010/main" val="3254354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purpose of paper</a:t>
            </a:r>
            <a:endParaRPr lang="en-CA" dirty="0"/>
          </a:p>
        </p:txBody>
      </p:sp>
      <p:sp>
        <p:nvSpPr>
          <p:cNvPr id="3" name="Content Placeholder 2"/>
          <p:cNvSpPr>
            <a:spLocks noGrp="1"/>
          </p:cNvSpPr>
          <p:nvPr>
            <p:ph idx="1"/>
          </p:nvPr>
        </p:nvSpPr>
        <p:spPr/>
        <p:txBody>
          <a:bodyPr>
            <a:normAutofit lnSpcReduction="10000"/>
          </a:bodyPr>
          <a:lstStyle/>
          <a:p>
            <a:r>
              <a:rPr lang="en-CA" dirty="0" smtClean="0"/>
              <a:t>“to examine </a:t>
            </a:r>
            <a:r>
              <a:rPr lang="en-CA" dirty="0"/>
              <a:t>and evaluate the </a:t>
            </a:r>
            <a:r>
              <a:rPr lang="en-CA" dirty="0" smtClean="0"/>
              <a:t>controversy over </a:t>
            </a:r>
            <a:r>
              <a:rPr lang="en-CA" dirty="0"/>
              <a:t>whether the AFL-CIO's bargaining and </a:t>
            </a:r>
            <a:r>
              <a:rPr lang="en-CA" dirty="0" smtClean="0"/>
              <a:t>legislative </a:t>
            </a:r>
            <a:r>
              <a:rPr lang="en-CA" dirty="0"/>
              <a:t>objective </a:t>
            </a:r>
            <a:r>
              <a:rPr lang="en-CA" dirty="0" smtClean="0"/>
              <a:t>of shorter </a:t>
            </a:r>
            <a:r>
              <a:rPr lang="en-CA" dirty="0"/>
              <a:t>working hours is or can be an effective device by which </a:t>
            </a:r>
            <a:r>
              <a:rPr lang="en-CA" dirty="0" smtClean="0"/>
              <a:t>to combat </a:t>
            </a:r>
            <a:r>
              <a:rPr lang="en-CA" dirty="0"/>
              <a:t>unemployment</a:t>
            </a:r>
            <a:r>
              <a:rPr lang="en-CA" dirty="0" smtClean="0"/>
              <a:t>.”</a:t>
            </a:r>
          </a:p>
          <a:p>
            <a:r>
              <a:rPr lang="en-CA" dirty="0" smtClean="0"/>
              <a:t>arguments against: vague and sometimes </a:t>
            </a:r>
            <a:r>
              <a:rPr lang="en-CA" dirty="0"/>
              <a:t>unsupported </a:t>
            </a:r>
            <a:r>
              <a:rPr lang="en-CA" dirty="0" smtClean="0"/>
              <a:t>assertions</a:t>
            </a:r>
            <a:endParaRPr lang="en-CA" dirty="0"/>
          </a:p>
          <a:p>
            <a:r>
              <a:rPr lang="en-CA" dirty="0" smtClean="0"/>
              <a:t>cutting hours </a:t>
            </a:r>
            <a:r>
              <a:rPr lang="en-CA" i="1" dirty="0" smtClean="0"/>
              <a:t>can </a:t>
            </a:r>
            <a:r>
              <a:rPr lang="en-CA" dirty="0"/>
              <a:t>reduce unemployment, if </a:t>
            </a:r>
            <a:r>
              <a:rPr lang="en-CA" dirty="0" smtClean="0"/>
              <a:t>effected in </a:t>
            </a:r>
            <a:r>
              <a:rPr lang="en-CA" dirty="0"/>
              <a:t>step with productivity increases.</a:t>
            </a:r>
          </a:p>
        </p:txBody>
      </p:sp>
    </p:spTree>
    <p:extLst>
      <p:ext uri="{BB962C8B-B14F-4D97-AF65-F5344CB8AC3E}">
        <p14:creationId xmlns:p14="http://schemas.microsoft.com/office/powerpoint/2010/main" val="4269225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fontScale="92500"/>
          </a:bodyPr>
          <a:lstStyle/>
          <a:p>
            <a:r>
              <a:rPr lang="en-CA" dirty="0"/>
              <a:t>The shorter workweek is one </a:t>
            </a:r>
            <a:r>
              <a:rPr lang="en-CA" dirty="0" smtClean="0"/>
              <a:t>of the </a:t>
            </a:r>
            <a:r>
              <a:rPr lang="en-CA" dirty="0"/>
              <a:t>only issues of national labor </a:t>
            </a:r>
            <a:r>
              <a:rPr lang="en-CA" dirty="0" smtClean="0"/>
              <a:t>policy on </a:t>
            </a:r>
            <a:r>
              <a:rPr lang="en-CA" dirty="0"/>
              <a:t>which the </a:t>
            </a:r>
            <a:r>
              <a:rPr lang="en-CA" dirty="0" smtClean="0"/>
              <a:t>(Kennedy &amp; Johnson) government unequivocally stood </a:t>
            </a:r>
            <a:r>
              <a:rPr lang="en-CA" dirty="0"/>
              <a:t>with management</a:t>
            </a:r>
            <a:r>
              <a:rPr lang="en-CA" dirty="0" smtClean="0"/>
              <a:t>.</a:t>
            </a:r>
          </a:p>
          <a:p>
            <a:r>
              <a:rPr lang="en-CA" dirty="0" smtClean="0"/>
              <a:t>textbooks on </a:t>
            </a:r>
            <a:r>
              <a:rPr lang="en-CA" dirty="0"/>
              <a:t>labor economics also </a:t>
            </a:r>
            <a:r>
              <a:rPr lang="en-CA" dirty="0" smtClean="0"/>
              <a:t>tend to </a:t>
            </a:r>
            <a:r>
              <a:rPr lang="en-CA" dirty="0"/>
              <a:t>reject the shorter-hours </a:t>
            </a:r>
            <a:r>
              <a:rPr lang="en-CA" dirty="0" smtClean="0"/>
              <a:t>proposal. Again</a:t>
            </a:r>
            <a:r>
              <a:rPr lang="en-CA" dirty="0"/>
              <a:t>, it often seems to be </a:t>
            </a:r>
            <a:r>
              <a:rPr lang="en-CA" dirty="0" smtClean="0"/>
              <a:t>accepted without </a:t>
            </a:r>
            <a:r>
              <a:rPr lang="en-CA" dirty="0"/>
              <a:t>challenge that unit </a:t>
            </a:r>
            <a:r>
              <a:rPr lang="en-CA" dirty="0" smtClean="0"/>
              <a:t>labor cost </a:t>
            </a:r>
            <a:r>
              <a:rPr lang="en-CA" dirty="0"/>
              <a:t>must increase with a </a:t>
            </a:r>
            <a:r>
              <a:rPr lang="en-CA" dirty="0" smtClean="0"/>
              <a:t>reduction in </a:t>
            </a:r>
            <a:r>
              <a:rPr lang="en-CA" dirty="0"/>
              <a:t>hours if weekly pay is held constant.</a:t>
            </a:r>
          </a:p>
        </p:txBody>
      </p:sp>
    </p:spTree>
    <p:extLst>
      <p:ext uri="{BB962C8B-B14F-4D97-AF65-F5344CB8AC3E}">
        <p14:creationId xmlns:p14="http://schemas.microsoft.com/office/powerpoint/2010/main" val="36756542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a:p>
        </p:txBody>
      </p:sp>
      <p:sp>
        <p:nvSpPr>
          <p:cNvPr id="3" name="Content Placeholder 2"/>
          <p:cNvSpPr>
            <a:spLocks noGrp="1"/>
          </p:cNvSpPr>
          <p:nvPr>
            <p:ph idx="1"/>
          </p:nvPr>
        </p:nvSpPr>
        <p:spPr/>
        <p:txBody>
          <a:bodyPr>
            <a:normAutofit/>
          </a:bodyPr>
          <a:lstStyle/>
          <a:p>
            <a:r>
              <a:rPr lang="en-CA" dirty="0"/>
              <a:t>A common reason given by </a:t>
            </a:r>
            <a:r>
              <a:rPr lang="en-CA" dirty="0" smtClean="0"/>
              <a:t>economists who </a:t>
            </a:r>
            <a:r>
              <a:rPr lang="en-CA" dirty="0"/>
              <a:t>reject the proposal of </a:t>
            </a:r>
            <a:r>
              <a:rPr lang="en-CA" dirty="0" smtClean="0"/>
              <a:t>a shorter </a:t>
            </a:r>
            <a:r>
              <a:rPr lang="en-CA" dirty="0"/>
              <a:t>workweek is based on </a:t>
            </a:r>
            <a:r>
              <a:rPr lang="en-CA" dirty="0" smtClean="0"/>
              <a:t>what they </a:t>
            </a:r>
            <a:r>
              <a:rPr lang="en-CA" dirty="0"/>
              <a:t>call the "lump of labor" fallacy</a:t>
            </a:r>
            <a:r>
              <a:rPr lang="en-CA" dirty="0" smtClean="0"/>
              <a:t>.</a:t>
            </a:r>
          </a:p>
          <a:p>
            <a:r>
              <a:rPr lang="en-CA" dirty="0" smtClean="0"/>
              <a:t>shorter hours </a:t>
            </a:r>
            <a:r>
              <a:rPr lang="en-CA" dirty="0"/>
              <a:t>is one issue on which labor </a:t>
            </a:r>
            <a:r>
              <a:rPr lang="en-CA" dirty="0" smtClean="0"/>
              <a:t>has received </a:t>
            </a:r>
            <a:r>
              <a:rPr lang="en-CA" dirty="0"/>
              <a:t>virtually </a:t>
            </a:r>
            <a:r>
              <a:rPr lang="en-CA" i="1" dirty="0"/>
              <a:t>no </a:t>
            </a:r>
            <a:r>
              <a:rPr lang="en-CA" dirty="0"/>
              <a:t>support </a:t>
            </a:r>
            <a:r>
              <a:rPr lang="en-CA" dirty="0" smtClean="0"/>
              <a:t>outside of </a:t>
            </a:r>
            <a:r>
              <a:rPr lang="en-CA" dirty="0"/>
              <a:t>its own circles</a:t>
            </a:r>
            <a:r>
              <a:rPr lang="en-CA" dirty="0" smtClean="0"/>
              <a:t>.</a:t>
            </a:r>
          </a:p>
          <a:p>
            <a:r>
              <a:rPr lang="en-CA" dirty="0" smtClean="0"/>
              <a:t>Hypothetical situation:</a:t>
            </a:r>
            <a:endParaRPr lang="en-CA" dirty="0"/>
          </a:p>
        </p:txBody>
      </p:sp>
    </p:spTree>
    <p:extLst>
      <p:ext uri="{BB962C8B-B14F-4D97-AF65-F5344CB8AC3E}">
        <p14:creationId xmlns:p14="http://schemas.microsoft.com/office/powerpoint/2010/main" val="17348689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5% productivity gain in 2 years</a:t>
            </a:r>
            <a:endParaRPr lang="en-CA" dirty="0"/>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107011" b="-107011"/>
          <a:stretch/>
        </p:blipFill>
        <p:spPr>
          <a:xfrm>
            <a:off x="0" y="0"/>
            <a:ext cx="9144000" cy="6858000"/>
          </a:xfrm>
        </p:spPr>
      </p:pic>
    </p:spTree>
    <p:extLst>
      <p:ext uri="{BB962C8B-B14F-4D97-AF65-F5344CB8AC3E}">
        <p14:creationId xmlns:p14="http://schemas.microsoft.com/office/powerpoint/2010/main" val="21260485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If no worktime reduction</a:t>
            </a:r>
            <a:endParaRPr lang="en-CA" dirty="0"/>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74366" b="-74366"/>
          <a:stretch/>
        </p:blipFill>
        <p:spPr>
          <a:xfrm>
            <a:off x="0" y="0"/>
            <a:ext cx="9144000" cy="6858000"/>
          </a:xfrm>
        </p:spPr>
      </p:pic>
    </p:spTree>
    <p:extLst>
      <p:ext uri="{BB962C8B-B14F-4D97-AF65-F5344CB8AC3E}">
        <p14:creationId xmlns:p14="http://schemas.microsoft.com/office/powerpoint/2010/main" val="6868310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Sales increase, no work time reduction</a:t>
            </a:r>
            <a:endParaRPr lang="en-C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496" y="2420888"/>
            <a:ext cx="9029700" cy="1928813"/>
          </a:xfrm>
        </p:spPr>
      </p:pic>
    </p:spTree>
    <p:extLst>
      <p:ext uri="{BB962C8B-B14F-4D97-AF65-F5344CB8AC3E}">
        <p14:creationId xmlns:p14="http://schemas.microsoft.com/office/powerpoint/2010/main" val="906598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Sales increase, work time reduction</a:t>
            </a:r>
            <a:endParaRPr lang="en-CA"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1520" y="2276872"/>
            <a:ext cx="8743950" cy="2243138"/>
          </a:xfrm>
        </p:spPr>
      </p:pic>
    </p:spTree>
    <p:extLst>
      <p:ext uri="{BB962C8B-B14F-4D97-AF65-F5344CB8AC3E}">
        <p14:creationId xmlns:p14="http://schemas.microsoft.com/office/powerpoint/2010/main" val="38501965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CA" dirty="0"/>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164" t="1351" r="162" b="-1351"/>
          <a:stretch/>
        </p:blipFill>
        <p:spPr>
          <a:xfrm>
            <a:off x="460662" y="2343337"/>
            <a:ext cx="8457733" cy="2052000"/>
          </a:xfrm>
        </p:spPr>
      </p:pic>
    </p:spTree>
    <p:extLst>
      <p:ext uri="{BB962C8B-B14F-4D97-AF65-F5344CB8AC3E}">
        <p14:creationId xmlns:p14="http://schemas.microsoft.com/office/powerpoint/2010/main" val="17189664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Chapman’s “Hours of Labour”</a:t>
            </a:r>
            <a:endParaRPr lang="en-CA" dirty="0"/>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9946" b="-9946"/>
          <a:stretch/>
        </p:blipFill>
        <p:spPr>
          <a:xfrm>
            <a:off x="0" y="1484784"/>
            <a:ext cx="9144000" cy="5373216"/>
          </a:xfrm>
        </p:spPr>
      </p:pic>
    </p:spTree>
    <p:extLst>
      <p:ext uri="{BB962C8B-B14F-4D97-AF65-F5344CB8AC3E}">
        <p14:creationId xmlns:p14="http://schemas.microsoft.com/office/powerpoint/2010/main" val="235945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With productivity rebound from worktime reduction</a:t>
            </a:r>
            <a:endParaRPr lang="en-CA" dirty="0"/>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t="-81551" b="-81551"/>
          <a:stretch/>
        </p:blipFill>
        <p:spPr>
          <a:xfrm>
            <a:off x="0" y="6036"/>
            <a:ext cx="9144000" cy="6858000"/>
          </a:xfrm>
        </p:spPr>
      </p:pic>
    </p:spTree>
    <p:extLst>
      <p:ext uri="{BB962C8B-B14F-4D97-AF65-F5344CB8AC3E}">
        <p14:creationId xmlns:p14="http://schemas.microsoft.com/office/powerpoint/2010/main" val="24848290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80728"/>
            <a:ext cx="8229600" cy="1143000"/>
          </a:xfrm>
        </p:spPr>
        <p:txBody>
          <a:bodyPr>
            <a:normAutofit fontScale="90000"/>
          </a:bodyPr>
          <a:lstStyle/>
          <a:p>
            <a:r>
              <a:rPr lang="en-CA" dirty="0" smtClean="0"/>
              <a:t>Long run: 2.77% productivity growth, taking 40% as shorter hours, 60% as higher wages</a:t>
            </a:r>
            <a:endParaRPr lang="en-CA"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9552" y="2636912"/>
            <a:ext cx="7900988" cy="3557588"/>
          </a:xfrm>
        </p:spPr>
      </p:pic>
    </p:spTree>
    <p:extLst>
      <p:ext uri="{BB962C8B-B14F-4D97-AF65-F5344CB8AC3E}">
        <p14:creationId xmlns:p14="http://schemas.microsoft.com/office/powerpoint/2010/main" val="22326734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Whether you work by the piece or work by </a:t>
            </a:r>
            <a:r>
              <a:rPr lang="en-US" sz="2800" smtClean="0"/>
              <a:t>the day </a:t>
            </a:r>
            <a:r>
              <a:rPr lang="en-US" sz="2800" dirty="0" smtClean="0"/>
              <a:t>decreasing the hours increases the pay</a:t>
            </a:r>
            <a:endParaRPr lang="en-US"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5979853"/>
              </p:ext>
            </p:extLst>
          </p:nvPr>
        </p:nvGraphicFramePr>
        <p:xfrm>
          <a:off x="1043609" y="1600200"/>
          <a:ext cx="6192688" cy="3708400"/>
        </p:xfrm>
        <a:graphic>
          <a:graphicData uri="http://schemas.openxmlformats.org/drawingml/2006/table">
            <a:tbl>
              <a:tblPr firstRow="1" bandRow="1">
                <a:tableStyleId>{5C22544A-7EE6-4342-B048-85BDC9FD1C3A}</a:tableStyleId>
              </a:tblPr>
              <a:tblGrid>
                <a:gridCol w="1059511"/>
                <a:gridCol w="1645920"/>
                <a:gridCol w="1645920"/>
                <a:gridCol w="1645920"/>
                <a:gridCol w="195417"/>
              </a:tblGrid>
              <a:tr h="370840">
                <a:tc>
                  <a:txBody>
                    <a:bodyPr/>
                    <a:lstStyle/>
                    <a:p>
                      <a:pPr algn="l" fontAlgn="b"/>
                      <a:r>
                        <a:rPr lang="en-US" sz="1000" b="0" i="0" u="none" strike="noStrike" dirty="0">
                          <a:effectLst/>
                          <a:latin typeface="Arial"/>
                        </a:rPr>
                        <a:t> </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r>
              <a:tr h="370840">
                <a:tc>
                  <a:txBody>
                    <a:bodyPr/>
                    <a:lstStyle/>
                    <a:p>
                      <a:pPr algn="l" fontAlgn="b"/>
                      <a:r>
                        <a:rPr lang="en-US" sz="1000" b="0" i="0" u="none" strike="noStrike">
                          <a:effectLst/>
                          <a:latin typeface="Arial"/>
                        </a:rPr>
                        <a:t> </a:t>
                      </a:r>
                    </a:p>
                  </a:txBody>
                  <a:tcPr marL="9525" marR="9525" marT="9525" marB="0" anchor="b"/>
                </a:tc>
                <a:tc>
                  <a:txBody>
                    <a:bodyPr/>
                    <a:lstStyle/>
                    <a:p>
                      <a:pPr algn="ctr" fontAlgn="b"/>
                      <a:r>
                        <a:rPr lang="en-US" sz="1000" b="1" i="0" u="none" strike="noStrike">
                          <a:effectLst/>
                          <a:latin typeface="Arial"/>
                        </a:rPr>
                        <a:t>Hours</a:t>
                      </a:r>
                    </a:p>
                  </a:txBody>
                  <a:tcPr marL="9525" marR="9525" marT="9525" marB="0" anchor="b"/>
                </a:tc>
                <a:tc>
                  <a:txBody>
                    <a:bodyPr/>
                    <a:lstStyle/>
                    <a:p>
                      <a:pPr algn="ctr" fontAlgn="b"/>
                      <a:r>
                        <a:rPr lang="en-US" sz="1000" b="1" i="0" u="none" strike="noStrike">
                          <a:effectLst/>
                          <a:latin typeface="Arial"/>
                        </a:rPr>
                        <a:t>Hourly Wage</a:t>
                      </a:r>
                    </a:p>
                  </a:txBody>
                  <a:tcPr marL="9525" marR="9525" marT="9525" marB="0" anchor="b"/>
                </a:tc>
                <a:tc>
                  <a:txBody>
                    <a:bodyPr/>
                    <a:lstStyle/>
                    <a:p>
                      <a:pPr algn="ctr" fontAlgn="b"/>
                      <a:r>
                        <a:rPr lang="en-US" sz="1000" b="1" i="0" u="none" strike="noStrike" dirty="0" smtClean="0">
                          <a:effectLst/>
                          <a:latin typeface="Arial"/>
                        </a:rPr>
                        <a:t>Weekly </a:t>
                      </a:r>
                      <a:r>
                        <a:rPr lang="en-US" sz="1000" b="1" i="0" u="none" strike="noStrike" dirty="0">
                          <a:effectLst/>
                          <a:latin typeface="Arial"/>
                        </a:rPr>
                        <a:t>wage</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r>
              <a:tr h="370840">
                <a:tc>
                  <a:txBody>
                    <a:bodyPr/>
                    <a:lstStyle/>
                    <a:p>
                      <a:pPr algn="l" fontAlgn="b"/>
                      <a:r>
                        <a:rPr lang="en-US" sz="1000" b="1" i="0" u="none" strike="noStrike" dirty="0">
                          <a:effectLst/>
                          <a:latin typeface="Arial"/>
                        </a:rPr>
                        <a:t> </a:t>
                      </a:r>
                      <a:r>
                        <a:rPr lang="en-US" sz="1000" b="1" i="0" u="none" strike="noStrike" dirty="0" smtClean="0">
                          <a:effectLst/>
                          <a:latin typeface="Arial"/>
                        </a:rPr>
                        <a:t>1955</a:t>
                      </a:r>
                      <a:endParaRPr lang="en-US" sz="1000" b="1" i="0" u="none" strike="noStrike" dirty="0">
                        <a:effectLst/>
                        <a:latin typeface="Arial"/>
                      </a:endParaRPr>
                    </a:p>
                  </a:txBody>
                  <a:tcPr marL="9525" marR="9525" marT="9525" marB="0" anchor="b"/>
                </a:tc>
                <a:tc>
                  <a:txBody>
                    <a:bodyPr/>
                    <a:lstStyle/>
                    <a:p>
                      <a:pPr algn="r" fontAlgn="b"/>
                      <a:r>
                        <a:rPr lang="en-US" sz="1000" b="0" i="0" u="none" strike="noStrike">
                          <a:effectLst/>
                          <a:latin typeface="Arial"/>
                        </a:rPr>
                        <a:t>40</a:t>
                      </a:r>
                    </a:p>
                  </a:txBody>
                  <a:tcPr marL="9525" marR="9525" marT="9525" marB="0" anchor="b"/>
                </a:tc>
                <a:tc>
                  <a:txBody>
                    <a:bodyPr/>
                    <a:lstStyle/>
                    <a:p>
                      <a:pPr algn="r" fontAlgn="b"/>
                      <a:r>
                        <a:rPr lang="en-US" sz="1000" b="0" i="0" u="none" strike="noStrike">
                          <a:effectLst/>
                          <a:latin typeface="Arial"/>
                        </a:rPr>
                        <a:t>$1.00</a:t>
                      </a:r>
                    </a:p>
                  </a:txBody>
                  <a:tcPr marL="9525" marR="9525" marT="9525" marB="0" anchor="b"/>
                </a:tc>
                <a:tc>
                  <a:txBody>
                    <a:bodyPr/>
                    <a:lstStyle/>
                    <a:p>
                      <a:pPr algn="r" fontAlgn="b"/>
                      <a:r>
                        <a:rPr lang="en-US" sz="1000" b="0" i="0" u="none" strike="noStrike">
                          <a:effectLst/>
                          <a:latin typeface="Arial"/>
                        </a:rPr>
                        <a:t>$40.00</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r>
              <a:tr h="370840">
                <a:tc>
                  <a:txBody>
                    <a:bodyPr/>
                    <a:lstStyle/>
                    <a:p>
                      <a:pPr algn="l" fontAlgn="b"/>
                      <a:r>
                        <a:rPr lang="en-US" sz="1000" b="1" i="0" u="none" strike="noStrike" dirty="0">
                          <a:effectLst/>
                          <a:latin typeface="Arial"/>
                        </a:rPr>
                        <a:t> </a:t>
                      </a:r>
                      <a:r>
                        <a:rPr lang="en-US" sz="1000" b="1" i="0" u="none" strike="noStrike" dirty="0" smtClean="0">
                          <a:effectLst/>
                          <a:latin typeface="Arial"/>
                        </a:rPr>
                        <a:t>1965</a:t>
                      </a:r>
                      <a:endParaRPr lang="en-US" sz="1000" b="1" i="0" u="none" strike="noStrike" dirty="0">
                        <a:effectLst/>
                        <a:latin typeface="Arial"/>
                      </a:endParaRPr>
                    </a:p>
                  </a:txBody>
                  <a:tcPr marL="9525" marR="9525" marT="9525" marB="0" anchor="b"/>
                </a:tc>
                <a:tc>
                  <a:txBody>
                    <a:bodyPr/>
                    <a:lstStyle/>
                    <a:p>
                      <a:pPr algn="r" fontAlgn="b"/>
                      <a:r>
                        <a:rPr lang="en-US" sz="1000" b="0" i="0" u="none" strike="noStrike" dirty="0">
                          <a:effectLst/>
                          <a:latin typeface="Arial"/>
                        </a:rPr>
                        <a:t>40</a:t>
                      </a:r>
                    </a:p>
                  </a:txBody>
                  <a:tcPr marL="9525" marR="9525" marT="9525" marB="0" anchor="b"/>
                </a:tc>
                <a:tc>
                  <a:txBody>
                    <a:bodyPr/>
                    <a:lstStyle/>
                    <a:p>
                      <a:pPr algn="r" fontAlgn="b"/>
                      <a:r>
                        <a:rPr lang="en-US" sz="1000" b="0" i="0" u="none" strike="noStrike">
                          <a:effectLst/>
                          <a:latin typeface="Arial"/>
                        </a:rPr>
                        <a:t>1.22</a:t>
                      </a:r>
                    </a:p>
                  </a:txBody>
                  <a:tcPr marL="9525" marR="9525" marT="9525" marB="0" anchor="b"/>
                </a:tc>
                <a:tc>
                  <a:txBody>
                    <a:bodyPr/>
                    <a:lstStyle/>
                    <a:p>
                      <a:pPr algn="r" fontAlgn="b"/>
                      <a:r>
                        <a:rPr lang="en-US" sz="1000" b="0" i="0" u="none" strike="noStrike">
                          <a:effectLst/>
                          <a:latin typeface="Arial"/>
                        </a:rPr>
                        <a:t>48.80</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r>
              <a:tr h="370840">
                <a:tc>
                  <a:txBody>
                    <a:bodyPr/>
                    <a:lstStyle/>
                    <a:p>
                      <a:pPr algn="l" fontAlgn="b"/>
                      <a:r>
                        <a:rPr lang="en-US" sz="1000" b="1" i="0" u="none" strike="noStrike" dirty="0">
                          <a:effectLst/>
                          <a:latin typeface="Arial"/>
                        </a:rPr>
                        <a:t> </a:t>
                      </a:r>
                      <a:r>
                        <a:rPr lang="en-US" sz="1000" b="1" i="0" u="none" strike="noStrike" dirty="0" smtClean="0">
                          <a:effectLst/>
                          <a:latin typeface="Arial"/>
                        </a:rPr>
                        <a:t>1975</a:t>
                      </a:r>
                      <a:endParaRPr lang="en-US" sz="1000" b="1" i="0" u="none" strike="noStrike" dirty="0">
                        <a:effectLst/>
                        <a:latin typeface="Arial"/>
                      </a:endParaRPr>
                    </a:p>
                  </a:txBody>
                  <a:tcPr marL="9525" marR="9525" marT="9525" marB="0" anchor="b"/>
                </a:tc>
                <a:tc>
                  <a:txBody>
                    <a:bodyPr/>
                    <a:lstStyle/>
                    <a:p>
                      <a:pPr algn="r" fontAlgn="b"/>
                      <a:r>
                        <a:rPr lang="en-US" sz="1000" b="0" i="0" u="none" strike="noStrike">
                          <a:effectLst/>
                          <a:latin typeface="Arial"/>
                        </a:rPr>
                        <a:t>40</a:t>
                      </a:r>
                    </a:p>
                  </a:txBody>
                  <a:tcPr marL="9525" marR="9525" marT="9525" marB="0" anchor="b"/>
                </a:tc>
                <a:tc>
                  <a:txBody>
                    <a:bodyPr/>
                    <a:lstStyle/>
                    <a:p>
                      <a:pPr algn="r" fontAlgn="b"/>
                      <a:r>
                        <a:rPr lang="en-US" sz="1000" b="0" i="0" u="none" strike="noStrike">
                          <a:effectLst/>
                          <a:latin typeface="Arial"/>
                        </a:rPr>
                        <a:t>1.34</a:t>
                      </a:r>
                    </a:p>
                  </a:txBody>
                  <a:tcPr marL="9525" marR="9525" marT="9525" marB="0" anchor="b"/>
                </a:tc>
                <a:tc>
                  <a:txBody>
                    <a:bodyPr/>
                    <a:lstStyle/>
                    <a:p>
                      <a:pPr algn="r" fontAlgn="b"/>
                      <a:r>
                        <a:rPr lang="en-US" sz="1000" b="0" i="0" u="none" strike="noStrike">
                          <a:effectLst/>
                          <a:latin typeface="Arial"/>
                        </a:rPr>
                        <a:t>53.60</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r>
              <a:tr h="370840">
                <a:tc>
                  <a:txBody>
                    <a:bodyPr/>
                    <a:lstStyle/>
                    <a:p>
                      <a:pPr algn="l" fontAlgn="b"/>
                      <a:r>
                        <a:rPr lang="en-US" sz="1000" b="1" i="0" u="none" strike="noStrike" dirty="0">
                          <a:effectLst/>
                          <a:latin typeface="Arial"/>
                        </a:rPr>
                        <a:t> </a:t>
                      </a:r>
                      <a:r>
                        <a:rPr lang="en-US" sz="1000" b="1" i="0" u="none" strike="noStrike" dirty="0" smtClean="0">
                          <a:effectLst/>
                          <a:latin typeface="Arial"/>
                        </a:rPr>
                        <a:t>1985</a:t>
                      </a:r>
                      <a:endParaRPr lang="en-US" sz="1000" b="1" i="0" u="none" strike="noStrike" dirty="0">
                        <a:effectLst/>
                        <a:latin typeface="Arial"/>
                      </a:endParaRPr>
                    </a:p>
                  </a:txBody>
                  <a:tcPr marL="9525" marR="9525" marT="9525" marB="0" anchor="b"/>
                </a:tc>
                <a:tc>
                  <a:txBody>
                    <a:bodyPr/>
                    <a:lstStyle/>
                    <a:p>
                      <a:pPr algn="r" fontAlgn="b"/>
                      <a:r>
                        <a:rPr lang="en-US" sz="1000" b="0" i="0" u="none" strike="noStrike">
                          <a:effectLst/>
                          <a:latin typeface="Arial"/>
                        </a:rPr>
                        <a:t>40</a:t>
                      </a:r>
                    </a:p>
                  </a:txBody>
                  <a:tcPr marL="9525" marR="9525" marT="9525" marB="0" anchor="b"/>
                </a:tc>
                <a:tc>
                  <a:txBody>
                    <a:bodyPr/>
                    <a:lstStyle/>
                    <a:p>
                      <a:pPr algn="r" fontAlgn="b"/>
                      <a:r>
                        <a:rPr lang="en-US" sz="1000" b="0" i="0" u="none" strike="noStrike">
                          <a:effectLst/>
                          <a:latin typeface="Arial"/>
                        </a:rPr>
                        <a:t>1.34</a:t>
                      </a:r>
                    </a:p>
                  </a:txBody>
                  <a:tcPr marL="9525" marR="9525" marT="9525" marB="0" anchor="b"/>
                </a:tc>
                <a:tc>
                  <a:txBody>
                    <a:bodyPr/>
                    <a:lstStyle/>
                    <a:p>
                      <a:pPr algn="r" fontAlgn="b"/>
                      <a:r>
                        <a:rPr lang="en-US" sz="1000" b="0" i="0" u="none" strike="noStrike">
                          <a:effectLst/>
                          <a:latin typeface="Arial"/>
                        </a:rPr>
                        <a:t>53.60</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r>
              <a:tr h="370840">
                <a:tc>
                  <a:txBody>
                    <a:bodyPr/>
                    <a:lstStyle/>
                    <a:p>
                      <a:pPr algn="l" fontAlgn="b"/>
                      <a:r>
                        <a:rPr lang="en-US" sz="1000" b="1" i="0" u="none" strike="noStrike" dirty="0">
                          <a:effectLst/>
                          <a:latin typeface="Arial"/>
                        </a:rPr>
                        <a:t> </a:t>
                      </a:r>
                      <a:r>
                        <a:rPr lang="en-US" sz="1000" b="1" i="0" u="none" strike="noStrike" dirty="0" smtClean="0">
                          <a:effectLst/>
                          <a:latin typeface="Arial"/>
                        </a:rPr>
                        <a:t>1995</a:t>
                      </a:r>
                      <a:endParaRPr lang="en-US" sz="1000" b="1" i="0" u="none" strike="noStrike" dirty="0">
                        <a:effectLst/>
                        <a:latin typeface="Arial"/>
                      </a:endParaRPr>
                    </a:p>
                  </a:txBody>
                  <a:tcPr marL="9525" marR="9525" marT="9525" marB="0" anchor="b"/>
                </a:tc>
                <a:tc>
                  <a:txBody>
                    <a:bodyPr/>
                    <a:lstStyle/>
                    <a:p>
                      <a:pPr algn="r" fontAlgn="b"/>
                      <a:r>
                        <a:rPr lang="en-US" sz="1000" b="0" i="0" u="none" strike="noStrike">
                          <a:effectLst/>
                          <a:latin typeface="Arial"/>
                        </a:rPr>
                        <a:t>40</a:t>
                      </a:r>
                    </a:p>
                  </a:txBody>
                  <a:tcPr marL="9525" marR="9525" marT="9525" marB="0" anchor="b"/>
                </a:tc>
                <a:tc>
                  <a:txBody>
                    <a:bodyPr/>
                    <a:lstStyle/>
                    <a:p>
                      <a:pPr algn="r" fontAlgn="b"/>
                      <a:r>
                        <a:rPr lang="en-US" sz="1000" b="0" i="0" u="none" strike="noStrike">
                          <a:effectLst/>
                          <a:latin typeface="Arial"/>
                        </a:rPr>
                        <a:t>1.25</a:t>
                      </a:r>
                    </a:p>
                  </a:txBody>
                  <a:tcPr marL="9525" marR="9525" marT="9525" marB="0" anchor="b"/>
                </a:tc>
                <a:tc>
                  <a:txBody>
                    <a:bodyPr/>
                    <a:lstStyle/>
                    <a:p>
                      <a:pPr algn="r" fontAlgn="b"/>
                      <a:r>
                        <a:rPr lang="en-US" sz="1000" b="0" i="0" u="none" strike="noStrike">
                          <a:effectLst/>
                          <a:latin typeface="Arial"/>
                        </a:rPr>
                        <a:t>50.00</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r>
              <a:tr h="370840">
                <a:tc>
                  <a:txBody>
                    <a:bodyPr/>
                    <a:lstStyle/>
                    <a:p>
                      <a:pPr algn="l" fontAlgn="b"/>
                      <a:r>
                        <a:rPr lang="en-US" sz="1000" b="1" i="0" u="none" strike="noStrike" dirty="0">
                          <a:effectLst/>
                          <a:latin typeface="Arial"/>
                        </a:rPr>
                        <a:t> </a:t>
                      </a:r>
                      <a:r>
                        <a:rPr lang="en-US" sz="1000" b="1" i="0" u="none" strike="noStrike" dirty="0" smtClean="0">
                          <a:effectLst/>
                          <a:latin typeface="Arial"/>
                        </a:rPr>
                        <a:t>2005</a:t>
                      </a:r>
                      <a:endParaRPr lang="en-US" sz="1000" b="1" i="0" u="none" strike="noStrike" dirty="0">
                        <a:effectLst/>
                        <a:latin typeface="Arial"/>
                      </a:endParaRPr>
                    </a:p>
                  </a:txBody>
                  <a:tcPr marL="9525" marR="9525" marT="9525" marB="0" anchor="b"/>
                </a:tc>
                <a:tc>
                  <a:txBody>
                    <a:bodyPr/>
                    <a:lstStyle/>
                    <a:p>
                      <a:pPr algn="r" fontAlgn="b"/>
                      <a:r>
                        <a:rPr lang="en-US" sz="1000" b="0" i="0" u="none" strike="noStrike" dirty="0">
                          <a:effectLst/>
                          <a:latin typeface="Arial"/>
                        </a:rPr>
                        <a:t>40</a:t>
                      </a:r>
                    </a:p>
                  </a:txBody>
                  <a:tcPr marL="9525" marR="9525" marT="9525" marB="0" anchor="b"/>
                </a:tc>
                <a:tc>
                  <a:txBody>
                    <a:bodyPr/>
                    <a:lstStyle/>
                    <a:p>
                      <a:pPr algn="r" fontAlgn="b"/>
                      <a:r>
                        <a:rPr lang="en-US" sz="1000" b="0" i="0" u="none" strike="noStrike">
                          <a:effectLst/>
                          <a:latin typeface="Arial"/>
                        </a:rPr>
                        <a:t>1.30</a:t>
                      </a:r>
                    </a:p>
                  </a:txBody>
                  <a:tcPr marL="9525" marR="9525" marT="9525" marB="0" anchor="b"/>
                </a:tc>
                <a:tc>
                  <a:txBody>
                    <a:bodyPr/>
                    <a:lstStyle/>
                    <a:p>
                      <a:pPr algn="r" fontAlgn="b"/>
                      <a:r>
                        <a:rPr lang="en-US" sz="1000" b="0" i="0" u="none" strike="noStrike">
                          <a:effectLst/>
                          <a:latin typeface="Arial"/>
                        </a:rPr>
                        <a:t>52.00</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r>
              <a:tr h="370840">
                <a:tc>
                  <a:txBody>
                    <a:bodyPr/>
                    <a:lstStyle/>
                    <a:p>
                      <a:pPr algn="l" fontAlgn="b"/>
                      <a:r>
                        <a:rPr lang="en-US" sz="1000" b="1" i="0" u="none" strike="noStrike" dirty="0">
                          <a:effectLst/>
                          <a:latin typeface="Arial"/>
                        </a:rPr>
                        <a:t> </a:t>
                      </a:r>
                      <a:r>
                        <a:rPr lang="en-US" sz="1000" b="1" i="0" u="none" strike="noStrike" dirty="0" smtClean="0">
                          <a:effectLst/>
                          <a:latin typeface="Arial"/>
                        </a:rPr>
                        <a:t>2014</a:t>
                      </a:r>
                    </a:p>
                  </a:txBody>
                  <a:tcPr marL="9525" marR="9525" marT="9525" marB="0" anchor="b"/>
                </a:tc>
                <a:tc>
                  <a:txBody>
                    <a:bodyPr/>
                    <a:lstStyle/>
                    <a:p>
                      <a:pPr algn="r" fontAlgn="b"/>
                      <a:r>
                        <a:rPr lang="en-US" sz="1000" b="0" i="0" u="none" strike="noStrike" dirty="0">
                          <a:effectLst/>
                          <a:latin typeface="Arial"/>
                        </a:rPr>
                        <a:t>40</a:t>
                      </a:r>
                    </a:p>
                  </a:txBody>
                  <a:tcPr marL="9525" marR="9525" marT="9525" marB="0" anchor="b"/>
                </a:tc>
                <a:tc>
                  <a:txBody>
                    <a:bodyPr/>
                    <a:lstStyle/>
                    <a:p>
                      <a:pPr algn="r" fontAlgn="b"/>
                      <a:r>
                        <a:rPr lang="en-US" sz="1000" b="0" i="0" u="none" strike="noStrike">
                          <a:effectLst/>
                          <a:latin typeface="Arial"/>
                        </a:rPr>
                        <a:t>1.27</a:t>
                      </a:r>
                    </a:p>
                  </a:txBody>
                  <a:tcPr marL="9525" marR="9525" marT="9525" marB="0" anchor="b"/>
                </a:tc>
                <a:tc>
                  <a:txBody>
                    <a:bodyPr/>
                    <a:lstStyle/>
                    <a:p>
                      <a:pPr algn="r" fontAlgn="b"/>
                      <a:r>
                        <a:rPr lang="en-US" sz="1000" b="0" i="0" u="none" strike="noStrike">
                          <a:effectLst/>
                          <a:latin typeface="Arial"/>
                        </a:rPr>
                        <a:t>50.80</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r>
              <a:tr h="370840">
                <a:tc>
                  <a:txBody>
                    <a:bodyPr/>
                    <a:lstStyle/>
                    <a:p>
                      <a:pPr algn="l" fontAlgn="b"/>
                      <a:r>
                        <a:rPr lang="en-US" sz="1000" b="0" i="0" u="none" strike="noStrike" dirty="0">
                          <a:effectLst/>
                          <a:latin typeface="Arial"/>
                        </a:rPr>
                        <a:t> </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c>
                  <a:txBody>
                    <a:bodyPr/>
                    <a:lstStyle/>
                    <a:p>
                      <a:pPr algn="l" fontAlgn="b"/>
                      <a:r>
                        <a:rPr lang="en-US" sz="1000" b="0" i="0" u="none" strike="noStrike">
                          <a:effectLst/>
                          <a:latin typeface="Arial"/>
                        </a:rPr>
                        <a:t> </a:t>
                      </a:r>
                    </a:p>
                  </a:txBody>
                  <a:tcPr marL="9525" marR="9525" marT="9525" marB="0" anchor="b"/>
                </a:tc>
                <a:tc>
                  <a:txBody>
                    <a:bodyPr/>
                    <a:lstStyle/>
                    <a:p>
                      <a:pPr algn="l" fontAlgn="b"/>
                      <a:r>
                        <a:rPr lang="en-US" sz="1000" b="0" i="0" u="none" strike="noStrike" dirty="0">
                          <a:effectLst/>
                          <a:latin typeface="Arial"/>
                        </a:rPr>
                        <a:t> </a:t>
                      </a:r>
                    </a:p>
                  </a:txBody>
                  <a:tcPr marL="9525" marR="9525" marT="9525" marB="0" anchor="b"/>
                </a:tc>
                <a:tc>
                  <a:txBody>
                    <a:bodyPr/>
                    <a:lstStyle/>
                    <a:p>
                      <a:pPr algn="l" fontAlgn="b"/>
                      <a:r>
                        <a:rPr lang="en-US" sz="1000" b="0" i="0" u="none" strike="noStrike" dirty="0">
                          <a:effectLst/>
                          <a:latin typeface="Arial"/>
                        </a:rPr>
                        <a:t> </a:t>
                      </a:r>
                    </a:p>
                  </a:txBody>
                  <a:tcPr marL="9525" marR="9525" marT="9525" marB="0" anchor="b"/>
                </a:tc>
              </a:tr>
            </a:tbl>
          </a:graphicData>
        </a:graphic>
      </p:graphicFrame>
    </p:spTree>
    <p:extLst>
      <p:ext uri="{BB962C8B-B14F-4D97-AF65-F5344CB8AC3E}">
        <p14:creationId xmlns:p14="http://schemas.microsoft.com/office/powerpoint/2010/main" val="37714083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1078</TotalTime>
  <Words>786</Words>
  <Application>Microsoft Office PowerPoint</Application>
  <PresentationFormat>On-screen Show (4:3)</PresentationFormat>
  <Paragraphs>113</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Member Involvement</vt:lpstr>
      <vt:lpstr>Why is member involvement important? (CUPE local 1281)</vt:lpstr>
      <vt:lpstr>PowerPoint Presentation</vt:lpstr>
      <vt:lpstr>Examples of member involvement:</vt:lpstr>
      <vt:lpstr>More examples of member involvement</vt:lpstr>
      <vt:lpstr>Power</vt:lpstr>
      <vt:lpstr>Five basic principles</vt:lpstr>
      <vt:lpstr>More Resources</vt:lpstr>
      <vt:lpstr>CAW</vt:lpstr>
      <vt:lpstr>CAW: Social Unionism</vt:lpstr>
      <vt:lpstr>UNIFOR “Membership Engagement”</vt:lpstr>
      <vt:lpstr>Howard G. Foster Unemployment and Hours of Work</vt:lpstr>
      <vt:lpstr>purpose of paper</vt:lpstr>
      <vt:lpstr>PowerPoint Presentation</vt:lpstr>
      <vt:lpstr>PowerPoint Presentation</vt:lpstr>
      <vt:lpstr>5% productivity gain in 2 years</vt:lpstr>
      <vt:lpstr>If no worktime reduction</vt:lpstr>
      <vt:lpstr>Sales increase, no work time reduction</vt:lpstr>
      <vt:lpstr>Sales increase, work time reduction</vt:lpstr>
      <vt:lpstr>PowerPoint Presentation</vt:lpstr>
      <vt:lpstr>Chapman’s “Hours of Labour”</vt:lpstr>
      <vt:lpstr>With productivity rebound from worktime reduction</vt:lpstr>
      <vt:lpstr>Long run: 2.77% productivity growth, taking 40% as shorter hours, 60% as higher wages</vt:lpstr>
      <vt:lpstr>Whether you work by the piece or work by the day decreasing the hours increases the pay</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Member Involvement and Equity Issues</dc:title>
  <dc:creator>Tom</dc:creator>
  <cp:lastModifiedBy>John Walker</cp:lastModifiedBy>
  <cp:revision>19</cp:revision>
  <dcterms:created xsi:type="dcterms:W3CDTF">2013-10-07T00:30:53Z</dcterms:created>
  <dcterms:modified xsi:type="dcterms:W3CDTF">2015-03-03T21:39:47Z</dcterms:modified>
</cp:coreProperties>
</file>