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6"/>
  </p:notesMasterIdLst>
  <p:sldIdLst>
    <p:sldId id="256" r:id="rId2"/>
    <p:sldId id="268" r:id="rId3"/>
    <p:sldId id="269" r:id="rId4"/>
    <p:sldId id="257" r:id="rId5"/>
    <p:sldId id="258" r:id="rId6"/>
    <p:sldId id="259" r:id="rId7"/>
    <p:sldId id="261" r:id="rId8"/>
    <p:sldId id="260" r:id="rId9"/>
    <p:sldId id="262" r:id="rId10"/>
    <p:sldId id="263" r:id="rId11"/>
    <p:sldId id="264" r:id="rId12"/>
    <p:sldId id="265" r:id="rId13"/>
    <p:sldId id="266" r:id="rId14"/>
    <p:sldId id="270" r:id="rId15"/>
  </p:sldIdLst>
  <p:sldSz cx="9144000" cy="6858000" type="screen4x3"/>
  <p:notesSz cx="7053263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707" autoAdjust="0"/>
    <p:restoredTop sz="50627" autoAdjust="0"/>
  </p:normalViewPr>
  <p:slideViewPr>
    <p:cSldViewPr>
      <p:cViewPr>
        <p:scale>
          <a:sx n="50" d="100"/>
          <a:sy n="50" d="100"/>
        </p:scale>
        <p:origin x="-1152" y="5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35" d="100"/>
          <a:sy n="35" d="100"/>
        </p:scale>
        <p:origin x="-2154" y="-90"/>
      </p:cViewPr>
      <p:guideLst>
        <p:guide orient="horz" pos="2932"/>
        <p:guide pos="2222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6414" cy="465455"/>
          </a:xfrm>
          <a:prstGeom prst="rect">
            <a:avLst/>
          </a:prstGeom>
        </p:spPr>
        <p:txBody>
          <a:bodyPr vert="horz" lIns="93497" tIns="46749" rIns="93497" bIns="4674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95217" y="0"/>
            <a:ext cx="3056414" cy="465455"/>
          </a:xfrm>
          <a:prstGeom prst="rect">
            <a:avLst/>
          </a:prstGeom>
        </p:spPr>
        <p:txBody>
          <a:bodyPr vert="horz" lIns="93497" tIns="46749" rIns="93497" bIns="46749" rtlCol="0"/>
          <a:lstStyle>
            <a:lvl1pPr algn="r">
              <a:defRPr sz="1200"/>
            </a:lvl1pPr>
          </a:lstStyle>
          <a:p>
            <a:fld id="{9485441B-F27A-44B8-8498-2D9DA6262FDE}" type="datetimeFigureOut">
              <a:rPr lang="en-US" smtClean="0"/>
              <a:pPr/>
              <a:t>10/14/2011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698500"/>
            <a:ext cx="46545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497" tIns="46749" rIns="93497" bIns="4674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5327" y="4421823"/>
            <a:ext cx="5642610" cy="4189095"/>
          </a:xfrm>
          <a:prstGeom prst="rect">
            <a:avLst/>
          </a:prstGeom>
        </p:spPr>
        <p:txBody>
          <a:bodyPr vert="horz" lIns="93497" tIns="46749" rIns="93497" bIns="4674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56414" cy="465455"/>
          </a:xfrm>
          <a:prstGeom prst="rect">
            <a:avLst/>
          </a:prstGeom>
        </p:spPr>
        <p:txBody>
          <a:bodyPr vert="horz" lIns="93497" tIns="46749" rIns="93497" bIns="4674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95217" y="8842029"/>
            <a:ext cx="3056414" cy="465455"/>
          </a:xfrm>
          <a:prstGeom prst="rect">
            <a:avLst/>
          </a:prstGeom>
        </p:spPr>
        <p:txBody>
          <a:bodyPr vert="horz" lIns="93497" tIns="46749" rIns="93497" bIns="46749" rtlCol="0" anchor="b"/>
          <a:lstStyle>
            <a:lvl1pPr algn="r">
              <a:defRPr sz="1200"/>
            </a:lvl1pPr>
          </a:lstStyle>
          <a:p>
            <a:fld id="{8B3030A2-B113-4A5E-8B34-5E2C8064739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8470023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030A2-B113-4A5E-8B34-5E2C80647393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813403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030A2-B113-4A5E-8B34-5E2C80647393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030A2-B113-4A5E-8B34-5E2C80647393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755696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030A2-B113-4A5E-8B34-5E2C80647393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665991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030A2-B113-4A5E-8B34-5E2C80647393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8346325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030A2-B113-4A5E-8B34-5E2C80647393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713276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030A2-B113-4A5E-8B34-5E2C80647393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913003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030A2-B113-4A5E-8B34-5E2C80647393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628386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030A2-B113-4A5E-8B34-5E2C80647393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661123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030A2-B113-4A5E-8B34-5E2C80647393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5685618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030A2-B113-4A5E-8B34-5E2C80647393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0402945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endParaRPr lang="en-CA" dirty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030A2-B113-4A5E-8B34-5E2C80647393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5065185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pPr lvl="1"/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030A2-B113-4A5E-8B34-5E2C80647393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7802486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030A2-B113-4A5E-8B34-5E2C80647393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7453402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13,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WTO and Trade Liberalization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DF39F-6293-443A-8E21-624728D61B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13,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WTO and Trade Liberalization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DF39F-6293-443A-8E21-624728D61B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13,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WTO and Trade Liberalization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DF39F-6293-443A-8E21-624728D61B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13, 2011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WTO and Trade Liberalization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DF39F-6293-443A-8E21-624728D61B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13, 2011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WTO and Trade Liberalization 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DF39F-6293-443A-8E21-624728D61B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13, 2011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WTO and Trade Liberalization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DF39F-6293-443A-8E21-624728D61B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13, 2011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WTO and Trade Liberalization 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DF39F-6293-443A-8E21-624728D61B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13, 2011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WTO and Trade Liberalization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DF39F-6293-443A-8E21-624728D61B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13, 2011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WTO and Trade Liberalization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DF39F-6293-443A-8E21-624728D61B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13,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WTO and Trade Liberalization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DF39F-6293-443A-8E21-624728D61B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13,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WTO and Trade Liberalization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DF39F-6293-443A-8E21-624728D61B9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October 13,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WTO and Trade Liberalization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CDF39F-6293-443A-8E21-624728D61B9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095_8rcAw4I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youtube.com/watch?v=wwY0CguWol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WTO and Trade Liberalization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Thursday, October 13, 2011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World Trade Organization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GATT and the Beginning of the WTO</a:t>
            </a:r>
          </a:p>
          <a:p>
            <a:pPr eaLnBrk="1" hangingPunct="1"/>
            <a:r>
              <a:rPr lang="en-US" smtClean="0"/>
              <a:t>How the WTO Works</a:t>
            </a:r>
          </a:p>
          <a:p>
            <a:pPr eaLnBrk="1" hangingPunct="1"/>
            <a:r>
              <a:rPr lang="en-US" smtClean="0"/>
              <a:t>Dispute Resolution</a:t>
            </a:r>
          </a:p>
          <a:p>
            <a:pPr eaLnBrk="1" hangingPunct="1"/>
            <a:r>
              <a:rPr lang="en-US" smtClean="0"/>
              <a:t>The Future of the WTO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13, 2011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DF39F-6293-443A-8E21-624728D61B92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WTO and Trade Liberalization 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GATT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Outcome of The Depression and WWII</a:t>
            </a:r>
          </a:p>
          <a:p>
            <a:pPr eaLnBrk="1" hangingPunct="1"/>
            <a:r>
              <a:rPr lang="en-US" sz="2800" smtClean="0"/>
              <a:t>ITO Began in 1947</a:t>
            </a:r>
          </a:p>
          <a:p>
            <a:pPr eaLnBrk="1" hangingPunct="1"/>
            <a:r>
              <a:rPr lang="en-US" sz="2800" smtClean="0"/>
              <a:t>GATT arrives in 1952</a:t>
            </a:r>
          </a:p>
          <a:p>
            <a:pPr eaLnBrk="1" hangingPunct="1"/>
            <a:r>
              <a:rPr lang="en-US" sz="2800" smtClean="0"/>
              <a:t>Aimed to reduce trade barriers</a:t>
            </a:r>
          </a:p>
          <a:p>
            <a:pPr eaLnBrk="1" hangingPunct="1"/>
            <a:r>
              <a:rPr lang="en-US" sz="2800" smtClean="0"/>
              <a:t>Several rounds of negotiations leading to a treaty</a:t>
            </a:r>
          </a:p>
          <a:p>
            <a:pPr eaLnBrk="1" hangingPunct="1"/>
            <a:r>
              <a:rPr lang="en-US" sz="2800" smtClean="0"/>
              <a:t>Gradually increased membership</a:t>
            </a:r>
          </a:p>
          <a:p>
            <a:pPr eaLnBrk="1" hangingPunct="1"/>
            <a:r>
              <a:rPr lang="en-US" sz="2800" smtClean="0"/>
              <a:t>Developing countries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13, 2011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DF39F-6293-443A-8E21-624728D61B92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WTO and Trade Liberalization 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WTO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An executive branch to apply GATT agreement</a:t>
            </a:r>
          </a:p>
          <a:p>
            <a:pPr eaLnBrk="1" hangingPunct="1"/>
            <a:r>
              <a:rPr lang="en-US" smtClean="0"/>
              <a:t>Given additional powers to enforce agreement</a:t>
            </a:r>
          </a:p>
          <a:p>
            <a:pPr eaLnBrk="1" hangingPunct="1"/>
            <a:r>
              <a:rPr lang="en-US" smtClean="0"/>
              <a:t>Timely operation</a:t>
            </a:r>
          </a:p>
          <a:p>
            <a:pPr eaLnBrk="1" hangingPunct="1"/>
            <a:r>
              <a:rPr lang="en-US" smtClean="0"/>
              <a:t>Increased growth</a:t>
            </a:r>
          </a:p>
          <a:p>
            <a:pPr eaLnBrk="1" hangingPunct="1"/>
            <a:r>
              <a:rPr lang="en-US" smtClean="0"/>
              <a:t>Increased scope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13, 2011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DF39F-6293-443A-8E21-624728D61B92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WTO and Trade Liberalization 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TRIPS</a:t>
            </a:r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Trade Related Aspects of Intellectual Property Rights</a:t>
            </a:r>
          </a:p>
          <a:p>
            <a:pPr eaLnBrk="1" hangingPunct="1"/>
            <a:r>
              <a:rPr lang="en-US" smtClean="0"/>
              <a:t>Agreement to enforce patents, trademarks, etc.</a:t>
            </a:r>
          </a:p>
          <a:p>
            <a:pPr eaLnBrk="1" hangingPunct="1"/>
            <a:r>
              <a:rPr lang="en-US" smtClean="0"/>
              <a:t>Important issue for US and other industrialized countries</a:t>
            </a:r>
          </a:p>
          <a:p>
            <a:pPr eaLnBrk="1" hangingPunct="1"/>
            <a:r>
              <a:rPr lang="en-US" smtClean="0"/>
              <a:t>TRIPS has had little overall effect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13, 2011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DF39F-6293-443A-8E21-624728D61B92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WTO and Trade Liberalization 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GATS</a:t>
            </a:r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General Agreement on Trade in Services</a:t>
            </a:r>
          </a:p>
          <a:p>
            <a:pPr eaLnBrk="1" hangingPunct="1"/>
            <a:r>
              <a:rPr lang="en-US" smtClean="0"/>
              <a:t>Adopted in 1995</a:t>
            </a:r>
          </a:p>
          <a:p>
            <a:pPr eaLnBrk="1" hangingPunct="1"/>
            <a:r>
              <a:rPr lang="en-US" smtClean="0"/>
              <a:t>Seeks to lower barriers to international trade in services</a:t>
            </a:r>
          </a:p>
          <a:p>
            <a:pPr eaLnBrk="1" hangingPunct="1"/>
            <a:r>
              <a:rPr lang="en-US" smtClean="0"/>
              <a:t>Low profile</a:t>
            </a:r>
          </a:p>
          <a:p>
            <a:pPr eaLnBrk="1" hangingPunct="1"/>
            <a:r>
              <a:rPr lang="en-US" smtClean="0"/>
              <a:t>Not just exports of services but use in other countries (e.g. bank transfers)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13, 2011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DF39F-6293-443A-8E21-624728D61B92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WTO and Trade Liberalization 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WTO Operations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Main purpose to reduce impediments to trade</a:t>
            </a:r>
          </a:p>
          <a:p>
            <a:pPr eaLnBrk="1" hangingPunct="1"/>
            <a:r>
              <a:rPr lang="en-US" smtClean="0"/>
              <a:t>Application is complex</a:t>
            </a:r>
          </a:p>
          <a:p>
            <a:pPr eaLnBrk="1" hangingPunct="1"/>
            <a:r>
              <a:rPr lang="en-US" smtClean="0"/>
              <a:t>Members agree to abide by the GATT treaties and protocols</a:t>
            </a:r>
          </a:p>
          <a:p>
            <a:pPr eaLnBrk="1" hangingPunct="1"/>
            <a:r>
              <a:rPr lang="en-US" smtClean="0"/>
              <a:t>Some exceptions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13, 2011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DF39F-6293-443A-8E21-624728D61B92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WTO and Trade Liberalization 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Most Favored Nation Status</a:t>
            </a: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When a country joins the WTO it agrees to grant all other members MFN status</a:t>
            </a:r>
          </a:p>
          <a:p>
            <a:pPr eaLnBrk="1" hangingPunct="1"/>
            <a:r>
              <a:rPr lang="en-US" smtClean="0"/>
              <a:t>This means that those countries receive tariffs as low as the lowest levels granted to any country</a:t>
            </a:r>
          </a:p>
          <a:p>
            <a:pPr eaLnBrk="1" hangingPunct="1"/>
            <a:r>
              <a:rPr lang="en-US" smtClean="0"/>
              <a:t>There are some exceptions</a:t>
            </a:r>
          </a:p>
          <a:p>
            <a:pPr lvl="1" eaLnBrk="1" hangingPunct="1"/>
            <a:r>
              <a:rPr lang="en-US" smtClean="0"/>
              <a:t>Industries</a:t>
            </a:r>
          </a:p>
          <a:p>
            <a:pPr lvl="1" eaLnBrk="1" hangingPunct="1"/>
            <a:r>
              <a:rPr lang="en-US" smtClean="0"/>
              <a:t>Developing countries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13, 2011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DF39F-6293-443A-8E21-624728D61B92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WTO and Trade Liberalization 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What the WTO Does Not Do</a:t>
            </a:r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Does not act as a commercial court</a:t>
            </a:r>
          </a:p>
          <a:p>
            <a:pPr lvl="1" eaLnBrk="1" hangingPunct="1"/>
            <a:r>
              <a:rPr lang="en-US" smtClean="0"/>
              <a:t>Companies cannot submit complaints</a:t>
            </a:r>
          </a:p>
          <a:p>
            <a:pPr lvl="1" eaLnBrk="1" hangingPunct="1"/>
            <a:r>
              <a:rPr lang="en-US" smtClean="0"/>
              <a:t>Must go through the home country</a:t>
            </a:r>
          </a:p>
          <a:p>
            <a:pPr eaLnBrk="1" hangingPunct="1"/>
            <a:r>
              <a:rPr lang="en-US" smtClean="0"/>
              <a:t>Does not have jurisdiction over foreign investment</a:t>
            </a:r>
          </a:p>
          <a:p>
            <a:pPr eaLnBrk="1" hangingPunct="1"/>
            <a:r>
              <a:rPr lang="en-US" smtClean="0"/>
              <a:t>Can initiate but not impose treaties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13, 2011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DF39F-6293-443A-8E21-624728D61B92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WTO and Trade Liberalization 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Dispute Resolution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Country files complaint</a:t>
            </a:r>
          </a:p>
          <a:p>
            <a:pPr eaLnBrk="1" hangingPunct="1"/>
            <a:r>
              <a:rPr lang="en-US" smtClean="0"/>
              <a:t>Attempts to mediate</a:t>
            </a:r>
          </a:p>
          <a:p>
            <a:pPr eaLnBrk="1" hangingPunct="1"/>
            <a:r>
              <a:rPr lang="en-US" smtClean="0"/>
              <a:t>Hearing is held</a:t>
            </a:r>
          </a:p>
          <a:p>
            <a:pPr eaLnBrk="1" hangingPunct="1"/>
            <a:r>
              <a:rPr lang="en-US" smtClean="0"/>
              <a:t>Judgment provided</a:t>
            </a:r>
          </a:p>
          <a:p>
            <a:pPr eaLnBrk="1" hangingPunct="1"/>
            <a:r>
              <a:rPr lang="en-US" smtClean="0"/>
              <a:t>If a country refuses to comply, penalties may be invoked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13, 2011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DF39F-6293-443A-8E21-624728D61B92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WTO and Trade Liberalization 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Seattle and the Future</a:t>
            </a:r>
            <a:br>
              <a:rPr lang="en-US" smtClean="0"/>
            </a:br>
            <a:r>
              <a:rPr lang="en-US" smtClean="0"/>
              <a:t>of the WTO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WTO met in Seattle in 1999 to set agenda for next round of talks</a:t>
            </a:r>
          </a:p>
          <a:p>
            <a:pPr eaLnBrk="1" hangingPunct="1"/>
            <a:r>
              <a:rPr lang="en-US" smtClean="0"/>
              <a:t>Large public demonstrations</a:t>
            </a:r>
          </a:p>
          <a:p>
            <a:pPr eaLnBrk="1" hangingPunct="1"/>
            <a:r>
              <a:rPr lang="en-US" smtClean="0"/>
              <a:t>Resistance by developing countries</a:t>
            </a:r>
          </a:p>
          <a:p>
            <a:pPr eaLnBrk="1" hangingPunct="1"/>
            <a:r>
              <a:rPr lang="en-US" smtClean="0"/>
              <a:t>No agreement on agenda</a:t>
            </a:r>
          </a:p>
          <a:p>
            <a:pPr eaLnBrk="1" hangingPunct="1"/>
            <a:r>
              <a:rPr lang="en-US" smtClean="0"/>
              <a:t>Higher public visibility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13, 2011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DF39F-6293-443A-8E21-624728D61B92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WTO and Trade Liberalization 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Doha Round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First meeting of new round in 2001</a:t>
            </a:r>
          </a:p>
          <a:p>
            <a:pPr eaLnBrk="1" hangingPunct="1"/>
            <a:r>
              <a:rPr lang="en-US" smtClean="0"/>
              <a:t>Still little progress</a:t>
            </a:r>
          </a:p>
          <a:p>
            <a:pPr eaLnBrk="1" hangingPunct="1"/>
            <a:r>
              <a:rPr lang="en-US" smtClean="0"/>
              <a:t>Agricultural issues</a:t>
            </a:r>
          </a:p>
          <a:p>
            <a:pPr eaLnBrk="1" hangingPunct="1"/>
            <a:r>
              <a:rPr lang="en-US" smtClean="0"/>
              <a:t>Politicians now more wary of concessions</a:t>
            </a:r>
          </a:p>
          <a:p>
            <a:pPr eaLnBrk="1" hangingPunct="1"/>
            <a:r>
              <a:rPr lang="en-US" smtClean="0"/>
              <a:t>What happens if Doha round fails?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13, 2011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DF39F-6293-443A-8E21-624728D61B92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WTO and Trade Liberalization 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Future Issues for WTO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Agricultural subsidies</a:t>
            </a:r>
          </a:p>
          <a:p>
            <a:pPr eaLnBrk="1" hangingPunct="1"/>
            <a:r>
              <a:rPr lang="en-US" smtClean="0"/>
              <a:t>Intellectual property</a:t>
            </a:r>
          </a:p>
          <a:p>
            <a:pPr eaLnBrk="1" hangingPunct="1"/>
            <a:r>
              <a:rPr lang="en-US" smtClean="0"/>
              <a:t>Environmental impacts</a:t>
            </a:r>
          </a:p>
          <a:p>
            <a:pPr eaLnBrk="1" hangingPunct="1"/>
            <a:r>
              <a:rPr lang="en-US" smtClean="0"/>
              <a:t>Services</a:t>
            </a:r>
          </a:p>
          <a:p>
            <a:pPr eaLnBrk="1" hangingPunct="1"/>
            <a:r>
              <a:rPr lang="en-US" smtClean="0"/>
              <a:t>International investment protocol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13, 2011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DF39F-6293-443A-8E21-624728D61B92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WTO and Trade Liberalization 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WTO Videos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WTO and Business</a:t>
            </a:r>
            <a:endParaRPr lang="en-CA" dirty="0" smtClean="0">
              <a:hlinkClick r:id="rId3"/>
            </a:endParaRPr>
          </a:p>
          <a:p>
            <a:pPr lvl="1"/>
            <a:r>
              <a:rPr lang="en-CA" dirty="0" smtClean="0">
                <a:hlinkClick r:id="rId3"/>
              </a:rPr>
              <a:t>http</a:t>
            </a:r>
            <a:r>
              <a:rPr lang="en-CA" dirty="0">
                <a:hlinkClick r:id="rId3"/>
              </a:rPr>
              <a:t>://</a:t>
            </a:r>
            <a:r>
              <a:rPr lang="en-CA" dirty="0" smtClean="0">
                <a:hlinkClick r:id="rId3"/>
              </a:rPr>
              <a:t>www.youtube.com/watch?v=095_8rcAw4I</a:t>
            </a:r>
            <a:r>
              <a:rPr lang="en-CA" dirty="0" smtClean="0"/>
              <a:t> </a:t>
            </a:r>
          </a:p>
          <a:p>
            <a:r>
              <a:rPr lang="en-CA" dirty="0" smtClean="0"/>
              <a:t>Recent Analyses of the Doha Round </a:t>
            </a:r>
          </a:p>
          <a:p>
            <a:pPr lvl="1"/>
            <a:r>
              <a:rPr lang="en-CA" dirty="0" smtClean="0">
                <a:hlinkClick r:id="rId4"/>
              </a:rPr>
              <a:t>http://www.youtube.com/watch?v=wwY0CguWolg</a:t>
            </a:r>
            <a:r>
              <a:rPr lang="en-CA" dirty="0" smtClean="0"/>
              <a:t> 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October 13,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WTO and Trade Liberalization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DF39F-6293-443A-8E21-624728D61B92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0799729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501</Words>
  <Application>Microsoft Office PowerPoint</Application>
  <PresentationFormat>On-screen Show (4:3)</PresentationFormat>
  <Paragraphs>131</Paragraphs>
  <Slides>14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WTO and Trade Liberalization </vt:lpstr>
      <vt:lpstr>World Trade Organization</vt:lpstr>
      <vt:lpstr>GATT</vt:lpstr>
      <vt:lpstr>WTO</vt:lpstr>
      <vt:lpstr>TRIPS</vt:lpstr>
      <vt:lpstr>GATS</vt:lpstr>
      <vt:lpstr>WTO Operations</vt:lpstr>
      <vt:lpstr>Most Favored Nation Status</vt:lpstr>
      <vt:lpstr>What the WTO Does Not Do</vt:lpstr>
      <vt:lpstr>Dispute Resolution</vt:lpstr>
      <vt:lpstr>Seattle and the Future of the WTO</vt:lpstr>
      <vt:lpstr>The Doha Round</vt:lpstr>
      <vt:lpstr>Future Issues for WTO</vt:lpstr>
      <vt:lpstr>WTO Videos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WTO and Trade Liberalization </dc:title>
  <dc:creator>Rob</dc:creator>
  <cp:lastModifiedBy>Rob</cp:lastModifiedBy>
  <cp:revision>12</cp:revision>
  <cp:lastPrinted>2011-10-13T12:09:43Z</cp:lastPrinted>
  <dcterms:created xsi:type="dcterms:W3CDTF">2011-08-31T14:40:26Z</dcterms:created>
  <dcterms:modified xsi:type="dcterms:W3CDTF">2011-10-14T16:50:25Z</dcterms:modified>
</cp:coreProperties>
</file>