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5"/>
  </p:notesMasterIdLst>
  <p:handoutMasterIdLst>
    <p:handoutMasterId r:id="rId26"/>
  </p:handoutMasterIdLst>
  <p:sldIdLst>
    <p:sldId id="359" r:id="rId2"/>
    <p:sldId id="421" r:id="rId3"/>
    <p:sldId id="549" r:id="rId4"/>
    <p:sldId id="547" r:id="rId5"/>
    <p:sldId id="548" r:id="rId6"/>
    <p:sldId id="529" r:id="rId7"/>
    <p:sldId id="530" r:id="rId8"/>
    <p:sldId id="531" r:id="rId9"/>
    <p:sldId id="532" r:id="rId10"/>
    <p:sldId id="545" r:id="rId11"/>
    <p:sldId id="535" r:id="rId12"/>
    <p:sldId id="536" r:id="rId13"/>
    <p:sldId id="537" r:id="rId14"/>
    <p:sldId id="539" r:id="rId15"/>
    <p:sldId id="540" r:id="rId16"/>
    <p:sldId id="541" r:id="rId17"/>
    <p:sldId id="542" r:id="rId18"/>
    <p:sldId id="544" r:id="rId19"/>
    <p:sldId id="502" r:id="rId20"/>
    <p:sldId id="543" r:id="rId21"/>
    <p:sldId id="546" r:id="rId22"/>
    <p:sldId id="500" r:id="rId23"/>
    <p:sldId id="438" r:id="rId2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76DB"/>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80961" autoAdjust="0"/>
  </p:normalViewPr>
  <p:slideViewPr>
    <p:cSldViewPr>
      <p:cViewPr varScale="1">
        <p:scale>
          <a:sx n="55" d="100"/>
          <a:sy n="55" d="100"/>
        </p:scale>
        <p:origin x="-1866" y="-84"/>
      </p:cViewPr>
      <p:guideLst>
        <p:guide orient="horz" pos="2160"/>
        <p:guide pos="2880"/>
      </p:guideLst>
    </p:cSldViewPr>
  </p:slideViewPr>
  <p:outlineViewPr>
    <p:cViewPr>
      <p:scale>
        <a:sx n="33" d="100"/>
        <a:sy n="33" d="100"/>
      </p:scale>
      <p:origin x="30" y="19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65" tIns="46583" rIns="93165" bIns="46583" rtlCol="0"/>
          <a:lstStyle>
            <a:lvl1pPr algn="l">
              <a:defRPr sz="1300"/>
            </a:lvl1pPr>
          </a:lstStyle>
          <a:p>
            <a:endParaRPr lang="en-CA"/>
          </a:p>
        </p:txBody>
      </p:sp>
      <p:sp>
        <p:nvSpPr>
          <p:cNvPr id="3" name="Date Placeholder 2"/>
          <p:cNvSpPr>
            <a:spLocks noGrp="1"/>
          </p:cNvSpPr>
          <p:nvPr>
            <p:ph type="dt" sz="quarter" idx="1"/>
          </p:nvPr>
        </p:nvSpPr>
        <p:spPr>
          <a:xfrm>
            <a:off x="3970938" y="0"/>
            <a:ext cx="3037840" cy="464820"/>
          </a:xfrm>
          <a:prstGeom prst="rect">
            <a:avLst/>
          </a:prstGeom>
        </p:spPr>
        <p:txBody>
          <a:bodyPr vert="horz" lIns="93165" tIns="46583" rIns="93165" bIns="46583" rtlCol="0"/>
          <a:lstStyle>
            <a:lvl1pPr algn="r">
              <a:defRPr sz="1300"/>
            </a:lvl1pPr>
          </a:lstStyle>
          <a:p>
            <a:fld id="{6F80010F-76CD-4DBE-8ABA-DB4A165124D3}" type="datetimeFigureOut">
              <a:rPr lang="en-CA" smtClean="0"/>
              <a:t>2017-05-10</a:t>
            </a:fld>
            <a:endParaRPr lang="en-CA"/>
          </a:p>
        </p:txBody>
      </p:sp>
      <p:sp>
        <p:nvSpPr>
          <p:cNvPr id="4" name="Footer Placeholder 3"/>
          <p:cNvSpPr>
            <a:spLocks noGrp="1"/>
          </p:cNvSpPr>
          <p:nvPr>
            <p:ph type="ftr" sz="quarter" idx="2"/>
          </p:nvPr>
        </p:nvSpPr>
        <p:spPr>
          <a:xfrm>
            <a:off x="1" y="8829966"/>
            <a:ext cx="3037840" cy="464820"/>
          </a:xfrm>
          <a:prstGeom prst="rect">
            <a:avLst/>
          </a:prstGeom>
        </p:spPr>
        <p:txBody>
          <a:bodyPr vert="horz" lIns="93165" tIns="46583" rIns="93165" bIns="46583" rtlCol="0" anchor="b"/>
          <a:lstStyle>
            <a:lvl1pPr algn="l">
              <a:defRPr sz="1300"/>
            </a:lvl1pPr>
          </a:lstStyle>
          <a:p>
            <a:endParaRPr lang="en-CA"/>
          </a:p>
        </p:txBody>
      </p:sp>
      <p:sp>
        <p:nvSpPr>
          <p:cNvPr id="5" name="Slide Number Placeholder 4"/>
          <p:cNvSpPr>
            <a:spLocks noGrp="1"/>
          </p:cNvSpPr>
          <p:nvPr>
            <p:ph type="sldNum" sz="quarter" idx="3"/>
          </p:nvPr>
        </p:nvSpPr>
        <p:spPr>
          <a:xfrm>
            <a:off x="3970938" y="8829966"/>
            <a:ext cx="3037840" cy="464820"/>
          </a:xfrm>
          <a:prstGeom prst="rect">
            <a:avLst/>
          </a:prstGeom>
        </p:spPr>
        <p:txBody>
          <a:bodyPr vert="horz" lIns="93165" tIns="46583" rIns="93165" bIns="46583" rtlCol="0" anchor="b"/>
          <a:lstStyle>
            <a:lvl1pPr algn="r">
              <a:defRPr sz="1300"/>
            </a:lvl1pPr>
          </a:lstStyle>
          <a:p>
            <a:fld id="{55EABEE0-0254-48FD-A37F-77F4047FADD9}" type="slidenum">
              <a:rPr lang="en-CA" smtClean="0"/>
              <a:t>‹#›</a:t>
            </a:fld>
            <a:endParaRPr lang="en-CA"/>
          </a:p>
        </p:txBody>
      </p:sp>
    </p:spTree>
    <p:extLst>
      <p:ext uri="{BB962C8B-B14F-4D97-AF65-F5344CB8AC3E}">
        <p14:creationId xmlns:p14="http://schemas.microsoft.com/office/powerpoint/2010/main" val="16568980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65" tIns="46583" rIns="93165" bIns="46583" rtlCol="0"/>
          <a:lstStyle>
            <a:lvl1pPr algn="l">
              <a:defRPr sz="1300"/>
            </a:lvl1pPr>
          </a:lstStyle>
          <a:p>
            <a:endParaRPr lang="en-CA"/>
          </a:p>
        </p:txBody>
      </p:sp>
      <p:sp>
        <p:nvSpPr>
          <p:cNvPr id="3" name="Date Placeholder 2"/>
          <p:cNvSpPr>
            <a:spLocks noGrp="1"/>
          </p:cNvSpPr>
          <p:nvPr>
            <p:ph type="dt" idx="1"/>
          </p:nvPr>
        </p:nvSpPr>
        <p:spPr>
          <a:xfrm>
            <a:off x="3970938" y="0"/>
            <a:ext cx="3037840" cy="464820"/>
          </a:xfrm>
          <a:prstGeom prst="rect">
            <a:avLst/>
          </a:prstGeom>
        </p:spPr>
        <p:txBody>
          <a:bodyPr vert="horz" lIns="93165" tIns="46583" rIns="93165" bIns="46583" rtlCol="0"/>
          <a:lstStyle>
            <a:lvl1pPr algn="r">
              <a:defRPr sz="1300"/>
            </a:lvl1pPr>
          </a:lstStyle>
          <a:p>
            <a:fld id="{76D3BF52-A715-4FA6-87CC-CF04B34BDE0D}" type="datetimeFigureOut">
              <a:rPr lang="en-CA" smtClean="0"/>
              <a:pPr/>
              <a:t>2017-05-10</a:t>
            </a:fld>
            <a:endParaRPr lang="en-CA"/>
          </a:p>
        </p:txBody>
      </p:sp>
      <p:sp>
        <p:nvSpPr>
          <p:cNvPr id="4" name="Slide Image Placeholder 3"/>
          <p:cNvSpPr>
            <a:spLocks noGrp="1" noRot="1" noChangeAspect="1"/>
          </p:cNvSpPr>
          <p:nvPr>
            <p:ph type="sldImg" idx="2"/>
          </p:nvPr>
        </p:nvSpPr>
        <p:spPr>
          <a:xfrm>
            <a:off x="1182688" y="698500"/>
            <a:ext cx="4645025" cy="3484563"/>
          </a:xfrm>
          <a:prstGeom prst="rect">
            <a:avLst/>
          </a:prstGeom>
          <a:noFill/>
          <a:ln w="12700">
            <a:solidFill>
              <a:prstClr val="black"/>
            </a:solidFill>
          </a:ln>
        </p:spPr>
        <p:txBody>
          <a:bodyPr vert="horz" lIns="93165" tIns="46583" rIns="93165" bIns="46583" rtlCol="0" anchor="ctr"/>
          <a:lstStyle/>
          <a:p>
            <a:endParaRPr lang="en-CA"/>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65" tIns="46583" rIns="93165" bIns="4658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1" y="8829966"/>
            <a:ext cx="3037840" cy="464820"/>
          </a:xfrm>
          <a:prstGeom prst="rect">
            <a:avLst/>
          </a:prstGeom>
        </p:spPr>
        <p:txBody>
          <a:bodyPr vert="horz" lIns="93165" tIns="46583" rIns="93165" bIns="46583" rtlCol="0" anchor="b"/>
          <a:lstStyle>
            <a:lvl1pPr algn="l">
              <a:defRPr sz="1300"/>
            </a:lvl1pPr>
          </a:lstStyle>
          <a:p>
            <a:endParaRPr lang="en-CA"/>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3165" tIns="46583" rIns="93165" bIns="46583" rtlCol="0" anchor="b"/>
          <a:lstStyle>
            <a:lvl1pPr algn="r">
              <a:defRPr sz="1300"/>
            </a:lvl1pPr>
          </a:lstStyle>
          <a:p>
            <a:fld id="{52F28473-6B82-4CF1-8B4B-9959A0EF32D8}" type="slidenum">
              <a:rPr lang="en-CA" smtClean="0"/>
              <a:pPr/>
              <a:t>‹#›</a:t>
            </a:fld>
            <a:endParaRPr lang="en-CA"/>
          </a:p>
        </p:txBody>
      </p:sp>
    </p:spTree>
    <p:extLst>
      <p:ext uri="{BB962C8B-B14F-4D97-AF65-F5344CB8AC3E}">
        <p14:creationId xmlns:p14="http://schemas.microsoft.com/office/powerpoint/2010/main" val="1529277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a:t>
            </a:fld>
            <a:endParaRPr lang="en-CA"/>
          </a:p>
        </p:txBody>
      </p:sp>
    </p:spTree>
    <p:extLst>
      <p:ext uri="{BB962C8B-B14F-4D97-AF65-F5344CB8AC3E}">
        <p14:creationId xmlns:p14="http://schemas.microsoft.com/office/powerpoint/2010/main" val="3750433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3</a:t>
            </a:fld>
            <a:endParaRPr lang="en-CA"/>
          </a:p>
        </p:txBody>
      </p:sp>
    </p:spTree>
    <p:extLst>
      <p:ext uri="{BB962C8B-B14F-4D97-AF65-F5344CB8AC3E}">
        <p14:creationId xmlns:p14="http://schemas.microsoft.com/office/powerpoint/2010/main" val="347911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4</a:t>
            </a:fld>
            <a:endParaRPr lang="en-CA"/>
          </a:p>
        </p:txBody>
      </p:sp>
    </p:spTree>
    <p:extLst>
      <p:ext uri="{BB962C8B-B14F-4D97-AF65-F5344CB8AC3E}">
        <p14:creationId xmlns:p14="http://schemas.microsoft.com/office/powerpoint/2010/main" val="22636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5</a:t>
            </a:fld>
            <a:endParaRPr lang="en-CA"/>
          </a:p>
        </p:txBody>
      </p:sp>
    </p:spTree>
    <p:extLst>
      <p:ext uri="{BB962C8B-B14F-4D97-AF65-F5344CB8AC3E}">
        <p14:creationId xmlns:p14="http://schemas.microsoft.com/office/powerpoint/2010/main" val="3728284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20CB3117-504C-4521-A19F-8311EABB634C}" type="slidenum">
              <a:rPr lang="en-CA" altLang="en-US" smtClean="0"/>
              <a:pPr eaLnBrk="1" hangingPunct="1"/>
              <a:t>6</a:t>
            </a:fld>
            <a:endParaRPr lang="en-CA" altLang="en-US" smtClean="0"/>
          </a:p>
        </p:txBody>
      </p:sp>
      <p:sp>
        <p:nvSpPr>
          <p:cNvPr id="71683"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ln/>
        </p:spPr>
        <p:txBody>
          <a:bodyPr/>
          <a:lstStyle/>
          <a:p>
            <a:pPr>
              <a:defRPr/>
            </a:pPr>
            <a:endParaRPr lang="en-US" sz="900" dirty="0" smtClean="0">
              <a:latin typeface="+mn-lt"/>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endParaRPr lang="en-CA" sz="900"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7</a:t>
            </a:fld>
            <a:endParaRPr lang="en-US"/>
          </a:p>
        </p:txBody>
      </p:sp>
    </p:spTree>
    <p:extLst>
      <p:ext uri="{BB962C8B-B14F-4D97-AF65-F5344CB8AC3E}">
        <p14:creationId xmlns:p14="http://schemas.microsoft.com/office/powerpoint/2010/main" val="1457890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68C4ED20-7323-4BE5-B735-DEA002D9EB71}" type="slidenum">
              <a:rPr lang="en-CA" altLang="en-US" smtClean="0"/>
              <a:pPr eaLnBrk="1" hangingPunct="1"/>
              <a:t>8</a:t>
            </a:fld>
            <a:endParaRPr lang="en-CA" altLang="en-US" smtClean="0"/>
          </a:p>
        </p:txBody>
      </p:sp>
      <p:sp>
        <p:nvSpPr>
          <p:cNvPr id="72707" name="Rectangle 2"/>
          <p:cNvSpPr>
            <a:spLocks noGrp="1" noRot="1" noChangeAspect="1" noChangeArrowheads="1" noTextEdit="1"/>
          </p:cNvSpPr>
          <p:nvPr>
            <p:ph type="sldImg"/>
          </p:nvPr>
        </p:nvSpPr>
        <p:spPr>
          <a:ln/>
        </p:spPr>
      </p:sp>
      <p:sp>
        <p:nvSpPr>
          <p:cNvPr id="166915" name="Rectangle 3"/>
          <p:cNvSpPr>
            <a:spLocks noGrp="1" noChangeArrowheads="1"/>
          </p:cNvSpPr>
          <p:nvPr>
            <p:ph type="body" idx="1"/>
          </p:nvPr>
        </p:nvSpPr>
        <p:spPr/>
        <p:txBody>
          <a:bodyPr/>
          <a:lstStyle/>
          <a:p>
            <a:pPr>
              <a:defRPr/>
            </a:pPr>
            <a:endParaRPr lang="en-CA" sz="800" dirty="0">
              <a:latin typeface="+mn-lt"/>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A969DE6A-5A50-4A8E-82AB-B8B5E81575F4}" type="slidenum">
              <a:rPr lang="en-CA" altLang="en-US" smtClean="0"/>
              <a:pPr eaLnBrk="1" hangingPunct="1"/>
              <a:t>9</a:t>
            </a:fld>
            <a:endParaRPr lang="en-CA" altLang="en-US" smtClean="0"/>
          </a:p>
        </p:txBody>
      </p:sp>
      <p:sp>
        <p:nvSpPr>
          <p:cNvPr id="73731"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ln/>
        </p:spPr>
        <p:txBody>
          <a:bodyPr/>
          <a:lstStyle/>
          <a:p>
            <a:pPr>
              <a:defRPr/>
            </a:pPr>
            <a:endParaRPr lang="en-US" sz="900" dirty="0" smtClean="0">
              <a:latin typeface="+mn-lt"/>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10</a:t>
            </a:fld>
            <a:endParaRPr lang="en-US"/>
          </a:p>
        </p:txBody>
      </p:sp>
    </p:spTree>
    <p:extLst>
      <p:ext uri="{BB962C8B-B14F-4D97-AF65-F5344CB8AC3E}">
        <p14:creationId xmlns:p14="http://schemas.microsoft.com/office/powerpoint/2010/main" val="16608020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442391F5-39F5-4CF8-8B33-65042567CBC4}" type="slidenum">
              <a:rPr lang="en-CA" altLang="en-US" smtClean="0"/>
              <a:pPr eaLnBrk="1" hangingPunct="1"/>
              <a:t>11</a:t>
            </a:fld>
            <a:endParaRPr lang="en-CA" altLang="en-US" smtClean="0"/>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defRPr/>
            </a:pPr>
            <a:endParaRPr lang="en-CA" sz="1100"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12</a:t>
            </a:fld>
            <a:endParaRPr lang="en-US"/>
          </a:p>
        </p:txBody>
      </p:sp>
    </p:spTree>
    <p:extLst>
      <p:ext uri="{BB962C8B-B14F-4D97-AF65-F5344CB8AC3E}">
        <p14:creationId xmlns:p14="http://schemas.microsoft.com/office/powerpoint/2010/main" val="12758736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BE2C9D13-C148-4093-8354-DDCAECBFE14A}" type="slidenum">
              <a:rPr lang="en-CA" altLang="en-US" smtClean="0"/>
              <a:pPr eaLnBrk="1" hangingPunct="1"/>
              <a:t>13</a:t>
            </a:fld>
            <a:endParaRPr lang="en-CA" altLang="en-US" smtClean="0"/>
          </a:p>
        </p:txBody>
      </p:sp>
      <p:sp>
        <p:nvSpPr>
          <p:cNvPr id="77827" name="Rectangle 2"/>
          <p:cNvSpPr>
            <a:spLocks noGrp="1" noRot="1" noChangeAspect="1" noChangeArrowheads="1" noTextEdit="1"/>
          </p:cNvSpPr>
          <p:nvPr>
            <p:ph type="sldImg"/>
          </p:nvPr>
        </p:nvSpPr>
        <p:spPr>
          <a:xfrm>
            <a:off x="1360488" y="892175"/>
            <a:ext cx="4289425" cy="3217863"/>
          </a:xfrm>
          <a:solidFill>
            <a:srgbClr val="FFFFFF"/>
          </a:solidFill>
          <a:ln/>
        </p:spPr>
      </p:sp>
      <p:sp>
        <p:nvSpPr>
          <p:cNvPr id="75780" name="Text Box 3"/>
          <p:cNvSpPr>
            <a:spLocks noGrp="1" noChangeArrowheads="1"/>
          </p:cNvSpPr>
          <p:nvPr>
            <p:ph type="body" idx="1"/>
          </p:nvPr>
        </p:nvSpPr>
        <p:spPr>
          <a:xfrm>
            <a:off x="1085850" y="4422775"/>
            <a:ext cx="4845050" cy="3573463"/>
          </a:xfrm>
          <a:ln/>
        </p:spPr>
        <p:txBody>
          <a:bodyPr wrap="none" anchor="ctr"/>
          <a:lstStyle/>
          <a:p>
            <a:pPr>
              <a:defRPr/>
            </a:pPr>
            <a:endParaRPr lang="en-CA" sz="900" dirty="0" smtClean="0">
              <a:latin typeface="+mn-lt"/>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91B732E6-30C8-4BF5-8FE7-58E9D5608C83}" type="slidenum">
              <a:rPr lang="en-CA" altLang="en-US" smtClean="0"/>
              <a:pPr eaLnBrk="1" hangingPunct="1"/>
              <a:t>14</a:t>
            </a:fld>
            <a:endParaRPr lang="en-CA" altLang="en-US" smtClean="0"/>
          </a:p>
        </p:txBody>
      </p:sp>
      <p:sp>
        <p:nvSpPr>
          <p:cNvPr id="78851"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xfrm>
            <a:off x="466725" y="4416425"/>
            <a:ext cx="6154738" cy="4183063"/>
          </a:xfrm>
          <a:ln/>
        </p:spPr>
        <p:txBody>
          <a:bodyPr/>
          <a:lstStyle/>
          <a:p>
            <a:pPr marL="228600" indent="-228600">
              <a:lnSpc>
                <a:spcPct val="90000"/>
              </a:lnSpc>
              <a:defRPr/>
            </a:pPr>
            <a:endParaRPr lang="en-US" sz="900" dirty="0" smtClean="0">
              <a:latin typeface="+mn-lt"/>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83B6023D-C465-4D37-B290-AC72E79A42FC}" type="slidenum">
              <a:rPr lang="en-CA" altLang="en-US" smtClean="0"/>
              <a:pPr eaLnBrk="1" hangingPunct="1"/>
              <a:t>15</a:t>
            </a:fld>
            <a:endParaRPr lang="en-CA" altLang="en-US" smtClean="0"/>
          </a:p>
        </p:txBody>
      </p:sp>
      <p:sp>
        <p:nvSpPr>
          <p:cNvPr id="83971" name="Rectangle 2"/>
          <p:cNvSpPr>
            <a:spLocks noGrp="1" noRot="1" noChangeAspect="1" noChangeArrowheads="1" noTextEdit="1"/>
          </p:cNvSpPr>
          <p:nvPr>
            <p:ph type="sldImg"/>
          </p:nvPr>
        </p:nvSpPr>
        <p:spPr>
          <a:ln/>
        </p:spPr>
      </p:sp>
      <p:sp>
        <p:nvSpPr>
          <p:cNvPr id="183299" name="Rectangle 3"/>
          <p:cNvSpPr>
            <a:spLocks noGrp="1" noChangeArrowheads="1"/>
          </p:cNvSpPr>
          <p:nvPr>
            <p:ph type="body" idx="1"/>
          </p:nvPr>
        </p:nvSpPr>
        <p:spPr>
          <a:xfrm>
            <a:off x="466725" y="4416425"/>
            <a:ext cx="6154738" cy="4183063"/>
          </a:xfrm>
        </p:spPr>
        <p:txBody>
          <a:bodyPr/>
          <a:lstStyle/>
          <a:p>
            <a:pPr>
              <a:defRPr/>
            </a:pPr>
            <a:endParaRPr lang="en-US" sz="900" dirty="0">
              <a:latin typeface="+mn-lt"/>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5DC032EB-EE1C-42E7-B96B-5AD880E98B94}" type="slidenum">
              <a:rPr lang="en-CA" altLang="en-US" smtClean="0"/>
              <a:pPr eaLnBrk="1" hangingPunct="1"/>
              <a:t>16</a:t>
            </a:fld>
            <a:endParaRPr lang="en-CA" altLang="en-US" smtClean="0"/>
          </a:p>
        </p:txBody>
      </p:sp>
      <p:sp>
        <p:nvSpPr>
          <p:cNvPr id="81923"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xfrm>
            <a:off x="466725" y="4416425"/>
            <a:ext cx="6154738" cy="4183063"/>
          </a:xfrm>
          <a:ln/>
        </p:spPr>
        <p:txBody>
          <a:bodyPr/>
          <a:lstStyle/>
          <a:p>
            <a:pPr>
              <a:defRPr/>
            </a:pPr>
            <a:endParaRPr lang="en-US" sz="900" dirty="0" smtClean="0">
              <a:latin typeface="+mn-lt"/>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6FB08C45-1691-4219-ABF2-225B507B0889}" type="slidenum">
              <a:rPr lang="en-CA" altLang="en-US" smtClean="0"/>
              <a:pPr eaLnBrk="1" hangingPunct="1"/>
              <a:t>17</a:t>
            </a:fld>
            <a:endParaRPr lang="en-CA" altLang="en-US" smtClean="0"/>
          </a:p>
        </p:txBody>
      </p:sp>
      <p:sp>
        <p:nvSpPr>
          <p:cNvPr id="79875"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ln/>
        </p:spPr>
        <p:txBody>
          <a:bodyPr/>
          <a:lstStyle/>
          <a:p>
            <a:pPr lvl="1">
              <a:defRPr/>
            </a:pPr>
            <a:endParaRPr lang="en-US" sz="200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charset="0"/>
              </a:defRPr>
            </a:lvl1pPr>
            <a:lvl2pPr marL="742950" indent="-285750" defTabSz="931863" eaLnBrk="0" hangingPunct="0">
              <a:defRPr>
                <a:solidFill>
                  <a:schemeClr val="tx1"/>
                </a:solidFill>
                <a:latin typeface="Arial" charset="0"/>
              </a:defRPr>
            </a:lvl2pPr>
            <a:lvl3pPr marL="1143000" indent="-228600" defTabSz="931863" eaLnBrk="0" hangingPunct="0">
              <a:defRPr>
                <a:solidFill>
                  <a:schemeClr val="tx1"/>
                </a:solidFill>
                <a:latin typeface="Arial" charset="0"/>
              </a:defRPr>
            </a:lvl3pPr>
            <a:lvl4pPr marL="1600200" indent="-228600" defTabSz="931863" eaLnBrk="0" hangingPunct="0">
              <a:defRPr>
                <a:solidFill>
                  <a:schemeClr val="tx1"/>
                </a:solidFill>
                <a:latin typeface="Arial" charset="0"/>
              </a:defRPr>
            </a:lvl4pPr>
            <a:lvl5pPr marL="2057400" indent="-228600" defTabSz="931863" eaLnBrk="0" hangingPunct="0">
              <a:defRPr>
                <a:solidFill>
                  <a:schemeClr val="tx1"/>
                </a:solidFill>
                <a:latin typeface="Arial" charset="0"/>
              </a:defRPr>
            </a:lvl5pPr>
            <a:lvl6pPr marL="2514600" indent="-228600" defTabSz="931863" eaLnBrk="0" fontAlgn="base" hangingPunct="0">
              <a:spcBef>
                <a:spcPct val="0"/>
              </a:spcBef>
              <a:spcAft>
                <a:spcPct val="0"/>
              </a:spcAft>
              <a:defRPr>
                <a:solidFill>
                  <a:schemeClr val="tx1"/>
                </a:solidFill>
                <a:latin typeface="Arial" charset="0"/>
              </a:defRPr>
            </a:lvl6pPr>
            <a:lvl7pPr marL="2971800" indent="-228600" defTabSz="931863" eaLnBrk="0" fontAlgn="base" hangingPunct="0">
              <a:spcBef>
                <a:spcPct val="0"/>
              </a:spcBef>
              <a:spcAft>
                <a:spcPct val="0"/>
              </a:spcAft>
              <a:defRPr>
                <a:solidFill>
                  <a:schemeClr val="tx1"/>
                </a:solidFill>
                <a:latin typeface="Arial" charset="0"/>
              </a:defRPr>
            </a:lvl7pPr>
            <a:lvl8pPr marL="3429000" indent="-228600" defTabSz="931863" eaLnBrk="0" fontAlgn="base" hangingPunct="0">
              <a:spcBef>
                <a:spcPct val="0"/>
              </a:spcBef>
              <a:spcAft>
                <a:spcPct val="0"/>
              </a:spcAft>
              <a:defRPr>
                <a:solidFill>
                  <a:schemeClr val="tx1"/>
                </a:solidFill>
                <a:latin typeface="Arial" charset="0"/>
              </a:defRPr>
            </a:lvl8pPr>
            <a:lvl9pPr marL="3886200" indent="-228600" defTabSz="931863" eaLnBrk="0" fontAlgn="base" hangingPunct="0">
              <a:spcBef>
                <a:spcPct val="0"/>
              </a:spcBef>
              <a:spcAft>
                <a:spcPct val="0"/>
              </a:spcAft>
              <a:defRPr>
                <a:solidFill>
                  <a:schemeClr val="tx1"/>
                </a:solidFill>
                <a:latin typeface="Arial" charset="0"/>
              </a:defRPr>
            </a:lvl9pPr>
          </a:lstStyle>
          <a:p>
            <a:pPr eaLnBrk="1" hangingPunct="1"/>
            <a:fld id="{C82860F5-7180-488F-8663-19B06E4A7C56}" type="slidenum">
              <a:rPr lang="en-CA" altLang="en-US" smtClean="0"/>
              <a:pPr eaLnBrk="1" hangingPunct="1"/>
              <a:t>18</a:t>
            </a:fld>
            <a:endParaRPr lang="en-CA" altLang="en-US" smtClean="0"/>
          </a:p>
        </p:txBody>
      </p:sp>
      <p:sp>
        <p:nvSpPr>
          <p:cNvPr id="84995"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ln/>
        </p:spPr>
        <p:txBody>
          <a:bodyPr/>
          <a:lstStyle/>
          <a:p>
            <a:pPr>
              <a:defRPr/>
            </a:pPr>
            <a:endParaRPr lang="en-CA" sz="900" dirty="0" smtClean="0">
              <a:latin typeface="+mn-lt"/>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19</a:t>
            </a:fld>
            <a:endParaRPr lang="en-CA"/>
          </a:p>
        </p:txBody>
      </p:sp>
    </p:spTree>
    <p:extLst>
      <p:ext uri="{BB962C8B-B14F-4D97-AF65-F5344CB8AC3E}">
        <p14:creationId xmlns:p14="http://schemas.microsoft.com/office/powerpoint/2010/main" val="26521860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20</a:t>
            </a:fld>
            <a:endParaRPr lang="en-US"/>
          </a:p>
        </p:txBody>
      </p:sp>
    </p:spTree>
    <p:extLst>
      <p:ext uri="{BB962C8B-B14F-4D97-AF65-F5344CB8AC3E}">
        <p14:creationId xmlns:p14="http://schemas.microsoft.com/office/powerpoint/2010/main" val="4459240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21</a:t>
            </a:fld>
            <a:endParaRPr lang="en-US"/>
          </a:p>
        </p:txBody>
      </p:sp>
    </p:spTree>
    <p:extLst>
      <p:ext uri="{BB962C8B-B14F-4D97-AF65-F5344CB8AC3E}">
        <p14:creationId xmlns:p14="http://schemas.microsoft.com/office/powerpoint/2010/main" val="16608020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22</a:t>
            </a:fld>
            <a:endParaRPr lang="en-CA"/>
          </a:p>
        </p:txBody>
      </p:sp>
    </p:spTree>
    <p:extLst>
      <p:ext uri="{BB962C8B-B14F-4D97-AF65-F5344CB8AC3E}">
        <p14:creationId xmlns:p14="http://schemas.microsoft.com/office/powerpoint/2010/main" val="7129756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23</a:t>
            </a:fld>
            <a:endParaRPr lang="en-US"/>
          </a:p>
        </p:txBody>
      </p:sp>
    </p:spTree>
    <p:extLst>
      <p:ext uri="{BB962C8B-B14F-4D97-AF65-F5344CB8AC3E}">
        <p14:creationId xmlns:p14="http://schemas.microsoft.com/office/powerpoint/2010/main" val="40381897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pic>
        <p:nvPicPr>
          <p:cNvPr id="18" name="Picture 11" descr="Sprott_logo"/>
          <p:cNvPicPr>
            <a:picLocks noChangeAspect="1" noChangeArrowheads="1"/>
          </p:cNvPicPr>
          <p:nvPr userDrawn="1"/>
        </p:nvPicPr>
        <p:blipFill>
          <a:blip r:embed="rId2" cstate="print"/>
          <a:srcRect/>
          <a:stretch>
            <a:fillRect/>
          </a:stretch>
        </p:blipFill>
        <p:spPr bwMode="auto">
          <a:xfrm>
            <a:off x="6616755" y="5589240"/>
            <a:ext cx="2067341" cy="961132"/>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720080"/>
          </a:xfrm>
        </p:spPr>
        <p:txBody>
          <a:bodyPr/>
          <a:lstStyle/>
          <a:p>
            <a:r>
              <a:rPr kumimoji="0" lang="en-US" dirty="0" smtClean="0"/>
              <a:t>Click to edit Master title style</a:t>
            </a:r>
            <a:endParaRPr kumimoji="0" lang="en-US" dirty="0"/>
          </a:p>
        </p:txBody>
      </p:sp>
      <p:sp>
        <p:nvSpPr>
          <p:cNvPr id="3" name="Content Placeholder 2"/>
          <p:cNvSpPr>
            <a:spLocks noGrp="1"/>
          </p:cNvSpPr>
          <p:nvPr>
            <p:ph idx="1"/>
          </p:nvPr>
        </p:nvSpPr>
        <p:spPr>
          <a:xfrm>
            <a:off x="467544" y="1268760"/>
            <a:ext cx="8229600" cy="4608512"/>
          </a:xfrm>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6" name="Slide Number Placeholder 5"/>
          <p:cNvSpPr>
            <a:spLocks noGrp="1"/>
          </p:cNvSpPr>
          <p:nvPr>
            <p:ph type="sldNum" sz="quarter" idx="12"/>
          </p:nvPr>
        </p:nvSpPr>
        <p:spPr>
          <a:xfrm>
            <a:off x="8316416" y="6237312"/>
            <a:ext cx="576064" cy="365760"/>
          </a:xfrm>
          <a:prstGeom prst="rect">
            <a:avLst/>
          </a:prstGeom>
        </p:spPr>
        <p:txBody>
          <a:bodyPr>
            <a:scene3d>
              <a:camera prst="orthographicFront"/>
              <a:lightRig rig="glow" dir="tl">
                <a:rot lat="0" lon="0" rev="5400000"/>
              </a:lightRig>
            </a:scene3d>
            <a:sp3d extrusionH="57150" contourW="12700">
              <a:bevelT w="25400" h="25400"/>
              <a:contourClr>
                <a:schemeClr val="accent6">
                  <a:shade val="73000"/>
                </a:schemeClr>
              </a:contourClr>
            </a:sp3d>
          </a:bodyPr>
          <a:lstStyle>
            <a:lvl1pPr>
              <a:defRPr b="1" cap="none" spc="0">
                <a:ln w="11430">
                  <a:solidFill>
                    <a:schemeClr val="tx2"/>
                  </a:solidFill>
                </a:ln>
                <a:solidFill>
                  <a:schemeClr val="tx2"/>
                </a:solidFill>
                <a:effectLst>
                  <a:outerShdw blurRad="80000" dist="40000" dir="5040000" algn="tl">
                    <a:srgbClr val="000000">
                      <a:alpha val="30000"/>
                    </a:srgbClr>
                  </a:outerShdw>
                </a:effectLst>
              </a:defRPr>
            </a:lvl1pPr>
          </a:lstStyle>
          <a:p>
            <a:fld id="{465045C0-524C-4C6A-96B2-D7CF4749CC0B}" type="slidenum">
              <a:rPr lang="en-CA" smtClean="0"/>
              <a:pPr/>
              <a:t>‹#›</a:t>
            </a:fld>
            <a:endParaRPr lang="en-CA" dirty="0"/>
          </a:p>
        </p:txBody>
      </p:sp>
      <p:sp>
        <p:nvSpPr>
          <p:cNvPr id="9" name="Footer Placeholder 4"/>
          <p:cNvSpPr txBox="1">
            <a:spLocks/>
          </p:cNvSpPr>
          <p:nvPr userDrawn="1"/>
        </p:nvSpPr>
        <p:spPr>
          <a:xfrm>
            <a:off x="467544" y="6237312"/>
            <a:ext cx="2376264" cy="457200"/>
          </a:xfrm>
          <a:prstGeom prst="rect">
            <a:avLst/>
          </a:prstGeom>
        </p:spPr>
        <p:txBody>
          <a:bodyPr/>
          <a:lstStyle>
            <a:lvl1pPr>
              <a:defRPr sz="14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4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4" name="Rectangle 3"/>
          <p:cNvSpPr/>
          <p:nvPr userDrawn="1"/>
        </p:nvSpPr>
        <p:spPr>
          <a:xfrm>
            <a:off x="22121" y="1196752"/>
            <a:ext cx="9144000" cy="7200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CA"/>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Flowchart: Process 2"/>
          <p:cNvSpPr/>
          <p:nvPr userDrawn="1"/>
        </p:nvSpPr>
        <p:spPr>
          <a:xfrm>
            <a:off x="0" y="404664"/>
            <a:ext cx="3059832" cy="6453336"/>
          </a:xfrm>
          <a:prstGeom prst="flowChartProcess">
            <a:avLst/>
          </a:prstGeom>
          <a:solidFill>
            <a:schemeClr val="accent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n>
                <a:noFill/>
              </a:ln>
            </a:endParaRPr>
          </a:p>
        </p:txBody>
      </p:sp>
      <p:sp>
        <p:nvSpPr>
          <p:cNvPr id="2" name="Title 1"/>
          <p:cNvSpPr>
            <a:spLocks noGrp="1"/>
          </p:cNvSpPr>
          <p:nvPr>
            <p:ph type="title"/>
          </p:nvPr>
        </p:nvSpPr>
        <p:spPr>
          <a:xfrm>
            <a:off x="251520" y="476672"/>
            <a:ext cx="2592288" cy="2088232"/>
          </a:xfrm>
        </p:spPr>
        <p:txBody>
          <a:bodyPr>
            <a:normAutofit/>
          </a:bodyPr>
          <a:lstStyle>
            <a:lvl1pPr>
              <a:defRPr sz="3200"/>
            </a:lvl1pPr>
          </a:lstStyle>
          <a:p>
            <a:r>
              <a:rPr lang="en-US" dirty="0" smtClean="0"/>
              <a:t>Click to edit Master title style</a:t>
            </a:r>
            <a:endParaRPr lang="en-CA" dirty="0"/>
          </a:p>
        </p:txBody>
      </p:sp>
      <p:sp>
        <p:nvSpPr>
          <p:cNvPr id="6" name="Text Placeholder 5"/>
          <p:cNvSpPr>
            <a:spLocks noGrp="1"/>
          </p:cNvSpPr>
          <p:nvPr>
            <p:ph type="body" sz="quarter" idx="10"/>
          </p:nvPr>
        </p:nvSpPr>
        <p:spPr>
          <a:xfrm>
            <a:off x="3347864" y="908720"/>
            <a:ext cx="5257105" cy="338484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Tree>
    <p:extLst>
      <p:ext uri="{BB962C8B-B14F-4D97-AF65-F5344CB8AC3E}">
        <p14:creationId xmlns:p14="http://schemas.microsoft.com/office/powerpoint/2010/main" val="373870719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6139"/>
          </a:xfrm>
        </p:spPr>
        <p:txBody>
          <a:bodyPr>
            <a:noAutofit/>
          </a:bodyPr>
          <a:lstStyle>
            <a:lvl1pPr algn="l">
              <a:defRPr sz="4400" b="1">
                <a:latin typeface="Franklin Gothic Medium" pitchFamily="34" charset="0"/>
              </a:defRPr>
            </a:lvl1pPr>
          </a:lstStyle>
          <a:p>
            <a:r>
              <a:rPr lang="en-CA" dirty="0" smtClean="0"/>
              <a:t>Click to edit Master title style</a:t>
            </a:r>
            <a:endParaRPr lang="en-US" dirty="0"/>
          </a:p>
        </p:txBody>
      </p:sp>
      <p:sp>
        <p:nvSpPr>
          <p:cNvPr id="3" name="Text Placeholder 2"/>
          <p:cNvSpPr>
            <a:spLocks noGrp="1"/>
          </p:cNvSpPr>
          <p:nvPr>
            <p:ph type="body" idx="1"/>
          </p:nvPr>
        </p:nvSpPr>
        <p:spPr>
          <a:xfrm>
            <a:off x="457200" y="1346854"/>
            <a:ext cx="4040188" cy="67552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Click to edit Master text styles</a:t>
            </a:r>
          </a:p>
        </p:txBody>
      </p:sp>
      <p:sp>
        <p:nvSpPr>
          <p:cNvPr id="4" name="Content Placeholder 3"/>
          <p:cNvSpPr>
            <a:spLocks noGrp="1"/>
          </p:cNvSpPr>
          <p:nvPr>
            <p:ph sz="half" idx="2"/>
          </p:nvPr>
        </p:nvSpPr>
        <p:spPr>
          <a:xfrm>
            <a:off x="457200" y="1986615"/>
            <a:ext cx="4040188" cy="4172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346854"/>
            <a:ext cx="4041775" cy="67552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Click to edit Master text styles</a:t>
            </a:r>
          </a:p>
        </p:txBody>
      </p:sp>
      <p:sp>
        <p:nvSpPr>
          <p:cNvPr id="6" name="Content Placeholder 5"/>
          <p:cNvSpPr>
            <a:spLocks noGrp="1"/>
          </p:cNvSpPr>
          <p:nvPr>
            <p:ph sz="quarter" idx="4"/>
          </p:nvPr>
        </p:nvSpPr>
        <p:spPr>
          <a:xfrm>
            <a:off x="4645025" y="1986615"/>
            <a:ext cx="4041775" cy="4172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72BC5A62-BCCB-1E46-8B3A-BB6734AE5F12}" type="datetimeFigureOut">
              <a:rPr lang="en-US" smtClean="0"/>
              <a:pPr/>
              <a:t>5/10/2017</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9691013-1AC6-BE45-A724-9C2F6CB3106C}" type="slidenum">
              <a:rPr lang="en-US" smtClean="0"/>
              <a:pPr/>
              <a:t>‹#›</a:t>
            </a:fld>
            <a:endParaRPr lang="en-US"/>
          </a:p>
        </p:txBody>
      </p:sp>
      <p:sp>
        <p:nvSpPr>
          <p:cNvPr id="10" name="Rectangle 9"/>
          <p:cNvSpPr/>
          <p:nvPr userDrawn="1"/>
        </p:nvSpPr>
        <p:spPr>
          <a:xfrm>
            <a:off x="-182880" y="850777"/>
            <a:ext cx="9326880" cy="182562"/>
          </a:xfrm>
          <a:prstGeom prst="rect">
            <a:avLst/>
          </a:prstGeom>
          <a:gradFill flip="none" rotWithShape="1">
            <a:gsLst>
              <a:gs pos="33336">
                <a:srgbClr val="9B9B9B"/>
              </a:gs>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solidFill>
              <a:schemeClr val="tx1"/>
            </a:solidFill>
          </a:ln>
          <a:effectLst>
            <a:glow rad="101600">
              <a:schemeClr val="accent1">
                <a:satMod val="175000"/>
                <a:alpha val="40000"/>
              </a:schemeClr>
            </a:glow>
            <a:outerShdw blurRad="40000" dist="23000" dir="5400000" rotWithShape="0">
              <a:srgbClr val="000000">
                <a:alpha val="35000"/>
              </a:srgbClr>
            </a:outerShdw>
          </a:effectLst>
          <a:scene3d>
            <a:camera prst="orthographicFront"/>
            <a:lightRig rig="threePt" dir="t"/>
          </a:scene3d>
          <a:sp3d>
            <a:bevelT w="101600" prst="ribl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pic>
        <p:nvPicPr>
          <p:cNvPr id="11" name="Picture 4" descr="C:\Users\Rob\Desktop\Sprott_cmyk.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4501" y="746508"/>
            <a:ext cx="971956" cy="450987"/>
          </a:xfrm>
          <a:prstGeom prst="roundRect">
            <a:avLst>
              <a:gd name="adj" fmla="val 16667"/>
            </a:avLst>
          </a:prstGeom>
          <a:ln>
            <a:noFill/>
          </a:ln>
          <a:effectLst>
            <a:outerShdw blurRad="50800" dist="38100" dir="5400000" algn="t" rotWithShape="0">
              <a:prstClr val="black">
                <a:alpha val="40000"/>
              </a:prstClr>
            </a:outerShdw>
          </a:effectLst>
          <a:scene3d>
            <a:camera prst="orthographicFront"/>
            <a:lightRig rig="contrasting" dir="t">
              <a:rot lat="0" lon="0" rev="4200000"/>
            </a:lightRig>
          </a:scene3d>
          <a:sp3d prstMaterial="plastic">
            <a:bevelT w="381000" h="1143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55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57200" y="6476999"/>
            <a:ext cx="2133600" cy="274320"/>
          </a:xfrm>
          <a:prstGeom prst="rect">
            <a:avLst/>
          </a:prstGeom>
        </p:spPr>
        <p:txBody>
          <a:bodyPr/>
          <a:lstStyle/>
          <a:p>
            <a:endParaRPr lang="en-US" altLang="en-US">
              <a:solidFill>
                <a:srgbClr val="000000"/>
              </a:solidFill>
            </a:endParaRPr>
          </a:p>
        </p:txBody>
      </p:sp>
      <p:sp>
        <p:nvSpPr>
          <p:cNvPr id="6" name="Footer Placeholder 5"/>
          <p:cNvSpPr>
            <a:spLocks noGrp="1"/>
          </p:cNvSpPr>
          <p:nvPr>
            <p:ph type="ftr" sz="quarter" idx="11"/>
          </p:nvPr>
        </p:nvSpPr>
        <p:spPr>
          <a:xfrm>
            <a:off x="2640596" y="6476999"/>
            <a:ext cx="5507719" cy="274320"/>
          </a:xfrm>
          <a:prstGeom prst="rect">
            <a:avLst/>
          </a:prstGeom>
        </p:spPr>
        <p:txBody>
          <a:bodyPr/>
          <a:lstStyle/>
          <a:p>
            <a:endParaRPr lang="en-US" altLang="en-US">
              <a:solidFill>
                <a:srgbClr val="000000"/>
              </a:solidFill>
            </a:endParaRPr>
          </a:p>
        </p:txBody>
      </p:sp>
      <p:sp>
        <p:nvSpPr>
          <p:cNvPr id="7" name="Slide Number Placeholder 6"/>
          <p:cNvSpPr>
            <a:spLocks noGrp="1"/>
          </p:cNvSpPr>
          <p:nvPr>
            <p:ph type="sldNum" sz="quarter" idx="12"/>
          </p:nvPr>
        </p:nvSpPr>
        <p:spPr>
          <a:xfrm>
            <a:off x="8204396" y="6476999"/>
            <a:ext cx="733864" cy="274320"/>
          </a:xfrm>
          <a:prstGeom prst="rect">
            <a:avLst/>
          </a:prstGeom>
        </p:spPr>
        <p:txBody>
          <a:bodyPr/>
          <a:lstStyle/>
          <a:p>
            <a:fld id="{E565B86B-C9C0-4866-B1F2-7A8F13F76AA1}" type="slidenum">
              <a:rPr lang="en-US" altLang="en-US" smtClean="0">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6006580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67544" y="404664"/>
            <a:ext cx="8229600" cy="1066800"/>
          </a:xfrm>
          <a:prstGeom prst="rect">
            <a:avLst/>
          </a:prstGeom>
        </p:spPr>
        <p:txBody>
          <a:bodyPr vert="horz" anchor="ctr">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67544" y="1484784"/>
            <a:ext cx="8229600" cy="4392488"/>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jn_Ka5os_TAhVM1oMKHVK_BcsQjRwIBw&amp;url=http://www.pngmart.com/image/38747&amp;psig=AFQjCNHsMmacWHpMD1g_4hMBb9L_aKlgGQ&amp;ust=1493747796121605"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www.google.ca/url?sa=i&amp;rct=j&amp;q=&amp;esrc=s&amp;source=images&amp;cd=&amp;cad=rja&amp;uact=8&amp;ved=0CAcQjRw&amp;url=http://www.misterdecal.com/magento/index.php/it-s-not-the-size-of-the-dog-in-the-fight-it-s-the-size-of-the-fight-in-the-dog-mark-twain-quote-vinyl-wall-art-decal.html&amp;ei=omHIVIevNZCnyQSrmYKIBA&amp;bvm=bv.84607526,d.aWw&amp;psig=AFQjCNEHd8Tvyp0KAcs3p01JdjKtcPMHzw&amp;ust=1422504642031333" TargetMode="Externa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hyperlink" Target="https://docs.google.com/forms/d/e/1FAIpQLSfWy1JDmcUc2ItcxMDkWUcmP9b8U32Ba-1xfVn-f1H6ykdZAQ/viewform?usp=sf_link" TargetMode="External"/><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2.png"/><Relationship Id="rId4" Type="http://schemas.openxmlformats.org/officeDocument/2006/relationships/image" Target="../media/image7.png"/><Relationship Id="rId9" Type="http://schemas.openxmlformats.org/officeDocument/2006/relationships/hyperlink" Target="https://drive.google.com/open?id=157AG3wCxlxBORk3VZnPlRWpQs5I&amp;usp=sharing"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ja87fR3tzTAhUL6oMKHakYDQEQjRwIBw&amp;url=http://lapetitesocialworker.blogspot.com/2013/05/eeyore-dysthymic-disorder.html&amp;psig=AFQjCNGWGjlTsqV5m46tiXZFi-Vuz7tpFA&amp;ust=1494210654895893"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hyperlink" Target="http://www.google.ca/url?sa=i&amp;rct=j&amp;q=&amp;esrc=s&amp;source=images&amp;cd=&amp;cad=rja&amp;uact=8&amp;ved=0ahUKEwiaoeGT3tzTAhXD54MKHb4UDw4QjRwIBw&amp;url=http://oscarthegrouch.wikia.com/wiki/I_Love_Trash&amp;psig=AFQjCNE7I0We4QxbMrfGyvqxozy0H1JVZA&amp;ust=1494210531938401" TargetMode="Externa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iF45aM4dzTAhUE2IMKHcqABhEQjRwIBw&amp;url=http://www.rjds.ca/if-then&amp;psig=AFQjCNH1Mf54JTG8xOp_a9ejSVI_iA_hGA&amp;ust=1494211325640411"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oSDhhZtRwFU" TargetMode="Externa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a/url?sa=i&amp;rct=j&amp;q=&amp;esrc=s&amp;source=images&amp;cd=&amp;cad=rja&amp;uact=8&amp;ved=0ahUKEwj-8MXO5NzTAhXF6YMKHarbABMQjRwIBw&amp;url=https://blog.adafruit.com/2011/06/21/will-alibabas-ceo-end-up-running-yahoo/&amp;psig=AFQjCNF9E6-Dp4U_ItH6V8IZvgoL1zLwqg&amp;ust=1494212266682469"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ideo" Target="file:///C:\Users\Rob\Desktop\bf%20skinner%20on%20reinforcement%20-%20general%20psychology%20%5bwww.keepvid.com%5d.mp4" TargetMode="External"/><Relationship Id="rId4" Type="http://schemas.openxmlformats.org/officeDocument/2006/relationships/image" Target="../media/image28.jpeg"/></Relationships>
</file>

<file path=ppt/slides/_rels/slide1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2.xml"/><Relationship Id="rId7" Type="http://schemas.openxmlformats.org/officeDocument/2006/relationships/hyperlink" Target="http://www.google.ca/url?sa=i&amp;rct=j&amp;q=&amp;esrc=s&amp;source=images&amp;cd=&amp;cad=rja&amp;uact=8&amp;ved=0CAcQjRw&amp;url=http://bbmediaglobal.com/bb-media-global-group-shopify-create-your-own-shop/&amp;ei=RnHOVOSlAojfsASohYL4BQ&amp;bvm=bv.85076809,d.cWc&amp;psig=AFQjCNFJ3P1Po_8mSEiaG-qeJnyfu9yrtQ&amp;ust=1422901950850675" TargetMode="External"/><Relationship Id="rId2" Type="http://schemas.openxmlformats.org/officeDocument/2006/relationships/video" Target="https://www.youtube.com/embed/u6XAPnuFjJc" TargetMode="External"/><Relationship Id="rId1" Type="http://schemas.openxmlformats.org/officeDocument/2006/relationships/video" Target="file:///C:\Users\Rob\Desktop\Google%20Recruitment%20Video%20%5bwww.keepvid.com%5d.mp4" TargetMode="External"/><Relationship Id="rId6" Type="http://schemas.openxmlformats.org/officeDocument/2006/relationships/image" Target="../media/image30.png"/><Relationship Id="rId5" Type="http://schemas.openxmlformats.org/officeDocument/2006/relationships/image" Target="../media/image29.jpeg"/><Relationship Id="rId10" Type="http://schemas.openxmlformats.org/officeDocument/2006/relationships/image" Target="../media/image31.png"/><Relationship Id="rId4" Type="http://schemas.openxmlformats.org/officeDocument/2006/relationships/notesSlide" Target="../notesSlides/notesSlide17.xml"/><Relationship Id="rId9" Type="http://schemas.openxmlformats.org/officeDocument/2006/relationships/hyperlink" Target="https://www.google.ca/url?sa=i&amp;rct=j&amp;q=&amp;esrc=s&amp;source=images&amp;cd=&amp;cad=rja&amp;uact=8&amp;ved=0ahUKEwjR0JOl59zTAhXK34MKHYyvCUsQjRwIBw&amp;url=https://en.wikipedia.org/wiki/People's_Insurance_Company_of_China&amp;psig=AFQjCNG0NTENLfsSJDgeRmUSQrb_jSUY2Q&amp;ust=1494212985841442"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hyperlink" Target="https://www.google.ca/url?sa=i&amp;rct=j&amp;q=&amp;esrc=s&amp;source=images&amp;cd=&amp;cad=rja&amp;uact=8&amp;ved=0ahUKEwit18Cp5tzTAhUW0IMKHTpxCb0QjRwIBw&amp;url=https://www.khanacademy.org/test-prep/mcat/behavior/physiological-and-sociocultural-concepts-of-motivation-and-attitudes/a/motivation-article-2&amp;psig=AFQjCNHStexMWspiGg2LTmbLqDR-tSSswA&amp;ust=1494212726293854"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6.gif"/></Relationships>
</file>

<file path=ppt/slides/_rels/slide21.xml.rels><?xml version="1.0" encoding="UTF-8" standalone="yes"?>
<Relationships xmlns="http://schemas.openxmlformats.org/package/2006/relationships"><Relationship Id="rId3" Type="http://schemas.openxmlformats.org/officeDocument/2006/relationships/hyperlink" Target="https://www.google.ca/url?sa=i&amp;rct=j&amp;q=&amp;esrc=s&amp;source=images&amp;cd=&amp;cad=rja&amp;uact=8&amp;ved=0ahUKEwj-8MXO5NzTAhXF6YMKHarbABMQjRwIBw&amp;url=https://blog.adafruit.com/2011/06/21/will-alibabas-ceo-end-up-running-yahoo/&amp;psig=AFQjCNF9E6-Dp4U_ItH6V8IZvgoL1zLwqg&amp;ust=1494212266682469"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86" y="2204864"/>
            <a:ext cx="9157886" cy="1470025"/>
          </a:xfrm>
        </p:spPr>
        <p:txBody>
          <a:bodyPr>
            <a:noAutofit/>
          </a:bodyPr>
          <a:lstStyle/>
          <a:p>
            <a:pPr algn="ctr"/>
            <a:r>
              <a:rPr lang="en-US" sz="3600" dirty="0" smtClean="0"/>
              <a:t> </a:t>
            </a:r>
            <a:r>
              <a:rPr lang="en-CA" sz="3600" dirty="0" smtClean="0"/>
              <a:t/>
            </a:r>
            <a:br>
              <a:rPr lang="en-CA" sz="3600" dirty="0" smtClean="0"/>
            </a:br>
            <a:r>
              <a:rPr lang="en-CA" sz="3600" dirty="0" smtClean="0"/>
              <a:t>Week 2B</a:t>
            </a:r>
            <a:br>
              <a:rPr lang="en-CA" sz="3600" dirty="0" smtClean="0"/>
            </a:br>
            <a:r>
              <a:rPr lang="en-CA" sz="3600" dirty="0" smtClean="0"/>
              <a:t>Motivation</a:t>
            </a:r>
            <a:br>
              <a:rPr lang="en-CA" sz="3600" dirty="0" smtClean="0"/>
            </a:br>
            <a:r>
              <a:rPr lang="en-US" sz="1600" dirty="0" smtClean="0"/>
              <a:t>BUSI 2101</a:t>
            </a:r>
            <a:br>
              <a:rPr lang="en-US" sz="1600" dirty="0" smtClean="0"/>
            </a:br>
            <a:r>
              <a:rPr lang="en-US" sz="1600" dirty="0" smtClean="0"/>
              <a:t>Summer 2017</a:t>
            </a:r>
            <a:endParaRPr lang="en-CA" sz="1600" dirty="0"/>
          </a:p>
        </p:txBody>
      </p:sp>
      <p:sp>
        <p:nvSpPr>
          <p:cNvPr id="3" name="AutoShape 4" descr="data:image/jpeg;base64,/9j/4AAQSkZJRgABAQAAAQABAAD/2wCEAAkGBxQTEhUUExQWFhUXGR8ZGBgYGBwbGhodHh0XHCAcHB0cICggHB8lHBgYITEhJSotLi4wHB8zODMsNygtLiwBCgoKDg0OGxAQGywkICQ0NC8sLDQsLCwsLDQsLCw0NCwsNC80LCwsLCwsLCwsLCwsLCwsLDQsLCwsLCwsLCwsLP/AABEIAL0BCgMBIgACEQEDEQH/xAAcAAACAwEBAQEAAAAAAAAAAAAFBgMEBwIBAAj/xABKEAACAQIEBAQDBAcFBQYHAQABAhEAAwQSITEFBkFREyJhcTKBkQehsfAUI0JSksHRFTNicuEkgqKy8URTVJPT4hc0Q4OzwtIW/8QAGgEAAwEBAQEAAAAAAAAAAAAAAQIDBAAFBv/EACwRAAICAgIBAwQBBAMBAAAAAAABAhEDIRIxBBMiQVFhcYEykbHR8AUjoRT/2gAMAwEAAhEDEQA/AM+4VzXh/CSxisIjW0dHz2vLdMHzhiTLZ1JEAiIEbCC+K4dwfFCcPeay5ZFyXCFAzTLTcIkA5QQGJ3MGs5ivTpXD823b2PnGvsoxlqWtZb6CDKHUgsVEDc6j7xSzw027YuLftM6spCsjQyNBynXQidwd+hqHhPG8Rh2mxeuWzqIVjBmQZXY7ncUfwnFL1xUFyx46LEMbayQAREgZmGugJI0FLIrhUO26f4tChFe1uOLXlvFaMhwd0jYq9mDppsbYI9fwqofsZsYhC+BxyP6MVcfxWz/Kq8TOYzX1PnGPsl4nYmLAvL3tMG/4TDfdSbjuH3bLZbtt7bdnUqfvFdxZxVroMa8ivgKWjjrNVnD417Zm3cdD/hYqfqDVWva44ZMDz1xC1GTGXtP3mz/84NHLH2uY6IujD3h18S0Nf4SB91IFeUbYvFGgH7QMKygXOEYNmAjMvl+cZD+NS4PmLBtauLewuZHueLbRXIFqRlygiJgaVnU1yaRpvotinGFpq0/uP3FeLcPuPmXAi3/hW+6j6D+VUhx3DL8GFsj/AD3Lr/i1JwNfGhUvqU9aC6gv6tmvWsfNmyFFu3mVWgLlAkTp2HudcsdZA7mXGXrQUW3YZLfiNsWILBdCRqR122PaKThzCxILAyIiDp5dt9dRmXeADoCdaYcLxMXb1olQVCZIbUMPMwn3JAqc9NGvxf8AsUqXQP4tzHirThGxF0tlVmAcjKWAOUx1AImhr8zXjvdun3utQbE32uMzuZZiWY9ydTXFU4L5Mr8rJ8Uv0gm/GnO5Y+7E1w3G72Rra3GW2/xopIDRPxd96HRX0UVFLonPPkmqk9E+IxruZd3YxEsxOnbU7elQg14FkwNzTX/Ztq0wVXLGPMdASesCZidq5uhIQsVjI3rymXj2O8WzkZAvhGV0GbzEAy28em2lLU1ydnSVM+r6vq+AphT41yams2GchUBZjsFBJ+gpl4X9nfEr8ZMHdAPW4BbH/GRR4s4VKkGGc7I38JrTU+xbFW7bXcTds20USVUl2PpsFBJgTJ3omvgKMuVdNNW7UknxKQxuRmWNwd6yct63ctntdQr9M4/Cqjj0gdY+X0rX8N9szhAuMwKOp0LW38p6aKwI27tQrmLnPgt1AbfCs1xic22Hy6iDmtE5p1pqEetNGa27KEgkkDYj+e9OXDsQLa228W7CqFKKwynSJHr1pZx+Msu02rLWxHwm7nAPoSgMe5PvRfl/DnE2/DtQuItyQNIuoTPXTMpMexXtNK42VxzSZPzlgWNq3e8XxTszFQrRplBy6EiWFK2GvNbYMjMrA6FSQR7MNacOIcIxjraXwmeGOa2tslhlA/ZGp8pO1VuZOXhhzmVP1RgwwYMh21mCAfuNdjtIGVJyJeFfaXxOxAXFO4H7N0C4PqwLfQ0z2PtsuuMmLwVi+vWJWfkwcVnQwat+8PnI+/8ArXKYWDMg+hBX8JFU5E3jZpTcycuYn+/wFywx3NtYA/8AKbX+GvDypy9iP/l+ImyeguNA+lwKfvrLWwbSYg+zCo2sOP2W+hoqSFpmn4j7FbrjNhcbhr46brP8JcffQPFfZJxVP+zBx3S5bP3FgfupKt3ntkFSVPQqSp+ophwfPHELEBMZfAjYuXH0eYo2mDZHjOR+IWvjwWI+VssPqs0GxOBuW/7y26f51K/iKdML9rvFF/7QH/z2rZ/5QDRTD/bfjgIe3hrg9bbg/c8fdXaCZdFeFTWu/wDxezyW4bhCVXMxbttp5DqSR1qs32qYZtX4NhGPuv8A6VCkdszOzgWYZtADtuSfkOlQ3bRUwRBrRcBxBb125iLduzh0uv5VK5skIq5VgDy5wdI61ds8xYPBO4xOCtYw3W8VXGVcgZEBWCDHnDGPWpp+6isoVBSMrimnknCHEOUzFTbAYQJJE6jUgCNKN83c8YPEYZrWG4cmHuErF0ZJABkjRQdQI3qh9mnFAt+5bNsM1xPK40ZcvmIHQyB3GwrssVxG8fLKE/b86EhRXaWydtfatbxP2trauOicMwoyMVnT9kkTonpX2F+2bG3HW3YwmFzuYVQrkkn/AHwKokiDv6GX2uE32+Gzdb2tsfwFXcNyriWDM1s2lEa3QyBixgKsjUz8q2/jX2h4rA4M3MV+jtinOW3Zsq2RCZM3HLnNAEkLHadZrJeJcwcT4k4Z3LyfKoVVUegjXr3pZNVoeMd7QDxnA7+HdBettbL6pMeYTGYRMietXcX4aucqEEaAsZOmk9pMTNPvBrDC7aXH2Xe/bt5bNyQ6ABmOWABD+Y6mZjeiPMXI2GCXL7hvEILt5iEWF6Bdtus6kmp/ydIrFcVYq8kcFXGC8bwm2iQGM/3kgqNN43IMiCO9Pww+EwdjxMSlplUyCbYiT0RYksf69Kq8k4d0wltMtsIwzgrmBhjmBM6kkRXPPHgEqLwVsiyMzEBZ9ARrpv2kU7ioKwRcpuhc4jz2l7MLfD8MLZ0Pi2wzMOkhQI+p6a1LytxbhST43DLTOT5crFwWJ0XLefKvvPpHWgmMI8M+Aie4A29PWlzCYNmuJHw51BPYFhJjeBvNLGdnZMbRp/EPti/RmazhuGpYZdCLhykR3RFH40rY/wC1nid3RbyWQelq2o7/ALT5m++tNfHJdA8W0j2yNM4Vix6CGBCjf/Sg2P8As9wWIX9Xa8B+jKxyk9ipMsPUQfwqrTJUZjh+P38Qbn6Rir7HLoWuO3aQBsD6+kdagXhYOouXYOvwf+6mXi/I2KwqXIwiXVDZvHV87BQNgsggbk+Un1iglrE4TKMy3AYE+/WpTbKwSS2CFxJXQGAfzFUbx1P1qawwY7VFihDU7Dk3GyNWq/wfiTYe9bvJ8SNMTEjYrPSRIn1oc1dilIGl4VWuPilw2Iuyi28ZgyXJK9G1YkzD5COuszAoxgPtuuZVXFYRLyxDMpysfdSCpP0FZzydxc2cXYZj5QSh/wAjyCPbM0+9evg1uXL+UEZDIj00M9Ok/I0W9WGr6NPPPHL+I/v8CbRO7C0oP8Vls1dDhvLeIH6vFmwT+87J/wDnX+dZph+W7hAF1WtXCYBYeUjt2260Yt/Z8Aiu+KWYlkVGYgdgTAmg5JdjxhN9EHHuAol8phHN+3++SmpjWCpgj10mDFX+P8jXsNhUxaXLd227BRlzBgSW3BECCpB1370ExWIRZ8K5ey5QFOgn1KtEaAjSg1/jVz4czNb0zKxMNBmSBpPr3pIybKZEkWbS3VU3HUNbRgWRiCG1jb57jajPFuWb9nNefC3DYEMH8OVKSCJcDTydaG8OxtsFW8JToVbMSZB7A9frpT3wTifE8XZKXL6JgnBSHRWZk2AUBZjSJLCjBtuhZwSjyQg3sXbvsiraS1rBMsRlMATuRl7jvtUX6CpVzlIKRMEyZJ3mYiCaIWUXD3oZF8pKtqTKt+728vvoa2fi961xCwuHdmtjLCskBgCI6gggjT50Y29IMopbZl64MYm0MPaRbaBVbMAJnygEndixygyfwFKn6Au7Z09/5aU12eK3uC4zEI9q1iHZFCO4OTJOYOFG5OxE6EHU0r4ziT33a5cIlmJhVCqOugAgCilQk5qXwXeX8KXLi3LHQgEbxm29SJIH+E1LzVhV8UTKsEUECAJ1+h1FEOV7ZXDXbmkF0GsyI6iP85qHmq1FvDvEG74rn2zIFHsAKDXvLqP/AEOT/H77/sAcPw5GZVzscxgeUfF0nXbXf3pi5c4IlnFw9zzqmboFBYRkJJ3AMzNVuTuYRgsSbjWUvgoVyXIAkwQQSpg6RMdSOtH+L822cZ8OCs4Zg0s1plZrmmzEKu3z3rsjqDYni41kzRg9CnzTw+0mIbKSQ0uYIgFmaQDBkDv70X5EWzbL3gua8DlSTOQEavoBqZyjtBo5huelwVq1bOAsX8wZhcuRmPnYFfhJgadetWbH2vN+xwzDARJAJ2Hsm3yoR90EdlSx5pRq6ZUxeATHo6s4MHysrA5HPePSZHrQ/BYd0L2JFg2xpcY6MR0G0SNop65e5r/tRXJw9uwLLL8BnNmB38o2yj60L545ezutxZBiNRoxGoynbNH7JyzGk60ZRqIcc7kEOD4kPaVWLFrZBDNo2hmmu1h7d1MjuSGA1Uxpv9CPuNYziON5beS2pU/DsAxOxkDY09cHxhtWbIYyVUBo6wI+mn3UuG9j54qk0Of9m2wMquw6CdfbtFZ19pGRb6I9vNIEtpqokxOhHxH8zTvhMctwBgZMTA6T3J+n1pc594SbyW3MZ0mTBiNxsDtr23qmRNrRLE0pbM9xeKUAqgyqfqfeqH6Qto230LKTKbaZcoM+kmqBukmR+G0b1xjUAYKJzR5iepOu3Soxi01ZaUk4NoduC81292BVhoojMPffSmnA83WiJLyevT5Cd6yG1dCjT61wcQxOn5/rV+Rjsd+fOerwAsWHNtmE3WXQgNsituNNSRB1G2orMYq9xBfhb76O4Hhts20JAkqCfoKHYGLeHQzXuPWCK7toyuVYQw3BqPHPMV3wWdcCBhXSmueldCgRPQ0ajcaiiOBxL+IwtmAxLe2v+tDSamwFyGBmK7vQU2naHO1w0T+kG9d0M5SBlkg6DYDvoKlXiByuy3GUBgIZMwIMjQjaqXBsaAHzBbgUZshnUmBJ1B00+6p+KY1TaC+CEOcaKIEanbt9ank/koo14pVFsU8Q7XGJU7k9QO56mNpqIrbyTFwNG8AqT7bgesn2ohj8Bl82wO/v3/GmG9YRreXxtyCFyD4Y2n6etGT46JqLm7E/DWDcuIiDzNCqPU6D8ZrVrGMyXPBkZFOVAOgUAZfqD8vas0wmJFm8Llsy1tvLKgjaNZ7bVK/ELty8Bb0ctO8CZLfSnUq2hElVMOcQtWbuIueaW8RUAEyZgad4gj6U1/2jke2NVZvhDD4oiYOxjTSZpN4pwG5cPialjGZU1jprMbVX4Twi4t0MFY27VxSQ0gHzAEqR10B+VBZVdlZRl1RqvPXBbOIwRxDKC9q23njzAKC0e0/81ZS3Db1xAy4ePLJYaEgAfsFpMAT5VHemW/xnEXW8EG49u4SI+FYPTTTbqa+w3FbVtDe8KzlU+IAT5y7QDAJ3OnTTeleS+kKsK7bJ+WsLa/RbZZvI0541EqTroDpoOh0ql9oajLhsp0UFBpB2QzHTcVRwfNRtM3+zRaZ82V8xykkHRoUb65SOkTRzHWMNiUVL97wHUZ7RVZTK4ECI1BgGB1kAxoGlNJ2BJyi4p9C/wHl5rpW+QjIGKZGJhmCMwzRrlHl06zXPEeO4QXMoswEeA9lQhIygENmJzDNmiQOm2tPvBeU8TZwxRr1pVZ/EbJmY5cu2qgakL99Z1b5cbMWFvyEMUJaBoToYk+lLKr2HHySuPdnmExtu5DNYN0KCurMAozFicqaj4tdY0qqON3LdsWrahDJLHKMzAnQHMDAA+tM/JuPPD8WjE20S7bZbmUkgADMpBnUlgo+dLPEyt7EXLlpWGdyypMkfP+XTbajaaSOlz5OTe32EuQuM3sLetlYFi7dVboJEdRMkeWJJ07VrnN/FPDS3lUtZYMbjhCyqFyxJjKupOp7VimJxZdIEAOQMg7yNR9K03lbmRhb8MtqAVM9fWjG5Jo7io01srXeL4W+WTEW2t3UIAuEZX0ggHeR1gzvV0X8MyhVvbdY/OtJvNY8TGOFIkgMZ11Cgf0pbONNlcudy40KnWD6mkXJXRbJwVX8qzUsJjLuHNtrV0Xrasc6Kv7DDc7klTt70XxvFTcBAb6D+cVl2C4wgtBlabknNAYEbgAMD212qPF813EVZie6iGj1PXpvScp3QaglyKN/BG3inW4dmJJ0AI+LbbURp3ofjb8lm6sZ+v5Ne3cc1xnuNu234VVYyD7/hVI23slmcVBKPzs+FzSBUls1FhlmrApzKdY7VPb8/1ong8UgtoC6jyj9odh60GxdzSBtUlni1xVCg6AAfCvSinRwz4HjK+ZriW0kQFgEsddWPtA1pKxBBJI2OsdvSos5r0bUkY0Unk5JIs4TA3LnwW2b2BP31HesshKupUjoRBqfh/EWtbEx6GpOL8SF4q0QQIJ6nr+JP1o27BUeN3soOalwFtmuKqiWJgCoCaKcFxq2VuPE3Iyp6TMn8Pya5uloEUm9jFxK4mHt+CkMx1uPA17D2HSpOW+XsRifNaQlds7GEHpJ39hJoF/bbZfNZtERGYrLk/vZpmZ12j0p25S50u/opt3WDlCFXWHCxpPt0PpHShDW2Vk09IK2Ps6/8VezLHwoMuv8AmPT5ClFMDduj9UuVQSCJ+DL0k67RTdwvj7w5c5soJUHqegpIvWLLubjEl38xlgPM2pyxEamuyNabGx6TSDFngOGfDrcWzDMJJDNodQYk95qhY5eN7E28PhQocqXdm+FVEeZuvpA6kUW5bx7Lw7FBjmezmZZM+XIuWNNs1R/Y9cLPjLjE58qS56CXJ/BdPSnVNInJ1LSo55uwy4e1aXMGCNDssguepAkxrrqaF8tYlzibIQnKHDZW1mPi010yz91MXNF/C3bVwZQSB8SzmDE7kGBuT3+W4XcPxvwMRbD28otAoykHOCQMzQSIaeh6VCKs02obZtNq0mIUxo3Ssp4lwkOmLYsga1dKAH4yc/lA92BHyPam7l3mC0wa4r6fsiCCfZTr/L1pY4nZbiONe2i+Emj3WYg6xlzCNAWGka6iZ3q2TdJE8XFXy6E9ngSzgkyGUa9evv3rTOV8DYx2Asre1ewTaVwQroAZVR38pTcHv1pO534KmHuKuHVjbZMxGrEFSFJ7wSQfQk/IjyDibnhsrE5Ubyg9CdT/AC096WMadMW7VoZWtXsNdFtrwewBuw80bZYGh0G9B+crGGDW2tMURlKxuCVMtEaiMw09q85q4qLZljAmPmf5dflS9xjiOHu2QiX8xsnMoNtlLz5SASfUHadPeOlCKCpv6lvh/A0xXiZpyohy6nMCZg/cd6ocKs+E+bysVJGn0/nTp9nmCU4UXVafEclu65SFyn6T/vUA5l4NbLrdLMCVh0B3a3lWfXTT5Cla4xQU+UmLvGbC2cSXy5QTmHbbpGh11qJeNlWECBO866dY7Vd4x+vywB1ABgfjQDH4RrLBX0MBgJnQz/Q00XaJ5Pa9DNi7uW6XSHkaMO0RqfTTT0pdxF1ixLGTJJJg696lweOFtUWFOZpLKxmCAMrLtpuKgxbDU/MCguwSdqz5HNsabb6fn2qvirpePu71ALhiJr1bxG34CnJthjG8N8O0DmM6bxBntGunrQ2IqHx2JEkmNqle8OxpYppbDOXJlnCiR8/6VKtvUDcz0kx9PwFQ4c+XtXVtyDp9RofqNaYCD2D4WqQzZyDvnCKh1/daWP0q83DsN/3afwtSoOLMvw6HuND9fi++ov7Uuen3/wBak4yZpWTGlVFCrOGUQZ2OnXeq1MXLb+Rx3P4gU058FZPBheafBC7FfVJeTKSOxj6VGKci1R9FX+C4G7duqLVs3CGBKgT1H5+p2Boly/wEXxnuOUTZY+JiP3dNh8/atZ5GwuGt27gsr5lWTOpywDM92O/eB20TmnLiVWN1yM2u20XzOluFOoKtudx2PsIojxvkvENhrWKtWMyvmZ1X4lE+Q5e2XXSqnA/CbiFpMXbZFLzlZCWOcZlDAdCSJPbf02DiXHEKPbttbZwp/VlwvlAM6nQQO9LGFO2Wd5FUV/v3Mq4M5SwPEEMJ0JgkdJ3jeNaBWDbEr4YOshidvT8kU0Y/DAhQAy3UzeIrHeNZGxkCfLrprrrS7ewyXTmZyoBGoG8z7R3mD7VPny7KywvG6+SG7xK8Ld9kZRbeEcR5iDI0027/ACrvA5sKr6Oou5QCdDAkkSD6jSmPgXD7JXMqMABIHxwcpGZ4JC6d+pU11fxuHuYUSJIEjTQHb+cUXKor6CLHcrvZU/QnvWnFhwGUCfNBAADg6ayTMeppX/su85ViGPiTBysZI0MzruNzTryNy5i7y57ahbZYqHcxI7gQc4G3TYa1T4vjbmGu3LVxsxRiu577qPXQ/Omk5paQijCT2zi3xIW7eHtXw6vYV0z6FGQvmQSNRllxrG9FOWOJAYhyRPilF06KufX3LOPTeiPAeF2rmEw9zEWw3j4pUEkgqvmEAqQRLJPaIqvxXl97d+6iFM5mHJ+INDBjDA9IO8MJjauUmvcxuOuKC/MVm5cuXfDuwM6W7NsaBg4D7KYHkiSRGm+tLvNvCreHewqYjO3iBjEqoPl1JX4l280TERpVF8NfDC1muW2b9gvKEQdRsDpAOvf2rnjGDZUzPdzlQNYgCWAaJ9I+naj6kW9dienL5KnNmBa+/iKZiREiNImPXv7Uv2eEO7AIV2kmYApgwWANuwzFzAaVBJgafCDABOskjSevWhS8QkEAbnaNPQ7nWunKV6OjCLXuHzkTHNh8FezLmVLhCkCIDAeaOoDsPr6V5xbwnFt/EW4/iZQVETmBnMJiZA7VQ5WxV65+oFsNayHOilVd9dwWIB6AgkbjpVlOAXks/rcO9sKwYagw0kg+Ukn870JXJJlFHg3FqhU49gWRx5vL09KOYLhLW7dsK9tI+P8AVhmfrMQWMjpUGP4dicY2S1ZLMu8aD5loA+tWsVhGwXh2cRLHIGlSWESRAJIJggj6Ukr4pjQjeRpKynxPha3Gd8+cA+QZSpgA9NBEdhSdxS1lI9dQe/qPSm7EY1mWbSkkhs4ICnLBmIJIgT671VucvXMW1s22XJIV2JE25/eUkE7aRIMb0+KSS2xfIwy7SE2vjR/inKV+0GZQLqAZsyEE5e5X4h9CPWgFVUk+jHKLi6Z8oqxbYGRUY2r6yutEBdQ6VyzQJr6vgJ0rgkKWprrwqnivK4AOo5y63lceoNBH3q/wXEZbkHZhHz6fn1qWZXBmvwZqHkRb/H9T3jVmHLRAbXb2mo+F4PxHE/CNWPp29zRnF8Ou4hkt2Ua45PwqJ07nsPU6U6YL7NcULUZ7SMBopJJJ9SBAP1oQlJwVIfycKj5DV67/AKi5fE2s+UC1b0UAwdP3Znbueta3whbWFwpcoVBXM8KWck7zlBLEbaUg4P7P8Rfi3ddrVtDDgjfqChBIcHrtHc9GvFcgSF/2q6XUQDclvoc0ijBSirqxnGEpcZy4pfv+wp8V5ssYq40f7O6mFa4u4HdkBa2Zk7Ebag1Fw7Dnz+Tx0dGRjYuK5gkE/DJ1ykajYmjeP5axKEC6Fv2pAJeHUAmNc4LKNdwNKv4jkTAOgAtrbuTmlLpJ0jbMdtNgNOkVyjzdu00WeSWCHBOM4v6d/sRcbxJzddyMj5y0EQVMyBB102+VUuJApdcZMok5l6SCYI7T26U4804FcGLLWLl29maPAzhzlAMsjMrusNlGk79KBc1WIS3d8G7ZtuuX9ZJZWzEg3CSTJJJzHf50PR42+wT8uOak1TSdf4KfD+MPbs3VQKPFjMYJOpywDMDQzt1pj5M5GL/rcXmFpYKWGlc/+YbhdtOsdt1nl5MXbdb2HsXLvhtIItsynoRIBGxI0236U+X+dCB57V225HwXbbIZ2gTE7jaarBJ9/BhlI0DA6WxChQPKqgQFUaaAbCs25iw1lcVjDeCNcuJbeyrCSWLOgKjcwAsqN684FzliXu3cPbCteQgrbnMpAcB4JyyQpzQCNjXV7E5uL2XxaiwoVWysQ0lMxSCJgliDHSDvuTN60Ngjbd/7QAXmT+4tlmCWHTw1AAELCyeuY66/4tu1znfE3GvB0jKBkYxtpPmHzOv+k9faLwtbDrfw2iOSTp8L7+Weh1MdI9qWL3MVy6uYAhwRnZRpEETpt+FSjDTUhpZNpouLc8RSt1oIOZHBHlPp6Ht/1qfhODd7oUtmnUsYgARMDX3OusV9xzBLiHYtjLI8MSCqIhbQaaPE+woBw0OSCjkxoT0j5b/KkWOS2mF5Yy7Qzc2YPNbCJcVmY/COhJO4E9Zqjw/knEFQWNtQf8TFj7CBV7hzBFJNsKo85gSzMBqSdz10qfhnOpKXXt2Lly4mUBevmJGyyQBGv8qpjhr3AnkSftPrF25hbqlVCXIIDZASFIjRZljvroKfOUuPnEL4d6PFUbgEBh3ggQRpIrPsPizjcVctvaFm5bQnPbcOsjLAeQR16EazVjl1rlrFi3oLnwwNtR6aRsRSJPHJfQNrJH7mo3LeUyvX+tDeYeAW8VbAZsrLOUwD8o0/HvRfCLmUZp2ggiDNIfOPOGIwd9bYsIbbEKHZviOkwBqIkb71qkk1szJuLtH2G5KtW1Pis1xu6+UD5a1ew/KNqSUdspjMGyGYIkTlmCQdoO2oigXH+ecVYcr+ioqeJkQOx8S6NfMqjoY3g/EBrTVYFw2QWVrbMAxWdVzawY6gmKhPBBrSpmpeZma4uTr6CLjbl3D3mtB8wDKJUx5QJCsOujQfnSdzFy1cs/rUGawx8pBkoTsrjcHoDsffStPXGWbt17NwqwBgwRmBAHzFUcThltZrF0eJafYnqNDBjqDB02IkVLjLE77QHWVV8mXXsDkZlJkqxXTbQkfypo5K4VZI8W5BaSFB2AHX3mfpXHMHK7KC+HJdNyp1cex/a/H3qly7xg2xkIGjddP3vwJqjlyjonjhxn7gtzZgMMlrOkC4WABXbfzSNtppWAA2M+tW7mLL2yrawxZT77iouGcMuXbnh2xOhZtgFUbsSdANevUimjpbFn7pLj8kAUkwASew1rxrZBIMgjQ07HBrbEABfYgj6iZ95pYxdsZ32+I/iajHyLdUejk/4zhBPlbAN5IYjsSKYOSeWruMvwnlVQS1wqSq9hpEk9BNc4ngufHXbaK5ti652ykoHjQtpJBAHvTTwm7ily2zbazhxkcKsBUAlpmMzMwUScxIz7ztpS5I8tNqVmo8E5ft4a0EtCDuzn4mPc/yHSi1m50fSOprMf8A/fXVzBAoAV8m7agsVJUkAAjQabqVJk0y4prt9kzT4XhZp+EtdJUqCv7KhVIIjXOetUSSVIMpOTtjJxPGWrCm5duKiDUkn1A23OpA07ih+L5lwqBy95QEVWYQxIDRlkASCZ0G++mlLVrgtoqBiWd2AAORcqwABEMWJ0nru7ndpqe7Z4cqt4iXIZizMzsPMREkyDMTrv5n/eMkFDFa5hw2dkzEspVSAjnzMCQohTmaFaVEkQZiK9D4J7kAWfFIkqyAPpBMhhMjMsg6iR3pVxPHOEWhmBVmBJVUJdpbKCQJgGFABOwEAgGKh4dzBw83ncYt1a5Ei9bIXNEEgqMqloWdgSooVfYVJrpjVxjitvDWmYDRRoFgSdgPrWS3+O3L2JDXGfXMVKsVysAWULB2kR6zTHzbxVbgFpCSAZZo3O2noPxPpSzwvCq9w3W1W2YQd2/0H41DLkp0vgtDG3+zW+Q+PtisMPF/v7cJcHffK4HZgPqGozjLassOquvVWAII9jWYcK4t+i3Vun4drnqhifp8Q9q0vF3lA1NdinzQuXHwYNw3JWBt3lxFq0EuAkqysw1YEHScuxOkUL5s5btPdTFXr/hpbEHMBBGvaDOv3UUu43J5ht27/wBKTPtJxxvxYUwigNcPckSEHsNT71SbSWxYXftIOceKW7qeDgzZu2sguXLxzEW1kgLodbjMGIGnqOtJOFwL2MS1kXFzFgmoMMCszEzpI09aIctC0LGKt3BILIUAMF3YOqJ/Eo9NTOlQ8Jxr3MYRctW7jXXym2SIBgA6kERFsdOtdaasVpp0E8El/CI6ZbLhF8MtLA+Zgkxl6Fu9BboFq6xa6GbVjlHlEnbckE9J7UU4XhltPda/hA6NcJUTbKqHdVRYnYMRoBpVHm3hzKWcrbtB4C2resZZg7LpBOgHTekiFjBwrFh1BHUUKxODS3cvtbvKb97Q2cwUgEqzGZkGAT00JqPktwSLbaMD5ZaAR216ifwq3zLw61bxtk5FIZWa8qgsdc0swWSJz1TtWH52HOU+C2rKg27rSRJTxAUJI1kLoT69KJ8bi0yXQgZlUidj33rOOG4R7OMtstrxZYEeGtxVQkxIkdBrqT6098z3JXKDLHcD9n39a6k1QqYCw/2g4hbruMvm0yMCVBAABiQZ07iaCcd5jfEXbb4pRdVCYyHJEmdAPbrUuO5bvsxNq2xiM0wATAOmYid+n+lQcN5eu4h7ljIVcJPm0jUQZ7E6ab6x1qSbTpMo1a6DHD7+Ee81zGs1vEsZRka4py9NREdhEaDrrTnfxH6sFLhaVAWGJkRAk7mlW5yFjbyBLgw4MybpQeKSJAGZQCViN6beGcsX7WGSyMrFVy58wB+UjTeB2qyQjduzEuKXWt4l2ViGDZgw0OsH+dPHLfHjjUNhhN5bbOCxhTljaJ11nbvrRDiP2TX713P4tq0kCR5mOmmwAG3rXeE+yq3bmcXcYkFT4ShNCIIJJOhGh70kotppCxbTsE8N4sGUFTI/D0qhzHw9HBvIBIHnHcd/lTnwrkLCWSYN1z1l9P8AgC0Xu8mYMq2YuisuUw/edRmkzUfQcXaZf1VKPGSMPDGnX7JbzjHQrwpts1xYBFwLACmdtXBkdtjNCeceXFwjg2rhuWnMKWXKwPY9D7wPYUS+y3Ds2LLKYyWmJ9ZKiPqfuppzqLkiMY+5Jmi/2FhMTfhg1i429tjCP6221BPdQdOwrAeJ3P11zKTlztGvSTH3V+huK4tLdm418eVFLHrMa/Wdq/OBqXjzU03VGjyss5Um9H6G4XwIWwHuDPdOuuy+g/rShx0XMZicqibKN4eUo2UqIL3Z0HTKkzJ1Eb0y437QcCmnjZz2RHb74j76CY/7TLJBCpcI9hP1J0+hrZGMYql0Z5S5O2c2MPZwv6zE3bZufF4aiVRjOZu5mRuBsNzV8/aDZS2Mtm5dbMEEDKpY6gEtsdRoJOtK3MVm7etWc1rJcv3AEtJ8bIBrOYBs2bdsuWI9ZjfloPdfC+JhbDW0LXP766UESxe4yi2h2mI6DsKLYtlzjHP2NYlEWxZ6QjW7rj3OYgfwihfHsHbOFt3r+Je9irp8tsXUuKonUnKCF0/ZB3I9agfklkyIzzexDZcKi6BkGpvXJByJlggfFvtFVuO8FVLosYb9bcteW7dTMM1wsBABMAKTlkROs7TQ2Al4pg7VjDYf9WP0i6vjM+cyqEnKhTYSIM9daGcOwniuS392up9T+7R/gvIOOxNwfqWVCwD3mZSoGkkHN54GnlnXTvGo8U5VwYw/grbW2EWBcUAPIHxMf2z1ObelldaGj3syDinED8KSSdNOp6AD7qbcFy/iLNhM9m4AFzMcp3OpmNR8+1LnJHDPH4ratSHW3cLsy/CRbkhvYsF+tbpxbEZFLm5kVAWfQEFQJM9Rp1BqSwqS2W9Vp6MVxDNfzgDyqPMekf61qLsTbXX9kfhSFw/mCxftYglVsMzs0REqx0PqQNCB1HrUmN5xvXitnB2sxchVZwdf8qjX3J2E6UcfGCqwzbnsOcZ4jqFXU7D+tK/F74GhM9z1J6mnfivKUWfJcm/lGafgYxqF6oCdpJ9e9Zo3DL1zMzAqqsVM7yJkD2IikyqcpUPjcVGyDhdgteN6SEtgtHQ5FaJ/3iBPvXfL1sG9bLW2ukgsGtnK4ygTJBUgqWHwmdDXfFz4GHygx4hCE9l1Lf8AKPrXnDVChnUXEvJA8S2CykNkzEiCBKNOo7a0/wDFUQe3Ze4W1o3Et31xJzn4ZuiWBzCCCJiJ36TU3HbHhWWPgi0jsytcdg11h5yq6FjqBHmaddqp2SjXl/2p81uWTypmDZTEjJ6xtTRyzwM38Rauku62iXfxlb448uVXAC+Ys0hR8FNDoWXZT5P5Ovs4u37XhpGgYjPJjXKJjSd/pTti+VcM8OygvlyhoGo0MEDQwQCJGlHWtMOpqO5YPxKdevY+9PCKiqQXJt2LWH4QbUReuwNsxJEdiCdvYTQ/iGHbV1Ct6z94FMPErlycq5B6sJ7/ANKGJwwv/eXGf0HlUfQ60wGyLhuIzqPSp8O6i8LbgQ85T2cCYHaVDfwihuFHhXmT9mdPbpVLnFLgVblskZCG03EahvkRXmRbhkNrXKI+JajQMy/P+teYzEMikm5mA6RrVLl/jdvGYdbixOzruVYbj0B3HoRQnmjHhXS0O2Y/Ugfga9Fy1ZkS2EDxENq7Mf8ACvWp/H085FteiD4j71SwCEgZQF9dz/QUROHS2rXG1ygsSdToJ0rjgdxPiC2bfiOMibIv7bnsPz60v2OMNcbNcI9FHwqOw/r1+6heLw1/G3fFxDZRsltTog7Due56/SukwXgvk6aEe3/UGsueUmvsXxJJ/cJ8fwH6RYZIG0qezDUVQ+x2yitiLz9ltiRt+02n8FFsFc6Ur8yYm9gGz4cjwrrFiCPheBPyMT8jUsU2tKv2dmintjV9rePtjBOqsPOUAG2ocMR9FNYbRHjPGL2JYNdfMQIAgAD2A/O1D4rTji43fyZZyT6NN4NyRZu4YXv1hLiUz3AojuQlto9pNEOC/ZyVuK/6TYJUlgCrMdoG5XY6gxvHaq/HOZ71xRZ4eCtq0QHviFTNrpLCMvXuY2jcBY5mxNow1w3YO51Dd4zTHv7VWc1Ethwepfx/Y1O7yrcBxN1MT/tF5BbS5k0soP2bahpGnWdxPuo4/kbHsnhnE2r1ucxRy6Bj3fKst31aifAud/ExXgC2baOpay4cnNA+Eq0iZDjQj4akv8/lgQLQVtiW3kf4QYH1NdPJGKthw+LkytqK67Bgs8Us4z9JbDWrjG34QysBaRdNQxabex1buaM8KwWGwVkhEF3EXDmfzm4oImPMVGYCTHlgknegd/j7vux9I3n0JJKz2BAof4eKxhV1tYaFUqFZkUuCfidNAxA0EiR16RFZvUtR19zVk8NeMlLLv7L/ACNGLdgviYqzcFpj8Rv4kFf8U5yLYHqoHypV504s7oqC7cuYcSPGgq10Qphpy5iAQpMQSJ0mKHXuWMbY18C94YMkW2zrr/hRjtQXiGLuM0OwJWQAzMSvoFuaj2inSpVbZky5YzeopfiwnyRh2fGI9kOi2yHESSYjcqrEz1ERG8DUaXx7i3j2PDJAJ+M6ZSo6iCwgkRoxGhG8gYz52gsdjI8yiPVeg16CjmE5gd7N0XSHZMsMzQWmR5j+0wA33IgdKnn5em1ETE1y9wfxeLs2kn9lew0np703/Z7asGycUrB7jSsdbfoR3IgztER1rEeI8Re7AYjKpkKBHz77etNn2b8PxJveLbbJbghp2YQYkbaEgiddRGhNRxYY4Vzn2VnmeR8Y9Gn8Y4oBKK0OdzE5f9fegvCrCQUa5mDEkZtGk6kyd53+p60S/QFUEDU7sx1JrjwVQTAk/mKzS86XK0i0cCqrEfnfg7+KrIVNq3tBnXeW9DAFUOE4gJnKOcOGtzluAFCxIEKSRPlj4W+XSm3E4NLhLEE9+lBsfhvDtOiGAy5cpEiPTURVIeUp9iywNdATDX7i4gOLqnPAcoIIVeqyxEmY6+1bLyjxTCuhTDgW7nxOr/Gx0Bct/wDU2Hm6aaDSsi4bww5VAA8oAmInQUTdvBAIYqy6hgYIPeav6/F66FWG1vs2R3bcAN6DQ1TuY5VbTf8AaQiD/mAO8dYpY5U5ys4seHcPh3xoD8Iueqnaf8P00ohzDw7xLbB7rKN5Bg+0wd62RdmeqCZwwYlo3/MVXspB1oFyLzGLyGzdkXbcgSSc6jSfVhse+/XRhYyxjaipJrQHFoX+Y7OS4lwDQ+U/j/WulUOn52qzzNwqw4F6/d8MrojFgAP8IH7U9Rv2igPBeIKZAYMASJGx6Vh8iHuv6mrDK40VeEH9BxJCj9S8ZljYa6j/ACkn5Gl7nzit3+0LrWyCiZUA32An/iLU58asjRzt6Cfz0pP4ngs7lo31oeulFJ9h9O3aDfK/NiXIW55G212/0/Cm7iOID2Lqqdch/Cayj9DA3H59O1GuFXr9tYtOGX9xt/YHt8qC8tL+RzwfQZ+FWPIDS5x3jNv9M8AbopzN/i0OT5D75q2/Mxt2sq2ylyIzNBVfURr/ABAD3pUTg6lw8HNObNmaSd5mdafL5GOqFhjndjZh7uoq7jcOt20VIB6ie4oFYDAhSN9vX00600YDhl0jVSPcgH8ahBclorJpdmf47DYUA5tD2iT/AFpea5h/+5ufdTPzhyriBfa4q6EbfnQil/8As+7/AOGB+f8A7qtjUIqnLf5ozz5N6X/lkWD4m4srbB0tsxy980ax6RH0rpuJSPgWe/8ApUtyzDWbraHKWb/FqQPqNzVcMo2FUyKN2a/GlljHjdJFzE426cmLEW2sFESB5DGYwB33J7ye9EuP3Qz+PaM2rvmkdGPxA9jMn5mqXDj46th3BhjmVgJyPETp0IoRg+IXcOzKjbEhl0ZDGmx0O29Px5xpkXleDK5LphSxfJO5qvaxzWwPEU67Hr/WifDuM33B8PB4c9GdcOWKzuZkgGNaiflO8pdrSeLbVsoI+Jt9u8QQZiDIpY4uNj5vK9al1Xz+TvC80uv93cdf941eu82eOvh4xBiE6aZXBnSHykj1gV7gOTsXcILItkd3Zc38IP41exXJzqDlxNkMOjKD/wAokfSioy+ERko/W/0eYTF4fwLz2eGYcpay5s5a68MSMwzDMQsSY/qQk4tQfhjKdQBoBOunamTB8Ox1twUu2tPU5T7+TavcXwiziHPgsljEft2GMIx/etEd+0R/lprcV7iMop/xFnh/D3uXERAGZunRfVuwA1/6idt4DZSxYW2GLFQAzsNTGg+g0HYAUqcA4McMhzqBcY7zJIH4Cdfzobt3CdP2R99eX5Pkc5cV0jXiw8Fb7DVzHKRpt0/Pah99mcxOlRKpY0Tw2ECiTWSUi1UU7uHgQBS1irRLuWOgEAfMfzpuxbhULH5UsxLLP+c/Lb7zTYXcgvo9tIFGUdN/eh9/C57gAAO5IJgfmYomzZRJqvwsZnZvl9df5VolJxXJApPR3g+EgGTatED1aiWKw5yBU8qRAVSYHz3NXsDZ029aIHCikl5GRqmxFGCekCMJYt24e2q27iiFLCR67aHQnermN4vdtI924A4VZATqdPmBrM9pr7GYYnbsentQDFPdQkIfQjofkdK0YvMcVTQksKe0xY4nibmIbxbjF2G3YDso/ZH5MnWqvBuIm1fCmcrnT0b/AF2+lXLKlbjCAPTpXXFOHyudZDKQ2nxCCDp2NUU03v5C460alguDh7UXidpIXp89daUsbhFzEowI3Vhsy9CPz0pt5d4hmUT1AIPcHUEVPzRgg6C4BJXf/L/p/Wmz4U8fKPwSx5Gp1IzvGYLrFRYFYO5mj6ICCKFY7CwdPurznJNUzYkWkRLw8w81VjwAj4GK/h9Dp896jtOVIP5NMGHvZhIqHug6C9gzA27tp1ZgjZT2IOuhI3kwT0FM13Du48uIu256oLW3oWtk/PehH6T5oYQaL4S5pH0r0fAz74P5MvkY9WWOLWD4EyWKAEkxJ6EmABPXQUreEp6CnOw86Glm/wAuYjM2RreWTlkNMTpOu8Vfy/GlOSlEliyJKmZFiH8XK+ZVXKAZMBcoiKj/AEqwnQ3T/An/APRozZ5RQW/Ee4zDeFAX7zm/CoFdUH6m2tv/ABfE/wDE23yArVJxi7Y+KGbIvbpFb/ari9LFo/8A21+nxP8AKas4Lh+Gtjzq98/5vCT5AAsfmR7VEjFjmYkk9Tqae+Acn2r1lbjvcDMAfLlAEz0IOsDek5yk6gaF42HGuWV3Z3ytcuWrYtpaQFzK2wCCFnV7jmTl6CdWimnA8Mt4ZGe4/wATFmJnUnoqg7aQBqfevvBt4OzNtJkjUmSTtJO5/MRQ/GXmY5mMkfQegHSkyZ/RVPbIyrI/YqRYxPGwFnwiqrqMzAH5lZI9hS3j+YLlz4URB0EEk+vSu8UM/wAXfbp0qzwfg6s4LEnWsn/2ZH8jLFBA/CYa7dnxHYJ1jyz6CNdaduHcq2cHZ8UqBebp+0F13nWZiiuJ4JaCG4oy5GyBRtoNWPqT9KG4/EsyqCen4SBS5pSin6m/oCNSriL3ECXcmohpCiav4gZRPUiTUeDt6gnesCLhHB2ABVq+0mK6K5V9qrluvU/9K6T+BVvZQ4s06dNv6/hH1orgOH4a2loXkJuXYAJV412GYeVdx1kk1TXDC5iLds/DP5/Cna8oA0r0/wDj8Sacn+DP5E2qSM1544EbQFyzOQtBU7qTsQe06en4UeFYcKoXXN+JPamfnC+YS30YyflsKD4CwM09v+n86z+Y16vGPSLYb4Wwvw/X8/P+VWrjwQRr+Yr2zaAAPUg//rXUa1ldnfJyi59xDRqPr/Sl/i1nK5HzplsNv7D+f9KC8dXzg+kfh/Wn+AxexHcfrm96uoQDVTH+W+asYjafStUf4oYM8H4gVtqgH925AP8AhOoHsJI+Qpovc1Ye2qrcaWfyqgBZmJ6QBp2kwKyq8S8yzBIllU5c3oSNY9qT8Rdy3BcRVWSWVYkAZjCmfiECDO9bfHbdpuzFnpVRsY+IkAjqVYgskkgB8pIBIAMb19fwZaSCIPT/AF96A8Sxjtg8HjIRbjEoQikAgLcK5pJDQFZdRoCIyxqycCxPi2gxEb/0/lWHzPH4PlHovgzWqfYGxaQII1FV+H40qw3+lMPELI3+X40CxNgAyKyKV6Zp+LDN6HUONxXeCfpMEaiaDYW6QSOhoplEHTYe1CuMrQO1RI/HHDEKgMaE+dtfZEIj3IquObLn79r/AMtv/UpF4/xi5m8OFIYZszCWGYkwusLAgaDXU9arNzR4fk8ENk8s5t40nbrFfSRulfZ5bqz/2Q=="/>
          <p:cNvSpPr>
            <a:spLocks noChangeAspect="1" noChangeArrowheads="1"/>
          </p:cNvSpPr>
          <p:nvPr/>
        </p:nvSpPr>
        <p:spPr bwMode="auto">
          <a:xfrm>
            <a:off x="155575" y="-1790700"/>
            <a:ext cx="52673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620688"/>
            <a:ext cx="2586128" cy="18542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ad">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81128"/>
            <a:ext cx="9144000" cy="230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404664"/>
            <a:ext cx="8229600" cy="1066800"/>
          </a:xfrm>
        </p:spPr>
        <p:txBody>
          <a:bodyPr/>
          <a:lstStyle/>
          <a:p>
            <a:r>
              <a:rPr lang="en-CA" dirty="0" smtClean="0"/>
              <a:t>Road Map</a:t>
            </a:r>
            <a:endParaRPr lang="en-CA" dirty="0"/>
          </a:p>
        </p:txBody>
      </p:sp>
      <p:sp>
        <p:nvSpPr>
          <p:cNvPr id="3" name="Content Placeholder 2"/>
          <p:cNvSpPr>
            <a:spLocks noGrp="1"/>
          </p:cNvSpPr>
          <p:nvPr>
            <p:ph idx="1"/>
          </p:nvPr>
        </p:nvSpPr>
        <p:spPr>
          <a:xfrm>
            <a:off x="467544" y="1484784"/>
            <a:ext cx="8229600" cy="3960440"/>
          </a:xfrm>
        </p:spPr>
        <p:txBody>
          <a:bodyPr>
            <a:normAutofit/>
          </a:bodyPr>
          <a:lstStyle/>
          <a:p>
            <a:r>
              <a:rPr lang="en-CA" dirty="0" smtClean="0"/>
              <a:t>Review Week 2A</a:t>
            </a:r>
          </a:p>
          <a:p>
            <a:r>
              <a:rPr lang="en-CA" dirty="0" smtClean="0"/>
              <a:t>Personality</a:t>
            </a:r>
          </a:p>
          <a:p>
            <a:pPr lvl="1"/>
            <a:r>
              <a:rPr lang="en-CA" dirty="0" smtClean="0"/>
              <a:t>Trait Approach</a:t>
            </a:r>
          </a:p>
          <a:p>
            <a:pPr lvl="1"/>
            <a:r>
              <a:rPr lang="en-CA" dirty="0" smtClean="0"/>
              <a:t>Interactionist Approach</a:t>
            </a:r>
          </a:p>
          <a:p>
            <a:r>
              <a:rPr lang="en-CA" dirty="0" smtClean="0"/>
              <a:t>Motivation</a:t>
            </a:r>
          </a:p>
          <a:p>
            <a:pPr lvl="1"/>
            <a:r>
              <a:rPr lang="en-CA" dirty="0" smtClean="0"/>
              <a:t>Needs Theories of Motivation</a:t>
            </a:r>
          </a:p>
          <a:p>
            <a:pPr lvl="1"/>
            <a:r>
              <a:rPr lang="en-CA" dirty="0" smtClean="0"/>
              <a:t>Process Theories of Motivation</a:t>
            </a:r>
          </a:p>
          <a:p>
            <a:pPr lvl="1"/>
            <a:r>
              <a:rPr lang="en-CA" dirty="0" smtClean="0"/>
              <a:t>Hackman &amp; Oldham</a:t>
            </a:r>
          </a:p>
          <a:p>
            <a:pPr lvl="1"/>
            <a:endParaRPr lang="en-CA" dirty="0" smtClean="0"/>
          </a:p>
          <a:p>
            <a:pPr lvl="1"/>
            <a:endParaRPr lang="en-CA" dirty="0" smtClean="0"/>
          </a:p>
          <a:p>
            <a:endParaRPr lang="en-CA" dirty="0" smtClean="0"/>
          </a:p>
          <a:p>
            <a:pPr marL="411480" lvl="1" indent="0">
              <a:buNone/>
            </a:pPr>
            <a:endParaRPr lang="en-CA" dirty="0" smtClean="0"/>
          </a:p>
          <a:p>
            <a:endParaRPr lang="en-CA" dirty="0" smtClean="0"/>
          </a:p>
          <a:p>
            <a:pPr lvl="1"/>
            <a:endParaRPr lang="en-CA" dirty="0" smtClean="0"/>
          </a:p>
          <a:p>
            <a:pPr lvl="1"/>
            <a:endParaRPr lang="en-CA" dirty="0" smtClean="0"/>
          </a:p>
          <a:p>
            <a:endParaRPr lang="en-CA" dirty="0"/>
          </a:p>
        </p:txBody>
      </p:sp>
      <p:sp>
        <p:nvSpPr>
          <p:cNvPr id="4"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solidFill>
                  <a:schemeClr val="bg1"/>
                </a:solidFill>
              </a:rPr>
              <a:pPr algn="ctr"/>
              <a:t>2</a:t>
            </a:fld>
            <a:endParaRPr lang="en-CA" dirty="0">
              <a:solidFill>
                <a:schemeClr val="bg1"/>
              </a:solidFill>
            </a:endParaRPr>
          </a:p>
        </p:txBody>
      </p:sp>
      <p:pic>
        <p:nvPicPr>
          <p:cNvPr id="8" name="Picture 4" descr="http://www.misterdecal.com/magento/media/catalog/product/cache/1/image/5e06319eda06f020e43594a9c230972d/I/t/ItsNotTheSizeOfTheDog1_560.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0192" y="1893207"/>
            <a:ext cx="2726948" cy="2726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193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200" dirty="0" smtClean="0"/>
              <a:t>BUSI 2101: Around the world</a:t>
            </a:r>
            <a:endParaRPr lang="en-CA" sz="3200" dirty="0"/>
          </a:p>
        </p:txBody>
      </p:sp>
      <p:sp>
        <p:nvSpPr>
          <p:cNvPr id="3" name="Content Placeholder 2"/>
          <p:cNvSpPr>
            <a:spLocks noGrp="1"/>
          </p:cNvSpPr>
          <p:nvPr>
            <p:ph idx="1"/>
          </p:nvPr>
        </p:nvSpPr>
        <p:spPr>
          <a:xfrm>
            <a:off x="467544" y="1268760"/>
            <a:ext cx="8229600" cy="936104"/>
          </a:xfrm>
        </p:spPr>
        <p:txBody>
          <a:bodyPr>
            <a:normAutofit fontScale="70000" lnSpcReduction="20000"/>
          </a:bodyPr>
          <a:lstStyle/>
          <a:p>
            <a:r>
              <a:rPr lang="en-CA" dirty="0" smtClean="0"/>
              <a:t>Get into groups of four. Find one company from outside North America/Europe that </a:t>
            </a:r>
            <a:r>
              <a:rPr lang="en-CA" dirty="0" err="1" smtClean="0"/>
              <a:t>Sprott</a:t>
            </a:r>
            <a:r>
              <a:rPr lang="en-CA" dirty="0" smtClean="0"/>
              <a:t> students should know about but do not.</a:t>
            </a:r>
          </a:p>
          <a:p>
            <a:r>
              <a:rPr lang="en-CA" dirty="0"/>
              <a:t>Go to </a:t>
            </a:r>
            <a:r>
              <a:rPr lang="en-CA" dirty="0" smtClean="0"/>
              <a:t>our online form </a:t>
            </a:r>
            <a:r>
              <a:rPr lang="en-CA" dirty="0" smtClean="0">
                <a:hlinkClick r:id="rId3"/>
              </a:rPr>
              <a:t>our online form </a:t>
            </a:r>
          </a:p>
        </p:txBody>
      </p:sp>
      <p:sp>
        <p:nvSpPr>
          <p:cNvPr id="4" name="Slide Number Placeholder 3"/>
          <p:cNvSpPr>
            <a:spLocks noGrp="1"/>
          </p:cNvSpPr>
          <p:nvPr>
            <p:ph type="sldNum" sz="quarter" idx="12"/>
          </p:nvPr>
        </p:nvSpPr>
        <p:spPr/>
        <p:txBody>
          <a:bodyPr/>
          <a:lstStyle/>
          <a:p>
            <a:fld id="{465045C0-524C-4C6A-96B2-D7CF4749CC0B}" type="slidenum">
              <a:rPr lang="en-CA" smtClean="0"/>
              <a:pPr/>
              <a:t>3</a:t>
            </a:fld>
            <a:endParaRPr lang="en-CA" dirty="0"/>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731" y="2443595"/>
            <a:ext cx="1873970" cy="79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1920" y="3777926"/>
            <a:ext cx="952500" cy="95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53168" y="4293096"/>
            <a:ext cx="1983879" cy="1114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552" y="5638800"/>
            <a:ext cx="3752850" cy="121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76238" y="1916832"/>
            <a:ext cx="1471649" cy="1053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771800" y="2388864"/>
            <a:ext cx="3589623" cy="302085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30397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Interactionist Approach: CRA</a:t>
            </a:r>
            <a:endParaRPr lang="en-CA" dirty="0"/>
          </a:p>
        </p:txBody>
      </p:sp>
      <p:sp>
        <p:nvSpPr>
          <p:cNvPr id="3" name="Content Placeholder 2"/>
          <p:cNvSpPr>
            <a:spLocks noGrp="1"/>
          </p:cNvSpPr>
          <p:nvPr>
            <p:ph idx="1"/>
          </p:nvPr>
        </p:nvSpPr>
        <p:spPr/>
        <p:txBody>
          <a:bodyPr/>
          <a:lstStyle/>
          <a:p>
            <a:r>
              <a:rPr lang="en-CA" dirty="0"/>
              <a:t>How does the environment interact with your personality to determine behaviour?</a:t>
            </a:r>
          </a:p>
          <a:p>
            <a:endParaRPr lang="en-CA" dirty="0" smtClean="0"/>
          </a:p>
          <a:p>
            <a:r>
              <a:rPr lang="en-CA" dirty="0" smtClean="0"/>
              <a:t>Conditional </a:t>
            </a:r>
            <a:r>
              <a:rPr lang="en-CA" dirty="0"/>
              <a:t>Reasoning </a:t>
            </a:r>
            <a:r>
              <a:rPr lang="en-CA" dirty="0" smtClean="0"/>
              <a:t>Approach</a:t>
            </a:r>
          </a:p>
          <a:p>
            <a:pPr lvl="1"/>
            <a:r>
              <a:rPr lang="en-CA" sz="2800" dirty="0" smtClean="0"/>
              <a:t>Dispositional </a:t>
            </a:r>
            <a:r>
              <a:rPr lang="en-CA" sz="2800" dirty="0"/>
              <a:t>motivation – fear of failure vs. opportunity for learning.</a:t>
            </a:r>
          </a:p>
          <a:p>
            <a:pPr lvl="2"/>
            <a:r>
              <a:rPr lang="en-CA" dirty="0"/>
              <a:t>Exams</a:t>
            </a:r>
          </a:p>
          <a:p>
            <a:pPr lvl="2"/>
            <a:r>
              <a:rPr lang="en-CA" dirty="0"/>
              <a:t>Boss angry</a:t>
            </a:r>
          </a:p>
          <a:p>
            <a:pPr lvl="2"/>
            <a:r>
              <a:rPr lang="en-CA" dirty="0"/>
              <a:t>Competition</a:t>
            </a:r>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4</a:t>
            </a:fld>
            <a:endParaRPr lang="en-CA" dirty="0"/>
          </a:p>
        </p:txBody>
      </p:sp>
      <p:pic>
        <p:nvPicPr>
          <p:cNvPr id="10" name="Picture 10" descr="Image result for eeyore from winnie the pooh">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44008" y="4247459"/>
            <a:ext cx="1253133" cy="11610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Image result for oscar the grouch">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05969" y="548680"/>
            <a:ext cx="607635" cy="990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5956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Interactionist Approach: CRA</a:t>
            </a:r>
            <a:endParaRPr lang="en-CA" dirty="0"/>
          </a:p>
        </p:txBody>
      </p:sp>
      <p:sp>
        <p:nvSpPr>
          <p:cNvPr id="3" name="Content Placeholder 2"/>
          <p:cNvSpPr>
            <a:spLocks noGrp="1"/>
          </p:cNvSpPr>
          <p:nvPr>
            <p:ph idx="1"/>
          </p:nvPr>
        </p:nvSpPr>
        <p:spPr/>
        <p:txBody>
          <a:bodyPr/>
          <a:lstStyle/>
          <a:p>
            <a:r>
              <a:rPr lang="en-CA" dirty="0" smtClean="0"/>
              <a:t>Cognitive-Affective Processing Systems</a:t>
            </a:r>
          </a:p>
          <a:p>
            <a:pPr lvl="1"/>
            <a:r>
              <a:rPr lang="en-CA" sz="3000" dirty="0" smtClean="0"/>
              <a:t>People </a:t>
            </a:r>
            <a:r>
              <a:rPr lang="en-CA" sz="3000" dirty="0"/>
              <a:t>search for dominant cues. </a:t>
            </a:r>
          </a:p>
          <a:p>
            <a:pPr lvl="1"/>
            <a:r>
              <a:rPr lang="en-CA" sz="3000" dirty="0"/>
              <a:t>Depending on a variety of factors (</a:t>
            </a:r>
            <a:r>
              <a:rPr lang="en-CA" sz="3000" dirty="0" err="1"/>
              <a:t>ie</a:t>
            </a:r>
            <a:r>
              <a:rPr lang="en-CA" sz="3000" dirty="0"/>
              <a:t>. emotion, culture, genetic, societal </a:t>
            </a:r>
            <a:r>
              <a:rPr lang="en-CA" sz="3000" dirty="0" err="1"/>
              <a:t>etc</a:t>
            </a:r>
            <a:r>
              <a:rPr lang="en-CA" sz="3000" dirty="0"/>
              <a:t>…) you activate mental if-then representations of the situation. This guides your action. </a:t>
            </a:r>
          </a:p>
          <a:p>
            <a:pPr lvl="1"/>
            <a:r>
              <a:rPr lang="en-CA" sz="3000" dirty="0"/>
              <a:t>Different cues activate different behaviours.</a:t>
            </a:r>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5</a:t>
            </a:fld>
            <a:endParaRPr lang="en-CA" dirty="0"/>
          </a:p>
        </p:txBody>
      </p:sp>
      <p:pic>
        <p:nvPicPr>
          <p:cNvPr id="5122" name="Picture 2" descr="Image result for IF THEN">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4446897"/>
            <a:ext cx="6156251" cy="2487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9880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pPr>
              <a:defRPr/>
            </a:pPr>
            <a:r>
              <a:rPr lang="en-CA"/>
              <a:t>Motivation</a:t>
            </a:r>
          </a:p>
        </p:txBody>
      </p:sp>
      <p:sp>
        <p:nvSpPr>
          <p:cNvPr id="31747" name="Rectangle 3"/>
          <p:cNvSpPr>
            <a:spLocks noGrp="1" noChangeArrowheads="1"/>
          </p:cNvSpPr>
          <p:nvPr>
            <p:ph idx="1"/>
          </p:nvPr>
        </p:nvSpPr>
        <p:spPr>
          <a:xfrm>
            <a:off x="457200" y="1787236"/>
            <a:ext cx="8229600" cy="4843434"/>
          </a:xfrm>
        </p:spPr>
        <p:txBody>
          <a:bodyPr>
            <a:normAutofit fontScale="85000" lnSpcReduction="10000"/>
          </a:bodyPr>
          <a:lstStyle/>
          <a:p>
            <a:pPr>
              <a:lnSpc>
                <a:spcPct val="90000"/>
              </a:lnSpc>
            </a:pPr>
            <a:r>
              <a:rPr lang="en-CA" altLang="en-US" sz="2400" i="1" dirty="0" smtClean="0"/>
              <a:t>Definition</a:t>
            </a:r>
            <a:r>
              <a:rPr lang="en-CA" altLang="en-US" sz="2400" dirty="0" smtClean="0"/>
              <a:t>: </a:t>
            </a:r>
            <a:r>
              <a:rPr lang="en-US" altLang="en-US" sz="2400" dirty="0" smtClean="0"/>
              <a:t>______________________________________________</a:t>
            </a:r>
          </a:p>
          <a:p>
            <a:pPr>
              <a:lnSpc>
                <a:spcPct val="90000"/>
              </a:lnSpc>
              <a:buFont typeface="Wingdings" pitchFamily="2" charset="2"/>
              <a:buNone/>
            </a:pPr>
            <a:r>
              <a:rPr lang="en-US" altLang="en-US" sz="2400" dirty="0" smtClean="0"/>
              <a:t>	______________________________________________</a:t>
            </a:r>
          </a:p>
          <a:p>
            <a:pPr>
              <a:lnSpc>
                <a:spcPct val="90000"/>
              </a:lnSpc>
              <a:buFont typeface="Wingdings" pitchFamily="2" charset="2"/>
              <a:buNone/>
            </a:pPr>
            <a:endParaRPr lang="en-CA" altLang="en-US" sz="2400" dirty="0" smtClean="0"/>
          </a:p>
          <a:p>
            <a:pPr>
              <a:lnSpc>
                <a:spcPct val="90000"/>
              </a:lnSpc>
            </a:pPr>
            <a:r>
              <a:rPr lang="en-CA" altLang="en-US" sz="2400" dirty="0" smtClean="0"/>
              <a:t>Douglas McGregor</a:t>
            </a:r>
          </a:p>
          <a:p>
            <a:pPr lvl="1">
              <a:lnSpc>
                <a:spcPct val="90000"/>
              </a:lnSpc>
            </a:pPr>
            <a:r>
              <a:rPr lang="en-CA" altLang="en-US" sz="2000" dirty="0" smtClean="0"/>
              <a:t>Theory X: _____________________________________________________</a:t>
            </a:r>
          </a:p>
          <a:p>
            <a:pPr lvl="1">
              <a:lnSpc>
                <a:spcPct val="90000"/>
              </a:lnSpc>
            </a:pPr>
            <a:r>
              <a:rPr lang="en-CA" altLang="en-US" sz="2000" dirty="0" smtClean="0"/>
              <a:t>Theory Y: _____________________________________________________</a:t>
            </a:r>
          </a:p>
          <a:p>
            <a:pPr>
              <a:lnSpc>
                <a:spcPct val="90000"/>
              </a:lnSpc>
              <a:buFont typeface="Wingdings" pitchFamily="2" charset="2"/>
              <a:buNone/>
            </a:pPr>
            <a:endParaRPr lang="en-CA" altLang="en-US" sz="2400" dirty="0" smtClean="0"/>
          </a:p>
          <a:p>
            <a:pPr>
              <a:lnSpc>
                <a:spcPct val="90000"/>
              </a:lnSpc>
            </a:pPr>
            <a:r>
              <a:rPr lang="en-CA" altLang="en-US" sz="2400" dirty="0" smtClean="0"/>
              <a:t>Extrinsic Motivators: </a:t>
            </a:r>
          </a:p>
          <a:p>
            <a:pPr lvl="1">
              <a:lnSpc>
                <a:spcPct val="90000"/>
              </a:lnSpc>
            </a:pPr>
            <a:r>
              <a:rPr lang="en-CA" altLang="en-US" sz="2000" dirty="0" smtClean="0"/>
              <a:t>_________________________</a:t>
            </a:r>
          </a:p>
          <a:p>
            <a:pPr lvl="1">
              <a:lnSpc>
                <a:spcPct val="90000"/>
              </a:lnSpc>
            </a:pPr>
            <a:r>
              <a:rPr lang="en-CA" altLang="en-US" sz="2000" dirty="0" smtClean="0"/>
              <a:t>_________________________</a:t>
            </a:r>
          </a:p>
          <a:p>
            <a:pPr>
              <a:lnSpc>
                <a:spcPct val="90000"/>
              </a:lnSpc>
            </a:pPr>
            <a:endParaRPr lang="en-CA" altLang="en-US" sz="2400" dirty="0" smtClean="0"/>
          </a:p>
          <a:p>
            <a:pPr>
              <a:lnSpc>
                <a:spcPct val="90000"/>
              </a:lnSpc>
            </a:pPr>
            <a:r>
              <a:rPr lang="en-CA" altLang="en-US" sz="2400" dirty="0" smtClean="0"/>
              <a:t>Intrinsic Motivators: </a:t>
            </a:r>
          </a:p>
          <a:p>
            <a:pPr lvl="1">
              <a:lnSpc>
                <a:spcPct val="90000"/>
              </a:lnSpc>
            </a:pPr>
            <a:r>
              <a:rPr lang="en-CA" altLang="en-US" sz="2000" dirty="0" smtClean="0"/>
              <a:t>_________________________</a:t>
            </a:r>
          </a:p>
          <a:p>
            <a:pPr lvl="1">
              <a:lnSpc>
                <a:spcPct val="90000"/>
              </a:lnSpc>
            </a:pPr>
            <a:r>
              <a:rPr lang="en-CA" altLang="en-US" sz="2000" dirty="0" smtClean="0"/>
              <a:t>_________________________</a:t>
            </a:r>
          </a:p>
        </p:txBody>
      </p:sp>
      <p:sp>
        <p:nvSpPr>
          <p:cNvPr id="3174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3BCD5DC-6996-4DD1-B4E4-2C68A0A21E03}" type="slidenum">
              <a:rPr lang="en-CA" altLang="en-US" smtClean="0">
                <a:solidFill>
                  <a:schemeClr val="bg1"/>
                </a:solidFill>
              </a:rPr>
              <a:pPr eaLnBrk="1" hangingPunct="1"/>
              <a:t>6</a:t>
            </a:fld>
            <a:endParaRPr lang="en-CA" altLang="en-US" smtClean="0">
              <a:solidFill>
                <a:schemeClr val="bg1"/>
              </a:solidFill>
            </a:endParaRPr>
          </a:p>
        </p:txBody>
      </p:sp>
      <p:pic>
        <p:nvPicPr>
          <p:cNvPr id="3174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4055" y="4318924"/>
            <a:ext cx="2889683" cy="2311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4156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Rob\Desktop\AcquiredNeedsTheo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1698" y="4625686"/>
            <a:ext cx="2577727" cy="196215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CA" sz="3600" dirty="0" smtClean="0"/>
              <a:t>Understanding motivation</a:t>
            </a:r>
            <a:endParaRPr lang="en-CA" sz="3600" dirty="0"/>
          </a:p>
        </p:txBody>
      </p:sp>
      <p:sp>
        <p:nvSpPr>
          <p:cNvPr id="3" name="Content Placeholder 2"/>
          <p:cNvSpPr>
            <a:spLocks noGrp="1"/>
          </p:cNvSpPr>
          <p:nvPr>
            <p:ph idx="1"/>
          </p:nvPr>
        </p:nvSpPr>
        <p:spPr>
          <a:xfrm>
            <a:off x="457200" y="1745673"/>
            <a:ext cx="6089073" cy="4842163"/>
          </a:xfrm>
        </p:spPr>
        <p:txBody>
          <a:bodyPr>
            <a:normAutofit fontScale="55000" lnSpcReduction="20000"/>
          </a:bodyPr>
          <a:lstStyle/>
          <a:p>
            <a:pPr marL="0" indent="0">
              <a:buNone/>
            </a:pPr>
            <a:r>
              <a:rPr lang="en-CA" sz="4400" i="1" dirty="0"/>
              <a:t>Managers need to understand motivation NOT because they can directly motivate workers, but because they often have the power to design work and influence reward systems and other conditions in the work environment that may have an influence on worker motivation</a:t>
            </a:r>
            <a:r>
              <a:rPr lang="en-CA" sz="4400" i="1" dirty="0" smtClean="0"/>
              <a:t>.</a:t>
            </a:r>
          </a:p>
          <a:p>
            <a:pPr marL="0" indent="0">
              <a:buNone/>
            </a:pPr>
            <a:endParaRPr lang="en-CA" sz="4400" i="1" dirty="0" smtClean="0"/>
          </a:p>
          <a:p>
            <a:pPr marL="0" indent="0">
              <a:buNone/>
            </a:pPr>
            <a:r>
              <a:rPr lang="en-CA" sz="4400" i="1" dirty="0" smtClean="0"/>
              <a:t>KEY: </a:t>
            </a:r>
          </a:p>
          <a:p>
            <a:r>
              <a:rPr lang="en-CA" sz="4400" i="1" dirty="0" smtClean="0"/>
              <a:t>MOTIVATION IS AN </a:t>
            </a:r>
            <a:r>
              <a:rPr lang="en-CA" sz="4400" i="1" dirty="0" smtClean="0">
                <a:effectLst>
                  <a:glow rad="139700">
                    <a:schemeClr val="accent2">
                      <a:satMod val="175000"/>
                      <a:alpha val="40000"/>
                    </a:schemeClr>
                  </a:glow>
                </a:effectLst>
              </a:rPr>
              <a:t>INTERNAL STATE </a:t>
            </a:r>
            <a:r>
              <a:rPr lang="en-CA" sz="4400" i="1" dirty="0" smtClean="0"/>
              <a:t>THAT DIRECTS THE INDIVIDUAL</a:t>
            </a:r>
          </a:p>
          <a:p>
            <a:r>
              <a:rPr lang="en-CA" sz="4400" i="1" dirty="0" smtClean="0"/>
              <a:t>PERCEPTIONS ARE CRITICAL</a:t>
            </a:r>
            <a:endParaRPr lang="en-CA" sz="4400" dirty="0" smtClean="0"/>
          </a:p>
          <a:p>
            <a:pPr marL="0" indent="0">
              <a:buNone/>
            </a:pPr>
            <a:endParaRPr lang="en-CA" dirty="0" smtClean="0"/>
          </a:p>
          <a:p>
            <a:pPr marL="0" indent="0">
              <a:buNone/>
            </a:pPr>
            <a:endParaRPr lang="en-CA" dirty="0" smtClean="0"/>
          </a:p>
        </p:txBody>
      </p:sp>
      <p:pic>
        <p:nvPicPr>
          <p:cNvPr id="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07003" y="1973754"/>
            <a:ext cx="1492422" cy="1632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4"/>
          <p:cNvSpPr>
            <a:spLocks noGrp="1"/>
          </p:cNvSpPr>
          <p:nvPr>
            <p:ph type="sldNum" sz="quarter" idx="12"/>
          </p:nvPr>
        </p:nvSpPr>
        <p:spPr/>
        <p:txBody>
          <a:bodyPr/>
          <a:lstStyle/>
          <a:p>
            <a:fld id="{3231497C-1DD2-4D53-A991-A9A3237ED2C3}" type="slidenum">
              <a:rPr lang="en-US" altLang="en-US" smtClean="0">
                <a:solidFill>
                  <a:srgbClr val="000000"/>
                </a:solidFill>
              </a:rPr>
              <a:pPr/>
              <a:t>7</a:t>
            </a:fld>
            <a:endParaRPr lang="en-US" altLang="en-US">
              <a:solidFill>
                <a:srgbClr val="000000"/>
              </a:solidFill>
            </a:endParaRPr>
          </a:p>
        </p:txBody>
      </p:sp>
    </p:spTree>
    <p:extLst>
      <p:ext uri="{BB962C8B-B14F-4D97-AF65-F5344CB8AC3E}">
        <p14:creationId xmlns:p14="http://schemas.microsoft.com/office/powerpoint/2010/main" val="21961245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normAutofit/>
          </a:bodyPr>
          <a:lstStyle/>
          <a:p>
            <a:pPr>
              <a:defRPr/>
            </a:pPr>
            <a:r>
              <a:rPr lang="en-CA" sz="3200" dirty="0" smtClean="0"/>
              <a:t>Content (Needs) </a:t>
            </a:r>
            <a:r>
              <a:rPr lang="en-CA" sz="3200" dirty="0"/>
              <a:t>Theories of Motivation</a:t>
            </a:r>
          </a:p>
        </p:txBody>
      </p:sp>
      <p:sp>
        <p:nvSpPr>
          <p:cNvPr id="165891" name="Rectangle 3"/>
          <p:cNvSpPr>
            <a:spLocks noGrp="1" noChangeArrowheads="1"/>
          </p:cNvSpPr>
          <p:nvPr>
            <p:ph idx="1"/>
          </p:nvPr>
        </p:nvSpPr>
        <p:spPr>
          <a:xfrm>
            <a:off x="323529" y="1412776"/>
            <a:ext cx="8820472" cy="4895949"/>
          </a:xfrm>
        </p:spPr>
        <p:txBody>
          <a:bodyPr>
            <a:normAutofit lnSpcReduction="10000"/>
          </a:bodyPr>
          <a:lstStyle/>
          <a:p>
            <a:pPr>
              <a:lnSpc>
                <a:spcPct val="90000"/>
              </a:lnSpc>
              <a:defRPr/>
            </a:pPr>
            <a:r>
              <a:rPr lang="en-CA" sz="2600" i="1" dirty="0"/>
              <a:t>Basic Idea</a:t>
            </a:r>
            <a:r>
              <a:rPr lang="en-CA" sz="2600" dirty="0"/>
              <a:t>: If you want to motivate someone find out what they need and offer it as a reward or consequence.</a:t>
            </a:r>
          </a:p>
          <a:p>
            <a:pPr lvl="1">
              <a:lnSpc>
                <a:spcPct val="90000"/>
              </a:lnSpc>
              <a:defRPr/>
            </a:pPr>
            <a:r>
              <a:rPr lang="en-CA" sz="2100" dirty="0"/>
              <a:t>Only an unfulfilled need will </a:t>
            </a:r>
            <a:r>
              <a:rPr lang="en-CA" sz="2100" dirty="0" smtClean="0"/>
              <a:t>motivate</a:t>
            </a:r>
          </a:p>
          <a:p>
            <a:pPr lvl="1">
              <a:lnSpc>
                <a:spcPct val="90000"/>
              </a:lnSpc>
              <a:defRPr/>
            </a:pPr>
            <a:r>
              <a:rPr lang="en-CA" sz="2100" dirty="0" smtClean="0"/>
              <a:t>Why are week 2 and 3 so important to these theories?</a:t>
            </a:r>
            <a:endParaRPr lang="en-CA" sz="2100" dirty="0"/>
          </a:p>
          <a:p>
            <a:pPr>
              <a:lnSpc>
                <a:spcPct val="90000"/>
              </a:lnSpc>
              <a:defRPr/>
            </a:pPr>
            <a:endParaRPr lang="en-CA" sz="2600" dirty="0"/>
          </a:p>
          <a:p>
            <a:pPr>
              <a:lnSpc>
                <a:spcPct val="90000"/>
              </a:lnSpc>
              <a:defRPr/>
            </a:pPr>
            <a:r>
              <a:rPr lang="en-CA" sz="2600" dirty="0"/>
              <a:t>Maslow = </a:t>
            </a:r>
            <a:r>
              <a:rPr lang="en-CA" sz="2400" dirty="0"/>
              <a:t>Hierarchy of </a:t>
            </a:r>
            <a:r>
              <a:rPr lang="en-CA" sz="2400" dirty="0" smtClean="0"/>
              <a:t>Needs</a:t>
            </a:r>
          </a:p>
          <a:p>
            <a:pPr>
              <a:lnSpc>
                <a:spcPct val="90000"/>
              </a:lnSpc>
              <a:defRPr/>
            </a:pPr>
            <a:r>
              <a:rPr lang="en-CA" sz="2600" dirty="0" smtClean="0"/>
              <a:t>Herzberg </a:t>
            </a:r>
            <a:r>
              <a:rPr lang="en-CA" sz="2600" dirty="0"/>
              <a:t>= </a:t>
            </a:r>
            <a:r>
              <a:rPr lang="en-CA" sz="2600" dirty="0"/>
              <a:t>Motivation/Hygiene </a:t>
            </a:r>
            <a:r>
              <a:rPr lang="en-CA" sz="2600" dirty="0" smtClean="0"/>
              <a:t>Theory</a:t>
            </a:r>
          </a:p>
          <a:p>
            <a:pPr>
              <a:lnSpc>
                <a:spcPct val="90000"/>
              </a:lnSpc>
              <a:defRPr/>
            </a:pPr>
            <a:r>
              <a:rPr lang="en-CA" sz="2600" dirty="0" err="1" smtClean="0"/>
              <a:t>Alderfer</a:t>
            </a:r>
            <a:r>
              <a:rPr lang="en-CA" sz="2600" dirty="0" smtClean="0"/>
              <a:t> </a:t>
            </a:r>
            <a:r>
              <a:rPr lang="en-CA" sz="2600" dirty="0"/>
              <a:t>= </a:t>
            </a:r>
            <a:r>
              <a:rPr lang="en-CA" sz="2600" dirty="0"/>
              <a:t>ERG </a:t>
            </a:r>
            <a:r>
              <a:rPr lang="en-CA" sz="2600" dirty="0" smtClean="0"/>
              <a:t>Theory</a:t>
            </a:r>
          </a:p>
          <a:p>
            <a:pPr>
              <a:lnSpc>
                <a:spcPct val="90000"/>
              </a:lnSpc>
              <a:defRPr/>
            </a:pPr>
            <a:r>
              <a:rPr lang="en-CA" sz="2600" dirty="0" err="1" smtClean="0"/>
              <a:t>McClellend</a:t>
            </a:r>
            <a:r>
              <a:rPr lang="en-CA" sz="2600" dirty="0" smtClean="0"/>
              <a:t> </a:t>
            </a:r>
            <a:r>
              <a:rPr lang="en-CA" sz="2600" dirty="0"/>
              <a:t>= </a:t>
            </a:r>
            <a:r>
              <a:rPr lang="en-CA" sz="2600" dirty="0" smtClean="0"/>
              <a:t>Motivation</a:t>
            </a:r>
          </a:p>
          <a:p>
            <a:pPr>
              <a:lnSpc>
                <a:spcPct val="90000"/>
              </a:lnSpc>
              <a:defRPr/>
            </a:pPr>
            <a:endParaRPr lang="en-CA" sz="2000" dirty="0"/>
          </a:p>
          <a:p>
            <a:pPr>
              <a:lnSpc>
                <a:spcPct val="90000"/>
              </a:lnSpc>
              <a:defRPr/>
            </a:pPr>
            <a:r>
              <a:rPr lang="en-CA" sz="2400" dirty="0" smtClean="0"/>
              <a:t>Critique of needs theories</a:t>
            </a:r>
          </a:p>
          <a:p>
            <a:pPr>
              <a:lnSpc>
                <a:spcPct val="90000"/>
              </a:lnSpc>
              <a:defRPr/>
            </a:pPr>
            <a:r>
              <a:rPr lang="en-CA" sz="2400" dirty="0" smtClean="0"/>
              <a:t>Why are these theories still important?</a:t>
            </a:r>
          </a:p>
          <a:p>
            <a:pPr marL="1109663" lvl="2" indent="-342900">
              <a:lnSpc>
                <a:spcPct val="90000"/>
              </a:lnSpc>
              <a:buFont typeface="+mj-lt"/>
              <a:buAutoNum type="arabicPeriod"/>
              <a:defRPr/>
            </a:pPr>
            <a:r>
              <a:rPr lang="en-CA" sz="1600" dirty="0" smtClean="0"/>
              <a:t>________________________________</a:t>
            </a:r>
          </a:p>
          <a:p>
            <a:pPr marL="1109663" lvl="2" indent="-342900">
              <a:lnSpc>
                <a:spcPct val="90000"/>
              </a:lnSpc>
              <a:buFont typeface="+mj-lt"/>
              <a:buAutoNum type="arabicPeriod"/>
              <a:defRPr/>
            </a:pPr>
            <a:r>
              <a:rPr lang="en-CA" sz="1600" dirty="0" smtClean="0"/>
              <a:t>________________________________</a:t>
            </a:r>
          </a:p>
          <a:p>
            <a:pPr lvl="2">
              <a:lnSpc>
                <a:spcPct val="90000"/>
              </a:lnSpc>
              <a:defRPr/>
            </a:pPr>
            <a:endParaRPr lang="en-CA" sz="1600" dirty="0"/>
          </a:p>
          <a:p>
            <a:pPr lvl="1">
              <a:lnSpc>
                <a:spcPct val="90000"/>
              </a:lnSpc>
              <a:defRPr/>
            </a:pPr>
            <a:endParaRPr lang="en-CA" sz="2000" dirty="0"/>
          </a:p>
          <a:p>
            <a:pPr lvl="1">
              <a:lnSpc>
                <a:spcPct val="90000"/>
              </a:lnSpc>
              <a:defRPr/>
            </a:pPr>
            <a:endParaRPr lang="en-CA" sz="2000" dirty="0"/>
          </a:p>
          <a:p>
            <a:pPr lvl="1">
              <a:lnSpc>
                <a:spcPct val="90000"/>
              </a:lnSpc>
              <a:defRPr/>
            </a:pPr>
            <a:endParaRPr lang="en-CA" sz="2000" dirty="0"/>
          </a:p>
          <a:p>
            <a:pPr lvl="1">
              <a:lnSpc>
                <a:spcPct val="90000"/>
              </a:lnSpc>
              <a:defRPr/>
            </a:pPr>
            <a:endParaRPr lang="en-CA" sz="2000" dirty="0"/>
          </a:p>
        </p:txBody>
      </p:sp>
      <p:sp>
        <p:nvSpPr>
          <p:cNvPr id="3277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25874DA-4C86-4F3F-A34F-BFD40A201151}" type="slidenum">
              <a:rPr lang="en-CA" altLang="en-US" smtClean="0">
                <a:solidFill>
                  <a:schemeClr val="bg1"/>
                </a:solidFill>
              </a:rPr>
              <a:pPr eaLnBrk="1" hangingPunct="1"/>
              <a:t>8</a:t>
            </a:fld>
            <a:endParaRPr lang="en-CA" altLang="en-US" smtClean="0">
              <a:solidFill>
                <a:schemeClr val="bg1"/>
              </a:solidFill>
            </a:endParaRPr>
          </a:p>
        </p:txBody>
      </p:sp>
      <p:pic>
        <p:nvPicPr>
          <p:cNvPr id="3277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2946" y="5083751"/>
            <a:ext cx="2359314" cy="1546919"/>
          </a:xfrm>
          <a:prstGeom prst="rect">
            <a:avLst/>
          </a:prstGeom>
          <a:noFill/>
          <a:ln w="15875">
            <a:solidFill>
              <a:srgbClr val="0F0688"/>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40324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pPr>
              <a:defRPr/>
            </a:pPr>
            <a:r>
              <a:rPr lang="en-CA"/>
              <a:t>Maslow’s Hierarchy </a:t>
            </a:r>
          </a:p>
        </p:txBody>
      </p:sp>
      <p:sp>
        <p:nvSpPr>
          <p:cNvPr id="33795" name="Rectangle 3"/>
          <p:cNvSpPr>
            <a:spLocks noGrp="1" noChangeArrowheads="1"/>
          </p:cNvSpPr>
          <p:nvPr>
            <p:ph idx="1"/>
          </p:nvPr>
        </p:nvSpPr>
        <p:spPr>
          <a:xfrm>
            <a:off x="323851" y="1775011"/>
            <a:ext cx="4320158" cy="4533713"/>
          </a:xfrm>
        </p:spPr>
        <p:txBody>
          <a:bodyPr>
            <a:normAutofit fontScale="92500" lnSpcReduction="20000"/>
          </a:bodyPr>
          <a:lstStyle/>
          <a:p>
            <a:pPr algn="ctr">
              <a:lnSpc>
                <a:spcPct val="80000"/>
              </a:lnSpc>
              <a:buFont typeface="Wingdings" pitchFamily="2" charset="2"/>
              <a:buNone/>
            </a:pPr>
            <a:r>
              <a:rPr lang="en-US" altLang="en-US" sz="1800" u="sng" dirty="0" smtClean="0"/>
              <a:t>Lower Order Needs</a:t>
            </a:r>
          </a:p>
          <a:p>
            <a:pPr>
              <a:lnSpc>
                <a:spcPct val="80000"/>
              </a:lnSpc>
            </a:pPr>
            <a:r>
              <a:rPr lang="en-US" altLang="en-US" sz="1800" dirty="0" smtClean="0"/>
              <a:t>Physiological</a:t>
            </a:r>
          </a:p>
          <a:p>
            <a:pPr lvl="1">
              <a:lnSpc>
                <a:spcPct val="80000"/>
              </a:lnSpc>
            </a:pPr>
            <a:r>
              <a:rPr lang="en-US" altLang="en-US" sz="1800" dirty="0" smtClean="0"/>
              <a:t>Includes hunger, thirst, shelter, sex, and other bodily needs</a:t>
            </a:r>
          </a:p>
          <a:p>
            <a:pPr>
              <a:lnSpc>
                <a:spcPct val="80000"/>
              </a:lnSpc>
            </a:pPr>
            <a:r>
              <a:rPr lang="en-US" altLang="en-US" sz="1800" dirty="0" smtClean="0"/>
              <a:t>Safety</a:t>
            </a:r>
          </a:p>
          <a:p>
            <a:pPr lvl="1">
              <a:lnSpc>
                <a:spcPct val="80000"/>
              </a:lnSpc>
            </a:pPr>
            <a:r>
              <a:rPr lang="en-US" altLang="en-US" sz="1800" dirty="0" smtClean="0"/>
              <a:t>Includes security and protection from physical and emotional harm</a:t>
            </a:r>
          </a:p>
          <a:p>
            <a:pPr lvl="1">
              <a:lnSpc>
                <a:spcPct val="80000"/>
              </a:lnSpc>
            </a:pPr>
            <a:endParaRPr lang="en-US" altLang="en-US" sz="1800" u="sng" dirty="0" smtClean="0"/>
          </a:p>
          <a:p>
            <a:pPr lvl="1" algn="ctr">
              <a:lnSpc>
                <a:spcPct val="80000"/>
              </a:lnSpc>
              <a:buFont typeface="Wingdings" pitchFamily="2" charset="2"/>
              <a:buNone/>
            </a:pPr>
            <a:r>
              <a:rPr lang="en-US" altLang="en-US" sz="1800" u="sng" dirty="0" smtClean="0"/>
              <a:t>Higher Order Needs</a:t>
            </a:r>
          </a:p>
          <a:p>
            <a:pPr>
              <a:lnSpc>
                <a:spcPct val="80000"/>
              </a:lnSpc>
            </a:pPr>
            <a:r>
              <a:rPr lang="en-US" altLang="en-US" sz="1800" dirty="0" smtClean="0"/>
              <a:t>Social</a:t>
            </a:r>
          </a:p>
          <a:p>
            <a:pPr lvl="1">
              <a:lnSpc>
                <a:spcPct val="80000"/>
              </a:lnSpc>
            </a:pPr>
            <a:r>
              <a:rPr lang="en-US" altLang="en-US" sz="1800" dirty="0" smtClean="0"/>
              <a:t>Includes affection, belongingness, acceptance, and friendship</a:t>
            </a:r>
          </a:p>
          <a:p>
            <a:pPr>
              <a:lnSpc>
                <a:spcPct val="90000"/>
              </a:lnSpc>
            </a:pPr>
            <a:r>
              <a:rPr lang="en-US" altLang="en-US" sz="1800" dirty="0" smtClean="0"/>
              <a:t>Esteem</a:t>
            </a:r>
          </a:p>
          <a:p>
            <a:pPr lvl="1">
              <a:lnSpc>
                <a:spcPct val="90000"/>
              </a:lnSpc>
            </a:pPr>
            <a:r>
              <a:rPr lang="en-US" altLang="en-US" sz="1800" dirty="0" smtClean="0"/>
              <a:t>Includes internal esteem factors such as self-respect, autonomy, and achievement; and external esteem factors such as status, recognition, and attention</a:t>
            </a:r>
          </a:p>
          <a:p>
            <a:pPr>
              <a:lnSpc>
                <a:spcPct val="90000"/>
              </a:lnSpc>
            </a:pPr>
            <a:r>
              <a:rPr lang="en-US" altLang="en-US" sz="1800" dirty="0" smtClean="0"/>
              <a:t>Self-actualization</a:t>
            </a:r>
          </a:p>
          <a:p>
            <a:pPr lvl="1">
              <a:lnSpc>
                <a:spcPct val="90000"/>
              </a:lnSpc>
            </a:pPr>
            <a:r>
              <a:rPr lang="en-US" altLang="en-US" sz="1800" dirty="0" smtClean="0"/>
              <a:t>The drive to become what one is capable of becoming; </a:t>
            </a:r>
          </a:p>
          <a:p>
            <a:pPr lvl="1">
              <a:lnSpc>
                <a:spcPct val="90000"/>
              </a:lnSpc>
            </a:pPr>
            <a:r>
              <a:rPr lang="en-US" altLang="en-US" sz="1800" dirty="0" smtClean="0"/>
              <a:t>includes growth, achieving one’s potential, and self-fulfillment</a:t>
            </a:r>
          </a:p>
          <a:p>
            <a:pPr>
              <a:lnSpc>
                <a:spcPct val="80000"/>
              </a:lnSpc>
            </a:pPr>
            <a:endParaRPr lang="en-CA" altLang="en-US" sz="1600" dirty="0" smtClean="0"/>
          </a:p>
        </p:txBody>
      </p:sp>
      <p:sp>
        <p:nvSpPr>
          <p:cNvPr id="33797"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164621A-56E7-4E1B-A2AD-A17729391990}" type="slidenum">
              <a:rPr lang="en-CA" altLang="en-US" smtClean="0">
                <a:solidFill>
                  <a:schemeClr val="bg1"/>
                </a:solidFill>
              </a:rPr>
              <a:pPr eaLnBrk="1" hangingPunct="1"/>
              <a:t>9</a:t>
            </a:fld>
            <a:endParaRPr lang="en-CA" altLang="en-US" smtClean="0">
              <a:solidFill>
                <a:schemeClr val="bg1"/>
              </a:solidFill>
            </a:endParaRPr>
          </a:p>
        </p:txBody>
      </p:sp>
      <p:grpSp>
        <p:nvGrpSpPr>
          <p:cNvPr id="33796" name="Group 4"/>
          <p:cNvGrpSpPr>
            <a:grpSpLocks/>
          </p:cNvGrpSpPr>
          <p:nvPr/>
        </p:nvGrpSpPr>
        <p:grpSpPr bwMode="auto">
          <a:xfrm>
            <a:off x="5582777" y="4243720"/>
            <a:ext cx="2916237" cy="2232025"/>
            <a:chOff x="762" y="1452"/>
            <a:chExt cx="4266" cy="2285"/>
          </a:xfrm>
        </p:grpSpPr>
        <p:sp>
          <p:nvSpPr>
            <p:cNvPr id="33798" name="Freeform 5"/>
            <p:cNvSpPr>
              <a:spLocks/>
            </p:cNvSpPr>
            <p:nvPr/>
          </p:nvSpPr>
          <p:spPr bwMode="auto">
            <a:xfrm>
              <a:off x="762" y="1452"/>
              <a:ext cx="4266" cy="2285"/>
            </a:xfrm>
            <a:custGeom>
              <a:avLst/>
              <a:gdLst>
                <a:gd name="T0" fmla="*/ 4266 w 4266"/>
                <a:gd name="T1" fmla="*/ 2285 h 2285"/>
                <a:gd name="T2" fmla="*/ 0 w 4266"/>
                <a:gd name="T3" fmla="*/ 2285 h 2285"/>
                <a:gd name="T4" fmla="*/ 2130 w 4266"/>
                <a:gd name="T5" fmla="*/ 0 h 2285"/>
                <a:gd name="T6" fmla="*/ 4266 w 4266"/>
                <a:gd name="T7" fmla="*/ 2285 h 2285"/>
                <a:gd name="T8" fmla="*/ 0 60000 65536"/>
                <a:gd name="T9" fmla="*/ 0 60000 65536"/>
                <a:gd name="T10" fmla="*/ 0 60000 65536"/>
                <a:gd name="T11" fmla="*/ 0 60000 65536"/>
                <a:gd name="T12" fmla="*/ 0 w 4266"/>
                <a:gd name="T13" fmla="*/ 0 h 2285"/>
                <a:gd name="T14" fmla="*/ 4266 w 4266"/>
                <a:gd name="T15" fmla="*/ 2285 h 2285"/>
              </a:gdLst>
              <a:ahLst/>
              <a:cxnLst>
                <a:cxn ang="T8">
                  <a:pos x="T0" y="T1"/>
                </a:cxn>
                <a:cxn ang="T9">
                  <a:pos x="T2" y="T3"/>
                </a:cxn>
                <a:cxn ang="T10">
                  <a:pos x="T4" y="T5"/>
                </a:cxn>
                <a:cxn ang="T11">
                  <a:pos x="T6" y="T7"/>
                </a:cxn>
              </a:cxnLst>
              <a:rect l="T12" t="T13" r="T14" b="T15"/>
              <a:pathLst>
                <a:path w="4266" h="2285">
                  <a:moveTo>
                    <a:pt x="4266" y="2285"/>
                  </a:moveTo>
                  <a:lnTo>
                    <a:pt x="0" y="2285"/>
                  </a:lnTo>
                  <a:lnTo>
                    <a:pt x="2130" y="0"/>
                  </a:lnTo>
                  <a:lnTo>
                    <a:pt x="4266" y="2285"/>
                  </a:lnTo>
                  <a:close/>
                </a:path>
              </a:pathLst>
            </a:custGeom>
            <a:solidFill>
              <a:srgbClr val="F1B1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33799" name="Freeform 6"/>
            <p:cNvSpPr>
              <a:spLocks/>
            </p:cNvSpPr>
            <p:nvPr/>
          </p:nvSpPr>
          <p:spPr bwMode="auto">
            <a:xfrm>
              <a:off x="1119" y="1452"/>
              <a:ext cx="3552" cy="1905"/>
            </a:xfrm>
            <a:custGeom>
              <a:avLst/>
              <a:gdLst>
                <a:gd name="T0" fmla="*/ 3552 w 3552"/>
                <a:gd name="T1" fmla="*/ 1905 h 1905"/>
                <a:gd name="T2" fmla="*/ 0 w 3552"/>
                <a:gd name="T3" fmla="*/ 1905 h 1905"/>
                <a:gd name="T4" fmla="*/ 5 w 3552"/>
                <a:gd name="T5" fmla="*/ 1900 h 1905"/>
                <a:gd name="T6" fmla="*/ 1773 w 3552"/>
                <a:gd name="T7" fmla="*/ 0 h 1905"/>
                <a:gd name="T8" fmla="*/ 3547 w 3552"/>
                <a:gd name="T9" fmla="*/ 1894 h 1905"/>
                <a:gd name="T10" fmla="*/ 3552 w 3552"/>
                <a:gd name="T11" fmla="*/ 1905 h 1905"/>
                <a:gd name="T12" fmla="*/ 0 60000 65536"/>
                <a:gd name="T13" fmla="*/ 0 60000 65536"/>
                <a:gd name="T14" fmla="*/ 0 60000 65536"/>
                <a:gd name="T15" fmla="*/ 0 60000 65536"/>
                <a:gd name="T16" fmla="*/ 0 60000 65536"/>
                <a:gd name="T17" fmla="*/ 0 60000 65536"/>
                <a:gd name="T18" fmla="*/ 0 w 3552"/>
                <a:gd name="T19" fmla="*/ 0 h 1905"/>
                <a:gd name="T20" fmla="*/ 3552 w 3552"/>
                <a:gd name="T21" fmla="*/ 1905 h 1905"/>
              </a:gdLst>
              <a:ahLst/>
              <a:cxnLst>
                <a:cxn ang="T12">
                  <a:pos x="T0" y="T1"/>
                </a:cxn>
                <a:cxn ang="T13">
                  <a:pos x="T2" y="T3"/>
                </a:cxn>
                <a:cxn ang="T14">
                  <a:pos x="T4" y="T5"/>
                </a:cxn>
                <a:cxn ang="T15">
                  <a:pos x="T6" y="T7"/>
                </a:cxn>
                <a:cxn ang="T16">
                  <a:pos x="T8" y="T9"/>
                </a:cxn>
                <a:cxn ang="T17">
                  <a:pos x="T10" y="T11"/>
                </a:cxn>
              </a:cxnLst>
              <a:rect l="T18" t="T19" r="T20" b="T21"/>
              <a:pathLst>
                <a:path w="3552" h="1905">
                  <a:moveTo>
                    <a:pt x="3552" y="1905"/>
                  </a:moveTo>
                  <a:lnTo>
                    <a:pt x="0" y="1905"/>
                  </a:lnTo>
                  <a:lnTo>
                    <a:pt x="5" y="1900"/>
                  </a:lnTo>
                  <a:lnTo>
                    <a:pt x="1773" y="0"/>
                  </a:lnTo>
                  <a:lnTo>
                    <a:pt x="3547" y="1894"/>
                  </a:lnTo>
                  <a:lnTo>
                    <a:pt x="3552" y="1905"/>
                  </a:lnTo>
                  <a:close/>
                </a:path>
              </a:pathLst>
            </a:custGeom>
            <a:solidFill>
              <a:srgbClr val="DADAE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33800" name="Freeform 7"/>
            <p:cNvSpPr>
              <a:spLocks/>
            </p:cNvSpPr>
            <p:nvPr/>
          </p:nvSpPr>
          <p:spPr bwMode="auto">
            <a:xfrm>
              <a:off x="1476" y="1452"/>
              <a:ext cx="2838" cy="1525"/>
            </a:xfrm>
            <a:custGeom>
              <a:avLst/>
              <a:gdLst>
                <a:gd name="T0" fmla="*/ 2838 w 2838"/>
                <a:gd name="T1" fmla="*/ 1525 h 1525"/>
                <a:gd name="T2" fmla="*/ 0 w 2838"/>
                <a:gd name="T3" fmla="*/ 1525 h 1525"/>
                <a:gd name="T4" fmla="*/ 0 w 2838"/>
                <a:gd name="T5" fmla="*/ 1520 h 1525"/>
                <a:gd name="T6" fmla="*/ 1416 w 2838"/>
                <a:gd name="T7" fmla="*/ 0 h 1525"/>
                <a:gd name="T8" fmla="*/ 2838 w 2838"/>
                <a:gd name="T9" fmla="*/ 1520 h 1525"/>
                <a:gd name="T10" fmla="*/ 2838 w 2838"/>
                <a:gd name="T11" fmla="*/ 1525 h 1525"/>
                <a:gd name="T12" fmla="*/ 0 60000 65536"/>
                <a:gd name="T13" fmla="*/ 0 60000 65536"/>
                <a:gd name="T14" fmla="*/ 0 60000 65536"/>
                <a:gd name="T15" fmla="*/ 0 60000 65536"/>
                <a:gd name="T16" fmla="*/ 0 60000 65536"/>
                <a:gd name="T17" fmla="*/ 0 60000 65536"/>
                <a:gd name="T18" fmla="*/ 0 w 2838"/>
                <a:gd name="T19" fmla="*/ 0 h 1525"/>
                <a:gd name="T20" fmla="*/ 2838 w 2838"/>
                <a:gd name="T21" fmla="*/ 1525 h 1525"/>
              </a:gdLst>
              <a:ahLst/>
              <a:cxnLst>
                <a:cxn ang="T12">
                  <a:pos x="T0" y="T1"/>
                </a:cxn>
                <a:cxn ang="T13">
                  <a:pos x="T2" y="T3"/>
                </a:cxn>
                <a:cxn ang="T14">
                  <a:pos x="T4" y="T5"/>
                </a:cxn>
                <a:cxn ang="T15">
                  <a:pos x="T6" y="T7"/>
                </a:cxn>
                <a:cxn ang="T16">
                  <a:pos x="T8" y="T9"/>
                </a:cxn>
                <a:cxn ang="T17">
                  <a:pos x="T10" y="T11"/>
                </a:cxn>
              </a:cxnLst>
              <a:rect l="T18" t="T19" r="T20" b="T21"/>
              <a:pathLst>
                <a:path w="2838" h="1525">
                  <a:moveTo>
                    <a:pt x="2838" y="1525"/>
                  </a:moveTo>
                  <a:lnTo>
                    <a:pt x="0" y="1525"/>
                  </a:lnTo>
                  <a:lnTo>
                    <a:pt x="0" y="1520"/>
                  </a:lnTo>
                  <a:lnTo>
                    <a:pt x="1416" y="0"/>
                  </a:lnTo>
                  <a:lnTo>
                    <a:pt x="2838" y="1520"/>
                  </a:lnTo>
                  <a:lnTo>
                    <a:pt x="2838" y="1525"/>
                  </a:lnTo>
                  <a:close/>
                </a:path>
              </a:pathLst>
            </a:custGeom>
            <a:solidFill>
              <a:srgbClr val="DBF1E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33801" name="Freeform 8"/>
            <p:cNvSpPr>
              <a:spLocks/>
            </p:cNvSpPr>
            <p:nvPr/>
          </p:nvSpPr>
          <p:spPr bwMode="auto">
            <a:xfrm>
              <a:off x="1827" y="1452"/>
              <a:ext cx="2136" cy="1145"/>
            </a:xfrm>
            <a:custGeom>
              <a:avLst/>
              <a:gdLst>
                <a:gd name="T0" fmla="*/ 2136 w 2136"/>
                <a:gd name="T1" fmla="*/ 1145 h 1145"/>
                <a:gd name="T2" fmla="*/ 0 w 2136"/>
                <a:gd name="T3" fmla="*/ 1145 h 1145"/>
                <a:gd name="T4" fmla="*/ 6 w 2136"/>
                <a:gd name="T5" fmla="*/ 1140 h 1145"/>
                <a:gd name="T6" fmla="*/ 1065 w 2136"/>
                <a:gd name="T7" fmla="*/ 0 h 1145"/>
                <a:gd name="T8" fmla="*/ 2130 w 2136"/>
                <a:gd name="T9" fmla="*/ 1134 h 1145"/>
                <a:gd name="T10" fmla="*/ 2136 w 2136"/>
                <a:gd name="T11" fmla="*/ 1145 h 1145"/>
                <a:gd name="T12" fmla="*/ 0 60000 65536"/>
                <a:gd name="T13" fmla="*/ 0 60000 65536"/>
                <a:gd name="T14" fmla="*/ 0 60000 65536"/>
                <a:gd name="T15" fmla="*/ 0 60000 65536"/>
                <a:gd name="T16" fmla="*/ 0 60000 65536"/>
                <a:gd name="T17" fmla="*/ 0 60000 65536"/>
                <a:gd name="T18" fmla="*/ 0 w 2136"/>
                <a:gd name="T19" fmla="*/ 0 h 1145"/>
                <a:gd name="T20" fmla="*/ 2136 w 2136"/>
                <a:gd name="T21" fmla="*/ 1145 h 1145"/>
              </a:gdLst>
              <a:ahLst/>
              <a:cxnLst>
                <a:cxn ang="T12">
                  <a:pos x="T0" y="T1"/>
                </a:cxn>
                <a:cxn ang="T13">
                  <a:pos x="T2" y="T3"/>
                </a:cxn>
                <a:cxn ang="T14">
                  <a:pos x="T4" y="T5"/>
                </a:cxn>
                <a:cxn ang="T15">
                  <a:pos x="T6" y="T7"/>
                </a:cxn>
                <a:cxn ang="T16">
                  <a:pos x="T8" y="T9"/>
                </a:cxn>
                <a:cxn ang="T17">
                  <a:pos x="T10" y="T11"/>
                </a:cxn>
              </a:cxnLst>
              <a:rect l="T18" t="T19" r="T20" b="T21"/>
              <a:pathLst>
                <a:path w="2136" h="1145">
                  <a:moveTo>
                    <a:pt x="2136" y="1145"/>
                  </a:moveTo>
                  <a:lnTo>
                    <a:pt x="0" y="1145"/>
                  </a:lnTo>
                  <a:lnTo>
                    <a:pt x="6" y="1140"/>
                  </a:lnTo>
                  <a:lnTo>
                    <a:pt x="1065" y="0"/>
                  </a:lnTo>
                  <a:lnTo>
                    <a:pt x="2130" y="1134"/>
                  </a:lnTo>
                  <a:lnTo>
                    <a:pt x="2136" y="1145"/>
                  </a:lnTo>
                  <a:close/>
                </a:path>
              </a:pathLst>
            </a:custGeom>
            <a:solidFill>
              <a:srgbClr val="FED68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33802" name="Freeform 9"/>
            <p:cNvSpPr>
              <a:spLocks/>
            </p:cNvSpPr>
            <p:nvPr/>
          </p:nvSpPr>
          <p:spPr bwMode="auto">
            <a:xfrm>
              <a:off x="2184" y="1452"/>
              <a:ext cx="1422" cy="760"/>
            </a:xfrm>
            <a:custGeom>
              <a:avLst/>
              <a:gdLst>
                <a:gd name="T0" fmla="*/ 1422 w 1422"/>
                <a:gd name="T1" fmla="*/ 760 h 760"/>
                <a:gd name="T2" fmla="*/ 0 w 1422"/>
                <a:gd name="T3" fmla="*/ 760 h 760"/>
                <a:gd name="T4" fmla="*/ 0 w 1422"/>
                <a:gd name="T5" fmla="*/ 760 h 760"/>
                <a:gd name="T6" fmla="*/ 708 w 1422"/>
                <a:gd name="T7" fmla="*/ 0 h 760"/>
                <a:gd name="T8" fmla="*/ 1422 w 1422"/>
                <a:gd name="T9" fmla="*/ 760 h 760"/>
                <a:gd name="T10" fmla="*/ 1422 w 1422"/>
                <a:gd name="T11" fmla="*/ 760 h 760"/>
                <a:gd name="T12" fmla="*/ 0 60000 65536"/>
                <a:gd name="T13" fmla="*/ 0 60000 65536"/>
                <a:gd name="T14" fmla="*/ 0 60000 65536"/>
                <a:gd name="T15" fmla="*/ 0 60000 65536"/>
                <a:gd name="T16" fmla="*/ 0 60000 65536"/>
                <a:gd name="T17" fmla="*/ 0 60000 65536"/>
                <a:gd name="T18" fmla="*/ 0 w 1422"/>
                <a:gd name="T19" fmla="*/ 0 h 760"/>
                <a:gd name="T20" fmla="*/ 1422 w 1422"/>
                <a:gd name="T21" fmla="*/ 760 h 760"/>
              </a:gdLst>
              <a:ahLst/>
              <a:cxnLst>
                <a:cxn ang="T12">
                  <a:pos x="T0" y="T1"/>
                </a:cxn>
                <a:cxn ang="T13">
                  <a:pos x="T2" y="T3"/>
                </a:cxn>
                <a:cxn ang="T14">
                  <a:pos x="T4" y="T5"/>
                </a:cxn>
                <a:cxn ang="T15">
                  <a:pos x="T6" y="T7"/>
                </a:cxn>
                <a:cxn ang="T16">
                  <a:pos x="T8" y="T9"/>
                </a:cxn>
                <a:cxn ang="T17">
                  <a:pos x="T10" y="T11"/>
                </a:cxn>
              </a:cxnLst>
              <a:rect l="T18" t="T19" r="T20" b="T21"/>
              <a:pathLst>
                <a:path w="1422" h="760">
                  <a:moveTo>
                    <a:pt x="1422" y="760"/>
                  </a:moveTo>
                  <a:lnTo>
                    <a:pt x="0" y="760"/>
                  </a:lnTo>
                  <a:lnTo>
                    <a:pt x="708" y="0"/>
                  </a:lnTo>
                  <a:lnTo>
                    <a:pt x="1422" y="760"/>
                  </a:lnTo>
                  <a:close/>
                </a:path>
              </a:pathLst>
            </a:custGeom>
            <a:solidFill>
              <a:srgbClr val="E7D2D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33803" name="Rectangle 10"/>
            <p:cNvSpPr>
              <a:spLocks noChangeArrowheads="1"/>
            </p:cNvSpPr>
            <p:nvPr/>
          </p:nvSpPr>
          <p:spPr bwMode="auto">
            <a:xfrm>
              <a:off x="2364" y="3451"/>
              <a:ext cx="1206"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000" b="1">
                  <a:solidFill>
                    <a:srgbClr val="000000"/>
                  </a:solidFill>
                </a:rPr>
                <a:t>Physiological</a:t>
              </a:r>
              <a:endParaRPr lang="en-US" altLang="en-US" sz="1000" b="1"/>
            </a:p>
          </p:txBody>
        </p:sp>
        <p:sp>
          <p:nvSpPr>
            <p:cNvPr id="33804" name="Rectangle 11"/>
            <p:cNvSpPr>
              <a:spLocks noChangeArrowheads="1"/>
            </p:cNvSpPr>
            <p:nvPr/>
          </p:nvSpPr>
          <p:spPr bwMode="auto">
            <a:xfrm>
              <a:off x="2641" y="3070"/>
              <a:ext cx="562"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000" b="1">
                  <a:solidFill>
                    <a:srgbClr val="000000"/>
                  </a:solidFill>
                </a:rPr>
                <a:t>Safety</a:t>
              </a:r>
              <a:endParaRPr lang="en-US" altLang="en-US" sz="1000" b="1"/>
            </a:p>
          </p:txBody>
        </p:sp>
        <p:sp>
          <p:nvSpPr>
            <p:cNvPr id="33805" name="Rectangle 12"/>
            <p:cNvSpPr>
              <a:spLocks noChangeArrowheads="1"/>
            </p:cNvSpPr>
            <p:nvPr/>
          </p:nvSpPr>
          <p:spPr bwMode="auto">
            <a:xfrm>
              <a:off x="2667" y="2689"/>
              <a:ext cx="550"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000" b="1" dirty="0">
                  <a:solidFill>
                    <a:srgbClr val="000000"/>
                  </a:solidFill>
                </a:rPr>
                <a:t>Social</a:t>
              </a:r>
              <a:endParaRPr lang="en-US" altLang="en-US" sz="1000" b="1" dirty="0"/>
            </a:p>
          </p:txBody>
        </p:sp>
        <p:sp>
          <p:nvSpPr>
            <p:cNvPr id="33806" name="Rectangle 13"/>
            <p:cNvSpPr>
              <a:spLocks noChangeArrowheads="1"/>
            </p:cNvSpPr>
            <p:nvPr/>
          </p:nvSpPr>
          <p:spPr bwMode="auto">
            <a:xfrm>
              <a:off x="2608" y="2308"/>
              <a:ext cx="666"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000" b="1">
                  <a:solidFill>
                    <a:srgbClr val="000000"/>
                  </a:solidFill>
                </a:rPr>
                <a:t>Esteem</a:t>
              </a:r>
              <a:endParaRPr lang="en-US" altLang="en-US" sz="1000" b="1"/>
            </a:p>
          </p:txBody>
        </p:sp>
        <p:sp>
          <p:nvSpPr>
            <p:cNvPr id="33807" name="Rectangle 14"/>
            <p:cNvSpPr>
              <a:spLocks noChangeArrowheads="1"/>
            </p:cNvSpPr>
            <p:nvPr/>
          </p:nvSpPr>
          <p:spPr bwMode="auto">
            <a:xfrm>
              <a:off x="2707" y="1738"/>
              <a:ext cx="407"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000" b="1">
                  <a:solidFill>
                    <a:srgbClr val="000000"/>
                  </a:solidFill>
                </a:rPr>
                <a:t>Self-</a:t>
              </a:r>
              <a:endParaRPr lang="en-US" altLang="en-US" sz="1000" b="1"/>
            </a:p>
          </p:txBody>
        </p:sp>
        <p:sp>
          <p:nvSpPr>
            <p:cNvPr id="33808" name="Rectangle 15"/>
            <p:cNvSpPr>
              <a:spLocks noChangeArrowheads="1"/>
            </p:cNvSpPr>
            <p:nvPr/>
          </p:nvSpPr>
          <p:spPr bwMode="auto">
            <a:xfrm>
              <a:off x="2354" y="1958"/>
              <a:ext cx="1136"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000" b="1">
                  <a:solidFill>
                    <a:srgbClr val="000000"/>
                  </a:solidFill>
                </a:rPr>
                <a:t>actualization</a:t>
              </a:r>
              <a:endParaRPr lang="en-US" altLang="en-US" sz="1000" b="1"/>
            </a:p>
          </p:txBody>
        </p:sp>
      </p:grpSp>
      <p:pic>
        <p:nvPicPr>
          <p:cNvPr id="18" name="oSDhhZtRwFU"/>
          <p:cNvPicPr>
            <a:picLocks noRot="1" noChangeAspect="1"/>
          </p:cNvPicPr>
          <p:nvPr>
            <a:videoFile r:link="rId1"/>
          </p:nvPr>
        </p:nvPicPr>
        <p:blipFill>
          <a:blip r:embed="rId4"/>
          <a:stretch>
            <a:fillRect/>
          </a:stretch>
        </p:blipFill>
        <p:spPr>
          <a:xfrm>
            <a:off x="4893327" y="1468760"/>
            <a:ext cx="4124940" cy="2774960"/>
          </a:xfrm>
          <a:prstGeom prst="rect">
            <a:avLst/>
          </a:prstGeom>
          <a:ln w="107950" cap="rnd">
            <a:solidFill>
              <a:srgbClr val="C8C6BD"/>
            </a:solidFill>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171450" prst="hardEdge"/>
            <a:extrusionClr>
              <a:srgbClr val="FFFFFF"/>
            </a:extrusionClr>
          </a:sp3d>
        </p:spPr>
      </p:pic>
    </p:spTree>
    <p:extLst>
      <p:ext uri="{BB962C8B-B14F-4D97-AF65-F5344CB8AC3E}">
        <p14:creationId xmlns:p14="http://schemas.microsoft.com/office/powerpoint/2010/main" val="19542528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McClelland (covered in Interactive)</a:t>
            </a:r>
            <a:endParaRPr lang="en-CA" dirty="0"/>
          </a:p>
        </p:txBody>
      </p:sp>
      <p:sp>
        <p:nvSpPr>
          <p:cNvPr id="2" name="Content Placeholder 1"/>
          <p:cNvSpPr>
            <a:spLocks noGrp="1"/>
          </p:cNvSpPr>
          <p:nvPr>
            <p:ph idx="1"/>
          </p:nvPr>
        </p:nvSpPr>
        <p:spPr>
          <a:xfrm>
            <a:off x="380999" y="1719070"/>
            <a:ext cx="6771161" cy="4806273"/>
          </a:xfrm>
        </p:spPr>
        <p:txBody>
          <a:bodyPr>
            <a:noAutofit/>
          </a:bodyPr>
          <a:lstStyle/>
          <a:p>
            <a:pPr marL="36000" indent="0">
              <a:spcBef>
                <a:spcPts val="0"/>
              </a:spcBef>
              <a:buNone/>
            </a:pPr>
            <a:r>
              <a:rPr lang="en-CA" sz="1600" b="1" dirty="0" smtClean="0">
                <a:solidFill>
                  <a:schemeClr val="tx1"/>
                </a:solidFill>
              </a:rPr>
              <a:t>n-Power</a:t>
            </a:r>
            <a:r>
              <a:rPr lang="en-CA" sz="1600" dirty="0" smtClean="0">
                <a:solidFill>
                  <a:schemeClr val="tx1"/>
                </a:solidFill>
              </a:rPr>
              <a:t>; The </a:t>
            </a:r>
            <a:r>
              <a:rPr lang="en-CA" sz="1600" dirty="0">
                <a:solidFill>
                  <a:schemeClr val="tx1"/>
                </a:solidFill>
              </a:rPr>
              <a:t>need to influence and lead others, and be in control of one’s </a:t>
            </a:r>
            <a:r>
              <a:rPr lang="en-CA" sz="1600" dirty="0" smtClean="0">
                <a:solidFill>
                  <a:schemeClr val="tx1"/>
                </a:solidFill>
              </a:rPr>
              <a:t>environment</a:t>
            </a:r>
            <a:endParaRPr lang="en-CA" sz="1600" dirty="0">
              <a:solidFill>
                <a:schemeClr val="tx1"/>
              </a:solidFill>
            </a:endParaRPr>
          </a:p>
          <a:p>
            <a:pPr marL="36000" indent="0">
              <a:spcBef>
                <a:spcPts val="0"/>
              </a:spcBef>
              <a:buNone/>
            </a:pPr>
            <a:r>
              <a:rPr lang="en-CA" sz="1600" dirty="0">
                <a:solidFill>
                  <a:schemeClr val="tx1"/>
                </a:solidFill>
              </a:rPr>
              <a:t>(+) Socialized </a:t>
            </a:r>
            <a:r>
              <a:rPr lang="en-CA" sz="1600" dirty="0" smtClean="0">
                <a:solidFill>
                  <a:schemeClr val="tx1"/>
                </a:solidFill>
              </a:rPr>
              <a:t>Power</a:t>
            </a:r>
          </a:p>
          <a:p>
            <a:pPr marL="36000" lvl="1">
              <a:spcBef>
                <a:spcPts val="0"/>
              </a:spcBef>
            </a:pPr>
            <a:r>
              <a:rPr lang="en-CA" sz="1600" dirty="0" smtClean="0">
                <a:solidFill>
                  <a:schemeClr val="tx1"/>
                </a:solidFill>
              </a:rPr>
              <a:t>Seek </a:t>
            </a:r>
            <a:r>
              <a:rPr lang="en-CA" sz="1600" dirty="0">
                <a:solidFill>
                  <a:schemeClr val="tx1"/>
                </a:solidFill>
              </a:rPr>
              <a:t>to make things better for </a:t>
            </a:r>
            <a:r>
              <a:rPr lang="en-CA" sz="1600" dirty="0" smtClean="0">
                <a:solidFill>
                  <a:schemeClr val="tx1"/>
                </a:solidFill>
              </a:rPr>
              <a:t>others/ Use </a:t>
            </a:r>
            <a:r>
              <a:rPr lang="en-CA" sz="1600" dirty="0">
                <a:solidFill>
                  <a:schemeClr val="tx1"/>
                </a:solidFill>
              </a:rPr>
              <a:t>power to empower </a:t>
            </a:r>
            <a:r>
              <a:rPr lang="en-CA" sz="1600" dirty="0" smtClean="0">
                <a:solidFill>
                  <a:schemeClr val="tx1"/>
                </a:solidFill>
              </a:rPr>
              <a:t>others</a:t>
            </a:r>
          </a:p>
          <a:p>
            <a:pPr marL="36000" indent="0">
              <a:spcBef>
                <a:spcPts val="0"/>
              </a:spcBef>
              <a:buNone/>
            </a:pPr>
            <a:r>
              <a:rPr lang="en-CA" sz="1600" dirty="0" smtClean="0">
                <a:solidFill>
                  <a:schemeClr val="tx1"/>
                </a:solidFill>
              </a:rPr>
              <a:t>(-) </a:t>
            </a:r>
            <a:r>
              <a:rPr lang="en-CA" sz="1600" dirty="0">
                <a:solidFill>
                  <a:schemeClr val="tx1"/>
                </a:solidFill>
              </a:rPr>
              <a:t>Personalized Power</a:t>
            </a:r>
          </a:p>
          <a:p>
            <a:pPr marL="36000" lvl="1">
              <a:spcBef>
                <a:spcPts val="0"/>
              </a:spcBef>
            </a:pPr>
            <a:r>
              <a:rPr lang="en-CA" sz="1600" dirty="0" smtClean="0">
                <a:solidFill>
                  <a:schemeClr val="tx1"/>
                </a:solidFill>
              </a:rPr>
              <a:t>Impulsive / Personal dominance / Dictator-like</a:t>
            </a:r>
          </a:p>
          <a:p>
            <a:pPr marL="36000" lvl="1">
              <a:spcBef>
                <a:spcPts val="0"/>
              </a:spcBef>
            </a:pPr>
            <a:endParaRPr lang="en-CA" sz="1600" dirty="0">
              <a:solidFill>
                <a:schemeClr val="tx1"/>
              </a:solidFill>
            </a:endParaRPr>
          </a:p>
          <a:p>
            <a:pPr marL="36000" indent="0">
              <a:spcBef>
                <a:spcPts val="0"/>
              </a:spcBef>
              <a:buNone/>
            </a:pPr>
            <a:r>
              <a:rPr lang="en-CA" sz="1600" b="1" dirty="0" smtClean="0">
                <a:solidFill>
                  <a:schemeClr val="tx1"/>
                </a:solidFill>
              </a:rPr>
              <a:t>n-Affiliation</a:t>
            </a:r>
            <a:r>
              <a:rPr lang="en-CA" sz="1600" dirty="0" smtClean="0">
                <a:solidFill>
                  <a:schemeClr val="tx1"/>
                </a:solidFill>
              </a:rPr>
              <a:t>: Desire </a:t>
            </a:r>
            <a:r>
              <a:rPr lang="en-CA" sz="1600" dirty="0">
                <a:solidFill>
                  <a:schemeClr val="tx1"/>
                </a:solidFill>
              </a:rPr>
              <a:t>for friendly/close </a:t>
            </a:r>
            <a:r>
              <a:rPr lang="en-CA" sz="1600" dirty="0" smtClean="0">
                <a:solidFill>
                  <a:schemeClr val="tx1"/>
                </a:solidFill>
              </a:rPr>
              <a:t>interrelationships</a:t>
            </a:r>
          </a:p>
          <a:p>
            <a:pPr marL="36000" indent="0">
              <a:spcBef>
                <a:spcPts val="0"/>
              </a:spcBef>
              <a:buNone/>
            </a:pPr>
            <a:r>
              <a:rPr lang="en-CA" sz="1600" dirty="0" smtClean="0">
                <a:solidFill>
                  <a:schemeClr val="tx1"/>
                </a:solidFill>
              </a:rPr>
              <a:t>(+) </a:t>
            </a:r>
            <a:r>
              <a:rPr lang="en-CA" sz="1600" dirty="0" err="1">
                <a:solidFill>
                  <a:schemeClr val="tx1"/>
                </a:solidFill>
              </a:rPr>
              <a:t>Affiliative</a:t>
            </a:r>
            <a:r>
              <a:rPr lang="en-CA" sz="1600" dirty="0">
                <a:solidFill>
                  <a:schemeClr val="tx1"/>
                </a:solidFill>
              </a:rPr>
              <a:t> interest</a:t>
            </a:r>
          </a:p>
          <a:p>
            <a:pPr marL="36000" lvl="1">
              <a:spcBef>
                <a:spcPts val="0"/>
              </a:spcBef>
            </a:pPr>
            <a:r>
              <a:rPr lang="en-CA" sz="1600" dirty="0">
                <a:solidFill>
                  <a:schemeClr val="tx1"/>
                </a:solidFill>
              </a:rPr>
              <a:t>Concern for relationships but not at expense of goals</a:t>
            </a:r>
          </a:p>
          <a:p>
            <a:pPr marL="36000" lvl="1">
              <a:spcBef>
                <a:spcPts val="0"/>
              </a:spcBef>
            </a:pPr>
            <a:r>
              <a:rPr lang="en-CA" sz="1600" dirty="0">
                <a:solidFill>
                  <a:schemeClr val="tx1"/>
                </a:solidFill>
              </a:rPr>
              <a:t>Can still give negative feedback or make tough decisions</a:t>
            </a:r>
          </a:p>
          <a:p>
            <a:pPr marL="36000" indent="0">
              <a:spcBef>
                <a:spcPts val="0"/>
              </a:spcBef>
              <a:buNone/>
            </a:pPr>
            <a:r>
              <a:rPr lang="en-CA" sz="1600" dirty="0">
                <a:solidFill>
                  <a:schemeClr val="tx1"/>
                </a:solidFill>
              </a:rPr>
              <a:t>(-) </a:t>
            </a:r>
            <a:r>
              <a:rPr lang="en-CA" sz="1600" dirty="0" err="1">
                <a:solidFill>
                  <a:schemeClr val="tx1"/>
                </a:solidFill>
              </a:rPr>
              <a:t>Affiliative</a:t>
            </a:r>
            <a:r>
              <a:rPr lang="en-CA" sz="1600" dirty="0">
                <a:solidFill>
                  <a:schemeClr val="tx1"/>
                </a:solidFill>
              </a:rPr>
              <a:t> assurance</a:t>
            </a:r>
          </a:p>
          <a:p>
            <a:pPr marL="36000" lvl="1">
              <a:spcBef>
                <a:spcPts val="0"/>
              </a:spcBef>
            </a:pPr>
            <a:r>
              <a:rPr lang="en-CA" sz="1600" dirty="0">
                <a:solidFill>
                  <a:schemeClr val="tx1"/>
                </a:solidFill>
              </a:rPr>
              <a:t>Seeking approval at all costs</a:t>
            </a:r>
          </a:p>
          <a:p>
            <a:pPr marL="36000" lvl="1">
              <a:spcBef>
                <a:spcPts val="0"/>
              </a:spcBef>
            </a:pPr>
            <a:r>
              <a:rPr lang="en-CA" sz="1600" dirty="0">
                <a:solidFill>
                  <a:schemeClr val="tx1"/>
                </a:solidFill>
              </a:rPr>
              <a:t>Avoids issues or conflicts that threaten </a:t>
            </a:r>
            <a:r>
              <a:rPr lang="en-CA" sz="1600" dirty="0" smtClean="0">
                <a:solidFill>
                  <a:schemeClr val="tx1"/>
                </a:solidFill>
              </a:rPr>
              <a:t>relationship</a:t>
            </a:r>
            <a:r>
              <a:rPr lang="en-CA" sz="1600" dirty="0">
                <a:solidFill>
                  <a:schemeClr val="tx1"/>
                </a:solidFill>
              </a:rPr>
              <a:t> </a:t>
            </a:r>
            <a:endParaRPr lang="en-CA" sz="1600" dirty="0" smtClean="0">
              <a:solidFill>
                <a:schemeClr val="tx1"/>
              </a:solidFill>
            </a:endParaRPr>
          </a:p>
          <a:p>
            <a:pPr marL="36000" lvl="1">
              <a:spcBef>
                <a:spcPts val="0"/>
              </a:spcBef>
            </a:pPr>
            <a:endParaRPr lang="en-CA" sz="1600" dirty="0" smtClean="0">
              <a:solidFill>
                <a:schemeClr val="tx1"/>
              </a:solidFill>
            </a:endParaRPr>
          </a:p>
          <a:p>
            <a:pPr marL="36000" indent="0">
              <a:spcBef>
                <a:spcPts val="0"/>
              </a:spcBef>
              <a:buNone/>
            </a:pPr>
            <a:r>
              <a:rPr lang="en-CA" sz="1600" b="1" dirty="0" smtClean="0">
                <a:solidFill>
                  <a:schemeClr val="tx1"/>
                </a:solidFill>
              </a:rPr>
              <a:t>n-Achievement</a:t>
            </a:r>
            <a:r>
              <a:rPr lang="en-CA" sz="1600" dirty="0" smtClean="0">
                <a:solidFill>
                  <a:schemeClr val="tx1"/>
                </a:solidFill>
              </a:rPr>
              <a:t>: Need </a:t>
            </a:r>
            <a:r>
              <a:rPr lang="en-CA" sz="1600" dirty="0">
                <a:solidFill>
                  <a:schemeClr val="tx1"/>
                </a:solidFill>
              </a:rPr>
              <a:t>to accomplish goals, excel, and strive continually to do things </a:t>
            </a:r>
            <a:r>
              <a:rPr lang="en-CA" sz="1600" dirty="0" smtClean="0">
                <a:solidFill>
                  <a:schemeClr val="tx1"/>
                </a:solidFill>
              </a:rPr>
              <a:t>better</a:t>
            </a:r>
            <a:r>
              <a:rPr lang="en-CA" sz="1600" dirty="0">
                <a:solidFill>
                  <a:schemeClr val="tx1"/>
                </a:solidFill>
              </a:rPr>
              <a:t> </a:t>
            </a:r>
          </a:p>
          <a:p>
            <a:pPr marL="36000" lvl="1">
              <a:spcBef>
                <a:spcPts val="0"/>
              </a:spcBef>
            </a:pPr>
            <a:r>
              <a:rPr lang="en-CA" sz="1600" dirty="0">
                <a:solidFill>
                  <a:schemeClr val="tx1"/>
                </a:solidFill>
              </a:rPr>
              <a:t>Take calculated risks</a:t>
            </a:r>
          </a:p>
          <a:p>
            <a:pPr marL="36000" lvl="1">
              <a:spcBef>
                <a:spcPts val="0"/>
              </a:spcBef>
            </a:pPr>
            <a:r>
              <a:rPr lang="en-CA" sz="1600" dirty="0">
                <a:solidFill>
                  <a:schemeClr val="tx1"/>
                </a:solidFill>
              </a:rPr>
              <a:t>Task-oriented</a:t>
            </a:r>
          </a:p>
          <a:p>
            <a:pPr marL="36000" lvl="1">
              <a:spcBef>
                <a:spcPts val="0"/>
              </a:spcBef>
            </a:pPr>
            <a:r>
              <a:rPr lang="en-CA" sz="1600" dirty="0">
                <a:solidFill>
                  <a:schemeClr val="tx1"/>
                </a:solidFill>
              </a:rPr>
              <a:t>Personal responsibility for success/failure</a:t>
            </a:r>
          </a:p>
          <a:p>
            <a:pPr marL="36000" lvl="1">
              <a:spcBef>
                <a:spcPts val="0"/>
              </a:spcBef>
            </a:pPr>
            <a:endParaRPr lang="en-CA" sz="400" dirty="0"/>
          </a:p>
        </p:txBody>
      </p:sp>
      <p:sp>
        <p:nvSpPr>
          <p:cNvPr id="3" name="Slide Number Placeholder 2"/>
          <p:cNvSpPr>
            <a:spLocks noGrp="1"/>
          </p:cNvSpPr>
          <p:nvPr>
            <p:ph type="sldNum" sz="quarter" idx="12"/>
          </p:nvPr>
        </p:nvSpPr>
        <p:spPr/>
        <p:txBody>
          <a:bodyPr/>
          <a:lstStyle/>
          <a:p>
            <a:fld id="{3231497C-1DD2-4D53-A991-A9A3237ED2C3}" type="slidenum">
              <a:rPr lang="en-US" altLang="en-US" smtClean="0">
                <a:solidFill>
                  <a:srgbClr val="000000"/>
                </a:solidFill>
              </a:rPr>
              <a:pPr/>
              <a:t>10</a:t>
            </a:fld>
            <a:endParaRPr lang="en-US" altLang="en-US">
              <a:solidFill>
                <a:srgbClr val="000000"/>
              </a:solidFill>
            </a:endParaRPr>
          </a:p>
        </p:txBody>
      </p:sp>
      <p:pic>
        <p:nvPicPr>
          <p:cNvPr id="6146" name="Picture 2" descr="Image result for Alibaba ceo">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2996952"/>
            <a:ext cx="2242487" cy="2982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4089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pPr>
              <a:defRPr/>
            </a:pPr>
            <a:r>
              <a:rPr lang="en-CA"/>
              <a:t>Process Theories of Motivation</a:t>
            </a:r>
          </a:p>
        </p:txBody>
      </p:sp>
      <p:sp>
        <p:nvSpPr>
          <p:cNvPr id="36867" name="Rectangle 3"/>
          <p:cNvSpPr>
            <a:spLocks noGrp="1" noChangeArrowheads="1"/>
          </p:cNvSpPr>
          <p:nvPr>
            <p:ph idx="1"/>
          </p:nvPr>
        </p:nvSpPr>
        <p:spPr>
          <a:xfrm>
            <a:off x="457200" y="1891145"/>
            <a:ext cx="8229600" cy="4417580"/>
          </a:xfrm>
        </p:spPr>
        <p:txBody>
          <a:bodyPr/>
          <a:lstStyle/>
          <a:p>
            <a:pPr>
              <a:lnSpc>
                <a:spcPct val="90000"/>
              </a:lnSpc>
            </a:pPr>
            <a:r>
              <a:rPr lang="en-CA" altLang="en-US" i="1" dirty="0" smtClean="0"/>
              <a:t>Basic Idea</a:t>
            </a:r>
            <a:r>
              <a:rPr lang="en-CA" altLang="en-US" dirty="0" smtClean="0"/>
              <a:t>: ___________________________________________________________________________________________________</a:t>
            </a:r>
          </a:p>
          <a:p>
            <a:pPr>
              <a:lnSpc>
                <a:spcPct val="90000"/>
              </a:lnSpc>
            </a:pPr>
            <a:endParaRPr lang="en-CA" altLang="en-US" dirty="0" smtClean="0"/>
          </a:p>
          <a:p>
            <a:pPr lvl="1">
              <a:lnSpc>
                <a:spcPct val="90000"/>
              </a:lnSpc>
            </a:pPr>
            <a:r>
              <a:rPr lang="en-CA" altLang="en-US" dirty="0" smtClean="0"/>
              <a:t>Expectancy Theory</a:t>
            </a:r>
          </a:p>
          <a:p>
            <a:pPr lvl="1">
              <a:lnSpc>
                <a:spcPct val="90000"/>
              </a:lnSpc>
            </a:pPr>
            <a:r>
              <a:rPr lang="en-CA" altLang="en-US" dirty="0" smtClean="0"/>
              <a:t>Goal Setting Theory</a:t>
            </a:r>
          </a:p>
          <a:p>
            <a:pPr lvl="1">
              <a:lnSpc>
                <a:spcPct val="90000"/>
              </a:lnSpc>
            </a:pPr>
            <a:r>
              <a:rPr lang="en-CA" altLang="en-US" dirty="0" smtClean="0"/>
              <a:t>Self-Efficacy Theory</a:t>
            </a:r>
          </a:p>
          <a:p>
            <a:pPr lvl="1">
              <a:lnSpc>
                <a:spcPct val="90000"/>
              </a:lnSpc>
            </a:pPr>
            <a:r>
              <a:rPr lang="en-CA" altLang="en-US" dirty="0" smtClean="0"/>
              <a:t>Equity Theory</a:t>
            </a:r>
          </a:p>
        </p:txBody>
      </p:sp>
      <p:sp>
        <p:nvSpPr>
          <p:cNvPr id="36869"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649F8C2-27F6-485E-A4E7-B956D452AE66}" type="slidenum">
              <a:rPr lang="en-CA" altLang="en-US" smtClean="0">
                <a:solidFill>
                  <a:schemeClr val="bg1"/>
                </a:solidFill>
              </a:rPr>
              <a:pPr eaLnBrk="1" hangingPunct="1"/>
              <a:t>11</a:t>
            </a:fld>
            <a:endParaRPr lang="en-CA" altLang="en-US" smtClean="0">
              <a:solidFill>
                <a:schemeClr val="bg1"/>
              </a:solidFill>
            </a:endParaRPr>
          </a:p>
        </p:txBody>
      </p:sp>
      <p:pic>
        <p:nvPicPr>
          <p:cNvPr id="39940" name="Picture 2"/>
          <p:cNvPicPr>
            <a:picLocks noChangeAspect="1" noChangeArrowheads="1"/>
          </p:cNvPicPr>
          <p:nvPr/>
        </p:nvPicPr>
        <p:blipFill>
          <a:blip r:embed="rId3"/>
          <a:srcRect/>
          <a:stretch>
            <a:fillRect/>
          </a:stretch>
        </p:blipFill>
        <p:spPr bwMode="auto">
          <a:xfrm>
            <a:off x="6113929" y="4098330"/>
            <a:ext cx="2355384" cy="17662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93373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quantifiedself.com/images/LittleEngineThatCouldn%27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1782" y="4554070"/>
            <a:ext cx="1302949" cy="160713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2" name="Title 1"/>
          <p:cNvSpPr>
            <a:spLocks noGrp="1"/>
          </p:cNvSpPr>
          <p:nvPr>
            <p:ph type="title"/>
          </p:nvPr>
        </p:nvSpPr>
        <p:spPr/>
        <p:txBody>
          <a:bodyPr>
            <a:noAutofit/>
          </a:bodyPr>
          <a:lstStyle/>
          <a:p>
            <a:r>
              <a:rPr lang="en-CA" sz="3200" dirty="0" smtClean="0"/>
              <a:t>Motivating Employees: Self-Efficacy Theory</a:t>
            </a:r>
            <a:endParaRPr lang="en-CA" sz="3200" dirty="0"/>
          </a:p>
        </p:txBody>
      </p:sp>
      <p:sp>
        <p:nvSpPr>
          <p:cNvPr id="3" name="Content Placeholder 2"/>
          <p:cNvSpPr>
            <a:spLocks noGrp="1"/>
          </p:cNvSpPr>
          <p:nvPr>
            <p:ph idx="1"/>
          </p:nvPr>
        </p:nvSpPr>
        <p:spPr>
          <a:xfrm>
            <a:off x="457200" y="1775191"/>
            <a:ext cx="8471647" cy="4840762"/>
          </a:xfrm>
        </p:spPr>
        <p:txBody>
          <a:bodyPr>
            <a:normAutofit/>
          </a:bodyPr>
          <a:lstStyle/>
          <a:p>
            <a:r>
              <a:rPr lang="en-US" dirty="0">
                <a:ea typeface="ＭＳ Ｐゴシック" pitchFamily="1" charset="-128"/>
              </a:rPr>
              <a:t>Self </a:t>
            </a:r>
            <a:r>
              <a:rPr lang="en-US" dirty="0" smtClean="0">
                <a:ea typeface="ＭＳ Ｐゴシック" pitchFamily="1" charset="-128"/>
              </a:rPr>
              <a:t>Efficacy (social cognitive theory): An </a:t>
            </a:r>
            <a:r>
              <a:rPr lang="en-US" dirty="0">
                <a:ea typeface="ＭＳ Ｐゴシック" pitchFamily="1" charset="-128"/>
              </a:rPr>
              <a:t>individual’s belief that he or she is capable of performing a task.</a:t>
            </a:r>
          </a:p>
          <a:p>
            <a:pPr lvl="1"/>
            <a:r>
              <a:rPr lang="en-US" dirty="0">
                <a:ea typeface="ＭＳ Ｐゴシック" pitchFamily="1" charset="-128"/>
              </a:rPr>
              <a:t>The higher your self efficacy the more confident you are in your ability to succeed in a </a:t>
            </a:r>
            <a:r>
              <a:rPr lang="en-US" dirty="0" smtClean="0">
                <a:ea typeface="ＭＳ Ｐゴシック" pitchFamily="1" charset="-128"/>
              </a:rPr>
              <a:t>task</a:t>
            </a:r>
          </a:p>
          <a:p>
            <a:pPr lvl="2"/>
            <a:r>
              <a:rPr lang="en-US" dirty="0" smtClean="0">
                <a:ea typeface="ＭＳ Ｐゴシック" pitchFamily="1" charset="-128"/>
              </a:rPr>
              <a:t>Enactive mastery</a:t>
            </a:r>
          </a:p>
          <a:p>
            <a:pPr lvl="2"/>
            <a:r>
              <a:rPr lang="en-US" dirty="0" smtClean="0">
                <a:ea typeface="ＭＳ Ｐゴシック" pitchFamily="1" charset="-128"/>
              </a:rPr>
              <a:t>Vicarious modeling</a:t>
            </a:r>
          </a:p>
          <a:p>
            <a:pPr lvl="2"/>
            <a:r>
              <a:rPr lang="en-US" dirty="0" smtClean="0">
                <a:ea typeface="ＭＳ Ｐゴシック" pitchFamily="1" charset="-128"/>
              </a:rPr>
              <a:t>Verbal Persuasion</a:t>
            </a:r>
          </a:p>
          <a:p>
            <a:pPr lvl="2"/>
            <a:r>
              <a:rPr lang="en-US" dirty="0" smtClean="0">
                <a:ea typeface="ＭＳ Ｐゴシック" pitchFamily="1" charset="-128"/>
              </a:rPr>
              <a:t>Arousal</a:t>
            </a:r>
            <a:endParaRPr lang="en-US" dirty="0">
              <a:ea typeface="ＭＳ Ｐゴシック" pitchFamily="1" charset="-128"/>
            </a:endParaRPr>
          </a:p>
          <a:p>
            <a:r>
              <a:rPr lang="en-CA" dirty="0" smtClean="0"/>
              <a:t>Self-fulfilling prophecy</a:t>
            </a:r>
            <a:endParaRPr lang="en-CA" dirty="0"/>
          </a:p>
        </p:txBody>
      </p:sp>
      <p:sp>
        <p:nvSpPr>
          <p:cNvPr id="4" name="Slide Number Placeholder 3"/>
          <p:cNvSpPr>
            <a:spLocks noGrp="1"/>
          </p:cNvSpPr>
          <p:nvPr>
            <p:ph type="sldNum" sz="quarter" idx="12"/>
          </p:nvPr>
        </p:nvSpPr>
        <p:spPr/>
        <p:txBody>
          <a:bodyPr/>
          <a:lstStyle/>
          <a:p>
            <a:fld id="{3231497C-1DD2-4D53-A991-A9A3237ED2C3}" type="slidenum">
              <a:rPr lang="en-US" altLang="en-US" smtClean="0">
                <a:solidFill>
                  <a:srgbClr val="000000"/>
                </a:solidFill>
              </a:rPr>
              <a:pPr/>
              <a:t>12</a:t>
            </a:fld>
            <a:endParaRPr lang="en-US" altLang="en-US">
              <a:solidFill>
                <a:srgbClr val="000000"/>
              </a:solidFill>
            </a:endParaRPr>
          </a:p>
        </p:txBody>
      </p:sp>
    </p:spTree>
    <p:extLst>
      <p:ext uri="{BB962C8B-B14F-4D97-AF65-F5344CB8AC3E}">
        <p14:creationId xmlns:p14="http://schemas.microsoft.com/office/powerpoint/2010/main" val="10343711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lIns="0" tIns="0" rIns="0" bIns="0">
            <a:normAutofit/>
          </a:bodyPr>
          <a:lstStyle/>
          <a:p>
            <a:pPr defTabSz="449263">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GB" sz="3200" dirty="0" smtClean="0"/>
              <a:t>Motivating Employees: Expectancy </a:t>
            </a:r>
            <a:r>
              <a:rPr lang="en-GB" sz="3200" dirty="0"/>
              <a:t>Theory</a:t>
            </a:r>
          </a:p>
        </p:txBody>
      </p:sp>
      <p:sp>
        <p:nvSpPr>
          <p:cNvPr id="178179" name="Rectangle 3"/>
          <p:cNvSpPr>
            <a:spLocks noGrp="1" noChangeArrowheads="1"/>
          </p:cNvSpPr>
          <p:nvPr>
            <p:ph idx="1"/>
          </p:nvPr>
        </p:nvSpPr>
        <p:spPr>
          <a:xfrm>
            <a:off x="395288" y="1828799"/>
            <a:ext cx="8280400" cy="2752725"/>
          </a:xfrm>
        </p:spPr>
        <p:txBody>
          <a:bodyPr>
            <a:normAutofit fontScale="77500" lnSpcReduction="20000"/>
          </a:bodyPr>
          <a:lstStyle/>
          <a:p>
            <a:pPr>
              <a:lnSpc>
                <a:spcPct val="80000"/>
              </a:lnSpc>
              <a:defRPr/>
            </a:pPr>
            <a:r>
              <a:rPr lang="en-CA" sz="2400" dirty="0"/>
              <a:t>Will Individuals be motivated to act?</a:t>
            </a:r>
          </a:p>
          <a:p>
            <a:pPr>
              <a:lnSpc>
                <a:spcPct val="80000"/>
              </a:lnSpc>
              <a:defRPr/>
            </a:pPr>
            <a:endParaRPr lang="en-CA" sz="2400" dirty="0"/>
          </a:p>
          <a:p>
            <a:pPr>
              <a:lnSpc>
                <a:spcPct val="80000"/>
              </a:lnSpc>
              <a:defRPr/>
            </a:pPr>
            <a:r>
              <a:rPr lang="en-CA" sz="2400" b="1" dirty="0"/>
              <a:t>Expectancy</a:t>
            </a:r>
            <a:r>
              <a:rPr lang="en-CA" sz="2400" dirty="0"/>
              <a:t> – The belief that effort is related to performance</a:t>
            </a:r>
          </a:p>
          <a:p>
            <a:pPr lvl="1">
              <a:lnSpc>
                <a:spcPct val="80000"/>
              </a:lnSpc>
              <a:defRPr/>
            </a:pPr>
            <a:r>
              <a:rPr lang="en-CA" sz="2400" dirty="0"/>
              <a:t>Effort and Performance </a:t>
            </a:r>
            <a:r>
              <a:rPr lang="en-CA" sz="2400" dirty="0" smtClean="0"/>
              <a:t>Link</a:t>
            </a:r>
          </a:p>
          <a:p>
            <a:pPr lvl="1">
              <a:lnSpc>
                <a:spcPct val="80000"/>
              </a:lnSpc>
              <a:defRPr/>
            </a:pPr>
            <a:endParaRPr lang="en-CA" sz="2400" dirty="0"/>
          </a:p>
          <a:p>
            <a:pPr>
              <a:lnSpc>
                <a:spcPct val="80000"/>
              </a:lnSpc>
              <a:defRPr/>
            </a:pPr>
            <a:r>
              <a:rPr lang="en-CA" sz="2400" b="1" dirty="0"/>
              <a:t>Instrumentality</a:t>
            </a:r>
            <a:r>
              <a:rPr lang="en-CA" sz="2400" dirty="0"/>
              <a:t> – The belief that performance is related to rewards</a:t>
            </a:r>
          </a:p>
          <a:p>
            <a:pPr lvl="1">
              <a:lnSpc>
                <a:spcPct val="80000"/>
              </a:lnSpc>
              <a:defRPr/>
            </a:pPr>
            <a:r>
              <a:rPr lang="en-CA" sz="2400" dirty="0"/>
              <a:t>Performance and Rewards </a:t>
            </a:r>
            <a:r>
              <a:rPr lang="en-CA" sz="2400" dirty="0" smtClean="0"/>
              <a:t>Link</a:t>
            </a:r>
          </a:p>
          <a:p>
            <a:pPr lvl="1">
              <a:lnSpc>
                <a:spcPct val="80000"/>
              </a:lnSpc>
              <a:defRPr/>
            </a:pPr>
            <a:endParaRPr lang="en-CA" sz="2400" dirty="0"/>
          </a:p>
          <a:p>
            <a:pPr>
              <a:lnSpc>
                <a:spcPct val="80000"/>
              </a:lnSpc>
              <a:defRPr/>
            </a:pPr>
            <a:r>
              <a:rPr lang="en-CA" sz="2400" b="1" dirty="0"/>
              <a:t>Valence </a:t>
            </a:r>
            <a:r>
              <a:rPr lang="en-CA" sz="2400" dirty="0"/>
              <a:t>- the value or importance an individual places on a reward</a:t>
            </a:r>
          </a:p>
          <a:p>
            <a:pPr lvl="1">
              <a:lnSpc>
                <a:spcPct val="80000"/>
              </a:lnSpc>
              <a:defRPr/>
            </a:pPr>
            <a:r>
              <a:rPr lang="en-CA" sz="2400" dirty="0"/>
              <a:t>Rewards and Personal Goals Link</a:t>
            </a:r>
          </a:p>
          <a:p>
            <a:pPr lvl="1">
              <a:lnSpc>
                <a:spcPct val="80000"/>
              </a:lnSpc>
              <a:defRPr/>
            </a:pPr>
            <a:endParaRPr lang="en-CA" sz="2400" dirty="0"/>
          </a:p>
          <a:p>
            <a:pPr>
              <a:lnSpc>
                <a:spcPct val="80000"/>
              </a:lnSpc>
              <a:defRPr/>
            </a:pPr>
            <a:r>
              <a:rPr lang="en-CA" sz="2400" dirty="0"/>
              <a:t>How can you increase </a:t>
            </a:r>
            <a:r>
              <a:rPr lang="en-CA" sz="2500" dirty="0"/>
              <a:t>someone’s motivation to act?</a:t>
            </a:r>
          </a:p>
        </p:txBody>
      </p:sp>
      <p:sp>
        <p:nvSpPr>
          <p:cNvPr id="37893"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9815F83-B9F8-4880-A854-9D8C1C2336BE}" type="slidenum">
              <a:rPr lang="en-CA" altLang="en-US" smtClean="0">
                <a:solidFill>
                  <a:schemeClr val="bg1"/>
                </a:solidFill>
              </a:rPr>
              <a:pPr eaLnBrk="1" hangingPunct="1"/>
              <a:t>13</a:t>
            </a:fld>
            <a:endParaRPr lang="en-CA" altLang="en-US" smtClean="0">
              <a:solidFill>
                <a:schemeClr val="bg1"/>
              </a:solidFill>
            </a:endParaRPr>
          </a:p>
        </p:txBody>
      </p:sp>
      <p:pic>
        <p:nvPicPr>
          <p:cNvPr id="37892" name="Picture 2" descr="C:\Users\Rob\Desktop\OB Winter\Langton 5th edition Instructors notes\il\lang_gif_chapter04\lang_ex04-06.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4652963"/>
            <a:ext cx="6084888"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3021319"/>
      </p:ext>
    </p:extLst>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pPr>
              <a:defRPr/>
            </a:pPr>
            <a:r>
              <a:rPr lang="en-US"/>
              <a:t>Goal Setting Theory</a:t>
            </a:r>
          </a:p>
        </p:txBody>
      </p:sp>
      <p:sp>
        <p:nvSpPr>
          <p:cNvPr id="38915" name="Rectangle 3"/>
          <p:cNvSpPr>
            <a:spLocks noGrp="1" noChangeArrowheads="1"/>
          </p:cNvSpPr>
          <p:nvPr>
            <p:ph idx="1"/>
          </p:nvPr>
        </p:nvSpPr>
        <p:spPr>
          <a:xfrm>
            <a:off x="395536" y="1412776"/>
            <a:ext cx="7859464" cy="4968973"/>
          </a:xfrm>
        </p:spPr>
        <p:txBody>
          <a:bodyPr>
            <a:normAutofit/>
          </a:bodyPr>
          <a:lstStyle/>
          <a:p>
            <a:pPr>
              <a:lnSpc>
                <a:spcPct val="80000"/>
              </a:lnSpc>
            </a:pPr>
            <a:r>
              <a:rPr lang="en-CA" altLang="en-US" sz="2400" dirty="0" smtClean="0"/>
              <a:t>Specific and difficult goals can:</a:t>
            </a:r>
          </a:p>
          <a:p>
            <a:pPr lvl="1">
              <a:lnSpc>
                <a:spcPct val="80000"/>
              </a:lnSpc>
            </a:pPr>
            <a:r>
              <a:rPr lang="en-CA" altLang="en-US" sz="2000" dirty="0" smtClean="0"/>
              <a:t>Direct attention</a:t>
            </a:r>
          </a:p>
          <a:p>
            <a:pPr lvl="1">
              <a:lnSpc>
                <a:spcPct val="80000"/>
              </a:lnSpc>
            </a:pPr>
            <a:r>
              <a:rPr lang="en-CA" altLang="en-US" sz="2000" dirty="0" smtClean="0"/>
              <a:t>Regulate effort</a:t>
            </a:r>
          </a:p>
          <a:p>
            <a:pPr lvl="1">
              <a:lnSpc>
                <a:spcPct val="80000"/>
              </a:lnSpc>
            </a:pPr>
            <a:r>
              <a:rPr lang="en-CA" altLang="en-US" sz="2000" dirty="0" smtClean="0"/>
              <a:t>Increase persistence</a:t>
            </a:r>
          </a:p>
          <a:p>
            <a:pPr lvl="1">
              <a:lnSpc>
                <a:spcPct val="80000"/>
              </a:lnSpc>
            </a:pPr>
            <a:r>
              <a:rPr lang="en-CA" altLang="en-US" sz="2000" dirty="0" smtClean="0"/>
              <a:t>Encourage strategies for achieving goals</a:t>
            </a:r>
          </a:p>
          <a:p>
            <a:pPr lvl="1">
              <a:lnSpc>
                <a:spcPct val="80000"/>
              </a:lnSpc>
            </a:pPr>
            <a:endParaRPr lang="en-CA" altLang="en-US" sz="900" dirty="0" smtClean="0"/>
          </a:p>
          <a:p>
            <a:pPr>
              <a:lnSpc>
                <a:spcPct val="80000"/>
              </a:lnSpc>
            </a:pPr>
            <a:r>
              <a:rPr lang="en-US" altLang="en-US" sz="2400" dirty="0" smtClean="0"/>
              <a:t>SMART Goals</a:t>
            </a:r>
          </a:p>
          <a:p>
            <a:pPr lvl="1">
              <a:lnSpc>
                <a:spcPct val="80000"/>
              </a:lnSpc>
            </a:pPr>
            <a:r>
              <a:rPr lang="en-US" altLang="en-US" sz="2000" dirty="0" smtClean="0"/>
              <a:t>S___________</a:t>
            </a:r>
          </a:p>
          <a:p>
            <a:pPr lvl="1">
              <a:lnSpc>
                <a:spcPct val="80000"/>
              </a:lnSpc>
            </a:pPr>
            <a:r>
              <a:rPr lang="en-US" altLang="en-US" sz="2000" dirty="0" smtClean="0"/>
              <a:t>M___________</a:t>
            </a:r>
          </a:p>
          <a:p>
            <a:pPr lvl="1">
              <a:lnSpc>
                <a:spcPct val="80000"/>
              </a:lnSpc>
            </a:pPr>
            <a:r>
              <a:rPr lang="en-US" altLang="en-US" sz="2000" dirty="0" smtClean="0"/>
              <a:t>A___________</a:t>
            </a:r>
          </a:p>
          <a:p>
            <a:pPr lvl="1">
              <a:lnSpc>
                <a:spcPct val="80000"/>
              </a:lnSpc>
            </a:pPr>
            <a:r>
              <a:rPr lang="en-US" altLang="en-US" sz="2000" dirty="0" smtClean="0"/>
              <a:t>R___________</a:t>
            </a:r>
          </a:p>
          <a:p>
            <a:pPr lvl="1">
              <a:lnSpc>
                <a:spcPct val="80000"/>
              </a:lnSpc>
            </a:pPr>
            <a:r>
              <a:rPr lang="en-US" altLang="en-US" sz="2000" dirty="0" smtClean="0"/>
              <a:t>T___________</a:t>
            </a:r>
          </a:p>
          <a:p>
            <a:pPr lvl="1">
              <a:lnSpc>
                <a:spcPct val="80000"/>
              </a:lnSpc>
            </a:pPr>
            <a:endParaRPr lang="en-US" altLang="en-US" sz="1000" dirty="0" smtClean="0"/>
          </a:p>
          <a:p>
            <a:pPr>
              <a:lnSpc>
                <a:spcPct val="80000"/>
              </a:lnSpc>
            </a:pPr>
            <a:r>
              <a:rPr lang="en-CA" altLang="en-US" sz="2400" dirty="0" smtClean="0"/>
              <a:t>Self- Efficacy </a:t>
            </a:r>
          </a:p>
        </p:txBody>
      </p:sp>
      <p:sp>
        <p:nvSpPr>
          <p:cNvPr id="38917"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2B69000-4FF3-4772-8DAE-410ABB044F34}" type="slidenum">
              <a:rPr lang="en-CA" altLang="en-US" smtClean="0">
                <a:solidFill>
                  <a:schemeClr val="bg1"/>
                </a:solidFill>
              </a:rPr>
              <a:pPr eaLnBrk="1" hangingPunct="1"/>
              <a:t>14</a:t>
            </a:fld>
            <a:endParaRPr lang="en-CA" altLang="en-US" smtClean="0">
              <a:solidFill>
                <a:schemeClr val="bg1"/>
              </a:solidFill>
            </a:endParaRPr>
          </a:p>
        </p:txBody>
      </p:sp>
      <p:pic>
        <p:nvPicPr>
          <p:cNvPr id="4198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4122" y="3702195"/>
            <a:ext cx="2878138" cy="19065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370791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pPr>
              <a:defRPr/>
            </a:pPr>
            <a:r>
              <a:rPr lang="en-US" dirty="0"/>
              <a:t>Equity </a:t>
            </a:r>
            <a:r>
              <a:rPr lang="en-US" dirty="0" smtClean="0"/>
              <a:t>Theory &amp; Fair Process</a:t>
            </a:r>
            <a:endParaRPr lang="en-US" dirty="0"/>
          </a:p>
        </p:txBody>
      </p:sp>
      <p:sp>
        <p:nvSpPr>
          <p:cNvPr id="44036" name="Content Placeholder 6"/>
          <p:cNvSpPr>
            <a:spLocks noGrp="1"/>
          </p:cNvSpPr>
          <p:nvPr>
            <p:ph idx="1"/>
          </p:nvPr>
        </p:nvSpPr>
        <p:spPr>
          <a:xfrm>
            <a:off x="179512" y="1977259"/>
            <a:ext cx="3744416" cy="4608512"/>
          </a:xfrm>
        </p:spPr>
        <p:txBody>
          <a:bodyPr>
            <a:normAutofit/>
          </a:bodyPr>
          <a:lstStyle/>
          <a:p>
            <a:r>
              <a:rPr lang="en-US" altLang="en-US" sz="2000" dirty="0" smtClean="0"/>
              <a:t>We compare inputs and outcomes to others</a:t>
            </a:r>
          </a:p>
          <a:p>
            <a:endParaRPr lang="en-US" altLang="en-US" sz="2000" dirty="0" smtClean="0"/>
          </a:p>
          <a:p>
            <a:r>
              <a:rPr lang="en-US" altLang="en-US" sz="2000" b="1" dirty="0" smtClean="0"/>
              <a:t>Perceptions</a:t>
            </a:r>
            <a:r>
              <a:rPr lang="en-US" altLang="en-US" sz="2000" dirty="0" smtClean="0"/>
              <a:t> of inequity can be demotivating</a:t>
            </a:r>
          </a:p>
          <a:p>
            <a:endParaRPr lang="en-US" altLang="en-US" sz="2000" dirty="0" smtClean="0"/>
          </a:p>
          <a:p>
            <a:r>
              <a:rPr lang="en-US" altLang="en-US" sz="2000" dirty="0" smtClean="0"/>
              <a:t>Absolute vs. Relative Outcomes</a:t>
            </a:r>
          </a:p>
          <a:p>
            <a:endParaRPr lang="en-US" altLang="en-US" sz="2000" dirty="0" smtClean="0"/>
          </a:p>
        </p:txBody>
      </p:sp>
      <p:sp>
        <p:nvSpPr>
          <p:cNvPr id="44041" name="Slide Number Placeholder 1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48D5CB9-BB07-4ADA-AF3E-54A08DB6E081}" type="slidenum">
              <a:rPr lang="en-CA" altLang="en-US" smtClean="0">
                <a:solidFill>
                  <a:schemeClr val="bg1"/>
                </a:solidFill>
              </a:rPr>
              <a:pPr eaLnBrk="1" hangingPunct="1"/>
              <a:t>15</a:t>
            </a:fld>
            <a:endParaRPr lang="en-CA" altLang="en-US" smtClean="0">
              <a:solidFill>
                <a:schemeClr val="bg1"/>
              </a:solidFill>
            </a:endParaRPr>
          </a:p>
        </p:txBody>
      </p:sp>
      <p:sp>
        <p:nvSpPr>
          <p:cNvPr id="182275" name="Rectangle 3"/>
          <p:cNvSpPr>
            <a:spLocks noGrp="1" noChangeArrowheads="1"/>
          </p:cNvSpPr>
          <p:nvPr>
            <p:ph type="body" idx="4294967295"/>
          </p:nvPr>
        </p:nvSpPr>
        <p:spPr>
          <a:xfrm>
            <a:off x="0" y="1409700"/>
            <a:ext cx="4040188" cy="776288"/>
          </a:xfrm>
        </p:spPr>
        <p:txBody>
          <a:bodyPr/>
          <a:lstStyle/>
          <a:p>
            <a:pPr>
              <a:defRPr/>
            </a:pPr>
            <a:r>
              <a:rPr lang="en-US" dirty="0"/>
              <a:t>Equity </a:t>
            </a:r>
            <a:r>
              <a:rPr lang="en-US" dirty="0" smtClean="0"/>
              <a:t>Theory</a:t>
            </a:r>
          </a:p>
        </p:txBody>
      </p:sp>
      <p:sp>
        <p:nvSpPr>
          <p:cNvPr id="8" name="Text Placeholder 7"/>
          <p:cNvSpPr>
            <a:spLocks noGrp="1"/>
          </p:cNvSpPr>
          <p:nvPr>
            <p:ph type="body" sz="quarter" idx="4294967295"/>
          </p:nvPr>
        </p:nvSpPr>
        <p:spPr>
          <a:xfrm>
            <a:off x="4932041" y="1339850"/>
            <a:ext cx="4211960" cy="776288"/>
          </a:xfrm>
        </p:spPr>
        <p:txBody>
          <a:bodyPr/>
          <a:lstStyle/>
          <a:p>
            <a:pPr>
              <a:defRPr/>
            </a:pPr>
            <a:r>
              <a:rPr lang="en-US" dirty="0" smtClean="0"/>
              <a:t>Fair Process</a:t>
            </a:r>
            <a:endParaRPr lang="en-US" dirty="0"/>
          </a:p>
        </p:txBody>
      </p:sp>
      <p:sp>
        <p:nvSpPr>
          <p:cNvPr id="9" name="Content Placeholder 8"/>
          <p:cNvSpPr>
            <a:spLocks noGrp="1"/>
          </p:cNvSpPr>
          <p:nvPr>
            <p:ph sz="quarter" idx="4294967295"/>
          </p:nvPr>
        </p:nvSpPr>
        <p:spPr>
          <a:xfrm>
            <a:off x="5102225" y="1916832"/>
            <a:ext cx="4041775" cy="3312393"/>
          </a:xfrm>
        </p:spPr>
        <p:txBody>
          <a:bodyPr>
            <a:normAutofit fontScale="77500" lnSpcReduction="20000"/>
          </a:bodyPr>
          <a:lstStyle/>
          <a:p>
            <a:pPr>
              <a:defRPr/>
            </a:pPr>
            <a:r>
              <a:rPr lang="en-US" dirty="0" smtClean="0"/>
              <a:t>Distributive Justice: ___________________</a:t>
            </a:r>
          </a:p>
          <a:p>
            <a:pPr marL="109728" indent="0">
              <a:buNone/>
              <a:defRPr/>
            </a:pPr>
            <a:endParaRPr lang="en-US" dirty="0" smtClean="0"/>
          </a:p>
          <a:p>
            <a:pPr>
              <a:defRPr/>
            </a:pPr>
            <a:r>
              <a:rPr lang="en-US" dirty="0" smtClean="0"/>
              <a:t>Procedural Justice: ___________________</a:t>
            </a:r>
          </a:p>
          <a:p>
            <a:pPr marL="109728" indent="0">
              <a:buNone/>
              <a:defRPr/>
            </a:pPr>
            <a:endParaRPr lang="en-US" dirty="0" smtClean="0"/>
          </a:p>
          <a:p>
            <a:pPr>
              <a:defRPr/>
            </a:pPr>
            <a:r>
              <a:rPr lang="en-US" dirty="0" smtClean="0"/>
              <a:t>Interactional Justice: ___________________</a:t>
            </a:r>
          </a:p>
          <a:p>
            <a:pPr>
              <a:defRPr/>
            </a:pPr>
            <a:endParaRPr lang="en-US" dirty="0" smtClean="0"/>
          </a:p>
          <a:p>
            <a:pPr marL="146050">
              <a:defRPr/>
            </a:pPr>
            <a:r>
              <a:rPr lang="en-US" b="1" dirty="0" smtClean="0"/>
              <a:t>Perceptions</a:t>
            </a:r>
            <a:r>
              <a:rPr lang="en-US" dirty="0" smtClean="0"/>
              <a:t> of unfairness can be demotivating</a:t>
            </a:r>
          </a:p>
          <a:p>
            <a:pPr>
              <a:defRPr/>
            </a:pPr>
            <a:endParaRPr lang="en-US" dirty="0"/>
          </a:p>
        </p:txBody>
      </p:sp>
      <p:pic>
        <p:nvPicPr>
          <p:cNvPr id="44039"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4450" y="5300662"/>
            <a:ext cx="1135400" cy="1296987"/>
          </a:xfrm>
          <a:prstGeom prst="rect">
            <a:avLst/>
          </a:prstGeom>
          <a:noFill/>
          <a:ln w="9525">
            <a:solidFill>
              <a:srgbClr val="0F0688"/>
            </a:solidFill>
            <a:miter lim="800000"/>
            <a:headEnd/>
            <a:tailEnd/>
          </a:ln>
          <a:extLst>
            <a:ext uri="{909E8E84-426E-40DD-AFC4-6F175D3DCCD1}">
              <a14:hiddenFill xmlns:a14="http://schemas.microsoft.com/office/drawing/2010/main">
                <a:solidFill>
                  <a:srgbClr val="FFFFFF"/>
                </a:solidFill>
              </a14:hiddenFill>
            </a:ext>
          </a:extLst>
        </p:spPr>
      </p:pic>
      <p:pic>
        <p:nvPicPr>
          <p:cNvPr id="4404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0748" y="5300663"/>
            <a:ext cx="1730639"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88712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noAutofit/>
          </a:bodyPr>
          <a:lstStyle/>
          <a:p>
            <a:pPr>
              <a:defRPr/>
            </a:pPr>
            <a:r>
              <a:rPr lang="en-US" sz="2400" dirty="0" smtClean="0"/>
              <a:t>How to treat employees: Reinforcement &amp; Punishment</a:t>
            </a:r>
            <a:endParaRPr lang="en-US" sz="2400" dirty="0"/>
          </a:p>
        </p:txBody>
      </p:sp>
      <p:sp>
        <p:nvSpPr>
          <p:cNvPr id="40963" name="Rectangle 3"/>
          <p:cNvSpPr>
            <a:spLocks noGrp="1" noChangeArrowheads="1"/>
          </p:cNvSpPr>
          <p:nvPr>
            <p:ph idx="1"/>
          </p:nvPr>
        </p:nvSpPr>
        <p:spPr>
          <a:xfrm>
            <a:off x="251520" y="1484784"/>
            <a:ext cx="8352928" cy="4896544"/>
          </a:xfrm>
        </p:spPr>
        <p:txBody>
          <a:bodyPr>
            <a:normAutofit fontScale="77500" lnSpcReduction="20000"/>
          </a:bodyPr>
          <a:lstStyle/>
          <a:p>
            <a:pPr>
              <a:lnSpc>
                <a:spcPct val="90000"/>
              </a:lnSpc>
              <a:defRPr/>
            </a:pPr>
            <a:r>
              <a:rPr lang="en-US" sz="2100" dirty="0"/>
              <a:t>Operant Conditioning</a:t>
            </a:r>
          </a:p>
          <a:p>
            <a:pPr lvl="1">
              <a:lnSpc>
                <a:spcPct val="90000"/>
              </a:lnSpc>
              <a:defRPr/>
            </a:pPr>
            <a:r>
              <a:rPr lang="en-US" sz="2100" dirty="0"/>
              <a:t>A type of conditioning where desired voluntary </a:t>
            </a:r>
            <a:r>
              <a:rPr lang="en-US" sz="2100" dirty="0" err="1"/>
              <a:t>behaviour</a:t>
            </a:r>
            <a:r>
              <a:rPr lang="en-US" sz="2100" dirty="0"/>
              <a:t> leads to a reward or prevents punishment</a:t>
            </a:r>
          </a:p>
          <a:p>
            <a:pPr>
              <a:lnSpc>
                <a:spcPct val="90000"/>
              </a:lnSpc>
              <a:defRPr/>
            </a:pPr>
            <a:endParaRPr lang="en-US" sz="2100" dirty="0" smtClean="0"/>
          </a:p>
          <a:p>
            <a:pPr marL="622300" indent="-457200">
              <a:lnSpc>
                <a:spcPct val="90000"/>
              </a:lnSpc>
              <a:buFont typeface="+mj-lt"/>
              <a:buAutoNum type="arabicPeriod"/>
              <a:defRPr/>
            </a:pPr>
            <a:r>
              <a:rPr lang="en-US" sz="2100" dirty="0" smtClean="0"/>
              <a:t>Reinforcement: increases the </a:t>
            </a:r>
            <a:r>
              <a:rPr lang="en-US" sz="2100" dirty="0" err="1"/>
              <a:t>likehood</a:t>
            </a:r>
            <a:r>
              <a:rPr lang="en-US" sz="2100" dirty="0"/>
              <a:t> of a certain </a:t>
            </a:r>
            <a:r>
              <a:rPr lang="en-US" sz="2100" dirty="0" err="1"/>
              <a:t>behaviour</a:t>
            </a:r>
            <a:r>
              <a:rPr lang="en-US" sz="2100" dirty="0"/>
              <a:t> </a:t>
            </a:r>
            <a:endParaRPr lang="en-US" sz="2100" dirty="0" smtClean="0"/>
          </a:p>
          <a:p>
            <a:pPr marL="727075" lvl="1" indent="-269875">
              <a:lnSpc>
                <a:spcPct val="90000"/>
              </a:lnSpc>
              <a:defRPr/>
            </a:pPr>
            <a:r>
              <a:rPr lang="en-US" sz="2100" dirty="0" smtClean="0">
                <a:solidFill>
                  <a:srgbClr val="FF0000"/>
                </a:solidFill>
              </a:rPr>
              <a:t>Positive Reinforcement</a:t>
            </a:r>
            <a:r>
              <a:rPr lang="en-US" sz="2100" dirty="0" smtClean="0"/>
              <a:t>: Following </a:t>
            </a:r>
            <a:r>
              <a:rPr lang="en-US" sz="2100" dirty="0"/>
              <a:t>a response with something pleasant</a:t>
            </a:r>
          </a:p>
          <a:p>
            <a:pPr marL="727075" lvl="1" indent="-269875">
              <a:lnSpc>
                <a:spcPct val="90000"/>
              </a:lnSpc>
              <a:defRPr/>
            </a:pPr>
            <a:r>
              <a:rPr lang="en-US" sz="2100" dirty="0" smtClean="0">
                <a:solidFill>
                  <a:srgbClr val="FF0000"/>
                </a:solidFill>
              </a:rPr>
              <a:t>Negative Reinforcement</a:t>
            </a:r>
            <a:r>
              <a:rPr lang="en-US" sz="2100" dirty="0" smtClean="0"/>
              <a:t>: the </a:t>
            </a:r>
            <a:r>
              <a:rPr lang="en-US" sz="2100" dirty="0"/>
              <a:t>termination or withdrawal of </a:t>
            </a:r>
            <a:endParaRPr lang="en-US" sz="2100" dirty="0" smtClean="0"/>
          </a:p>
          <a:p>
            <a:pPr marL="457200" lvl="1" indent="0">
              <a:lnSpc>
                <a:spcPct val="90000"/>
              </a:lnSpc>
              <a:buFont typeface="Wingdings" pitchFamily="2" charset="2"/>
              <a:buNone/>
              <a:defRPr/>
            </a:pPr>
            <a:r>
              <a:rPr lang="en-US" sz="2100" dirty="0"/>
              <a:t>	</a:t>
            </a:r>
            <a:r>
              <a:rPr lang="en-US" sz="2100" dirty="0" smtClean="0"/>
              <a:t>something unpleasant</a:t>
            </a:r>
          </a:p>
          <a:p>
            <a:pPr marL="727075" lvl="1" indent="-269875">
              <a:lnSpc>
                <a:spcPct val="90000"/>
              </a:lnSpc>
              <a:defRPr/>
            </a:pPr>
            <a:endParaRPr lang="en-US" sz="2100" dirty="0" smtClean="0"/>
          </a:p>
          <a:p>
            <a:pPr marL="622300" indent="-457200">
              <a:lnSpc>
                <a:spcPct val="90000"/>
              </a:lnSpc>
              <a:buFont typeface="+mj-lt"/>
              <a:buAutoNum type="arabicPeriod"/>
              <a:defRPr/>
            </a:pPr>
            <a:r>
              <a:rPr lang="en-US" sz="2100" dirty="0" smtClean="0"/>
              <a:t>Punishment – decreases the </a:t>
            </a:r>
            <a:r>
              <a:rPr lang="en-US" sz="2100" dirty="0" err="1" smtClean="0"/>
              <a:t>likehood</a:t>
            </a:r>
            <a:r>
              <a:rPr lang="en-US" sz="2100" dirty="0" smtClean="0"/>
              <a:t> of a certain </a:t>
            </a:r>
            <a:r>
              <a:rPr lang="en-US" sz="2100" dirty="0" err="1" smtClean="0"/>
              <a:t>behaviour</a:t>
            </a:r>
            <a:endParaRPr lang="en-US" sz="2100" dirty="0"/>
          </a:p>
          <a:p>
            <a:pPr lvl="1">
              <a:lnSpc>
                <a:spcPct val="90000"/>
              </a:lnSpc>
              <a:defRPr/>
            </a:pPr>
            <a:r>
              <a:rPr lang="en-US" sz="2100" dirty="0" smtClean="0">
                <a:solidFill>
                  <a:srgbClr val="FF0000"/>
                </a:solidFill>
              </a:rPr>
              <a:t>Positive Punishment: </a:t>
            </a:r>
            <a:r>
              <a:rPr lang="en-US" sz="2100" dirty="0" smtClean="0"/>
              <a:t>Causing </a:t>
            </a:r>
            <a:r>
              <a:rPr lang="en-US" sz="2100" dirty="0"/>
              <a:t>an unpleasant condition in an attempt to eliminate an undesirable </a:t>
            </a:r>
            <a:r>
              <a:rPr lang="en-US" sz="2100" dirty="0" err="1" smtClean="0"/>
              <a:t>behaviour</a:t>
            </a:r>
            <a:endParaRPr lang="en-US" sz="2100" dirty="0" smtClean="0"/>
          </a:p>
          <a:p>
            <a:pPr lvl="1">
              <a:lnSpc>
                <a:spcPct val="90000"/>
              </a:lnSpc>
              <a:defRPr/>
            </a:pPr>
            <a:r>
              <a:rPr lang="en-US" sz="2100" dirty="0" smtClean="0">
                <a:solidFill>
                  <a:srgbClr val="FF0000"/>
                </a:solidFill>
              </a:rPr>
              <a:t>Negative Punishment</a:t>
            </a:r>
            <a:r>
              <a:rPr lang="en-US" sz="2100" dirty="0" smtClean="0"/>
              <a:t>: the removal of something pleasant  after the </a:t>
            </a:r>
            <a:r>
              <a:rPr lang="en-US" sz="2100" dirty="0" err="1" smtClean="0"/>
              <a:t>behaviour</a:t>
            </a:r>
            <a:endParaRPr lang="en-US" sz="2100" dirty="0" smtClean="0"/>
          </a:p>
          <a:p>
            <a:pPr marL="165100" indent="0">
              <a:lnSpc>
                <a:spcPct val="90000"/>
              </a:lnSpc>
              <a:buNone/>
              <a:defRPr/>
            </a:pPr>
            <a:endParaRPr lang="en-US" sz="2100" dirty="0"/>
          </a:p>
          <a:p>
            <a:pPr marL="622300" indent="-457200">
              <a:lnSpc>
                <a:spcPct val="90000"/>
              </a:lnSpc>
              <a:buFont typeface="+mj-lt"/>
              <a:buAutoNum type="arabicPeriod" startAt="3"/>
              <a:defRPr/>
            </a:pPr>
            <a:r>
              <a:rPr lang="en-US" sz="2100" dirty="0" smtClean="0"/>
              <a:t>Extinction</a:t>
            </a:r>
          </a:p>
          <a:p>
            <a:pPr lvl="1">
              <a:lnSpc>
                <a:spcPct val="90000"/>
              </a:lnSpc>
              <a:defRPr/>
            </a:pPr>
            <a:r>
              <a:rPr lang="en-US" sz="2100" dirty="0" smtClean="0"/>
              <a:t>Eliminating </a:t>
            </a:r>
            <a:r>
              <a:rPr lang="en-US" sz="2100" dirty="0"/>
              <a:t>any </a:t>
            </a:r>
            <a:r>
              <a:rPr lang="en-US" sz="2100" dirty="0" smtClean="0"/>
              <a:t>reinforcement/punishment </a:t>
            </a:r>
            <a:r>
              <a:rPr lang="en-US" sz="2100" dirty="0"/>
              <a:t>that is maintaining a </a:t>
            </a:r>
            <a:r>
              <a:rPr lang="en-US" sz="2100" dirty="0" err="1"/>
              <a:t>behaviour</a:t>
            </a:r>
            <a:endParaRPr lang="en-US" sz="2100" dirty="0"/>
          </a:p>
          <a:p>
            <a:pPr lvl="2">
              <a:lnSpc>
                <a:spcPct val="90000"/>
              </a:lnSpc>
              <a:buFont typeface="Wingdings" pitchFamily="2" charset="2"/>
              <a:buNone/>
              <a:defRPr/>
            </a:pPr>
            <a:endParaRPr lang="en-US" sz="2100" dirty="0" smtClean="0"/>
          </a:p>
          <a:p>
            <a:pPr lvl="1">
              <a:lnSpc>
                <a:spcPct val="90000"/>
              </a:lnSpc>
              <a:defRPr/>
            </a:pPr>
            <a:r>
              <a:rPr lang="en-US" sz="2100" dirty="0" smtClean="0"/>
              <a:t>Schedules of Reinforcement</a:t>
            </a:r>
          </a:p>
          <a:p>
            <a:pPr marL="703263" lvl="2" indent="-319088">
              <a:lnSpc>
                <a:spcPct val="90000"/>
              </a:lnSpc>
              <a:spcBef>
                <a:spcPct val="0"/>
              </a:spcBef>
              <a:buSzPct val="80000"/>
              <a:buFont typeface="Arial" charset="0"/>
              <a:buNone/>
              <a:defRPr/>
            </a:pPr>
            <a:r>
              <a:rPr lang="en-US" sz="2100" dirty="0" smtClean="0"/>
              <a:t> _______________________________________________________</a:t>
            </a:r>
          </a:p>
          <a:p>
            <a:pPr>
              <a:lnSpc>
                <a:spcPct val="90000"/>
              </a:lnSpc>
              <a:buFont typeface="Wingdings" pitchFamily="2" charset="2"/>
              <a:buNone/>
              <a:defRPr/>
            </a:pPr>
            <a:endParaRPr lang="en-US" sz="1800" dirty="0" smtClean="0"/>
          </a:p>
        </p:txBody>
      </p:sp>
      <p:sp>
        <p:nvSpPr>
          <p:cNvPr id="2" name="Slide Number Placeholder 1"/>
          <p:cNvSpPr>
            <a:spLocks noGrp="1"/>
          </p:cNvSpPr>
          <p:nvPr>
            <p:ph type="sldNum" sz="quarter" idx="12"/>
          </p:nvPr>
        </p:nvSpPr>
        <p:spPr/>
        <p:txBody>
          <a:bodyPr/>
          <a:lstStyle/>
          <a:p>
            <a:fld id="{E565B86B-C9C0-4866-B1F2-7A8F13F76AA1}" type="slidenum">
              <a:rPr lang="en-US" altLang="en-US" smtClean="0">
                <a:solidFill>
                  <a:srgbClr val="000000"/>
                </a:solidFill>
              </a:rPr>
              <a:pPr/>
              <a:t>16</a:t>
            </a:fld>
            <a:endParaRPr lang="en-US" altLang="en-US">
              <a:solidFill>
                <a:srgbClr val="000000"/>
              </a:solidFill>
            </a:endParaRPr>
          </a:p>
        </p:txBody>
      </p:sp>
      <p:pic>
        <p:nvPicPr>
          <p:cNvPr id="5" name="bf skinner on reinforcement - general psychology [www.keepvid.com].mp4">
            <a:hlinkClick r:id="" action="ppaction://media"/>
          </p:cNvPr>
          <p:cNvPicPr>
            <a:picLocks noRot="1" noChangeAspect="1"/>
          </p:cNvPicPr>
          <p:nvPr>
            <a:videoFile r:link="rId1"/>
          </p:nvPr>
        </p:nvPicPr>
        <p:blipFill>
          <a:blip r:embed="rId4">
            <a:extLst>
              <a:ext uri="{28A0092B-C50C-407E-A947-70E740481C1C}">
                <a14:useLocalDpi xmlns:a14="http://schemas.microsoft.com/office/drawing/2010/main" val="0"/>
              </a:ext>
            </a:extLst>
          </a:blip>
          <a:srcRect/>
          <a:stretch>
            <a:fillRect/>
          </a:stretch>
        </p:blipFill>
        <p:spPr bwMode="auto">
          <a:xfrm>
            <a:off x="7435995" y="4776571"/>
            <a:ext cx="150018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3904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fullScrn="1">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p:txBody>
          <a:bodyPr/>
          <a:lstStyle/>
          <a:p>
            <a:pPr>
              <a:defRPr/>
            </a:pPr>
            <a:r>
              <a:rPr lang="en-CA"/>
              <a:t>Developing a Rewards System</a:t>
            </a:r>
          </a:p>
        </p:txBody>
      </p:sp>
      <p:sp>
        <p:nvSpPr>
          <p:cNvPr id="39939" name="Rectangle 3"/>
          <p:cNvSpPr>
            <a:spLocks noGrp="1" noChangeArrowheads="1"/>
          </p:cNvSpPr>
          <p:nvPr>
            <p:ph idx="1"/>
          </p:nvPr>
        </p:nvSpPr>
        <p:spPr>
          <a:xfrm>
            <a:off x="370889" y="1828800"/>
            <a:ext cx="4153272" cy="4683052"/>
          </a:xfrm>
        </p:spPr>
        <p:txBody>
          <a:bodyPr>
            <a:noAutofit/>
          </a:bodyPr>
          <a:lstStyle/>
          <a:p>
            <a:r>
              <a:rPr lang="en-CA" altLang="en-US" sz="1800" dirty="0" smtClean="0"/>
              <a:t>Motivation  &amp; Monetary Rewards</a:t>
            </a:r>
          </a:p>
          <a:p>
            <a:pPr lvl="1"/>
            <a:r>
              <a:rPr lang="en-CA" altLang="en-US" sz="1600" i="1" dirty="0" smtClean="0"/>
              <a:t>Individual and Group based salary</a:t>
            </a:r>
            <a:r>
              <a:rPr lang="en-CA" altLang="en-US" sz="1600" dirty="0" smtClean="0"/>
              <a:t> </a:t>
            </a:r>
          </a:p>
          <a:p>
            <a:r>
              <a:rPr lang="en-CA" altLang="en-US" sz="1800" dirty="0" smtClean="0"/>
              <a:t>Motivation &amp; Employee Recognition</a:t>
            </a:r>
          </a:p>
          <a:p>
            <a:pPr lvl="1"/>
            <a:r>
              <a:rPr lang="en-CA" altLang="en-US" sz="1600" i="1" dirty="0" smtClean="0"/>
              <a:t>Private recognition, public recognition</a:t>
            </a:r>
          </a:p>
          <a:p>
            <a:r>
              <a:rPr lang="en-CA" altLang="en-US" sz="1800" dirty="0" smtClean="0"/>
              <a:t>Motivation &amp; Job Redesign</a:t>
            </a:r>
          </a:p>
          <a:p>
            <a:pPr lvl="1"/>
            <a:r>
              <a:rPr lang="en-CA" altLang="en-US" sz="1600" i="1" dirty="0" smtClean="0"/>
              <a:t>Job enlargement, job rotation, job enrichment</a:t>
            </a:r>
          </a:p>
          <a:p>
            <a:r>
              <a:rPr lang="en-CA" altLang="en-US" sz="1800" dirty="0" smtClean="0"/>
              <a:t>Motivation &amp; Flexibility</a:t>
            </a:r>
          </a:p>
          <a:p>
            <a:pPr lvl="1"/>
            <a:r>
              <a:rPr lang="en-CA" altLang="en-US" sz="1600" i="1" dirty="0" smtClean="0"/>
              <a:t>Compressed workweek, flex-time, job sharing, telecommuting</a:t>
            </a:r>
          </a:p>
          <a:p>
            <a:pPr lvl="1"/>
            <a:endParaRPr lang="en-CA" altLang="en-US" sz="700" i="1" dirty="0" smtClean="0"/>
          </a:p>
        </p:txBody>
      </p:sp>
      <p:sp>
        <p:nvSpPr>
          <p:cNvPr id="39940"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6A48772-8FB4-410B-92C7-1824FA363BA7}" type="slidenum">
              <a:rPr lang="en-CA" altLang="en-US" smtClean="0">
                <a:solidFill>
                  <a:schemeClr val="bg1"/>
                </a:solidFill>
              </a:rPr>
              <a:pPr eaLnBrk="1" hangingPunct="1"/>
              <a:t>17</a:t>
            </a:fld>
            <a:endParaRPr lang="en-CA" altLang="en-US" smtClean="0">
              <a:solidFill>
                <a:schemeClr val="bg1"/>
              </a:solidFill>
            </a:endParaRPr>
          </a:p>
        </p:txBody>
      </p:sp>
      <p:pic>
        <p:nvPicPr>
          <p:cNvPr id="6" name="Google Recruitment Video [www.keepvid.com].mp4">
            <a:hlinkClick r:id="" action="ppaction://media"/>
          </p:cNvPr>
          <p:cNvPicPr>
            <a:picLocks noRot="1" noChangeAspect="1"/>
          </p:cNvPicPr>
          <p:nvPr>
            <a:videoFile r:link="rId1"/>
          </p:nvPr>
        </p:nvPicPr>
        <p:blipFill>
          <a:blip r:embed="rId5">
            <a:extLst>
              <a:ext uri="{28A0092B-C50C-407E-A947-70E740481C1C}">
                <a14:useLocalDpi xmlns:a14="http://schemas.microsoft.com/office/drawing/2010/main" val="0"/>
              </a:ext>
            </a:extLst>
          </a:blip>
          <a:srcRect/>
          <a:stretch>
            <a:fillRect/>
          </a:stretch>
        </p:blipFill>
        <p:spPr bwMode="auto">
          <a:xfrm>
            <a:off x="4524160" y="5749607"/>
            <a:ext cx="2111375" cy="88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6521" y="5713340"/>
            <a:ext cx="2117725"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2" descr="data:image/jpeg;base64,/9j/4AAQSkZJRgABAQAAAQABAAD/2wCEAAkGBw0PEA8QDw8QDxAPDxAQEBAQDxYUFg4PFREXFxUSGBUYHCghGBolHBQXITEhJSkrLi4uFx8zODMsNygtLisBCgoKDg0OGhAPGjciHCAwLDQsLDQ1NjA0LCwtNCw3Nyw1Kyw3OCssLCwwLCwrLCw3MCwsLCwrLCw3LC4sLCwsN//AABEIAKIBNgMBIgACEQEDEQH/xAAcAAEBAAIDAQEAAAAAAAAAAAAAAQcIAgUGBAP/xABDEAABAwIDBAcEBwYEBwAAAAABAAIDBBEFEiEGBzFREyJBYXGBkRQyUqEIQnKSorHBFSMzU2KCQ7LC8GODs9HS4eL/xAAaAQEAAwEBAQAAAAAAAAAAAAAAAgMEBQEG/8QAJREBAAICAQIGAwEAAAAAAAAAAAECAxEEITEFEiJBYfATUXEk/9oADAMBAAIRAxEAPwDNIVUVQECKoCoUCqAiKgIAVREBEVQEsrZVBLKoiAiIgIiICIiCWSyqIOKLkuNkERVRAUVRBxREQSyKlEHFEIRBCoqhQRERBQqoFUALkoqgIiqAFUCICKhEBUIFUBERAREQEREBERAREQEREBERBCFFyUIQcUVUQCFxXJQoIiIgii5LiUERVRBERVBUCKoCqgVQFQouqxjH4KYhhzSSuNmxRguc53INbck9tgEHbovMx7Vlj8tVTvpwRmu612t+IgE8wSNCBra17d/R1sMwzRPDwLXtxF+FweCD6AqoFUBVEQEREBERAREQEREBERAREQEREBRVEHFFVEEUVRBxRUqIChVRBxUVKIIiIgqqiqChEQkDjp4oOvx7Em0sD5SbECzfGxN/IAnyXn2s/Z9K+sn1q5xqXamEHrCJvgBc83eSu0VbFJWUkTnZoo3CR4brdw6+X1bH5OK/fGJYqp0Rc19oXZw3NYOcHNIzDtHVGniq75qU7y82+OXZ3JSPnqLuqn5HOJN+ha9wDo2jweQT2m/Yv3w6BzDQ1UAaGzQxmpZmDRZzG5nAeJzadrf6ivx2hxGqdA/IwzHNH+7ZYEtzgm17XsBwXHAopI6anZKAJGwsDwDfK/KLi/bZU25UeXdTb08GN076h9LmtM1jZA06dIxwvdvO3aF2QWGdrp3NxF7mOLXRtgyuabFpETTcHzXfbM7SVjp4WSzuex7w1wcG9ug1tfiVXHMiLeW0K/yxvUskoiLctEREBERARYc3zbwcQw2sgpqKZsY9n6WW8TX3c57g33hpoz5r7Nye1uK4rJWurJhJHAyEMAiYwdI8uN7tGujPmgyuiIgIiICIiAiIgIiIIi8TvU24ODU0boo2yVFQ9zIQ++VoaLue4DUgXbppx4ryu6renWYlWex1rIryRvfFJC0tLXMFy1wJIIIvrpa3bfQMvlRfjXVcUEck0zxHHExz5Hu4NY0XJK192u31YhPI5mHWpIAbNeWNdNIL+8c12svyA05oNh1Frju620x6sxSjp3V8r2SzXla4McHRMaXyDVul2tIuOa2PQREQoIVFSogiIiChVQKhBV4jGKp7p5esSGvIAvoANOHkvblY5mkzOc74nOPqSVzfEr6rWIQvL8YKGJtQ6pzSF7m2ylwyM6rWuc0WuCQxvEnh2XXfUtJNILsjcQe3QA+Z4r9NmMMbKTLILtYcrGng54sS487X9fBehqsSghOWR4aeNtSbc9OCrw4fPSL5baj2eRHTcuikw+dgJczQakgg2Hqvna5dvi2JROhtG8OzkN0PAcTp/viuja5RzRSltUl7PR4bap16+o7nMHpE0L9cLlyOY4fVc13obr5NoHXrKo/8Zw9AB+i/eiWXkT12y2n1M3sNwDzF1V8WCzZ6eB3OJl/HLqvtX0FJ3WJbYEuvhxvFIqOnnqpiRHBG6R1uJAHujvJsB4rVja3b7FMVlOeZ8cTnWjpYXEMaCdGkDWR3efK3BSG14q4ibCRhPLOL+i/ZajO3eY82MTfs6py2DhlaC8Dj/DBzA+S2G3VUE1JhFOap8pke19Q8SucTE12rWWdq2zA3TndBgXfFXmfGq43uInMgb3dGwAj72ZZb+jxh/R4XJMeNTVSOH2GNawfiD1r5i9aaioqJzxnmllP97y79V6SPH8Xq6ODD6CKp9lpIv3rKVj3uke9znvklcwXylznWbwsO1BtYypiccrZGOcPqhwJ9F+q0jgmkieHxudG9hu17HFrmO5gjUFbYbrcflxHC6aonN5hnild8bo3FufxIAJ7yUHrF+c1RGz33tZ9pwH5rDG9fezJDJJQ4Y8NfGSyoqgAS144xx30uOBd6c1iajwfF8UMk0UNVWll+kl60ljxy5jxdrew1QbgxyNcLtcHDm03HqFzWm2BbQYhhk2emmkgex9nxm+VxB1Y+M6Hhax1W1Owm0zMVoYatrcjnXZLHe/RzNNnN8OBHc4IO/wAw5pdah7c4rLLieIPbI8NNZOGgPNsrXlo4HkAuyrNr8Vrqelw2ibUCGnpmNfFTtc6SoeAM8j8lzlzHQcOeqDaaOpicS1sjHOHFocCR5L9VpK0ywSaGSGWNxGl2PjeNDyLStmdzO2EuKUTm1Ds1TSPbHI/tljcLxyHvNnA88t+1B2W8jYaPGoI4zKYJYHl8UuTOBmFnNc24uDYcDoQPBdRu43WxYRK6pkqPaagsMbCI8jImG2awuSXG3Hl2LEm+LHJ34zVtjlkYyHo4QGSOAu2MZtAfiLl7Ldj7UzZ7FqlvTTTzGaOBozSPdliDG5QLn33u4ckHa/SIxl0NDT0jHWNXMS/vhiAJH3nM9FindVstHiuIshmv0ETHTzAaZ2NIAZfsu5wB7bXXmsSiqo39HVNnZI0A5Jw9rmg6g5X6gFfthWG4hKHPpIKqUNOVzqeKRwB45SWD5INtsP2aw2me19PRU0EjGlrXxQMY4NIsRmAvqu1IWBa7BaqDZPpZenhqGVoqniQvZI1rpPZwDfW1nNNivE7vMXmZiuHF80rmmriaQ6RxBznLwJ/qQbXq2XXbQ4oyipaiqk92nifJb4iB1W+JNh5rUc4nX1M2k0z5qiXRrZHDNLI/QAX7SUG45UXU7JYL7BR09MXF744x0kjiSZJnavdcm9sxNuQsu2QRERBQqFAqEH418mSKV3wxvPyWOAV7vaSXLSzHm0N+84BeABXF8Tv66x8Ksnd73ZZw9lZbsdID45yf1C67aLCJS900YzhwBc0cW2AFwO0WC6fBcXdTOOmaN3vN7/iHevb01Q2RrXsN2uFwVowTj5WGKT3j7tKJi0aeChkt4L62O4L6NqKRscjXtFhKCSB8Y4nzuF11PJe3iFzbVnHeaT7Idp08Ribs1TUHnPL/AJyvroTwXXzuvLKeckh9XlfdQngvc3Vmt3Za2NlzUkY+Evb+IkfIhd2vK7ATXilZ8Mgd5OaP/FeqXb4lvNhrPw20ndYeQ3s4ZNVYPWxQAukyMkDWgkvEcjXuaAOJIadFqxhdc+mngqGAF8E0czA7gXRvDgD3XC3WWJ95u6WlqWT1lCBBVNa+V8IsI6kgXOn1HnnwJ48brQk9JsFvIoMXAjaegqw27qaQ6m3Exu4PHz7l2W8TEPZsKxCW+UilkY08nyDI35uC1Ho6uWCRksL3RyRuD2PabFjgbggrPm+PHnSbPUbyLPxE0jnt+EGLpnW/ua0eaDAVJTvlkjijGZ8r2xsHxPcQAPUrcHZDZ2DDKOGlhaOo0GR9tZpj78jj2kn0AA4ALWfdNh/tGM0DSLhkpnd3dE0vHzaFtNjNaKemqJzwhgllP9jC79EGoW2ErX4jiDmABrq2pLbcLdM6xWZtnMTkwnZH2hvVmkEvQkcWyTTljH68h1vJYCe4m5JuSSSeZKz3vhoHUuzmHU4GkMtHG/xbTyAk/wByDB+GUUlVUQwM1kqJmRNJ16z3AXPrdbi4Dg8FDTQ0sDQ2OFgaABbMfrPPNxNyTzK1a3UlgxnDs9gOnsL/ABljgzzzWW19XUxwxvllcGRxsc973GwYxouSTysEGr2+uOJuN1nRgC4hc+38wwtLj4nQr3+4Ct6HC8TlcepDM6Xuu2nBd8mhYd2sxg19dV1fATzOe0HiI+DB90BZaw6jdhmx9S94LZa8F9jxyzuZEz1jAd/cgwjLKXuc92pc4uPeSblbY7s9lYsMoIY8gFRKxstS+3WdK4Xy35NvlHhftK1f2YoPaa2ipyMwmqoI3D+h0gDvK11uRU1EcTHySPayONrnve42DGNFy4nsACDWrf5FE3GHFgAL6aB0th70nWFz35Q1el+jXcOxVxNmhlJfxvMfyBWMNt8d/aOIVVXrklk/dg9kLQGs07Oq0G3MlZd2Aon4ZszX1j+pJVQzTMvpZhj6OD1JzD7YQYUx6uNTVVVQTfp6iWXjfRzyR8ito90+H+z4Nh7O18PTnv6ZxlHyeB5LVKlp3yvjiYLvke2No5ucQB8ytzxkpae3COmg9GRx/wDZqDVbeliHtOMYhIDcNnMI8ImiP82H1WbNwVAIsIbJaxqaiaU94aRGP+mtbquodLJJK73pHvkd4ucSfzW3ewlAabDMPhIs5lJDnHKRzA5/4nFBducPNThtfCBd0lJNkB7ZAwuZ+IBal4HUdFVUsn8uohf92Rp/RbnuAOh4HQ+C0wxyi9mqqqDUdBUTRC/HqSFo/JBm/wCkTj/R01PQMdrUv6eW38mM9QHuLzf/AJa8ruE2Z9prXVsjbxUQ6lxo6pcOr90XPiWryO32PnE698zLvbkhhhABvlawCwHHV5cfNbJbu9mxheHU9MQOlLelqCPrTv1dr220aO5oQekUVChQREKIKFQoEQdFtrLlpwPilaPIAn9F4/Doelljj7HPAP2eJ+QK77eDU5RTs5ukd6BoH5leRjqLEEGxGoIOoK+f51v9G5jpGlF59T21bs5G8l0T+ivqWluZvlrou2wymEETYw7NluSeFyTc6dg1XkqPamVos9rZLdt8p87afJfRNtU8i0cbWH4i7NbwFgt1OVw6TOSvSZ+/xKLVjq/fa2pBfGwH3Gku7i61h6D5rpYX2I8V87pS4lziSSbkniSjn2BPIH8lyM2b8uWb/tCZ3Lx8Rvc8yT6ldjR9nguupGE5QOJt/wCyu2bDlIsbj5q7Kz2e53fzWklZ8UbXfdd/9L3KxvsVNlqo/wCprm/hv+iyQup4bbeHX6mWvDPpYG33bXYjTYnCyllqKVtNCLPaHNZNJJ1ncRlkaBkHaAQV4zEd6mO1EDqeSrGR7Sx7mQxse9hFiC5o0v3WW09TTRStyyxskaeLXtDgfIrq49lMKa7O3D6MP+IU0d/8q3rWsuwOwdZi0zA2N8dKHAzVLmkNDL6tYT7zzwsOHavbfSMqWMfhlHH1WwQSSZAdA1xbHHp3CJwHms9sYGgAAADQACwA8F+M9DBIc0kUb3Wtd8bXG3K5HegwB9HKgz19VOeEFLkHc6V4/RjllLfLiHQYLWkcZWsgHf0jwHfhzL19PSRR36ONkd7XyMDb24XsuU8EcgyyMa9t72e0OF+dig052RoPaq+hgtcS1ULXD+jOM/4bra3bbZ1mKUNRRudkMjQY3n/DlaczHeFxr3Ers4sOp2kObBE1w4ObG0EeBAX1INMsZwitw6oMVRHJTzRuu12ouWm4ex44jgQQuzxrb7Ga6EU1TWPkh0uwMY3pLHTOWAF3mtsa7D6eobknhimb8MsbXj0cF8VBszhlO7NBQ0sLuOaOnY0g+ICDA27DdXU1ksdVXxOgo2ODhHI0h9UQdG5Tq2PmTxHDjcex+kbXCOho6YENM1SX5R2xxRkHyBkasvLXj6RmIZ8QpoBwgpc57nyyG4+6xnqgxdh9dNTSxzwPMUsTg6N7eLXDtXoNod4WMYhF0FTVF0WmZjGNjEhHDNlAzeHBe9+jphEczsRmljZIwRwwAPaHA5nF7gQdD7rVmKl2UwqF/SRUFJG+987aaMG/O9kGv+7PdfVYjLHPVxvgoWEOJeC11Vb6jAdcp7XcuGvDJu/qsbT4N0DQGiongga0aBrGXk0HIdGB5rJgX41FLFIAJI2SAagPaHWPPVBqduuoBU4xh8ZFw2cSnwiBk/0LYvepiHs2D4g+9i6AxN+1KRH/AKl6OHD6dhDmQxMcODmxtBHmAv1ngZIMr2te3TquaHA27ig0uwah9pqaanBsaieGEEcR0kgb+q3SAA0GgGgHIL5mYbTNIc2CFpBuCImgg8wbaL6UEK1X3x0jYsarg0gh7o5bDsL4mkg997nzWXtu97lBRMfFRPZWVdi0ZDeKF3DM940db4W+ZCwFR01bitYGNzT1VXKSXO7XHVz3HsaBr3AIPZ7j9lPba72qVt6ehLZNRpJUH+G3vtbMfBvNbJrpdjtnIcLo4qSLXIM0j7WM0x9+Q+PYOwABd0UECiqiCIiIKFSoqg4PiDhZwBHIi666p2dopPep4782jKfVtl2qqjNYnvBp5ao2JpT7j5Y+QDg4fiBPzXXT7FTj+HO13c9hb8wT+S90llRbh4bd6ozSGNZtncQZ/hB/2Hg/nYrrq2KdjH54pGnK7jG7U2PbZZcspkHJZ7eGYp7TMIzjhhLCcGqiOpBI5xGpLcoA5XNl6Ki2LrpLF7ooR3kuPoNPmsmhqtlZHAx73bqjGCvu8vg+xrIHsldUSPcw3ADWtaT3g3PzXqAFUWnHipjjVI0tiIiNQIiKx6IiICIiAiIgIiICwbvD3XYziWJVVXEacRSmMRh8zgQxkTWDTKbXyk271nJEHh90myM+E0UkNRk6aWodK4xuzNy5WtaLkDkfVe4REBERAUVUKCKKlRBrjtHuqxObFquOkgtTPmMrJ5CGRMZIM9r8TlLi2wBOiy3u+3fUmDxktPTVUjQJahwt1f5bG/VZfzOl+AA9kogIUUQCoqVEEREQVUKKhBQiIgqKKoKqoEQckCiqCooqgIiICIiAiIgIiICIiAiIgIiICIogKIUQRRVRAUREBRUqIIUREERVEEVUVQckXELkgKqIg5IoFUFRREHJFFUFRRVAREQEREBERAREQEREBEUQERRAURCgKFFEBEQoIUKKICiqiASihRBSgREFC5IiAiIgKoiChERBUREFRVEBERAREQEREBERAREQRERBFERAUREAooiAoqiCFREQFFUQcUREH//Z">
            <a:hlinkClick r:id="rId7"/>
          </p:cNvPr>
          <p:cNvSpPr>
            <a:spLocks noChangeAspect="1" noChangeArrowheads="1"/>
          </p:cNvSpPr>
          <p:nvPr/>
        </p:nvSpPr>
        <p:spPr bwMode="auto">
          <a:xfrm>
            <a:off x="53975" y="-1173163"/>
            <a:ext cx="4667250" cy="2447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2" name="u6XAPnuFjJc"/>
          <p:cNvPicPr>
            <a:picLocks noRot="1" noChangeAspect="1"/>
          </p:cNvPicPr>
          <p:nvPr>
            <a:videoFile r:link="rId2"/>
          </p:nvPr>
        </p:nvPicPr>
        <p:blipFill>
          <a:blip r:embed="rId8"/>
          <a:stretch>
            <a:fillRect/>
          </a:stretch>
        </p:blipFill>
        <p:spPr>
          <a:xfrm>
            <a:off x="4512942" y="2414759"/>
            <a:ext cx="4341304" cy="2441984"/>
          </a:xfrm>
          <a:prstGeom prst="rect">
            <a:avLst/>
          </a:prstGeom>
          <a:ln w="107950" cap="rnd">
            <a:solidFill>
              <a:srgbClr val="C8C6BD"/>
            </a:solidFill>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171450" prst="hardEdge"/>
            <a:extrusionClr>
              <a:srgbClr val="FFFFFF"/>
            </a:extrusionClr>
          </a:sp3d>
        </p:spPr>
      </p:pic>
      <p:pic>
        <p:nvPicPr>
          <p:cNvPr id="7170" name="Picture 2" descr="Image result for the People’s Insurance Company (Group) of China">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894946" y="1290438"/>
            <a:ext cx="3481177" cy="1126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2196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pPr>
              <a:defRPr/>
            </a:pPr>
            <a:r>
              <a:rPr lang="en-CA"/>
              <a:t>Rewards - Beware</a:t>
            </a:r>
          </a:p>
        </p:txBody>
      </p:sp>
      <p:sp>
        <p:nvSpPr>
          <p:cNvPr id="45059" name="Rectangle 3"/>
          <p:cNvSpPr>
            <a:spLocks noGrp="1" noChangeArrowheads="1"/>
          </p:cNvSpPr>
          <p:nvPr>
            <p:ph idx="1"/>
          </p:nvPr>
        </p:nvSpPr>
        <p:spPr>
          <a:xfrm>
            <a:off x="457200" y="1953491"/>
            <a:ext cx="8229600" cy="4355234"/>
          </a:xfrm>
        </p:spPr>
        <p:txBody>
          <a:bodyPr>
            <a:normAutofit/>
          </a:bodyPr>
          <a:lstStyle/>
          <a:p>
            <a:pPr>
              <a:lnSpc>
                <a:spcPct val="80000"/>
              </a:lnSpc>
            </a:pPr>
            <a:r>
              <a:rPr lang="en-CA" altLang="en-US" sz="2400" dirty="0" smtClean="0"/>
              <a:t>Be sure to consider individual needs and motivation processes before designing a rewards system</a:t>
            </a:r>
          </a:p>
          <a:p>
            <a:pPr>
              <a:lnSpc>
                <a:spcPct val="80000"/>
              </a:lnSpc>
            </a:pPr>
            <a:r>
              <a:rPr lang="en-CA" altLang="en-US" sz="2400" dirty="0" smtClean="0"/>
              <a:t>Be sure to consider diversity</a:t>
            </a:r>
          </a:p>
          <a:p>
            <a:pPr>
              <a:lnSpc>
                <a:spcPct val="80000"/>
              </a:lnSpc>
            </a:pPr>
            <a:r>
              <a:rPr lang="en-CA" altLang="en-US" sz="2400" dirty="0" smtClean="0"/>
              <a:t>Be sure to consider the impact of the rewards system on intrinsic motivation</a:t>
            </a:r>
          </a:p>
          <a:p>
            <a:pPr>
              <a:lnSpc>
                <a:spcPct val="80000"/>
              </a:lnSpc>
            </a:pPr>
            <a:r>
              <a:rPr lang="en-CA" altLang="en-US" sz="2400" dirty="0" smtClean="0"/>
              <a:t>Be sure to link rewards to performance</a:t>
            </a:r>
          </a:p>
          <a:p>
            <a:pPr>
              <a:lnSpc>
                <a:spcPct val="80000"/>
              </a:lnSpc>
            </a:pPr>
            <a:endParaRPr lang="en-CA" altLang="en-US" sz="2400" dirty="0" smtClean="0"/>
          </a:p>
          <a:p>
            <a:pPr>
              <a:lnSpc>
                <a:spcPct val="80000"/>
              </a:lnSpc>
            </a:pPr>
            <a:r>
              <a:rPr lang="en-US" altLang="en-US" sz="2400" i="1" dirty="0" smtClean="0"/>
              <a:t>Cognitive Evaluation Theory</a:t>
            </a:r>
            <a:r>
              <a:rPr lang="en-US" altLang="en-US" sz="2400" dirty="0" smtClean="0"/>
              <a:t>: </a:t>
            </a:r>
          </a:p>
          <a:p>
            <a:pPr>
              <a:lnSpc>
                <a:spcPct val="80000"/>
              </a:lnSpc>
              <a:buFont typeface="Wingdings" pitchFamily="2" charset="2"/>
              <a:buNone/>
            </a:pPr>
            <a:r>
              <a:rPr lang="en-US" altLang="en-US" sz="2400" dirty="0" smtClean="0"/>
              <a:t>	___________________________</a:t>
            </a:r>
          </a:p>
          <a:p>
            <a:pPr>
              <a:lnSpc>
                <a:spcPct val="80000"/>
              </a:lnSpc>
              <a:buFont typeface="Wingdings" pitchFamily="2" charset="2"/>
              <a:buNone/>
            </a:pPr>
            <a:r>
              <a:rPr lang="en-US" altLang="en-US" sz="2400" dirty="0" smtClean="0"/>
              <a:t>_____________________________</a:t>
            </a:r>
          </a:p>
          <a:p>
            <a:pPr lvl="1">
              <a:lnSpc>
                <a:spcPct val="80000"/>
              </a:lnSpc>
            </a:pPr>
            <a:r>
              <a:rPr lang="en-US" altLang="en-US" sz="2000" dirty="0" smtClean="0"/>
              <a:t>	Pay fairly</a:t>
            </a:r>
          </a:p>
          <a:p>
            <a:pPr lvl="1">
              <a:lnSpc>
                <a:spcPct val="80000"/>
              </a:lnSpc>
            </a:pPr>
            <a:r>
              <a:rPr lang="en-US" altLang="en-US" sz="2000" dirty="0" smtClean="0"/>
              <a:t>	find intrinsic motivators</a:t>
            </a:r>
          </a:p>
          <a:p>
            <a:pPr>
              <a:lnSpc>
                <a:spcPct val="80000"/>
              </a:lnSpc>
              <a:buFont typeface="Wingdings" pitchFamily="2" charset="2"/>
              <a:buNone/>
            </a:pPr>
            <a:endParaRPr lang="en-US" altLang="en-US" sz="2400" dirty="0" smtClean="0"/>
          </a:p>
        </p:txBody>
      </p:sp>
      <p:sp>
        <p:nvSpPr>
          <p:cNvPr id="4506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86AAE56-4714-4D0F-B91F-F03E574DFBAB}" type="slidenum">
              <a:rPr lang="en-CA" altLang="en-US" smtClean="0">
                <a:solidFill>
                  <a:schemeClr val="bg1"/>
                </a:solidFill>
              </a:rPr>
              <a:pPr eaLnBrk="1" hangingPunct="1"/>
              <a:t>18</a:t>
            </a:fld>
            <a:endParaRPr lang="en-CA" altLang="en-US" smtClean="0">
              <a:solidFill>
                <a:schemeClr val="bg1"/>
              </a:solidFill>
            </a:endParaRPr>
          </a:p>
        </p:txBody>
      </p:sp>
      <p:pic>
        <p:nvPicPr>
          <p:cNvPr id="4915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987" y="4886325"/>
            <a:ext cx="2817813" cy="1422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5367" y="212413"/>
            <a:ext cx="1896893" cy="113813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6363945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Week 2B Interactive</a:t>
            </a:r>
            <a:endParaRPr lang="en-CA" dirty="0"/>
          </a:p>
        </p:txBody>
      </p:sp>
      <p:sp>
        <p:nvSpPr>
          <p:cNvPr id="3" name="Text Placeholder 2"/>
          <p:cNvSpPr>
            <a:spLocks noGrp="1"/>
          </p:cNvSpPr>
          <p:nvPr>
            <p:ph type="body" sz="quarter" idx="10"/>
          </p:nvPr>
        </p:nvSpPr>
        <p:spPr/>
        <p:txBody>
          <a:bodyPr/>
          <a:lstStyle/>
          <a:p>
            <a:r>
              <a:rPr lang="en-CA" dirty="0" smtClean="0"/>
              <a:t>Motivation</a:t>
            </a:r>
          </a:p>
          <a:p>
            <a:pPr lvl="1"/>
            <a:r>
              <a:rPr lang="en-CA" dirty="0" smtClean="0"/>
              <a:t>Hackman &amp; Oldham Job Characteristics Model</a:t>
            </a:r>
          </a:p>
          <a:p>
            <a:pPr lvl="2"/>
            <a:endParaRPr lang="en-CA" dirty="0"/>
          </a:p>
        </p:txBody>
      </p:sp>
      <p:pic>
        <p:nvPicPr>
          <p:cNvPr id="2052" name="Picture 4" descr="Image result for Motivation">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2338972"/>
            <a:ext cx="5688632" cy="4505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902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553" y="1811398"/>
            <a:ext cx="1945707" cy="13066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a:bodyPr>
          <a:lstStyle/>
          <a:p>
            <a:r>
              <a:rPr lang="en-CA" sz="3600" dirty="0" smtClean="0"/>
              <a:t>Motivation: The Job &amp; The Individual</a:t>
            </a:r>
            <a:endParaRPr lang="en-CA" sz="3600" dirty="0"/>
          </a:p>
        </p:txBody>
      </p:sp>
      <p:pic>
        <p:nvPicPr>
          <p:cNvPr id="1028" name="Picture 4" descr="http://origin-ars.els-cdn.com/content/image/1-s2.0-S0272696301000705-gr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663" y="1725690"/>
            <a:ext cx="6098178" cy="44521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666993" y="5666477"/>
            <a:ext cx="2009517" cy="972000"/>
          </a:xfrm>
          <a:prstGeom prst="rect">
            <a:avLst/>
          </a:prstGeom>
          <a:solidFill>
            <a:schemeClr val="bg1"/>
          </a:solidFill>
        </p:spPr>
        <p:txBody>
          <a:bodyPr wrap="square" rtlCol="0">
            <a:spAutoFit/>
          </a:bodyPr>
          <a:lstStyle/>
          <a:p>
            <a:r>
              <a:rPr lang="en-CA" sz="1200" b="1" dirty="0" smtClean="0">
                <a:solidFill>
                  <a:schemeClr val="tx1">
                    <a:lumMod val="85000"/>
                    <a:lumOff val="15000"/>
                  </a:schemeClr>
                </a:solidFill>
              </a:rPr>
              <a:t>Individual Differences</a:t>
            </a:r>
          </a:p>
          <a:p>
            <a:pPr marL="285750" indent="-285750">
              <a:buFont typeface="Arial" panose="020B0604020202020204" pitchFamily="34" charset="0"/>
              <a:buChar char="•"/>
            </a:pPr>
            <a:r>
              <a:rPr lang="en-CA" sz="1200" dirty="0" smtClean="0">
                <a:solidFill>
                  <a:schemeClr val="tx1">
                    <a:lumMod val="85000"/>
                    <a:lumOff val="15000"/>
                  </a:schemeClr>
                </a:solidFill>
              </a:rPr>
              <a:t>Knowledge &amp; Skill</a:t>
            </a:r>
          </a:p>
          <a:p>
            <a:pPr marL="285750" indent="-285750">
              <a:buFont typeface="Arial" panose="020B0604020202020204" pitchFamily="34" charset="0"/>
              <a:buChar char="•"/>
            </a:pPr>
            <a:r>
              <a:rPr lang="en-CA" sz="1200" dirty="0" smtClean="0">
                <a:solidFill>
                  <a:schemeClr val="tx1">
                    <a:lumMod val="85000"/>
                    <a:lumOff val="15000"/>
                  </a:schemeClr>
                </a:solidFill>
              </a:rPr>
              <a:t>Growth-Need Strength</a:t>
            </a:r>
          </a:p>
          <a:p>
            <a:pPr marL="285750" indent="-285750">
              <a:buFont typeface="Arial" panose="020B0604020202020204" pitchFamily="34" charset="0"/>
              <a:buChar char="•"/>
            </a:pPr>
            <a:r>
              <a:rPr lang="en-CA" sz="1200" dirty="0" smtClean="0">
                <a:solidFill>
                  <a:schemeClr val="tx1">
                    <a:lumMod val="85000"/>
                    <a:lumOff val="15000"/>
                  </a:schemeClr>
                </a:solidFill>
              </a:rPr>
              <a:t>Satisfaction with contextual factors</a:t>
            </a:r>
            <a:endParaRPr lang="en-CA" sz="1200" dirty="0">
              <a:solidFill>
                <a:schemeClr val="tx1">
                  <a:lumMod val="85000"/>
                  <a:lumOff val="15000"/>
                </a:schemeClr>
              </a:solidFill>
            </a:endParaRPr>
          </a:p>
        </p:txBody>
      </p:sp>
      <p:sp>
        <p:nvSpPr>
          <p:cNvPr id="5" name="TextBox 4"/>
          <p:cNvSpPr txBox="1"/>
          <p:nvPr/>
        </p:nvSpPr>
        <p:spPr>
          <a:xfrm>
            <a:off x="6720840" y="5285237"/>
            <a:ext cx="2179320" cy="954107"/>
          </a:xfrm>
          <a:prstGeom prst="rect">
            <a:avLst/>
          </a:prstGeom>
          <a:noFill/>
        </p:spPr>
        <p:txBody>
          <a:bodyPr wrap="square" rtlCol="0">
            <a:spAutoFit/>
          </a:bodyPr>
          <a:lstStyle/>
          <a:p>
            <a:r>
              <a:rPr lang="en-CA" sz="1400" dirty="0" smtClean="0">
                <a:solidFill>
                  <a:schemeClr val="tx1">
                    <a:lumMod val="85000"/>
                    <a:lumOff val="15000"/>
                  </a:schemeClr>
                </a:solidFill>
              </a:rPr>
              <a:t>Hackman, J.R. &amp; Oldham, G.R. (1980). The Job Characteristics Enrichment Model, Work Design. </a:t>
            </a:r>
            <a:endParaRPr lang="en-CA" sz="1400" dirty="0">
              <a:solidFill>
                <a:schemeClr val="tx1">
                  <a:lumMod val="85000"/>
                  <a:lumOff val="15000"/>
                </a:schemeClr>
              </a:solidFill>
            </a:endParaRPr>
          </a:p>
        </p:txBody>
      </p:sp>
      <p:sp>
        <p:nvSpPr>
          <p:cNvPr id="3" name="Slide Number Placeholder 2"/>
          <p:cNvSpPr>
            <a:spLocks noGrp="1"/>
          </p:cNvSpPr>
          <p:nvPr>
            <p:ph type="sldNum" sz="quarter" idx="12"/>
          </p:nvPr>
        </p:nvSpPr>
        <p:spPr/>
        <p:txBody>
          <a:bodyPr/>
          <a:lstStyle/>
          <a:p>
            <a:fld id="{3231497C-1DD2-4D53-A991-A9A3237ED2C3}" type="slidenum">
              <a:rPr lang="en-US" altLang="en-US" smtClean="0">
                <a:solidFill>
                  <a:srgbClr val="000000"/>
                </a:solidFill>
              </a:rPr>
              <a:pPr/>
              <a:t>20</a:t>
            </a:fld>
            <a:endParaRPr lang="en-US" altLang="en-US">
              <a:solidFill>
                <a:srgbClr val="000000"/>
              </a:solidFill>
            </a:endParaRPr>
          </a:p>
        </p:txBody>
      </p:sp>
    </p:spTree>
    <p:extLst>
      <p:ext uri="{BB962C8B-B14F-4D97-AF65-F5344CB8AC3E}">
        <p14:creationId xmlns:p14="http://schemas.microsoft.com/office/powerpoint/2010/main" val="36809249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McClelland (covered in Interactive)</a:t>
            </a:r>
            <a:endParaRPr lang="en-CA" dirty="0"/>
          </a:p>
        </p:txBody>
      </p:sp>
      <p:sp>
        <p:nvSpPr>
          <p:cNvPr id="2" name="Content Placeholder 1"/>
          <p:cNvSpPr>
            <a:spLocks noGrp="1"/>
          </p:cNvSpPr>
          <p:nvPr>
            <p:ph idx="1"/>
          </p:nvPr>
        </p:nvSpPr>
        <p:spPr>
          <a:xfrm>
            <a:off x="380999" y="1719070"/>
            <a:ext cx="6771161" cy="4806273"/>
          </a:xfrm>
        </p:spPr>
        <p:txBody>
          <a:bodyPr>
            <a:noAutofit/>
          </a:bodyPr>
          <a:lstStyle/>
          <a:p>
            <a:pPr marL="36000" indent="0">
              <a:spcBef>
                <a:spcPts val="0"/>
              </a:spcBef>
              <a:buNone/>
            </a:pPr>
            <a:r>
              <a:rPr lang="en-CA" sz="1600" b="1" dirty="0" smtClean="0">
                <a:solidFill>
                  <a:schemeClr val="tx1"/>
                </a:solidFill>
              </a:rPr>
              <a:t>n-Power</a:t>
            </a:r>
            <a:r>
              <a:rPr lang="en-CA" sz="1600" dirty="0" smtClean="0">
                <a:solidFill>
                  <a:schemeClr val="tx1"/>
                </a:solidFill>
              </a:rPr>
              <a:t>; The </a:t>
            </a:r>
            <a:r>
              <a:rPr lang="en-CA" sz="1600" dirty="0">
                <a:solidFill>
                  <a:schemeClr val="tx1"/>
                </a:solidFill>
              </a:rPr>
              <a:t>need to influence and lead others, and be in control of one’s </a:t>
            </a:r>
            <a:r>
              <a:rPr lang="en-CA" sz="1600" dirty="0" smtClean="0">
                <a:solidFill>
                  <a:schemeClr val="tx1"/>
                </a:solidFill>
              </a:rPr>
              <a:t>environment</a:t>
            </a:r>
            <a:endParaRPr lang="en-CA" sz="1600" dirty="0">
              <a:solidFill>
                <a:schemeClr val="tx1"/>
              </a:solidFill>
            </a:endParaRPr>
          </a:p>
          <a:p>
            <a:pPr marL="36000" indent="0">
              <a:spcBef>
                <a:spcPts val="0"/>
              </a:spcBef>
              <a:buNone/>
            </a:pPr>
            <a:r>
              <a:rPr lang="en-CA" sz="1600" dirty="0">
                <a:solidFill>
                  <a:schemeClr val="tx1"/>
                </a:solidFill>
              </a:rPr>
              <a:t>(+) Socialized </a:t>
            </a:r>
            <a:r>
              <a:rPr lang="en-CA" sz="1600" dirty="0" smtClean="0">
                <a:solidFill>
                  <a:schemeClr val="tx1"/>
                </a:solidFill>
              </a:rPr>
              <a:t>Power</a:t>
            </a:r>
          </a:p>
          <a:p>
            <a:pPr marL="36000" lvl="1">
              <a:spcBef>
                <a:spcPts val="0"/>
              </a:spcBef>
            </a:pPr>
            <a:r>
              <a:rPr lang="en-CA" sz="1600" dirty="0" smtClean="0">
                <a:solidFill>
                  <a:schemeClr val="tx1"/>
                </a:solidFill>
              </a:rPr>
              <a:t>Seek </a:t>
            </a:r>
            <a:r>
              <a:rPr lang="en-CA" sz="1600" dirty="0">
                <a:solidFill>
                  <a:schemeClr val="tx1"/>
                </a:solidFill>
              </a:rPr>
              <a:t>to make things better for </a:t>
            </a:r>
            <a:r>
              <a:rPr lang="en-CA" sz="1600" dirty="0" smtClean="0">
                <a:solidFill>
                  <a:schemeClr val="tx1"/>
                </a:solidFill>
              </a:rPr>
              <a:t>others/ Use </a:t>
            </a:r>
            <a:r>
              <a:rPr lang="en-CA" sz="1600" dirty="0">
                <a:solidFill>
                  <a:schemeClr val="tx1"/>
                </a:solidFill>
              </a:rPr>
              <a:t>power to empower </a:t>
            </a:r>
            <a:r>
              <a:rPr lang="en-CA" sz="1600" dirty="0" smtClean="0">
                <a:solidFill>
                  <a:schemeClr val="tx1"/>
                </a:solidFill>
              </a:rPr>
              <a:t>others</a:t>
            </a:r>
          </a:p>
          <a:p>
            <a:pPr marL="36000" indent="0">
              <a:spcBef>
                <a:spcPts val="0"/>
              </a:spcBef>
              <a:buNone/>
            </a:pPr>
            <a:r>
              <a:rPr lang="en-CA" sz="1600" dirty="0" smtClean="0">
                <a:solidFill>
                  <a:schemeClr val="tx1"/>
                </a:solidFill>
              </a:rPr>
              <a:t>(-) </a:t>
            </a:r>
            <a:r>
              <a:rPr lang="en-CA" sz="1600" dirty="0">
                <a:solidFill>
                  <a:schemeClr val="tx1"/>
                </a:solidFill>
              </a:rPr>
              <a:t>Personalized Power</a:t>
            </a:r>
          </a:p>
          <a:p>
            <a:pPr marL="36000" lvl="1">
              <a:spcBef>
                <a:spcPts val="0"/>
              </a:spcBef>
            </a:pPr>
            <a:r>
              <a:rPr lang="en-CA" sz="1600" dirty="0" smtClean="0">
                <a:solidFill>
                  <a:schemeClr val="tx1"/>
                </a:solidFill>
              </a:rPr>
              <a:t>Impulsive / Personal dominance / Dictator-like</a:t>
            </a:r>
          </a:p>
          <a:p>
            <a:pPr marL="36000" lvl="1">
              <a:spcBef>
                <a:spcPts val="0"/>
              </a:spcBef>
            </a:pPr>
            <a:endParaRPr lang="en-CA" sz="1600" dirty="0">
              <a:solidFill>
                <a:schemeClr val="tx1"/>
              </a:solidFill>
            </a:endParaRPr>
          </a:p>
          <a:p>
            <a:pPr marL="36000" indent="0">
              <a:spcBef>
                <a:spcPts val="0"/>
              </a:spcBef>
              <a:buNone/>
            </a:pPr>
            <a:r>
              <a:rPr lang="en-CA" sz="1600" b="1" dirty="0" smtClean="0">
                <a:solidFill>
                  <a:schemeClr val="tx1"/>
                </a:solidFill>
              </a:rPr>
              <a:t>n-Affiliation</a:t>
            </a:r>
            <a:r>
              <a:rPr lang="en-CA" sz="1600" dirty="0" smtClean="0">
                <a:solidFill>
                  <a:schemeClr val="tx1"/>
                </a:solidFill>
              </a:rPr>
              <a:t>: Desire </a:t>
            </a:r>
            <a:r>
              <a:rPr lang="en-CA" sz="1600" dirty="0">
                <a:solidFill>
                  <a:schemeClr val="tx1"/>
                </a:solidFill>
              </a:rPr>
              <a:t>for friendly/close </a:t>
            </a:r>
            <a:r>
              <a:rPr lang="en-CA" sz="1600" dirty="0" smtClean="0">
                <a:solidFill>
                  <a:schemeClr val="tx1"/>
                </a:solidFill>
              </a:rPr>
              <a:t>interrelationships</a:t>
            </a:r>
          </a:p>
          <a:p>
            <a:pPr marL="36000" indent="0">
              <a:spcBef>
                <a:spcPts val="0"/>
              </a:spcBef>
              <a:buNone/>
            </a:pPr>
            <a:r>
              <a:rPr lang="en-CA" sz="1600" dirty="0" smtClean="0">
                <a:solidFill>
                  <a:schemeClr val="tx1"/>
                </a:solidFill>
              </a:rPr>
              <a:t>(+) </a:t>
            </a:r>
            <a:r>
              <a:rPr lang="en-CA" sz="1600" dirty="0" err="1">
                <a:solidFill>
                  <a:schemeClr val="tx1"/>
                </a:solidFill>
              </a:rPr>
              <a:t>Affiliative</a:t>
            </a:r>
            <a:r>
              <a:rPr lang="en-CA" sz="1600" dirty="0">
                <a:solidFill>
                  <a:schemeClr val="tx1"/>
                </a:solidFill>
              </a:rPr>
              <a:t> interest</a:t>
            </a:r>
          </a:p>
          <a:p>
            <a:pPr marL="36000" lvl="1">
              <a:spcBef>
                <a:spcPts val="0"/>
              </a:spcBef>
            </a:pPr>
            <a:r>
              <a:rPr lang="en-CA" sz="1600" dirty="0">
                <a:solidFill>
                  <a:schemeClr val="tx1"/>
                </a:solidFill>
              </a:rPr>
              <a:t>Concern for relationships but not at expense of goals</a:t>
            </a:r>
          </a:p>
          <a:p>
            <a:pPr marL="36000" lvl="1">
              <a:spcBef>
                <a:spcPts val="0"/>
              </a:spcBef>
            </a:pPr>
            <a:r>
              <a:rPr lang="en-CA" sz="1600" dirty="0">
                <a:solidFill>
                  <a:schemeClr val="tx1"/>
                </a:solidFill>
              </a:rPr>
              <a:t>Can still give negative feedback or make tough decisions</a:t>
            </a:r>
          </a:p>
          <a:p>
            <a:pPr marL="36000" indent="0">
              <a:spcBef>
                <a:spcPts val="0"/>
              </a:spcBef>
              <a:buNone/>
            </a:pPr>
            <a:r>
              <a:rPr lang="en-CA" sz="1600" dirty="0">
                <a:solidFill>
                  <a:schemeClr val="tx1"/>
                </a:solidFill>
              </a:rPr>
              <a:t>(-) </a:t>
            </a:r>
            <a:r>
              <a:rPr lang="en-CA" sz="1600" dirty="0" err="1">
                <a:solidFill>
                  <a:schemeClr val="tx1"/>
                </a:solidFill>
              </a:rPr>
              <a:t>Affiliative</a:t>
            </a:r>
            <a:r>
              <a:rPr lang="en-CA" sz="1600" dirty="0">
                <a:solidFill>
                  <a:schemeClr val="tx1"/>
                </a:solidFill>
              </a:rPr>
              <a:t> assurance</a:t>
            </a:r>
          </a:p>
          <a:p>
            <a:pPr marL="36000" lvl="1">
              <a:spcBef>
                <a:spcPts val="0"/>
              </a:spcBef>
            </a:pPr>
            <a:r>
              <a:rPr lang="en-CA" sz="1600" dirty="0">
                <a:solidFill>
                  <a:schemeClr val="tx1"/>
                </a:solidFill>
              </a:rPr>
              <a:t>Seeking approval at all costs</a:t>
            </a:r>
          </a:p>
          <a:p>
            <a:pPr marL="36000" lvl="1">
              <a:spcBef>
                <a:spcPts val="0"/>
              </a:spcBef>
            </a:pPr>
            <a:r>
              <a:rPr lang="en-CA" sz="1600" dirty="0">
                <a:solidFill>
                  <a:schemeClr val="tx1"/>
                </a:solidFill>
              </a:rPr>
              <a:t>Avoids issues or conflicts that threaten </a:t>
            </a:r>
            <a:r>
              <a:rPr lang="en-CA" sz="1600" dirty="0" smtClean="0">
                <a:solidFill>
                  <a:schemeClr val="tx1"/>
                </a:solidFill>
              </a:rPr>
              <a:t>relationship</a:t>
            </a:r>
            <a:r>
              <a:rPr lang="en-CA" sz="1600" dirty="0">
                <a:solidFill>
                  <a:schemeClr val="tx1"/>
                </a:solidFill>
              </a:rPr>
              <a:t> </a:t>
            </a:r>
            <a:endParaRPr lang="en-CA" sz="1600" dirty="0" smtClean="0">
              <a:solidFill>
                <a:schemeClr val="tx1"/>
              </a:solidFill>
            </a:endParaRPr>
          </a:p>
          <a:p>
            <a:pPr marL="36000" lvl="1">
              <a:spcBef>
                <a:spcPts val="0"/>
              </a:spcBef>
            </a:pPr>
            <a:endParaRPr lang="en-CA" sz="1600" dirty="0" smtClean="0">
              <a:solidFill>
                <a:schemeClr val="tx1"/>
              </a:solidFill>
            </a:endParaRPr>
          </a:p>
          <a:p>
            <a:pPr marL="36000" indent="0">
              <a:spcBef>
                <a:spcPts val="0"/>
              </a:spcBef>
              <a:buNone/>
            </a:pPr>
            <a:r>
              <a:rPr lang="en-CA" sz="1600" b="1" dirty="0" smtClean="0">
                <a:solidFill>
                  <a:schemeClr val="tx1"/>
                </a:solidFill>
              </a:rPr>
              <a:t>n-Achievement</a:t>
            </a:r>
            <a:r>
              <a:rPr lang="en-CA" sz="1600" dirty="0" smtClean="0">
                <a:solidFill>
                  <a:schemeClr val="tx1"/>
                </a:solidFill>
              </a:rPr>
              <a:t>: Need </a:t>
            </a:r>
            <a:r>
              <a:rPr lang="en-CA" sz="1600" dirty="0">
                <a:solidFill>
                  <a:schemeClr val="tx1"/>
                </a:solidFill>
              </a:rPr>
              <a:t>to accomplish goals, excel, and strive continually to do things </a:t>
            </a:r>
            <a:r>
              <a:rPr lang="en-CA" sz="1600" dirty="0" smtClean="0">
                <a:solidFill>
                  <a:schemeClr val="tx1"/>
                </a:solidFill>
              </a:rPr>
              <a:t>better</a:t>
            </a:r>
            <a:r>
              <a:rPr lang="en-CA" sz="1600" dirty="0">
                <a:solidFill>
                  <a:schemeClr val="tx1"/>
                </a:solidFill>
              </a:rPr>
              <a:t> </a:t>
            </a:r>
          </a:p>
          <a:p>
            <a:pPr marL="36000" lvl="1">
              <a:spcBef>
                <a:spcPts val="0"/>
              </a:spcBef>
            </a:pPr>
            <a:r>
              <a:rPr lang="en-CA" sz="1600" dirty="0">
                <a:solidFill>
                  <a:schemeClr val="tx1"/>
                </a:solidFill>
              </a:rPr>
              <a:t>Take calculated risks</a:t>
            </a:r>
          </a:p>
          <a:p>
            <a:pPr marL="36000" lvl="1">
              <a:spcBef>
                <a:spcPts val="0"/>
              </a:spcBef>
            </a:pPr>
            <a:r>
              <a:rPr lang="en-CA" sz="1600" dirty="0">
                <a:solidFill>
                  <a:schemeClr val="tx1"/>
                </a:solidFill>
              </a:rPr>
              <a:t>Task-oriented</a:t>
            </a:r>
          </a:p>
          <a:p>
            <a:pPr marL="36000" lvl="1">
              <a:spcBef>
                <a:spcPts val="0"/>
              </a:spcBef>
            </a:pPr>
            <a:r>
              <a:rPr lang="en-CA" sz="1600" dirty="0">
                <a:solidFill>
                  <a:schemeClr val="tx1"/>
                </a:solidFill>
              </a:rPr>
              <a:t>Personal responsibility for success/failure</a:t>
            </a:r>
          </a:p>
          <a:p>
            <a:pPr marL="36000" lvl="1">
              <a:spcBef>
                <a:spcPts val="0"/>
              </a:spcBef>
            </a:pPr>
            <a:endParaRPr lang="en-CA" sz="400" dirty="0"/>
          </a:p>
        </p:txBody>
      </p:sp>
      <p:sp>
        <p:nvSpPr>
          <p:cNvPr id="3" name="Slide Number Placeholder 2"/>
          <p:cNvSpPr>
            <a:spLocks noGrp="1"/>
          </p:cNvSpPr>
          <p:nvPr>
            <p:ph type="sldNum" sz="quarter" idx="12"/>
          </p:nvPr>
        </p:nvSpPr>
        <p:spPr/>
        <p:txBody>
          <a:bodyPr/>
          <a:lstStyle/>
          <a:p>
            <a:fld id="{3231497C-1DD2-4D53-A991-A9A3237ED2C3}" type="slidenum">
              <a:rPr lang="en-US" altLang="en-US" smtClean="0">
                <a:solidFill>
                  <a:srgbClr val="000000"/>
                </a:solidFill>
              </a:rPr>
              <a:pPr/>
              <a:t>21</a:t>
            </a:fld>
            <a:endParaRPr lang="en-US" altLang="en-US">
              <a:solidFill>
                <a:srgbClr val="000000"/>
              </a:solidFill>
            </a:endParaRPr>
          </a:p>
        </p:txBody>
      </p:sp>
      <p:pic>
        <p:nvPicPr>
          <p:cNvPr id="6146" name="Picture 2" descr="Image result for Alibaba ceo">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2996952"/>
            <a:ext cx="2242487" cy="2982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67884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Next Class		</a:t>
            </a:r>
            <a:endParaRPr lang="en-CA" dirty="0"/>
          </a:p>
        </p:txBody>
      </p:sp>
      <p:sp>
        <p:nvSpPr>
          <p:cNvPr id="3" name="Content Placeholder 2"/>
          <p:cNvSpPr>
            <a:spLocks noGrp="1"/>
          </p:cNvSpPr>
          <p:nvPr>
            <p:ph idx="1"/>
          </p:nvPr>
        </p:nvSpPr>
        <p:spPr/>
        <p:txBody>
          <a:bodyPr/>
          <a:lstStyle/>
          <a:p>
            <a:pPr lvl="1"/>
            <a:r>
              <a:rPr lang="en-CA" dirty="0" smtClean="0"/>
              <a:t>Week 3A: Perception &amp; Communication</a:t>
            </a:r>
          </a:p>
          <a:p>
            <a:pPr lvl="1"/>
            <a:r>
              <a:rPr lang="en-CA" dirty="0" smtClean="0"/>
              <a:t>Week 3B: Midterm Test </a:t>
            </a:r>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22</a:t>
            </a:fld>
            <a:endParaRPr lang="en-CA"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5890" y="2924944"/>
            <a:ext cx="2453258" cy="24532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6042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800" dirty="0" smtClean="0"/>
              <a:t>Top Academic Journals related to this course</a:t>
            </a:r>
            <a:endParaRPr lang="en-CA" sz="2800" dirty="0"/>
          </a:p>
        </p:txBody>
      </p:sp>
      <p:sp>
        <p:nvSpPr>
          <p:cNvPr id="3" name="Content Placeholder 2"/>
          <p:cNvSpPr>
            <a:spLocks noGrp="1"/>
          </p:cNvSpPr>
          <p:nvPr>
            <p:ph idx="1"/>
          </p:nvPr>
        </p:nvSpPr>
        <p:spPr/>
        <p:txBody>
          <a:bodyPr>
            <a:normAutofit fontScale="55000" lnSpcReduction="20000"/>
          </a:bodyPr>
          <a:lstStyle/>
          <a:p>
            <a:pPr marL="514350" indent="-514350">
              <a:buFont typeface="+mj-lt"/>
              <a:buAutoNum type="arabicPeriod"/>
            </a:pPr>
            <a:r>
              <a:rPr lang="en-CA" sz="4400" dirty="0" smtClean="0"/>
              <a:t>Academy of Management Review</a:t>
            </a:r>
          </a:p>
          <a:p>
            <a:pPr marL="514350" indent="-514350">
              <a:buFont typeface="+mj-lt"/>
              <a:buAutoNum type="arabicPeriod"/>
            </a:pPr>
            <a:r>
              <a:rPr lang="en-CA" sz="4400" dirty="0" smtClean="0"/>
              <a:t>Academy of Management Journal</a:t>
            </a:r>
          </a:p>
          <a:p>
            <a:pPr marL="514350" indent="-514350">
              <a:buFont typeface="+mj-lt"/>
              <a:buAutoNum type="arabicPeriod"/>
            </a:pPr>
            <a:r>
              <a:rPr lang="en-CA" sz="4400" dirty="0" smtClean="0"/>
              <a:t>Journal of Management</a:t>
            </a:r>
          </a:p>
          <a:p>
            <a:pPr marL="514350" indent="-514350">
              <a:buFont typeface="+mj-lt"/>
              <a:buAutoNum type="arabicPeriod"/>
            </a:pPr>
            <a:r>
              <a:rPr lang="en-CA" sz="4400" dirty="0" smtClean="0"/>
              <a:t>Research in Organizational Behaviour</a:t>
            </a:r>
          </a:p>
          <a:p>
            <a:pPr marL="514350" indent="-514350">
              <a:buFont typeface="+mj-lt"/>
              <a:buAutoNum type="arabicPeriod"/>
            </a:pPr>
            <a:r>
              <a:rPr lang="en-CA" sz="4400" dirty="0" smtClean="0"/>
              <a:t>Personnel Psychology</a:t>
            </a:r>
          </a:p>
          <a:p>
            <a:pPr marL="514350" indent="-514350">
              <a:buFont typeface="+mj-lt"/>
              <a:buAutoNum type="arabicPeriod"/>
            </a:pPr>
            <a:r>
              <a:rPr lang="en-CA" sz="4400" dirty="0" smtClean="0"/>
              <a:t>Administrative Science Quarterly</a:t>
            </a:r>
          </a:p>
          <a:p>
            <a:pPr marL="514350" indent="-514350">
              <a:buFont typeface="+mj-lt"/>
              <a:buAutoNum type="arabicPeriod"/>
            </a:pPr>
            <a:r>
              <a:rPr lang="en-CA" sz="4400" dirty="0" smtClean="0"/>
              <a:t>Organization Science</a:t>
            </a:r>
          </a:p>
          <a:p>
            <a:pPr marL="514350" indent="-514350">
              <a:buFont typeface="+mj-lt"/>
              <a:buAutoNum type="arabicPeriod"/>
            </a:pPr>
            <a:r>
              <a:rPr lang="en-CA" sz="4400" dirty="0" smtClean="0"/>
              <a:t>Journal of Management Studies</a:t>
            </a:r>
          </a:p>
          <a:p>
            <a:pPr marL="514350" indent="-514350">
              <a:buFont typeface="+mj-lt"/>
              <a:buAutoNum type="arabicPeriod"/>
            </a:pPr>
            <a:r>
              <a:rPr lang="en-CA" sz="4400" dirty="0" smtClean="0"/>
              <a:t>Organizational Behaviour and Human Decision Processes</a:t>
            </a:r>
          </a:p>
          <a:p>
            <a:pPr marL="514350" indent="-514350">
              <a:buFont typeface="+mj-lt"/>
              <a:buAutoNum type="arabicPeriod"/>
            </a:pPr>
            <a:r>
              <a:rPr lang="en-CA" sz="4400" dirty="0" smtClean="0"/>
              <a:t>Leadership Studies</a:t>
            </a:r>
          </a:p>
          <a:p>
            <a:pPr marL="514350" indent="-514350">
              <a:buFont typeface="+mj-lt"/>
              <a:buAutoNum type="arabicPeriod"/>
            </a:pPr>
            <a:r>
              <a:rPr lang="en-CA" sz="4400" dirty="0" smtClean="0"/>
              <a:t>Journal of Organizational Behaviour</a:t>
            </a:r>
          </a:p>
          <a:p>
            <a:pPr marL="514350" indent="-514350">
              <a:buFont typeface="+mj-lt"/>
              <a:buAutoNum type="arabicPeriod"/>
            </a:pPr>
            <a:r>
              <a:rPr lang="en-CA" sz="4400" dirty="0" smtClean="0"/>
              <a:t>Human Relations</a:t>
            </a:r>
          </a:p>
          <a:p>
            <a:endParaRPr lang="en-CA" dirty="0"/>
          </a:p>
        </p:txBody>
      </p:sp>
      <p:pic>
        <p:nvPicPr>
          <p:cNvPr id="12290" name="Picture 2" descr="http://www.amsci.com/media/library-with-books-and-journal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7475" y="1534966"/>
            <a:ext cx="2769325" cy="1841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23</a:t>
            </a:fld>
            <a:endParaRPr lang="en-CA" dirty="0"/>
          </a:p>
        </p:txBody>
      </p:sp>
    </p:spTree>
    <p:extLst>
      <p:ext uri="{BB962C8B-B14F-4D97-AF65-F5344CB8AC3E}">
        <p14:creationId xmlns:p14="http://schemas.microsoft.com/office/powerpoint/2010/main" val="42040569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6797</TotalTime>
  <Words>1071</Words>
  <Application>Microsoft Office PowerPoint</Application>
  <PresentationFormat>On-screen Show (4:3)</PresentationFormat>
  <Paragraphs>294</Paragraphs>
  <Slides>23</Slides>
  <Notes>23</Notes>
  <HiddenSlides>0</HiddenSlides>
  <MMClips>4</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Urban</vt:lpstr>
      <vt:lpstr>  Week 2B Motivation BUSI 2101 Summer 2017</vt:lpstr>
      <vt:lpstr>Road Map</vt:lpstr>
      <vt:lpstr>BUSI 2101: Around the world</vt:lpstr>
      <vt:lpstr>Interactionist Approach: CRA</vt:lpstr>
      <vt:lpstr>Interactionist Approach: CRA</vt:lpstr>
      <vt:lpstr>Motivation</vt:lpstr>
      <vt:lpstr>Understanding motivation</vt:lpstr>
      <vt:lpstr>Content (Needs) Theories of Motivation</vt:lpstr>
      <vt:lpstr>Maslow’s Hierarchy </vt:lpstr>
      <vt:lpstr>McClelland (covered in Interactive)</vt:lpstr>
      <vt:lpstr>Process Theories of Motivation</vt:lpstr>
      <vt:lpstr>Motivating Employees: Self-Efficacy Theory</vt:lpstr>
      <vt:lpstr>Motivating Employees: Expectancy Theory</vt:lpstr>
      <vt:lpstr>Goal Setting Theory</vt:lpstr>
      <vt:lpstr>Equity Theory &amp; Fair Process</vt:lpstr>
      <vt:lpstr>How to treat employees: Reinforcement &amp; Punishment</vt:lpstr>
      <vt:lpstr>Developing a Rewards System</vt:lpstr>
      <vt:lpstr>Rewards - Beware</vt:lpstr>
      <vt:lpstr>Week 2B Interactive</vt:lpstr>
      <vt:lpstr>Motivation: The Job &amp; The Individual</vt:lpstr>
      <vt:lpstr>McClelland (covered in Interactive)</vt:lpstr>
      <vt:lpstr>Next Class  </vt:lpstr>
      <vt:lpstr>Top Academic Journals related to this course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Growing Up and Settling Down? Comparing the Work Values of Pre-Career and Working Millennials</dc:title>
  <dc:creator>Lisa</dc:creator>
  <cp:lastModifiedBy>rob smart</cp:lastModifiedBy>
  <cp:revision>187</cp:revision>
  <cp:lastPrinted>2017-05-04T15:06:50Z</cp:lastPrinted>
  <dcterms:created xsi:type="dcterms:W3CDTF">2012-05-28T22:36:24Z</dcterms:created>
  <dcterms:modified xsi:type="dcterms:W3CDTF">2017-05-11T02:40:07Z</dcterms:modified>
</cp:coreProperties>
</file>