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256" r:id="rId2"/>
    <p:sldId id="269" r:id="rId3"/>
    <p:sldId id="264" r:id="rId4"/>
    <p:sldId id="258" r:id="rId5"/>
    <p:sldId id="265" r:id="rId6"/>
    <p:sldId id="266" r:id="rId7"/>
    <p:sldId id="267" r:id="rId8"/>
    <p:sldId id="270" r:id="rId9"/>
    <p:sldId id="257" r:id="rId10"/>
    <p:sldId id="268" r:id="rId11"/>
    <p:sldId id="27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51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A6D32-05F7-4679-81EC-13466885FCD5}" type="datetimeFigureOut">
              <a:rPr lang="en-US" smtClean="0"/>
              <a:t>9/11/2018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CA3A5-9ACF-4189-82DD-006E76E5C2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367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Poll Title: What comes to your mind when you think of the word "research"?
https://www.polleverywhere.com/free_text_polls/iJEruKAfOnbsbJv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A3A5-9ACF-4189-82DD-006E76E5C2F9}" type="slidenum">
              <a:rPr lang="en-US" smtClean="0"/>
              <a:t>3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90F8CC-9F10-43CA-BF28-1606BD52AB5F}"/>
              </a:ext>
            </a:extLst>
          </p:cNvPr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230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Poll Title: Do you believe that for every question there is a single correct answer?
https://www.polleverywhere.com/multiple_choice_polls/uluklNKYeatRrz0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A3A5-9ACF-4189-82DD-006E76E5C2F9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EA7F57-56A5-416E-86E6-87FD1118D624}"/>
              </a:ext>
            </a:extLst>
          </p:cNvPr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51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Poll Title: Do you believe that the correct answer is somewhere out there and research means finding that one answer to solve the problem at hand?
https://www.polleverywhere.com/multiple_choice_polls/sa063qjGaronpCI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A3A5-9ACF-4189-82DD-006E76E5C2F9}" type="slidenum">
              <a:rPr lang="en-US" smtClean="0"/>
              <a:t>6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06742A-7623-456F-8DFC-3A10FF3A5661}"/>
              </a:ext>
            </a:extLst>
          </p:cNvPr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64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
Poll Title: Do you think that writing research papers is the process of finding these correct answers, writing them down, and delivering them to the professor? Perry (1970).
https://www.polleverywhere.com/multiple_choice_polls/Vmgjea0MRyiUH3G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A3A5-9ACF-4189-82DD-006E76E5C2F9}" type="slidenum">
              <a:rPr lang="en-US" smtClean="0"/>
              <a:t>7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F94F64-5D62-4F20-A52F-9B15A8F70D93}"/>
              </a:ext>
            </a:extLst>
          </p:cNvPr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55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DDB85-058D-44C1-B5BB-B611C05EC8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B69023-0AEB-4D6B-B5BF-3890D4D09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B22305-CFB4-4849-8815-24A25B7AA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3CE9-FDC6-4D7C-B737-0DBDE290BE9D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4A6AE-A5A0-43ED-997E-A1593C088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1BC13-FB21-4988-BAD6-2033D9056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944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32E9-46D0-4197-9126-ED4A37DB2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9E9C2-FFA6-424E-84A4-C6FD5266B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753F1-115E-485F-A369-46907542D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06A5-45F5-43D1-BDF7-3155361D6D05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33F27-22C5-489D-A951-AB5AAFF1F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2D036-1E32-4405-A209-5A8A4C9E8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0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D36DD-0A63-4932-94C0-11D06DCC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CDA23-A627-4416-84A5-8152D903E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0EEA5-D748-4D22-97BC-08257477D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4C5E4-DFE4-42A1-B3A1-19EAD307D028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D5576-5F34-497E-9BE1-4D6F4C9A2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E8B269-4C76-40DB-92F2-E0C95246B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86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F1264-4AE5-456F-BD69-CD5430A02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68797-861F-422C-BE04-A8D266284A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0E168-3DD9-4B00-914A-66227E302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2D36-CD0B-46C0-BD52-6A3E1D348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F5D9E-2588-4BCF-8CD9-FFE1F70FFCA6}" type="datetime1">
              <a:rPr lang="en-US" smtClean="0"/>
              <a:t>9/11/2018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E347D1-E4BE-4C2E-85F8-5E1949D07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1E78B9-B7E5-4992-AE70-D8321F96E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08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2C715-38B4-453F-8D5A-4E8E71003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5EB981-1580-475E-B83D-399C18177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C39CE-7964-467B-B6EE-EB57D5545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6260A6-86CA-4DBB-81A9-D07ED1D78A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429CB8-835B-4997-8377-F7D97B0955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920FEA-D74E-4F86-8CC1-E765427CB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9BFCB-163C-4570-AA55-47BD51949BD7}" type="datetime1">
              <a:rPr lang="en-US" smtClean="0"/>
              <a:t>9/11/2018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1F655A-5DD8-4ACC-85EA-8F095BBE6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A9C0CF-BE60-4E12-B5C7-A7A4FA3CF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79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7ED8D-680B-4D7E-811B-231811E75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C3DE50-9177-4939-826E-4A48633A5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BCCE2-3C73-46BD-B1A1-454D7B898FE9}" type="datetime1">
              <a:rPr lang="en-US" smtClean="0"/>
              <a:t>9/11/2018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37A3C5-7D3D-4DBB-96D8-5A7737ED5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D7AED-E0C4-4554-99F2-33F9A1EF3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397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9F7001-F959-489C-8179-76660C3CE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2B045-2AAA-4404-BAE0-9ECD795CF3AD}" type="datetime1">
              <a:rPr lang="en-US" smtClean="0"/>
              <a:t>9/11/2018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DB7AF6-1724-4640-8170-E627421D3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3E603B-61B2-4453-BFF2-34D3F0ED4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7E7DD-7F18-4CC1-84CA-04B129740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C07E5-A0E2-47AC-8CD8-0C25316B7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B274C-3E98-4743-AD75-BAB08254B6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C0BEF2-8AE3-490D-90DF-32351AF24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C0CA8-88C8-4E31-B6E3-9D1F3731E585}" type="datetime1">
              <a:rPr lang="en-US" smtClean="0"/>
              <a:t>9/11/2018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8E7DD-7F78-4326-8B54-C90F03B3D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101608-F54D-4AF0-BDB2-5C862F255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59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2E6AD-2BA7-40DF-A245-736886792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26F051-5DBB-4335-B536-E89C0FA127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64D3C7-9E58-4736-B565-9328A59DD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AE14BC-A6A1-496D-8050-A282261D2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BD76-5540-4DBD-9C24-1B95EF2BC8A9}" type="datetime1">
              <a:rPr lang="en-US" smtClean="0"/>
              <a:t>9/11/2018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2F05D0-D004-4C17-8E93-AA4E49476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DAD7-BA61-4B81-B13E-82331D792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1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8CDD5-975E-4669-8962-E2AB7ACF7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2F67DE-9268-494C-8FB3-FDF4E975C1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240A0-16CE-42E1-9073-CF395E765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2E087-A536-4634-9E50-FC98078F58CB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0B028-C6AE-4B39-9182-32EFE9AB2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3FEA-9949-44F3-BA65-426B129CE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9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4292E6-3A66-44D4-9532-2BFB5A605F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01021-7E36-4089-BA5A-3BB94CFAFE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BF442-D8A9-4F8F-A7CF-A1E520863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9F041-D4C5-427E-943F-A4071F718381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D0C5C-3CDF-459D-A9B6-23C9DDA6C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496E5-23A8-4152-A4D1-422CE8F67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57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9163E9-CF51-4B79-972C-DB4E4EF27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8CDAA-DBA6-44C7-90AE-B52B6642F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C8E40-1BCD-4D41-BF54-A2D2DB2348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81FBF-859B-43EC-91E2-111315365AC8}" type="datetime1">
              <a:rPr lang="en-US" smtClean="0"/>
              <a:t>9/11/2018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B27E2-EA2E-4832-8A6A-3DB623DCA0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78ECF1-7759-440A-A2CA-DB458680E1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89D06-A0A1-401A-80B0-78504101C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795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92187A-AAD1-45E8-A686-9D5B2C029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1309" y="1041400"/>
            <a:ext cx="10409382" cy="2387600"/>
          </a:xfrm>
        </p:spPr>
        <p:txBody>
          <a:bodyPr anchor="ctr">
            <a:normAutofit/>
          </a:bodyPr>
          <a:lstStyle/>
          <a:p>
            <a:r>
              <a:rPr lang="en-US" sz="4400" b="1" dirty="0"/>
              <a:t>Introduction to Evidence-Based Practice (EBP)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5525383-CEB0-44A8-AC0F-D4E1C275E6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300" b="1" dirty="0" smtClean="0"/>
              <a:t>Department of Health Sciences</a:t>
            </a:r>
            <a:endParaRPr lang="en-US" sz="3300" b="1" dirty="0"/>
          </a:p>
          <a:p>
            <a:r>
              <a:rPr lang="en-US" sz="3300" b="1" dirty="0"/>
              <a:t>Fall 2018</a:t>
            </a:r>
          </a:p>
          <a:p>
            <a:endParaRPr lang="en-US" sz="3300" dirty="0"/>
          </a:p>
          <a:p>
            <a:r>
              <a:rPr lang="en-US" sz="3300" dirty="0"/>
              <a:t>Shermeen </a:t>
            </a:r>
            <a:r>
              <a:rPr lang="en-US" sz="3300" dirty="0" err="1"/>
              <a:t>Nizami</a:t>
            </a:r>
            <a:r>
              <a:rPr lang="en-US" sz="3300" dirty="0"/>
              <a:t>, Ph.D.</a:t>
            </a:r>
          </a:p>
          <a:p>
            <a:endParaRPr lang="en-US" sz="280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83C0D4-7905-434D-B633-70FBF820AA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34691" y="5908964"/>
            <a:ext cx="4451928" cy="365125"/>
          </a:xfrm>
        </p:spPr>
        <p:txBody>
          <a:bodyPr/>
          <a:lstStyle/>
          <a:p>
            <a:r>
              <a:rPr lang="en-US" sz="1800" dirty="0">
                <a:solidFill>
                  <a:schemeClr val="tx1"/>
                </a:solidFill>
              </a:rPr>
              <a:t>Last updated </a:t>
            </a:r>
            <a:fld id="{2FAE1AB1-1083-4012-8912-49DC538C4DE1}" type="datetime2">
              <a:rPr lang="en-US" sz="1800" smtClean="0">
                <a:solidFill>
                  <a:schemeClr val="tx1"/>
                </a:solidFill>
              </a:rPr>
              <a:t>Tuesday, September 11, 2018</a:t>
            </a:fld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236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17BFA-2552-4C5B-85BD-A2608C58D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Module Learning Outcomes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6A1A7-78ED-4A35-B6DF-D2CDA64FB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364" y="1690688"/>
            <a:ext cx="11245272" cy="4351338"/>
          </a:xfrm>
        </p:spPr>
        <p:txBody>
          <a:bodyPr>
            <a:normAutofit/>
          </a:bodyPr>
          <a:lstStyle/>
          <a:p>
            <a:r>
              <a:rPr lang="en-US" sz="2800" dirty="0"/>
              <a:t>Upon completion of this module, students will be able to:</a:t>
            </a:r>
          </a:p>
          <a:p>
            <a:pPr marL="971550" lvl="1" indent="-514350">
              <a:buFont typeface="+mj-lt"/>
              <a:buAutoNum type="arabicPeriod"/>
            </a:pP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en-US" sz="2400" dirty="0"/>
              <a:t>Describe fundamental concepts in health research (care/research link</a:t>
            </a:r>
            <a:r>
              <a:rPr lang="en-US" sz="2400" dirty="0" smtClean="0"/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dirty="0"/>
              <a:t>Discuss the EBP </a:t>
            </a:r>
            <a:r>
              <a:rPr lang="en-US" sz="2400" dirty="0" smtClean="0"/>
              <a:t>model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dirty="0" smtClean="0"/>
              <a:t>Map the EBP model to the care/research link</a:t>
            </a:r>
            <a:endParaRPr lang="en-US" sz="2400" dirty="0"/>
          </a:p>
          <a:p>
            <a:pPr marL="457200" lvl="1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49DC72-9C84-4FC7-A6F5-0E030044A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991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685EE1-C72A-47F0-8829-6E9D6671977C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1711B-5753-471D-8430-3607BFEB5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808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D2636D-AB72-404D-B7F4-49D2DDA9B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387" y="443346"/>
            <a:ext cx="4880722" cy="551608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3677831-50D1-441E-A80B-08BD9E162712}"/>
              </a:ext>
            </a:extLst>
          </p:cNvPr>
          <p:cNvSpPr/>
          <p:nvPr/>
        </p:nvSpPr>
        <p:spPr>
          <a:xfrm>
            <a:off x="302198" y="4943765"/>
            <a:ext cx="5638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effectLst/>
              </a:rPr>
              <a:t>Davies, B., &amp; Logan, J. (2018). </a:t>
            </a:r>
            <a:r>
              <a:rPr lang="en-US" sz="2000" i="1" dirty="0">
                <a:effectLst/>
              </a:rPr>
              <a:t>Reading research: a user-friendly guide for health professionals</a:t>
            </a:r>
            <a:r>
              <a:rPr lang="en-US" sz="2000" dirty="0">
                <a:effectLst/>
              </a:rPr>
              <a:t> (6th ed.). Elsevier Canada.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76334C-125E-411E-A889-EB5B2A1F00E2}"/>
              </a:ext>
            </a:extLst>
          </p:cNvPr>
          <p:cNvSpPr/>
          <p:nvPr/>
        </p:nvSpPr>
        <p:spPr>
          <a:xfrm>
            <a:off x="302198" y="4359324"/>
            <a:ext cx="2642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US" sz="2400" u="sng" dirty="0">
                <a:latin typeface="+mj-lt"/>
                <a:ea typeface="+mj-ea"/>
                <a:cs typeface="+mj-cs"/>
              </a:rPr>
              <a:t>Care/Research Link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F910A1-FF79-49ED-BF1B-25F16D52D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72B6AA-E067-462A-92F4-8F52E89A8F86}"/>
              </a:ext>
            </a:extLst>
          </p:cNvPr>
          <p:cNvSpPr/>
          <p:nvPr/>
        </p:nvSpPr>
        <p:spPr>
          <a:xfrm>
            <a:off x="479014" y="335582"/>
            <a:ext cx="4343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  <a:ea typeface="+mj-ea"/>
                <a:cs typeface="+mj-cs"/>
              </a:rPr>
              <a:t>Davies (2018): Chapter 1</a:t>
            </a:r>
          </a:p>
        </p:txBody>
      </p:sp>
    </p:spTree>
    <p:extLst>
      <p:ext uri="{BB962C8B-B14F-4D97-AF65-F5344CB8AC3E}">
        <p14:creationId xmlns:p14="http://schemas.microsoft.com/office/powerpoint/2010/main" val="794913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40A21-6500-40B0-8412-FBFAFD17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755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C227A4-8137-4F4C-AA8E-D432A0FC3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29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950B-13F7-4E53-A822-FF11E662A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448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BCDE5-903E-497A-8688-688E2BE88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Evidence-Based Practice (EBP)?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4A44C-0CED-4153-B1EC-6BFE38325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4716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“</a:t>
            </a:r>
            <a:r>
              <a:rPr lang="en-US" i="1" dirty="0"/>
              <a:t>Evidence based practice (EBP) is the integration of the</a:t>
            </a:r>
          </a:p>
          <a:p>
            <a:pPr marL="0" indent="0" algn="just">
              <a:buNone/>
            </a:pPr>
            <a:r>
              <a:rPr lang="en-US" i="1" dirty="0"/>
              <a:t>best available research evidence with clinical expertise</a:t>
            </a:r>
          </a:p>
          <a:p>
            <a:pPr marL="0" indent="0" algn="just">
              <a:buNone/>
            </a:pPr>
            <a:r>
              <a:rPr lang="en-US" i="1" dirty="0"/>
              <a:t>and patients' unique perspectives and circumstances to</a:t>
            </a:r>
          </a:p>
          <a:p>
            <a:pPr marL="0" indent="0" algn="just">
              <a:buNone/>
            </a:pPr>
            <a:r>
              <a:rPr lang="en-US" i="1" dirty="0"/>
              <a:t>optimize healthcare outcomes [1]. EBP knowledge and</a:t>
            </a:r>
          </a:p>
          <a:p>
            <a:pPr marL="0" indent="0" algn="just">
              <a:buNone/>
            </a:pPr>
            <a:r>
              <a:rPr lang="en-US" i="1" dirty="0"/>
              <a:t>skills have become foundational principles for all health</a:t>
            </a:r>
          </a:p>
          <a:p>
            <a:pPr marL="0" indent="0" algn="just">
              <a:buNone/>
            </a:pPr>
            <a:r>
              <a:rPr lang="en-US" i="1" dirty="0"/>
              <a:t>care professionals [2]</a:t>
            </a:r>
            <a:r>
              <a:rPr lang="en-US" dirty="0"/>
              <a:t>.”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8CD53-68AF-4D84-A08B-35CC28B20B30}"/>
              </a:ext>
            </a:extLst>
          </p:cNvPr>
          <p:cNvSpPr/>
          <p:nvPr/>
        </p:nvSpPr>
        <p:spPr>
          <a:xfrm>
            <a:off x="838200" y="5263284"/>
            <a:ext cx="103655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effectLst/>
              </a:rPr>
              <a:t>Tilson, J. K. (2010). Validation of the modified Fresno test: assessing physical therapists’ evidence based practice knowledge and skills. </a:t>
            </a:r>
            <a:r>
              <a:rPr lang="en-US" sz="2000" i="1" dirty="0">
                <a:effectLst/>
              </a:rPr>
              <a:t>BMC Medical Education</a:t>
            </a:r>
            <a:r>
              <a:rPr lang="en-US" sz="2000" dirty="0">
                <a:effectLst/>
              </a:rPr>
              <a:t>, </a:t>
            </a:r>
            <a:r>
              <a:rPr lang="en-US" sz="2000" i="1" dirty="0">
                <a:effectLst/>
              </a:rPr>
              <a:t>10</a:t>
            </a:r>
            <a:r>
              <a:rPr lang="en-US" sz="2000" dirty="0">
                <a:effectLst/>
              </a:rPr>
              <a:t>, 38. https://doi.org/10.1186/1472-6920-10-38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20178-49BB-48CA-B5DD-3C57199FB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082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17FD94E-EDE8-4E49-9543-ADD48888EFD6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4468" t="2153" r="4342" b="908"/>
          <a:stretch/>
        </p:blipFill>
        <p:spPr>
          <a:xfrm>
            <a:off x="5393113" y="369455"/>
            <a:ext cx="5921432" cy="61179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6C0F01-A76F-40C3-AAF4-3EAA4E259F9A}"/>
              </a:ext>
            </a:extLst>
          </p:cNvPr>
          <p:cNvSpPr/>
          <p:nvPr/>
        </p:nvSpPr>
        <p:spPr>
          <a:xfrm>
            <a:off x="469607" y="4577823"/>
            <a:ext cx="49691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effectLst/>
              </a:rPr>
              <a:t>Tilson, J. K. (2010). Validation of the modified Fresno test: assessing physical therapists’ evidence based practice knowledge and skills. </a:t>
            </a:r>
            <a:r>
              <a:rPr lang="en-US" sz="2000" i="1" dirty="0">
                <a:effectLst/>
              </a:rPr>
              <a:t>BMC Medical Education</a:t>
            </a:r>
            <a:r>
              <a:rPr lang="en-US" sz="2000" dirty="0">
                <a:effectLst/>
              </a:rPr>
              <a:t>, </a:t>
            </a:r>
            <a:r>
              <a:rPr lang="en-US" sz="2000" i="1" dirty="0">
                <a:effectLst/>
              </a:rPr>
              <a:t>10</a:t>
            </a:r>
            <a:r>
              <a:rPr lang="en-US" sz="2000" dirty="0">
                <a:effectLst/>
              </a:rPr>
              <a:t>, 38. https://doi.org/10.1186/1472-6920-10-38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5DA57B-8085-4F47-91F3-9D3060CA09B1}"/>
              </a:ext>
            </a:extLst>
          </p:cNvPr>
          <p:cNvSpPr/>
          <p:nvPr/>
        </p:nvSpPr>
        <p:spPr>
          <a:xfrm>
            <a:off x="395716" y="470739"/>
            <a:ext cx="38811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latin typeface="+mj-lt"/>
                <a:ea typeface="+mj-ea"/>
                <a:cs typeface="+mj-cs"/>
              </a:rPr>
              <a:t>The 5-step EBP model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B9418DC-B3E4-46C1-B6C7-E0C51C36A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034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F16947-748E-494E-86BD-E797F1D922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4468" t="2153" r="4342" b="908"/>
          <a:stretch/>
        </p:blipFill>
        <p:spPr>
          <a:xfrm>
            <a:off x="755651" y="643466"/>
            <a:ext cx="5070347" cy="557106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BD2636D-AB72-404D-B7F4-49D2DDA9B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977" y="643467"/>
            <a:ext cx="4930394" cy="557106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95ED61-4D83-47DB-9C53-2E1CA25E8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97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17BFA-2552-4C5B-85BD-A2608C58D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Module Learning Outcomes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6A1A7-78ED-4A35-B6DF-D2CDA64FB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364" y="1690688"/>
            <a:ext cx="11245272" cy="4351338"/>
          </a:xfrm>
        </p:spPr>
        <p:txBody>
          <a:bodyPr>
            <a:normAutofit/>
          </a:bodyPr>
          <a:lstStyle/>
          <a:p>
            <a:r>
              <a:rPr lang="en-US" sz="2800" dirty="0"/>
              <a:t>Upon completion of this module, students will be able to:</a:t>
            </a:r>
          </a:p>
          <a:p>
            <a:pPr marL="971550" lvl="1" indent="-514350">
              <a:buFont typeface="+mj-lt"/>
              <a:buAutoNum type="arabicPeriod"/>
            </a:pP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en-US" sz="2400" dirty="0"/>
              <a:t>Describe fundamental concepts in health research (care/research link</a:t>
            </a:r>
            <a:r>
              <a:rPr lang="en-US" sz="2400" dirty="0" smtClean="0"/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dirty="0"/>
              <a:t>Discuss the EBP </a:t>
            </a:r>
            <a:r>
              <a:rPr lang="en-US" sz="2400" dirty="0" smtClean="0"/>
              <a:t>model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dirty="0" smtClean="0"/>
              <a:t>Map the EBP model to the care/research link</a:t>
            </a:r>
            <a:endParaRPr lang="en-US" sz="2400" dirty="0"/>
          </a:p>
          <a:p>
            <a:pPr marL="457200" lvl="1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49DC72-9C84-4FC7-A6F5-0E030044A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9D06-A0A1-401A-80B0-78504101C92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5763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5e2812ca-f595-43c1-9589-614b045bc4b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0af5ee30-ea90-4464-8841-e5dcebf4d27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24092ef7-72ee-40cf-886b-061d19c08a9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7fd01181-1ac4-40d5-9b47-90957cdc46ea"/>
</p:tagLst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259</Words>
  <Application>Microsoft Office PowerPoint</Application>
  <PresentationFormat>Widescreen</PresentationFormat>
  <Paragraphs>49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Introduction to Evidence-Based Practice (EBP)</vt:lpstr>
      <vt:lpstr>Module 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Evidence-Based Practice (EBP)?</vt:lpstr>
      <vt:lpstr>PowerPoint Presentation</vt:lpstr>
      <vt:lpstr>PowerPoint Presentation</vt:lpstr>
      <vt:lpstr>Module Learning Outcomes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Evidence-Based Practice (EBP)</dc:title>
  <dc:creator>Shermeen</dc:creator>
  <cp:lastModifiedBy>Shermeen Nizami</cp:lastModifiedBy>
  <cp:revision>31</cp:revision>
  <dcterms:created xsi:type="dcterms:W3CDTF">2018-09-05T05:15:54Z</dcterms:created>
  <dcterms:modified xsi:type="dcterms:W3CDTF">2018-09-11T18:45:37Z</dcterms:modified>
</cp:coreProperties>
</file>