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61" r:id="rId1"/>
  </p:sldMasterIdLst>
  <p:notesMasterIdLst>
    <p:notesMasterId r:id="rId14"/>
  </p:notesMasterIdLst>
  <p:handoutMasterIdLst>
    <p:handoutMasterId r:id="rId15"/>
  </p:handoutMasterIdLst>
  <p:sldIdLst>
    <p:sldId id="266" r:id="rId2"/>
    <p:sldId id="267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608" y="-4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F364EED-57E0-4CC0-B51D-E5558DA783C7}" type="datetime1">
              <a:rPr lang="en-US"/>
              <a:pPr>
                <a:defRPr/>
              </a:pPr>
              <a:t>9/15/2011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12B9168-1C41-42CF-B2BD-62D76EC939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13122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3ED5C0E-DDBF-4EE1-8054-C6E1A8F171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0614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ED5C0E-DDBF-4EE1-8054-C6E1A8F171BE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62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E578D-A5CE-474C-8BBD-111C2132FC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36312-F9E3-4F4A-B460-F37CE39836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9498E-E1ED-4E20-8BF0-D068ECC60D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A4AB0-F635-44F1-876D-83D637745C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299EA-F2D9-495B-9C2D-ED9BD4A0E1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CC1AD-EC1B-4FE0-A006-9D9E2EEE3A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28315-CBA6-400D-A832-A27994E965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76195-6DFC-48FA-8D34-E97F5078F5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8AB09-8CE9-4BDE-AF8C-516A0CF34D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46157-EEDE-4D4A-B885-E24BE44EE0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CAD66-CF90-4B58-A8B9-32E53AE632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E79E798-7EBD-4CB2-8F10-5D39C9B260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hwallace@connect.carleton.ca" TargetMode="External"/><Relationship Id="rId2" Type="http://schemas.openxmlformats.org/officeDocument/2006/relationships/hyperlink" Target="http://www.carleton.ca/wt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IMPACT OF GLOBALIZATION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Thursday, 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Papers for 1701</a:t>
            </a:r>
          </a:p>
        </p:txBody>
      </p:sp>
      <p:sp>
        <p:nvSpPr>
          <p:cNvPr id="307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n-US" dirty="0" smtClean="0"/>
              <a:t>Content and Presentation.  </a:t>
            </a:r>
          </a:p>
          <a:p>
            <a:r>
              <a:rPr lang="en-US" dirty="0" smtClean="0"/>
              <a:t>The </a:t>
            </a:r>
            <a:r>
              <a:rPr lang="en-US" u="sng" dirty="0" smtClean="0"/>
              <a:t>substance</a:t>
            </a:r>
            <a:r>
              <a:rPr lang="en-US" dirty="0" smtClean="0"/>
              <a:t> of the paper, what you argue and how you support your argument, will provide the grade for your assignment.  </a:t>
            </a:r>
          </a:p>
          <a:p>
            <a:r>
              <a:rPr lang="en-US" dirty="0" smtClean="0"/>
              <a:t>At the same time the paper will be critiqued in terms of its structure, the logic and integration of your argument and the use of appropriate vocabulary and grammar. 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F36312-F9E3-4F4A-B460-F37CE398364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3 Impact of Globalization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Resources 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Writing Tutorial Services</a:t>
            </a:r>
          </a:p>
          <a:p>
            <a:pPr lvl="1"/>
            <a:r>
              <a:rPr lang="en-US" dirty="0" smtClean="0">
                <a:hlinkClick r:id="rId2"/>
              </a:rPr>
              <a:t>http://www.carleton.ca/wts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Floor, Library </a:t>
            </a:r>
          </a:p>
          <a:p>
            <a:r>
              <a:rPr lang="en-US" dirty="0" smtClean="0"/>
              <a:t>Teaching Assistant </a:t>
            </a:r>
          </a:p>
          <a:p>
            <a:pPr lvl="1"/>
            <a:r>
              <a:rPr lang="en-US" dirty="0" smtClean="0"/>
              <a:t>Heather Wallace , MBA student</a:t>
            </a:r>
          </a:p>
          <a:p>
            <a:pPr lvl="1"/>
            <a:r>
              <a:rPr lang="en-US" dirty="0" smtClean="0">
                <a:hlinkClick r:id="rId3"/>
              </a:rPr>
              <a:t>hwallace@connect.carleton.ca</a:t>
            </a:r>
            <a:r>
              <a:rPr lang="en-US" dirty="0" smtClean="0"/>
              <a:t>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F36312-F9E3-4F4A-B460-F37CE398364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3 Impact of Globalization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Impact of Globalization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The perception of globalization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Loss of jobs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Effects on wages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Distribution of wealth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Pollution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The export of culture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National sovereignty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Perspectives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F690E-1693-4891-AE31-39A23A6F5EAD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Perceptions of Globalization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Many people and groups see globalization as negative</a:t>
            </a:r>
          </a:p>
          <a:p>
            <a:pPr eaLnBrk="1" hangingPunct="1"/>
            <a:r>
              <a:rPr lang="en-US" dirty="0" smtClean="0"/>
              <a:t>They maintain that those who advocate it are evil or misguided</a:t>
            </a:r>
          </a:p>
          <a:p>
            <a:pPr lvl="1" eaLnBrk="1" hangingPunct="1"/>
            <a:r>
              <a:rPr lang="en-US" dirty="0" smtClean="0"/>
              <a:t>Large international corporations</a:t>
            </a:r>
          </a:p>
          <a:p>
            <a:pPr lvl="1" eaLnBrk="1" hangingPunct="1"/>
            <a:r>
              <a:rPr lang="en-US" dirty="0" smtClean="0"/>
              <a:t>United States</a:t>
            </a:r>
          </a:p>
          <a:p>
            <a:pPr lvl="1" eaLnBrk="1" hangingPunct="1"/>
            <a:r>
              <a:rPr lang="en-US" dirty="0" smtClean="0"/>
              <a:t>Multinational bodes, e.g. WTO, IMF, NAFTA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3CF6B-5451-4BE0-934B-B077FBF116DB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Loss of Jobs and Industries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Jobs do migrate to low wage countries</a:t>
            </a:r>
          </a:p>
          <a:p>
            <a:pPr eaLnBrk="1" hangingPunct="1"/>
            <a:r>
              <a:rPr lang="en-US" smtClean="0"/>
              <a:t>Most are unskilled or semi-skilled</a:t>
            </a:r>
          </a:p>
          <a:p>
            <a:pPr eaLnBrk="1" hangingPunct="1"/>
            <a:r>
              <a:rPr lang="en-US" smtClean="0"/>
              <a:t>But service and more technically advanced jobs are moving as well</a:t>
            </a:r>
          </a:p>
          <a:p>
            <a:pPr eaLnBrk="1" hangingPunct="1"/>
            <a:r>
              <a:rPr lang="en-US" smtClean="0"/>
              <a:t>Manufacturers say they have no choice</a:t>
            </a:r>
          </a:p>
          <a:p>
            <a:pPr eaLnBrk="1" hangingPunct="1"/>
            <a:r>
              <a:rPr lang="en-US" smtClean="0"/>
              <a:t>Critics say nations do not offer enough support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5A7C42-E021-47B6-90D4-7E88733554DC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Effects on Wages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Saves money for producers</a:t>
            </a:r>
          </a:p>
          <a:p>
            <a:pPr eaLnBrk="1" hangingPunct="1"/>
            <a:r>
              <a:rPr lang="en-US" smtClean="0"/>
              <a:t>May drive down wages for less skilled jobs in industrialized countries</a:t>
            </a:r>
          </a:p>
          <a:p>
            <a:pPr eaLnBrk="1" hangingPunct="1"/>
            <a:r>
              <a:rPr lang="en-US" smtClean="0"/>
              <a:t>Moves may avoid unionization</a:t>
            </a:r>
          </a:p>
          <a:p>
            <a:pPr eaLnBrk="1" hangingPunct="1"/>
            <a:r>
              <a:rPr lang="en-US" smtClean="0"/>
              <a:t>What do such moves mean for workers in lower wage countries?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ADBBB1-F72B-43C6-B131-81C642611C9B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Distribution of Wealth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effect does globalization have on the distribution of wealth within industrialized countries?</a:t>
            </a:r>
          </a:p>
          <a:p>
            <a:pPr eaLnBrk="1" hangingPunct="1"/>
            <a:r>
              <a:rPr lang="en-US" smtClean="0"/>
              <a:t>Within developing countries?</a:t>
            </a:r>
          </a:p>
          <a:p>
            <a:pPr eaLnBrk="1" hangingPunct="1"/>
            <a:r>
              <a:rPr lang="en-US" smtClean="0"/>
              <a:t>Across countries?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F7868B-B079-4EB6-9CD2-CE433AE70BE2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Pollution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Globalization increases consumption</a:t>
            </a:r>
          </a:p>
          <a:p>
            <a:pPr eaLnBrk="1" hangingPunct="1"/>
            <a:r>
              <a:rPr lang="en-US" smtClean="0"/>
              <a:t>Companies move polluting operations abroad</a:t>
            </a:r>
          </a:p>
          <a:p>
            <a:pPr eaLnBrk="1" hangingPunct="1"/>
            <a:r>
              <a:rPr lang="en-US" smtClean="0"/>
              <a:t>Companies ship pollutants to countries with less stringent laws</a:t>
            </a:r>
          </a:p>
          <a:p>
            <a:pPr eaLnBrk="1" hangingPunct="1"/>
            <a:r>
              <a:rPr lang="en-US" smtClean="0"/>
              <a:t>The relationship between economic growth and pollution (p. 30 in Hill)</a:t>
            </a:r>
          </a:p>
          <a:p>
            <a:pPr eaLnBrk="1" hangingPunct="1"/>
            <a:endParaRPr lang="en-US" sz="280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3BE456-9960-4F3A-BCE3-8A3B9695225B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Export of Culture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rise of a global culture</a:t>
            </a:r>
          </a:p>
          <a:p>
            <a:pPr eaLnBrk="1" hangingPunct="1"/>
            <a:r>
              <a:rPr lang="en-US" smtClean="0"/>
              <a:t>Dominated by the US</a:t>
            </a:r>
          </a:p>
          <a:p>
            <a:pPr eaLnBrk="1" hangingPunct="1"/>
            <a:r>
              <a:rPr lang="en-US" smtClean="0"/>
              <a:t>Especially in entertainment industries</a:t>
            </a:r>
          </a:p>
          <a:p>
            <a:pPr eaLnBrk="1" hangingPunct="1"/>
            <a:r>
              <a:rPr lang="en-US" smtClean="0"/>
              <a:t>This disrupts and devalues other cultures</a:t>
            </a:r>
          </a:p>
          <a:p>
            <a:pPr eaLnBrk="1" hangingPunct="1"/>
            <a:r>
              <a:rPr lang="en-US" smtClean="0"/>
              <a:t>The Canadian stance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11ACD8-82BB-461C-9987-70E51C23DDC9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National Sovereignty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In a more integrated world countries cede some authority to multilateral bodies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WTO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EU, NAFTA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IMF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There is substantial variance within organizations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Are the implications negative?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4D9533-359C-4E12-8163-7542DE4091CF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Perspectives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Analyzing the effects of globalization depends on our perspective</a:t>
            </a:r>
          </a:p>
          <a:p>
            <a:pPr eaLnBrk="1" hangingPunct="1"/>
            <a:r>
              <a:rPr lang="en-US" smtClean="0"/>
              <a:t>Losing a job or gaining opportunities</a:t>
            </a:r>
          </a:p>
          <a:p>
            <a:pPr eaLnBrk="1" hangingPunct="1"/>
            <a:r>
              <a:rPr lang="en-US" smtClean="0"/>
              <a:t>Lowering costs or exporting work</a:t>
            </a:r>
          </a:p>
          <a:p>
            <a:pPr eaLnBrk="1" hangingPunct="1"/>
            <a:r>
              <a:rPr lang="en-US" smtClean="0"/>
              <a:t>My town or country or the world</a:t>
            </a:r>
          </a:p>
          <a:p>
            <a:pPr eaLnBrk="1" hangingPunct="1"/>
            <a:r>
              <a:rPr lang="en-US" smtClean="0"/>
              <a:t>Long term or short term</a:t>
            </a:r>
          </a:p>
          <a:p>
            <a:pPr eaLnBrk="1" hangingPunct="1"/>
            <a:r>
              <a:rPr lang="en-US" smtClean="0"/>
              <a:t>Attitudes as context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3 Impact of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C5C780-712B-4529-857E-E3BD3B301B5B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15,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1905</TotalTime>
  <Words>434</Words>
  <Application>Microsoft Office PowerPoint</Application>
  <PresentationFormat>On-screen Show (4:3)</PresentationFormat>
  <Paragraphs>102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IMPACT OF GLOBALIZATION</vt:lpstr>
      <vt:lpstr>Papers for 1701</vt:lpstr>
      <vt:lpstr>Resources </vt:lpstr>
      <vt:lpstr>The Impact of Globalization</vt:lpstr>
      <vt:lpstr>Perceptions of Globalization</vt:lpstr>
      <vt:lpstr>The Loss of Jobs and Industries</vt:lpstr>
      <vt:lpstr>Effects on Wages</vt:lpstr>
      <vt:lpstr>Distribution of Wealth</vt:lpstr>
      <vt:lpstr>Pollution</vt:lpstr>
      <vt:lpstr>The Export of Culture</vt:lpstr>
      <vt:lpstr>National Sovereignty</vt:lpstr>
      <vt:lpstr>Perspectives</vt:lpstr>
    </vt:vector>
  </TitlesOfParts>
  <Company>David/Cray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Impact of Globalization</dc:title>
  <dc:creator>David/Cray</dc:creator>
  <cp:lastModifiedBy>Carleton University</cp:lastModifiedBy>
  <cp:revision>39</cp:revision>
  <dcterms:created xsi:type="dcterms:W3CDTF">2007-09-09T23:37:57Z</dcterms:created>
  <dcterms:modified xsi:type="dcterms:W3CDTF">2011-09-15T15:49:37Z</dcterms:modified>
</cp:coreProperties>
</file>