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79" r:id="rId1"/>
  </p:sldMasterIdLst>
  <p:notesMasterIdLst>
    <p:notesMasterId r:id="rId43"/>
  </p:notesMasterIdLst>
  <p:handoutMasterIdLst>
    <p:handoutMasterId r:id="rId44"/>
  </p:handoutMasterIdLst>
  <p:sldIdLst>
    <p:sldId id="256" r:id="rId2"/>
    <p:sldId id="475" r:id="rId3"/>
    <p:sldId id="476" r:id="rId4"/>
    <p:sldId id="443" r:id="rId5"/>
    <p:sldId id="444" r:id="rId6"/>
    <p:sldId id="477" r:id="rId7"/>
    <p:sldId id="445" r:id="rId8"/>
    <p:sldId id="446" r:id="rId9"/>
    <p:sldId id="447" r:id="rId10"/>
    <p:sldId id="448" r:id="rId11"/>
    <p:sldId id="449" r:id="rId12"/>
    <p:sldId id="478" r:id="rId13"/>
    <p:sldId id="480" r:id="rId14"/>
    <p:sldId id="481" r:id="rId15"/>
    <p:sldId id="482" r:id="rId16"/>
    <p:sldId id="483" r:id="rId17"/>
    <p:sldId id="484" r:id="rId18"/>
    <p:sldId id="485" r:id="rId19"/>
    <p:sldId id="486" r:id="rId20"/>
    <p:sldId id="487" r:id="rId21"/>
    <p:sldId id="488" r:id="rId22"/>
    <p:sldId id="489" r:id="rId23"/>
    <p:sldId id="490" r:id="rId24"/>
    <p:sldId id="491" r:id="rId25"/>
    <p:sldId id="492" r:id="rId26"/>
    <p:sldId id="451" r:id="rId27"/>
    <p:sldId id="456" r:id="rId28"/>
    <p:sldId id="457" r:id="rId29"/>
    <p:sldId id="458" r:id="rId30"/>
    <p:sldId id="459" r:id="rId31"/>
    <p:sldId id="460" r:id="rId32"/>
    <p:sldId id="461" r:id="rId33"/>
    <p:sldId id="462" r:id="rId34"/>
    <p:sldId id="463" r:id="rId35"/>
    <p:sldId id="452" r:id="rId36"/>
    <p:sldId id="453" r:id="rId37"/>
    <p:sldId id="454" r:id="rId38"/>
    <p:sldId id="464" r:id="rId39"/>
    <p:sldId id="465" r:id="rId40"/>
    <p:sldId id="467" r:id="rId41"/>
    <p:sldId id="440" r:id="rId42"/>
  </p:sldIdLst>
  <p:sldSz cx="9144000" cy="6858000" type="screen4x3"/>
  <p:notesSz cx="7077075" cy="9051925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68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51">
          <p15:clr>
            <a:srgbClr val="A4A3A4"/>
          </p15:clr>
        </p15:guide>
        <p15:guide id="2" pos="2229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bg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3365FB"/>
    <a:srgbClr val="943100"/>
    <a:srgbClr val="6A1900"/>
    <a:srgbClr val="BC3700"/>
    <a:srgbClr val="00279F"/>
    <a:srgbClr val="919191"/>
    <a:srgbClr val="6161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869" autoAdjust="0"/>
  </p:normalViewPr>
  <p:slideViewPr>
    <p:cSldViewPr>
      <p:cViewPr varScale="1">
        <p:scale>
          <a:sx n="51" d="100"/>
          <a:sy n="51" d="100"/>
        </p:scale>
        <p:origin x="78" y="618"/>
      </p:cViewPr>
      <p:guideLst>
        <p:guide orient="horz" pos="2568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1224" y="-96"/>
      </p:cViewPr>
      <p:guideLst>
        <p:guide orient="horz" pos="2851"/>
        <p:guide pos="222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67050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123" tIns="0" rIns="19123" bIns="0" numCol="1" anchor="t" anchorCtr="0" compatLnSpc="1">
            <a:prstTxWarp prst="textNoShape">
              <a:avLst/>
            </a:prstTxWarp>
          </a:bodyPr>
          <a:lstStyle>
            <a:lvl1pPr>
              <a:defRPr sz="1000" i="1">
                <a:solidFill>
                  <a:schemeClr val="accent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10025" y="0"/>
            <a:ext cx="3067050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123" tIns="0" rIns="19123" bIns="0" numCol="1" anchor="t" anchorCtr="0" compatLnSpc="1">
            <a:prstTxWarp prst="textNoShape">
              <a:avLst/>
            </a:prstTxWarp>
          </a:bodyPr>
          <a:lstStyle>
            <a:lvl1pPr algn="r">
              <a:defRPr sz="1000" i="1">
                <a:solidFill>
                  <a:schemeClr val="accent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599488"/>
            <a:ext cx="3067050" cy="45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123" tIns="0" rIns="19123" bIns="0" numCol="1" anchor="b" anchorCtr="0" compatLnSpc="1">
            <a:prstTxWarp prst="textNoShape">
              <a:avLst/>
            </a:prstTxWarp>
          </a:bodyPr>
          <a:lstStyle>
            <a:lvl1pPr>
              <a:defRPr sz="1000" i="1">
                <a:solidFill>
                  <a:schemeClr val="accent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10025" y="8599488"/>
            <a:ext cx="3067050" cy="45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123" tIns="0" rIns="19123" bIns="0" numCol="1" anchor="b" anchorCtr="0" compatLnSpc="1">
            <a:prstTxWarp prst="textNoShape">
              <a:avLst/>
            </a:prstTxWarp>
          </a:bodyPr>
          <a:lstStyle>
            <a:lvl1pPr algn="r">
              <a:defRPr sz="1000" i="1">
                <a:solidFill>
                  <a:schemeClr val="accent2"/>
                </a:solidFill>
                <a:latin typeface="Arial" charset="0"/>
              </a:defRPr>
            </a:lvl1pPr>
          </a:lstStyle>
          <a:p>
            <a:pPr>
              <a:defRPr/>
            </a:pPr>
            <a:fld id="{F63FB2DD-38AD-4103-A7F8-4BEC7AEA4F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40886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67050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123" tIns="0" rIns="19123" bIns="0" numCol="1" anchor="t" anchorCtr="0" compatLnSpc="1">
            <a:prstTxWarp prst="textNoShape">
              <a:avLst/>
            </a:prstTxWarp>
          </a:bodyPr>
          <a:lstStyle>
            <a:lvl1pPr>
              <a:defRPr sz="1000" i="1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10025" y="0"/>
            <a:ext cx="3067050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123" tIns="0" rIns="19123" bIns="0" numCol="1" anchor="t" anchorCtr="0" compatLnSpc="1">
            <a:prstTxWarp prst="textNoShape">
              <a:avLst/>
            </a:prstTxWarp>
          </a:bodyPr>
          <a:lstStyle>
            <a:lvl1pPr algn="r">
              <a:defRPr sz="1000" i="1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599488"/>
            <a:ext cx="3067050" cy="45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123" tIns="0" rIns="19123" bIns="0" numCol="1" anchor="b" anchorCtr="0" compatLnSpc="1">
            <a:prstTxWarp prst="textNoShape">
              <a:avLst/>
            </a:prstTxWarp>
          </a:bodyPr>
          <a:lstStyle>
            <a:lvl1pPr>
              <a:defRPr sz="1000" i="1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10025" y="8599488"/>
            <a:ext cx="3067050" cy="45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123" tIns="0" rIns="19123" bIns="0" numCol="1" anchor="b" anchorCtr="0" compatLnSpc="1">
            <a:prstTxWarp prst="textNoShape">
              <a:avLst/>
            </a:prstTxWarp>
          </a:bodyPr>
          <a:lstStyle>
            <a:lvl1pPr algn="r">
              <a:defRPr sz="1000" i="1">
                <a:latin typeface="Times New Roman" pitchFamily="18" charset="0"/>
              </a:defRPr>
            </a:lvl1pPr>
          </a:lstStyle>
          <a:p>
            <a:pPr>
              <a:defRPr/>
            </a:pPr>
            <a:fld id="{0A8810E4-4D9E-4B39-B2DA-4FA7B48F45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2975" y="4298950"/>
            <a:ext cx="5191125" cy="407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28" tIns="46214" rIns="92428" bIns="4621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notes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0423" name="Rectangle 7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77938" y="681038"/>
            <a:ext cx="4521200" cy="33909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6624638" y="8610600"/>
            <a:ext cx="406400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428" tIns="46214" rIns="92428" bIns="46214" anchor="ctr">
            <a:spAutoFit/>
          </a:bodyPr>
          <a:lstStyle/>
          <a:p>
            <a:pPr algn="r">
              <a:defRPr/>
            </a:pPr>
            <a:fld id="{06B2D8DB-32C7-46FD-A5EF-22A469E9BF2A}" type="slidenum">
              <a:rPr lang="en-US" sz="1400">
                <a:latin typeface="Times New Roman" pitchFamily="18" charset="0"/>
              </a:rPr>
              <a:pPr algn="r">
                <a:defRPr/>
              </a:pPr>
              <a:t>‹#›</a:t>
            </a:fld>
            <a:endParaRPr lang="en-US" sz="140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2638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B20A304-708E-4B1E-8E1B-2745E5212B10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14494062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7107C64-CEEB-4281-9FB3-A307DEB84C2C}" type="slidenum">
              <a:rPr lang="en-CA" smtClean="0"/>
              <a:pPr/>
              <a:t>2</a:t>
            </a:fld>
            <a:endParaRPr lang="en-CA" smtClean="0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7400498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/>
          </a:p>
        </p:txBody>
      </p:sp>
      <p:sp>
        <p:nvSpPr>
          <p:cNvPr id="634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1E12701-DB3F-4E64-B7C0-3138BF4D899D}" type="slidenum">
              <a:rPr lang="en-US" smtClean="0"/>
              <a:pPr/>
              <a:t>3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647135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/>
          </a:p>
        </p:txBody>
      </p:sp>
      <p:sp>
        <p:nvSpPr>
          <p:cNvPr id="645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17C4FFC-DD3F-40C9-862B-26405D8D5032}" type="slidenum">
              <a:rPr lang="en-US" smtClean="0"/>
              <a:pPr/>
              <a:t>4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8770629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CA" dirty="0" smtClean="0"/>
              <a:t>Derivation</a:t>
            </a:r>
            <a:r>
              <a:rPr lang="en-CA" baseline="0" dirty="0" smtClean="0"/>
              <a:t> in following slides is unimportant </a:t>
            </a:r>
            <a:endParaRPr lang="en-CA" dirty="0" smtClean="0"/>
          </a:p>
        </p:txBody>
      </p:sp>
      <p:sp>
        <p:nvSpPr>
          <p:cNvPr id="655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2D95094-36CB-4882-BB3C-0A9248C1432F}" type="slidenum">
              <a:rPr lang="en-US" smtClean="0"/>
              <a:pPr/>
              <a:t>5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7554132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641504E-3647-480C-8BF9-AA5F8EE51974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4288" y="685800"/>
            <a:ext cx="4510087" cy="3381375"/>
          </a:xfrm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4753365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/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4500769-34A4-425C-BFA9-E30217974D42}" type="slidenum">
              <a:rPr lang="en-US" smtClean="0"/>
              <a:pPr/>
              <a:t>7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5677565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/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7599764-61A6-4C1B-9FF6-F486D3D75055}" type="slidenum">
              <a:rPr lang="en-US" smtClean="0"/>
              <a:pPr/>
              <a:t>8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6607304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/>
          </a:p>
        </p:txBody>
      </p:sp>
      <p:sp>
        <p:nvSpPr>
          <p:cNvPr id="696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B89800F-EE40-4AF0-841A-F26878DA7A42}" type="slidenum">
              <a:rPr lang="en-US" smtClean="0"/>
              <a:pPr/>
              <a:t>9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0347234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871B94F-7E56-4DA5-AFB3-2F12FE596C90}" type="slidenum">
              <a:rPr lang="en-US" smtClean="0"/>
              <a:pPr/>
              <a:t>10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9623743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/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F8F6DA-B5F1-4D67-BDD3-B4EFF505C996}" type="slidenum">
              <a:rPr lang="en-US" smtClean="0"/>
              <a:pPr/>
              <a:t>11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6182532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DA6DA01-D7C0-40C1-BA89-DB0A82A38148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4288" y="685800"/>
            <a:ext cx="4510087" cy="3381375"/>
          </a:xfrm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1340943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0624349-18A7-495D-A133-0E924A08F09A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4288" y="685800"/>
            <a:ext cx="4510087" cy="3381375"/>
          </a:xfrm>
          <a:ln cap="flat"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6150930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AB827D9-4CFB-4461-AB0E-8E3B6A61EE82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4288" y="685800"/>
            <a:ext cx="4510087" cy="3381375"/>
          </a:xfrm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7168708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1DC5E6B-7DB1-4458-9EAB-21CA411698B3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4288" y="685800"/>
            <a:ext cx="4510087" cy="3381375"/>
          </a:xfrm>
          <a:ln cap="flat"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1927561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BED6A87-2D00-4020-9BCF-930E0DA6B94B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4288" y="685800"/>
            <a:ext cx="4510087" cy="3381375"/>
          </a:xfrm>
          <a:ln cap="flat"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6728167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11FCDAA-9F04-444A-ABBF-3B66D5EAFA96}" type="slidenum">
              <a:rPr lang="en-US" smtClean="0"/>
              <a:pPr/>
              <a:t>17</a:t>
            </a:fld>
            <a:endParaRPr lang="en-US" smtClean="0"/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4288" y="685800"/>
            <a:ext cx="4510087" cy="3381375"/>
          </a:xfrm>
          <a:ln cap="flat"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7625015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2FC5CE9-C213-4051-A5D3-94C2D5360A81}" type="slidenum">
              <a:rPr lang="en-US" smtClean="0"/>
              <a:pPr/>
              <a:t>18</a:t>
            </a:fld>
            <a:endParaRPr lang="en-US" smtClean="0"/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4288" y="685800"/>
            <a:ext cx="4510087" cy="3381375"/>
          </a:xfrm>
          <a:ln cap="flat"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7541616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9EBCA31-E11B-46F1-9808-2C0C81566948}" type="slidenum">
              <a:rPr lang="en-US" smtClean="0"/>
              <a:pPr/>
              <a:t>19</a:t>
            </a:fld>
            <a:endParaRPr lang="en-US" smtClean="0"/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4288" y="685800"/>
            <a:ext cx="4510087" cy="3381375"/>
          </a:xfrm>
          <a:ln cap="flat"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12790220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6072AA2-83B6-434F-B55A-68A986D7ECB9}" type="slidenum">
              <a:rPr lang="en-US" smtClean="0"/>
              <a:pPr/>
              <a:t>20</a:t>
            </a:fld>
            <a:endParaRPr lang="en-US" smtClean="0"/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4288" y="685800"/>
            <a:ext cx="4510087" cy="3381375"/>
          </a:xfrm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19242861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9EC8515-405B-4603-BB87-FB608A3E2DF6}" type="slidenum">
              <a:rPr lang="en-US" smtClean="0"/>
              <a:pPr/>
              <a:t>21</a:t>
            </a:fld>
            <a:endParaRPr lang="en-US" smtClean="0"/>
          </a:p>
        </p:txBody>
      </p:sp>
      <p:sp>
        <p:nvSpPr>
          <p:cNvPr id="81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4288" y="685800"/>
            <a:ext cx="4510087" cy="3381375"/>
          </a:xfrm>
          <a:ln cap="flat"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23853624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33DB631-9CCE-499B-BDBD-370C19A5ECA3}" type="slidenum">
              <a:rPr lang="en-US" smtClean="0"/>
              <a:pPr/>
              <a:t>22</a:t>
            </a:fld>
            <a:endParaRPr lang="en-US" smtClean="0"/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4288" y="685800"/>
            <a:ext cx="4510087" cy="3381375"/>
          </a:xfrm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00294679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F91F548-FD75-43C7-A7D7-FAD19B95E1DB}" type="slidenum">
              <a:rPr lang="en-US" smtClean="0"/>
              <a:pPr/>
              <a:t>23</a:t>
            </a:fld>
            <a:endParaRPr lang="en-US" smtClean="0"/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4288" y="685800"/>
            <a:ext cx="4510087" cy="3381375"/>
          </a:xfrm>
          <a:ln cap="flat"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61528937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5621E67-EDF9-4890-BB07-8C6E553D8688}" type="slidenum">
              <a:rPr lang="en-US" smtClean="0"/>
              <a:pPr/>
              <a:t>24</a:t>
            </a:fld>
            <a:endParaRPr lang="en-US" smtClean="0"/>
          </a:p>
        </p:txBody>
      </p:sp>
      <p:sp>
        <p:nvSpPr>
          <p:cNvPr id="84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4288" y="685800"/>
            <a:ext cx="4510087" cy="3381375"/>
          </a:xfrm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7835524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1C14288-7F47-4B6B-8B94-29D5FE7BC43B}" type="slidenum">
              <a:rPr lang="en-US" smtClean="0"/>
              <a:pPr/>
              <a:t>25</a:t>
            </a:fld>
            <a:endParaRPr lang="en-US" smtClean="0"/>
          </a:p>
        </p:txBody>
      </p:sp>
      <p:sp>
        <p:nvSpPr>
          <p:cNvPr id="860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4288" y="685800"/>
            <a:ext cx="4510087" cy="3381375"/>
          </a:xfrm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42805985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9BD1991-15EA-4C66-8D56-3D5E7D6A8F12}" type="slidenum">
              <a:rPr lang="en-US" smtClean="0"/>
              <a:pPr/>
              <a:t>26</a:t>
            </a:fld>
            <a:endParaRPr lang="en-US" smtClean="0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4288" y="685800"/>
            <a:ext cx="4510087" cy="3381375"/>
          </a:xfrm>
          <a:ln cap="flat"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22749301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8A05FB5-55BE-499E-9F6A-B44BEA44A376}" type="slidenum">
              <a:rPr lang="en-US" smtClean="0"/>
              <a:pPr/>
              <a:t>27</a:t>
            </a:fld>
            <a:endParaRPr lang="en-US" smtClean="0"/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4288" y="685800"/>
            <a:ext cx="4510087" cy="3381375"/>
          </a:xfrm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5271257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C27E65-AA86-4D2D-8DC3-272AE9461686}" type="slidenum">
              <a:rPr lang="en-US" smtClean="0"/>
              <a:pPr/>
              <a:t>28</a:t>
            </a:fld>
            <a:endParaRPr lang="en-US" smtClean="0"/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4288" y="685800"/>
            <a:ext cx="4510087" cy="3381375"/>
          </a:xfrm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36940594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1B76253-238F-44BA-A2B6-FE1AF07329C3}" type="slidenum">
              <a:rPr lang="en-US" smtClean="0"/>
              <a:pPr/>
              <a:t>29</a:t>
            </a:fld>
            <a:endParaRPr lang="en-US" smtClean="0"/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4288" y="685800"/>
            <a:ext cx="4510087" cy="3381375"/>
          </a:xfrm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83730881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F147259-C241-4B5B-BD71-AE5E5C9B607B}" type="slidenum">
              <a:rPr lang="en-US" smtClean="0"/>
              <a:pPr/>
              <a:t>30</a:t>
            </a:fld>
            <a:endParaRPr lang="en-US" smtClean="0"/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4288" y="685800"/>
            <a:ext cx="4510087" cy="3381375"/>
          </a:xfrm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5297297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BA343F9-762D-48BF-91C8-8F656B29D6AB}" type="slidenum">
              <a:rPr lang="en-US" smtClean="0"/>
              <a:pPr/>
              <a:t>31</a:t>
            </a:fld>
            <a:endParaRPr lang="en-US" smtClean="0"/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4288" y="685800"/>
            <a:ext cx="4510087" cy="3381375"/>
          </a:xfrm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75496482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ADD8D9D-4724-4098-9495-FC910437F750}" type="slidenum">
              <a:rPr lang="en-US" smtClean="0"/>
              <a:pPr/>
              <a:t>32</a:t>
            </a:fld>
            <a:endParaRPr lang="en-US" smtClean="0"/>
          </a:p>
        </p:txBody>
      </p:sp>
      <p:sp>
        <p:nvSpPr>
          <p:cNvPr id="93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4288" y="685800"/>
            <a:ext cx="4510087" cy="3381375"/>
          </a:xfrm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60914690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1867A29-4E29-4112-8480-BD5D0CE87BCA}" type="slidenum">
              <a:rPr lang="en-US" smtClean="0"/>
              <a:pPr/>
              <a:t>33</a:t>
            </a:fld>
            <a:endParaRPr lang="en-US" smtClean="0"/>
          </a:p>
        </p:txBody>
      </p:sp>
      <p:sp>
        <p:nvSpPr>
          <p:cNvPr id="942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4288" y="685800"/>
            <a:ext cx="4510087" cy="3381375"/>
          </a:xfrm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98871129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2E27F1-E12C-41C2-A783-5254D4C6D40F}" type="slidenum">
              <a:rPr lang="en-US" smtClean="0"/>
              <a:pPr/>
              <a:t>34</a:t>
            </a:fld>
            <a:endParaRPr lang="en-US" smtClean="0"/>
          </a:p>
        </p:txBody>
      </p:sp>
      <p:sp>
        <p:nvSpPr>
          <p:cNvPr id="95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4288" y="685800"/>
            <a:ext cx="4510087" cy="3381375"/>
          </a:xfrm>
          <a:ln cap="flat"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58097387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625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/>
          </a:p>
        </p:txBody>
      </p:sp>
      <p:sp>
        <p:nvSpPr>
          <p:cNvPr id="962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5D7841C-9117-4258-A70E-06607B9A548C}" type="slidenum">
              <a:rPr lang="en-US" smtClean="0"/>
              <a:pPr/>
              <a:t>35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15029522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F0C6ECB-BC1E-4973-9CCB-67C3571F46A7}" type="slidenum">
              <a:rPr lang="en-US" smtClean="0"/>
              <a:pPr/>
              <a:t>36</a:t>
            </a:fld>
            <a:endParaRPr lang="en-US" smtClean="0"/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4288" y="685800"/>
            <a:ext cx="4510087" cy="3381375"/>
          </a:xfrm>
          <a:ln cap="flat"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67895433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830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/>
          </a:p>
        </p:txBody>
      </p:sp>
      <p:sp>
        <p:nvSpPr>
          <p:cNvPr id="983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1117122-9C05-4CBD-8014-033DD7B89664}" type="slidenum">
              <a:rPr lang="en-US" smtClean="0"/>
              <a:pPr/>
              <a:t>37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03859363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933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/>
          </a:p>
        </p:txBody>
      </p:sp>
      <p:sp>
        <p:nvSpPr>
          <p:cNvPr id="993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184C069-C76D-46EF-B84B-9C226B06C5CF}" type="slidenum">
              <a:rPr lang="en-US" smtClean="0"/>
              <a:pPr/>
              <a:t>38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21665789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03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/>
          </a:p>
        </p:txBody>
      </p:sp>
      <p:sp>
        <p:nvSpPr>
          <p:cNvPr id="1003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8135A21-C432-4B37-B3CD-784AA6D6D231}" type="slidenum">
              <a:rPr lang="en-US" smtClean="0"/>
              <a:pPr/>
              <a:t>39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644616309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137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/>
          </a:p>
        </p:txBody>
      </p:sp>
      <p:sp>
        <p:nvSpPr>
          <p:cNvPr id="1013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0952521-21EE-4DA3-B040-3244EEA64E48}" type="slidenum">
              <a:rPr lang="en-US" smtClean="0"/>
              <a:pPr/>
              <a:t>40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25953871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64FA040-672E-40DB-BC2A-A99293AFF009}" type="slidenum">
              <a:rPr lang="en-US" smtClean="0"/>
              <a:pPr/>
              <a:t>41</a:t>
            </a:fld>
            <a:endParaRPr lang="en-US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36495322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ltGray">
          <a:xfrm>
            <a:off x="0" y="0"/>
            <a:ext cx="9144000" cy="513556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invGray">
          <a:xfrm>
            <a:off x="0" y="5127625"/>
            <a:ext cx="9144000" cy="46038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tIns="0" bIns="0" anchor="t"/>
          <a:lstStyle>
            <a:lvl1pPr algn="l">
              <a:defRPr sz="4700" b="1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5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4A03BD-7EF1-4352-AB58-33A9609B33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CB1B15-598D-4DE1-9AAE-C27A180AE2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ltGray">
          <a:xfrm>
            <a:off x="0" y="0"/>
            <a:ext cx="9144000" cy="26019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invGray">
          <a:xfrm>
            <a:off x="0" y="2601913"/>
            <a:ext cx="9144000" cy="46037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tIns="0" rIns="91440" bIns="0" anchor="b"/>
          <a:lstStyle>
            <a:lvl1pPr algn="l">
              <a:defRPr sz="4700" b="1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5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FAE55C-B965-40EB-A023-5317D731A6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5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901992-B78A-49BD-8676-0EAC8B3137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5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FB0869-EAE7-4389-81E2-DBCA6B7BE6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5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A459FA-D57B-43C8-844B-4131C0E389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2E851-FB81-43F2-9A20-47284675D1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invGray">
          <a:xfrm>
            <a:off x="2855913" y="0"/>
            <a:ext cx="46037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2855913" y="0"/>
            <a:ext cx="46037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5</a:t>
            </a:r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0D2F2E-3A47-430B-AA1B-65F34FE717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165100" y="1169988"/>
            <a:ext cx="2522538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300" y="1169988"/>
            <a:ext cx="5194300" cy="201612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/>
              <a:t>Lecture 5</a:t>
            </a:r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138" y="1169988"/>
            <a:ext cx="733425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60F5AA-68D3-4AC4-8D89-11C089F701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E2B03-76CD-4C7C-957B-B70FD9976C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invGray">
          <a:xfrm>
            <a:off x="6599238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ltGray">
          <a:xfrm>
            <a:off x="6648450" y="0"/>
            <a:ext cx="2514600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013" y="6376988"/>
            <a:ext cx="383698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5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1E58FB-1396-4556-9DF0-CA4BB388FD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388" y="115888"/>
            <a:ext cx="8785225" cy="12588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539750" y="1700213"/>
            <a:ext cx="8064500" cy="4537075"/>
          </a:xfrm>
        </p:spPr>
        <p:txBody>
          <a:bodyPr rtlCol="0">
            <a:normAutofit/>
          </a:bodyPr>
          <a:lstStyle/>
          <a:p>
            <a:pPr lvl="0"/>
            <a:endParaRPr lang="en-CA" noProof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B58831-894C-4707-B014-BA5E3BBAF1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6688"/>
            <a:ext cx="9144000" cy="444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4000" cy="14335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0950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12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774825"/>
            <a:ext cx="8229600" cy="462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4864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7000"/>
            <a:ext cx="2133600" cy="274638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013" y="6477000"/>
            <a:ext cx="5508625" cy="274638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>
              <a:defRPr/>
            </a:pPr>
            <a:r>
              <a:rPr lang="en-US"/>
              <a:t>Lecture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200" y="6477000"/>
            <a:ext cx="733425" cy="274638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>
              <a:defRPr/>
            </a:pPr>
            <a:fld id="{CEC7739C-4FC9-4776-9043-F6055E3DF8E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35" r:id="rId2"/>
    <p:sldLayoutId id="2147483742" r:id="rId3"/>
    <p:sldLayoutId id="2147483736" r:id="rId4"/>
    <p:sldLayoutId id="2147483737" r:id="rId5"/>
    <p:sldLayoutId id="2147483738" r:id="rId6"/>
    <p:sldLayoutId id="2147483743" r:id="rId7"/>
    <p:sldLayoutId id="2147483744" r:id="rId8"/>
    <p:sldLayoutId id="2147483745" r:id="rId9"/>
    <p:sldLayoutId id="2147483739" r:id="rId10"/>
    <p:sldLayoutId id="2147483746" r:id="rId11"/>
    <p:sldLayoutId id="2147483740" r:id="rId12"/>
  </p:sldLayoutIdLst>
  <p:transition spd="med">
    <p:fade thruBlk="1"/>
  </p:transition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500" b="1" kern="1200">
          <a:solidFill>
            <a:srgbClr val="FFC8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9pPr>
      <a:extLst/>
    </p:titleStyle>
    <p:bodyStyle>
      <a:lvl1pPr marL="438150" indent="-319088" algn="l" rtl="0" eaLnBrk="0" fontAlgn="base" hangingPunct="0">
        <a:spcBef>
          <a:spcPct val="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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0250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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rgbClr val="E66C7D"/>
        </a:buClr>
        <a:buFont typeface="Arial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025" indent="-182563" algn="l" rtl="0" eaLnBrk="0" fontAlgn="base" hangingPunct="0">
        <a:spcBef>
          <a:spcPct val="20000"/>
        </a:spcBef>
        <a:spcAft>
          <a:spcPct val="0"/>
        </a:spcAft>
        <a:buClr>
          <a:srgbClr val="6BB76D"/>
        </a:buClr>
        <a:buFont typeface="Arial" charset="0"/>
        <a:buChar char="▪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5575" indent="-182563" algn="l" rtl="0" eaLnBrk="0" fontAlgn="base" hangingPunct="0">
        <a:spcBef>
          <a:spcPct val="20000"/>
        </a:spcBef>
        <a:spcAft>
          <a:spcPct val="0"/>
        </a:spcAft>
        <a:buClr>
          <a:srgbClr val="E88651"/>
        </a:buClr>
        <a:buFont typeface="Wingdings 3" pitchFamily="18" charset="2"/>
        <a:buChar char=""/>
        <a:defRPr lang="en-US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emf"/><Relationship Id="rId4" Type="http://schemas.openxmlformats.org/officeDocument/2006/relationships/oleObject" Target="../embeddings/Microsoft_Office_Excel_Chart111.xls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3.emf"/><Relationship Id="rId4" Type="http://schemas.openxmlformats.org/officeDocument/2006/relationships/oleObject" Target="../embeddings/oleObject1.bin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4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260350"/>
            <a:ext cx="6481763" cy="1079500"/>
          </a:xfrm>
        </p:spPr>
        <p:txBody>
          <a:bodyPr rtlCol="0" anchor="ctr">
            <a:norm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CA" sz="44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Lecture Five</a:t>
            </a:r>
          </a:p>
        </p:txBody>
      </p:sp>
      <p:sp>
        <p:nvSpPr>
          <p:cNvPr id="4099" name="Text Box 13"/>
          <p:cNvSpPr txBox="1">
            <a:spLocks noChangeArrowheads="1"/>
          </p:cNvSpPr>
          <p:nvPr/>
        </p:nvSpPr>
        <p:spPr bwMode="auto">
          <a:xfrm>
            <a:off x="714375" y="2000250"/>
            <a:ext cx="5111750" cy="1785104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lang="en-CA" sz="2000" i="1" dirty="0">
                <a:latin typeface="+mn-lt"/>
              </a:rPr>
              <a:t>Introduction to the Short-run equilibrium</a:t>
            </a:r>
          </a:p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lang="en-CA" sz="2000" i="1" dirty="0">
                <a:latin typeface="+mn-lt"/>
              </a:rPr>
              <a:t>Aggregate expenditure</a:t>
            </a:r>
          </a:p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lang="en-CA" sz="2000" i="1" dirty="0">
                <a:latin typeface="+mn-lt"/>
              </a:rPr>
              <a:t>Consumption function</a:t>
            </a:r>
          </a:p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lang="en-CA" sz="2000" i="1" dirty="0">
                <a:latin typeface="+mn-lt"/>
              </a:rPr>
              <a:t>Investment </a:t>
            </a:r>
            <a:r>
              <a:rPr lang="en-CA" sz="2000" i="1" dirty="0" smtClean="0">
                <a:latin typeface="+mn-lt"/>
              </a:rPr>
              <a:t>function</a:t>
            </a:r>
            <a:endParaRPr lang="en-CA" sz="2000" i="1" dirty="0">
              <a:latin typeface="+mn-lt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accent1">
                    <a:satMod val="150000"/>
                  </a:schemeClr>
                </a:solidFill>
              </a:rPr>
              <a:t>The Short-run fluctuations </a:t>
            </a:r>
          </a:p>
        </p:txBody>
      </p:sp>
      <p:sp>
        <p:nvSpPr>
          <p:cNvPr id="660487" name="Rectangle 7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400" dirty="0" smtClean="0"/>
              <a:t>Most firms “meet the demand” at a preset price</a:t>
            </a:r>
          </a:p>
          <a:p>
            <a:pPr eaLnBrk="1" hangingPunct="1"/>
            <a:r>
              <a:rPr lang="en-US" sz="2400" dirty="0" smtClean="0"/>
              <a:t>Because of this slow adjustment of prices, economy-wide spending changes are the major cause of output gaps</a:t>
            </a:r>
          </a:p>
          <a:p>
            <a:pPr eaLnBrk="1" hangingPunct="1"/>
            <a:r>
              <a:rPr lang="en-US" sz="2400" dirty="0" smtClean="0"/>
              <a:t> </a:t>
            </a:r>
            <a:r>
              <a:rPr lang="en-US" sz="2400" dirty="0" smtClean="0"/>
              <a:t>If </a:t>
            </a:r>
            <a:r>
              <a:rPr lang="en-US" sz="2400" dirty="0" smtClean="0"/>
              <a:t>gaps persist, firms may eventually respond (and gaps may then be eliminated)</a:t>
            </a:r>
          </a:p>
          <a:p>
            <a:pPr eaLnBrk="1" hangingPunct="1"/>
            <a:r>
              <a:rPr lang="en-US" sz="2400" dirty="0" smtClean="0"/>
              <a:t>The process of adjustment can be slow. Governments can and often take actions to speed up the elimination of the gaps.</a:t>
            </a:r>
          </a:p>
          <a:p>
            <a:pPr eaLnBrk="1" hangingPunct="1"/>
            <a:r>
              <a:rPr lang="en-US" sz="2400" dirty="0" smtClean="0"/>
              <a:t>Example: Al’s ice cream </a:t>
            </a:r>
            <a:r>
              <a:rPr lang="en-US" sz="2400" dirty="0" smtClean="0"/>
              <a:t>store </a:t>
            </a:r>
            <a:r>
              <a:rPr lang="en-US" sz="2400" i="1" dirty="0" smtClean="0"/>
              <a:t>(costs $ for new menus if we change prices to adapt to lower winter demand</a:t>
            </a:r>
            <a:r>
              <a:rPr lang="en-US" sz="2400" i="1" dirty="0" smtClean="0"/>
              <a:t>. Instead, we maintain prices and change quantity served) </a:t>
            </a:r>
            <a:endParaRPr lang="en-US" sz="2400" i="1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D39735-AF92-49C2-BF81-C11781B9AF11}" type="slidenum">
              <a:rPr lang="en-US"/>
              <a:pPr>
                <a:defRPr/>
              </a:pPr>
              <a:t>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4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604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4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604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4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604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4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604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4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604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048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accent1">
                    <a:satMod val="150000"/>
                  </a:schemeClr>
                </a:solidFill>
              </a:rPr>
              <a:t>Key Keynesian Assumptions</a:t>
            </a:r>
            <a:endParaRPr lang="en-CA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 the short run, firms meet the demand for their products at preset prices</a:t>
            </a:r>
          </a:p>
          <a:p>
            <a:pPr lvl="1" eaLnBrk="1" hangingPunct="1"/>
            <a:r>
              <a:rPr lang="en-US" smtClean="0"/>
              <a:t>Firms typically do not respond to every change in demand by changing their prices</a:t>
            </a:r>
          </a:p>
          <a:p>
            <a:pPr lvl="1" eaLnBrk="1" hangingPunct="1"/>
            <a:r>
              <a:rPr lang="en-US" smtClean="0"/>
              <a:t>Firms find it optimal to fix the price for some period of time and meet the demand at that price</a:t>
            </a:r>
          </a:p>
          <a:p>
            <a:pPr eaLnBrk="1" hangingPunct="1"/>
            <a:endParaRPr lang="en-CA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7D9505-DA4B-4AAD-8A38-849B69D1BD70}" type="slidenum">
              <a:rPr lang="en-US"/>
              <a:pPr>
                <a:defRPr/>
              </a:pPr>
              <a:t>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Aggregate Expenditure</a:t>
            </a:r>
            <a:endParaRPr lang="en-US" smtClean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530435" name="Rectangle 3"/>
          <p:cNvSpPr>
            <a:spLocks noGrp="1" noChangeArrowheads="1"/>
          </p:cNvSpPr>
          <p:nvPr>
            <p:ph idx="1"/>
          </p:nvPr>
        </p:nvSpPr>
        <p:spPr>
          <a:xfrm>
            <a:off x="539750" y="1700213"/>
            <a:ext cx="7993063" cy="4537075"/>
          </a:xfrm>
        </p:spPr>
        <p:txBody>
          <a:bodyPr rtlCol="0">
            <a:normAutofit fontScale="92500" lnSpcReduction="20000"/>
          </a:bodyPr>
          <a:lstStyle/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dirty="0" smtClean="0"/>
              <a:t>Aggregate Expenditure (AE)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US" dirty="0" smtClean="0"/>
              <a:t>Total planned spending on final goods and services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US" dirty="0" smtClean="0"/>
              <a:t>Four components</a:t>
            </a:r>
          </a:p>
          <a:p>
            <a:pPr marL="996696" lvl="2" eaLnBrk="1" fontAlgn="auto" hangingPunct="1">
              <a:spcAft>
                <a:spcPts val="0"/>
              </a:spcAft>
              <a:buClr>
                <a:schemeClr val="accent3"/>
              </a:buClr>
              <a:buFont typeface="Arial"/>
              <a:buChar char="▪"/>
              <a:defRPr/>
            </a:pPr>
            <a:r>
              <a:rPr lang="en-US" dirty="0" smtClean="0"/>
              <a:t>Consumer expenditure (C)</a:t>
            </a:r>
          </a:p>
          <a:p>
            <a:pPr marL="996696" lvl="2" eaLnBrk="1" fontAlgn="auto" hangingPunct="1">
              <a:spcAft>
                <a:spcPts val="0"/>
              </a:spcAft>
              <a:buClr>
                <a:schemeClr val="accent3"/>
              </a:buClr>
              <a:buFont typeface="Arial"/>
              <a:buChar char="▪"/>
              <a:defRPr/>
            </a:pPr>
            <a:r>
              <a:rPr lang="en-US" dirty="0" smtClean="0"/>
              <a:t>Investment (I)</a:t>
            </a:r>
          </a:p>
          <a:p>
            <a:pPr marL="996696" lvl="2" eaLnBrk="1" fontAlgn="auto" hangingPunct="1">
              <a:spcAft>
                <a:spcPts val="0"/>
              </a:spcAft>
              <a:buClr>
                <a:schemeClr val="accent3"/>
              </a:buClr>
              <a:buFont typeface="Arial"/>
              <a:buChar char="▪"/>
              <a:defRPr/>
            </a:pPr>
            <a:r>
              <a:rPr lang="en-US" dirty="0" smtClean="0"/>
              <a:t>Government purchases (G)</a:t>
            </a:r>
          </a:p>
          <a:p>
            <a:pPr marL="996696" lvl="2" eaLnBrk="1" fontAlgn="auto" hangingPunct="1">
              <a:spcAft>
                <a:spcPts val="0"/>
              </a:spcAft>
              <a:buClr>
                <a:schemeClr val="accent3"/>
              </a:buClr>
              <a:buFont typeface="Arial"/>
              <a:buChar char="▪"/>
              <a:defRPr/>
            </a:pPr>
            <a:r>
              <a:rPr lang="en-US" dirty="0" smtClean="0"/>
              <a:t>Net exports (NX)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CA" dirty="0" smtClean="0"/>
              <a:t>In a closed private economy (no government and trade)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CA" dirty="0" smtClean="0"/>
              <a:t>	AE = C + I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CA" dirty="0" smtClean="0"/>
              <a:t>It is a function of real GDP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en-US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4D2205-7A8F-43C0-85EB-688585F35DFE}" type="slidenum">
              <a:rPr lang="en-US"/>
              <a:pPr>
                <a:defRPr/>
              </a:pPr>
              <a:t>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30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30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30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30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30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30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30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30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530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4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5304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043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  <a:t>The Keynesian Model</a:t>
            </a:r>
            <a:endParaRPr lang="en-US" dirty="0" smtClean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16387" name="Line 4"/>
          <p:cNvSpPr>
            <a:spLocks noChangeShapeType="1"/>
          </p:cNvSpPr>
          <p:nvPr/>
        </p:nvSpPr>
        <p:spPr bwMode="auto">
          <a:xfrm>
            <a:off x="1042988" y="1844675"/>
            <a:ext cx="0" cy="38163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6388" name="Line 5"/>
          <p:cNvSpPr>
            <a:spLocks noChangeShapeType="1"/>
          </p:cNvSpPr>
          <p:nvPr/>
        </p:nvSpPr>
        <p:spPr bwMode="auto">
          <a:xfrm>
            <a:off x="1042988" y="5661025"/>
            <a:ext cx="38893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6389" name="Line 6"/>
          <p:cNvSpPr>
            <a:spLocks noChangeShapeType="1"/>
          </p:cNvSpPr>
          <p:nvPr/>
        </p:nvSpPr>
        <p:spPr bwMode="auto">
          <a:xfrm flipV="1">
            <a:off x="1042988" y="2349500"/>
            <a:ext cx="3816350" cy="3311525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531463" name="Line 7"/>
          <p:cNvSpPr>
            <a:spLocks noChangeShapeType="1"/>
          </p:cNvSpPr>
          <p:nvPr/>
        </p:nvSpPr>
        <p:spPr bwMode="auto">
          <a:xfrm flipV="1">
            <a:off x="1042988" y="3357563"/>
            <a:ext cx="4176712" cy="151130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7178" name="Text Box 8"/>
          <p:cNvSpPr txBox="1">
            <a:spLocks noChangeArrowheads="1"/>
          </p:cNvSpPr>
          <p:nvPr/>
        </p:nvSpPr>
        <p:spPr bwMode="auto">
          <a:xfrm>
            <a:off x="1150938" y="1616869"/>
            <a:ext cx="115252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CA" sz="2400">
                <a:latin typeface="+mn-lt"/>
              </a:rPr>
              <a:t>AE</a:t>
            </a:r>
            <a:endParaRPr lang="en-US" sz="2400">
              <a:latin typeface="+mn-lt"/>
            </a:endParaRPr>
          </a:p>
        </p:txBody>
      </p:sp>
      <p:sp>
        <p:nvSpPr>
          <p:cNvPr id="7179" name="Text Box 9"/>
          <p:cNvSpPr txBox="1">
            <a:spLocks noChangeArrowheads="1"/>
          </p:cNvSpPr>
          <p:nvPr/>
        </p:nvSpPr>
        <p:spPr bwMode="auto">
          <a:xfrm>
            <a:off x="1692275" y="5805488"/>
            <a:ext cx="331152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CA" sz="2400">
                <a:latin typeface="+mn-lt"/>
              </a:rPr>
              <a:t>Real GDP and Income</a:t>
            </a:r>
            <a:endParaRPr lang="en-US" sz="2400">
              <a:latin typeface="+mn-lt"/>
            </a:endParaRPr>
          </a:p>
        </p:txBody>
      </p:sp>
      <p:sp>
        <p:nvSpPr>
          <p:cNvPr id="7180" name="Text Box 10"/>
          <p:cNvSpPr txBox="1">
            <a:spLocks noChangeArrowheads="1"/>
          </p:cNvSpPr>
          <p:nvPr/>
        </p:nvSpPr>
        <p:spPr bwMode="auto">
          <a:xfrm>
            <a:off x="3492500" y="2205038"/>
            <a:ext cx="165735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CA" sz="2400">
                <a:latin typeface="+mn-lt"/>
              </a:rPr>
              <a:t>Y = AE</a:t>
            </a:r>
            <a:endParaRPr lang="en-US" sz="2400">
              <a:latin typeface="+mn-lt"/>
            </a:endParaRPr>
          </a:p>
        </p:txBody>
      </p:sp>
      <p:sp>
        <p:nvSpPr>
          <p:cNvPr id="531467" name="Text Box 11"/>
          <p:cNvSpPr txBox="1">
            <a:spLocks noChangeArrowheads="1"/>
          </p:cNvSpPr>
          <p:nvPr/>
        </p:nvSpPr>
        <p:spPr bwMode="auto">
          <a:xfrm>
            <a:off x="4284663" y="3644900"/>
            <a:ext cx="2087562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CA" sz="2400">
                <a:latin typeface="+mn-lt"/>
              </a:rPr>
              <a:t>AE = C + I</a:t>
            </a:r>
            <a:endParaRPr lang="en-US" sz="2400">
              <a:latin typeface="+mn-lt"/>
            </a:endParaRPr>
          </a:p>
        </p:txBody>
      </p:sp>
      <p:sp>
        <p:nvSpPr>
          <p:cNvPr id="531468" name="Oval 12"/>
          <p:cNvSpPr>
            <a:spLocks noChangeArrowheads="1"/>
          </p:cNvSpPr>
          <p:nvPr/>
        </p:nvSpPr>
        <p:spPr bwMode="auto">
          <a:xfrm>
            <a:off x="2555875" y="4221163"/>
            <a:ext cx="144463" cy="144462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531469" name="Text Box 13"/>
          <p:cNvSpPr txBox="1">
            <a:spLocks noChangeArrowheads="1"/>
          </p:cNvSpPr>
          <p:nvPr/>
        </p:nvSpPr>
        <p:spPr bwMode="auto">
          <a:xfrm>
            <a:off x="2411413" y="4365625"/>
            <a:ext cx="2951162" cy="4619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CA" sz="2400" dirty="0">
                <a:latin typeface="+mn-lt"/>
              </a:rPr>
              <a:t>Short Run Equilibrium</a:t>
            </a:r>
            <a:endParaRPr lang="en-US" sz="2400" dirty="0">
              <a:latin typeface="+mn-lt"/>
            </a:endParaRPr>
          </a:p>
        </p:txBody>
      </p:sp>
      <p:sp>
        <p:nvSpPr>
          <p:cNvPr id="531470" name="Text Box 14"/>
          <p:cNvSpPr txBox="1">
            <a:spLocks noChangeArrowheads="1"/>
          </p:cNvSpPr>
          <p:nvPr/>
        </p:nvSpPr>
        <p:spPr bwMode="auto">
          <a:xfrm>
            <a:off x="5867400" y="4221163"/>
            <a:ext cx="2881313" cy="4699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CA" sz="2400">
                <a:latin typeface="+mn-lt"/>
              </a:rPr>
              <a:t>How to derive AE?</a:t>
            </a:r>
            <a:endParaRPr lang="en-US" sz="2400">
              <a:latin typeface="+mn-lt"/>
            </a:endParaRPr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6D591A-79B3-41BE-838E-1FC27A4F2C7F}" type="slidenum">
              <a:rPr lang="en-US"/>
              <a:pPr>
                <a:defRPr/>
              </a:pPr>
              <a:t>5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31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31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31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31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531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1463" grpId="0" animBg="1"/>
      <p:bldP spid="531467" grpId="0"/>
      <p:bldP spid="531468" grpId="0" animBg="1"/>
      <p:bldP spid="531469" grpId="0"/>
      <p:bldP spid="53147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dirty="0">
                <a:solidFill>
                  <a:schemeClr val="accent1">
                    <a:satMod val="150000"/>
                  </a:schemeClr>
                </a:solidFill>
              </a:rPr>
              <a:t>The Income-Consumption </a:t>
            </a:r>
            <a:r>
              <a:rPr lang="en-US" sz="3600" dirty="0" smtClean="0">
                <a:solidFill>
                  <a:schemeClr val="accent1">
                    <a:satMod val="150000"/>
                  </a:schemeClr>
                </a:solidFill>
              </a:rPr>
              <a:t>and </a:t>
            </a:r>
            <a:r>
              <a:rPr lang="en-US" sz="3600" dirty="0">
                <a:solidFill>
                  <a:schemeClr val="accent1">
                    <a:satMod val="150000"/>
                  </a:schemeClr>
                </a:solidFill>
              </a:rPr>
              <a:t>Income-Saving Relationships</a:t>
            </a:r>
            <a:endParaRPr lang="en-CA" sz="3600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473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The Consumption Schedule</a:t>
            </a:r>
          </a:p>
          <a:p>
            <a:pPr lvl="1" eaLnBrk="1" hangingPunct="1"/>
            <a:r>
              <a:rPr lang="en-US" dirty="0" smtClean="0"/>
              <a:t>Reflects the direct consumption-disposable income relationship</a:t>
            </a:r>
          </a:p>
          <a:p>
            <a:pPr lvl="1" eaLnBrk="1" hangingPunct="1"/>
            <a:r>
              <a:rPr lang="en-US" dirty="0" smtClean="0"/>
              <a:t>higher income </a:t>
            </a:r>
            <a:r>
              <a:rPr lang="en-US" dirty="0" smtClean="0">
                <a:sym typeface="Wingdings" pitchFamily="2" charset="2"/>
              </a:rPr>
              <a:t></a:t>
            </a:r>
            <a:r>
              <a:rPr lang="en-US" dirty="0" smtClean="0">
                <a:sym typeface="Monotype Sorts" pitchFamily="2" charset="2"/>
              </a:rPr>
              <a:t>higher consumption</a:t>
            </a:r>
            <a:endParaRPr lang="en-US" dirty="0" smtClean="0"/>
          </a:p>
          <a:p>
            <a:pPr eaLnBrk="1" hangingPunct="1"/>
            <a:r>
              <a:rPr lang="en-US" dirty="0" smtClean="0"/>
              <a:t>The Saving Schedule</a:t>
            </a:r>
          </a:p>
          <a:p>
            <a:pPr lvl="1" eaLnBrk="1" hangingPunct="1"/>
            <a:r>
              <a:rPr lang="en-US" dirty="0" smtClean="0"/>
              <a:t>S = Y – C (savings=income-consumption)</a:t>
            </a:r>
          </a:p>
          <a:p>
            <a:pPr lvl="1" eaLnBrk="1" hangingPunct="1"/>
            <a:r>
              <a:rPr lang="en-US" dirty="0" smtClean="0"/>
              <a:t>higher income </a:t>
            </a:r>
            <a:r>
              <a:rPr lang="en-US" dirty="0" smtClean="0">
                <a:sym typeface="Wingdings" pitchFamily="2" charset="2"/>
              </a:rPr>
              <a:t></a:t>
            </a:r>
            <a:r>
              <a:rPr lang="en-US" dirty="0" smtClean="0">
                <a:sym typeface="Monotype Sorts" pitchFamily="2" charset="2"/>
              </a:rPr>
              <a:t>higher saving</a:t>
            </a:r>
          </a:p>
          <a:p>
            <a:pPr lvl="1" algn="r" eaLnBrk="1" hangingPunct="1">
              <a:buFontTx/>
              <a:buNone/>
            </a:pPr>
            <a:r>
              <a:rPr lang="en-US" i="1" dirty="0" smtClean="0">
                <a:solidFill>
                  <a:schemeClr val="folHlink"/>
                </a:solidFill>
              </a:rPr>
              <a:t>Illustrated…</a:t>
            </a:r>
          </a:p>
          <a:p>
            <a:pPr lvl="1" eaLnBrk="1" hangingPunct="1"/>
            <a:endParaRPr lang="en-CA" i="1" dirty="0" smtClean="0">
              <a:solidFill>
                <a:schemeClr val="folHlin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990974-52CD-4AD4-AF63-4F6DACDE776B}" type="slidenum">
              <a:rPr lang="en-US"/>
              <a:pPr>
                <a:defRPr/>
              </a:pPr>
              <a:t>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3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3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3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30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30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30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30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3091" grpId="0" build="p" bldLvl="3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Consumption Function</a:t>
            </a:r>
            <a:endParaRPr lang="en-US" smtClean="0">
              <a:solidFill>
                <a:schemeClr val="accent1">
                  <a:satMod val="150000"/>
                </a:schemeClr>
              </a:solidFill>
            </a:endParaRPr>
          </a:p>
        </p:txBody>
      </p:sp>
      <p:graphicFrame>
        <p:nvGraphicFramePr>
          <p:cNvPr id="1026" name="Object 4"/>
          <p:cNvGraphicFramePr>
            <a:graphicFrameLocks noGrp="1" noChangeAspect="1"/>
          </p:cNvGraphicFramePr>
          <p:nvPr>
            <p:ph idx="1"/>
          </p:nvPr>
        </p:nvGraphicFramePr>
        <p:xfrm>
          <a:off x="1905000" y="1412875"/>
          <a:ext cx="5622925" cy="4968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Chart" r:id="rId4" imgW="6143684" imgH="5429233" progId="Excel.Chart.8">
                  <p:embed/>
                </p:oleObj>
              </mc:Choice>
              <mc:Fallback>
                <p:oleObj name="Chart" r:id="rId4" imgW="6143684" imgH="5429233" progId="Excel.Char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5000" y="1412875"/>
                        <a:ext cx="5622925" cy="4968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8" name="Line 6"/>
          <p:cNvSpPr>
            <a:spLocks noChangeShapeType="1"/>
          </p:cNvSpPr>
          <p:nvPr/>
        </p:nvSpPr>
        <p:spPr bwMode="auto">
          <a:xfrm flipV="1">
            <a:off x="3132138" y="1571625"/>
            <a:ext cx="4511675" cy="3802063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532487" name="Text Box 7"/>
          <p:cNvSpPr txBox="1">
            <a:spLocks noChangeArrowheads="1"/>
          </p:cNvSpPr>
          <p:nvPr/>
        </p:nvSpPr>
        <p:spPr bwMode="auto">
          <a:xfrm>
            <a:off x="2483768" y="7064375"/>
            <a:ext cx="4752975" cy="158115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CA" sz="2400" dirty="0">
                <a:latin typeface="+mn-lt"/>
              </a:rPr>
              <a:t>C = C</a:t>
            </a:r>
            <a:r>
              <a:rPr lang="en-CA" sz="2400" baseline="-25000" dirty="0">
                <a:latin typeface="+mn-lt"/>
              </a:rPr>
              <a:t>0</a:t>
            </a:r>
            <a:r>
              <a:rPr lang="en-CA" sz="2400" dirty="0">
                <a:latin typeface="+mn-lt"/>
              </a:rPr>
              <a:t> + </a:t>
            </a:r>
            <a:r>
              <a:rPr lang="en-CA" sz="2400" dirty="0" err="1">
                <a:latin typeface="+mn-lt"/>
              </a:rPr>
              <a:t>cY</a:t>
            </a:r>
            <a:endParaRPr lang="en-CA" sz="2400" dirty="0">
              <a:latin typeface="+mn-lt"/>
            </a:endParaRPr>
          </a:p>
          <a:p>
            <a:pPr>
              <a:spcBef>
                <a:spcPct val="50000"/>
              </a:spcBef>
              <a:defRPr/>
            </a:pPr>
            <a:r>
              <a:rPr lang="en-CA" sz="2400" dirty="0">
                <a:latin typeface="+mn-lt"/>
              </a:rPr>
              <a:t>C0: autonomous consumption</a:t>
            </a:r>
          </a:p>
          <a:p>
            <a:pPr>
              <a:spcBef>
                <a:spcPct val="50000"/>
              </a:spcBef>
              <a:defRPr/>
            </a:pPr>
            <a:r>
              <a:rPr lang="en-CA" sz="2400" dirty="0">
                <a:latin typeface="+mn-lt"/>
              </a:rPr>
              <a:t>c: MPC = </a:t>
            </a:r>
            <a:r>
              <a:rPr lang="el-GR" sz="2400" dirty="0">
                <a:latin typeface="+mn-lt"/>
                <a:cs typeface="Tahoma" pitchFamily="34" charset="0"/>
              </a:rPr>
              <a:t>Δ</a:t>
            </a:r>
            <a:r>
              <a:rPr lang="en-CA" sz="2400" dirty="0">
                <a:latin typeface="+mn-lt"/>
                <a:cs typeface="Tahoma" pitchFamily="34" charset="0"/>
              </a:rPr>
              <a:t>C / </a:t>
            </a:r>
            <a:r>
              <a:rPr lang="el-GR" sz="2400" dirty="0">
                <a:latin typeface="+mn-lt"/>
                <a:cs typeface="Tahoma" pitchFamily="34" charset="0"/>
              </a:rPr>
              <a:t>Δ</a:t>
            </a:r>
            <a:r>
              <a:rPr lang="en-CA" sz="2400" dirty="0">
                <a:latin typeface="+mn-lt"/>
                <a:cs typeface="Tahoma" pitchFamily="34" charset="0"/>
              </a:rPr>
              <a:t>Y</a:t>
            </a:r>
            <a:endParaRPr lang="el-GR" sz="2400" dirty="0">
              <a:latin typeface="+mn-lt"/>
              <a:cs typeface="Tahoma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D86556-AA7B-41E2-BEB7-824300D19F58}" type="slidenum">
              <a:rPr lang="en-US"/>
              <a:pPr>
                <a:defRPr/>
              </a:pPr>
              <a:t>7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32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48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z="3600" smtClean="0">
                <a:solidFill>
                  <a:schemeClr val="accent1">
                    <a:satMod val="150000"/>
                  </a:schemeClr>
                </a:solidFill>
              </a:rPr>
              <a:t>The Consumption Function</a:t>
            </a:r>
            <a:br>
              <a:rPr lang="en-CA" sz="3600" smtClean="0">
                <a:solidFill>
                  <a:schemeClr val="accent1">
                    <a:satMod val="150000"/>
                  </a:schemeClr>
                </a:solidFill>
              </a:rPr>
            </a:br>
            <a:r>
              <a:rPr lang="en-CA" sz="3600" smtClean="0">
                <a:solidFill>
                  <a:schemeClr val="accent1">
                    <a:satMod val="150000"/>
                  </a:schemeClr>
                </a:solidFill>
              </a:rPr>
              <a:t>A numerical Example</a:t>
            </a:r>
            <a:endParaRPr lang="en-US" sz="3600" smtClean="0">
              <a:solidFill>
                <a:schemeClr val="accent1">
                  <a:satMod val="150000"/>
                </a:schemeClr>
              </a:solidFill>
            </a:endParaRPr>
          </a:p>
        </p:txBody>
      </p:sp>
      <p:graphicFrame>
        <p:nvGraphicFramePr>
          <p:cNvPr id="534587" name="Group 59"/>
          <p:cNvGraphicFramePr>
            <a:graphicFrameLocks noGrp="1"/>
          </p:cNvGraphicFramePr>
          <p:nvPr>
            <p:ph idx="1"/>
          </p:nvPr>
        </p:nvGraphicFramePr>
        <p:xfrm>
          <a:off x="457200" y="1774825"/>
          <a:ext cx="8229600" cy="3405189"/>
        </p:xfrm>
        <a:graphic>
          <a:graphicData uri="http://schemas.openxmlformats.org/drawingml/2006/table">
            <a:tbl>
              <a:tblPr/>
              <a:tblGrid>
                <a:gridCol w="1542240"/>
                <a:gridCol w="1616760"/>
                <a:gridCol w="1616760"/>
                <a:gridCol w="1807920"/>
                <a:gridCol w="1645920"/>
              </a:tblGrid>
              <a:tr h="692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Y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MPC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 = Y - C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MPS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8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60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100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100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1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150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140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180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34588" name="Text Box 60"/>
          <p:cNvSpPr txBox="1">
            <a:spLocks noChangeArrowheads="1"/>
          </p:cNvSpPr>
          <p:nvPr/>
        </p:nvSpPr>
        <p:spPr bwMode="auto">
          <a:xfrm>
            <a:off x="3203575" y="5300663"/>
            <a:ext cx="3168650" cy="5191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CA" sz="2800" dirty="0">
                <a:latin typeface="+mn-lt"/>
              </a:rPr>
              <a:t>C = 20 + 0.8 Y</a:t>
            </a:r>
            <a:endParaRPr lang="en-US" sz="2800" dirty="0">
              <a:latin typeface="+mn-lt"/>
            </a:endParaRPr>
          </a:p>
        </p:txBody>
      </p:sp>
      <p:sp>
        <p:nvSpPr>
          <p:cNvPr id="534589" name="Oval 61"/>
          <p:cNvSpPr>
            <a:spLocks noChangeArrowheads="1"/>
          </p:cNvSpPr>
          <p:nvPr/>
        </p:nvSpPr>
        <p:spPr bwMode="auto">
          <a:xfrm>
            <a:off x="1857375" y="2357438"/>
            <a:ext cx="792163" cy="719137"/>
          </a:xfrm>
          <a:prstGeom prst="ellipse">
            <a:avLst/>
          </a:prstGeom>
          <a:noFill/>
          <a:ln w="38100">
            <a:solidFill>
              <a:schemeClr val="hlink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2BCA3A-5169-4E52-9BAC-44649B9CEF8C}" type="slidenum">
              <a:rPr lang="en-US"/>
              <a:pPr>
                <a:defRPr/>
              </a:pPr>
              <a:t>8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3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53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4588" grpId="0"/>
      <p:bldP spid="53458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The Consumption Function</a:t>
            </a:r>
            <a:endParaRPr lang="en-US" smtClean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19459" name="Line 4"/>
          <p:cNvSpPr>
            <a:spLocks noChangeShapeType="1"/>
          </p:cNvSpPr>
          <p:nvPr/>
        </p:nvSpPr>
        <p:spPr bwMode="auto">
          <a:xfrm>
            <a:off x="1042988" y="1844675"/>
            <a:ext cx="0" cy="38163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9460" name="Line 5"/>
          <p:cNvSpPr>
            <a:spLocks noChangeShapeType="1"/>
          </p:cNvSpPr>
          <p:nvPr/>
        </p:nvSpPr>
        <p:spPr bwMode="auto">
          <a:xfrm>
            <a:off x="1042988" y="5661025"/>
            <a:ext cx="38893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9461" name="Line 6"/>
          <p:cNvSpPr>
            <a:spLocks noChangeShapeType="1"/>
          </p:cNvSpPr>
          <p:nvPr/>
        </p:nvSpPr>
        <p:spPr bwMode="auto">
          <a:xfrm flipV="1">
            <a:off x="1042988" y="2781300"/>
            <a:ext cx="3817937" cy="230505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9462" name="Text Box 7"/>
          <p:cNvSpPr txBox="1">
            <a:spLocks noChangeArrowheads="1"/>
          </p:cNvSpPr>
          <p:nvPr/>
        </p:nvSpPr>
        <p:spPr bwMode="auto">
          <a:xfrm>
            <a:off x="1258888" y="1700213"/>
            <a:ext cx="3097212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400"/>
              <a:t>Real Consumption C</a:t>
            </a:r>
            <a:endParaRPr lang="en-US" sz="2400"/>
          </a:p>
        </p:txBody>
      </p:sp>
      <p:sp>
        <p:nvSpPr>
          <p:cNvPr id="19463" name="Text Box 8"/>
          <p:cNvSpPr txBox="1">
            <a:spLocks noChangeArrowheads="1"/>
          </p:cNvSpPr>
          <p:nvPr/>
        </p:nvSpPr>
        <p:spPr bwMode="auto">
          <a:xfrm>
            <a:off x="1331913" y="6021388"/>
            <a:ext cx="331152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400"/>
              <a:t>Real GDP and Income</a:t>
            </a:r>
            <a:endParaRPr lang="en-US" sz="2400"/>
          </a:p>
        </p:txBody>
      </p:sp>
      <p:sp>
        <p:nvSpPr>
          <p:cNvPr id="536585" name="Text Box 9"/>
          <p:cNvSpPr txBox="1">
            <a:spLocks noChangeArrowheads="1"/>
          </p:cNvSpPr>
          <p:nvPr/>
        </p:nvSpPr>
        <p:spPr bwMode="auto">
          <a:xfrm>
            <a:off x="3708400" y="2420938"/>
            <a:ext cx="2303463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400"/>
              <a:t>C = 20 + 0.8Y</a:t>
            </a:r>
            <a:endParaRPr lang="en-US" sz="2400"/>
          </a:p>
        </p:txBody>
      </p:sp>
      <p:sp>
        <p:nvSpPr>
          <p:cNvPr id="536586" name="Text Box 10"/>
          <p:cNvSpPr txBox="1">
            <a:spLocks noChangeArrowheads="1"/>
          </p:cNvSpPr>
          <p:nvPr/>
        </p:nvSpPr>
        <p:spPr bwMode="auto">
          <a:xfrm>
            <a:off x="4284663" y="4005263"/>
            <a:ext cx="3024187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400"/>
              <a:t>MPC = 40/50 = 0.8</a:t>
            </a:r>
            <a:endParaRPr lang="en-US" sz="2400"/>
          </a:p>
        </p:txBody>
      </p:sp>
      <p:sp>
        <p:nvSpPr>
          <p:cNvPr id="19466" name="Text Box 12"/>
          <p:cNvSpPr txBox="1">
            <a:spLocks noChangeArrowheads="1"/>
          </p:cNvSpPr>
          <p:nvPr/>
        </p:nvSpPr>
        <p:spPr bwMode="auto">
          <a:xfrm>
            <a:off x="1835150" y="5661025"/>
            <a:ext cx="576263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/>
              <a:t>50</a:t>
            </a:r>
            <a:endParaRPr lang="en-US"/>
          </a:p>
        </p:txBody>
      </p:sp>
      <p:sp>
        <p:nvSpPr>
          <p:cNvPr id="19467" name="Text Box 13"/>
          <p:cNvSpPr txBox="1">
            <a:spLocks noChangeArrowheads="1"/>
          </p:cNvSpPr>
          <p:nvPr/>
        </p:nvSpPr>
        <p:spPr bwMode="auto">
          <a:xfrm>
            <a:off x="2771775" y="5661025"/>
            <a:ext cx="649288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/>
              <a:t>100</a:t>
            </a:r>
            <a:endParaRPr lang="en-US"/>
          </a:p>
        </p:txBody>
      </p:sp>
      <p:sp>
        <p:nvSpPr>
          <p:cNvPr id="19468" name="Line 14"/>
          <p:cNvSpPr>
            <a:spLocks noChangeShapeType="1"/>
          </p:cNvSpPr>
          <p:nvPr/>
        </p:nvSpPr>
        <p:spPr bwMode="auto">
          <a:xfrm flipV="1">
            <a:off x="2051050" y="4508500"/>
            <a:ext cx="0" cy="1152525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9469" name="Line 15"/>
          <p:cNvSpPr>
            <a:spLocks noChangeShapeType="1"/>
          </p:cNvSpPr>
          <p:nvPr/>
        </p:nvSpPr>
        <p:spPr bwMode="auto">
          <a:xfrm flipH="1">
            <a:off x="1042988" y="4508500"/>
            <a:ext cx="1008062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9470" name="Line 16"/>
          <p:cNvSpPr>
            <a:spLocks noChangeShapeType="1"/>
          </p:cNvSpPr>
          <p:nvPr/>
        </p:nvSpPr>
        <p:spPr bwMode="auto">
          <a:xfrm flipV="1">
            <a:off x="3059113" y="3860800"/>
            <a:ext cx="0" cy="1800225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9471" name="Line 17"/>
          <p:cNvSpPr>
            <a:spLocks noChangeShapeType="1"/>
          </p:cNvSpPr>
          <p:nvPr/>
        </p:nvSpPr>
        <p:spPr bwMode="auto">
          <a:xfrm flipH="1">
            <a:off x="1042988" y="3860800"/>
            <a:ext cx="201612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536594" name="Line 18"/>
          <p:cNvSpPr>
            <a:spLocks noChangeShapeType="1"/>
          </p:cNvSpPr>
          <p:nvPr/>
        </p:nvSpPr>
        <p:spPr bwMode="auto">
          <a:xfrm>
            <a:off x="2051050" y="4508500"/>
            <a:ext cx="10080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triangl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536595" name="Line 19"/>
          <p:cNvSpPr>
            <a:spLocks noChangeShapeType="1"/>
          </p:cNvSpPr>
          <p:nvPr/>
        </p:nvSpPr>
        <p:spPr bwMode="auto">
          <a:xfrm flipV="1">
            <a:off x="3059113" y="3860800"/>
            <a:ext cx="0" cy="647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triangl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536596" name="Oval 20"/>
          <p:cNvSpPr>
            <a:spLocks noChangeArrowheads="1"/>
          </p:cNvSpPr>
          <p:nvPr/>
        </p:nvSpPr>
        <p:spPr bwMode="auto">
          <a:xfrm>
            <a:off x="900113" y="4868863"/>
            <a:ext cx="358775" cy="288925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9475" name="Text Box 21"/>
          <p:cNvSpPr txBox="1">
            <a:spLocks noChangeArrowheads="1"/>
          </p:cNvSpPr>
          <p:nvPr/>
        </p:nvSpPr>
        <p:spPr bwMode="auto">
          <a:xfrm>
            <a:off x="468313" y="4868863"/>
            <a:ext cx="720725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/>
              <a:t>20</a:t>
            </a:r>
            <a:endParaRPr lang="en-US"/>
          </a:p>
        </p:txBody>
      </p:sp>
      <p:sp>
        <p:nvSpPr>
          <p:cNvPr id="19476" name="Text Box 22"/>
          <p:cNvSpPr txBox="1">
            <a:spLocks noChangeArrowheads="1"/>
          </p:cNvSpPr>
          <p:nvPr/>
        </p:nvSpPr>
        <p:spPr bwMode="auto">
          <a:xfrm>
            <a:off x="468313" y="4292600"/>
            <a:ext cx="576262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/>
              <a:t>60</a:t>
            </a:r>
            <a:endParaRPr lang="en-US"/>
          </a:p>
        </p:txBody>
      </p:sp>
      <p:sp>
        <p:nvSpPr>
          <p:cNvPr id="19477" name="Text Box 23"/>
          <p:cNvSpPr txBox="1">
            <a:spLocks noChangeArrowheads="1"/>
          </p:cNvSpPr>
          <p:nvPr/>
        </p:nvSpPr>
        <p:spPr bwMode="auto">
          <a:xfrm>
            <a:off x="468313" y="3644900"/>
            <a:ext cx="720725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/>
              <a:t>100</a:t>
            </a:r>
            <a:endParaRPr lang="en-US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652348-AF5E-4BDC-964F-1D253C19C7D5}" type="slidenum">
              <a:rPr lang="en-US"/>
              <a:pPr>
                <a:defRPr/>
              </a:pPr>
              <a:t>9</a:t>
            </a:fld>
            <a:endParaRPr lang="en-US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36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36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36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536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536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6585" grpId="0"/>
      <p:bldP spid="536586" grpId="0"/>
      <p:bldP spid="536594" grpId="0" animBg="1"/>
      <p:bldP spid="536595" grpId="0" animBg="1"/>
      <p:bldP spid="53659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z="3600" smtClean="0">
                <a:solidFill>
                  <a:schemeClr val="accent1">
                    <a:satMod val="150000"/>
                  </a:schemeClr>
                </a:solidFill>
              </a:rPr>
              <a:t>The Saving Function</a:t>
            </a:r>
            <a:br>
              <a:rPr lang="en-CA" sz="3600" smtClean="0">
                <a:solidFill>
                  <a:schemeClr val="accent1">
                    <a:satMod val="150000"/>
                  </a:schemeClr>
                </a:solidFill>
              </a:rPr>
            </a:br>
            <a:r>
              <a:rPr lang="en-CA" sz="3600" smtClean="0">
                <a:solidFill>
                  <a:schemeClr val="accent1">
                    <a:satMod val="150000"/>
                  </a:schemeClr>
                </a:solidFill>
              </a:rPr>
              <a:t>A numerical Example</a:t>
            </a:r>
            <a:endParaRPr lang="en-US" sz="3600" smtClean="0">
              <a:solidFill>
                <a:schemeClr val="accent1">
                  <a:satMod val="150000"/>
                </a:schemeClr>
              </a:solidFill>
            </a:endParaRPr>
          </a:p>
        </p:txBody>
      </p:sp>
      <p:graphicFrame>
        <p:nvGraphicFramePr>
          <p:cNvPr id="537603" name="Group 3"/>
          <p:cNvGraphicFramePr>
            <a:graphicFrameLocks noGrp="1"/>
          </p:cNvGraphicFramePr>
          <p:nvPr>
            <p:ph idx="1"/>
          </p:nvPr>
        </p:nvGraphicFramePr>
        <p:xfrm>
          <a:off x="457200" y="1774825"/>
          <a:ext cx="8229600" cy="3405189"/>
        </p:xfrm>
        <a:graphic>
          <a:graphicData uri="http://schemas.openxmlformats.org/drawingml/2006/table">
            <a:tbl>
              <a:tblPr/>
              <a:tblGrid>
                <a:gridCol w="1542240"/>
                <a:gridCol w="1616760"/>
                <a:gridCol w="1616760"/>
                <a:gridCol w="1807920"/>
                <a:gridCol w="1645920"/>
              </a:tblGrid>
              <a:tr h="692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Y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MPC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 = Y - C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MPS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-20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8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50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60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0.8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-10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0.2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100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100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0.8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0.2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1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150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140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0.8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0.2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180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0.8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0.2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312" marR="933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37648" name="Oval 48"/>
          <p:cNvSpPr>
            <a:spLocks noChangeArrowheads="1"/>
          </p:cNvSpPr>
          <p:nvPr/>
        </p:nvSpPr>
        <p:spPr bwMode="auto">
          <a:xfrm>
            <a:off x="5148263" y="2276475"/>
            <a:ext cx="792162" cy="719138"/>
          </a:xfrm>
          <a:prstGeom prst="ellipse">
            <a:avLst/>
          </a:prstGeom>
          <a:noFill/>
          <a:ln w="38100">
            <a:solidFill>
              <a:schemeClr val="hlink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537649" name="Text Box 49"/>
          <p:cNvSpPr txBox="1">
            <a:spLocks noChangeArrowheads="1"/>
          </p:cNvSpPr>
          <p:nvPr/>
        </p:nvSpPr>
        <p:spPr bwMode="auto">
          <a:xfrm>
            <a:off x="3071813" y="5429250"/>
            <a:ext cx="3025775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CA" sz="2800" dirty="0">
                <a:latin typeface="+mn-lt"/>
              </a:rPr>
              <a:t>MPS = 1 - MPC</a:t>
            </a:r>
            <a:endParaRPr lang="en-US" sz="2800" dirty="0">
              <a:latin typeface="+mn-lt"/>
            </a:endParaRPr>
          </a:p>
        </p:txBody>
      </p:sp>
      <p:sp>
        <p:nvSpPr>
          <p:cNvPr id="537650" name="Oval 50"/>
          <p:cNvSpPr>
            <a:spLocks noChangeArrowheads="1"/>
          </p:cNvSpPr>
          <p:nvPr/>
        </p:nvSpPr>
        <p:spPr bwMode="auto">
          <a:xfrm>
            <a:off x="6948488" y="2781300"/>
            <a:ext cx="792162" cy="719138"/>
          </a:xfrm>
          <a:prstGeom prst="ellipse">
            <a:avLst/>
          </a:prstGeom>
          <a:noFill/>
          <a:ln w="38100">
            <a:solidFill>
              <a:schemeClr val="hlink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14DE36-96FA-4CF8-A83E-68A14E040180}" type="slidenum">
              <a:rPr lang="en-US"/>
              <a:pPr>
                <a:defRPr/>
              </a:pPr>
              <a:t>10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37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53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537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7648" grpId="0" animBg="1"/>
      <p:bldP spid="537649" grpId="0"/>
      <p:bldP spid="53765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The Saving Function</a:t>
            </a:r>
            <a:endParaRPr lang="en-US" smtClean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538627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700213"/>
            <a:ext cx="3311525" cy="4537075"/>
          </a:xfrm>
        </p:spPr>
        <p:txBody>
          <a:bodyPr/>
          <a:lstStyle/>
          <a:p>
            <a:pPr eaLnBrk="1" hangingPunct="1"/>
            <a:r>
              <a:rPr lang="en-CA" sz="2800" smtClean="0"/>
              <a:t>S = Y – C</a:t>
            </a:r>
          </a:p>
          <a:p>
            <a:pPr eaLnBrk="1" hangingPunct="1"/>
            <a:r>
              <a:rPr lang="en-CA" sz="2800" smtClean="0"/>
              <a:t>S = Y – (C</a:t>
            </a:r>
            <a:r>
              <a:rPr lang="en-CA" sz="2800" baseline="-25000" smtClean="0"/>
              <a:t>0</a:t>
            </a:r>
            <a:r>
              <a:rPr lang="en-CA" sz="2800" smtClean="0"/>
              <a:t> + cY) = - C</a:t>
            </a:r>
            <a:r>
              <a:rPr lang="en-CA" sz="2800" baseline="-25000" smtClean="0"/>
              <a:t>0 </a:t>
            </a:r>
            <a:r>
              <a:rPr lang="en-CA" sz="2800" smtClean="0"/>
              <a:t>+ (1-c)Y</a:t>
            </a:r>
          </a:p>
          <a:p>
            <a:pPr eaLnBrk="1" hangingPunct="1">
              <a:buFontTx/>
              <a:buNone/>
            </a:pPr>
            <a:r>
              <a:rPr lang="en-CA" sz="2800" smtClean="0"/>
              <a:t>	= S</a:t>
            </a:r>
            <a:r>
              <a:rPr lang="en-CA" sz="2800" baseline="-25000" smtClean="0"/>
              <a:t>0 </a:t>
            </a:r>
            <a:r>
              <a:rPr lang="en-CA" sz="2800" smtClean="0"/>
              <a:t>+ sY</a:t>
            </a:r>
          </a:p>
          <a:p>
            <a:pPr eaLnBrk="1" hangingPunct="1">
              <a:buFontTx/>
              <a:buNone/>
            </a:pPr>
            <a:endParaRPr lang="en-US" sz="2800" smtClean="0"/>
          </a:p>
        </p:txBody>
      </p:sp>
      <p:sp>
        <p:nvSpPr>
          <p:cNvPr id="21508" name="Line 4"/>
          <p:cNvSpPr>
            <a:spLocks noChangeShapeType="1"/>
          </p:cNvSpPr>
          <p:nvPr/>
        </p:nvSpPr>
        <p:spPr bwMode="auto">
          <a:xfrm>
            <a:off x="3924300" y="1771650"/>
            <a:ext cx="0" cy="38163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1509" name="Line 5"/>
          <p:cNvSpPr>
            <a:spLocks noChangeShapeType="1"/>
          </p:cNvSpPr>
          <p:nvPr/>
        </p:nvSpPr>
        <p:spPr bwMode="auto">
          <a:xfrm>
            <a:off x="3924300" y="4437063"/>
            <a:ext cx="460851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538630" name="Line 6"/>
          <p:cNvSpPr>
            <a:spLocks noChangeShapeType="1"/>
          </p:cNvSpPr>
          <p:nvPr/>
        </p:nvSpPr>
        <p:spPr bwMode="auto">
          <a:xfrm flipV="1">
            <a:off x="3924300" y="3789363"/>
            <a:ext cx="4535488" cy="1223962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1274" name="Text Box 7"/>
          <p:cNvSpPr txBox="1">
            <a:spLocks noChangeArrowheads="1"/>
          </p:cNvSpPr>
          <p:nvPr/>
        </p:nvSpPr>
        <p:spPr bwMode="auto">
          <a:xfrm>
            <a:off x="4140200" y="1627188"/>
            <a:ext cx="3097213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CA" sz="2400" dirty="0">
                <a:latin typeface="+mn-lt"/>
              </a:rPr>
              <a:t>Saving (S)</a:t>
            </a:r>
            <a:endParaRPr lang="en-US" sz="2400" dirty="0">
              <a:latin typeface="+mn-lt"/>
            </a:endParaRPr>
          </a:p>
        </p:txBody>
      </p:sp>
      <p:sp>
        <p:nvSpPr>
          <p:cNvPr id="11275" name="Text Box 8"/>
          <p:cNvSpPr txBox="1">
            <a:spLocks noChangeArrowheads="1"/>
          </p:cNvSpPr>
          <p:nvPr/>
        </p:nvSpPr>
        <p:spPr bwMode="auto">
          <a:xfrm>
            <a:off x="4213225" y="5948363"/>
            <a:ext cx="374332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CA" sz="2400" dirty="0">
                <a:latin typeface="+mn-lt"/>
              </a:rPr>
              <a:t>Real GDP and Income (Y)</a:t>
            </a:r>
            <a:endParaRPr lang="en-US" sz="2400" dirty="0">
              <a:latin typeface="+mn-lt"/>
            </a:endParaRPr>
          </a:p>
        </p:txBody>
      </p:sp>
      <p:sp>
        <p:nvSpPr>
          <p:cNvPr id="538633" name="Text Box 9"/>
          <p:cNvSpPr txBox="1">
            <a:spLocks noChangeArrowheads="1"/>
          </p:cNvSpPr>
          <p:nvPr/>
        </p:nvSpPr>
        <p:spPr bwMode="auto">
          <a:xfrm>
            <a:off x="6011863" y="3068638"/>
            <a:ext cx="2303462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CA" sz="2400" dirty="0">
                <a:latin typeface="+mn-lt"/>
              </a:rPr>
              <a:t>S = -20 + 0.2Y</a:t>
            </a:r>
            <a:endParaRPr lang="en-US" sz="2400" dirty="0">
              <a:latin typeface="+mn-lt"/>
            </a:endParaRPr>
          </a:p>
        </p:txBody>
      </p:sp>
      <p:sp>
        <p:nvSpPr>
          <p:cNvPr id="21514" name="Line 10"/>
          <p:cNvSpPr>
            <a:spLocks noChangeShapeType="1"/>
          </p:cNvSpPr>
          <p:nvPr/>
        </p:nvSpPr>
        <p:spPr bwMode="auto">
          <a:xfrm flipV="1">
            <a:off x="4932363" y="4435475"/>
            <a:ext cx="0" cy="288925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1515" name="Line 14"/>
          <p:cNvSpPr>
            <a:spLocks noChangeShapeType="1"/>
          </p:cNvSpPr>
          <p:nvPr/>
        </p:nvSpPr>
        <p:spPr bwMode="auto">
          <a:xfrm>
            <a:off x="4932363" y="4435475"/>
            <a:ext cx="10080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triangl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1279" name="Text Box 16"/>
          <p:cNvSpPr txBox="1">
            <a:spLocks noChangeArrowheads="1"/>
          </p:cNvSpPr>
          <p:nvPr/>
        </p:nvSpPr>
        <p:spPr bwMode="auto">
          <a:xfrm>
            <a:off x="3276600" y="4941888"/>
            <a:ext cx="720725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CA">
                <a:latin typeface="+mn-lt"/>
              </a:rPr>
              <a:t>-20</a:t>
            </a:r>
            <a:endParaRPr lang="en-US">
              <a:latin typeface="+mn-lt"/>
            </a:endParaRPr>
          </a:p>
        </p:txBody>
      </p:sp>
      <p:sp>
        <p:nvSpPr>
          <p:cNvPr id="11280" name="Text Box 17"/>
          <p:cNvSpPr txBox="1">
            <a:spLocks noChangeArrowheads="1"/>
          </p:cNvSpPr>
          <p:nvPr/>
        </p:nvSpPr>
        <p:spPr bwMode="auto">
          <a:xfrm>
            <a:off x="3276600" y="4581525"/>
            <a:ext cx="576263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CA">
                <a:latin typeface="+mn-lt"/>
              </a:rPr>
              <a:t>-10</a:t>
            </a:r>
            <a:endParaRPr lang="en-US">
              <a:latin typeface="+mn-lt"/>
            </a:endParaRPr>
          </a:p>
        </p:txBody>
      </p:sp>
      <p:sp>
        <p:nvSpPr>
          <p:cNvPr id="11281" name="Text Box 18"/>
          <p:cNvSpPr txBox="1">
            <a:spLocks noChangeArrowheads="1"/>
          </p:cNvSpPr>
          <p:nvPr/>
        </p:nvSpPr>
        <p:spPr bwMode="auto">
          <a:xfrm>
            <a:off x="3348038" y="4221163"/>
            <a:ext cx="720725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CA">
                <a:latin typeface="+mn-lt"/>
              </a:rPr>
              <a:t>0</a:t>
            </a:r>
            <a:endParaRPr lang="en-US">
              <a:latin typeface="+mn-lt"/>
            </a:endParaRPr>
          </a:p>
        </p:txBody>
      </p:sp>
      <p:sp>
        <p:nvSpPr>
          <p:cNvPr id="21519" name="Line 19"/>
          <p:cNvSpPr>
            <a:spLocks noChangeShapeType="1"/>
          </p:cNvSpPr>
          <p:nvPr/>
        </p:nvSpPr>
        <p:spPr bwMode="auto">
          <a:xfrm flipH="1">
            <a:off x="3924300" y="4724400"/>
            <a:ext cx="1008063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1283" name="Text Box 20"/>
          <p:cNvSpPr txBox="1">
            <a:spLocks noChangeArrowheads="1"/>
          </p:cNvSpPr>
          <p:nvPr/>
        </p:nvSpPr>
        <p:spPr bwMode="auto">
          <a:xfrm>
            <a:off x="4716463" y="4076700"/>
            <a:ext cx="576262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CA">
                <a:latin typeface="+mn-lt"/>
              </a:rPr>
              <a:t>50</a:t>
            </a:r>
            <a:endParaRPr lang="en-US">
              <a:latin typeface="+mn-lt"/>
            </a:endParaRPr>
          </a:p>
        </p:txBody>
      </p:sp>
      <p:sp>
        <p:nvSpPr>
          <p:cNvPr id="11284" name="Text Box 21"/>
          <p:cNvSpPr txBox="1">
            <a:spLocks noChangeArrowheads="1"/>
          </p:cNvSpPr>
          <p:nvPr/>
        </p:nvSpPr>
        <p:spPr bwMode="auto">
          <a:xfrm>
            <a:off x="5867400" y="4076700"/>
            <a:ext cx="576263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CA">
                <a:latin typeface="+mn-lt"/>
              </a:rPr>
              <a:t>100</a:t>
            </a:r>
            <a:endParaRPr lang="en-US">
              <a:latin typeface="+mn-lt"/>
            </a:endParaRP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927247-5FA0-4DFF-84E3-70350075D7DE}" type="slidenum">
              <a:rPr lang="en-US"/>
              <a:pPr>
                <a:defRPr/>
              </a:pPr>
              <a:t>11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38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38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38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38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538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8627" grpId="0" build="p"/>
      <p:bldP spid="538630" grpId="0" animBg="1"/>
      <p:bldP spid="53863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9234" name="Group 2"/>
          <p:cNvGraphicFramePr>
            <a:graphicFrameLocks noGrp="1"/>
          </p:cNvGraphicFramePr>
          <p:nvPr/>
        </p:nvGraphicFramePr>
        <p:xfrm>
          <a:off x="228600" y="619125"/>
          <a:ext cx="8667750" cy="5404613"/>
        </p:xfrm>
        <a:graphic>
          <a:graphicData uri="http://schemas.openxmlformats.org/drawingml/2006/table">
            <a:tbl>
              <a:tblPr/>
              <a:tblGrid>
                <a:gridCol w="1239838"/>
                <a:gridCol w="1236662"/>
                <a:gridCol w="1239838"/>
                <a:gridCol w="1235075"/>
                <a:gridCol w="1274762"/>
                <a:gridCol w="1201738"/>
                <a:gridCol w="1239837"/>
              </a:tblGrid>
              <a:tr h="1250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(1)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GDP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(Y=DI)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(2)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(3)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(1)-(2)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(4)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APC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(2)/(1)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(5)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APS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(3)/(1)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(6)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MPC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(2)/(1)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(7)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MPS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(3)/(1)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375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390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405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435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7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465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480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495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79324" name="Text Box 92"/>
          <p:cNvSpPr txBox="1">
            <a:spLocks noChangeArrowheads="1"/>
          </p:cNvSpPr>
          <p:nvPr/>
        </p:nvSpPr>
        <p:spPr bwMode="auto">
          <a:xfrm>
            <a:off x="2058988" y="2133600"/>
            <a:ext cx="1900237" cy="40005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sz="2000" b="1" i="1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370 - 375 = -5</a:t>
            </a:r>
            <a:endParaRPr lang="en-CA" sz="2000" b="1" i="1">
              <a:solidFill>
                <a:srgbClr val="FEFFD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sp>
        <p:nvSpPr>
          <p:cNvPr id="479325" name="Text Box 93"/>
          <p:cNvSpPr txBox="1">
            <a:spLocks noChangeArrowheads="1"/>
          </p:cNvSpPr>
          <p:nvPr/>
        </p:nvSpPr>
        <p:spPr bwMode="auto">
          <a:xfrm>
            <a:off x="2703513" y="2149475"/>
            <a:ext cx="1236662" cy="40005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sz="2000" b="1" i="1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- 5</a:t>
            </a:r>
            <a:endParaRPr lang="en-CA" sz="2000" b="1" i="1">
              <a:solidFill>
                <a:srgbClr val="FEFFD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sp>
        <p:nvSpPr>
          <p:cNvPr id="479326" name="Text Box 94"/>
          <p:cNvSpPr txBox="1">
            <a:spLocks noChangeArrowheads="1"/>
          </p:cNvSpPr>
          <p:nvPr/>
        </p:nvSpPr>
        <p:spPr bwMode="auto">
          <a:xfrm>
            <a:off x="2714625" y="2571750"/>
            <a:ext cx="1200150" cy="396875"/>
          </a:xfrm>
          <a:prstGeom prst="rect">
            <a:avLst/>
          </a:prstGeom>
          <a:noFill/>
          <a:ln w="381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sz="20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0</a:t>
            </a:r>
            <a:endParaRPr lang="en-CA" sz="2000" b="1" i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sp>
        <p:nvSpPr>
          <p:cNvPr id="479327" name="Text Box 95"/>
          <p:cNvSpPr txBox="1">
            <a:spLocks noChangeArrowheads="1"/>
          </p:cNvSpPr>
          <p:nvPr/>
        </p:nvSpPr>
        <p:spPr bwMode="auto">
          <a:xfrm>
            <a:off x="2714625" y="3079750"/>
            <a:ext cx="1200150" cy="396875"/>
          </a:xfrm>
          <a:prstGeom prst="rect">
            <a:avLst/>
          </a:prstGeom>
          <a:noFill/>
          <a:ln w="381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sz="2000" b="1" i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5</a:t>
            </a:r>
            <a:endParaRPr lang="en-CA" sz="2000" b="1" i="1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grpSp>
        <p:nvGrpSpPr>
          <p:cNvPr id="2" name="Group 96"/>
          <p:cNvGrpSpPr>
            <a:grpSpLocks/>
          </p:cNvGrpSpPr>
          <p:nvPr/>
        </p:nvGrpSpPr>
        <p:grpSpPr bwMode="auto">
          <a:xfrm>
            <a:off x="2713038" y="3429000"/>
            <a:ext cx="1201737" cy="2690813"/>
            <a:chOff x="1709" y="2222"/>
            <a:chExt cx="757" cy="1695"/>
          </a:xfrm>
        </p:grpSpPr>
        <p:sp>
          <p:nvSpPr>
            <p:cNvPr id="479329" name="Text Box 97"/>
            <p:cNvSpPr txBox="1">
              <a:spLocks noChangeArrowheads="1"/>
            </p:cNvSpPr>
            <p:nvPr/>
          </p:nvSpPr>
          <p:spPr bwMode="auto">
            <a:xfrm>
              <a:off x="1710" y="2222"/>
              <a:ext cx="756" cy="250"/>
            </a:xfrm>
            <a:prstGeom prst="rect">
              <a:avLst/>
            </a:prstGeom>
            <a:noFill/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r>
                <a:rPr lang="en-US" sz="2000" b="1" i="1" dirty="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</a:rPr>
                <a:t>10</a:t>
              </a:r>
              <a:endParaRPr lang="en-CA" sz="20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endParaRPr>
            </a:p>
          </p:txBody>
        </p:sp>
        <p:sp>
          <p:nvSpPr>
            <p:cNvPr id="479330" name="Text Box 98"/>
            <p:cNvSpPr txBox="1">
              <a:spLocks noChangeArrowheads="1"/>
            </p:cNvSpPr>
            <p:nvPr/>
          </p:nvSpPr>
          <p:spPr bwMode="auto">
            <a:xfrm>
              <a:off x="1710" y="2505"/>
              <a:ext cx="756" cy="250"/>
            </a:xfrm>
            <a:prstGeom prst="rect">
              <a:avLst/>
            </a:prstGeom>
            <a:noFill/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r>
                <a:rPr lang="en-US" sz="2000" b="1" i="1" dirty="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</a:rPr>
                <a:t>15</a:t>
              </a:r>
              <a:endParaRPr lang="en-CA" sz="20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endParaRPr>
            </a:p>
          </p:txBody>
        </p:sp>
        <p:sp>
          <p:nvSpPr>
            <p:cNvPr id="479331" name="Text Box 99"/>
            <p:cNvSpPr txBox="1">
              <a:spLocks noChangeArrowheads="1"/>
            </p:cNvSpPr>
            <p:nvPr/>
          </p:nvSpPr>
          <p:spPr bwMode="auto">
            <a:xfrm>
              <a:off x="1710" y="2810"/>
              <a:ext cx="756" cy="250"/>
            </a:xfrm>
            <a:prstGeom prst="rect">
              <a:avLst/>
            </a:prstGeom>
            <a:noFill/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r>
                <a:rPr lang="en-US" sz="2000" b="1" i="1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</a:rPr>
                <a:t>20</a:t>
              </a:r>
              <a:endParaRPr lang="en-CA" sz="2000" b="1" i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endParaRPr>
            </a:p>
          </p:txBody>
        </p:sp>
        <p:sp>
          <p:nvSpPr>
            <p:cNvPr id="479332" name="Text Box 100"/>
            <p:cNvSpPr txBox="1">
              <a:spLocks noChangeArrowheads="1"/>
            </p:cNvSpPr>
            <p:nvPr/>
          </p:nvSpPr>
          <p:spPr bwMode="auto">
            <a:xfrm>
              <a:off x="1710" y="3081"/>
              <a:ext cx="756" cy="250"/>
            </a:xfrm>
            <a:prstGeom prst="rect">
              <a:avLst/>
            </a:prstGeom>
            <a:noFill/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r>
                <a:rPr lang="en-US" sz="2000" b="1" i="1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</a:rPr>
                <a:t>25</a:t>
              </a:r>
              <a:endParaRPr lang="en-CA" sz="2000" b="1" i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endParaRPr>
            </a:p>
          </p:txBody>
        </p:sp>
        <p:sp>
          <p:nvSpPr>
            <p:cNvPr id="479333" name="Text Box 101"/>
            <p:cNvSpPr txBox="1">
              <a:spLocks noChangeArrowheads="1"/>
            </p:cNvSpPr>
            <p:nvPr/>
          </p:nvSpPr>
          <p:spPr bwMode="auto">
            <a:xfrm>
              <a:off x="1709" y="3374"/>
              <a:ext cx="756" cy="250"/>
            </a:xfrm>
            <a:prstGeom prst="rect">
              <a:avLst/>
            </a:prstGeom>
            <a:noFill/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r>
                <a:rPr lang="en-US" sz="2000" b="1" i="1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</a:rPr>
                <a:t>30</a:t>
              </a:r>
              <a:endParaRPr lang="en-CA" sz="2000" b="1" i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endParaRPr>
            </a:p>
          </p:txBody>
        </p:sp>
        <p:sp>
          <p:nvSpPr>
            <p:cNvPr id="479334" name="Text Box 102"/>
            <p:cNvSpPr txBox="1">
              <a:spLocks noChangeArrowheads="1"/>
            </p:cNvSpPr>
            <p:nvPr/>
          </p:nvSpPr>
          <p:spPr bwMode="auto">
            <a:xfrm>
              <a:off x="1710" y="3667"/>
              <a:ext cx="756" cy="250"/>
            </a:xfrm>
            <a:prstGeom prst="rect">
              <a:avLst/>
            </a:prstGeom>
            <a:noFill/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r>
                <a:rPr lang="en-US" sz="2000" b="1" i="1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</a:rPr>
                <a:t>35</a:t>
              </a:r>
              <a:endParaRPr lang="en-CA" sz="2000" b="1" i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endParaRPr>
            </a:p>
          </p:txBody>
        </p:sp>
      </p:grpSp>
      <p:sp>
        <p:nvSpPr>
          <p:cNvPr id="479335" name="Text Box 103"/>
          <p:cNvSpPr txBox="1">
            <a:spLocks noChangeArrowheads="1"/>
          </p:cNvSpPr>
          <p:nvPr/>
        </p:nvSpPr>
        <p:spPr bwMode="auto">
          <a:xfrm>
            <a:off x="2768600" y="2174082"/>
            <a:ext cx="2079625" cy="40005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sz="2000" b="1" i="1" dirty="0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375/370 = 1.01</a:t>
            </a:r>
            <a:endParaRPr lang="en-CA" sz="2000" b="1" i="1" dirty="0">
              <a:solidFill>
                <a:srgbClr val="FEFFD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sp>
        <p:nvSpPr>
          <p:cNvPr id="479336" name="Text Box 104"/>
          <p:cNvSpPr txBox="1">
            <a:spLocks noChangeArrowheads="1"/>
          </p:cNvSpPr>
          <p:nvPr/>
        </p:nvSpPr>
        <p:spPr bwMode="auto">
          <a:xfrm>
            <a:off x="3956050" y="2144713"/>
            <a:ext cx="1236663" cy="40005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sz="2000" b="1" i="1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1.01</a:t>
            </a:r>
            <a:endParaRPr lang="en-CA" sz="2000" b="1" i="1">
              <a:solidFill>
                <a:srgbClr val="FEFFD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sp>
        <p:nvSpPr>
          <p:cNvPr id="479337" name="Text Box 105"/>
          <p:cNvSpPr txBox="1">
            <a:spLocks noChangeArrowheads="1"/>
          </p:cNvSpPr>
          <p:nvPr/>
        </p:nvSpPr>
        <p:spPr bwMode="auto">
          <a:xfrm>
            <a:off x="3967163" y="2571750"/>
            <a:ext cx="1200150" cy="396875"/>
          </a:xfrm>
          <a:prstGeom prst="rect">
            <a:avLst/>
          </a:prstGeom>
          <a:noFill/>
          <a:ln w="381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sz="20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1.00</a:t>
            </a:r>
            <a:endParaRPr lang="en-CA" sz="2000" b="1" i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sp>
        <p:nvSpPr>
          <p:cNvPr id="479338" name="Text Box 106"/>
          <p:cNvSpPr txBox="1">
            <a:spLocks noChangeArrowheads="1"/>
          </p:cNvSpPr>
          <p:nvPr/>
        </p:nvSpPr>
        <p:spPr bwMode="auto">
          <a:xfrm>
            <a:off x="3967163" y="3000375"/>
            <a:ext cx="1200150" cy="396875"/>
          </a:xfrm>
          <a:prstGeom prst="rect">
            <a:avLst/>
          </a:prstGeom>
          <a:noFill/>
          <a:ln w="381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sz="20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.99</a:t>
            </a:r>
            <a:endParaRPr lang="en-CA" sz="2000" b="1" i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grpSp>
        <p:nvGrpSpPr>
          <p:cNvPr id="3" name="Group 107"/>
          <p:cNvGrpSpPr>
            <a:grpSpLocks/>
          </p:cNvGrpSpPr>
          <p:nvPr/>
        </p:nvGrpSpPr>
        <p:grpSpPr bwMode="auto">
          <a:xfrm>
            <a:off x="3965575" y="3429000"/>
            <a:ext cx="1201738" cy="2690813"/>
            <a:chOff x="1709" y="2222"/>
            <a:chExt cx="757" cy="1695"/>
          </a:xfrm>
        </p:grpSpPr>
        <p:sp>
          <p:nvSpPr>
            <p:cNvPr id="479340" name="Text Box 108"/>
            <p:cNvSpPr txBox="1">
              <a:spLocks noChangeArrowheads="1"/>
            </p:cNvSpPr>
            <p:nvPr/>
          </p:nvSpPr>
          <p:spPr bwMode="auto">
            <a:xfrm>
              <a:off x="1710" y="2222"/>
              <a:ext cx="756" cy="250"/>
            </a:xfrm>
            <a:prstGeom prst="rect">
              <a:avLst/>
            </a:prstGeom>
            <a:noFill/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r>
                <a:rPr lang="en-US" sz="2000" b="1" i="1" dirty="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</a:rPr>
                <a:t>.98</a:t>
              </a:r>
              <a:endParaRPr lang="en-CA" sz="20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endParaRPr>
            </a:p>
          </p:txBody>
        </p:sp>
        <p:sp>
          <p:nvSpPr>
            <p:cNvPr id="479341" name="Text Box 109"/>
            <p:cNvSpPr txBox="1">
              <a:spLocks noChangeArrowheads="1"/>
            </p:cNvSpPr>
            <p:nvPr/>
          </p:nvSpPr>
          <p:spPr bwMode="auto">
            <a:xfrm>
              <a:off x="1710" y="2505"/>
              <a:ext cx="756" cy="250"/>
            </a:xfrm>
            <a:prstGeom prst="rect">
              <a:avLst/>
            </a:prstGeom>
            <a:noFill/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r>
                <a:rPr lang="en-US" sz="2000" b="1" i="1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</a:rPr>
                <a:t>.97</a:t>
              </a:r>
              <a:endParaRPr lang="en-CA" sz="2000" b="1" i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endParaRPr>
            </a:p>
          </p:txBody>
        </p:sp>
        <p:sp>
          <p:nvSpPr>
            <p:cNvPr id="479342" name="Text Box 110"/>
            <p:cNvSpPr txBox="1">
              <a:spLocks noChangeArrowheads="1"/>
            </p:cNvSpPr>
            <p:nvPr/>
          </p:nvSpPr>
          <p:spPr bwMode="auto">
            <a:xfrm>
              <a:off x="1710" y="2810"/>
              <a:ext cx="756" cy="250"/>
            </a:xfrm>
            <a:prstGeom prst="rect">
              <a:avLst/>
            </a:prstGeom>
            <a:noFill/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r>
                <a:rPr lang="en-US" sz="2000" b="1" i="1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</a:rPr>
                <a:t>.96</a:t>
              </a:r>
              <a:endParaRPr lang="en-CA" sz="2000" b="1" i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endParaRPr>
            </a:p>
          </p:txBody>
        </p:sp>
        <p:sp>
          <p:nvSpPr>
            <p:cNvPr id="479343" name="Text Box 111"/>
            <p:cNvSpPr txBox="1">
              <a:spLocks noChangeArrowheads="1"/>
            </p:cNvSpPr>
            <p:nvPr/>
          </p:nvSpPr>
          <p:spPr bwMode="auto">
            <a:xfrm>
              <a:off x="1710" y="3081"/>
              <a:ext cx="756" cy="250"/>
            </a:xfrm>
            <a:prstGeom prst="rect">
              <a:avLst/>
            </a:prstGeom>
            <a:noFill/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r>
                <a:rPr lang="en-US" sz="2000" b="1" i="1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</a:rPr>
                <a:t>.95</a:t>
              </a:r>
              <a:endParaRPr lang="en-CA" sz="2000" b="1" i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endParaRPr>
            </a:p>
          </p:txBody>
        </p:sp>
        <p:sp>
          <p:nvSpPr>
            <p:cNvPr id="479344" name="Text Box 112"/>
            <p:cNvSpPr txBox="1">
              <a:spLocks noChangeArrowheads="1"/>
            </p:cNvSpPr>
            <p:nvPr/>
          </p:nvSpPr>
          <p:spPr bwMode="auto">
            <a:xfrm>
              <a:off x="1709" y="3374"/>
              <a:ext cx="756" cy="250"/>
            </a:xfrm>
            <a:prstGeom prst="rect">
              <a:avLst/>
            </a:prstGeom>
            <a:noFill/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r>
                <a:rPr lang="en-US" sz="2000" b="1" i="1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</a:rPr>
                <a:t>.94</a:t>
              </a:r>
              <a:endParaRPr lang="en-CA" sz="2000" b="1" i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endParaRPr>
            </a:p>
          </p:txBody>
        </p:sp>
        <p:sp>
          <p:nvSpPr>
            <p:cNvPr id="479345" name="Text Box 113"/>
            <p:cNvSpPr txBox="1">
              <a:spLocks noChangeArrowheads="1"/>
            </p:cNvSpPr>
            <p:nvPr/>
          </p:nvSpPr>
          <p:spPr bwMode="auto">
            <a:xfrm>
              <a:off x="1710" y="3667"/>
              <a:ext cx="756" cy="250"/>
            </a:xfrm>
            <a:prstGeom prst="rect">
              <a:avLst/>
            </a:prstGeom>
            <a:noFill/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r>
                <a:rPr lang="en-US" sz="2000" b="1" i="1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</a:rPr>
                <a:t>.93</a:t>
              </a:r>
              <a:endParaRPr lang="en-CA" sz="2000" b="1" i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endParaRPr>
            </a:p>
          </p:txBody>
        </p:sp>
      </p:grpSp>
      <p:sp>
        <p:nvSpPr>
          <p:cNvPr id="479346" name="Text Box 114"/>
          <p:cNvSpPr txBox="1">
            <a:spLocks noChangeArrowheads="1"/>
          </p:cNvSpPr>
          <p:nvPr/>
        </p:nvSpPr>
        <p:spPr bwMode="auto">
          <a:xfrm>
            <a:off x="4533900" y="2128838"/>
            <a:ext cx="1900238" cy="40005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sz="2000" b="1" i="1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-5/370 = -.01</a:t>
            </a:r>
            <a:endParaRPr lang="en-CA" sz="2000" b="1" i="1">
              <a:solidFill>
                <a:srgbClr val="FEFFD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sp>
        <p:nvSpPr>
          <p:cNvPr id="479347" name="Text Box 115"/>
          <p:cNvSpPr txBox="1">
            <a:spLocks noChangeArrowheads="1"/>
          </p:cNvSpPr>
          <p:nvPr/>
        </p:nvSpPr>
        <p:spPr bwMode="auto">
          <a:xfrm>
            <a:off x="5178425" y="2144713"/>
            <a:ext cx="1236663" cy="40005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sz="2000" b="1" i="1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-.01</a:t>
            </a:r>
            <a:endParaRPr lang="en-CA" sz="2000" b="1" i="1">
              <a:solidFill>
                <a:srgbClr val="FEFFD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sp>
        <p:nvSpPr>
          <p:cNvPr id="479348" name="Text Box 116"/>
          <p:cNvSpPr txBox="1">
            <a:spLocks noChangeArrowheads="1"/>
          </p:cNvSpPr>
          <p:nvPr/>
        </p:nvSpPr>
        <p:spPr bwMode="auto">
          <a:xfrm>
            <a:off x="5189538" y="2609850"/>
            <a:ext cx="1200150" cy="396875"/>
          </a:xfrm>
          <a:prstGeom prst="rect">
            <a:avLst/>
          </a:prstGeom>
          <a:noFill/>
          <a:ln w="381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sz="2000" b="1" i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.00</a:t>
            </a:r>
            <a:endParaRPr lang="en-CA" sz="2000" b="1" i="1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sp>
        <p:nvSpPr>
          <p:cNvPr id="479349" name="Text Box 117"/>
          <p:cNvSpPr txBox="1">
            <a:spLocks noChangeArrowheads="1"/>
          </p:cNvSpPr>
          <p:nvPr/>
        </p:nvSpPr>
        <p:spPr bwMode="auto">
          <a:xfrm>
            <a:off x="5189538" y="3000375"/>
            <a:ext cx="1200150" cy="396875"/>
          </a:xfrm>
          <a:prstGeom prst="rect">
            <a:avLst/>
          </a:prstGeom>
          <a:noFill/>
          <a:ln w="381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sz="20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.01</a:t>
            </a:r>
            <a:endParaRPr lang="en-CA" sz="2000" b="1" i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grpSp>
        <p:nvGrpSpPr>
          <p:cNvPr id="4" name="Group 118"/>
          <p:cNvGrpSpPr>
            <a:grpSpLocks/>
          </p:cNvGrpSpPr>
          <p:nvPr/>
        </p:nvGrpSpPr>
        <p:grpSpPr bwMode="auto">
          <a:xfrm>
            <a:off x="5187950" y="3429000"/>
            <a:ext cx="1201738" cy="2690813"/>
            <a:chOff x="1709" y="2222"/>
            <a:chExt cx="757" cy="1695"/>
          </a:xfrm>
        </p:grpSpPr>
        <p:sp>
          <p:nvSpPr>
            <p:cNvPr id="479351" name="Text Box 119"/>
            <p:cNvSpPr txBox="1">
              <a:spLocks noChangeArrowheads="1"/>
            </p:cNvSpPr>
            <p:nvPr/>
          </p:nvSpPr>
          <p:spPr bwMode="auto">
            <a:xfrm>
              <a:off x="1710" y="2222"/>
              <a:ext cx="756" cy="250"/>
            </a:xfrm>
            <a:prstGeom prst="rect">
              <a:avLst/>
            </a:prstGeom>
            <a:noFill/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r>
                <a:rPr lang="en-US" sz="2000" b="1" i="1" dirty="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</a:rPr>
                <a:t>.02</a:t>
              </a:r>
              <a:endParaRPr lang="en-CA" sz="20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endParaRPr>
            </a:p>
          </p:txBody>
        </p:sp>
        <p:sp>
          <p:nvSpPr>
            <p:cNvPr id="479352" name="Text Box 120"/>
            <p:cNvSpPr txBox="1">
              <a:spLocks noChangeArrowheads="1"/>
            </p:cNvSpPr>
            <p:nvPr/>
          </p:nvSpPr>
          <p:spPr bwMode="auto">
            <a:xfrm>
              <a:off x="1710" y="2505"/>
              <a:ext cx="756" cy="250"/>
            </a:xfrm>
            <a:prstGeom prst="rect">
              <a:avLst/>
            </a:prstGeom>
            <a:noFill/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r>
                <a:rPr lang="en-US" sz="2000" b="1" i="1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</a:rPr>
                <a:t>.03</a:t>
              </a:r>
              <a:endParaRPr lang="en-CA" sz="2000" b="1" i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endParaRPr>
            </a:p>
          </p:txBody>
        </p:sp>
        <p:sp>
          <p:nvSpPr>
            <p:cNvPr id="479353" name="Text Box 121"/>
            <p:cNvSpPr txBox="1">
              <a:spLocks noChangeArrowheads="1"/>
            </p:cNvSpPr>
            <p:nvPr/>
          </p:nvSpPr>
          <p:spPr bwMode="auto">
            <a:xfrm>
              <a:off x="1710" y="2810"/>
              <a:ext cx="756" cy="250"/>
            </a:xfrm>
            <a:prstGeom prst="rect">
              <a:avLst/>
            </a:prstGeom>
            <a:noFill/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r>
                <a:rPr lang="en-US" sz="2000" b="1" i="1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</a:rPr>
                <a:t>.04</a:t>
              </a:r>
              <a:endParaRPr lang="en-CA" sz="2000" b="1" i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endParaRPr>
            </a:p>
          </p:txBody>
        </p:sp>
        <p:sp>
          <p:nvSpPr>
            <p:cNvPr id="479354" name="Text Box 122"/>
            <p:cNvSpPr txBox="1">
              <a:spLocks noChangeArrowheads="1"/>
            </p:cNvSpPr>
            <p:nvPr/>
          </p:nvSpPr>
          <p:spPr bwMode="auto">
            <a:xfrm>
              <a:off x="1710" y="3081"/>
              <a:ext cx="756" cy="250"/>
            </a:xfrm>
            <a:prstGeom prst="rect">
              <a:avLst/>
            </a:prstGeom>
            <a:noFill/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r>
                <a:rPr lang="en-US" sz="2000" b="1" i="1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</a:rPr>
                <a:t>.05</a:t>
              </a:r>
              <a:endParaRPr lang="en-CA" sz="2000" b="1" i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endParaRPr>
            </a:p>
          </p:txBody>
        </p:sp>
        <p:sp>
          <p:nvSpPr>
            <p:cNvPr id="479355" name="Text Box 123"/>
            <p:cNvSpPr txBox="1">
              <a:spLocks noChangeArrowheads="1"/>
            </p:cNvSpPr>
            <p:nvPr/>
          </p:nvSpPr>
          <p:spPr bwMode="auto">
            <a:xfrm>
              <a:off x="1709" y="3374"/>
              <a:ext cx="756" cy="250"/>
            </a:xfrm>
            <a:prstGeom prst="rect">
              <a:avLst/>
            </a:prstGeom>
            <a:noFill/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r>
                <a:rPr lang="en-US" sz="2000" b="1" i="1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</a:rPr>
                <a:t>.06</a:t>
              </a:r>
              <a:endParaRPr lang="en-CA" sz="2000" b="1" i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endParaRPr>
            </a:p>
          </p:txBody>
        </p:sp>
        <p:sp>
          <p:nvSpPr>
            <p:cNvPr id="479356" name="Text Box 124"/>
            <p:cNvSpPr txBox="1">
              <a:spLocks noChangeArrowheads="1"/>
            </p:cNvSpPr>
            <p:nvPr/>
          </p:nvSpPr>
          <p:spPr bwMode="auto">
            <a:xfrm>
              <a:off x="1710" y="3667"/>
              <a:ext cx="756" cy="250"/>
            </a:xfrm>
            <a:prstGeom prst="rect">
              <a:avLst/>
            </a:prstGeom>
            <a:noFill/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r>
                <a:rPr lang="en-US" sz="2000" b="1" i="1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</a:rPr>
                <a:t>.07</a:t>
              </a:r>
              <a:endParaRPr lang="en-CA" sz="2000" b="1" i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endParaRPr>
            </a:p>
          </p:txBody>
        </p:sp>
      </p:grpSp>
      <p:sp>
        <p:nvSpPr>
          <p:cNvPr id="479357" name="Text Box 125"/>
          <p:cNvSpPr txBox="1">
            <a:spLocks noChangeArrowheads="1"/>
          </p:cNvSpPr>
          <p:nvPr/>
        </p:nvSpPr>
        <p:spPr bwMode="auto">
          <a:xfrm>
            <a:off x="5756275" y="2355850"/>
            <a:ext cx="1900238" cy="40005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sz="2000" b="1" i="1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15/20= .75</a:t>
            </a:r>
            <a:endParaRPr lang="en-CA" sz="2000" b="1" i="1">
              <a:solidFill>
                <a:srgbClr val="FEFFD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sp>
        <p:nvSpPr>
          <p:cNvPr id="479358" name="Text Box 126"/>
          <p:cNvSpPr txBox="1">
            <a:spLocks noChangeArrowheads="1"/>
          </p:cNvSpPr>
          <p:nvPr/>
        </p:nvSpPr>
        <p:spPr bwMode="auto">
          <a:xfrm>
            <a:off x="6472238" y="2371725"/>
            <a:ext cx="1165225" cy="434975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sz="2000" b="1" i="1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.75</a:t>
            </a:r>
            <a:endParaRPr lang="en-CA" sz="2000" b="1" i="1">
              <a:solidFill>
                <a:srgbClr val="FEFFD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479359" name="Text Box 127"/>
          <p:cNvSpPr txBox="1">
            <a:spLocks noChangeArrowheads="1"/>
          </p:cNvSpPr>
          <p:nvPr/>
        </p:nvSpPr>
        <p:spPr bwMode="auto">
          <a:xfrm>
            <a:off x="6500813" y="2643188"/>
            <a:ext cx="1111250" cy="396875"/>
          </a:xfrm>
          <a:prstGeom prst="rect">
            <a:avLst/>
          </a:prstGeom>
          <a:solidFill>
            <a:schemeClr val="accent1"/>
          </a:solidFill>
          <a:ln w="381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sz="2000" b="1" i="1" dirty="0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.75</a:t>
            </a:r>
            <a:endParaRPr lang="en-CA" sz="2000" b="1" i="1" dirty="0">
              <a:solidFill>
                <a:srgbClr val="FEFFD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sp>
        <p:nvSpPr>
          <p:cNvPr id="479360" name="Text Box 128"/>
          <p:cNvSpPr txBox="1">
            <a:spLocks noChangeArrowheads="1"/>
          </p:cNvSpPr>
          <p:nvPr/>
        </p:nvSpPr>
        <p:spPr bwMode="auto">
          <a:xfrm>
            <a:off x="6500813" y="3071813"/>
            <a:ext cx="1111250" cy="396875"/>
          </a:xfrm>
          <a:prstGeom prst="rect">
            <a:avLst/>
          </a:prstGeom>
          <a:solidFill>
            <a:schemeClr val="accent1"/>
          </a:solidFill>
          <a:ln w="381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sz="2000" b="1" i="1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.75</a:t>
            </a:r>
            <a:endParaRPr lang="en-CA" sz="2000" b="1" i="1">
              <a:solidFill>
                <a:srgbClr val="FEFFD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grpSp>
        <p:nvGrpSpPr>
          <p:cNvPr id="5" name="Group 129"/>
          <p:cNvGrpSpPr>
            <a:grpSpLocks/>
          </p:cNvGrpSpPr>
          <p:nvPr/>
        </p:nvGrpSpPr>
        <p:grpSpPr bwMode="auto">
          <a:xfrm>
            <a:off x="6499225" y="3571875"/>
            <a:ext cx="1112838" cy="2690813"/>
            <a:chOff x="1709" y="2222"/>
            <a:chExt cx="757" cy="1695"/>
          </a:xfrm>
        </p:grpSpPr>
        <p:sp>
          <p:nvSpPr>
            <p:cNvPr id="479362" name="Text Box 130"/>
            <p:cNvSpPr txBox="1">
              <a:spLocks noChangeArrowheads="1"/>
            </p:cNvSpPr>
            <p:nvPr/>
          </p:nvSpPr>
          <p:spPr bwMode="auto">
            <a:xfrm>
              <a:off x="1710" y="2222"/>
              <a:ext cx="756" cy="250"/>
            </a:xfrm>
            <a:prstGeom prst="rect">
              <a:avLst/>
            </a:prstGeom>
            <a:solidFill>
              <a:schemeClr val="accent1"/>
            </a:solidFill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r>
                <a:rPr lang="en-US" sz="2000" b="1" i="1" dirty="0">
                  <a:solidFill>
                    <a:srgbClr val="FEFFD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</a:rPr>
                <a:t>.75</a:t>
              </a:r>
              <a:endParaRPr lang="en-CA" sz="2000" b="1" i="1" dirty="0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endParaRPr>
            </a:p>
          </p:txBody>
        </p:sp>
        <p:sp>
          <p:nvSpPr>
            <p:cNvPr id="479363" name="Text Box 131"/>
            <p:cNvSpPr txBox="1">
              <a:spLocks noChangeArrowheads="1"/>
            </p:cNvSpPr>
            <p:nvPr/>
          </p:nvSpPr>
          <p:spPr bwMode="auto">
            <a:xfrm>
              <a:off x="1710" y="2505"/>
              <a:ext cx="756" cy="250"/>
            </a:xfrm>
            <a:prstGeom prst="rect">
              <a:avLst/>
            </a:prstGeom>
            <a:solidFill>
              <a:schemeClr val="accent1"/>
            </a:solidFill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r>
                <a:rPr lang="en-US" sz="2000" b="1" i="1">
                  <a:solidFill>
                    <a:srgbClr val="FEFFD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</a:rPr>
                <a:t>.75</a:t>
              </a:r>
              <a:endParaRPr lang="en-CA" sz="2000" b="1" i="1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endParaRPr>
            </a:p>
          </p:txBody>
        </p:sp>
        <p:sp>
          <p:nvSpPr>
            <p:cNvPr id="479364" name="Text Box 132"/>
            <p:cNvSpPr txBox="1">
              <a:spLocks noChangeArrowheads="1"/>
            </p:cNvSpPr>
            <p:nvPr/>
          </p:nvSpPr>
          <p:spPr bwMode="auto">
            <a:xfrm>
              <a:off x="1710" y="2810"/>
              <a:ext cx="756" cy="250"/>
            </a:xfrm>
            <a:prstGeom prst="rect">
              <a:avLst/>
            </a:prstGeom>
            <a:solidFill>
              <a:schemeClr val="accent1"/>
            </a:solidFill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r>
                <a:rPr lang="en-US" sz="2000" b="1" i="1">
                  <a:solidFill>
                    <a:srgbClr val="FEFFD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</a:rPr>
                <a:t>.75</a:t>
              </a:r>
              <a:endParaRPr lang="en-CA" sz="2000" b="1" i="1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endParaRPr>
            </a:p>
          </p:txBody>
        </p:sp>
        <p:sp>
          <p:nvSpPr>
            <p:cNvPr id="479365" name="Text Box 133"/>
            <p:cNvSpPr txBox="1">
              <a:spLocks noChangeArrowheads="1"/>
            </p:cNvSpPr>
            <p:nvPr/>
          </p:nvSpPr>
          <p:spPr bwMode="auto">
            <a:xfrm>
              <a:off x="1710" y="3081"/>
              <a:ext cx="756" cy="250"/>
            </a:xfrm>
            <a:prstGeom prst="rect">
              <a:avLst/>
            </a:prstGeom>
            <a:solidFill>
              <a:schemeClr val="accent1"/>
            </a:solidFill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r>
                <a:rPr lang="en-US" sz="2000" b="1" i="1">
                  <a:solidFill>
                    <a:srgbClr val="FEFFD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</a:rPr>
                <a:t>.75</a:t>
              </a:r>
              <a:endParaRPr lang="en-CA" sz="2000" b="1" i="1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endParaRPr>
            </a:p>
          </p:txBody>
        </p:sp>
        <p:sp>
          <p:nvSpPr>
            <p:cNvPr id="479366" name="Text Box 134"/>
            <p:cNvSpPr txBox="1">
              <a:spLocks noChangeArrowheads="1"/>
            </p:cNvSpPr>
            <p:nvPr/>
          </p:nvSpPr>
          <p:spPr bwMode="auto">
            <a:xfrm>
              <a:off x="1709" y="3374"/>
              <a:ext cx="756" cy="250"/>
            </a:xfrm>
            <a:prstGeom prst="rect">
              <a:avLst/>
            </a:prstGeom>
            <a:solidFill>
              <a:schemeClr val="accent1"/>
            </a:solidFill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r>
                <a:rPr lang="en-US" sz="2000" b="1" i="1">
                  <a:solidFill>
                    <a:srgbClr val="FEFFD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</a:rPr>
                <a:t>.75</a:t>
              </a:r>
              <a:endParaRPr lang="en-CA" sz="2000" b="1" i="1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endParaRPr>
            </a:p>
          </p:txBody>
        </p:sp>
        <p:sp>
          <p:nvSpPr>
            <p:cNvPr id="479367" name="Text Box 135"/>
            <p:cNvSpPr txBox="1">
              <a:spLocks noChangeArrowheads="1"/>
            </p:cNvSpPr>
            <p:nvPr/>
          </p:nvSpPr>
          <p:spPr bwMode="auto">
            <a:xfrm>
              <a:off x="1710" y="3667"/>
              <a:ext cx="756" cy="250"/>
            </a:xfrm>
            <a:prstGeom prst="rect">
              <a:avLst/>
            </a:prstGeom>
            <a:solidFill>
              <a:schemeClr val="accent1"/>
            </a:solidFill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r>
                <a:rPr lang="en-US" sz="2000" b="1" i="1">
                  <a:solidFill>
                    <a:srgbClr val="FEFFD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</a:rPr>
                <a:t>.75</a:t>
              </a:r>
              <a:endParaRPr lang="en-CA" sz="2000" b="1" i="1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endParaRPr>
            </a:p>
          </p:txBody>
        </p:sp>
      </p:grpSp>
      <p:sp>
        <p:nvSpPr>
          <p:cNvPr id="479368" name="Text Box 136"/>
          <p:cNvSpPr txBox="1">
            <a:spLocks noChangeArrowheads="1"/>
          </p:cNvSpPr>
          <p:nvPr/>
        </p:nvSpPr>
        <p:spPr bwMode="auto">
          <a:xfrm>
            <a:off x="6996113" y="2355850"/>
            <a:ext cx="1900237" cy="40005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sz="2000" b="1" i="1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5/20 = .25</a:t>
            </a:r>
            <a:endParaRPr lang="en-CA" sz="2000" b="1" i="1">
              <a:solidFill>
                <a:srgbClr val="FEFFD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sp>
        <p:nvSpPr>
          <p:cNvPr id="479369" name="Text Box 137"/>
          <p:cNvSpPr txBox="1">
            <a:spLocks noChangeArrowheads="1"/>
          </p:cNvSpPr>
          <p:nvPr/>
        </p:nvSpPr>
        <p:spPr bwMode="auto">
          <a:xfrm>
            <a:off x="7729538" y="2371725"/>
            <a:ext cx="1147762" cy="40005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sz="2000" b="1" i="1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.25</a:t>
            </a:r>
            <a:endParaRPr lang="en-CA" sz="2000" b="1" i="1">
              <a:solidFill>
                <a:srgbClr val="FEFFD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sp>
        <p:nvSpPr>
          <p:cNvPr id="479370" name="Text Box 138"/>
          <p:cNvSpPr txBox="1">
            <a:spLocks noChangeArrowheads="1"/>
          </p:cNvSpPr>
          <p:nvPr/>
        </p:nvSpPr>
        <p:spPr bwMode="auto">
          <a:xfrm>
            <a:off x="7740650" y="2714625"/>
            <a:ext cx="1111250" cy="396875"/>
          </a:xfrm>
          <a:prstGeom prst="rect">
            <a:avLst/>
          </a:prstGeom>
          <a:solidFill>
            <a:schemeClr val="accent1"/>
          </a:solidFill>
          <a:ln w="381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sz="2000" b="1" i="1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.25</a:t>
            </a:r>
            <a:endParaRPr lang="en-CA" sz="2000" b="1" i="1">
              <a:solidFill>
                <a:srgbClr val="FEFFD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sp>
        <p:nvSpPr>
          <p:cNvPr id="479371" name="Text Box 139"/>
          <p:cNvSpPr txBox="1">
            <a:spLocks noChangeArrowheads="1"/>
          </p:cNvSpPr>
          <p:nvPr/>
        </p:nvSpPr>
        <p:spPr bwMode="auto">
          <a:xfrm>
            <a:off x="7740650" y="3143250"/>
            <a:ext cx="1111250" cy="396875"/>
          </a:xfrm>
          <a:prstGeom prst="rect">
            <a:avLst/>
          </a:prstGeom>
          <a:solidFill>
            <a:schemeClr val="accent1"/>
          </a:solidFill>
          <a:ln w="381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sz="2000" b="1" i="1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.25</a:t>
            </a:r>
            <a:endParaRPr lang="en-CA" sz="2000" b="1" i="1">
              <a:solidFill>
                <a:srgbClr val="FEFFD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grpSp>
        <p:nvGrpSpPr>
          <p:cNvPr id="6" name="Group 140"/>
          <p:cNvGrpSpPr>
            <a:grpSpLocks/>
          </p:cNvGrpSpPr>
          <p:nvPr/>
        </p:nvGrpSpPr>
        <p:grpSpPr bwMode="auto">
          <a:xfrm>
            <a:off x="7739063" y="3571875"/>
            <a:ext cx="1112837" cy="2690813"/>
            <a:chOff x="1709" y="2222"/>
            <a:chExt cx="757" cy="1695"/>
          </a:xfrm>
        </p:grpSpPr>
        <p:sp>
          <p:nvSpPr>
            <p:cNvPr id="479373" name="Text Box 141"/>
            <p:cNvSpPr txBox="1">
              <a:spLocks noChangeArrowheads="1"/>
            </p:cNvSpPr>
            <p:nvPr/>
          </p:nvSpPr>
          <p:spPr bwMode="auto">
            <a:xfrm>
              <a:off x="1710" y="2222"/>
              <a:ext cx="756" cy="250"/>
            </a:xfrm>
            <a:prstGeom prst="rect">
              <a:avLst/>
            </a:prstGeom>
            <a:solidFill>
              <a:schemeClr val="accent1"/>
            </a:solidFill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r>
                <a:rPr lang="en-US" sz="2000" b="1" i="1" dirty="0">
                  <a:solidFill>
                    <a:srgbClr val="FEFFD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</a:rPr>
                <a:t>.25</a:t>
              </a:r>
              <a:endParaRPr lang="en-CA" sz="2000" b="1" i="1" dirty="0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endParaRPr>
            </a:p>
          </p:txBody>
        </p:sp>
        <p:sp>
          <p:nvSpPr>
            <p:cNvPr id="479374" name="Text Box 142"/>
            <p:cNvSpPr txBox="1">
              <a:spLocks noChangeArrowheads="1"/>
            </p:cNvSpPr>
            <p:nvPr/>
          </p:nvSpPr>
          <p:spPr bwMode="auto">
            <a:xfrm>
              <a:off x="1710" y="2505"/>
              <a:ext cx="756" cy="250"/>
            </a:xfrm>
            <a:prstGeom prst="rect">
              <a:avLst/>
            </a:prstGeom>
            <a:solidFill>
              <a:schemeClr val="accent1"/>
            </a:solidFill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r>
                <a:rPr lang="en-US" sz="2000" b="1" i="1">
                  <a:solidFill>
                    <a:srgbClr val="FEFFD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</a:rPr>
                <a:t>.25</a:t>
              </a:r>
              <a:endParaRPr lang="en-CA" sz="2000" b="1" i="1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endParaRPr>
            </a:p>
          </p:txBody>
        </p:sp>
        <p:sp>
          <p:nvSpPr>
            <p:cNvPr id="479375" name="Text Box 143"/>
            <p:cNvSpPr txBox="1">
              <a:spLocks noChangeArrowheads="1"/>
            </p:cNvSpPr>
            <p:nvPr/>
          </p:nvSpPr>
          <p:spPr bwMode="auto">
            <a:xfrm>
              <a:off x="1710" y="2810"/>
              <a:ext cx="756" cy="250"/>
            </a:xfrm>
            <a:prstGeom prst="rect">
              <a:avLst/>
            </a:prstGeom>
            <a:solidFill>
              <a:schemeClr val="accent1"/>
            </a:solidFill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r>
                <a:rPr lang="en-US" sz="2000" b="1" i="1">
                  <a:solidFill>
                    <a:srgbClr val="FEFFD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</a:rPr>
                <a:t>.25</a:t>
              </a:r>
              <a:endParaRPr lang="en-CA" sz="2000" b="1" i="1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endParaRPr>
            </a:p>
          </p:txBody>
        </p:sp>
        <p:sp>
          <p:nvSpPr>
            <p:cNvPr id="479376" name="Text Box 144"/>
            <p:cNvSpPr txBox="1">
              <a:spLocks noChangeArrowheads="1"/>
            </p:cNvSpPr>
            <p:nvPr/>
          </p:nvSpPr>
          <p:spPr bwMode="auto">
            <a:xfrm>
              <a:off x="1710" y="3081"/>
              <a:ext cx="756" cy="250"/>
            </a:xfrm>
            <a:prstGeom prst="rect">
              <a:avLst/>
            </a:prstGeom>
            <a:solidFill>
              <a:schemeClr val="accent1"/>
            </a:solidFill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r>
                <a:rPr lang="en-US" sz="2000" b="1" i="1">
                  <a:solidFill>
                    <a:srgbClr val="FEFFD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</a:rPr>
                <a:t>.25</a:t>
              </a:r>
              <a:endParaRPr lang="en-CA" sz="2000" b="1" i="1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endParaRPr>
            </a:p>
          </p:txBody>
        </p:sp>
        <p:sp>
          <p:nvSpPr>
            <p:cNvPr id="479377" name="Text Box 145"/>
            <p:cNvSpPr txBox="1">
              <a:spLocks noChangeArrowheads="1"/>
            </p:cNvSpPr>
            <p:nvPr/>
          </p:nvSpPr>
          <p:spPr bwMode="auto">
            <a:xfrm>
              <a:off x="1709" y="3374"/>
              <a:ext cx="756" cy="250"/>
            </a:xfrm>
            <a:prstGeom prst="rect">
              <a:avLst/>
            </a:prstGeom>
            <a:solidFill>
              <a:schemeClr val="accent1"/>
            </a:solidFill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r>
                <a:rPr lang="en-US" sz="2000" b="1" i="1">
                  <a:solidFill>
                    <a:srgbClr val="FEFFD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</a:rPr>
                <a:t>.25</a:t>
              </a:r>
              <a:endParaRPr lang="en-CA" sz="2000" b="1" i="1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endParaRPr>
            </a:p>
          </p:txBody>
        </p:sp>
        <p:sp>
          <p:nvSpPr>
            <p:cNvPr id="479378" name="Text Box 146"/>
            <p:cNvSpPr txBox="1">
              <a:spLocks noChangeArrowheads="1"/>
            </p:cNvSpPr>
            <p:nvPr/>
          </p:nvSpPr>
          <p:spPr bwMode="auto">
            <a:xfrm>
              <a:off x="1710" y="3667"/>
              <a:ext cx="756" cy="250"/>
            </a:xfrm>
            <a:prstGeom prst="rect">
              <a:avLst/>
            </a:prstGeom>
            <a:solidFill>
              <a:schemeClr val="accent1"/>
            </a:solidFill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r>
                <a:rPr lang="en-US" sz="2000" b="1" i="1">
                  <a:solidFill>
                    <a:srgbClr val="FEFFD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</a:rPr>
                <a:t>.25</a:t>
              </a:r>
              <a:endParaRPr lang="en-CA" sz="2000" b="1" i="1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endParaRPr>
            </a:p>
          </p:txBody>
        </p:sp>
      </p:grpSp>
      <p:sp>
        <p:nvSpPr>
          <p:cNvPr id="479380" name="Oval 148"/>
          <p:cNvSpPr>
            <a:spLocks noChangeArrowheads="1"/>
          </p:cNvSpPr>
          <p:nvPr/>
        </p:nvSpPr>
        <p:spPr bwMode="auto">
          <a:xfrm>
            <a:off x="285750" y="2357438"/>
            <a:ext cx="1752600" cy="685800"/>
          </a:xfrm>
          <a:prstGeom prst="ellipse">
            <a:avLst/>
          </a:prstGeom>
          <a:noFill/>
          <a:ln w="38100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479381" name="WordArt 149"/>
          <p:cNvSpPr>
            <a:spLocks noChangeArrowheads="1" noChangeShapeType="1" noTextEdit="1"/>
          </p:cNvSpPr>
          <p:nvPr/>
        </p:nvSpPr>
        <p:spPr bwMode="auto">
          <a:xfrm>
            <a:off x="762000" y="2971800"/>
            <a:ext cx="267652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CA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+mn-lt"/>
                <a:ea typeface="+mn-lt"/>
                <a:cs typeface="+mn-lt"/>
              </a:rPr>
              <a:t>break-even</a:t>
            </a:r>
          </a:p>
        </p:txBody>
      </p:sp>
      <p:sp>
        <p:nvSpPr>
          <p:cNvPr id="64" name="Slide Number Placeholder 6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33F7F0-1681-44F0-A2AC-6B46757C2842}" type="slidenum">
              <a:rPr lang="en-US"/>
              <a:pPr>
                <a:defRPr/>
              </a:pPr>
              <a:t>12</a:t>
            </a:fld>
            <a:endParaRPr lang="en-US"/>
          </a:p>
        </p:txBody>
      </p:sp>
      <p:sp>
        <p:nvSpPr>
          <p:cNvPr id="65" name="Footer Placeholder 6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4793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9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9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79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9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9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9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9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79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9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9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9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9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79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9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9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9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9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79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9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9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9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9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79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9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9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9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9324" grpId="0" animBg="1" autoUpdateAnimBg="0"/>
      <p:bldP spid="479325" grpId="0" animBg="1" autoUpdateAnimBg="0"/>
      <p:bldP spid="479326" grpId="0" autoUpdateAnimBg="0"/>
      <p:bldP spid="479327" grpId="0" autoUpdateAnimBg="0"/>
      <p:bldP spid="479335" grpId="0" animBg="1" autoUpdateAnimBg="0"/>
      <p:bldP spid="479336" grpId="0" animBg="1" autoUpdateAnimBg="0"/>
      <p:bldP spid="479337" grpId="0" autoUpdateAnimBg="0"/>
      <p:bldP spid="479338" grpId="0" autoUpdateAnimBg="0"/>
      <p:bldP spid="479346" grpId="0" animBg="1" autoUpdateAnimBg="0"/>
      <p:bldP spid="479347" grpId="0" animBg="1" autoUpdateAnimBg="0"/>
      <p:bldP spid="479348" grpId="0" autoUpdateAnimBg="0"/>
      <p:bldP spid="479349" grpId="0" autoUpdateAnimBg="0"/>
      <p:bldP spid="479357" grpId="0" animBg="1" autoUpdateAnimBg="0"/>
      <p:bldP spid="479358" grpId="0" animBg="1" autoUpdateAnimBg="0"/>
      <p:bldP spid="479359" grpId="0" animBg="1" autoUpdateAnimBg="0"/>
      <p:bldP spid="479360" grpId="0" animBg="1" autoUpdateAnimBg="0"/>
      <p:bldP spid="479368" grpId="0" animBg="1" autoUpdateAnimBg="0"/>
      <p:bldP spid="479369" grpId="0" animBg="1" autoUpdateAnimBg="0"/>
      <p:bldP spid="479370" grpId="0" animBg="1" autoUpdateAnimBg="0"/>
      <p:bldP spid="479371" grpId="0" animBg="1" autoUpdateAnimBg="0"/>
      <p:bldP spid="479380" grpId="0" animBg="1"/>
      <p:bldP spid="479381" grpId="0" animBg="1"/>
      <p:bldP spid="479381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330" name="Rectangle 2"/>
          <p:cNvSpPr>
            <a:spLocks noChangeArrowheads="1"/>
          </p:cNvSpPr>
          <p:nvPr/>
        </p:nvSpPr>
        <p:spPr bwMode="auto">
          <a:xfrm>
            <a:off x="142875" y="111125"/>
            <a:ext cx="47196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32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Graphically</a:t>
            </a:r>
            <a:r>
              <a:rPr lang="en-CA" sz="32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presented....</a:t>
            </a:r>
          </a:p>
        </p:txBody>
      </p:sp>
      <p:grpSp>
        <p:nvGrpSpPr>
          <p:cNvPr id="23555" name="Group 3"/>
          <p:cNvGrpSpPr>
            <a:grpSpLocks/>
          </p:cNvGrpSpPr>
          <p:nvPr/>
        </p:nvGrpSpPr>
        <p:grpSpPr bwMode="auto">
          <a:xfrm>
            <a:off x="2528888" y="828675"/>
            <a:ext cx="4087812" cy="3251200"/>
            <a:chOff x="1593" y="522"/>
            <a:chExt cx="2575" cy="2048"/>
          </a:xfrm>
        </p:grpSpPr>
        <p:sp>
          <p:nvSpPr>
            <p:cNvPr id="23580" name="Line 4"/>
            <p:cNvSpPr>
              <a:spLocks noChangeShapeType="1"/>
            </p:cNvSpPr>
            <p:nvPr/>
          </p:nvSpPr>
          <p:spPr bwMode="auto">
            <a:xfrm>
              <a:off x="1608" y="522"/>
              <a:ext cx="0" cy="2048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3581" name="Line 5"/>
            <p:cNvSpPr>
              <a:spLocks noChangeShapeType="1"/>
            </p:cNvSpPr>
            <p:nvPr/>
          </p:nvSpPr>
          <p:spPr bwMode="auto">
            <a:xfrm>
              <a:off x="1593" y="2557"/>
              <a:ext cx="2575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23556" name="Group 6"/>
          <p:cNvGrpSpPr>
            <a:grpSpLocks/>
          </p:cNvGrpSpPr>
          <p:nvPr/>
        </p:nvGrpSpPr>
        <p:grpSpPr bwMode="auto">
          <a:xfrm>
            <a:off x="2514600" y="4419600"/>
            <a:ext cx="4087813" cy="1960563"/>
            <a:chOff x="1593" y="2805"/>
            <a:chExt cx="2575" cy="1235"/>
          </a:xfrm>
        </p:grpSpPr>
        <p:sp>
          <p:nvSpPr>
            <p:cNvPr id="23578" name="Line 7"/>
            <p:cNvSpPr>
              <a:spLocks noChangeShapeType="1"/>
            </p:cNvSpPr>
            <p:nvPr/>
          </p:nvSpPr>
          <p:spPr bwMode="auto">
            <a:xfrm>
              <a:off x="1608" y="2805"/>
              <a:ext cx="0" cy="1235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3579" name="Line 8"/>
            <p:cNvSpPr>
              <a:spLocks noChangeShapeType="1"/>
            </p:cNvSpPr>
            <p:nvPr/>
          </p:nvSpPr>
          <p:spPr bwMode="auto">
            <a:xfrm>
              <a:off x="1593" y="3637"/>
              <a:ext cx="2575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483337" name="Rectangle 9"/>
          <p:cNvSpPr>
            <a:spLocks noChangeArrowheads="1"/>
          </p:cNvSpPr>
          <p:nvPr/>
        </p:nvSpPr>
        <p:spPr bwMode="auto">
          <a:xfrm rot="16200000">
            <a:off x="1450181" y="2115344"/>
            <a:ext cx="15271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b="1">
                <a:latin typeface="+mn-lt"/>
              </a:rPr>
              <a:t>Consumption</a:t>
            </a:r>
          </a:p>
        </p:txBody>
      </p:sp>
      <p:sp>
        <p:nvSpPr>
          <p:cNvPr id="483338" name="Rectangle 10"/>
          <p:cNvSpPr>
            <a:spLocks noChangeArrowheads="1"/>
          </p:cNvSpPr>
          <p:nvPr/>
        </p:nvSpPr>
        <p:spPr bwMode="auto">
          <a:xfrm rot="16200000">
            <a:off x="1837532" y="4837906"/>
            <a:ext cx="8636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b="1">
                <a:latin typeface="+mn-lt"/>
              </a:rPr>
              <a:t>Saving</a:t>
            </a:r>
          </a:p>
        </p:txBody>
      </p:sp>
      <p:sp>
        <p:nvSpPr>
          <p:cNvPr id="23559" name="Line 11"/>
          <p:cNvSpPr>
            <a:spLocks noChangeShapeType="1"/>
          </p:cNvSpPr>
          <p:nvPr/>
        </p:nvSpPr>
        <p:spPr bwMode="auto">
          <a:xfrm flipV="1">
            <a:off x="2665413" y="1571625"/>
            <a:ext cx="3576637" cy="194945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83340" name="Rectangle 12"/>
          <p:cNvSpPr>
            <a:spLocks noChangeArrowheads="1"/>
          </p:cNvSpPr>
          <p:nvPr/>
        </p:nvSpPr>
        <p:spPr bwMode="auto">
          <a:xfrm>
            <a:off x="6249988" y="1289050"/>
            <a:ext cx="3651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2400" b="1">
                <a:latin typeface="+mn-lt"/>
              </a:rPr>
              <a:t>C</a:t>
            </a:r>
          </a:p>
        </p:txBody>
      </p:sp>
      <p:sp>
        <p:nvSpPr>
          <p:cNvPr id="23561" name="Line 13"/>
          <p:cNvSpPr>
            <a:spLocks noChangeShapeType="1"/>
          </p:cNvSpPr>
          <p:nvPr/>
        </p:nvSpPr>
        <p:spPr bwMode="auto">
          <a:xfrm flipV="1">
            <a:off x="2819400" y="4800600"/>
            <a:ext cx="3429000" cy="693738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83342" name="Rectangle 14"/>
          <p:cNvSpPr>
            <a:spLocks noChangeArrowheads="1"/>
          </p:cNvSpPr>
          <p:nvPr/>
        </p:nvSpPr>
        <p:spPr bwMode="auto">
          <a:xfrm>
            <a:off x="6400800" y="4648200"/>
            <a:ext cx="3635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2400" b="1">
                <a:latin typeface="+mn-lt"/>
              </a:rPr>
              <a:t>S</a:t>
            </a:r>
          </a:p>
        </p:txBody>
      </p:sp>
      <p:sp>
        <p:nvSpPr>
          <p:cNvPr id="483343" name="Rectangle 15"/>
          <p:cNvSpPr>
            <a:spLocks noChangeArrowheads="1"/>
          </p:cNvSpPr>
          <p:nvPr/>
        </p:nvSpPr>
        <p:spPr bwMode="auto">
          <a:xfrm>
            <a:off x="4992688" y="4081463"/>
            <a:ext cx="20621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b="1" dirty="0">
                <a:latin typeface="+mn-lt"/>
              </a:rPr>
              <a:t>Disposable Income</a:t>
            </a:r>
          </a:p>
        </p:txBody>
      </p:sp>
      <p:sp>
        <p:nvSpPr>
          <p:cNvPr id="483344" name="Rectangle 16"/>
          <p:cNvSpPr>
            <a:spLocks noChangeArrowheads="1"/>
          </p:cNvSpPr>
          <p:nvPr/>
        </p:nvSpPr>
        <p:spPr bwMode="auto">
          <a:xfrm>
            <a:off x="5073650" y="5822950"/>
            <a:ext cx="20621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b="1">
                <a:latin typeface="+mn-lt"/>
              </a:rPr>
              <a:t>Disposable Income</a:t>
            </a:r>
          </a:p>
        </p:txBody>
      </p:sp>
      <p:sp>
        <p:nvSpPr>
          <p:cNvPr id="483345" name="Rectangle 17"/>
          <p:cNvSpPr>
            <a:spLocks noChangeArrowheads="1"/>
          </p:cNvSpPr>
          <p:nvPr/>
        </p:nvSpPr>
        <p:spPr bwMode="auto">
          <a:xfrm>
            <a:off x="3048000" y="1143000"/>
            <a:ext cx="25955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2400" b="1" i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MPC = 15/20 = 0.75</a:t>
            </a:r>
          </a:p>
        </p:txBody>
      </p:sp>
      <p:sp>
        <p:nvSpPr>
          <p:cNvPr id="483346" name="Rectangle 18"/>
          <p:cNvSpPr>
            <a:spLocks noChangeArrowheads="1"/>
          </p:cNvSpPr>
          <p:nvPr/>
        </p:nvSpPr>
        <p:spPr bwMode="auto">
          <a:xfrm>
            <a:off x="2743200" y="4419600"/>
            <a:ext cx="24558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2400" b="1" i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MPS = 5/20 = 0.25</a:t>
            </a:r>
          </a:p>
        </p:txBody>
      </p:sp>
      <p:sp>
        <p:nvSpPr>
          <p:cNvPr id="483348" name="Line 20"/>
          <p:cNvSpPr>
            <a:spLocks noChangeShapeType="1"/>
          </p:cNvSpPr>
          <p:nvPr/>
        </p:nvSpPr>
        <p:spPr bwMode="auto">
          <a:xfrm>
            <a:off x="5486400" y="1981200"/>
            <a:ext cx="0" cy="914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483349" name="Line 21"/>
          <p:cNvSpPr>
            <a:spLocks noChangeShapeType="1"/>
          </p:cNvSpPr>
          <p:nvPr/>
        </p:nvSpPr>
        <p:spPr bwMode="auto">
          <a:xfrm>
            <a:off x="3962400" y="2895600"/>
            <a:ext cx="152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483350" name="Text Box 22"/>
          <p:cNvSpPr txBox="1">
            <a:spLocks noChangeArrowheads="1"/>
          </p:cNvSpPr>
          <p:nvPr/>
        </p:nvSpPr>
        <p:spPr bwMode="auto">
          <a:xfrm>
            <a:off x="5486400" y="2362200"/>
            <a:ext cx="1143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l-GR">
                <a:latin typeface="+mn-lt"/>
                <a:cs typeface="Tahoma" pitchFamily="34" charset="0"/>
              </a:rPr>
              <a:t>Δ</a:t>
            </a:r>
            <a:r>
              <a:rPr lang="en-US">
                <a:latin typeface="+mn-lt"/>
                <a:cs typeface="Tahoma" pitchFamily="34" charset="0"/>
              </a:rPr>
              <a:t>C ($15)</a:t>
            </a:r>
            <a:endParaRPr lang="el-GR">
              <a:latin typeface="+mn-lt"/>
              <a:cs typeface="Tahoma" pitchFamily="34" charset="0"/>
            </a:endParaRPr>
          </a:p>
        </p:txBody>
      </p:sp>
      <p:sp>
        <p:nvSpPr>
          <p:cNvPr id="483351" name="Text Box 23"/>
          <p:cNvSpPr txBox="1">
            <a:spLocks noChangeArrowheads="1"/>
          </p:cNvSpPr>
          <p:nvPr/>
        </p:nvSpPr>
        <p:spPr bwMode="auto">
          <a:xfrm>
            <a:off x="4191000" y="2895600"/>
            <a:ext cx="1143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l-GR" dirty="0">
                <a:latin typeface="+mn-lt"/>
                <a:cs typeface="Tahoma" pitchFamily="34" charset="0"/>
              </a:rPr>
              <a:t>Δ</a:t>
            </a:r>
            <a:r>
              <a:rPr lang="en-US" dirty="0">
                <a:latin typeface="+mn-lt"/>
                <a:cs typeface="Tahoma" pitchFamily="34" charset="0"/>
              </a:rPr>
              <a:t>Y ($20)</a:t>
            </a:r>
            <a:endParaRPr lang="el-GR" dirty="0">
              <a:latin typeface="+mn-lt"/>
              <a:cs typeface="Tahoma" pitchFamily="34" charset="0"/>
            </a:endParaRPr>
          </a:p>
        </p:txBody>
      </p:sp>
      <p:sp>
        <p:nvSpPr>
          <p:cNvPr id="483352" name="Line 24"/>
          <p:cNvSpPr>
            <a:spLocks noChangeShapeType="1"/>
          </p:cNvSpPr>
          <p:nvPr/>
        </p:nvSpPr>
        <p:spPr bwMode="auto">
          <a:xfrm>
            <a:off x="5638800" y="4953000"/>
            <a:ext cx="0" cy="381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483353" name="Line 25"/>
          <p:cNvSpPr>
            <a:spLocks noChangeShapeType="1"/>
          </p:cNvSpPr>
          <p:nvPr/>
        </p:nvSpPr>
        <p:spPr bwMode="auto">
          <a:xfrm>
            <a:off x="4114800" y="5334000"/>
            <a:ext cx="152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483354" name="Text Box 26"/>
          <p:cNvSpPr txBox="1">
            <a:spLocks noChangeArrowheads="1"/>
          </p:cNvSpPr>
          <p:nvPr/>
        </p:nvSpPr>
        <p:spPr bwMode="auto">
          <a:xfrm>
            <a:off x="5638800" y="4953000"/>
            <a:ext cx="1143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l-GR" dirty="0" smtClean="0">
                <a:latin typeface="+mn-lt"/>
                <a:cs typeface="Tahoma" pitchFamily="34" charset="0"/>
              </a:rPr>
              <a:t>Δ</a:t>
            </a:r>
            <a:r>
              <a:rPr lang="en-US" dirty="0">
                <a:latin typeface="+mn-lt"/>
                <a:cs typeface="Tahoma" pitchFamily="34" charset="0"/>
              </a:rPr>
              <a:t>S</a:t>
            </a:r>
            <a:r>
              <a:rPr lang="en-US" dirty="0" smtClean="0">
                <a:latin typeface="+mn-lt"/>
                <a:cs typeface="Tahoma" pitchFamily="34" charset="0"/>
              </a:rPr>
              <a:t> </a:t>
            </a:r>
            <a:r>
              <a:rPr lang="en-US" dirty="0">
                <a:latin typeface="+mn-lt"/>
                <a:cs typeface="Tahoma" pitchFamily="34" charset="0"/>
              </a:rPr>
              <a:t>($5)</a:t>
            </a:r>
            <a:endParaRPr lang="el-GR" dirty="0">
              <a:latin typeface="+mn-lt"/>
              <a:cs typeface="Tahoma" pitchFamily="34" charset="0"/>
            </a:endParaRPr>
          </a:p>
        </p:txBody>
      </p:sp>
      <p:sp>
        <p:nvSpPr>
          <p:cNvPr id="483355" name="Text Box 27"/>
          <p:cNvSpPr txBox="1">
            <a:spLocks noChangeArrowheads="1"/>
          </p:cNvSpPr>
          <p:nvPr/>
        </p:nvSpPr>
        <p:spPr bwMode="auto">
          <a:xfrm>
            <a:off x="4419600" y="5257800"/>
            <a:ext cx="1143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l-GR" dirty="0">
                <a:latin typeface="+mn-lt"/>
                <a:cs typeface="Tahoma" pitchFamily="34" charset="0"/>
              </a:rPr>
              <a:t>Δ</a:t>
            </a:r>
            <a:r>
              <a:rPr lang="en-US" dirty="0">
                <a:latin typeface="+mn-lt"/>
                <a:cs typeface="Tahoma" pitchFamily="34" charset="0"/>
              </a:rPr>
              <a:t>Y ($20)</a:t>
            </a:r>
            <a:endParaRPr lang="el-GR" dirty="0">
              <a:latin typeface="+mn-lt"/>
              <a:cs typeface="Tahoma" pitchFamily="34" charset="0"/>
            </a:endParaRPr>
          </a:p>
        </p:txBody>
      </p:sp>
      <p:sp>
        <p:nvSpPr>
          <p:cNvPr id="483356" name="Text Box 28"/>
          <p:cNvSpPr txBox="1">
            <a:spLocks noChangeArrowheads="1"/>
          </p:cNvSpPr>
          <p:nvPr/>
        </p:nvSpPr>
        <p:spPr bwMode="auto">
          <a:xfrm>
            <a:off x="3929063" y="3357563"/>
            <a:ext cx="2952750" cy="523875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800">
                <a:latin typeface="+mn-lt"/>
              </a:rPr>
              <a:t>MPC + MPS = 1</a:t>
            </a:r>
          </a:p>
        </p:txBody>
      </p:sp>
      <p:sp>
        <p:nvSpPr>
          <p:cNvPr id="32" name="Slide Number Placeholder 3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D4BBC1-1992-4BAE-A343-AF9EFC9525A2}" type="slidenum">
              <a:rPr lang="en-US"/>
              <a:pPr>
                <a:defRPr/>
              </a:pPr>
              <a:t>13</a:t>
            </a:fld>
            <a:endParaRPr lang="en-US"/>
          </a:p>
        </p:txBody>
      </p:sp>
      <p:sp>
        <p:nvSpPr>
          <p:cNvPr id="33" name="Footer Placeholder 3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483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3345" grpId="0"/>
      <p:bldP spid="483346" grpId="0"/>
      <p:bldP spid="483348" grpId="0" animBg="1"/>
      <p:bldP spid="483349" grpId="0" animBg="1"/>
      <p:bldP spid="483350" grpId="0"/>
      <p:bldP spid="483351" grpId="0"/>
      <p:bldP spid="483352" grpId="0" animBg="1"/>
      <p:bldP spid="483353" grpId="0" animBg="1"/>
      <p:bldP spid="483354" grpId="0"/>
      <p:bldP spid="483355" grpId="0"/>
      <p:bldP spid="48335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3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accent1">
                    <a:satMod val="150000"/>
                  </a:schemeClr>
                </a:solidFill>
              </a:rPr>
              <a:t>Non-Income Determinants of Consumption &amp; Saving</a:t>
            </a:r>
            <a:endParaRPr lang="en-CA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485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Wealth</a:t>
            </a:r>
          </a:p>
          <a:p>
            <a:pPr eaLnBrk="1" hangingPunct="1"/>
            <a:r>
              <a:rPr lang="en-US" smtClean="0"/>
              <a:t>Expectations</a:t>
            </a:r>
          </a:p>
          <a:p>
            <a:pPr eaLnBrk="1" hangingPunct="1"/>
            <a:r>
              <a:rPr lang="en-US" smtClean="0"/>
              <a:t>Real Interest Rates</a:t>
            </a:r>
          </a:p>
          <a:p>
            <a:pPr eaLnBrk="1" hangingPunct="1"/>
            <a:r>
              <a:rPr lang="en-US" smtClean="0"/>
              <a:t>Household Debt</a:t>
            </a:r>
          </a:p>
          <a:p>
            <a:pPr eaLnBrk="1" hangingPunct="1"/>
            <a:r>
              <a:rPr lang="en-US" smtClean="0"/>
              <a:t>Taxation</a:t>
            </a:r>
          </a:p>
          <a:p>
            <a:pPr eaLnBrk="1" hangingPunct="1">
              <a:buFontTx/>
              <a:buNone/>
            </a:pPr>
            <a:endParaRPr lang="en-CA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172E00-02E1-406C-8F74-D93CC9311E11}" type="slidenum">
              <a:rPr lang="en-US"/>
              <a:pPr>
                <a:defRPr/>
              </a:pPr>
              <a:t>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5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53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5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53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53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5379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Group 2"/>
          <p:cNvGrpSpPr>
            <a:grpSpLocks/>
          </p:cNvGrpSpPr>
          <p:nvPr/>
        </p:nvGrpSpPr>
        <p:grpSpPr bwMode="auto">
          <a:xfrm>
            <a:off x="2528888" y="828675"/>
            <a:ext cx="4087812" cy="3251200"/>
            <a:chOff x="1593" y="522"/>
            <a:chExt cx="2575" cy="2048"/>
          </a:xfrm>
        </p:grpSpPr>
        <p:sp>
          <p:nvSpPr>
            <p:cNvPr id="25622" name="Line 3"/>
            <p:cNvSpPr>
              <a:spLocks noChangeShapeType="1"/>
            </p:cNvSpPr>
            <p:nvPr/>
          </p:nvSpPr>
          <p:spPr bwMode="auto">
            <a:xfrm>
              <a:off x="1608" y="522"/>
              <a:ext cx="0" cy="2048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5623" name="Line 4"/>
            <p:cNvSpPr>
              <a:spLocks noChangeShapeType="1"/>
            </p:cNvSpPr>
            <p:nvPr/>
          </p:nvSpPr>
          <p:spPr bwMode="auto">
            <a:xfrm>
              <a:off x="1593" y="2557"/>
              <a:ext cx="2575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25603" name="Group 5"/>
          <p:cNvGrpSpPr>
            <a:grpSpLocks/>
          </p:cNvGrpSpPr>
          <p:nvPr/>
        </p:nvGrpSpPr>
        <p:grpSpPr bwMode="auto">
          <a:xfrm>
            <a:off x="2528888" y="4452938"/>
            <a:ext cx="4087812" cy="1960562"/>
            <a:chOff x="1593" y="2805"/>
            <a:chExt cx="2575" cy="1235"/>
          </a:xfrm>
        </p:grpSpPr>
        <p:sp>
          <p:nvSpPr>
            <p:cNvPr id="25620" name="Line 6"/>
            <p:cNvSpPr>
              <a:spLocks noChangeShapeType="1"/>
            </p:cNvSpPr>
            <p:nvPr/>
          </p:nvSpPr>
          <p:spPr bwMode="auto">
            <a:xfrm>
              <a:off x="1608" y="2805"/>
              <a:ext cx="0" cy="1235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5621" name="Line 7"/>
            <p:cNvSpPr>
              <a:spLocks noChangeShapeType="1"/>
            </p:cNvSpPr>
            <p:nvPr/>
          </p:nvSpPr>
          <p:spPr bwMode="auto">
            <a:xfrm>
              <a:off x="1593" y="3637"/>
              <a:ext cx="2575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25604" name="Group 8"/>
          <p:cNvGrpSpPr>
            <a:grpSpLocks/>
          </p:cNvGrpSpPr>
          <p:nvPr/>
        </p:nvGrpSpPr>
        <p:grpSpPr bwMode="auto">
          <a:xfrm>
            <a:off x="2736850" y="3763963"/>
            <a:ext cx="465138" cy="346075"/>
            <a:chOff x="1724" y="2371"/>
            <a:chExt cx="293" cy="218"/>
          </a:xfrm>
        </p:grpSpPr>
        <p:sp>
          <p:nvSpPr>
            <p:cNvPr id="487433" name="Rectangle 9"/>
            <p:cNvSpPr>
              <a:spLocks noChangeArrowheads="1"/>
            </p:cNvSpPr>
            <p:nvPr/>
          </p:nvSpPr>
          <p:spPr bwMode="auto">
            <a:xfrm>
              <a:off x="1724" y="2414"/>
              <a:ext cx="216" cy="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>
                <a:defRPr/>
              </a:pPr>
              <a:r>
                <a:rPr lang="en-CA" sz="1200" b="1">
                  <a:solidFill>
                    <a:schemeClr val="accent1"/>
                  </a:solidFill>
                  <a:latin typeface="+mn-lt"/>
                </a:rPr>
                <a:t>45</a:t>
              </a:r>
            </a:p>
          </p:txBody>
        </p:sp>
        <p:sp>
          <p:nvSpPr>
            <p:cNvPr id="487434" name="Rectangle 10"/>
            <p:cNvSpPr>
              <a:spLocks noChangeArrowheads="1"/>
            </p:cNvSpPr>
            <p:nvPr/>
          </p:nvSpPr>
          <p:spPr bwMode="auto">
            <a:xfrm>
              <a:off x="1855" y="2371"/>
              <a:ext cx="162" cy="1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>
                <a:defRPr/>
              </a:pPr>
              <a:r>
                <a:rPr lang="en-CA" sz="1000" b="1">
                  <a:solidFill>
                    <a:schemeClr val="accent1"/>
                  </a:solidFill>
                  <a:latin typeface="+mn-lt"/>
                </a:rPr>
                <a:t>o</a:t>
              </a:r>
            </a:p>
          </p:txBody>
        </p:sp>
      </p:grpSp>
      <p:sp>
        <p:nvSpPr>
          <p:cNvPr id="25605" name="Line 11"/>
          <p:cNvSpPr>
            <a:spLocks noChangeShapeType="1"/>
          </p:cNvSpPr>
          <p:nvPr/>
        </p:nvSpPr>
        <p:spPr bwMode="auto">
          <a:xfrm flipV="1">
            <a:off x="2665413" y="1571625"/>
            <a:ext cx="3576637" cy="194945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87436" name="Rectangle 12"/>
          <p:cNvSpPr>
            <a:spLocks noChangeArrowheads="1"/>
          </p:cNvSpPr>
          <p:nvPr/>
        </p:nvSpPr>
        <p:spPr bwMode="auto">
          <a:xfrm>
            <a:off x="6429375" y="1271588"/>
            <a:ext cx="3651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2400" b="1" dirty="0">
                <a:latin typeface="+mn-lt"/>
              </a:rPr>
              <a:t>C</a:t>
            </a:r>
          </a:p>
        </p:txBody>
      </p:sp>
      <p:sp>
        <p:nvSpPr>
          <p:cNvPr id="25607" name="Line 13"/>
          <p:cNvSpPr>
            <a:spLocks noChangeShapeType="1"/>
          </p:cNvSpPr>
          <p:nvPr/>
        </p:nvSpPr>
        <p:spPr bwMode="auto">
          <a:xfrm>
            <a:off x="3643313" y="3013075"/>
            <a:ext cx="0" cy="2786063"/>
          </a:xfrm>
          <a:prstGeom prst="line">
            <a:avLst/>
          </a:prstGeom>
          <a:noFill/>
          <a:ln w="254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87438" name="Rectangle 14"/>
          <p:cNvSpPr>
            <a:spLocks noChangeArrowheads="1"/>
          </p:cNvSpPr>
          <p:nvPr/>
        </p:nvSpPr>
        <p:spPr bwMode="auto">
          <a:xfrm>
            <a:off x="6594475" y="4830763"/>
            <a:ext cx="3635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2400" b="1">
                <a:latin typeface="+mn-lt"/>
              </a:rPr>
              <a:t>S</a:t>
            </a:r>
          </a:p>
        </p:txBody>
      </p:sp>
      <p:sp>
        <p:nvSpPr>
          <p:cNvPr id="25609" name="Line 17"/>
          <p:cNvSpPr>
            <a:spLocks noChangeShapeType="1"/>
          </p:cNvSpPr>
          <p:nvPr/>
        </p:nvSpPr>
        <p:spPr bwMode="auto">
          <a:xfrm flipV="1">
            <a:off x="2552700" y="889000"/>
            <a:ext cx="3162300" cy="316706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87442" name="Rectangle 18"/>
          <p:cNvSpPr>
            <a:spLocks noChangeArrowheads="1"/>
          </p:cNvSpPr>
          <p:nvPr/>
        </p:nvSpPr>
        <p:spPr bwMode="auto">
          <a:xfrm rot="16200000">
            <a:off x="1450181" y="2115344"/>
            <a:ext cx="15271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b="1" dirty="0">
                <a:latin typeface="+mn-lt"/>
              </a:rPr>
              <a:t>Consumption</a:t>
            </a:r>
          </a:p>
        </p:txBody>
      </p:sp>
      <p:sp>
        <p:nvSpPr>
          <p:cNvPr id="487443" name="Rectangle 19"/>
          <p:cNvSpPr>
            <a:spLocks noChangeArrowheads="1"/>
          </p:cNvSpPr>
          <p:nvPr/>
        </p:nvSpPr>
        <p:spPr bwMode="auto">
          <a:xfrm rot="16200000">
            <a:off x="1837532" y="4837906"/>
            <a:ext cx="8636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b="1">
                <a:latin typeface="+mn-lt"/>
              </a:rPr>
              <a:t>Saving</a:t>
            </a:r>
          </a:p>
        </p:txBody>
      </p:sp>
      <p:sp>
        <p:nvSpPr>
          <p:cNvPr id="487444" name="Rectangle 20"/>
          <p:cNvSpPr>
            <a:spLocks noChangeArrowheads="1"/>
          </p:cNvSpPr>
          <p:nvPr/>
        </p:nvSpPr>
        <p:spPr bwMode="auto">
          <a:xfrm>
            <a:off x="4992688" y="4081463"/>
            <a:ext cx="20621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b="1">
                <a:latin typeface="+mn-lt"/>
              </a:rPr>
              <a:t>Disposable Income</a:t>
            </a:r>
          </a:p>
        </p:txBody>
      </p:sp>
      <p:sp>
        <p:nvSpPr>
          <p:cNvPr id="487445" name="Rectangle 21"/>
          <p:cNvSpPr>
            <a:spLocks noChangeArrowheads="1"/>
          </p:cNvSpPr>
          <p:nvPr/>
        </p:nvSpPr>
        <p:spPr bwMode="auto">
          <a:xfrm>
            <a:off x="5073650" y="5822950"/>
            <a:ext cx="20621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b="1">
                <a:latin typeface="+mn-lt"/>
              </a:rPr>
              <a:t>Disposable Income</a:t>
            </a:r>
          </a:p>
        </p:txBody>
      </p:sp>
      <p:sp>
        <p:nvSpPr>
          <p:cNvPr id="25614" name="Line 22"/>
          <p:cNvSpPr>
            <a:spLocks noChangeShapeType="1"/>
          </p:cNvSpPr>
          <p:nvPr/>
        </p:nvSpPr>
        <p:spPr bwMode="auto">
          <a:xfrm flipV="1">
            <a:off x="2871788" y="4725988"/>
            <a:ext cx="3260725" cy="1379537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87447" name="Arc 23"/>
          <p:cNvSpPr>
            <a:spLocks/>
          </p:cNvSpPr>
          <p:nvPr/>
        </p:nvSpPr>
        <p:spPr bwMode="auto">
          <a:xfrm>
            <a:off x="3038475" y="3617913"/>
            <a:ext cx="255588" cy="41751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8575" cap="rnd">
            <a:solidFill>
              <a:schemeClr val="accent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pPr>
              <a:defRPr/>
            </a:pPr>
            <a:endParaRPr lang="en-CA">
              <a:latin typeface="+mn-lt"/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0AE97D-67DC-49A7-877F-1C5A2F35D30B}" type="slidenum">
              <a:rPr lang="en-US"/>
              <a:pPr>
                <a:defRPr/>
              </a:pPr>
              <a:t>15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Line 2"/>
          <p:cNvSpPr>
            <a:spLocks noChangeShapeType="1"/>
          </p:cNvSpPr>
          <p:nvPr/>
        </p:nvSpPr>
        <p:spPr bwMode="auto">
          <a:xfrm>
            <a:off x="4391025" y="2339975"/>
            <a:ext cx="0" cy="1692275"/>
          </a:xfrm>
          <a:prstGeom prst="line">
            <a:avLst/>
          </a:prstGeom>
          <a:noFill/>
          <a:ln w="254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grpSp>
        <p:nvGrpSpPr>
          <p:cNvPr id="26627" name="Group 3"/>
          <p:cNvGrpSpPr>
            <a:grpSpLocks/>
          </p:cNvGrpSpPr>
          <p:nvPr/>
        </p:nvGrpSpPr>
        <p:grpSpPr bwMode="auto">
          <a:xfrm>
            <a:off x="2528888" y="828675"/>
            <a:ext cx="4087812" cy="3251200"/>
            <a:chOff x="1593" y="522"/>
            <a:chExt cx="2575" cy="2048"/>
          </a:xfrm>
        </p:grpSpPr>
        <p:sp>
          <p:nvSpPr>
            <p:cNvPr id="26651" name="Line 4"/>
            <p:cNvSpPr>
              <a:spLocks noChangeShapeType="1"/>
            </p:cNvSpPr>
            <p:nvPr/>
          </p:nvSpPr>
          <p:spPr bwMode="auto">
            <a:xfrm>
              <a:off x="1608" y="522"/>
              <a:ext cx="0" cy="2048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6652" name="Line 5"/>
            <p:cNvSpPr>
              <a:spLocks noChangeShapeType="1"/>
            </p:cNvSpPr>
            <p:nvPr/>
          </p:nvSpPr>
          <p:spPr bwMode="auto">
            <a:xfrm>
              <a:off x="1593" y="2557"/>
              <a:ext cx="2575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26628" name="Group 6"/>
          <p:cNvGrpSpPr>
            <a:grpSpLocks/>
          </p:cNvGrpSpPr>
          <p:nvPr/>
        </p:nvGrpSpPr>
        <p:grpSpPr bwMode="auto">
          <a:xfrm>
            <a:off x="2528888" y="4452938"/>
            <a:ext cx="4087812" cy="1960562"/>
            <a:chOff x="1593" y="2805"/>
            <a:chExt cx="2575" cy="1235"/>
          </a:xfrm>
        </p:grpSpPr>
        <p:sp>
          <p:nvSpPr>
            <p:cNvPr id="26649" name="Line 7"/>
            <p:cNvSpPr>
              <a:spLocks noChangeShapeType="1"/>
            </p:cNvSpPr>
            <p:nvPr/>
          </p:nvSpPr>
          <p:spPr bwMode="auto">
            <a:xfrm>
              <a:off x="1608" y="2805"/>
              <a:ext cx="0" cy="1235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6650" name="Line 8"/>
            <p:cNvSpPr>
              <a:spLocks noChangeShapeType="1"/>
            </p:cNvSpPr>
            <p:nvPr/>
          </p:nvSpPr>
          <p:spPr bwMode="auto">
            <a:xfrm>
              <a:off x="1593" y="3637"/>
              <a:ext cx="2575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26629" name="Group 9"/>
          <p:cNvGrpSpPr>
            <a:grpSpLocks/>
          </p:cNvGrpSpPr>
          <p:nvPr/>
        </p:nvGrpSpPr>
        <p:grpSpPr bwMode="auto">
          <a:xfrm>
            <a:off x="2736850" y="3763963"/>
            <a:ext cx="465138" cy="346075"/>
            <a:chOff x="1724" y="2371"/>
            <a:chExt cx="293" cy="218"/>
          </a:xfrm>
        </p:grpSpPr>
        <p:sp>
          <p:nvSpPr>
            <p:cNvPr id="489482" name="Rectangle 10"/>
            <p:cNvSpPr>
              <a:spLocks noChangeArrowheads="1"/>
            </p:cNvSpPr>
            <p:nvPr/>
          </p:nvSpPr>
          <p:spPr bwMode="auto">
            <a:xfrm>
              <a:off x="1724" y="2414"/>
              <a:ext cx="216" cy="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>
                <a:defRPr/>
              </a:pPr>
              <a:r>
                <a:rPr lang="en-CA" sz="1200" b="1">
                  <a:solidFill>
                    <a:schemeClr val="accent1"/>
                  </a:solidFill>
                  <a:latin typeface="+mn-lt"/>
                </a:rPr>
                <a:t>45</a:t>
              </a:r>
            </a:p>
          </p:txBody>
        </p:sp>
        <p:sp>
          <p:nvSpPr>
            <p:cNvPr id="489483" name="Rectangle 11"/>
            <p:cNvSpPr>
              <a:spLocks noChangeArrowheads="1"/>
            </p:cNvSpPr>
            <p:nvPr/>
          </p:nvSpPr>
          <p:spPr bwMode="auto">
            <a:xfrm>
              <a:off x="1855" y="2371"/>
              <a:ext cx="162" cy="1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>
                <a:defRPr/>
              </a:pPr>
              <a:r>
                <a:rPr lang="en-CA" sz="1000" b="1">
                  <a:solidFill>
                    <a:schemeClr val="accent1"/>
                  </a:solidFill>
                  <a:latin typeface="+mn-lt"/>
                </a:rPr>
                <a:t>o</a:t>
              </a:r>
            </a:p>
          </p:txBody>
        </p:sp>
      </p:grpSp>
      <p:sp>
        <p:nvSpPr>
          <p:cNvPr id="26630" name="Line 12"/>
          <p:cNvSpPr>
            <a:spLocks noChangeShapeType="1"/>
          </p:cNvSpPr>
          <p:nvPr/>
        </p:nvSpPr>
        <p:spPr bwMode="auto">
          <a:xfrm flipV="1">
            <a:off x="2665413" y="1571625"/>
            <a:ext cx="3576637" cy="194945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89485" name="Rectangle 13"/>
          <p:cNvSpPr>
            <a:spLocks noChangeArrowheads="1"/>
          </p:cNvSpPr>
          <p:nvPr/>
        </p:nvSpPr>
        <p:spPr bwMode="auto">
          <a:xfrm>
            <a:off x="6429375" y="1271588"/>
            <a:ext cx="3651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2400" b="1" dirty="0">
                <a:latin typeface="+mn-lt"/>
              </a:rPr>
              <a:t>C</a:t>
            </a:r>
          </a:p>
        </p:txBody>
      </p:sp>
      <p:sp>
        <p:nvSpPr>
          <p:cNvPr id="26632" name="Line 14"/>
          <p:cNvSpPr>
            <a:spLocks noChangeShapeType="1"/>
          </p:cNvSpPr>
          <p:nvPr/>
        </p:nvSpPr>
        <p:spPr bwMode="auto">
          <a:xfrm>
            <a:off x="3643313" y="3013075"/>
            <a:ext cx="0" cy="2786063"/>
          </a:xfrm>
          <a:prstGeom prst="line">
            <a:avLst/>
          </a:prstGeom>
          <a:noFill/>
          <a:ln w="254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89487" name="Rectangle 15"/>
          <p:cNvSpPr>
            <a:spLocks noChangeArrowheads="1"/>
          </p:cNvSpPr>
          <p:nvPr/>
        </p:nvSpPr>
        <p:spPr bwMode="auto">
          <a:xfrm>
            <a:off x="6462713" y="876300"/>
            <a:ext cx="4667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2400" b="1" dirty="0">
                <a:solidFill>
                  <a:schemeClr val="accent1"/>
                </a:solidFill>
                <a:latin typeface="+mn-lt"/>
              </a:rPr>
              <a:t>C</a:t>
            </a:r>
            <a:r>
              <a:rPr lang="en-US" sz="2400" b="1" baseline="-25000" dirty="0">
                <a:solidFill>
                  <a:schemeClr val="accent1"/>
                </a:solidFill>
                <a:latin typeface="+mn-lt"/>
              </a:rPr>
              <a:t>1</a:t>
            </a:r>
            <a:endParaRPr lang="en-CA" sz="2400" b="1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489488" name="Rectangle 16"/>
          <p:cNvSpPr>
            <a:spLocks noChangeArrowheads="1"/>
          </p:cNvSpPr>
          <p:nvPr/>
        </p:nvSpPr>
        <p:spPr bwMode="auto">
          <a:xfrm>
            <a:off x="6072188" y="2286000"/>
            <a:ext cx="2198687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ctr">
              <a:defRPr/>
            </a:pPr>
            <a:r>
              <a:rPr lang="en-CA" sz="2400" b="1" dirty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An increase in</a:t>
            </a:r>
          </a:p>
          <a:p>
            <a:pPr algn="ctr">
              <a:defRPr/>
            </a:pPr>
            <a:r>
              <a:rPr lang="en-CA" sz="2400" b="1" dirty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consumption...</a:t>
            </a:r>
          </a:p>
        </p:txBody>
      </p:sp>
      <p:sp>
        <p:nvSpPr>
          <p:cNvPr id="26635" name="Line 17"/>
          <p:cNvSpPr>
            <a:spLocks noChangeShapeType="1"/>
          </p:cNvSpPr>
          <p:nvPr/>
        </p:nvSpPr>
        <p:spPr bwMode="auto">
          <a:xfrm flipH="1" flipV="1">
            <a:off x="6362700" y="1431925"/>
            <a:ext cx="160338" cy="788988"/>
          </a:xfrm>
          <a:prstGeom prst="line">
            <a:avLst/>
          </a:prstGeom>
          <a:noFill/>
          <a:ln w="57150">
            <a:solidFill>
              <a:schemeClr val="accent1"/>
            </a:solidFill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26636" name="Line 18"/>
          <p:cNvSpPr>
            <a:spLocks noChangeShapeType="1"/>
          </p:cNvSpPr>
          <p:nvPr/>
        </p:nvSpPr>
        <p:spPr bwMode="auto">
          <a:xfrm flipV="1">
            <a:off x="2913063" y="1104900"/>
            <a:ext cx="3576637" cy="1949450"/>
          </a:xfrm>
          <a:prstGeom prst="line">
            <a:avLst/>
          </a:prstGeom>
          <a:noFill/>
          <a:ln w="76200">
            <a:solidFill>
              <a:schemeClr val="accent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6637" name="Line 20"/>
          <p:cNvSpPr>
            <a:spLocks noChangeShapeType="1"/>
          </p:cNvSpPr>
          <p:nvPr/>
        </p:nvSpPr>
        <p:spPr bwMode="auto">
          <a:xfrm flipV="1">
            <a:off x="2552700" y="889000"/>
            <a:ext cx="3162300" cy="316706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89493" name="Rectangle 21"/>
          <p:cNvSpPr>
            <a:spLocks noChangeArrowheads="1"/>
          </p:cNvSpPr>
          <p:nvPr/>
        </p:nvSpPr>
        <p:spPr bwMode="auto">
          <a:xfrm rot="16200000">
            <a:off x="1450181" y="2115344"/>
            <a:ext cx="15271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b="1" dirty="0">
                <a:latin typeface="+mn-lt"/>
              </a:rPr>
              <a:t>Consumption</a:t>
            </a:r>
          </a:p>
        </p:txBody>
      </p:sp>
      <p:sp>
        <p:nvSpPr>
          <p:cNvPr id="489494" name="Rectangle 22"/>
          <p:cNvSpPr>
            <a:spLocks noChangeArrowheads="1"/>
          </p:cNvSpPr>
          <p:nvPr/>
        </p:nvSpPr>
        <p:spPr bwMode="auto">
          <a:xfrm rot="16200000">
            <a:off x="1837532" y="4837906"/>
            <a:ext cx="8636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b="1">
                <a:latin typeface="+mn-lt"/>
              </a:rPr>
              <a:t>Saving</a:t>
            </a:r>
          </a:p>
        </p:txBody>
      </p:sp>
      <p:sp>
        <p:nvSpPr>
          <p:cNvPr id="489495" name="Rectangle 23"/>
          <p:cNvSpPr>
            <a:spLocks noChangeArrowheads="1"/>
          </p:cNvSpPr>
          <p:nvPr/>
        </p:nvSpPr>
        <p:spPr bwMode="auto">
          <a:xfrm>
            <a:off x="4992688" y="4081463"/>
            <a:ext cx="20621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b="1">
                <a:latin typeface="+mn-lt"/>
              </a:rPr>
              <a:t>Disposable Income</a:t>
            </a:r>
          </a:p>
        </p:txBody>
      </p:sp>
      <p:sp>
        <p:nvSpPr>
          <p:cNvPr id="489496" name="Rectangle 24"/>
          <p:cNvSpPr>
            <a:spLocks noChangeArrowheads="1"/>
          </p:cNvSpPr>
          <p:nvPr/>
        </p:nvSpPr>
        <p:spPr bwMode="auto">
          <a:xfrm>
            <a:off x="5073650" y="5822950"/>
            <a:ext cx="20621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b="1">
                <a:latin typeface="+mn-lt"/>
              </a:rPr>
              <a:t>Disposable Income</a:t>
            </a:r>
          </a:p>
        </p:txBody>
      </p:sp>
      <p:sp>
        <p:nvSpPr>
          <p:cNvPr id="26642" name="Line 25"/>
          <p:cNvSpPr>
            <a:spLocks noChangeShapeType="1"/>
          </p:cNvSpPr>
          <p:nvPr/>
        </p:nvSpPr>
        <p:spPr bwMode="auto">
          <a:xfrm flipV="1">
            <a:off x="2871788" y="4725988"/>
            <a:ext cx="3260725" cy="1379537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6643" name="Arc 26"/>
          <p:cNvSpPr>
            <a:spLocks/>
          </p:cNvSpPr>
          <p:nvPr/>
        </p:nvSpPr>
        <p:spPr bwMode="auto">
          <a:xfrm>
            <a:off x="3038475" y="3617913"/>
            <a:ext cx="255588" cy="417512"/>
          </a:xfrm>
          <a:custGeom>
            <a:avLst/>
            <a:gdLst>
              <a:gd name="T0" fmla="*/ 0 w 21600"/>
              <a:gd name="T1" fmla="*/ 0 h 21600"/>
              <a:gd name="T2" fmla="*/ 35786058 w 21600"/>
              <a:gd name="T3" fmla="*/ 155990893 h 21600"/>
              <a:gd name="T4" fmla="*/ 0 w 21600"/>
              <a:gd name="T5" fmla="*/ 155990893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8575" cap="rnd">
            <a:solidFill>
              <a:schemeClr val="accent1"/>
            </a:solidFill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26644" name="Rectangle 29"/>
          <p:cNvSpPr>
            <a:spLocks noChangeArrowheads="1"/>
          </p:cNvSpPr>
          <p:nvPr/>
        </p:nvSpPr>
        <p:spPr bwMode="auto">
          <a:xfrm>
            <a:off x="6164263" y="4400550"/>
            <a:ext cx="38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CA" sz="2400" b="1">
                <a:latin typeface="Arial" charset="0"/>
              </a:rPr>
              <a:t>S</a:t>
            </a:r>
          </a:p>
        </p:txBody>
      </p:sp>
      <p:sp>
        <p:nvSpPr>
          <p:cNvPr id="33" name="Slide Number Placeholder 3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BBBB40-ACCA-4BF6-B001-56EEB2FC373A}" type="slidenum">
              <a:rPr lang="en-US"/>
              <a:pPr>
                <a:defRPr/>
              </a:pPr>
              <a:t>16</a:t>
            </a:fld>
            <a:endParaRPr lang="en-US"/>
          </a:p>
        </p:txBody>
      </p:sp>
      <p:sp>
        <p:nvSpPr>
          <p:cNvPr id="34" name="Footer Placeholder 3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50" name="Group 2"/>
          <p:cNvGrpSpPr>
            <a:grpSpLocks/>
          </p:cNvGrpSpPr>
          <p:nvPr/>
        </p:nvGrpSpPr>
        <p:grpSpPr bwMode="auto">
          <a:xfrm>
            <a:off x="2528888" y="828675"/>
            <a:ext cx="4087812" cy="3251200"/>
            <a:chOff x="1593" y="522"/>
            <a:chExt cx="2575" cy="2048"/>
          </a:xfrm>
        </p:grpSpPr>
        <p:sp>
          <p:nvSpPr>
            <p:cNvPr id="27679" name="Line 3"/>
            <p:cNvSpPr>
              <a:spLocks noChangeShapeType="1"/>
            </p:cNvSpPr>
            <p:nvPr/>
          </p:nvSpPr>
          <p:spPr bwMode="auto">
            <a:xfrm>
              <a:off x="1608" y="522"/>
              <a:ext cx="0" cy="2048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680" name="Line 4"/>
            <p:cNvSpPr>
              <a:spLocks noChangeShapeType="1"/>
            </p:cNvSpPr>
            <p:nvPr/>
          </p:nvSpPr>
          <p:spPr bwMode="auto">
            <a:xfrm>
              <a:off x="1593" y="2557"/>
              <a:ext cx="2575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27651" name="Group 5"/>
          <p:cNvGrpSpPr>
            <a:grpSpLocks/>
          </p:cNvGrpSpPr>
          <p:nvPr/>
        </p:nvGrpSpPr>
        <p:grpSpPr bwMode="auto">
          <a:xfrm>
            <a:off x="2528888" y="4452938"/>
            <a:ext cx="4087812" cy="1960562"/>
            <a:chOff x="1593" y="2805"/>
            <a:chExt cx="2575" cy="1235"/>
          </a:xfrm>
        </p:grpSpPr>
        <p:sp>
          <p:nvSpPr>
            <p:cNvPr id="27677" name="Line 6"/>
            <p:cNvSpPr>
              <a:spLocks noChangeShapeType="1"/>
            </p:cNvSpPr>
            <p:nvPr/>
          </p:nvSpPr>
          <p:spPr bwMode="auto">
            <a:xfrm>
              <a:off x="1608" y="2805"/>
              <a:ext cx="0" cy="1235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678" name="Line 7"/>
            <p:cNvSpPr>
              <a:spLocks noChangeShapeType="1"/>
            </p:cNvSpPr>
            <p:nvPr/>
          </p:nvSpPr>
          <p:spPr bwMode="auto">
            <a:xfrm>
              <a:off x="1593" y="3637"/>
              <a:ext cx="2575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27652" name="Group 8"/>
          <p:cNvGrpSpPr>
            <a:grpSpLocks/>
          </p:cNvGrpSpPr>
          <p:nvPr/>
        </p:nvGrpSpPr>
        <p:grpSpPr bwMode="auto">
          <a:xfrm>
            <a:off x="2736850" y="3763963"/>
            <a:ext cx="465138" cy="346075"/>
            <a:chOff x="1724" y="2371"/>
            <a:chExt cx="293" cy="218"/>
          </a:xfrm>
        </p:grpSpPr>
        <p:sp>
          <p:nvSpPr>
            <p:cNvPr id="491529" name="Rectangle 9"/>
            <p:cNvSpPr>
              <a:spLocks noChangeArrowheads="1"/>
            </p:cNvSpPr>
            <p:nvPr/>
          </p:nvSpPr>
          <p:spPr bwMode="auto">
            <a:xfrm>
              <a:off x="1724" y="2414"/>
              <a:ext cx="216" cy="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>
                <a:defRPr/>
              </a:pPr>
              <a:r>
                <a:rPr lang="en-CA" sz="1200" b="1">
                  <a:solidFill>
                    <a:schemeClr val="accent1"/>
                  </a:solidFill>
                  <a:latin typeface="+mn-lt"/>
                </a:rPr>
                <a:t>45</a:t>
              </a:r>
            </a:p>
          </p:txBody>
        </p:sp>
        <p:sp>
          <p:nvSpPr>
            <p:cNvPr id="491530" name="Rectangle 10"/>
            <p:cNvSpPr>
              <a:spLocks noChangeArrowheads="1"/>
            </p:cNvSpPr>
            <p:nvPr/>
          </p:nvSpPr>
          <p:spPr bwMode="auto">
            <a:xfrm>
              <a:off x="1855" y="2371"/>
              <a:ext cx="162" cy="1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>
                <a:defRPr/>
              </a:pPr>
              <a:r>
                <a:rPr lang="en-CA" sz="1000" b="1">
                  <a:solidFill>
                    <a:schemeClr val="accent1"/>
                  </a:solidFill>
                  <a:latin typeface="+mn-lt"/>
                </a:rPr>
                <a:t>o</a:t>
              </a:r>
            </a:p>
          </p:txBody>
        </p:sp>
      </p:grpSp>
      <p:sp>
        <p:nvSpPr>
          <p:cNvPr id="27653" name="Line 11"/>
          <p:cNvSpPr>
            <a:spLocks noChangeShapeType="1"/>
          </p:cNvSpPr>
          <p:nvPr/>
        </p:nvSpPr>
        <p:spPr bwMode="auto">
          <a:xfrm flipV="1">
            <a:off x="2665413" y="1571625"/>
            <a:ext cx="3576637" cy="194945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91532" name="Rectangle 12"/>
          <p:cNvSpPr>
            <a:spLocks noChangeArrowheads="1"/>
          </p:cNvSpPr>
          <p:nvPr/>
        </p:nvSpPr>
        <p:spPr bwMode="auto">
          <a:xfrm>
            <a:off x="6429375" y="1271588"/>
            <a:ext cx="3651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2400" b="1" dirty="0">
                <a:latin typeface="+mn-lt"/>
              </a:rPr>
              <a:t>C</a:t>
            </a:r>
          </a:p>
        </p:txBody>
      </p:sp>
      <p:sp>
        <p:nvSpPr>
          <p:cNvPr id="27655" name="Line 13"/>
          <p:cNvSpPr>
            <a:spLocks noChangeShapeType="1"/>
          </p:cNvSpPr>
          <p:nvPr/>
        </p:nvSpPr>
        <p:spPr bwMode="auto">
          <a:xfrm>
            <a:off x="3643313" y="3013075"/>
            <a:ext cx="0" cy="2786063"/>
          </a:xfrm>
          <a:prstGeom prst="line">
            <a:avLst/>
          </a:prstGeom>
          <a:noFill/>
          <a:ln w="254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91534" name="Rectangle 14"/>
          <p:cNvSpPr>
            <a:spLocks noChangeArrowheads="1"/>
          </p:cNvSpPr>
          <p:nvPr/>
        </p:nvSpPr>
        <p:spPr bwMode="auto">
          <a:xfrm>
            <a:off x="6164263" y="4400550"/>
            <a:ext cx="3635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2400" b="1">
                <a:latin typeface="+mn-lt"/>
              </a:rPr>
              <a:t>S</a:t>
            </a:r>
          </a:p>
        </p:txBody>
      </p:sp>
      <p:sp>
        <p:nvSpPr>
          <p:cNvPr id="27657" name="Line 15"/>
          <p:cNvSpPr>
            <a:spLocks noChangeShapeType="1"/>
          </p:cNvSpPr>
          <p:nvPr/>
        </p:nvSpPr>
        <p:spPr bwMode="auto">
          <a:xfrm flipV="1">
            <a:off x="2913063" y="1104900"/>
            <a:ext cx="3576637" cy="1949450"/>
          </a:xfrm>
          <a:prstGeom prst="line">
            <a:avLst/>
          </a:prstGeom>
          <a:noFill/>
          <a:ln w="76200">
            <a:solidFill>
              <a:schemeClr val="accent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91536" name="Rectangle 16"/>
          <p:cNvSpPr>
            <a:spLocks noChangeArrowheads="1"/>
          </p:cNvSpPr>
          <p:nvPr/>
        </p:nvSpPr>
        <p:spPr bwMode="auto">
          <a:xfrm>
            <a:off x="6462713" y="876300"/>
            <a:ext cx="4667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2400" b="1">
                <a:solidFill>
                  <a:schemeClr val="accent1"/>
                </a:solidFill>
                <a:latin typeface="+mn-lt"/>
              </a:rPr>
              <a:t>C</a:t>
            </a:r>
            <a:r>
              <a:rPr lang="en-US" sz="2400" b="1" baseline="-25000">
                <a:solidFill>
                  <a:schemeClr val="accent1"/>
                </a:solidFill>
                <a:latin typeface="+mn-lt"/>
              </a:rPr>
              <a:t>1</a:t>
            </a:r>
            <a:endParaRPr lang="en-CA" sz="2400" b="1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491537" name="Rectangle 17"/>
          <p:cNvSpPr>
            <a:spLocks noChangeArrowheads="1"/>
          </p:cNvSpPr>
          <p:nvPr/>
        </p:nvSpPr>
        <p:spPr bwMode="auto">
          <a:xfrm>
            <a:off x="6000750" y="2143125"/>
            <a:ext cx="2198688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ctr">
              <a:defRPr/>
            </a:pPr>
            <a:r>
              <a:rPr lang="en-CA" sz="2400" b="1" dirty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An increase in</a:t>
            </a:r>
          </a:p>
          <a:p>
            <a:pPr algn="ctr">
              <a:defRPr/>
            </a:pPr>
            <a:r>
              <a:rPr lang="en-CA" sz="2400" b="1" dirty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consumption...</a:t>
            </a:r>
          </a:p>
        </p:txBody>
      </p:sp>
      <p:sp>
        <p:nvSpPr>
          <p:cNvPr id="27660" name="Line 18"/>
          <p:cNvSpPr>
            <a:spLocks noChangeShapeType="1"/>
          </p:cNvSpPr>
          <p:nvPr/>
        </p:nvSpPr>
        <p:spPr bwMode="auto">
          <a:xfrm flipH="1" flipV="1">
            <a:off x="6362700" y="1431925"/>
            <a:ext cx="160338" cy="788988"/>
          </a:xfrm>
          <a:prstGeom prst="line">
            <a:avLst/>
          </a:prstGeom>
          <a:noFill/>
          <a:ln w="57150">
            <a:solidFill>
              <a:schemeClr val="accent1"/>
            </a:solidFill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27661" name="Line 19"/>
          <p:cNvSpPr>
            <a:spLocks noChangeShapeType="1"/>
          </p:cNvSpPr>
          <p:nvPr/>
        </p:nvSpPr>
        <p:spPr bwMode="auto">
          <a:xfrm flipV="1">
            <a:off x="3094038" y="5111750"/>
            <a:ext cx="2938462" cy="1198563"/>
          </a:xfrm>
          <a:prstGeom prst="line">
            <a:avLst/>
          </a:prstGeom>
          <a:noFill/>
          <a:ln w="76200">
            <a:solidFill>
              <a:schemeClr val="accent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91540" name="Rectangle 20"/>
          <p:cNvSpPr>
            <a:spLocks noChangeArrowheads="1"/>
          </p:cNvSpPr>
          <p:nvPr/>
        </p:nvSpPr>
        <p:spPr bwMode="auto">
          <a:xfrm>
            <a:off x="6083300" y="4875213"/>
            <a:ext cx="4651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2400" b="1">
                <a:solidFill>
                  <a:schemeClr val="accent1"/>
                </a:solidFill>
                <a:latin typeface="+mn-lt"/>
              </a:rPr>
              <a:t>S</a:t>
            </a:r>
            <a:r>
              <a:rPr lang="en-US" sz="2400" b="1" baseline="-25000">
                <a:solidFill>
                  <a:schemeClr val="accent1"/>
                </a:solidFill>
                <a:latin typeface="+mn-lt"/>
              </a:rPr>
              <a:t>1</a:t>
            </a:r>
            <a:endParaRPr lang="en-CA" sz="2400" b="1" baseline="-2500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491541" name="Rectangle 21"/>
          <p:cNvSpPr>
            <a:spLocks noChangeArrowheads="1"/>
          </p:cNvSpPr>
          <p:nvPr/>
        </p:nvSpPr>
        <p:spPr bwMode="auto">
          <a:xfrm>
            <a:off x="7283450" y="3835400"/>
            <a:ext cx="1423988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ctr">
              <a:defRPr/>
            </a:pPr>
            <a:r>
              <a:rPr lang="en-CA" sz="2400" b="1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Causes a</a:t>
            </a:r>
          </a:p>
          <a:p>
            <a:pPr algn="ctr">
              <a:defRPr/>
            </a:pPr>
            <a:r>
              <a:rPr lang="en-CA" sz="2400" b="1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 decrease</a:t>
            </a:r>
          </a:p>
          <a:p>
            <a:pPr algn="ctr">
              <a:defRPr/>
            </a:pPr>
            <a:r>
              <a:rPr lang="en-CA" sz="2400" b="1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in saving</a:t>
            </a:r>
          </a:p>
        </p:txBody>
      </p:sp>
      <p:sp>
        <p:nvSpPr>
          <p:cNvPr id="27664" name="Line 22"/>
          <p:cNvSpPr>
            <a:spLocks noChangeShapeType="1"/>
          </p:cNvSpPr>
          <p:nvPr/>
        </p:nvSpPr>
        <p:spPr bwMode="auto">
          <a:xfrm flipH="1" flipV="1">
            <a:off x="6361113" y="4975225"/>
            <a:ext cx="1323975" cy="34925"/>
          </a:xfrm>
          <a:prstGeom prst="line">
            <a:avLst/>
          </a:prstGeom>
          <a:noFill/>
          <a:ln w="57150">
            <a:solidFill>
              <a:schemeClr val="accent1"/>
            </a:solidFill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27665" name="Line 23"/>
          <p:cNvSpPr>
            <a:spLocks noChangeShapeType="1"/>
          </p:cNvSpPr>
          <p:nvPr/>
        </p:nvSpPr>
        <p:spPr bwMode="auto">
          <a:xfrm>
            <a:off x="4391025" y="2268538"/>
            <a:ext cx="0" cy="3540125"/>
          </a:xfrm>
          <a:prstGeom prst="line">
            <a:avLst/>
          </a:prstGeom>
          <a:noFill/>
          <a:ln w="254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7666" name="Line 24"/>
          <p:cNvSpPr>
            <a:spLocks noChangeShapeType="1"/>
          </p:cNvSpPr>
          <p:nvPr/>
        </p:nvSpPr>
        <p:spPr bwMode="auto">
          <a:xfrm flipV="1">
            <a:off x="2552700" y="889000"/>
            <a:ext cx="3162300" cy="316706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91545" name="Rectangle 25"/>
          <p:cNvSpPr>
            <a:spLocks noChangeArrowheads="1"/>
          </p:cNvSpPr>
          <p:nvPr/>
        </p:nvSpPr>
        <p:spPr bwMode="auto">
          <a:xfrm rot="16200000">
            <a:off x="1450181" y="2115344"/>
            <a:ext cx="15271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b="1" dirty="0">
                <a:latin typeface="+mn-lt"/>
              </a:rPr>
              <a:t>Consumption</a:t>
            </a:r>
          </a:p>
        </p:txBody>
      </p:sp>
      <p:sp>
        <p:nvSpPr>
          <p:cNvPr id="491546" name="Rectangle 26"/>
          <p:cNvSpPr>
            <a:spLocks noChangeArrowheads="1"/>
          </p:cNvSpPr>
          <p:nvPr/>
        </p:nvSpPr>
        <p:spPr bwMode="auto">
          <a:xfrm rot="16200000">
            <a:off x="1837532" y="4837906"/>
            <a:ext cx="8636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b="1">
                <a:latin typeface="+mn-lt"/>
              </a:rPr>
              <a:t>Saving</a:t>
            </a:r>
          </a:p>
        </p:txBody>
      </p:sp>
      <p:sp>
        <p:nvSpPr>
          <p:cNvPr id="491547" name="Rectangle 27"/>
          <p:cNvSpPr>
            <a:spLocks noChangeArrowheads="1"/>
          </p:cNvSpPr>
          <p:nvPr/>
        </p:nvSpPr>
        <p:spPr bwMode="auto">
          <a:xfrm>
            <a:off x="4992688" y="4081463"/>
            <a:ext cx="20621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b="1">
                <a:latin typeface="+mn-lt"/>
              </a:rPr>
              <a:t>Disposable Income</a:t>
            </a:r>
          </a:p>
        </p:txBody>
      </p:sp>
      <p:sp>
        <p:nvSpPr>
          <p:cNvPr id="491548" name="Rectangle 28"/>
          <p:cNvSpPr>
            <a:spLocks noChangeArrowheads="1"/>
          </p:cNvSpPr>
          <p:nvPr/>
        </p:nvSpPr>
        <p:spPr bwMode="auto">
          <a:xfrm>
            <a:off x="5073650" y="5822950"/>
            <a:ext cx="20621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b="1">
                <a:latin typeface="+mn-lt"/>
              </a:rPr>
              <a:t>Disposable Income</a:t>
            </a:r>
          </a:p>
        </p:txBody>
      </p:sp>
      <p:sp>
        <p:nvSpPr>
          <p:cNvPr id="27671" name="Line 29"/>
          <p:cNvSpPr>
            <a:spLocks noChangeShapeType="1"/>
          </p:cNvSpPr>
          <p:nvPr/>
        </p:nvSpPr>
        <p:spPr bwMode="auto">
          <a:xfrm flipV="1">
            <a:off x="2871788" y="4725988"/>
            <a:ext cx="3260725" cy="1379537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7672" name="Arc 30"/>
          <p:cNvSpPr>
            <a:spLocks/>
          </p:cNvSpPr>
          <p:nvPr/>
        </p:nvSpPr>
        <p:spPr bwMode="auto">
          <a:xfrm>
            <a:off x="3038475" y="3617913"/>
            <a:ext cx="255588" cy="417512"/>
          </a:xfrm>
          <a:custGeom>
            <a:avLst/>
            <a:gdLst>
              <a:gd name="T0" fmla="*/ 0 w 21600"/>
              <a:gd name="T1" fmla="*/ 0 h 21600"/>
              <a:gd name="T2" fmla="*/ 35786058 w 21600"/>
              <a:gd name="T3" fmla="*/ 155990893 h 21600"/>
              <a:gd name="T4" fmla="*/ 0 w 21600"/>
              <a:gd name="T5" fmla="*/ 155990893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8575" cap="rnd">
            <a:solidFill>
              <a:schemeClr val="accent1"/>
            </a:solidFill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36" name="Slide Number Placeholder 3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0A8A72-6C7E-4498-9CEA-425784C7B6C6}" type="slidenum">
              <a:rPr lang="en-US"/>
              <a:pPr>
                <a:defRPr/>
              </a:pPr>
              <a:t>17</a:t>
            </a:fld>
            <a:endParaRPr lang="en-US"/>
          </a:p>
        </p:txBody>
      </p:sp>
      <p:sp>
        <p:nvSpPr>
          <p:cNvPr id="37" name="Footer Placeholder 3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Line 2"/>
          <p:cNvSpPr>
            <a:spLocks noChangeShapeType="1"/>
          </p:cNvSpPr>
          <p:nvPr/>
        </p:nvSpPr>
        <p:spPr bwMode="auto">
          <a:xfrm>
            <a:off x="2914650" y="3689350"/>
            <a:ext cx="0" cy="342900"/>
          </a:xfrm>
          <a:prstGeom prst="line">
            <a:avLst/>
          </a:prstGeom>
          <a:noFill/>
          <a:ln w="254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grpSp>
        <p:nvGrpSpPr>
          <p:cNvPr id="28675" name="Group 3"/>
          <p:cNvGrpSpPr>
            <a:grpSpLocks/>
          </p:cNvGrpSpPr>
          <p:nvPr/>
        </p:nvGrpSpPr>
        <p:grpSpPr bwMode="auto">
          <a:xfrm>
            <a:off x="2528888" y="828675"/>
            <a:ext cx="4087812" cy="3251200"/>
            <a:chOff x="1593" y="522"/>
            <a:chExt cx="2575" cy="2048"/>
          </a:xfrm>
        </p:grpSpPr>
        <p:sp>
          <p:nvSpPr>
            <p:cNvPr id="28699" name="Line 4"/>
            <p:cNvSpPr>
              <a:spLocks noChangeShapeType="1"/>
            </p:cNvSpPr>
            <p:nvPr/>
          </p:nvSpPr>
          <p:spPr bwMode="auto">
            <a:xfrm>
              <a:off x="1608" y="522"/>
              <a:ext cx="0" cy="2048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8700" name="Line 5"/>
            <p:cNvSpPr>
              <a:spLocks noChangeShapeType="1"/>
            </p:cNvSpPr>
            <p:nvPr/>
          </p:nvSpPr>
          <p:spPr bwMode="auto">
            <a:xfrm>
              <a:off x="1593" y="2557"/>
              <a:ext cx="2575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28676" name="Group 6"/>
          <p:cNvGrpSpPr>
            <a:grpSpLocks/>
          </p:cNvGrpSpPr>
          <p:nvPr/>
        </p:nvGrpSpPr>
        <p:grpSpPr bwMode="auto">
          <a:xfrm>
            <a:off x="2528888" y="4452938"/>
            <a:ext cx="4087812" cy="1960562"/>
            <a:chOff x="1593" y="2805"/>
            <a:chExt cx="2575" cy="1235"/>
          </a:xfrm>
        </p:grpSpPr>
        <p:sp>
          <p:nvSpPr>
            <p:cNvPr id="28697" name="Line 7"/>
            <p:cNvSpPr>
              <a:spLocks noChangeShapeType="1"/>
            </p:cNvSpPr>
            <p:nvPr/>
          </p:nvSpPr>
          <p:spPr bwMode="auto">
            <a:xfrm>
              <a:off x="1608" y="2805"/>
              <a:ext cx="0" cy="1235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8698" name="Line 8"/>
            <p:cNvSpPr>
              <a:spLocks noChangeShapeType="1"/>
            </p:cNvSpPr>
            <p:nvPr/>
          </p:nvSpPr>
          <p:spPr bwMode="auto">
            <a:xfrm>
              <a:off x="1593" y="3637"/>
              <a:ext cx="2575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28677" name="Group 9"/>
          <p:cNvGrpSpPr>
            <a:grpSpLocks/>
          </p:cNvGrpSpPr>
          <p:nvPr/>
        </p:nvGrpSpPr>
        <p:grpSpPr bwMode="auto">
          <a:xfrm>
            <a:off x="2736850" y="3763963"/>
            <a:ext cx="465138" cy="346075"/>
            <a:chOff x="1724" y="2371"/>
            <a:chExt cx="293" cy="218"/>
          </a:xfrm>
        </p:grpSpPr>
        <p:sp>
          <p:nvSpPr>
            <p:cNvPr id="493578" name="Rectangle 10"/>
            <p:cNvSpPr>
              <a:spLocks noChangeArrowheads="1"/>
            </p:cNvSpPr>
            <p:nvPr/>
          </p:nvSpPr>
          <p:spPr bwMode="auto">
            <a:xfrm>
              <a:off x="1724" y="2414"/>
              <a:ext cx="216" cy="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>
                <a:defRPr/>
              </a:pPr>
              <a:r>
                <a:rPr lang="en-CA" sz="1200" b="1">
                  <a:solidFill>
                    <a:schemeClr val="accent1"/>
                  </a:solidFill>
                  <a:latin typeface="+mn-lt"/>
                </a:rPr>
                <a:t>45</a:t>
              </a:r>
            </a:p>
          </p:txBody>
        </p:sp>
        <p:sp>
          <p:nvSpPr>
            <p:cNvPr id="493579" name="Rectangle 11"/>
            <p:cNvSpPr>
              <a:spLocks noChangeArrowheads="1"/>
            </p:cNvSpPr>
            <p:nvPr/>
          </p:nvSpPr>
          <p:spPr bwMode="auto">
            <a:xfrm>
              <a:off x="1855" y="2371"/>
              <a:ext cx="162" cy="1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>
                <a:defRPr/>
              </a:pPr>
              <a:r>
                <a:rPr lang="en-CA" sz="1000" b="1">
                  <a:solidFill>
                    <a:schemeClr val="accent1"/>
                  </a:solidFill>
                  <a:latin typeface="+mn-lt"/>
                </a:rPr>
                <a:t>o</a:t>
              </a:r>
            </a:p>
          </p:txBody>
        </p:sp>
      </p:grpSp>
      <p:sp>
        <p:nvSpPr>
          <p:cNvPr id="28678" name="Line 12"/>
          <p:cNvSpPr>
            <a:spLocks noChangeShapeType="1"/>
          </p:cNvSpPr>
          <p:nvPr/>
        </p:nvSpPr>
        <p:spPr bwMode="auto">
          <a:xfrm flipV="1">
            <a:off x="2665413" y="1571625"/>
            <a:ext cx="3576637" cy="194945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93581" name="Rectangle 13"/>
          <p:cNvSpPr>
            <a:spLocks noChangeArrowheads="1"/>
          </p:cNvSpPr>
          <p:nvPr/>
        </p:nvSpPr>
        <p:spPr bwMode="auto">
          <a:xfrm>
            <a:off x="6429375" y="1271588"/>
            <a:ext cx="3651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2400" b="1">
                <a:latin typeface="+mn-lt"/>
              </a:rPr>
              <a:t>C</a:t>
            </a:r>
          </a:p>
        </p:txBody>
      </p:sp>
      <p:sp>
        <p:nvSpPr>
          <p:cNvPr id="28680" name="Line 14"/>
          <p:cNvSpPr>
            <a:spLocks noChangeShapeType="1"/>
          </p:cNvSpPr>
          <p:nvPr/>
        </p:nvSpPr>
        <p:spPr bwMode="auto">
          <a:xfrm>
            <a:off x="3643313" y="3013075"/>
            <a:ext cx="0" cy="2786063"/>
          </a:xfrm>
          <a:prstGeom prst="line">
            <a:avLst/>
          </a:prstGeom>
          <a:noFill/>
          <a:ln w="254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93583" name="Rectangle 15"/>
          <p:cNvSpPr>
            <a:spLocks noChangeArrowheads="1"/>
          </p:cNvSpPr>
          <p:nvPr/>
        </p:nvSpPr>
        <p:spPr bwMode="auto">
          <a:xfrm>
            <a:off x="6224588" y="1543050"/>
            <a:ext cx="4683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2400" b="1">
                <a:solidFill>
                  <a:schemeClr val="accent1"/>
                </a:solidFill>
                <a:latin typeface="+mn-lt"/>
              </a:rPr>
              <a:t>C</a:t>
            </a:r>
            <a:r>
              <a:rPr lang="en-US" sz="2400" b="1" baseline="-25000">
                <a:solidFill>
                  <a:schemeClr val="accent1"/>
                </a:solidFill>
                <a:latin typeface="+mn-lt"/>
              </a:rPr>
              <a:t>2</a:t>
            </a:r>
            <a:endParaRPr lang="en-CA" sz="2400" b="1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493584" name="Rectangle 16"/>
          <p:cNvSpPr>
            <a:spLocks noChangeArrowheads="1"/>
          </p:cNvSpPr>
          <p:nvPr/>
        </p:nvSpPr>
        <p:spPr bwMode="auto">
          <a:xfrm>
            <a:off x="5929313" y="2428875"/>
            <a:ext cx="2198687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ctr">
              <a:defRPr/>
            </a:pPr>
            <a:r>
              <a:rPr lang="en-CA" sz="2400" b="1" dirty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A decrease in</a:t>
            </a:r>
          </a:p>
          <a:p>
            <a:pPr algn="ctr">
              <a:defRPr/>
            </a:pPr>
            <a:r>
              <a:rPr lang="en-CA" sz="2400" b="1" dirty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consumption...</a:t>
            </a:r>
          </a:p>
        </p:txBody>
      </p:sp>
      <p:sp>
        <p:nvSpPr>
          <p:cNvPr id="28683" name="Line 17"/>
          <p:cNvSpPr>
            <a:spLocks noChangeShapeType="1"/>
          </p:cNvSpPr>
          <p:nvPr/>
        </p:nvSpPr>
        <p:spPr bwMode="auto">
          <a:xfrm flipH="1">
            <a:off x="5665788" y="2222500"/>
            <a:ext cx="857250" cy="22225"/>
          </a:xfrm>
          <a:prstGeom prst="line">
            <a:avLst/>
          </a:prstGeom>
          <a:noFill/>
          <a:ln w="57150">
            <a:solidFill>
              <a:schemeClr val="accent1"/>
            </a:solidFill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28684" name="Line 18"/>
          <p:cNvSpPr>
            <a:spLocks noChangeShapeType="1"/>
          </p:cNvSpPr>
          <p:nvPr/>
        </p:nvSpPr>
        <p:spPr bwMode="auto">
          <a:xfrm flipV="1">
            <a:off x="2674938" y="1843088"/>
            <a:ext cx="3576637" cy="1949450"/>
          </a:xfrm>
          <a:prstGeom prst="line">
            <a:avLst/>
          </a:prstGeom>
          <a:noFill/>
          <a:ln w="76200">
            <a:solidFill>
              <a:schemeClr val="accent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8685" name="Line 19"/>
          <p:cNvSpPr>
            <a:spLocks noChangeShapeType="1"/>
          </p:cNvSpPr>
          <p:nvPr/>
        </p:nvSpPr>
        <p:spPr bwMode="auto">
          <a:xfrm flipV="1">
            <a:off x="2552700" y="889000"/>
            <a:ext cx="3162300" cy="316706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93588" name="Rectangle 20"/>
          <p:cNvSpPr>
            <a:spLocks noChangeArrowheads="1"/>
          </p:cNvSpPr>
          <p:nvPr/>
        </p:nvSpPr>
        <p:spPr bwMode="auto">
          <a:xfrm rot="16200000">
            <a:off x="1450181" y="2115344"/>
            <a:ext cx="15271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b="1">
                <a:latin typeface="+mn-lt"/>
              </a:rPr>
              <a:t>Consumption</a:t>
            </a:r>
          </a:p>
        </p:txBody>
      </p:sp>
      <p:sp>
        <p:nvSpPr>
          <p:cNvPr id="493589" name="Rectangle 21"/>
          <p:cNvSpPr>
            <a:spLocks noChangeArrowheads="1"/>
          </p:cNvSpPr>
          <p:nvPr/>
        </p:nvSpPr>
        <p:spPr bwMode="auto">
          <a:xfrm rot="16200000">
            <a:off x="1837532" y="4837906"/>
            <a:ext cx="8636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b="1">
                <a:latin typeface="+mn-lt"/>
              </a:rPr>
              <a:t>Saving</a:t>
            </a:r>
          </a:p>
        </p:txBody>
      </p:sp>
      <p:sp>
        <p:nvSpPr>
          <p:cNvPr id="493590" name="Rectangle 22"/>
          <p:cNvSpPr>
            <a:spLocks noChangeArrowheads="1"/>
          </p:cNvSpPr>
          <p:nvPr/>
        </p:nvSpPr>
        <p:spPr bwMode="auto">
          <a:xfrm>
            <a:off x="4992688" y="4081463"/>
            <a:ext cx="20621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b="1">
                <a:latin typeface="+mn-lt"/>
              </a:rPr>
              <a:t>Disposable Income</a:t>
            </a:r>
          </a:p>
        </p:txBody>
      </p:sp>
      <p:sp>
        <p:nvSpPr>
          <p:cNvPr id="493591" name="Rectangle 23"/>
          <p:cNvSpPr>
            <a:spLocks noChangeArrowheads="1"/>
          </p:cNvSpPr>
          <p:nvPr/>
        </p:nvSpPr>
        <p:spPr bwMode="auto">
          <a:xfrm>
            <a:off x="5073650" y="5822950"/>
            <a:ext cx="20621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b="1">
                <a:latin typeface="+mn-lt"/>
              </a:rPr>
              <a:t>Disposable Income</a:t>
            </a:r>
          </a:p>
        </p:txBody>
      </p:sp>
      <p:sp>
        <p:nvSpPr>
          <p:cNvPr id="28690" name="Line 24"/>
          <p:cNvSpPr>
            <a:spLocks noChangeShapeType="1"/>
          </p:cNvSpPr>
          <p:nvPr/>
        </p:nvSpPr>
        <p:spPr bwMode="auto">
          <a:xfrm flipV="1">
            <a:off x="2871788" y="4725988"/>
            <a:ext cx="3260725" cy="1379537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8691" name="Arc 25"/>
          <p:cNvSpPr>
            <a:spLocks/>
          </p:cNvSpPr>
          <p:nvPr/>
        </p:nvSpPr>
        <p:spPr bwMode="auto">
          <a:xfrm>
            <a:off x="3038475" y="3617913"/>
            <a:ext cx="255588" cy="417512"/>
          </a:xfrm>
          <a:custGeom>
            <a:avLst/>
            <a:gdLst>
              <a:gd name="T0" fmla="*/ 0 w 21600"/>
              <a:gd name="T1" fmla="*/ 0 h 21600"/>
              <a:gd name="T2" fmla="*/ 35786058 w 21600"/>
              <a:gd name="T3" fmla="*/ 155990893 h 21600"/>
              <a:gd name="T4" fmla="*/ 0 w 21600"/>
              <a:gd name="T5" fmla="*/ 155990893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8575" cap="rnd">
            <a:solidFill>
              <a:schemeClr val="accent1"/>
            </a:solidFill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493596" name="Rectangle 28"/>
          <p:cNvSpPr>
            <a:spLocks noChangeArrowheads="1"/>
          </p:cNvSpPr>
          <p:nvPr/>
        </p:nvSpPr>
        <p:spPr bwMode="auto">
          <a:xfrm>
            <a:off x="5984875" y="4759325"/>
            <a:ext cx="3635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2400" b="1">
                <a:latin typeface="+mn-lt"/>
              </a:rPr>
              <a:t>S</a:t>
            </a:r>
          </a:p>
        </p:txBody>
      </p:sp>
      <p:sp>
        <p:nvSpPr>
          <p:cNvPr id="32" name="Slide Number Placeholder 3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3C937B-3F1A-424F-8406-DA3483D166E1}" type="slidenum">
              <a:rPr lang="en-US"/>
              <a:pPr>
                <a:defRPr/>
              </a:pPr>
              <a:t>18</a:t>
            </a:fld>
            <a:endParaRPr lang="en-US"/>
          </a:p>
        </p:txBody>
      </p:sp>
      <p:sp>
        <p:nvSpPr>
          <p:cNvPr id="33" name="Footer Placeholder 3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Line 2"/>
          <p:cNvSpPr>
            <a:spLocks noChangeShapeType="1"/>
          </p:cNvSpPr>
          <p:nvPr/>
        </p:nvSpPr>
        <p:spPr bwMode="auto">
          <a:xfrm>
            <a:off x="2914650" y="3689350"/>
            <a:ext cx="0" cy="2109788"/>
          </a:xfrm>
          <a:prstGeom prst="line">
            <a:avLst/>
          </a:prstGeom>
          <a:noFill/>
          <a:ln w="254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grpSp>
        <p:nvGrpSpPr>
          <p:cNvPr id="29699" name="Group 3"/>
          <p:cNvGrpSpPr>
            <a:grpSpLocks/>
          </p:cNvGrpSpPr>
          <p:nvPr/>
        </p:nvGrpSpPr>
        <p:grpSpPr bwMode="auto">
          <a:xfrm>
            <a:off x="2528888" y="828675"/>
            <a:ext cx="4087812" cy="3251200"/>
            <a:chOff x="1593" y="522"/>
            <a:chExt cx="2575" cy="2048"/>
          </a:xfrm>
        </p:grpSpPr>
        <p:sp>
          <p:nvSpPr>
            <p:cNvPr id="29727" name="Line 4"/>
            <p:cNvSpPr>
              <a:spLocks noChangeShapeType="1"/>
            </p:cNvSpPr>
            <p:nvPr/>
          </p:nvSpPr>
          <p:spPr bwMode="auto">
            <a:xfrm>
              <a:off x="1608" y="522"/>
              <a:ext cx="0" cy="2048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9728" name="Line 5"/>
            <p:cNvSpPr>
              <a:spLocks noChangeShapeType="1"/>
            </p:cNvSpPr>
            <p:nvPr/>
          </p:nvSpPr>
          <p:spPr bwMode="auto">
            <a:xfrm>
              <a:off x="1593" y="2557"/>
              <a:ext cx="2575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29700" name="Group 6"/>
          <p:cNvGrpSpPr>
            <a:grpSpLocks/>
          </p:cNvGrpSpPr>
          <p:nvPr/>
        </p:nvGrpSpPr>
        <p:grpSpPr bwMode="auto">
          <a:xfrm>
            <a:off x="2528888" y="4452938"/>
            <a:ext cx="4087812" cy="1960562"/>
            <a:chOff x="1593" y="2805"/>
            <a:chExt cx="2575" cy="1235"/>
          </a:xfrm>
        </p:grpSpPr>
        <p:sp>
          <p:nvSpPr>
            <p:cNvPr id="29725" name="Line 7"/>
            <p:cNvSpPr>
              <a:spLocks noChangeShapeType="1"/>
            </p:cNvSpPr>
            <p:nvPr/>
          </p:nvSpPr>
          <p:spPr bwMode="auto">
            <a:xfrm>
              <a:off x="1608" y="2805"/>
              <a:ext cx="0" cy="1235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9726" name="Line 8"/>
            <p:cNvSpPr>
              <a:spLocks noChangeShapeType="1"/>
            </p:cNvSpPr>
            <p:nvPr/>
          </p:nvSpPr>
          <p:spPr bwMode="auto">
            <a:xfrm>
              <a:off x="1593" y="3637"/>
              <a:ext cx="2575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29701" name="Group 9"/>
          <p:cNvGrpSpPr>
            <a:grpSpLocks/>
          </p:cNvGrpSpPr>
          <p:nvPr/>
        </p:nvGrpSpPr>
        <p:grpSpPr bwMode="auto">
          <a:xfrm>
            <a:off x="2736850" y="3763963"/>
            <a:ext cx="465138" cy="346075"/>
            <a:chOff x="1724" y="2371"/>
            <a:chExt cx="293" cy="218"/>
          </a:xfrm>
        </p:grpSpPr>
        <p:sp>
          <p:nvSpPr>
            <p:cNvPr id="495626" name="Rectangle 10"/>
            <p:cNvSpPr>
              <a:spLocks noChangeArrowheads="1"/>
            </p:cNvSpPr>
            <p:nvPr/>
          </p:nvSpPr>
          <p:spPr bwMode="auto">
            <a:xfrm>
              <a:off x="1724" y="2414"/>
              <a:ext cx="216" cy="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>
                <a:defRPr/>
              </a:pPr>
              <a:r>
                <a:rPr lang="en-CA" sz="1200" b="1">
                  <a:solidFill>
                    <a:schemeClr val="accent1"/>
                  </a:solidFill>
                  <a:latin typeface="+mn-lt"/>
                </a:rPr>
                <a:t>45</a:t>
              </a:r>
            </a:p>
          </p:txBody>
        </p:sp>
        <p:sp>
          <p:nvSpPr>
            <p:cNvPr id="495627" name="Rectangle 11"/>
            <p:cNvSpPr>
              <a:spLocks noChangeArrowheads="1"/>
            </p:cNvSpPr>
            <p:nvPr/>
          </p:nvSpPr>
          <p:spPr bwMode="auto">
            <a:xfrm>
              <a:off x="1855" y="2371"/>
              <a:ext cx="162" cy="1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>
                <a:defRPr/>
              </a:pPr>
              <a:r>
                <a:rPr lang="en-CA" sz="1000" b="1">
                  <a:solidFill>
                    <a:schemeClr val="accent1"/>
                  </a:solidFill>
                  <a:latin typeface="+mn-lt"/>
                </a:rPr>
                <a:t>o</a:t>
              </a:r>
            </a:p>
          </p:txBody>
        </p:sp>
      </p:grpSp>
      <p:sp>
        <p:nvSpPr>
          <p:cNvPr id="29702" name="Line 12"/>
          <p:cNvSpPr>
            <a:spLocks noChangeShapeType="1"/>
          </p:cNvSpPr>
          <p:nvPr/>
        </p:nvSpPr>
        <p:spPr bwMode="auto">
          <a:xfrm flipV="1">
            <a:off x="2665413" y="1571625"/>
            <a:ext cx="3576637" cy="194945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95629" name="Rectangle 13"/>
          <p:cNvSpPr>
            <a:spLocks noChangeArrowheads="1"/>
          </p:cNvSpPr>
          <p:nvPr/>
        </p:nvSpPr>
        <p:spPr bwMode="auto">
          <a:xfrm>
            <a:off x="6429375" y="1271588"/>
            <a:ext cx="3651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2400" b="1">
                <a:latin typeface="+mn-lt"/>
              </a:rPr>
              <a:t>C</a:t>
            </a:r>
          </a:p>
        </p:txBody>
      </p:sp>
      <p:sp>
        <p:nvSpPr>
          <p:cNvPr id="29704" name="Line 14"/>
          <p:cNvSpPr>
            <a:spLocks noChangeShapeType="1"/>
          </p:cNvSpPr>
          <p:nvPr/>
        </p:nvSpPr>
        <p:spPr bwMode="auto">
          <a:xfrm>
            <a:off x="3643313" y="3013075"/>
            <a:ext cx="0" cy="2786063"/>
          </a:xfrm>
          <a:prstGeom prst="line">
            <a:avLst/>
          </a:prstGeom>
          <a:noFill/>
          <a:ln w="254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9705" name="Rectangle 15"/>
          <p:cNvSpPr>
            <a:spLocks noChangeArrowheads="1"/>
          </p:cNvSpPr>
          <p:nvPr/>
        </p:nvSpPr>
        <p:spPr bwMode="auto">
          <a:xfrm>
            <a:off x="5984875" y="4759325"/>
            <a:ext cx="38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CA" sz="2400" b="1">
                <a:latin typeface="Arial" charset="0"/>
              </a:rPr>
              <a:t>S</a:t>
            </a:r>
          </a:p>
        </p:txBody>
      </p:sp>
      <p:sp>
        <p:nvSpPr>
          <p:cNvPr id="29706" name="Line 16"/>
          <p:cNvSpPr>
            <a:spLocks noChangeShapeType="1"/>
          </p:cNvSpPr>
          <p:nvPr/>
        </p:nvSpPr>
        <p:spPr bwMode="auto">
          <a:xfrm flipV="1">
            <a:off x="2674938" y="1843088"/>
            <a:ext cx="3576637" cy="1949450"/>
          </a:xfrm>
          <a:prstGeom prst="line">
            <a:avLst/>
          </a:prstGeom>
          <a:noFill/>
          <a:ln w="76200">
            <a:solidFill>
              <a:schemeClr val="accent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95633" name="Rectangle 17"/>
          <p:cNvSpPr>
            <a:spLocks noChangeArrowheads="1"/>
          </p:cNvSpPr>
          <p:nvPr/>
        </p:nvSpPr>
        <p:spPr bwMode="auto">
          <a:xfrm>
            <a:off x="6224588" y="1543050"/>
            <a:ext cx="4683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2400" b="1">
                <a:solidFill>
                  <a:schemeClr val="accent1"/>
                </a:solidFill>
                <a:latin typeface="+mn-lt"/>
              </a:rPr>
              <a:t>C</a:t>
            </a:r>
            <a:r>
              <a:rPr lang="en-US" sz="2400" b="1" baseline="-25000">
                <a:solidFill>
                  <a:schemeClr val="accent1"/>
                </a:solidFill>
                <a:latin typeface="+mn-lt"/>
              </a:rPr>
              <a:t>2</a:t>
            </a:r>
            <a:endParaRPr lang="en-CA" sz="2400" b="1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495634" name="Rectangle 18"/>
          <p:cNvSpPr>
            <a:spLocks noChangeArrowheads="1"/>
          </p:cNvSpPr>
          <p:nvPr/>
        </p:nvSpPr>
        <p:spPr bwMode="auto">
          <a:xfrm>
            <a:off x="6000750" y="2428875"/>
            <a:ext cx="2198688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ctr">
              <a:defRPr/>
            </a:pPr>
            <a:r>
              <a:rPr lang="en-CA" sz="2400" b="1" dirty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A decrease in</a:t>
            </a:r>
          </a:p>
          <a:p>
            <a:pPr algn="ctr">
              <a:defRPr/>
            </a:pPr>
            <a:r>
              <a:rPr lang="en-CA" sz="2400" b="1" dirty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consumption...</a:t>
            </a:r>
          </a:p>
        </p:txBody>
      </p:sp>
      <p:sp>
        <p:nvSpPr>
          <p:cNvPr id="29709" name="Line 19"/>
          <p:cNvSpPr>
            <a:spLocks noChangeShapeType="1"/>
          </p:cNvSpPr>
          <p:nvPr/>
        </p:nvSpPr>
        <p:spPr bwMode="auto">
          <a:xfrm flipH="1">
            <a:off x="5665788" y="2222500"/>
            <a:ext cx="857250" cy="22225"/>
          </a:xfrm>
          <a:prstGeom prst="line">
            <a:avLst/>
          </a:prstGeom>
          <a:noFill/>
          <a:ln w="57150">
            <a:solidFill>
              <a:schemeClr val="accent1"/>
            </a:solidFill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29710" name="Line 20"/>
          <p:cNvSpPr>
            <a:spLocks noChangeShapeType="1"/>
          </p:cNvSpPr>
          <p:nvPr/>
        </p:nvSpPr>
        <p:spPr bwMode="auto">
          <a:xfrm flipV="1">
            <a:off x="2790825" y="4384675"/>
            <a:ext cx="3171825" cy="1414463"/>
          </a:xfrm>
          <a:prstGeom prst="line">
            <a:avLst/>
          </a:prstGeom>
          <a:noFill/>
          <a:ln w="76200">
            <a:solidFill>
              <a:schemeClr val="accent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95637" name="Rectangle 21"/>
          <p:cNvSpPr>
            <a:spLocks noChangeArrowheads="1"/>
          </p:cNvSpPr>
          <p:nvPr/>
        </p:nvSpPr>
        <p:spPr bwMode="auto">
          <a:xfrm>
            <a:off x="5867400" y="4264025"/>
            <a:ext cx="4667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2400" b="1">
                <a:solidFill>
                  <a:schemeClr val="accent1"/>
                </a:solidFill>
                <a:latin typeface="+mn-lt"/>
              </a:rPr>
              <a:t>S</a:t>
            </a:r>
            <a:r>
              <a:rPr lang="en-US" sz="2400" b="1" baseline="-25000">
                <a:solidFill>
                  <a:schemeClr val="accent1"/>
                </a:solidFill>
                <a:latin typeface="+mn-lt"/>
              </a:rPr>
              <a:t>2</a:t>
            </a:r>
            <a:endParaRPr lang="en-CA" sz="2400" b="1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495638" name="Rectangle 22"/>
          <p:cNvSpPr>
            <a:spLocks noChangeArrowheads="1"/>
          </p:cNvSpPr>
          <p:nvPr/>
        </p:nvSpPr>
        <p:spPr bwMode="auto">
          <a:xfrm>
            <a:off x="7302500" y="4114800"/>
            <a:ext cx="1503363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ctr">
              <a:defRPr/>
            </a:pPr>
            <a:r>
              <a:rPr lang="en-CA" sz="2400" b="1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Causes an</a:t>
            </a:r>
          </a:p>
          <a:p>
            <a:pPr algn="ctr">
              <a:defRPr/>
            </a:pPr>
            <a:r>
              <a:rPr lang="en-CA" sz="2400" b="1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increase</a:t>
            </a:r>
          </a:p>
          <a:p>
            <a:pPr algn="ctr">
              <a:defRPr/>
            </a:pPr>
            <a:r>
              <a:rPr lang="en-CA" sz="2400" b="1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in saving</a:t>
            </a:r>
          </a:p>
        </p:txBody>
      </p:sp>
      <p:sp>
        <p:nvSpPr>
          <p:cNvPr id="29713" name="Line 23"/>
          <p:cNvSpPr>
            <a:spLocks noChangeShapeType="1"/>
          </p:cNvSpPr>
          <p:nvPr/>
        </p:nvSpPr>
        <p:spPr bwMode="auto">
          <a:xfrm flipH="1" flipV="1">
            <a:off x="6246813" y="4649788"/>
            <a:ext cx="695325" cy="34925"/>
          </a:xfrm>
          <a:prstGeom prst="line">
            <a:avLst/>
          </a:prstGeom>
          <a:noFill/>
          <a:ln w="57150">
            <a:solidFill>
              <a:schemeClr val="accent1"/>
            </a:solidFill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29714" name="Line 24"/>
          <p:cNvSpPr>
            <a:spLocks noChangeShapeType="1"/>
          </p:cNvSpPr>
          <p:nvPr/>
        </p:nvSpPr>
        <p:spPr bwMode="auto">
          <a:xfrm flipV="1">
            <a:off x="2552700" y="889000"/>
            <a:ext cx="3162300" cy="316706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95641" name="Rectangle 25"/>
          <p:cNvSpPr>
            <a:spLocks noChangeArrowheads="1"/>
          </p:cNvSpPr>
          <p:nvPr/>
        </p:nvSpPr>
        <p:spPr bwMode="auto">
          <a:xfrm rot="16200000">
            <a:off x="1450181" y="2115344"/>
            <a:ext cx="15271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b="1" dirty="0">
                <a:latin typeface="+mn-lt"/>
              </a:rPr>
              <a:t>Consumption</a:t>
            </a:r>
          </a:p>
        </p:txBody>
      </p:sp>
      <p:sp>
        <p:nvSpPr>
          <p:cNvPr id="495642" name="Rectangle 26"/>
          <p:cNvSpPr>
            <a:spLocks noChangeArrowheads="1"/>
          </p:cNvSpPr>
          <p:nvPr/>
        </p:nvSpPr>
        <p:spPr bwMode="auto">
          <a:xfrm rot="16200000">
            <a:off x="1837532" y="4837906"/>
            <a:ext cx="8636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b="1">
                <a:latin typeface="+mn-lt"/>
              </a:rPr>
              <a:t>Saving</a:t>
            </a:r>
          </a:p>
        </p:txBody>
      </p:sp>
      <p:sp>
        <p:nvSpPr>
          <p:cNvPr id="495643" name="Rectangle 27"/>
          <p:cNvSpPr>
            <a:spLocks noChangeArrowheads="1"/>
          </p:cNvSpPr>
          <p:nvPr/>
        </p:nvSpPr>
        <p:spPr bwMode="auto">
          <a:xfrm>
            <a:off x="4992688" y="4081463"/>
            <a:ext cx="20621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b="1">
                <a:latin typeface="+mn-lt"/>
              </a:rPr>
              <a:t>Disposable Income</a:t>
            </a:r>
          </a:p>
        </p:txBody>
      </p:sp>
      <p:sp>
        <p:nvSpPr>
          <p:cNvPr id="495644" name="Rectangle 28"/>
          <p:cNvSpPr>
            <a:spLocks noChangeArrowheads="1"/>
          </p:cNvSpPr>
          <p:nvPr/>
        </p:nvSpPr>
        <p:spPr bwMode="auto">
          <a:xfrm>
            <a:off x="5073650" y="5822950"/>
            <a:ext cx="20621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b="1">
                <a:latin typeface="+mn-lt"/>
              </a:rPr>
              <a:t>Disposable Income</a:t>
            </a:r>
          </a:p>
        </p:txBody>
      </p:sp>
      <p:sp>
        <p:nvSpPr>
          <p:cNvPr id="29719" name="Line 29"/>
          <p:cNvSpPr>
            <a:spLocks noChangeShapeType="1"/>
          </p:cNvSpPr>
          <p:nvPr/>
        </p:nvSpPr>
        <p:spPr bwMode="auto">
          <a:xfrm flipV="1">
            <a:off x="2871788" y="4725988"/>
            <a:ext cx="3260725" cy="1379537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9720" name="Arc 30"/>
          <p:cNvSpPr>
            <a:spLocks/>
          </p:cNvSpPr>
          <p:nvPr/>
        </p:nvSpPr>
        <p:spPr bwMode="auto">
          <a:xfrm>
            <a:off x="3038475" y="3617913"/>
            <a:ext cx="255588" cy="417512"/>
          </a:xfrm>
          <a:custGeom>
            <a:avLst/>
            <a:gdLst>
              <a:gd name="T0" fmla="*/ 0 w 21600"/>
              <a:gd name="T1" fmla="*/ 0 h 21600"/>
              <a:gd name="T2" fmla="*/ 35786058 w 21600"/>
              <a:gd name="T3" fmla="*/ 155990893 h 21600"/>
              <a:gd name="T4" fmla="*/ 0 w 21600"/>
              <a:gd name="T5" fmla="*/ 155990893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8575" cap="rnd">
            <a:solidFill>
              <a:schemeClr val="accent1"/>
            </a:solidFill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37" name="Slide Number Placeholder 3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D17C019-476F-4B4A-B378-909C80AA67DE}" type="slidenum">
              <a:rPr lang="en-US"/>
              <a:pPr>
                <a:defRPr/>
              </a:pPr>
              <a:t>19</a:t>
            </a:fld>
            <a:endParaRPr lang="en-US"/>
          </a:p>
        </p:txBody>
      </p:sp>
      <p:sp>
        <p:nvSpPr>
          <p:cNvPr id="38" name="Footer Placeholder 3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6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>
                <a:solidFill>
                  <a:schemeClr val="accent1">
                    <a:satMod val="150000"/>
                  </a:schemeClr>
                </a:solidFill>
              </a:rPr>
              <a:t>The Interest-Rate-Investment Relationship</a:t>
            </a:r>
            <a:endParaRPr lang="en-CA" sz="360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497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Expected Rate of Return, </a:t>
            </a:r>
            <a:r>
              <a:rPr lang="en-US" i="1" smtClean="0">
                <a:solidFill>
                  <a:srgbClr val="FF0000"/>
                </a:solidFill>
              </a:rPr>
              <a:t>r</a:t>
            </a:r>
            <a:endParaRPr lang="en-US" smtClean="0">
              <a:solidFill>
                <a:srgbClr val="FF0000"/>
              </a:solidFill>
            </a:endParaRPr>
          </a:p>
          <a:p>
            <a:pPr eaLnBrk="1" hangingPunct="1"/>
            <a:r>
              <a:rPr lang="en-US" smtClean="0"/>
              <a:t>The Real Interest Rate</a:t>
            </a:r>
          </a:p>
          <a:p>
            <a:pPr lvl="1" eaLnBrk="1" hangingPunct="1"/>
            <a:r>
              <a:rPr lang="en-US" i="1" smtClean="0"/>
              <a:t>  </a:t>
            </a:r>
            <a:r>
              <a:rPr lang="en-US" i="1" smtClean="0">
                <a:solidFill>
                  <a:srgbClr val="FF0000"/>
                </a:solidFill>
              </a:rPr>
              <a:t>i</a:t>
            </a:r>
            <a:r>
              <a:rPr lang="en-US" smtClean="0">
                <a:solidFill>
                  <a:srgbClr val="FF0000"/>
                </a:solidFill>
              </a:rPr>
              <a:t> </a:t>
            </a:r>
            <a:r>
              <a:rPr lang="en-US" smtClean="0"/>
              <a:t>= nominal rate - rate of inflation</a:t>
            </a:r>
          </a:p>
          <a:p>
            <a:pPr lvl="1" eaLnBrk="1" hangingPunct="1"/>
            <a:r>
              <a:rPr lang="en-US" smtClean="0"/>
              <a:t>crucial in making investment decisions</a:t>
            </a:r>
          </a:p>
          <a:p>
            <a:pPr eaLnBrk="1" hangingPunct="1"/>
            <a:r>
              <a:rPr lang="en-CA" smtClean="0"/>
              <a:t>Investment Demand Curve </a:t>
            </a:r>
          </a:p>
          <a:p>
            <a:pPr lvl="2" eaLnBrk="1" hangingPunct="1">
              <a:buFontTx/>
              <a:buNone/>
            </a:pPr>
            <a:r>
              <a:rPr lang="en-CA" sz="2800" i="1" smtClean="0">
                <a:solidFill>
                  <a:srgbClr val="FFFF00"/>
                </a:solidFill>
              </a:rPr>
              <a:t>						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6C5B17-6CCF-4EA9-B2E3-9F53BABA80C9}" type="slidenum">
              <a:rPr lang="en-US"/>
              <a:pPr>
                <a:defRPr/>
              </a:pPr>
              <a:t>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76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76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76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76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76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76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6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7667" grpId="0" build="p" bldLvl="4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Group 2"/>
          <p:cNvGrpSpPr>
            <a:grpSpLocks/>
          </p:cNvGrpSpPr>
          <p:nvPr/>
        </p:nvGrpSpPr>
        <p:grpSpPr bwMode="auto">
          <a:xfrm>
            <a:off x="2028825" y="828675"/>
            <a:ext cx="5519738" cy="4784725"/>
            <a:chOff x="1278" y="522"/>
            <a:chExt cx="3477" cy="3014"/>
          </a:xfrm>
        </p:grpSpPr>
        <p:sp>
          <p:nvSpPr>
            <p:cNvPr id="31770" name="Line 3"/>
            <p:cNvSpPr>
              <a:spLocks noChangeShapeType="1"/>
            </p:cNvSpPr>
            <p:nvPr/>
          </p:nvSpPr>
          <p:spPr bwMode="auto">
            <a:xfrm>
              <a:off x="1299" y="522"/>
              <a:ext cx="0" cy="3014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1771" name="Line 4"/>
            <p:cNvSpPr>
              <a:spLocks noChangeShapeType="1"/>
            </p:cNvSpPr>
            <p:nvPr/>
          </p:nvSpPr>
          <p:spPr bwMode="auto">
            <a:xfrm>
              <a:off x="1278" y="3516"/>
              <a:ext cx="3477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499717" name="Rectangle 5"/>
          <p:cNvSpPr>
            <a:spLocks noChangeArrowheads="1"/>
          </p:cNvSpPr>
          <p:nvPr/>
        </p:nvSpPr>
        <p:spPr bwMode="auto">
          <a:xfrm>
            <a:off x="2714625" y="6072188"/>
            <a:ext cx="31988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b="1" dirty="0">
                <a:latin typeface="+mn-lt"/>
              </a:rPr>
              <a:t>Investment (billions of dollars)</a:t>
            </a:r>
          </a:p>
        </p:txBody>
      </p:sp>
      <p:sp>
        <p:nvSpPr>
          <p:cNvPr id="499718" name="Rectangle 6"/>
          <p:cNvSpPr>
            <a:spLocks noChangeArrowheads="1"/>
          </p:cNvSpPr>
          <p:nvPr/>
        </p:nvSpPr>
        <p:spPr bwMode="auto">
          <a:xfrm rot="16200000">
            <a:off x="-554831" y="2451894"/>
            <a:ext cx="3163888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ctr">
              <a:defRPr/>
            </a:pPr>
            <a:r>
              <a:rPr lang="en-CA" b="1" dirty="0">
                <a:latin typeface="+mn-lt"/>
              </a:rPr>
              <a:t>Expected rate of net profit,  </a:t>
            </a:r>
            <a:r>
              <a:rPr lang="en-CA" sz="2400" b="1" dirty="0">
                <a:latin typeface="+mn-lt"/>
              </a:rPr>
              <a:t>r</a:t>
            </a:r>
            <a:r>
              <a:rPr lang="en-CA" b="1" dirty="0">
                <a:latin typeface="+mn-lt"/>
              </a:rPr>
              <a:t>,</a:t>
            </a:r>
          </a:p>
          <a:p>
            <a:pPr algn="ctr">
              <a:defRPr/>
            </a:pPr>
            <a:r>
              <a:rPr lang="en-CA" b="1" dirty="0">
                <a:latin typeface="+mn-lt"/>
              </a:rPr>
              <a:t>and interest rate, </a:t>
            </a:r>
            <a:r>
              <a:rPr lang="en-CA" sz="2400" b="1" dirty="0" err="1">
                <a:latin typeface="+mn-lt"/>
              </a:rPr>
              <a:t>i</a:t>
            </a:r>
            <a:r>
              <a:rPr lang="en-CA" sz="2400" b="1" dirty="0">
                <a:latin typeface="+mn-lt"/>
              </a:rPr>
              <a:t> </a:t>
            </a:r>
            <a:r>
              <a:rPr lang="en-CA" b="1" dirty="0">
                <a:latin typeface="+mn-lt"/>
              </a:rPr>
              <a:t>(percent)</a:t>
            </a:r>
          </a:p>
        </p:txBody>
      </p:sp>
      <p:sp>
        <p:nvSpPr>
          <p:cNvPr id="499719" name="Rectangle 7"/>
          <p:cNvSpPr>
            <a:spLocks noChangeArrowheads="1"/>
          </p:cNvSpPr>
          <p:nvPr/>
        </p:nvSpPr>
        <p:spPr bwMode="auto">
          <a:xfrm>
            <a:off x="1574800" y="1039813"/>
            <a:ext cx="438150" cy="4760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b="1">
                <a:latin typeface="+mn-lt"/>
              </a:rPr>
              <a:t>16</a:t>
            </a:r>
          </a:p>
          <a:p>
            <a:pPr>
              <a:defRPr/>
            </a:pPr>
            <a:endParaRPr lang="en-CA" b="1">
              <a:latin typeface="+mn-lt"/>
            </a:endParaRPr>
          </a:p>
          <a:p>
            <a:pPr>
              <a:defRPr/>
            </a:pPr>
            <a:r>
              <a:rPr lang="en-CA" b="1">
                <a:latin typeface="+mn-lt"/>
              </a:rPr>
              <a:t>14</a:t>
            </a:r>
          </a:p>
          <a:p>
            <a:pPr>
              <a:defRPr/>
            </a:pPr>
            <a:endParaRPr lang="en-CA" b="1">
              <a:latin typeface="+mn-lt"/>
            </a:endParaRPr>
          </a:p>
          <a:p>
            <a:pPr>
              <a:defRPr/>
            </a:pPr>
            <a:r>
              <a:rPr lang="en-CA" b="1">
                <a:latin typeface="+mn-lt"/>
              </a:rPr>
              <a:t>12</a:t>
            </a:r>
          </a:p>
          <a:p>
            <a:pPr>
              <a:defRPr/>
            </a:pPr>
            <a:endParaRPr lang="en-CA" b="1">
              <a:latin typeface="+mn-lt"/>
            </a:endParaRPr>
          </a:p>
          <a:p>
            <a:pPr>
              <a:defRPr/>
            </a:pPr>
            <a:r>
              <a:rPr lang="en-CA" b="1">
                <a:latin typeface="+mn-lt"/>
              </a:rPr>
              <a:t>10</a:t>
            </a:r>
          </a:p>
          <a:p>
            <a:pPr>
              <a:defRPr/>
            </a:pPr>
            <a:endParaRPr lang="en-CA" b="1">
              <a:latin typeface="+mn-lt"/>
            </a:endParaRPr>
          </a:p>
          <a:p>
            <a:pPr>
              <a:defRPr/>
            </a:pPr>
            <a:r>
              <a:rPr lang="en-CA" b="1">
                <a:latin typeface="+mn-lt"/>
              </a:rPr>
              <a:t> 8</a:t>
            </a:r>
          </a:p>
          <a:p>
            <a:pPr>
              <a:defRPr/>
            </a:pPr>
            <a:endParaRPr lang="en-CA" b="1">
              <a:latin typeface="+mn-lt"/>
            </a:endParaRPr>
          </a:p>
          <a:p>
            <a:pPr>
              <a:defRPr/>
            </a:pPr>
            <a:r>
              <a:rPr lang="en-CA" b="1">
                <a:latin typeface="+mn-lt"/>
              </a:rPr>
              <a:t> 6</a:t>
            </a:r>
          </a:p>
          <a:p>
            <a:pPr>
              <a:defRPr/>
            </a:pPr>
            <a:endParaRPr lang="en-CA" b="1">
              <a:latin typeface="+mn-lt"/>
            </a:endParaRPr>
          </a:p>
          <a:p>
            <a:pPr>
              <a:defRPr/>
            </a:pPr>
            <a:r>
              <a:rPr lang="en-CA" b="1">
                <a:latin typeface="+mn-lt"/>
              </a:rPr>
              <a:t> 4</a:t>
            </a:r>
          </a:p>
          <a:p>
            <a:pPr>
              <a:defRPr/>
            </a:pPr>
            <a:endParaRPr lang="en-CA" b="1">
              <a:latin typeface="+mn-lt"/>
            </a:endParaRPr>
          </a:p>
          <a:p>
            <a:pPr>
              <a:defRPr/>
            </a:pPr>
            <a:r>
              <a:rPr lang="en-CA" b="1">
                <a:latin typeface="+mn-lt"/>
              </a:rPr>
              <a:t> 2</a:t>
            </a:r>
          </a:p>
          <a:p>
            <a:pPr>
              <a:defRPr/>
            </a:pPr>
            <a:endParaRPr lang="en-CA" b="1">
              <a:latin typeface="+mn-lt"/>
            </a:endParaRPr>
          </a:p>
          <a:p>
            <a:pPr>
              <a:defRPr/>
            </a:pPr>
            <a:r>
              <a:rPr lang="en-CA" b="1">
                <a:latin typeface="+mn-lt"/>
              </a:rPr>
              <a:t> 0</a:t>
            </a:r>
          </a:p>
        </p:txBody>
      </p:sp>
      <p:sp>
        <p:nvSpPr>
          <p:cNvPr id="31750" name="Line 8"/>
          <p:cNvSpPr>
            <a:spLocks noChangeShapeType="1"/>
          </p:cNvSpPr>
          <p:nvPr/>
        </p:nvSpPr>
        <p:spPr bwMode="auto">
          <a:xfrm>
            <a:off x="2065338" y="1779588"/>
            <a:ext cx="55562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1751" name="Line 9"/>
          <p:cNvSpPr>
            <a:spLocks noChangeShapeType="1"/>
          </p:cNvSpPr>
          <p:nvPr/>
        </p:nvSpPr>
        <p:spPr bwMode="auto">
          <a:xfrm>
            <a:off x="2041525" y="2336800"/>
            <a:ext cx="1112838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1752" name="Line 10"/>
          <p:cNvSpPr>
            <a:spLocks noChangeShapeType="1"/>
          </p:cNvSpPr>
          <p:nvPr/>
        </p:nvSpPr>
        <p:spPr bwMode="auto">
          <a:xfrm>
            <a:off x="2098675" y="2870200"/>
            <a:ext cx="1544638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1753" name="Line 11"/>
          <p:cNvSpPr>
            <a:spLocks noChangeShapeType="1"/>
          </p:cNvSpPr>
          <p:nvPr/>
        </p:nvSpPr>
        <p:spPr bwMode="auto">
          <a:xfrm>
            <a:off x="2084388" y="3427413"/>
            <a:ext cx="216217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1754" name="Line 12"/>
          <p:cNvSpPr>
            <a:spLocks noChangeShapeType="1"/>
          </p:cNvSpPr>
          <p:nvPr/>
        </p:nvSpPr>
        <p:spPr bwMode="auto">
          <a:xfrm>
            <a:off x="2046288" y="3937000"/>
            <a:ext cx="2757487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1755" name="Line 13"/>
          <p:cNvSpPr>
            <a:spLocks noChangeShapeType="1"/>
          </p:cNvSpPr>
          <p:nvPr/>
        </p:nvSpPr>
        <p:spPr bwMode="auto">
          <a:xfrm>
            <a:off x="2055813" y="4494213"/>
            <a:ext cx="3328987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1756" name="Line 14"/>
          <p:cNvSpPr>
            <a:spLocks noChangeShapeType="1"/>
          </p:cNvSpPr>
          <p:nvPr/>
        </p:nvSpPr>
        <p:spPr bwMode="auto">
          <a:xfrm>
            <a:off x="2041525" y="5027613"/>
            <a:ext cx="385445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1757" name="Line 15"/>
          <p:cNvSpPr>
            <a:spLocks noChangeShapeType="1"/>
          </p:cNvSpPr>
          <p:nvPr/>
        </p:nvSpPr>
        <p:spPr bwMode="auto">
          <a:xfrm>
            <a:off x="2595563" y="1801813"/>
            <a:ext cx="0" cy="3740150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1758" name="Line 16"/>
          <p:cNvSpPr>
            <a:spLocks noChangeShapeType="1"/>
          </p:cNvSpPr>
          <p:nvPr/>
        </p:nvSpPr>
        <p:spPr bwMode="auto">
          <a:xfrm>
            <a:off x="3128963" y="2287588"/>
            <a:ext cx="0" cy="3302000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1759" name="Line 17"/>
          <p:cNvSpPr>
            <a:spLocks noChangeShapeType="1"/>
          </p:cNvSpPr>
          <p:nvPr/>
        </p:nvSpPr>
        <p:spPr bwMode="auto">
          <a:xfrm>
            <a:off x="3662363" y="2873375"/>
            <a:ext cx="0" cy="2725738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1760" name="Line 18"/>
          <p:cNvSpPr>
            <a:spLocks noChangeShapeType="1"/>
          </p:cNvSpPr>
          <p:nvPr/>
        </p:nvSpPr>
        <p:spPr bwMode="auto">
          <a:xfrm>
            <a:off x="4243388" y="3430588"/>
            <a:ext cx="0" cy="2154237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1761" name="Line 19"/>
          <p:cNvSpPr>
            <a:spLocks noChangeShapeType="1"/>
          </p:cNvSpPr>
          <p:nvPr/>
        </p:nvSpPr>
        <p:spPr bwMode="auto">
          <a:xfrm>
            <a:off x="4729163" y="3941763"/>
            <a:ext cx="0" cy="1652587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1762" name="Line 20"/>
          <p:cNvSpPr>
            <a:spLocks noChangeShapeType="1"/>
          </p:cNvSpPr>
          <p:nvPr/>
        </p:nvSpPr>
        <p:spPr bwMode="auto">
          <a:xfrm>
            <a:off x="5286375" y="4522788"/>
            <a:ext cx="0" cy="1057275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1763" name="Line 21"/>
          <p:cNvSpPr>
            <a:spLocks noChangeShapeType="1"/>
          </p:cNvSpPr>
          <p:nvPr/>
        </p:nvSpPr>
        <p:spPr bwMode="auto">
          <a:xfrm>
            <a:off x="5819775" y="5033963"/>
            <a:ext cx="0" cy="555625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1764" name="Line 22"/>
          <p:cNvSpPr>
            <a:spLocks noChangeShapeType="1"/>
          </p:cNvSpPr>
          <p:nvPr/>
        </p:nvSpPr>
        <p:spPr bwMode="auto">
          <a:xfrm>
            <a:off x="2065338" y="1223963"/>
            <a:ext cx="4341812" cy="4341812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99735" name="Rectangle 23"/>
          <p:cNvSpPr>
            <a:spLocks noChangeArrowheads="1"/>
          </p:cNvSpPr>
          <p:nvPr/>
        </p:nvSpPr>
        <p:spPr bwMode="auto">
          <a:xfrm>
            <a:off x="4435475" y="2327275"/>
            <a:ext cx="2624138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ctr">
              <a:defRPr/>
            </a:pPr>
            <a:r>
              <a:rPr lang="en-CA" sz="32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Investment</a:t>
            </a:r>
          </a:p>
          <a:p>
            <a:pPr algn="ctr">
              <a:defRPr/>
            </a:pPr>
            <a:r>
              <a:rPr lang="en-US" sz="32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d</a:t>
            </a:r>
            <a:r>
              <a:rPr lang="en-CA" sz="3200" b="1" i="1" dirty="0" err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emand</a:t>
            </a:r>
            <a:r>
              <a:rPr lang="en-US" sz="32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 curve</a:t>
            </a:r>
            <a:endParaRPr lang="en-CA" sz="3200" b="1" i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sp>
        <p:nvSpPr>
          <p:cNvPr id="499736" name="Rectangle 24"/>
          <p:cNvSpPr>
            <a:spLocks noChangeArrowheads="1"/>
          </p:cNvSpPr>
          <p:nvPr/>
        </p:nvSpPr>
        <p:spPr bwMode="auto">
          <a:xfrm>
            <a:off x="2365375" y="5684838"/>
            <a:ext cx="34893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b="1">
                <a:latin typeface="+mn-lt"/>
              </a:rPr>
              <a:t>5      10     15     20    25     30    35    40</a:t>
            </a:r>
          </a:p>
        </p:txBody>
      </p:sp>
      <p:sp>
        <p:nvSpPr>
          <p:cNvPr id="499737" name="Rectangle 25"/>
          <p:cNvSpPr>
            <a:spLocks noChangeArrowheads="1"/>
          </p:cNvSpPr>
          <p:nvPr/>
        </p:nvSpPr>
        <p:spPr bwMode="auto">
          <a:xfrm>
            <a:off x="6380163" y="4900613"/>
            <a:ext cx="9398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defRPr/>
            </a:pPr>
            <a:r>
              <a:rPr lang="en-US" sz="2800" b="1" i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ID</a:t>
            </a:r>
            <a:endParaRPr lang="en-CA" sz="2800" b="1" i="1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sp>
        <p:nvSpPr>
          <p:cNvPr id="30" name="Slide Number Placeholder 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82CAC6-3904-439E-B4DF-69A802DD7C69}" type="slidenum">
              <a:rPr lang="en-US"/>
              <a:pPr>
                <a:defRPr/>
              </a:pPr>
              <a:t>21</a:t>
            </a:fld>
            <a:endParaRPr lang="en-US"/>
          </a:p>
        </p:txBody>
      </p:sp>
      <p:sp>
        <p:nvSpPr>
          <p:cNvPr id="31" name="Footer Placeholder 3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accent1">
                    <a:satMod val="150000"/>
                  </a:schemeClr>
                </a:solidFill>
              </a:rPr>
              <a:t>Shifts in the Invest Demand Curve</a:t>
            </a:r>
            <a:endParaRPr lang="en-CA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501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Acquisition, Maintenance and Operating Costs</a:t>
            </a:r>
          </a:p>
          <a:p>
            <a:pPr eaLnBrk="1" hangingPunct="1"/>
            <a:r>
              <a:rPr lang="en-US" smtClean="0"/>
              <a:t>Business Taxes</a:t>
            </a:r>
          </a:p>
          <a:p>
            <a:pPr eaLnBrk="1" hangingPunct="1"/>
            <a:r>
              <a:rPr lang="en-US" smtClean="0"/>
              <a:t>Technological Change</a:t>
            </a:r>
          </a:p>
          <a:p>
            <a:pPr eaLnBrk="1" hangingPunct="1"/>
            <a:r>
              <a:rPr lang="en-US" smtClean="0"/>
              <a:t>Stock of Capital Goods on Hand</a:t>
            </a:r>
          </a:p>
          <a:p>
            <a:pPr eaLnBrk="1" hangingPunct="1"/>
            <a:r>
              <a:rPr lang="en-US" smtClean="0"/>
              <a:t>Expectations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0E04BA-2C94-44E0-ACA1-BD4FDB1B9102}" type="slidenum">
              <a:rPr lang="en-US"/>
              <a:pPr>
                <a:defRPr/>
              </a:pPr>
              <a:t>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63" grpId="0" build="p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4" name="Group 2"/>
          <p:cNvGrpSpPr>
            <a:grpSpLocks/>
          </p:cNvGrpSpPr>
          <p:nvPr/>
        </p:nvGrpSpPr>
        <p:grpSpPr bwMode="auto">
          <a:xfrm>
            <a:off x="2028825" y="828675"/>
            <a:ext cx="5519738" cy="4784725"/>
            <a:chOff x="1278" y="522"/>
            <a:chExt cx="3477" cy="3014"/>
          </a:xfrm>
        </p:grpSpPr>
        <p:sp>
          <p:nvSpPr>
            <p:cNvPr id="33809" name="Line 3"/>
            <p:cNvSpPr>
              <a:spLocks noChangeShapeType="1"/>
            </p:cNvSpPr>
            <p:nvPr/>
          </p:nvSpPr>
          <p:spPr bwMode="auto">
            <a:xfrm>
              <a:off x="1299" y="522"/>
              <a:ext cx="0" cy="3014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10" name="Line 4"/>
            <p:cNvSpPr>
              <a:spLocks noChangeShapeType="1"/>
            </p:cNvSpPr>
            <p:nvPr/>
          </p:nvSpPr>
          <p:spPr bwMode="auto">
            <a:xfrm>
              <a:off x="1278" y="3516"/>
              <a:ext cx="3477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503813" name="Rectangle 5"/>
          <p:cNvSpPr>
            <a:spLocks noChangeArrowheads="1"/>
          </p:cNvSpPr>
          <p:nvPr/>
        </p:nvSpPr>
        <p:spPr bwMode="auto">
          <a:xfrm>
            <a:off x="2667000" y="5791200"/>
            <a:ext cx="31988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b="1">
                <a:latin typeface="+mn-lt"/>
              </a:rPr>
              <a:t>Investment (billions of dollars)</a:t>
            </a:r>
          </a:p>
        </p:txBody>
      </p:sp>
      <p:sp>
        <p:nvSpPr>
          <p:cNvPr id="503814" name="Rectangle 6"/>
          <p:cNvSpPr>
            <a:spLocks noChangeArrowheads="1"/>
          </p:cNvSpPr>
          <p:nvPr/>
        </p:nvSpPr>
        <p:spPr bwMode="auto">
          <a:xfrm rot="16200000">
            <a:off x="-180181" y="2421732"/>
            <a:ext cx="3163887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ctr">
              <a:defRPr/>
            </a:pPr>
            <a:r>
              <a:rPr lang="en-CA" b="1" dirty="0">
                <a:latin typeface="+mn-lt"/>
              </a:rPr>
              <a:t>Expected rate of net profit,  </a:t>
            </a:r>
            <a:r>
              <a:rPr lang="en-CA" sz="2400" b="1" dirty="0">
                <a:latin typeface="+mn-lt"/>
              </a:rPr>
              <a:t>r</a:t>
            </a:r>
            <a:r>
              <a:rPr lang="en-CA" b="1" dirty="0">
                <a:latin typeface="+mn-lt"/>
              </a:rPr>
              <a:t>,</a:t>
            </a:r>
          </a:p>
          <a:p>
            <a:pPr algn="ctr">
              <a:defRPr/>
            </a:pPr>
            <a:r>
              <a:rPr lang="en-CA" b="1" dirty="0">
                <a:latin typeface="+mn-lt"/>
              </a:rPr>
              <a:t>and interest rate, </a:t>
            </a:r>
            <a:r>
              <a:rPr lang="en-CA" sz="2400" b="1" dirty="0" err="1">
                <a:latin typeface="+mn-lt"/>
              </a:rPr>
              <a:t>i</a:t>
            </a:r>
            <a:r>
              <a:rPr lang="en-CA" sz="2400" b="1" dirty="0">
                <a:latin typeface="+mn-lt"/>
              </a:rPr>
              <a:t> </a:t>
            </a:r>
            <a:r>
              <a:rPr lang="en-CA" b="1" dirty="0">
                <a:latin typeface="+mn-lt"/>
              </a:rPr>
              <a:t>(percent)</a:t>
            </a:r>
          </a:p>
        </p:txBody>
      </p:sp>
      <p:sp>
        <p:nvSpPr>
          <p:cNvPr id="503815" name="Rectangle 7"/>
          <p:cNvSpPr>
            <a:spLocks noChangeArrowheads="1"/>
          </p:cNvSpPr>
          <p:nvPr/>
        </p:nvSpPr>
        <p:spPr bwMode="auto">
          <a:xfrm>
            <a:off x="6400800" y="4876800"/>
            <a:ext cx="939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defRPr/>
            </a:pPr>
            <a:r>
              <a:rPr lang="en-US" sz="2800" b="1" i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ID</a:t>
            </a:r>
            <a:r>
              <a:rPr lang="en-US" sz="2800" b="1" i="1" baseline="-25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1</a:t>
            </a:r>
            <a:endParaRPr lang="en-CA" sz="2800" b="1" i="1" dirty="0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sp>
        <p:nvSpPr>
          <p:cNvPr id="33798" name="Line 9"/>
          <p:cNvSpPr>
            <a:spLocks noChangeShapeType="1"/>
          </p:cNvSpPr>
          <p:nvPr/>
        </p:nvSpPr>
        <p:spPr bwMode="auto">
          <a:xfrm>
            <a:off x="3810000" y="1524000"/>
            <a:ext cx="1828800" cy="3505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503818" name="Line 10"/>
          <p:cNvSpPr>
            <a:spLocks noChangeShapeType="1"/>
          </p:cNvSpPr>
          <p:nvPr/>
        </p:nvSpPr>
        <p:spPr bwMode="auto">
          <a:xfrm>
            <a:off x="4800600" y="1447800"/>
            <a:ext cx="1828800" cy="3505200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503819" name="Line 11"/>
          <p:cNvSpPr>
            <a:spLocks noChangeShapeType="1"/>
          </p:cNvSpPr>
          <p:nvPr/>
        </p:nvSpPr>
        <p:spPr bwMode="auto">
          <a:xfrm>
            <a:off x="2590800" y="1524000"/>
            <a:ext cx="1828800" cy="350520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503820" name="Rectangle 12"/>
          <p:cNvSpPr>
            <a:spLocks noChangeArrowheads="1"/>
          </p:cNvSpPr>
          <p:nvPr/>
        </p:nvSpPr>
        <p:spPr bwMode="auto">
          <a:xfrm>
            <a:off x="5334000" y="4876800"/>
            <a:ext cx="939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defRPr/>
            </a:pPr>
            <a:r>
              <a:rPr lang="en-US" sz="2800" b="1" i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ID</a:t>
            </a:r>
            <a:r>
              <a:rPr lang="en-US" sz="2800" b="1" i="1" baseline="-2500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0</a:t>
            </a:r>
            <a:endParaRPr lang="en-CA" sz="2800" b="1" i="1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sp>
        <p:nvSpPr>
          <p:cNvPr id="503821" name="Rectangle 13"/>
          <p:cNvSpPr>
            <a:spLocks noChangeArrowheads="1"/>
          </p:cNvSpPr>
          <p:nvPr/>
        </p:nvSpPr>
        <p:spPr bwMode="auto">
          <a:xfrm>
            <a:off x="4343400" y="4876800"/>
            <a:ext cx="939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defRPr/>
            </a:pPr>
            <a:r>
              <a:rPr lang="en-US" sz="2800" b="1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ID</a:t>
            </a:r>
            <a:r>
              <a:rPr lang="en-US" sz="2800" b="1" i="1" baseline="-250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2</a:t>
            </a:r>
            <a:endParaRPr lang="en-CA" sz="2800" b="1" i="1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sp>
        <p:nvSpPr>
          <p:cNvPr id="503822" name="AutoShape 14"/>
          <p:cNvSpPr>
            <a:spLocks noChangeArrowheads="1"/>
          </p:cNvSpPr>
          <p:nvPr/>
        </p:nvSpPr>
        <p:spPr bwMode="auto">
          <a:xfrm>
            <a:off x="4572000" y="2514600"/>
            <a:ext cx="762000" cy="304800"/>
          </a:xfrm>
          <a:prstGeom prst="rightArrow">
            <a:avLst>
              <a:gd name="adj1" fmla="val 50000"/>
              <a:gd name="adj2" fmla="val 62500"/>
            </a:avLst>
          </a:prstGeom>
          <a:gradFill rotWithShape="1">
            <a:gsLst>
              <a:gs pos="0">
                <a:schemeClr val="bg1"/>
              </a:gs>
              <a:gs pos="100000">
                <a:srgbClr val="FF99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503823" name="AutoShape 15"/>
          <p:cNvSpPr>
            <a:spLocks noChangeArrowheads="1"/>
          </p:cNvSpPr>
          <p:nvPr/>
        </p:nvSpPr>
        <p:spPr bwMode="auto">
          <a:xfrm>
            <a:off x="3810000" y="3581400"/>
            <a:ext cx="762000" cy="304800"/>
          </a:xfrm>
          <a:prstGeom prst="leftArrow">
            <a:avLst>
              <a:gd name="adj1" fmla="val 50000"/>
              <a:gd name="adj2" fmla="val 62500"/>
            </a:avLst>
          </a:prstGeom>
          <a:gradFill rotWithShape="1">
            <a:gsLst>
              <a:gs pos="0">
                <a:srgbClr val="FF9900"/>
              </a:gs>
              <a:gs pos="100000">
                <a:schemeClr val="bg1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503824" name="Text Box 16"/>
          <p:cNvSpPr txBox="1">
            <a:spLocks noChangeArrowheads="1"/>
          </p:cNvSpPr>
          <p:nvPr/>
        </p:nvSpPr>
        <p:spPr bwMode="auto">
          <a:xfrm>
            <a:off x="5562600" y="1447800"/>
            <a:ext cx="25146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000">
                <a:latin typeface="+mn-lt"/>
              </a:rPr>
              <a:t>Increase in investment demand</a:t>
            </a:r>
          </a:p>
        </p:txBody>
      </p:sp>
      <p:sp>
        <p:nvSpPr>
          <p:cNvPr id="503825" name="Text Box 17"/>
          <p:cNvSpPr txBox="1">
            <a:spLocks noChangeArrowheads="1"/>
          </p:cNvSpPr>
          <p:nvPr/>
        </p:nvSpPr>
        <p:spPr bwMode="auto">
          <a:xfrm>
            <a:off x="2133600" y="4419600"/>
            <a:ext cx="21336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000">
                <a:latin typeface="+mn-lt"/>
              </a:rPr>
              <a:t>Decrease in investment demand</a:t>
            </a: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09DD0C-E2BF-42CF-86AB-A44372AFEDB6}" type="slidenum">
              <a:rPr lang="en-US"/>
              <a:pPr>
                <a:defRPr/>
              </a:pPr>
              <a:t>23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3818" grpId="0" animBg="1"/>
      <p:bldP spid="503819" grpId="0" animBg="1"/>
      <p:bldP spid="503822" grpId="0" animBg="1"/>
      <p:bldP spid="503823" grpId="0" animBg="1"/>
      <p:bldP spid="503824" grpId="0"/>
      <p:bldP spid="50382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8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accent1">
                    <a:satMod val="150000"/>
                  </a:schemeClr>
                </a:solidFill>
              </a:rPr>
              <a:t>Fluctuations of Investment</a:t>
            </a:r>
            <a:endParaRPr lang="en-CA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505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Durability</a:t>
            </a:r>
          </a:p>
          <a:p>
            <a:pPr eaLnBrk="1" hangingPunct="1"/>
            <a:r>
              <a:rPr lang="en-US" smtClean="0"/>
              <a:t>Irregularity of Innovation</a:t>
            </a:r>
          </a:p>
          <a:p>
            <a:pPr eaLnBrk="1" hangingPunct="1"/>
            <a:r>
              <a:rPr lang="en-US" smtClean="0"/>
              <a:t>Variability of Profits</a:t>
            </a:r>
          </a:p>
          <a:p>
            <a:pPr eaLnBrk="1" hangingPunct="1"/>
            <a:r>
              <a:rPr lang="en-US" smtClean="0"/>
              <a:t>Variability of Expectations</a:t>
            </a:r>
            <a:endParaRPr lang="en-CA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B2010-269C-4858-AB08-544033E63926}" type="slidenum">
              <a:rPr lang="en-US"/>
              <a:pPr>
                <a:defRPr/>
              </a:pPr>
              <a:t>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8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8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8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8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5859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0" y="533400"/>
          <a:ext cx="9144000" cy="571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Chart" r:id="rId4" imgW="6096000" imgH="4067062" progId="MSGraph.Chart.8">
                  <p:embed followColorScheme="full"/>
                </p:oleObj>
              </mc:Choice>
              <mc:Fallback>
                <p:oleObj name="Chart" r:id="rId4" imgW="6096000" imgH="4067062" progId="MSGraph.Chart.8">
                  <p:embed followColorScheme="full"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533400"/>
                        <a:ext cx="9144000" cy="5715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1" name="Line 5"/>
          <p:cNvSpPr>
            <a:spLocks noChangeShapeType="1"/>
          </p:cNvSpPr>
          <p:nvPr/>
        </p:nvSpPr>
        <p:spPr bwMode="auto">
          <a:xfrm>
            <a:off x="914400" y="3657600"/>
            <a:ext cx="7620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052" name="WordArt 6"/>
          <p:cNvSpPr>
            <a:spLocks noChangeArrowheads="1" noChangeShapeType="1" noTextEdit="1"/>
          </p:cNvSpPr>
          <p:nvPr/>
        </p:nvSpPr>
        <p:spPr bwMode="auto">
          <a:xfrm>
            <a:off x="4114800" y="1752600"/>
            <a:ext cx="2228850" cy="314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CA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+mn-lt"/>
                <a:ea typeface="+mn-lt"/>
                <a:cs typeface="+mn-lt"/>
              </a:rPr>
              <a:t>Gross Investment</a:t>
            </a:r>
          </a:p>
        </p:txBody>
      </p:sp>
      <p:sp>
        <p:nvSpPr>
          <p:cNvPr id="2053" name="WordArt 7"/>
          <p:cNvSpPr>
            <a:spLocks noChangeArrowheads="1" noChangeShapeType="1" noTextEdit="1"/>
          </p:cNvSpPr>
          <p:nvPr/>
        </p:nvSpPr>
        <p:spPr bwMode="auto">
          <a:xfrm>
            <a:off x="2057400" y="3276600"/>
            <a:ext cx="533400" cy="314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CA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latin typeface="+mn-lt"/>
                <a:ea typeface="+mn-lt"/>
                <a:cs typeface="+mn-lt"/>
              </a:rPr>
              <a:t>GDP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4774A7-F4CF-4C5F-A532-39F362520A9E}" type="slidenum">
              <a:rPr lang="en-US"/>
              <a:pPr>
                <a:defRPr/>
              </a:pPr>
              <a:t>25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26" name="Rectangle 13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25106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  <a:t>Investment Expenditure</a:t>
            </a:r>
            <a:endParaRPr lang="en-US" dirty="0" smtClean="0">
              <a:solidFill>
                <a:schemeClr val="accent1">
                  <a:satMod val="150000"/>
                </a:schemeClr>
              </a:solidFill>
            </a:endParaRPr>
          </a:p>
        </p:txBody>
      </p:sp>
      <p:grpSp>
        <p:nvGrpSpPr>
          <p:cNvPr id="35843" name="Group 2"/>
          <p:cNvGrpSpPr>
            <a:grpSpLocks/>
          </p:cNvGrpSpPr>
          <p:nvPr/>
        </p:nvGrpSpPr>
        <p:grpSpPr bwMode="auto">
          <a:xfrm>
            <a:off x="2028825" y="828675"/>
            <a:ext cx="5519738" cy="4784725"/>
            <a:chOff x="1278" y="522"/>
            <a:chExt cx="3477" cy="3014"/>
          </a:xfrm>
        </p:grpSpPr>
        <p:sp>
          <p:nvSpPr>
            <p:cNvPr id="35853" name="Line 3"/>
            <p:cNvSpPr>
              <a:spLocks noChangeShapeType="1"/>
            </p:cNvSpPr>
            <p:nvPr/>
          </p:nvSpPr>
          <p:spPr bwMode="auto">
            <a:xfrm>
              <a:off x="1299" y="522"/>
              <a:ext cx="0" cy="3014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5854" name="Line 4"/>
            <p:cNvSpPr>
              <a:spLocks noChangeShapeType="1"/>
            </p:cNvSpPr>
            <p:nvPr/>
          </p:nvSpPr>
          <p:spPr bwMode="auto">
            <a:xfrm>
              <a:off x="1278" y="3516"/>
              <a:ext cx="3477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13318" name="Rectangle 5"/>
          <p:cNvSpPr>
            <a:spLocks noChangeArrowheads="1"/>
          </p:cNvSpPr>
          <p:nvPr/>
        </p:nvSpPr>
        <p:spPr bwMode="auto">
          <a:xfrm>
            <a:off x="3205163" y="5813425"/>
            <a:ext cx="25082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US" b="1" dirty="0">
                <a:latin typeface="+mn-lt"/>
              </a:rPr>
              <a:t>GDP (billions of dollars)</a:t>
            </a:r>
            <a:endParaRPr lang="en-CA" b="1" dirty="0">
              <a:latin typeface="+mn-lt"/>
            </a:endParaRPr>
          </a:p>
        </p:txBody>
      </p:sp>
      <p:sp>
        <p:nvSpPr>
          <p:cNvPr id="13319" name="Rectangle 6"/>
          <p:cNvSpPr>
            <a:spLocks noChangeArrowheads="1"/>
          </p:cNvSpPr>
          <p:nvPr/>
        </p:nvSpPr>
        <p:spPr bwMode="auto">
          <a:xfrm rot="16200000">
            <a:off x="-350043" y="2948781"/>
            <a:ext cx="3200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ctr">
              <a:defRPr/>
            </a:pPr>
            <a:r>
              <a:rPr lang="en-US" b="1" dirty="0">
                <a:latin typeface="+mn-lt"/>
              </a:rPr>
              <a:t>Investment (billions of dollars</a:t>
            </a:r>
            <a:r>
              <a:rPr lang="en-CA" b="1" dirty="0">
                <a:latin typeface="+mn-lt"/>
              </a:rPr>
              <a:t>)</a:t>
            </a:r>
          </a:p>
        </p:txBody>
      </p:sp>
      <p:sp>
        <p:nvSpPr>
          <p:cNvPr id="35846" name="Rectangle 7"/>
          <p:cNvSpPr>
            <a:spLocks noChangeArrowheads="1"/>
          </p:cNvSpPr>
          <p:nvPr/>
        </p:nvSpPr>
        <p:spPr bwMode="auto">
          <a:xfrm>
            <a:off x="1538288" y="3119438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b="1">
                <a:latin typeface="Arial" charset="0"/>
              </a:rPr>
              <a:t>20</a:t>
            </a:r>
            <a:endParaRPr lang="en-CA" b="1">
              <a:latin typeface="Arial" charset="0"/>
            </a:endParaRPr>
          </a:p>
        </p:txBody>
      </p:sp>
      <p:sp>
        <p:nvSpPr>
          <p:cNvPr id="35847" name="Line 8"/>
          <p:cNvSpPr>
            <a:spLocks noChangeShapeType="1"/>
          </p:cNvSpPr>
          <p:nvPr/>
        </p:nvSpPr>
        <p:spPr bwMode="auto">
          <a:xfrm>
            <a:off x="2100263" y="3357563"/>
            <a:ext cx="4665662" cy="1587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541705" name="Rectangle 9"/>
          <p:cNvSpPr>
            <a:spLocks noChangeArrowheads="1"/>
          </p:cNvSpPr>
          <p:nvPr/>
        </p:nvSpPr>
        <p:spPr bwMode="auto">
          <a:xfrm>
            <a:off x="3382963" y="2020888"/>
            <a:ext cx="250507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algn="ctr">
              <a:defRPr/>
            </a:pPr>
            <a:r>
              <a:rPr lang="en-CA" sz="3200" b="1" i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Investment</a:t>
            </a:r>
          </a:p>
          <a:p>
            <a:pPr algn="ctr">
              <a:defRPr/>
            </a:pPr>
            <a:r>
              <a:rPr lang="en-US" sz="3200" b="1" i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schedule</a:t>
            </a:r>
            <a:endParaRPr lang="en-CA" sz="3200" b="1" i="1" dirty="0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sp>
        <p:nvSpPr>
          <p:cNvPr id="541707" name="Rectangle 11"/>
          <p:cNvSpPr>
            <a:spLocks noChangeArrowheads="1"/>
          </p:cNvSpPr>
          <p:nvPr/>
        </p:nvSpPr>
        <p:spPr bwMode="auto">
          <a:xfrm>
            <a:off x="6792913" y="3106738"/>
            <a:ext cx="5635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defRPr/>
            </a:pPr>
            <a:r>
              <a:rPr lang="en-US" sz="2800" b="1" i="1" dirty="0" err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</a:t>
            </a:r>
            <a:r>
              <a:rPr lang="en-US" sz="2800" b="1" i="1" baseline="-25000" dirty="0" err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g</a:t>
            </a:r>
            <a:endParaRPr lang="en-CA" sz="2800" b="1" i="1" baseline="-25000" dirty="0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35850" name="Oval 12"/>
          <p:cNvSpPr>
            <a:spLocks noChangeArrowheads="1"/>
          </p:cNvSpPr>
          <p:nvPr/>
        </p:nvSpPr>
        <p:spPr bwMode="auto">
          <a:xfrm>
            <a:off x="1470025" y="3063875"/>
            <a:ext cx="555625" cy="449263"/>
          </a:xfrm>
          <a:prstGeom prst="ellipse">
            <a:avLst/>
          </a:prstGeom>
          <a:noFill/>
          <a:ln w="57150">
            <a:solidFill>
              <a:srgbClr val="BC37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94AE8D-7939-412A-A84A-187FBFBF0A57}" type="slidenum">
              <a:rPr lang="en-US"/>
              <a:pPr>
                <a:defRPr/>
              </a:pPr>
              <a:t>26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52962" name="Group 2"/>
          <p:cNvGraphicFramePr>
            <a:graphicFrameLocks noGrp="1"/>
          </p:cNvGraphicFramePr>
          <p:nvPr/>
        </p:nvGraphicFramePr>
        <p:xfrm>
          <a:off x="228600" y="1468438"/>
          <a:ext cx="8662988" cy="5175252"/>
        </p:xfrm>
        <a:graphic>
          <a:graphicData uri="http://schemas.openxmlformats.org/drawingml/2006/table">
            <a:tbl>
              <a:tblPr/>
              <a:tblGrid>
                <a:gridCol w="1736725"/>
                <a:gridCol w="739775"/>
                <a:gridCol w="622300"/>
                <a:gridCol w="719138"/>
                <a:gridCol w="584200"/>
                <a:gridCol w="836612"/>
                <a:gridCol w="1711325"/>
                <a:gridCol w="1712913"/>
              </a:tblGrid>
              <a:tr h="700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employment (millions)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GDP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C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S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I</a:t>
                      </a:r>
                      <a:r>
                        <a:rPr kumimoji="0" lang="en-US" sz="1800" b="0" i="0" u="none" strike="noStrike" cap="none" normalizeH="0" baseline="-2500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g</a:t>
                      </a:r>
                      <a:endParaRPr kumimoji="0" lang="en-CA" sz="1800" b="0" i="0" u="none" strike="noStrike" cap="none" normalizeH="0" baseline="-25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  <a:sym typeface="Symbol" pitchFamily="18" charset="2"/>
                        </a:rPr>
                        <a:t>AE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2.5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370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375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-5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  <a:sym typeface="Symbol" pitchFamily="18" charset="2"/>
                        </a:rPr>
                        <a:t>395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83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5.0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390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390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  <a:sym typeface="Symbol" pitchFamily="18" charset="2"/>
                        </a:rPr>
                        <a:t>410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7.5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405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  <a:sym typeface="Symbol" pitchFamily="18" charset="2"/>
                        </a:rPr>
                        <a:t>425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51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10.0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  <a:sym typeface="Symbol" pitchFamily="18" charset="2"/>
                        </a:rPr>
                        <a:t>440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12.5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435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15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  <a:sym typeface="Symbol" pitchFamily="18" charset="2"/>
                        </a:rPr>
                        <a:t>455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76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15.0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  <a:sym typeface="Symbol" pitchFamily="18" charset="2"/>
                        </a:rPr>
                        <a:t>470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17.5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465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  <a:sym typeface="Symbol" pitchFamily="18" charset="2"/>
                        </a:rPr>
                        <a:t>485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20.0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480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  <a:sym typeface="Symbol" pitchFamily="18" charset="2"/>
                        </a:rPr>
                        <a:t>500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386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22.5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495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35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  <a:sym typeface="Symbol" pitchFamily="18" charset="2"/>
                        </a:rPr>
                        <a:t>515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25.0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550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  <a:sym typeface="Symbol" pitchFamily="18" charset="2"/>
                        </a:rPr>
                        <a:t>530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53072" name="Rectangle 112"/>
          <p:cNvSpPr>
            <a:spLocks noChangeArrowheads="1"/>
          </p:cNvSpPr>
          <p:nvPr/>
        </p:nvSpPr>
        <p:spPr bwMode="blackWhite">
          <a:xfrm>
            <a:off x="5613400" y="2803525"/>
            <a:ext cx="2851150" cy="585788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71842" dir="2700000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pPr algn="ctr" eaLnBrk="1" hangingPunct="1">
              <a:defRPr/>
            </a:pPr>
            <a:r>
              <a:rPr lang="en-US" sz="3200" b="1" i="1" dirty="0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AE = C + I</a:t>
            </a:r>
            <a:endParaRPr lang="en-CA" sz="3200" b="1" i="1" dirty="0">
              <a:solidFill>
                <a:srgbClr val="FEFFD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  <a:sym typeface="Symbol" pitchFamily="18" charset="2"/>
            </a:endParaRPr>
          </a:p>
        </p:txBody>
      </p:sp>
      <p:sp>
        <p:nvSpPr>
          <p:cNvPr id="10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2800" dirty="0" smtClean="0">
                <a:solidFill>
                  <a:schemeClr val="bg1"/>
                </a:solidFill>
                <a:latin typeface="+mn-lt"/>
              </a:rPr>
              <a:t>Determination of the Equilibrium </a:t>
            </a:r>
            <a:br>
              <a:rPr lang="en-US" sz="2800" dirty="0" smtClean="0">
                <a:solidFill>
                  <a:schemeClr val="bg1"/>
                </a:solidFill>
                <a:latin typeface="+mn-lt"/>
              </a:rPr>
            </a:br>
            <a:r>
              <a:rPr lang="en-US" sz="2800" dirty="0" smtClean="0">
                <a:solidFill>
                  <a:schemeClr val="bg1"/>
                </a:solidFill>
                <a:latin typeface="+mn-lt"/>
              </a:rPr>
              <a:t>levels of Employment, Output and Income</a:t>
            </a:r>
            <a:endParaRPr lang="en-CA" sz="28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DEB691-0406-44CA-BDCD-2CC954AE42A3}" type="slidenum">
              <a:rPr lang="en-US"/>
              <a:pPr>
                <a:defRPr/>
              </a:pPr>
              <a:t>27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55010" name="Group 2"/>
          <p:cNvGraphicFramePr>
            <a:graphicFrameLocks noGrp="1"/>
          </p:cNvGraphicFramePr>
          <p:nvPr/>
        </p:nvGraphicFramePr>
        <p:xfrm>
          <a:off x="228600" y="1468438"/>
          <a:ext cx="8662988" cy="5175252"/>
        </p:xfrm>
        <a:graphic>
          <a:graphicData uri="http://schemas.openxmlformats.org/drawingml/2006/table">
            <a:tbl>
              <a:tblPr/>
              <a:tblGrid>
                <a:gridCol w="1736725"/>
                <a:gridCol w="739775"/>
                <a:gridCol w="622300"/>
                <a:gridCol w="719138"/>
                <a:gridCol w="584200"/>
                <a:gridCol w="836612"/>
                <a:gridCol w="1711325"/>
                <a:gridCol w="1712913"/>
              </a:tblGrid>
              <a:tr h="700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employment (millions)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GDP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C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S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I</a:t>
                      </a:r>
                      <a:r>
                        <a:rPr kumimoji="0" lang="en-US" sz="1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g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  <a:sym typeface="Symbol" pitchFamily="18" charset="2"/>
                        </a:rPr>
                        <a:t>AE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unplanned 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  <a:sym typeface="Symbol" pitchFamily="18" charset="2"/>
                        </a:rPr>
                        <a:t>inventories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2.5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370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375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-5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  <a:sym typeface="Symbol" pitchFamily="18" charset="2"/>
                        </a:rPr>
                        <a:t>395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83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5.0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390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390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  <a:sym typeface="Symbol" pitchFamily="18" charset="2"/>
                        </a:rPr>
                        <a:t>410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7.5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405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  <a:sym typeface="Symbol" pitchFamily="18" charset="2"/>
                        </a:rPr>
                        <a:t>425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51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10.0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  <a:sym typeface="Symbol" pitchFamily="18" charset="2"/>
                        </a:rPr>
                        <a:t>440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12.5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435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15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  <a:sym typeface="Symbol" pitchFamily="18" charset="2"/>
                        </a:rPr>
                        <a:t>455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76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15.0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  <a:sym typeface="Symbol" pitchFamily="18" charset="2"/>
                        </a:rPr>
                        <a:t>470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17.5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465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  <a:sym typeface="Symbol" pitchFamily="18" charset="2"/>
                        </a:rPr>
                        <a:t>485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20.0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480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  <a:sym typeface="Symbol" pitchFamily="18" charset="2"/>
                        </a:rPr>
                        <a:t>500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386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22.5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495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35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  <a:sym typeface="Symbol" pitchFamily="18" charset="2"/>
                        </a:rPr>
                        <a:t>515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25.0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  <a:sym typeface="Symbol" pitchFamily="18" charset="2"/>
                        </a:rPr>
                        <a:t>530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55120" name="Rectangle 112"/>
          <p:cNvSpPr>
            <a:spLocks noChangeArrowheads="1"/>
          </p:cNvSpPr>
          <p:nvPr/>
        </p:nvSpPr>
        <p:spPr bwMode="blackWhite">
          <a:xfrm>
            <a:off x="5486400" y="2705100"/>
            <a:ext cx="3300413" cy="2554288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71842" dir="2700000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pPr algn="ctr" eaLnBrk="1" hangingPunct="1">
              <a:defRPr/>
            </a:pPr>
            <a:r>
              <a:rPr lang="en-US" sz="3200" b="1" i="1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unplanned</a:t>
            </a:r>
          </a:p>
          <a:p>
            <a:pPr algn="ctr" eaLnBrk="1" hangingPunct="1">
              <a:defRPr/>
            </a:pPr>
            <a:r>
              <a:rPr lang="en-US" sz="3200" b="1" i="1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inventory change is the difference between production &amp; AE</a:t>
            </a:r>
            <a:endParaRPr lang="en-CA" sz="3200" b="1" i="1">
              <a:solidFill>
                <a:srgbClr val="FEFFD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  <a:sym typeface="Symbol" pitchFamily="18" charset="2"/>
            </a:endParaRPr>
          </a:p>
        </p:txBody>
      </p:sp>
      <p:sp>
        <p:nvSpPr>
          <p:cNvPr id="18548" name="Rectangle 113"/>
          <p:cNvSpPr>
            <a:spLocks noChangeArrowheads="1"/>
          </p:cNvSpPr>
          <p:nvPr/>
        </p:nvSpPr>
        <p:spPr bwMode="auto">
          <a:xfrm>
            <a:off x="1981200" y="1468438"/>
            <a:ext cx="754063" cy="466725"/>
          </a:xfrm>
          <a:prstGeom prst="rect">
            <a:avLst/>
          </a:prstGeom>
          <a:noFill/>
          <a:ln w="57150">
            <a:solidFill>
              <a:srgbClr val="BC37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>
              <a:defRPr/>
            </a:pPr>
            <a:endParaRPr lang="en-CA">
              <a:latin typeface="+mn-lt"/>
            </a:endParaRPr>
          </a:p>
        </p:txBody>
      </p:sp>
      <p:sp>
        <p:nvSpPr>
          <p:cNvPr id="18549" name="Rectangle 114"/>
          <p:cNvSpPr>
            <a:spLocks noChangeArrowheads="1"/>
          </p:cNvSpPr>
          <p:nvPr/>
        </p:nvSpPr>
        <p:spPr bwMode="auto">
          <a:xfrm>
            <a:off x="4648200" y="1468438"/>
            <a:ext cx="754063" cy="466725"/>
          </a:xfrm>
          <a:prstGeom prst="rect">
            <a:avLst/>
          </a:prstGeom>
          <a:noFill/>
          <a:ln w="57150">
            <a:solidFill>
              <a:srgbClr val="BC37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>
              <a:defRPr/>
            </a:pPr>
            <a:endParaRPr lang="en-CA">
              <a:latin typeface="+mn-lt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155575"/>
            <a:ext cx="8229600" cy="1252538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2800" dirty="0" smtClean="0">
                <a:solidFill>
                  <a:schemeClr val="bg1"/>
                </a:solidFill>
              </a:rPr>
              <a:t>Determination of the Equilibrium </a:t>
            </a:r>
            <a:br>
              <a:rPr lang="en-US" sz="2800" dirty="0" smtClean="0">
                <a:solidFill>
                  <a:schemeClr val="bg1"/>
                </a:solidFill>
              </a:rPr>
            </a:br>
            <a:r>
              <a:rPr lang="en-US" sz="2800" dirty="0" smtClean="0">
                <a:solidFill>
                  <a:schemeClr val="bg1"/>
                </a:solidFill>
              </a:rPr>
              <a:t>levels of Employment, Output and Income</a:t>
            </a:r>
            <a:endParaRPr lang="en-CA" sz="2800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DD94A1C-176F-46C2-A1E3-AFEA44DA0F4E}" type="slidenum">
              <a:rPr lang="en-US"/>
              <a:pPr>
                <a:defRPr/>
              </a:pPr>
              <a:t>28</a:t>
            </a:fld>
            <a:endParaRPr 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57058" name="Group 2"/>
          <p:cNvGraphicFramePr>
            <a:graphicFrameLocks noGrp="1"/>
          </p:cNvGraphicFramePr>
          <p:nvPr/>
        </p:nvGraphicFramePr>
        <p:xfrm>
          <a:off x="228600" y="1468438"/>
          <a:ext cx="8662988" cy="5175252"/>
        </p:xfrm>
        <a:graphic>
          <a:graphicData uri="http://schemas.openxmlformats.org/drawingml/2006/table">
            <a:tbl>
              <a:tblPr/>
              <a:tblGrid>
                <a:gridCol w="1736725"/>
                <a:gridCol w="739775"/>
                <a:gridCol w="622300"/>
                <a:gridCol w="719138"/>
                <a:gridCol w="584200"/>
                <a:gridCol w="836612"/>
                <a:gridCol w="1711325"/>
                <a:gridCol w="1712913"/>
              </a:tblGrid>
              <a:tr h="700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employment (millions)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GDP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</a:t>
                      </a:r>
                      <a:r>
                        <a:rPr kumimoji="0" lang="en-US" sz="1800" b="0" i="0" u="none" strike="noStrike" cap="none" normalizeH="0" baseline="-2500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</a:t>
                      </a:r>
                      <a:endParaRPr kumimoji="0" lang="en-CA" sz="1800" b="0" i="0" u="none" strike="noStrike" cap="none" normalizeH="0" baseline="-25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AE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unplanned 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inventories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2.5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375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395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-25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83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5.0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410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7.5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405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425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51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10.0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440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12.5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435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455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76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15.0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470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17.5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465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485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20.0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480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500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386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22.5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495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515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25.0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530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2800" dirty="0" smtClean="0">
                <a:solidFill>
                  <a:schemeClr val="bg1"/>
                </a:solidFill>
                <a:latin typeface="+mn-lt"/>
              </a:rPr>
              <a:t>Determination of the Equilibrium </a:t>
            </a:r>
            <a:br>
              <a:rPr lang="en-US" sz="2800" dirty="0" smtClean="0">
                <a:solidFill>
                  <a:schemeClr val="bg1"/>
                </a:solidFill>
                <a:latin typeface="+mn-lt"/>
              </a:rPr>
            </a:br>
            <a:r>
              <a:rPr lang="en-US" sz="2800" dirty="0" smtClean="0">
                <a:solidFill>
                  <a:schemeClr val="bg1"/>
                </a:solidFill>
                <a:latin typeface="+mn-lt"/>
              </a:rPr>
              <a:t>levels of Employment, Output and Income</a:t>
            </a:r>
            <a:endParaRPr lang="en-CA" sz="28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743509-8E7F-4671-838E-30C6B43719B0}" type="slidenum">
              <a:rPr lang="en-US"/>
              <a:pPr>
                <a:defRPr/>
              </a:pPr>
              <a:t>29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59106" name="Group 2"/>
          <p:cNvGraphicFramePr>
            <a:graphicFrameLocks noGrp="1"/>
          </p:cNvGraphicFramePr>
          <p:nvPr/>
        </p:nvGraphicFramePr>
        <p:xfrm>
          <a:off x="228600" y="1397000"/>
          <a:ext cx="8662988" cy="5175252"/>
        </p:xfrm>
        <a:graphic>
          <a:graphicData uri="http://schemas.openxmlformats.org/drawingml/2006/table">
            <a:tbl>
              <a:tblPr/>
              <a:tblGrid>
                <a:gridCol w="1736725"/>
                <a:gridCol w="739775"/>
                <a:gridCol w="622300"/>
                <a:gridCol w="719138"/>
                <a:gridCol w="584200"/>
                <a:gridCol w="836612"/>
                <a:gridCol w="1711325"/>
                <a:gridCol w="1712913"/>
              </a:tblGrid>
              <a:tr h="700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employment (millions)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GDP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</a:t>
                      </a:r>
                      <a:r>
                        <a:rPr kumimoji="0" lang="en-US" sz="1800" b="0" i="0" u="none" strike="noStrike" cap="none" normalizeH="0" baseline="-2500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</a:t>
                      </a:r>
                      <a:endParaRPr kumimoji="0" lang="en-CA" sz="1800" b="0" i="0" u="none" strike="noStrike" cap="none" normalizeH="0" baseline="-25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AE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unplanned 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inventories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2.5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375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395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-25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83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5.0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410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7.5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405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425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-15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51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10.0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440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12.5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435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455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76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15.0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470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17.5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465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485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+5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20.0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480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500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+10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386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22.5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495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515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+15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25.0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530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+20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Group 112"/>
          <p:cNvGrpSpPr>
            <a:grpSpLocks/>
          </p:cNvGrpSpPr>
          <p:nvPr/>
        </p:nvGrpSpPr>
        <p:grpSpPr bwMode="auto">
          <a:xfrm>
            <a:off x="1371600" y="2078038"/>
            <a:ext cx="5289550" cy="4065587"/>
            <a:chOff x="880" y="802"/>
            <a:chExt cx="3332" cy="2561"/>
          </a:xfrm>
        </p:grpSpPr>
        <p:sp>
          <p:nvSpPr>
            <p:cNvPr id="559217" name="Rectangle 113"/>
            <p:cNvSpPr>
              <a:spLocks noChangeArrowheads="1"/>
            </p:cNvSpPr>
            <p:nvPr/>
          </p:nvSpPr>
          <p:spPr bwMode="blackWhite">
            <a:xfrm>
              <a:off x="880" y="1746"/>
              <a:ext cx="2079" cy="1617"/>
            </a:xfrm>
            <a:prstGeom prst="rect">
              <a:avLst/>
            </a:prstGeom>
            <a:solidFill>
              <a:schemeClr val="accent1"/>
            </a:solidFill>
            <a:ln w="381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>
              <a:outerShdw dist="71842" dir="2700000" algn="ctr" rotWithShape="0">
                <a:schemeClr val="bg2"/>
              </a:outerShdw>
            </a:effectLst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r>
                <a:rPr lang="en-US" sz="3200" b="1" i="1">
                  <a:solidFill>
                    <a:srgbClr val="FEFFD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when inventories run down, production will increase</a:t>
              </a:r>
              <a:endParaRPr lang="en-CA" sz="3200" b="1" i="1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sym typeface="Symbol" pitchFamily="18" charset="2"/>
              </a:endParaRPr>
            </a:p>
          </p:txBody>
        </p:sp>
        <p:sp>
          <p:nvSpPr>
            <p:cNvPr id="40053" name="Rectangle 114"/>
            <p:cNvSpPr>
              <a:spLocks noChangeArrowheads="1"/>
            </p:cNvSpPr>
            <p:nvPr/>
          </p:nvSpPr>
          <p:spPr bwMode="auto">
            <a:xfrm>
              <a:off x="3737" y="802"/>
              <a:ext cx="475" cy="294"/>
            </a:xfrm>
            <a:prstGeom prst="rect">
              <a:avLst/>
            </a:prstGeom>
            <a:noFill/>
            <a:ln w="57150">
              <a:solidFill>
                <a:srgbClr val="BC3700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12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2800" dirty="0" smtClean="0">
                <a:solidFill>
                  <a:schemeClr val="bg1"/>
                </a:solidFill>
                <a:latin typeface="+mn-lt"/>
              </a:rPr>
              <a:t>Determination of the Equilibrium </a:t>
            </a:r>
            <a:br>
              <a:rPr lang="en-US" sz="2800" dirty="0" smtClean="0">
                <a:solidFill>
                  <a:schemeClr val="bg1"/>
                </a:solidFill>
                <a:latin typeface="+mn-lt"/>
              </a:rPr>
            </a:br>
            <a:r>
              <a:rPr lang="en-US" sz="2800" dirty="0" smtClean="0">
                <a:solidFill>
                  <a:schemeClr val="bg1"/>
                </a:solidFill>
                <a:latin typeface="+mn-lt"/>
              </a:rPr>
              <a:t>levels of Employment, Output and Income</a:t>
            </a:r>
            <a:endParaRPr lang="en-CA" sz="28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1957DC-D0B8-4537-9B73-9CF9AC176090}" type="slidenum">
              <a:rPr lang="en-US"/>
              <a:pPr>
                <a:defRPr/>
              </a:pPr>
              <a:t>30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61154" name="Group 2"/>
          <p:cNvGraphicFramePr>
            <a:graphicFrameLocks noGrp="1"/>
          </p:cNvGraphicFramePr>
          <p:nvPr/>
        </p:nvGraphicFramePr>
        <p:xfrm>
          <a:off x="152400" y="1428750"/>
          <a:ext cx="8662988" cy="5175252"/>
        </p:xfrm>
        <a:graphic>
          <a:graphicData uri="http://schemas.openxmlformats.org/drawingml/2006/table">
            <a:tbl>
              <a:tblPr/>
              <a:tblGrid>
                <a:gridCol w="1736725"/>
                <a:gridCol w="739775"/>
                <a:gridCol w="622300"/>
                <a:gridCol w="719138"/>
                <a:gridCol w="584200"/>
                <a:gridCol w="836612"/>
                <a:gridCol w="1711325"/>
                <a:gridCol w="1712913"/>
              </a:tblGrid>
              <a:tr h="700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employment (millions)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GDP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</a:t>
                      </a:r>
                      <a:r>
                        <a:rPr kumimoji="0" lang="en-US" sz="1800" b="0" i="0" u="none" strike="noStrike" cap="none" normalizeH="0" baseline="-2500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</a:t>
                      </a:r>
                      <a:endParaRPr kumimoji="0" lang="en-CA" sz="1800" b="0" i="0" u="none" strike="noStrike" cap="none" normalizeH="0" baseline="-25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AE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unplanned 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inventories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tendency of output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2.5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375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395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-25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increase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83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5.0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410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7.5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405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425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-15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51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10.0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440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12.5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435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455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76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15.0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470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17.5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465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485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+5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20.0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480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500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+10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386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22.5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495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515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+15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25.0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530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+20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2800" dirty="0" smtClean="0">
                <a:solidFill>
                  <a:schemeClr val="bg1"/>
                </a:solidFill>
                <a:latin typeface="+mn-lt"/>
              </a:rPr>
              <a:t>Determination of the Equilibrium </a:t>
            </a:r>
            <a:br>
              <a:rPr lang="en-US" sz="2800" dirty="0" smtClean="0">
                <a:solidFill>
                  <a:schemeClr val="bg1"/>
                </a:solidFill>
                <a:latin typeface="+mn-lt"/>
              </a:rPr>
            </a:br>
            <a:r>
              <a:rPr lang="en-US" sz="2800" dirty="0" smtClean="0">
                <a:solidFill>
                  <a:schemeClr val="bg1"/>
                </a:solidFill>
                <a:latin typeface="+mn-lt"/>
              </a:rPr>
              <a:t>levels of Employment, Output and Income</a:t>
            </a:r>
            <a:endParaRPr lang="en-CA" sz="28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9639C0-FB2A-4E2F-A64B-8799CB288FE2}" type="slidenum">
              <a:rPr lang="en-US"/>
              <a:pPr>
                <a:defRPr/>
              </a:pPr>
              <a:t>31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63202" name="Group 2"/>
          <p:cNvGraphicFramePr>
            <a:graphicFrameLocks noGrp="1"/>
          </p:cNvGraphicFramePr>
          <p:nvPr/>
        </p:nvGraphicFramePr>
        <p:xfrm>
          <a:off x="304800" y="1428750"/>
          <a:ext cx="8662988" cy="5175252"/>
        </p:xfrm>
        <a:graphic>
          <a:graphicData uri="http://schemas.openxmlformats.org/drawingml/2006/table">
            <a:tbl>
              <a:tblPr/>
              <a:tblGrid>
                <a:gridCol w="1736725"/>
                <a:gridCol w="739775"/>
                <a:gridCol w="622300"/>
                <a:gridCol w="719138"/>
                <a:gridCol w="584200"/>
                <a:gridCol w="836612"/>
                <a:gridCol w="1711325"/>
                <a:gridCol w="1712913"/>
              </a:tblGrid>
              <a:tr h="700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employment (millions)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GDP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</a:t>
                      </a:r>
                      <a:r>
                        <a:rPr kumimoji="0" lang="en-US" sz="1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AE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unplanned 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inventories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tendency of output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2.5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375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395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-25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increase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83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5.0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410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increase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7.5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405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425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-15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increase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51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10.0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440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increase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12.5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435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455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increase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76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15.0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470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equilibrium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17.5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465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485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+5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decrease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20.0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480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500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+10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decrease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386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22.5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495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515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+15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decrease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25.0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530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+20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decrease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2800" dirty="0" smtClean="0">
                <a:solidFill>
                  <a:schemeClr val="bg1"/>
                </a:solidFill>
                <a:latin typeface="+mn-lt"/>
              </a:rPr>
              <a:t>Determination of the Equilibrium </a:t>
            </a:r>
            <a:br>
              <a:rPr lang="en-US" sz="2800" dirty="0" smtClean="0">
                <a:solidFill>
                  <a:schemeClr val="bg1"/>
                </a:solidFill>
                <a:latin typeface="+mn-lt"/>
              </a:rPr>
            </a:br>
            <a:r>
              <a:rPr lang="en-US" sz="2800" dirty="0" smtClean="0">
                <a:solidFill>
                  <a:schemeClr val="bg1"/>
                </a:solidFill>
                <a:latin typeface="+mn-lt"/>
              </a:rPr>
              <a:t>levels of Employment, Output and Income</a:t>
            </a:r>
            <a:endParaRPr lang="en-CA" sz="28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207E7DB-F1A4-442C-A162-4E6374243B26}" type="slidenum">
              <a:rPr lang="en-US"/>
              <a:pPr>
                <a:defRPr/>
              </a:pPr>
              <a:t>32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65250" name="Group 2"/>
          <p:cNvGraphicFramePr>
            <a:graphicFrameLocks noGrp="1"/>
          </p:cNvGraphicFramePr>
          <p:nvPr/>
        </p:nvGraphicFramePr>
        <p:xfrm>
          <a:off x="228600" y="1428750"/>
          <a:ext cx="8662988" cy="5175252"/>
        </p:xfrm>
        <a:graphic>
          <a:graphicData uri="http://schemas.openxmlformats.org/drawingml/2006/table">
            <a:tbl>
              <a:tblPr/>
              <a:tblGrid>
                <a:gridCol w="1736725"/>
                <a:gridCol w="739775"/>
                <a:gridCol w="622300"/>
                <a:gridCol w="719138"/>
                <a:gridCol w="584200"/>
                <a:gridCol w="836612"/>
                <a:gridCol w="1711325"/>
                <a:gridCol w="1712913"/>
              </a:tblGrid>
              <a:tr h="700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employment (millions)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GDP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</a:t>
                      </a:r>
                      <a:r>
                        <a:rPr kumimoji="0" lang="en-US" sz="1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AE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unplanned 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inventories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tendency of output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2.5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375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395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-25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increase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83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5.0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410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increase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7.5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405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425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-15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increase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51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10.0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440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increase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12.5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435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455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increase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76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15.0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470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equilibrium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17.5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465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485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+5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decrease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20.0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480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500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+10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decrease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386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22.5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495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515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+15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decrease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25.0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510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 pitchFamily="18" charset="2"/>
                        </a:rPr>
                        <a:t>530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+20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decrease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2800" dirty="0" smtClean="0">
                <a:solidFill>
                  <a:schemeClr val="bg1"/>
                </a:solidFill>
                <a:latin typeface="+mn-lt"/>
              </a:rPr>
              <a:t>Determination of the Equilibrium </a:t>
            </a:r>
            <a:br>
              <a:rPr lang="en-US" sz="2800" dirty="0" smtClean="0">
                <a:solidFill>
                  <a:schemeClr val="bg1"/>
                </a:solidFill>
                <a:latin typeface="+mn-lt"/>
              </a:rPr>
            </a:br>
            <a:r>
              <a:rPr lang="en-US" sz="2800" dirty="0" smtClean="0">
                <a:solidFill>
                  <a:schemeClr val="bg1"/>
                </a:solidFill>
                <a:latin typeface="+mn-lt"/>
              </a:rPr>
              <a:t>levels of Employment, Output and Income</a:t>
            </a:r>
            <a:endParaRPr lang="en-CA" sz="28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3121" name="Rectangle 112"/>
          <p:cNvSpPr>
            <a:spLocks noChangeArrowheads="1"/>
          </p:cNvSpPr>
          <p:nvPr/>
        </p:nvSpPr>
        <p:spPr bwMode="auto">
          <a:xfrm>
            <a:off x="228600" y="4357688"/>
            <a:ext cx="8642350" cy="468312"/>
          </a:xfrm>
          <a:prstGeom prst="rect">
            <a:avLst/>
          </a:prstGeom>
          <a:noFill/>
          <a:ln w="57150">
            <a:solidFill>
              <a:srgbClr val="BC37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8583ED-83B4-47C1-BBDD-C0A37564C6D8}" type="slidenum">
              <a:rPr lang="en-US"/>
              <a:pPr>
                <a:defRPr/>
              </a:pPr>
              <a:t>33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3459163" y="1624013"/>
            <a:ext cx="2100262" cy="4351337"/>
            <a:chOff x="2179" y="1023"/>
            <a:chExt cx="1323" cy="2741"/>
          </a:xfrm>
        </p:grpSpPr>
        <p:sp>
          <p:nvSpPr>
            <p:cNvPr id="24617" name="Oval 3"/>
            <p:cNvSpPr>
              <a:spLocks noChangeArrowheads="1"/>
            </p:cNvSpPr>
            <p:nvPr/>
          </p:nvSpPr>
          <p:spPr bwMode="auto">
            <a:xfrm>
              <a:off x="3144" y="3568"/>
              <a:ext cx="320" cy="196"/>
            </a:xfrm>
            <a:prstGeom prst="ellipse">
              <a:avLst/>
            </a:prstGeom>
            <a:solidFill>
              <a:schemeClr val="folHlink"/>
            </a:solidFill>
            <a:ln w="50800">
              <a:solidFill>
                <a:schemeClr val="tx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CA">
                <a:latin typeface="+mn-lt"/>
              </a:endParaRPr>
            </a:p>
          </p:txBody>
        </p:sp>
        <p:grpSp>
          <p:nvGrpSpPr>
            <p:cNvPr id="44072" name="Group 4"/>
            <p:cNvGrpSpPr>
              <a:grpSpLocks/>
            </p:cNvGrpSpPr>
            <p:nvPr/>
          </p:nvGrpSpPr>
          <p:grpSpPr bwMode="auto">
            <a:xfrm>
              <a:off x="2179" y="1023"/>
              <a:ext cx="1323" cy="682"/>
              <a:chOff x="2179" y="1023"/>
              <a:chExt cx="1323" cy="682"/>
            </a:xfrm>
          </p:grpSpPr>
          <p:sp>
            <p:nvSpPr>
              <p:cNvPr id="24619" name="Rectangle 5"/>
              <p:cNvSpPr>
                <a:spLocks noChangeArrowheads="1"/>
              </p:cNvSpPr>
              <p:nvPr/>
            </p:nvSpPr>
            <p:spPr bwMode="auto">
              <a:xfrm>
                <a:off x="2179" y="1023"/>
                <a:ext cx="1323" cy="2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92075" tIns="46038" rIns="92075" bIns="46038">
                <a:spAutoFit/>
              </a:bodyPr>
              <a:lstStyle/>
              <a:p>
                <a:pPr>
                  <a:defRPr/>
                </a:pPr>
                <a:r>
                  <a:rPr lang="en-US" sz="2000" b="1">
                    <a:latin typeface="+mn-lt"/>
                  </a:rPr>
                  <a:t>Equilibrium point</a:t>
                </a:r>
                <a:endParaRPr lang="en-CA" sz="2000" b="1">
                  <a:latin typeface="+mn-lt"/>
                </a:endParaRPr>
              </a:p>
            </p:txBody>
          </p:sp>
          <p:sp>
            <p:nvSpPr>
              <p:cNvPr id="24620" name="Freeform 6"/>
              <p:cNvSpPr>
                <a:spLocks/>
              </p:cNvSpPr>
              <p:nvPr/>
            </p:nvSpPr>
            <p:spPr bwMode="auto">
              <a:xfrm>
                <a:off x="2868" y="1254"/>
                <a:ext cx="340" cy="451"/>
              </a:xfrm>
              <a:custGeom>
                <a:avLst/>
                <a:gdLst>
                  <a:gd name="T0" fmla="*/ 0 w 317"/>
                  <a:gd name="T1" fmla="*/ 0 h 225"/>
                  <a:gd name="T2" fmla="*/ 317 w 317"/>
                  <a:gd name="T3" fmla="*/ 225 h 225"/>
                  <a:gd name="T4" fmla="*/ 0 60000 65536"/>
                  <a:gd name="T5" fmla="*/ 0 60000 65536"/>
                  <a:gd name="T6" fmla="*/ 0 w 317"/>
                  <a:gd name="T7" fmla="*/ 0 h 225"/>
                  <a:gd name="T8" fmla="*/ 317 w 317"/>
                  <a:gd name="T9" fmla="*/ 225 h 22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7" h="225">
                    <a:moveTo>
                      <a:pt x="0" y="0"/>
                    </a:moveTo>
                    <a:cubicBezTo>
                      <a:pt x="119" y="110"/>
                      <a:pt x="238" y="221"/>
                      <a:pt x="317" y="225"/>
                    </a:cubicBezTo>
                  </a:path>
                </a:pathLst>
              </a:custGeom>
              <a:noFill/>
              <a:ln w="57150">
                <a:solidFill>
                  <a:schemeClr val="tx1"/>
                </a:solidFill>
                <a:round/>
                <a:headEnd type="none" w="sm" len="sm"/>
                <a:tailEnd type="triangle" w="med" len="med"/>
              </a:ln>
            </p:spPr>
            <p:txBody>
              <a:bodyPr/>
              <a:lstStyle/>
              <a:p>
                <a:pPr>
                  <a:defRPr/>
                </a:pPr>
                <a:endParaRPr lang="en-CA">
                  <a:latin typeface="+mn-lt"/>
                </a:endParaRPr>
              </a:p>
            </p:txBody>
          </p:sp>
        </p:grpSp>
      </p:grpSp>
      <p:sp>
        <p:nvSpPr>
          <p:cNvPr id="44035" name="Line 7"/>
          <p:cNvSpPr>
            <a:spLocks noChangeShapeType="1"/>
          </p:cNvSpPr>
          <p:nvPr/>
        </p:nvSpPr>
        <p:spPr bwMode="auto">
          <a:xfrm flipV="1">
            <a:off x="2457450" y="1058863"/>
            <a:ext cx="4435475" cy="44354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4036" name="Arc 8"/>
          <p:cNvSpPr>
            <a:spLocks/>
          </p:cNvSpPr>
          <p:nvPr/>
        </p:nvSpPr>
        <p:spPr bwMode="auto">
          <a:xfrm>
            <a:off x="3022600" y="4894263"/>
            <a:ext cx="293688" cy="563562"/>
          </a:xfrm>
          <a:custGeom>
            <a:avLst/>
            <a:gdLst>
              <a:gd name="T0" fmla="*/ 0 w 21717"/>
              <a:gd name="T1" fmla="*/ 0 h 21600"/>
              <a:gd name="T2" fmla="*/ 726348408 w 21717"/>
              <a:gd name="T3" fmla="*/ 2147483647 h 21600"/>
              <a:gd name="T4" fmla="*/ 3912595 w 21717"/>
              <a:gd name="T5" fmla="*/ 2147483647 h 21600"/>
              <a:gd name="T6" fmla="*/ 0 60000 65536"/>
              <a:gd name="T7" fmla="*/ 0 60000 65536"/>
              <a:gd name="T8" fmla="*/ 0 60000 65536"/>
              <a:gd name="T9" fmla="*/ 0 w 21717"/>
              <a:gd name="T10" fmla="*/ 0 h 21600"/>
              <a:gd name="T11" fmla="*/ 21717 w 21717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717" h="21600" fill="none" extrusionOk="0">
                <a:moveTo>
                  <a:pt x="0" y="0"/>
                </a:moveTo>
                <a:cubicBezTo>
                  <a:pt x="39" y="0"/>
                  <a:pt x="78" y="-1"/>
                  <a:pt x="117" y="0"/>
                </a:cubicBezTo>
                <a:cubicBezTo>
                  <a:pt x="12022" y="0"/>
                  <a:pt x="21683" y="9633"/>
                  <a:pt x="21716" y="21539"/>
                </a:cubicBezTo>
              </a:path>
              <a:path w="21717" h="21600" stroke="0" extrusionOk="0">
                <a:moveTo>
                  <a:pt x="0" y="0"/>
                </a:moveTo>
                <a:cubicBezTo>
                  <a:pt x="39" y="0"/>
                  <a:pt x="78" y="-1"/>
                  <a:pt x="117" y="0"/>
                </a:cubicBezTo>
                <a:cubicBezTo>
                  <a:pt x="12022" y="0"/>
                  <a:pt x="21683" y="9633"/>
                  <a:pt x="21716" y="21539"/>
                </a:cubicBezTo>
                <a:lnTo>
                  <a:pt x="117" y="21600"/>
                </a:lnTo>
                <a:close/>
              </a:path>
            </a:pathLst>
          </a:custGeom>
          <a:noFill/>
          <a:ln w="38100" cap="rnd">
            <a:solidFill>
              <a:schemeClr val="accent1"/>
            </a:solidFill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grpSp>
        <p:nvGrpSpPr>
          <p:cNvPr id="44037" name="Group 9"/>
          <p:cNvGrpSpPr>
            <a:grpSpLocks/>
          </p:cNvGrpSpPr>
          <p:nvPr/>
        </p:nvGrpSpPr>
        <p:grpSpPr bwMode="auto">
          <a:xfrm>
            <a:off x="2435225" y="1138238"/>
            <a:ext cx="4687888" cy="4379912"/>
            <a:chOff x="1534" y="717"/>
            <a:chExt cx="2953" cy="2759"/>
          </a:xfrm>
        </p:grpSpPr>
        <p:sp>
          <p:nvSpPr>
            <p:cNvPr id="44069" name="Line 10"/>
            <p:cNvSpPr>
              <a:spLocks noChangeShapeType="1"/>
            </p:cNvSpPr>
            <p:nvPr/>
          </p:nvSpPr>
          <p:spPr bwMode="auto">
            <a:xfrm>
              <a:off x="1552" y="717"/>
              <a:ext cx="0" cy="2759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4070" name="Line 11"/>
            <p:cNvSpPr>
              <a:spLocks noChangeShapeType="1"/>
            </p:cNvSpPr>
            <p:nvPr/>
          </p:nvSpPr>
          <p:spPr bwMode="auto">
            <a:xfrm>
              <a:off x="1534" y="3458"/>
              <a:ext cx="2953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44038" name="Group 12"/>
          <p:cNvGrpSpPr>
            <a:grpSpLocks/>
          </p:cNvGrpSpPr>
          <p:nvPr/>
        </p:nvGrpSpPr>
        <p:grpSpPr bwMode="auto">
          <a:xfrm>
            <a:off x="2687638" y="5108575"/>
            <a:ext cx="500062" cy="366713"/>
            <a:chOff x="1693" y="3218"/>
            <a:chExt cx="315" cy="231"/>
          </a:xfrm>
        </p:grpSpPr>
        <p:sp>
          <p:nvSpPr>
            <p:cNvPr id="44067" name="Rectangle 13"/>
            <p:cNvSpPr>
              <a:spLocks noChangeArrowheads="1"/>
            </p:cNvSpPr>
            <p:nvPr/>
          </p:nvSpPr>
          <p:spPr bwMode="auto">
            <a:xfrm>
              <a:off x="1693" y="3276"/>
              <a:ext cx="223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r>
                <a:rPr lang="en-CA" sz="1200" b="1">
                  <a:solidFill>
                    <a:schemeClr val="accent1"/>
                  </a:solidFill>
                  <a:latin typeface="Arial" charset="0"/>
                </a:rPr>
                <a:t>45</a:t>
              </a:r>
            </a:p>
          </p:txBody>
        </p:sp>
        <p:sp>
          <p:nvSpPr>
            <p:cNvPr id="44068" name="Rectangle 14"/>
            <p:cNvSpPr>
              <a:spLocks noChangeArrowheads="1"/>
            </p:cNvSpPr>
            <p:nvPr/>
          </p:nvSpPr>
          <p:spPr bwMode="auto">
            <a:xfrm>
              <a:off x="1843" y="3218"/>
              <a:ext cx="165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r>
                <a:rPr lang="en-CA" sz="1000" b="1">
                  <a:solidFill>
                    <a:schemeClr val="accent1"/>
                  </a:solidFill>
                  <a:latin typeface="Arial" charset="0"/>
                </a:rPr>
                <a:t>o</a:t>
              </a:r>
            </a:p>
          </p:txBody>
        </p:sp>
      </p:grpSp>
      <p:sp>
        <p:nvSpPr>
          <p:cNvPr id="44039" name="Line 15"/>
          <p:cNvSpPr>
            <a:spLocks noChangeShapeType="1"/>
          </p:cNvSpPr>
          <p:nvPr/>
        </p:nvSpPr>
        <p:spPr bwMode="auto">
          <a:xfrm flipV="1">
            <a:off x="2592388" y="2413000"/>
            <a:ext cx="4100512" cy="2625725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4040" name="Line 16"/>
          <p:cNvSpPr>
            <a:spLocks noChangeShapeType="1"/>
          </p:cNvSpPr>
          <p:nvPr/>
        </p:nvSpPr>
        <p:spPr bwMode="auto">
          <a:xfrm>
            <a:off x="3417888" y="4471988"/>
            <a:ext cx="0" cy="1065212"/>
          </a:xfrm>
          <a:prstGeom prst="line">
            <a:avLst/>
          </a:prstGeom>
          <a:noFill/>
          <a:ln w="254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4588" name="Rectangle 17"/>
          <p:cNvSpPr>
            <a:spLocks noChangeArrowheads="1"/>
          </p:cNvSpPr>
          <p:nvPr/>
        </p:nvSpPr>
        <p:spPr bwMode="auto">
          <a:xfrm>
            <a:off x="2392363" y="6010275"/>
            <a:ext cx="55721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>
              <a:defRPr/>
            </a:pPr>
            <a:r>
              <a:rPr lang="en-CA" sz="1600" b="1">
                <a:latin typeface="+mn-lt"/>
              </a:rPr>
              <a:t>Real domestic product, GDP (billions of dollars)</a:t>
            </a:r>
          </a:p>
        </p:txBody>
      </p:sp>
      <p:sp>
        <p:nvSpPr>
          <p:cNvPr id="567314" name="Rectangle 18"/>
          <p:cNvSpPr>
            <a:spLocks noChangeArrowheads="1"/>
          </p:cNvSpPr>
          <p:nvPr/>
        </p:nvSpPr>
        <p:spPr bwMode="auto">
          <a:xfrm>
            <a:off x="2428875" y="5681663"/>
            <a:ext cx="41798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1400" b="1">
                <a:latin typeface="+mn-lt"/>
              </a:rPr>
              <a:t>       370   390   410   430   450</a:t>
            </a:r>
            <a:r>
              <a:rPr lang="en-CA" sz="1400" b="1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   470   </a:t>
            </a:r>
            <a:r>
              <a:rPr lang="en-CA" sz="1400" b="1">
                <a:latin typeface="+mn-lt"/>
              </a:rPr>
              <a:t>490   510   530   550</a:t>
            </a:r>
          </a:p>
        </p:txBody>
      </p:sp>
      <p:sp>
        <p:nvSpPr>
          <p:cNvPr id="44043" name="Rectangle 19"/>
          <p:cNvSpPr>
            <a:spLocks noChangeArrowheads="1"/>
          </p:cNvSpPr>
          <p:nvPr/>
        </p:nvSpPr>
        <p:spPr bwMode="auto">
          <a:xfrm>
            <a:off x="6642100" y="2162175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CA" sz="2400" b="1">
                <a:solidFill>
                  <a:schemeClr val="tx2"/>
                </a:solidFill>
                <a:latin typeface="Arial" charset="0"/>
              </a:rPr>
              <a:t>C</a:t>
            </a:r>
          </a:p>
        </p:txBody>
      </p:sp>
      <p:sp>
        <p:nvSpPr>
          <p:cNvPr id="24591" name="Rectangle 20"/>
          <p:cNvSpPr>
            <a:spLocks noChangeArrowheads="1"/>
          </p:cNvSpPr>
          <p:nvPr/>
        </p:nvSpPr>
        <p:spPr bwMode="auto">
          <a:xfrm rot="16200000">
            <a:off x="-148431" y="3185319"/>
            <a:ext cx="4140200" cy="35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US" sz="1600" b="1">
                <a:latin typeface="+mn-lt"/>
              </a:rPr>
              <a:t>Aggregate Expenditure s</a:t>
            </a:r>
            <a:r>
              <a:rPr lang="en-CA" sz="1700" b="1" baseline="-25000">
                <a:latin typeface="+mn-lt"/>
              </a:rPr>
              <a:t> </a:t>
            </a:r>
            <a:r>
              <a:rPr lang="en-CA" sz="1700" b="1">
                <a:latin typeface="+mn-lt"/>
              </a:rPr>
              <a:t>(billions of dollars)</a:t>
            </a:r>
          </a:p>
        </p:txBody>
      </p:sp>
      <p:sp>
        <p:nvSpPr>
          <p:cNvPr id="567317" name="AutoShape 21"/>
          <p:cNvSpPr>
            <a:spLocks noChangeArrowheads="1"/>
          </p:cNvSpPr>
          <p:nvPr/>
        </p:nvSpPr>
        <p:spPr bwMode="auto">
          <a:xfrm>
            <a:off x="5056188" y="3495675"/>
            <a:ext cx="358775" cy="1955800"/>
          </a:xfrm>
          <a:prstGeom prst="upDownArrow">
            <a:avLst>
              <a:gd name="adj1" fmla="val 50000"/>
              <a:gd name="adj2" fmla="val 109027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567318" name="AutoShape 22"/>
          <p:cNvSpPr>
            <a:spLocks noChangeArrowheads="1"/>
          </p:cNvSpPr>
          <p:nvPr/>
        </p:nvSpPr>
        <p:spPr bwMode="auto">
          <a:xfrm>
            <a:off x="5073650" y="2760663"/>
            <a:ext cx="358775" cy="557212"/>
          </a:xfrm>
          <a:prstGeom prst="upDownArrow">
            <a:avLst>
              <a:gd name="adj1" fmla="val 50000"/>
              <a:gd name="adj2" fmla="val 31062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567319" name="Rectangle 23"/>
          <p:cNvSpPr>
            <a:spLocks noChangeArrowheads="1"/>
          </p:cNvSpPr>
          <p:nvPr/>
        </p:nvSpPr>
        <p:spPr bwMode="auto">
          <a:xfrm>
            <a:off x="5378450" y="4259263"/>
            <a:ext cx="18351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US" sz="2000" b="1">
                <a:latin typeface="+mn-lt"/>
              </a:rPr>
              <a:t>C = $450 billion</a:t>
            </a:r>
            <a:endParaRPr lang="en-CA" sz="2000" b="1">
              <a:latin typeface="+mn-lt"/>
            </a:endParaRPr>
          </a:p>
        </p:txBody>
      </p:sp>
      <p:grpSp>
        <p:nvGrpSpPr>
          <p:cNvPr id="6" name="Group 24"/>
          <p:cNvGrpSpPr>
            <a:grpSpLocks/>
          </p:cNvGrpSpPr>
          <p:nvPr/>
        </p:nvGrpSpPr>
        <p:grpSpPr bwMode="auto">
          <a:xfrm>
            <a:off x="5378450" y="2878138"/>
            <a:ext cx="2355850" cy="557212"/>
            <a:chOff x="3388" y="1813"/>
            <a:chExt cx="1484" cy="351"/>
          </a:xfrm>
        </p:grpSpPr>
        <p:sp>
          <p:nvSpPr>
            <p:cNvPr id="24611" name="Rectangle 25"/>
            <p:cNvSpPr>
              <a:spLocks noChangeArrowheads="1"/>
            </p:cNvSpPr>
            <p:nvPr/>
          </p:nvSpPr>
          <p:spPr bwMode="auto">
            <a:xfrm>
              <a:off x="3794" y="1813"/>
              <a:ext cx="1078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>
                <a:defRPr/>
              </a:pPr>
              <a:r>
                <a:rPr lang="en-US" sz="2000" b="1">
                  <a:latin typeface="+mn-lt"/>
                </a:rPr>
                <a:t>I</a:t>
              </a:r>
              <a:r>
                <a:rPr lang="en-US" sz="2000" b="1" baseline="-25000">
                  <a:latin typeface="+mn-lt"/>
                </a:rPr>
                <a:t>g</a:t>
              </a:r>
              <a:r>
                <a:rPr lang="en-US" sz="2000" b="1">
                  <a:latin typeface="+mn-lt"/>
                </a:rPr>
                <a:t> = $20 billion</a:t>
              </a:r>
              <a:endParaRPr lang="en-CA" sz="2000" b="1">
                <a:latin typeface="+mn-lt"/>
              </a:endParaRPr>
            </a:p>
          </p:txBody>
        </p:sp>
        <p:sp>
          <p:nvSpPr>
            <p:cNvPr id="24612" name="Freeform 26"/>
            <p:cNvSpPr>
              <a:spLocks/>
            </p:cNvSpPr>
            <p:nvPr/>
          </p:nvSpPr>
          <p:spPr bwMode="auto">
            <a:xfrm>
              <a:off x="3388" y="1909"/>
              <a:ext cx="972" cy="255"/>
            </a:xfrm>
            <a:custGeom>
              <a:avLst/>
              <a:gdLst>
                <a:gd name="T0" fmla="*/ 972 w 972"/>
                <a:gd name="T1" fmla="*/ 147 h 255"/>
                <a:gd name="T2" fmla="*/ 802 w 972"/>
                <a:gd name="T3" fmla="*/ 248 h 255"/>
                <a:gd name="T4" fmla="*/ 373 w 972"/>
                <a:gd name="T5" fmla="*/ 192 h 255"/>
                <a:gd name="T6" fmla="*/ 0 w 972"/>
                <a:gd name="T7" fmla="*/ 0 h 25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72"/>
                <a:gd name="T13" fmla="*/ 0 h 255"/>
                <a:gd name="T14" fmla="*/ 972 w 972"/>
                <a:gd name="T15" fmla="*/ 255 h 25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72" h="255">
                  <a:moveTo>
                    <a:pt x="972" y="147"/>
                  </a:moveTo>
                  <a:cubicBezTo>
                    <a:pt x="944" y="162"/>
                    <a:pt x="902" y="241"/>
                    <a:pt x="802" y="248"/>
                  </a:cubicBezTo>
                  <a:cubicBezTo>
                    <a:pt x="702" y="255"/>
                    <a:pt x="507" y="233"/>
                    <a:pt x="373" y="192"/>
                  </a:cubicBezTo>
                  <a:cubicBezTo>
                    <a:pt x="239" y="151"/>
                    <a:pt x="78" y="40"/>
                    <a:pt x="0" y="0"/>
                  </a:cubicBezTo>
                </a:path>
              </a:pathLst>
            </a:custGeom>
            <a:noFill/>
            <a:ln w="57150">
              <a:solidFill>
                <a:schemeClr val="tx1"/>
              </a:solidFill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pPr>
                <a:defRPr/>
              </a:pPr>
              <a:endParaRPr lang="en-CA">
                <a:latin typeface="+mn-lt"/>
              </a:endParaRPr>
            </a:p>
          </p:txBody>
        </p:sp>
      </p:grpSp>
      <p:grpSp>
        <p:nvGrpSpPr>
          <p:cNvPr id="7" name="Group 27"/>
          <p:cNvGrpSpPr>
            <a:grpSpLocks/>
          </p:cNvGrpSpPr>
          <p:nvPr/>
        </p:nvGrpSpPr>
        <p:grpSpPr bwMode="auto">
          <a:xfrm>
            <a:off x="2797175" y="1247775"/>
            <a:ext cx="5087938" cy="2905125"/>
            <a:chOff x="1762" y="786"/>
            <a:chExt cx="3205" cy="1830"/>
          </a:xfrm>
        </p:grpSpPr>
        <p:sp>
          <p:nvSpPr>
            <p:cNvPr id="24608" name="Line 28"/>
            <p:cNvSpPr>
              <a:spLocks noChangeShapeType="1"/>
            </p:cNvSpPr>
            <p:nvPr/>
          </p:nvSpPr>
          <p:spPr bwMode="auto">
            <a:xfrm flipV="1">
              <a:off x="1884" y="962"/>
              <a:ext cx="2583" cy="1654"/>
            </a:xfrm>
            <a:prstGeom prst="line">
              <a:avLst/>
            </a:prstGeom>
            <a:noFill/>
            <a:ln w="76200">
              <a:solidFill>
                <a:schemeClr val="accent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>
                <a:defRPr/>
              </a:pPr>
              <a:endParaRPr lang="en-CA">
                <a:latin typeface="+mn-lt"/>
              </a:endParaRPr>
            </a:p>
          </p:txBody>
        </p:sp>
        <p:sp>
          <p:nvSpPr>
            <p:cNvPr id="24609" name="Rectangle 29"/>
            <p:cNvSpPr>
              <a:spLocks noChangeArrowheads="1"/>
            </p:cNvSpPr>
            <p:nvPr/>
          </p:nvSpPr>
          <p:spPr bwMode="auto">
            <a:xfrm>
              <a:off x="4430" y="786"/>
              <a:ext cx="537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>
                <a:defRPr/>
              </a:pPr>
              <a:r>
                <a:rPr lang="en-CA" sz="2400" b="1">
                  <a:solidFill>
                    <a:schemeClr val="accent1"/>
                  </a:solidFill>
                  <a:latin typeface="+mn-lt"/>
                </a:rPr>
                <a:t>C + I</a:t>
              </a:r>
              <a:r>
                <a:rPr lang="en-CA" sz="2400" b="1" baseline="-25000">
                  <a:solidFill>
                    <a:schemeClr val="accent1"/>
                  </a:solidFill>
                  <a:latin typeface="+mn-lt"/>
                </a:rPr>
                <a:t>g</a:t>
              </a:r>
            </a:p>
          </p:txBody>
        </p:sp>
        <p:sp>
          <p:nvSpPr>
            <p:cNvPr id="24610" name="Rectangle 30"/>
            <p:cNvSpPr>
              <a:spLocks noChangeArrowheads="1"/>
            </p:cNvSpPr>
            <p:nvPr/>
          </p:nvSpPr>
          <p:spPr bwMode="auto">
            <a:xfrm>
              <a:off x="1762" y="1576"/>
              <a:ext cx="1033" cy="4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>
                <a:defRPr/>
              </a:pPr>
              <a:r>
                <a:rPr lang="en-US" sz="2000" b="1">
                  <a:latin typeface="+mn-lt"/>
                </a:rPr>
                <a:t>Aggregate</a:t>
              </a:r>
            </a:p>
            <a:p>
              <a:pPr>
                <a:defRPr/>
              </a:pPr>
              <a:r>
                <a:rPr lang="en-US" sz="2000" b="1">
                  <a:latin typeface="+mn-lt"/>
                </a:rPr>
                <a:t>expenditures</a:t>
              </a:r>
              <a:endParaRPr lang="en-CA" sz="2000" b="1">
                <a:latin typeface="+mn-lt"/>
              </a:endParaRPr>
            </a:p>
          </p:txBody>
        </p:sp>
      </p:grpSp>
      <p:grpSp>
        <p:nvGrpSpPr>
          <p:cNvPr id="44050" name="Group 31"/>
          <p:cNvGrpSpPr>
            <a:grpSpLocks/>
          </p:cNvGrpSpPr>
          <p:nvPr/>
        </p:nvGrpSpPr>
        <p:grpSpPr bwMode="auto">
          <a:xfrm>
            <a:off x="1995488" y="1247775"/>
            <a:ext cx="501650" cy="3775075"/>
            <a:chOff x="1257" y="786"/>
            <a:chExt cx="316" cy="2378"/>
          </a:xfrm>
        </p:grpSpPr>
        <p:sp>
          <p:nvSpPr>
            <p:cNvPr id="24599" name="Rectangle 32"/>
            <p:cNvSpPr>
              <a:spLocks noChangeArrowheads="1"/>
            </p:cNvSpPr>
            <p:nvPr/>
          </p:nvSpPr>
          <p:spPr bwMode="auto">
            <a:xfrm>
              <a:off x="1257" y="2983"/>
              <a:ext cx="316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/>
            <a:lstStyle/>
            <a:p>
              <a:pPr algn="r">
                <a:defRPr/>
              </a:pPr>
              <a:r>
                <a:rPr lang="en-CA" sz="1400" b="1">
                  <a:latin typeface="+mn-lt"/>
                </a:rPr>
                <a:t>       370</a:t>
              </a:r>
            </a:p>
          </p:txBody>
        </p:sp>
        <p:sp>
          <p:nvSpPr>
            <p:cNvPr id="24600" name="Rectangle 33"/>
            <p:cNvSpPr>
              <a:spLocks noChangeArrowheads="1"/>
            </p:cNvSpPr>
            <p:nvPr/>
          </p:nvSpPr>
          <p:spPr bwMode="auto">
            <a:xfrm>
              <a:off x="1257" y="2708"/>
              <a:ext cx="316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/>
            <a:lstStyle/>
            <a:p>
              <a:pPr algn="r">
                <a:defRPr/>
              </a:pPr>
              <a:r>
                <a:rPr lang="en-CA" sz="1400" b="1">
                  <a:latin typeface="+mn-lt"/>
                </a:rPr>
                <a:t>       3</a:t>
              </a:r>
              <a:r>
                <a:rPr lang="en-US" sz="1400" b="1">
                  <a:latin typeface="+mn-lt"/>
                </a:rPr>
                <a:t>9</a:t>
              </a:r>
              <a:r>
                <a:rPr lang="en-CA" sz="1400" b="1">
                  <a:latin typeface="+mn-lt"/>
                </a:rPr>
                <a:t>0</a:t>
              </a:r>
            </a:p>
          </p:txBody>
        </p:sp>
        <p:sp>
          <p:nvSpPr>
            <p:cNvPr id="24601" name="Rectangle 34"/>
            <p:cNvSpPr>
              <a:spLocks noChangeArrowheads="1"/>
            </p:cNvSpPr>
            <p:nvPr/>
          </p:nvSpPr>
          <p:spPr bwMode="auto">
            <a:xfrm>
              <a:off x="1257" y="2433"/>
              <a:ext cx="316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/>
            <a:lstStyle/>
            <a:p>
              <a:pPr algn="r">
                <a:defRPr/>
              </a:pPr>
              <a:r>
                <a:rPr lang="en-CA" sz="1400" b="1">
                  <a:latin typeface="+mn-lt"/>
                </a:rPr>
                <a:t>       </a:t>
              </a:r>
              <a:r>
                <a:rPr lang="en-US" sz="1400" b="1">
                  <a:latin typeface="+mn-lt"/>
                </a:rPr>
                <a:t>41</a:t>
              </a:r>
              <a:r>
                <a:rPr lang="en-CA" sz="1400" b="1">
                  <a:latin typeface="+mn-lt"/>
                </a:rPr>
                <a:t>0</a:t>
              </a:r>
            </a:p>
          </p:txBody>
        </p:sp>
        <p:sp>
          <p:nvSpPr>
            <p:cNvPr id="24602" name="Rectangle 35"/>
            <p:cNvSpPr>
              <a:spLocks noChangeArrowheads="1"/>
            </p:cNvSpPr>
            <p:nvPr/>
          </p:nvSpPr>
          <p:spPr bwMode="auto">
            <a:xfrm>
              <a:off x="1257" y="2159"/>
              <a:ext cx="316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/>
            <a:lstStyle/>
            <a:p>
              <a:pPr algn="r">
                <a:defRPr/>
              </a:pPr>
              <a:r>
                <a:rPr lang="en-CA" sz="1400" b="1">
                  <a:latin typeface="+mn-lt"/>
                </a:rPr>
                <a:t>       </a:t>
              </a:r>
              <a:r>
                <a:rPr lang="en-US" sz="1400" b="1">
                  <a:latin typeface="+mn-lt"/>
                </a:rPr>
                <a:t>43</a:t>
              </a:r>
              <a:r>
                <a:rPr lang="en-CA" sz="1400" b="1">
                  <a:latin typeface="+mn-lt"/>
                </a:rPr>
                <a:t>0</a:t>
              </a:r>
            </a:p>
          </p:txBody>
        </p:sp>
        <p:sp>
          <p:nvSpPr>
            <p:cNvPr id="24603" name="Rectangle 36"/>
            <p:cNvSpPr>
              <a:spLocks noChangeArrowheads="1"/>
            </p:cNvSpPr>
            <p:nvPr/>
          </p:nvSpPr>
          <p:spPr bwMode="auto">
            <a:xfrm>
              <a:off x="1257" y="1884"/>
              <a:ext cx="316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/>
            <a:lstStyle/>
            <a:p>
              <a:pPr algn="r">
                <a:defRPr/>
              </a:pPr>
              <a:r>
                <a:rPr lang="en-CA" sz="1400" b="1">
                  <a:latin typeface="+mn-lt"/>
                </a:rPr>
                <a:t>       </a:t>
              </a:r>
              <a:r>
                <a:rPr lang="en-US" sz="1400" b="1">
                  <a:latin typeface="+mn-lt"/>
                </a:rPr>
                <a:t>45</a:t>
              </a:r>
              <a:r>
                <a:rPr lang="en-CA" sz="1400" b="1">
                  <a:latin typeface="+mn-lt"/>
                </a:rPr>
                <a:t>0</a:t>
              </a:r>
            </a:p>
          </p:txBody>
        </p:sp>
        <p:sp>
          <p:nvSpPr>
            <p:cNvPr id="24604" name="Rectangle 37"/>
            <p:cNvSpPr>
              <a:spLocks noChangeArrowheads="1"/>
            </p:cNvSpPr>
            <p:nvPr/>
          </p:nvSpPr>
          <p:spPr bwMode="auto">
            <a:xfrm>
              <a:off x="1257" y="1609"/>
              <a:ext cx="316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/>
            <a:lstStyle/>
            <a:p>
              <a:pPr algn="r">
                <a:defRPr/>
              </a:pPr>
              <a:r>
                <a:rPr lang="en-CA" sz="1400" b="1">
                  <a:latin typeface="+mn-lt"/>
                </a:rPr>
                <a:t>       </a:t>
              </a:r>
              <a:r>
                <a:rPr lang="en-US" sz="1400" b="1">
                  <a:latin typeface="+mn-lt"/>
                </a:rPr>
                <a:t>47</a:t>
              </a:r>
              <a:r>
                <a:rPr lang="en-CA" sz="1400" b="1">
                  <a:latin typeface="+mn-lt"/>
                </a:rPr>
                <a:t>0</a:t>
              </a:r>
            </a:p>
          </p:txBody>
        </p:sp>
        <p:sp>
          <p:nvSpPr>
            <p:cNvPr id="24605" name="Rectangle 38"/>
            <p:cNvSpPr>
              <a:spLocks noChangeArrowheads="1"/>
            </p:cNvSpPr>
            <p:nvPr/>
          </p:nvSpPr>
          <p:spPr bwMode="auto">
            <a:xfrm>
              <a:off x="1257" y="1335"/>
              <a:ext cx="316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/>
            <a:lstStyle/>
            <a:p>
              <a:pPr algn="r">
                <a:defRPr/>
              </a:pPr>
              <a:r>
                <a:rPr lang="en-CA" sz="1400" b="1">
                  <a:latin typeface="+mn-lt"/>
                </a:rPr>
                <a:t>       </a:t>
              </a:r>
              <a:r>
                <a:rPr lang="en-US" sz="1400" b="1">
                  <a:latin typeface="+mn-lt"/>
                </a:rPr>
                <a:t>49</a:t>
              </a:r>
              <a:r>
                <a:rPr lang="en-CA" sz="1400" b="1">
                  <a:latin typeface="+mn-lt"/>
                </a:rPr>
                <a:t>0</a:t>
              </a:r>
            </a:p>
          </p:txBody>
        </p:sp>
        <p:sp>
          <p:nvSpPr>
            <p:cNvPr id="24606" name="Rectangle 39"/>
            <p:cNvSpPr>
              <a:spLocks noChangeArrowheads="1"/>
            </p:cNvSpPr>
            <p:nvPr/>
          </p:nvSpPr>
          <p:spPr bwMode="auto">
            <a:xfrm>
              <a:off x="1257" y="1060"/>
              <a:ext cx="316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/>
            <a:lstStyle/>
            <a:p>
              <a:pPr algn="r">
                <a:defRPr/>
              </a:pPr>
              <a:r>
                <a:rPr lang="en-CA" sz="1400" b="1">
                  <a:latin typeface="+mn-lt"/>
                </a:rPr>
                <a:t>       </a:t>
              </a:r>
              <a:r>
                <a:rPr lang="en-US" sz="1400" b="1">
                  <a:latin typeface="+mn-lt"/>
                </a:rPr>
                <a:t>51</a:t>
              </a:r>
              <a:r>
                <a:rPr lang="en-CA" sz="1400" b="1">
                  <a:latin typeface="+mn-lt"/>
                </a:rPr>
                <a:t>0</a:t>
              </a:r>
            </a:p>
          </p:txBody>
        </p:sp>
        <p:sp>
          <p:nvSpPr>
            <p:cNvPr id="24607" name="Rectangle 40"/>
            <p:cNvSpPr>
              <a:spLocks noChangeArrowheads="1"/>
            </p:cNvSpPr>
            <p:nvPr/>
          </p:nvSpPr>
          <p:spPr bwMode="auto">
            <a:xfrm>
              <a:off x="1257" y="786"/>
              <a:ext cx="316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/>
            <a:lstStyle/>
            <a:p>
              <a:pPr algn="r">
                <a:defRPr/>
              </a:pPr>
              <a:r>
                <a:rPr lang="en-CA" sz="1400" b="1">
                  <a:latin typeface="+mn-lt"/>
                </a:rPr>
                <a:t>       </a:t>
              </a:r>
              <a:r>
                <a:rPr lang="en-US" sz="1400" b="1">
                  <a:latin typeface="+mn-lt"/>
                </a:rPr>
                <a:t>53</a:t>
              </a:r>
              <a:r>
                <a:rPr lang="en-CA" sz="1400" b="1">
                  <a:latin typeface="+mn-lt"/>
                </a:rPr>
                <a:t>0</a:t>
              </a:r>
            </a:p>
          </p:txBody>
        </p:sp>
      </p:grpSp>
      <p:sp>
        <p:nvSpPr>
          <p:cNvPr id="45" name="Slide Number Placeholder 4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E08A1E-3E5C-4524-887B-8825E9F12846}" type="slidenum">
              <a:rPr lang="en-US"/>
              <a:pPr>
                <a:defRPr/>
              </a:pPr>
              <a:t>34</a:t>
            </a:fld>
            <a:endParaRPr lang="en-US"/>
          </a:p>
        </p:txBody>
      </p:sp>
      <p:sp>
        <p:nvSpPr>
          <p:cNvPr id="46" name="Footer Placeholder 4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67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67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7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67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67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7317" grpId="0" animBg="1"/>
      <p:bldP spid="567318" grpId="0" animBg="1"/>
      <p:bldP spid="567319" grpId="0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z="3600" dirty="0" smtClean="0">
                <a:solidFill>
                  <a:schemeClr val="accent1">
                    <a:satMod val="150000"/>
                  </a:schemeClr>
                </a:solidFill>
              </a:rPr>
              <a:t>The Aggregate Expenditure Function</a:t>
            </a:r>
            <a:br>
              <a:rPr lang="en-CA" sz="3600" dirty="0" smtClean="0">
                <a:solidFill>
                  <a:schemeClr val="accent1">
                    <a:satMod val="150000"/>
                  </a:schemeClr>
                </a:solidFill>
              </a:rPr>
            </a:br>
            <a:r>
              <a:rPr lang="en-CA" sz="3600" dirty="0" smtClean="0">
                <a:solidFill>
                  <a:schemeClr val="accent1">
                    <a:satMod val="150000"/>
                  </a:schemeClr>
                </a:solidFill>
              </a:rPr>
              <a:t>Example 2</a:t>
            </a:r>
            <a:endParaRPr lang="en-US" sz="3600" dirty="0" smtClean="0">
              <a:solidFill>
                <a:schemeClr val="accent1">
                  <a:satMod val="150000"/>
                </a:schemeClr>
              </a:solidFill>
            </a:endParaRPr>
          </a:p>
        </p:txBody>
      </p:sp>
      <p:graphicFrame>
        <p:nvGraphicFramePr>
          <p:cNvPr id="545849" name="Group 57"/>
          <p:cNvGraphicFramePr>
            <a:graphicFrameLocks noGrp="1"/>
          </p:cNvGraphicFramePr>
          <p:nvPr>
            <p:ph type="tbl" idx="1"/>
          </p:nvPr>
        </p:nvGraphicFramePr>
        <p:xfrm>
          <a:off x="539750" y="1700213"/>
          <a:ext cx="4176713" cy="4537076"/>
        </p:xfrm>
        <a:graphic>
          <a:graphicData uri="http://schemas.openxmlformats.org/drawingml/2006/table">
            <a:tbl>
              <a:tblPr/>
              <a:tblGrid>
                <a:gridCol w="1152525"/>
                <a:gridCol w="1008063"/>
                <a:gridCol w="1008062"/>
                <a:gridCol w="1008063"/>
              </a:tblGrid>
              <a:tr h="922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Y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AE = C + I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8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15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4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60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15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100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100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15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0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150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140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15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0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180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15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45850" name="Text Box 58"/>
          <p:cNvSpPr txBox="1">
            <a:spLocks noChangeArrowheads="1"/>
          </p:cNvSpPr>
          <p:nvPr/>
        </p:nvSpPr>
        <p:spPr bwMode="auto">
          <a:xfrm>
            <a:off x="5219700" y="1989138"/>
            <a:ext cx="3529013" cy="32321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CA" sz="2400" dirty="0">
                <a:latin typeface="+mn-lt"/>
              </a:rPr>
              <a:t>C = 20 +0.8 Y</a:t>
            </a:r>
          </a:p>
          <a:p>
            <a:pPr>
              <a:spcBef>
                <a:spcPct val="50000"/>
              </a:spcBef>
              <a:defRPr/>
            </a:pPr>
            <a:r>
              <a:rPr lang="en-CA" sz="2400" dirty="0">
                <a:latin typeface="+mn-lt"/>
              </a:rPr>
              <a:t>I = 15</a:t>
            </a:r>
          </a:p>
          <a:p>
            <a:pPr>
              <a:spcBef>
                <a:spcPct val="50000"/>
              </a:spcBef>
              <a:defRPr/>
            </a:pPr>
            <a:r>
              <a:rPr lang="en-CA" sz="2400" dirty="0">
                <a:latin typeface="+mn-lt"/>
              </a:rPr>
              <a:t>AE = C + I</a:t>
            </a:r>
          </a:p>
          <a:p>
            <a:pPr>
              <a:spcBef>
                <a:spcPct val="50000"/>
              </a:spcBef>
              <a:defRPr/>
            </a:pPr>
            <a:r>
              <a:rPr lang="en-CA" sz="2400" dirty="0">
                <a:latin typeface="+mn-lt"/>
              </a:rPr>
              <a:t>AE = 20 + 0.8 Y + 15</a:t>
            </a:r>
          </a:p>
          <a:p>
            <a:pPr>
              <a:spcBef>
                <a:spcPct val="50000"/>
              </a:spcBef>
              <a:defRPr/>
            </a:pPr>
            <a:r>
              <a:rPr lang="en-CA" sz="2400" dirty="0">
                <a:latin typeface="+mn-lt"/>
              </a:rPr>
              <a:t>AE = 35 + 0.8 Y</a:t>
            </a:r>
          </a:p>
          <a:p>
            <a:pPr>
              <a:spcBef>
                <a:spcPct val="50000"/>
              </a:spcBef>
              <a:defRPr/>
            </a:pPr>
            <a:endParaRPr lang="en-US" sz="2400" dirty="0">
              <a:latin typeface="+mn-lt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A92FEA-961A-4738-8289-C135E40B891C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5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545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585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Line 7"/>
          <p:cNvSpPr>
            <a:spLocks noChangeShapeType="1"/>
          </p:cNvSpPr>
          <p:nvPr/>
        </p:nvSpPr>
        <p:spPr bwMode="auto">
          <a:xfrm flipV="1">
            <a:off x="2457450" y="1058863"/>
            <a:ext cx="4435475" cy="44354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6083" name="Arc 8"/>
          <p:cNvSpPr>
            <a:spLocks/>
          </p:cNvSpPr>
          <p:nvPr/>
        </p:nvSpPr>
        <p:spPr bwMode="auto">
          <a:xfrm>
            <a:off x="3022600" y="4894263"/>
            <a:ext cx="293688" cy="563562"/>
          </a:xfrm>
          <a:custGeom>
            <a:avLst/>
            <a:gdLst>
              <a:gd name="T0" fmla="*/ 0 w 21717"/>
              <a:gd name="T1" fmla="*/ 0 h 21600"/>
              <a:gd name="T2" fmla="*/ 726348408 w 21717"/>
              <a:gd name="T3" fmla="*/ 2147483647 h 21600"/>
              <a:gd name="T4" fmla="*/ 3912595 w 21717"/>
              <a:gd name="T5" fmla="*/ 2147483647 h 21600"/>
              <a:gd name="T6" fmla="*/ 0 60000 65536"/>
              <a:gd name="T7" fmla="*/ 0 60000 65536"/>
              <a:gd name="T8" fmla="*/ 0 60000 65536"/>
              <a:gd name="T9" fmla="*/ 0 w 21717"/>
              <a:gd name="T10" fmla="*/ 0 h 21600"/>
              <a:gd name="T11" fmla="*/ 21717 w 21717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717" h="21600" fill="none" extrusionOk="0">
                <a:moveTo>
                  <a:pt x="0" y="0"/>
                </a:moveTo>
                <a:cubicBezTo>
                  <a:pt x="39" y="0"/>
                  <a:pt x="78" y="-1"/>
                  <a:pt x="117" y="0"/>
                </a:cubicBezTo>
                <a:cubicBezTo>
                  <a:pt x="12022" y="0"/>
                  <a:pt x="21683" y="9633"/>
                  <a:pt x="21716" y="21539"/>
                </a:cubicBezTo>
              </a:path>
              <a:path w="21717" h="21600" stroke="0" extrusionOk="0">
                <a:moveTo>
                  <a:pt x="0" y="0"/>
                </a:moveTo>
                <a:cubicBezTo>
                  <a:pt x="39" y="0"/>
                  <a:pt x="78" y="-1"/>
                  <a:pt x="117" y="0"/>
                </a:cubicBezTo>
                <a:cubicBezTo>
                  <a:pt x="12022" y="0"/>
                  <a:pt x="21683" y="9633"/>
                  <a:pt x="21716" y="21539"/>
                </a:cubicBezTo>
                <a:lnTo>
                  <a:pt x="117" y="21600"/>
                </a:lnTo>
                <a:close/>
              </a:path>
            </a:pathLst>
          </a:custGeom>
          <a:noFill/>
          <a:ln w="38100" cap="rnd">
            <a:solidFill>
              <a:schemeClr val="accent1"/>
            </a:solidFill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grpSp>
        <p:nvGrpSpPr>
          <p:cNvPr id="46084" name="Group 9"/>
          <p:cNvGrpSpPr>
            <a:grpSpLocks/>
          </p:cNvGrpSpPr>
          <p:nvPr/>
        </p:nvGrpSpPr>
        <p:grpSpPr bwMode="auto">
          <a:xfrm>
            <a:off x="2435225" y="1138238"/>
            <a:ext cx="4687888" cy="4379912"/>
            <a:chOff x="1534" y="717"/>
            <a:chExt cx="2953" cy="2759"/>
          </a:xfrm>
        </p:grpSpPr>
        <p:sp>
          <p:nvSpPr>
            <p:cNvPr id="46103" name="Line 10"/>
            <p:cNvSpPr>
              <a:spLocks noChangeShapeType="1"/>
            </p:cNvSpPr>
            <p:nvPr/>
          </p:nvSpPr>
          <p:spPr bwMode="auto">
            <a:xfrm>
              <a:off x="1552" y="717"/>
              <a:ext cx="0" cy="2759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6104" name="Line 11"/>
            <p:cNvSpPr>
              <a:spLocks noChangeShapeType="1"/>
            </p:cNvSpPr>
            <p:nvPr/>
          </p:nvSpPr>
          <p:spPr bwMode="auto">
            <a:xfrm>
              <a:off x="1534" y="3458"/>
              <a:ext cx="2953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46085" name="Group 12"/>
          <p:cNvGrpSpPr>
            <a:grpSpLocks/>
          </p:cNvGrpSpPr>
          <p:nvPr/>
        </p:nvGrpSpPr>
        <p:grpSpPr bwMode="auto">
          <a:xfrm>
            <a:off x="2687638" y="5108575"/>
            <a:ext cx="500062" cy="366713"/>
            <a:chOff x="1693" y="3218"/>
            <a:chExt cx="315" cy="231"/>
          </a:xfrm>
        </p:grpSpPr>
        <p:sp>
          <p:nvSpPr>
            <p:cNvPr id="46101" name="Rectangle 13"/>
            <p:cNvSpPr>
              <a:spLocks noChangeArrowheads="1"/>
            </p:cNvSpPr>
            <p:nvPr/>
          </p:nvSpPr>
          <p:spPr bwMode="auto">
            <a:xfrm>
              <a:off x="1693" y="3276"/>
              <a:ext cx="223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r>
                <a:rPr lang="en-CA" sz="1200" b="1">
                  <a:solidFill>
                    <a:schemeClr val="accent1"/>
                  </a:solidFill>
                  <a:latin typeface="Arial" charset="0"/>
                </a:rPr>
                <a:t>45</a:t>
              </a:r>
            </a:p>
          </p:txBody>
        </p:sp>
        <p:sp>
          <p:nvSpPr>
            <p:cNvPr id="46102" name="Rectangle 14"/>
            <p:cNvSpPr>
              <a:spLocks noChangeArrowheads="1"/>
            </p:cNvSpPr>
            <p:nvPr/>
          </p:nvSpPr>
          <p:spPr bwMode="auto">
            <a:xfrm>
              <a:off x="1843" y="3218"/>
              <a:ext cx="165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r>
                <a:rPr lang="en-CA" sz="1000" b="1">
                  <a:solidFill>
                    <a:schemeClr val="accent1"/>
                  </a:solidFill>
                  <a:latin typeface="Arial" charset="0"/>
                </a:rPr>
                <a:t>o</a:t>
              </a:r>
            </a:p>
          </p:txBody>
        </p:sp>
      </p:grpSp>
      <p:sp>
        <p:nvSpPr>
          <p:cNvPr id="46086" name="Line 15"/>
          <p:cNvSpPr>
            <a:spLocks noChangeShapeType="1"/>
          </p:cNvSpPr>
          <p:nvPr/>
        </p:nvSpPr>
        <p:spPr bwMode="auto">
          <a:xfrm flipV="1">
            <a:off x="2592388" y="2413000"/>
            <a:ext cx="4100512" cy="2625725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6087" name="Line 16"/>
          <p:cNvSpPr>
            <a:spLocks noChangeShapeType="1"/>
          </p:cNvSpPr>
          <p:nvPr/>
        </p:nvSpPr>
        <p:spPr bwMode="auto">
          <a:xfrm>
            <a:off x="3417888" y="4471988"/>
            <a:ext cx="0" cy="1065212"/>
          </a:xfrm>
          <a:prstGeom prst="line">
            <a:avLst/>
          </a:prstGeom>
          <a:noFill/>
          <a:ln w="254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5371" name="Rectangle 17"/>
          <p:cNvSpPr>
            <a:spLocks noChangeArrowheads="1"/>
          </p:cNvSpPr>
          <p:nvPr/>
        </p:nvSpPr>
        <p:spPr bwMode="auto">
          <a:xfrm>
            <a:off x="3059113" y="5734050"/>
            <a:ext cx="35274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>
              <a:defRPr/>
            </a:pPr>
            <a:r>
              <a:rPr lang="en-CA" sz="1600" b="1">
                <a:latin typeface="+mn-lt"/>
              </a:rPr>
              <a:t>Real domestic product, GDP</a:t>
            </a:r>
          </a:p>
        </p:txBody>
      </p:sp>
      <p:sp>
        <p:nvSpPr>
          <p:cNvPr id="46089" name="Rectangle 19"/>
          <p:cNvSpPr>
            <a:spLocks noChangeArrowheads="1"/>
          </p:cNvSpPr>
          <p:nvPr/>
        </p:nvSpPr>
        <p:spPr bwMode="auto">
          <a:xfrm>
            <a:off x="6659563" y="2420938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CA" sz="2400" b="1">
                <a:solidFill>
                  <a:schemeClr val="tx2"/>
                </a:solidFill>
                <a:latin typeface="Arial" charset="0"/>
              </a:rPr>
              <a:t>C</a:t>
            </a:r>
          </a:p>
        </p:txBody>
      </p:sp>
      <p:sp>
        <p:nvSpPr>
          <p:cNvPr id="15373" name="Rectangle 20"/>
          <p:cNvSpPr>
            <a:spLocks noChangeArrowheads="1"/>
          </p:cNvSpPr>
          <p:nvPr/>
        </p:nvSpPr>
        <p:spPr bwMode="auto">
          <a:xfrm rot="-5400000">
            <a:off x="213519" y="3250407"/>
            <a:ext cx="343693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>
              <a:defRPr/>
            </a:pPr>
            <a:r>
              <a:rPr lang="en-US" sz="1600" b="1" dirty="0">
                <a:latin typeface="+mn-lt"/>
              </a:rPr>
              <a:t>Aggregate Expenditures</a:t>
            </a:r>
            <a:endParaRPr lang="en-CA" sz="1700" b="1" dirty="0">
              <a:latin typeface="+mn-lt"/>
            </a:endParaRPr>
          </a:p>
        </p:txBody>
      </p:sp>
      <p:sp>
        <p:nvSpPr>
          <p:cNvPr id="547863" name="Rectangle 23"/>
          <p:cNvSpPr>
            <a:spLocks noChangeArrowheads="1"/>
          </p:cNvSpPr>
          <p:nvPr/>
        </p:nvSpPr>
        <p:spPr bwMode="auto">
          <a:xfrm>
            <a:off x="5148263" y="3573463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2400" b="1">
                <a:latin typeface="Arial" charset="0"/>
              </a:rPr>
              <a:t>C = 20 + 0.8Y</a:t>
            </a:r>
            <a:endParaRPr lang="en-CA" sz="2400" b="1">
              <a:latin typeface="Arial" charset="0"/>
            </a:endParaRPr>
          </a:p>
        </p:txBody>
      </p:sp>
      <p:grpSp>
        <p:nvGrpSpPr>
          <p:cNvPr id="4" name="Group 27"/>
          <p:cNvGrpSpPr>
            <a:grpSpLocks/>
          </p:cNvGrpSpPr>
          <p:nvPr/>
        </p:nvGrpSpPr>
        <p:grpSpPr bwMode="auto">
          <a:xfrm>
            <a:off x="2797175" y="1247775"/>
            <a:ext cx="4976813" cy="2905125"/>
            <a:chOff x="1762" y="786"/>
            <a:chExt cx="3135" cy="1830"/>
          </a:xfrm>
        </p:grpSpPr>
        <p:sp>
          <p:nvSpPr>
            <p:cNvPr id="15380" name="Line 28"/>
            <p:cNvSpPr>
              <a:spLocks noChangeShapeType="1"/>
            </p:cNvSpPr>
            <p:nvPr/>
          </p:nvSpPr>
          <p:spPr bwMode="auto">
            <a:xfrm flipV="1">
              <a:off x="1884" y="962"/>
              <a:ext cx="2583" cy="1654"/>
            </a:xfrm>
            <a:prstGeom prst="line">
              <a:avLst/>
            </a:prstGeom>
            <a:noFill/>
            <a:ln w="76200">
              <a:solidFill>
                <a:schemeClr val="accent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>
                <a:defRPr/>
              </a:pPr>
              <a:endParaRPr lang="en-CA">
                <a:latin typeface="+mn-lt"/>
              </a:endParaRPr>
            </a:p>
          </p:txBody>
        </p:sp>
        <p:sp>
          <p:nvSpPr>
            <p:cNvPr id="15381" name="Rectangle 29"/>
            <p:cNvSpPr>
              <a:spLocks noChangeArrowheads="1"/>
            </p:cNvSpPr>
            <p:nvPr/>
          </p:nvSpPr>
          <p:spPr bwMode="auto">
            <a:xfrm>
              <a:off x="4430" y="786"/>
              <a:ext cx="467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>
                <a:defRPr/>
              </a:pPr>
              <a:r>
                <a:rPr lang="en-CA" sz="2400" b="1" dirty="0">
                  <a:solidFill>
                    <a:schemeClr val="accent1"/>
                  </a:solidFill>
                  <a:latin typeface="+mn-lt"/>
                </a:rPr>
                <a:t>C + I</a:t>
              </a:r>
              <a:endParaRPr lang="en-CA" sz="2400" b="1" baseline="-25000" dirty="0">
                <a:solidFill>
                  <a:schemeClr val="accent1"/>
                </a:solidFill>
                <a:latin typeface="+mn-lt"/>
              </a:endParaRPr>
            </a:p>
          </p:txBody>
        </p:sp>
        <p:sp>
          <p:nvSpPr>
            <p:cNvPr id="15382" name="Rectangle 30"/>
            <p:cNvSpPr>
              <a:spLocks noChangeArrowheads="1"/>
            </p:cNvSpPr>
            <p:nvPr/>
          </p:nvSpPr>
          <p:spPr bwMode="auto">
            <a:xfrm>
              <a:off x="1762" y="1576"/>
              <a:ext cx="1033" cy="4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>
                <a:defRPr/>
              </a:pPr>
              <a:r>
                <a:rPr lang="en-US" sz="2000" b="1">
                  <a:latin typeface="+mn-lt"/>
                </a:rPr>
                <a:t>Aggregate</a:t>
              </a:r>
            </a:p>
            <a:p>
              <a:pPr>
                <a:defRPr/>
              </a:pPr>
              <a:r>
                <a:rPr lang="en-US" sz="2000" b="1">
                  <a:latin typeface="+mn-lt"/>
                </a:rPr>
                <a:t>expenditures</a:t>
              </a:r>
              <a:endParaRPr lang="en-CA" sz="2000" b="1">
                <a:latin typeface="+mn-lt"/>
              </a:endParaRPr>
            </a:p>
          </p:txBody>
        </p:sp>
      </p:grpSp>
      <p:sp>
        <p:nvSpPr>
          <p:cNvPr id="547882" name="Line 42"/>
          <p:cNvSpPr>
            <a:spLocks noChangeShapeType="1"/>
          </p:cNvSpPr>
          <p:nvPr/>
        </p:nvSpPr>
        <p:spPr bwMode="auto">
          <a:xfrm flipV="1">
            <a:off x="6084888" y="2276475"/>
            <a:ext cx="0" cy="431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 type="none" w="sm" len="sm"/>
            <a:tailEnd type="triangl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547883" name="Text Box 43"/>
          <p:cNvSpPr txBox="1">
            <a:spLocks noChangeArrowheads="1"/>
          </p:cNvSpPr>
          <p:nvPr/>
        </p:nvSpPr>
        <p:spPr bwMode="auto">
          <a:xfrm>
            <a:off x="3635375" y="1412875"/>
            <a:ext cx="2665413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400"/>
              <a:t>AE = 35 + 0.8 Y</a:t>
            </a:r>
            <a:endParaRPr lang="en-US" sz="2400"/>
          </a:p>
        </p:txBody>
      </p:sp>
      <p:sp>
        <p:nvSpPr>
          <p:cNvPr id="547884" name="Text Box 44"/>
          <p:cNvSpPr txBox="1">
            <a:spLocks noChangeArrowheads="1"/>
          </p:cNvSpPr>
          <p:nvPr/>
        </p:nvSpPr>
        <p:spPr bwMode="auto">
          <a:xfrm>
            <a:off x="6156325" y="1989138"/>
            <a:ext cx="1150938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400"/>
              <a:t>I = 15</a:t>
            </a:r>
            <a:endParaRPr lang="en-US" sz="240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7E01B65-6178-4716-9282-8E7F3C590C7A}" type="slidenum">
              <a:rPr lang="en-US"/>
              <a:pPr>
                <a:defRPr/>
              </a:pPr>
              <a:t>36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7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47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47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547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7863" grpId="0" autoUpdateAnimBg="0"/>
      <p:bldP spid="547882" grpId="0" animBg="1"/>
      <p:bldP spid="547883" grpId="0"/>
      <p:bldP spid="54788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Equilibrium Output</a:t>
            </a:r>
            <a:endParaRPr lang="en-US" smtClean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549891" name="Rectangle 3"/>
          <p:cNvSpPr>
            <a:spLocks noGrp="1" noChangeArrowheads="1"/>
          </p:cNvSpPr>
          <p:nvPr>
            <p:ph idx="1"/>
          </p:nvPr>
        </p:nvSpPr>
        <p:spPr>
          <a:xfrm>
            <a:off x="539750" y="1700213"/>
            <a:ext cx="4392613" cy="4537075"/>
          </a:xfrm>
        </p:spPr>
        <p:txBody>
          <a:bodyPr/>
          <a:lstStyle/>
          <a:p>
            <a:pPr eaLnBrk="1" hangingPunct="1"/>
            <a:r>
              <a:rPr lang="en-CA" sz="2800" smtClean="0"/>
              <a:t>Assumption</a:t>
            </a:r>
          </a:p>
          <a:p>
            <a:pPr lvl="1" eaLnBrk="1" hangingPunct="1"/>
            <a:r>
              <a:rPr lang="en-CA" smtClean="0"/>
              <a:t>AE = C + I</a:t>
            </a:r>
          </a:p>
          <a:p>
            <a:pPr lvl="1" eaLnBrk="1" hangingPunct="1"/>
            <a:r>
              <a:rPr lang="en-CA" smtClean="0"/>
              <a:t>C = C</a:t>
            </a:r>
            <a:r>
              <a:rPr lang="en-CA" baseline="-25000" smtClean="0"/>
              <a:t>0</a:t>
            </a:r>
            <a:r>
              <a:rPr lang="en-CA" smtClean="0"/>
              <a:t> + cY</a:t>
            </a:r>
          </a:p>
          <a:p>
            <a:pPr lvl="1" eaLnBrk="1" hangingPunct="1"/>
            <a:r>
              <a:rPr lang="en-CA" smtClean="0"/>
              <a:t>I = I</a:t>
            </a:r>
            <a:r>
              <a:rPr lang="en-CA" baseline="-25000" smtClean="0"/>
              <a:t>g</a:t>
            </a:r>
          </a:p>
          <a:p>
            <a:pPr eaLnBrk="1" hangingPunct="1"/>
            <a:r>
              <a:rPr lang="en-CA" sz="2800" smtClean="0"/>
              <a:t>Y = C + I = C</a:t>
            </a:r>
            <a:r>
              <a:rPr lang="en-CA" sz="2800" baseline="-25000" smtClean="0"/>
              <a:t>0</a:t>
            </a:r>
            <a:r>
              <a:rPr lang="en-CA" sz="2800" smtClean="0"/>
              <a:t> + cY + I</a:t>
            </a:r>
            <a:r>
              <a:rPr lang="en-CA" sz="2800" baseline="-25000" smtClean="0"/>
              <a:t>g</a:t>
            </a:r>
          </a:p>
          <a:p>
            <a:pPr eaLnBrk="1" hangingPunct="1"/>
            <a:r>
              <a:rPr lang="en-CA" sz="2800" smtClean="0"/>
              <a:t>Y – cY = C</a:t>
            </a:r>
            <a:r>
              <a:rPr lang="en-CA" sz="2800" baseline="-25000" smtClean="0"/>
              <a:t>0</a:t>
            </a:r>
            <a:r>
              <a:rPr lang="en-CA" sz="2800" smtClean="0"/>
              <a:t> + I</a:t>
            </a:r>
            <a:r>
              <a:rPr lang="en-CA" sz="2800" baseline="-25000" smtClean="0"/>
              <a:t>g</a:t>
            </a:r>
          </a:p>
          <a:p>
            <a:pPr eaLnBrk="1" hangingPunct="1"/>
            <a:r>
              <a:rPr lang="en-CA" sz="2800" smtClean="0"/>
              <a:t>Y</a:t>
            </a:r>
            <a:r>
              <a:rPr lang="en-CA" sz="2800" baseline="-25000" smtClean="0"/>
              <a:t>e</a:t>
            </a:r>
            <a:r>
              <a:rPr lang="en-CA" sz="2800" smtClean="0"/>
              <a:t> = (C</a:t>
            </a:r>
            <a:r>
              <a:rPr lang="en-CA" sz="2800" baseline="-25000" smtClean="0"/>
              <a:t>0</a:t>
            </a:r>
            <a:r>
              <a:rPr lang="en-CA" sz="2800" smtClean="0"/>
              <a:t> + I</a:t>
            </a:r>
            <a:r>
              <a:rPr lang="en-CA" sz="2800" baseline="-25000" smtClean="0"/>
              <a:t>g</a:t>
            </a:r>
            <a:r>
              <a:rPr lang="en-CA" sz="2800" smtClean="0"/>
              <a:t>) / (1 – c)</a:t>
            </a:r>
            <a:endParaRPr lang="en-US" sz="2800" baseline="-25000" smtClean="0"/>
          </a:p>
        </p:txBody>
      </p:sp>
      <p:sp>
        <p:nvSpPr>
          <p:cNvPr id="549892" name="Rectangle 4"/>
          <p:cNvSpPr>
            <a:spLocks noChangeArrowheads="1"/>
          </p:cNvSpPr>
          <p:nvPr/>
        </p:nvSpPr>
        <p:spPr bwMode="auto">
          <a:xfrm>
            <a:off x="4643438" y="1700213"/>
            <a:ext cx="4500562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Tx/>
              <a:buChar char="•"/>
              <a:defRPr/>
            </a:pPr>
            <a:r>
              <a:rPr lang="en-CA" sz="2800" dirty="0">
                <a:latin typeface="+mn-lt"/>
              </a:rPr>
              <a:t>Assumption</a:t>
            </a:r>
          </a:p>
          <a:p>
            <a:pPr marL="742950" lvl="1" indent="-285750" eaLnBrk="1" hangingPunct="1">
              <a:spcBef>
                <a:spcPct val="20000"/>
              </a:spcBef>
              <a:buFontTx/>
              <a:buChar char="–"/>
              <a:defRPr/>
            </a:pPr>
            <a:r>
              <a:rPr lang="en-CA" sz="2800" dirty="0">
                <a:latin typeface="+mn-lt"/>
              </a:rPr>
              <a:t>C = 20 + 0.8Y</a:t>
            </a:r>
          </a:p>
          <a:p>
            <a:pPr marL="742950" lvl="1" indent="-285750" eaLnBrk="1" hangingPunct="1">
              <a:spcBef>
                <a:spcPct val="20000"/>
              </a:spcBef>
              <a:buFontTx/>
              <a:buChar char="–"/>
              <a:defRPr/>
            </a:pPr>
            <a:r>
              <a:rPr lang="en-CA" sz="2800" dirty="0">
                <a:latin typeface="+mn-lt"/>
              </a:rPr>
              <a:t>I = 15</a:t>
            </a:r>
            <a:endParaRPr lang="en-CA" sz="2800" baseline="-25000" dirty="0">
              <a:latin typeface="+mn-lt"/>
            </a:endParaRP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  <a:defRPr/>
            </a:pPr>
            <a:r>
              <a:rPr lang="en-CA" sz="2800" dirty="0">
                <a:latin typeface="+mn-lt"/>
              </a:rPr>
              <a:t>AE = C + I = 35 + 0.8Y</a:t>
            </a: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  <a:defRPr/>
            </a:pPr>
            <a:r>
              <a:rPr lang="en-CA" sz="2800" dirty="0">
                <a:latin typeface="+mn-lt"/>
              </a:rPr>
              <a:t>Y = AE</a:t>
            </a: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  <a:defRPr/>
            </a:pPr>
            <a:r>
              <a:rPr lang="en-CA" sz="2800" dirty="0">
                <a:latin typeface="+mn-lt"/>
              </a:rPr>
              <a:t>Y = 35 + 0.8Y</a:t>
            </a:r>
            <a:endParaRPr lang="en-CA" sz="2800" baseline="-25000" dirty="0">
              <a:latin typeface="+mn-lt"/>
            </a:endParaRP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  <a:defRPr/>
            </a:pPr>
            <a:r>
              <a:rPr lang="en-CA" sz="2800" dirty="0">
                <a:latin typeface="+mn-lt"/>
              </a:rPr>
              <a:t>Y – 0.8Y = 35</a:t>
            </a:r>
            <a:endParaRPr lang="en-CA" sz="2800" baseline="-25000" dirty="0">
              <a:latin typeface="+mn-lt"/>
            </a:endParaRP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  <a:defRPr/>
            </a:pPr>
            <a:r>
              <a:rPr lang="en-CA" sz="2800" dirty="0">
                <a:latin typeface="+mn-lt"/>
              </a:rPr>
              <a:t>Y</a:t>
            </a:r>
            <a:r>
              <a:rPr lang="en-CA" sz="2800" baseline="-25000" dirty="0">
                <a:latin typeface="+mn-lt"/>
              </a:rPr>
              <a:t>e</a:t>
            </a:r>
            <a:r>
              <a:rPr lang="en-CA" sz="2800" dirty="0">
                <a:latin typeface="+mn-lt"/>
              </a:rPr>
              <a:t> = 35 / (1 – 0.8) = 175</a:t>
            </a:r>
            <a:endParaRPr lang="en-US" sz="2800" baseline="-25000" dirty="0">
              <a:latin typeface="+mn-lt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9BEDB8-141D-45ED-95F7-EF7692E26FB7}" type="slidenum">
              <a:rPr lang="en-US"/>
              <a:pPr>
                <a:defRPr/>
              </a:pPr>
              <a:t>37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49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49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49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49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49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549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8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498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549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8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5498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8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5498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8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498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8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5498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8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5498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8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5498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89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54989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9891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z="3600" smtClean="0">
                <a:solidFill>
                  <a:schemeClr val="accent1">
                    <a:satMod val="150000"/>
                  </a:schemeClr>
                </a:solidFill>
              </a:rPr>
              <a:t>Another Approach</a:t>
            </a:r>
            <a:br>
              <a:rPr lang="en-CA" sz="3600" smtClean="0">
                <a:solidFill>
                  <a:schemeClr val="accent1">
                    <a:satMod val="150000"/>
                  </a:schemeClr>
                </a:solidFill>
              </a:rPr>
            </a:br>
            <a:r>
              <a:rPr lang="en-CA" sz="3600" smtClean="0">
                <a:solidFill>
                  <a:schemeClr val="accent1">
                    <a:satMod val="150000"/>
                  </a:schemeClr>
                </a:solidFill>
              </a:rPr>
              <a:t>Planned Saving Equals Planned Investment</a:t>
            </a:r>
            <a:endParaRPr lang="en-US" sz="3600" smtClean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5693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Since AE = C + I</a:t>
            </a:r>
          </a:p>
          <a:p>
            <a:pPr eaLnBrk="1" hangingPunct="1"/>
            <a:r>
              <a:rPr lang="en-CA" smtClean="0"/>
              <a:t>And Y = C + S</a:t>
            </a:r>
          </a:p>
          <a:p>
            <a:pPr eaLnBrk="1" hangingPunct="1"/>
            <a:r>
              <a:rPr lang="en-CA" smtClean="0"/>
              <a:t>AE = Y       I = S</a:t>
            </a:r>
          </a:p>
          <a:p>
            <a:pPr eaLnBrk="1" hangingPunct="1"/>
            <a:r>
              <a:rPr lang="en-CA" smtClean="0"/>
              <a:t>Example : I = 15, C = 20 + 0.8 Y</a:t>
            </a:r>
          </a:p>
          <a:p>
            <a:pPr eaLnBrk="1" hangingPunct="1"/>
            <a:r>
              <a:rPr lang="en-CA" smtClean="0"/>
              <a:t>S = - 20 + 0.2 Y, I =15</a:t>
            </a:r>
          </a:p>
          <a:p>
            <a:pPr eaLnBrk="1" hangingPunct="1"/>
            <a:r>
              <a:rPr lang="en-CA" smtClean="0"/>
              <a:t>S = I </a:t>
            </a:r>
          </a:p>
          <a:p>
            <a:pPr eaLnBrk="1" hangingPunct="1"/>
            <a:r>
              <a:rPr lang="en-CA" smtClean="0"/>
              <a:t>-20 + 0.2 Y = 15</a:t>
            </a:r>
          </a:p>
          <a:p>
            <a:pPr eaLnBrk="1" hangingPunct="1"/>
            <a:r>
              <a:rPr lang="en-CA" smtClean="0"/>
              <a:t>Y</a:t>
            </a:r>
            <a:r>
              <a:rPr lang="en-CA" baseline="-25000" smtClean="0"/>
              <a:t>e</a:t>
            </a:r>
            <a:r>
              <a:rPr lang="en-CA" smtClean="0"/>
              <a:t> =175</a:t>
            </a:r>
            <a:endParaRPr lang="en-US" smtClean="0"/>
          </a:p>
        </p:txBody>
      </p:sp>
      <p:sp>
        <p:nvSpPr>
          <p:cNvPr id="48132" name="Line 4"/>
          <p:cNvSpPr>
            <a:spLocks noChangeShapeType="1"/>
          </p:cNvSpPr>
          <p:nvPr/>
        </p:nvSpPr>
        <p:spPr bwMode="auto">
          <a:xfrm>
            <a:off x="2000250" y="3071813"/>
            <a:ext cx="503238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 type="none" w="sm" len="sm"/>
            <a:tailEnd type="triangl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66C50D-BFC4-4F92-A296-2D89CC369E87}" type="slidenum">
              <a:rPr lang="en-US"/>
              <a:pPr>
                <a:defRPr/>
              </a:pPr>
              <a:t>38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9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69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9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69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9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69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9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69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9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69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93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5693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93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693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93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5693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9347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3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z="3600" smtClean="0">
                <a:solidFill>
                  <a:schemeClr val="accent1">
                    <a:satMod val="150000"/>
                  </a:schemeClr>
                </a:solidFill>
              </a:rPr>
              <a:t>At equilibrium</a:t>
            </a:r>
            <a:br>
              <a:rPr lang="en-CA" sz="3600" smtClean="0">
                <a:solidFill>
                  <a:schemeClr val="accent1">
                    <a:satMod val="150000"/>
                  </a:schemeClr>
                </a:solidFill>
              </a:rPr>
            </a:br>
            <a:r>
              <a:rPr lang="en-CA" sz="3600" smtClean="0">
                <a:solidFill>
                  <a:schemeClr val="accent1">
                    <a:satMod val="150000"/>
                  </a:schemeClr>
                </a:solidFill>
              </a:rPr>
              <a:t>Planned Saving equals Planned Investment</a:t>
            </a:r>
            <a:endParaRPr lang="en-US" sz="3600" smtClean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49155" name="Line 4"/>
          <p:cNvSpPr>
            <a:spLocks noChangeShapeType="1"/>
          </p:cNvSpPr>
          <p:nvPr/>
        </p:nvSpPr>
        <p:spPr bwMode="auto">
          <a:xfrm>
            <a:off x="3924300" y="1771650"/>
            <a:ext cx="0" cy="38163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9156" name="Line 5"/>
          <p:cNvSpPr>
            <a:spLocks noChangeShapeType="1"/>
          </p:cNvSpPr>
          <p:nvPr/>
        </p:nvSpPr>
        <p:spPr bwMode="auto">
          <a:xfrm>
            <a:off x="3924300" y="4437063"/>
            <a:ext cx="460851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570374" name="Line 6"/>
          <p:cNvSpPr>
            <a:spLocks noChangeShapeType="1"/>
          </p:cNvSpPr>
          <p:nvPr/>
        </p:nvSpPr>
        <p:spPr bwMode="auto">
          <a:xfrm flipV="1">
            <a:off x="3924300" y="3789363"/>
            <a:ext cx="4535488" cy="1223962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9158" name="Text Box 7"/>
          <p:cNvSpPr txBox="1">
            <a:spLocks noChangeArrowheads="1"/>
          </p:cNvSpPr>
          <p:nvPr/>
        </p:nvSpPr>
        <p:spPr bwMode="auto">
          <a:xfrm>
            <a:off x="4140200" y="1627188"/>
            <a:ext cx="3097213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400"/>
              <a:t>Saving (S)</a:t>
            </a:r>
            <a:endParaRPr lang="en-US" sz="2400"/>
          </a:p>
        </p:txBody>
      </p:sp>
      <p:sp>
        <p:nvSpPr>
          <p:cNvPr id="49159" name="Text Box 8"/>
          <p:cNvSpPr txBox="1">
            <a:spLocks noChangeArrowheads="1"/>
          </p:cNvSpPr>
          <p:nvPr/>
        </p:nvSpPr>
        <p:spPr bwMode="auto">
          <a:xfrm>
            <a:off x="4716463" y="5157788"/>
            <a:ext cx="374332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400"/>
              <a:t>Real GDP and Income (Y)</a:t>
            </a:r>
            <a:endParaRPr lang="en-US" sz="2400"/>
          </a:p>
        </p:txBody>
      </p:sp>
      <p:sp>
        <p:nvSpPr>
          <p:cNvPr id="570377" name="Text Box 9"/>
          <p:cNvSpPr txBox="1">
            <a:spLocks noChangeArrowheads="1"/>
          </p:cNvSpPr>
          <p:nvPr/>
        </p:nvSpPr>
        <p:spPr bwMode="auto">
          <a:xfrm>
            <a:off x="6011863" y="3068638"/>
            <a:ext cx="273685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400"/>
              <a:t>S = -C</a:t>
            </a:r>
            <a:r>
              <a:rPr lang="en-CA" sz="2400" baseline="-25000"/>
              <a:t>0 </a:t>
            </a:r>
            <a:r>
              <a:rPr lang="en-CA" sz="2400"/>
              <a:t>+ (1-c)Y</a:t>
            </a:r>
            <a:endParaRPr lang="en-US" sz="2400"/>
          </a:p>
        </p:txBody>
      </p:sp>
      <p:sp>
        <p:nvSpPr>
          <p:cNvPr id="49161" name="Text Box 11"/>
          <p:cNvSpPr txBox="1">
            <a:spLocks noChangeArrowheads="1"/>
          </p:cNvSpPr>
          <p:nvPr/>
        </p:nvSpPr>
        <p:spPr bwMode="auto">
          <a:xfrm>
            <a:off x="3348038" y="4868863"/>
            <a:ext cx="720725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/>
              <a:t>- C</a:t>
            </a:r>
            <a:r>
              <a:rPr lang="en-CA" baseline="-25000"/>
              <a:t>0</a:t>
            </a:r>
            <a:endParaRPr lang="en-US" baseline="-25000"/>
          </a:p>
        </p:txBody>
      </p:sp>
      <p:sp>
        <p:nvSpPr>
          <p:cNvPr id="49162" name="Text Box 13"/>
          <p:cNvSpPr txBox="1">
            <a:spLocks noChangeArrowheads="1"/>
          </p:cNvSpPr>
          <p:nvPr/>
        </p:nvSpPr>
        <p:spPr bwMode="auto">
          <a:xfrm>
            <a:off x="3492500" y="4292600"/>
            <a:ext cx="720725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/>
              <a:t>0</a:t>
            </a:r>
            <a:endParaRPr lang="en-US"/>
          </a:p>
        </p:txBody>
      </p:sp>
      <p:sp>
        <p:nvSpPr>
          <p:cNvPr id="570383" name="Text Box 15"/>
          <p:cNvSpPr txBox="1">
            <a:spLocks noChangeArrowheads="1"/>
          </p:cNvSpPr>
          <p:nvPr/>
        </p:nvSpPr>
        <p:spPr bwMode="auto">
          <a:xfrm>
            <a:off x="6732588" y="4437063"/>
            <a:ext cx="576262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/>
              <a:t>Ye</a:t>
            </a:r>
            <a:endParaRPr lang="en-US"/>
          </a:p>
        </p:txBody>
      </p:sp>
      <p:sp>
        <p:nvSpPr>
          <p:cNvPr id="570384" name="Text Box 16"/>
          <p:cNvSpPr txBox="1">
            <a:spLocks noChangeArrowheads="1"/>
          </p:cNvSpPr>
          <p:nvPr/>
        </p:nvSpPr>
        <p:spPr bwMode="auto">
          <a:xfrm>
            <a:off x="7451725" y="4437063"/>
            <a:ext cx="576263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/>
              <a:t>Yz</a:t>
            </a:r>
            <a:endParaRPr lang="en-US"/>
          </a:p>
        </p:txBody>
      </p:sp>
      <p:sp>
        <p:nvSpPr>
          <p:cNvPr id="570385" name="Line 17"/>
          <p:cNvSpPr>
            <a:spLocks noChangeShapeType="1"/>
          </p:cNvSpPr>
          <p:nvPr/>
        </p:nvSpPr>
        <p:spPr bwMode="auto">
          <a:xfrm>
            <a:off x="3924300" y="4221163"/>
            <a:ext cx="4248150" cy="0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570386" name="Text Box 18"/>
          <p:cNvSpPr txBox="1">
            <a:spLocks noChangeArrowheads="1"/>
          </p:cNvSpPr>
          <p:nvPr/>
        </p:nvSpPr>
        <p:spPr bwMode="auto">
          <a:xfrm>
            <a:off x="8101013" y="4005263"/>
            <a:ext cx="1042987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400"/>
              <a:t>I = I</a:t>
            </a:r>
            <a:r>
              <a:rPr lang="en-CA" sz="2400" baseline="-25000"/>
              <a:t>g</a:t>
            </a:r>
            <a:endParaRPr lang="en-US" sz="2400" baseline="-25000"/>
          </a:p>
        </p:txBody>
      </p:sp>
      <p:sp>
        <p:nvSpPr>
          <p:cNvPr id="570387" name="Line 19"/>
          <p:cNvSpPr>
            <a:spLocks noChangeShapeType="1"/>
          </p:cNvSpPr>
          <p:nvPr/>
        </p:nvSpPr>
        <p:spPr bwMode="auto">
          <a:xfrm>
            <a:off x="6948488" y="4221163"/>
            <a:ext cx="0" cy="2159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570388" name="Line 20"/>
          <p:cNvSpPr>
            <a:spLocks noChangeShapeType="1"/>
          </p:cNvSpPr>
          <p:nvPr/>
        </p:nvSpPr>
        <p:spPr bwMode="auto">
          <a:xfrm>
            <a:off x="7667625" y="4005263"/>
            <a:ext cx="0" cy="4318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570390" name="Text Box 22"/>
          <p:cNvSpPr txBox="1">
            <a:spLocks noChangeArrowheads="1"/>
          </p:cNvSpPr>
          <p:nvPr/>
        </p:nvSpPr>
        <p:spPr bwMode="auto">
          <a:xfrm>
            <a:off x="468313" y="2205038"/>
            <a:ext cx="3240087" cy="30464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  <a:buFontTx/>
              <a:buAutoNum type="arabicPeriod"/>
              <a:defRPr/>
            </a:pPr>
            <a:r>
              <a:rPr lang="en-CA" sz="2400" dirty="0">
                <a:latin typeface="+mn-lt"/>
              </a:rPr>
              <a:t>S = I</a:t>
            </a:r>
          </a:p>
          <a:p>
            <a:pPr marL="457200" indent="-457200">
              <a:spcBef>
                <a:spcPct val="50000"/>
              </a:spcBef>
              <a:buFontTx/>
              <a:buAutoNum type="arabicPeriod"/>
              <a:defRPr/>
            </a:pPr>
            <a:r>
              <a:rPr lang="en-CA" sz="2400" dirty="0">
                <a:latin typeface="+mn-lt"/>
              </a:rPr>
              <a:t>-C</a:t>
            </a:r>
            <a:r>
              <a:rPr lang="en-CA" sz="2400" baseline="-25000" dirty="0">
                <a:latin typeface="+mn-lt"/>
              </a:rPr>
              <a:t>0</a:t>
            </a:r>
            <a:r>
              <a:rPr lang="en-CA" sz="2400" dirty="0">
                <a:latin typeface="+mn-lt"/>
              </a:rPr>
              <a:t> + (1-c)Y = </a:t>
            </a:r>
            <a:r>
              <a:rPr lang="en-CA" sz="2400" dirty="0" err="1">
                <a:latin typeface="+mn-lt"/>
              </a:rPr>
              <a:t>I</a:t>
            </a:r>
            <a:r>
              <a:rPr lang="en-CA" sz="2400" baseline="-25000" dirty="0" err="1">
                <a:latin typeface="+mn-lt"/>
              </a:rPr>
              <a:t>g</a:t>
            </a:r>
            <a:endParaRPr lang="en-CA" sz="2400" baseline="-25000" dirty="0">
              <a:latin typeface="+mn-lt"/>
            </a:endParaRPr>
          </a:p>
          <a:p>
            <a:pPr marL="457200" indent="-457200">
              <a:spcBef>
                <a:spcPct val="50000"/>
              </a:spcBef>
              <a:buFontTx/>
              <a:buAutoNum type="arabicPeriod"/>
              <a:defRPr/>
            </a:pPr>
            <a:r>
              <a:rPr lang="en-CA" sz="2400" dirty="0">
                <a:latin typeface="+mn-lt"/>
              </a:rPr>
              <a:t>Y</a:t>
            </a:r>
            <a:r>
              <a:rPr lang="en-CA" sz="2400" baseline="-25000" dirty="0">
                <a:latin typeface="+mn-lt"/>
              </a:rPr>
              <a:t>e</a:t>
            </a:r>
            <a:r>
              <a:rPr lang="en-CA" sz="2400" dirty="0">
                <a:latin typeface="+mn-lt"/>
              </a:rPr>
              <a:t> = (C</a:t>
            </a:r>
            <a:r>
              <a:rPr lang="en-CA" sz="2400" baseline="-25000" dirty="0">
                <a:latin typeface="+mn-lt"/>
              </a:rPr>
              <a:t>0</a:t>
            </a:r>
            <a:r>
              <a:rPr lang="en-CA" sz="2400" dirty="0">
                <a:latin typeface="+mn-lt"/>
              </a:rPr>
              <a:t> + </a:t>
            </a:r>
            <a:r>
              <a:rPr lang="en-CA" sz="2400" dirty="0" err="1">
                <a:latin typeface="+mn-lt"/>
              </a:rPr>
              <a:t>I</a:t>
            </a:r>
            <a:r>
              <a:rPr lang="en-CA" sz="2400" baseline="-25000" dirty="0" err="1">
                <a:latin typeface="+mn-lt"/>
              </a:rPr>
              <a:t>g</a:t>
            </a:r>
            <a:r>
              <a:rPr lang="en-CA" sz="2400" dirty="0">
                <a:latin typeface="+mn-lt"/>
              </a:rPr>
              <a:t>) / 	     (1 – c)</a:t>
            </a:r>
          </a:p>
          <a:p>
            <a:pPr marL="457200" indent="-457200">
              <a:spcBef>
                <a:spcPct val="50000"/>
              </a:spcBef>
              <a:buFontTx/>
              <a:buAutoNum type="arabicPeriod"/>
              <a:defRPr/>
            </a:pPr>
            <a:endParaRPr lang="en-CA" sz="2400" dirty="0">
              <a:latin typeface="+mn-lt"/>
            </a:endParaRPr>
          </a:p>
          <a:p>
            <a:pPr marL="457200" indent="-457200">
              <a:spcBef>
                <a:spcPct val="50000"/>
              </a:spcBef>
              <a:defRPr/>
            </a:pPr>
            <a:endParaRPr lang="en-US" sz="2400" dirty="0">
              <a:latin typeface="+mn-lt"/>
            </a:endParaRP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89BF1B-6D6C-4E14-AB52-410C71D64DDA}" type="slidenum">
              <a:rPr lang="en-US"/>
              <a:pPr>
                <a:defRPr/>
              </a:pPr>
              <a:t>39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0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70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0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70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0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70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0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70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0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70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0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70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0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570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0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70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0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0"/>
                                        <p:tgtEl>
                                          <p:spTgt spid="570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0374" grpId="0" animBg="1"/>
      <p:bldP spid="570377" grpId="0"/>
      <p:bldP spid="570383" grpId="0"/>
      <p:bldP spid="570384" grpId="0"/>
      <p:bldP spid="570385" grpId="0" animBg="1"/>
      <p:bldP spid="570386" grpId="0"/>
      <p:bldP spid="570387" grpId="0" animBg="1"/>
      <p:bldP spid="570388" grpId="0" animBg="1"/>
      <p:bldP spid="57039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accent1">
                    <a:satMod val="150000"/>
                  </a:schemeClr>
                </a:solidFill>
              </a:rPr>
              <a:t>Summary: Equilibrium GDP</a:t>
            </a:r>
          </a:p>
        </p:txBody>
      </p:sp>
      <p:sp>
        <p:nvSpPr>
          <p:cNvPr id="5724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equilibrium output is that out put which creates total spending just sufficient to produce that output</a:t>
            </a:r>
          </a:p>
          <a:p>
            <a:pPr eaLnBrk="1" hangingPunct="1"/>
            <a:r>
              <a:rPr lang="en-US" smtClean="0"/>
              <a:t>Other features of equilibrium GDP</a:t>
            </a:r>
          </a:p>
          <a:p>
            <a:pPr lvl="1" eaLnBrk="1" hangingPunct="1"/>
            <a:r>
              <a:rPr lang="en-US" smtClean="0"/>
              <a:t>Saving equals planned investment</a:t>
            </a:r>
          </a:p>
          <a:p>
            <a:pPr lvl="2" eaLnBrk="1" hangingPunct="1"/>
            <a:r>
              <a:rPr lang="en-US" smtClean="0"/>
              <a:t>saving represents a </a:t>
            </a:r>
            <a:r>
              <a:rPr lang="en-US" i="1" smtClean="0"/>
              <a:t>leakage</a:t>
            </a:r>
            <a:r>
              <a:rPr lang="en-US" smtClean="0"/>
              <a:t> of spending</a:t>
            </a:r>
          </a:p>
          <a:p>
            <a:pPr lvl="2" eaLnBrk="1" hangingPunct="1"/>
            <a:r>
              <a:rPr lang="en-US" smtClean="0"/>
              <a:t>investment can be thought of as an </a:t>
            </a:r>
            <a:r>
              <a:rPr lang="en-US" i="1" smtClean="0"/>
              <a:t>injection</a:t>
            </a:r>
            <a:r>
              <a:rPr lang="en-US" smtClean="0"/>
              <a:t> of spending</a:t>
            </a:r>
          </a:p>
          <a:p>
            <a:pPr lvl="1" eaLnBrk="1" hangingPunct="1"/>
            <a:r>
              <a:rPr lang="en-US" smtClean="0"/>
              <a:t>No unplanned changes in inventories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D71E24-1726-4D2D-8F66-83F10D6F81FF}" type="slidenum">
              <a:rPr lang="en-US"/>
              <a:pPr>
                <a:defRPr/>
              </a:pPr>
              <a:t>40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2419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After today’s Lecture</a:t>
            </a:r>
          </a:p>
        </p:txBody>
      </p:sp>
      <p:sp>
        <p:nvSpPr>
          <p:cNvPr id="354307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447800"/>
            <a:ext cx="7772400" cy="4648200"/>
          </a:xfrm>
        </p:spPr>
        <p:txBody>
          <a:bodyPr/>
          <a:lstStyle/>
          <a:p>
            <a:pPr eaLnBrk="1" hangingPunct="1"/>
            <a:r>
              <a:rPr lang="en-CA" dirty="0" smtClean="0"/>
              <a:t>Read Chapter 8 and 9.1 , 9.2</a:t>
            </a:r>
          </a:p>
          <a:p>
            <a:pPr eaLnBrk="1" hangingPunct="1"/>
            <a:r>
              <a:rPr lang="en-CA" dirty="0" smtClean="0"/>
              <a:t>Understand the numerical examples in the lecture</a:t>
            </a:r>
          </a:p>
          <a:p>
            <a:pPr eaLnBrk="1" hangingPunct="1"/>
            <a:r>
              <a:rPr lang="en-CA" dirty="0" smtClean="0"/>
              <a:t>Home Work 5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831E5D-10D9-4E75-9271-8A0034257736}" type="slidenum">
              <a:rPr lang="en-US"/>
              <a:pPr>
                <a:defRPr/>
              </a:pPr>
              <a:t>41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5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4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4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4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4307" grpId="0" build="p" bldLvl="2" autoUpdateAnimBg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Module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2.xml><?xml version="1.0" encoding="utf-8"?>
<a:themeOverride xmlns:a="http://schemas.openxmlformats.org/drawingml/2006/main">
  <a:clrScheme name="Module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322</TotalTime>
  <Pages>47</Pages>
  <Words>2201</Words>
  <Application>Microsoft Office PowerPoint</Application>
  <PresentationFormat>On-screen Show (4:3)</PresentationFormat>
  <Paragraphs>1113</Paragraphs>
  <Slides>41</Slides>
  <Notes>41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3" baseType="lpstr">
      <vt:lpstr>Arial Unicode MS</vt:lpstr>
      <vt:lpstr>Arial</vt:lpstr>
      <vt:lpstr>Corbel</vt:lpstr>
      <vt:lpstr>Monotype Sorts</vt:lpstr>
      <vt:lpstr>Symbol</vt:lpstr>
      <vt:lpstr>Tahoma</vt:lpstr>
      <vt:lpstr>Times New Roman</vt:lpstr>
      <vt:lpstr>Wingdings</vt:lpstr>
      <vt:lpstr>Wingdings 2</vt:lpstr>
      <vt:lpstr>Wingdings 3</vt:lpstr>
      <vt:lpstr>Module</vt:lpstr>
      <vt:lpstr>Chart</vt:lpstr>
      <vt:lpstr>PowerPoint Presentation</vt:lpstr>
      <vt:lpstr>The Short-run fluctuations </vt:lpstr>
      <vt:lpstr>Key Keynesian Assumptions</vt:lpstr>
      <vt:lpstr>Aggregate Expenditure</vt:lpstr>
      <vt:lpstr>The Keynesian Model</vt:lpstr>
      <vt:lpstr>The Income-Consumption and Income-Saving Relationships</vt:lpstr>
      <vt:lpstr>Consumption Function</vt:lpstr>
      <vt:lpstr>The Consumption Function A numerical Example</vt:lpstr>
      <vt:lpstr>The Consumption Function</vt:lpstr>
      <vt:lpstr>The Saving Function A numerical Example</vt:lpstr>
      <vt:lpstr>The Saving Function</vt:lpstr>
      <vt:lpstr>PowerPoint Presentation</vt:lpstr>
      <vt:lpstr>PowerPoint Presentation</vt:lpstr>
      <vt:lpstr>Non-Income Determinants of Consumption &amp; Saving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Interest-Rate-Investment Relationship</vt:lpstr>
      <vt:lpstr>PowerPoint Presentation</vt:lpstr>
      <vt:lpstr>Shifts in the Invest Demand Curve</vt:lpstr>
      <vt:lpstr>PowerPoint Presentation</vt:lpstr>
      <vt:lpstr>Fluctuations of Investment</vt:lpstr>
      <vt:lpstr>PowerPoint Presentation</vt:lpstr>
      <vt:lpstr>Investment Expenditure</vt:lpstr>
      <vt:lpstr>Determination of the Equilibrium  levels of Employment, Output and Income</vt:lpstr>
      <vt:lpstr>Determination of the Equilibrium  levels of Employment, Output and Income</vt:lpstr>
      <vt:lpstr>Determination of the Equilibrium  levels of Employment, Output and Income</vt:lpstr>
      <vt:lpstr>Determination of the Equilibrium  levels of Employment, Output and Income</vt:lpstr>
      <vt:lpstr>Determination of the Equilibrium  levels of Employment, Output and Income</vt:lpstr>
      <vt:lpstr>Determination of the Equilibrium  levels of Employment, Output and Income</vt:lpstr>
      <vt:lpstr>Determination of the Equilibrium  levels of Employment, Output and Income</vt:lpstr>
      <vt:lpstr>PowerPoint Presentation</vt:lpstr>
      <vt:lpstr>The Aggregate Expenditure Function Example 2</vt:lpstr>
      <vt:lpstr>PowerPoint Presentation</vt:lpstr>
      <vt:lpstr>Equilibrium Output</vt:lpstr>
      <vt:lpstr>Another Approach Planned Saving Equals Planned Investment</vt:lpstr>
      <vt:lpstr>At equilibrium Planned Saving equals Planned Investment</vt:lpstr>
      <vt:lpstr>Summary: Equilibrium GDP</vt:lpstr>
      <vt:lpstr>After today’s Lecture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Chapter1-Limits, Alternatives and Choice</dc:title>
  <dc:creator>Amy Peng</dc:creator>
  <dc:description>Copyright McGraw-Hill Ryerson Ltd. 2007</dc:description>
  <cp:lastModifiedBy>Milena</cp:lastModifiedBy>
  <cp:revision>163</cp:revision>
  <cp:lastPrinted>2000-01-05T13:47:50Z</cp:lastPrinted>
  <dcterms:created xsi:type="dcterms:W3CDTF">1996-05-02T07:04:24Z</dcterms:created>
  <dcterms:modified xsi:type="dcterms:W3CDTF">2013-10-22T03:27:04Z</dcterms:modified>
</cp:coreProperties>
</file>