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359" r:id="rId2"/>
    <p:sldId id="421" r:id="rId3"/>
    <p:sldId id="581" r:id="rId4"/>
    <p:sldId id="657" r:id="rId5"/>
    <p:sldId id="632" r:id="rId6"/>
    <p:sldId id="634" r:id="rId7"/>
    <p:sldId id="656" r:id="rId8"/>
    <p:sldId id="635" r:id="rId9"/>
    <p:sldId id="641" r:id="rId10"/>
    <p:sldId id="638" r:id="rId11"/>
    <p:sldId id="642" r:id="rId12"/>
    <p:sldId id="636" r:id="rId13"/>
    <p:sldId id="639" r:id="rId14"/>
    <p:sldId id="640" r:id="rId15"/>
    <p:sldId id="653" r:id="rId16"/>
    <p:sldId id="644" r:id="rId17"/>
    <p:sldId id="648" r:id="rId18"/>
    <p:sldId id="645" r:id="rId19"/>
    <p:sldId id="646" r:id="rId20"/>
    <p:sldId id="650" r:id="rId21"/>
    <p:sldId id="647" r:id="rId22"/>
    <p:sldId id="658" r:id="rId23"/>
    <p:sldId id="652" r:id="rId24"/>
    <p:sldId id="655" r:id="rId25"/>
    <p:sldId id="621" r:id="rId26"/>
    <p:sldId id="622" r:id="rId2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76DB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62" autoAdjust="0"/>
    <p:restoredTop sz="75801" autoAdjust="0"/>
  </p:normalViewPr>
  <p:slideViewPr>
    <p:cSldViewPr>
      <p:cViewPr varScale="1">
        <p:scale>
          <a:sx n="70" d="100"/>
          <a:sy n="70" d="100"/>
        </p:scale>
        <p:origin x="-10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19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r">
              <a:defRPr sz="1300"/>
            </a:lvl1pPr>
          </a:lstStyle>
          <a:p>
            <a:fld id="{6F80010F-76CD-4DBE-8ABA-DB4A165124D3}" type="datetimeFigureOut">
              <a:rPr lang="en-CA" smtClean="0"/>
              <a:t>2017-05-29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r">
              <a:defRPr sz="1300"/>
            </a:lvl1pPr>
          </a:lstStyle>
          <a:p>
            <a:fld id="{55EABEE0-0254-48FD-A37F-77F4047FAD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6898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r">
              <a:defRPr sz="1300"/>
            </a:lvl1pPr>
          </a:lstStyle>
          <a:p>
            <a:fld id="{76D3BF52-A715-4FA6-87CC-CF04B34BDE0D}" type="datetimeFigureOut">
              <a:rPr lang="en-CA" smtClean="0"/>
              <a:pPr/>
              <a:t>2017-05-29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2688" y="698500"/>
            <a:ext cx="4645025" cy="34845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5" tIns="46583" rIns="93165" bIns="46583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65" tIns="46583" rIns="93165" bIns="4658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r">
              <a:defRPr sz="1300"/>
            </a:lvl1pPr>
          </a:lstStyle>
          <a:p>
            <a:fld id="{52F28473-6B82-4CF1-8B4B-9959A0EF32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9277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0433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9113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123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B811F76-2B8E-4F84-850C-02967111B5AC}" type="slidenum">
              <a:rPr lang="en-CA" smtClean="0"/>
              <a:pPr eaLnBrk="1" hangingPunct="1"/>
              <a:t>5</a:t>
            </a:fld>
            <a:endParaRPr lang="en-CA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417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4171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153BD39-580B-464D-A1F2-AE9003A2F64A}" type="slidenum">
              <a:rPr lang="en-CA" smtClean="0"/>
              <a:pPr eaLnBrk="1" hangingPunct="1"/>
              <a:t>8</a:t>
            </a:fld>
            <a:endParaRPr lang="en-CA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1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</p:spPr>
        <p:txBody>
          <a:bodyPr/>
          <a:lstStyle/>
          <a:p>
            <a:pPr>
              <a:defRPr/>
            </a:pPr>
            <a:endParaRPr lang="en-US" sz="900" dirty="0">
              <a:latin typeface="+mn-lt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endParaRPr lang="en-CA" sz="9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284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CA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6498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483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A1CA2860-0943-4AB3-8271-22FEE1F8D0C0}" type="slidenum">
              <a:rPr lang="en-CA" smtClean="0"/>
              <a:pPr eaLnBrk="1" hangingPunct="1"/>
              <a:t>12</a:t>
            </a:fld>
            <a:endParaRPr lang="en-CA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3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0431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E280768F-D951-4C3B-9801-055FE5C84DE3}" type="slidenum">
              <a:rPr lang="en-CA" smtClean="0"/>
              <a:pPr eaLnBrk="1" hangingPunct="1"/>
              <a:t>14</a:t>
            </a:fld>
            <a:endParaRPr lang="en-CA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3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87C0897-0CA4-4DDB-8137-3A77B709DB9C}" type="slidenum">
              <a:rPr lang="en-CA" smtClean="0"/>
              <a:pPr eaLnBrk="1" hangingPunct="1"/>
              <a:t>15</a:t>
            </a:fld>
            <a:endParaRPr lang="en-CA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4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en-US" sz="900" dirty="0">
              <a:latin typeface="+mn-lt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0131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2515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4446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3051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C1B7318-9E88-4B47-B260-1E4C07EC471D}" type="slidenum">
              <a:rPr lang="en-CA" smtClean="0"/>
              <a:pPr eaLnBrk="1" hangingPunct="1"/>
              <a:t>20</a:t>
            </a:fld>
            <a:endParaRPr lang="en-CA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9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</p:spPr>
        <p:txBody>
          <a:bodyPr/>
          <a:lstStyle/>
          <a:p>
            <a:pPr>
              <a:defRPr/>
            </a:pPr>
            <a:endParaRPr lang="en-US" sz="1000" dirty="0">
              <a:latin typeface="+mn-lt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D0E53E8-AA30-4D86-A854-9E797939390E}" type="slidenum">
              <a:rPr lang="en-CA" smtClean="0"/>
              <a:pPr eaLnBrk="1" hangingPunct="1"/>
              <a:t>21</a:t>
            </a:fld>
            <a:endParaRPr lang="en-CA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7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</p:spPr>
        <p:txBody>
          <a:bodyPr/>
          <a:lstStyle/>
          <a:p>
            <a:pPr>
              <a:defRPr/>
            </a:pPr>
            <a:endParaRPr lang="en-US" sz="10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8400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B06B75A3-986B-4E36-9F7A-F3D37EA393E5}" type="slidenum">
              <a:rPr lang="en-CA" smtClean="0"/>
              <a:pPr eaLnBrk="1" hangingPunct="1"/>
              <a:t>23</a:t>
            </a:fld>
            <a:endParaRPr lang="en-CA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2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</p:spPr>
        <p:txBody>
          <a:bodyPr/>
          <a:lstStyle/>
          <a:p>
            <a:pPr>
              <a:defRPr/>
            </a:pPr>
            <a:r>
              <a:rPr lang="en-US" sz="900" dirty="0">
                <a:solidFill>
                  <a:srgbClr val="000000"/>
                </a:solidFill>
                <a:latin typeface="+mn-lt"/>
                <a:cs typeface="Times New Roman" pitchFamily="18" charset="0"/>
              </a:rPr>
              <a:t>Culture </a:t>
            </a:r>
            <a:r>
              <a:rPr lang="en-US" sz="9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as</a:t>
            </a:r>
            <a:endParaRPr lang="en-US" sz="900" dirty="0">
              <a:latin typeface="+mn-lt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366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6860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408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pic>
        <p:nvPicPr>
          <p:cNvPr id="18" name="Picture 11" descr="Sprott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6755" y="5589240"/>
            <a:ext cx="2067341" cy="961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20080"/>
          </a:xfrm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8512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  <a:prstGeom prst="rect">
            <a:avLst/>
          </a:prstGeo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tx2"/>
                  </a:solidFill>
                </a:ln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fld id="{465045C0-524C-4C6A-96B2-D7CF4749CC0B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67544" y="6237312"/>
            <a:ext cx="2376264" cy="457200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22121" y="1196752"/>
            <a:ext cx="9144000" cy="7200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Process 2"/>
          <p:cNvSpPr/>
          <p:nvPr userDrawn="1"/>
        </p:nvSpPr>
        <p:spPr>
          <a:xfrm>
            <a:off x="0" y="404664"/>
            <a:ext cx="3059832" cy="6453336"/>
          </a:xfrm>
          <a:prstGeom prst="flowChartProcess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ln>
                <a:noFill/>
              </a:ln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592288" cy="208823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347864" y="908720"/>
            <a:ext cx="5257105" cy="338484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38707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6139"/>
          </a:xfrm>
        </p:spPr>
        <p:txBody>
          <a:bodyPr>
            <a:noAutofit/>
          </a:bodyPr>
          <a:lstStyle>
            <a:lvl1pPr algn="l">
              <a:defRPr sz="4400" b="1">
                <a:latin typeface="Franklin Gothic Medium" pitchFamily="34" charset="0"/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6854"/>
            <a:ext cx="4040188" cy="675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986615"/>
            <a:ext cx="4040188" cy="4172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346854"/>
            <a:ext cx="4041775" cy="675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986615"/>
            <a:ext cx="4041775" cy="4172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2BC5A62-BCCB-1E46-8B3A-BB6734AE5F12}" type="datetimeFigureOut">
              <a:rPr lang="en-US" smtClean="0"/>
              <a:pPr/>
              <a:t>5/29/2017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9691013-1AC6-BE45-A724-9C2F6CB31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-182880" y="850777"/>
            <a:ext cx="9326880" cy="182562"/>
          </a:xfrm>
          <a:prstGeom prst="rect">
            <a:avLst/>
          </a:prstGeom>
          <a:gradFill flip="none" rotWithShape="1">
            <a:gsLst>
              <a:gs pos="33336">
                <a:srgbClr val="9B9B9B"/>
              </a:gs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0"/>
            <a:tileRect/>
          </a:gradFill>
          <a:ln>
            <a:solidFill>
              <a:schemeClr val="tx1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1" name="Picture 4" descr="C:\Users\Rob\Desktop\Sprott_cmyk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01" y="746508"/>
            <a:ext cx="971956" cy="4509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55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38554642-041D-42D5-A686-5BE243B16702}" type="slidenum">
              <a:rPr lang="en-US" altLang="en-US" smtClean="0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908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8229600" cy="439248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6" r:id="rId5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&amp;esrc=s&amp;source=images&amp;cd=&amp;cad=rja&amp;uact=8&amp;ved=0ahUKEwjn_Ka5os_TAhVM1oMKHVK_BcsQjRwIBw&amp;url=http://www.pngmart.com/image/38747&amp;psig=AFQjCNHsMmacWHpMD1g_4hMBb9L_aKlgGQ&amp;ust=1493747796121605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hyperlink" Target="https://docs.google.com/forms/d/e/1FAIpQLSfWy1JDmcUc2ItcxMDkWUcmP9b8U32Ba-1xfVn-f1H6ykdZAQ/viewform?usp=sf_link" TargetMode="Externa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hyperlink" Target="https://drive.google.com/open?id=157AG3wCxlxBORk3VZnPlRWpQs5I&amp;usp=shari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https://www.youtube.com/embed/PhAmCJY6kbQ" TargetMode="External"/><Relationship Id="rId1" Type="http://schemas.openxmlformats.org/officeDocument/2006/relationships/video" Target="https://www.youtube.com/embed/XIehtUmRSQc" TargetMode="External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6uxnKbvbJ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hyperlink" Target="https://www.theglobeandmail.com/report-on-business/video/video-jeff-bezos-defends-amazon-culture-after-damning-article/article25988555/" TargetMode="Externa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https://www.youtube.com/embed/lfBO9YsTfRI" TargetMode="External"/><Relationship Id="rId1" Type="http://schemas.openxmlformats.org/officeDocument/2006/relationships/video" Target="https://www.youtube.com/embed/RkVJNOQ7B74" TargetMode="External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h7wIsnjXRTQ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a/url?sa=i&amp;rct=j&amp;q=&amp;esrc=s&amp;source=images&amp;cd=&amp;cad=rja&amp;uact=8&amp;ved=0ahUKEwi7vZuCxpbUAhVE4oMKHVpYB98QjRwIBw&amp;url=https://www.theodysseyonline.com/12-reasons-why-you-should-try-out-rush-week-this-semester&amp;psig=AFQjCNFwVIeuYEZmkZSaMrnFitPPe9xVjA&amp;ust=1496196910112872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a/url?sa=i&amp;rct=j&amp;q=&amp;esrc=s&amp;source=images&amp;cd=&amp;cad=rja&amp;uact=8&amp;ved=0ahUKEwjf_oTHyJbUAhUl7oMKHVKrCasQjRwIBw&amp;url=http://booksintweets.blogspot.com/2014/08/best-tweets-from-organizational-culture.html&amp;psig=AFQjCNFkERZNVIbJtY60uQwX6FB3TqS-OQ&amp;ust=1496197599013997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4Fw5H7GWzog" TargetMode="External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uoJuW-Xtuw" TargetMode="External"/><Relationship Id="rId6" Type="http://schemas.openxmlformats.org/officeDocument/2006/relationships/image" Target="../media/image13.png"/><Relationship Id="rId5" Type="http://schemas.openxmlformats.org/officeDocument/2006/relationships/hyperlink" Target="http://www.pco-bcp.gc.ca/index.asp?lang=eng&amp;page=secretariats" TargetMode="External"/><Relationship Id="rId4" Type="http://schemas.openxmlformats.org/officeDocument/2006/relationships/hyperlink" Target="http://www.clerk.gc.ca/eng/index.asp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886" y="2204864"/>
            <a:ext cx="9157886" cy="1470025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 </a:t>
            </a:r>
            <a:r>
              <a:rPr lang="en-CA" sz="3600" dirty="0" smtClean="0"/>
              <a:t/>
            </a:r>
            <a:br>
              <a:rPr lang="en-CA" sz="3600" dirty="0" smtClean="0"/>
            </a:br>
            <a:r>
              <a:rPr lang="en-CA" sz="3600" smtClean="0"/>
              <a:t>Week 5A</a:t>
            </a:r>
            <a:r>
              <a:rPr lang="en-CA" sz="3600" dirty="0" smtClean="0"/>
              <a:t/>
            </a:r>
            <a:br>
              <a:rPr lang="en-CA" sz="3600" dirty="0" smtClean="0"/>
            </a:br>
            <a:r>
              <a:rPr lang="en-CA" sz="3600" dirty="0" smtClean="0"/>
              <a:t>Culture and Values</a:t>
            </a:r>
            <a:br>
              <a:rPr lang="en-CA" sz="3600" dirty="0" smtClean="0"/>
            </a:br>
            <a:r>
              <a:rPr lang="en-US" sz="1600" dirty="0" smtClean="0"/>
              <a:t>Summer 2017</a:t>
            </a:r>
            <a:endParaRPr lang="en-CA" sz="1600" dirty="0"/>
          </a:p>
        </p:txBody>
      </p:sp>
      <p:sp>
        <p:nvSpPr>
          <p:cNvPr id="3" name="AutoShape 4" descr="data:image/jpeg;base64,/9j/4AAQSkZJRgABAQAAAQABAAD/2wCEAAkGBxQTEhUUExQWFhUXGR8ZGBgYGBwbGhodHh0XHCAcHB0cICggHB8lHBgYITEhJSotLi4wHB8zODMsNygtLiwBCgoKDg0OGxAQGywkICQ0NC8sLDQsLCwsLDQsLCw0NCwsNC80LCwsLCwsLCwsLCwsLCwsLDQsLCwsLCwsLCwsLP/AABEIAL0BCgMBIgACEQEDEQH/xAAcAAACAwEBAQEAAAAAAAAAAAAFBgMEBwIBAAj/xABKEAACAQIEBAQDBAcFBQYHAQABAhEAAwQSITEFBkFREyJhcTKBkQehsfAUI0JSksHRFTNicuEkgqKy8URTVJPT4hc0Q4OzwtIW/8QAGgEAAwEBAQEAAAAAAAAAAAAAAQIDBAAFBv/EACwRAAICAgIBAwQBBAMBAAAAAAABAhEDIRIxBBMiQVFhcYEykbHR8AUjoRT/2gAMAwEAAhEDEQA/AM+4VzXh/CSxisIjW0dHz2vLdMHzhiTLZ1JEAiIEbCC+K4dwfFCcPeay5ZFyXCFAzTLTcIkA5QQGJ3MGs5ivTpXD823b2PnGvsoxlqWtZb6CDKHUgsVEDc6j7xSzw027YuLftM6spCsjQyNBynXQidwd+hqHhPG8Rh2mxeuWzqIVjBmQZXY7ncUfwnFL1xUFyx46LEMbayQAREgZmGugJI0FLIrhUO26f4tChFe1uOLXlvFaMhwd0jYq9mDppsbYI9fwqofsZsYhC+BxyP6MVcfxWz/Kq8TOYzX1PnGPsl4nYmLAvL3tMG/4TDfdSbjuH3bLZbtt7bdnUqfvFdxZxVroMa8ivgKWjjrNVnD417Zm3cdD/hYqfqDVWva44ZMDz1xC1GTGXtP3mz/84NHLH2uY6IujD3h18S0Nf4SB91IFeUbYvFGgH7QMKygXOEYNmAjMvl+cZD+NS4PmLBtauLewuZHueLbRXIFqRlygiJgaVnU1yaRpvotinGFpq0/uP3FeLcPuPmXAi3/hW+6j6D+VUhx3DL8GFsj/AD3Lr/i1JwNfGhUvqU9aC6gv6tmvWsfNmyFFu3mVWgLlAkTp2HudcsdZA7mXGXrQUW3YZLfiNsWILBdCRqR122PaKThzCxILAyIiDp5dt9dRmXeADoCdaYcLxMXb1olQVCZIbUMPMwn3JAqc9NGvxf8AsUqXQP4tzHirThGxF0tlVmAcjKWAOUx1AImhr8zXjvdun3utQbE32uMzuZZiWY9ydTXFU4L5Mr8rJ8Uv0gm/GnO5Y+7E1w3G72Rra3GW2/xopIDRPxd96HRX0UVFLonPPkmqk9E+IxruZd3YxEsxOnbU7elQg14FkwNzTX/Ztq0wVXLGPMdASesCZidq5uhIQsVjI3rymXj2O8WzkZAvhGV0GbzEAy28em2lLU1ydnSVM+r6vq+AphT41yams2GchUBZjsFBJ+gpl4X9nfEr8ZMHdAPW4BbH/GRR4s4VKkGGc7I38JrTU+xbFW7bXcTds20USVUl2PpsFBJgTJ3omvgKMuVdNNW7UknxKQxuRmWNwd6yct63ctntdQr9M4/Cqjj0gdY+X0rX8N9szhAuMwKOp0LW38p6aKwI27tQrmLnPgt1AbfCs1xic22Hy6iDmtE5p1pqEetNGa27KEgkkDYj+e9OXDsQLa228W7CqFKKwynSJHr1pZx+Msu02rLWxHwm7nAPoSgMe5PvRfl/DnE2/DtQuItyQNIuoTPXTMpMexXtNK42VxzSZPzlgWNq3e8XxTszFQrRplBy6EiWFK2GvNbYMjMrA6FSQR7MNacOIcIxjraXwmeGOa2tslhlA/ZGp8pO1VuZOXhhzmVP1RgwwYMh21mCAfuNdjtIGVJyJeFfaXxOxAXFO4H7N0C4PqwLfQ0z2PtsuuMmLwVi+vWJWfkwcVnQwat+8PnI+/8ArXKYWDMg+hBX8JFU5E3jZpTcycuYn+/wFywx3NtYA/8AKbX+GvDypy9iP/l+ImyeguNA+lwKfvrLWwbSYg+zCo2sOP2W+hoqSFpmn4j7FbrjNhcbhr46brP8JcffQPFfZJxVP+zBx3S5bP3FgfupKt3ntkFSVPQqSp+ophwfPHELEBMZfAjYuXH0eYo2mDZHjOR+IWvjwWI+VssPqs0GxOBuW/7y26f51K/iKdML9rvFF/7QH/z2rZ/5QDRTD/bfjgIe3hrg9bbg/c8fdXaCZdFeFTWu/wDxezyW4bhCVXMxbttp5DqSR1qs32qYZtX4NhGPuv8A6VCkdszOzgWYZtADtuSfkOlQ3bRUwRBrRcBxBb125iLduzh0uv5VK5skIq5VgDy5wdI61ds8xYPBO4xOCtYw3W8VXGVcgZEBWCDHnDGPWpp+6isoVBSMrimnknCHEOUzFTbAYQJJE6jUgCNKN83c8YPEYZrWG4cmHuErF0ZJABkjRQdQI3qh9mnFAt+5bNsM1xPK40ZcvmIHQyB3GwrssVxG8fLKE/b86EhRXaWydtfatbxP2trauOicMwoyMVnT9kkTonpX2F+2bG3HW3YwmFzuYVQrkkn/AHwKokiDv6GX2uE32+Gzdb2tsfwFXcNyriWDM1s2lEa3QyBixgKsjUz8q2/jX2h4rA4M3MV+jtinOW3Zsq2RCZM3HLnNAEkLHadZrJeJcwcT4k4Z3LyfKoVVUegjXr3pZNVoeMd7QDxnA7+HdBettbL6pMeYTGYRMietXcX4aucqEEaAsZOmk9pMTNPvBrDC7aXH2Xe/bt5bNyQ6ABmOWABD+Y6mZjeiPMXI2GCXL7hvEILt5iEWF6Bdtus6kmp/ydIrFcVYq8kcFXGC8bwm2iQGM/3kgqNN43IMiCO9Pww+EwdjxMSlplUyCbYiT0RYksf69Kq8k4d0wltMtsIwzgrmBhjmBM6kkRXPPHgEqLwVsiyMzEBZ9ARrpv2kU7ioKwRcpuhc4jz2l7MLfD8MLZ0Pi2wzMOkhQI+p6a1LytxbhST43DLTOT5crFwWJ0XLefKvvPpHWgmMI8M+Aie4A29PWlzCYNmuJHw51BPYFhJjeBvNLGdnZMbRp/EPti/RmazhuGpYZdCLhykR3RFH40rY/wC1nid3RbyWQelq2o7/ALT5m++tNfHJdA8W0j2yNM4Vix6CGBCjf/Sg2P8As9wWIX9Xa8B+jKxyk9ipMsPUQfwqrTJUZjh+P38Qbn6Rir7HLoWuO3aQBsD6+kdagXhYOouXYOvwf+6mXi/I2KwqXIwiXVDZvHV87BQNgsggbk+Un1iglrE4TKMy3AYE+/WpTbKwSS2CFxJXQGAfzFUbx1P1qawwY7VFihDU7Dk3GyNWq/wfiTYe9bvJ8SNMTEjYrPSRIn1oc1dilIGl4VWuPilw2Iuyi28ZgyXJK9G1YkzD5COuszAoxgPtuuZVXFYRLyxDMpysfdSCpP0FZzydxc2cXYZj5QSh/wAjyCPbM0+9evg1uXL+UEZDIj00M9Ok/I0W9WGr6NPPPHL+I/v8CbRO7C0oP8Vls1dDhvLeIH6vFmwT+87J/wDnX+dZph+W7hAF1WtXCYBYeUjt2260Yt/Z8Aiu+KWYlkVGYgdgTAmg5JdjxhN9EHHuAol8phHN+3++SmpjWCpgj10mDFX+P8jXsNhUxaXLd227BRlzBgSW3BECCpB1370ExWIRZ8K5ey5QFOgn1KtEaAjSg1/jVz4czNb0zKxMNBmSBpPr3pIybKZEkWbS3VU3HUNbRgWRiCG1jb57jajPFuWb9nNefC3DYEMH8OVKSCJcDTydaG8OxtsFW8JToVbMSZB7A9frpT3wTifE8XZKXL6JgnBSHRWZk2AUBZjSJLCjBtuhZwSjyQg3sXbvsiraS1rBMsRlMATuRl7jvtUX6CpVzlIKRMEyZJ3mYiCaIWUXD3oZF8pKtqTKt+728vvoa2fi961xCwuHdmtjLCskBgCI6gggjT50Y29IMopbZl64MYm0MPaRbaBVbMAJnygEndixygyfwFKn6Au7Z09/5aU12eK3uC4zEI9q1iHZFCO4OTJOYOFG5OxE6EHU0r4ziT33a5cIlmJhVCqOugAgCilQk5qXwXeX8KXLi3LHQgEbxm29SJIH+E1LzVhV8UTKsEUECAJ1+h1FEOV7ZXDXbmkF0GsyI6iP85qHmq1FvDvEG74rn2zIFHsAKDXvLqP/AEOT/H77/sAcPw5GZVzscxgeUfF0nXbXf3pi5c4IlnFw9zzqmboFBYRkJJ3AMzNVuTuYRgsSbjWUvgoVyXIAkwQQSpg6RMdSOtH+L822cZ8OCs4Zg0s1plZrmmzEKu3z3rsjqDYni41kzRg9CnzTw+0mIbKSQ0uYIgFmaQDBkDv70X5EWzbL3gua8DlSTOQEavoBqZyjtBo5huelwVq1bOAsX8wZhcuRmPnYFfhJgadetWbH2vN+xwzDARJAJ2Hsm3yoR90EdlSx5pRq6ZUxeATHo6s4MHysrA5HPePSZHrQ/BYd0L2JFg2xpcY6MR0G0SNop65e5r/tRXJw9uwLLL8BnNmB38o2yj60L545ezutxZBiNRoxGoynbNH7JyzGk60ZRqIcc7kEOD4kPaVWLFrZBDNo2hmmu1h7d1MjuSGA1Uxpv9CPuNYziON5beS2pU/DsAxOxkDY09cHxhtWbIYyVUBo6wI+mn3UuG9j54qk0Of9m2wMquw6CdfbtFZ19pGRb6I9vNIEtpqokxOhHxH8zTvhMctwBgZMTA6T3J+n1pc594SbyW3MZ0mTBiNxsDtr23qmRNrRLE0pbM9xeKUAqgyqfqfeqH6Qto230LKTKbaZcoM+kmqBukmR+G0b1xjUAYKJzR5iepOu3Soxi01ZaUk4NoduC81292BVhoojMPffSmnA83WiJLyevT5Cd6yG1dCjT61wcQxOn5/rV+Rjsd+fOerwAsWHNtmE3WXQgNsituNNSRB1G2orMYq9xBfhb76O4Hhts20JAkqCfoKHYGLeHQzXuPWCK7toyuVYQw3BqPHPMV3wWdcCBhXSmueldCgRPQ0ajcaiiOBxL+IwtmAxLe2v+tDSamwFyGBmK7vQU2naHO1w0T+kG9d0M5SBlkg6DYDvoKlXiByuy3GUBgIZMwIMjQjaqXBsaAHzBbgUZshnUmBJ1B00+6p+KY1TaC+CEOcaKIEanbt9ank/koo14pVFsU8Q7XGJU7k9QO56mNpqIrbyTFwNG8AqT7bgesn2ohj8Bl82wO/v3/GmG9YRreXxtyCFyD4Y2n6etGT46JqLm7E/DWDcuIiDzNCqPU6D8ZrVrGMyXPBkZFOVAOgUAZfqD8vas0wmJFm8Llsy1tvLKgjaNZ7bVK/ELty8Bb0ctO8CZLfSnUq2hElVMOcQtWbuIueaW8RUAEyZgad4gj6U1/2jke2NVZvhDD4oiYOxjTSZpN4pwG5cPialjGZU1jprMbVX4Twi4t0MFY27VxSQ0gHzAEqR10B+VBZVdlZRl1RqvPXBbOIwRxDKC9q23njzAKC0e0/81ZS3Db1xAy4ePLJYaEgAfsFpMAT5VHemW/xnEXW8EG49u4SI+FYPTTTbqa+w3FbVtDe8KzlU+IAT5y7QDAJ3OnTTeleS+kKsK7bJ+WsLa/RbZZvI0541EqTroDpoOh0ql9oajLhsp0UFBpB2QzHTcVRwfNRtM3+zRaZ82V8xykkHRoUb65SOkTRzHWMNiUVL97wHUZ7RVZTK4ECI1BgGB1kAxoGlNJ2BJyi4p9C/wHl5rpW+QjIGKZGJhmCMwzRrlHl06zXPEeO4QXMoswEeA9lQhIygENmJzDNmiQOm2tPvBeU8TZwxRr1pVZ/EbJmY5cu2qgakL99Z1b5cbMWFvyEMUJaBoToYk+lLKr2HHySuPdnmExtu5DNYN0KCurMAozFicqaj4tdY0qqON3LdsWrahDJLHKMzAnQHMDAA+tM/JuPPD8WjE20S7bZbmUkgADMpBnUlgo+dLPEyt7EXLlpWGdyypMkfP+XTbajaaSOlz5OTe32EuQuM3sLetlYFi7dVboJEdRMkeWJJ07VrnN/FPDS3lUtZYMbjhCyqFyxJjKupOp7VimJxZdIEAOQMg7yNR9K03lbmRhb8MtqAVM9fWjG5Jo7io01srXeL4W+WTEW2t3UIAuEZX0ggHeR1gzvV0X8MyhVvbdY/OtJvNY8TGOFIkgMZ11Cgf0pbONNlcudy40KnWD6mkXJXRbJwVX8qzUsJjLuHNtrV0Xrasc6Kv7DDc7klTt70XxvFTcBAb6D+cVl2C4wgtBlabknNAYEbgAMD212qPF813EVZie6iGj1PXpvScp3QaglyKN/BG3inW4dmJJ0AI+LbbURp3ofjb8lm6sZ+v5Ne3cc1xnuNu234VVYyD7/hVI23slmcVBKPzs+FzSBUls1FhlmrApzKdY7VPb8/1ong8UgtoC6jyj9odh60GxdzSBtUlni1xVCg6AAfCvSinRwz4HjK+ZriW0kQFgEsddWPtA1pKxBBJI2OsdvSos5r0bUkY0Unk5JIs4TA3LnwW2b2BP31HesshKupUjoRBqfh/EWtbEx6GpOL8SF4q0QQIJ6nr+JP1o27BUeN3soOalwFtmuKqiWJgCoCaKcFxq2VuPE3Iyp6TMn8Pya5uloEUm9jFxK4mHt+CkMx1uPA17D2HSpOW+XsRifNaQlds7GEHpJ39hJoF/bbZfNZtERGYrLk/vZpmZ12j0p25S50u/opt3WDlCFXWHCxpPt0PpHShDW2Vk09IK2Ps6/8VezLHwoMuv8AmPT5ClFMDduj9UuVQSCJ+DL0k67RTdwvj7w5c5soJUHqegpIvWLLubjEl38xlgPM2pyxEamuyNabGx6TSDFngOGfDrcWzDMJJDNodQYk95qhY5eN7E28PhQocqXdm+FVEeZuvpA6kUW5bx7Lw7FBjmezmZZM+XIuWNNs1R/Y9cLPjLjE58qS56CXJ/BdPSnVNInJ1LSo55uwy4e1aXMGCNDssguepAkxrrqaF8tYlzibIQnKHDZW1mPi010yz91MXNF/C3bVwZQSB8SzmDE7kGBuT3+W4XcPxvwMRbD28otAoykHOCQMzQSIaeh6VCKs02obZtNq0mIUxo3Ssp4lwkOmLYsga1dKAH4yc/lA92BHyPam7l3mC0wa4r6fsiCCfZTr/L1pY4nZbiONe2i+Emj3WYg6xlzCNAWGka6iZ3q2TdJE8XFXy6E9ngSzgkyGUa9evv3rTOV8DYx2Asre1ewTaVwQroAZVR38pTcHv1pO534KmHuKuHVjbZMxGrEFSFJ7wSQfQk/IjyDibnhsrE5Ubyg9CdT/AC096WMadMW7VoZWtXsNdFtrwewBuw80bZYGh0G9B+crGGDW2tMURlKxuCVMtEaiMw09q85q4qLZljAmPmf5dflS9xjiOHu2QiX8xsnMoNtlLz5SASfUHadPeOlCKCpv6lvh/A0xXiZpyohy6nMCZg/cd6ocKs+E+bysVJGn0/nTp9nmCU4UXVafEclu65SFyn6T/vUA5l4NbLrdLMCVh0B3a3lWfXTT5Cla4xQU+UmLvGbC2cSXy5QTmHbbpGh11qJeNlWECBO866dY7Vd4x+vywB1ABgfjQDH4RrLBX0MBgJnQz/Q00XaJ5Pa9DNi7uW6XSHkaMO0RqfTTT0pdxF1ixLGTJJJg696lweOFtUWFOZpLKxmCAMrLtpuKgxbDU/MCguwSdqz5HNsabb6fn2qvirpePu71ALhiJr1bxG34CnJthjG8N8O0DmM6bxBntGunrQ2IqHx2JEkmNqle8OxpYppbDOXJlnCiR8/6VKtvUDcz0kx9PwFQ4c+XtXVtyDp9RofqNaYCD2D4WqQzZyDvnCKh1/daWP0q83DsN/3afwtSoOLMvw6HuND9fi++ov7Uuen3/wBak4yZpWTGlVFCrOGUQZ2OnXeq1MXLb+Rx3P4gU058FZPBheafBC7FfVJeTKSOxj6VGKci1R9FX+C4G7duqLVs3CGBKgT1H5+p2Boly/wEXxnuOUTZY+JiP3dNh8/atZ5GwuGt27gsr5lWTOpywDM92O/eB20TmnLiVWN1yM2u20XzOluFOoKtudx2PsIojxvkvENhrWKtWMyvmZ1X4lE+Q5e2XXSqnA/CbiFpMXbZFLzlZCWOcZlDAdCSJPbf02DiXHEKPbttbZwp/VlwvlAM6nQQO9LGFO2Wd5FUV/v3Mq4M5SwPEEMJ0JgkdJ3jeNaBWDbEr4YOshidvT8kU0Y/DAhQAy3UzeIrHeNZGxkCfLrprrrS7ewyXTmZyoBGoG8z7R3mD7VPny7KywvG6+SG7xK8Ld9kZRbeEcR5iDI0027/ACrvA5sKr6Oou5QCdDAkkSD6jSmPgXD7JXMqMABIHxwcpGZ4JC6d+pU11fxuHuYUSJIEjTQHb+cUXKor6CLHcrvZU/QnvWnFhwGUCfNBAADg6ayTMeppX/su85ViGPiTBysZI0MzruNzTryNy5i7y57ahbZYqHcxI7gQc4G3TYa1T4vjbmGu3LVxsxRiu577qPXQ/Omk5paQijCT2zi3xIW7eHtXw6vYV0z6FGQvmQSNRllxrG9FOWOJAYhyRPilF06KufX3LOPTeiPAeF2rmEw9zEWw3j4pUEkgqvmEAqQRLJPaIqvxXl97d+6iFM5mHJ+INDBjDA9IO8MJjauUmvcxuOuKC/MVm5cuXfDuwM6W7NsaBg4D7KYHkiSRGm+tLvNvCreHewqYjO3iBjEqoPl1JX4l280TERpVF8NfDC1muW2b9gvKEQdRsDpAOvf2rnjGDZUzPdzlQNYgCWAaJ9I+naj6kW9dienL5KnNmBa+/iKZiREiNImPXv7Uv2eEO7AIV2kmYApgwWANuwzFzAaVBJgafCDABOskjSevWhS8QkEAbnaNPQ7nWunKV6OjCLXuHzkTHNh8FezLmVLhCkCIDAeaOoDsPr6V5xbwnFt/EW4/iZQVETmBnMJiZA7VQ5WxV65+oFsNayHOilVd9dwWIB6AgkbjpVlOAXks/rcO9sKwYagw0kg+Ukn870JXJJlFHg3FqhU49gWRx5vL09KOYLhLW7dsK9tI+P8AVhmfrMQWMjpUGP4dicY2S1ZLMu8aD5loA+tWsVhGwXh2cRLHIGlSWESRAJIJggj6Ukr4pjQjeRpKynxPha3Gd8+cA+QZSpgA9NBEdhSdxS1lI9dQe/qPSm7EY1mWbSkkhs4ICnLBmIJIgT671VucvXMW1s22XJIV2JE25/eUkE7aRIMb0+KSS2xfIwy7SE2vjR/inKV+0GZQLqAZsyEE5e5X4h9CPWgFVUk+jHKLi6Z8oqxbYGRUY2r6yutEBdQ6VyzQJr6vgJ0rgkKWprrwqnivK4AOo5y63lceoNBH3q/wXEZbkHZhHz6fn1qWZXBmvwZqHkRb/H9T3jVmHLRAbXb2mo+F4PxHE/CNWPp29zRnF8Ou4hkt2Ua45PwqJ07nsPU6U6YL7NcULUZ7SMBopJJJ9SBAP1oQlJwVIfycKj5DV67/AKi5fE2s+UC1b0UAwdP3Znbueta3whbWFwpcoVBXM8KWck7zlBLEbaUg4P7P8Rfi3ddrVtDDgjfqChBIcHrtHc9GvFcgSF/2q6XUQDclvoc0ijBSirqxnGEpcZy4pfv+wp8V5ssYq40f7O6mFa4u4HdkBa2Zk7Ebag1Fw7Dnz+Tx0dGRjYuK5gkE/DJ1ykajYmjeP5axKEC6Fv2pAJeHUAmNc4LKNdwNKv4jkTAOgAtrbuTmlLpJ0jbMdtNgNOkVyjzdu00WeSWCHBOM4v6d/sRcbxJzddyMj5y0EQVMyBB102+VUuJApdcZMok5l6SCYI7T26U4804FcGLLWLl29maPAzhzlAMsjMrusNlGk79KBc1WIS3d8G7ZtuuX9ZJZWzEg3CSTJJJzHf50PR42+wT8uOak1TSdf4KfD+MPbs3VQKPFjMYJOpywDMDQzt1pj5M5GL/rcXmFpYKWGlc/+YbhdtOsdt1nl5MXbdb2HsXLvhtIItsynoRIBGxI0236U+X+dCB57V225HwXbbIZ2gTE7jaarBJ9/BhlI0DA6WxChQPKqgQFUaaAbCs25iw1lcVjDeCNcuJbeyrCSWLOgKjcwAsqN684FzliXu3cPbCteQgrbnMpAcB4JyyQpzQCNjXV7E5uL2XxaiwoVWysQ0lMxSCJgliDHSDvuTN60Ngjbd/7QAXmT+4tlmCWHTw1AAELCyeuY66/4tu1znfE3GvB0jKBkYxtpPmHzOv+k9faLwtbDrfw2iOSTp8L7+Weh1MdI9qWL3MVy6uYAhwRnZRpEETpt+FSjDTUhpZNpouLc8RSt1oIOZHBHlPp6Ht/1qfhODd7oUtmnUsYgARMDX3OusV9xzBLiHYtjLI8MSCqIhbQaaPE+woBw0OSCjkxoT0j5b/KkWOS2mF5Yy7Qzc2YPNbCJcVmY/COhJO4E9Zqjw/knEFQWNtQf8TFj7CBV7hzBFJNsKo85gSzMBqSdz10qfhnOpKXXt2Lly4mUBevmJGyyQBGv8qpjhr3AnkSftPrF25hbqlVCXIIDZASFIjRZljvroKfOUuPnEL4d6PFUbgEBh3ggQRpIrPsPizjcVctvaFm5bQnPbcOsjLAeQR16EazVjl1rlrFi3oLnwwNtR6aRsRSJPHJfQNrJH7mo3LeUyvX+tDeYeAW8VbAZsrLOUwD8o0/HvRfCLmUZp2ggiDNIfOPOGIwd9bYsIbbEKHZviOkwBqIkb71qkk1szJuLtH2G5KtW1Pis1xu6+UD5a1ew/KNqSUdspjMGyGYIkTlmCQdoO2oigXH+ecVYcr+ioqeJkQOx8S6NfMqjoY3g/EBrTVYFw2QWVrbMAxWdVzawY6gmKhPBBrSpmpeZma4uTr6CLjbl3D3mtB8wDKJUx5QJCsOujQfnSdzFy1cs/rUGawx8pBkoTsrjcHoDsffStPXGWbt17NwqwBgwRmBAHzFUcThltZrF0eJafYnqNDBjqDB02IkVLjLE77QHWVV8mXXsDkZlJkqxXTbQkfypo5K4VZI8W5BaSFB2AHX3mfpXHMHK7KC+HJdNyp1cex/a/H3qly7xg2xkIGjddP3vwJqjlyjonjhxn7gtzZgMMlrOkC4WABXbfzSNtppWAA2M+tW7mLL2yrawxZT77iouGcMuXbnh2xOhZtgFUbsSdANevUimjpbFn7pLj8kAUkwASew1rxrZBIMgjQ07HBrbEABfYgj6iZ95pYxdsZ32+I/iajHyLdUejk/4zhBPlbAN5IYjsSKYOSeWruMvwnlVQS1wqSq9hpEk9BNc4ngufHXbaK5ti652ykoHjQtpJBAHvTTwm7ily2zbazhxkcKsBUAlpmMzMwUScxIz7ztpS5I8tNqVmo8E5ft4a0EtCDuzn4mPc/yHSi1m50fSOprMf8A/fXVzBAoAV8m7agsVJUkAAjQabqVJk0y4prt9kzT4XhZp+EtdJUqCv7KhVIIjXOetUSSVIMpOTtjJxPGWrCm5duKiDUkn1A23OpA07ih+L5lwqBy95QEVWYQxIDRlkASCZ0G++mlLVrgtoqBiWd2AAORcqwABEMWJ0nru7ndpqe7Z4cqt4iXIZizMzsPMREkyDMTrv5n/eMkFDFa5hw2dkzEspVSAjnzMCQohTmaFaVEkQZiK9D4J7kAWfFIkqyAPpBMhhMjMsg6iR3pVxPHOEWhmBVmBJVUJdpbKCQJgGFABOwEAgGKh4dzBw83ncYt1a5Ei9bIXNEEgqMqloWdgSooVfYVJrpjVxjitvDWmYDRRoFgSdgPrWS3+O3L2JDXGfXMVKsVysAWULB2kR6zTHzbxVbgFpCSAZZo3O2noPxPpSzwvCq9w3W1W2YQd2/0H41DLkp0vgtDG3+zW+Q+PtisMPF/v7cJcHffK4HZgPqGozjLassOquvVWAII9jWYcK4t+i3Vun4drnqhifp8Q9q0vF3lA1NdinzQuXHwYNw3JWBt3lxFq0EuAkqysw1YEHScuxOkUL5s5btPdTFXr/hpbEHMBBGvaDOv3UUu43J5ht27/wBKTPtJxxvxYUwigNcPckSEHsNT71SbSWxYXftIOceKW7qeDgzZu2sguXLxzEW1kgLodbjMGIGnqOtJOFwL2MS1kXFzFgmoMMCszEzpI09aIctC0LGKt3BILIUAMF3YOqJ/Eo9NTOlQ8Jxr3MYRctW7jXXym2SIBgA6kERFsdOtdaasVpp0E8El/CI6ZbLhF8MtLA+Zgkxl6Fu9BboFq6xa6GbVjlHlEnbckE9J7UU4XhltPda/hA6NcJUTbKqHdVRYnYMRoBpVHm3hzKWcrbtB4C2resZZg7LpBOgHTekiFjBwrFh1BHUUKxODS3cvtbvKb97Q2cwUgEqzGZkGAT00JqPktwSLbaMD5ZaAR216ifwq3zLw61bxtk5FIZWa8qgsdc0swWSJz1TtWH52HOU+C2rKg27rSRJTxAUJI1kLoT69KJ8bi0yXQgZlUidj33rOOG4R7OMtstrxZYEeGtxVQkxIkdBrqT6098z3JXKDLHcD9n39a6k1QqYCw/2g4hbruMvm0yMCVBAABiQZ07iaCcd5jfEXbb4pRdVCYyHJEmdAPbrUuO5bvsxNq2xiM0wATAOmYid+n+lQcN5eu4h7ljIVcJPm0jUQZ7E6ab6x1qSbTpMo1a6DHD7+Ee81zGs1vEsZRka4py9NREdhEaDrrTnfxH6sFLhaVAWGJkRAk7mlW5yFjbyBLgw4MybpQeKSJAGZQCViN6beGcsX7WGSyMrFVy58wB+UjTeB2qyQjduzEuKXWt4l2ViGDZgw0OsH+dPHLfHjjUNhhN5bbOCxhTljaJ11nbvrRDiP2TX713P4tq0kCR5mOmmwAG3rXeE+yq3bmcXcYkFT4ShNCIIJJOhGh70kotppCxbTsE8N4sGUFTI/D0qhzHw9HBvIBIHnHcd/lTnwrkLCWSYN1z1l9P8AgC0Xu8mYMq2YuisuUw/edRmkzUfQcXaZf1VKPGSMPDGnX7JbzjHQrwpts1xYBFwLACmdtXBkdtjNCeceXFwjg2rhuWnMKWXKwPY9D7wPYUS+y3Ds2LLKYyWmJ9ZKiPqfuppzqLkiMY+5Jmi/2FhMTfhg1i429tjCP6221BPdQdOwrAeJ3P11zKTlztGvSTH3V+huK4tLdm418eVFLHrMa/Wdq/OBqXjzU03VGjyss5Um9H6G4XwIWwHuDPdOuuy+g/rShx0XMZicqibKN4eUo2UqIL3Z0HTKkzJ1Eb0y437QcCmnjZz2RHb74j76CY/7TLJBCpcI9hP1J0+hrZGMYql0Z5S5O2c2MPZwv6zE3bZufF4aiVRjOZu5mRuBsNzV8/aDZS2Mtm5dbMEEDKpY6gEtsdRoJOtK3MVm7etWc1rJcv3AEtJ8bIBrOYBs2bdsuWI9ZjfloPdfC+JhbDW0LXP766UESxe4yi2h2mI6DsKLYtlzjHP2NYlEWxZ6QjW7rj3OYgfwihfHsHbOFt3r+Je9irp8tsXUuKonUnKCF0/ZB3I9agfklkyIzzexDZcKi6BkGpvXJByJlggfFvtFVuO8FVLosYb9bcteW7dTMM1wsBABMAKTlkROs7TQ2Al4pg7VjDYf9WP0i6vjM+cyqEnKhTYSIM9daGcOwniuS392up9T+7R/gvIOOxNwfqWVCwD3mZSoGkkHN54GnlnXTvGo8U5VwYw/grbW2EWBcUAPIHxMf2z1ObelldaGj3syDinED8KSSdNOp6AD7qbcFy/iLNhM9m4AFzMcp3OpmNR8+1LnJHDPH4ratSHW3cLsy/CRbkhvYsF+tbpxbEZFLm5kVAWfQEFQJM9Rp1BqSwqS2W9Vp6MVxDNfzgDyqPMekf61qLsTbXX9kfhSFw/mCxftYglVsMzs0REqx0PqQNCB1HrUmN5xvXitnB2sxchVZwdf8qjX3J2E6UcfGCqwzbnsOcZ4jqFXU7D+tK/F74GhM9z1J6mnfivKUWfJcm/lGafgYxqF6oCdpJ9e9Zo3DL1zMzAqqsVM7yJkD2IikyqcpUPjcVGyDhdgteN6SEtgtHQ5FaJ/3iBPvXfL1sG9bLW2ukgsGtnK4ygTJBUgqWHwmdDXfFz4GHygx4hCE9l1Lf8AKPrXnDVChnUXEvJA8S2CykNkzEiCBKNOo7a0/wDFUQe3Ze4W1o3Et31xJzn4ZuiWBzCCCJiJ36TU3HbHhWWPgi0jsytcdg11h5yq6FjqBHmaddqp2SjXl/2p81uWTypmDZTEjJ6xtTRyzwM38Rauku62iXfxlb448uVXAC+Ys0hR8FNDoWXZT5P5Ovs4u37XhpGgYjPJjXKJjSd/pTti+VcM8OygvlyhoGo0MEDQwQCJGlHWtMOpqO5YPxKdevY+9PCKiqQXJt2LWH4QbUReuwNsxJEdiCdvYTQ/iGHbV1Ct6z94FMPErlycq5B6sJ7/ANKGJwwv/eXGf0HlUfQ60wGyLhuIzqPSp8O6i8LbgQ85T2cCYHaVDfwihuFHhXmT9mdPbpVLnFLgVblskZCG03EahvkRXmRbhkNrXKI+JajQMy/P+teYzEMikm5mA6RrVLl/jdvGYdbixOzruVYbj0B3HoRQnmjHhXS0O2Y/Ugfga9Fy1ZkS2EDxENq7Mf8ACvWp/H085FteiD4j71SwCEgZQF9dz/QUROHS2rXG1ygsSdToJ0rjgdxPiC2bfiOMibIv7bnsPz60v2OMNcbNcI9FHwqOw/r1+6heLw1/G3fFxDZRsltTog7Due56/SukwXgvk6aEe3/UGsueUmvsXxJJ/cJ8fwH6RYZIG0qezDUVQ+x2yitiLz9ltiRt+02n8FFsFc6Ur8yYm9gGz4cjwrrFiCPheBPyMT8jUsU2tKv2dmintjV9rePtjBOqsPOUAG2ocMR9FNYbRHjPGL2JYNdfMQIAgAD2A/O1D4rTji43fyZZyT6NN4NyRZu4YXv1hLiUz3AojuQlto9pNEOC/ZyVuK/6TYJUlgCrMdoG5XY6gxvHaq/HOZ71xRZ4eCtq0QHviFTNrpLCMvXuY2jcBY5mxNow1w3YO51Dd4zTHv7VWc1Ethwepfx/Y1O7yrcBxN1MT/tF5BbS5k0soP2bahpGnWdxPuo4/kbHsnhnE2r1ucxRy6Bj3fKst31aifAud/ExXgC2baOpay4cnNA+Eq0iZDjQj4akv8/lgQLQVtiW3kf4QYH1NdPJGKthw+LkytqK67Bgs8Us4z9JbDWrjG34QysBaRdNQxabex1buaM8KwWGwVkhEF3EXDmfzm4oImPMVGYCTHlgknegd/j7vux9I3n0JJKz2BAof4eKxhV1tYaFUqFZkUuCfidNAxA0EiR16RFZvUtR19zVk8NeMlLLv7L/ACNGLdgviYqzcFpj8Rv4kFf8U5yLYHqoHypV504s7oqC7cuYcSPGgq10Qphpy5iAQpMQSJ0mKHXuWMbY18C94YMkW2zrr/hRjtQXiGLuM0OwJWQAzMSvoFuaj2inSpVbZky5YzeopfiwnyRh2fGI9kOi2yHESSYjcqrEz1ERG8DUaXx7i3j2PDJAJ+M6ZSo6iCwgkRoxGhG8gYz52gsdjI8yiPVeg16CjmE5gd7N0XSHZMsMzQWmR5j+0wA33IgdKnn5em1ETE1y9wfxeLs2kn9lew0np703/Z7asGycUrB7jSsdbfoR3IgztER1rEeI8Re7AYjKpkKBHz77etNn2b8PxJveLbbJbghp2YQYkbaEgiddRGhNRxYY4Vzn2VnmeR8Y9Gn8Y4oBKK0OdzE5f9fegvCrCQUa5mDEkZtGk6kyd53+p60S/QFUEDU7sx1JrjwVQTAk/mKzS86XK0i0cCqrEfnfg7+KrIVNq3tBnXeW9DAFUOE4gJnKOcOGtzluAFCxIEKSRPlj4W+XSm3E4NLhLEE9+lBsfhvDtOiGAy5cpEiPTURVIeUp9iywNdATDX7i4gOLqnPAcoIIVeqyxEmY6+1bLyjxTCuhTDgW7nxOr/Gx0Bct/wDU2Hm6aaDSsi4bww5VAA8oAmInQUTdvBAIYqy6hgYIPeav6/F66FWG1vs2R3bcAN6DQ1TuY5VbTf8AaQiD/mAO8dYpY5U5ys4seHcPh3xoD8Iueqnaf8P00ohzDw7xLbB7rKN5Bg+0wd62RdmeqCZwwYlo3/MVXspB1oFyLzGLyGzdkXbcgSSc6jSfVhse+/XRhYyxjaipJrQHFoX+Y7OS4lwDQ+U/j/WulUOn52qzzNwqw4F6/d8MrojFgAP8IH7U9Rv2igPBeIKZAYMASJGx6Vh8iHuv6mrDK40VeEH9BxJCj9S8ZljYa6j/ACkn5Gl7nzit3+0LrWyCiZUA32An/iLU58asjRzt6Cfz0pP4ngs7lo31oeulFJ9h9O3aDfK/NiXIW55G212/0/Cm7iOID2Lqqdch/Cayj9DA3H59O1GuFXr9tYtOGX9xt/YHt8qC8tL+RzwfQZ+FWPIDS5x3jNv9M8AbopzN/i0OT5D75q2/Mxt2sq2ylyIzNBVfURr/ABAD3pUTg6lw8HNObNmaSd5mdafL5GOqFhjndjZh7uoq7jcOt20VIB6ie4oFYDAhSN9vX00600YDhl0jVSPcgH8ahBclorJpdmf47DYUA5tD2iT/AFpea5h/+5ufdTPzhyriBfa4q6EbfnQil/8As+7/AOGB+f8A7qtjUIqnLf5ozz5N6X/lkWD4m4srbB0tsxy980ax6RH0rpuJSPgWe/8ApUtyzDWbraHKWb/FqQPqNzVcMo2FUyKN2a/GlljHjdJFzE426cmLEW2sFESB5DGYwB33J7ye9EuP3Qz+PaM2rvmkdGPxA9jMn5mqXDj46th3BhjmVgJyPETp0IoRg+IXcOzKjbEhl0ZDGmx0O29Px5xpkXleDK5LphSxfJO5qvaxzWwPEU67Hr/WifDuM33B8PB4c9GdcOWKzuZkgGNaiflO8pdrSeLbVsoI+Jt9u8QQZiDIpY4uNj5vK9al1Xz+TvC80uv93cdf941eu82eOvh4xBiE6aZXBnSHykj1gV7gOTsXcILItkd3Zc38IP41exXJzqDlxNkMOjKD/wAokfSioy+ERko/W/0eYTF4fwLz2eGYcpay5s5a68MSMwzDMQsSY/qQk4tQfhjKdQBoBOunamTB8Ox1twUu2tPU5T7+TavcXwiziHPgsljEft2GMIx/etEd+0R/lprcV7iMop/xFnh/D3uXERAGZunRfVuwA1/6idt4DZSxYW2GLFQAzsNTGg+g0HYAUqcA4McMhzqBcY7zJIH4Cdfzobt3CdP2R99eX5Pkc5cV0jXiw8Fb7DVzHKRpt0/Pah99mcxOlRKpY0Tw2ECiTWSUi1UU7uHgQBS1irRLuWOgEAfMfzpuxbhULH5UsxLLP+c/Lb7zTYXcgvo9tIFGUdN/eh9/C57gAAO5IJgfmYomzZRJqvwsZnZvl9df5VolJxXJApPR3g+EgGTatED1aiWKw5yBU8qRAVSYHz3NXsDZ029aIHCikl5GRqmxFGCekCMJYt24e2q27iiFLCR67aHQnermN4vdtI924A4VZATqdPmBrM9pr7GYYnbsentQDFPdQkIfQjofkdK0YvMcVTQksKe0xY4nibmIbxbjF2G3YDso/ZH5MnWqvBuIm1fCmcrnT0b/AF2+lXLKlbjCAPTpXXFOHyudZDKQ2nxCCDp2NUU03v5C460alguDh7UXidpIXp89daUsbhFzEowI3Vhsy9CPz0pt5d4hmUT1AIPcHUEVPzRgg6C4BJXf/L/p/Wmz4U8fKPwSx5Gp1IzvGYLrFRYFYO5mj6ICCKFY7CwdPurznJNUzYkWkRLw8w81VjwAj4GK/h9Dp896jtOVIP5NMGHvZhIqHug6C9gzA27tp1ZgjZT2IOuhI3kwT0FM13Du48uIu256oLW3oWtk/PehH6T5oYQaL4S5pH0r0fAz74P5MvkY9WWOLWD4EyWKAEkxJ6EmABPXQUreEp6CnOw86Glm/wAuYjM2RreWTlkNMTpOu8Vfy/GlOSlEliyJKmZFiH8XK+ZVXKAZMBcoiKj/AEqwnQ3T/An/APRozZ5RQW/Ee4zDeFAX7zm/CoFdUH6m2tv/ABfE/wDE23yArVJxi7Y+KGbIvbpFb/ari9LFo/8A21+nxP8AKas4Lh+Gtjzq98/5vCT5AAsfmR7VEjFjmYkk9Tqae+Acn2r1lbjvcDMAfLlAEz0IOsDek5yk6gaF42HGuWV3Z3ytcuWrYtpaQFzK2wCCFnV7jmTl6CdWimnA8Mt4ZGe4/wATFmJnUnoqg7aQBqfevvBt4OzNtJkjUmSTtJO5/MRQ/GXmY5mMkfQegHSkyZ/RVPbIyrI/YqRYxPGwFnwiqrqMzAH5lZI9hS3j+YLlz4URB0EEk+vSu8UM/wAXfbp0qzwfg6s4LEnWsn/2ZH8jLFBA/CYa7dnxHYJ1jyz6CNdaduHcq2cHZ8UqBebp+0F13nWZiiuJ4JaCG4oy5GyBRtoNWPqT9KG4/EsyqCen4SBS5pSin6m/oCNSriL3ECXcmohpCiav4gZRPUiTUeDt6gnesCLhHB2ABVq+0mK6K5V9qrluvU/9K6T+BVvZQ4s06dNv6/hH1orgOH4a2loXkJuXYAJV412GYeVdx1kk1TXDC5iLds/DP5/Cna8oA0r0/wDj8Sacn+DP5E2qSM1544EbQFyzOQtBU7qTsQe06en4UeFYcKoXXN+JPamfnC+YS30YyflsKD4CwM09v+n86z+Y16vGPSLYb4Wwvw/X8/P+VWrjwQRr+Yr2zaAAPUg//rXUa1ldnfJyi59xDRqPr/Sl/i1nK5HzplsNv7D+f9KC8dXzg+kfh/Wn+AxexHcfrm96uoQDVTH+W+asYjafStUf4oYM8H4gVtqgH925AP8AhOoHsJI+Qpovc1Ye2qrcaWfyqgBZmJ6QBp2kwKyq8S8yzBIllU5c3oSNY9qT8Rdy3BcRVWSWVYkAZjCmfiECDO9bfHbdpuzFnpVRsY+IkAjqVYgskkgB8pIBIAMb19fwZaSCIPT/AF96A8Sxjtg8HjIRbjEoQikAgLcK5pJDQFZdRoCIyxqycCxPi2gxEb/0/lWHzPH4PlHovgzWqfYGxaQII1FV+H40qw3+lMPELI3+X40CxNgAyKyKV6Zp+LDN6HUONxXeCfpMEaiaDYW6QSOhoplEHTYe1CuMrQO1RI/HHDEKgMaE+dtfZEIj3IquObLn79r/AMtv/UpF4/xi5m8OFIYZszCWGYkwusLAgaDXU9arNzR4fk8ENk8s5t40nbrFfSRulfZ5bqz/2Q=="/>
          <p:cNvSpPr>
            <a:spLocks noChangeAspect="1" noChangeArrowheads="1"/>
          </p:cNvSpPr>
          <p:nvPr/>
        </p:nvSpPr>
        <p:spPr bwMode="auto">
          <a:xfrm>
            <a:off x="155575" y="-1790700"/>
            <a:ext cx="5267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82" y="3356992"/>
            <a:ext cx="2243555" cy="31769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road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81128"/>
            <a:ext cx="9144000" cy="230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66800"/>
          </a:xfrm>
        </p:spPr>
        <p:txBody>
          <a:bodyPr/>
          <a:lstStyle/>
          <a:p>
            <a:r>
              <a:rPr lang="en-CA" dirty="0" smtClean="0"/>
              <a:t>Road Map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6381730" cy="3960440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/>
              <a:t>Review Week 4</a:t>
            </a:r>
          </a:p>
          <a:p>
            <a:pPr>
              <a:lnSpc>
                <a:spcPct val="90000"/>
              </a:lnSpc>
            </a:pPr>
            <a:r>
              <a:rPr lang="en-CA" sz="2300" dirty="0" smtClean="0"/>
              <a:t>Organizational Culture </a:t>
            </a:r>
          </a:p>
          <a:p>
            <a:pPr lvl="1">
              <a:lnSpc>
                <a:spcPct val="90000"/>
              </a:lnSpc>
            </a:pPr>
            <a:r>
              <a:rPr lang="en-CA" sz="2100" dirty="0" smtClean="0"/>
              <a:t>Culture </a:t>
            </a:r>
            <a:r>
              <a:rPr lang="en-CA" sz="2100" dirty="0"/>
              <a:t>vs. Climate</a:t>
            </a:r>
          </a:p>
          <a:p>
            <a:pPr lvl="1">
              <a:lnSpc>
                <a:spcPct val="90000"/>
              </a:lnSpc>
            </a:pPr>
            <a:r>
              <a:rPr lang="en-CA" sz="2100" dirty="0"/>
              <a:t>Sources of culture</a:t>
            </a:r>
          </a:p>
          <a:p>
            <a:pPr lvl="1">
              <a:lnSpc>
                <a:spcPct val="90000"/>
              </a:lnSpc>
            </a:pPr>
            <a:r>
              <a:rPr lang="en-CA" sz="2100" dirty="0"/>
              <a:t>Diagnosing Culture</a:t>
            </a:r>
          </a:p>
          <a:p>
            <a:pPr lvl="1">
              <a:lnSpc>
                <a:spcPct val="90000"/>
              </a:lnSpc>
            </a:pPr>
            <a:r>
              <a:rPr lang="en-CA" sz="2100" dirty="0"/>
              <a:t>Transmitting culture</a:t>
            </a:r>
          </a:p>
          <a:p>
            <a:pPr lvl="1">
              <a:lnSpc>
                <a:spcPct val="90000"/>
              </a:lnSpc>
            </a:pPr>
            <a:r>
              <a:rPr lang="en-CA" sz="2100" dirty="0"/>
              <a:t>Strong Culture</a:t>
            </a:r>
            <a:endParaRPr lang="en-CA" sz="2300" dirty="0"/>
          </a:p>
          <a:p>
            <a:pPr>
              <a:lnSpc>
                <a:spcPct val="90000"/>
              </a:lnSpc>
            </a:pPr>
            <a:r>
              <a:rPr lang="en-CA" sz="2300" dirty="0" smtClean="0"/>
              <a:t>Authentic </a:t>
            </a:r>
            <a:r>
              <a:rPr lang="en-CA" sz="2300" dirty="0"/>
              <a:t>Leadership</a:t>
            </a:r>
          </a:p>
          <a:p>
            <a:pPr>
              <a:lnSpc>
                <a:spcPct val="90000"/>
              </a:lnSpc>
            </a:pPr>
            <a:r>
              <a:rPr lang="en-CA" sz="2300" dirty="0"/>
              <a:t>Next week</a:t>
            </a:r>
          </a:p>
          <a:p>
            <a:pPr lvl="1">
              <a:lnSpc>
                <a:spcPct val="90000"/>
              </a:lnSpc>
            </a:pPr>
            <a:r>
              <a:rPr lang="en-CA" sz="1900" dirty="0"/>
              <a:t>Change up: Guest Lecture</a:t>
            </a:r>
          </a:p>
          <a:p>
            <a:pPr lvl="1"/>
            <a:r>
              <a:rPr lang="en-CA" b="1" dirty="0"/>
              <a:t>Christiane Fox</a:t>
            </a:r>
          </a:p>
          <a:p>
            <a:pPr lvl="1"/>
            <a:r>
              <a:rPr lang="en-CA" sz="1400" dirty="0"/>
              <a:t>Assistant Secretary to the Cabinet - Communications at Privy Council Office, Government of Canada</a:t>
            </a:r>
          </a:p>
          <a:p>
            <a:endParaRPr lang="en-CA" dirty="0" smtClean="0"/>
          </a:p>
          <a:p>
            <a:pPr lvl="1"/>
            <a:endParaRPr lang="en-CA" dirty="0" smtClean="0"/>
          </a:p>
          <a:p>
            <a:endParaRPr lang="en-CA" dirty="0" smtClean="0"/>
          </a:p>
          <a:p>
            <a:pPr marL="411480" lvl="1" indent="0">
              <a:buNone/>
            </a:pPr>
            <a:endParaRPr lang="en-CA" dirty="0" smtClean="0"/>
          </a:p>
          <a:p>
            <a:endParaRPr lang="en-CA" dirty="0" smtClean="0"/>
          </a:p>
          <a:p>
            <a:pPr lvl="1"/>
            <a:endParaRPr lang="en-CA" dirty="0" smtClean="0"/>
          </a:p>
          <a:p>
            <a:pPr lvl="1"/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>
                <a:solidFill>
                  <a:schemeClr val="bg1"/>
                </a:solidFill>
              </a:rPr>
              <a:pPr algn="ctr"/>
              <a:t>2</a:t>
            </a:fld>
            <a:endParaRPr lang="en-CA" dirty="0">
              <a:solidFill>
                <a:schemeClr val="bg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891223"/>
            <a:ext cx="3555054" cy="2676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01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BUSI 2101: Around the world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1120104"/>
          </a:xfrm>
        </p:spPr>
        <p:txBody>
          <a:bodyPr>
            <a:normAutofit fontScale="55000" lnSpcReduction="20000"/>
          </a:bodyPr>
          <a:lstStyle/>
          <a:p>
            <a:r>
              <a:rPr lang="en-CA" dirty="0" smtClean="0"/>
              <a:t>Get into groups of four. Find one company from outside North America/Europe that </a:t>
            </a:r>
            <a:r>
              <a:rPr lang="en-CA" dirty="0" err="1" smtClean="0"/>
              <a:t>Sprott</a:t>
            </a:r>
            <a:r>
              <a:rPr lang="en-CA" dirty="0" smtClean="0"/>
              <a:t> students should know about but do not.</a:t>
            </a:r>
          </a:p>
          <a:p>
            <a:r>
              <a:rPr lang="en-CA" dirty="0" smtClean="0"/>
              <a:t>Prepare a 2 min presentation on how that company’s culture is critical to their success.</a:t>
            </a:r>
          </a:p>
          <a:p>
            <a:r>
              <a:rPr lang="en-CA" dirty="0"/>
              <a:t>Go to </a:t>
            </a:r>
            <a:r>
              <a:rPr lang="en-CA" dirty="0" smtClean="0"/>
              <a:t>our online form </a:t>
            </a:r>
            <a:r>
              <a:rPr lang="en-CA" dirty="0" smtClean="0">
                <a:hlinkClick r:id="rId3"/>
              </a:rPr>
              <a:t>our online form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3</a:t>
            </a:fld>
            <a:endParaRPr lang="en-C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31" y="2443595"/>
            <a:ext cx="1873970" cy="790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20" y="3777926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168" y="4293096"/>
            <a:ext cx="1983879" cy="111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638800"/>
            <a:ext cx="37528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238" y="1916832"/>
            <a:ext cx="1471649" cy="1053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388864"/>
            <a:ext cx="3589623" cy="302085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66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EDC: Singapore Call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Espoused Values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CA" dirty="0" smtClean="0"/>
              <a:t>Culture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DA5A-F0F1-4C6F-906B-604E9FB4744A}" type="slidenum">
              <a:rPr lang="en-US" altLang="en-US" smtClean="0">
                <a:solidFill>
                  <a:srgbClr val="000000"/>
                </a:solidFill>
              </a:rPr>
              <a:pPr/>
              <a:t>4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 dirty="0" smtClean="0"/>
          </a:p>
          <a:p>
            <a:endParaRPr lang="en-CA" dirty="0"/>
          </a:p>
          <a:p>
            <a:endParaRPr lang="en-CA" dirty="0" smtClean="0"/>
          </a:p>
          <a:p>
            <a:endParaRPr lang="en-CA" dirty="0"/>
          </a:p>
          <a:p>
            <a:endParaRPr lang="en-CA" dirty="0" smtClean="0"/>
          </a:p>
          <a:p>
            <a:endParaRPr lang="en-CA" dirty="0"/>
          </a:p>
          <a:p>
            <a:endParaRPr lang="en-CA" dirty="0" smtClean="0"/>
          </a:p>
        </p:txBody>
      </p:sp>
      <p:sp>
        <p:nvSpPr>
          <p:cNvPr id="12" name="Content Placeholder 11"/>
          <p:cNvSpPr txBox="1">
            <a:spLocks noGrp="1"/>
          </p:cNvSpPr>
          <p:nvPr>
            <p:ph sz="quarter" idx="4"/>
          </p:nvPr>
        </p:nvSpPr>
        <p:spPr>
          <a:xfrm>
            <a:off x="4645025" y="2276091"/>
            <a:ext cx="4041775" cy="206210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18872" indent="0" algn="ctr">
              <a:buNone/>
            </a:pPr>
            <a:r>
              <a:rPr lang="en-CA" sz="12500" dirty="0" smtClean="0"/>
              <a:t>?</a:t>
            </a:r>
            <a:endParaRPr lang="en-CA" sz="12500" dirty="0"/>
          </a:p>
        </p:txBody>
      </p:sp>
      <p:pic>
        <p:nvPicPr>
          <p:cNvPr id="4" name="XIehtUmRSQc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57200" y="2276091"/>
            <a:ext cx="4021614" cy="2090957"/>
          </a:xfrm>
          <a:prstGeom prst="rect">
            <a:avLst/>
          </a:prstGeom>
        </p:spPr>
      </p:pic>
      <p:pic>
        <p:nvPicPr>
          <p:cNvPr id="8" name="PhAmCJY6kbQ"/>
          <p:cNvPicPr>
            <a:picLocks noRot="1" noChangeAspect="1"/>
          </p:cNvPicPr>
          <p:nvPr>
            <a:videoFile r:link="rId2"/>
          </p:nvPr>
        </p:nvPicPr>
        <p:blipFill>
          <a:blip r:embed="rId5"/>
          <a:stretch>
            <a:fillRect/>
          </a:stretch>
        </p:blipFill>
        <p:spPr>
          <a:xfrm>
            <a:off x="472966" y="4538249"/>
            <a:ext cx="4021614" cy="213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14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Henry </a:t>
            </a:r>
            <a:r>
              <a:rPr lang="en-US" dirty="0" err="1"/>
              <a:t>Mintzberg</a:t>
            </a:r>
            <a:r>
              <a:rPr lang="en-US" dirty="0"/>
              <a:t> on Culture</a:t>
            </a:r>
          </a:p>
        </p:txBody>
      </p:sp>
      <p:sp>
        <p:nvSpPr>
          <p:cNvPr id="448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08479"/>
            <a:ext cx="8229600" cy="4500245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New York" charset="0"/>
                <a:cs typeface="Times New Roman" pitchFamily="18" charset="0"/>
              </a:rPr>
              <a:t>“Culture is the soul of the organization — the beliefs and values, and how they are manifested. I think of the structure as the skeleton, and as the flesh and blood. And culture is the soul that holds the thing together and gives it life force.”</a:t>
            </a:r>
            <a:endParaRPr lang="en-US" dirty="0"/>
          </a:p>
        </p:txBody>
      </p:sp>
      <p:sp>
        <p:nvSpPr>
          <p:cNvPr id="25604" name="Slide Number Placeholder 6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10E10F5-7BA4-4519-A385-F0FA50088C4E}" type="slidenum">
              <a:rPr lang="en-CA" smtClean="0">
                <a:solidFill>
                  <a:schemeClr val="bg1"/>
                </a:solidFill>
              </a:rPr>
              <a:pPr eaLnBrk="1" hangingPunct="1"/>
              <a:t>5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235" y="4592319"/>
            <a:ext cx="1068784" cy="1595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882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Amazon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Culture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CA" dirty="0" smtClean="0"/>
              <a:t>Founder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DA5A-F0F1-4C6F-906B-604E9FB4744A}" type="slidenum">
              <a:rPr lang="en-US" altLang="en-US" smtClean="0">
                <a:solidFill>
                  <a:srgbClr val="000000"/>
                </a:solidFill>
              </a:rPr>
              <a:pPr/>
              <a:t>6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1026" name="Picture 2" descr="Image result for amazon headquarter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264" y="2636912"/>
            <a:ext cx="4134208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Image result for amazon headquarters interior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49" y="2636912"/>
            <a:ext cx="4238443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79447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Alibaba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Culture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CA" dirty="0" smtClean="0"/>
              <a:t>Founder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DA5A-F0F1-4C6F-906B-604E9FB4744A}" type="slidenum">
              <a:rPr lang="en-US" altLang="en-US" smtClean="0">
                <a:solidFill>
                  <a:srgbClr val="000000"/>
                </a:solidFill>
              </a:rPr>
              <a:pPr/>
              <a:t>7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6" name="RkVJNOQ7B74"/>
          <p:cNvPicPr>
            <a:picLocks noGrp="1" noRot="1" noChangeAspect="1"/>
          </p:cNvPicPr>
          <p:nvPr>
            <p:ph sz="half" idx="2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92088" y="2636912"/>
            <a:ext cx="4019872" cy="3312368"/>
          </a:xfrm>
          <a:prstGeom prst="rect">
            <a:avLst/>
          </a:prstGeom>
          <a:ln w="107950" cap="rnd">
            <a:solidFill>
              <a:srgbClr val="C8C6BD"/>
            </a:solidFill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171450" prst="hardEdge"/>
            <a:extrusionClr>
              <a:srgbClr val="FFFFFF"/>
            </a:extrusionClr>
          </a:sp3d>
        </p:spPr>
      </p:pic>
      <p:pic>
        <p:nvPicPr>
          <p:cNvPr id="11" name="lfBO9YsTfRI"/>
          <p:cNvPicPr>
            <a:picLocks noGrp="1" noRot="1" noChangeAspect="1"/>
          </p:cNvPicPr>
          <p:nvPr>
            <p:ph sz="quarter" idx="4"/>
            <a:videoFile r:link="rId2"/>
          </p:nvPr>
        </p:nvPicPr>
        <p:blipFill>
          <a:blip r:embed="rId5"/>
          <a:stretch>
            <a:fillRect/>
          </a:stretch>
        </p:blipFill>
        <p:spPr>
          <a:xfrm>
            <a:off x="4644008" y="2636912"/>
            <a:ext cx="4307905" cy="3384376"/>
          </a:xfrm>
          <a:prstGeom prst="rect">
            <a:avLst/>
          </a:prstGeom>
          <a:ln w="107950" cap="rnd">
            <a:solidFill>
              <a:srgbClr val="C8C6BD"/>
            </a:solidFill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17145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5720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636" y="4764174"/>
            <a:ext cx="1870364" cy="159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Organizational Culture</a:t>
            </a:r>
          </a:p>
        </p:txBody>
      </p:sp>
      <p:sp>
        <p:nvSpPr>
          <p:cNvPr id="450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412777"/>
            <a:ext cx="8424168" cy="4824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 dirty="0" smtClean="0"/>
              <a:t>Culture (textbook): </a:t>
            </a:r>
            <a:r>
              <a:rPr lang="en-US" dirty="0">
                <a:solidFill>
                  <a:srgbClr val="000000"/>
                </a:solidFill>
                <a:cs typeface="Times New Roman" pitchFamily="18" charset="0"/>
              </a:rPr>
              <a:t>Organizational culture is the pattern of shared values, beliefs, and assumptions considered to be the appropriate way to think and act within an organization. </a:t>
            </a:r>
          </a:p>
          <a:p>
            <a:pPr>
              <a:defRPr/>
            </a:pPr>
            <a:r>
              <a:rPr lang="en-US" dirty="0" smtClean="0"/>
              <a:t>Culture </a:t>
            </a:r>
            <a:r>
              <a:rPr lang="en-US" dirty="0"/>
              <a:t>is shared.</a:t>
            </a:r>
          </a:p>
          <a:p>
            <a:pPr lvl="1">
              <a:defRPr/>
            </a:pPr>
            <a:r>
              <a:rPr lang="en-US" dirty="0"/>
              <a:t>Culture helps members solve problems.</a:t>
            </a:r>
          </a:p>
          <a:p>
            <a:pPr lvl="1">
              <a:defRPr/>
            </a:pPr>
            <a:r>
              <a:rPr lang="en-US" dirty="0"/>
              <a:t>Culture is taught to newcomers.</a:t>
            </a:r>
          </a:p>
          <a:p>
            <a:pPr lvl="1">
              <a:defRPr/>
            </a:pPr>
            <a:r>
              <a:rPr lang="en-US" dirty="0"/>
              <a:t>Culture strongly influences </a:t>
            </a:r>
            <a:r>
              <a:rPr lang="en-US" dirty="0" err="1"/>
              <a:t>behaviour</a:t>
            </a:r>
            <a:r>
              <a:rPr lang="en-US" dirty="0"/>
              <a:t>!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26628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2BE935DA-D347-4A68-AA57-795E4A6D2ADF}" type="slidenum">
              <a:rPr lang="en-CA" smtClean="0">
                <a:solidFill>
                  <a:schemeClr val="bg1"/>
                </a:solidFill>
              </a:rPr>
              <a:pPr eaLnBrk="1" hangingPunct="1"/>
              <a:t>8</a:t>
            </a:fld>
            <a:endParaRPr lang="en-CA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112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Authentic Leadership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1392" y="1652954"/>
            <a:ext cx="6055407" cy="2163916"/>
          </a:xfrm>
        </p:spPr>
        <p:txBody>
          <a:bodyPr>
            <a:normAutofit fontScale="62500" lnSpcReduction="20000"/>
          </a:bodyPr>
          <a:lstStyle/>
          <a:p>
            <a:r>
              <a:rPr lang="en-CA" dirty="0" smtClean="0"/>
              <a:t>A pattern </a:t>
            </a:r>
            <a:r>
              <a:rPr lang="en-CA" dirty="0"/>
              <a:t>of leader behavior that draws upon and promotes </a:t>
            </a:r>
            <a:r>
              <a:rPr lang="en-CA" dirty="0" smtClean="0"/>
              <a:t>both positive </a:t>
            </a:r>
            <a:r>
              <a:rPr lang="en-CA" dirty="0"/>
              <a:t>psychological capacities and a positive ethical climate, to foster greater self-awareness, </a:t>
            </a:r>
            <a:r>
              <a:rPr lang="en-CA" dirty="0" smtClean="0"/>
              <a:t>an internalized </a:t>
            </a:r>
            <a:r>
              <a:rPr lang="en-CA" dirty="0"/>
              <a:t>moral perspective, balanced processing of information, and relational transparency </a:t>
            </a:r>
            <a:r>
              <a:rPr lang="en-CA" dirty="0" smtClean="0"/>
              <a:t>on the </a:t>
            </a:r>
            <a:r>
              <a:rPr lang="en-CA" dirty="0"/>
              <a:t>part of leaders working with followers, fostering positive </a:t>
            </a:r>
            <a:r>
              <a:rPr lang="en-CA" dirty="0" smtClean="0"/>
              <a:t>self-development. 						</a:t>
            </a:r>
            <a:r>
              <a:rPr lang="en-CA" dirty="0" err="1" smtClean="0"/>
              <a:t>Walumbwa</a:t>
            </a:r>
            <a:r>
              <a:rPr lang="en-CA" dirty="0" smtClean="0"/>
              <a:t> </a:t>
            </a:r>
            <a:r>
              <a:rPr lang="en-CA" dirty="0"/>
              <a:t>et al. (2008). </a:t>
            </a:r>
            <a:endParaRPr lang="en-CA" dirty="0" smtClean="0"/>
          </a:p>
        </p:txBody>
      </p:sp>
      <p:pic>
        <p:nvPicPr>
          <p:cNvPr id="2050" name="Picture 2" descr="http://www.mediabistro.com/fishbowlny/files/original/fortune_green_patagon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738" y="1827222"/>
            <a:ext cx="1646654" cy="215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h7wIsnjXRTQ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988159" y="3983555"/>
            <a:ext cx="3747360" cy="21813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631142" y="3983555"/>
            <a:ext cx="4520721" cy="23727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Cambria"/>
                <a:ea typeface="+mn-ea"/>
                <a:cs typeface="Cambria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Cambria"/>
                <a:ea typeface="+mn-ea"/>
                <a:cs typeface="Cambria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Cambria"/>
                <a:ea typeface="+mn-ea"/>
                <a:cs typeface="Cambria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Cambria"/>
                <a:ea typeface="+mn-ea"/>
                <a:cs typeface="Cambria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Cambria"/>
                <a:ea typeface="+mn-ea"/>
                <a:cs typeface="Cambria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sz="2000" dirty="0" smtClean="0"/>
          </a:p>
          <a:p>
            <a:r>
              <a:rPr lang="en-CA" sz="2000" dirty="0" smtClean="0"/>
              <a:t>self-awareness, </a:t>
            </a:r>
          </a:p>
          <a:p>
            <a:r>
              <a:rPr lang="en-CA" sz="2000" dirty="0" smtClean="0"/>
              <a:t>balanced processing,</a:t>
            </a:r>
          </a:p>
          <a:p>
            <a:r>
              <a:rPr lang="en-CA" sz="2000" dirty="0" smtClean="0"/>
              <a:t>relational transparency, and </a:t>
            </a:r>
          </a:p>
          <a:p>
            <a:r>
              <a:rPr lang="en-CA" sz="2000" dirty="0" smtClean="0"/>
              <a:t>an internalized moral perspective</a:t>
            </a:r>
          </a:p>
          <a:p>
            <a:pPr marL="0" indent="0">
              <a:buFont typeface="Arial"/>
              <a:buNone/>
            </a:pP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429122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Uncovering Culture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374" y="1795549"/>
            <a:ext cx="4027252" cy="44057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2400" dirty="0" smtClean="0"/>
              <a:t>The pattern of shared assumptions, values and beliefs that lead to certain behaviours on a team.</a:t>
            </a:r>
          </a:p>
          <a:p>
            <a:pPr marL="0" indent="0">
              <a:buNone/>
            </a:pPr>
            <a:endParaRPr lang="en-CA" sz="2400" dirty="0"/>
          </a:p>
        </p:txBody>
      </p:sp>
      <p:pic>
        <p:nvPicPr>
          <p:cNvPr id="1028" name="Picture 4" descr="http://www.continuityinsights.com/sites/continuityinsights.com/files/legacyimages/schein-iceberg_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359" y="1795549"/>
            <a:ext cx="3867901" cy="42417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286254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890" y="4509655"/>
            <a:ext cx="3853110" cy="2348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7036" y="1600200"/>
            <a:ext cx="8499764" cy="4083628"/>
          </a:xfrm>
        </p:spPr>
        <p:txBody>
          <a:bodyPr>
            <a:normAutofit fontScale="92500"/>
          </a:bodyPr>
          <a:lstStyle/>
          <a:p>
            <a:r>
              <a:rPr lang="en-CA" dirty="0" smtClean="0"/>
              <a:t>The values, beliefs, and assumptions of the founders. </a:t>
            </a:r>
          </a:p>
          <a:p>
            <a:r>
              <a:rPr lang="en-CA" dirty="0" smtClean="0"/>
              <a:t>The learning experiences of members</a:t>
            </a:r>
          </a:p>
          <a:p>
            <a:r>
              <a:rPr lang="en-CA" dirty="0" smtClean="0"/>
              <a:t>New beliefs values, and assumptions brought in by new members.</a:t>
            </a:r>
          </a:p>
          <a:p>
            <a:endParaRPr lang="en-CA" dirty="0"/>
          </a:p>
          <a:p>
            <a:pPr marL="45720" indent="0">
              <a:buNone/>
            </a:pPr>
            <a:r>
              <a:rPr lang="en-CA" dirty="0" smtClean="0"/>
              <a:t>Strong cultures support organizational effectiveness when they promote. </a:t>
            </a:r>
          </a:p>
          <a:p>
            <a:r>
              <a:rPr lang="en-CA" dirty="0" smtClean="0"/>
              <a:t>Internal integration</a:t>
            </a:r>
          </a:p>
          <a:p>
            <a:r>
              <a:rPr lang="en-CA" dirty="0" smtClean="0"/>
              <a:t>External adaptation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11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Sources of Culture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1622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6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3600" dirty="0"/>
              <a:t>Culture – What is under the surface?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7670" name="Slide Number Placeholder 2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20D55523-6EE7-445A-9058-F4E09AC57B13}" type="slidenum">
              <a:rPr lang="en-CA" smtClean="0">
                <a:solidFill>
                  <a:schemeClr val="bg1"/>
                </a:solidFill>
              </a:rPr>
              <a:pPr eaLnBrk="1" hangingPunct="1"/>
              <a:t>12</a:t>
            </a:fld>
            <a:endParaRPr lang="en-CA" smtClean="0">
              <a:solidFill>
                <a:schemeClr val="bg1"/>
              </a:solidFill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1196975"/>
            <a:ext cx="9144000" cy="5040313"/>
          </a:xfrm>
          <a:prstGeom prst="rect">
            <a:avLst/>
          </a:prstGeom>
          <a:solidFill>
            <a:srgbClr val="DAD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2800"/>
          </a:p>
        </p:txBody>
      </p:sp>
      <p:sp>
        <p:nvSpPr>
          <p:cNvPr id="27652" name="Freeform 4"/>
          <p:cNvSpPr>
            <a:spLocks/>
          </p:cNvSpPr>
          <p:nvPr/>
        </p:nvSpPr>
        <p:spPr bwMode="auto">
          <a:xfrm>
            <a:off x="0" y="4414838"/>
            <a:ext cx="9144000" cy="1822450"/>
          </a:xfrm>
          <a:custGeom>
            <a:avLst/>
            <a:gdLst>
              <a:gd name="T0" fmla="*/ 2147483647 w 3691"/>
              <a:gd name="T1" fmla="*/ 2147483647 h 1259"/>
              <a:gd name="T2" fmla="*/ 2147483647 w 3691"/>
              <a:gd name="T3" fmla="*/ 2147483647 h 1259"/>
              <a:gd name="T4" fmla="*/ 2147483647 w 3691"/>
              <a:gd name="T5" fmla="*/ 2147483647 h 1259"/>
              <a:gd name="T6" fmla="*/ 2147483647 w 3691"/>
              <a:gd name="T7" fmla="*/ 2147483647 h 1259"/>
              <a:gd name="T8" fmla="*/ 2147483647 w 3691"/>
              <a:gd name="T9" fmla="*/ 2147483647 h 1259"/>
              <a:gd name="T10" fmla="*/ 2147483647 w 3691"/>
              <a:gd name="T11" fmla="*/ 2147483647 h 1259"/>
              <a:gd name="T12" fmla="*/ 2147483647 w 3691"/>
              <a:gd name="T13" fmla="*/ 2147483647 h 1259"/>
              <a:gd name="T14" fmla="*/ 2147483647 w 3691"/>
              <a:gd name="T15" fmla="*/ 2147483647 h 1259"/>
              <a:gd name="T16" fmla="*/ 2147483647 w 3691"/>
              <a:gd name="T17" fmla="*/ 2147483647 h 1259"/>
              <a:gd name="T18" fmla="*/ 2147483647 w 3691"/>
              <a:gd name="T19" fmla="*/ 2147483647 h 1259"/>
              <a:gd name="T20" fmla="*/ 2147483647 w 3691"/>
              <a:gd name="T21" fmla="*/ 2147483647 h 1259"/>
              <a:gd name="T22" fmla="*/ 2147483647 w 3691"/>
              <a:gd name="T23" fmla="*/ 2147483647 h 1259"/>
              <a:gd name="T24" fmla="*/ 2147483647 w 3691"/>
              <a:gd name="T25" fmla="*/ 2147483647 h 1259"/>
              <a:gd name="T26" fmla="*/ 2147483647 w 3691"/>
              <a:gd name="T27" fmla="*/ 2147483647 h 1259"/>
              <a:gd name="T28" fmla="*/ 2147483647 w 3691"/>
              <a:gd name="T29" fmla="*/ 2147483647 h 1259"/>
              <a:gd name="T30" fmla="*/ 2147483647 w 3691"/>
              <a:gd name="T31" fmla="*/ 2147483647 h 1259"/>
              <a:gd name="T32" fmla="*/ 2147483647 w 3691"/>
              <a:gd name="T33" fmla="*/ 2147483647 h 1259"/>
              <a:gd name="T34" fmla="*/ 2147483647 w 3691"/>
              <a:gd name="T35" fmla="*/ 2147483647 h 1259"/>
              <a:gd name="T36" fmla="*/ 2147483647 w 3691"/>
              <a:gd name="T37" fmla="*/ 2147483647 h 1259"/>
              <a:gd name="T38" fmla="*/ 2147483647 w 3691"/>
              <a:gd name="T39" fmla="*/ 2147483647 h 1259"/>
              <a:gd name="T40" fmla="*/ 2147483647 w 3691"/>
              <a:gd name="T41" fmla="*/ 2147483647 h 1259"/>
              <a:gd name="T42" fmla="*/ 2147483647 w 3691"/>
              <a:gd name="T43" fmla="*/ 2147483647 h 1259"/>
              <a:gd name="T44" fmla="*/ 2147483647 w 3691"/>
              <a:gd name="T45" fmla="*/ 2147483647 h 1259"/>
              <a:gd name="T46" fmla="*/ 2147483647 w 3691"/>
              <a:gd name="T47" fmla="*/ 2147483647 h 1259"/>
              <a:gd name="T48" fmla="*/ 2147483647 w 3691"/>
              <a:gd name="T49" fmla="*/ 2147483647 h 1259"/>
              <a:gd name="T50" fmla="*/ 2147483647 w 3691"/>
              <a:gd name="T51" fmla="*/ 2147483647 h 1259"/>
              <a:gd name="T52" fmla="*/ 2147483647 w 3691"/>
              <a:gd name="T53" fmla="*/ 2147483647 h 1259"/>
              <a:gd name="T54" fmla="*/ 2147483647 w 3691"/>
              <a:gd name="T55" fmla="*/ 2147483647 h 1259"/>
              <a:gd name="T56" fmla="*/ 2147483647 w 3691"/>
              <a:gd name="T57" fmla="*/ 2147483647 h 1259"/>
              <a:gd name="T58" fmla="*/ 2147483647 w 3691"/>
              <a:gd name="T59" fmla="*/ 2147483647 h 1259"/>
              <a:gd name="T60" fmla="*/ 2147483647 w 3691"/>
              <a:gd name="T61" fmla="*/ 2147483647 h 1259"/>
              <a:gd name="T62" fmla="*/ 2147483647 w 3691"/>
              <a:gd name="T63" fmla="*/ 2147483647 h 1259"/>
              <a:gd name="T64" fmla="*/ 2147483647 w 3691"/>
              <a:gd name="T65" fmla="*/ 2147483647 h 1259"/>
              <a:gd name="T66" fmla="*/ 2147483647 w 3691"/>
              <a:gd name="T67" fmla="*/ 2147483647 h 1259"/>
              <a:gd name="T68" fmla="*/ 2147483647 w 3691"/>
              <a:gd name="T69" fmla="*/ 2147483647 h 1259"/>
              <a:gd name="T70" fmla="*/ 2147483647 w 3691"/>
              <a:gd name="T71" fmla="*/ 2147483647 h 1259"/>
              <a:gd name="T72" fmla="*/ 2147483647 w 3691"/>
              <a:gd name="T73" fmla="*/ 2147483647 h 1259"/>
              <a:gd name="T74" fmla="*/ 2147483647 w 3691"/>
              <a:gd name="T75" fmla="*/ 2147483647 h 1259"/>
              <a:gd name="T76" fmla="*/ 2147483647 w 3691"/>
              <a:gd name="T77" fmla="*/ 2147483647 h 1259"/>
              <a:gd name="T78" fmla="*/ 2147483647 w 3691"/>
              <a:gd name="T79" fmla="*/ 2147483647 h 1259"/>
              <a:gd name="T80" fmla="*/ 2147483647 w 3691"/>
              <a:gd name="T81" fmla="*/ 2147483647 h 1259"/>
              <a:gd name="T82" fmla="*/ 2147483647 w 3691"/>
              <a:gd name="T83" fmla="*/ 2147483647 h 1259"/>
              <a:gd name="T84" fmla="*/ 2147483647 w 3691"/>
              <a:gd name="T85" fmla="*/ 2147483647 h 1259"/>
              <a:gd name="T86" fmla="*/ 2147483647 w 3691"/>
              <a:gd name="T87" fmla="*/ 2147483647 h 1259"/>
              <a:gd name="T88" fmla="*/ 2147483647 w 3691"/>
              <a:gd name="T89" fmla="*/ 2147483647 h 1259"/>
              <a:gd name="T90" fmla="*/ 2147483647 w 3691"/>
              <a:gd name="T91" fmla="*/ 2147483647 h 1259"/>
              <a:gd name="T92" fmla="*/ 2147483647 w 3691"/>
              <a:gd name="T93" fmla="*/ 2147483647 h 1259"/>
              <a:gd name="T94" fmla="*/ 2147483647 w 3691"/>
              <a:gd name="T95" fmla="*/ 2147483647 h 1259"/>
              <a:gd name="T96" fmla="*/ 2147483647 w 3691"/>
              <a:gd name="T97" fmla="*/ 2147483647 h 1259"/>
              <a:gd name="T98" fmla="*/ 2147483647 w 3691"/>
              <a:gd name="T99" fmla="*/ 2147483647 h 1259"/>
              <a:gd name="T100" fmla="*/ 2147483647 w 3691"/>
              <a:gd name="T101" fmla="*/ 2147483647 h 1259"/>
              <a:gd name="T102" fmla="*/ 2147483647 w 3691"/>
              <a:gd name="T103" fmla="*/ 2147483647 h 1259"/>
              <a:gd name="T104" fmla="*/ 2147483647 w 3691"/>
              <a:gd name="T105" fmla="*/ 2147483647 h 1259"/>
              <a:gd name="T106" fmla="*/ 2147483647 w 3691"/>
              <a:gd name="T107" fmla="*/ 2147483647 h 1259"/>
              <a:gd name="T108" fmla="*/ 2147483647 w 3691"/>
              <a:gd name="T109" fmla="*/ 2147483647 h 1259"/>
              <a:gd name="T110" fmla="*/ 2147483647 w 3691"/>
              <a:gd name="T111" fmla="*/ 2147483647 h 1259"/>
              <a:gd name="T112" fmla="*/ 2147483647 w 3691"/>
              <a:gd name="T113" fmla="*/ 2147483647 h 1259"/>
              <a:gd name="T114" fmla="*/ 2147483647 w 3691"/>
              <a:gd name="T115" fmla="*/ 2147483647 h 1259"/>
              <a:gd name="T116" fmla="*/ 2147483647 w 3691"/>
              <a:gd name="T117" fmla="*/ 2147483647 h 1259"/>
              <a:gd name="T118" fmla="*/ 2147483647 w 3691"/>
              <a:gd name="T119" fmla="*/ 2147483647 h 1259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3691"/>
              <a:gd name="T181" fmla="*/ 0 h 1259"/>
              <a:gd name="T182" fmla="*/ 3691 w 3691"/>
              <a:gd name="T183" fmla="*/ 1259 h 1259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3691" h="1259">
                <a:moveTo>
                  <a:pt x="0" y="28"/>
                </a:moveTo>
                <a:lnTo>
                  <a:pt x="0" y="28"/>
                </a:lnTo>
                <a:lnTo>
                  <a:pt x="6" y="19"/>
                </a:lnTo>
                <a:lnTo>
                  <a:pt x="16" y="13"/>
                </a:lnTo>
                <a:lnTo>
                  <a:pt x="28" y="10"/>
                </a:lnTo>
                <a:lnTo>
                  <a:pt x="37" y="7"/>
                </a:lnTo>
                <a:lnTo>
                  <a:pt x="47" y="10"/>
                </a:lnTo>
                <a:lnTo>
                  <a:pt x="59" y="13"/>
                </a:lnTo>
                <a:lnTo>
                  <a:pt x="68" y="19"/>
                </a:lnTo>
                <a:lnTo>
                  <a:pt x="75" y="25"/>
                </a:lnTo>
                <a:lnTo>
                  <a:pt x="81" y="31"/>
                </a:lnTo>
                <a:lnTo>
                  <a:pt x="87" y="34"/>
                </a:lnTo>
                <a:lnTo>
                  <a:pt x="106" y="41"/>
                </a:lnTo>
                <a:lnTo>
                  <a:pt x="121" y="38"/>
                </a:lnTo>
                <a:lnTo>
                  <a:pt x="130" y="34"/>
                </a:lnTo>
                <a:lnTo>
                  <a:pt x="137" y="28"/>
                </a:lnTo>
                <a:lnTo>
                  <a:pt x="143" y="19"/>
                </a:lnTo>
                <a:lnTo>
                  <a:pt x="152" y="13"/>
                </a:lnTo>
                <a:lnTo>
                  <a:pt x="161" y="10"/>
                </a:lnTo>
                <a:lnTo>
                  <a:pt x="171" y="10"/>
                </a:lnTo>
                <a:lnTo>
                  <a:pt x="177" y="10"/>
                </a:lnTo>
                <a:lnTo>
                  <a:pt x="186" y="13"/>
                </a:lnTo>
                <a:lnTo>
                  <a:pt x="192" y="19"/>
                </a:lnTo>
                <a:lnTo>
                  <a:pt x="202" y="28"/>
                </a:lnTo>
                <a:lnTo>
                  <a:pt x="208" y="34"/>
                </a:lnTo>
                <a:lnTo>
                  <a:pt x="214" y="38"/>
                </a:lnTo>
                <a:lnTo>
                  <a:pt x="230" y="41"/>
                </a:lnTo>
                <a:lnTo>
                  <a:pt x="239" y="41"/>
                </a:lnTo>
                <a:lnTo>
                  <a:pt x="248" y="38"/>
                </a:lnTo>
                <a:lnTo>
                  <a:pt x="258" y="31"/>
                </a:lnTo>
                <a:lnTo>
                  <a:pt x="264" y="25"/>
                </a:lnTo>
                <a:lnTo>
                  <a:pt x="264" y="28"/>
                </a:lnTo>
                <a:lnTo>
                  <a:pt x="273" y="19"/>
                </a:lnTo>
                <a:lnTo>
                  <a:pt x="282" y="13"/>
                </a:lnTo>
                <a:lnTo>
                  <a:pt x="292" y="7"/>
                </a:lnTo>
                <a:lnTo>
                  <a:pt x="301" y="7"/>
                </a:lnTo>
                <a:lnTo>
                  <a:pt x="313" y="7"/>
                </a:lnTo>
                <a:lnTo>
                  <a:pt x="323" y="10"/>
                </a:lnTo>
                <a:lnTo>
                  <a:pt x="332" y="16"/>
                </a:lnTo>
                <a:lnTo>
                  <a:pt x="338" y="25"/>
                </a:lnTo>
                <a:lnTo>
                  <a:pt x="344" y="28"/>
                </a:lnTo>
                <a:lnTo>
                  <a:pt x="351" y="34"/>
                </a:lnTo>
                <a:lnTo>
                  <a:pt x="369" y="38"/>
                </a:lnTo>
                <a:lnTo>
                  <a:pt x="385" y="38"/>
                </a:lnTo>
                <a:lnTo>
                  <a:pt x="394" y="31"/>
                </a:lnTo>
                <a:lnTo>
                  <a:pt x="400" y="28"/>
                </a:lnTo>
                <a:lnTo>
                  <a:pt x="410" y="19"/>
                </a:lnTo>
                <a:lnTo>
                  <a:pt x="416" y="13"/>
                </a:lnTo>
                <a:lnTo>
                  <a:pt x="425" y="10"/>
                </a:lnTo>
                <a:lnTo>
                  <a:pt x="434" y="7"/>
                </a:lnTo>
                <a:lnTo>
                  <a:pt x="441" y="10"/>
                </a:lnTo>
                <a:lnTo>
                  <a:pt x="450" y="13"/>
                </a:lnTo>
                <a:lnTo>
                  <a:pt x="459" y="19"/>
                </a:lnTo>
                <a:lnTo>
                  <a:pt x="465" y="28"/>
                </a:lnTo>
                <a:lnTo>
                  <a:pt x="472" y="34"/>
                </a:lnTo>
                <a:lnTo>
                  <a:pt x="478" y="38"/>
                </a:lnTo>
                <a:lnTo>
                  <a:pt x="496" y="41"/>
                </a:lnTo>
                <a:lnTo>
                  <a:pt x="506" y="38"/>
                </a:lnTo>
                <a:lnTo>
                  <a:pt x="512" y="38"/>
                </a:lnTo>
                <a:lnTo>
                  <a:pt x="521" y="31"/>
                </a:lnTo>
                <a:lnTo>
                  <a:pt x="531" y="25"/>
                </a:lnTo>
                <a:lnTo>
                  <a:pt x="537" y="16"/>
                </a:lnTo>
                <a:lnTo>
                  <a:pt x="546" y="10"/>
                </a:lnTo>
                <a:lnTo>
                  <a:pt x="558" y="7"/>
                </a:lnTo>
                <a:lnTo>
                  <a:pt x="568" y="3"/>
                </a:lnTo>
                <a:lnTo>
                  <a:pt x="577" y="7"/>
                </a:lnTo>
                <a:lnTo>
                  <a:pt x="586" y="10"/>
                </a:lnTo>
                <a:lnTo>
                  <a:pt x="596" y="16"/>
                </a:lnTo>
                <a:lnTo>
                  <a:pt x="605" y="22"/>
                </a:lnTo>
                <a:lnTo>
                  <a:pt x="611" y="28"/>
                </a:lnTo>
                <a:lnTo>
                  <a:pt x="617" y="31"/>
                </a:lnTo>
                <a:lnTo>
                  <a:pt x="633" y="38"/>
                </a:lnTo>
                <a:lnTo>
                  <a:pt x="651" y="34"/>
                </a:lnTo>
                <a:lnTo>
                  <a:pt x="658" y="31"/>
                </a:lnTo>
                <a:lnTo>
                  <a:pt x="667" y="25"/>
                </a:lnTo>
                <a:lnTo>
                  <a:pt x="673" y="16"/>
                </a:lnTo>
                <a:lnTo>
                  <a:pt x="682" y="10"/>
                </a:lnTo>
                <a:lnTo>
                  <a:pt x="692" y="7"/>
                </a:lnTo>
                <a:lnTo>
                  <a:pt x="698" y="7"/>
                </a:lnTo>
                <a:lnTo>
                  <a:pt x="707" y="7"/>
                </a:lnTo>
                <a:lnTo>
                  <a:pt x="717" y="10"/>
                </a:lnTo>
                <a:lnTo>
                  <a:pt x="723" y="16"/>
                </a:lnTo>
                <a:lnTo>
                  <a:pt x="732" y="25"/>
                </a:lnTo>
                <a:lnTo>
                  <a:pt x="735" y="31"/>
                </a:lnTo>
                <a:lnTo>
                  <a:pt x="745" y="34"/>
                </a:lnTo>
                <a:lnTo>
                  <a:pt x="760" y="38"/>
                </a:lnTo>
                <a:lnTo>
                  <a:pt x="769" y="38"/>
                </a:lnTo>
                <a:lnTo>
                  <a:pt x="779" y="34"/>
                </a:lnTo>
                <a:lnTo>
                  <a:pt x="788" y="28"/>
                </a:lnTo>
                <a:lnTo>
                  <a:pt x="794" y="22"/>
                </a:lnTo>
                <a:lnTo>
                  <a:pt x="794" y="25"/>
                </a:lnTo>
                <a:lnTo>
                  <a:pt x="800" y="16"/>
                </a:lnTo>
                <a:lnTo>
                  <a:pt x="810" y="10"/>
                </a:lnTo>
                <a:lnTo>
                  <a:pt x="822" y="3"/>
                </a:lnTo>
                <a:lnTo>
                  <a:pt x="831" y="3"/>
                </a:lnTo>
                <a:lnTo>
                  <a:pt x="841" y="3"/>
                </a:lnTo>
                <a:lnTo>
                  <a:pt x="853" y="7"/>
                </a:lnTo>
                <a:lnTo>
                  <a:pt x="862" y="13"/>
                </a:lnTo>
                <a:lnTo>
                  <a:pt x="869" y="22"/>
                </a:lnTo>
                <a:lnTo>
                  <a:pt x="875" y="25"/>
                </a:lnTo>
                <a:lnTo>
                  <a:pt x="881" y="31"/>
                </a:lnTo>
                <a:lnTo>
                  <a:pt x="900" y="34"/>
                </a:lnTo>
                <a:lnTo>
                  <a:pt x="915" y="34"/>
                </a:lnTo>
                <a:lnTo>
                  <a:pt x="924" y="28"/>
                </a:lnTo>
                <a:lnTo>
                  <a:pt x="931" y="25"/>
                </a:lnTo>
                <a:lnTo>
                  <a:pt x="937" y="16"/>
                </a:lnTo>
                <a:lnTo>
                  <a:pt x="946" y="10"/>
                </a:lnTo>
                <a:lnTo>
                  <a:pt x="955" y="7"/>
                </a:lnTo>
                <a:lnTo>
                  <a:pt x="965" y="3"/>
                </a:lnTo>
                <a:lnTo>
                  <a:pt x="971" y="7"/>
                </a:lnTo>
                <a:lnTo>
                  <a:pt x="980" y="10"/>
                </a:lnTo>
                <a:lnTo>
                  <a:pt x="986" y="16"/>
                </a:lnTo>
                <a:lnTo>
                  <a:pt x="996" y="25"/>
                </a:lnTo>
                <a:lnTo>
                  <a:pt x="1002" y="31"/>
                </a:lnTo>
                <a:lnTo>
                  <a:pt x="1008" y="34"/>
                </a:lnTo>
                <a:lnTo>
                  <a:pt x="1024" y="38"/>
                </a:lnTo>
                <a:lnTo>
                  <a:pt x="1033" y="34"/>
                </a:lnTo>
                <a:lnTo>
                  <a:pt x="1042" y="34"/>
                </a:lnTo>
                <a:lnTo>
                  <a:pt x="1052" y="28"/>
                </a:lnTo>
                <a:lnTo>
                  <a:pt x="1061" y="22"/>
                </a:lnTo>
                <a:lnTo>
                  <a:pt x="1055" y="28"/>
                </a:lnTo>
                <a:lnTo>
                  <a:pt x="1061" y="19"/>
                </a:lnTo>
                <a:lnTo>
                  <a:pt x="1070" y="13"/>
                </a:lnTo>
                <a:lnTo>
                  <a:pt x="1083" y="10"/>
                </a:lnTo>
                <a:lnTo>
                  <a:pt x="1092" y="7"/>
                </a:lnTo>
                <a:lnTo>
                  <a:pt x="1101" y="7"/>
                </a:lnTo>
                <a:lnTo>
                  <a:pt x="1114" y="10"/>
                </a:lnTo>
                <a:lnTo>
                  <a:pt x="1120" y="16"/>
                </a:lnTo>
                <a:lnTo>
                  <a:pt x="1129" y="25"/>
                </a:lnTo>
                <a:lnTo>
                  <a:pt x="1135" y="31"/>
                </a:lnTo>
                <a:lnTo>
                  <a:pt x="1141" y="34"/>
                </a:lnTo>
                <a:lnTo>
                  <a:pt x="1157" y="38"/>
                </a:lnTo>
                <a:lnTo>
                  <a:pt x="1176" y="38"/>
                </a:lnTo>
                <a:lnTo>
                  <a:pt x="1182" y="31"/>
                </a:lnTo>
                <a:lnTo>
                  <a:pt x="1191" y="28"/>
                </a:lnTo>
                <a:lnTo>
                  <a:pt x="1197" y="19"/>
                </a:lnTo>
                <a:lnTo>
                  <a:pt x="1207" y="13"/>
                </a:lnTo>
                <a:lnTo>
                  <a:pt x="1216" y="10"/>
                </a:lnTo>
                <a:lnTo>
                  <a:pt x="1222" y="7"/>
                </a:lnTo>
                <a:lnTo>
                  <a:pt x="1231" y="10"/>
                </a:lnTo>
                <a:lnTo>
                  <a:pt x="1241" y="13"/>
                </a:lnTo>
                <a:lnTo>
                  <a:pt x="1247" y="19"/>
                </a:lnTo>
                <a:lnTo>
                  <a:pt x="1256" y="28"/>
                </a:lnTo>
                <a:lnTo>
                  <a:pt x="1259" y="34"/>
                </a:lnTo>
                <a:lnTo>
                  <a:pt x="1269" y="38"/>
                </a:lnTo>
                <a:lnTo>
                  <a:pt x="1284" y="41"/>
                </a:lnTo>
                <a:lnTo>
                  <a:pt x="1293" y="41"/>
                </a:lnTo>
                <a:lnTo>
                  <a:pt x="1303" y="38"/>
                </a:lnTo>
                <a:lnTo>
                  <a:pt x="1312" y="31"/>
                </a:lnTo>
                <a:lnTo>
                  <a:pt x="1318" y="25"/>
                </a:lnTo>
                <a:lnTo>
                  <a:pt x="1324" y="16"/>
                </a:lnTo>
                <a:lnTo>
                  <a:pt x="1337" y="10"/>
                </a:lnTo>
                <a:lnTo>
                  <a:pt x="1346" y="7"/>
                </a:lnTo>
                <a:lnTo>
                  <a:pt x="1355" y="7"/>
                </a:lnTo>
                <a:lnTo>
                  <a:pt x="1368" y="7"/>
                </a:lnTo>
                <a:lnTo>
                  <a:pt x="1377" y="10"/>
                </a:lnTo>
                <a:lnTo>
                  <a:pt x="1387" y="16"/>
                </a:lnTo>
                <a:lnTo>
                  <a:pt x="1393" y="22"/>
                </a:lnTo>
                <a:lnTo>
                  <a:pt x="1399" y="28"/>
                </a:lnTo>
                <a:lnTo>
                  <a:pt x="1405" y="34"/>
                </a:lnTo>
                <a:lnTo>
                  <a:pt x="1424" y="38"/>
                </a:lnTo>
                <a:lnTo>
                  <a:pt x="1439" y="34"/>
                </a:lnTo>
                <a:lnTo>
                  <a:pt x="1449" y="31"/>
                </a:lnTo>
                <a:lnTo>
                  <a:pt x="1455" y="25"/>
                </a:lnTo>
                <a:lnTo>
                  <a:pt x="1461" y="16"/>
                </a:lnTo>
                <a:lnTo>
                  <a:pt x="1470" y="10"/>
                </a:lnTo>
                <a:lnTo>
                  <a:pt x="1480" y="7"/>
                </a:lnTo>
                <a:lnTo>
                  <a:pt x="1489" y="7"/>
                </a:lnTo>
                <a:lnTo>
                  <a:pt x="1495" y="7"/>
                </a:lnTo>
                <a:lnTo>
                  <a:pt x="1504" y="10"/>
                </a:lnTo>
                <a:lnTo>
                  <a:pt x="1514" y="16"/>
                </a:lnTo>
                <a:lnTo>
                  <a:pt x="1520" y="25"/>
                </a:lnTo>
                <a:lnTo>
                  <a:pt x="1526" y="31"/>
                </a:lnTo>
                <a:lnTo>
                  <a:pt x="1532" y="34"/>
                </a:lnTo>
                <a:lnTo>
                  <a:pt x="1548" y="38"/>
                </a:lnTo>
                <a:lnTo>
                  <a:pt x="1557" y="38"/>
                </a:lnTo>
                <a:lnTo>
                  <a:pt x="1566" y="34"/>
                </a:lnTo>
                <a:lnTo>
                  <a:pt x="1576" y="31"/>
                </a:lnTo>
                <a:lnTo>
                  <a:pt x="1585" y="22"/>
                </a:lnTo>
                <a:lnTo>
                  <a:pt x="1582" y="25"/>
                </a:lnTo>
                <a:lnTo>
                  <a:pt x="1591" y="16"/>
                </a:lnTo>
                <a:lnTo>
                  <a:pt x="1600" y="10"/>
                </a:lnTo>
                <a:lnTo>
                  <a:pt x="1610" y="7"/>
                </a:lnTo>
                <a:lnTo>
                  <a:pt x="1622" y="3"/>
                </a:lnTo>
                <a:lnTo>
                  <a:pt x="1632" y="3"/>
                </a:lnTo>
                <a:lnTo>
                  <a:pt x="1641" y="7"/>
                </a:lnTo>
                <a:lnTo>
                  <a:pt x="1650" y="13"/>
                </a:lnTo>
                <a:lnTo>
                  <a:pt x="1659" y="22"/>
                </a:lnTo>
                <a:lnTo>
                  <a:pt x="1666" y="28"/>
                </a:lnTo>
                <a:lnTo>
                  <a:pt x="1672" y="31"/>
                </a:lnTo>
                <a:lnTo>
                  <a:pt x="1687" y="34"/>
                </a:lnTo>
                <a:lnTo>
                  <a:pt x="1706" y="34"/>
                </a:lnTo>
                <a:lnTo>
                  <a:pt x="1712" y="28"/>
                </a:lnTo>
                <a:lnTo>
                  <a:pt x="1718" y="25"/>
                </a:lnTo>
                <a:lnTo>
                  <a:pt x="1728" y="16"/>
                </a:lnTo>
                <a:lnTo>
                  <a:pt x="1737" y="10"/>
                </a:lnTo>
                <a:lnTo>
                  <a:pt x="1746" y="7"/>
                </a:lnTo>
                <a:lnTo>
                  <a:pt x="1752" y="3"/>
                </a:lnTo>
                <a:lnTo>
                  <a:pt x="1762" y="7"/>
                </a:lnTo>
                <a:lnTo>
                  <a:pt x="1771" y="10"/>
                </a:lnTo>
                <a:lnTo>
                  <a:pt x="1777" y="16"/>
                </a:lnTo>
                <a:lnTo>
                  <a:pt x="1787" y="25"/>
                </a:lnTo>
                <a:lnTo>
                  <a:pt x="1790" y="31"/>
                </a:lnTo>
                <a:lnTo>
                  <a:pt x="1799" y="34"/>
                </a:lnTo>
                <a:lnTo>
                  <a:pt x="1814" y="38"/>
                </a:lnTo>
                <a:lnTo>
                  <a:pt x="1824" y="38"/>
                </a:lnTo>
                <a:lnTo>
                  <a:pt x="1833" y="34"/>
                </a:lnTo>
                <a:lnTo>
                  <a:pt x="1842" y="28"/>
                </a:lnTo>
                <a:lnTo>
                  <a:pt x="1849" y="22"/>
                </a:lnTo>
                <a:lnTo>
                  <a:pt x="1855" y="13"/>
                </a:lnTo>
                <a:lnTo>
                  <a:pt x="1864" y="7"/>
                </a:lnTo>
                <a:lnTo>
                  <a:pt x="1877" y="3"/>
                </a:lnTo>
                <a:lnTo>
                  <a:pt x="1886" y="3"/>
                </a:lnTo>
                <a:lnTo>
                  <a:pt x="1895" y="3"/>
                </a:lnTo>
                <a:lnTo>
                  <a:pt x="1908" y="7"/>
                </a:lnTo>
                <a:lnTo>
                  <a:pt x="1914" y="13"/>
                </a:lnTo>
                <a:lnTo>
                  <a:pt x="1923" y="19"/>
                </a:lnTo>
                <a:lnTo>
                  <a:pt x="1929" y="25"/>
                </a:lnTo>
                <a:lnTo>
                  <a:pt x="1935" y="31"/>
                </a:lnTo>
                <a:lnTo>
                  <a:pt x="1951" y="34"/>
                </a:lnTo>
                <a:lnTo>
                  <a:pt x="1970" y="31"/>
                </a:lnTo>
                <a:lnTo>
                  <a:pt x="1979" y="28"/>
                </a:lnTo>
                <a:lnTo>
                  <a:pt x="1985" y="22"/>
                </a:lnTo>
                <a:lnTo>
                  <a:pt x="1991" y="16"/>
                </a:lnTo>
                <a:lnTo>
                  <a:pt x="2001" y="10"/>
                </a:lnTo>
                <a:lnTo>
                  <a:pt x="2010" y="7"/>
                </a:lnTo>
                <a:lnTo>
                  <a:pt x="2019" y="7"/>
                </a:lnTo>
                <a:lnTo>
                  <a:pt x="2025" y="7"/>
                </a:lnTo>
                <a:lnTo>
                  <a:pt x="2035" y="10"/>
                </a:lnTo>
                <a:lnTo>
                  <a:pt x="2044" y="16"/>
                </a:lnTo>
                <a:lnTo>
                  <a:pt x="2050" y="22"/>
                </a:lnTo>
                <a:lnTo>
                  <a:pt x="2063" y="38"/>
                </a:lnTo>
                <a:lnTo>
                  <a:pt x="2069" y="41"/>
                </a:lnTo>
                <a:lnTo>
                  <a:pt x="2078" y="41"/>
                </a:lnTo>
                <a:lnTo>
                  <a:pt x="2084" y="41"/>
                </a:lnTo>
                <a:lnTo>
                  <a:pt x="2094" y="38"/>
                </a:lnTo>
                <a:lnTo>
                  <a:pt x="2103" y="31"/>
                </a:lnTo>
                <a:lnTo>
                  <a:pt x="2109" y="22"/>
                </a:lnTo>
                <a:lnTo>
                  <a:pt x="2118" y="16"/>
                </a:lnTo>
                <a:lnTo>
                  <a:pt x="2128" y="10"/>
                </a:lnTo>
                <a:lnTo>
                  <a:pt x="2137" y="7"/>
                </a:lnTo>
                <a:lnTo>
                  <a:pt x="2146" y="7"/>
                </a:lnTo>
                <a:lnTo>
                  <a:pt x="2159" y="7"/>
                </a:lnTo>
                <a:lnTo>
                  <a:pt x="2168" y="10"/>
                </a:lnTo>
                <a:lnTo>
                  <a:pt x="2177" y="16"/>
                </a:lnTo>
                <a:lnTo>
                  <a:pt x="2184" y="22"/>
                </a:lnTo>
                <a:lnTo>
                  <a:pt x="2190" y="28"/>
                </a:lnTo>
                <a:lnTo>
                  <a:pt x="2196" y="34"/>
                </a:lnTo>
                <a:lnTo>
                  <a:pt x="2211" y="38"/>
                </a:lnTo>
                <a:lnTo>
                  <a:pt x="2230" y="34"/>
                </a:lnTo>
                <a:lnTo>
                  <a:pt x="2236" y="31"/>
                </a:lnTo>
                <a:lnTo>
                  <a:pt x="2246" y="25"/>
                </a:lnTo>
                <a:lnTo>
                  <a:pt x="2252" y="16"/>
                </a:lnTo>
                <a:lnTo>
                  <a:pt x="2261" y="10"/>
                </a:lnTo>
                <a:lnTo>
                  <a:pt x="2270" y="7"/>
                </a:lnTo>
                <a:lnTo>
                  <a:pt x="2277" y="7"/>
                </a:lnTo>
                <a:lnTo>
                  <a:pt x="2286" y="7"/>
                </a:lnTo>
                <a:lnTo>
                  <a:pt x="2295" y="10"/>
                </a:lnTo>
                <a:lnTo>
                  <a:pt x="2301" y="16"/>
                </a:lnTo>
                <a:lnTo>
                  <a:pt x="2311" y="25"/>
                </a:lnTo>
                <a:lnTo>
                  <a:pt x="2314" y="31"/>
                </a:lnTo>
                <a:lnTo>
                  <a:pt x="2323" y="34"/>
                </a:lnTo>
                <a:lnTo>
                  <a:pt x="2339" y="41"/>
                </a:lnTo>
                <a:lnTo>
                  <a:pt x="2348" y="38"/>
                </a:lnTo>
                <a:lnTo>
                  <a:pt x="2357" y="34"/>
                </a:lnTo>
                <a:lnTo>
                  <a:pt x="2367" y="31"/>
                </a:lnTo>
                <a:lnTo>
                  <a:pt x="2373" y="22"/>
                </a:lnTo>
                <a:lnTo>
                  <a:pt x="2373" y="25"/>
                </a:lnTo>
                <a:lnTo>
                  <a:pt x="2379" y="16"/>
                </a:lnTo>
                <a:lnTo>
                  <a:pt x="2388" y="10"/>
                </a:lnTo>
                <a:lnTo>
                  <a:pt x="2401" y="7"/>
                </a:lnTo>
                <a:lnTo>
                  <a:pt x="2410" y="3"/>
                </a:lnTo>
                <a:lnTo>
                  <a:pt x="2422" y="3"/>
                </a:lnTo>
                <a:lnTo>
                  <a:pt x="2432" y="10"/>
                </a:lnTo>
                <a:lnTo>
                  <a:pt x="2441" y="13"/>
                </a:lnTo>
                <a:lnTo>
                  <a:pt x="2447" y="22"/>
                </a:lnTo>
                <a:lnTo>
                  <a:pt x="2453" y="28"/>
                </a:lnTo>
                <a:lnTo>
                  <a:pt x="2460" y="31"/>
                </a:lnTo>
                <a:lnTo>
                  <a:pt x="2478" y="38"/>
                </a:lnTo>
                <a:lnTo>
                  <a:pt x="2494" y="34"/>
                </a:lnTo>
                <a:lnTo>
                  <a:pt x="2503" y="31"/>
                </a:lnTo>
                <a:lnTo>
                  <a:pt x="2509" y="25"/>
                </a:lnTo>
                <a:lnTo>
                  <a:pt x="2515" y="16"/>
                </a:lnTo>
                <a:lnTo>
                  <a:pt x="2525" y="10"/>
                </a:lnTo>
                <a:lnTo>
                  <a:pt x="2534" y="7"/>
                </a:lnTo>
                <a:lnTo>
                  <a:pt x="2543" y="3"/>
                </a:lnTo>
                <a:lnTo>
                  <a:pt x="2550" y="7"/>
                </a:lnTo>
                <a:lnTo>
                  <a:pt x="2559" y="10"/>
                </a:lnTo>
                <a:lnTo>
                  <a:pt x="2565" y="16"/>
                </a:lnTo>
                <a:lnTo>
                  <a:pt x="2574" y="25"/>
                </a:lnTo>
                <a:lnTo>
                  <a:pt x="2581" y="31"/>
                </a:lnTo>
                <a:lnTo>
                  <a:pt x="2587" y="34"/>
                </a:lnTo>
                <a:lnTo>
                  <a:pt x="2602" y="38"/>
                </a:lnTo>
                <a:lnTo>
                  <a:pt x="2612" y="38"/>
                </a:lnTo>
                <a:lnTo>
                  <a:pt x="2621" y="34"/>
                </a:lnTo>
                <a:lnTo>
                  <a:pt x="2630" y="28"/>
                </a:lnTo>
                <a:lnTo>
                  <a:pt x="2639" y="22"/>
                </a:lnTo>
                <a:lnTo>
                  <a:pt x="2636" y="22"/>
                </a:lnTo>
                <a:lnTo>
                  <a:pt x="2646" y="16"/>
                </a:lnTo>
                <a:lnTo>
                  <a:pt x="2655" y="7"/>
                </a:lnTo>
                <a:lnTo>
                  <a:pt x="2664" y="3"/>
                </a:lnTo>
                <a:lnTo>
                  <a:pt x="2677" y="3"/>
                </a:lnTo>
                <a:lnTo>
                  <a:pt x="2686" y="3"/>
                </a:lnTo>
                <a:lnTo>
                  <a:pt x="2695" y="7"/>
                </a:lnTo>
                <a:lnTo>
                  <a:pt x="2705" y="13"/>
                </a:lnTo>
                <a:lnTo>
                  <a:pt x="2714" y="19"/>
                </a:lnTo>
                <a:lnTo>
                  <a:pt x="2717" y="25"/>
                </a:lnTo>
                <a:lnTo>
                  <a:pt x="2726" y="31"/>
                </a:lnTo>
                <a:lnTo>
                  <a:pt x="2742" y="34"/>
                </a:lnTo>
                <a:lnTo>
                  <a:pt x="2760" y="31"/>
                </a:lnTo>
                <a:lnTo>
                  <a:pt x="2767" y="28"/>
                </a:lnTo>
                <a:lnTo>
                  <a:pt x="2773" y="22"/>
                </a:lnTo>
                <a:lnTo>
                  <a:pt x="2782" y="13"/>
                </a:lnTo>
                <a:lnTo>
                  <a:pt x="2791" y="7"/>
                </a:lnTo>
                <a:lnTo>
                  <a:pt x="2801" y="3"/>
                </a:lnTo>
                <a:lnTo>
                  <a:pt x="2807" y="3"/>
                </a:lnTo>
                <a:lnTo>
                  <a:pt x="2816" y="3"/>
                </a:lnTo>
                <a:lnTo>
                  <a:pt x="2826" y="7"/>
                </a:lnTo>
                <a:lnTo>
                  <a:pt x="2832" y="13"/>
                </a:lnTo>
                <a:lnTo>
                  <a:pt x="2838" y="22"/>
                </a:lnTo>
                <a:lnTo>
                  <a:pt x="2844" y="28"/>
                </a:lnTo>
                <a:lnTo>
                  <a:pt x="2853" y="31"/>
                </a:lnTo>
                <a:lnTo>
                  <a:pt x="2869" y="38"/>
                </a:lnTo>
                <a:lnTo>
                  <a:pt x="2878" y="34"/>
                </a:lnTo>
                <a:lnTo>
                  <a:pt x="2888" y="31"/>
                </a:lnTo>
                <a:lnTo>
                  <a:pt x="2897" y="28"/>
                </a:lnTo>
                <a:lnTo>
                  <a:pt x="2903" y="19"/>
                </a:lnTo>
                <a:lnTo>
                  <a:pt x="2903" y="22"/>
                </a:lnTo>
                <a:lnTo>
                  <a:pt x="2909" y="13"/>
                </a:lnTo>
                <a:lnTo>
                  <a:pt x="2919" y="7"/>
                </a:lnTo>
                <a:lnTo>
                  <a:pt x="2931" y="3"/>
                </a:lnTo>
                <a:lnTo>
                  <a:pt x="2940" y="0"/>
                </a:lnTo>
                <a:lnTo>
                  <a:pt x="2950" y="0"/>
                </a:lnTo>
                <a:lnTo>
                  <a:pt x="2962" y="7"/>
                </a:lnTo>
                <a:lnTo>
                  <a:pt x="2968" y="10"/>
                </a:lnTo>
                <a:lnTo>
                  <a:pt x="2977" y="19"/>
                </a:lnTo>
                <a:lnTo>
                  <a:pt x="2984" y="25"/>
                </a:lnTo>
                <a:lnTo>
                  <a:pt x="2990" y="28"/>
                </a:lnTo>
                <a:lnTo>
                  <a:pt x="3005" y="34"/>
                </a:lnTo>
                <a:lnTo>
                  <a:pt x="3024" y="31"/>
                </a:lnTo>
                <a:lnTo>
                  <a:pt x="3030" y="28"/>
                </a:lnTo>
                <a:lnTo>
                  <a:pt x="3040" y="22"/>
                </a:lnTo>
                <a:lnTo>
                  <a:pt x="3046" y="13"/>
                </a:lnTo>
                <a:lnTo>
                  <a:pt x="3055" y="7"/>
                </a:lnTo>
                <a:lnTo>
                  <a:pt x="3064" y="3"/>
                </a:lnTo>
                <a:lnTo>
                  <a:pt x="3071" y="0"/>
                </a:lnTo>
                <a:lnTo>
                  <a:pt x="3080" y="3"/>
                </a:lnTo>
                <a:lnTo>
                  <a:pt x="3089" y="7"/>
                </a:lnTo>
                <a:lnTo>
                  <a:pt x="3095" y="13"/>
                </a:lnTo>
                <a:lnTo>
                  <a:pt x="3105" y="22"/>
                </a:lnTo>
                <a:lnTo>
                  <a:pt x="3108" y="28"/>
                </a:lnTo>
                <a:lnTo>
                  <a:pt x="3117" y="31"/>
                </a:lnTo>
                <a:lnTo>
                  <a:pt x="3133" y="34"/>
                </a:lnTo>
                <a:lnTo>
                  <a:pt x="3142" y="34"/>
                </a:lnTo>
                <a:lnTo>
                  <a:pt x="3151" y="31"/>
                </a:lnTo>
                <a:lnTo>
                  <a:pt x="3160" y="25"/>
                </a:lnTo>
                <a:lnTo>
                  <a:pt x="3167" y="19"/>
                </a:lnTo>
                <a:lnTo>
                  <a:pt x="3160" y="25"/>
                </a:lnTo>
                <a:lnTo>
                  <a:pt x="3170" y="16"/>
                </a:lnTo>
                <a:lnTo>
                  <a:pt x="3179" y="10"/>
                </a:lnTo>
                <a:lnTo>
                  <a:pt x="3188" y="7"/>
                </a:lnTo>
                <a:lnTo>
                  <a:pt x="3201" y="3"/>
                </a:lnTo>
                <a:lnTo>
                  <a:pt x="3210" y="7"/>
                </a:lnTo>
                <a:lnTo>
                  <a:pt x="3219" y="10"/>
                </a:lnTo>
                <a:lnTo>
                  <a:pt x="3229" y="13"/>
                </a:lnTo>
                <a:lnTo>
                  <a:pt x="3238" y="22"/>
                </a:lnTo>
                <a:lnTo>
                  <a:pt x="3244" y="28"/>
                </a:lnTo>
                <a:lnTo>
                  <a:pt x="3250" y="31"/>
                </a:lnTo>
                <a:lnTo>
                  <a:pt x="3266" y="38"/>
                </a:lnTo>
                <a:lnTo>
                  <a:pt x="3285" y="34"/>
                </a:lnTo>
                <a:lnTo>
                  <a:pt x="3291" y="31"/>
                </a:lnTo>
                <a:lnTo>
                  <a:pt x="3297" y="25"/>
                </a:lnTo>
                <a:lnTo>
                  <a:pt x="3306" y="16"/>
                </a:lnTo>
                <a:lnTo>
                  <a:pt x="3316" y="10"/>
                </a:lnTo>
                <a:lnTo>
                  <a:pt x="3325" y="7"/>
                </a:lnTo>
                <a:lnTo>
                  <a:pt x="3331" y="3"/>
                </a:lnTo>
                <a:lnTo>
                  <a:pt x="3340" y="7"/>
                </a:lnTo>
                <a:lnTo>
                  <a:pt x="3350" y="10"/>
                </a:lnTo>
                <a:lnTo>
                  <a:pt x="3356" y="16"/>
                </a:lnTo>
                <a:lnTo>
                  <a:pt x="3365" y="25"/>
                </a:lnTo>
                <a:lnTo>
                  <a:pt x="3368" y="31"/>
                </a:lnTo>
                <a:lnTo>
                  <a:pt x="3378" y="34"/>
                </a:lnTo>
                <a:lnTo>
                  <a:pt x="3393" y="38"/>
                </a:lnTo>
                <a:lnTo>
                  <a:pt x="3402" y="38"/>
                </a:lnTo>
                <a:lnTo>
                  <a:pt x="3412" y="34"/>
                </a:lnTo>
                <a:lnTo>
                  <a:pt x="3421" y="28"/>
                </a:lnTo>
                <a:lnTo>
                  <a:pt x="3427" y="22"/>
                </a:lnTo>
                <a:lnTo>
                  <a:pt x="3427" y="25"/>
                </a:lnTo>
                <a:lnTo>
                  <a:pt x="3433" y="16"/>
                </a:lnTo>
                <a:lnTo>
                  <a:pt x="3443" y="10"/>
                </a:lnTo>
                <a:lnTo>
                  <a:pt x="3455" y="3"/>
                </a:lnTo>
                <a:lnTo>
                  <a:pt x="3464" y="3"/>
                </a:lnTo>
                <a:lnTo>
                  <a:pt x="3474" y="3"/>
                </a:lnTo>
                <a:lnTo>
                  <a:pt x="3486" y="7"/>
                </a:lnTo>
                <a:lnTo>
                  <a:pt x="3492" y="13"/>
                </a:lnTo>
                <a:lnTo>
                  <a:pt x="3502" y="19"/>
                </a:lnTo>
                <a:lnTo>
                  <a:pt x="3508" y="25"/>
                </a:lnTo>
                <a:lnTo>
                  <a:pt x="3514" y="31"/>
                </a:lnTo>
                <a:lnTo>
                  <a:pt x="3533" y="34"/>
                </a:lnTo>
                <a:lnTo>
                  <a:pt x="3548" y="31"/>
                </a:lnTo>
                <a:lnTo>
                  <a:pt x="3557" y="28"/>
                </a:lnTo>
                <a:lnTo>
                  <a:pt x="3564" y="22"/>
                </a:lnTo>
                <a:lnTo>
                  <a:pt x="3570" y="16"/>
                </a:lnTo>
                <a:lnTo>
                  <a:pt x="3579" y="10"/>
                </a:lnTo>
                <a:lnTo>
                  <a:pt x="3588" y="3"/>
                </a:lnTo>
                <a:lnTo>
                  <a:pt x="3598" y="3"/>
                </a:lnTo>
                <a:lnTo>
                  <a:pt x="3604" y="3"/>
                </a:lnTo>
                <a:lnTo>
                  <a:pt x="3613" y="10"/>
                </a:lnTo>
                <a:lnTo>
                  <a:pt x="3619" y="16"/>
                </a:lnTo>
                <a:lnTo>
                  <a:pt x="3629" y="22"/>
                </a:lnTo>
                <a:lnTo>
                  <a:pt x="3635" y="28"/>
                </a:lnTo>
                <a:lnTo>
                  <a:pt x="3641" y="34"/>
                </a:lnTo>
                <a:lnTo>
                  <a:pt x="3657" y="38"/>
                </a:lnTo>
                <a:lnTo>
                  <a:pt x="3666" y="34"/>
                </a:lnTo>
                <a:lnTo>
                  <a:pt x="3675" y="31"/>
                </a:lnTo>
                <a:lnTo>
                  <a:pt x="3685" y="28"/>
                </a:lnTo>
                <a:lnTo>
                  <a:pt x="3691" y="19"/>
                </a:lnTo>
                <a:lnTo>
                  <a:pt x="3691" y="22"/>
                </a:lnTo>
                <a:lnTo>
                  <a:pt x="3691" y="16"/>
                </a:lnTo>
                <a:lnTo>
                  <a:pt x="3691" y="1259"/>
                </a:lnTo>
                <a:lnTo>
                  <a:pt x="3" y="1259"/>
                </a:lnTo>
                <a:lnTo>
                  <a:pt x="3" y="25"/>
                </a:lnTo>
                <a:lnTo>
                  <a:pt x="0" y="28"/>
                </a:lnTo>
                <a:close/>
              </a:path>
            </a:pathLst>
          </a:custGeom>
          <a:solidFill>
            <a:srgbClr val="525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53" name="Freeform 5"/>
          <p:cNvSpPr>
            <a:spLocks/>
          </p:cNvSpPr>
          <p:nvPr/>
        </p:nvSpPr>
        <p:spPr bwMode="auto">
          <a:xfrm>
            <a:off x="2105025" y="2716213"/>
            <a:ext cx="5365750" cy="3692525"/>
          </a:xfrm>
          <a:custGeom>
            <a:avLst/>
            <a:gdLst>
              <a:gd name="T0" fmla="*/ 0 w 3380"/>
              <a:gd name="T1" fmla="*/ 2147483647 h 2326"/>
              <a:gd name="T2" fmla="*/ 2147483647 w 3380"/>
              <a:gd name="T3" fmla="*/ 2147483647 h 2326"/>
              <a:gd name="T4" fmla="*/ 2147483647 w 3380"/>
              <a:gd name="T5" fmla="*/ 2147483647 h 2326"/>
              <a:gd name="T6" fmla="*/ 2147483647 w 3380"/>
              <a:gd name="T7" fmla="*/ 2147483647 h 2326"/>
              <a:gd name="T8" fmla="*/ 2147483647 w 3380"/>
              <a:gd name="T9" fmla="*/ 2147483647 h 2326"/>
              <a:gd name="T10" fmla="*/ 2147483647 w 3380"/>
              <a:gd name="T11" fmla="*/ 2147483647 h 2326"/>
              <a:gd name="T12" fmla="*/ 2147483647 w 3380"/>
              <a:gd name="T13" fmla="*/ 2147483647 h 2326"/>
              <a:gd name="T14" fmla="*/ 2147483647 w 3380"/>
              <a:gd name="T15" fmla="*/ 2147483647 h 2326"/>
              <a:gd name="T16" fmla="*/ 2147483647 w 3380"/>
              <a:gd name="T17" fmla="*/ 2147483647 h 2326"/>
              <a:gd name="T18" fmla="*/ 2147483647 w 3380"/>
              <a:gd name="T19" fmla="*/ 2147483647 h 2326"/>
              <a:gd name="T20" fmla="*/ 2147483647 w 3380"/>
              <a:gd name="T21" fmla="*/ 2147483647 h 2326"/>
              <a:gd name="T22" fmla="*/ 2147483647 w 3380"/>
              <a:gd name="T23" fmla="*/ 2147483647 h 2326"/>
              <a:gd name="T24" fmla="*/ 2147483647 w 3380"/>
              <a:gd name="T25" fmla="*/ 2147483647 h 2326"/>
              <a:gd name="T26" fmla="*/ 2147483647 w 3380"/>
              <a:gd name="T27" fmla="*/ 2147483647 h 2326"/>
              <a:gd name="T28" fmla="*/ 2147483647 w 3380"/>
              <a:gd name="T29" fmla="*/ 2147483647 h 2326"/>
              <a:gd name="T30" fmla="*/ 2147483647 w 3380"/>
              <a:gd name="T31" fmla="*/ 2147483647 h 2326"/>
              <a:gd name="T32" fmla="*/ 2147483647 w 3380"/>
              <a:gd name="T33" fmla="*/ 2147483647 h 2326"/>
              <a:gd name="T34" fmla="*/ 2147483647 w 3380"/>
              <a:gd name="T35" fmla="*/ 0 h 2326"/>
              <a:gd name="T36" fmla="*/ 2147483647 w 3380"/>
              <a:gd name="T37" fmla="*/ 2147483647 h 2326"/>
              <a:gd name="T38" fmla="*/ 2147483647 w 3380"/>
              <a:gd name="T39" fmla="*/ 2147483647 h 2326"/>
              <a:gd name="T40" fmla="*/ 2147483647 w 3380"/>
              <a:gd name="T41" fmla="*/ 2147483647 h 2326"/>
              <a:gd name="T42" fmla="*/ 2147483647 w 3380"/>
              <a:gd name="T43" fmla="*/ 2147483647 h 2326"/>
              <a:gd name="T44" fmla="*/ 2147483647 w 3380"/>
              <a:gd name="T45" fmla="*/ 2147483647 h 2326"/>
              <a:gd name="T46" fmla="*/ 2147483647 w 3380"/>
              <a:gd name="T47" fmla="*/ 2147483647 h 2326"/>
              <a:gd name="T48" fmla="*/ 2147483647 w 3380"/>
              <a:gd name="T49" fmla="*/ 2147483647 h 2326"/>
              <a:gd name="T50" fmla="*/ 2147483647 w 3380"/>
              <a:gd name="T51" fmla="*/ 2147483647 h 2326"/>
              <a:gd name="T52" fmla="*/ 2147483647 w 3380"/>
              <a:gd name="T53" fmla="*/ 2147483647 h 2326"/>
              <a:gd name="T54" fmla="*/ 2147483647 w 3380"/>
              <a:gd name="T55" fmla="*/ 2147483647 h 2326"/>
              <a:gd name="T56" fmla="*/ 2147483647 w 3380"/>
              <a:gd name="T57" fmla="*/ 2147483647 h 2326"/>
              <a:gd name="T58" fmla="*/ 2147483647 w 3380"/>
              <a:gd name="T59" fmla="*/ 2147483647 h 2326"/>
              <a:gd name="T60" fmla="*/ 2147483647 w 3380"/>
              <a:gd name="T61" fmla="*/ 2147483647 h 2326"/>
              <a:gd name="T62" fmla="*/ 2147483647 w 3380"/>
              <a:gd name="T63" fmla="*/ 2147483647 h 2326"/>
              <a:gd name="T64" fmla="*/ 2147483647 w 3380"/>
              <a:gd name="T65" fmla="*/ 2147483647 h 2326"/>
              <a:gd name="T66" fmla="*/ 2147483647 w 3380"/>
              <a:gd name="T67" fmla="*/ 2147483647 h 2326"/>
              <a:gd name="T68" fmla="*/ 2147483647 w 3380"/>
              <a:gd name="T69" fmla="*/ 2147483647 h 2326"/>
              <a:gd name="T70" fmla="*/ 2147483647 w 3380"/>
              <a:gd name="T71" fmla="*/ 2147483647 h 2326"/>
              <a:gd name="T72" fmla="*/ 2147483647 w 3380"/>
              <a:gd name="T73" fmla="*/ 2147483647 h 2326"/>
              <a:gd name="T74" fmla="*/ 2147483647 w 3380"/>
              <a:gd name="T75" fmla="*/ 2147483647 h 232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3380"/>
              <a:gd name="T115" fmla="*/ 0 h 2326"/>
              <a:gd name="T116" fmla="*/ 3380 w 3380"/>
              <a:gd name="T117" fmla="*/ 2326 h 232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3380" h="2326">
                <a:moveTo>
                  <a:pt x="0" y="2326"/>
                </a:moveTo>
                <a:lnTo>
                  <a:pt x="28" y="2246"/>
                </a:lnTo>
                <a:lnTo>
                  <a:pt x="127" y="2240"/>
                </a:lnTo>
                <a:lnTo>
                  <a:pt x="142" y="2122"/>
                </a:lnTo>
                <a:lnTo>
                  <a:pt x="248" y="2041"/>
                </a:lnTo>
                <a:lnTo>
                  <a:pt x="316" y="1886"/>
                </a:lnTo>
                <a:lnTo>
                  <a:pt x="375" y="1737"/>
                </a:lnTo>
                <a:lnTo>
                  <a:pt x="480" y="1657"/>
                </a:lnTo>
                <a:lnTo>
                  <a:pt x="564" y="1427"/>
                </a:lnTo>
                <a:lnTo>
                  <a:pt x="642" y="1408"/>
                </a:lnTo>
                <a:lnTo>
                  <a:pt x="741" y="987"/>
                </a:lnTo>
                <a:lnTo>
                  <a:pt x="868" y="931"/>
                </a:lnTo>
                <a:lnTo>
                  <a:pt x="884" y="745"/>
                </a:lnTo>
                <a:lnTo>
                  <a:pt x="995" y="633"/>
                </a:lnTo>
                <a:lnTo>
                  <a:pt x="1101" y="255"/>
                </a:lnTo>
                <a:lnTo>
                  <a:pt x="1271" y="205"/>
                </a:lnTo>
                <a:lnTo>
                  <a:pt x="1315" y="81"/>
                </a:lnTo>
                <a:lnTo>
                  <a:pt x="1640" y="0"/>
                </a:lnTo>
                <a:lnTo>
                  <a:pt x="1780" y="81"/>
                </a:lnTo>
                <a:lnTo>
                  <a:pt x="1935" y="124"/>
                </a:lnTo>
                <a:lnTo>
                  <a:pt x="1994" y="236"/>
                </a:lnTo>
                <a:lnTo>
                  <a:pt x="2105" y="255"/>
                </a:lnTo>
                <a:lnTo>
                  <a:pt x="2254" y="410"/>
                </a:lnTo>
                <a:lnTo>
                  <a:pt x="2298" y="633"/>
                </a:lnTo>
                <a:lnTo>
                  <a:pt x="2382" y="714"/>
                </a:lnTo>
                <a:lnTo>
                  <a:pt x="2447" y="850"/>
                </a:lnTo>
                <a:lnTo>
                  <a:pt x="2502" y="875"/>
                </a:lnTo>
                <a:lnTo>
                  <a:pt x="2630" y="1179"/>
                </a:lnTo>
                <a:lnTo>
                  <a:pt x="2713" y="1210"/>
                </a:lnTo>
                <a:lnTo>
                  <a:pt x="2729" y="1297"/>
                </a:lnTo>
                <a:lnTo>
                  <a:pt x="2841" y="1427"/>
                </a:lnTo>
                <a:lnTo>
                  <a:pt x="2868" y="1594"/>
                </a:lnTo>
                <a:lnTo>
                  <a:pt x="2955" y="1632"/>
                </a:lnTo>
                <a:lnTo>
                  <a:pt x="3005" y="1762"/>
                </a:lnTo>
                <a:lnTo>
                  <a:pt x="3067" y="1874"/>
                </a:lnTo>
                <a:lnTo>
                  <a:pt x="3095" y="2010"/>
                </a:lnTo>
                <a:lnTo>
                  <a:pt x="3216" y="2016"/>
                </a:lnTo>
                <a:lnTo>
                  <a:pt x="3380" y="2326"/>
                </a:lnTo>
              </a:path>
            </a:pathLst>
          </a:custGeom>
          <a:noFill/>
          <a:ln w="39688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54" name="Freeform 6"/>
          <p:cNvSpPr>
            <a:spLocks/>
          </p:cNvSpPr>
          <p:nvPr/>
        </p:nvSpPr>
        <p:spPr bwMode="auto">
          <a:xfrm>
            <a:off x="5092700" y="3209925"/>
            <a:ext cx="536575" cy="673100"/>
          </a:xfrm>
          <a:custGeom>
            <a:avLst/>
            <a:gdLst>
              <a:gd name="T0" fmla="*/ 2147483647 w 338"/>
              <a:gd name="T1" fmla="*/ 2147483647 h 424"/>
              <a:gd name="T2" fmla="*/ 2147483647 w 338"/>
              <a:gd name="T3" fmla="*/ 2147483647 h 424"/>
              <a:gd name="T4" fmla="*/ 2147483647 w 338"/>
              <a:gd name="T5" fmla="*/ 2147483647 h 424"/>
              <a:gd name="T6" fmla="*/ 2147483647 w 338"/>
              <a:gd name="T7" fmla="*/ 2147483647 h 424"/>
              <a:gd name="T8" fmla="*/ 0 w 338"/>
              <a:gd name="T9" fmla="*/ 2147483647 h 424"/>
              <a:gd name="T10" fmla="*/ 2147483647 w 338"/>
              <a:gd name="T11" fmla="*/ 2147483647 h 424"/>
              <a:gd name="T12" fmla="*/ 2147483647 w 338"/>
              <a:gd name="T13" fmla="*/ 2147483647 h 424"/>
              <a:gd name="T14" fmla="*/ 2147483647 w 338"/>
              <a:gd name="T15" fmla="*/ 0 h 424"/>
              <a:gd name="T16" fmla="*/ 2147483647 w 338"/>
              <a:gd name="T17" fmla="*/ 2147483647 h 424"/>
              <a:gd name="T18" fmla="*/ 2147483647 w 338"/>
              <a:gd name="T19" fmla="*/ 2147483647 h 424"/>
              <a:gd name="T20" fmla="*/ 2147483647 w 338"/>
              <a:gd name="T21" fmla="*/ 2147483647 h 42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38"/>
              <a:gd name="T34" fmla="*/ 0 h 424"/>
              <a:gd name="T35" fmla="*/ 338 w 338"/>
              <a:gd name="T36" fmla="*/ 424 h 42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38" h="424">
                <a:moveTo>
                  <a:pt x="227" y="424"/>
                </a:moveTo>
                <a:lnTo>
                  <a:pt x="168" y="381"/>
                </a:lnTo>
                <a:lnTo>
                  <a:pt x="149" y="328"/>
                </a:lnTo>
                <a:lnTo>
                  <a:pt x="84" y="204"/>
                </a:lnTo>
                <a:lnTo>
                  <a:pt x="0" y="269"/>
                </a:lnTo>
                <a:lnTo>
                  <a:pt x="3" y="142"/>
                </a:lnTo>
                <a:lnTo>
                  <a:pt x="47" y="71"/>
                </a:lnTo>
                <a:lnTo>
                  <a:pt x="180" y="0"/>
                </a:lnTo>
                <a:lnTo>
                  <a:pt x="338" y="155"/>
                </a:lnTo>
                <a:lnTo>
                  <a:pt x="273" y="142"/>
                </a:lnTo>
                <a:lnTo>
                  <a:pt x="227" y="4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55" name="Freeform 7"/>
          <p:cNvSpPr>
            <a:spLocks/>
          </p:cNvSpPr>
          <p:nvPr/>
        </p:nvSpPr>
        <p:spPr bwMode="auto">
          <a:xfrm>
            <a:off x="4591050" y="2790825"/>
            <a:ext cx="546100" cy="895350"/>
          </a:xfrm>
          <a:custGeom>
            <a:avLst/>
            <a:gdLst>
              <a:gd name="T0" fmla="*/ 2147483647 w 344"/>
              <a:gd name="T1" fmla="*/ 2147483647 h 564"/>
              <a:gd name="T2" fmla="*/ 2147483647 w 344"/>
              <a:gd name="T3" fmla="*/ 2147483647 h 564"/>
              <a:gd name="T4" fmla="*/ 2147483647 w 344"/>
              <a:gd name="T5" fmla="*/ 2147483647 h 564"/>
              <a:gd name="T6" fmla="*/ 2147483647 w 344"/>
              <a:gd name="T7" fmla="*/ 2147483647 h 564"/>
              <a:gd name="T8" fmla="*/ 2147483647 w 344"/>
              <a:gd name="T9" fmla="*/ 0 h 564"/>
              <a:gd name="T10" fmla="*/ 0 w 344"/>
              <a:gd name="T11" fmla="*/ 2147483647 h 564"/>
              <a:gd name="T12" fmla="*/ 2147483647 w 344"/>
              <a:gd name="T13" fmla="*/ 2147483647 h 564"/>
              <a:gd name="T14" fmla="*/ 2147483647 w 344"/>
              <a:gd name="T15" fmla="*/ 2147483647 h 564"/>
              <a:gd name="T16" fmla="*/ 2147483647 w 344"/>
              <a:gd name="T17" fmla="*/ 2147483647 h 5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44"/>
              <a:gd name="T28" fmla="*/ 0 h 564"/>
              <a:gd name="T29" fmla="*/ 344 w 344"/>
              <a:gd name="T30" fmla="*/ 564 h 56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44" h="564">
                <a:moveTo>
                  <a:pt x="167" y="564"/>
                </a:moveTo>
                <a:lnTo>
                  <a:pt x="164" y="167"/>
                </a:lnTo>
                <a:lnTo>
                  <a:pt x="344" y="108"/>
                </a:lnTo>
                <a:lnTo>
                  <a:pt x="205" y="71"/>
                </a:lnTo>
                <a:lnTo>
                  <a:pt x="84" y="0"/>
                </a:lnTo>
                <a:lnTo>
                  <a:pt x="0" y="15"/>
                </a:lnTo>
                <a:lnTo>
                  <a:pt x="15" y="59"/>
                </a:lnTo>
                <a:lnTo>
                  <a:pt x="6" y="322"/>
                </a:lnTo>
                <a:lnTo>
                  <a:pt x="167" y="5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56" name="Freeform 8"/>
          <p:cNvSpPr>
            <a:spLocks/>
          </p:cNvSpPr>
          <p:nvPr/>
        </p:nvSpPr>
        <p:spPr bwMode="auto">
          <a:xfrm>
            <a:off x="3867150" y="2898775"/>
            <a:ext cx="517525" cy="723900"/>
          </a:xfrm>
          <a:custGeom>
            <a:avLst/>
            <a:gdLst>
              <a:gd name="T0" fmla="*/ 2147483647 w 326"/>
              <a:gd name="T1" fmla="*/ 0 h 456"/>
              <a:gd name="T2" fmla="*/ 2147483647 w 326"/>
              <a:gd name="T3" fmla="*/ 2147483647 h 456"/>
              <a:gd name="T4" fmla="*/ 2147483647 w 326"/>
              <a:gd name="T5" fmla="*/ 2147483647 h 456"/>
              <a:gd name="T6" fmla="*/ 2147483647 w 326"/>
              <a:gd name="T7" fmla="*/ 2147483647 h 456"/>
              <a:gd name="T8" fmla="*/ 2147483647 w 326"/>
              <a:gd name="T9" fmla="*/ 2147483647 h 456"/>
              <a:gd name="T10" fmla="*/ 2147483647 w 326"/>
              <a:gd name="T11" fmla="*/ 2147483647 h 456"/>
              <a:gd name="T12" fmla="*/ 2147483647 w 326"/>
              <a:gd name="T13" fmla="*/ 2147483647 h 456"/>
              <a:gd name="T14" fmla="*/ 2147483647 w 326"/>
              <a:gd name="T15" fmla="*/ 2147483647 h 456"/>
              <a:gd name="T16" fmla="*/ 0 w 326"/>
              <a:gd name="T17" fmla="*/ 2147483647 h 456"/>
              <a:gd name="T18" fmla="*/ 2147483647 w 326"/>
              <a:gd name="T19" fmla="*/ 2147483647 h 456"/>
              <a:gd name="T20" fmla="*/ 2147483647 w 326"/>
              <a:gd name="T21" fmla="*/ 2147483647 h 456"/>
              <a:gd name="T22" fmla="*/ 2147483647 w 326"/>
              <a:gd name="T23" fmla="*/ 2147483647 h 456"/>
              <a:gd name="T24" fmla="*/ 2147483647 w 326"/>
              <a:gd name="T25" fmla="*/ 0 h 45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26"/>
              <a:gd name="T40" fmla="*/ 0 h 456"/>
              <a:gd name="T41" fmla="*/ 326 w 326"/>
              <a:gd name="T42" fmla="*/ 456 h 45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26" h="456">
                <a:moveTo>
                  <a:pt x="264" y="0"/>
                </a:moveTo>
                <a:lnTo>
                  <a:pt x="307" y="121"/>
                </a:lnTo>
                <a:lnTo>
                  <a:pt x="326" y="168"/>
                </a:lnTo>
                <a:lnTo>
                  <a:pt x="226" y="273"/>
                </a:lnTo>
                <a:lnTo>
                  <a:pt x="152" y="320"/>
                </a:lnTo>
                <a:lnTo>
                  <a:pt x="152" y="354"/>
                </a:lnTo>
                <a:lnTo>
                  <a:pt x="87" y="400"/>
                </a:lnTo>
                <a:lnTo>
                  <a:pt x="84" y="434"/>
                </a:lnTo>
                <a:lnTo>
                  <a:pt x="0" y="456"/>
                </a:lnTo>
                <a:lnTo>
                  <a:pt x="22" y="351"/>
                </a:lnTo>
                <a:lnTo>
                  <a:pt x="84" y="158"/>
                </a:lnTo>
                <a:lnTo>
                  <a:pt x="217" y="106"/>
                </a:lnTo>
                <a:lnTo>
                  <a:pt x="26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57" name="Freeform 9"/>
          <p:cNvSpPr>
            <a:spLocks/>
          </p:cNvSpPr>
          <p:nvPr/>
        </p:nvSpPr>
        <p:spPr bwMode="auto">
          <a:xfrm>
            <a:off x="4202113" y="3411538"/>
            <a:ext cx="492125" cy="728662"/>
          </a:xfrm>
          <a:custGeom>
            <a:avLst/>
            <a:gdLst>
              <a:gd name="T0" fmla="*/ 2147483647 w 310"/>
              <a:gd name="T1" fmla="*/ 0 h 459"/>
              <a:gd name="T2" fmla="*/ 2147483647 w 310"/>
              <a:gd name="T3" fmla="*/ 2147483647 h 459"/>
              <a:gd name="T4" fmla="*/ 0 w 310"/>
              <a:gd name="T5" fmla="*/ 2147483647 h 459"/>
              <a:gd name="T6" fmla="*/ 2147483647 w 310"/>
              <a:gd name="T7" fmla="*/ 2147483647 h 459"/>
              <a:gd name="T8" fmla="*/ 2147483647 w 310"/>
              <a:gd name="T9" fmla="*/ 2147483647 h 459"/>
              <a:gd name="T10" fmla="*/ 2147483647 w 310"/>
              <a:gd name="T11" fmla="*/ 2147483647 h 459"/>
              <a:gd name="T12" fmla="*/ 2147483647 w 310"/>
              <a:gd name="T13" fmla="*/ 2147483647 h 459"/>
              <a:gd name="T14" fmla="*/ 2147483647 w 310"/>
              <a:gd name="T15" fmla="*/ 2147483647 h 459"/>
              <a:gd name="T16" fmla="*/ 2147483647 w 310"/>
              <a:gd name="T17" fmla="*/ 2147483647 h 459"/>
              <a:gd name="T18" fmla="*/ 2147483647 w 310"/>
              <a:gd name="T19" fmla="*/ 2147483647 h 459"/>
              <a:gd name="T20" fmla="*/ 2147483647 w 310"/>
              <a:gd name="T21" fmla="*/ 0 h 45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10"/>
              <a:gd name="T34" fmla="*/ 0 h 459"/>
              <a:gd name="T35" fmla="*/ 310 w 310"/>
              <a:gd name="T36" fmla="*/ 459 h 459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10" h="459">
                <a:moveTo>
                  <a:pt x="149" y="0"/>
                </a:moveTo>
                <a:lnTo>
                  <a:pt x="46" y="152"/>
                </a:lnTo>
                <a:lnTo>
                  <a:pt x="0" y="276"/>
                </a:lnTo>
                <a:lnTo>
                  <a:pt x="31" y="304"/>
                </a:lnTo>
                <a:lnTo>
                  <a:pt x="102" y="257"/>
                </a:lnTo>
                <a:lnTo>
                  <a:pt x="152" y="170"/>
                </a:lnTo>
                <a:lnTo>
                  <a:pt x="201" y="270"/>
                </a:lnTo>
                <a:lnTo>
                  <a:pt x="310" y="459"/>
                </a:lnTo>
                <a:lnTo>
                  <a:pt x="248" y="273"/>
                </a:lnTo>
                <a:lnTo>
                  <a:pt x="217" y="149"/>
                </a:lnTo>
                <a:lnTo>
                  <a:pt x="1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2124075" y="3357563"/>
            <a:ext cx="846138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Artifacts of </a:t>
            </a:r>
            <a:endParaRPr lang="en-US" sz="2400" b="1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2055813" y="3543300"/>
            <a:ext cx="106045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Organizational</a:t>
            </a:r>
            <a:endParaRPr lang="en-US" sz="2400" b="1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2325688" y="3730625"/>
            <a:ext cx="53340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Culture</a:t>
            </a:r>
            <a:endParaRPr lang="en-US" sz="2400" b="1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4059238" y="3297238"/>
            <a:ext cx="1252537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Material Symbols</a:t>
            </a:r>
            <a:endParaRPr lang="en-US" sz="2400" b="1"/>
          </a:p>
        </p:txBody>
      </p:sp>
      <p:sp>
        <p:nvSpPr>
          <p:cNvPr id="27662" name="Rectangle 14"/>
          <p:cNvSpPr>
            <a:spLocks noChangeArrowheads="1"/>
          </p:cNvSpPr>
          <p:nvPr/>
        </p:nvSpPr>
        <p:spPr bwMode="auto">
          <a:xfrm>
            <a:off x="4349750" y="3505200"/>
            <a:ext cx="72072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Language</a:t>
            </a:r>
            <a:endParaRPr lang="en-US" sz="2400" b="1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4457700" y="3711575"/>
            <a:ext cx="50800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Rituals</a:t>
            </a:r>
            <a:endParaRPr lang="en-US" sz="2400" b="1"/>
          </a:p>
        </p:txBody>
      </p:sp>
      <p:sp>
        <p:nvSpPr>
          <p:cNvPr id="27664" name="Rectangle 16"/>
          <p:cNvSpPr>
            <a:spLocks noChangeArrowheads="1"/>
          </p:cNvSpPr>
          <p:nvPr/>
        </p:nvSpPr>
        <p:spPr bwMode="auto">
          <a:xfrm>
            <a:off x="4427538" y="3981450"/>
            <a:ext cx="515937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Stories</a:t>
            </a:r>
            <a:endParaRPr lang="en-US" sz="2400" b="1"/>
          </a:p>
        </p:txBody>
      </p:sp>
      <p:sp>
        <p:nvSpPr>
          <p:cNvPr id="27665" name="Rectangle 17"/>
          <p:cNvSpPr>
            <a:spLocks noChangeArrowheads="1"/>
          </p:cNvSpPr>
          <p:nvPr/>
        </p:nvSpPr>
        <p:spPr bwMode="auto">
          <a:xfrm>
            <a:off x="1936750" y="4651375"/>
            <a:ext cx="1103313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FFFFFF"/>
                </a:solidFill>
              </a:rPr>
              <a:t>Organizational </a:t>
            </a:r>
            <a:endParaRPr lang="en-US" sz="2400" b="1"/>
          </a:p>
        </p:txBody>
      </p:sp>
      <p:sp>
        <p:nvSpPr>
          <p:cNvPr id="27666" name="Rectangle 18"/>
          <p:cNvSpPr>
            <a:spLocks noChangeArrowheads="1"/>
          </p:cNvSpPr>
          <p:nvPr/>
        </p:nvSpPr>
        <p:spPr bwMode="auto">
          <a:xfrm>
            <a:off x="2257425" y="4838700"/>
            <a:ext cx="53340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FFFFFF"/>
                </a:solidFill>
              </a:rPr>
              <a:t>Culture</a:t>
            </a:r>
            <a:endParaRPr lang="en-US" sz="2400" b="1"/>
          </a:p>
        </p:txBody>
      </p:sp>
      <p:sp>
        <p:nvSpPr>
          <p:cNvPr id="27667" name="Rectangle 19"/>
          <p:cNvSpPr>
            <a:spLocks noChangeArrowheads="1"/>
          </p:cNvSpPr>
          <p:nvPr/>
        </p:nvSpPr>
        <p:spPr bwMode="auto">
          <a:xfrm>
            <a:off x="4581525" y="4641850"/>
            <a:ext cx="49847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FFFFFF"/>
                </a:solidFill>
              </a:rPr>
              <a:t>Beliefs</a:t>
            </a:r>
            <a:endParaRPr lang="en-US" sz="2400" b="1"/>
          </a:p>
        </p:txBody>
      </p:sp>
      <p:sp>
        <p:nvSpPr>
          <p:cNvPr id="27668" name="Rectangle 20"/>
          <p:cNvSpPr>
            <a:spLocks noChangeArrowheads="1"/>
          </p:cNvSpPr>
          <p:nvPr/>
        </p:nvSpPr>
        <p:spPr bwMode="auto">
          <a:xfrm>
            <a:off x="4586288" y="4848225"/>
            <a:ext cx="490537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FFFFFF"/>
                </a:solidFill>
              </a:rPr>
              <a:t>Values</a:t>
            </a:r>
            <a:endParaRPr lang="en-US" sz="2400" b="1"/>
          </a:p>
        </p:txBody>
      </p:sp>
      <p:sp>
        <p:nvSpPr>
          <p:cNvPr id="27669" name="Rectangle 21"/>
          <p:cNvSpPr>
            <a:spLocks noChangeArrowheads="1"/>
          </p:cNvSpPr>
          <p:nvPr/>
        </p:nvSpPr>
        <p:spPr bwMode="auto">
          <a:xfrm>
            <a:off x="4359275" y="5054600"/>
            <a:ext cx="96520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FFFFFF"/>
                </a:solidFill>
              </a:rPr>
              <a:t>Assumptions</a:t>
            </a:r>
            <a:endParaRPr lang="en-US" sz="2400" b="1"/>
          </a:p>
        </p:txBody>
      </p:sp>
      <p:pic>
        <p:nvPicPr>
          <p:cNvPr id="27671" name="Picture 2" descr="C:\Users\Rob\Desktop\lang_ex10-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196975"/>
            <a:ext cx="9144000" cy="555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039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Competing Values Framework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8636"/>
            <a:ext cx="8229600" cy="780118"/>
          </a:xfrm>
        </p:spPr>
        <p:txBody>
          <a:bodyPr>
            <a:normAutofit fontScale="92500" lnSpcReduction="20000"/>
          </a:bodyPr>
          <a:lstStyle/>
          <a:p>
            <a:r>
              <a:rPr lang="en-CA" dirty="0"/>
              <a:t>Cultures are characterized by ‘how things are done around here’. 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003" y="2338754"/>
            <a:ext cx="6627228" cy="3780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897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>
            <a:normAutofit fontScale="90000"/>
          </a:bodyPr>
          <a:lstStyle/>
          <a:p>
            <a:pPr>
              <a:defRPr/>
            </a:pPr>
            <a:r>
              <a:rPr lang="en-US" sz="3600" dirty="0"/>
              <a:t>The Formation of Organizational Culture</a:t>
            </a:r>
          </a:p>
        </p:txBody>
      </p:sp>
      <p:sp>
        <p:nvSpPr>
          <p:cNvPr id="30751" name="Slide Number Placeholder 30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78B99DE-EC0E-4E85-AF94-DAFDBF71A334}" type="slidenum">
              <a:rPr lang="en-CA" smtClean="0">
                <a:solidFill>
                  <a:schemeClr val="bg1"/>
                </a:solidFill>
              </a:rPr>
              <a:pPr eaLnBrk="1" hangingPunct="1"/>
              <a:t>14</a:t>
            </a:fld>
            <a:endParaRPr lang="en-CA" smtClean="0">
              <a:solidFill>
                <a:schemeClr val="bg1"/>
              </a:solidFill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613025" y="2701925"/>
            <a:ext cx="1419225" cy="569913"/>
          </a:xfrm>
          <a:prstGeom prst="rect">
            <a:avLst/>
          </a:prstGeom>
          <a:solidFill>
            <a:srgbClr val="DAD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6634163" y="2697163"/>
            <a:ext cx="1412875" cy="568325"/>
          </a:xfrm>
          <a:prstGeom prst="rect">
            <a:avLst/>
          </a:prstGeom>
          <a:solidFill>
            <a:srgbClr val="E6DD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4549775" y="3198813"/>
            <a:ext cx="1419225" cy="568325"/>
          </a:xfrm>
          <a:prstGeom prst="rect">
            <a:avLst/>
          </a:prstGeom>
          <a:solidFill>
            <a:srgbClr val="DAD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6" name="Freeform 6"/>
          <p:cNvSpPr>
            <a:spLocks/>
          </p:cNvSpPr>
          <p:nvPr/>
        </p:nvSpPr>
        <p:spPr bwMode="auto">
          <a:xfrm>
            <a:off x="4060825" y="2573338"/>
            <a:ext cx="388938" cy="827087"/>
          </a:xfrm>
          <a:custGeom>
            <a:avLst/>
            <a:gdLst>
              <a:gd name="T0" fmla="*/ 2147483647 w 245"/>
              <a:gd name="T1" fmla="*/ 2147483647 h 521"/>
              <a:gd name="T2" fmla="*/ 0 w 245"/>
              <a:gd name="T3" fmla="*/ 2147483647 h 521"/>
              <a:gd name="T4" fmla="*/ 2147483647 w 245"/>
              <a:gd name="T5" fmla="*/ 0 h 521"/>
              <a:gd name="T6" fmla="*/ 0 60000 65536"/>
              <a:gd name="T7" fmla="*/ 0 60000 65536"/>
              <a:gd name="T8" fmla="*/ 0 60000 65536"/>
              <a:gd name="T9" fmla="*/ 0 w 245"/>
              <a:gd name="T10" fmla="*/ 0 h 521"/>
              <a:gd name="T11" fmla="*/ 245 w 245"/>
              <a:gd name="T12" fmla="*/ 521 h 52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5" h="521">
                <a:moveTo>
                  <a:pt x="230" y="521"/>
                </a:moveTo>
                <a:lnTo>
                  <a:pt x="0" y="266"/>
                </a:lnTo>
                <a:lnTo>
                  <a:pt x="245" y="0"/>
                </a:lnTo>
              </a:path>
            </a:pathLst>
          </a:custGeom>
          <a:noFill/>
          <a:ln w="22225">
            <a:solidFill>
              <a:srgbClr val="FC9A66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27" name="Freeform 7"/>
          <p:cNvSpPr>
            <a:spLocks/>
          </p:cNvSpPr>
          <p:nvPr/>
        </p:nvSpPr>
        <p:spPr bwMode="auto">
          <a:xfrm>
            <a:off x="4381500" y="2454275"/>
            <a:ext cx="180975" cy="185738"/>
          </a:xfrm>
          <a:custGeom>
            <a:avLst/>
            <a:gdLst>
              <a:gd name="T0" fmla="*/ 2147483647 w 114"/>
              <a:gd name="T1" fmla="*/ 2147483647 h 117"/>
              <a:gd name="T2" fmla="*/ 2147483647 w 114"/>
              <a:gd name="T3" fmla="*/ 2147483647 h 117"/>
              <a:gd name="T4" fmla="*/ 2147483647 w 114"/>
              <a:gd name="T5" fmla="*/ 2147483647 h 117"/>
              <a:gd name="T6" fmla="*/ 0 w 114"/>
              <a:gd name="T7" fmla="*/ 2147483647 h 117"/>
              <a:gd name="T8" fmla="*/ 2147483647 w 114"/>
              <a:gd name="T9" fmla="*/ 2147483647 h 117"/>
              <a:gd name="T10" fmla="*/ 2147483647 w 114"/>
              <a:gd name="T11" fmla="*/ 2147483647 h 117"/>
              <a:gd name="T12" fmla="*/ 2147483647 w 114"/>
              <a:gd name="T13" fmla="*/ 2147483647 h 117"/>
              <a:gd name="T14" fmla="*/ 2147483647 w 114"/>
              <a:gd name="T15" fmla="*/ 2147483647 h 117"/>
              <a:gd name="T16" fmla="*/ 2147483647 w 114"/>
              <a:gd name="T17" fmla="*/ 2147483647 h 117"/>
              <a:gd name="T18" fmla="*/ 2147483647 w 114"/>
              <a:gd name="T19" fmla="*/ 2147483647 h 117"/>
              <a:gd name="T20" fmla="*/ 2147483647 w 114"/>
              <a:gd name="T21" fmla="*/ 0 h 117"/>
              <a:gd name="T22" fmla="*/ 2147483647 w 114"/>
              <a:gd name="T23" fmla="*/ 0 h 117"/>
              <a:gd name="T24" fmla="*/ 2147483647 w 114"/>
              <a:gd name="T25" fmla="*/ 2147483647 h 117"/>
              <a:gd name="T26" fmla="*/ 2147483647 w 114"/>
              <a:gd name="T27" fmla="*/ 2147483647 h 117"/>
              <a:gd name="T28" fmla="*/ 2147483647 w 114"/>
              <a:gd name="T29" fmla="*/ 2147483647 h 117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14"/>
              <a:gd name="T46" fmla="*/ 0 h 117"/>
              <a:gd name="T47" fmla="*/ 114 w 114"/>
              <a:gd name="T48" fmla="*/ 117 h 117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14" h="117">
                <a:moveTo>
                  <a:pt x="57" y="39"/>
                </a:moveTo>
                <a:lnTo>
                  <a:pt x="57" y="39"/>
                </a:lnTo>
                <a:lnTo>
                  <a:pt x="25" y="53"/>
                </a:lnTo>
                <a:lnTo>
                  <a:pt x="0" y="68"/>
                </a:lnTo>
                <a:lnTo>
                  <a:pt x="53" y="117"/>
                </a:lnTo>
                <a:lnTo>
                  <a:pt x="64" y="96"/>
                </a:lnTo>
                <a:lnTo>
                  <a:pt x="78" y="57"/>
                </a:lnTo>
                <a:lnTo>
                  <a:pt x="96" y="25"/>
                </a:lnTo>
                <a:lnTo>
                  <a:pt x="114" y="0"/>
                </a:lnTo>
                <a:lnTo>
                  <a:pt x="89" y="18"/>
                </a:lnTo>
                <a:lnTo>
                  <a:pt x="57" y="39"/>
                </a:lnTo>
                <a:close/>
              </a:path>
            </a:pathLst>
          </a:custGeom>
          <a:solidFill>
            <a:srgbClr val="FC9A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28" name="Freeform 8"/>
          <p:cNvSpPr>
            <a:spLocks/>
          </p:cNvSpPr>
          <p:nvPr/>
        </p:nvSpPr>
        <p:spPr bwMode="auto">
          <a:xfrm>
            <a:off x="4352925" y="3327400"/>
            <a:ext cx="180975" cy="192088"/>
          </a:xfrm>
          <a:custGeom>
            <a:avLst/>
            <a:gdLst>
              <a:gd name="T0" fmla="*/ 2147483647 w 114"/>
              <a:gd name="T1" fmla="*/ 2147483647 h 121"/>
              <a:gd name="T2" fmla="*/ 2147483647 w 114"/>
              <a:gd name="T3" fmla="*/ 2147483647 h 121"/>
              <a:gd name="T4" fmla="*/ 2147483647 w 114"/>
              <a:gd name="T5" fmla="*/ 2147483647 h 121"/>
              <a:gd name="T6" fmla="*/ 2147483647 w 114"/>
              <a:gd name="T7" fmla="*/ 0 h 121"/>
              <a:gd name="T8" fmla="*/ 0 w 114"/>
              <a:gd name="T9" fmla="*/ 2147483647 h 121"/>
              <a:gd name="T10" fmla="*/ 0 w 114"/>
              <a:gd name="T11" fmla="*/ 2147483647 h 121"/>
              <a:gd name="T12" fmla="*/ 2147483647 w 114"/>
              <a:gd name="T13" fmla="*/ 2147483647 h 121"/>
              <a:gd name="T14" fmla="*/ 2147483647 w 114"/>
              <a:gd name="T15" fmla="*/ 2147483647 h 121"/>
              <a:gd name="T16" fmla="*/ 2147483647 w 114"/>
              <a:gd name="T17" fmla="*/ 2147483647 h 121"/>
              <a:gd name="T18" fmla="*/ 2147483647 w 114"/>
              <a:gd name="T19" fmla="*/ 2147483647 h 121"/>
              <a:gd name="T20" fmla="*/ 2147483647 w 114"/>
              <a:gd name="T21" fmla="*/ 2147483647 h 121"/>
              <a:gd name="T22" fmla="*/ 2147483647 w 114"/>
              <a:gd name="T23" fmla="*/ 2147483647 h 121"/>
              <a:gd name="T24" fmla="*/ 2147483647 w 114"/>
              <a:gd name="T25" fmla="*/ 2147483647 h 121"/>
              <a:gd name="T26" fmla="*/ 2147483647 w 114"/>
              <a:gd name="T27" fmla="*/ 2147483647 h 121"/>
              <a:gd name="T28" fmla="*/ 2147483647 w 114"/>
              <a:gd name="T29" fmla="*/ 2147483647 h 121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14"/>
              <a:gd name="T46" fmla="*/ 0 h 121"/>
              <a:gd name="T47" fmla="*/ 114 w 114"/>
              <a:gd name="T48" fmla="*/ 121 h 121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14" h="121">
                <a:moveTo>
                  <a:pt x="82" y="60"/>
                </a:moveTo>
                <a:lnTo>
                  <a:pt x="82" y="60"/>
                </a:lnTo>
                <a:lnTo>
                  <a:pt x="68" y="29"/>
                </a:lnTo>
                <a:lnTo>
                  <a:pt x="57" y="0"/>
                </a:lnTo>
                <a:lnTo>
                  <a:pt x="0" y="53"/>
                </a:lnTo>
                <a:lnTo>
                  <a:pt x="25" y="64"/>
                </a:lnTo>
                <a:lnTo>
                  <a:pt x="61" y="82"/>
                </a:lnTo>
                <a:lnTo>
                  <a:pt x="93" y="103"/>
                </a:lnTo>
                <a:lnTo>
                  <a:pt x="114" y="121"/>
                </a:lnTo>
                <a:lnTo>
                  <a:pt x="100" y="96"/>
                </a:lnTo>
                <a:lnTo>
                  <a:pt x="82" y="60"/>
                </a:lnTo>
                <a:close/>
              </a:path>
            </a:pathLst>
          </a:custGeom>
          <a:solidFill>
            <a:srgbClr val="FC9A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2935288" y="2792413"/>
            <a:ext cx="7874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</a:rPr>
              <a:t>Selection</a:t>
            </a:r>
            <a:endParaRPr lang="en-US" sz="2400" b="1"/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3024188" y="3006725"/>
            <a:ext cx="592137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</a:rPr>
              <a:t>criteria</a:t>
            </a:r>
            <a:endParaRPr lang="en-US" sz="2400" b="1"/>
          </a:p>
        </p:txBody>
      </p:sp>
      <p:sp>
        <p:nvSpPr>
          <p:cNvPr id="30731" name="Rectangle 11"/>
          <p:cNvSpPr>
            <a:spLocks noChangeArrowheads="1"/>
          </p:cNvSpPr>
          <p:nvPr/>
        </p:nvSpPr>
        <p:spPr bwMode="auto">
          <a:xfrm>
            <a:off x="4737100" y="3378200"/>
            <a:ext cx="1082675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</a:rPr>
              <a:t>Socialization</a:t>
            </a:r>
            <a:endParaRPr lang="en-US" sz="2400" b="1"/>
          </a:p>
        </p:txBody>
      </p:sp>
      <p:sp>
        <p:nvSpPr>
          <p:cNvPr id="30732" name="Line 12"/>
          <p:cNvSpPr>
            <a:spLocks noChangeShapeType="1"/>
          </p:cNvSpPr>
          <p:nvPr/>
        </p:nvSpPr>
        <p:spPr bwMode="auto">
          <a:xfrm flipH="1">
            <a:off x="2135188" y="2989263"/>
            <a:ext cx="287337" cy="1587"/>
          </a:xfrm>
          <a:prstGeom prst="line">
            <a:avLst/>
          </a:prstGeom>
          <a:noFill/>
          <a:ln w="22225">
            <a:solidFill>
              <a:srgbClr val="FC9A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33" name="Freeform 13"/>
          <p:cNvSpPr>
            <a:spLocks/>
          </p:cNvSpPr>
          <p:nvPr/>
        </p:nvSpPr>
        <p:spPr bwMode="auto">
          <a:xfrm>
            <a:off x="2378075" y="2927350"/>
            <a:ext cx="201613" cy="123825"/>
          </a:xfrm>
          <a:custGeom>
            <a:avLst/>
            <a:gdLst>
              <a:gd name="T0" fmla="*/ 2147483647 w 127"/>
              <a:gd name="T1" fmla="*/ 2147483647 h 78"/>
              <a:gd name="T2" fmla="*/ 2147483647 w 127"/>
              <a:gd name="T3" fmla="*/ 2147483647 h 78"/>
              <a:gd name="T4" fmla="*/ 2147483647 w 127"/>
              <a:gd name="T5" fmla="*/ 2147483647 h 78"/>
              <a:gd name="T6" fmla="*/ 0 w 127"/>
              <a:gd name="T7" fmla="*/ 0 h 78"/>
              <a:gd name="T8" fmla="*/ 0 w 127"/>
              <a:gd name="T9" fmla="*/ 2147483647 h 78"/>
              <a:gd name="T10" fmla="*/ 0 w 127"/>
              <a:gd name="T11" fmla="*/ 2147483647 h 78"/>
              <a:gd name="T12" fmla="*/ 2147483647 w 127"/>
              <a:gd name="T13" fmla="*/ 2147483647 h 78"/>
              <a:gd name="T14" fmla="*/ 2147483647 w 127"/>
              <a:gd name="T15" fmla="*/ 2147483647 h 78"/>
              <a:gd name="T16" fmla="*/ 2147483647 w 127"/>
              <a:gd name="T17" fmla="*/ 2147483647 h 78"/>
              <a:gd name="T18" fmla="*/ 2147483647 w 127"/>
              <a:gd name="T19" fmla="*/ 2147483647 h 78"/>
              <a:gd name="T20" fmla="*/ 2147483647 w 127"/>
              <a:gd name="T21" fmla="*/ 2147483647 h 78"/>
              <a:gd name="T22" fmla="*/ 2147483647 w 127"/>
              <a:gd name="T23" fmla="*/ 2147483647 h 78"/>
              <a:gd name="T24" fmla="*/ 2147483647 w 127"/>
              <a:gd name="T25" fmla="*/ 2147483647 h 78"/>
              <a:gd name="T26" fmla="*/ 2147483647 w 127"/>
              <a:gd name="T27" fmla="*/ 2147483647 h 78"/>
              <a:gd name="T28" fmla="*/ 2147483647 w 127"/>
              <a:gd name="T29" fmla="*/ 2147483647 h 78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7"/>
              <a:gd name="T46" fmla="*/ 0 h 78"/>
              <a:gd name="T47" fmla="*/ 127 w 127"/>
              <a:gd name="T48" fmla="*/ 78 h 78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7" h="78">
                <a:moveTo>
                  <a:pt x="60" y="25"/>
                </a:moveTo>
                <a:lnTo>
                  <a:pt x="60" y="25"/>
                </a:lnTo>
                <a:lnTo>
                  <a:pt x="28" y="14"/>
                </a:lnTo>
                <a:lnTo>
                  <a:pt x="0" y="0"/>
                </a:lnTo>
                <a:lnTo>
                  <a:pt x="0" y="78"/>
                </a:lnTo>
                <a:lnTo>
                  <a:pt x="24" y="68"/>
                </a:lnTo>
                <a:lnTo>
                  <a:pt x="60" y="53"/>
                </a:lnTo>
                <a:lnTo>
                  <a:pt x="99" y="43"/>
                </a:lnTo>
                <a:lnTo>
                  <a:pt x="127" y="39"/>
                </a:lnTo>
                <a:lnTo>
                  <a:pt x="99" y="32"/>
                </a:lnTo>
                <a:lnTo>
                  <a:pt x="60" y="25"/>
                </a:lnTo>
                <a:close/>
              </a:path>
            </a:pathLst>
          </a:custGeom>
          <a:solidFill>
            <a:srgbClr val="FC9A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34" name="Line 14"/>
          <p:cNvSpPr>
            <a:spLocks noChangeShapeType="1"/>
          </p:cNvSpPr>
          <p:nvPr/>
        </p:nvSpPr>
        <p:spPr bwMode="auto">
          <a:xfrm flipV="1">
            <a:off x="5259388" y="2736850"/>
            <a:ext cx="1587" cy="331788"/>
          </a:xfrm>
          <a:prstGeom prst="line">
            <a:avLst/>
          </a:prstGeom>
          <a:noFill/>
          <a:ln w="22225">
            <a:solidFill>
              <a:srgbClr val="FC9A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35" name="Freeform 15"/>
          <p:cNvSpPr>
            <a:spLocks/>
          </p:cNvSpPr>
          <p:nvPr/>
        </p:nvSpPr>
        <p:spPr bwMode="auto">
          <a:xfrm>
            <a:off x="5197475" y="3024188"/>
            <a:ext cx="119063" cy="201612"/>
          </a:xfrm>
          <a:custGeom>
            <a:avLst/>
            <a:gdLst>
              <a:gd name="T0" fmla="*/ 2147483647 w 75"/>
              <a:gd name="T1" fmla="*/ 2147483647 h 127"/>
              <a:gd name="T2" fmla="*/ 2147483647 w 75"/>
              <a:gd name="T3" fmla="*/ 2147483647 h 127"/>
              <a:gd name="T4" fmla="*/ 2147483647 w 75"/>
              <a:gd name="T5" fmla="*/ 2147483647 h 127"/>
              <a:gd name="T6" fmla="*/ 2147483647 w 75"/>
              <a:gd name="T7" fmla="*/ 0 h 127"/>
              <a:gd name="T8" fmla="*/ 0 w 75"/>
              <a:gd name="T9" fmla="*/ 0 h 127"/>
              <a:gd name="T10" fmla="*/ 0 w 75"/>
              <a:gd name="T11" fmla="*/ 0 h 127"/>
              <a:gd name="T12" fmla="*/ 2147483647 w 75"/>
              <a:gd name="T13" fmla="*/ 2147483647 h 127"/>
              <a:gd name="T14" fmla="*/ 2147483647 w 75"/>
              <a:gd name="T15" fmla="*/ 2147483647 h 127"/>
              <a:gd name="T16" fmla="*/ 2147483647 w 75"/>
              <a:gd name="T17" fmla="*/ 2147483647 h 127"/>
              <a:gd name="T18" fmla="*/ 2147483647 w 75"/>
              <a:gd name="T19" fmla="*/ 2147483647 h 127"/>
              <a:gd name="T20" fmla="*/ 2147483647 w 75"/>
              <a:gd name="T21" fmla="*/ 2147483647 h 127"/>
              <a:gd name="T22" fmla="*/ 2147483647 w 75"/>
              <a:gd name="T23" fmla="*/ 2147483647 h 127"/>
              <a:gd name="T24" fmla="*/ 2147483647 w 75"/>
              <a:gd name="T25" fmla="*/ 2147483647 h 127"/>
              <a:gd name="T26" fmla="*/ 2147483647 w 75"/>
              <a:gd name="T27" fmla="*/ 2147483647 h 127"/>
              <a:gd name="T28" fmla="*/ 2147483647 w 75"/>
              <a:gd name="T29" fmla="*/ 2147483647 h 127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75"/>
              <a:gd name="T46" fmla="*/ 0 h 127"/>
              <a:gd name="T47" fmla="*/ 75 w 75"/>
              <a:gd name="T48" fmla="*/ 127 h 127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75" h="127">
                <a:moveTo>
                  <a:pt x="54" y="60"/>
                </a:moveTo>
                <a:lnTo>
                  <a:pt x="54" y="60"/>
                </a:lnTo>
                <a:lnTo>
                  <a:pt x="64" y="28"/>
                </a:lnTo>
                <a:lnTo>
                  <a:pt x="75" y="0"/>
                </a:lnTo>
                <a:lnTo>
                  <a:pt x="0" y="0"/>
                </a:lnTo>
                <a:lnTo>
                  <a:pt x="11" y="24"/>
                </a:lnTo>
                <a:lnTo>
                  <a:pt x="25" y="60"/>
                </a:lnTo>
                <a:lnTo>
                  <a:pt x="32" y="99"/>
                </a:lnTo>
                <a:lnTo>
                  <a:pt x="39" y="127"/>
                </a:lnTo>
                <a:lnTo>
                  <a:pt x="43" y="99"/>
                </a:lnTo>
                <a:lnTo>
                  <a:pt x="54" y="60"/>
                </a:lnTo>
                <a:close/>
              </a:path>
            </a:pathLst>
          </a:custGeom>
          <a:solidFill>
            <a:srgbClr val="FC9A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36" name="Rectangle 16"/>
          <p:cNvSpPr>
            <a:spLocks noChangeArrowheads="1"/>
          </p:cNvSpPr>
          <p:nvPr/>
        </p:nvSpPr>
        <p:spPr bwMode="auto">
          <a:xfrm>
            <a:off x="6735763" y="2781300"/>
            <a:ext cx="1223962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</a:rPr>
              <a:t>Organization's</a:t>
            </a:r>
            <a:endParaRPr lang="en-US" sz="2400" b="1"/>
          </a:p>
        </p:txBody>
      </p:sp>
      <p:sp>
        <p:nvSpPr>
          <p:cNvPr id="30737" name="Rectangle 17"/>
          <p:cNvSpPr>
            <a:spLocks noChangeArrowheads="1"/>
          </p:cNvSpPr>
          <p:nvPr/>
        </p:nvSpPr>
        <p:spPr bwMode="auto">
          <a:xfrm>
            <a:off x="7050088" y="2995613"/>
            <a:ext cx="5905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</a:rPr>
              <a:t>culture</a:t>
            </a:r>
            <a:endParaRPr lang="en-US" sz="2400" b="1"/>
          </a:p>
        </p:txBody>
      </p:sp>
      <p:sp>
        <p:nvSpPr>
          <p:cNvPr id="30738" name="Line 18"/>
          <p:cNvSpPr>
            <a:spLocks noChangeShapeType="1"/>
          </p:cNvSpPr>
          <p:nvPr/>
        </p:nvSpPr>
        <p:spPr bwMode="auto">
          <a:xfrm flipH="1" flipV="1">
            <a:off x="5946775" y="2476500"/>
            <a:ext cx="528638" cy="349250"/>
          </a:xfrm>
          <a:prstGeom prst="line">
            <a:avLst/>
          </a:prstGeom>
          <a:noFill/>
          <a:ln w="22225">
            <a:solidFill>
              <a:srgbClr val="FC9A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39" name="Freeform 19"/>
          <p:cNvSpPr>
            <a:spLocks/>
          </p:cNvSpPr>
          <p:nvPr/>
        </p:nvSpPr>
        <p:spPr bwMode="auto">
          <a:xfrm>
            <a:off x="6408738" y="2752725"/>
            <a:ext cx="203200" cy="158750"/>
          </a:xfrm>
          <a:custGeom>
            <a:avLst/>
            <a:gdLst>
              <a:gd name="T0" fmla="*/ 2147483647 w 128"/>
              <a:gd name="T1" fmla="*/ 2147483647 h 100"/>
              <a:gd name="T2" fmla="*/ 2147483647 w 128"/>
              <a:gd name="T3" fmla="*/ 2147483647 h 100"/>
              <a:gd name="T4" fmla="*/ 2147483647 w 128"/>
              <a:gd name="T5" fmla="*/ 2147483647 h 100"/>
              <a:gd name="T6" fmla="*/ 2147483647 w 128"/>
              <a:gd name="T7" fmla="*/ 0 h 100"/>
              <a:gd name="T8" fmla="*/ 0 w 128"/>
              <a:gd name="T9" fmla="*/ 2147483647 h 100"/>
              <a:gd name="T10" fmla="*/ 0 w 128"/>
              <a:gd name="T11" fmla="*/ 2147483647 h 100"/>
              <a:gd name="T12" fmla="*/ 2147483647 w 128"/>
              <a:gd name="T13" fmla="*/ 2147483647 h 100"/>
              <a:gd name="T14" fmla="*/ 2147483647 w 128"/>
              <a:gd name="T15" fmla="*/ 2147483647 h 100"/>
              <a:gd name="T16" fmla="*/ 2147483647 w 128"/>
              <a:gd name="T17" fmla="*/ 2147483647 h 100"/>
              <a:gd name="T18" fmla="*/ 2147483647 w 128"/>
              <a:gd name="T19" fmla="*/ 2147483647 h 100"/>
              <a:gd name="T20" fmla="*/ 2147483647 w 128"/>
              <a:gd name="T21" fmla="*/ 2147483647 h 100"/>
              <a:gd name="T22" fmla="*/ 2147483647 w 128"/>
              <a:gd name="T23" fmla="*/ 2147483647 h 100"/>
              <a:gd name="T24" fmla="*/ 2147483647 w 128"/>
              <a:gd name="T25" fmla="*/ 2147483647 h 100"/>
              <a:gd name="T26" fmla="*/ 2147483647 w 128"/>
              <a:gd name="T27" fmla="*/ 2147483647 h 100"/>
              <a:gd name="T28" fmla="*/ 2147483647 w 128"/>
              <a:gd name="T29" fmla="*/ 2147483647 h 10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8"/>
              <a:gd name="T46" fmla="*/ 0 h 100"/>
              <a:gd name="T47" fmla="*/ 128 w 128"/>
              <a:gd name="T48" fmla="*/ 100 h 10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8" h="100">
                <a:moveTo>
                  <a:pt x="81" y="53"/>
                </a:moveTo>
                <a:lnTo>
                  <a:pt x="81" y="53"/>
                </a:lnTo>
                <a:lnTo>
                  <a:pt x="60" y="25"/>
                </a:lnTo>
                <a:lnTo>
                  <a:pt x="42" y="0"/>
                </a:lnTo>
                <a:lnTo>
                  <a:pt x="0" y="64"/>
                </a:lnTo>
                <a:lnTo>
                  <a:pt x="25" y="68"/>
                </a:lnTo>
                <a:lnTo>
                  <a:pt x="64" y="78"/>
                </a:lnTo>
                <a:lnTo>
                  <a:pt x="99" y="89"/>
                </a:lnTo>
                <a:lnTo>
                  <a:pt x="128" y="100"/>
                </a:lnTo>
                <a:lnTo>
                  <a:pt x="106" y="82"/>
                </a:lnTo>
                <a:lnTo>
                  <a:pt x="81" y="53"/>
                </a:lnTo>
                <a:close/>
              </a:path>
            </a:pathLst>
          </a:custGeom>
          <a:solidFill>
            <a:srgbClr val="FC9A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40" name="Line 20"/>
          <p:cNvSpPr>
            <a:spLocks noChangeShapeType="1"/>
          </p:cNvSpPr>
          <p:nvPr/>
        </p:nvSpPr>
        <p:spPr bwMode="auto">
          <a:xfrm flipH="1">
            <a:off x="5946775" y="3159125"/>
            <a:ext cx="528638" cy="349250"/>
          </a:xfrm>
          <a:prstGeom prst="line">
            <a:avLst/>
          </a:prstGeom>
          <a:noFill/>
          <a:ln w="22225">
            <a:solidFill>
              <a:srgbClr val="FC9A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41" name="Freeform 21"/>
          <p:cNvSpPr>
            <a:spLocks/>
          </p:cNvSpPr>
          <p:nvPr/>
        </p:nvSpPr>
        <p:spPr bwMode="auto">
          <a:xfrm>
            <a:off x="6408738" y="3073400"/>
            <a:ext cx="203200" cy="158750"/>
          </a:xfrm>
          <a:custGeom>
            <a:avLst/>
            <a:gdLst>
              <a:gd name="T0" fmla="*/ 2147483647 w 128"/>
              <a:gd name="T1" fmla="*/ 2147483647 h 100"/>
              <a:gd name="T2" fmla="*/ 2147483647 w 128"/>
              <a:gd name="T3" fmla="*/ 2147483647 h 100"/>
              <a:gd name="T4" fmla="*/ 2147483647 w 128"/>
              <a:gd name="T5" fmla="*/ 2147483647 h 100"/>
              <a:gd name="T6" fmla="*/ 0 w 128"/>
              <a:gd name="T7" fmla="*/ 2147483647 h 100"/>
              <a:gd name="T8" fmla="*/ 2147483647 w 128"/>
              <a:gd name="T9" fmla="*/ 2147483647 h 100"/>
              <a:gd name="T10" fmla="*/ 2147483647 w 128"/>
              <a:gd name="T11" fmla="*/ 2147483647 h 100"/>
              <a:gd name="T12" fmla="*/ 2147483647 w 128"/>
              <a:gd name="T13" fmla="*/ 2147483647 h 100"/>
              <a:gd name="T14" fmla="*/ 2147483647 w 128"/>
              <a:gd name="T15" fmla="*/ 2147483647 h 100"/>
              <a:gd name="T16" fmla="*/ 2147483647 w 128"/>
              <a:gd name="T17" fmla="*/ 2147483647 h 100"/>
              <a:gd name="T18" fmla="*/ 2147483647 w 128"/>
              <a:gd name="T19" fmla="*/ 2147483647 h 100"/>
              <a:gd name="T20" fmla="*/ 2147483647 w 128"/>
              <a:gd name="T21" fmla="*/ 0 h 100"/>
              <a:gd name="T22" fmla="*/ 2147483647 w 128"/>
              <a:gd name="T23" fmla="*/ 0 h 100"/>
              <a:gd name="T24" fmla="*/ 2147483647 w 128"/>
              <a:gd name="T25" fmla="*/ 2147483647 h 100"/>
              <a:gd name="T26" fmla="*/ 2147483647 w 128"/>
              <a:gd name="T27" fmla="*/ 2147483647 h 100"/>
              <a:gd name="T28" fmla="*/ 2147483647 w 128"/>
              <a:gd name="T29" fmla="*/ 2147483647 h 10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8"/>
              <a:gd name="T46" fmla="*/ 0 h 100"/>
              <a:gd name="T47" fmla="*/ 128 w 128"/>
              <a:gd name="T48" fmla="*/ 100 h 10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8" h="100">
                <a:moveTo>
                  <a:pt x="64" y="22"/>
                </a:moveTo>
                <a:lnTo>
                  <a:pt x="64" y="22"/>
                </a:lnTo>
                <a:lnTo>
                  <a:pt x="32" y="32"/>
                </a:lnTo>
                <a:lnTo>
                  <a:pt x="0" y="40"/>
                </a:lnTo>
                <a:lnTo>
                  <a:pt x="42" y="100"/>
                </a:lnTo>
                <a:lnTo>
                  <a:pt x="57" y="79"/>
                </a:lnTo>
                <a:lnTo>
                  <a:pt x="81" y="50"/>
                </a:lnTo>
                <a:lnTo>
                  <a:pt x="106" y="22"/>
                </a:lnTo>
                <a:lnTo>
                  <a:pt x="128" y="0"/>
                </a:lnTo>
                <a:lnTo>
                  <a:pt x="99" y="11"/>
                </a:lnTo>
                <a:lnTo>
                  <a:pt x="64" y="22"/>
                </a:lnTo>
                <a:close/>
              </a:path>
            </a:pathLst>
          </a:custGeom>
          <a:solidFill>
            <a:srgbClr val="FC9A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42" name="Rectangle 22"/>
          <p:cNvSpPr>
            <a:spLocks noChangeArrowheads="1"/>
          </p:cNvSpPr>
          <p:nvPr/>
        </p:nvSpPr>
        <p:spPr bwMode="auto">
          <a:xfrm>
            <a:off x="755650" y="2420938"/>
            <a:ext cx="1423988" cy="1069975"/>
          </a:xfrm>
          <a:prstGeom prst="rect">
            <a:avLst/>
          </a:prstGeom>
          <a:solidFill>
            <a:srgbClr val="DAD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3" name="Rectangle 23"/>
          <p:cNvSpPr>
            <a:spLocks noChangeArrowheads="1"/>
          </p:cNvSpPr>
          <p:nvPr/>
        </p:nvSpPr>
        <p:spPr bwMode="auto">
          <a:xfrm>
            <a:off x="1014413" y="2538413"/>
            <a:ext cx="954087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</a:rPr>
              <a:t>Philosophy</a:t>
            </a:r>
            <a:endParaRPr lang="en-US" sz="2400" b="1"/>
          </a:p>
        </p:txBody>
      </p:sp>
      <p:sp>
        <p:nvSpPr>
          <p:cNvPr id="30744" name="Rectangle 24"/>
          <p:cNvSpPr>
            <a:spLocks noChangeArrowheads="1"/>
          </p:cNvSpPr>
          <p:nvPr/>
        </p:nvSpPr>
        <p:spPr bwMode="auto">
          <a:xfrm>
            <a:off x="1374775" y="2752725"/>
            <a:ext cx="166688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</a:rPr>
              <a:t>of</a:t>
            </a:r>
            <a:endParaRPr lang="en-US" sz="2400" b="1"/>
          </a:p>
        </p:txBody>
      </p:sp>
      <p:sp>
        <p:nvSpPr>
          <p:cNvPr id="30745" name="Rectangle 25"/>
          <p:cNvSpPr>
            <a:spLocks noChangeArrowheads="1"/>
          </p:cNvSpPr>
          <p:nvPr/>
        </p:nvSpPr>
        <p:spPr bwMode="auto">
          <a:xfrm>
            <a:off x="874713" y="2967038"/>
            <a:ext cx="11938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</a:rPr>
              <a:t>organization's</a:t>
            </a:r>
            <a:endParaRPr lang="en-US" sz="2400" b="1"/>
          </a:p>
        </p:txBody>
      </p:sp>
      <p:sp>
        <p:nvSpPr>
          <p:cNvPr id="30746" name="Rectangle 26"/>
          <p:cNvSpPr>
            <a:spLocks noChangeArrowheads="1"/>
          </p:cNvSpPr>
          <p:nvPr/>
        </p:nvSpPr>
        <p:spPr bwMode="auto">
          <a:xfrm>
            <a:off x="1093788" y="3181350"/>
            <a:ext cx="757237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</a:rPr>
              <a:t>founders</a:t>
            </a:r>
            <a:endParaRPr lang="en-US" sz="2400" b="1"/>
          </a:p>
        </p:txBody>
      </p:sp>
      <p:sp>
        <p:nvSpPr>
          <p:cNvPr id="30747" name="Rectangle 27"/>
          <p:cNvSpPr>
            <a:spLocks noChangeArrowheads="1"/>
          </p:cNvSpPr>
          <p:nvPr/>
        </p:nvSpPr>
        <p:spPr bwMode="auto">
          <a:xfrm>
            <a:off x="4549775" y="2206625"/>
            <a:ext cx="1419225" cy="568325"/>
          </a:xfrm>
          <a:prstGeom prst="rect">
            <a:avLst/>
          </a:prstGeom>
          <a:solidFill>
            <a:srgbClr val="DAD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8" name="Rectangle 28"/>
          <p:cNvSpPr>
            <a:spLocks noChangeArrowheads="1"/>
          </p:cNvSpPr>
          <p:nvPr/>
        </p:nvSpPr>
        <p:spPr bwMode="auto">
          <a:xfrm>
            <a:off x="5108575" y="2290763"/>
            <a:ext cx="3238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</a:rPr>
              <a:t>Top</a:t>
            </a:r>
            <a:endParaRPr lang="en-US" sz="2400" b="1"/>
          </a:p>
        </p:txBody>
      </p:sp>
      <p:sp>
        <p:nvSpPr>
          <p:cNvPr id="30749" name="Rectangle 29"/>
          <p:cNvSpPr>
            <a:spLocks noChangeArrowheads="1"/>
          </p:cNvSpPr>
          <p:nvPr/>
        </p:nvSpPr>
        <p:spPr bwMode="auto">
          <a:xfrm>
            <a:off x="4719638" y="2505075"/>
            <a:ext cx="1093787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>
                <a:solidFill>
                  <a:srgbClr val="000000"/>
                </a:solidFill>
              </a:rPr>
              <a:t>management</a:t>
            </a:r>
            <a:endParaRPr lang="en-US" sz="2400" b="1"/>
          </a:p>
        </p:txBody>
      </p:sp>
      <p:sp>
        <p:nvSpPr>
          <p:cNvPr id="30750" name="Text Box 30"/>
          <p:cNvSpPr txBox="1">
            <a:spLocks noChangeArrowheads="1"/>
          </p:cNvSpPr>
          <p:nvPr/>
        </p:nvSpPr>
        <p:spPr bwMode="auto">
          <a:xfrm>
            <a:off x="1116013" y="3933825"/>
            <a:ext cx="6137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CA" sz="2400"/>
              <a:t>How can you read an organizations culture?</a:t>
            </a:r>
          </a:p>
        </p:txBody>
      </p:sp>
      <p:pic>
        <p:nvPicPr>
          <p:cNvPr id="2050" name="Picture 2" descr="Image result for rush week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550" y="4725144"/>
            <a:ext cx="2247900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26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0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How to Manage Organizational </a:t>
            </a:r>
            <a:r>
              <a:rPr lang="en-US" dirty="0"/>
              <a:t>Culture</a:t>
            </a:r>
          </a:p>
        </p:txBody>
      </p:sp>
      <p:sp>
        <p:nvSpPr>
          <p:cNvPr id="473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340768"/>
            <a:ext cx="8435280" cy="5328591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en-US" sz="2800" b="1" dirty="0" smtClean="0"/>
              <a:t>Primary Mechanisms</a:t>
            </a:r>
          </a:p>
          <a:p>
            <a:pPr marL="495300" indent="-495300">
              <a:lnSpc>
                <a:spcPct val="80000"/>
              </a:lnSpc>
              <a:buFontTx/>
              <a:buAutoNum type="arabicPeriod"/>
              <a:defRPr/>
            </a:pPr>
            <a:r>
              <a:rPr lang="en-US" sz="2800" dirty="0" smtClean="0"/>
              <a:t>What leaders pay attention to, measure and control.</a:t>
            </a:r>
          </a:p>
          <a:p>
            <a:pPr marL="495300" indent="-495300">
              <a:lnSpc>
                <a:spcPct val="80000"/>
              </a:lnSpc>
              <a:buFontTx/>
              <a:buAutoNum type="arabicPeriod"/>
              <a:defRPr/>
            </a:pPr>
            <a:r>
              <a:rPr lang="en-US" dirty="0" smtClean="0"/>
              <a:t>How leaders react to crises.</a:t>
            </a:r>
          </a:p>
          <a:p>
            <a:pPr marL="495300" indent="-495300">
              <a:lnSpc>
                <a:spcPct val="80000"/>
              </a:lnSpc>
              <a:buFontTx/>
              <a:buAutoNum type="arabicPeriod"/>
              <a:defRPr/>
            </a:pPr>
            <a:r>
              <a:rPr lang="en-US" sz="2800" dirty="0" smtClean="0"/>
              <a:t>How leaders allocate when resources are scarce.</a:t>
            </a:r>
          </a:p>
          <a:p>
            <a:pPr marL="495300" indent="-495300">
              <a:lnSpc>
                <a:spcPct val="80000"/>
              </a:lnSpc>
              <a:buFontTx/>
              <a:buAutoNum type="arabicPeriod"/>
              <a:defRPr/>
            </a:pPr>
            <a:r>
              <a:rPr lang="en-US" dirty="0" smtClean="0"/>
              <a:t>Deliberate role modelling, coaching &amp; teaching.</a:t>
            </a:r>
          </a:p>
          <a:p>
            <a:pPr marL="495300" indent="-495300">
              <a:lnSpc>
                <a:spcPct val="80000"/>
              </a:lnSpc>
              <a:buFontTx/>
              <a:buAutoNum type="arabicPeriod"/>
              <a:defRPr/>
            </a:pPr>
            <a:r>
              <a:rPr lang="en-US" dirty="0" smtClean="0"/>
              <a:t>How you reward.</a:t>
            </a:r>
          </a:p>
          <a:p>
            <a:pPr marL="495300" indent="-495300">
              <a:lnSpc>
                <a:spcPct val="80000"/>
              </a:lnSpc>
              <a:buFontTx/>
              <a:buAutoNum type="arabicPeriod"/>
              <a:defRPr/>
            </a:pPr>
            <a:r>
              <a:rPr lang="en-US" dirty="0" smtClean="0"/>
              <a:t>How you recruit, promote and fire people.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en-US" dirty="0" smtClean="0"/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US" b="1" dirty="0" smtClean="0"/>
              <a:t>Secondary Mechanisms.</a:t>
            </a:r>
          </a:p>
          <a:p>
            <a:pPr marL="514350" indent="-514350">
              <a:lnSpc>
                <a:spcPct val="80000"/>
              </a:lnSpc>
              <a:buAutoNum type="arabicPeriod"/>
              <a:defRPr/>
            </a:pPr>
            <a:r>
              <a:rPr lang="en-US" dirty="0" smtClean="0"/>
              <a:t>Organizational design.</a:t>
            </a:r>
          </a:p>
          <a:p>
            <a:pPr marL="514350" indent="-514350">
              <a:lnSpc>
                <a:spcPct val="80000"/>
              </a:lnSpc>
              <a:buAutoNum type="arabicPeriod"/>
              <a:defRPr/>
            </a:pPr>
            <a:r>
              <a:rPr lang="en-US" dirty="0" smtClean="0"/>
              <a:t>Systems and procedures.</a:t>
            </a:r>
          </a:p>
          <a:p>
            <a:pPr marL="514350" indent="-514350">
              <a:lnSpc>
                <a:spcPct val="80000"/>
              </a:lnSpc>
              <a:buAutoNum type="arabicPeriod"/>
              <a:defRPr/>
            </a:pPr>
            <a:r>
              <a:rPr lang="en-US" dirty="0" smtClean="0"/>
              <a:t>Design of work spaces.</a:t>
            </a:r>
          </a:p>
          <a:p>
            <a:pPr marL="514350" indent="-514350">
              <a:lnSpc>
                <a:spcPct val="80000"/>
              </a:lnSpc>
              <a:buAutoNum type="arabicPeriod"/>
              <a:defRPr/>
            </a:pPr>
            <a:r>
              <a:rPr lang="en-US" dirty="0" smtClean="0"/>
              <a:t>Rites and rituals.</a:t>
            </a:r>
          </a:p>
          <a:p>
            <a:pPr marL="514350" indent="-514350">
              <a:lnSpc>
                <a:spcPct val="80000"/>
              </a:lnSpc>
              <a:buAutoNum type="arabicPeriod"/>
              <a:defRPr/>
            </a:pPr>
            <a:r>
              <a:rPr lang="en-US" dirty="0" smtClean="0"/>
              <a:t>Stories about people and key events.</a:t>
            </a:r>
          </a:p>
          <a:p>
            <a:pPr marL="514350" indent="-514350">
              <a:lnSpc>
                <a:spcPct val="80000"/>
              </a:lnSpc>
              <a:buAutoNum type="arabicPeriod"/>
              <a:defRPr/>
            </a:pPr>
            <a:r>
              <a:rPr lang="en-US" dirty="0" smtClean="0"/>
              <a:t>Formal statements about the organization.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en-US" dirty="0" smtClean="0"/>
          </a:p>
          <a:p>
            <a:pPr marL="495300" indent="-495300">
              <a:lnSpc>
                <a:spcPct val="80000"/>
              </a:lnSpc>
              <a:buFontTx/>
              <a:buAutoNum type="arabicPeriod"/>
              <a:defRPr/>
            </a:pPr>
            <a:endParaRPr lang="en-US" dirty="0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ED8A0234-63CB-494C-98A2-8BEE714BE695}" type="slidenum">
              <a:rPr lang="en-CA" smtClean="0">
                <a:solidFill>
                  <a:schemeClr val="bg1"/>
                </a:solidFill>
              </a:rPr>
              <a:pPr eaLnBrk="1" hangingPunct="1"/>
              <a:t>15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3074" name="Picture 2" descr="Image result for edgar schei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21088"/>
            <a:ext cx="2183979" cy="152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1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Transmitting Culture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Transmitting Culture</a:t>
            </a:r>
          </a:p>
          <a:p>
            <a:r>
              <a:rPr lang="en-CA" dirty="0"/>
              <a:t>Socialization</a:t>
            </a:r>
          </a:p>
          <a:p>
            <a:r>
              <a:rPr lang="en-CA" dirty="0"/>
              <a:t>Stories</a:t>
            </a:r>
          </a:p>
          <a:p>
            <a:r>
              <a:rPr lang="en-CA" dirty="0"/>
              <a:t>Symbols</a:t>
            </a:r>
          </a:p>
          <a:p>
            <a:r>
              <a:rPr lang="en-CA" dirty="0"/>
              <a:t>Jargon</a:t>
            </a:r>
          </a:p>
          <a:p>
            <a:r>
              <a:rPr lang="en-CA" dirty="0"/>
              <a:t>Rituals</a:t>
            </a:r>
          </a:p>
          <a:p>
            <a:r>
              <a:rPr lang="en-CA" dirty="0"/>
              <a:t>Statements of principle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16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37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Strong Cultures</a:t>
            </a:r>
            <a:endParaRPr lang="en-CA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484785"/>
            <a:ext cx="8407893" cy="32700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1400" b="1" dirty="0"/>
              <a:t>Socialization processes in “strong cultures”</a:t>
            </a:r>
            <a:endParaRPr lang="en-CA" sz="1400" dirty="0"/>
          </a:p>
          <a:p>
            <a:pPr marL="502920" indent="-457200">
              <a:buFont typeface="+mj-lt"/>
              <a:buAutoNum type="arabicPeriod"/>
            </a:pPr>
            <a:r>
              <a:rPr lang="en-US" sz="1400" b="1" dirty="0" smtClean="0"/>
              <a:t>Selection </a:t>
            </a:r>
            <a:r>
              <a:rPr lang="en-US" sz="1400" b="1" dirty="0"/>
              <a:t>of entry-level candidates</a:t>
            </a:r>
            <a:r>
              <a:rPr lang="en-US" sz="1400" dirty="0"/>
              <a:t>: (</a:t>
            </a:r>
            <a:r>
              <a:rPr lang="en-US" sz="1400" i="1" dirty="0"/>
              <a:t>want members that fit)</a:t>
            </a:r>
            <a:endParaRPr lang="en-CA" sz="1400" dirty="0"/>
          </a:p>
          <a:p>
            <a:pPr marL="502920" lvl="0" indent="-457200">
              <a:buFont typeface="+mj-lt"/>
              <a:buAutoNum type="arabicPeriod"/>
            </a:pPr>
            <a:r>
              <a:rPr lang="en-US" sz="1400" b="1" dirty="0"/>
              <a:t>Humility-inducing experiences</a:t>
            </a:r>
            <a:r>
              <a:rPr lang="en-US" sz="1400" dirty="0"/>
              <a:t>: (</a:t>
            </a:r>
            <a:r>
              <a:rPr lang="en-US" sz="1400" i="1" dirty="0"/>
              <a:t>new problems that will make employees buy into the org’s values)</a:t>
            </a:r>
            <a:endParaRPr lang="en-CA" sz="1400" dirty="0"/>
          </a:p>
          <a:p>
            <a:pPr marL="502920" lvl="0" indent="-457200">
              <a:buFont typeface="+mj-lt"/>
              <a:buAutoNum type="arabicPeriod"/>
            </a:pPr>
            <a:r>
              <a:rPr lang="en-US" sz="1400" b="1" dirty="0"/>
              <a:t>In-the-trenches training:</a:t>
            </a:r>
            <a:r>
              <a:rPr lang="en-US" sz="1400" dirty="0"/>
              <a:t> (</a:t>
            </a:r>
            <a:r>
              <a:rPr lang="en-US" sz="1400" i="1" dirty="0"/>
              <a:t>members work they way up the ranks and promotion depends on proven track record)</a:t>
            </a:r>
            <a:endParaRPr lang="en-CA" sz="1400" dirty="0"/>
          </a:p>
          <a:p>
            <a:pPr marL="502920" lvl="0" indent="-457200">
              <a:buFont typeface="+mj-lt"/>
              <a:buAutoNum type="arabicPeriod"/>
            </a:pPr>
            <a:r>
              <a:rPr lang="en-US" sz="1400" b="1" dirty="0"/>
              <a:t>Rewards and control systems:</a:t>
            </a:r>
            <a:r>
              <a:rPr lang="en-US" sz="1400" dirty="0"/>
              <a:t> (</a:t>
            </a:r>
            <a:r>
              <a:rPr lang="en-US" sz="1400" i="1" dirty="0"/>
              <a:t>members are rewarded for contributing to the success factors and behaving in accordance with cultural values</a:t>
            </a:r>
            <a:endParaRPr lang="en-CA" sz="1400" dirty="0"/>
          </a:p>
          <a:p>
            <a:pPr marL="502920" lvl="0" indent="-457200">
              <a:buFont typeface="+mj-lt"/>
              <a:buAutoNum type="arabicPeriod"/>
            </a:pPr>
            <a:r>
              <a:rPr lang="en-US" sz="1400" b="1" dirty="0"/>
              <a:t>Adherence to the firm’s core values:</a:t>
            </a:r>
            <a:r>
              <a:rPr lang="en-US" sz="1400" dirty="0"/>
              <a:t> (</a:t>
            </a:r>
            <a:r>
              <a:rPr lang="en-US" sz="1400" i="1" dirty="0"/>
              <a:t>leaders ensure their own decisions are consistent with values therefore members are more likely to make sacrifices for the organization)</a:t>
            </a:r>
            <a:endParaRPr lang="en-CA" sz="1400" dirty="0"/>
          </a:p>
          <a:p>
            <a:pPr marL="502920" lvl="0" indent="-457200">
              <a:buFont typeface="+mj-lt"/>
              <a:buAutoNum type="arabicPeriod"/>
            </a:pPr>
            <a:r>
              <a:rPr lang="en-US" sz="1400" b="1" dirty="0"/>
              <a:t>Reinforcing folklore:</a:t>
            </a:r>
            <a:r>
              <a:rPr lang="en-US" sz="1400" dirty="0"/>
              <a:t> (</a:t>
            </a:r>
            <a:r>
              <a:rPr lang="en-US" sz="1400" i="1" dirty="0"/>
              <a:t>stories and legends told to newcomers reinforce the cultural values)</a:t>
            </a:r>
            <a:endParaRPr lang="en-CA" sz="1400" dirty="0"/>
          </a:p>
          <a:p>
            <a:pPr marL="502920" lvl="0" indent="-457200">
              <a:buFont typeface="+mj-lt"/>
              <a:buAutoNum type="arabicPeriod"/>
            </a:pPr>
            <a:r>
              <a:rPr lang="en-US" sz="1400" b="1" dirty="0"/>
              <a:t>Consistent role models:</a:t>
            </a:r>
            <a:r>
              <a:rPr lang="en-US" sz="1400" dirty="0"/>
              <a:t> (</a:t>
            </a:r>
            <a:r>
              <a:rPr lang="en-US" sz="1400" i="1" dirty="0"/>
              <a:t>cultural heroes and winners consistently exhibit the traits valued by the org. culture</a:t>
            </a:r>
            <a:r>
              <a:rPr lang="en-US" sz="1400" i="1" dirty="0" smtClean="0"/>
              <a:t>)</a:t>
            </a:r>
            <a:endParaRPr lang="en-CA" sz="1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17</a:t>
            </a:fld>
            <a:endParaRPr lang="en-US" altLang="en-US">
              <a:solidFill>
                <a:srgbClr val="000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3455917"/>
              </p:ext>
            </p:extLst>
          </p:nvPr>
        </p:nvGraphicFramePr>
        <p:xfrm>
          <a:off x="380997" y="4754880"/>
          <a:ext cx="8549642" cy="16002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4274821"/>
                <a:gridCol w="4274821"/>
              </a:tblGrid>
              <a:tr h="2667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Advantages</a:t>
                      </a:r>
                      <a:endParaRPr lang="en-CA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</a:rPr>
                        <a:t>Disadvantages</a:t>
                      </a:r>
                      <a:endParaRPr lang="en-CA" sz="1400" b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3335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Clear sense of purpose</a:t>
                      </a:r>
                      <a:endParaRPr lang="en-CA" sz="1400" b="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Employee commitment and loyalty</a:t>
                      </a:r>
                      <a:endParaRPr lang="en-CA" sz="1400" b="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Pride in working for the org.</a:t>
                      </a:r>
                      <a:endParaRPr lang="en-CA" sz="1400" b="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Constitute a competitive adv.</a:t>
                      </a:r>
                      <a:endParaRPr lang="en-CA" sz="1400" b="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High performance </a:t>
                      </a:r>
                      <a:endParaRPr lang="en-CA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Resistant to change </a:t>
                      </a:r>
                      <a:endParaRPr lang="en-CA" sz="1400" b="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Pressure for conformity </a:t>
                      </a:r>
                      <a:endParaRPr lang="en-CA" sz="1400" b="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Inward focus </a:t>
                      </a:r>
                      <a:endParaRPr lang="en-CA" sz="1400" b="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 </a:t>
                      </a:r>
                      <a:endParaRPr lang="en-CA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910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Organizational Life Cycle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18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66761"/>
            <a:ext cx="8000999" cy="5284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12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Warning Signs: Organizational Design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Excess personnel</a:t>
            </a:r>
          </a:p>
          <a:p>
            <a:r>
              <a:rPr lang="en-CA" dirty="0" smtClean="0"/>
              <a:t>Tolerance of incompetence</a:t>
            </a:r>
          </a:p>
          <a:p>
            <a:r>
              <a:rPr lang="en-CA" dirty="0" smtClean="0"/>
              <a:t>Red tape</a:t>
            </a:r>
          </a:p>
          <a:p>
            <a:r>
              <a:rPr lang="en-CA" dirty="0" smtClean="0"/>
              <a:t>Disproportionate staff power</a:t>
            </a:r>
          </a:p>
          <a:p>
            <a:r>
              <a:rPr lang="en-CA" dirty="0" smtClean="0"/>
              <a:t>Process &gt; Results</a:t>
            </a:r>
          </a:p>
          <a:p>
            <a:r>
              <a:rPr lang="en-CA" dirty="0" smtClean="0"/>
              <a:t>Scarcity of clear goals and benchmarks</a:t>
            </a:r>
          </a:p>
          <a:p>
            <a:r>
              <a:rPr lang="en-CA" dirty="0" smtClean="0"/>
              <a:t>Fear of embarrassment and conflict</a:t>
            </a:r>
          </a:p>
          <a:p>
            <a:r>
              <a:rPr lang="en-CA" dirty="0" smtClean="0"/>
              <a:t>Decline in communication</a:t>
            </a:r>
          </a:p>
          <a:p>
            <a:r>
              <a:rPr lang="en-CA" dirty="0" smtClean="0"/>
              <a:t>Outdated structure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19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340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7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Dominant vs. Sub Cultures</a:t>
            </a:r>
          </a:p>
        </p:txBody>
      </p:sp>
      <p:sp>
        <p:nvSpPr>
          <p:cNvPr id="458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83327"/>
            <a:ext cx="7467600" cy="4625397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defRPr/>
            </a:pPr>
            <a:r>
              <a:rPr lang="en-US" dirty="0" smtClean="0"/>
              <a:t>There </a:t>
            </a:r>
            <a:r>
              <a:rPr lang="en-US" dirty="0"/>
              <a:t>are primary values that are accepted throughout the organization.</a:t>
            </a:r>
          </a:p>
          <a:p>
            <a:pPr>
              <a:lnSpc>
                <a:spcPct val="90000"/>
              </a:lnSpc>
              <a:defRPr/>
            </a:pPr>
            <a:endParaRPr lang="en-US" dirty="0"/>
          </a:p>
          <a:p>
            <a:pPr lvl="1">
              <a:lnSpc>
                <a:spcPct val="90000"/>
              </a:lnSpc>
              <a:defRPr/>
            </a:pPr>
            <a:r>
              <a:rPr lang="en-US" dirty="0"/>
              <a:t>Dominant </a:t>
            </a:r>
            <a:r>
              <a:rPr lang="en-US" dirty="0" smtClean="0"/>
              <a:t>culture: manifests the values shared by a majority of the organizations members</a:t>
            </a:r>
            <a:endParaRPr lang="en-US" dirty="0"/>
          </a:p>
          <a:p>
            <a:pPr lvl="1">
              <a:lnSpc>
                <a:spcPct val="90000"/>
              </a:lnSpc>
              <a:defRPr/>
            </a:pPr>
            <a:endParaRPr lang="en-US" dirty="0"/>
          </a:p>
          <a:p>
            <a:pPr lvl="1">
              <a:lnSpc>
                <a:spcPct val="90000"/>
              </a:lnSpc>
              <a:defRPr/>
            </a:pPr>
            <a:r>
              <a:rPr lang="en-US" dirty="0"/>
              <a:t>Subcultures </a:t>
            </a:r>
            <a:r>
              <a:rPr lang="en-US" dirty="0" smtClean="0"/>
              <a:t>: usually share the dominant cultures core values as well as other values that characterize their own unit.</a:t>
            </a:r>
          </a:p>
          <a:p>
            <a:pPr lvl="1">
              <a:lnSpc>
                <a:spcPct val="90000"/>
              </a:lnSpc>
              <a:defRPr/>
            </a:pPr>
            <a:endParaRPr lang="en-US" dirty="0"/>
          </a:p>
          <a:p>
            <a:pPr lvl="1">
              <a:lnSpc>
                <a:spcPct val="90000"/>
              </a:lnSpc>
              <a:defRPr/>
            </a:pPr>
            <a:r>
              <a:rPr lang="en-US" dirty="0" smtClean="0"/>
              <a:t>Countercultures: groups who’s values are in opposition to those of the dominant culture. </a:t>
            </a:r>
          </a:p>
          <a:p>
            <a:pPr lvl="1">
              <a:lnSpc>
                <a:spcPct val="90000"/>
              </a:lnSpc>
              <a:defRPr/>
            </a:pPr>
            <a:endParaRPr lang="en-US" dirty="0"/>
          </a:p>
          <a:p>
            <a:pPr lvl="1">
              <a:lnSpc>
                <a:spcPct val="90000"/>
              </a:lnSpc>
              <a:defRPr/>
            </a:pPr>
            <a:endParaRPr lang="en-US" dirty="0"/>
          </a:p>
          <a:p>
            <a:pPr lvl="2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2600" dirty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BE078C3-E75F-49E0-A4F3-88A453073813}" type="slidenum">
              <a:rPr lang="en-CA" smtClean="0">
                <a:solidFill>
                  <a:schemeClr val="bg1"/>
                </a:solidFill>
              </a:rPr>
              <a:pPr eaLnBrk="1" hangingPunct="1"/>
              <a:t>20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3175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4" y="4797426"/>
            <a:ext cx="1476375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29230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7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 smtClean="0"/>
              <a:t>Maintaining </a:t>
            </a:r>
            <a:r>
              <a:rPr lang="en-US" sz="4000" dirty="0"/>
              <a:t>Culture</a:t>
            </a:r>
          </a:p>
        </p:txBody>
      </p:sp>
      <p:sp>
        <p:nvSpPr>
          <p:cNvPr id="456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45920"/>
            <a:ext cx="8208963" cy="453059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400" b="1" dirty="0"/>
              <a:t>Creating and Maintaining Culture</a:t>
            </a:r>
          </a:p>
          <a:p>
            <a:pPr>
              <a:lnSpc>
                <a:spcPct val="80000"/>
              </a:lnSpc>
              <a:defRPr/>
            </a:pPr>
            <a:r>
              <a:rPr lang="en-US" sz="2400" dirty="0"/>
              <a:t>Selection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Identify and hire individuals who will fit in with the culture.</a:t>
            </a:r>
          </a:p>
          <a:p>
            <a:pPr>
              <a:lnSpc>
                <a:spcPct val="80000"/>
              </a:lnSpc>
              <a:defRPr/>
            </a:pPr>
            <a:r>
              <a:rPr lang="en-US" sz="2400" dirty="0"/>
              <a:t>Top Management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Senior executives establish and communicate the norms of the organization.</a:t>
            </a:r>
          </a:p>
          <a:p>
            <a:pPr>
              <a:lnSpc>
                <a:spcPct val="80000"/>
              </a:lnSpc>
              <a:defRPr/>
            </a:pPr>
            <a:r>
              <a:rPr lang="en-US" sz="2400" dirty="0"/>
              <a:t>Socialization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Organizations need to teach the culture to new employees.</a:t>
            </a:r>
          </a:p>
          <a:p>
            <a:pPr>
              <a:lnSpc>
                <a:spcPct val="80000"/>
              </a:lnSpc>
              <a:defRPr/>
            </a:pPr>
            <a:endParaRPr lang="en-US" sz="2400" dirty="0"/>
          </a:p>
          <a:p>
            <a:pPr>
              <a:lnSpc>
                <a:spcPct val="80000"/>
              </a:lnSpc>
              <a:defRPr/>
            </a:pPr>
            <a:r>
              <a:rPr lang="en-US" sz="2400" b="1" dirty="0"/>
              <a:t>Functions of a strong culture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Social glue 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Boundary-defining.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Sense of identity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Commitment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 err="1"/>
              <a:t>Behaviour</a:t>
            </a:r>
            <a:r>
              <a:rPr lang="en-US" sz="2400" dirty="0"/>
              <a:t> guide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9804A75-F95E-4253-8A94-CEE89FF1DF6E}" type="slidenum">
              <a:rPr lang="en-CA" smtClean="0">
                <a:solidFill>
                  <a:schemeClr val="bg1"/>
                </a:solidFill>
              </a:rPr>
              <a:pPr eaLnBrk="1" hangingPunct="1"/>
              <a:t>21</a:t>
            </a:fld>
            <a:endParaRPr lang="en-CA" smtClean="0">
              <a:solidFill>
                <a:schemeClr val="bg1"/>
              </a:solidFill>
            </a:endParaRPr>
          </a:p>
        </p:txBody>
      </p:sp>
      <p:pic>
        <p:nvPicPr>
          <p:cNvPr id="2970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150205"/>
            <a:ext cx="1619250" cy="18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4073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800" dirty="0" smtClean="0"/>
              <a:t>Sense and Nonsense about Culture &amp; Climate</a:t>
            </a:r>
            <a:endParaRPr lang="en-CA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16435" y="5445224"/>
            <a:ext cx="8229600" cy="1151303"/>
          </a:xfrm>
        </p:spPr>
        <p:txBody>
          <a:bodyPr>
            <a:normAutofit fontScale="92500" lnSpcReduction="20000"/>
          </a:bodyPr>
          <a:lstStyle/>
          <a:p>
            <a:r>
              <a:rPr lang="en-CA" dirty="0" smtClean="0"/>
              <a:t>Team climate is a cultural artifact resulting from espoused values and shared tacit assumptions of the group.</a:t>
            </a:r>
            <a:endParaRPr lang="en-CA" dirty="0"/>
          </a:p>
        </p:txBody>
      </p:sp>
      <p:pic>
        <p:nvPicPr>
          <p:cNvPr id="8" name="4Fw5H7GWzog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679831" y="1692903"/>
            <a:ext cx="3166204" cy="3379453"/>
          </a:xfrm>
          <a:prstGeom prst="rect">
            <a:avLst/>
          </a:prstGeom>
          <a:ln w="107950" cap="rnd">
            <a:solidFill>
              <a:srgbClr val="C8C6BD"/>
            </a:solidFill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171450" prst="hardEdge"/>
            <a:extrusionClr>
              <a:srgbClr val="FFFFFF"/>
            </a:extrusionClr>
          </a:sp3d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374867"/>
              </p:ext>
            </p:extLst>
          </p:nvPr>
        </p:nvGraphicFramePr>
        <p:xfrm>
          <a:off x="323528" y="1611776"/>
          <a:ext cx="5064368" cy="35547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2184"/>
                <a:gridCol w="2532184"/>
              </a:tblGrid>
              <a:tr h="448765">
                <a:tc>
                  <a:txBody>
                    <a:bodyPr/>
                    <a:lstStyle/>
                    <a:p>
                      <a:r>
                        <a:rPr lang="en-CA" dirty="0" smtClean="0"/>
                        <a:t>Culture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Climate</a:t>
                      </a:r>
                      <a:endParaRPr lang="en-CA" dirty="0"/>
                    </a:p>
                  </a:txBody>
                  <a:tcPr/>
                </a:tc>
              </a:tr>
              <a:tr h="448765">
                <a:tc>
                  <a:txBody>
                    <a:bodyPr/>
                    <a:lstStyle/>
                    <a:p>
                      <a:r>
                        <a:rPr lang="en-CA" dirty="0" smtClean="0"/>
                        <a:t>The way we do things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How it feels</a:t>
                      </a:r>
                      <a:endParaRPr lang="en-CA" dirty="0"/>
                    </a:p>
                  </a:txBody>
                  <a:tcPr/>
                </a:tc>
              </a:tr>
              <a:tr h="448765">
                <a:tc>
                  <a:txBody>
                    <a:bodyPr/>
                    <a:lstStyle/>
                    <a:p>
                      <a:r>
                        <a:rPr lang="en-CA" dirty="0" smtClean="0"/>
                        <a:t>Hard to change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Easy</a:t>
                      </a:r>
                      <a:r>
                        <a:rPr lang="en-CA" baseline="0" dirty="0" smtClean="0"/>
                        <a:t> to change</a:t>
                      </a:r>
                      <a:endParaRPr lang="en-CA" dirty="0"/>
                    </a:p>
                  </a:txBody>
                  <a:tcPr/>
                </a:tc>
              </a:tr>
              <a:tr h="542937">
                <a:tc>
                  <a:txBody>
                    <a:bodyPr/>
                    <a:lstStyle/>
                    <a:p>
                      <a:r>
                        <a:rPr lang="en-CA" dirty="0" smtClean="0"/>
                        <a:t>Long term impact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Short term impact</a:t>
                      </a:r>
                      <a:endParaRPr lang="en-CA" dirty="0"/>
                    </a:p>
                  </a:txBody>
                  <a:tcPr/>
                </a:tc>
              </a:tr>
              <a:tr h="979717">
                <a:tc>
                  <a:txBody>
                    <a:bodyPr/>
                    <a:lstStyle/>
                    <a:p>
                      <a:r>
                        <a:rPr lang="en-CA" dirty="0" smtClean="0"/>
                        <a:t>Based on anthropology and sociology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Based</a:t>
                      </a:r>
                      <a:r>
                        <a:rPr lang="en-CA" baseline="0" dirty="0" smtClean="0"/>
                        <a:t> on psychology</a:t>
                      </a:r>
                      <a:endParaRPr lang="en-CA" dirty="0"/>
                    </a:p>
                  </a:txBody>
                  <a:tcPr/>
                </a:tc>
              </a:tr>
              <a:tr h="685802">
                <a:tc>
                  <a:txBody>
                    <a:bodyPr/>
                    <a:lstStyle/>
                    <a:p>
                      <a:r>
                        <a:rPr lang="en-CA" dirty="0" smtClean="0"/>
                        <a:t>Personality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Mood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190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The Liabilities of Culture</a:t>
            </a:r>
          </a:p>
        </p:txBody>
      </p:sp>
      <p:sp>
        <p:nvSpPr>
          <p:cNvPr id="471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30399"/>
            <a:ext cx="8229600" cy="4378325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defRPr/>
            </a:pPr>
            <a:r>
              <a:rPr lang="en-US" sz="2800" dirty="0"/>
              <a:t>Culture can have dysfunctional aspects in some instances.</a:t>
            </a:r>
          </a:p>
          <a:p>
            <a:pPr marL="533400" indent="-533400">
              <a:lnSpc>
                <a:spcPct val="90000"/>
              </a:lnSpc>
              <a:defRPr/>
            </a:pPr>
            <a:endParaRPr lang="en-US" sz="2800" dirty="0"/>
          </a:p>
          <a:p>
            <a:pPr marL="914400" lvl="1" indent="-457200">
              <a:lnSpc>
                <a:spcPct val="90000"/>
              </a:lnSpc>
              <a:buFontTx/>
              <a:buAutoNum type="arabicPeriod"/>
              <a:defRPr/>
            </a:pPr>
            <a:r>
              <a:rPr lang="en-US" sz="2400" dirty="0"/>
              <a:t>____________________________________</a:t>
            </a:r>
          </a:p>
          <a:p>
            <a:pPr marL="914400" lvl="1" indent="-457200">
              <a:lnSpc>
                <a:spcPct val="90000"/>
              </a:lnSpc>
              <a:buFontTx/>
              <a:buAutoNum type="arabicPeriod"/>
              <a:defRPr/>
            </a:pPr>
            <a:r>
              <a:rPr lang="en-US" sz="2400" dirty="0"/>
              <a:t>____________________________________</a:t>
            </a:r>
          </a:p>
          <a:p>
            <a:pPr marL="914400" lvl="1" indent="-457200">
              <a:lnSpc>
                <a:spcPct val="90000"/>
              </a:lnSpc>
              <a:buFontTx/>
              <a:buAutoNum type="arabicPeriod"/>
              <a:defRPr/>
            </a:pPr>
            <a:r>
              <a:rPr lang="en-US" sz="2400" dirty="0"/>
              <a:t>____________________________________</a:t>
            </a: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318247"/>
            <a:ext cx="1674887" cy="20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6371B62-BAED-4E2C-A1C0-C2B117F0D456}" type="slidenum">
              <a:rPr lang="en-CA" smtClean="0">
                <a:solidFill>
                  <a:schemeClr val="bg1"/>
                </a:solidFill>
              </a:rPr>
              <a:pPr eaLnBrk="1" hangingPunct="1"/>
              <a:t>23</a:t>
            </a:fld>
            <a:endParaRPr lang="en-CA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72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304800"/>
            <a:ext cx="8229600" cy="15582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4800" b="1" dirty="0" smtClean="0">
                <a:solidFill>
                  <a:schemeClr val="accent1"/>
                </a:solidFill>
                <a:latin typeface="Franklin Gothic Medium"/>
                <a:cs typeface="Franklin Gothic Medium"/>
              </a:rPr>
              <a:t>Next week</a:t>
            </a:r>
          </a:p>
          <a:p>
            <a:pPr algn="ctr">
              <a:spcBef>
                <a:spcPct val="0"/>
              </a:spcBef>
              <a:defRPr/>
            </a:pPr>
            <a:r>
              <a:rPr lang="en-US" sz="4800" b="1" dirty="0" smtClean="0">
                <a:solidFill>
                  <a:schemeClr val="accent1"/>
                </a:solidFill>
                <a:latin typeface="Franklin Gothic Medium"/>
                <a:cs typeface="Franklin Gothic Medium"/>
              </a:rPr>
              <a:t>GUEST LECTURE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14400" y="5908040"/>
            <a:ext cx="8229600" cy="800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endParaRPr kumimoji="0" lang="en-US" sz="1600" b="1" i="0" u="none" strike="noStrike" kern="1200" normalizeH="0" baseline="0" noProof="0" dirty="0" smtClean="0">
              <a:ln w="1905"/>
              <a:solidFill>
                <a:schemeClr val="tx1">
                  <a:lumMod val="9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Franklin Gothic Medium"/>
              <a:ea typeface="+mj-ea"/>
              <a:cs typeface="Franklin Gothic Medium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4642-041D-42D5-A686-5BE243B16702}" type="slidenum">
              <a:rPr lang="en-US" altLang="en-US" smtClean="0">
                <a:solidFill>
                  <a:srgbClr val="000000"/>
                </a:solidFill>
              </a:rPr>
              <a:pPr/>
              <a:t>24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33400" y="2972250"/>
            <a:ext cx="8229600" cy="33358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CA" sz="4800" b="1" dirty="0"/>
              <a:t>Christiane Fox</a:t>
            </a:r>
          </a:p>
          <a:p>
            <a:r>
              <a:rPr lang="en-CA" sz="3200" dirty="0"/>
              <a:t>Assistant Secretary to the Cabinet - Communications at Privy Council Office, Government of Canada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CA" sz="4800" b="1" dirty="0" smtClean="0"/>
              <a:t>Decision Making</a:t>
            </a:r>
            <a:endParaRPr lang="en-CA" sz="4800" b="1" dirty="0"/>
          </a:p>
        </p:txBody>
      </p:sp>
    </p:spTree>
    <p:extLst>
      <p:ext uri="{BB962C8B-B14F-4D97-AF65-F5344CB8AC3E}">
        <p14:creationId xmlns:p14="http://schemas.microsoft.com/office/powerpoint/2010/main" val="247525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Privy Council Office</a:t>
            </a:r>
            <a:endParaRPr lang="en-CA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719070"/>
            <a:ext cx="5419899" cy="4910329"/>
          </a:xfrm>
        </p:spPr>
        <p:txBody>
          <a:bodyPr>
            <a:normAutofit fontScale="70000" lnSpcReduction="20000"/>
          </a:bodyPr>
          <a:lstStyle/>
          <a:p>
            <a:r>
              <a:rPr lang="en-CA" dirty="0"/>
              <a:t>The Privy Council Office (PCO) is the hub of non-partisan, public service support to the Prime Minister and Cabinet and its decision-making structures. </a:t>
            </a:r>
          </a:p>
          <a:p>
            <a:pPr lvl="1"/>
            <a:r>
              <a:rPr lang="en-CA" dirty="0"/>
              <a:t>Led by the </a:t>
            </a:r>
            <a:r>
              <a:rPr lang="en-CA" dirty="0">
                <a:hlinkClick r:id="rId4"/>
              </a:rPr>
              <a:t>Clerk of the Privy Council</a:t>
            </a:r>
            <a:r>
              <a:rPr lang="en-CA" dirty="0"/>
              <a:t>, PCO helps the Government implement its vision and respond effectively and quickly to issues facing the government and the country. </a:t>
            </a:r>
          </a:p>
          <a:p>
            <a:pPr lvl="1"/>
            <a:r>
              <a:rPr lang="en-CA" dirty="0"/>
              <a:t>In today's world of complex economic and social issues, much of this work involves consultation and coordination – both inside and beyond the federal government. The </a:t>
            </a:r>
            <a:r>
              <a:rPr lang="en-CA" dirty="0">
                <a:hlinkClick r:id="rId5"/>
              </a:rPr>
              <a:t>PCO secretariats</a:t>
            </a:r>
            <a:r>
              <a:rPr lang="en-CA" dirty="0"/>
              <a:t> play a key role in ensuring this collaboration.</a:t>
            </a:r>
          </a:p>
          <a:p>
            <a:pPr lvl="1"/>
            <a:r>
              <a:rPr lang="en-CA" dirty="0"/>
              <a:t>To this end, PCO works to achieve the highest professional and ethical standards in the federal Public Service.</a:t>
            </a:r>
          </a:p>
          <a:p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25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5" name="juoJuW-Xtuw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6084168" y="2852936"/>
            <a:ext cx="2973481" cy="2077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392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rob\Desktop\TN_oct-2014-e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34010"/>
            <a:ext cx="8595360" cy="497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PCO - Organization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4642-041D-42D5-A686-5BE243B16702}" type="slidenum">
              <a:rPr lang="en-US" altLang="en-US" smtClean="0">
                <a:solidFill>
                  <a:srgbClr val="000000"/>
                </a:solidFill>
              </a:rPr>
              <a:pPr/>
              <a:t>26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04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6535</TotalTime>
  <Words>1101</Words>
  <Application>Microsoft Office PowerPoint</Application>
  <PresentationFormat>On-screen Show (4:3)</PresentationFormat>
  <Paragraphs>250</Paragraphs>
  <Slides>26</Slides>
  <Notes>26</Notes>
  <HiddenSlides>0</HiddenSlides>
  <MMClips>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Urban</vt:lpstr>
      <vt:lpstr>  Week 5A Culture and Values Summer 2017</vt:lpstr>
      <vt:lpstr>Road Map</vt:lpstr>
      <vt:lpstr>BUSI 2101: Around the world</vt:lpstr>
      <vt:lpstr>EDC: Singapore Call</vt:lpstr>
      <vt:lpstr>Henry Mintzberg on Culture</vt:lpstr>
      <vt:lpstr>Amazon</vt:lpstr>
      <vt:lpstr>Alibaba</vt:lpstr>
      <vt:lpstr>Organizational Culture</vt:lpstr>
      <vt:lpstr>Authentic Leadership</vt:lpstr>
      <vt:lpstr>Uncovering Culture</vt:lpstr>
      <vt:lpstr>Sources of Culture</vt:lpstr>
      <vt:lpstr>Culture – What is under the surface?</vt:lpstr>
      <vt:lpstr>Competing Values Framework</vt:lpstr>
      <vt:lpstr>The Formation of Organizational Culture</vt:lpstr>
      <vt:lpstr>How to Manage Organizational Culture</vt:lpstr>
      <vt:lpstr>Transmitting Culture</vt:lpstr>
      <vt:lpstr>Strong Cultures</vt:lpstr>
      <vt:lpstr>Organizational Life Cycle</vt:lpstr>
      <vt:lpstr>Warning Signs: Organizational Design</vt:lpstr>
      <vt:lpstr>Dominant vs. Sub Cultures</vt:lpstr>
      <vt:lpstr>Maintaining Culture</vt:lpstr>
      <vt:lpstr>Sense and Nonsense about Culture &amp; Climate</vt:lpstr>
      <vt:lpstr>The Liabilities of Culture</vt:lpstr>
      <vt:lpstr>PowerPoint Presentation</vt:lpstr>
      <vt:lpstr>Privy Council Office</vt:lpstr>
      <vt:lpstr>PCO - Organization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Growing Up and Settling Down? Comparing the Work Values of Pre-Career and Working Millennials</dc:title>
  <dc:creator>Lisa</dc:creator>
  <cp:lastModifiedBy>rob smart</cp:lastModifiedBy>
  <cp:revision>209</cp:revision>
  <cp:lastPrinted>2017-05-04T15:06:50Z</cp:lastPrinted>
  <dcterms:created xsi:type="dcterms:W3CDTF">2012-05-28T22:36:24Z</dcterms:created>
  <dcterms:modified xsi:type="dcterms:W3CDTF">2017-05-30T02:42:55Z</dcterms:modified>
</cp:coreProperties>
</file>