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79" r:id="rId1"/>
  </p:sldMasterIdLst>
  <p:notesMasterIdLst>
    <p:notesMasterId r:id="rId33"/>
  </p:notesMasterIdLst>
  <p:handoutMasterIdLst>
    <p:handoutMasterId r:id="rId34"/>
  </p:handoutMasterIdLst>
  <p:sldIdLst>
    <p:sldId id="256" r:id="rId2"/>
    <p:sldId id="467" r:id="rId3"/>
    <p:sldId id="502" r:id="rId4"/>
    <p:sldId id="500" r:id="rId5"/>
    <p:sldId id="507" r:id="rId6"/>
    <p:sldId id="508" r:id="rId7"/>
    <p:sldId id="510" r:id="rId8"/>
    <p:sldId id="512" r:id="rId9"/>
    <p:sldId id="513" r:id="rId10"/>
    <p:sldId id="509" r:id="rId11"/>
    <p:sldId id="522" r:id="rId12"/>
    <p:sldId id="523" r:id="rId13"/>
    <p:sldId id="524" r:id="rId14"/>
    <p:sldId id="525" r:id="rId15"/>
    <p:sldId id="517" r:id="rId16"/>
    <p:sldId id="518" r:id="rId17"/>
    <p:sldId id="520" r:id="rId18"/>
    <p:sldId id="527" r:id="rId19"/>
    <p:sldId id="528" r:id="rId20"/>
    <p:sldId id="529" r:id="rId21"/>
    <p:sldId id="530" r:id="rId22"/>
    <p:sldId id="531" r:id="rId23"/>
    <p:sldId id="532" r:id="rId24"/>
    <p:sldId id="533" r:id="rId25"/>
    <p:sldId id="534" r:id="rId26"/>
    <p:sldId id="535" r:id="rId27"/>
    <p:sldId id="536" r:id="rId28"/>
    <p:sldId id="537" r:id="rId29"/>
    <p:sldId id="538" r:id="rId30"/>
    <p:sldId id="539" r:id="rId31"/>
    <p:sldId id="526" r:id="rId32"/>
  </p:sldIdLst>
  <p:sldSz cx="9144000" cy="6858000" type="screen4x3"/>
  <p:notesSz cx="7077075" cy="90519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6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51">
          <p15:clr>
            <a:srgbClr val="A4A3A4"/>
          </p15:clr>
        </p15:guide>
        <p15:guide id="2" pos="222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bg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65FB"/>
    <a:srgbClr val="943100"/>
    <a:srgbClr val="6A1900"/>
    <a:srgbClr val="BC3700"/>
    <a:srgbClr val="00279F"/>
    <a:srgbClr val="919191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56" d="100"/>
          <a:sy n="56" d="100"/>
        </p:scale>
        <p:origin x="72" y="546"/>
      </p:cViewPr>
      <p:guideLst>
        <p:guide orient="horz" pos="256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224" y="-96"/>
      </p:cViewPr>
      <p:guideLst>
        <p:guide orient="horz" pos="2851"/>
        <p:guide pos="22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solidFill>
                  <a:schemeClr val="accent2"/>
                </a:solidFill>
                <a:latin typeface="Arial" charset="0"/>
              </a:defRPr>
            </a:lvl1pPr>
          </a:lstStyle>
          <a:p>
            <a:pPr>
              <a:defRPr/>
            </a:pPr>
            <a:fld id="{BCD58FDE-87E3-4521-97ED-6B212A8B4E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6655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0025" y="0"/>
            <a:ext cx="306705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0025" y="8599488"/>
            <a:ext cx="306705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23" tIns="0" rIns="19123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29329561-C4BD-4797-BBD9-D205BE4F37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2975" y="4298950"/>
            <a:ext cx="5191125" cy="407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096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77938" y="681038"/>
            <a:ext cx="4521200" cy="3390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6624638" y="8610600"/>
            <a:ext cx="406400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428" tIns="46214" rIns="92428" bIns="46214" anchor="ctr">
            <a:spAutoFit/>
          </a:bodyPr>
          <a:lstStyle/>
          <a:p>
            <a:pPr algn="r">
              <a:defRPr/>
            </a:pPr>
            <a:fld id="{53737125-C28A-4C63-9792-066EBB93E37A}" type="slidenum">
              <a:rPr lang="en-US" sz="1400">
                <a:latin typeface="Times New Roman" pitchFamily="18" charset="0"/>
              </a:rPr>
              <a:pPr algn="r">
                <a:defRPr/>
              </a:pPr>
              <a:t>‹#›</a:t>
            </a:fld>
            <a:endParaRPr lang="en-US" sz="14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251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517475-8A7D-4BF5-8C1E-E511538AA7FF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38890845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CE5582-6A42-456C-A3B0-F23EAD3A721D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035101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85FF86-A008-4758-90B0-3F181F6B3E7E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160194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B3BB76A-0D8D-4587-A6FD-EE4C150C0974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87608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BEF32F-855F-467B-A7D3-BD2CE3AADD56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04742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75AB68-0F8F-4FA6-B5A8-39E4653BF705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33233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D83D90-E80F-4099-A3EF-C32C81B90F9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03450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B7FF94-4B58-47A3-8AA0-5A5395B496FC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27532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7ABB07-68D1-4210-9F7B-AA4A68B81225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45798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CA5307-B12B-476D-A371-CBDFDD8AF625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15795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45B1D2-F551-4A27-A0E7-EEAC8EBB4C6B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428209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5FCE4D-F1AC-42E2-B8A9-177B99DF528E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2010847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011E23-E7C4-45D1-A6AB-EDBD389DC780}" type="slidenum">
              <a:rPr lang="en-US" smtClean="0"/>
              <a:pPr/>
              <a:t>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931672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0AF653-4C4B-469B-89F6-B2D76E1B523B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8841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36453A-AF53-4D20-BFDA-1C11F0C75662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21248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E7B15A-DE40-4920-8642-75ED8AD010FF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2700" y="684213"/>
            <a:ext cx="4511675" cy="3382962"/>
          </a:xfrm>
          <a:ln cap="flat"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2975" y="4300538"/>
            <a:ext cx="5191125" cy="4073525"/>
          </a:xfrm>
          <a:noFill/>
          <a:ln/>
        </p:spPr>
        <p:txBody>
          <a:bodyPr lIns="92075" tIns="46038" rIns="92075" bIns="46038"/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446835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71684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/>
              <a:t>LO4.1</a:t>
            </a:r>
          </a:p>
        </p:txBody>
      </p:sp>
      <p:sp>
        <p:nvSpPr>
          <p:cNvPr id="7168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754312-59A3-474B-BC46-EB99E6CB80FF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4305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524964-80F7-46E9-92AE-5FF7402F308D}" type="slidenum">
              <a:rPr lang="en-US" smtClean="0"/>
              <a:pPr/>
              <a:t>18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05683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C75352-5450-4BD3-8C8F-CCB2545FC26F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3426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9E3FE4-7587-4354-A8FC-FD58CCFF2073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5141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9E3FE4-7587-4354-A8FC-FD58CCFF2073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6367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529FF1-5281-4C1F-9ACD-EFB8632815D8}" type="slidenum">
              <a:rPr lang="en-US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38020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529FF1-5281-4C1F-9ACD-EFB8632815D8}" type="slidenum">
              <a:rPr lang="en-US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8350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EE73B0-DEE2-4487-92E8-3839B087A4B4}" type="slidenum">
              <a:rPr lang="en-US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0004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5C0DCE-92B1-49AE-9512-6F5B4D23428F}" type="slidenum">
              <a:rPr lang="en-US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6661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0657C6-5DFE-409D-9729-D4AC5D46657E}" type="slidenum">
              <a:rPr lang="en-US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7083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FF90EB8-529D-4100-AEC7-E217BB39A960}" type="slidenum">
              <a:rPr lang="en-US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465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277938" y="681038"/>
            <a:ext cx="4521200" cy="3390900"/>
          </a:xfrm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2B7590-3BDD-48BD-B4C8-C48B20C7723C}" type="slidenum">
              <a:rPr lang="en-US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8038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0C8882-3CE4-4BF5-A671-FD814BA4DC32}" type="slidenum">
              <a:rPr lang="en-US"/>
              <a:pPr/>
              <a:t>29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497468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0C8882-3CE4-4BF5-A671-FD814BA4DC32}" type="slidenum">
              <a:rPr lang="en-US"/>
              <a:pPr/>
              <a:t>30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84288" y="685800"/>
            <a:ext cx="4510087" cy="3381375"/>
          </a:xfrm>
          <a:ln cap="flat"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8820746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636C5E-919E-4A76-8E47-C4ECC8093DF7}" type="slidenum">
              <a:rPr lang="en-US" smtClean="0"/>
              <a:pPr/>
              <a:t>31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10049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Lecture 7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39DED-7DB9-4D6E-B78C-8EE59031C4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55CB7-9929-4D38-9BEE-17A826D933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3883-CCC5-4483-AE82-9AA3631E7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63989-3AB9-4297-87D4-667D25A7CE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61D40-CACF-416C-B0B3-FA5B55F81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09345-0D4C-41A8-BFCA-74A4BACB13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2F01C-F658-435A-91A8-64E69BE401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807F7-5337-4E06-8EF2-F6BCBED6B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14DD0-F12E-42AA-8F5B-368B353784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0E9A2-849D-4F62-8D75-35E4FCC03D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45F7D-EAFC-4D3F-94B0-5A2FFE6091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smtClean="0"/>
              <a:t>©2007 McGraw-Hill Ryerson Ltd.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n-US" dirty="0" smtClean="0"/>
              <a:t>Lecture 7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pPr>
              <a:defRPr/>
            </a:pPr>
            <a:fld id="{F56DD325-B6ED-4EC0-A49D-0AF69D915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0" r:id="rId2"/>
    <p:sldLayoutId id="2147483776" r:id="rId3"/>
    <p:sldLayoutId id="2147483771" r:id="rId4"/>
    <p:sldLayoutId id="2147483772" r:id="rId5"/>
    <p:sldLayoutId id="2147483773" r:id="rId6"/>
    <p:sldLayoutId id="2147483777" r:id="rId7"/>
    <p:sldLayoutId id="2147483778" r:id="rId8"/>
    <p:sldLayoutId id="2147483779" r:id="rId9"/>
    <p:sldLayoutId id="2147483774" r:id="rId10"/>
    <p:sldLayoutId id="2147483780" r:id="rId11"/>
  </p:sldLayoutIdLst>
  <p:transition spd="med">
    <p:fade thruBlk="1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0" fontAlgn="base" hangingPunct="0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0" fontAlgn="base" hangingPunct="0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0" fontAlgn="base" hangingPunct="0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60350"/>
            <a:ext cx="6481763" cy="1079500"/>
          </a:xfrm>
        </p:spPr>
        <p:txBody>
          <a:bodyPr rtlCol="0" anchor="ctr"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CA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rPr>
              <a:t>Lecture Seven</a:t>
            </a:r>
          </a:p>
        </p:txBody>
      </p:sp>
      <p:sp>
        <p:nvSpPr>
          <p:cNvPr id="4099" name="Text Box 13"/>
          <p:cNvSpPr txBox="1">
            <a:spLocks noChangeArrowheads="1"/>
          </p:cNvSpPr>
          <p:nvPr/>
        </p:nvSpPr>
        <p:spPr bwMode="auto">
          <a:xfrm>
            <a:off x="714375" y="2000250"/>
            <a:ext cx="5111750" cy="1323439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 smtClean="0">
                <a:latin typeface="+mn-lt"/>
              </a:rPr>
              <a:t>Review: Short-run </a:t>
            </a:r>
            <a:r>
              <a:rPr lang="en-CA" sz="2000" i="1" dirty="0">
                <a:latin typeface="+mn-lt"/>
              </a:rPr>
              <a:t>equilibrium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 smtClean="0">
                <a:latin typeface="+mn-lt"/>
              </a:rPr>
              <a:t>Adding </a:t>
            </a:r>
            <a:r>
              <a:rPr lang="en-CA" sz="2000" i="1" dirty="0">
                <a:latin typeface="+mn-lt"/>
              </a:rPr>
              <a:t>the government sector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r>
              <a:rPr lang="en-CA" sz="2000" i="1" dirty="0" smtClean="0">
                <a:latin typeface="+mn-lt"/>
              </a:rPr>
              <a:t>Lump sum tax and net tax</a:t>
            </a:r>
            <a:endParaRPr lang="en-US" sz="2000" i="1" dirty="0">
              <a:latin typeface="+mn-lt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Summary: Basic Keynesian Model</a:t>
            </a:r>
          </a:p>
        </p:txBody>
      </p:sp>
      <p:sp>
        <p:nvSpPr>
          <p:cNvPr id="572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Assumption: price is fixed in the short run</a:t>
            </a:r>
          </a:p>
          <a:p>
            <a:pPr eaLnBrk="1" hangingPunct="1"/>
            <a:r>
              <a:rPr lang="en-US" dirty="0" smtClean="0"/>
              <a:t>Aggregate expenditure is the planned total spending on final goods and services</a:t>
            </a:r>
          </a:p>
          <a:p>
            <a:pPr lvl="1" eaLnBrk="1" hangingPunct="1"/>
            <a:r>
              <a:rPr lang="en-US" dirty="0" smtClean="0"/>
              <a:t>AE = C + I (no government, no trade)</a:t>
            </a:r>
          </a:p>
          <a:p>
            <a:pPr eaLnBrk="1" hangingPunct="1"/>
            <a:r>
              <a:rPr lang="en-US" dirty="0" smtClean="0"/>
              <a:t>The equilibrium output is that out put which creates total spending just sufficient to produce that output (Y = AE)</a:t>
            </a:r>
          </a:p>
          <a:p>
            <a:pPr lvl="1" eaLnBrk="1" hangingPunct="1"/>
            <a:r>
              <a:rPr lang="en-US" dirty="0" smtClean="0"/>
              <a:t>Saving equals planned investment (S = I)</a:t>
            </a:r>
          </a:p>
          <a:p>
            <a:pPr lvl="1" eaLnBrk="1" hangingPunct="1"/>
            <a:r>
              <a:rPr lang="en-US" dirty="0" smtClean="0"/>
              <a:t>No unplanned changes in inventories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79A22-F49A-47A2-A2D2-7ABAE1681E39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Lecture </a:t>
            </a:r>
            <a:r>
              <a:rPr lang="en-US" dirty="0" smtClean="0"/>
              <a:t>7</a:t>
            </a:r>
            <a:endParaRPr lang="en-US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1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CA" dirty="0" smtClean="0"/>
              <a:t>Summary: mathematical notation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 smtClean="0"/>
              <a:t>AE = C + I</a:t>
            </a:r>
          </a:p>
          <a:p>
            <a:r>
              <a:rPr lang="en-CA" sz="2400" dirty="0" smtClean="0"/>
              <a:t>C = 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cY</a:t>
            </a:r>
            <a:endParaRPr lang="en-CA" sz="2400" dirty="0" smtClean="0"/>
          </a:p>
          <a:p>
            <a:pPr lvl="1"/>
            <a:r>
              <a:rPr lang="en-CA" sz="2000" dirty="0" smtClean="0"/>
              <a:t>Consumption is a function of dispensable income</a:t>
            </a:r>
          </a:p>
          <a:p>
            <a:pPr lvl="1"/>
            <a:r>
              <a:rPr lang="en-CA" sz="2000" dirty="0" smtClean="0"/>
              <a:t>C0: autonomous consumption</a:t>
            </a:r>
          </a:p>
          <a:p>
            <a:pPr lvl="1"/>
            <a:r>
              <a:rPr lang="en-CA" sz="2000" dirty="0" smtClean="0"/>
              <a:t>c: marginal propensity to consume (MPC), c = </a:t>
            </a:r>
            <a:r>
              <a:rPr lang="el-GR" sz="2000" dirty="0" smtClean="0"/>
              <a:t>Δ</a:t>
            </a:r>
            <a:r>
              <a:rPr lang="en-CA" sz="2000" dirty="0" smtClean="0"/>
              <a:t>C/</a:t>
            </a:r>
            <a:r>
              <a:rPr lang="el-GR" sz="2000" dirty="0" smtClean="0"/>
              <a:t> Δ</a:t>
            </a:r>
            <a:r>
              <a:rPr lang="en-CA" sz="2000" dirty="0" smtClean="0"/>
              <a:t>Y</a:t>
            </a:r>
          </a:p>
          <a:p>
            <a:r>
              <a:rPr lang="en-CA" sz="2400" dirty="0" smtClean="0"/>
              <a:t>I =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: Planned investment is not a function of GDP, investment is autonomous expenditure</a:t>
            </a:r>
          </a:p>
          <a:p>
            <a:r>
              <a:rPr lang="en-CA" sz="2400" dirty="0" smtClean="0"/>
              <a:t>AE = 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cY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; AE = Y</a:t>
            </a:r>
          </a:p>
          <a:p>
            <a:r>
              <a:rPr lang="en-CA" sz="2400" dirty="0" smtClean="0"/>
              <a:t>(C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) + </a:t>
            </a:r>
            <a:r>
              <a:rPr lang="en-CA" sz="2400" dirty="0" err="1" smtClean="0"/>
              <a:t>cY</a:t>
            </a:r>
            <a:r>
              <a:rPr lang="en-CA" sz="2400" dirty="0" smtClean="0"/>
              <a:t> = Y</a:t>
            </a:r>
          </a:p>
          <a:p>
            <a:r>
              <a:rPr lang="en-CA" sz="2400" dirty="0" smtClean="0"/>
              <a:t>Y</a:t>
            </a:r>
            <a:r>
              <a:rPr lang="en-CA" sz="2400" baseline="-25000" dirty="0" smtClean="0"/>
              <a:t>e</a:t>
            </a:r>
            <a:r>
              <a:rPr lang="en-CA" sz="2400" dirty="0" smtClean="0"/>
              <a:t> = (C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)/(1-c); equilibrium output is equal to autonomous expenditure divided by (1 – MPC)</a:t>
            </a:r>
          </a:p>
          <a:p>
            <a:r>
              <a:rPr lang="en-CA" sz="2400" dirty="0" smtClean="0"/>
              <a:t>Similarly, </a:t>
            </a:r>
            <a:r>
              <a:rPr lang="el-GR" sz="2400" dirty="0" smtClean="0"/>
              <a:t>Δ</a:t>
            </a:r>
            <a:r>
              <a:rPr lang="en-CA" sz="2400" dirty="0" smtClean="0"/>
              <a:t>Y</a:t>
            </a:r>
            <a:r>
              <a:rPr lang="en-CA" sz="2400" baseline="-25000" dirty="0" smtClean="0"/>
              <a:t>e</a:t>
            </a:r>
            <a:r>
              <a:rPr lang="en-CA" sz="2400" dirty="0" smtClean="0"/>
              <a:t> = </a:t>
            </a:r>
            <a:r>
              <a:rPr lang="el-GR" sz="2400" dirty="0" smtClean="0"/>
              <a:t>Δ</a:t>
            </a:r>
            <a:r>
              <a:rPr lang="en-CA" sz="2400" dirty="0" smtClean="0"/>
              <a:t>(C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+ </a:t>
            </a:r>
            <a:r>
              <a:rPr lang="en-CA" sz="2400" dirty="0" err="1" smtClean="0"/>
              <a:t>I</a:t>
            </a:r>
            <a:r>
              <a:rPr lang="en-CA" sz="2400" baseline="-25000" dirty="0" err="1" smtClean="0"/>
              <a:t>g</a:t>
            </a:r>
            <a:r>
              <a:rPr lang="en-CA" sz="2400" dirty="0" smtClean="0"/>
              <a:t>)/(1-c). (</a:t>
            </a:r>
            <a:r>
              <a:rPr lang="el-GR" sz="2400" dirty="0" smtClean="0"/>
              <a:t>Δ</a:t>
            </a:r>
            <a:r>
              <a:rPr lang="en-CA" sz="2400" dirty="0" smtClean="0"/>
              <a:t> means “changes in”)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4C5BD2-DC2E-436A-8E53-139F454D870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Lecture </a:t>
            </a:r>
            <a:r>
              <a:rPr lang="en-US" dirty="0" smtClean="0"/>
              <a:t>7</a:t>
            </a:r>
            <a:endParaRPr lang="en-US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The Multiplier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MPS and the multiplier are inversely related</a:t>
            </a:r>
          </a:p>
          <a:p>
            <a:pPr lvl="1" eaLnBrk="1" hangingPunct="1"/>
            <a:r>
              <a:rPr lang="en-US" smtClean="0"/>
              <a:t>Multiplier = 1/MPS = 1/(1-MPC)</a:t>
            </a:r>
          </a:p>
          <a:p>
            <a:pPr eaLnBrk="1" hangingPunct="1"/>
            <a:r>
              <a:rPr lang="en-US" smtClean="0"/>
              <a:t>Recall </a:t>
            </a:r>
            <a:r>
              <a:rPr lang="el-GR" smtClean="0"/>
              <a:t>Δ</a:t>
            </a:r>
            <a:r>
              <a:rPr lang="en-CA" smtClean="0"/>
              <a:t>Y</a:t>
            </a:r>
            <a:r>
              <a:rPr lang="en-CA" baseline="-25000" smtClean="0"/>
              <a:t>e</a:t>
            </a:r>
            <a:r>
              <a:rPr lang="en-CA" smtClean="0"/>
              <a:t> = </a:t>
            </a:r>
            <a:r>
              <a:rPr lang="el-GR" smtClean="0"/>
              <a:t>Δ</a:t>
            </a:r>
            <a:r>
              <a:rPr lang="en-CA" smtClean="0"/>
              <a:t>(C</a:t>
            </a:r>
            <a:r>
              <a:rPr lang="en-CA" baseline="-25000" smtClean="0"/>
              <a:t>0</a:t>
            </a:r>
            <a:r>
              <a:rPr lang="en-CA" smtClean="0"/>
              <a:t> + I</a:t>
            </a:r>
            <a:r>
              <a:rPr lang="en-CA" baseline="-25000" smtClean="0"/>
              <a:t>g</a:t>
            </a:r>
            <a:r>
              <a:rPr lang="en-CA" smtClean="0"/>
              <a:t>)/(1-c)</a:t>
            </a:r>
          </a:p>
          <a:p>
            <a:pPr eaLnBrk="1" hangingPunct="1"/>
            <a:r>
              <a:rPr lang="en-CA" smtClean="0"/>
              <a:t>Multiplier = change in equilibrium output/change in autonomous expenditure</a:t>
            </a:r>
          </a:p>
          <a:p>
            <a:pPr lvl="1" eaLnBrk="1" hangingPunct="1"/>
            <a:r>
              <a:rPr lang="en-CA" smtClean="0"/>
              <a:t>Multiplier = </a:t>
            </a:r>
            <a:r>
              <a:rPr lang="el-GR" smtClean="0"/>
              <a:t>Δ</a:t>
            </a:r>
            <a:r>
              <a:rPr lang="en-CA" smtClean="0"/>
              <a:t>Y</a:t>
            </a:r>
            <a:r>
              <a:rPr lang="en-CA" baseline="-25000" smtClean="0"/>
              <a:t>e</a:t>
            </a:r>
            <a:r>
              <a:rPr lang="en-CA" smtClean="0"/>
              <a:t>/</a:t>
            </a:r>
            <a:r>
              <a:rPr lang="el-GR" smtClean="0"/>
              <a:t>Δ</a:t>
            </a:r>
            <a:r>
              <a:rPr lang="en-CA" smtClean="0"/>
              <a:t>AE</a:t>
            </a:r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232666-B424-49F9-919F-BD205058079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Adding the Government Sector</a:t>
            </a:r>
            <a:endParaRPr lang="en-CA" dirty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Simplifying Assumptions</a:t>
            </a:r>
          </a:p>
          <a:p>
            <a:pPr lvl="1" eaLnBrk="1" hangingPunct="1"/>
            <a:r>
              <a:rPr lang="en-US" dirty="0" smtClean="0"/>
              <a:t>Government purchases do not cause any shift in consumption or investment schedules</a:t>
            </a:r>
          </a:p>
          <a:p>
            <a:pPr lvl="1" eaLnBrk="1" hangingPunct="1"/>
            <a:r>
              <a:rPr lang="en-US" dirty="0" smtClean="0"/>
              <a:t>Lump sum tax: taxes do not vary with GDP</a:t>
            </a:r>
          </a:p>
          <a:p>
            <a:pPr eaLnBrk="1" hangingPunct="1"/>
            <a:r>
              <a:rPr lang="en-US" dirty="0" smtClean="0"/>
              <a:t>Government spending (G is autonomous expenditure</a:t>
            </a:r>
          </a:p>
          <a:p>
            <a:pPr eaLnBrk="1" hangingPunct="1"/>
            <a:r>
              <a:rPr lang="en-US" dirty="0" smtClean="0"/>
              <a:t>Taxes affect disposable income</a:t>
            </a:r>
          </a:p>
          <a:p>
            <a:pPr lvl="1" eaLnBrk="1" hangingPunct="1">
              <a:buFontTx/>
              <a:buNone/>
            </a:pPr>
            <a:endParaRPr lang="en-CA" dirty="0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17F8BC-CAFA-4C0B-9D75-66DB45FFBF1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build="p" bldLvl="3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Adding the Government Sector</a:t>
            </a:r>
            <a:endParaRPr lang="en-CA" dirty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Increases in public spending shift the AE schedule upward and result in higher equilibrium GDP</a:t>
            </a:r>
          </a:p>
          <a:p>
            <a:pPr eaLnBrk="1" hangingPunct="1"/>
            <a:r>
              <a:rPr lang="en-US" smtClean="0"/>
              <a:t>Examples</a:t>
            </a:r>
          </a:p>
          <a:p>
            <a:pPr lvl="1" eaLnBrk="1" hangingPunct="1"/>
            <a:r>
              <a:rPr lang="en-US" smtClean="0"/>
              <a:t>   suppose government add 40 billion of purchases</a:t>
            </a:r>
          </a:p>
          <a:p>
            <a:pPr lvl="1" eaLnBrk="1" hangingPunct="1"/>
            <a:r>
              <a:rPr lang="en-US" smtClean="0"/>
              <a:t>	suppose government impose 40 billion of lump-sum tax</a:t>
            </a:r>
            <a:endParaRPr lang="en-CA" smtClean="0"/>
          </a:p>
          <a:p>
            <a:pPr eaLnBrk="1" hangingPunct="1">
              <a:buFontTx/>
              <a:buNone/>
            </a:pPr>
            <a:endParaRPr lang="en-CA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03885D-3C72-4895-B712-73E3714A561E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9090" name="Group 2"/>
          <p:cNvGraphicFramePr>
            <a:graphicFrameLocks noGrp="1"/>
          </p:cNvGraphicFramePr>
          <p:nvPr/>
        </p:nvGraphicFramePr>
        <p:xfrm>
          <a:off x="233363" y="995363"/>
          <a:ext cx="7218363" cy="4198941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236" name="Text Box 148"/>
          <p:cNvSpPr txBox="1">
            <a:spLocks noChangeArrowheads="1"/>
          </p:cNvSpPr>
          <p:nvPr/>
        </p:nvSpPr>
        <p:spPr bwMode="auto">
          <a:xfrm>
            <a:off x="357188" y="214313"/>
            <a:ext cx="6948487" cy="461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89238" name="Rectangle 150"/>
          <p:cNvSpPr>
            <a:spLocks noChangeArrowheads="1"/>
          </p:cNvSpPr>
          <p:nvPr/>
        </p:nvSpPr>
        <p:spPr bwMode="blackWhite">
          <a:xfrm>
            <a:off x="3767138" y="2617788"/>
            <a:ext cx="3233737" cy="955675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en-US" sz="2800" b="1" i="1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Consumption spending is lower</a:t>
            </a:r>
            <a:endParaRPr lang="en-CA" sz="2800" b="1" i="1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sym typeface="Symbol" pitchFamily="18" charset="2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EB2F1B-4574-4093-85C4-56D3733F109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238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Group 2"/>
          <p:cNvGraphicFramePr>
            <a:graphicFrameLocks noGrp="1"/>
          </p:cNvGraphicFramePr>
          <p:nvPr/>
        </p:nvGraphicFramePr>
        <p:xfrm>
          <a:off x="233363" y="995363"/>
          <a:ext cx="7218363" cy="4456113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2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 - 15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3341" name="Text Box 157"/>
          <p:cNvSpPr txBox="1">
            <a:spLocks noChangeArrowheads="1"/>
          </p:cNvSpPr>
          <p:nvPr/>
        </p:nvSpPr>
        <p:spPr bwMode="auto">
          <a:xfrm>
            <a:off x="1071563" y="214313"/>
            <a:ext cx="6948487" cy="461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A4213-A4D1-4C6D-8E00-26CB168529A1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234" name="Group 2"/>
          <p:cNvGraphicFramePr>
            <a:graphicFrameLocks noGrp="1"/>
          </p:cNvGraphicFramePr>
          <p:nvPr/>
        </p:nvGraphicFramePr>
        <p:xfrm>
          <a:off x="233363" y="995363"/>
          <a:ext cx="7218363" cy="4198941"/>
        </p:xfrm>
        <a:graphic>
          <a:graphicData uri="http://schemas.openxmlformats.org/drawingml/2006/table">
            <a:tbl>
              <a:tblPr/>
              <a:tblGrid>
                <a:gridCol w="963612"/>
                <a:gridCol w="728663"/>
                <a:gridCol w="798512"/>
                <a:gridCol w="758825"/>
                <a:gridCol w="933450"/>
                <a:gridCol w="661988"/>
                <a:gridCol w="660400"/>
                <a:gridCol w="739775"/>
                <a:gridCol w="973138"/>
              </a:tblGrid>
              <a:tr h="3698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GDP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T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DI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C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S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I</a:t>
                      </a:r>
                      <a:r>
                        <a:rPr kumimoji="0" lang="en-US" sz="1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NX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G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AE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$345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 - 15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$35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$440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375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435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500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470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490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465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- 5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550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510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480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20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- 10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40</a:t>
                      </a:r>
                      <a:endParaRPr kumimoji="0" lang="en-CA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+mn-lt"/>
                        </a:rPr>
                        <a:t>530</a:t>
                      </a:r>
                      <a:endParaRPr kumimoji="0" lang="en-CA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990000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5382" name="Rectangle 150"/>
          <p:cNvSpPr>
            <a:spLocks noChangeArrowheads="1"/>
          </p:cNvSpPr>
          <p:nvPr/>
        </p:nvSpPr>
        <p:spPr bwMode="auto">
          <a:xfrm>
            <a:off x="228600" y="3962400"/>
            <a:ext cx="7272338" cy="377825"/>
          </a:xfrm>
          <a:prstGeom prst="rect">
            <a:avLst/>
          </a:prstGeom>
          <a:noFill/>
          <a:ln w="57150">
            <a:solidFill>
              <a:srgbClr val="BC37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95389" name="Text Box 157"/>
          <p:cNvSpPr txBox="1">
            <a:spLocks noChangeArrowheads="1"/>
          </p:cNvSpPr>
          <p:nvPr/>
        </p:nvSpPr>
        <p:spPr bwMode="auto">
          <a:xfrm>
            <a:off x="214313" y="285750"/>
            <a:ext cx="6948487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</a:rPr>
              <a:t>Equilibrium Levels of Employment, Output &amp; Income</a:t>
            </a:r>
            <a:endParaRPr lang="en-CA" sz="2400" b="1" i="1" dirty="0"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8F6CCD-AED5-4172-A985-C9D97775525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38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Line 2"/>
          <p:cNvSpPr>
            <a:spLocks noChangeShapeType="1"/>
          </p:cNvSpPr>
          <p:nvPr/>
        </p:nvSpPr>
        <p:spPr bwMode="auto">
          <a:xfrm>
            <a:off x="2152650" y="3627438"/>
            <a:ext cx="0" cy="750887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30723" name="Arc 3"/>
          <p:cNvSpPr>
            <a:spLocks/>
          </p:cNvSpPr>
          <p:nvPr/>
        </p:nvSpPr>
        <p:spPr bwMode="auto">
          <a:xfrm>
            <a:off x="1831975" y="3948113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347788" y="1344613"/>
            <a:ext cx="5435600" cy="3033712"/>
            <a:chOff x="1549" y="577"/>
            <a:chExt cx="3424" cy="1911"/>
          </a:xfrm>
        </p:grpSpPr>
        <p:sp>
          <p:nvSpPr>
            <p:cNvPr id="30748" name="Line 5"/>
            <p:cNvSpPr>
              <a:spLocks noChangeShapeType="1"/>
            </p:cNvSpPr>
            <p:nvPr/>
          </p:nvSpPr>
          <p:spPr bwMode="auto">
            <a:xfrm>
              <a:off x="1563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0749" name="Line 6"/>
            <p:cNvSpPr>
              <a:spLocks noChangeShapeType="1"/>
            </p:cNvSpPr>
            <p:nvPr/>
          </p:nvSpPr>
          <p:spPr bwMode="auto">
            <a:xfrm>
              <a:off x="1549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36197" name="Rectangle 7"/>
          <p:cNvSpPr>
            <a:spLocks noChangeArrowheads="1"/>
          </p:cNvSpPr>
          <p:nvPr/>
        </p:nvSpPr>
        <p:spPr bwMode="auto">
          <a:xfrm>
            <a:off x="1030288" y="4479925"/>
            <a:ext cx="34925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>
                <a:solidFill>
                  <a:srgbClr val="000000"/>
                </a:solidFill>
                <a:latin typeface="+mn-lt"/>
              </a:rPr>
              <a:t>o</a:t>
            </a:r>
          </a:p>
        </p:txBody>
      </p:sp>
      <p:grpSp>
        <p:nvGrpSpPr>
          <p:cNvPr id="30726" name="Group 8"/>
          <p:cNvGrpSpPr>
            <a:grpSpLocks/>
          </p:cNvGrpSpPr>
          <p:nvPr/>
        </p:nvGrpSpPr>
        <p:grpSpPr bwMode="auto">
          <a:xfrm>
            <a:off x="1643063" y="4000500"/>
            <a:ext cx="454025" cy="341313"/>
            <a:chOff x="1671" y="2271"/>
            <a:chExt cx="286" cy="215"/>
          </a:xfrm>
        </p:grpSpPr>
        <p:sp>
          <p:nvSpPr>
            <p:cNvPr id="136216" name="Rectangle 9"/>
            <p:cNvSpPr>
              <a:spLocks noChangeArrowheads="1"/>
            </p:cNvSpPr>
            <p:nvPr/>
          </p:nvSpPr>
          <p:spPr bwMode="auto">
            <a:xfrm>
              <a:off x="1671" y="2311"/>
              <a:ext cx="216" cy="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200" b="1" dirty="0">
                  <a:solidFill>
                    <a:srgbClr val="FC0128"/>
                  </a:solidFill>
                  <a:latin typeface="+mn-lt"/>
                </a:rPr>
                <a:t>45</a:t>
              </a:r>
            </a:p>
          </p:txBody>
        </p:sp>
        <p:sp>
          <p:nvSpPr>
            <p:cNvPr id="136217" name="Rectangle 10"/>
            <p:cNvSpPr>
              <a:spLocks noChangeArrowheads="1"/>
            </p:cNvSpPr>
            <p:nvPr/>
          </p:nvSpPr>
          <p:spPr bwMode="auto">
            <a:xfrm>
              <a:off x="1795" y="2271"/>
              <a:ext cx="162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1000" b="1">
                  <a:solidFill>
                    <a:srgbClr val="FC0128"/>
                  </a:solidFill>
                  <a:latin typeface="+mn-lt"/>
                </a:rPr>
                <a:t>o</a:t>
              </a:r>
            </a:p>
          </p:txBody>
        </p:sp>
      </p:grpSp>
      <p:sp>
        <p:nvSpPr>
          <p:cNvPr id="136199" name="Line 11"/>
          <p:cNvSpPr>
            <a:spLocks noChangeShapeType="1"/>
          </p:cNvSpPr>
          <p:nvPr/>
        </p:nvSpPr>
        <p:spPr bwMode="auto">
          <a:xfrm flipV="1">
            <a:off x="1357313" y="1214438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36200" name="Line 12"/>
          <p:cNvSpPr>
            <a:spLocks noChangeShapeType="1"/>
          </p:cNvSpPr>
          <p:nvPr/>
        </p:nvSpPr>
        <p:spPr bwMode="auto">
          <a:xfrm flipV="1">
            <a:off x="1500188" y="2214563"/>
            <a:ext cx="3187700" cy="17049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136201" name="Rectangle 13"/>
          <p:cNvSpPr>
            <a:spLocks noChangeArrowheads="1"/>
          </p:cNvSpPr>
          <p:nvPr/>
        </p:nvSpPr>
        <p:spPr bwMode="auto">
          <a:xfrm>
            <a:off x="4714875" y="2071688"/>
            <a:ext cx="742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tx2"/>
                </a:solidFill>
                <a:latin typeface="+mn-lt"/>
              </a:rPr>
              <a:t>C + </a:t>
            </a:r>
            <a:r>
              <a:rPr lang="en-CA" sz="2000" b="1" dirty="0" err="1">
                <a:solidFill>
                  <a:schemeClr val="tx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tx2"/>
                </a:solidFill>
                <a:latin typeface="+mn-lt"/>
              </a:rPr>
              <a:t>g</a:t>
            </a:r>
            <a:endParaRPr lang="en-CA" sz="2000" b="1" baseline="-25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36202" name="Rectangle 14"/>
          <p:cNvSpPr>
            <a:spLocks noChangeArrowheads="1"/>
          </p:cNvSpPr>
          <p:nvPr/>
        </p:nvSpPr>
        <p:spPr bwMode="auto">
          <a:xfrm>
            <a:off x="5565775" y="4754563"/>
            <a:ext cx="2359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GDP (billions of dollars)</a:t>
            </a:r>
          </a:p>
        </p:txBody>
      </p:sp>
      <p:sp>
        <p:nvSpPr>
          <p:cNvPr id="136203" name="Rectangle 15"/>
          <p:cNvSpPr>
            <a:spLocks noChangeArrowheads="1"/>
          </p:cNvSpPr>
          <p:nvPr/>
        </p:nvSpPr>
        <p:spPr bwMode="auto">
          <a:xfrm>
            <a:off x="1949450" y="4735513"/>
            <a:ext cx="2238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470             510              550</a:t>
            </a:r>
          </a:p>
        </p:txBody>
      </p:sp>
      <p:sp>
        <p:nvSpPr>
          <p:cNvPr id="136204" name="Rectangle 16"/>
          <p:cNvSpPr>
            <a:spLocks noChangeArrowheads="1"/>
          </p:cNvSpPr>
          <p:nvPr/>
        </p:nvSpPr>
        <p:spPr bwMode="auto">
          <a:xfrm>
            <a:off x="900113" y="2684463"/>
            <a:ext cx="49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510</a:t>
            </a:r>
          </a:p>
        </p:txBody>
      </p:sp>
      <p:sp>
        <p:nvSpPr>
          <p:cNvPr id="136205" name="Rectangle 17"/>
          <p:cNvSpPr>
            <a:spLocks noChangeArrowheads="1"/>
          </p:cNvSpPr>
          <p:nvPr/>
        </p:nvSpPr>
        <p:spPr bwMode="auto">
          <a:xfrm>
            <a:off x="900113" y="1555750"/>
            <a:ext cx="488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550</a:t>
            </a:r>
          </a:p>
        </p:txBody>
      </p:sp>
      <p:sp>
        <p:nvSpPr>
          <p:cNvPr id="136206" name="Rectangle 18"/>
          <p:cNvSpPr>
            <a:spLocks noChangeArrowheads="1"/>
          </p:cNvSpPr>
          <p:nvPr/>
        </p:nvSpPr>
        <p:spPr bwMode="auto">
          <a:xfrm>
            <a:off x="900113" y="3763963"/>
            <a:ext cx="501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470</a:t>
            </a:r>
          </a:p>
        </p:txBody>
      </p:sp>
      <p:grpSp>
        <p:nvGrpSpPr>
          <p:cNvPr id="4" name="Group 19"/>
          <p:cNvGrpSpPr>
            <a:grpSpLocks/>
          </p:cNvGrpSpPr>
          <p:nvPr/>
        </p:nvGrpSpPr>
        <p:grpSpPr bwMode="auto">
          <a:xfrm>
            <a:off x="1428750" y="1357313"/>
            <a:ext cx="4354513" cy="1819275"/>
            <a:chOff x="1631" y="407"/>
            <a:chExt cx="2743" cy="1146"/>
          </a:xfrm>
        </p:grpSpPr>
        <p:sp>
          <p:nvSpPr>
            <p:cNvPr id="136214" name="Line 20"/>
            <p:cNvSpPr>
              <a:spLocks noChangeShapeType="1"/>
            </p:cNvSpPr>
            <p:nvPr/>
          </p:nvSpPr>
          <p:spPr bwMode="auto">
            <a:xfrm flipV="1">
              <a:off x="1631" y="407"/>
              <a:ext cx="2141" cy="1146"/>
            </a:xfrm>
            <a:prstGeom prst="line">
              <a:avLst/>
            </a:prstGeom>
            <a:noFill/>
            <a:ln w="50800">
              <a:solidFill>
                <a:srgbClr val="FC0128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  <p:sp>
          <p:nvSpPr>
            <p:cNvPr id="136215" name="Rectangle 21"/>
            <p:cNvSpPr>
              <a:spLocks noChangeArrowheads="1"/>
            </p:cNvSpPr>
            <p:nvPr/>
          </p:nvSpPr>
          <p:spPr bwMode="auto">
            <a:xfrm>
              <a:off x="3663" y="417"/>
              <a:ext cx="71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>
                <a:defRPr/>
              </a:pPr>
              <a:r>
                <a:rPr lang="en-CA" sz="2000" b="1" dirty="0">
                  <a:solidFill>
                    <a:srgbClr val="FC0128"/>
                  </a:solidFill>
                  <a:latin typeface="+mn-lt"/>
                </a:rPr>
                <a:t>C + </a:t>
              </a:r>
              <a:r>
                <a:rPr lang="en-CA" sz="2000" b="1" dirty="0" err="1">
                  <a:solidFill>
                    <a:srgbClr val="FC0128"/>
                  </a:solidFill>
                  <a:latin typeface="+mn-lt"/>
                </a:rPr>
                <a:t>I</a:t>
              </a:r>
              <a:r>
                <a:rPr lang="en-CA" sz="2000" b="1" baseline="-25000" dirty="0" err="1">
                  <a:solidFill>
                    <a:srgbClr val="FC0128"/>
                  </a:solidFill>
                  <a:latin typeface="+mn-lt"/>
                </a:rPr>
                <a:t>g</a:t>
              </a:r>
              <a:r>
                <a:rPr lang="en-CA" sz="2000" b="1" baseline="-25000" dirty="0">
                  <a:solidFill>
                    <a:srgbClr val="FC0128"/>
                  </a:solidFill>
                  <a:latin typeface="+mn-lt"/>
                </a:rPr>
                <a:t> </a:t>
              </a:r>
              <a:r>
                <a:rPr lang="en-CA" sz="2000" b="1" dirty="0">
                  <a:solidFill>
                    <a:srgbClr val="FC0128"/>
                  </a:solidFill>
                  <a:latin typeface="+mn-lt"/>
                </a:rPr>
                <a:t>+ G</a:t>
              </a:r>
            </a:p>
          </p:txBody>
        </p:sp>
      </p:grpSp>
      <p:sp>
        <p:nvSpPr>
          <p:cNvPr id="85014" name="Line 22"/>
          <p:cNvSpPr>
            <a:spLocks noChangeShapeType="1"/>
          </p:cNvSpPr>
          <p:nvPr/>
        </p:nvSpPr>
        <p:spPr bwMode="auto">
          <a:xfrm>
            <a:off x="3929063" y="1857375"/>
            <a:ext cx="0" cy="2500313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pPr>
              <a:defRPr/>
            </a:pPr>
            <a:endParaRPr lang="en-CA">
              <a:latin typeface="+mn-lt"/>
            </a:endParaRPr>
          </a:p>
        </p:txBody>
      </p:sp>
      <p:sp>
        <p:nvSpPr>
          <p:cNvPr id="85015" name="AutoShape 23"/>
          <p:cNvSpPr>
            <a:spLocks noChangeArrowheads="1"/>
          </p:cNvSpPr>
          <p:nvPr/>
        </p:nvSpPr>
        <p:spPr bwMode="auto">
          <a:xfrm>
            <a:off x="1509713" y="2824163"/>
            <a:ext cx="1490662" cy="801687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i="1" dirty="0">
                <a:solidFill>
                  <a:srgbClr val="FEFFD6"/>
                </a:solidFill>
                <a:latin typeface="+mn-lt"/>
              </a:rPr>
              <a:t>G= $40</a:t>
            </a:r>
            <a:endParaRPr lang="en-CA" sz="2000" b="1" i="1" dirty="0">
              <a:solidFill>
                <a:srgbClr val="FEFFD6"/>
              </a:solidFill>
              <a:latin typeface="+mn-lt"/>
            </a:endParaRPr>
          </a:p>
        </p:txBody>
      </p:sp>
      <p:sp>
        <p:nvSpPr>
          <p:cNvPr id="85016" name="AutoShape 24"/>
          <p:cNvSpPr>
            <a:spLocks noChangeArrowheads="1"/>
          </p:cNvSpPr>
          <p:nvPr/>
        </p:nvSpPr>
        <p:spPr bwMode="auto">
          <a:xfrm>
            <a:off x="2214563" y="3714750"/>
            <a:ext cx="1714500" cy="682625"/>
          </a:xfrm>
          <a:prstGeom prst="rightArrow">
            <a:avLst>
              <a:gd name="adj1" fmla="val 50000"/>
              <a:gd name="adj2" fmla="val 80756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000" b="1" i="1" dirty="0">
                <a:solidFill>
                  <a:schemeClr val="bg1"/>
                </a:solidFill>
                <a:latin typeface="+mn-lt"/>
              </a:rPr>
              <a:t>+$80</a:t>
            </a:r>
          </a:p>
        </p:txBody>
      </p:sp>
      <p:sp>
        <p:nvSpPr>
          <p:cNvPr id="85017" name="Rectangle 25"/>
          <p:cNvSpPr>
            <a:spLocks noChangeArrowheads="1"/>
          </p:cNvSpPr>
          <p:nvPr/>
        </p:nvSpPr>
        <p:spPr bwMode="auto">
          <a:xfrm>
            <a:off x="990600" y="5181600"/>
            <a:ext cx="6553200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l"/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Impact of $40 billion in government purchases on equilibrium GDP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136212" name="Rectangle 26"/>
          <p:cNvSpPr>
            <a:spLocks noChangeArrowheads="1"/>
          </p:cNvSpPr>
          <p:nvPr/>
        </p:nvSpPr>
        <p:spPr bwMode="auto">
          <a:xfrm rot="-5400000">
            <a:off x="-511968" y="2745581"/>
            <a:ext cx="2058988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endParaRPr lang="en-US" sz="1400" b="1">
              <a:latin typeface="+mn-lt"/>
            </a:endParaRPr>
          </a:p>
          <a:p>
            <a:pPr algn="ctr">
              <a:defRPr/>
            </a:pPr>
            <a:r>
              <a:rPr lang="en-US" sz="1400" b="1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>
                <a:latin typeface="+mn-lt"/>
              </a:rPr>
              <a:t> (billions of dollars)</a:t>
            </a:r>
          </a:p>
        </p:txBody>
      </p:sp>
      <p:sp>
        <p:nvSpPr>
          <p:cNvPr id="31" name="Text Box 27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89425"/>
            <a:ext cx="7883825" cy="584775"/>
          </a:xfrm>
          <a:ln w="12700"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/>
              <a:t>Government Spending and Equilibrium </a:t>
            </a:r>
            <a:r>
              <a:rPr lang="en-US" sz="3200" dirty="0" smtClean="0"/>
              <a:t>GDP</a:t>
            </a:r>
            <a:endParaRPr lang="en-CA" sz="5400" dirty="0"/>
          </a:p>
        </p:txBody>
      </p:sp>
      <p:sp>
        <p:nvSpPr>
          <p:cNvPr id="40" name="Slide Number Placeholder 3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A2DBDF-6360-428D-9BEB-8714703AE481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41" name="Footer Placeholder 4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15" grpId="0" animBg="1" autoUpdateAnimBg="0"/>
      <p:bldP spid="850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Taxes and Equilibrium GDP</a:t>
            </a:r>
            <a:endParaRPr lang="en-CA" sz="3600" dirty="0"/>
          </a:p>
        </p:txBody>
      </p:sp>
      <p:sp>
        <p:nvSpPr>
          <p:cNvPr id="31747" name="Arc 2"/>
          <p:cNvSpPr>
            <a:spLocks/>
          </p:cNvSpPr>
          <p:nvPr/>
        </p:nvSpPr>
        <p:spPr bwMode="auto">
          <a:xfrm>
            <a:off x="1733550" y="4403725"/>
            <a:ext cx="242888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1748" name="Group 3"/>
          <p:cNvGrpSpPr>
            <a:grpSpLocks/>
          </p:cNvGrpSpPr>
          <p:nvPr/>
        </p:nvGrpSpPr>
        <p:grpSpPr bwMode="auto">
          <a:xfrm>
            <a:off x="1249363" y="1801813"/>
            <a:ext cx="5435600" cy="3033712"/>
            <a:chOff x="1583" y="577"/>
            <a:chExt cx="3424" cy="1911"/>
          </a:xfrm>
        </p:grpSpPr>
        <p:sp>
          <p:nvSpPr>
            <p:cNvPr id="31771" name="Line 4"/>
            <p:cNvSpPr>
              <a:spLocks noChangeShapeType="1"/>
            </p:cNvSpPr>
            <p:nvPr/>
          </p:nvSpPr>
          <p:spPr bwMode="auto">
            <a:xfrm>
              <a:off x="1597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1772" name="Line 5"/>
            <p:cNvSpPr>
              <a:spLocks noChangeShapeType="1"/>
            </p:cNvSpPr>
            <p:nvPr/>
          </p:nvSpPr>
          <p:spPr bwMode="auto">
            <a:xfrm>
              <a:off x="1583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931863" y="4589463"/>
            <a:ext cx="363537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/>
              <a:t>o</a:t>
            </a:r>
          </a:p>
        </p:txBody>
      </p:sp>
      <p:grpSp>
        <p:nvGrpSpPr>
          <p:cNvPr id="31750" name="Group 7"/>
          <p:cNvGrpSpPr>
            <a:grpSpLocks/>
          </p:cNvGrpSpPr>
          <p:nvPr/>
        </p:nvGrpSpPr>
        <p:grpSpPr bwMode="auto">
          <a:xfrm>
            <a:off x="1443038" y="4491038"/>
            <a:ext cx="458787" cy="338137"/>
            <a:chOff x="1705" y="2271"/>
            <a:chExt cx="289" cy="213"/>
          </a:xfrm>
        </p:grpSpPr>
        <p:sp>
          <p:nvSpPr>
            <p:cNvPr id="31769" name="Rectangle 8"/>
            <p:cNvSpPr>
              <a:spLocks noChangeArrowheads="1"/>
            </p:cNvSpPr>
            <p:nvPr/>
          </p:nvSpPr>
          <p:spPr bwMode="auto">
            <a:xfrm>
              <a:off x="1705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</a:rPr>
                <a:t>45</a:t>
              </a:r>
            </a:p>
          </p:txBody>
        </p:sp>
        <p:sp>
          <p:nvSpPr>
            <p:cNvPr id="31770" name="Rectangle 9"/>
            <p:cNvSpPr>
              <a:spLocks noChangeArrowheads="1"/>
            </p:cNvSpPr>
            <p:nvPr/>
          </p:nvSpPr>
          <p:spPr bwMode="auto">
            <a:xfrm>
              <a:off x="1829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</a:rPr>
                <a:t>o</a:t>
              </a:r>
            </a:p>
          </p:txBody>
        </p:sp>
      </p:grpSp>
      <p:sp>
        <p:nvSpPr>
          <p:cNvPr id="148487" name="Rectangle 10"/>
          <p:cNvSpPr>
            <a:spLocks noChangeArrowheads="1"/>
          </p:cNvSpPr>
          <p:nvPr/>
        </p:nvSpPr>
        <p:spPr bwMode="auto">
          <a:xfrm>
            <a:off x="5413375" y="4864100"/>
            <a:ext cx="2366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GDP (billions of dollars)</a:t>
            </a:r>
          </a:p>
        </p:txBody>
      </p:sp>
      <p:sp>
        <p:nvSpPr>
          <p:cNvPr id="31752" name="Line 11"/>
          <p:cNvSpPr>
            <a:spLocks noChangeShapeType="1"/>
          </p:cNvSpPr>
          <p:nvPr/>
        </p:nvSpPr>
        <p:spPr bwMode="auto">
          <a:xfrm flipV="1">
            <a:off x="1271588" y="1643063"/>
            <a:ext cx="3181350" cy="318135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1753" name="Line 12"/>
          <p:cNvSpPr>
            <a:spLocks noChangeShapeType="1"/>
          </p:cNvSpPr>
          <p:nvPr/>
        </p:nvSpPr>
        <p:spPr bwMode="auto">
          <a:xfrm>
            <a:off x="4306888" y="1830388"/>
            <a:ext cx="0" cy="2995612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48490" name="Rectangle 13"/>
          <p:cNvSpPr>
            <a:spLocks noChangeArrowheads="1"/>
          </p:cNvSpPr>
          <p:nvPr/>
        </p:nvSpPr>
        <p:spPr bwMode="auto">
          <a:xfrm>
            <a:off x="4622800" y="1512888"/>
            <a:ext cx="11636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tx2"/>
                </a:solidFill>
                <a:latin typeface="+mn-lt"/>
              </a:rPr>
              <a:t>C + </a:t>
            </a:r>
            <a:r>
              <a:rPr lang="en-CA" sz="2000" b="1" dirty="0" err="1">
                <a:solidFill>
                  <a:schemeClr val="tx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tx2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chemeClr val="tx2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chemeClr val="tx2"/>
                </a:solidFill>
                <a:latin typeface="+mn-lt"/>
              </a:rPr>
              <a:t>+ G</a:t>
            </a:r>
          </a:p>
        </p:txBody>
      </p:sp>
      <p:sp>
        <p:nvSpPr>
          <p:cNvPr id="31755" name="Line 14"/>
          <p:cNvSpPr>
            <a:spLocks noChangeShapeType="1"/>
          </p:cNvSpPr>
          <p:nvPr/>
        </p:nvSpPr>
        <p:spPr bwMode="auto">
          <a:xfrm flipV="1">
            <a:off x="1676400" y="1912938"/>
            <a:ext cx="3398838" cy="181927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8492" name="Rectangle 15"/>
          <p:cNvSpPr>
            <a:spLocks noChangeArrowheads="1"/>
          </p:cNvSpPr>
          <p:nvPr/>
        </p:nvSpPr>
        <p:spPr bwMode="auto">
          <a:xfrm>
            <a:off x="4811713" y="2217738"/>
            <a:ext cx="1250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rgbClr val="FC0128"/>
                </a:solidFill>
                <a:latin typeface="+mn-lt"/>
              </a:rPr>
              <a:t>C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rgbClr val="FC0128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rgbClr val="FC0128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+ G</a:t>
            </a:r>
          </a:p>
        </p:txBody>
      </p:sp>
      <p:sp>
        <p:nvSpPr>
          <p:cNvPr id="31757" name="Line 16"/>
          <p:cNvSpPr>
            <a:spLocks noChangeShapeType="1"/>
          </p:cNvSpPr>
          <p:nvPr/>
        </p:nvSpPr>
        <p:spPr bwMode="auto">
          <a:xfrm flipH="1">
            <a:off x="3116263" y="3044825"/>
            <a:ext cx="17462" cy="17907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99345" name="Rectangle 17"/>
          <p:cNvSpPr>
            <a:spLocks noChangeArrowheads="1"/>
          </p:cNvSpPr>
          <p:nvPr/>
        </p:nvSpPr>
        <p:spPr bwMode="auto">
          <a:xfrm>
            <a:off x="304800" y="5638800"/>
            <a:ext cx="6781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l"/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Equilibrium GDP reduced by $40 billion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</p:txBody>
      </p:sp>
      <p:sp>
        <p:nvSpPr>
          <p:cNvPr id="31759" name="Line 18"/>
          <p:cNvSpPr>
            <a:spLocks noChangeShapeType="1"/>
          </p:cNvSpPr>
          <p:nvPr/>
        </p:nvSpPr>
        <p:spPr bwMode="auto">
          <a:xfrm flipV="1">
            <a:off x="1379538" y="1531938"/>
            <a:ext cx="3398837" cy="1819275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48496" name="Rectangle 19"/>
          <p:cNvSpPr>
            <a:spLocks noChangeArrowheads="1"/>
          </p:cNvSpPr>
          <p:nvPr/>
        </p:nvSpPr>
        <p:spPr bwMode="auto">
          <a:xfrm>
            <a:off x="1797050" y="4845050"/>
            <a:ext cx="2238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1600" b="1">
                <a:latin typeface="+mn-lt"/>
              </a:rPr>
              <a:t>470             510              550</a:t>
            </a:r>
          </a:p>
        </p:txBody>
      </p:sp>
      <p:sp>
        <p:nvSpPr>
          <p:cNvPr id="99348" name="AutoShape 20"/>
          <p:cNvSpPr>
            <a:spLocks noChangeArrowheads="1"/>
          </p:cNvSpPr>
          <p:nvPr/>
        </p:nvSpPr>
        <p:spPr bwMode="auto">
          <a:xfrm>
            <a:off x="2106613" y="2660650"/>
            <a:ext cx="914400" cy="5207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-20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99349" name="AutoShape 21"/>
          <p:cNvSpPr>
            <a:spLocks noChangeArrowheads="1"/>
          </p:cNvSpPr>
          <p:nvPr/>
        </p:nvSpPr>
        <p:spPr bwMode="auto">
          <a:xfrm>
            <a:off x="3128963" y="3503613"/>
            <a:ext cx="1182687" cy="752475"/>
          </a:xfrm>
          <a:prstGeom prst="leftArrow">
            <a:avLst>
              <a:gd name="adj1" fmla="val 50000"/>
              <a:gd name="adj2" fmla="val 3929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-40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148499" name="Rectangle 22"/>
          <p:cNvSpPr>
            <a:spLocks noChangeArrowheads="1"/>
          </p:cNvSpPr>
          <p:nvPr/>
        </p:nvSpPr>
        <p:spPr bwMode="auto">
          <a:xfrm rot="-5400000">
            <a:off x="-664369" y="2626519"/>
            <a:ext cx="2058987" cy="739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n-lt"/>
              </a:rPr>
              <a:t>	</a:t>
            </a: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 dirty="0">
                <a:latin typeface="+mn-lt"/>
              </a:rPr>
              <a:t> (billions of dollars)</a:t>
            </a:r>
          </a:p>
        </p:txBody>
      </p:sp>
      <p:sp>
        <p:nvSpPr>
          <p:cNvPr id="148500" name="Rectangle 23"/>
          <p:cNvSpPr>
            <a:spLocks noChangeArrowheads="1"/>
          </p:cNvSpPr>
          <p:nvPr/>
        </p:nvSpPr>
        <p:spPr bwMode="auto">
          <a:xfrm>
            <a:off x="747713" y="2794000"/>
            <a:ext cx="4937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510</a:t>
            </a:r>
          </a:p>
        </p:txBody>
      </p:sp>
      <p:sp>
        <p:nvSpPr>
          <p:cNvPr id="148501" name="Rectangle 24"/>
          <p:cNvSpPr>
            <a:spLocks noChangeArrowheads="1"/>
          </p:cNvSpPr>
          <p:nvPr/>
        </p:nvSpPr>
        <p:spPr bwMode="auto">
          <a:xfrm>
            <a:off x="747713" y="1665288"/>
            <a:ext cx="4889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 dirty="0">
                <a:latin typeface="+mn-lt"/>
              </a:rPr>
              <a:t>550</a:t>
            </a:r>
          </a:p>
        </p:txBody>
      </p:sp>
      <p:sp>
        <p:nvSpPr>
          <p:cNvPr id="148502" name="Rectangle 25"/>
          <p:cNvSpPr>
            <a:spLocks noChangeArrowheads="1"/>
          </p:cNvSpPr>
          <p:nvPr/>
        </p:nvSpPr>
        <p:spPr bwMode="auto">
          <a:xfrm>
            <a:off x="747713" y="3873500"/>
            <a:ext cx="5016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US" sz="1600" b="1">
                <a:latin typeface="+mn-lt"/>
              </a:rPr>
              <a:t>470</a:t>
            </a: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3E0DCB-4332-43DB-A23B-E46BE92CF50F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33" name="Footer Placeholder 3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9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99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48" grpId="0" animBg="1" autoUpdateAnimBg="0"/>
      <p:bldP spid="99349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smtClean="0"/>
              <a:t>Example 2: Mathematical examples</a:t>
            </a:r>
            <a:endParaRPr lang="en-CA" sz="3600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85775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CA" sz="2000" smtClean="0"/>
              <a:t>C = 20 +0.8 Y ,I = 15, G =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C + I + G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20 + 0.8 Y + 15 +15 =  50 + 0.8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Y at equilibrium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50 + 0.8 Y =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50 = 0.2Y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50/0.2 = 250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Recall equilibrium output is equal to autonomous expenditure divided by (1 – MPC)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Autonomous expenditure = 20 + 15 + 15 = 50, 1 – MPC = 1 – 0.8 = 0.2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50/0.2 = 250</a:t>
            </a:r>
          </a:p>
          <a:p>
            <a:pPr>
              <a:spcBef>
                <a:spcPct val="50000"/>
              </a:spcBef>
            </a:pPr>
            <a:endParaRPr lang="en-CA" sz="2000" smtClean="0"/>
          </a:p>
          <a:p>
            <a:pPr>
              <a:spcBef>
                <a:spcPct val="50000"/>
              </a:spcBef>
            </a:pPr>
            <a:endParaRPr lang="en-CA" sz="2000" b="1" smtClean="0"/>
          </a:p>
          <a:p>
            <a:pPr>
              <a:spcBef>
                <a:spcPct val="50000"/>
              </a:spcBef>
            </a:pPr>
            <a:endParaRPr lang="en-CA" sz="2000" smtClean="0"/>
          </a:p>
          <a:p>
            <a:endParaRPr lang="en-CA" sz="200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C45D51-6ABD-4D9B-8614-C88A12528C4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smtClean="0"/>
              <a:t>Example 3: Mathematical examples</a:t>
            </a:r>
            <a:endParaRPr lang="en-CA" sz="3600" dirty="0"/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857750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CA" sz="2000" smtClean="0"/>
              <a:t>T = 10, I = 20, G =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C = 20 +0.8 (Y-10)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C + I + G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20 + 0.8 (Y-15) + 15 +15 =  20 +0.8Y – 8 + 15 + 15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42 + 0.8Y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AE = Y at equilibrium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42 + 0.8 Y = Y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42 = 0.2Y</a:t>
            </a:r>
          </a:p>
          <a:p>
            <a:pPr>
              <a:spcBef>
                <a:spcPct val="50000"/>
              </a:spcBef>
            </a:pPr>
            <a:r>
              <a:rPr lang="en-CA" sz="2000" b="1" smtClean="0"/>
              <a:t>Y</a:t>
            </a:r>
            <a:r>
              <a:rPr lang="en-CA" sz="2000" b="1" baseline="-25000" smtClean="0"/>
              <a:t>e</a:t>
            </a:r>
            <a:r>
              <a:rPr lang="en-CA" sz="2000" b="1" smtClean="0"/>
              <a:t> = 42/0.2 = 210</a:t>
            </a:r>
          </a:p>
          <a:p>
            <a:pPr>
              <a:spcBef>
                <a:spcPct val="50000"/>
              </a:spcBef>
            </a:pPr>
            <a:r>
              <a:rPr lang="en-CA" sz="2000" smtClean="0"/>
              <a:t>Taxes affect disposable income, which affect consumption</a:t>
            </a:r>
          </a:p>
          <a:p>
            <a:pPr>
              <a:spcBef>
                <a:spcPct val="50000"/>
              </a:spcBef>
            </a:pPr>
            <a:endParaRPr lang="en-CA" sz="2000" b="1" smtClean="0"/>
          </a:p>
          <a:p>
            <a:pPr>
              <a:spcBef>
                <a:spcPct val="50000"/>
              </a:spcBef>
            </a:pPr>
            <a:endParaRPr lang="en-CA" sz="2000" smtClean="0"/>
          </a:p>
          <a:p>
            <a:endParaRPr lang="en-CA" sz="200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CE4719-AB98-4B61-9721-F271E81AC63A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General Notation</a:t>
            </a:r>
            <a:endParaRPr lang="en-CA" dirty="0"/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C = C</a:t>
            </a:r>
            <a:r>
              <a:rPr lang="en-CA" baseline="-25000" smtClean="0"/>
              <a:t>0</a:t>
            </a:r>
            <a:r>
              <a:rPr lang="en-CA" smtClean="0"/>
              <a:t> + c(Y-T), I = I</a:t>
            </a:r>
            <a:r>
              <a:rPr lang="en-CA" baseline="-25000" smtClean="0"/>
              <a:t>g </a:t>
            </a:r>
            <a:r>
              <a:rPr lang="en-CA" smtClean="0"/>
              <a:t>and G</a:t>
            </a:r>
          </a:p>
          <a:p>
            <a:r>
              <a:rPr lang="en-CA" smtClean="0"/>
              <a:t>AE = C + I + G</a:t>
            </a:r>
          </a:p>
          <a:p>
            <a:r>
              <a:rPr lang="en-CA" smtClean="0"/>
              <a:t>AE = C</a:t>
            </a:r>
            <a:r>
              <a:rPr lang="en-CA" baseline="-25000" smtClean="0"/>
              <a:t>0</a:t>
            </a:r>
            <a:r>
              <a:rPr lang="en-CA" smtClean="0"/>
              <a:t> + c(Y-T) + I</a:t>
            </a:r>
            <a:r>
              <a:rPr lang="en-CA" baseline="-25000" smtClean="0"/>
              <a:t>g </a:t>
            </a:r>
            <a:r>
              <a:rPr lang="en-CA" smtClean="0"/>
              <a:t>+ G</a:t>
            </a:r>
          </a:p>
          <a:p>
            <a:r>
              <a:rPr lang="en-CA" smtClean="0"/>
              <a:t>Y = AE at equilibrium</a:t>
            </a:r>
          </a:p>
          <a:p>
            <a:r>
              <a:rPr lang="en-CA" smtClean="0"/>
              <a:t>Y = C</a:t>
            </a:r>
            <a:r>
              <a:rPr lang="en-CA" baseline="-25000" smtClean="0"/>
              <a:t>0</a:t>
            </a:r>
            <a:r>
              <a:rPr lang="en-CA" smtClean="0"/>
              <a:t> + c(Y-T) + I</a:t>
            </a:r>
            <a:r>
              <a:rPr lang="en-CA" baseline="-25000" smtClean="0"/>
              <a:t>g </a:t>
            </a:r>
            <a:r>
              <a:rPr lang="en-CA" smtClean="0"/>
              <a:t>+ G</a:t>
            </a:r>
          </a:p>
          <a:p>
            <a:r>
              <a:rPr lang="en-CA" smtClean="0"/>
              <a:t>Y</a:t>
            </a:r>
            <a:r>
              <a:rPr lang="en-CA" baseline="-25000" smtClean="0"/>
              <a:t>e</a:t>
            </a:r>
            <a:r>
              <a:rPr lang="en-CA" smtClean="0"/>
              <a:t> = (C</a:t>
            </a:r>
            <a:r>
              <a:rPr lang="en-CA" baseline="-25000" smtClean="0"/>
              <a:t>0</a:t>
            </a:r>
            <a:r>
              <a:rPr lang="en-CA" smtClean="0"/>
              <a:t> - cT+ I</a:t>
            </a:r>
            <a:r>
              <a:rPr lang="en-CA" baseline="-25000" smtClean="0"/>
              <a:t>g </a:t>
            </a:r>
            <a:r>
              <a:rPr lang="en-CA" smtClean="0"/>
              <a:t>+ G)/(1-c)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D2DB9B-0385-4F0D-9604-9EFA6977727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4800" dirty="0" smtClean="0"/>
              <a:t>Equilibrium Versus Full Employment GDP</a:t>
            </a:r>
            <a:endParaRPr lang="en-CA" dirty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Equilibrium GDP may or may not provide full employment </a:t>
            </a:r>
          </a:p>
          <a:p>
            <a:pPr eaLnBrk="1" hangingPunct="1"/>
            <a:r>
              <a:rPr lang="en-CA" smtClean="0"/>
              <a:t>Recessionary Expenditure Gap</a:t>
            </a:r>
          </a:p>
          <a:p>
            <a:pPr eaLnBrk="1" hangingPunct="1"/>
            <a:r>
              <a:rPr lang="en-CA" smtClean="0"/>
              <a:t>Increasing autonomous expenditure has a multiplier effect</a:t>
            </a:r>
          </a:p>
          <a:p>
            <a:pPr eaLnBrk="1" hangingPunct="1"/>
            <a:endParaRPr lang="en-CA" smtClean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484CA0-F616-4A5E-AF7D-C9C1AAED2B5B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Line 2"/>
          <p:cNvSpPr>
            <a:spLocks noChangeShapeType="1"/>
          </p:cNvSpPr>
          <p:nvPr/>
        </p:nvSpPr>
        <p:spPr bwMode="auto">
          <a:xfrm>
            <a:off x="2470150" y="4797425"/>
            <a:ext cx="0" cy="987425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09571" name="Line 3"/>
          <p:cNvSpPr>
            <a:spLocks noChangeShapeType="1"/>
          </p:cNvSpPr>
          <p:nvPr/>
        </p:nvSpPr>
        <p:spPr bwMode="auto">
          <a:xfrm>
            <a:off x="3529013" y="3622675"/>
            <a:ext cx="0" cy="2149475"/>
          </a:xfrm>
          <a:prstGeom prst="line">
            <a:avLst/>
          </a:prstGeom>
          <a:noFill/>
          <a:ln w="12700">
            <a:solidFill>
              <a:schemeClr val="accent2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154629" name="Rectangle 4"/>
          <p:cNvSpPr>
            <a:spLocks noChangeArrowheads="1"/>
          </p:cNvSpPr>
          <p:nvPr/>
        </p:nvSpPr>
        <p:spPr bwMode="auto">
          <a:xfrm>
            <a:off x="1981200" y="6019800"/>
            <a:ext cx="3286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>
              <a:defRPr/>
            </a:pPr>
            <a:r>
              <a:rPr lang="en-CA" sz="1400" b="1">
                <a:latin typeface="+mn-lt"/>
              </a:rPr>
              <a:t>Real GDP (billions of dollars)</a:t>
            </a:r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5456238" y="3162300"/>
            <a:ext cx="14843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rgbClr val="FC0128"/>
                </a:solidFill>
                <a:latin typeface="+mn-lt"/>
              </a:rPr>
              <a:t>(C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rgbClr val="FC0128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rgbClr val="FC0128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rgbClr val="FC0128"/>
                </a:solidFill>
                <a:latin typeface="+mn-lt"/>
              </a:rPr>
              <a:t>+ G)</a:t>
            </a:r>
            <a:r>
              <a:rPr lang="en-CA" sz="2000" b="1" baseline="-25000" dirty="0">
                <a:solidFill>
                  <a:srgbClr val="FC0128"/>
                </a:solidFill>
                <a:latin typeface="+mn-lt"/>
              </a:rPr>
              <a:t>1</a:t>
            </a:r>
          </a:p>
        </p:txBody>
      </p:sp>
      <p:sp>
        <p:nvSpPr>
          <p:cNvPr id="36870" name="Arc 6"/>
          <p:cNvSpPr>
            <a:spLocks/>
          </p:cNvSpPr>
          <p:nvPr/>
        </p:nvSpPr>
        <p:spPr bwMode="auto">
          <a:xfrm>
            <a:off x="2027238" y="5218113"/>
            <a:ext cx="320675" cy="512762"/>
          </a:xfrm>
          <a:custGeom>
            <a:avLst/>
            <a:gdLst>
              <a:gd name="T0" fmla="*/ 0 w 21707"/>
              <a:gd name="T1" fmla="*/ 0 h 21600"/>
              <a:gd name="T2" fmla="*/ 2147483647 w 21707"/>
              <a:gd name="T3" fmla="*/ 2147483647 h 21600"/>
              <a:gd name="T4" fmla="*/ 2147483647 w 21707"/>
              <a:gd name="T5" fmla="*/ 2147483647 h 21600"/>
              <a:gd name="T6" fmla="*/ 0 60000 65536"/>
              <a:gd name="T7" fmla="*/ 0 60000 65536"/>
              <a:gd name="T8" fmla="*/ 0 60000 65536"/>
              <a:gd name="T9" fmla="*/ 0 w 21707"/>
              <a:gd name="T10" fmla="*/ 0 h 21600"/>
              <a:gd name="T11" fmla="*/ 21707 w 21707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07" h="21600" fill="none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</a:path>
              <a:path w="21707" h="21600" stroke="0" extrusionOk="0">
                <a:moveTo>
                  <a:pt x="0" y="0"/>
                </a:moveTo>
                <a:cubicBezTo>
                  <a:pt x="35" y="0"/>
                  <a:pt x="71" y="-1"/>
                  <a:pt x="107" y="0"/>
                </a:cubicBezTo>
                <a:cubicBezTo>
                  <a:pt x="12036" y="0"/>
                  <a:pt x="21707" y="9670"/>
                  <a:pt x="21707" y="21600"/>
                </a:cubicBezTo>
                <a:lnTo>
                  <a:pt x="107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36871" name="Group 7"/>
          <p:cNvGrpSpPr>
            <a:grpSpLocks/>
          </p:cNvGrpSpPr>
          <p:nvPr/>
        </p:nvGrpSpPr>
        <p:grpSpPr bwMode="auto">
          <a:xfrm>
            <a:off x="1387475" y="1793875"/>
            <a:ext cx="4175125" cy="3990975"/>
            <a:chOff x="1588" y="819"/>
            <a:chExt cx="2630" cy="2514"/>
          </a:xfrm>
        </p:grpSpPr>
        <p:sp>
          <p:nvSpPr>
            <p:cNvPr id="36893" name="Line 8"/>
            <p:cNvSpPr>
              <a:spLocks noChangeShapeType="1"/>
            </p:cNvSpPr>
            <p:nvPr/>
          </p:nvSpPr>
          <p:spPr bwMode="auto">
            <a:xfrm>
              <a:off x="1606" y="819"/>
              <a:ext cx="0" cy="251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36894" name="Line 9"/>
            <p:cNvSpPr>
              <a:spLocks noChangeShapeType="1"/>
            </p:cNvSpPr>
            <p:nvPr/>
          </p:nvSpPr>
          <p:spPr bwMode="auto">
            <a:xfrm>
              <a:off x="1588" y="3317"/>
              <a:ext cx="263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54633" name="Rectangle 10"/>
          <p:cNvSpPr>
            <a:spLocks noChangeArrowheads="1"/>
          </p:cNvSpPr>
          <p:nvPr/>
        </p:nvSpPr>
        <p:spPr bwMode="auto">
          <a:xfrm>
            <a:off x="998538" y="5475288"/>
            <a:ext cx="349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400">
                <a:latin typeface="+mn-lt"/>
              </a:rPr>
              <a:t>o</a:t>
            </a:r>
          </a:p>
        </p:txBody>
      </p:sp>
      <p:grpSp>
        <p:nvGrpSpPr>
          <p:cNvPr id="36873" name="Group 11"/>
          <p:cNvGrpSpPr>
            <a:grpSpLocks/>
          </p:cNvGrpSpPr>
          <p:nvPr/>
        </p:nvGrpSpPr>
        <p:grpSpPr bwMode="auto">
          <a:xfrm>
            <a:off x="1671638" y="5346700"/>
            <a:ext cx="520700" cy="357188"/>
            <a:chOff x="1767" y="3057"/>
            <a:chExt cx="328" cy="225"/>
          </a:xfrm>
        </p:grpSpPr>
        <p:sp>
          <p:nvSpPr>
            <p:cNvPr id="36891" name="Rectangle 12"/>
            <p:cNvSpPr>
              <a:spLocks noChangeArrowheads="1"/>
            </p:cNvSpPr>
            <p:nvPr/>
          </p:nvSpPr>
          <p:spPr bwMode="auto">
            <a:xfrm>
              <a:off x="1767" y="3109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</a:rPr>
                <a:t>45</a:t>
              </a:r>
            </a:p>
          </p:txBody>
        </p:sp>
        <p:sp>
          <p:nvSpPr>
            <p:cNvPr id="36892" name="Rectangle 13"/>
            <p:cNvSpPr>
              <a:spLocks noChangeArrowheads="1"/>
            </p:cNvSpPr>
            <p:nvPr/>
          </p:nvSpPr>
          <p:spPr bwMode="auto">
            <a:xfrm>
              <a:off x="1930" y="3057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</a:rPr>
                <a:t>o</a:t>
              </a:r>
            </a:p>
          </p:txBody>
        </p:sp>
      </p:grpSp>
      <p:sp>
        <p:nvSpPr>
          <p:cNvPr id="36874" name="Line 14"/>
          <p:cNvSpPr>
            <a:spLocks noChangeShapeType="1"/>
          </p:cNvSpPr>
          <p:nvPr/>
        </p:nvSpPr>
        <p:spPr bwMode="auto">
          <a:xfrm flipV="1">
            <a:off x="1417638" y="1585913"/>
            <a:ext cx="4186237" cy="4186237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09583" name="Line 15"/>
          <p:cNvSpPr>
            <a:spLocks noChangeShapeType="1"/>
          </p:cNvSpPr>
          <p:nvPr/>
        </p:nvSpPr>
        <p:spPr bwMode="auto">
          <a:xfrm flipV="1">
            <a:off x="1555750" y="2841625"/>
            <a:ext cx="4473575" cy="2393950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6876" name="Line 16"/>
          <p:cNvSpPr>
            <a:spLocks noChangeShapeType="1"/>
          </p:cNvSpPr>
          <p:nvPr/>
        </p:nvSpPr>
        <p:spPr bwMode="auto">
          <a:xfrm flipV="1">
            <a:off x="1866900" y="2290763"/>
            <a:ext cx="4195763" cy="2244725"/>
          </a:xfrm>
          <a:prstGeom prst="line">
            <a:avLst/>
          </a:prstGeom>
          <a:noFill/>
          <a:ln w="50800">
            <a:solidFill>
              <a:schemeClr val="accent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36877" name="Rectangle 17"/>
          <p:cNvSpPr>
            <a:spLocks noChangeArrowheads="1"/>
          </p:cNvSpPr>
          <p:nvPr/>
        </p:nvSpPr>
        <p:spPr bwMode="auto">
          <a:xfrm>
            <a:off x="3482975" y="3459163"/>
            <a:ext cx="4206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latin typeface="Book Antiqua" pitchFamily="18" charset="0"/>
            </a:endParaRPr>
          </a:p>
        </p:txBody>
      </p:sp>
      <p:sp>
        <p:nvSpPr>
          <p:cNvPr id="109586" name="Rectangle 18"/>
          <p:cNvSpPr>
            <a:spLocks noChangeArrowheads="1"/>
          </p:cNvSpPr>
          <p:nvPr/>
        </p:nvSpPr>
        <p:spPr bwMode="auto">
          <a:xfrm>
            <a:off x="3851275" y="4068763"/>
            <a:ext cx="24209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Recessionary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Gap = $20 billion </a:t>
            </a:r>
          </a:p>
        </p:txBody>
      </p:sp>
      <p:sp>
        <p:nvSpPr>
          <p:cNvPr id="154640" name="Rectangle 19"/>
          <p:cNvSpPr>
            <a:spLocks noChangeArrowheads="1"/>
          </p:cNvSpPr>
          <p:nvPr/>
        </p:nvSpPr>
        <p:spPr bwMode="auto">
          <a:xfrm>
            <a:off x="5508625" y="1911350"/>
            <a:ext cx="14874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sz="2000" b="1" dirty="0">
                <a:solidFill>
                  <a:schemeClr val="accent2"/>
                </a:solidFill>
                <a:latin typeface="+mn-lt"/>
              </a:rPr>
              <a:t>(C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a</a:t>
            </a:r>
            <a:r>
              <a:rPr lang="en-CA" sz="2000" b="1" dirty="0">
                <a:solidFill>
                  <a:schemeClr val="accent2"/>
                </a:solidFill>
                <a:latin typeface="+mn-lt"/>
              </a:rPr>
              <a:t> + </a:t>
            </a:r>
            <a:r>
              <a:rPr lang="en-CA" sz="2000" b="1" dirty="0" err="1">
                <a:solidFill>
                  <a:schemeClr val="accent2"/>
                </a:solidFill>
                <a:latin typeface="+mn-lt"/>
              </a:rPr>
              <a:t>I</a:t>
            </a:r>
            <a:r>
              <a:rPr lang="en-CA" sz="2000" b="1" baseline="-25000" dirty="0" err="1">
                <a:solidFill>
                  <a:schemeClr val="accent2"/>
                </a:solidFill>
                <a:latin typeface="+mn-lt"/>
              </a:rPr>
              <a:t>g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  </a:t>
            </a:r>
            <a:r>
              <a:rPr lang="en-CA" sz="2000" b="1" dirty="0">
                <a:solidFill>
                  <a:schemeClr val="accent2"/>
                </a:solidFill>
                <a:latin typeface="+mn-lt"/>
              </a:rPr>
              <a:t>+ G)</a:t>
            </a:r>
            <a:r>
              <a:rPr lang="en-CA" sz="2000" b="1" baseline="-25000" dirty="0">
                <a:solidFill>
                  <a:schemeClr val="accent2"/>
                </a:solidFill>
                <a:latin typeface="+mn-lt"/>
              </a:rPr>
              <a:t>0</a:t>
            </a:r>
          </a:p>
        </p:txBody>
      </p:sp>
      <p:sp>
        <p:nvSpPr>
          <p:cNvPr id="154641" name="Rectangle 20"/>
          <p:cNvSpPr>
            <a:spLocks noChangeArrowheads="1"/>
          </p:cNvSpPr>
          <p:nvPr/>
        </p:nvSpPr>
        <p:spPr bwMode="auto">
          <a:xfrm>
            <a:off x="2208213" y="5773738"/>
            <a:ext cx="13541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>
              <a:defRPr/>
            </a:pPr>
            <a:r>
              <a:rPr lang="en-CA" b="1">
                <a:latin typeface="+mn-lt"/>
              </a:rPr>
              <a:t>510          530</a:t>
            </a:r>
          </a:p>
        </p:txBody>
      </p:sp>
      <p:sp>
        <p:nvSpPr>
          <p:cNvPr id="154642" name="Rectangle 21"/>
          <p:cNvSpPr>
            <a:spLocks noChangeArrowheads="1"/>
          </p:cNvSpPr>
          <p:nvPr/>
        </p:nvSpPr>
        <p:spPr bwMode="auto">
          <a:xfrm rot="-5400000">
            <a:off x="-283368" y="3448844"/>
            <a:ext cx="2058987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>
              <a:defRPr/>
            </a:pPr>
            <a:r>
              <a:rPr lang="en-US" sz="1400" b="1" dirty="0">
                <a:latin typeface="+mn-lt"/>
              </a:rPr>
              <a:t>	</a:t>
            </a:r>
          </a:p>
          <a:p>
            <a:pPr algn="ctr">
              <a:defRPr/>
            </a:pPr>
            <a:r>
              <a:rPr lang="en-US" sz="1400" b="1" dirty="0">
                <a:latin typeface="+mn-lt"/>
              </a:rPr>
              <a:t>Aggregate expenditures</a:t>
            </a:r>
          </a:p>
          <a:p>
            <a:pPr algn="ctr">
              <a:defRPr/>
            </a:pPr>
            <a:r>
              <a:rPr lang="en-CA" sz="1400" b="1" dirty="0">
                <a:latin typeface="+mn-lt"/>
              </a:rPr>
              <a:t> (billions of dollars)</a:t>
            </a:r>
          </a:p>
        </p:txBody>
      </p:sp>
      <p:grpSp>
        <p:nvGrpSpPr>
          <p:cNvPr id="36882" name="Group 22"/>
          <p:cNvGrpSpPr>
            <a:grpSpLocks/>
          </p:cNvGrpSpPr>
          <p:nvPr/>
        </p:nvGrpSpPr>
        <p:grpSpPr bwMode="auto">
          <a:xfrm>
            <a:off x="3616325" y="5006975"/>
            <a:ext cx="3305175" cy="703263"/>
            <a:chOff x="2992" y="2843"/>
            <a:chExt cx="2082" cy="443"/>
          </a:xfrm>
        </p:grpSpPr>
        <p:sp>
          <p:nvSpPr>
            <p:cNvPr id="154648" name="Rectangle 23"/>
            <p:cNvSpPr>
              <a:spLocks noChangeArrowheads="1"/>
            </p:cNvSpPr>
            <p:nvPr/>
          </p:nvSpPr>
          <p:spPr bwMode="auto">
            <a:xfrm>
              <a:off x="3172" y="2843"/>
              <a:ext cx="190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ctr">
                <a:defRPr/>
              </a:pPr>
              <a:r>
                <a:rPr lang="en-CA" sz="2400" b="1" i="1" dirty="0">
                  <a:latin typeface="+mn-lt"/>
                </a:rPr>
                <a:t>Full Employment GDP</a:t>
              </a:r>
            </a:p>
          </p:txBody>
        </p:sp>
        <p:sp>
          <p:nvSpPr>
            <p:cNvPr id="154649" name="Line 24"/>
            <p:cNvSpPr>
              <a:spLocks noChangeShapeType="1"/>
            </p:cNvSpPr>
            <p:nvPr/>
          </p:nvSpPr>
          <p:spPr bwMode="auto">
            <a:xfrm flipH="1">
              <a:off x="2992" y="3107"/>
              <a:ext cx="493" cy="179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 type="none" w="sm" len="sm"/>
              <a:tailEnd type="stealth" w="med" len="lg"/>
            </a:ln>
          </p:spPr>
          <p:txBody>
            <a:bodyPr/>
            <a:lstStyle/>
            <a:p>
              <a:pPr>
                <a:defRPr/>
              </a:pPr>
              <a:endParaRPr lang="en-CA">
                <a:latin typeface="+mn-lt"/>
              </a:endParaRPr>
            </a:p>
          </p:txBody>
        </p:sp>
      </p:grpSp>
      <p:sp>
        <p:nvSpPr>
          <p:cNvPr id="109593" name="AutoShape 25"/>
          <p:cNvSpPr>
            <a:spLocks noChangeArrowheads="1"/>
          </p:cNvSpPr>
          <p:nvPr/>
        </p:nvSpPr>
        <p:spPr bwMode="auto">
          <a:xfrm>
            <a:off x="2470150" y="4765675"/>
            <a:ext cx="1076325" cy="644525"/>
          </a:xfrm>
          <a:prstGeom prst="leftRightArrow">
            <a:avLst>
              <a:gd name="adj1" fmla="val 50000"/>
              <a:gd name="adj2" fmla="val 33399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 i="1">
                <a:solidFill>
                  <a:srgbClr val="FEFFD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</a:t>
            </a:r>
            <a:endParaRPr lang="en-CA" sz="2000" b="1" i="1">
              <a:solidFill>
                <a:srgbClr val="FEFFD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cxnSp>
        <p:nvCxnSpPr>
          <p:cNvPr id="36884" name="AutoShape 26"/>
          <p:cNvCxnSpPr>
            <a:cxnSpLocks noChangeShapeType="1"/>
          </p:cNvCxnSpPr>
          <p:nvPr/>
        </p:nvCxnSpPr>
        <p:spPr bwMode="auto">
          <a:xfrm rot="10800000" flipV="1">
            <a:off x="3571875" y="4786313"/>
            <a:ext cx="1500188" cy="33020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109595" name="Rectangle 27"/>
          <p:cNvSpPr>
            <a:spLocks noChangeArrowheads="1"/>
          </p:cNvSpPr>
          <p:nvPr/>
        </p:nvSpPr>
        <p:spPr bwMode="blackWhite">
          <a:xfrm>
            <a:off x="1023938" y="1109663"/>
            <a:ext cx="4183062" cy="1590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Recessionary gap -  When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aggregate expenditures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are inadequate to bring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sz="24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about full employment </a:t>
            </a:r>
          </a:p>
        </p:txBody>
      </p:sp>
      <p:sp>
        <p:nvSpPr>
          <p:cNvPr id="34" name="Text Box 29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489425"/>
            <a:ext cx="8594340" cy="584775"/>
          </a:xfrm>
          <a:ln w="12700"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 smtClean="0"/>
              <a:t>Recessionary </a:t>
            </a:r>
            <a:r>
              <a:rPr lang="en-US" sz="3200" dirty="0"/>
              <a:t>and Inflationary Expenditure Gaps</a:t>
            </a:r>
            <a:endParaRPr lang="en-CA" sz="3200" dirty="0"/>
          </a:p>
        </p:txBody>
      </p:sp>
      <p:sp>
        <p:nvSpPr>
          <p:cNvPr id="36" name="Slide Number Placeholder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B1AF9-3BEB-42E4-8AD1-38B4785A98B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animBg="1"/>
      <p:bldP spid="109573" grpId="0"/>
      <p:bldP spid="109583" grpId="0" animBg="1"/>
      <p:bldP spid="109586" grpId="0"/>
      <p:bldP spid="109593" grpId="0" animBg="1"/>
      <p:bldP spid="10959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Two different policies that a government might pursue to close a recessionary expenditure gap and achieve full employment:</a:t>
            </a:r>
          </a:p>
          <a:p>
            <a:pPr eaLnBrk="1" hangingPunct="1"/>
            <a:r>
              <a:rPr lang="en-US" smtClean="0"/>
              <a:t>1. Increase government spending</a:t>
            </a:r>
          </a:p>
          <a:p>
            <a:pPr eaLnBrk="1" hangingPunct="1"/>
            <a:r>
              <a:rPr lang="en-US" smtClean="0"/>
              <a:t>2. Lower taxes</a:t>
            </a:r>
          </a:p>
          <a:p>
            <a:pPr eaLnBrk="1" hangingPunct="1"/>
            <a:r>
              <a:rPr lang="en-US" smtClean="0"/>
              <a:t>Both work by increasing aggregate expenditures</a:t>
            </a:r>
          </a:p>
        </p:txBody>
      </p:sp>
      <p:sp>
        <p:nvSpPr>
          <p:cNvPr id="7" name="Text Box 6"/>
          <p:cNvSpPr txBox="1">
            <a:spLocks noGrp="1" noChangeArrowheads="1"/>
          </p:cNvSpPr>
          <p:nvPr>
            <p:ph type="title"/>
          </p:nvPr>
        </p:nvSpPr>
        <p:spPr bwMode="auto">
          <a:ln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600" dirty="0"/>
              <a:t>Keynes’s Solution to a Recessionary Expenditure Gap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6A1AEF-3033-4F10-B129-220241EB4A31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Example: </a:t>
            </a:r>
            <a:r>
              <a:rPr lang="en-CA" dirty="0" err="1" smtClean="0"/>
              <a:t>Lyryx</a:t>
            </a:r>
            <a:r>
              <a:rPr lang="en-CA" dirty="0" smtClean="0"/>
              <a:t> Lab Question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France is falling 2.0% above its targeted income of $18,000 and has a marginal propensity to consume of 0.6.</a:t>
            </a:r>
          </a:p>
          <a:p>
            <a:r>
              <a:rPr lang="en-CA" sz="2400" smtClean="0"/>
              <a:t>By using the multiplier model, what change in government expenditures would be needed to achieve this target?</a:t>
            </a:r>
          </a:p>
          <a:p>
            <a:r>
              <a:rPr lang="en-CA" sz="2400" smtClean="0"/>
              <a:t>Recall, Multiplier = </a:t>
            </a:r>
            <a:r>
              <a:rPr lang="el-GR" sz="2400" smtClean="0"/>
              <a:t>Δ</a:t>
            </a:r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/</a:t>
            </a:r>
            <a:r>
              <a:rPr lang="el-GR" sz="2400" smtClean="0"/>
              <a:t>Δ</a:t>
            </a:r>
            <a:r>
              <a:rPr lang="en-CA" sz="2400" smtClean="0"/>
              <a:t>AE</a:t>
            </a:r>
          </a:p>
          <a:p>
            <a:r>
              <a:rPr lang="en-CA" sz="2400" smtClean="0"/>
              <a:t>Multiplier = 1/(1-MPC) = 1/(1-0.6) = 2.5</a:t>
            </a:r>
          </a:p>
          <a:p>
            <a:r>
              <a:rPr lang="el-GR" sz="2400" smtClean="0"/>
              <a:t>Δ</a:t>
            </a:r>
            <a:r>
              <a:rPr lang="en-CA" sz="2400" smtClean="0"/>
              <a:t>Y</a:t>
            </a:r>
            <a:r>
              <a:rPr lang="en-CA" sz="2400" baseline="-25000" smtClean="0"/>
              <a:t>e</a:t>
            </a:r>
            <a:r>
              <a:rPr lang="en-CA" sz="2400" smtClean="0"/>
              <a:t>= 2%*$18,000 =$360</a:t>
            </a:r>
          </a:p>
          <a:p>
            <a:r>
              <a:rPr lang="el-GR" sz="2400" smtClean="0"/>
              <a:t>Δ</a:t>
            </a:r>
            <a:r>
              <a:rPr lang="en-CA" sz="2400" smtClean="0"/>
              <a:t>AE = $360 / 2.5 = $144</a:t>
            </a:r>
          </a:p>
          <a:p>
            <a:r>
              <a:rPr lang="en-CA" sz="2400" smtClean="0"/>
              <a:t>Government must increase its expenditure by $144 to close the output gap.</a:t>
            </a:r>
            <a:br>
              <a:rPr lang="en-CA" sz="2400" smtClean="0"/>
            </a:br>
            <a:endParaRPr lang="en-CA" sz="240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CDA23-A00D-4911-AC21-02E9E806F94E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  <a:t>Lump Sum Tax and Net Tax</a:t>
            </a:r>
            <a:endParaRPr lang="en-US" sz="36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91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Taxes and transfer payment affect consumption</a:t>
            </a:r>
          </a:p>
          <a:p>
            <a:pPr lvl="1" eaLnBrk="1" hangingPunct="1"/>
            <a:r>
              <a:rPr lang="en-US" dirty="0" smtClean="0"/>
              <a:t>Lump sum tax, DI = Y - T</a:t>
            </a:r>
          </a:p>
          <a:p>
            <a:pPr lvl="1" eaLnBrk="1" hangingPunct="1"/>
            <a:r>
              <a:rPr lang="en-US" dirty="0" smtClean="0"/>
              <a:t>Net tax, NT = </a:t>
            </a:r>
            <a:r>
              <a:rPr lang="en-US" i="1" dirty="0" err="1" smtClean="0"/>
              <a:t>t</a:t>
            </a:r>
            <a:r>
              <a:rPr lang="en-US" dirty="0" err="1" smtClean="0"/>
              <a:t>Y</a:t>
            </a:r>
            <a:r>
              <a:rPr lang="en-US" dirty="0" smtClean="0"/>
              <a:t>, </a:t>
            </a:r>
            <a:r>
              <a:rPr lang="en-US" i="1" dirty="0" smtClean="0"/>
              <a:t>t</a:t>
            </a:r>
            <a:r>
              <a:rPr lang="en-US" dirty="0" smtClean="0"/>
              <a:t> net tax rate</a:t>
            </a:r>
          </a:p>
          <a:p>
            <a:pPr lvl="1" eaLnBrk="1" hangingPunct="1"/>
            <a:r>
              <a:rPr lang="en-US" dirty="0" smtClean="0"/>
              <a:t>DI = Y – NT = (1-t)Y</a:t>
            </a:r>
          </a:p>
        </p:txBody>
      </p:sp>
      <p:sp>
        <p:nvSpPr>
          <p:cNvPr id="9220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0A690A-DACE-4A62-B2E1-C54DBFEA9657}" type="slidenum">
              <a:rPr lang="en-US"/>
              <a:pPr/>
              <a:t>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  <a:t>Lump Sum Taxes and </a:t>
            </a:r>
            <a:b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  <a:t>Consumption Function</a:t>
            </a:r>
            <a:endParaRPr lang="en-US" sz="36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Assume C = 20 + 0.8DI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 = 10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DI = Y-10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So C = 20 + 0.8(Y-10)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	C = 20 + 0.8Y – 8 = 12 + 0.8Y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Each dollar of lump sum tax reduces autonomous consumption by 0.8 dollar (80 cents)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10244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50AB17D-F088-4452-99A2-DBEF6A91D2CD}" type="slidenum">
              <a:rPr lang="en-US"/>
              <a:pPr/>
              <a:t>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89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chemeClr val="accent1">
                    <a:satMod val="150000"/>
                  </a:schemeClr>
                </a:solidFill>
              </a:rPr>
              <a:t>Net Taxes and Consumption Function</a:t>
            </a:r>
            <a:endParaRPr lang="en-US" sz="36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592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41312" y="1629600"/>
            <a:ext cx="8229600" cy="46259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Assume C = 20 + 0.8DI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 = 10%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DI = (1-t)Y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So C = 20 + 0.8(1 – 0.10)Y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	C = 20 + 0.72Y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Each extra dollar of national income increase DI by $0.9 (90 cents), out of which household spend 72 cents and save 18 cents.</a:t>
            </a:r>
          </a:p>
          <a:p>
            <a:pPr eaLnBrk="1" hangingPunct="1">
              <a:lnSpc>
                <a:spcPct val="90000"/>
              </a:lnSpc>
            </a:pPr>
            <a:endParaRPr lang="en-US" dirty="0" smtClean="0"/>
          </a:p>
        </p:txBody>
      </p:sp>
      <p:sp>
        <p:nvSpPr>
          <p:cNvPr id="10244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50AB17D-F088-4452-99A2-DBEF6A91D2CD}" type="slidenum">
              <a:rPr lang="en-US"/>
              <a:pPr/>
              <a:t>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28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>
                <a:solidFill>
                  <a:schemeClr val="accent1">
                    <a:satMod val="150000"/>
                  </a:schemeClr>
                </a:solidFill>
              </a:rPr>
              <a:t>Net Taxes and Consumption Function</a:t>
            </a:r>
            <a:endParaRPr lang="en-US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1042988" y="1844675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1042988" y="5661025"/>
            <a:ext cx="3889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 flipV="1">
            <a:off x="1042988" y="2781300"/>
            <a:ext cx="3817937" cy="23050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58888" y="1700213"/>
            <a:ext cx="309721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Real Consumption C</a:t>
            </a:r>
            <a:endParaRPr lang="en-US" sz="2400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331913" y="6021388"/>
            <a:ext cx="3744143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Real GDP and </a:t>
            </a:r>
            <a:r>
              <a:rPr lang="en-CA" sz="2400" dirty="0" smtClean="0"/>
              <a:t>Income  Y</a:t>
            </a:r>
            <a:endParaRPr lang="en-US" sz="2400" dirty="0"/>
          </a:p>
        </p:txBody>
      </p:sp>
      <p:sp>
        <p:nvSpPr>
          <p:cNvPr id="594952" name="Text Box 8"/>
          <p:cNvSpPr txBox="1">
            <a:spLocks noChangeArrowheads="1"/>
          </p:cNvSpPr>
          <p:nvPr/>
        </p:nvSpPr>
        <p:spPr bwMode="auto">
          <a:xfrm>
            <a:off x="3708400" y="2420938"/>
            <a:ext cx="302418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C = 20 + 0.8Y, t = 0</a:t>
            </a:r>
            <a:endParaRPr lang="en-US" sz="2400"/>
          </a:p>
        </p:txBody>
      </p:sp>
      <p:sp>
        <p:nvSpPr>
          <p:cNvPr id="594953" name="Text Box 9"/>
          <p:cNvSpPr txBox="1">
            <a:spLocks noChangeArrowheads="1"/>
          </p:cNvSpPr>
          <p:nvPr/>
        </p:nvSpPr>
        <p:spPr bwMode="auto">
          <a:xfrm>
            <a:off x="3851920" y="3789040"/>
            <a:ext cx="3671887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C = </a:t>
            </a:r>
            <a:r>
              <a:rPr lang="en-CA" sz="2400" dirty="0" smtClean="0"/>
              <a:t>(20-0.8*10) </a:t>
            </a:r>
            <a:r>
              <a:rPr lang="en-CA" sz="2400" dirty="0"/>
              <a:t>+ </a:t>
            </a:r>
            <a:r>
              <a:rPr lang="en-CA" sz="2400" dirty="0" smtClean="0"/>
              <a:t>0.8Y</a:t>
            </a:r>
            <a:endParaRPr lang="en-US" sz="2400" dirty="0"/>
          </a:p>
        </p:txBody>
      </p:sp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2771775" y="5661025"/>
            <a:ext cx="649288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300</a:t>
            </a:r>
            <a:endParaRPr lang="en-US"/>
          </a:p>
        </p:txBody>
      </p:sp>
      <p:sp>
        <p:nvSpPr>
          <p:cNvPr id="11275" name="Line 13"/>
          <p:cNvSpPr>
            <a:spLocks noChangeShapeType="1"/>
          </p:cNvSpPr>
          <p:nvPr/>
        </p:nvSpPr>
        <p:spPr bwMode="auto">
          <a:xfrm flipH="1">
            <a:off x="1043608" y="4149080"/>
            <a:ext cx="2016125" cy="7143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6" name="Line 14"/>
          <p:cNvSpPr>
            <a:spLocks noChangeShapeType="1"/>
          </p:cNvSpPr>
          <p:nvPr/>
        </p:nvSpPr>
        <p:spPr bwMode="auto">
          <a:xfrm flipV="1">
            <a:off x="3059113" y="3860800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7" name="Line 15"/>
          <p:cNvSpPr>
            <a:spLocks noChangeShapeType="1"/>
          </p:cNvSpPr>
          <p:nvPr/>
        </p:nvSpPr>
        <p:spPr bwMode="auto">
          <a:xfrm flipH="1">
            <a:off x="1042988" y="3860800"/>
            <a:ext cx="20161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8" name="Text Box 19"/>
          <p:cNvSpPr txBox="1">
            <a:spLocks noChangeArrowheads="1"/>
          </p:cNvSpPr>
          <p:nvPr/>
        </p:nvSpPr>
        <p:spPr bwMode="auto">
          <a:xfrm>
            <a:off x="468313" y="4868863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20</a:t>
            </a:r>
            <a:endParaRPr lang="en-US"/>
          </a:p>
        </p:txBody>
      </p:sp>
      <p:sp>
        <p:nvSpPr>
          <p:cNvPr id="11279" name="Text Box 20"/>
          <p:cNvSpPr txBox="1">
            <a:spLocks noChangeArrowheads="1"/>
          </p:cNvSpPr>
          <p:nvPr/>
        </p:nvSpPr>
        <p:spPr bwMode="auto">
          <a:xfrm>
            <a:off x="467544" y="5229200"/>
            <a:ext cx="576262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 smtClean="0"/>
              <a:t>12</a:t>
            </a:r>
          </a:p>
        </p:txBody>
      </p:sp>
      <p:sp>
        <p:nvSpPr>
          <p:cNvPr id="11280" name="Text Box 21"/>
          <p:cNvSpPr txBox="1">
            <a:spLocks noChangeArrowheads="1"/>
          </p:cNvSpPr>
          <p:nvPr/>
        </p:nvSpPr>
        <p:spPr bwMode="auto">
          <a:xfrm>
            <a:off x="468313" y="3644900"/>
            <a:ext cx="72072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 smtClean="0"/>
              <a:t>260</a:t>
            </a:r>
            <a:endParaRPr lang="en-US" dirty="0"/>
          </a:p>
        </p:txBody>
      </p:sp>
      <p:sp>
        <p:nvSpPr>
          <p:cNvPr id="11281" name="Line 22"/>
          <p:cNvSpPr>
            <a:spLocks noChangeShapeType="1"/>
          </p:cNvSpPr>
          <p:nvPr/>
        </p:nvSpPr>
        <p:spPr bwMode="auto">
          <a:xfrm flipV="1">
            <a:off x="1043609" y="3068960"/>
            <a:ext cx="3888432" cy="2232248"/>
          </a:xfrm>
          <a:prstGeom prst="line">
            <a:avLst/>
          </a:prstGeom>
          <a:noFill/>
          <a:ln w="381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82" name="Text Box 23"/>
          <p:cNvSpPr txBox="1">
            <a:spLocks noChangeArrowheads="1"/>
          </p:cNvSpPr>
          <p:nvPr/>
        </p:nvSpPr>
        <p:spPr bwMode="auto">
          <a:xfrm>
            <a:off x="1187450" y="4581525"/>
            <a:ext cx="59055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84" name="Slide Number Placeholder 2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32983E-0040-4766-BBD8-564BAD0ABFB1}" type="slidenum">
              <a:rPr lang="en-US"/>
              <a:pPr/>
              <a:t>22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467544" y="4005064"/>
            <a:ext cx="576262" cy="36933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 smtClean="0"/>
              <a:t>252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9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952" grpId="0"/>
      <p:bldP spid="5949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Lump Sum Taxes </a:t>
            </a:r>
            <a:r>
              <a:rPr lang="en-CA" dirty="0">
                <a:solidFill>
                  <a:schemeClr val="accent1">
                    <a:satMod val="150000"/>
                  </a:schemeClr>
                </a:solidFill>
              </a:rPr>
              <a:t>and Consumption Function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267" name="Line 3"/>
          <p:cNvSpPr>
            <a:spLocks noChangeShapeType="1"/>
          </p:cNvSpPr>
          <p:nvPr/>
        </p:nvSpPr>
        <p:spPr bwMode="auto">
          <a:xfrm>
            <a:off x="1042988" y="1844675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1042988" y="5661025"/>
            <a:ext cx="38893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69" name="Line 5"/>
          <p:cNvSpPr>
            <a:spLocks noChangeShapeType="1"/>
          </p:cNvSpPr>
          <p:nvPr/>
        </p:nvSpPr>
        <p:spPr bwMode="auto">
          <a:xfrm flipV="1">
            <a:off x="1042988" y="2781300"/>
            <a:ext cx="3817937" cy="23050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1258888" y="1700213"/>
            <a:ext cx="3097212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Real Consumption C</a:t>
            </a:r>
            <a:endParaRPr lang="en-US" sz="2400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331913" y="6021388"/>
            <a:ext cx="3960167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Real GDP and </a:t>
            </a:r>
            <a:r>
              <a:rPr lang="en-CA" sz="2400" dirty="0" smtClean="0"/>
              <a:t>Income Y</a:t>
            </a:r>
            <a:endParaRPr lang="en-US" sz="2400" dirty="0"/>
          </a:p>
        </p:txBody>
      </p:sp>
      <p:sp>
        <p:nvSpPr>
          <p:cNvPr id="594952" name="Text Box 8"/>
          <p:cNvSpPr txBox="1">
            <a:spLocks noChangeArrowheads="1"/>
          </p:cNvSpPr>
          <p:nvPr/>
        </p:nvSpPr>
        <p:spPr bwMode="auto">
          <a:xfrm>
            <a:off x="3708400" y="2420938"/>
            <a:ext cx="3024188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C = 20 + 0.8Y, t = 0</a:t>
            </a:r>
            <a:endParaRPr lang="en-US" sz="2400"/>
          </a:p>
        </p:txBody>
      </p:sp>
      <p:sp>
        <p:nvSpPr>
          <p:cNvPr id="594953" name="Text Box 9"/>
          <p:cNvSpPr txBox="1">
            <a:spLocks noChangeArrowheads="1"/>
          </p:cNvSpPr>
          <p:nvPr/>
        </p:nvSpPr>
        <p:spPr bwMode="auto">
          <a:xfrm>
            <a:off x="4284663" y="4005263"/>
            <a:ext cx="3671887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/>
              <a:t>C = 20 + 0.72Y, t = 0.10</a:t>
            </a:r>
            <a:endParaRPr lang="en-US" sz="2400"/>
          </a:p>
        </p:txBody>
      </p:sp>
      <p:sp>
        <p:nvSpPr>
          <p:cNvPr id="11274" name="Text Box 11"/>
          <p:cNvSpPr txBox="1">
            <a:spLocks noChangeArrowheads="1"/>
          </p:cNvSpPr>
          <p:nvPr/>
        </p:nvSpPr>
        <p:spPr bwMode="auto">
          <a:xfrm>
            <a:off x="2771775" y="5661025"/>
            <a:ext cx="649288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300</a:t>
            </a:r>
            <a:endParaRPr lang="en-US"/>
          </a:p>
        </p:txBody>
      </p:sp>
      <p:sp>
        <p:nvSpPr>
          <p:cNvPr id="11275" name="Line 13"/>
          <p:cNvSpPr>
            <a:spLocks noChangeShapeType="1"/>
          </p:cNvSpPr>
          <p:nvPr/>
        </p:nvSpPr>
        <p:spPr bwMode="auto">
          <a:xfrm flipH="1">
            <a:off x="1042988" y="4365625"/>
            <a:ext cx="2016125" cy="71438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6" name="Line 14"/>
          <p:cNvSpPr>
            <a:spLocks noChangeShapeType="1"/>
          </p:cNvSpPr>
          <p:nvPr/>
        </p:nvSpPr>
        <p:spPr bwMode="auto">
          <a:xfrm flipV="1">
            <a:off x="3059113" y="3860800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7" name="Line 15"/>
          <p:cNvSpPr>
            <a:spLocks noChangeShapeType="1"/>
          </p:cNvSpPr>
          <p:nvPr/>
        </p:nvSpPr>
        <p:spPr bwMode="auto">
          <a:xfrm flipH="1">
            <a:off x="1042988" y="3860800"/>
            <a:ext cx="20161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78" name="Text Box 19"/>
          <p:cNvSpPr txBox="1">
            <a:spLocks noChangeArrowheads="1"/>
          </p:cNvSpPr>
          <p:nvPr/>
        </p:nvSpPr>
        <p:spPr bwMode="auto">
          <a:xfrm>
            <a:off x="468313" y="4868863"/>
            <a:ext cx="720725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20</a:t>
            </a:r>
            <a:endParaRPr lang="en-US"/>
          </a:p>
        </p:txBody>
      </p:sp>
      <p:sp>
        <p:nvSpPr>
          <p:cNvPr id="11279" name="Text Box 20"/>
          <p:cNvSpPr txBox="1">
            <a:spLocks noChangeArrowheads="1"/>
          </p:cNvSpPr>
          <p:nvPr/>
        </p:nvSpPr>
        <p:spPr bwMode="auto">
          <a:xfrm>
            <a:off x="468313" y="4292600"/>
            <a:ext cx="576262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 smtClean="0"/>
              <a:t>236</a:t>
            </a:r>
            <a:endParaRPr lang="en-US" dirty="0"/>
          </a:p>
        </p:txBody>
      </p:sp>
      <p:sp>
        <p:nvSpPr>
          <p:cNvPr id="11280" name="Text Box 21"/>
          <p:cNvSpPr txBox="1">
            <a:spLocks noChangeArrowheads="1"/>
          </p:cNvSpPr>
          <p:nvPr/>
        </p:nvSpPr>
        <p:spPr bwMode="auto">
          <a:xfrm>
            <a:off x="468313" y="3644900"/>
            <a:ext cx="720725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 smtClean="0"/>
              <a:t>260</a:t>
            </a:r>
            <a:endParaRPr lang="en-US" dirty="0"/>
          </a:p>
        </p:txBody>
      </p:sp>
      <p:sp>
        <p:nvSpPr>
          <p:cNvPr id="11281" name="Line 22"/>
          <p:cNvSpPr>
            <a:spLocks noChangeShapeType="1"/>
          </p:cNvSpPr>
          <p:nvPr/>
        </p:nvSpPr>
        <p:spPr bwMode="auto">
          <a:xfrm flipV="1">
            <a:off x="1042988" y="3644900"/>
            <a:ext cx="4105275" cy="1441450"/>
          </a:xfrm>
          <a:prstGeom prst="line">
            <a:avLst/>
          </a:prstGeom>
          <a:noFill/>
          <a:ln w="38100">
            <a:solidFill>
              <a:schemeClr val="hlink"/>
            </a:solidFill>
            <a:prstDash val="dash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11282" name="Text Box 23"/>
          <p:cNvSpPr txBox="1">
            <a:spLocks noChangeArrowheads="1"/>
          </p:cNvSpPr>
          <p:nvPr/>
        </p:nvSpPr>
        <p:spPr bwMode="auto">
          <a:xfrm>
            <a:off x="1187450" y="4581525"/>
            <a:ext cx="59055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83" name="Text Box 24"/>
          <p:cNvSpPr txBox="1">
            <a:spLocks noChangeArrowheads="1"/>
          </p:cNvSpPr>
          <p:nvPr/>
        </p:nvSpPr>
        <p:spPr bwMode="auto">
          <a:xfrm>
            <a:off x="4840588" y="-1214565"/>
            <a:ext cx="3455988" cy="159067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 sz="2400" dirty="0">
                <a:cs typeface="Tahoma" pitchFamily="34" charset="0"/>
              </a:rPr>
              <a:t>Δ</a:t>
            </a:r>
            <a:r>
              <a:rPr lang="en-US" sz="2400" dirty="0">
                <a:cs typeface="Tahoma" pitchFamily="34" charset="0"/>
              </a:rPr>
              <a:t>C/</a:t>
            </a:r>
            <a:r>
              <a:rPr lang="el-GR" sz="2400" dirty="0">
                <a:cs typeface="Tahoma" pitchFamily="34" charset="0"/>
              </a:rPr>
              <a:t>Δ</a:t>
            </a:r>
            <a:r>
              <a:rPr lang="en-US" sz="2400" dirty="0">
                <a:cs typeface="Tahoma" pitchFamily="34" charset="0"/>
              </a:rPr>
              <a:t>Y = MPC(1-t)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cs typeface="Tahoma" pitchFamily="34" charset="0"/>
              </a:rPr>
              <a:t>	= 0.8 x 0.9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cs typeface="Tahoma" pitchFamily="34" charset="0"/>
              </a:rPr>
              <a:t>What about Multiplier?</a:t>
            </a:r>
            <a:endParaRPr lang="el-GR" sz="2400" dirty="0">
              <a:cs typeface="Tahoma" pitchFamily="34" charset="0"/>
            </a:endParaRPr>
          </a:p>
        </p:txBody>
      </p:sp>
      <p:sp>
        <p:nvSpPr>
          <p:cNvPr id="11284" name="Slide Number Placeholder 2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32983E-0040-4766-BBD8-564BAD0ABFB1}" type="slidenum">
              <a:rPr lang="en-US"/>
              <a:pPr/>
              <a:t>23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9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952" grpId="0"/>
      <p:bldP spid="59495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Multiplier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19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80962" y="1662877"/>
            <a:ext cx="8229600" cy="4625975"/>
          </a:xfrm>
        </p:spPr>
        <p:txBody>
          <a:bodyPr/>
          <a:lstStyle/>
          <a:p>
            <a:pPr eaLnBrk="1" hangingPunct="1"/>
            <a:r>
              <a:rPr lang="en-US" sz="2800" dirty="0" smtClean="0"/>
              <a:t>Government spending (G) shift AE vertically</a:t>
            </a:r>
          </a:p>
          <a:p>
            <a:pPr eaLnBrk="1" hangingPunct="1"/>
            <a:r>
              <a:rPr lang="en-US" sz="2800" dirty="0" smtClean="0"/>
              <a:t>Net tax (increasing tax rate) reduces DI, therefore lowers consumption, rotate AE to the right (slope of AE is reduced)</a:t>
            </a:r>
          </a:p>
          <a:p>
            <a:pPr lvl="1" eaLnBrk="1" hangingPunct="1"/>
            <a:r>
              <a:rPr lang="en-US" sz="2400" dirty="0" smtClean="0"/>
              <a:t>AE and C has the same slope MPC × (1-t)</a:t>
            </a:r>
          </a:p>
          <a:p>
            <a:pPr eaLnBrk="1" hangingPunct="1"/>
            <a:r>
              <a:rPr lang="en-US" sz="2800" dirty="0" smtClean="0"/>
              <a:t>Multiplier effect is given by the combination of the two</a:t>
            </a:r>
          </a:p>
          <a:p>
            <a:pPr eaLnBrk="1" hangingPunct="1"/>
            <a:r>
              <a:rPr lang="en-US" sz="2800" dirty="0" smtClean="0"/>
              <a:t>Multiplier = 1/(1-MPC x (1 –t))</a:t>
            </a:r>
          </a:p>
          <a:p>
            <a:pPr eaLnBrk="1" hangingPunct="1"/>
            <a:r>
              <a:rPr lang="en-US" sz="2800" dirty="0" smtClean="0"/>
              <a:t>The change of equilibrium GDP is given by G x multiplier.</a:t>
            </a:r>
          </a:p>
        </p:txBody>
      </p:sp>
      <p:sp>
        <p:nvSpPr>
          <p:cNvPr id="12292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774B1EA-23E5-4DD4-A450-7F6F76C6A6C3}" type="slidenum">
              <a:rPr lang="en-US"/>
              <a:pPr/>
              <a:t>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accent1">
                    <a:satMod val="150000"/>
                  </a:schemeClr>
                </a:solidFill>
              </a:rPr>
              <a:t>The Effect of Taxes and Government Spending on Equilibrium Income</a:t>
            </a:r>
          </a:p>
        </p:txBody>
      </p:sp>
      <p:graphicFrame>
        <p:nvGraphicFramePr>
          <p:cNvPr id="599173" name="Group 133"/>
          <p:cNvGraphicFramePr>
            <a:graphicFrameLocks noGrp="1"/>
          </p:cNvGraphicFramePr>
          <p:nvPr>
            <p:ph sz="half" idx="1"/>
          </p:nvPr>
        </p:nvGraphicFramePr>
        <p:xfrm>
          <a:off x="4572000" y="1557338"/>
          <a:ext cx="3960813" cy="2160588"/>
        </p:xfrm>
        <a:graphic>
          <a:graphicData uri="http://schemas.openxmlformats.org/drawingml/2006/table">
            <a:tbl>
              <a:tblPr/>
              <a:tblGrid>
                <a:gridCol w="989013"/>
                <a:gridCol w="992187"/>
                <a:gridCol w="989013"/>
                <a:gridCol w="990600"/>
              </a:tblGrid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99075" name="Rectangle 35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700213"/>
            <a:ext cx="3887788" cy="439261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smtClean="0"/>
              <a:t>(a) No Government</a:t>
            </a:r>
          </a:p>
          <a:p>
            <a:pPr eaLnBrk="1" hangingPunct="1"/>
            <a:r>
              <a:rPr lang="en-US" sz="2800" smtClean="0"/>
              <a:t>AE = C + I</a:t>
            </a:r>
          </a:p>
          <a:p>
            <a:pPr eaLnBrk="1" hangingPunct="1"/>
            <a:r>
              <a:rPr lang="en-US" sz="2800" smtClean="0"/>
              <a:t>C = 20 + 0.8Y</a:t>
            </a:r>
          </a:p>
          <a:p>
            <a:pPr eaLnBrk="1" hangingPunct="1"/>
            <a:r>
              <a:rPr lang="en-US" sz="2800" smtClean="0"/>
              <a:t>I = 80</a:t>
            </a:r>
          </a:p>
          <a:p>
            <a:pPr eaLnBrk="1" hangingPunct="1"/>
            <a:r>
              <a:rPr lang="en-US" sz="2800" smtClean="0"/>
              <a:t>Autonomous Expenditure of 100</a:t>
            </a:r>
          </a:p>
          <a:p>
            <a:pPr eaLnBrk="1" hangingPunct="1"/>
            <a:r>
              <a:rPr lang="en-US" sz="2800" smtClean="0"/>
              <a:t>Multiplier = 5</a:t>
            </a:r>
          </a:p>
          <a:p>
            <a:pPr eaLnBrk="1" hangingPunct="1"/>
            <a:r>
              <a:rPr lang="en-US" sz="2800" smtClean="0"/>
              <a:t>Y</a:t>
            </a:r>
            <a:r>
              <a:rPr lang="en-US" sz="2800" baseline="-25000" smtClean="0"/>
              <a:t>e</a:t>
            </a:r>
            <a:r>
              <a:rPr lang="en-US" sz="2800" smtClean="0"/>
              <a:t> = 100 × 5 = 500</a:t>
            </a:r>
            <a:endParaRPr lang="en-US" sz="2800" smtClean="0">
              <a:solidFill>
                <a:schemeClr val="folHlink"/>
              </a:solidFill>
            </a:endParaRPr>
          </a:p>
        </p:txBody>
      </p:sp>
      <p:graphicFrame>
        <p:nvGraphicFramePr>
          <p:cNvPr id="599175" name="Group 135"/>
          <p:cNvGraphicFramePr>
            <a:graphicFrameLocks noGrp="1"/>
          </p:cNvGraphicFramePr>
          <p:nvPr>
            <p:ph sz="half" idx="2"/>
          </p:nvPr>
        </p:nvGraphicFramePr>
        <p:xfrm>
          <a:off x="4648200" y="3933825"/>
          <a:ext cx="3956050" cy="2303463"/>
        </p:xfrm>
        <a:graphic>
          <a:graphicData uri="http://schemas.openxmlformats.org/drawingml/2006/table">
            <a:tbl>
              <a:tblPr/>
              <a:tblGrid>
                <a:gridCol w="987425"/>
                <a:gridCol w="990600"/>
                <a:gridCol w="987425"/>
                <a:gridCol w="990600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420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70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FB0727D-F237-4BE3-85DE-1BD2C6340CB5}" type="slidenum">
              <a:rPr lang="en-US"/>
              <a:pPr/>
              <a:t>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9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9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07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1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accent1">
                    <a:satMod val="150000"/>
                  </a:schemeClr>
                </a:solidFill>
              </a:rPr>
              <a:t>The Effect of Taxes and Government Spending on Equilibrium Income</a:t>
            </a:r>
          </a:p>
        </p:txBody>
      </p:sp>
      <p:graphicFrame>
        <p:nvGraphicFramePr>
          <p:cNvPr id="603202" name="Group 66"/>
          <p:cNvGraphicFramePr>
            <a:graphicFrameLocks noGrp="1"/>
          </p:cNvGraphicFramePr>
          <p:nvPr>
            <p:ph sz="half" idx="1"/>
          </p:nvPr>
        </p:nvGraphicFramePr>
        <p:xfrm>
          <a:off x="4192588" y="1557338"/>
          <a:ext cx="4700587" cy="2160588"/>
        </p:xfrm>
        <a:graphic>
          <a:graphicData uri="http://schemas.openxmlformats.org/drawingml/2006/table">
            <a:tbl>
              <a:tblPr/>
              <a:tblGrid>
                <a:gridCol w="938212"/>
                <a:gridCol w="942975"/>
                <a:gridCol w="938213"/>
                <a:gridCol w="941387"/>
                <a:gridCol w="939800"/>
              </a:tblGrid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3166" name="Rectangle 30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700213"/>
            <a:ext cx="3887788" cy="43926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dirty="0" smtClean="0"/>
              <a:t>(b) T = 10, G = 50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en-US" sz="2800" dirty="0" smtClean="0"/>
              <a:t>AE = C + I + G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C = 20 + 0.8(Y-10)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C = 12 + 0.8Y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I = 80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G = 50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Autonomous Expenditure of 142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Multiplier = 5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Y</a:t>
            </a:r>
            <a:r>
              <a:rPr lang="en-US" sz="2800" baseline="-25000" dirty="0" smtClean="0"/>
              <a:t>e</a:t>
            </a:r>
            <a:r>
              <a:rPr lang="en-US" sz="2800" dirty="0" smtClean="0"/>
              <a:t> = 142 × 5 = 710</a:t>
            </a:r>
            <a:endParaRPr lang="en-US" sz="2800" dirty="0" smtClean="0">
              <a:solidFill>
                <a:schemeClr val="folHlink"/>
              </a:solidFill>
            </a:endParaRPr>
          </a:p>
        </p:txBody>
      </p:sp>
      <p:graphicFrame>
        <p:nvGraphicFramePr>
          <p:cNvPr id="603216" name="Group 80"/>
          <p:cNvGraphicFramePr>
            <a:graphicFrameLocks noGrp="1"/>
          </p:cNvGraphicFramePr>
          <p:nvPr>
            <p:ph sz="half" idx="2"/>
          </p:nvPr>
        </p:nvGraphicFramePr>
        <p:xfrm>
          <a:off x="4197350" y="3933825"/>
          <a:ext cx="4695825" cy="2303463"/>
        </p:xfrm>
        <a:graphic>
          <a:graphicData uri="http://schemas.openxmlformats.org/drawingml/2006/table">
            <a:tbl>
              <a:tblPr/>
              <a:tblGrid>
                <a:gridCol w="930275"/>
                <a:gridCol w="933450"/>
                <a:gridCol w="930275"/>
                <a:gridCol w="933450"/>
                <a:gridCol w="968375"/>
              </a:tblGrid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710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710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428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1BB73B-EB88-42E9-8E2D-FBF7584E26E1}" type="slidenum">
              <a:rPr lang="en-US"/>
              <a:pPr/>
              <a:t>26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3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1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3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316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accent1">
                    <a:satMod val="150000"/>
                  </a:schemeClr>
                </a:solidFill>
              </a:rPr>
              <a:t>The Effect of Taxes and Government Spending on Equilibrium Income</a:t>
            </a:r>
          </a:p>
        </p:txBody>
      </p:sp>
      <p:graphicFrame>
        <p:nvGraphicFramePr>
          <p:cNvPr id="602196" name="Group 84"/>
          <p:cNvGraphicFramePr>
            <a:graphicFrameLocks noGrp="1"/>
          </p:cNvGraphicFramePr>
          <p:nvPr>
            <p:ph sz="half" idx="1"/>
          </p:nvPr>
        </p:nvGraphicFramePr>
        <p:xfrm>
          <a:off x="755650" y="4125913"/>
          <a:ext cx="7580313" cy="2160588"/>
        </p:xfrm>
        <a:graphic>
          <a:graphicData uri="http://schemas.openxmlformats.org/drawingml/2006/table">
            <a:tbl>
              <a:tblPr/>
              <a:tblGrid>
                <a:gridCol w="1081088"/>
                <a:gridCol w="1085850"/>
                <a:gridCol w="1081087"/>
                <a:gridCol w="1082675"/>
                <a:gridCol w="1082675"/>
                <a:gridCol w="1084263"/>
                <a:gridCol w="1082675"/>
              </a:tblGrid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357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2142" name="Rectangle 30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700213"/>
            <a:ext cx="4103688" cy="2016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200" dirty="0" smtClean="0"/>
              <a:t>(c) Tax t = 0.10, G = 0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200" dirty="0" smtClean="0"/>
              <a:t>AE = C + I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200" dirty="0" smtClean="0"/>
              <a:t>C = 20 + 0.8(1-0.10)Y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200" dirty="0" smtClean="0">
                <a:solidFill>
                  <a:srgbClr val="FF0000"/>
                </a:solidFill>
              </a:rPr>
              <a:t>C = 20 + 0.72Y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200" dirty="0" smtClean="0"/>
              <a:t>I = 80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200" dirty="0" smtClean="0"/>
              <a:t>Autonomous Expenditure of 100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 smtClean="0"/>
          </a:p>
          <a:p>
            <a:pPr eaLnBrk="1" hangingPunct="1">
              <a:lnSpc>
                <a:spcPct val="80000"/>
              </a:lnSpc>
            </a:pPr>
            <a:endParaRPr lang="en-US" sz="2200" dirty="0" smtClean="0"/>
          </a:p>
        </p:txBody>
      </p:sp>
      <p:sp>
        <p:nvSpPr>
          <p:cNvPr id="602197" name="Rectangle 85"/>
          <p:cNvSpPr>
            <a:spLocks noChangeArrowheads="1"/>
          </p:cNvSpPr>
          <p:nvPr/>
        </p:nvSpPr>
        <p:spPr bwMode="auto">
          <a:xfrm>
            <a:off x="4716463" y="1844675"/>
            <a:ext cx="41036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>
                <a:latin typeface="Corbel" pitchFamily="34" charset="0"/>
              </a:rPr>
              <a:t>Multiplier = 1/(1-0.8(1-0.10))= 3.57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>
                <a:latin typeface="Corbel" pitchFamily="34" charset="0"/>
              </a:rPr>
              <a:t>Y</a:t>
            </a:r>
            <a:r>
              <a:rPr lang="en-US" sz="2400" baseline="-25000">
                <a:latin typeface="Corbel" pitchFamily="34" charset="0"/>
              </a:rPr>
              <a:t>e</a:t>
            </a:r>
            <a:r>
              <a:rPr lang="en-US" sz="2400">
                <a:latin typeface="Corbel" pitchFamily="34" charset="0"/>
              </a:rPr>
              <a:t> = 100 × 3.57 = 357</a:t>
            </a:r>
            <a:endParaRPr lang="en-US" sz="2400">
              <a:solidFill>
                <a:schemeClr val="folHlink"/>
              </a:solidFill>
              <a:latin typeface="Corbel" pitchFamily="34" charset="0"/>
            </a:endParaRPr>
          </a:p>
        </p:txBody>
      </p:sp>
      <p:graphicFrame>
        <p:nvGraphicFramePr>
          <p:cNvPr id="602245" name="Group 133"/>
          <p:cNvGraphicFramePr>
            <a:graphicFrameLocks noGrp="1"/>
          </p:cNvGraphicFramePr>
          <p:nvPr>
            <p:ph sz="half" idx="2"/>
          </p:nvPr>
        </p:nvGraphicFramePr>
        <p:xfrm>
          <a:off x="785813" y="4143375"/>
          <a:ext cx="7561262" cy="2160588"/>
        </p:xfrm>
        <a:graphic>
          <a:graphicData uri="http://schemas.openxmlformats.org/drawingml/2006/table">
            <a:tbl>
              <a:tblPr/>
              <a:tblGrid>
                <a:gridCol w="1079500"/>
                <a:gridCol w="1081087"/>
                <a:gridCol w="1079500"/>
                <a:gridCol w="1081088"/>
                <a:gridCol w="1079500"/>
                <a:gridCol w="1081087"/>
                <a:gridCol w="10795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35.7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321.3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277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357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425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F35E0D9-2C5C-4B38-9A25-BD43C048E8C6}" type="slidenum">
              <a:rPr lang="en-US"/>
              <a:pPr/>
              <a:t>27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2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02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2142" grpId="0" build="p"/>
      <p:bldP spid="60219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>
                <a:solidFill>
                  <a:schemeClr val="accent1">
                    <a:satMod val="150000"/>
                  </a:schemeClr>
                </a:solidFill>
              </a:rPr>
              <a:t>The Effect of Taxes and Government Spending on Equilibrium Income</a:t>
            </a:r>
          </a:p>
        </p:txBody>
      </p:sp>
      <p:graphicFrame>
        <p:nvGraphicFramePr>
          <p:cNvPr id="604163" name="Group 3"/>
          <p:cNvGraphicFramePr>
            <a:graphicFrameLocks noGrp="1"/>
          </p:cNvGraphicFramePr>
          <p:nvPr>
            <p:ph sz="half" idx="1"/>
          </p:nvPr>
        </p:nvGraphicFramePr>
        <p:xfrm>
          <a:off x="755650" y="4076700"/>
          <a:ext cx="7580313" cy="2160588"/>
        </p:xfrm>
        <a:graphic>
          <a:graphicData uri="http://schemas.openxmlformats.org/drawingml/2006/table">
            <a:tbl>
              <a:tblPr/>
              <a:tblGrid>
                <a:gridCol w="1081088"/>
                <a:gridCol w="1085850"/>
                <a:gridCol w="1081087"/>
                <a:gridCol w="1082675"/>
                <a:gridCol w="1082675"/>
                <a:gridCol w="1084263"/>
                <a:gridCol w="1082675"/>
              </a:tblGrid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535.7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9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205" name="Rectangle 45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700213"/>
            <a:ext cx="4103688" cy="2228850"/>
          </a:xfrm>
        </p:spPr>
        <p:txBody>
          <a:bodyPr rtlCol="0">
            <a:normAutofit fontScale="92500" lnSpcReduction="20000"/>
          </a:bodyPr>
          <a:lstStyle/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800" dirty="0" smtClean="0"/>
              <a:t>(</a:t>
            </a:r>
            <a:r>
              <a:rPr lang="en-US" sz="2800" dirty="0"/>
              <a:t>d) Tax t = 0.1, G = 50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 smtClean="0"/>
              <a:t>AE </a:t>
            </a:r>
            <a:r>
              <a:rPr lang="en-US" sz="2800" dirty="0"/>
              <a:t>= C + I + G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/>
              <a:t>C = 20 + </a:t>
            </a:r>
            <a:r>
              <a:rPr lang="en-US" sz="2800" dirty="0" smtClean="0"/>
              <a:t>0.8(1-0.1)Y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 smtClean="0">
                <a:solidFill>
                  <a:srgbClr val="FF0000"/>
                </a:solidFill>
              </a:rPr>
              <a:t>C = 20 + 0.72Y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 smtClean="0"/>
              <a:t>I = 80, G =50</a:t>
            </a:r>
          </a:p>
          <a:p>
            <a:pPr marL="438912" indent="-32004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800" dirty="0" smtClean="0"/>
              <a:t>Autonomous expenditure =150</a:t>
            </a:r>
            <a:endParaRPr lang="en-US" sz="2800" dirty="0"/>
          </a:p>
        </p:txBody>
      </p:sp>
      <p:sp>
        <p:nvSpPr>
          <p:cNvPr id="604206" name="Rectangle 46"/>
          <p:cNvSpPr>
            <a:spLocks noChangeArrowheads="1"/>
          </p:cNvSpPr>
          <p:nvPr/>
        </p:nvSpPr>
        <p:spPr bwMode="auto">
          <a:xfrm>
            <a:off x="4716463" y="1844675"/>
            <a:ext cx="4103687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>
                <a:latin typeface="Corbel" pitchFamily="34" charset="0"/>
              </a:rPr>
              <a:t>Multiplier = 1/(1-0.8(1-0.1)) = 3.57</a:t>
            </a:r>
          </a:p>
          <a:p>
            <a:pPr marL="609600" indent="-609600" eaLnBrk="1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en-US" sz="2400">
                <a:latin typeface="Corbel" pitchFamily="34" charset="0"/>
              </a:rPr>
              <a:t>Y</a:t>
            </a:r>
            <a:r>
              <a:rPr lang="en-US" sz="2400" baseline="-25000">
                <a:latin typeface="Corbel" pitchFamily="34" charset="0"/>
              </a:rPr>
              <a:t>e</a:t>
            </a:r>
            <a:r>
              <a:rPr lang="en-US" sz="2400">
                <a:latin typeface="Corbel" pitchFamily="34" charset="0"/>
              </a:rPr>
              <a:t> = 150×3.57 = 535.7</a:t>
            </a:r>
            <a:endParaRPr lang="en-US" sz="2400">
              <a:solidFill>
                <a:schemeClr val="folHlink"/>
              </a:solidFill>
              <a:latin typeface="Corbel" pitchFamily="34" charset="0"/>
            </a:endParaRPr>
          </a:p>
        </p:txBody>
      </p:sp>
      <p:graphicFrame>
        <p:nvGraphicFramePr>
          <p:cNvPr id="604207" name="Group 47"/>
          <p:cNvGraphicFramePr>
            <a:graphicFrameLocks noGrp="1"/>
          </p:cNvGraphicFramePr>
          <p:nvPr>
            <p:ph sz="half" idx="2"/>
          </p:nvPr>
        </p:nvGraphicFramePr>
        <p:xfrm>
          <a:off x="755650" y="4076700"/>
          <a:ext cx="7561263" cy="2160588"/>
        </p:xfrm>
        <a:graphic>
          <a:graphicData uri="http://schemas.openxmlformats.org/drawingml/2006/table">
            <a:tbl>
              <a:tblPr/>
              <a:tblGrid>
                <a:gridCol w="1079500"/>
                <a:gridCol w="1081088"/>
                <a:gridCol w="1079500"/>
                <a:gridCol w="1081087"/>
                <a:gridCol w="1079500"/>
                <a:gridCol w="1081088"/>
                <a:gridCol w="10795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DI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AE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7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535.7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53.6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482.1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405.7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535.7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550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416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73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779C18-B707-42BB-9E48-DBFCB905E68B}" type="slidenum">
              <a:rPr lang="en-US"/>
              <a:pPr/>
              <a:t>28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04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04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5" grpId="0" build="p"/>
      <p:bldP spid="60420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rc 2"/>
          <p:cNvSpPr>
            <a:spLocks/>
          </p:cNvSpPr>
          <p:nvPr/>
        </p:nvSpPr>
        <p:spPr bwMode="auto">
          <a:xfrm>
            <a:off x="2843213" y="4508500"/>
            <a:ext cx="242887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368550" y="1878013"/>
            <a:ext cx="5435600" cy="3033712"/>
            <a:chOff x="1583" y="577"/>
            <a:chExt cx="3424" cy="1911"/>
          </a:xfrm>
        </p:grpSpPr>
        <p:sp>
          <p:nvSpPr>
            <p:cNvPr id="17435" name="Line 4"/>
            <p:cNvSpPr>
              <a:spLocks noChangeShapeType="1"/>
            </p:cNvSpPr>
            <p:nvPr/>
          </p:nvSpPr>
          <p:spPr bwMode="auto">
            <a:xfrm>
              <a:off x="1597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436" name="Line 5"/>
            <p:cNvSpPr>
              <a:spLocks noChangeShapeType="1"/>
            </p:cNvSpPr>
            <p:nvPr/>
          </p:nvSpPr>
          <p:spPr bwMode="auto">
            <a:xfrm>
              <a:off x="1583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2051050" y="4665663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>
                <a:latin typeface="Arial" charset="0"/>
              </a:rPr>
              <a:t>o</a:t>
            </a: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555875" y="4581525"/>
            <a:ext cx="458788" cy="338138"/>
            <a:chOff x="1705" y="2271"/>
            <a:chExt cx="289" cy="213"/>
          </a:xfrm>
        </p:grpSpPr>
        <p:sp>
          <p:nvSpPr>
            <p:cNvPr id="17433" name="Rectangle 8"/>
            <p:cNvSpPr>
              <a:spLocks noChangeArrowheads="1"/>
            </p:cNvSpPr>
            <p:nvPr/>
          </p:nvSpPr>
          <p:spPr bwMode="auto">
            <a:xfrm>
              <a:off x="1705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17434" name="Rectangle 9"/>
            <p:cNvSpPr>
              <a:spLocks noChangeArrowheads="1"/>
            </p:cNvSpPr>
            <p:nvPr/>
          </p:nvSpPr>
          <p:spPr bwMode="auto">
            <a:xfrm>
              <a:off x="1829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  <a:latin typeface="Arial" charset="0"/>
                </a:rPr>
                <a:t>o</a:t>
              </a:r>
            </a:p>
          </p:txBody>
        </p:sp>
      </p:grpSp>
      <p:sp>
        <p:nvSpPr>
          <p:cNvPr id="17414" name="Rectangle 10"/>
          <p:cNvSpPr>
            <a:spLocks noChangeArrowheads="1"/>
          </p:cNvSpPr>
          <p:nvPr/>
        </p:nvSpPr>
        <p:spPr bwMode="auto">
          <a:xfrm>
            <a:off x="6532563" y="4940300"/>
            <a:ext cx="23669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en-CA" sz="1400" b="1">
                <a:latin typeface="Arial" charset="0"/>
              </a:rPr>
              <a:t>GDP (billions of dollars)</a:t>
            </a:r>
          </a:p>
        </p:txBody>
      </p:sp>
      <p:sp>
        <p:nvSpPr>
          <p:cNvPr id="617483" name="Line 11"/>
          <p:cNvSpPr>
            <a:spLocks noChangeShapeType="1"/>
          </p:cNvSpPr>
          <p:nvPr/>
        </p:nvSpPr>
        <p:spPr bwMode="auto">
          <a:xfrm flipV="1">
            <a:off x="2390775" y="1438275"/>
            <a:ext cx="3476625" cy="346233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84" name="Line 12"/>
          <p:cNvSpPr>
            <a:spLocks noChangeShapeType="1"/>
          </p:cNvSpPr>
          <p:nvPr/>
        </p:nvSpPr>
        <p:spPr bwMode="auto">
          <a:xfrm>
            <a:off x="4932040" y="2420888"/>
            <a:ext cx="0" cy="2448272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17485" name="Rectangle 13"/>
          <p:cNvSpPr>
            <a:spLocks noChangeArrowheads="1"/>
          </p:cNvSpPr>
          <p:nvPr/>
        </p:nvSpPr>
        <p:spPr bwMode="auto">
          <a:xfrm>
            <a:off x="6516688" y="1989138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000" b="1">
                <a:solidFill>
                  <a:schemeClr val="tx2"/>
                </a:solidFill>
                <a:latin typeface="Arial" charset="0"/>
              </a:rPr>
              <a:t>AE’</a:t>
            </a:r>
          </a:p>
        </p:txBody>
      </p:sp>
      <p:sp>
        <p:nvSpPr>
          <p:cNvPr id="617486" name="Line 14"/>
          <p:cNvSpPr>
            <a:spLocks noChangeShapeType="1"/>
          </p:cNvSpPr>
          <p:nvPr/>
        </p:nvSpPr>
        <p:spPr bwMode="auto">
          <a:xfrm flipV="1">
            <a:off x="2411413" y="1989138"/>
            <a:ext cx="3783012" cy="204152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87" name="Rectangle 15"/>
          <p:cNvSpPr>
            <a:spLocks noChangeArrowheads="1"/>
          </p:cNvSpPr>
          <p:nvPr/>
        </p:nvSpPr>
        <p:spPr bwMode="auto">
          <a:xfrm>
            <a:off x="5930900" y="2293938"/>
            <a:ext cx="538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000" b="1">
                <a:solidFill>
                  <a:srgbClr val="FC0128"/>
                </a:solidFill>
                <a:latin typeface="Arial" charset="0"/>
              </a:rPr>
              <a:t>AE</a:t>
            </a:r>
          </a:p>
        </p:txBody>
      </p:sp>
      <p:sp>
        <p:nvSpPr>
          <p:cNvPr id="617488" name="Line 16"/>
          <p:cNvSpPr>
            <a:spLocks noChangeShapeType="1"/>
          </p:cNvSpPr>
          <p:nvPr/>
        </p:nvSpPr>
        <p:spPr bwMode="auto">
          <a:xfrm flipH="1">
            <a:off x="4235450" y="3121025"/>
            <a:ext cx="17463" cy="17907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17489" name="Rectangle 17"/>
          <p:cNvSpPr>
            <a:spLocks noChangeArrowheads="1"/>
          </p:cNvSpPr>
          <p:nvPr/>
        </p:nvSpPr>
        <p:spPr bwMode="auto">
          <a:xfrm>
            <a:off x="685800" y="5301208"/>
            <a:ext cx="7772400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Arial" charset="0"/>
              <a:buChar char="•"/>
            </a:pPr>
            <a:r>
              <a:rPr lang="en-US" sz="2000" dirty="0">
                <a:latin typeface="Corbel" pitchFamily="34" charset="0"/>
              </a:rPr>
              <a:t>Autonomous expenditure is increased by </a:t>
            </a:r>
            <a:r>
              <a:rPr lang="en-US" sz="2000" dirty="0" smtClean="0">
                <a:latin typeface="Corbel" pitchFamily="34" charset="0"/>
              </a:rPr>
              <a:t>42 </a:t>
            </a:r>
            <a:r>
              <a:rPr lang="en-US" sz="2000" dirty="0">
                <a:latin typeface="Corbel" pitchFamily="34" charset="0"/>
              </a:rPr>
              <a:t>(intercept effect)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Arial" charset="0"/>
              <a:buChar char="•"/>
            </a:pPr>
            <a:r>
              <a:rPr lang="en-US" sz="2000" dirty="0">
                <a:latin typeface="Corbel" pitchFamily="34" charset="0"/>
              </a:rPr>
              <a:t>AE </a:t>
            </a:r>
            <a:r>
              <a:rPr lang="en-US" sz="2000" dirty="0" smtClean="0">
                <a:latin typeface="Corbel" pitchFamily="34" charset="0"/>
              </a:rPr>
              <a:t>shifts up 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Arial" charset="0"/>
              <a:buChar char="•"/>
            </a:pPr>
            <a:r>
              <a:rPr lang="en-US" sz="2000" dirty="0" smtClean="0">
                <a:latin typeface="Corbel" pitchFamily="34" charset="0"/>
              </a:rPr>
              <a:t>Slope </a:t>
            </a:r>
            <a:r>
              <a:rPr lang="en-US" sz="2000" dirty="0">
                <a:latin typeface="Corbel" pitchFamily="34" charset="0"/>
              </a:rPr>
              <a:t>= 0.8 </a:t>
            </a:r>
            <a:r>
              <a:rPr lang="en-US" sz="2000" dirty="0" smtClean="0">
                <a:latin typeface="Corbel" pitchFamily="34" charset="0"/>
              </a:rPr>
              <a:t>, multiplier = 5, Y* =710</a:t>
            </a:r>
            <a:endParaRPr lang="en-CA" sz="2000" dirty="0">
              <a:latin typeface="Corbel" pitchFamily="34" charset="0"/>
            </a:endParaRPr>
          </a:p>
        </p:txBody>
      </p:sp>
      <p:sp>
        <p:nvSpPr>
          <p:cNvPr id="617490" name="Line 18"/>
          <p:cNvSpPr>
            <a:spLocks noChangeShapeType="1"/>
          </p:cNvSpPr>
          <p:nvPr/>
        </p:nvSpPr>
        <p:spPr bwMode="auto">
          <a:xfrm flipV="1">
            <a:off x="2411760" y="1700808"/>
            <a:ext cx="3816424" cy="2016224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91" name="Rectangle 19"/>
          <p:cNvSpPr>
            <a:spLocks noChangeArrowheads="1"/>
          </p:cNvSpPr>
          <p:nvPr/>
        </p:nvSpPr>
        <p:spPr bwMode="auto">
          <a:xfrm>
            <a:off x="3922713" y="4941168"/>
            <a:ext cx="5222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1600" b="1" dirty="0">
                <a:latin typeface="Arial" charset="0"/>
              </a:rPr>
              <a:t>500</a:t>
            </a:r>
          </a:p>
        </p:txBody>
      </p:sp>
      <p:sp>
        <p:nvSpPr>
          <p:cNvPr id="17424" name="Rectangle 20"/>
          <p:cNvSpPr>
            <a:spLocks noChangeArrowheads="1"/>
          </p:cNvSpPr>
          <p:nvPr/>
        </p:nvSpPr>
        <p:spPr bwMode="auto">
          <a:xfrm rot="-5400000">
            <a:off x="378619" y="2936082"/>
            <a:ext cx="2211387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	</a:t>
            </a:r>
          </a:p>
          <a:p>
            <a:pPr algn="ctr"/>
            <a:r>
              <a:rPr lang="en-US" sz="1400" b="1">
                <a:latin typeface="Arial" charset="0"/>
              </a:rPr>
              <a:t>Aggregate expenditures</a:t>
            </a:r>
          </a:p>
          <a:p>
            <a:pPr algn="ctr"/>
            <a:r>
              <a:rPr lang="en-CA" sz="1400" b="1">
                <a:latin typeface="Arial" charset="0"/>
              </a:rPr>
              <a:t> (billions of dollars)</a:t>
            </a:r>
          </a:p>
        </p:txBody>
      </p:sp>
      <p:sp>
        <p:nvSpPr>
          <p:cNvPr id="17425" name="Rectangle 21"/>
          <p:cNvSpPr>
            <a:spLocks noChangeArrowheads="1"/>
          </p:cNvSpPr>
          <p:nvPr/>
        </p:nvSpPr>
        <p:spPr bwMode="auto">
          <a:xfrm>
            <a:off x="1835696" y="3573016"/>
            <a:ext cx="527388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1600" b="1" dirty="0" smtClean="0">
                <a:latin typeface="Arial" charset="0"/>
              </a:rPr>
              <a:t>142</a:t>
            </a:r>
            <a:endParaRPr lang="en-US" sz="1600" b="1" dirty="0">
              <a:latin typeface="Arial" charset="0"/>
            </a:endParaRPr>
          </a:p>
        </p:txBody>
      </p:sp>
      <p:sp>
        <p:nvSpPr>
          <p:cNvPr id="17426" name="Rectangle 22"/>
          <p:cNvSpPr>
            <a:spLocks noChangeArrowheads="1"/>
          </p:cNvSpPr>
          <p:nvPr/>
        </p:nvSpPr>
        <p:spPr bwMode="auto">
          <a:xfrm>
            <a:off x="1866900" y="3949700"/>
            <a:ext cx="5222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1600" b="1">
                <a:latin typeface="Arial" charset="0"/>
              </a:rPr>
              <a:t>100</a:t>
            </a:r>
          </a:p>
        </p:txBody>
      </p:sp>
      <p:sp>
        <p:nvSpPr>
          <p:cNvPr id="617495" name="Text Box 23"/>
          <p:cNvSpPr txBox="1">
            <a:spLocks noChangeArrowheads="1"/>
          </p:cNvSpPr>
          <p:nvPr/>
        </p:nvSpPr>
        <p:spPr bwMode="auto">
          <a:xfrm>
            <a:off x="5724525" y="908050"/>
            <a:ext cx="1223963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Y = AE</a:t>
            </a:r>
          </a:p>
        </p:txBody>
      </p:sp>
      <p:sp>
        <p:nvSpPr>
          <p:cNvPr id="617496" name="Rectangle 24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7207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>
                <a:solidFill>
                  <a:schemeClr val="accent1">
                    <a:satMod val="150000"/>
                  </a:schemeClr>
                </a:solidFill>
              </a:rPr>
              <a:t>Government Expenditure, Taxes and Equilibrium Output</a:t>
            </a:r>
          </a:p>
        </p:txBody>
      </p:sp>
      <p:sp>
        <p:nvSpPr>
          <p:cNvPr id="617497" name="Rectangle 25"/>
          <p:cNvSpPr>
            <a:spLocks noChangeArrowheads="1"/>
          </p:cNvSpPr>
          <p:nvPr/>
        </p:nvSpPr>
        <p:spPr bwMode="auto">
          <a:xfrm>
            <a:off x="4692684" y="4941168"/>
            <a:ext cx="527388" cy="339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1600" b="1" dirty="0" smtClean="0">
                <a:latin typeface="Arial" charset="0"/>
              </a:rPr>
              <a:t>710</a:t>
            </a:r>
            <a:endParaRPr lang="en-CA" sz="1600" b="1" dirty="0">
              <a:latin typeface="Arial" charset="0"/>
            </a:endParaRPr>
          </a:p>
        </p:txBody>
      </p:sp>
      <p:sp>
        <p:nvSpPr>
          <p:cNvPr id="617499" name="Text Box 27"/>
          <p:cNvSpPr txBox="1">
            <a:spLocks noChangeArrowheads="1"/>
          </p:cNvSpPr>
          <p:nvPr/>
        </p:nvSpPr>
        <p:spPr bwMode="auto">
          <a:xfrm>
            <a:off x="2555875" y="2060575"/>
            <a:ext cx="23034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/>
              <a:t>G = 50, </a:t>
            </a:r>
            <a:r>
              <a:rPr lang="en-US" sz="2400" dirty="0" smtClean="0"/>
              <a:t>T </a:t>
            </a:r>
            <a:r>
              <a:rPr lang="en-US" sz="2400" dirty="0"/>
              <a:t>= </a:t>
            </a:r>
            <a:r>
              <a:rPr lang="en-US" sz="2400" dirty="0" smtClean="0"/>
              <a:t>10</a:t>
            </a:r>
            <a:endParaRPr lang="en-US" sz="2400" dirty="0"/>
          </a:p>
        </p:txBody>
      </p:sp>
      <p:sp>
        <p:nvSpPr>
          <p:cNvPr id="17431" name="Slide Number Placeholder 2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0F2476-627F-44CF-BA81-6E49D5CEBA5C}" type="slidenum">
              <a:rPr lang="en-US"/>
              <a:pPr/>
              <a:t>29</a:t>
            </a:fld>
            <a:endParaRPr lang="en-US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 dirty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7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17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7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7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7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7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1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17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17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7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61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83" grpId="0" animBg="1"/>
      <p:bldP spid="617484" grpId="0" animBg="1"/>
      <p:bldP spid="617485" grpId="0"/>
      <p:bldP spid="617486" grpId="0" animBg="1"/>
      <p:bldP spid="617487" grpId="0"/>
      <p:bldP spid="617488" grpId="0" animBg="1"/>
      <p:bldP spid="617489" grpId="0"/>
      <p:bldP spid="617490" grpId="0" animBg="1"/>
      <p:bldP spid="617491" grpId="0"/>
      <p:bldP spid="617495" grpId="0"/>
      <p:bldP spid="617497" grpId="0"/>
      <p:bldP spid="61749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rc 2"/>
          <p:cNvSpPr>
            <a:spLocks/>
          </p:cNvSpPr>
          <p:nvPr/>
        </p:nvSpPr>
        <p:spPr bwMode="auto">
          <a:xfrm>
            <a:off x="2843213" y="4508500"/>
            <a:ext cx="242887" cy="3905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894" y="0"/>
                  <a:pt x="21551" y="9617"/>
                  <a:pt x="21599" y="21512"/>
                </a:cubicBezTo>
                <a:lnTo>
                  <a:pt x="0" y="21600"/>
                </a:lnTo>
                <a:close/>
              </a:path>
            </a:pathLst>
          </a:custGeom>
          <a:noFill/>
          <a:ln w="25400" cap="rnd">
            <a:solidFill>
              <a:srgbClr val="FC0128"/>
            </a:solidFill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368550" y="1878013"/>
            <a:ext cx="5435600" cy="3033712"/>
            <a:chOff x="1583" y="577"/>
            <a:chExt cx="3424" cy="1911"/>
          </a:xfrm>
        </p:grpSpPr>
        <p:sp>
          <p:nvSpPr>
            <p:cNvPr id="17435" name="Line 4"/>
            <p:cNvSpPr>
              <a:spLocks noChangeShapeType="1"/>
            </p:cNvSpPr>
            <p:nvPr/>
          </p:nvSpPr>
          <p:spPr bwMode="auto">
            <a:xfrm>
              <a:off x="1597" y="577"/>
              <a:ext cx="0" cy="1911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17436" name="Line 5"/>
            <p:cNvSpPr>
              <a:spLocks noChangeShapeType="1"/>
            </p:cNvSpPr>
            <p:nvPr/>
          </p:nvSpPr>
          <p:spPr bwMode="auto">
            <a:xfrm>
              <a:off x="1583" y="2476"/>
              <a:ext cx="3424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2051050" y="4665663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400">
                <a:latin typeface="Arial" charset="0"/>
              </a:rPr>
              <a:t>o</a:t>
            </a:r>
          </a:p>
        </p:txBody>
      </p: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555875" y="4581525"/>
            <a:ext cx="458788" cy="338138"/>
            <a:chOff x="1705" y="2271"/>
            <a:chExt cx="289" cy="213"/>
          </a:xfrm>
        </p:grpSpPr>
        <p:sp>
          <p:nvSpPr>
            <p:cNvPr id="17433" name="Rectangle 8"/>
            <p:cNvSpPr>
              <a:spLocks noChangeArrowheads="1"/>
            </p:cNvSpPr>
            <p:nvPr/>
          </p:nvSpPr>
          <p:spPr bwMode="auto">
            <a:xfrm>
              <a:off x="1705" y="2311"/>
              <a:ext cx="22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200" b="1">
                  <a:solidFill>
                    <a:srgbClr val="FC0128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17434" name="Rectangle 9"/>
            <p:cNvSpPr>
              <a:spLocks noChangeArrowheads="1"/>
            </p:cNvSpPr>
            <p:nvPr/>
          </p:nvSpPr>
          <p:spPr bwMode="auto">
            <a:xfrm>
              <a:off x="1829" y="2271"/>
              <a:ext cx="16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r>
                <a:rPr lang="en-CA" sz="1000" b="1">
                  <a:solidFill>
                    <a:srgbClr val="FC0128"/>
                  </a:solidFill>
                  <a:latin typeface="Arial" charset="0"/>
                </a:rPr>
                <a:t>o</a:t>
              </a:r>
            </a:p>
          </p:txBody>
        </p:sp>
      </p:grpSp>
      <p:sp>
        <p:nvSpPr>
          <p:cNvPr id="17414" name="Rectangle 10"/>
          <p:cNvSpPr>
            <a:spLocks noChangeArrowheads="1"/>
          </p:cNvSpPr>
          <p:nvPr/>
        </p:nvSpPr>
        <p:spPr bwMode="auto">
          <a:xfrm>
            <a:off x="6532563" y="4940300"/>
            <a:ext cx="23669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en-CA" sz="1400" b="1">
                <a:latin typeface="Arial" charset="0"/>
              </a:rPr>
              <a:t>GDP (billions of dollars)</a:t>
            </a:r>
          </a:p>
        </p:txBody>
      </p:sp>
      <p:sp>
        <p:nvSpPr>
          <p:cNvPr id="617483" name="Line 11"/>
          <p:cNvSpPr>
            <a:spLocks noChangeShapeType="1"/>
          </p:cNvSpPr>
          <p:nvPr/>
        </p:nvSpPr>
        <p:spPr bwMode="auto">
          <a:xfrm flipV="1">
            <a:off x="2390775" y="1438275"/>
            <a:ext cx="3476625" cy="346233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84" name="Line 12"/>
          <p:cNvSpPr>
            <a:spLocks noChangeShapeType="1"/>
          </p:cNvSpPr>
          <p:nvPr/>
        </p:nvSpPr>
        <p:spPr bwMode="auto">
          <a:xfrm>
            <a:off x="4788024" y="2708920"/>
            <a:ext cx="0" cy="216024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17485" name="Rectangle 13"/>
          <p:cNvSpPr>
            <a:spLocks noChangeArrowheads="1"/>
          </p:cNvSpPr>
          <p:nvPr/>
        </p:nvSpPr>
        <p:spPr bwMode="auto">
          <a:xfrm>
            <a:off x="6012160" y="2348880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000" b="1" dirty="0">
                <a:solidFill>
                  <a:schemeClr val="tx2"/>
                </a:solidFill>
                <a:latin typeface="Arial" charset="0"/>
              </a:rPr>
              <a:t>AE’</a:t>
            </a:r>
          </a:p>
        </p:txBody>
      </p:sp>
      <p:sp>
        <p:nvSpPr>
          <p:cNvPr id="617486" name="Line 14"/>
          <p:cNvSpPr>
            <a:spLocks noChangeShapeType="1"/>
          </p:cNvSpPr>
          <p:nvPr/>
        </p:nvSpPr>
        <p:spPr bwMode="auto">
          <a:xfrm flipV="1">
            <a:off x="2411413" y="1989138"/>
            <a:ext cx="3783012" cy="2041525"/>
          </a:xfrm>
          <a:prstGeom prst="line">
            <a:avLst/>
          </a:prstGeom>
          <a:noFill/>
          <a:ln w="50800">
            <a:solidFill>
              <a:srgbClr val="FC0128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87" name="Rectangle 15"/>
          <p:cNvSpPr>
            <a:spLocks noChangeArrowheads="1"/>
          </p:cNvSpPr>
          <p:nvPr/>
        </p:nvSpPr>
        <p:spPr bwMode="auto">
          <a:xfrm>
            <a:off x="6228184" y="1628800"/>
            <a:ext cx="538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2000" b="1" dirty="0">
                <a:solidFill>
                  <a:srgbClr val="FC0128"/>
                </a:solidFill>
                <a:latin typeface="Arial" charset="0"/>
              </a:rPr>
              <a:t>AE</a:t>
            </a:r>
          </a:p>
        </p:txBody>
      </p:sp>
      <p:sp>
        <p:nvSpPr>
          <p:cNvPr id="617488" name="Line 16"/>
          <p:cNvSpPr>
            <a:spLocks noChangeShapeType="1"/>
          </p:cNvSpPr>
          <p:nvPr/>
        </p:nvSpPr>
        <p:spPr bwMode="auto">
          <a:xfrm flipH="1">
            <a:off x="4235450" y="3121025"/>
            <a:ext cx="17463" cy="1790700"/>
          </a:xfrm>
          <a:prstGeom prst="line">
            <a:avLst/>
          </a:prstGeom>
          <a:noFill/>
          <a:ln w="12700">
            <a:solidFill>
              <a:srgbClr val="FC0128"/>
            </a:solidFill>
            <a:prstDash val="lgDash"/>
            <a:round/>
            <a:headEnd type="none" w="sm" len="sm"/>
            <a:tailEnd type="stealth" w="med" len="lg"/>
          </a:ln>
        </p:spPr>
        <p:txBody>
          <a:bodyPr/>
          <a:lstStyle/>
          <a:p>
            <a:endParaRPr lang="en-CA"/>
          </a:p>
        </p:txBody>
      </p:sp>
      <p:sp>
        <p:nvSpPr>
          <p:cNvPr id="617489" name="Rectangle 17"/>
          <p:cNvSpPr>
            <a:spLocks noChangeArrowheads="1"/>
          </p:cNvSpPr>
          <p:nvPr/>
        </p:nvSpPr>
        <p:spPr bwMode="auto">
          <a:xfrm>
            <a:off x="685800" y="5373688"/>
            <a:ext cx="7772400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/>
          <a:lstStyle/>
          <a:p>
            <a:pPr marL="342900" indent="-342900"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Arial" charset="0"/>
              <a:buChar char="•"/>
            </a:pPr>
            <a:r>
              <a:rPr lang="en-US" sz="2000">
                <a:latin typeface="Corbel" pitchFamily="34" charset="0"/>
              </a:rPr>
              <a:t>Autonomous expenditure is increased by 50 (intercept effect)</a:t>
            </a:r>
          </a:p>
          <a:p>
            <a:pPr marL="342900" indent="-342900" eaLnBrk="1" hangingPunct="1">
              <a:spcBef>
                <a:spcPct val="20000"/>
              </a:spcBef>
              <a:buClr>
                <a:schemeClr val="tx1"/>
              </a:buClr>
              <a:buSzPct val="75000"/>
              <a:buFont typeface="Arial" charset="0"/>
              <a:buChar char="•"/>
            </a:pPr>
            <a:r>
              <a:rPr lang="en-US" sz="2000">
                <a:latin typeface="Corbel" pitchFamily="34" charset="0"/>
              </a:rPr>
              <a:t>AE becomes flatter (t = 0.1, slope = 0.8 × (1-0.1) = 0.72; slope effect)</a:t>
            </a:r>
            <a:endParaRPr lang="en-CA" sz="2000">
              <a:latin typeface="Corbel" pitchFamily="34" charset="0"/>
            </a:endParaRPr>
          </a:p>
        </p:txBody>
      </p:sp>
      <p:sp>
        <p:nvSpPr>
          <p:cNvPr id="617490" name="Line 18"/>
          <p:cNvSpPr>
            <a:spLocks noChangeShapeType="1"/>
          </p:cNvSpPr>
          <p:nvPr/>
        </p:nvSpPr>
        <p:spPr bwMode="auto">
          <a:xfrm flipV="1">
            <a:off x="2411412" y="2204863"/>
            <a:ext cx="4032795" cy="1322561"/>
          </a:xfrm>
          <a:prstGeom prst="line">
            <a:avLst/>
          </a:prstGeom>
          <a:noFill/>
          <a:ln w="50800">
            <a:solidFill>
              <a:schemeClr val="tx2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617491" name="Rectangle 19"/>
          <p:cNvSpPr>
            <a:spLocks noChangeArrowheads="1"/>
          </p:cNvSpPr>
          <p:nvPr/>
        </p:nvSpPr>
        <p:spPr bwMode="auto">
          <a:xfrm>
            <a:off x="3922713" y="4967288"/>
            <a:ext cx="5222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1600" b="1">
                <a:latin typeface="Arial" charset="0"/>
              </a:rPr>
              <a:t>500</a:t>
            </a:r>
          </a:p>
        </p:txBody>
      </p:sp>
      <p:sp>
        <p:nvSpPr>
          <p:cNvPr id="17424" name="Rectangle 20"/>
          <p:cNvSpPr>
            <a:spLocks noChangeArrowheads="1"/>
          </p:cNvSpPr>
          <p:nvPr/>
        </p:nvSpPr>
        <p:spPr bwMode="auto">
          <a:xfrm rot="-5400000">
            <a:off x="378619" y="2936082"/>
            <a:ext cx="2211387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ctr"/>
            <a:r>
              <a:rPr lang="en-US" sz="1400" b="1">
                <a:latin typeface="Arial" charset="0"/>
              </a:rPr>
              <a:t>	</a:t>
            </a:r>
          </a:p>
          <a:p>
            <a:pPr algn="ctr"/>
            <a:r>
              <a:rPr lang="en-US" sz="1400" b="1">
                <a:latin typeface="Arial" charset="0"/>
              </a:rPr>
              <a:t>Aggregate expenditures</a:t>
            </a:r>
          </a:p>
          <a:p>
            <a:pPr algn="ctr"/>
            <a:r>
              <a:rPr lang="en-CA" sz="1400" b="1">
                <a:latin typeface="Arial" charset="0"/>
              </a:rPr>
              <a:t> (billions of dollars)</a:t>
            </a:r>
          </a:p>
        </p:txBody>
      </p:sp>
      <p:sp>
        <p:nvSpPr>
          <p:cNvPr id="17425" name="Rectangle 21"/>
          <p:cNvSpPr>
            <a:spLocks noChangeArrowheads="1"/>
          </p:cNvSpPr>
          <p:nvPr/>
        </p:nvSpPr>
        <p:spPr bwMode="auto">
          <a:xfrm>
            <a:off x="1835150" y="3382963"/>
            <a:ext cx="5222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1600" b="1">
                <a:latin typeface="Arial" charset="0"/>
              </a:rPr>
              <a:t>150</a:t>
            </a:r>
          </a:p>
        </p:txBody>
      </p:sp>
      <p:sp>
        <p:nvSpPr>
          <p:cNvPr id="17426" name="Rectangle 22"/>
          <p:cNvSpPr>
            <a:spLocks noChangeArrowheads="1"/>
          </p:cNvSpPr>
          <p:nvPr/>
        </p:nvSpPr>
        <p:spPr bwMode="auto">
          <a:xfrm>
            <a:off x="1866900" y="3949700"/>
            <a:ext cx="5222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US" sz="1600" b="1">
                <a:latin typeface="Arial" charset="0"/>
              </a:rPr>
              <a:t>100</a:t>
            </a:r>
          </a:p>
        </p:txBody>
      </p:sp>
      <p:sp>
        <p:nvSpPr>
          <p:cNvPr id="617495" name="Text Box 23"/>
          <p:cNvSpPr txBox="1">
            <a:spLocks noChangeArrowheads="1"/>
          </p:cNvSpPr>
          <p:nvPr/>
        </p:nvSpPr>
        <p:spPr bwMode="auto">
          <a:xfrm>
            <a:off x="5724525" y="908050"/>
            <a:ext cx="1223963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Y = AE</a:t>
            </a:r>
          </a:p>
        </p:txBody>
      </p:sp>
      <p:sp>
        <p:nvSpPr>
          <p:cNvPr id="617496" name="Rectangle 24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785225" cy="7207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>
                <a:solidFill>
                  <a:schemeClr val="accent1">
                    <a:satMod val="150000"/>
                  </a:schemeClr>
                </a:solidFill>
              </a:rPr>
              <a:t>Government Expenditure, Taxes and Equilibrium Output</a:t>
            </a:r>
          </a:p>
        </p:txBody>
      </p:sp>
      <p:sp>
        <p:nvSpPr>
          <p:cNvPr id="617497" name="Rectangle 25"/>
          <p:cNvSpPr>
            <a:spLocks noChangeArrowheads="1"/>
          </p:cNvSpPr>
          <p:nvPr/>
        </p:nvSpPr>
        <p:spPr bwMode="auto">
          <a:xfrm>
            <a:off x="4499992" y="4941168"/>
            <a:ext cx="692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en-CA" sz="1600" b="1" dirty="0">
                <a:latin typeface="Arial" charset="0"/>
              </a:rPr>
              <a:t>537.5</a:t>
            </a:r>
          </a:p>
        </p:txBody>
      </p:sp>
      <p:sp>
        <p:nvSpPr>
          <p:cNvPr id="617499" name="Text Box 27"/>
          <p:cNvSpPr txBox="1">
            <a:spLocks noChangeArrowheads="1"/>
          </p:cNvSpPr>
          <p:nvPr/>
        </p:nvSpPr>
        <p:spPr bwMode="auto">
          <a:xfrm>
            <a:off x="2555875" y="2060575"/>
            <a:ext cx="2303463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G = 50, t = 0.1</a:t>
            </a:r>
          </a:p>
        </p:txBody>
      </p:sp>
      <p:sp>
        <p:nvSpPr>
          <p:cNvPr id="17431" name="Slide Number Placeholder 2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0F2476-627F-44CF-BA81-6E49D5CEBA5C}" type="slidenum">
              <a:rPr lang="en-US"/>
              <a:pPr/>
              <a:t>30</a:t>
            </a:fld>
            <a:endParaRPr lang="en-US"/>
          </a:p>
        </p:txBody>
      </p:sp>
      <p:sp>
        <p:nvSpPr>
          <p:cNvPr id="31" name="Footer Placeholder 3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7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17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17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7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17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7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1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17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17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17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61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83" grpId="0" animBg="1"/>
      <p:bldP spid="617484" grpId="0" animBg="1"/>
      <p:bldP spid="617485" grpId="0"/>
      <p:bldP spid="617486" grpId="0" animBg="1"/>
      <p:bldP spid="617487" grpId="0"/>
      <p:bldP spid="617488" grpId="0" animBg="1"/>
      <p:bldP spid="617489" grpId="0"/>
      <p:bldP spid="617490" grpId="0" animBg="1"/>
      <p:bldP spid="617491" grpId="0"/>
      <p:bldP spid="617495" grpId="0"/>
      <p:bldP spid="617497" grpId="0"/>
      <p:bldP spid="61749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After Today’s Lecture</a:t>
            </a:r>
            <a:endParaRPr lang="en-CA" dirty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Chapter 8.4 and 9 (exclude 9.3)</a:t>
            </a:r>
          </a:p>
          <a:p>
            <a:r>
              <a:rPr lang="en-CA" dirty="0" smtClean="0"/>
              <a:t>Understand how taxes and government spending affect equilibrium GDP</a:t>
            </a:r>
          </a:p>
          <a:p>
            <a:r>
              <a:rPr lang="en-CA" dirty="0" smtClean="0"/>
              <a:t>Homework 7</a:t>
            </a:r>
          </a:p>
          <a:p>
            <a:endParaRPr lang="en-CA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7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1FC726-9C1C-4F25-AAB1-B3E9383F2BED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350</TotalTime>
  <Pages>47</Pages>
  <Words>2025</Words>
  <Application>Microsoft Office PowerPoint</Application>
  <PresentationFormat>On-screen Show (4:3)</PresentationFormat>
  <Paragraphs>724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3" baseType="lpstr">
      <vt:lpstr>Arial Unicode MS</vt:lpstr>
      <vt:lpstr>Arial</vt:lpstr>
      <vt:lpstr>Book Antiqua</vt:lpstr>
      <vt:lpstr>Corbel</vt:lpstr>
      <vt:lpstr>Monotype Sorts</vt:lpstr>
      <vt:lpstr>Symbol</vt:lpstr>
      <vt:lpstr>Tahoma</vt:lpstr>
      <vt:lpstr>Times New Roman</vt:lpstr>
      <vt:lpstr>Wingdings</vt:lpstr>
      <vt:lpstr>Wingdings 2</vt:lpstr>
      <vt:lpstr>Wingdings 3</vt:lpstr>
      <vt:lpstr>Module</vt:lpstr>
      <vt:lpstr>PowerPoint Presentation</vt:lpstr>
      <vt:lpstr>Summary: Basic Keynesian Model</vt:lpstr>
      <vt:lpstr>Summary: mathematical notation </vt:lpstr>
      <vt:lpstr>The Multiplier</vt:lpstr>
      <vt:lpstr>Adding the Government Sector</vt:lpstr>
      <vt:lpstr>Adding the Government Sector</vt:lpstr>
      <vt:lpstr>PowerPoint Presentation</vt:lpstr>
      <vt:lpstr>PowerPoint Presentation</vt:lpstr>
      <vt:lpstr>PowerPoint Presentation</vt:lpstr>
      <vt:lpstr>Government Spending and Equilibrium GDP</vt:lpstr>
      <vt:lpstr>Taxes and Equilibrium GDP</vt:lpstr>
      <vt:lpstr>Example 2: Mathematical examples</vt:lpstr>
      <vt:lpstr>Example 3: Mathematical examples</vt:lpstr>
      <vt:lpstr>General Notation</vt:lpstr>
      <vt:lpstr>Equilibrium Versus Full Employment GDP</vt:lpstr>
      <vt:lpstr>Recessionary and Inflationary Expenditure Gaps</vt:lpstr>
      <vt:lpstr>Keynes’s Solution to a Recessionary Expenditure Gap</vt:lpstr>
      <vt:lpstr>Example: Lyryx Lab Question</vt:lpstr>
      <vt:lpstr>Lump Sum Tax and Net Tax</vt:lpstr>
      <vt:lpstr>Lump Sum Taxes and  Consumption Function</vt:lpstr>
      <vt:lpstr>Net Taxes and Consumption Function</vt:lpstr>
      <vt:lpstr>Net Taxes and Consumption Function</vt:lpstr>
      <vt:lpstr>Lump Sum Taxes and Consumption Function</vt:lpstr>
      <vt:lpstr>Multiplier</vt:lpstr>
      <vt:lpstr>The Effect of Taxes and Government Spending on Equilibrium Income</vt:lpstr>
      <vt:lpstr>The Effect of Taxes and Government Spending on Equilibrium Income</vt:lpstr>
      <vt:lpstr>The Effect of Taxes and Government Spending on Equilibrium Income</vt:lpstr>
      <vt:lpstr>The Effect of Taxes and Government Spending on Equilibrium Income</vt:lpstr>
      <vt:lpstr>Government Expenditure, Taxes and Equilibrium Output</vt:lpstr>
      <vt:lpstr>Government Expenditure, Taxes and Equilibrium Output</vt:lpstr>
      <vt:lpstr>After Today’s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Chapter1-Limits, Alternatives and Choice</dc:title>
  <dc:creator>Amy Peng</dc:creator>
  <dc:description>Copyright McGraw-Hill Ryerson Ltd. 2007</dc:description>
  <cp:lastModifiedBy>Milena</cp:lastModifiedBy>
  <cp:revision>175</cp:revision>
  <cp:lastPrinted>2000-01-05T13:47:50Z</cp:lastPrinted>
  <dcterms:created xsi:type="dcterms:W3CDTF">1996-05-02T07:04:24Z</dcterms:created>
  <dcterms:modified xsi:type="dcterms:W3CDTF">2013-12-11T05:39:42Z</dcterms:modified>
</cp:coreProperties>
</file>