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7"/>
  </p:notesMasterIdLst>
  <p:handoutMasterIdLst>
    <p:handoutMasterId r:id="rId28"/>
  </p:handoutMasterIdLst>
  <p:sldIdLst>
    <p:sldId id="359" r:id="rId2"/>
    <p:sldId id="421" r:id="rId3"/>
    <p:sldId id="581" r:id="rId4"/>
    <p:sldId id="585" r:id="rId5"/>
    <p:sldId id="608" r:id="rId6"/>
    <p:sldId id="586" r:id="rId7"/>
    <p:sldId id="587" r:id="rId8"/>
    <p:sldId id="588" r:id="rId9"/>
    <p:sldId id="589" r:id="rId10"/>
    <p:sldId id="590" r:id="rId11"/>
    <p:sldId id="591" r:id="rId12"/>
    <p:sldId id="592" r:id="rId13"/>
    <p:sldId id="606" r:id="rId14"/>
    <p:sldId id="593" r:id="rId15"/>
    <p:sldId id="594" r:id="rId16"/>
    <p:sldId id="607" r:id="rId17"/>
    <p:sldId id="595" r:id="rId18"/>
    <p:sldId id="597" r:id="rId19"/>
    <p:sldId id="596" r:id="rId20"/>
    <p:sldId id="599" r:id="rId21"/>
    <p:sldId id="602" r:id="rId22"/>
    <p:sldId id="605" r:id="rId23"/>
    <p:sldId id="600" r:id="rId24"/>
    <p:sldId id="601" r:id="rId25"/>
    <p:sldId id="603" r:id="rId2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76DB"/>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46975" autoAdjust="0"/>
  </p:normalViewPr>
  <p:slideViewPr>
    <p:cSldViewPr>
      <p:cViewPr varScale="1">
        <p:scale>
          <a:sx n="28" d="100"/>
          <a:sy n="28" d="100"/>
        </p:scale>
        <p:origin x="-2646" y="-102"/>
      </p:cViewPr>
      <p:guideLst>
        <p:guide orient="horz" pos="2160"/>
        <p:guide pos="2880"/>
      </p:guideLst>
    </p:cSldViewPr>
  </p:slideViewPr>
  <p:outlineViewPr>
    <p:cViewPr>
      <p:scale>
        <a:sx n="33" d="100"/>
        <a:sy n="33" d="100"/>
      </p:scale>
      <p:origin x="30" y="19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65" tIns="46583" rIns="93165" bIns="46583" rtlCol="0"/>
          <a:lstStyle>
            <a:lvl1pPr algn="l">
              <a:defRPr sz="1300"/>
            </a:lvl1pPr>
          </a:lstStyle>
          <a:p>
            <a:endParaRPr lang="en-CA"/>
          </a:p>
        </p:txBody>
      </p:sp>
      <p:sp>
        <p:nvSpPr>
          <p:cNvPr id="3" name="Date Placeholder 2"/>
          <p:cNvSpPr>
            <a:spLocks noGrp="1"/>
          </p:cNvSpPr>
          <p:nvPr>
            <p:ph type="dt" sz="quarter" idx="1"/>
          </p:nvPr>
        </p:nvSpPr>
        <p:spPr>
          <a:xfrm>
            <a:off x="3970938" y="0"/>
            <a:ext cx="3037840" cy="464820"/>
          </a:xfrm>
          <a:prstGeom prst="rect">
            <a:avLst/>
          </a:prstGeom>
        </p:spPr>
        <p:txBody>
          <a:bodyPr vert="horz" lIns="93165" tIns="46583" rIns="93165" bIns="46583" rtlCol="0"/>
          <a:lstStyle>
            <a:lvl1pPr algn="r">
              <a:defRPr sz="1300"/>
            </a:lvl1pPr>
          </a:lstStyle>
          <a:p>
            <a:fld id="{6F80010F-76CD-4DBE-8ABA-DB4A165124D3}" type="datetimeFigureOut">
              <a:rPr lang="en-CA" smtClean="0"/>
              <a:t>2017-05-22</a:t>
            </a:fld>
            <a:endParaRPr lang="en-CA"/>
          </a:p>
        </p:txBody>
      </p:sp>
      <p:sp>
        <p:nvSpPr>
          <p:cNvPr id="4" name="Footer Placeholder 3"/>
          <p:cNvSpPr>
            <a:spLocks noGrp="1"/>
          </p:cNvSpPr>
          <p:nvPr>
            <p:ph type="ftr" sz="quarter" idx="2"/>
          </p:nvPr>
        </p:nvSpPr>
        <p:spPr>
          <a:xfrm>
            <a:off x="1" y="8829966"/>
            <a:ext cx="3037840" cy="464820"/>
          </a:xfrm>
          <a:prstGeom prst="rect">
            <a:avLst/>
          </a:prstGeom>
        </p:spPr>
        <p:txBody>
          <a:bodyPr vert="horz" lIns="93165" tIns="46583" rIns="93165" bIns="46583" rtlCol="0" anchor="b"/>
          <a:lstStyle>
            <a:lvl1pPr algn="l">
              <a:defRPr sz="1300"/>
            </a:lvl1pPr>
          </a:lstStyle>
          <a:p>
            <a:endParaRPr lang="en-CA"/>
          </a:p>
        </p:txBody>
      </p:sp>
      <p:sp>
        <p:nvSpPr>
          <p:cNvPr id="5" name="Slide Number Placeholder 4"/>
          <p:cNvSpPr>
            <a:spLocks noGrp="1"/>
          </p:cNvSpPr>
          <p:nvPr>
            <p:ph type="sldNum" sz="quarter" idx="3"/>
          </p:nvPr>
        </p:nvSpPr>
        <p:spPr>
          <a:xfrm>
            <a:off x="3970938" y="8829966"/>
            <a:ext cx="3037840" cy="464820"/>
          </a:xfrm>
          <a:prstGeom prst="rect">
            <a:avLst/>
          </a:prstGeom>
        </p:spPr>
        <p:txBody>
          <a:bodyPr vert="horz" lIns="93165" tIns="46583" rIns="93165" bIns="46583" rtlCol="0" anchor="b"/>
          <a:lstStyle>
            <a:lvl1pPr algn="r">
              <a:defRPr sz="1300"/>
            </a:lvl1pPr>
          </a:lstStyle>
          <a:p>
            <a:fld id="{55EABEE0-0254-48FD-A37F-77F4047FADD9}" type="slidenum">
              <a:rPr lang="en-CA" smtClean="0"/>
              <a:t>‹#›</a:t>
            </a:fld>
            <a:endParaRPr lang="en-CA"/>
          </a:p>
        </p:txBody>
      </p:sp>
    </p:spTree>
    <p:extLst>
      <p:ext uri="{BB962C8B-B14F-4D97-AF65-F5344CB8AC3E}">
        <p14:creationId xmlns:p14="http://schemas.microsoft.com/office/powerpoint/2010/main" val="16568980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65" tIns="46583" rIns="93165" bIns="46583" rtlCol="0"/>
          <a:lstStyle>
            <a:lvl1pPr algn="l">
              <a:defRPr sz="1300"/>
            </a:lvl1pPr>
          </a:lstStyle>
          <a:p>
            <a:endParaRPr lang="en-CA"/>
          </a:p>
        </p:txBody>
      </p:sp>
      <p:sp>
        <p:nvSpPr>
          <p:cNvPr id="3" name="Date Placeholder 2"/>
          <p:cNvSpPr>
            <a:spLocks noGrp="1"/>
          </p:cNvSpPr>
          <p:nvPr>
            <p:ph type="dt" idx="1"/>
          </p:nvPr>
        </p:nvSpPr>
        <p:spPr>
          <a:xfrm>
            <a:off x="3970938" y="0"/>
            <a:ext cx="3037840" cy="464820"/>
          </a:xfrm>
          <a:prstGeom prst="rect">
            <a:avLst/>
          </a:prstGeom>
        </p:spPr>
        <p:txBody>
          <a:bodyPr vert="horz" lIns="93165" tIns="46583" rIns="93165" bIns="46583" rtlCol="0"/>
          <a:lstStyle>
            <a:lvl1pPr algn="r">
              <a:defRPr sz="1300"/>
            </a:lvl1pPr>
          </a:lstStyle>
          <a:p>
            <a:fld id="{76D3BF52-A715-4FA6-87CC-CF04B34BDE0D}" type="datetimeFigureOut">
              <a:rPr lang="en-CA" smtClean="0"/>
              <a:pPr/>
              <a:t>2017-05-22</a:t>
            </a:fld>
            <a:endParaRPr lang="en-CA"/>
          </a:p>
        </p:txBody>
      </p:sp>
      <p:sp>
        <p:nvSpPr>
          <p:cNvPr id="4" name="Slide Image Placeholder 3"/>
          <p:cNvSpPr>
            <a:spLocks noGrp="1" noRot="1" noChangeAspect="1"/>
          </p:cNvSpPr>
          <p:nvPr>
            <p:ph type="sldImg" idx="2"/>
          </p:nvPr>
        </p:nvSpPr>
        <p:spPr>
          <a:xfrm>
            <a:off x="1182688" y="698500"/>
            <a:ext cx="4645025" cy="3484563"/>
          </a:xfrm>
          <a:prstGeom prst="rect">
            <a:avLst/>
          </a:prstGeom>
          <a:noFill/>
          <a:ln w="12700">
            <a:solidFill>
              <a:prstClr val="black"/>
            </a:solidFill>
          </a:ln>
        </p:spPr>
        <p:txBody>
          <a:bodyPr vert="horz" lIns="93165" tIns="46583" rIns="93165" bIns="46583" rtlCol="0" anchor="ctr"/>
          <a:lstStyle/>
          <a:p>
            <a:endParaRPr lang="en-CA"/>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65" tIns="46583" rIns="93165" bIns="4658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1" y="8829966"/>
            <a:ext cx="3037840" cy="464820"/>
          </a:xfrm>
          <a:prstGeom prst="rect">
            <a:avLst/>
          </a:prstGeom>
        </p:spPr>
        <p:txBody>
          <a:bodyPr vert="horz" lIns="93165" tIns="46583" rIns="93165" bIns="46583" rtlCol="0" anchor="b"/>
          <a:lstStyle>
            <a:lvl1pPr algn="l">
              <a:defRPr sz="1300"/>
            </a:lvl1pPr>
          </a:lstStyle>
          <a:p>
            <a:endParaRPr lang="en-CA"/>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3165" tIns="46583" rIns="93165" bIns="46583" rtlCol="0" anchor="b"/>
          <a:lstStyle>
            <a:lvl1pPr algn="r">
              <a:defRPr sz="1300"/>
            </a:lvl1pPr>
          </a:lstStyle>
          <a:p>
            <a:fld id="{52F28473-6B82-4CF1-8B4B-9959A0EF32D8}" type="slidenum">
              <a:rPr lang="en-CA" smtClean="0"/>
              <a:pPr/>
              <a:t>‹#›</a:t>
            </a:fld>
            <a:endParaRPr lang="en-CA"/>
          </a:p>
        </p:txBody>
      </p:sp>
    </p:spTree>
    <p:extLst>
      <p:ext uri="{BB962C8B-B14F-4D97-AF65-F5344CB8AC3E}">
        <p14:creationId xmlns:p14="http://schemas.microsoft.com/office/powerpoint/2010/main" val="1529277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a:t>
            </a:fld>
            <a:endParaRPr lang="en-CA"/>
          </a:p>
        </p:txBody>
      </p:sp>
    </p:spTree>
    <p:extLst>
      <p:ext uri="{BB962C8B-B14F-4D97-AF65-F5344CB8AC3E}">
        <p14:creationId xmlns:p14="http://schemas.microsoft.com/office/powerpoint/2010/main" val="3750433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3</a:t>
            </a:fld>
            <a:endParaRPr lang="en-CA"/>
          </a:p>
        </p:txBody>
      </p:sp>
    </p:spTree>
    <p:extLst>
      <p:ext uri="{BB962C8B-B14F-4D97-AF65-F5344CB8AC3E}">
        <p14:creationId xmlns:p14="http://schemas.microsoft.com/office/powerpoint/2010/main" val="347911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4</a:t>
            </a:fld>
            <a:endParaRPr lang="en-CA"/>
          </a:p>
        </p:txBody>
      </p:sp>
    </p:spTree>
    <p:extLst>
      <p:ext uri="{BB962C8B-B14F-4D97-AF65-F5344CB8AC3E}">
        <p14:creationId xmlns:p14="http://schemas.microsoft.com/office/powerpoint/2010/main" val="6321180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5</a:t>
            </a:fld>
            <a:endParaRPr lang="en-CA"/>
          </a:p>
        </p:txBody>
      </p:sp>
    </p:spTree>
    <p:extLst>
      <p:ext uri="{BB962C8B-B14F-4D97-AF65-F5344CB8AC3E}">
        <p14:creationId xmlns:p14="http://schemas.microsoft.com/office/powerpoint/2010/main" val="3726092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defTabSz="881390">
              <a:defRPr/>
            </a:pPr>
            <a:r>
              <a:rPr lang="en-CA" dirty="0" smtClean="0"/>
              <a:t>Mathieu, J., Maynard, T., Rapp, T. &amp; Gilson, L. (2008). Team Effectiveness 1997-2007: A Review of Recent Advancements and a Glimpse Into the Future, </a:t>
            </a:r>
            <a:r>
              <a:rPr lang="en-CA" i="1" dirty="0" smtClean="0"/>
              <a:t>Journal of Management</a:t>
            </a:r>
            <a:r>
              <a:rPr lang="en-CA" dirty="0" smtClean="0"/>
              <a:t>, 34(3), 410-476.</a:t>
            </a:r>
          </a:p>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6</a:t>
            </a:fld>
            <a:endParaRPr lang="en-CA"/>
          </a:p>
        </p:txBody>
      </p:sp>
    </p:spTree>
    <p:extLst>
      <p:ext uri="{BB962C8B-B14F-4D97-AF65-F5344CB8AC3E}">
        <p14:creationId xmlns:p14="http://schemas.microsoft.com/office/powerpoint/2010/main" val="38048471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839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6B9456FB-0099-45FC-9446-1D883138776A}" type="slidenum">
              <a:rPr lang="en-CA" smtClean="0"/>
              <a:pPr eaLnBrk="1" hangingPunct="1"/>
              <a:t>7</a:t>
            </a:fld>
            <a:endParaRPr lang="en-CA"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0998A713-670F-4C3F-8933-46C5B8298A9F}" type="slidenum">
              <a:rPr lang="en-CA" smtClean="0"/>
              <a:pPr eaLnBrk="1" hangingPunct="1"/>
              <a:t>8</a:t>
            </a:fld>
            <a:endParaRPr lang="en-CA" smtClean="0"/>
          </a:p>
        </p:txBody>
      </p:sp>
      <p:sp>
        <p:nvSpPr>
          <p:cNvPr id="73731"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ln/>
        </p:spPr>
        <p:txBody>
          <a:bodyPr/>
          <a:lstStyle/>
          <a:p>
            <a:pPr marL="228600" indent="-228600">
              <a:lnSpc>
                <a:spcPct val="90000"/>
              </a:lnSpc>
              <a:defRPr/>
            </a:pPr>
            <a:endParaRPr lang="en-CA" sz="900" dirty="0" smtClean="0">
              <a:latin typeface="+mn-lt"/>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69849275-8697-474E-8461-1607FBF6EF7A}" type="slidenum">
              <a:rPr lang="en-CA" smtClean="0"/>
              <a:pPr eaLnBrk="1" hangingPunct="1"/>
              <a:t>9</a:t>
            </a:fld>
            <a:endParaRPr lang="en-CA" smtClean="0"/>
          </a:p>
        </p:txBody>
      </p:sp>
      <p:sp>
        <p:nvSpPr>
          <p:cNvPr id="74755"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ln/>
        </p:spPr>
        <p:txBody>
          <a:bodyPr/>
          <a:lstStyle/>
          <a:p>
            <a:pPr>
              <a:defRPr/>
            </a:pPr>
            <a:endParaRPr lang="en-CA" dirty="0"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EFA7A1D5-E03E-426F-A6AE-0EEA6C9F9CDA}" type="slidenum">
              <a:rPr lang="en-CA" smtClean="0"/>
              <a:pPr eaLnBrk="1" hangingPunct="1"/>
              <a:t>10</a:t>
            </a:fld>
            <a:endParaRPr lang="en-CA" smtClean="0"/>
          </a:p>
        </p:txBody>
      </p:sp>
      <p:sp>
        <p:nvSpPr>
          <p:cNvPr id="7680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ln/>
        </p:spPr>
        <p:txBody>
          <a:bodyPr/>
          <a:lstStyle/>
          <a:p>
            <a:pPr marL="228600" indent="-228600">
              <a:lnSpc>
                <a:spcPct val="80000"/>
              </a:lnSpc>
              <a:defRPr/>
            </a:pPr>
            <a:endParaRPr lang="en-US" sz="1000" dirty="0" smtClean="0">
              <a:latin typeface="+mn-lt"/>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6763C81D-294B-45CC-9305-1ED81988649A}" type="slidenum">
              <a:rPr lang="en-CA" smtClean="0"/>
              <a:pPr eaLnBrk="1" hangingPunct="1"/>
              <a:t>11</a:t>
            </a:fld>
            <a:endParaRPr lang="en-CA" smtClean="0"/>
          </a:p>
        </p:txBody>
      </p:sp>
      <p:sp>
        <p:nvSpPr>
          <p:cNvPr id="77827"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ln/>
        </p:spPr>
        <p:txBody>
          <a:bodyPr/>
          <a:lstStyle/>
          <a:p>
            <a:pPr marL="685800" lvl="1" indent="-228600">
              <a:lnSpc>
                <a:spcPct val="80000"/>
              </a:lnSpc>
              <a:defRPr/>
            </a:pPr>
            <a:endParaRPr lang="en-CA" sz="1000" dirty="0" smtClean="0">
              <a:latin typeface="+mn-lt"/>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16BE6349-93F4-4224-BE68-E3D0A5DB2E54}" type="slidenum">
              <a:rPr lang="en-CA" smtClean="0"/>
              <a:pPr eaLnBrk="1" hangingPunct="1"/>
              <a:t>12</a:t>
            </a:fld>
            <a:endParaRPr lang="en-CA" smtClean="0"/>
          </a:p>
        </p:txBody>
      </p:sp>
      <p:sp>
        <p:nvSpPr>
          <p:cNvPr id="78851"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xfrm>
            <a:off x="466725" y="4416425"/>
            <a:ext cx="6154738" cy="4183063"/>
          </a:xfrm>
          <a:ln/>
        </p:spPr>
        <p:txBody>
          <a:bodyPr/>
          <a:lstStyle/>
          <a:p>
            <a:pPr>
              <a:defRPr/>
            </a:pPr>
            <a:endParaRPr lang="en-US" sz="1000" dirty="0" smtClean="0">
              <a:latin typeface="+mn-lt"/>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13</a:t>
            </a:fld>
            <a:endParaRPr lang="en-US"/>
          </a:p>
        </p:txBody>
      </p:sp>
    </p:spTree>
    <p:extLst>
      <p:ext uri="{BB962C8B-B14F-4D97-AF65-F5344CB8AC3E}">
        <p14:creationId xmlns:p14="http://schemas.microsoft.com/office/powerpoint/2010/main" val="4056840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C5336439-097A-4704-8732-74F0972FF8FA}" type="slidenum">
              <a:rPr lang="en-CA" smtClean="0"/>
              <a:pPr eaLnBrk="1" hangingPunct="1"/>
              <a:t>14</a:t>
            </a:fld>
            <a:endParaRPr lang="en-CA" smtClean="0"/>
          </a:p>
        </p:txBody>
      </p:sp>
      <p:sp>
        <p:nvSpPr>
          <p:cNvPr id="80899"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xfrm>
            <a:off x="466725" y="4416425"/>
            <a:ext cx="6154738" cy="4183063"/>
          </a:xfrm>
          <a:ln/>
        </p:spPr>
        <p:txBody>
          <a:bodyPr/>
          <a:lstStyle/>
          <a:p>
            <a:pPr>
              <a:defRPr/>
            </a:pPr>
            <a:endParaRPr lang="en-US" sz="900"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F206568D-30C8-4493-8617-9829146368F5}" type="slidenum">
              <a:rPr lang="en-CA" smtClean="0"/>
              <a:pPr eaLnBrk="1" hangingPunct="1"/>
              <a:t>15</a:t>
            </a:fld>
            <a:endParaRPr lang="en-CA" smtClean="0"/>
          </a:p>
        </p:txBody>
      </p:sp>
      <p:sp>
        <p:nvSpPr>
          <p:cNvPr id="87043"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xfrm>
            <a:off x="466725" y="4416425"/>
            <a:ext cx="6154738" cy="4183063"/>
          </a:xfrm>
          <a:ln/>
        </p:spPr>
        <p:txBody>
          <a:bodyPr/>
          <a:lstStyle/>
          <a:p>
            <a:pPr>
              <a:defRPr/>
            </a:pPr>
            <a:endParaRPr lang="en-US" sz="1000" dirty="0" smtClean="0">
              <a:latin typeface="+mn-lt"/>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16</a:t>
            </a:fld>
            <a:endParaRPr lang="en-US"/>
          </a:p>
        </p:txBody>
      </p:sp>
    </p:spTree>
    <p:extLst>
      <p:ext uri="{BB962C8B-B14F-4D97-AF65-F5344CB8AC3E}">
        <p14:creationId xmlns:p14="http://schemas.microsoft.com/office/powerpoint/2010/main" val="36099502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17</a:t>
            </a:fld>
            <a:endParaRPr lang="en-US"/>
          </a:p>
        </p:txBody>
      </p:sp>
    </p:spTree>
    <p:extLst>
      <p:ext uri="{BB962C8B-B14F-4D97-AF65-F5344CB8AC3E}">
        <p14:creationId xmlns:p14="http://schemas.microsoft.com/office/powerpoint/2010/main" val="10222966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baseline="0" dirty="0" smtClean="0"/>
          </a:p>
        </p:txBody>
      </p:sp>
      <p:sp>
        <p:nvSpPr>
          <p:cNvPr id="4" name="Slide Number Placeholder 3"/>
          <p:cNvSpPr>
            <a:spLocks noGrp="1"/>
          </p:cNvSpPr>
          <p:nvPr>
            <p:ph type="sldNum" sz="quarter" idx="10"/>
          </p:nvPr>
        </p:nvSpPr>
        <p:spPr/>
        <p:txBody>
          <a:bodyPr/>
          <a:lstStyle/>
          <a:p>
            <a:fld id="{CA5FA6A4-9DA5-1A4C-AECC-583D18B6DFAF}" type="slidenum">
              <a:rPr lang="en-US" smtClean="0"/>
              <a:pPr/>
              <a:t>18</a:t>
            </a:fld>
            <a:endParaRPr lang="en-US"/>
          </a:p>
        </p:txBody>
      </p:sp>
    </p:spTree>
    <p:extLst>
      <p:ext uri="{BB962C8B-B14F-4D97-AF65-F5344CB8AC3E}">
        <p14:creationId xmlns:p14="http://schemas.microsoft.com/office/powerpoint/2010/main" val="5344945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19</a:t>
            </a:fld>
            <a:endParaRPr lang="en-US"/>
          </a:p>
        </p:txBody>
      </p:sp>
    </p:spTree>
    <p:extLst>
      <p:ext uri="{BB962C8B-B14F-4D97-AF65-F5344CB8AC3E}">
        <p14:creationId xmlns:p14="http://schemas.microsoft.com/office/powerpoint/2010/main" val="41040280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20</a:t>
            </a:fld>
            <a:endParaRPr lang="en-US"/>
          </a:p>
        </p:txBody>
      </p:sp>
    </p:spTree>
    <p:extLst>
      <p:ext uri="{BB962C8B-B14F-4D97-AF65-F5344CB8AC3E}">
        <p14:creationId xmlns:p14="http://schemas.microsoft.com/office/powerpoint/2010/main" val="483198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sz="1100"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21</a:t>
            </a:fld>
            <a:endParaRPr lang="en-US"/>
          </a:p>
        </p:txBody>
      </p:sp>
    </p:spTree>
    <p:extLst>
      <p:ext uri="{BB962C8B-B14F-4D97-AF65-F5344CB8AC3E}">
        <p14:creationId xmlns:p14="http://schemas.microsoft.com/office/powerpoint/2010/main" val="30154297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22</a:t>
            </a:fld>
            <a:endParaRPr lang="en-US"/>
          </a:p>
        </p:txBody>
      </p:sp>
    </p:spTree>
    <p:extLst>
      <p:ext uri="{BB962C8B-B14F-4D97-AF65-F5344CB8AC3E}">
        <p14:creationId xmlns:p14="http://schemas.microsoft.com/office/powerpoint/2010/main" val="805901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3E3A0E29-7920-49CF-B1E2-3EA2DA47FBE7}" type="slidenum">
              <a:rPr lang="en-CA" smtClean="0"/>
              <a:pPr eaLnBrk="1" hangingPunct="1"/>
              <a:t>23</a:t>
            </a:fld>
            <a:endParaRPr lang="en-CA" smtClean="0"/>
          </a:p>
        </p:txBody>
      </p:sp>
      <p:sp>
        <p:nvSpPr>
          <p:cNvPr id="88067" name="Rectangle 2"/>
          <p:cNvSpPr>
            <a:spLocks noGrp="1" noRot="1" noChangeAspect="1" noChangeArrowheads="1" noTextEdit="1"/>
          </p:cNvSpPr>
          <p:nvPr>
            <p:ph type="sldImg"/>
          </p:nvPr>
        </p:nvSpPr>
        <p:spPr>
          <a:ln/>
        </p:spPr>
      </p:sp>
      <p:sp>
        <p:nvSpPr>
          <p:cNvPr id="310275" name="Rectangle 3"/>
          <p:cNvSpPr>
            <a:spLocks noGrp="1" noChangeArrowheads="1"/>
          </p:cNvSpPr>
          <p:nvPr>
            <p:ph type="body" idx="1"/>
          </p:nvPr>
        </p:nvSpPr>
        <p:spPr>
          <a:xfrm>
            <a:off x="466725" y="4416425"/>
            <a:ext cx="6154738" cy="4183063"/>
          </a:xfrm>
        </p:spPr>
        <p:txBody>
          <a:bodyPr/>
          <a:lstStyle/>
          <a:p>
            <a:pPr lvl="1">
              <a:defRPr/>
            </a:pPr>
            <a:endParaRPr lang="en-US" sz="1000" dirty="0">
              <a:latin typeface="+mn-lt"/>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mtClean="0"/>
          </a:p>
        </p:txBody>
      </p:sp>
      <p:sp>
        <p:nvSpPr>
          <p:cNvPr id="52228" name="Slide Number Placeholder 3"/>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37552" algn="l"/>
                <a:tab pos="1475104" algn="l"/>
                <a:tab pos="2212657" algn="l"/>
                <a:tab pos="2950209" algn="l"/>
              </a:tabLst>
              <a:defRPr>
                <a:solidFill>
                  <a:schemeClr val="bg1"/>
                </a:solidFill>
                <a:latin typeface="Arial" pitchFamily="34" charset="0"/>
                <a:cs typeface="Lucida Sans Unicode" pitchFamily="34" charset="0"/>
              </a:defRPr>
            </a:lvl1pPr>
            <a:lvl2pPr marL="716130" indent="-275434" eaLnBrk="0" hangingPunct="0">
              <a:tabLst>
                <a:tab pos="737552" algn="l"/>
                <a:tab pos="1475104" algn="l"/>
                <a:tab pos="2212657" algn="l"/>
                <a:tab pos="2950209" algn="l"/>
              </a:tabLst>
              <a:defRPr>
                <a:solidFill>
                  <a:schemeClr val="bg1"/>
                </a:solidFill>
                <a:latin typeface="Arial" pitchFamily="34" charset="0"/>
                <a:cs typeface="Lucida Sans Unicode" pitchFamily="34" charset="0"/>
              </a:defRPr>
            </a:lvl2pPr>
            <a:lvl3pPr marL="1101738" indent="-220348" eaLnBrk="0" hangingPunct="0">
              <a:tabLst>
                <a:tab pos="737552" algn="l"/>
                <a:tab pos="1475104" algn="l"/>
                <a:tab pos="2212657" algn="l"/>
                <a:tab pos="2950209" algn="l"/>
              </a:tabLst>
              <a:defRPr>
                <a:solidFill>
                  <a:schemeClr val="bg1"/>
                </a:solidFill>
                <a:latin typeface="Arial" pitchFamily="34" charset="0"/>
                <a:cs typeface="Lucida Sans Unicode" pitchFamily="34" charset="0"/>
              </a:defRPr>
            </a:lvl3pPr>
            <a:lvl4pPr marL="1542433" indent="-220348" eaLnBrk="0" hangingPunct="0">
              <a:tabLst>
                <a:tab pos="737552" algn="l"/>
                <a:tab pos="1475104" algn="l"/>
                <a:tab pos="2212657" algn="l"/>
                <a:tab pos="2950209" algn="l"/>
              </a:tabLst>
              <a:defRPr>
                <a:solidFill>
                  <a:schemeClr val="bg1"/>
                </a:solidFill>
                <a:latin typeface="Arial" pitchFamily="34" charset="0"/>
                <a:cs typeface="Lucida Sans Unicode" pitchFamily="34" charset="0"/>
              </a:defRPr>
            </a:lvl4pPr>
            <a:lvl5pPr marL="1983128" indent="-220348" eaLnBrk="0" hangingPunct="0">
              <a:tabLst>
                <a:tab pos="737552" algn="l"/>
                <a:tab pos="1475104" algn="l"/>
                <a:tab pos="2212657" algn="l"/>
                <a:tab pos="2950209" algn="l"/>
              </a:tabLst>
              <a:defRPr>
                <a:solidFill>
                  <a:schemeClr val="bg1"/>
                </a:solidFill>
                <a:latin typeface="Arial" pitchFamily="34" charset="0"/>
                <a:cs typeface="Lucida Sans Unicode" pitchFamily="34" charset="0"/>
              </a:defRPr>
            </a:lvl5pPr>
            <a:lvl6pPr marL="2423823" indent="-220348" defTabSz="440695" eaLnBrk="0" fontAlgn="base" hangingPunct="0">
              <a:spcBef>
                <a:spcPct val="0"/>
              </a:spcBef>
              <a:spcAft>
                <a:spcPct val="0"/>
              </a:spcAft>
              <a:tabLst>
                <a:tab pos="737552" algn="l"/>
                <a:tab pos="1475104" algn="l"/>
                <a:tab pos="2212657" algn="l"/>
                <a:tab pos="2950209" algn="l"/>
              </a:tabLst>
              <a:defRPr>
                <a:solidFill>
                  <a:schemeClr val="bg1"/>
                </a:solidFill>
                <a:latin typeface="Arial" pitchFamily="34" charset="0"/>
                <a:cs typeface="Lucida Sans Unicode" pitchFamily="34" charset="0"/>
              </a:defRPr>
            </a:lvl6pPr>
            <a:lvl7pPr marL="2864518" indent="-220348" defTabSz="440695" eaLnBrk="0" fontAlgn="base" hangingPunct="0">
              <a:spcBef>
                <a:spcPct val="0"/>
              </a:spcBef>
              <a:spcAft>
                <a:spcPct val="0"/>
              </a:spcAft>
              <a:tabLst>
                <a:tab pos="737552" algn="l"/>
                <a:tab pos="1475104" algn="l"/>
                <a:tab pos="2212657" algn="l"/>
                <a:tab pos="2950209" algn="l"/>
              </a:tabLst>
              <a:defRPr>
                <a:solidFill>
                  <a:schemeClr val="bg1"/>
                </a:solidFill>
                <a:latin typeface="Arial" pitchFamily="34" charset="0"/>
                <a:cs typeface="Lucida Sans Unicode" pitchFamily="34" charset="0"/>
              </a:defRPr>
            </a:lvl7pPr>
            <a:lvl8pPr marL="3305213" indent="-220348" defTabSz="440695" eaLnBrk="0" fontAlgn="base" hangingPunct="0">
              <a:spcBef>
                <a:spcPct val="0"/>
              </a:spcBef>
              <a:spcAft>
                <a:spcPct val="0"/>
              </a:spcAft>
              <a:tabLst>
                <a:tab pos="737552" algn="l"/>
                <a:tab pos="1475104" algn="l"/>
                <a:tab pos="2212657" algn="l"/>
                <a:tab pos="2950209" algn="l"/>
              </a:tabLst>
              <a:defRPr>
                <a:solidFill>
                  <a:schemeClr val="bg1"/>
                </a:solidFill>
                <a:latin typeface="Arial" pitchFamily="34" charset="0"/>
                <a:cs typeface="Lucida Sans Unicode" pitchFamily="34" charset="0"/>
              </a:defRPr>
            </a:lvl8pPr>
            <a:lvl9pPr marL="3745908" indent="-220348" defTabSz="440695" eaLnBrk="0" fontAlgn="base" hangingPunct="0">
              <a:spcBef>
                <a:spcPct val="0"/>
              </a:spcBef>
              <a:spcAft>
                <a:spcPct val="0"/>
              </a:spcAft>
              <a:tabLst>
                <a:tab pos="737552" algn="l"/>
                <a:tab pos="1475104" algn="l"/>
                <a:tab pos="2212657" algn="l"/>
                <a:tab pos="2950209" algn="l"/>
              </a:tabLst>
              <a:defRPr>
                <a:solidFill>
                  <a:schemeClr val="bg1"/>
                </a:solidFill>
                <a:latin typeface="Arial" pitchFamily="34" charset="0"/>
                <a:cs typeface="Lucida Sans Unicode" pitchFamily="34" charset="0"/>
              </a:defRPr>
            </a:lvl9pPr>
          </a:lstStyle>
          <a:p>
            <a:pPr eaLnBrk="1" hangingPunct="1">
              <a:buFont typeface="StarSymbol"/>
              <a:buNone/>
            </a:pPr>
            <a:fld id="{5CC43BD4-59AD-47D2-8691-376100A1A941}" type="slidenum">
              <a:rPr lang="en-GB" smtClean="0">
                <a:solidFill>
                  <a:srgbClr val="000000"/>
                </a:solidFill>
                <a:latin typeface="Times New Roman" pitchFamily="18" charset="0"/>
              </a:rPr>
              <a:pPr eaLnBrk="1" hangingPunct="1">
                <a:buFont typeface="StarSymbol"/>
                <a:buNone/>
              </a:pPr>
              <a:t>24</a:t>
            </a:fld>
            <a:endParaRPr lang="en-GB" smtClean="0">
              <a:solidFill>
                <a:srgbClr val="000000"/>
              </a:solidFill>
              <a:latin typeface="Times New Roman" pitchFamily="18"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EBCC8649-E1EB-4A4C-BFF2-C80EFDC05B70}" type="slidenum">
              <a:rPr lang="en-CA" smtClean="0"/>
              <a:pPr eaLnBrk="1" hangingPunct="1"/>
              <a:t>25</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pic>
        <p:nvPicPr>
          <p:cNvPr id="18" name="Picture 11" descr="Sprott_logo"/>
          <p:cNvPicPr>
            <a:picLocks noChangeAspect="1" noChangeArrowheads="1"/>
          </p:cNvPicPr>
          <p:nvPr userDrawn="1"/>
        </p:nvPicPr>
        <p:blipFill>
          <a:blip r:embed="rId2" cstate="print"/>
          <a:srcRect/>
          <a:stretch>
            <a:fillRect/>
          </a:stretch>
        </p:blipFill>
        <p:spPr bwMode="auto">
          <a:xfrm>
            <a:off x="6616755" y="5589240"/>
            <a:ext cx="2067341" cy="961132"/>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720080"/>
          </a:xfrm>
        </p:spPr>
        <p:txBody>
          <a:bodyPr/>
          <a:lstStyle/>
          <a:p>
            <a:r>
              <a:rPr kumimoji="0" lang="en-US" dirty="0" smtClean="0"/>
              <a:t>Click to edit Master title style</a:t>
            </a:r>
            <a:endParaRPr kumimoji="0" lang="en-US" dirty="0"/>
          </a:p>
        </p:txBody>
      </p:sp>
      <p:sp>
        <p:nvSpPr>
          <p:cNvPr id="3" name="Content Placeholder 2"/>
          <p:cNvSpPr>
            <a:spLocks noGrp="1"/>
          </p:cNvSpPr>
          <p:nvPr>
            <p:ph idx="1"/>
          </p:nvPr>
        </p:nvSpPr>
        <p:spPr>
          <a:xfrm>
            <a:off x="467544" y="1268760"/>
            <a:ext cx="8229600" cy="4608512"/>
          </a:xfrm>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6" name="Slide Number Placeholder 5"/>
          <p:cNvSpPr>
            <a:spLocks noGrp="1"/>
          </p:cNvSpPr>
          <p:nvPr>
            <p:ph type="sldNum" sz="quarter" idx="12"/>
          </p:nvPr>
        </p:nvSpPr>
        <p:spPr>
          <a:xfrm>
            <a:off x="8316416" y="6237312"/>
            <a:ext cx="576064" cy="365760"/>
          </a:xfrm>
          <a:prstGeom prst="rect">
            <a:avLst/>
          </a:prstGeom>
        </p:spPr>
        <p:txBody>
          <a:bodyPr>
            <a:scene3d>
              <a:camera prst="orthographicFront"/>
              <a:lightRig rig="glow" dir="tl">
                <a:rot lat="0" lon="0" rev="5400000"/>
              </a:lightRig>
            </a:scene3d>
            <a:sp3d extrusionH="57150" contourW="12700">
              <a:bevelT w="25400" h="25400"/>
              <a:contourClr>
                <a:schemeClr val="accent6">
                  <a:shade val="73000"/>
                </a:schemeClr>
              </a:contourClr>
            </a:sp3d>
          </a:bodyPr>
          <a:lstStyle>
            <a:lvl1pPr>
              <a:defRPr b="1" cap="none" spc="0">
                <a:ln w="11430">
                  <a:solidFill>
                    <a:schemeClr val="tx2"/>
                  </a:solidFill>
                </a:ln>
                <a:solidFill>
                  <a:schemeClr val="tx2"/>
                </a:solidFill>
                <a:effectLst>
                  <a:outerShdw blurRad="80000" dist="40000" dir="5040000" algn="tl">
                    <a:srgbClr val="000000">
                      <a:alpha val="30000"/>
                    </a:srgbClr>
                  </a:outerShdw>
                </a:effectLst>
              </a:defRPr>
            </a:lvl1pPr>
          </a:lstStyle>
          <a:p>
            <a:fld id="{465045C0-524C-4C6A-96B2-D7CF4749CC0B}" type="slidenum">
              <a:rPr lang="en-CA" smtClean="0"/>
              <a:pPr/>
              <a:t>‹#›</a:t>
            </a:fld>
            <a:endParaRPr lang="en-CA" dirty="0"/>
          </a:p>
        </p:txBody>
      </p:sp>
      <p:sp>
        <p:nvSpPr>
          <p:cNvPr id="9" name="Footer Placeholder 4"/>
          <p:cNvSpPr txBox="1">
            <a:spLocks/>
          </p:cNvSpPr>
          <p:nvPr userDrawn="1"/>
        </p:nvSpPr>
        <p:spPr>
          <a:xfrm>
            <a:off x="467544" y="6237312"/>
            <a:ext cx="2376264" cy="457200"/>
          </a:xfrm>
          <a:prstGeom prst="rect">
            <a:avLst/>
          </a:prstGeom>
        </p:spPr>
        <p:txBody>
          <a:bodyPr/>
          <a:lstStyle>
            <a:lvl1pPr>
              <a:defRPr sz="14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4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4" name="Rectangle 3"/>
          <p:cNvSpPr/>
          <p:nvPr userDrawn="1"/>
        </p:nvSpPr>
        <p:spPr>
          <a:xfrm>
            <a:off x="22121" y="1196752"/>
            <a:ext cx="9144000" cy="7200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CA"/>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Flowchart: Process 2"/>
          <p:cNvSpPr/>
          <p:nvPr userDrawn="1"/>
        </p:nvSpPr>
        <p:spPr>
          <a:xfrm>
            <a:off x="0" y="404664"/>
            <a:ext cx="3059832" cy="6453336"/>
          </a:xfrm>
          <a:prstGeom prst="flowChartProcess">
            <a:avLst/>
          </a:prstGeom>
          <a:solidFill>
            <a:schemeClr val="accent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n>
                <a:noFill/>
              </a:ln>
            </a:endParaRPr>
          </a:p>
        </p:txBody>
      </p:sp>
      <p:sp>
        <p:nvSpPr>
          <p:cNvPr id="2" name="Title 1"/>
          <p:cNvSpPr>
            <a:spLocks noGrp="1"/>
          </p:cNvSpPr>
          <p:nvPr>
            <p:ph type="title"/>
          </p:nvPr>
        </p:nvSpPr>
        <p:spPr>
          <a:xfrm>
            <a:off x="251520" y="476672"/>
            <a:ext cx="2592288" cy="2088232"/>
          </a:xfrm>
        </p:spPr>
        <p:txBody>
          <a:bodyPr>
            <a:normAutofit/>
          </a:bodyPr>
          <a:lstStyle>
            <a:lvl1pPr>
              <a:defRPr sz="3200"/>
            </a:lvl1pPr>
          </a:lstStyle>
          <a:p>
            <a:r>
              <a:rPr lang="en-US" dirty="0" smtClean="0"/>
              <a:t>Click to edit Master title style</a:t>
            </a:r>
            <a:endParaRPr lang="en-CA" dirty="0"/>
          </a:p>
        </p:txBody>
      </p:sp>
      <p:sp>
        <p:nvSpPr>
          <p:cNvPr id="6" name="Text Placeholder 5"/>
          <p:cNvSpPr>
            <a:spLocks noGrp="1"/>
          </p:cNvSpPr>
          <p:nvPr>
            <p:ph type="body" sz="quarter" idx="10"/>
          </p:nvPr>
        </p:nvSpPr>
        <p:spPr>
          <a:xfrm>
            <a:off x="3347864" y="908720"/>
            <a:ext cx="5257105" cy="338484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Tree>
    <p:extLst>
      <p:ext uri="{BB962C8B-B14F-4D97-AF65-F5344CB8AC3E}">
        <p14:creationId xmlns:p14="http://schemas.microsoft.com/office/powerpoint/2010/main" val="373870719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6139"/>
          </a:xfrm>
        </p:spPr>
        <p:txBody>
          <a:bodyPr>
            <a:noAutofit/>
          </a:bodyPr>
          <a:lstStyle>
            <a:lvl1pPr algn="l">
              <a:defRPr sz="4400" b="1">
                <a:latin typeface="Franklin Gothic Medium" pitchFamily="34" charset="0"/>
              </a:defRPr>
            </a:lvl1pPr>
          </a:lstStyle>
          <a:p>
            <a:r>
              <a:rPr lang="en-CA" dirty="0" smtClean="0"/>
              <a:t>Click to edit Master title style</a:t>
            </a:r>
            <a:endParaRPr lang="en-US" dirty="0"/>
          </a:p>
        </p:txBody>
      </p:sp>
      <p:sp>
        <p:nvSpPr>
          <p:cNvPr id="3" name="Text Placeholder 2"/>
          <p:cNvSpPr>
            <a:spLocks noGrp="1"/>
          </p:cNvSpPr>
          <p:nvPr>
            <p:ph type="body" idx="1"/>
          </p:nvPr>
        </p:nvSpPr>
        <p:spPr>
          <a:xfrm>
            <a:off x="457200" y="1346854"/>
            <a:ext cx="4040188" cy="67552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Click to edit Master text styles</a:t>
            </a:r>
          </a:p>
        </p:txBody>
      </p:sp>
      <p:sp>
        <p:nvSpPr>
          <p:cNvPr id="4" name="Content Placeholder 3"/>
          <p:cNvSpPr>
            <a:spLocks noGrp="1"/>
          </p:cNvSpPr>
          <p:nvPr>
            <p:ph sz="half" idx="2"/>
          </p:nvPr>
        </p:nvSpPr>
        <p:spPr>
          <a:xfrm>
            <a:off x="457200" y="1986615"/>
            <a:ext cx="4040188" cy="4172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346854"/>
            <a:ext cx="4041775" cy="67552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Click to edit Master text styles</a:t>
            </a:r>
          </a:p>
        </p:txBody>
      </p:sp>
      <p:sp>
        <p:nvSpPr>
          <p:cNvPr id="6" name="Content Placeholder 5"/>
          <p:cNvSpPr>
            <a:spLocks noGrp="1"/>
          </p:cNvSpPr>
          <p:nvPr>
            <p:ph sz="quarter" idx="4"/>
          </p:nvPr>
        </p:nvSpPr>
        <p:spPr>
          <a:xfrm>
            <a:off x="4645025" y="1986615"/>
            <a:ext cx="4041775" cy="4172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72BC5A62-BCCB-1E46-8B3A-BB6734AE5F12}" type="datetimeFigureOut">
              <a:rPr lang="en-US" smtClean="0"/>
              <a:pPr/>
              <a:t>5/22/2017</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9691013-1AC6-BE45-A724-9C2F6CB3106C}" type="slidenum">
              <a:rPr lang="en-US" smtClean="0"/>
              <a:pPr/>
              <a:t>‹#›</a:t>
            </a:fld>
            <a:endParaRPr lang="en-US"/>
          </a:p>
        </p:txBody>
      </p:sp>
      <p:sp>
        <p:nvSpPr>
          <p:cNvPr id="10" name="Rectangle 9"/>
          <p:cNvSpPr/>
          <p:nvPr userDrawn="1"/>
        </p:nvSpPr>
        <p:spPr>
          <a:xfrm>
            <a:off x="-182880" y="850777"/>
            <a:ext cx="9326880" cy="182562"/>
          </a:xfrm>
          <a:prstGeom prst="rect">
            <a:avLst/>
          </a:prstGeom>
          <a:gradFill flip="none" rotWithShape="1">
            <a:gsLst>
              <a:gs pos="33336">
                <a:srgbClr val="9B9B9B"/>
              </a:gs>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solidFill>
              <a:schemeClr val="tx1"/>
            </a:solidFill>
          </a:ln>
          <a:effectLst>
            <a:glow rad="101600">
              <a:schemeClr val="accent1">
                <a:satMod val="175000"/>
                <a:alpha val="40000"/>
              </a:schemeClr>
            </a:glow>
            <a:outerShdw blurRad="40000" dist="23000" dir="5400000" rotWithShape="0">
              <a:srgbClr val="000000">
                <a:alpha val="35000"/>
              </a:srgbClr>
            </a:outerShdw>
          </a:effectLst>
          <a:scene3d>
            <a:camera prst="orthographicFront"/>
            <a:lightRig rig="threePt" dir="t"/>
          </a:scene3d>
          <a:sp3d>
            <a:bevelT w="101600" prst="ribl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pic>
        <p:nvPicPr>
          <p:cNvPr id="11" name="Picture 4" descr="C:\Users\Rob\Desktop\Sprott_cmyk.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4501" y="746508"/>
            <a:ext cx="971956" cy="450987"/>
          </a:xfrm>
          <a:prstGeom prst="roundRect">
            <a:avLst>
              <a:gd name="adj" fmla="val 16667"/>
            </a:avLst>
          </a:prstGeom>
          <a:ln>
            <a:noFill/>
          </a:ln>
          <a:effectLst>
            <a:outerShdw blurRad="50800" dist="38100" dir="5400000" algn="t" rotWithShape="0">
              <a:prstClr val="black">
                <a:alpha val="40000"/>
              </a:prstClr>
            </a:outerShdw>
          </a:effectLst>
          <a:scene3d>
            <a:camera prst="orthographicFront"/>
            <a:lightRig rig="contrasting" dir="t">
              <a:rot lat="0" lon="0" rev="4200000"/>
            </a:lightRig>
          </a:scene3d>
          <a:sp3d prstMaterial="plastic">
            <a:bevelT w="381000" h="1143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55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57200" y="6476999"/>
            <a:ext cx="2133600" cy="274320"/>
          </a:xfrm>
          <a:prstGeom prst="rect">
            <a:avLst/>
          </a:prstGeom>
        </p:spPr>
        <p:txBody>
          <a:bodyPr/>
          <a:lstStyle/>
          <a:p>
            <a:endParaRPr lang="en-US" altLang="en-US">
              <a:solidFill>
                <a:srgbClr val="000000"/>
              </a:solidFill>
            </a:endParaRPr>
          </a:p>
        </p:txBody>
      </p:sp>
      <p:sp>
        <p:nvSpPr>
          <p:cNvPr id="6" name="Footer Placeholder 5"/>
          <p:cNvSpPr>
            <a:spLocks noGrp="1"/>
          </p:cNvSpPr>
          <p:nvPr>
            <p:ph type="ftr" sz="quarter" idx="11"/>
          </p:nvPr>
        </p:nvSpPr>
        <p:spPr>
          <a:xfrm>
            <a:off x="2640596" y="6476999"/>
            <a:ext cx="5507719" cy="274320"/>
          </a:xfrm>
          <a:prstGeom prst="rect">
            <a:avLst/>
          </a:prstGeom>
        </p:spPr>
        <p:txBody>
          <a:bodyPr/>
          <a:lstStyle/>
          <a:p>
            <a:endParaRPr lang="en-US" altLang="en-US">
              <a:solidFill>
                <a:srgbClr val="000000"/>
              </a:solidFill>
            </a:endParaRPr>
          </a:p>
        </p:txBody>
      </p:sp>
      <p:sp>
        <p:nvSpPr>
          <p:cNvPr id="7" name="Slide Number Placeholder 6"/>
          <p:cNvSpPr>
            <a:spLocks noGrp="1"/>
          </p:cNvSpPr>
          <p:nvPr>
            <p:ph type="sldNum" sz="quarter" idx="12"/>
          </p:nvPr>
        </p:nvSpPr>
        <p:spPr>
          <a:xfrm>
            <a:off x="8204396" y="6476999"/>
            <a:ext cx="733864" cy="274320"/>
          </a:xfrm>
          <a:prstGeom prst="rect">
            <a:avLst/>
          </a:prstGeom>
        </p:spPr>
        <p:txBody>
          <a:bodyPr/>
          <a:lstStyle/>
          <a:p>
            <a:fld id="{E565B86B-C9C0-4866-B1F2-7A8F13F76AA1}" type="slidenum">
              <a:rPr lang="en-US" altLang="en-US" smtClean="0">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6006580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67544" y="404664"/>
            <a:ext cx="8229600" cy="1066800"/>
          </a:xfrm>
          <a:prstGeom prst="rect">
            <a:avLst/>
          </a:prstGeom>
        </p:spPr>
        <p:txBody>
          <a:bodyPr vert="horz" anchor="ctr">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67544" y="1484784"/>
            <a:ext cx="8229600" cy="4392488"/>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hyperlink" Target="http://www.google.ca/url?sa=i&amp;rct=j&amp;q=&amp;esrc=s&amp;source=images&amp;cd=&amp;cad=rja&amp;uact=8&amp;ved=0ahUKEwjn_Ka5os_TAhVM1oMKHVK_BcsQjRwIBw&amp;url=http://www.pngmart.com/image/38747&amp;psig=AFQjCNHsMmacWHpMD1g_4hMBb9L_aKlgGQ&amp;ust=1493747796121605" TargetMode="External"/><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hyperlink" Target="https://docs.google.com/forms/d/e/1FAIpQLSfWy1JDmcUc2ItcxMDkWUcmP9b8U32Ba-1xfVn-f1H6ykdZAQ/viewform?usp=sf_link" TargetMode="External"/><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hyperlink" Target="https://drive.google.com/open?id=157AG3wCxlxBORk3VZnPlRWpQs5I&amp;usp=sharin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ideo" Target="https://www.youtube.com/embed/4Fw5H7GWzog" TargetMode="Externa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ideo" Target="https://www.youtube.com/embed/Fr5P_edavJU" TargetMode="External"/><Relationship Id="rId5" Type="http://schemas.openxmlformats.org/officeDocument/2006/relationships/image" Target="../media/image25.png"/><Relationship Id="rId4" Type="http://schemas.openxmlformats.org/officeDocument/2006/relationships/hyperlink" Target="https://www.youtube.com/watch?v=Fr5P_edavJU"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ideo" Target="https://www.youtube.com/embed/t7Xr3AsBEK4" TargetMode="Externa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86" y="2204864"/>
            <a:ext cx="9157886" cy="1470025"/>
          </a:xfrm>
        </p:spPr>
        <p:txBody>
          <a:bodyPr>
            <a:noAutofit/>
          </a:bodyPr>
          <a:lstStyle/>
          <a:p>
            <a:pPr algn="ctr"/>
            <a:r>
              <a:rPr lang="en-US" sz="3600" dirty="0" smtClean="0"/>
              <a:t> </a:t>
            </a:r>
            <a:r>
              <a:rPr lang="en-CA" sz="3600" dirty="0" smtClean="0"/>
              <a:t/>
            </a:r>
            <a:br>
              <a:rPr lang="en-CA" sz="3600" dirty="0" smtClean="0"/>
            </a:br>
            <a:r>
              <a:rPr lang="en-CA" sz="3600" dirty="0" smtClean="0"/>
              <a:t>Week 4A</a:t>
            </a:r>
            <a:br>
              <a:rPr lang="en-CA" sz="3600" dirty="0" smtClean="0"/>
            </a:br>
            <a:r>
              <a:rPr lang="en-CA" sz="3600" dirty="0" smtClean="0"/>
              <a:t>Teaming</a:t>
            </a:r>
            <a:br>
              <a:rPr lang="en-CA" sz="3600" dirty="0" smtClean="0"/>
            </a:br>
            <a:r>
              <a:rPr lang="en-US" sz="1600" dirty="0" smtClean="0"/>
              <a:t>Summer 2017</a:t>
            </a:r>
            <a:endParaRPr lang="en-CA" sz="1600" dirty="0"/>
          </a:p>
        </p:txBody>
      </p:sp>
      <p:sp>
        <p:nvSpPr>
          <p:cNvPr id="3" name="AutoShape 4" descr="data:image/jpeg;base64,/9j/4AAQSkZJRgABAQAAAQABAAD/2wCEAAkGBxQTEhUUExQWFhUXGR8ZGBgYGBwbGhodHh0XHCAcHB0cICggHB8lHBgYITEhJSotLi4wHB8zODMsNygtLiwBCgoKDg0OGxAQGywkICQ0NC8sLDQsLCwsLDQsLCw0NCwsNC80LCwsLCwsLCwsLCwsLCwsLDQsLCwsLCwsLCwsLP/AABEIAL0BCgMBIgACEQEDEQH/xAAcAAACAwEBAQEAAAAAAAAAAAAFBgMEBwIBAAj/xABKEAACAQIEBAQDBAcFBQYHAQABAhEAAwQSITEFBkFREyJhcTKBkQehsfAUI0JSksHRFTNicuEkgqKy8URTVJPT4hc0Q4OzwtIW/8QAGgEAAwEBAQEAAAAAAAAAAAAAAQIDBAAFBv/EACwRAAICAgIBAwQBBAMBAAAAAAABAhEDIRIxBBMiQVFhcYEykbHR8AUjoRT/2gAMAwEAAhEDEQA/AM+4VzXh/CSxisIjW0dHz2vLdMHzhiTLZ1JEAiIEbCC+K4dwfFCcPeay5ZFyXCFAzTLTcIkA5QQGJ3MGs5ivTpXD823b2PnGvsoxlqWtZb6CDKHUgsVEDc6j7xSzw027YuLftM6spCsjQyNBynXQidwd+hqHhPG8Rh2mxeuWzqIVjBmQZXY7ncUfwnFL1xUFyx46LEMbayQAREgZmGugJI0FLIrhUO26f4tChFe1uOLXlvFaMhwd0jYq9mDppsbYI9fwqofsZsYhC+BxyP6MVcfxWz/Kq8TOYzX1PnGPsl4nYmLAvL3tMG/4TDfdSbjuH3bLZbtt7bdnUqfvFdxZxVroMa8ivgKWjjrNVnD417Zm3cdD/hYqfqDVWva44ZMDz1xC1GTGXtP3mz/84NHLH2uY6IujD3h18S0Nf4SB91IFeUbYvFGgH7QMKygXOEYNmAjMvl+cZD+NS4PmLBtauLewuZHueLbRXIFqRlygiJgaVnU1yaRpvotinGFpq0/uP3FeLcPuPmXAi3/hW+6j6D+VUhx3DL8GFsj/AD3Lr/i1JwNfGhUvqU9aC6gv6tmvWsfNmyFFu3mVWgLlAkTp2HudcsdZA7mXGXrQUW3YZLfiNsWILBdCRqR122PaKThzCxILAyIiDp5dt9dRmXeADoCdaYcLxMXb1olQVCZIbUMPMwn3JAqc9NGvxf8AsUqXQP4tzHirThGxF0tlVmAcjKWAOUx1AImhr8zXjvdun3utQbE32uMzuZZiWY9ydTXFU4L5Mr8rJ8Uv0gm/GnO5Y+7E1w3G72Rra3GW2/xopIDRPxd96HRX0UVFLonPPkmqk9E+IxruZd3YxEsxOnbU7elQg14FkwNzTX/Ztq0wVXLGPMdASesCZidq5uhIQsVjI3rymXj2O8WzkZAvhGV0GbzEAy28em2lLU1ydnSVM+r6vq+AphT41yams2GchUBZjsFBJ+gpl4X9nfEr8ZMHdAPW4BbH/GRR4s4VKkGGc7I38JrTU+xbFW7bXcTds20USVUl2PpsFBJgTJ3omvgKMuVdNNW7UknxKQxuRmWNwd6yct63ctntdQr9M4/Cqjj0gdY+X0rX8N9szhAuMwKOp0LW38p6aKwI27tQrmLnPgt1AbfCs1xic22Hy6iDmtE5p1pqEetNGa27KEgkkDYj+e9OXDsQLa228W7CqFKKwynSJHr1pZx+Msu02rLWxHwm7nAPoSgMe5PvRfl/DnE2/DtQuItyQNIuoTPXTMpMexXtNK42VxzSZPzlgWNq3e8XxTszFQrRplBy6EiWFK2GvNbYMjMrA6FSQR7MNacOIcIxjraXwmeGOa2tslhlA/ZGp8pO1VuZOXhhzmVP1RgwwYMh21mCAfuNdjtIGVJyJeFfaXxOxAXFO4H7N0C4PqwLfQ0z2PtsuuMmLwVi+vWJWfkwcVnQwat+8PnI+/8ArXKYWDMg+hBX8JFU5E3jZpTcycuYn+/wFywx3NtYA/8AKbX+GvDypy9iP/l+ImyeguNA+lwKfvrLWwbSYg+zCo2sOP2W+hoqSFpmn4j7FbrjNhcbhr46brP8JcffQPFfZJxVP+zBx3S5bP3FgfupKt3ntkFSVPQqSp+ophwfPHELEBMZfAjYuXH0eYo2mDZHjOR+IWvjwWI+VssPqs0GxOBuW/7y26f51K/iKdML9rvFF/7QH/z2rZ/5QDRTD/bfjgIe3hrg9bbg/c8fdXaCZdFeFTWu/wDxezyW4bhCVXMxbttp5DqSR1qs32qYZtX4NhGPuv8A6VCkdszOzgWYZtADtuSfkOlQ3bRUwRBrRcBxBb125iLduzh0uv5VK5skIq5VgDy5wdI61ds8xYPBO4xOCtYw3W8VXGVcgZEBWCDHnDGPWpp+6isoVBSMrimnknCHEOUzFTbAYQJJE6jUgCNKN83c8YPEYZrWG4cmHuErF0ZJABkjRQdQI3qh9mnFAt+5bNsM1xPK40ZcvmIHQyB3GwrssVxG8fLKE/b86EhRXaWydtfatbxP2trauOicMwoyMVnT9kkTonpX2F+2bG3HW3YwmFzuYVQrkkn/AHwKokiDv6GX2uE32+Gzdb2tsfwFXcNyriWDM1s2lEa3QyBixgKsjUz8q2/jX2h4rA4M3MV+jtinOW3Zsq2RCZM3HLnNAEkLHadZrJeJcwcT4k4Z3LyfKoVVUegjXr3pZNVoeMd7QDxnA7+HdBettbL6pMeYTGYRMietXcX4aucqEEaAsZOmk9pMTNPvBrDC7aXH2Xe/bt5bNyQ6ABmOWABD+Y6mZjeiPMXI2GCXL7hvEILt5iEWF6Bdtus6kmp/ydIrFcVYq8kcFXGC8bwm2iQGM/3kgqNN43IMiCO9Pww+EwdjxMSlplUyCbYiT0RYksf69Kq8k4d0wltMtsIwzgrmBhjmBM6kkRXPPHgEqLwVsiyMzEBZ9ARrpv2kU7ioKwRcpuhc4jz2l7MLfD8MLZ0Pi2wzMOkhQI+p6a1LytxbhST43DLTOT5crFwWJ0XLefKvvPpHWgmMI8M+Aie4A29PWlzCYNmuJHw51BPYFhJjeBvNLGdnZMbRp/EPti/RmazhuGpYZdCLhykR3RFH40rY/wC1nid3RbyWQelq2o7/ALT5m++tNfHJdA8W0j2yNM4Vix6CGBCjf/Sg2P8As9wWIX9Xa8B+jKxyk9ipMsPUQfwqrTJUZjh+P38Qbn6Rir7HLoWuO3aQBsD6+kdagXhYOouXYOvwf+6mXi/I2KwqXIwiXVDZvHV87BQNgsggbk+Un1iglrE4TKMy3AYE+/WpTbKwSS2CFxJXQGAfzFUbx1P1qawwY7VFihDU7Dk3GyNWq/wfiTYe9bvJ8SNMTEjYrPSRIn1oc1dilIGl4VWuPilw2Iuyi28ZgyXJK9G1YkzD5COuszAoxgPtuuZVXFYRLyxDMpysfdSCpP0FZzydxc2cXYZj5QSh/wAjyCPbM0+9evg1uXL+UEZDIj00M9Ok/I0W9WGr6NPPPHL+I/v8CbRO7C0oP8Vls1dDhvLeIH6vFmwT+87J/wDnX+dZph+W7hAF1WtXCYBYeUjt2260Yt/Z8Aiu+KWYlkVGYgdgTAmg5JdjxhN9EHHuAol8phHN+3++SmpjWCpgj10mDFX+P8jXsNhUxaXLd227BRlzBgSW3BECCpB1370ExWIRZ8K5ey5QFOgn1KtEaAjSg1/jVz4czNb0zKxMNBmSBpPr3pIybKZEkWbS3VU3HUNbRgWRiCG1jb57jajPFuWb9nNefC3DYEMH8OVKSCJcDTydaG8OxtsFW8JToVbMSZB7A9frpT3wTifE8XZKXL6JgnBSHRWZk2AUBZjSJLCjBtuhZwSjyQg3sXbvsiraS1rBMsRlMATuRl7jvtUX6CpVzlIKRMEyZJ3mYiCaIWUXD3oZF8pKtqTKt+728vvoa2fi961xCwuHdmtjLCskBgCI6gggjT50Y29IMopbZl64MYm0MPaRbaBVbMAJnygEndixygyfwFKn6Au7Z09/5aU12eK3uC4zEI9q1iHZFCO4OTJOYOFG5OxE6EHU0r4ziT33a5cIlmJhVCqOugAgCilQk5qXwXeX8KXLi3LHQgEbxm29SJIH+E1LzVhV8UTKsEUECAJ1+h1FEOV7ZXDXbmkF0GsyI6iP85qHmq1FvDvEG74rn2zIFHsAKDXvLqP/AEOT/H77/sAcPw5GZVzscxgeUfF0nXbXf3pi5c4IlnFw9zzqmboFBYRkJJ3AMzNVuTuYRgsSbjWUvgoVyXIAkwQQSpg6RMdSOtH+L822cZ8OCs4Zg0s1plZrmmzEKu3z3rsjqDYni41kzRg9CnzTw+0mIbKSQ0uYIgFmaQDBkDv70X5EWzbL3gua8DlSTOQEavoBqZyjtBo5huelwVq1bOAsX8wZhcuRmPnYFfhJgadetWbH2vN+xwzDARJAJ2Hsm3yoR90EdlSx5pRq6ZUxeATHo6s4MHysrA5HPePSZHrQ/BYd0L2JFg2xpcY6MR0G0SNop65e5r/tRXJw9uwLLL8BnNmB38o2yj60L545ezutxZBiNRoxGoynbNH7JyzGk60ZRqIcc7kEOD4kPaVWLFrZBDNo2hmmu1h7d1MjuSGA1Uxpv9CPuNYziON5beS2pU/DsAxOxkDY09cHxhtWbIYyVUBo6wI+mn3UuG9j54qk0Of9m2wMquw6CdfbtFZ19pGRb6I9vNIEtpqokxOhHxH8zTvhMctwBgZMTA6T3J+n1pc594SbyW3MZ0mTBiNxsDtr23qmRNrRLE0pbM9xeKUAqgyqfqfeqH6Qto230LKTKbaZcoM+kmqBukmR+G0b1xjUAYKJzR5iepOu3Soxi01ZaUk4NoduC81292BVhoojMPffSmnA83WiJLyevT5Cd6yG1dCjT61wcQxOn5/rV+Rjsd+fOerwAsWHNtmE3WXQgNsituNNSRB1G2orMYq9xBfhb76O4Hhts20JAkqCfoKHYGLeHQzXuPWCK7toyuVYQw3BqPHPMV3wWdcCBhXSmueldCgRPQ0ajcaiiOBxL+IwtmAxLe2v+tDSamwFyGBmK7vQU2naHO1w0T+kG9d0M5SBlkg6DYDvoKlXiByuy3GUBgIZMwIMjQjaqXBsaAHzBbgUZshnUmBJ1B00+6p+KY1TaC+CEOcaKIEanbt9ank/koo14pVFsU8Q7XGJU7k9QO56mNpqIrbyTFwNG8AqT7bgesn2ohj8Bl82wO/v3/GmG9YRreXxtyCFyD4Y2n6etGT46JqLm7E/DWDcuIiDzNCqPU6D8ZrVrGMyXPBkZFOVAOgUAZfqD8vas0wmJFm8Llsy1tvLKgjaNZ7bVK/ELty8Bb0ctO8CZLfSnUq2hElVMOcQtWbuIueaW8RUAEyZgad4gj6U1/2jke2NVZvhDD4oiYOxjTSZpN4pwG5cPialjGZU1jprMbVX4Twi4t0MFY27VxSQ0gHzAEqR10B+VBZVdlZRl1RqvPXBbOIwRxDKC9q23njzAKC0e0/81ZS3Db1xAy4ePLJYaEgAfsFpMAT5VHemW/xnEXW8EG49u4SI+FYPTTTbqa+w3FbVtDe8KzlU+IAT5y7QDAJ3OnTTeleS+kKsK7bJ+WsLa/RbZZvI0541EqTroDpoOh0ql9oajLhsp0UFBpB2QzHTcVRwfNRtM3+zRaZ82V8xykkHRoUb65SOkTRzHWMNiUVL97wHUZ7RVZTK4ECI1BgGB1kAxoGlNJ2BJyi4p9C/wHl5rpW+QjIGKZGJhmCMwzRrlHl06zXPEeO4QXMoswEeA9lQhIygENmJzDNmiQOm2tPvBeU8TZwxRr1pVZ/EbJmY5cu2qgakL99Z1b5cbMWFvyEMUJaBoToYk+lLKr2HHySuPdnmExtu5DNYN0KCurMAozFicqaj4tdY0qqON3LdsWrahDJLHKMzAnQHMDAA+tM/JuPPD8WjE20S7bZbmUkgADMpBnUlgo+dLPEyt7EXLlpWGdyypMkfP+XTbajaaSOlz5OTe32EuQuM3sLetlYFi7dVboJEdRMkeWJJ07VrnN/FPDS3lUtZYMbjhCyqFyxJjKupOp7VimJxZdIEAOQMg7yNR9K03lbmRhb8MtqAVM9fWjG5Jo7io01srXeL4W+WTEW2t3UIAuEZX0ggHeR1gzvV0X8MyhVvbdY/OtJvNY8TGOFIkgMZ11Cgf0pbONNlcudy40KnWD6mkXJXRbJwVX8qzUsJjLuHNtrV0Xrasc6Kv7DDc7klTt70XxvFTcBAb6D+cVl2C4wgtBlabknNAYEbgAMD212qPF813EVZie6iGj1PXpvScp3QaglyKN/BG3inW4dmJJ0AI+LbbURp3ofjb8lm6sZ+v5Ne3cc1xnuNu234VVYyD7/hVI23slmcVBKPzs+FzSBUls1FhlmrApzKdY7VPb8/1ong8UgtoC6jyj9odh60GxdzSBtUlni1xVCg6AAfCvSinRwz4HjK+ZriW0kQFgEsddWPtA1pKxBBJI2OsdvSos5r0bUkY0Unk5JIs4TA3LnwW2b2BP31HesshKupUjoRBqfh/EWtbEx6GpOL8SF4q0QQIJ6nr+JP1o27BUeN3soOalwFtmuKqiWJgCoCaKcFxq2VuPE3Iyp6TMn8Pya5uloEUm9jFxK4mHt+CkMx1uPA17D2HSpOW+XsRifNaQlds7GEHpJ39hJoF/bbZfNZtERGYrLk/vZpmZ12j0p25S50u/opt3WDlCFXWHCxpPt0PpHShDW2Vk09IK2Ps6/8VezLHwoMuv8AmPT5ClFMDduj9UuVQSCJ+DL0k67RTdwvj7w5c5soJUHqegpIvWLLubjEl38xlgPM2pyxEamuyNabGx6TSDFngOGfDrcWzDMJJDNodQYk95qhY5eN7E28PhQocqXdm+FVEeZuvpA6kUW5bx7Lw7FBjmezmZZM+XIuWNNs1R/Y9cLPjLjE58qS56CXJ/BdPSnVNInJ1LSo55uwy4e1aXMGCNDssguepAkxrrqaF8tYlzibIQnKHDZW1mPi010yz91MXNF/C3bVwZQSB8SzmDE7kGBuT3+W4XcPxvwMRbD28otAoykHOCQMzQSIaeh6VCKs02obZtNq0mIUxo3Ssp4lwkOmLYsga1dKAH4yc/lA92BHyPam7l3mC0wa4r6fsiCCfZTr/L1pY4nZbiONe2i+Emj3WYg6xlzCNAWGka6iZ3q2TdJE8XFXy6E9ngSzgkyGUa9evv3rTOV8DYx2Asre1ewTaVwQroAZVR38pTcHv1pO534KmHuKuHVjbZMxGrEFSFJ7wSQfQk/IjyDibnhsrE5Ubyg9CdT/AC096WMadMW7VoZWtXsNdFtrwewBuw80bZYGh0G9B+crGGDW2tMURlKxuCVMtEaiMw09q85q4qLZljAmPmf5dflS9xjiOHu2QiX8xsnMoNtlLz5SASfUHadPeOlCKCpv6lvh/A0xXiZpyohy6nMCZg/cd6ocKs+E+bysVJGn0/nTp9nmCU4UXVafEclu65SFyn6T/vUA5l4NbLrdLMCVh0B3a3lWfXTT5Cla4xQU+UmLvGbC2cSXy5QTmHbbpGh11qJeNlWECBO866dY7Vd4x+vywB1ABgfjQDH4RrLBX0MBgJnQz/Q00XaJ5Pa9DNi7uW6XSHkaMO0RqfTTT0pdxF1ixLGTJJJg696lweOFtUWFOZpLKxmCAMrLtpuKgxbDU/MCguwSdqz5HNsabb6fn2qvirpePu71ALhiJr1bxG34CnJthjG8N8O0DmM6bxBntGunrQ2IqHx2JEkmNqle8OxpYppbDOXJlnCiR8/6VKtvUDcz0kx9PwFQ4c+XtXVtyDp9RofqNaYCD2D4WqQzZyDvnCKh1/daWP0q83DsN/3afwtSoOLMvw6HuND9fi++ov7Uuen3/wBak4yZpWTGlVFCrOGUQZ2OnXeq1MXLb+Rx3P4gU058FZPBheafBC7FfVJeTKSOxj6VGKci1R9FX+C4G7duqLVs3CGBKgT1H5+p2Boly/wEXxnuOUTZY+JiP3dNh8/atZ5GwuGt27gsr5lWTOpywDM92O/eB20TmnLiVWN1yM2u20XzOluFOoKtudx2PsIojxvkvENhrWKtWMyvmZ1X4lE+Q5e2XXSqnA/CbiFpMXbZFLzlZCWOcZlDAdCSJPbf02DiXHEKPbttbZwp/VlwvlAM6nQQO9LGFO2Wd5FUV/v3Mq4M5SwPEEMJ0JgkdJ3jeNaBWDbEr4YOshidvT8kU0Y/DAhQAy3UzeIrHeNZGxkCfLrprrrS7ewyXTmZyoBGoG8z7R3mD7VPny7KywvG6+SG7xK8Ld9kZRbeEcR5iDI0027/ACrvA5sKr6Oou5QCdDAkkSD6jSmPgXD7JXMqMABIHxwcpGZ4JC6d+pU11fxuHuYUSJIEjTQHb+cUXKor6CLHcrvZU/QnvWnFhwGUCfNBAADg6ayTMeppX/su85ViGPiTBysZI0MzruNzTryNy5i7y57ahbZYqHcxI7gQc4G3TYa1T4vjbmGu3LVxsxRiu577qPXQ/Omk5paQijCT2zi3xIW7eHtXw6vYV0z6FGQvmQSNRllxrG9FOWOJAYhyRPilF06KufX3LOPTeiPAeF2rmEw9zEWw3j4pUEkgqvmEAqQRLJPaIqvxXl97d+6iFM5mHJ+INDBjDA9IO8MJjauUmvcxuOuKC/MVm5cuXfDuwM6W7NsaBg4D7KYHkiSRGm+tLvNvCreHewqYjO3iBjEqoPl1JX4l280TERpVF8NfDC1muW2b9gvKEQdRsDpAOvf2rnjGDZUzPdzlQNYgCWAaJ9I+naj6kW9dienL5KnNmBa+/iKZiREiNImPXv7Uv2eEO7AIV2kmYApgwWANuwzFzAaVBJgafCDABOskjSevWhS8QkEAbnaNPQ7nWunKV6OjCLXuHzkTHNh8FezLmVLhCkCIDAeaOoDsPr6V5xbwnFt/EW4/iZQVETmBnMJiZA7VQ5WxV65+oFsNayHOilVd9dwWIB6AgkbjpVlOAXks/rcO9sKwYagw0kg+Ukn870JXJJlFHg3FqhU49gWRx5vL09KOYLhLW7dsK9tI+P8AVhmfrMQWMjpUGP4dicY2S1ZLMu8aD5loA+tWsVhGwXh2cRLHIGlSWESRAJIJggj6Ukr4pjQjeRpKynxPha3Gd8+cA+QZSpgA9NBEdhSdxS1lI9dQe/qPSm7EY1mWbSkkhs4ICnLBmIJIgT671VucvXMW1s22XJIV2JE25/eUkE7aRIMb0+KSS2xfIwy7SE2vjR/inKV+0GZQLqAZsyEE5e5X4h9CPWgFVUk+jHKLi6Z8oqxbYGRUY2r6yutEBdQ6VyzQJr6vgJ0rgkKWprrwqnivK4AOo5y63lceoNBH3q/wXEZbkHZhHz6fn1qWZXBmvwZqHkRb/H9T3jVmHLRAbXb2mo+F4PxHE/CNWPp29zRnF8Ou4hkt2Ua45PwqJ07nsPU6U6YL7NcULUZ7SMBopJJJ9SBAP1oQlJwVIfycKj5DV67/AKi5fE2s+UC1b0UAwdP3Znbueta3whbWFwpcoVBXM8KWck7zlBLEbaUg4P7P8Rfi3ddrVtDDgjfqChBIcHrtHc9GvFcgSF/2q6XUQDclvoc0ijBSirqxnGEpcZy4pfv+wp8V5ssYq40f7O6mFa4u4HdkBa2Zk7Ebag1Fw7Dnz+Tx0dGRjYuK5gkE/DJ1ykajYmjeP5axKEC6Fv2pAJeHUAmNc4LKNdwNKv4jkTAOgAtrbuTmlLpJ0jbMdtNgNOkVyjzdu00WeSWCHBOM4v6d/sRcbxJzddyMj5y0EQVMyBB102+VUuJApdcZMok5l6SCYI7T26U4804FcGLLWLl29maPAzhzlAMsjMrusNlGk79KBc1WIS3d8G7ZtuuX9ZJZWzEg3CSTJJJzHf50PR42+wT8uOak1TSdf4KfD+MPbs3VQKPFjMYJOpywDMDQzt1pj5M5GL/rcXmFpYKWGlc/+YbhdtOsdt1nl5MXbdb2HsXLvhtIItsynoRIBGxI0236U+X+dCB57V225HwXbbIZ2gTE7jaarBJ9/BhlI0DA6WxChQPKqgQFUaaAbCs25iw1lcVjDeCNcuJbeyrCSWLOgKjcwAsqN684FzliXu3cPbCteQgrbnMpAcB4JyyQpzQCNjXV7E5uL2XxaiwoVWysQ0lMxSCJgliDHSDvuTN60Ngjbd/7QAXmT+4tlmCWHTw1AAELCyeuY66/4tu1znfE3GvB0jKBkYxtpPmHzOv+k9faLwtbDrfw2iOSTp8L7+Weh1MdI9qWL3MVy6uYAhwRnZRpEETpt+FSjDTUhpZNpouLc8RSt1oIOZHBHlPp6Ht/1qfhODd7oUtmnUsYgARMDX3OusV9xzBLiHYtjLI8MSCqIhbQaaPE+woBw0OSCjkxoT0j5b/KkWOS2mF5Yy7Qzc2YPNbCJcVmY/COhJO4E9Zqjw/knEFQWNtQf8TFj7CBV7hzBFJNsKo85gSzMBqSdz10qfhnOpKXXt2Lly4mUBevmJGyyQBGv8qpjhr3AnkSftPrF25hbqlVCXIIDZASFIjRZljvroKfOUuPnEL4d6PFUbgEBh3ggQRpIrPsPizjcVctvaFm5bQnPbcOsjLAeQR16EazVjl1rlrFi3oLnwwNtR6aRsRSJPHJfQNrJH7mo3LeUyvX+tDeYeAW8VbAZsrLOUwD8o0/HvRfCLmUZp2ggiDNIfOPOGIwd9bYsIbbEKHZviOkwBqIkb71qkk1szJuLtH2G5KtW1Pis1xu6+UD5a1ew/KNqSUdspjMGyGYIkTlmCQdoO2oigXH+ecVYcr+ioqeJkQOx8S6NfMqjoY3g/EBrTVYFw2QWVrbMAxWdVzawY6gmKhPBBrSpmpeZma4uTr6CLjbl3D3mtB8wDKJUx5QJCsOujQfnSdzFy1cs/rUGawx8pBkoTsrjcHoDsffStPXGWbt17NwqwBgwRmBAHzFUcThltZrF0eJafYnqNDBjqDB02IkVLjLE77QHWVV8mXXsDkZlJkqxXTbQkfypo5K4VZI8W5BaSFB2AHX3mfpXHMHK7KC+HJdNyp1cex/a/H3qly7xg2xkIGjddP3vwJqjlyjonjhxn7gtzZgMMlrOkC4WABXbfzSNtppWAA2M+tW7mLL2yrawxZT77iouGcMuXbnh2xOhZtgFUbsSdANevUimjpbFn7pLj8kAUkwASew1rxrZBIMgjQ07HBrbEABfYgj6iZ95pYxdsZ32+I/iajHyLdUejk/4zhBPlbAN5IYjsSKYOSeWruMvwnlVQS1wqSq9hpEk9BNc4ngufHXbaK5ti652ykoHjQtpJBAHvTTwm7ily2zbazhxkcKsBUAlpmMzMwUScxIz7ztpS5I8tNqVmo8E5ft4a0EtCDuzn4mPc/yHSi1m50fSOprMf8A/fXVzBAoAV8m7agsVJUkAAjQabqVJk0y4prt9kzT4XhZp+EtdJUqCv7KhVIIjXOetUSSVIMpOTtjJxPGWrCm5duKiDUkn1A23OpA07ih+L5lwqBy95QEVWYQxIDRlkASCZ0G++mlLVrgtoqBiWd2AAORcqwABEMWJ0nru7ndpqe7Z4cqt4iXIZizMzsPMREkyDMTrv5n/eMkFDFa5hw2dkzEspVSAjnzMCQohTmaFaVEkQZiK9D4J7kAWfFIkqyAPpBMhhMjMsg6iR3pVxPHOEWhmBVmBJVUJdpbKCQJgGFABOwEAgGKh4dzBw83ncYt1a5Ei9bIXNEEgqMqloWdgSooVfYVJrpjVxjitvDWmYDRRoFgSdgPrWS3+O3L2JDXGfXMVKsVysAWULB2kR6zTHzbxVbgFpCSAZZo3O2noPxPpSzwvCq9w3W1W2YQd2/0H41DLkp0vgtDG3+zW+Q+PtisMPF/v7cJcHffK4HZgPqGozjLassOquvVWAII9jWYcK4t+i3Vun4drnqhifp8Q9q0vF3lA1NdinzQuXHwYNw3JWBt3lxFq0EuAkqysw1YEHScuxOkUL5s5btPdTFXr/hpbEHMBBGvaDOv3UUu43J5ht27/wBKTPtJxxvxYUwigNcPckSEHsNT71SbSWxYXftIOceKW7qeDgzZu2sguXLxzEW1kgLodbjMGIGnqOtJOFwL2MS1kXFzFgmoMMCszEzpI09aIctC0LGKt3BILIUAMF3YOqJ/Eo9NTOlQ8Jxr3MYRctW7jXXym2SIBgA6kERFsdOtdaasVpp0E8El/CI6ZbLhF8MtLA+Zgkxl6Fu9BboFq6xa6GbVjlHlEnbckE9J7UU4XhltPda/hA6NcJUTbKqHdVRYnYMRoBpVHm3hzKWcrbtB4C2resZZg7LpBOgHTekiFjBwrFh1BHUUKxODS3cvtbvKb97Q2cwUgEqzGZkGAT00JqPktwSLbaMD5ZaAR216ifwq3zLw61bxtk5FIZWa8qgsdc0swWSJz1TtWH52HOU+C2rKg27rSRJTxAUJI1kLoT69KJ8bi0yXQgZlUidj33rOOG4R7OMtstrxZYEeGtxVQkxIkdBrqT6098z3JXKDLHcD9n39a6k1QqYCw/2g4hbruMvm0yMCVBAABiQZ07iaCcd5jfEXbb4pRdVCYyHJEmdAPbrUuO5bvsxNq2xiM0wATAOmYid+n+lQcN5eu4h7ljIVcJPm0jUQZ7E6ab6x1qSbTpMo1a6DHD7+Ee81zGs1vEsZRka4py9NREdhEaDrrTnfxH6sFLhaVAWGJkRAk7mlW5yFjbyBLgw4MybpQeKSJAGZQCViN6beGcsX7WGSyMrFVy58wB+UjTeB2qyQjduzEuKXWt4l2ViGDZgw0OsH+dPHLfHjjUNhhN5bbOCxhTljaJ11nbvrRDiP2TX713P4tq0kCR5mOmmwAG3rXeE+yq3bmcXcYkFT4ShNCIIJJOhGh70kotppCxbTsE8N4sGUFTI/D0qhzHw9HBvIBIHnHcd/lTnwrkLCWSYN1z1l9P8AgC0Xu8mYMq2YuisuUw/edRmkzUfQcXaZf1VKPGSMPDGnX7JbzjHQrwpts1xYBFwLACmdtXBkdtjNCeceXFwjg2rhuWnMKWXKwPY9D7wPYUS+y3Ds2LLKYyWmJ9ZKiPqfuppzqLkiMY+5Jmi/2FhMTfhg1i429tjCP6221BPdQdOwrAeJ3P11zKTlztGvSTH3V+huK4tLdm418eVFLHrMa/Wdq/OBqXjzU03VGjyss5Um9H6G4XwIWwHuDPdOuuy+g/rShx0XMZicqibKN4eUo2UqIL3Z0HTKkzJ1Eb0y437QcCmnjZz2RHb74j76CY/7TLJBCpcI9hP1J0+hrZGMYql0Z5S5O2c2MPZwv6zE3bZufF4aiVRjOZu5mRuBsNzV8/aDZS2Mtm5dbMEEDKpY6gEtsdRoJOtK3MVm7etWc1rJcv3AEtJ8bIBrOYBs2bdsuWI9ZjfloPdfC+JhbDW0LXP766UESxe4yi2h2mI6DsKLYtlzjHP2NYlEWxZ6QjW7rj3OYgfwihfHsHbOFt3r+Je9irp8tsXUuKonUnKCF0/ZB3I9agfklkyIzzexDZcKi6BkGpvXJByJlggfFvtFVuO8FVLosYb9bcteW7dTMM1wsBABMAKTlkROs7TQ2Al4pg7VjDYf9WP0i6vjM+cyqEnKhTYSIM9daGcOwniuS392up9T+7R/gvIOOxNwfqWVCwD3mZSoGkkHN54GnlnXTvGo8U5VwYw/grbW2EWBcUAPIHxMf2z1ObelldaGj3syDinED8KSSdNOp6AD7qbcFy/iLNhM9m4AFzMcp3OpmNR8+1LnJHDPH4ratSHW3cLsy/CRbkhvYsF+tbpxbEZFLm5kVAWfQEFQJM9Rp1BqSwqS2W9Vp6MVxDNfzgDyqPMekf61qLsTbXX9kfhSFw/mCxftYglVsMzs0REqx0PqQNCB1HrUmN5xvXitnB2sxchVZwdf8qjX3J2E6UcfGCqwzbnsOcZ4jqFXU7D+tK/F74GhM9z1J6mnfivKUWfJcm/lGafgYxqF6oCdpJ9e9Zo3DL1zMzAqqsVM7yJkD2IikyqcpUPjcVGyDhdgteN6SEtgtHQ5FaJ/3iBPvXfL1sG9bLW2ukgsGtnK4ygTJBUgqWHwmdDXfFz4GHygx4hCE9l1Lf8AKPrXnDVChnUXEvJA8S2CykNkzEiCBKNOo7a0/wDFUQe3Ze4W1o3Et31xJzn4ZuiWBzCCCJiJ36TU3HbHhWWPgi0jsytcdg11h5yq6FjqBHmaddqp2SjXl/2p81uWTypmDZTEjJ6xtTRyzwM38Rauku62iXfxlb448uVXAC+Ys0hR8FNDoWXZT5P5Ovs4u37XhpGgYjPJjXKJjSd/pTti+VcM8OygvlyhoGo0MEDQwQCJGlHWtMOpqO5YPxKdevY+9PCKiqQXJt2LWH4QbUReuwNsxJEdiCdvYTQ/iGHbV1Ct6z94FMPErlycq5B6sJ7/ANKGJwwv/eXGf0HlUfQ60wGyLhuIzqPSp8O6i8LbgQ85T2cCYHaVDfwihuFHhXmT9mdPbpVLnFLgVblskZCG03EahvkRXmRbhkNrXKI+JajQMy/P+teYzEMikm5mA6RrVLl/jdvGYdbixOzruVYbj0B3HoRQnmjHhXS0O2Y/Ugfga9Fy1ZkS2EDxENq7Mf8ACvWp/H085FteiD4j71SwCEgZQF9dz/QUROHS2rXG1ygsSdToJ0rjgdxPiC2bfiOMibIv7bnsPz60v2OMNcbNcI9FHwqOw/r1+6heLw1/G3fFxDZRsltTog7Due56/SukwXgvk6aEe3/UGsueUmvsXxJJ/cJ8fwH6RYZIG0qezDUVQ+x2yitiLz9ltiRt+02n8FFsFc6Ur8yYm9gGz4cjwrrFiCPheBPyMT8jUsU2tKv2dmintjV9rePtjBOqsPOUAG2ocMR9FNYbRHjPGL2JYNdfMQIAgAD2A/O1D4rTji43fyZZyT6NN4NyRZu4YXv1hLiUz3AojuQlto9pNEOC/ZyVuK/6TYJUlgCrMdoG5XY6gxvHaq/HOZ71xRZ4eCtq0QHviFTNrpLCMvXuY2jcBY5mxNow1w3YO51Dd4zTHv7VWc1Ethwepfx/Y1O7yrcBxN1MT/tF5BbS5k0soP2bahpGnWdxPuo4/kbHsnhnE2r1ucxRy6Bj3fKst31aifAud/ExXgC2baOpay4cnNA+Eq0iZDjQj4akv8/lgQLQVtiW3kf4QYH1NdPJGKthw+LkytqK67Bgs8Us4z9JbDWrjG34QysBaRdNQxabex1buaM8KwWGwVkhEF3EXDmfzm4oImPMVGYCTHlgknegd/j7vux9I3n0JJKz2BAof4eKxhV1tYaFUqFZkUuCfidNAxA0EiR16RFZvUtR19zVk8NeMlLLv7L/ACNGLdgviYqzcFpj8Rv4kFf8U5yLYHqoHypV504s7oqC7cuYcSPGgq10Qphpy5iAQpMQSJ0mKHXuWMbY18C94YMkW2zrr/hRjtQXiGLuM0OwJWQAzMSvoFuaj2inSpVbZky5YzeopfiwnyRh2fGI9kOi2yHESSYjcqrEz1ERG8DUaXx7i3j2PDJAJ+M6ZSo6iCwgkRoxGhG8gYz52gsdjI8yiPVeg16CjmE5gd7N0XSHZMsMzQWmR5j+0wA33IgdKnn5em1ETE1y9wfxeLs2kn9lew0np703/Z7asGycUrB7jSsdbfoR3IgztER1rEeI8Re7AYjKpkKBHz77etNn2b8PxJveLbbJbghp2YQYkbaEgiddRGhNRxYY4Vzn2VnmeR8Y9Gn8Y4oBKK0OdzE5f9fegvCrCQUa5mDEkZtGk6kyd53+p60S/QFUEDU7sx1JrjwVQTAk/mKzS86XK0i0cCqrEfnfg7+KrIVNq3tBnXeW9DAFUOE4gJnKOcOGtzluAFCxIEKSRPlj4W+XSm3E4NLhLEE9+lBsfhvDtOiGAy5cpEiPTURVIeUp9iywNdATDX7i4gOLqnPAcoIIVeqyxEmY6+1bLyjxTCuhTDgW7nxOr/Gx0Bct/wDU2Hm6aaDSsi4bww5VAA8oAmInQUTdvBAIYqy6hgYIPeav6/F66FWG1vs2R3bcAN6DQ1TuY5VbTf8AaQiD/mAO8dYpY5U5ys4seHcPh3xoD8Iueqnaf8P00ohzDw7xLbB7rKN5Bg+0wd62RdmeqCZwwYlo3/MVXspB1oFyLzGLyGzdkXbcgSSc6jSfVhse+/XRhYyxjaipJrQHFoX+Y7OS4lwDQ+U/j/WulUOn52qzzNwqw4F6/d8MrojFgAP8IH7U9Rv2igPBeIKZAYMASJGx6Vh8iHuv6mrDK40VeEH9BxJCj9S8ZljYa6j/ACkn5Gl7nzit3+0LrWyCiZUA32An/iLU58asjRzt6Cfz0pP4ngs7lo31oeulFJ9h9O3aDfK/NiXIW55G212/0/Cm7iOID2Lqqdch/Cayj9DA3H59O1GuFXr9tYtOGX9xt/YHt8qC8tL+RzwfQZ+FWPIDS5x3jNv9M8AbopzN/i0OT5D75q2/Mxt2sq2ylyIzNBVfURr/ABAD3pUTg6lw8HNObNmaSd5mdafL5GOqFhjndjZh7uoq7jcOt20VIB6ie4oFYDAhSN9vX00600YDhl0jVSPcgH8ahBclorJpdmf47DYUA5tD2iT/AFpea5h/+5ufdTPzhyriBfa4q6EbfnQil/8As+7/AOGB+f8A7qtjUIqnLf5ozz5N6X/lkWD4m4srbB0tsxy980ax6RH0rpuJSPgWe/8ApUtyzDWbraHKWb/FqQPqNzVcMo2FUyKN2a/GlljHjdJFzE426cmLEW2sFESB5DGYwB33J7ye9EuP3Qz+PaM2rvmkdGPxA9jMn5mqXDj46th3BhjmVgJyPETp0IoRg+IXcOzKjbEhl0ZDGmx0O29Px5xpkXleDK5LphSxfJO5qvaxzWwPEU67Hr/WifDuM33B8PB4c9GdcOWKzuZkgGNaiflO8pdrSeLbVsoI+Jt9u8QQZiDIpY4uNj5vK9al1Xz+TvC80uv93cdf941eu82eOvh4xBiE6aZXBnSHykj1gV7gOTsXcILItkd3Zc38IP41exXJzqDlxNkMOjKD/wAokfSioy+ERko/W/0eYTF4fwLz2eGYcpay5s5a68MSMwzDMQsSY/qQk4tQfhjKdQBoBOunamTB8Ox1twUu2tPU5T7+TavcXwiziHPgsljEft2GMIx/etEd+0R/lprcV7iMop/xFnh/D3uXERAGZunRfVuwA1/6idt4DZSxYW2GLFQAzsNTGg+g0HYAUqcA4McMhzqBcY7zJIH4Cdfzobt3CdP2R99eX5Pkc5cV0jXiw8Fb7DVzHKRpt0/Pah99mcxOlRKpY0Tw2ECiTWSUi1UU7uHgQBS1irRLuWOgEAfMfzpuxbhULH5UsxLLP+c/Lb7zTYXcgvo9tIFGUdN/eh9/C57gAAO5IJgfmYomzZRJqvwsZnZvl9df5VolJxXJApPR3g+EgGTatED1aiWKw5yBU8qRAVSYHz3NXsDZ029aIHCikl5GRqmxFGCekCMJYt24e2q27iiFLCR67aHQnermN4vdtI924A4VZATqdPmBrM9pr7GYYnbsentQDFPdQkIfQjofkdK0YvMcVTQksKe0xY4nibmIbxbjF2G3YDso/ZH5MnWqvBuIm1fCmcrnT0b/AF2+lXLKlbjCAPTpXXFOHyudZDKQ2nxCCDp2NUU03v5C460alguDh7UXidpIXp89daUsbhFzEowI3Vhsy9CPz0pt5d4hmUT1AIPcHUEVPzRgg6C4BJXf/L/p/Wmz4U8fKPwSx5Gp1IzvGYLrFRYFYO5mj6ICCKFY7CwdPurznJNUzYkWkRLw8w81VjwAj4GK/h9Dp896jtOVIP5NMGHvZhIqHug6C9gzA27tp1ZgjZT2IOuhI3kwT0FM13Du48uIu256oLW3oWtk/PehH6T5oYQaL4S5pH0r0fAz74P5MvkY9WWOLWD4EyWKAEkxJ6EmABPXQUreEp6CnOw86Glm/wAuYjM2RreWTlkNMTpOu8Vfy/GlOSlEliyJKmZFiH8XK+ZVXKAZMBcoiKj/AEqwnQ3T/An/APRozZ5RQW/Ee4zDeFAX7zm/CoFdUH6m2tv/ABfE/wDE23yArVJxi7Y+KGbIvbpFb/ari9LFo/8A21+nxP8AKas4Lh+Gtjzq98/5vCT5AAsfmR7VEjFjmYkk9Tqae+Acn2r1lbjvcDMAfLlAEz0IOsDek5yk6gaF42HGuWV3Z3ytcuWrYtpaQFzK2wCCFnV7jmTl6CdWimnA8Mt4ZGe4/wATFmJnUnoqg7aQBqfevvBt4OzNtJkjUmSTtJO5/MRQ/GXmY5mMkfQegHSkyZ/RVPbIyrI/YqRYxPGwFnwiqrqMzAH5lZI9hS3j+YLlz4URB0EEk+vSu8UM/wAXfbp0qzwfg6s4LEnWsn/2ZH8jLFBA/CYa7dnxHYJ1jyz6CNdaduHcq2cHZ8UqBebp+0F13nWZiiuJ4JaCG4oy5GyBRtoNWPqT9KG4/EsyqCen4SBS5pSin6m/oCNSriL3ECXcmohpCiav4gZRPUiTUeDt6gnesCLhHB2ABVq+0mK6K5V9qrluvU/9K6T+BVvZQ4s06dNv6/hH1orgOH4a2loXkJuXYAJV412GYeVdx1kk1TXDC5iLds/DP5/Cna8oA0r0/wDj8Sacn+DP5E2qSM1544EbQFyzOQtBU7qTsQe06en4UeFYcKoXXN+JPamfnC+YS30YyflsKD4CwM09v+n86z+Y16vGPSLYb4Wwvw/X8/P+VWrjwQRr+Yr2zaAAPUg//rXUa1ldnfJyi59xDRqPr/Sl/i1nK5HzplsNv7D+f9KC8dXzg+kfh/Wn+AxexHcfrm96uoQDVTH+W+asYjafStUf4oYM8H4gVtqgH925AP8AhOoHsJI+Qpovc1Ye2qrcaWfyqgBZmJ6QBp2kwKyq8S8yzBIllU5c3oSNY9qT8Rdy3BcRVWSWVYkAZjCmfiECDO9bfHbdpuzFnpVRsY+IkAjqVYgskkgB8pIBIAMb19fwZaSCIPT/AF96A8Sxjtg8HjIRbjEoQikAgLcK5pJDQFZdRoCIyxqycCxPi2gxEb/0/lWHzPH4PlHovgzWqfYGxaQII1FV+H40qw3+lMPELI3+X40CxNgAyKyKV6Zp+LDN6HUONxXeCfpMEaiaDYW6QSOhoplEHTYe1CuMrQO1RI/HHDEKgMaE+dtfZEIj3IquObLn79r/AMtv/UpF4/xi5m8OFIYZszCWGYkwusLAgaDXU9arNzR4fk8ENk8s5t40nbrFfSRulfZ5bqz/2Q=="/>
          <p:cNvSpPr>
            <a:spLocks noChangeAspect="1" noChangeArrowheads="1"/>
          </p:cNvSpPr>
          <p:nvPr/>
        </p:nvSpPr>
        <p:spPr bwMode="auto">
          <a:xfrm>
            <a:off x="155575" y="-1790700"/>
            <a:ext cx="52673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130" y="4069596"/>
            <a:ext cx="3467999" cy="193750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ad">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81128"/>
            <a:ext cx="9144000" cy="230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404664"/>
            <a:ext cx="8229600" cy="1066800"/>
          </a:xfrm>
        </p:spPr>
        <p:txBody>
          <a:bodyPr/>
          <a:lstStyle/>
          <a:p>
            <a:r>
              <a:rPr lang="en-CA" dirty="0" smtClean="0"/>
              <a:t>Road Map</a:t>
            </a:r>
            <a:endParaRPr lang="en-CA" dirty="0"/>
          </a:p>
        </p:txBody>
      </p:sp>
      <p:sp>
        <p:nvSpPr>
          <p:cNvPr id="3" name="Content Placeholder 2"/>
          <p:cNvSpPr>
            <a:spLocks noGrp="1"/>
          </p:cNvSpPr>
          <p:nvPr>
            <p:ph idx="1"/>
          </p:nvPr>
        </p:nvSpPr>
        <p:spPr>
          <a:xfrm>
            <a:off x="467544" y="1484784"/>
            <a:ext cx="8229600" cy="3960440"/>
          </a:xfrm>
        </p:spPr>
        <p:txBody>
          <a:bodyPr>
            <a:normAutofit/>
          </a:bodyPr>
          <a:lstStyle/>
          <a:p>
            <a:r>
              <a:rPr lang="en-CA" dirty="0" smtClean="0"/>
              <a:t>Review </a:t>
            </a:r>
            <a:r>
              <a:rPr lang="en-CA" dirty="0" smtClean="0"/>
              <a:t>Weeks 1-3</a:t>
            </a:r>
            <a:endParaRPr lang="en-CA" dirty="0" smtClean="0"/>
          </a:p>
          <a:p>
            <a:r>
              <a:rPr lang="en-CA" dirty="0" smtClean="0"/>
              <a:t>Teaming</a:t>
            </a:r>
          </a:p>
          <a:p>
            <a:r>
              <a:rPr lang="en-CA" dirty="0" smtClean="0"/>
              <a:t>Models of teamwork</a:t>
            </a:r>
          </a:p>
          <a:p>
            <a:r>
              <a:rPr lang="en-CA" dirty="0" smtClean="0"/>
              <a:t>Roles</a:t>
            </a:r>
          </a:p>
          <a:p>
            <a:r>
              <a:rPr lang="en-CA" dirty="0" smtClean="0"/>
              <a:t>Conflict</a:t>
            </a:r>
          </a:p>
          <a:p>
            <a:r>
              <a:rPr lang="en-CA" dirty="0" smtClean="0"/>
              <a:t>Communication on teams</a:t>
            </a:r>
            <a:endParaRPr lang="en-CA" dirty="0" smtClean="0"/>
          </a:p>
          <a:p>
            <a:pPr lvl="1"/>
            <a:endParaRPr lang="en-CA" dirty="0" smtClean="0"/>
          </a:p>
          <a:p>
            <a:pPr lvl="1"/>
            <a:endParaRPr lang="en-CA" dirty="0" smtClean="0"/>
          </a:p>
          <a:p>
            <a:endParaRPr lang="en-CA" dirty="0" smtClean="0"/>
          </a:p>
          <a:p>
            <a:pPr marL="411480" lvl="1" indent="0">
              <a:buNone/>
            </a:pPr>
            <a:endParaRPr lang="en-CA" dirty="0" smtClean="0"/>
          </a:p>
          <a:p>
            <a:endParaRPr lang="en-CA" dirty="0" smtClean="0"/>
          </a:p>
          <a:p>
            <a:pPr lvl="1"/>
            <a:endParaRPr lang="en-CA" dirty="0" smtClean="0"/>
          </a:p>
          <a:p>
            <a:pPr lvl="1"/>
            <a:endParaRPr lang="en-CA" dirty="0" smtClean="0"/>
          </a:p>
          <a:p>
            <a:endParaRPr lang="en-CA" dirty="0"/>
          </a:p>
        </p:txBody>
      </p:sp>
      <p:sp>
        <p:nvSpPr>
          <p:cNvPr id="4"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solidFill>
                  <a:schemeClr val="bg1"/>
                </a:solidFill>
              </a:rPr>
              <a:pPr algn="ctr"/>
              <a:t>2</a:t>
            </a:fld>
            <a:endParaRPr lang="en-CA" dirty="0">
              <a:solidFill>
                <a:schemeClr val="bg1"/>
              </a:solidFill>
            </a:endParaRPr>
          </a:p>
        </p:txBody>
      </p:sp>
      <p:pic>
        <p:nvPicPr>
          <p:cNvPr id="7" name="Picture 2" descr="http://tcdn.teacherspayteachers.com/thumbitem/Teamwork-Quotes-Slideshow-Compiled-in-Quicktime/original-89068-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5864" y="2200631"/>
            <a:ext cx="3220936" cy="20156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97567" y="6034520"/>
            <a:ext cx="1144365" cy="8305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88791" y="5934477"/>
            <a:ext cx="1210843" cy="8787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7" descr="C:\Users\rob\Desktop\Carleton Ravens CF9.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47936" y="5943886"/>
            <a:ext cx="643527" cy="6584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280193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200" dirty="0" smtClean="0"/>
              <a:t>BUSI 2101: Around the world</a:t>
            </a:r>
            <a:endParaRPr lang="en-CA" sz="3200" dirty="0"/>
          </a:p>
        </p:txBody>
      </p:sp>
      <p:sp>
        <p:nvSpPr>
          <p:cNvPr id="3" name="Content Placeholder 2"/>
          <p:cNvSpPr>
            <a:spLocks noGrp="1"/>
          </p:cNvSpPr>
          <p:nvPr>
            <p:ph idx="1"/>
          </p:nvPr>
        </p:nvSpPr>
        <p:spPr>
          <a:xfrm>
            <a:off x="467544" y="1268760"/>
            <a:ext cx="8229600" cy="936104"/>
          </a:xfrm>
        </p:spPr>
        <p:txBody>
          <a:bodyPr>
            <a:normAutofit fontScale="70000" lnSpcReduction="20000"/>
          </a:bodyPr>
          <a:lstStyle/>
          <a:p>
            <a:r>
              <a:rPr lang="en-CA" dirty="0" smtClean="0"/>
              <a:t>Get into groups of four. Find one company from outside North America/Europe that </a:t>
            </a:r>
            <a:r>
              <a:rPr lang="en-CA" dirty="0" err="1" smtClean="0"/>
              <a:t>Sprott</a:t>
            </a:r>
            <a:r>
              <a:rPr lang="en-CA" dirty="0" smtClean="0"/>
              <a:t> students should know about but do not.</a:t>
            </a:r>
          </a:p>
          <a:p>
            <a:r>
              <a:rPr lang="en-CA" dirty="0"/>
              <a:t>Go to </a:t>
            </a:r>
            <a:r>
              <a:rPr lang="en-CA" dirty="0" smtClean="0"/>
              <a:t>our online form </a:t>
            </a:r>
            <a:r>
              <a:rPr lang="en-CA" dirty="0" smtClean="0">
                <a:hlinkClick r:id="rId3"/>
              </a:rPr>
              <a:t>our online form </a:t>
            </a:r>
          </a:p>
        </p:txBody>
      </p:sp>
      <p:sp>
        <p:nvSpPr>
          <p:cNvPr id="4" name="Slide Number Placeholder 3"/>
          <p:cNvSpPr>
            <a:spLocks noGrp="1"/>
          </p:cNvSpPr>
          <p:nvPr>
            <p:ph type="sldNum" sz="quarter" idx="12"/>
          </p:nvPr>
        </p:nvSpPr>
        <p:spPr/>
        <p:txBody>
          <a:bodyPr/>
          <a:lstStyle/>
          <a:p>
            <a:fld id="{465045C0-524C-4C6A-96B2-D7CF4749CC0B}" type="slidenum">
              <a:rPr lang="en-CA" smtClean="0"/>
              <a:pPr/>
              <a:t>3</a:t>
            </a:fld>
            <a:endParaRPr lang="en-CA" dirty="0"/>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731" y="2443595"/>
            <a:ext cx="1873970" cy="79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1920" y="3777926"/>
            <a:ext cx="952500" cy="95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53168" y="4293096"/>
            <a:ext cx="1983879" cy="1114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552" y="5638800"/>
            <a:ext cx="3752850" cy="121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76238" y="1916832"/>
            <a:ext cx="1471649" cy="1053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771800" y="2388864"/>
            <a:ext cx="3589623" cy="302085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010666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Teams</a:t>
            </a:r>
            <a:endParaRPr lang="en-CA" dirty="0"/>
          </a:p>
        </p:txBody>
      </p:sp>
      <p:sp>
        <p:nvSpPr>
          <p:cNvPr id="3" name="Content Placeholder 2"/>
          <p:cNvSpPr>
            <a:spLocks noGrp="1"/>
          </p:cNvSpPr>
          <p:nvPr>
            <p:ph idx="1"/>
          </p:nvPr>
        </p:nvSpPr>
        <p:spPr>
          <a:xfrm>
            <a:off x="242596" y="1660849"/>
            <a:ext cx="8526556" cy="4792487"/>
          </a:xfrm>
        </p:spPr>
        <p:txBody>
          <a:bodyPr>
            <a:normAutofit fontScale="55000" lnSpcReduction="20000"/>
          </a:bodyPr>
          <a:lstStyle/>
          <a:p>
            <a:pPr>
              <a:lnSpc>
                <a:spcPct val="130000"/>
              </a:lnSpc>
              <a:buFontTx/>
              <a:buChar char="•"/>
            </a:pPr>
            <a:r>
              <a:rPr lang="en-US" dirty="0" smtClean="0"/>
              <a:t>What is a team?</a:t>
            </a:r>
          </a:p>
          <a:p>
            <a:pPr marL="457200" lvl="1" indent="0">
              <a:buNone/>
            </a:pPr>
            <a:r>
              <a:rPr lang="en-CA" dirty="0"/>
              <a:t>“a collection of individuals who are interdependent in their tasks, who share responsibility for outcomes, who see themselves and who are seen by others as an intact social entity in one or more larger social systems (for example, business unit or corporation), and who manage their relationships across organizational boundaries" </a:t>
            </a:r>
          </a:p>
          <a:p>
            <a:pPr marL="457200" lvl="1" indent="0">
              <a:buNone/>
            </a:pPr>
            <a:r>
              <a:rPr lang="en-CA" dirty="0"/>
              <a:t>					- Cohan &amp; Bailey(1997</a:t>
            </a:r>
            <a:r>
              <a:rPr lang="en-CA" dirty="0" smtClean="0"/>
              <a:t>)</a:t>
            </a:r>
            <a:endParaRPr lang="en-US" dirty="0" smtClean="0"/>
          </a:p>
          <a:p>
            <a:pPr lvl="0"/>
            <a:endParaRPr lang="en-US" dirty="0" smtClean="0"/>
          </a:p>
          <a:p>
            <a:r>
              <a:rPr lang="en-US" dirty="0" smtClean="0"/>
              <a:t>What is teaming?</a:t>
            </a:r>
          </a:p>
          <a:p>
            <a:pPr lvl="1"/>
            <a:r>
              <a:rPr lang="en-CA" b="1" dirty="0"/>
              <a:t>TEAMING IS A </a:t>
            </a:r>
            <a:r>
              <a:rPr lang="en-CA" b="1" dirty="0" smtClean="0"/>
              <a:t>VERB. </a:t>
            </a:r>
            <a:r>
              <a:rPr lang="en-CA" dirty="0" smtClean="0">
                <a:solidFill>
                  <a:schemeClr val="tx2">
                    <a:lumMod val="60000"/>
                    <a:lumOff val="40000"/>
                  </a:schemeClr>
                </a:solidFill>
              </a:rPr>
              <a:t>Managers </a:t>
            </a:r>
            <a:r>
              <a:rPr lang="en-CA" dirty="0">
                <a:solidFill>
                  <a:schemeClr val="tx2">
                    <a:lumMod val="60000"/>
                    <a:lumOff val="40000"/>
                  </a:schemeClr>
                </a:solidFill>
              </a:rPr>
              <a:t>need to stop thinking of teams as static groups of individuals who have ample time to practice interacting successfully and </a:t>
            </a:r>
            <a:r>
              <a:rPr lang="en-CA" dirty="0" smtClean="0">
                <a:solidFill>
                  <a:schemeClr val="tx2">
                    <a:lumMod val="60000"/>
                    <a:lumOff val="40000"/>
                  </a:schemeClr>
                </a:solidFill>
              </a:rPr>
              <a:t>efficiently</a:t>
            </a:r>
            <a:r>
              <a:rPr lang="en-CA" dirty="0">
                <a:solidFill>
                  <a:schemeClr val="tx2">
                    <a:lumMod val="60000"/>
                    <a:lumOff val="40000"/>
                  </a:schemeClr>
                </a:solidFill>
              </a:rPr>
              <a:t> </a:t>
            </a:r>
            <a:r>
              <a:rPr lang="en-CA" dirty="0" smtClean="0">
                <a:solidFill>
                  <a:schemeClr val="tx2">
                    <a:lumMod val="60000"/>
                    <a:lumOff val="40000"/>
                  </a:schemeClr>
                </a:solidFill>
              </a:rPr>
              <a:t>(Amy Edmondson, 2012). Today's businesses </a:t>
            </a:r>
            <a:r>
              <a:rPr lang="en-CA" dirty="0">
                <a:solidFill>
                  <a:schemeClr val="tx2">
                    <a:lumMod val="60000"/>
                    <a:lumOff val="40000"/>
                  </a:schemeClr>
                </a:solidFill>
              </a:rPr>
              <a:t>r</a:t>
            </a:r>
            <a:r>
              <a:rPr lang="en-CA" dirty="0" smtClean="0">
                <a:solidFill>
                  <a:schemeClr val="tx2">
                    <a:lumMod val="60000"/>
                    <a:lumOff val="40000"/>
                  </a:schemeClr>
                </a:solidFill>
              </a:rPr>
              <a:t>equire teamwork skills that allow you to be on teams that band </a:t>
            </a:r>
            <a:r>
              <a:rPr lang="en-CA" dirty="0">
                <a:solidFill>
                  <a:schemeClr val="tx2">
                    <a:lumMod val="60000"/>
                    <a:lumOff val="40000"/>
                  </a:schemeClr>
                </a:solidFill>
              </a:rPr>
              <a:t>and disband by the minute, requiring a more dynamic approach to how teams </a:t>
            </a:r>
            <a:r>
              <a:rPr lang="en-CA" dirty="0" smtClean="0">
                <a:solidFill>
                  <a:schemeClr val="tx2">
                    <a:lumMod val="60000"/>
                    <a:lumOff val="40000"/>
                  </a:schemeClr>
                </a:solidFill>
              </a:rPr>
              <a:t>develop and preform. </a:t>
            </a:r>
          </a:p>
          <a:p>
            <a:pPr lvl="1"/>
            <a:endParaRPr lang="en-CA" b="1" dirty="0"/>
          </a:p>
          <a:p>
            <a:r>
              <a:rPr lang="en-US" dirty="0" smtClean="0"/>
              <a:t>When do we need teaming?</a:t>
            </a:r>
          </a:p>
          <a:p>
            <a:pPr lvl="1"/>
            <a:r>
              <a:rPr lang="en-US" dirty="0" smtClean="0"/>
              <a:t>Can </a:t>
            </a:r>
            <a:r>
              <a:rPr lang="en-US" dirty="0"/>
              <a:t>the work be done better by more than one </a:t>
            </a:r>
            <a:r>
              <a:rPr lang="en-US" dirty="0" smtClean="0"/>
              <a:t>person?</a:t>
            </a:r>
            <a:endParaRPr lang="en-CA" dirty="0"/>
          </a:p>
          <a:p>
            <a:pPr lvl="1"/>
            <a:r>
              <a:rPr lang="en-US" dirty="0"/>
              <a:t>Is the task uncertain, complex, </a:t>
            </a:r>
            <a:r>
              <a:rPr lang="en-US" dirty="0" smtClean="0"/>
              <a:t>dynamic, or </a:t>
            </a:r>
            <a:r>
              <a:rPr lang="en-US" dirty="0"/>
              <a:t>large in scope ?</a:t>
            </a:r>
          </a:p>
          <a:p>
            <a:pPr lvl="1"/>
            <a:r>
              <a:rPr lang="en-US" dirty="0" smtClean="0"/>
              <a:t>Does </a:t>
            </a:r>
            <a:r>
              <a:rPr lang="en-US" dirty="0"/>
              <a:t>work create a common purpose or set of goals for the </a:t>
            </a:r>
            <a:r>
              <a:rPr lang="en-CA" dirty="0" smtClean="0"/>
              <a:t> members?</a:t>
            </a:r>
            <a:endParaRPr lang="en-CA" dirty="0"/>
          </a:p>
          <a:p>
            <a:pPr lvl="1"/>
            <a:r>
              <a:rPr lang="en-US" dirty="0"/>
              <a:t>Are members of </a:t>
            </a:r>
            <a:r>
              <a:rPr lang="en-US" dirty="0" smtClean="0"/>
              <a:t>the team interdependent</a:t>
            </a:r>
            <a:r>
              <a:rPr lang="en-US" dirty="0"/>
              <a:t>? </a:t>
            </a:r>
            <a:endParaRPr lang="en-US" dirty="0" smtClean="0"/>
          </a:p>
          <a:p>
            <a:pPr lvl="1"/>
            <a:endParaRPr lang="en-US" dirty="0"/>
          </a:p>
          <a:p>
            <a:pPr>
              <a:lnSpc>
                <a:spcPct val="130000"/>
              </a:lnSpc>
              <a:buFontTx/>
              <a:buChar char="•"/>
            </a:pPr>
            <a:r>
              <a:rPr lang="en-US" dirty="0" smtClean="0"/>
              <a:t>Types of teams</a:t>
            </a:r>
          </a:p>
          <a:p>
            <a:pPr lvl="1">
              <a:lnSpc>
                <a:spcPct val="130000"/>
              </a:lnSpc>
              <a:buFontTx/>
              <a:buChar char="•"/>
            </a:pPr>
            <a:r>
              <a:rPr lang="en-US" dirty="0" smtClean="0"/>
              <a:t>See page 267</a:t>
            </a:r>
            <a:endParaRPr lang="en-US"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4</a:t>
            </a:fld>
            <a:endParaRPr lang="en-CA"/>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3495" y="5057193"/>
            <a:ext cx="2321186" cy="157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74685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Types of Teams</a:t>
            </a:r>
            <a:endParaRPr lang="en-CA" dirty="0"/>
          </a:p>
        </p:txBody>
      </p:sp>
      <p:sp>
        <p:nvSpPr>
          <p:cNvPr id="3" name="Content Placeholder 2"/>
          <p:cNvSpPr>
            <a:spLocks noGrp="1"/>
          </p:cNvSpPr>
          <p:nvPr>
            <p:ph idx="1"/>
          </p:nvPr>
        </p:nvSpPr>
        <p:spPr/>
        <p:txBody>
          <a:bodyPr>
            <a:normAutofit/>
          </a:bodyPr>
          <a:lstStyle/>
          <a:p>
            <a:pPr marL="624078" indent="-514350">
              <a:buFont typeface="+mj-lt"/>
              <a:buAutoNum type="arabicPeriod"/>
              <a:defRPr/>
            </a:pPr>
            <a:r>
              <a:rPr lang="en-US" b="1" dirty="0" smtClean="0"/>
              <a:t>Problem-Solving </a:t>
            </a:r>
            <a:r>
              <a:rPr lang="en-US" b="1" dirty="0"/>
              <a:t>Teams </a:t>
            </a:r>
            <a:endParaRPr lang="en-US" b="1" dirty="0" smtClean="0"/>
          </a:p>
          <a:p>
            <a:pPr marL="624078" indent="-514350">
              <a:buFont typeface="+mj-lt"/>
              <a:buAutoNum type="arabicPeriod"/>
              <a:defRPr/>
            </a:pPr>
            <a:r>
              <a:rPr lang="en-US" b="1" dirty="0" smtClean="0"/>
              <a:t>Self-Managed </a:t>
            </a:r>
            <a:r>
              <a:rPr lang="en-US" b="1" dirty="0"/>
              <a:t>Teams </a:t>
            </a:r>
            <a:endParaRPr lang="en-US" b="1" dirty="0" smtClean="0"/>
          </a:p>
          <a:p>
            <a:pPr marL="624078" indent="-514350">
              <a:buFont typeface="+mj-lt"/>
              <a:buAutoNum type="arabicPeriod"/>
              <a:defRPr/>
            </a:pPr>
            <a:r>
              <a:rPr lang="en-US" b="1" dirty="0" smtClean="0"/>
              <a:t>Cross-Functional </a:t>
            </a:r>
            <a:r>
              <a:rPr lang="en-US" b="1" dirty="0"/>
              <a:t>Teams </a:t>
            </a:r>
            <a:endParaRPr lang="en-US" b="1" dirty="0" smtClean="0"/>
          </a:p>
          <a:p>
            <a:pPr marL="624078" indent="-514350">
              <a:buFont typeface="+mj-lt"/>
              <a:buAutoNum type="arabicPeriod"/>
              <a:defRPr/>
            </a:pPr>
            <a:r>
              <a:rPr lang="en-US" b="1" dirty="0" smtClean="0"/>
              <a:t>Virtual </a:t>
            </a:r>
            <a:r>
              <a:rPr lang="en-US" b="1" dirty="0"/>
              <a:t>Teams </a:t>
            </a:r>
            <a:endParaRPr lang="en-US" b="1" dirty="0" smtClean="0"/>
          </a:p>
          <a:p>
            <a:pPr marL="624078" indent="-514350">
              <a:buFont typeface="+mj-lt"/>
              <a:buAutoNum type="arabicPeriod"/>
              <a:defRPr/>
            </a:pPr>
            <a:r>
              <a:rPr lang="en-CA" b="1" dirty="0" smtClean="0"/>
              <a:t>Top </a:t>
            </a:r>
            <a:r>
              <a:rPr lang="en-CA" b="1" dirty="0"/>
              <a:t>Management </a:t>
            </a:r>
            <a:r>
              <a:rPr lang="en-CA" b="1" dirty="0" smtClean="0"/>
              <a:t>teams</a:t>
            </a:r>
            <a:endParaRPr lang="en-CA" b="1" dirty="0"/>
          </a:p>
          <a:p>
            <a:pPr marL="624078" indent="-514350">
              <a:buFont typeface="+mj-lt"/>
              <a:buAutoNum type="arabicPeriod"/>
              <a:defRPr/>
            </a:pPr>
            <a:r>
              <a:rPr lang="en-CA" b="1" dirty="0" smtClean="0"/>
              <a:t>Change teams</a:t>
            </a:r>
          </a:p>
          <a:p>
            <a:pPr marL="624078" indent="-514350">
              <a:buFont typeface="+mj-lt"/>
              <a:buAutoNum type="arabicPeriod"/>
              <a:defRPr/>
            </a:pPr>
            <a:r>
              <a:rPr lang="en-CA" b="1" dirty="0" smtClean="0"/>
              <a:t>Multi-National teams</a:t>
            </a:r>
          </a:p>
          <a:p>
            <a:pPr marL="624078" indent="-514350">
              <a:buFont typeface="+mj-lt"/>
              <a:buAutoNum type="arabicPeriod"/>
              <a:defRPr/>
            </a:pPr>
            <a:r>
              <a:rPr lang="en-CA" b="1" dirty="0" smtClean="0"/>
              <a:t>Action Teams</a:t>
            </a:r>
          </a:p>
          <a:p>
            <a:pPr marL="624078" indent="-514350">
              <a:buFont typeface="+mj-lt"/>
              <a:buAutoNum type="arabicPeriod"/>
              <a:defRPr/>
            </a:pPr>
            <a:endParaRPr lang="en-CA"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5</a:t>
            </a:fld>
            <a:endParaRPr lang="en-CA" dirty="0"/>
          </a:p>
        </p:txBody>
      </p:sp>
    </p:spTree>
    <p:extLst>
      <p:ext uri="{BB962C8B-B14F-4D97-AF65-F5344CB8AC3E}">
        <p14:creationId xmlns:p14="http://schemas.microsoft.com/office/powerpoint/2010/main" val="986143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Team Effectiveness – IPOI Model</a:t>
            </a:r>
            <a:endParaRPr lang="en-CA" dirty="0"/>
          </a:p>
        </p:txBody>
      </p:sp>
      <p:sp>
        <p:nvSpPr>
          <p:cNvPr id="3" name="Content Placeholder 2"/>
          <p:cNvSpPr>
            <a:spLocks noGrp="1"/>
          </p:cNvSpPr>
          <p:nvPr>
            <p:ph idx="1"/>
          </p:nvPr>
        </p:nvSpPr>
        <p:spPr>
          <a:xfrm>
            <a:off x="395536" y="1412776"/>
            <a:ext cx="8373616" cy="5216624"/>
          </a:xfrm>
        </p:spPr>
        <p:txBody>
          <a:bodyPr>
            <a:normAutofit fontScale="92500" lnSpcReduction="10000"/>
          </a:bodyPr>
          <a:lstStyle/>
          <a:p>
            <a:pPr marL="109728" indent="0">
              <a:lnSpc>
                <a:spcPct val="130000"/>
              </a:lnSpc>
              <a:buNone/>
            </a:pPr>
            <a:endParaRPr lang="en-CA" dirty="0" smtClean="0"/>
          </a:p>
          <a:p>
            <a:pPr>
              <a:lnSpc>
                <a:spcPct val="130000"/>
              </a:lnSpc>
            </a:pPr>
            <a:r>
              <a:rPr lang="en-CA" dirty="0" smtClean="0"/>
              <a:t>Team Effectiveness Criteria</a:t>
            </a:r>
          </a:p>
          <a:p>
            <a:pPr lvl="1">
              <a:lnSpc>
                <a:spcPct val="130000"/>
              </a:lnSpc>
            </a:pPr>
            <a:r>
              <a:rPr lang="en-CA" dirty="0" smtClean="0"/>
              <a:t>Output (performance)</a:t>
            </a:r>
          </a:p>
          <a:p>
            <a:pPr lvl="1">
              <a:lnSpc>
                <a:spcPct val="130000"/>
              </a:lnSpc>
            </a:pPr>
            <a:r>
              <a:rPr lang="en-CA" dirty="0" smtClean="0"/>
              <a:t>Social processes (viability)</a:t>
            </a:r>
          </a:p>
          <a:p>
            <a:pPr lvl="1">
              <a:lnSpc>
                <a:spcPct val="130000"/>
              </a:lnSpc>
            </a:pPr>
            <a:r>
              <a:rPr lang="en-CA" dirty="0" smtClean="0"/>
              <a:t>Learning (satisfaction)</a:t>
            </a:r>
          </a:p>
          <a:p>
            <a:pPr>
              <a:lnSpc>
                <a:spcPct val="130000"/>
              </a:lnSpc>
            </a:pPr>
            <a:endParaRPr lang="en-CA" dirty="0"/>
          </a:p>
          <a:p>
            <a:r>
              <a:rPr lang="en-CA" dirty="0" smtClean="0"/>
              <a:t>An excellent resource for understanding team effectiveness:</a:t>
            </a:r>
          </a:p>
          <a:p>
            <a:pPr lvl="1"/>
            <a:r>
              <a:rPr lang="en-CA" dirty="0" smtClean="0"/>
              <a:t>Mathieu</a:t>
            </a:r>
            <a:r>
              <a:rPr lang="en-CA" dirty="0"/>
              <a:t>, J., Maynard, T., Rapp, T. &amp; Gilson, L. (2008). Team Effectiveness 1997-2007: A Review of Recent Advancements and a Glimpse Into the Future, </a:t>
            </a:r>
            <a:r>
              <a:rPr lang="en-CA" i="1" dirty="0"/>
              <a:t>Journal of Management</a:t>
            </a:r>
            <a:r>
              <a:rPr lang="en-CA" dirty="0"/>
              <a:t>, 34(3), 410-476</a:t>
            </a:r>
            <a:r>
              <a:rPr lang="en-CA" dirty="0" smtClean="0"/>
              <a:t>.</a:t>
            </a:r>
            <a:endParaRPr lang="en-US" dirty="0"/>
          </a:p>
          <a:p>
            <a:endParaRPr lang="en-CA"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6</a:t>
            </a:fld>
            <a:endParaRPr lang="en-CA"/>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7089" y="1722474"/>
            <a:ext cx="3790557" cy="23894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66396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Grp="1" noChangeArrowheads="1"/>
          </p:cNvSpPr>
          <p:nvPr>
            <p:ph type="title"/>
          </p:nvPr>
        </p:nvSpPr>
        <p:spPr/>
        <p:txBody>
          <a:bodyPr>
            <a:normAutofit/>
          </a:bodyPr>
          <a:lstStyle/>
          <a:p>
            <a:pPr>
              <a:defRPr/>
            </a:pPr>
            <a:r>
              <a:rPr lang="en-CA"/>
              <a:t>Consolidated Model</a:t>
            </a:r>
          </a:p>
        </p:txBody>
      </p:sp>
      <p:sp>
        <p:nvSpPr>
          <p:cNvPr id="41988" name="Slide Number Placeholder 22"/>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1335CFB-3512-4A43-9395-B18A688AF6B7}" type="slidenum">
              <a:rPr lang="en-CA" smtClean="0">
                <a:solidFill>
                  <a:schemeClr val="bg1"/>
                </a:solidFill>
              </a:rPr>
              <a:pPr eaLnBrk="1" hangingPunct="1"/>
              <a:t>7</a:t>
            </a:fld>
            <a:endParaRPr lang="en-CA" smtClean="0">
              <a:solidFill>
                <a:schemeClr val="bg1"/>
              </a:solidFill>
            </a:endParaRPr>
          </a:p>
        </p:txBody>
      </p:sp>
      <p:grpSp>
        <p:nvGrpSpPr>
          <p:cNvPr id="41987" name="Group 3"/>
          <p:cNvGrpSpPr>
            <a:grpSpLocks noChangeAspect="1"/>
          </p:cNvGrpSpPr>
          <p:nvPr/>
        </p:nvGrpSpPr>
        <p:grpSpPr bwMode="auto">
          <a:xfrm>
            <a:off x="1227383" y="1927047"/>
            <a:ext cx="6827504" cy="4520790"/>
            <a:chOff x="2529" y="7138"/>
            <a:chExt cx="7500" cy="6634"/>
          </a:xfrm>
        </p:grpSpPr>
        <p:sp>
          <p:nvSpPr>
            <p:cNvPr id="41989" name="AutoShape 4"/>
            <p:cNvSpPr>
              <a:spLocks noChangeAspect="1" noChangeArrowheads="1" noTextEdit="1"/>
            </p:cNvSpPr>
            <p:nvPr/>
          </p:nvSpPr>
          <p:spPr bwMode="auto">
            <a:xfrm>
              <a:off x="2529" y="7138"/>
              <a:ext cx="7500" cy="6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p>
          </p:txBody>
        </p:sp>
        <p:sp>
          <p:nvSpPr>
            <p:cNvPr id="41990" name="Rectangle 5"/>
            <p:cNvSpPr>
              <a:spLocks noChangeArrowheads="1"/>
            </p:cNvSpPr>
            <p:nvPr/>
          </p:nvSpPr>
          <p:spPr bwMode="auto">
            <a:xfrm>
              <a:off x="2679" y="7292"/>
              <a:ext cx="7050" cy="6326"/>
            </a:xfrm>
            <a:prstGeom prst="rect">
              <a:avLst/>
            </a:prstGeom>
            <a:solidFill>
              <a:srgbClr val="FFFFFF"/>
            </a:solidFill>
            <a:ln w="31750">
              <a:solidFill>
                <a:srgbClr val="000000"/>
              </a:solidFill>
              <a:miter lim="800000"/>
              <a:headEnd/>
              <a:tailEnd/>
            </a:ln>
          </p:spPr>
          <p:txBody>
            <a:bodyPr/>
            <a:lstStyle/>
            <a:p>
              <a:r>
                <a:rPr lang="en-CA" sz="1100" b="1">
                  <a:cs typeface="Times New Roman" pitchFamily="18" charset="0"/>
                </a:rPr>
                <a:t>Organizational Context</a:t>
              </a:r>
              <a:endParaRPr lang="en-CA" sz="1100"/>
            </a:p>
            <a:p>
              <a:pPr eaLnBrk="0" hangingPunct="0"/>
              <a:endParaRPr lang="en-CA" sz="1100"/>
            </a:p>
          </p:txBody>
        </p:sp>
        <p:sp>
          <p:nvSpPr>
            <p:cNvPr id="41991" name="Text Box 6"/>
            <p:cNvSpPr txBox="1">
              <a:spLocks noChangeArrowheads="1"/>
            </p:cNvSpPr>
            <p:nvPr/>
          </p:nvSpPr>
          <p:spPr bwMode="auto">
            <a:xfrm>
              <a:off x="2829" y="9915"/>
              <a:ext cx="6750" cy="3394"/>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sz="1100" b="1">
                  <a:cs typeface="Times New Roman" pitchFamily="18" charset="0"/>
                </a:rPr>
                <a:t>Current Task</a:t>
              </a:r>
              <a:endParaRPr lang="en-CA" sz="1100"/>
            </a:p>
          </p:txBody>
        </p:sp>
        <p:sp>
          <p:nvSpPr>
            <p:cNvPr id="41992" name="Rectangle 7"/>
            <p:cNvSpPr>
              <a:spLocks noChangeArrowheads="1"/>
            </p:cNvSpPr>
            <p:nvPr/>
          </p:nvSpPr>
          <p:spPr bwMode="auto">
            <a:xfrm>
              <a:off x="4929" y="11767"/>
              <a:ext cx="2250" cy="1388"/>
            </a:xfrm>
            <a:prstGeom prst="rect">
              <a:avLst/>
            </a:prstGeom>
            <a:solidFill>
              <a:srgbClr val="FFFFFF"/>
            </a:solidFill>
            <a:ln w="9525">
              <a:solidFill>
                <a:srgbClr val="000000"/>
              </a:solidFill>
              <a:miter lim="800000"/>
              <a:headEnd/>
              <a:tailEnd/>
            </a:ln>
          </p:spPr>
          <p:txBody>
            <a:bodyPr/>
            <a:lstStyle/>
            <a:p>
              <a:pPr algn="ctr">
                <a:tabLst>
                  <a:tab pos="107950" algn="l"/>
                </a:tabLst>
              </a:pPr>
              <a:r>
                <a:rPr lang="en-CA" sz="1100" b="1" dirty="0">
                  <a:cs typeface="Times New Roman" pitchFamily="18" charset="0"/>
                </a:rPr>
                <a:t>Emergent States</a:t>
              </a:r>
              <a:endParaRPr lang="en-CA" sz="1100" dirty="0"/>
            </a:p>
            <a:p>
              <a:pPr eaLnBrk="0" hangingPunct="0">
                <a:tabLst>
                  <a:tab pos="107950" algn="l"/>
                </a:tabLst>
              </a:pPr>
              <a:r>
                <a:rPr lang="en-CA" sz="1100" dirty="0">
                  <a:cs typeface="Times New Roman" pitchFamily="18" charset="0"/>
                </a:rPr>
                <a:t>Resiliency</a:t>
              </a:r>
              <a:endParaRPr lang="en-CA" sz="1100" dirty="0"/>
            </a:p>
            <a:p>
              <a:pPr eaLnBrk="0" hangingPunct="0">
                <a:tabLst>
                  <a:tab pos="107950" algn="l"/>
                </a:tabLst>
              </a:pPr>
              <a:r>
                <a:rPr lang="en-CA" sz="1100" dirty="0">
                  <a:cs typeface="Times New Roman" pitchFamily="18" charset="0"/>
                </a:rPr>
                <a:t>Trust</a:t>
              </a:r>
              <a:endParaRPr lang="en-CA" sz="1100" dirty="0"/>
            </a:p>
            <a:p>
              <a:pPr eaLnBrk="0" hangingPunct="0">
                <a:tabLst>
                  <a:tab pos="107950" algn="l"/>
                </a:tabLst>
              </a:pPr>
              <a:r>
                <a:rPr lang="en-CA" sz="1100" dirty="0">
                  <a:cs typeface="Times New Roman" pitchFamily="18" charset="0"/>
                </a:rPr>
                <a:t>Team Conflict</a:t>
              </a:r>
              <a:endParaRPr lang="en-CA" sz="1100" dirty="0"/>
            </a:p>
            <a:p>
              <a:pPr eaLnBrk="0" hangingPunct="0">
                <a:tabLst>
                  <a:tab pos="107950" algn="l"/>
                </a:tabLst>
              </a:pPr>
              <a:r>
                <a:rPr lang="en-CA" sz="1100" dirty="0">
                  <a:cs typeface="Times New Roman" pitchFamily="18" charset="0"/>
                </a:rPr>
                <a:t>Team Efficacy</a:t>
              </a:r>
              <a:endParaRPr lang="en-CA" sz="1100" dirty="0"/>
            </a:p>
            <a:p>
              <a:pPr eaLnBrk="0" hangingPunct="0">
                <a:tabLst>
                  <a:tab pos="107950" algn="l"/>
                </a:tabLst>
              </a:pPr>
              <a:r>
                <a:rPr lang="en-CA" sz="1100" dirty="0">
                  <a:cs typeface="Times New Roman" pitchFamily="18" charset="0"/>
                </a:rPr>
                <a:t>Team Cohesion</a:t>
              </a:r>
              <a:endParaRPr lang="en-CA" sz="1100" dirty="0"/>
            </a:p>
            <a:p>
              <a:pPr eaLnBrk="0" hangingPunct="0">
                <a:tabLst>
                  <a:tab pos="107950" algn="l"/>
                </a:tabLst>
              </a:pPr>
              <a:r>
                <a:rPr lang="en-CA" sz="1100" dirty="0">
                  <a:cs typeface="Times New Roman" pitchFamily="18" charset="0"/>
                </a:rPr>
                <a:t>Task Commitment</a:t>
              </a:r>
              <a:endParaRPr lang="en-CA" sz="1100" dirty="0"/>
            </a:p>
          </p:txBody>
        </p:sp>
        <p:sp>
          <p:nvSpPr>
            <p:cNvPr id="41993" name="Rectangle 8"/>
            <p:cNvSpPr>
              <a:spLocks noChangeArrowheads="1"/>
            </p:cNvSpPr>
            <p:nvPr/>
          </p:nvSpPr>
          <p:spPr bwMode="auto">
            <a:xfrm>
              <a:off x="2979" y="9144"/>
              <a:ext cx="4200" cy="462"/>
            </a:xfrm>
            <a:prstGeom prst="rect">
              <a:avLst/>
            </a:prstGeom>
            <a:solidFill>
              <a:srgbClr val="FFFFFF"/>
            </a:solidFill>
            <a:ln w="9525">
              <a:solidFill>
                <a:srgbClr val="000000"/>
              </a:solidFill>
              <a:miter lim="800000"/>
              <a:headEnd/>
              <a:tailEnd/>
            </a:ln>
          </p:spPr>
          <p:txBody>
            <a:bodyPr/>
            <a:lstStyle/>
            <a:p>
              <a:pPr algn="ctr"/>
              <a:r>
                <a:rPr lang="en-CA" sz="1100" b="1">
                  <a:cs typeface="Times New Roman" pitchFamily="18" charset="0"/>
                </a:rPr>
                <a:t>Simultaneous Tasks</a:t>
              </a:r>
              <a:endParaRPr lang="en-CA" sz="1100"/>
            </a:p>
          </p:txBody>
        </p:sp>
        <p:sp>
          <p:nvSpPr>
            <p:cNvPr id="41994" name="Rectangle 9"/>
            <p:cNvSpPr>
              <a:spLocks noChangeArrowheads="1"/>
            </p:cNvSpPr>
            <p:nvPr/>
          </p:nvSpPr>
          <p:spPr bwMode="auto">
            <a:xfrm>
              <a:off x="7479" y="9144"/>
              <a:ext cx="1950" cy="462"/>
            </a:xfrm>
            <a:prstGeom prst="rect">
              <a:avLst/>
            </a:prstGeom>
            <a:solidFill>
              <a:srgbClr val="FFFFFF"/>
            </a:solidFill>
            <a:ln w="9525">
              <a:solidFill>
                <a:srgbClr val="000000"/>
              </a:solidFill>
              <a:miter lim="800000"/>
              <a:headEnd/>
              <a:tailEnd/>
            </a:ln>
          </p:spPr>
          <p:txBody>
            <a:bodyPr/>
            <a:lstStyle/>
            <a:p>
              <a:pPr algn="ctr"/>
              <a:r>
                <a:rPr lang="en-CA" sz="1100" b="1">
                  <a:cs typeface="Times New Roman" pitchFamily="18" charset="0"/>
                </a:rPr>
                <a:t>Sequential Tasks</a:t>
              </a:r>
              <a:endParaRPr lang="en-CA" sz="1100"/>
            </a:p>
          </p:txBody>
        </p:sp>
        <p:sp>
          <p:nvSpPr>
            <p:cNvPr id="41995" name="Rectangle 10"/>
            <p:cNvSpPr>
              <a:spLocks noChangeArrowheads="1"/>
            </p:cNvSpPr>
            <p:nvPr/>
          </p:nvSpPr>
          <p:spPr bwMode="auto">
            <a:xfrm>
              <a:off x="2979" y="10378"/>
              <a:ext cx="1650" cy="2468"/>
            </a:xfrm>
            <a:prstGeom prst="rect">
              <a:avLst/>
            </a:prstGeom>
            <a:solidFill>
              <a:srgbClr val="FFFFFF"/>
            </a:solidFill>
            <a:ln w="9525">
              <a:solidFill>
                <a:srgbClr val="000000"/>
              </a:solidFill>
              <a:miter lim="800000"/>
              <a:headEnd/>
              <a:tailEnd/>
            </a:ln>
          </p:spPr>
          <p:txBody>
            <a:bodyPr/>
            <a:lstStyle/>
            <a:p>
              <a:pPr algn="ctr">
                <a:tabLst>
                  <a:tab pos="107950" algn="l"/>
                </a:tabLst>
              </a:pPr>
              <a:r>
                <a:rPr lang="en-CA" sz="1100" b="1" dirty="0">
                  <a:cs typeface="Times New Roman" pitchFamily="18" charset="0"/>
                </a:rPr>
                <a:t>Inputs</a:t>
              </a:r>
              <a:endParaRPr lang="en-CA" sz="1100" dirty="0"/>
            </a:p>
            <a:p>
              <a:pPr eaLnBrk="0" hangingPunct="0">
                <a:tabLst>
                  <a:tab pos="107950" algn="l"/>
                </a:tabLst>
              </a:pPr>
              <a:r>
                <a:rPr lang="en-CA" sz="1100" dirty="0">
                  <a:cs typeface="Times New Roman" pitchFamily="18" charset="0"/>
                </a:rPr>
                <a:t>Team Size</a:t>
              </a:r>
              <a:endParaRPr lang="en-CA" sz="1100" dirty="0"/>
            </a:p>
            <a:p>
              <a:pPr eaLnBrk="0" hangingPunct="0">
                <a:tabLst>
                  <a:tab pos="107950" algn="l"/>
                </a:tabLst>
              </a:pPr>
              <a:r>
                <a:rPr lang="en-CA" sz="1100" dirty="0">
                  <a:cs typeface="Times New Roman" pitchFamily="18" charset="0"/>
                </a:rPr>
                <a:t>Leadership</a:t>
              </a:r>
              <a:endParaRPr lang="en-CA" sz="1100" dirty="0"/>
            </a:p>
            <a:p>
              <a:pPr eaLnBrk="0" hangingPunct="0">
                <a:tabLst>
                  <a:tab pos="107950" algn="l"/>
                </a:tabLst>
              </a:pPr>
              <a:r>
                <a:rPr lang="en-CA" sz="1100" dirty="0">
                  <a:cs typeface="Times New Roman" pitchFamily="18" charset="0"/>
                </a:rPr>
                <a:t>Knowledge and Skills</a:t>
              </a:r>
              <a:endParaRPr lang="en-CA" sz="1100" dirty="0"/>
            </a:p>
            <a:p>
              <a:pPr eaLnBrk="0" hangingPunct="0">
                <a:tabLst>
                  <a:tab pos="107950" algn="l"/>
                </a:tabLst>
              </a:pPr>
              <a:r>
                <a:rPr lang="en-CA" sz="1100" dirty="0">
                  <a:cs typeface="Times New Roman" pitchFamily="18" charset="0"/>
                </a:rPr>
                <a:t>Team Experience</a:t>
              </a:r>
              <a:endParaRPr lang="en-CA" sz="1100" dirty="0"/>
            </a:p>
            <a:p>
              <a:pPr eaLnBrk="0" hangingPunct="0">
                <a:tabLst>
                  <a:tab pos="107950" algn="l"/>
                </a:tabLst>
              </a:pPr>
              <a:endParaRPr lang="en-CA" sz="1100" dirty="0"/>
            </a:p>
          </p:txBody>
        </p:sp>
        <p:sp>
          <p:nvSpPr>
            <p:cNvPr id="41996" name="Rectangle 11"/>
            <p:cNvSpPr>
              <a:spLocks noChangeArrowheads="1"/>
            </p:cNvSpPr>
            <p:nvPr/>
          </p:nvSpPr>
          <p:spPr bwMode="auto">
            <a:xfrm>
              <a:off x="7479" y="10378"/>
              <a:ext cx="1950" cy="2468"/>
            </a:xfrm>
            <a:prstGeom prst="rect">
              <a:avLst/>
            </a:prstGeom>
            <a:solidFill>
              <a:srgbClr val="FFFFFF"/>
            </a:solidFill>
            <a:ln w="9525">
              <a:solidFill>
                <a:srgbClr val="000000"/>
              </a:solidFill>
              <a:miter lim="800000"/>
              <a:headEnd/>
              <a:tailEnd/>
            </a:ln>
          </p:spPr>
          <p:txBody>
            <a:bodyPr/>
            <a:lstStyle/>
            <a:p>
              <a:pPr indent="107950" algn="ctr">
                <a:tabLst>
                  <a:tab pos="107950" algn="l"/>
                </a:tabLst>
              </a:pPr>
              <a:r>
                <a:rPr lang="en-CA" sz="1100" b="1">
                  <a:cs typeface="Times New Roman" pitchFamily="18" charset="0"/>
                </a:rPr>
                <a:t>Team Effectiveness</a:t>
              </a:r>
              <a:endParaRPr lang="en-CA" sz="1100"/>
            </a:p>
            <a:p>
              <a:pPr indent="107950" eaLnBrk="0" hangingPunct="0">
                <a:tabLst>
                  <a:tab pos="107950" algn="l"/>
                </a:tabLst>
              </a:pPr>
              <a:r>
                <a:rPr lang="en-CA" sz="1100">
                  <a:cs typeface="Times New Roman" pitchFamily="18" charset="0"/>
                </a:rPr>
                <a:t>Team Performance (Objective Organizational evaluation)</a:t>
              </a:r>
              <a:endParaRPr lang="en-CA" sz="1100"/>
            </a:p>
            <a:p>
              <a:pPr indent="107950" eaLnBrk="0" hangingPunct="0">
                <a:tabLst>
                  <a:tab pos="107950" algn="l"/>
                </a:tabLst>
              </a:pPr>
              <a:r>
                <a:rPr lang="en-CA" sz="1100">
                  <a:cs typeface="Times New Roman" pitchFamily="18" charset="0"/>
                </a:rPr>
                <a:t>Team Satisfaction</a:t>
              </a:r>
              <a:endParaRPr lang="en-CA" sz="1100"/>
            </a:p>
            <a:p>
              <a:pPr indent="107950" eaLnBrk="0" hangingPunct="0">
                <a:tabLst>
                  <a:tab pos="107950" algn="l"/>
                </a:tabLst>
              </a:pPr>
              <a:r>
                <a:rPr lang="en-CA" sz="1100">
                  <a:cs typeface="Times New Roman" pitchFamily="18" charset="0"/>
                </a:rPr>
                <a:t>(Team Member rating)</a:t>
              </a:r>
              <a:endParaRPr lang="en-CA" sz="1100"/>
            </a:p>
            <a:p>
              <a:pPr indent="107950" eaLnBrk="0" hangingPunct="0">
                <a:tabLst>
                  <a:tab pos="107950" algn="l"/>
                </a:tabLst>
              </a:pPr>
              <a:r>
                <a:rPr lang="en-CA" sz="1100">
                  <a:cs typeface="Times New Roman" pitchFamily="18" charset="0"/>
                </a:rPr>
                <a:t>Team Viability  </a:t>
              </a:r>
              <a:endParaRPr lang="en-CA" sz="1100"/>
            </a:p>
            <a:p>
              <a:pPr indent="107950" eaLnBrk="0" hangingPunct="0">
                <a:tabLst>
                  <a:tab pos="107950" algn="l"/>
                </a:tabLst>
              </a:pPr>
              <a:r>
                <a:rPr lang="en-CA" sz="1100">
                  <a:cs typeface="Times New Roman" pitchFamily="18" charset="0"/>
                </a:rPr>
                <a:t>(Manager Evaluation)</a:t>
              </a:r>
              <a:endParaRPr lang="en-CA" sz="1100"/>
            </a:p>
          </p:txBody>
        </p:sp>
        <p:sp>
          <p:nvSpPr>
            <p:cNvPr id="41997" name="Rectangle 12"/>
            <p:cNvSpPr>
              <a:spLocks noChangeArrowheads="1"/>
            </p:cNvSpPr>
            <p:nvPr/>
          </p:nvSpPr>
          <p:spPr bwMode="auto">
            <a:xfrm>
              <a:off x="4929" y="10069"/>
              <a:ext cx="2250" cy="1389"/>
            </a:xfrm>
            <a:prstGeom prst="rect">
              <a:avLst/>
            </a:prstGeom>
            <a:solidFill>
              <a:srgbClr val="FFFFFF"/>
            </a:solidFill>
            <a:ln w="9525">
              <a:solidFill>
                <a:srgbClr val="000000"/>
              </a:solidFill>
              <a:miter lim="800000"/>
              <a:headEnd/>
              <a:tailEnd/>
            </a:ln>
          </p:spPr>
          <p:txBody>
            <a:bodyPr/>
            <a:lstStyle/>
            <a:p>
              <a:pPr algn="ctr">
                <a:tabLst>
                  <a:tab pos="107950" algn="l"/>
                </a:tabLst>
              </a:pPr>
              <a:r>
                <a:rPr lang="en-CA" sz="1100" b="1">
                  <a:cs typeface="Times New Roman" pitchFamily="18" charset="0"/>
                </a:rPr>
                <a:t>Processes</a:t>
              </a:r>
              <a:endParaRPr lang="en-CA" sz="1100"/>
            </a:p>
            <a:p>
              <a:pPr eaLnBrk="0" hangingPunct="0">
                <a:tabLst>
                  <a:tab pos="107950" algn="l"/>
                </a:tabLst>
              </a:pPr>
              <a:r>
                <a:rPr lang="en-CA" sz="1100">
                  <a:cs typeface="Times New Roman" pitchFamily="18" charset="0"/>
                </a:rPr>
                <a:t>Boundary Management</a:t>
              </a:r>
              <a:endParaRPr lang="en-CA" sz="1100"/>
            </a:p>
            <a:p>
              <a:pPr eaLnBrk="0" hangingPunct="0">
                <a:tabLst>
                  <a:tab pos="107950" algn="l"/>
                </a:tabLst>
              </a:pPr>
              <a:r>
                <a:rPr lang="en-CA" sz="1100">
                  <a:cs typeface="Times New Roman" pitchFamily="18" charset="0"/>
                </a:rPr>
                <a:t>Team Effort</a:t>
              </a:r>
              <a:endParaRPr lang="en-CA" sz="1100"/>
            </a:p>
            <a:p>
              <a:pPr eaLnBrk="0" hangingPunct="0">
                <a:tabLst>
                  <a:tab pos="107950" algn="l"/>
                </a:tabLst>
              </a:pPr>
              <a:r>
                <a:rPr lang="en-CA" sz="1100">
                  <a:cs typeface="Times New Roman" pitchFamily="18" charset="0"/>
                </a:rPr>
                <a:t>Performance Strategies</a:t>
              </a:r>
              <a:endParaRPr lang="en-CA" sz="1100"/>
            </a:p>
            <a:p>
              <a:pPr eaLnBrk="0" hangingPunct="0">
                <a:tabLst>
                  <a:tab pos="107950" algn="l"/>
                </a:tabLst>
              </a:pPr>
              <a:r>
                <a:rPr lang="en-CA" sz="1100">
                  <a:cs typeface="Times New Roman" pitchFamily="18" charset="0"/>
                </a:rPr>
                <a:t>Interpersonal Interactions</a:t>
              </a:r>
              <a:endParaRPr lang="en-CA" sz="1100"/>
            </a:p>
            <a:p>
              <a:pPr eaLnBrk="0" hangingPunct="0">
                <a:tabLst>
                  <a:tab pos="107950" algn="l"/>
                </a:tabLst>
              </a:pPr>
              <a:r>
                <a:rPr lang="en-CA" sz="1100">
                  <a:cs typeface="Times New Roman" pitchFamily="18" charset="0"/>
                </a:rPr>
                <a:t>Communication</a:t>
              </a:r>
              <a:endParaRPr lang="en-CA" sz="1100"/>
            </a:p>
            <a:p>
              <a:pPr eaLnBrk="0" hangingPunct="0">
                <a:tabLst>
                  <a:tab pos="107950" algn="l"/>
                </a:tabLst>
              </a:pPr>
              <a:r>
                <a:rPr lang="en-CA" sz="1100">
                  <a:cs typeface="Times New Roman" pitchFamily="18" charset="0"/>
                </a:rPr>
                <a:t>Team Roles</a:t>
              </a:r>
              <a:endParaRPr lang="en-CA" sz="1100"/>
            </a:p>
          </p:txBody>
        </p:sp>
        <p:sp>
          <p:nvSpPr>
            <p:cNvPr id="41998" name="Line 13"/>
            <p:cNvSpPr>
              <a:spLocks noChangeShapeType="1"/>
            </p:cNvSpPr>
            <p:nvPr/>
          </p:nvSpPr>
          <p:spPr bwMode="auto">
            <a:xfrm>
              <a:off x="3729" y="9607"/>
              <a:ext cx="1" cy="307"/>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1999" name="Line 14"/>
            <p:cNvSpPr>
              <a:spLocks noChangeShapeType="1"/>
            </p:cNvSpPr>
            <p:nvPr/>
          </p:nvSpPr>
          <p:spPr bwMode="auto">
            <a:xfrm>
              <a:off x="8379" y="9607"/>
              <a:ext cx="1" cy="308"/>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2000" name="Line 15"/>
            <p:cNvSpPr>
              <a:spLocks noChangeShapeType="1"/>
            </p:cNvSpPr>
            <p:nvPr/>
          </p:nvSpPr>
          <p:spPr bwMode="auto">
            <a:xfrm>
              <a:off x="5979" y="9607"/>
              <a:ext cx="1" cy="307"/>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2001" name="Rectangle 16"/>
            <p:cNvSpPr>
              <a:spLocks noChangeArrowheads="1"/>
            </p:cNvSpPr>
            <p:nvPr/>
          </p:nvSpPr>
          <p:spPr bwMode="auto">
            <a:xfrm>
              <a:off x="5379" y="7755"/>
              <a:ext cx="2550" cy="108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tabLst>
                  <a:tab pos="107950" algn="l"/>
                </a:tabLst>
              </a:pPr>
              <a:r>
                <a:rPr lang="en-CA" sz="1100">
                  <a:cs typeface="Times New Roman" pitchFamily="18" charset="0"/>
                </a:rPr>
                <a:t>Complex Interdependence</a:t>
              </a:r>
              <a:endParaRPr lang="en-CA" sz="1100"/>
            </a:p>
            <a:p>
              <a:pPr eaLnBrk="0" hangingPunct="0">
                <a:tabLst>
                  <a:tab pos="107950" algn="l"/>
                </a:tabLst>
              </a:pPr>
              <a:r>
                <a:rPr lang="en-CA" sz="1100">
                  <a:cs typeface="Times New Roman" pitchFamily="18" charset="0"/>
                </a:rPr>
                <a:t>Training and Support</a:t>
              </a:r>
              <a:endParaRPr lang="en-CA" sz="1100"/>
            </a:p>
            <a:p>
              <a:pPr eaLnBrk="0" hangingPunct="0">
                <a:tabLst>
                  <a:tab pos="107950" algn="l"/>
                </a:tabLst>
              </a:pPr>
              <a:r>
                <a:rPr lang="en-CA" sz="1100">
                  <a:cs typeface="Times New Roman" pitchFamily="18" charset="0"/>
                </a:rPr>
                <a:t>Organizational Culture</a:t>
              </a:r>
              <a:endParaRPr lang="en-CA" sz="1100"/>
            </a:p>
            <a:p>
              <a:pPr eaLnBrk="0" hangingPunct="0">
                <a:tabLst>
                  <a:tab pos="107950" algn="l"/>
                </a:tabLst>
              </a:pPr>
              <a:r>
                <a:rPr lang="en-CA" sz="1100">
                  <a:cs typeface="Times New Roman" pitchFamily="18" charset="0"/>
                </a:rPr>
                <a:t>Team Competition</a:t>
              </a:r>
              <a:endParaRPr lang="en-CA" sz="1100"/>
            </a:p>
            <a:p>
              <a:pPr eaLnBrk="0" hangingPunct="0">
                <a:tabLst>
                  <a:tab pos="107950" algn="l"/>
                </a:tabLst>
              </a:pPr>
              <a:endParaRPr lang="en-CA" sz="1100"/>
            </a:p>
          </p:txBody>
        </p:sp>
        <p:sp>
          <p:nvSpPr>
            <p:cNvPr id="42002" name="Rectangle 17"/>
            <p:cNvSpPr>
              <a:spLocks noChangeArrowheads="1"/>
            </p:cNvSpPr>
            <p:nvPr/>
          </p:nvSpPr>
          <p:spPr bwMode="auto">
            <a:xfrm>
              <a:off x="3129" y="7755"/>
              <a:ext cx="1950" cy="108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tabLst>
                  <a:tab pos="107950" algn="l"/>
                </a:tabLst>
              </a:pPr>
              <a:r>
                <a:rPr lang="en-CA" sz="1100">
                  <a:cs typeface="Times New Roman" pitchFamily="18" charset="0"/>
                </a:rPr>
                <a:t>Task Design</a:t>
              </a:r>
              <a:endParaRPr lang="en-CA" sz="1100"/>
            </a:p>
            <a:p>
              <a:pPr eaLnBrk="0" hangingPunct="0">
                <a:tabLst>
                  <a:tab pos="107950" algn="l"/>
                </a:tabLst>
              </a:pPr>
              <a:r>
                <a:rPr lang="en-CA" sz="1100">
                  <a:cs typeface="Times New Roman" pitchFamily="18" charset="0"/>
                </a:rPr>
                <a:t>Team Identity</a:t>
              </a:r>
              <a:endParaRPr lang="en-CA" sz="1100"/>
            </a:p>
            <a:p>
              <a:pPr eaLnBrk="0" hangingPunct="0">
                <a:tabLst>
                  <a:tab pos="107950" algn="l"/>
                </a:tabLst>
              </a:pPr>
              <a:r>
                <a:rPr lang="en-CA" sz="1100">
                  <a:cs typeface="Times New Roman" pitchFamily="18" charset="0"/>
                </a:rPr>
                <a:t>Resources</a:t>
              </a:r>
              <a:endParaRPr lang="en-CA" sz="1100"/>
            </a:p>
            <a:p>
              <a:pPr eaLnBrk="0" hangingPunct="0">
                <a:tabLst>
                  <a:tab pos="107950" algn="l"/>
                </a:tabLst>
              </a:pPr>
              <a:r>
                <a:rPr lang="en-CA" sz="1100">
                  <a:cs typeface="Times New Roman" pitchFamily="18" charset="0"/>
                </a:rPr>
                <a:t>Technology</a:t>
              </a:r>
              <a:endParaRPr lang="en-CA" sz="1100"/>
            </a:p>
            <a:p>
              <a:pPr eaLnBrk="0" hangingPunct="0">
                <a:tabLst>
                  <a:tab pos="107950" algn="l"/>
                </a:tabLst>
              </a:pPr>
              <a:endParaRPr lang="en-CA" sz="1100"/>
            </a:p>
          </p:txBody>
        </p:sp>
        <p:sp>
          <p:nvSpPr>
            <p:cNvPr id="42003" name="Line 18"/>
            <p:cNvSpPr>
              <a:spLocks noChangeShapeType="1"/>
            </p:cNvSpPr>
            <p:nvPr/>
          </p:nvSpPr>
          <p:spPr bwMode="auto">
            <a:xfrm flipH="1">
              <a:off x="4629" y="12229"/>
              <a:ext cx="300" cy="1"/>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2004" name="Line 19"/>
            <p:cNvSpPr>
              <a:spLocks noChangeShapeType="1"/>
            </p:cNvSpPr>
            <p:nvPr/>
          </p:nvSpPr>
          <p:spPr bwMode="auto">
            <a:xfrm>
              <a:off x="7179" y="12229"/>
              <a:ext cx="300" cy="1"/>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2005" name="Line 20"/>
            <p:cNvSpPr>
              <a:spLocks noChangeShapeType="1"/>
            </p:cNvSpPr>
            <p:nvPr/>
          </p:nvSpPr>
          <p:spPr bwMode="auto">
            <a:xfrm>
              <a:off x="5979" y="11458"/>
              <a:ext cx="1" cy="309"/>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2006" name="Line 21"/>
            <p:cNvSpPr>
              <a:spLocks noChangeShapeType="1"/>
            </p:cNvSpPr>
            <p:nvPr/>
          </p:nvSpPr>
          <p:spPr bwMode="auto">
            <a:xfrm>
              <a:off x="4629" y="10687"/>
              <a:ext cx="300"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2007" name="Line 22"/>
            <p:cNvSpPr>
              <a:spLocks noChangeShapeType="1"/>
            </p:cNvSpPr>
            <p:nvPr/>
          </p:nvSpPr>
          <p:spPr bwMode="auto">
            <a:xfrm>
              <a:off x="7179" y="10687"/>
              <a:ext cx="300"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grpSp>
    </p:spTree>
    <p:extLst>
      <p:ext uri="{BB962C8B-B14F-4D97-AF65-F5344CB8AC3E}">
        <p14:creationId xmlns:p14="http://schemas.microsoft.com/office/powerpoint/2010/main" val="12287150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2"/>
          <p:cNvSpPr>
            <a:spLocks noGrp="1" noChangeArrowheads="1"/>
          </p:cNvSpPr>
          <p:nvPr>
            <p:ph type="title"/>
          </p:nvPr>
        </p:nvSpPr>
        <p:spPr/>
        <p:txBody>
          <a:bodyPr>
            <a:normAutofit/>
          </a:bodyPr>
          <a:lstStyle/>
          <a:p>
            <a:pPr>
              <a:defRPr/>
            </a:pPr>
            <a:r>
              <a:rPr lang="en-CA" dirty="0"/>
              <a:t>Team Effectiveness – Role Theory</a:t>
            </a:r>
          </a:p>
        </p:txBody>
      </p:sp>
      <p:sp>
        <p:nvSpPr>
          <p:cNvPr id="282628" name="Rectangle 4"/>
          <p:cNvSpPr>
            <a:spLocks noGrp="1" noChangeArrowheads="1"/>
          </p:cNvSpPr>
          <p:nvPr>
            <p:ph idx="1"/>
          </p:nvPr>
        </p:nvSpPr>
        <p:spPr>
          <a:xfrm>
            <a:off x="603849" y="1897811"/>
            <a:ext cx="8144864" cy="4483939"/>
          </a:xfrm>
        </p:spPr>
        <p:txBody>
          <a:bodyPr>
            <a:normAutofit/>
          </a:bodyPr>
          <a:lstStyle/>
          <a:p>
            <a:pPr>
              <a:lnSpc>
                <a:spcPct val="90000"/>
              </a:lnSpc>
              <a:defRPr/>
            </a:pPr>
            <a:r>
              <a:rPr lang="en-CA" sz="2400" dirty="0"/>
              <a:t>Team Role: </a:t>
            </a:r>
            <a:r>
              <a:rPr lang="en-CA" sz="2400" dirty="0" smtClean="0"/>
              <a:t>a set of expected behaviours of a person in a given position in a social unit</a:t>
            </a:r>
          </a:p>
          <a:p>
            <a:pPr marL="119062" indent="0">
              <a:lnSpc>
                <a:spcPct val="90000"/>
              </a:lnSpc>
              <a:buFont typeface="Wingdings 2" pitchFamily="18" charset="2"/>
              <a:buNone/>
              <a:defRPr/>
            </a:pPr>
            <a:endParaRPr lang="en-CA" sz="2400" dirty="0" smtClean="0"/>
          </a:p>
          <a:p>
            <a:pPr>
              <a:lnSpc>
                <a:spcPct val="90000"/>
              </a:lnSpc>
              <a:defRPr/>
            </a:pPr>
            <a:r>
              <a:rPr lang="en-CA" sz="2400" dirty="0" err="1" smtClean="0"/>
              <a:t>Belbin</a:t>
            </a:r>
            <a:r>
              <a:rPr lang="en-CA" sz="2400" dirty="0" smtClean="0"/>
              <a:t> </a:t>
            </a:r>
            <a:r>
              <a:rPr lang="en-CA" sz="2400" dirty="0"/>
              <a:t>(1993)</a:t>
            </a:r>
          </a:p>
          <a:p>
            <a:pPr lvl="1">
              <a:lnSpc>
                <a:spcPct val="90000"/>
              </a:lnSpc>
              <a:defRPr/>
            </a:pPr>
            <a:r>
              <a:rPr lang="en-CA" sz="2000" dirty="0"/>
              <a:t>Implementer</a:t>
            </a:r>
          </a:p>
          <a:p>
            <a:pPr lvl="1">
              <a:lnSpc>
                <a:spcPct val="90000"/>
              </a:lnSpc>
              <a:defRPr/>
            </a:pPr>
            <a:r>
              <a:rPr lang="en-CA" sz="2000" dirty="0"/>
              <a:t>Coordinator</a:t>
            </a:r>
          </a:p>
          <a:p>
            <a:pPr lvl="1">
              <a:lnSpc>
                <a:spcPct val="90000"/>
              </a:lnSpc>
              <a:defRPr/>
            </a:pPr>
            <a:r>
              <a:rPr lang="en-CA" sz="2000" dirty="0"/>
              <a:t>Shaper </a:t>
            </a:r>
          </a:p>
          <a:p>
            <a:pPr lvl="1">
              <a:lnSpc>
                <a:spcPct val="90000"/>
              </a:lnSpc>
              <a:defRPr/>
            </a:pPr>
            <a:r>
              <a:rPr lang="en-CA" sz="2000" dirty="0"/>
              <a:t>Plant </a:t>
            </a:r>
          </a:p>
          <a:p>
            <a:pPr lvl="1">
              <a:lnSpc>
                <a:spcPct val="90000"/>
              </a:lnSpc>
              <a:defRPr/>
            </a:pPr>
            <a:r>
              <a:rPr lang="en-CA" sz="2000" dirty="0"/>
              <a:t>Resource Investigator</a:t>
            </a:r>
          </a:p>
          <a:p>
            <a:pPr lvl="1">
              <a:lnSpc>
                <a:spcPct val="90000"/>
              </a:lnSpc>
              <a:defRPr/>
            </a:pPr>
            <a:r>
              <a:rPr lang="en-CA" sz="2000" dirty="0"/>
              <a:t>Monitor Evaluator</a:t>
            </a:r>
          </a:p>
          <a:p>
            <a:pPr lvl="1">
              <a:lnSpc>
                <a:spcPct val="90000"/>
              </a:lnSpc>
              <a:defRPr/>
            </a:pPr>
            <a:r>
              <a:rPr lang="en-CA" sz="2000" dirty="0"/>
              <a:t>Team Worker</a:t>
            </a:r>
          </a:p>
          <a:p>
            <a:pPr lvl="1">
              <a:lnSpc>
                <a:spcPct val="90000"/>
              </a:lnSpc>
              <a:defRPr/>
            </a:pPr>
            <a:r>
              <a:rPr lang="en-CA" sz="2000" dirty="0"/>
              <a:t>Completer/Finisher</a:t>
            </a:r>
          </a:p>
          <a:p>
            <a:pPr lvl="1">
              <a:lnSpc>
                <a:spcPct val="90000"/>
              </a:lnSpc>
              <a:defRPr/>
            </a:pPr>
            <a:r>
              <a:rPr lang="en-CA" sz="2000" dirty="0"/>
              <a:t>Specialist</a:t>
            </a:r>
          </a:p>
          <a:p>
            <a:pPr>
              <a:lnSpc>
                <a:spcPct val="90000"/>
              </a:lnSpc>
              <a:defRPr/>
            </a:pPr>
            <a:endParaRPr lang="en-CA" sz="2400" dirty="0"/>
          </a:p>
        </p:txBody>
      </p:sp>
      <p:sp>
        <p:nvSpPr>
          <p:cNvPr id="31750" name="Slide Number Placeholder 7"/>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039F517-85EF-4CB1-8925-7FD7FEF6DDB7}" type="slidenum">
              <a:rPr lang="en-CA" smtClean="0">
                <a:solidFill>
                  <a:schemeClr val="bg1"/>
                </a:solidFill>
              </a:rPr>
              <a:pPr eaLnBrk="1" hangingPunct="1"/>
              <a:t>8</a:t>
            </a:fld>
            <a:endParaRPr lang="en-CA" smtClean="0">
              <a:solidFill>
                <a:schemeClr val="bg1"/>
              </a:solidFill>
            </a:endParaRPr>
          </a:p>
        </p:txBody>
      </p:sp>
      <p:sp>
        <p:nvSpPr>
          <p:cNvPr id="31747" name="Rectangle 3"/>
          <p:cNvSpPr>
            <a:spLocks noChangeArrowheads="1"/>
          </p:cNvSpPr>
          <p:nvPr/>
        </p:nvSpPr>
        <p:spPr bwMode="auto">
          <a:xfrm>
            <a:off x="4572000" y="981075"/>
            <a:ext cx="446405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 rIns="18000"/>
          <a:lstStyle/>
          <a:p>
            <a:pPr marL="693738" indent="-495300" algn="ctr">
              <a:spcBef>
                <a:spcPct val="20000"/>
              </a:spcBef>
              <a:buClr>
                <a:srgbClr val="CC0000"/>
              </a:buClr>
              <a:buSzPct val="75000"/>
              <a:buFont typeface="Wingdings" pitchFamily="2" charset="2"/>
              <a:buNone/>
            </a:pPr>
            <a:endParaRPr lang="en-US" sz="1400">
              <a:solidFill>
                <a:srgbClr val="000000"/>
              </a:solidFill>
              <a:cs typeface="Times New Roman" pitchFamily="18" charset="0"/>
            </a:endParaRPr>
          </a:p>
        </p:txBody>
      </p:sp>
      <p:pic>
        <p:nvPicPr>
          <p:cNvPr id="3174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2125" y="2863970"/>
            <a:ext cx="3174223" cy="3174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68605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2"/>
          <p:cNvSpPr>
            <a:spLocks noGrp="1" noChangeArrowheads="1"/>
          </p:cNvSpPr>
          <p:nvPr>
            <p:ph type="title"/>
          </p:nvPr>
        </p:nvSpPr>
        <p:spPr/>
        <p:txBody>
          <a:bodyPr>
            <a:normAutofit/>
          </a:bodyPr>
          <a:lstStyle/>
          <a:p>
            <a:pPr>
              <a:defRPr/>
            </a:pPr>
            <a:r>
              <a:rPr lang="en-CA"/>
              <a:t>Team Effectiveness – Role Theory</a:t>
            </a:r>
          </a:p>
        </p:txBody>
      </p:sp>
      <p:sp>
        <p:nvSpPr>
          <p:cNvPr id="32771" name="Rectangle 3"/>
          <p:cNvSpPr>
            <a:spLocks noGrp="1" noChangeArrowheads="1"/>
          </p:cNvSpPr>
          <p:nvPr>
            <p:ph idx="1"/>
          </p:nvPr>
        </p:nvSpPr>
        <p:spPr>
          <a:xfrm>
            <a:off x="381000" y="1811546"/>
            <a:ext cx="6692660" cy="4587456"/>
          </a:xfrm>
        </p:spPr>
        <p:txBody>
          <a:bodyPr>
            <a:normAutofit/>
          </a:bodyPr>
          <a:lstStyle/>
          <a:p>
            <a:r>
              <a:rPr lang="en-CA" sz="2800" dirty="0" smtClean="0"/>
              <a:t>Role Conflict</a:t>
            </a:r>
          </a:p>
          <a:p>
            <a:pPr lvl="1">
              <a:buFont typeface="Wingdings" pitchFamily="2" charset="2"/>
              <a:buNone/>
            </a:pPr>
            <a:r>
              <a:rPr lang="en-CA" sz="2400" dirty="0" smtClean="0"/>
              <a:t>_______________________________</a:t>
            </a:r>
          </a:p>
          <a:p>
            <a:r>
              <a:rPr lang="en-CA" sz="2800" dirty="0" smtClean="0"/>
              <a:t>Role Ambiguity</a:t>
            </a:r>
          </a:p>
          <a:p>
            <a:pPr lvl="1">
              <a:buFont typeface="Wingdings" pitchFamily="2" charset="2"/>
              <a:buNone/>
            </a:pPr>
            <a:r>
              <a:rPr lang="en-CA" sz="2400" dirty="0" smtClean="0"/>
              <a:t>______________________________</a:t>
            </a:r>
          </a:p>
          <a:p>
            <a:r>
              <a:rPr lang="en-CA" sz="2800" dirty="0" smtClean="0"/>
              <a:t>Role Overload</a:t>
            </a:r>
          </a:p>
          <a:p>
            <a:pPr lvl="1">
              <a:buFont typeface="Wingdings" pitchFamily="2" charset="2"/>
              <a:buNone/>
            </a:pPr>
            <a:r>
              <a:rPr lang="en-CA" sz="2400" dirty="0" smtClean="0"/>
              <a:t>______________________________</a:t>
            </a:r>
          </a:p>
          <a:p>
            <a:r>
              <a:rPr lang="en-CA" sz="2800" dirty="0" smtClean="0"/>
              <a:t>Role </a:t>
            </a:r>
            <a:r>
              <a:rPr lang="en-CA" sz="2800" dirty="0" err="1" smtClean="0"/>
              <a:t>Underload</a:t>
            </a:r>
            <a:endParaRPr lang="en-CA" sz="2800" dirty="0" smtClean="0"/>
          </a:p>
          <a:p>
            <a:pPr lvl="1">
              <a:buFont typeface="Wingdings" pitchFamily="2" charset="2"/>
              <a:buNone/>
            </a:pPr>
            <a:r>
              <a:rPr lang="en-CA" sz="2400" dirty="0" smtClean="0"/>
              <a:t>_______________________________</a:t>
            </a:r>
          </a:p>
          <a:p>
            <a:pPr lvl="1">
              <a:buFont typeface="Wingdings" pitchFamily="2" charset="2"/>
              <a:buNone/>
            </a:pPr>
            <a:endParaRPr lang="en-CA" sz="2400" dirty="0" smtClean="0"/>
          </a:p>
        </p:txBody>
      </p:sp>
      <p:sp>
        <p:nvSpPr>
          <p:cNvPr id="32774" name="Slide Number Placeholder 5"/>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1DE1928-370A-4A95-A0DD-5BE88A656049}" type="slidenum">
              <a:rPr lang="en-CA" smtClean="0">
                <a:solidFill>
                  <a:schemeClr val="bg1"/>
                </a:solidFill>
              </a:rPr>
              <a:pPr eaLnBrk="1" hangingPunct="1"/>
              <a:t>9</a:t>
            </a:fld>
            <a:endParaRPr lang="en-CA" smtClean="0">
              <a:solidFill>
                <a:schemeClr val="bg1"/>
              </a:solidFill>
            </a:endParaRPr>
          </a:p>
        </p:txBody>
      </p:sp>
      <p:pic>
        <p:nvPicPr>
          <p:cNvPr id="3277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73660" y="2245879"/>
            <a:ext cx="1688600" cy="951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1351" y="4942065"/>
            <a:ext cx="2275196" cy="170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6972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p:cNvSpPr>
            <a:spLocks noGrp="1" noChangeArrowheads="1"/>
          </p:cNvSpPr>
          <p:nvPr>
            <p:ph type="title"/>
          </p:nvPr>
        </p:nvSpPr>
        <p:spPr/>
        <p:txBody>
          <a:bodyPr>
            <a:normAutofit/>
          </a:bodyPr>
          <a:lstStyle/>
          <a:p>
            <a:pPr>
              <a:defRPr/>
            </a:pPr>
            <a:r>
              <a:rPr lang="en-CA"/>
              <a:t>Team Norms</a:t>
            </a:r>
          </a:p>
        </p:txBody>
      </p:sp>
      <p:sp>
        <p:nvSpPr>
          <p:cNvPr id="286723" name="Rectangle 3"/>
          <p:cNvSpPr>
            <a:spLocks noGrp="1" noChangeArrowheads="1"/>
          </p:cNvSpPr>
          <p:nvPr>
            <p:ph idx="1"/>
          </p:nvPr>
        </p:nvSpPr>
        <p:spPr>
          <a:xfrm>
            <a:off x="300831" y="1744278"/>
            <a:ext cx="7532688" cy="4419031"/>
          </a:xfrm>
        </p:spPr>
        <p:txBody>
          <a:bodyPr>
            <a:normAutofit lnSpcReduction="10000"/>
          </a:bodyPr>
          <a:lstStyle/>
          <a:p>
            <a:pPr>
              <a:lnSpc>
                <a:spcPct val="80000"/>
              </a:lnSpc>
              <a:defRPr/>
            </a:pPr>
            <a:r>
              <a:rPr lang="en-US" sz="2800" dirty="0"/>
              <a:t>Acceptable standards of </a:t>
            </a:r>
            <a:r>
              <a:rPr lang="en-US" sz="2800" dirty="0" err="1"/>
              <a:t>behaviour</a:t>
            </a:r>
            <a:r>
              <a:rPr lang="en-US" sz="2800" dirty="0"/>
              <a:t> within a team that are shared by the group’s members. </a:t>
            </a:r>
            <a:endParaRPr lang="en-US" sz="2800" dirty="0" smtClean="0"/>
          </a:p>
          <a:p>
            <a:pPr>
              <a:lnSpc>
                <a:spcPct val="80000"/>
              </a:lnSpc>
              <a:defRPr/>
            </a:pPr>
            <a:endParaRPr lang="en-US" sz="2800" dirty="0" smtClean="0"/>
          </a:p>
          <a:p>
            <a:pPr>
              <a:lnSpc>
                <a:spcPct val="80000"/>
              </a:lnSpc>
              <a:defRPr/>
            </a:pPr>
            <a:r>
              <a:rPr lang="en-CA" sz="2800" dirty="0" smtClean="0"/>
              <a:t>How </a:t>
            </a:r>
            <a:r>
              <a:rPr lang="en-CA" sz="2800" dirty="0"/>
              <a:t>do norms </a:t>
            </a:r>
            <a:r>
              <a:rPr lang="en-CA" sz="2800" dirty="0" smtClean="0"/>
              <a:t>develop?</a:t>
            </a:r>
          </a:p>
          <a:p>
            <a:pPr marL="914400" lvl="1" indent="-457200">
              <a:lnSpc>
                <a:spcPct val="80000"/>
              </a:lnSpc>
              <a:buFont typeface="+mj-lt"/>
              <a:buAutoNum type="arabicPeriod"/>
              <a:defRPr/>
            </a:pPr>
            <a:r>
              <a:rPr lang="en-CA" sz="2400" dirty="0" smtClean="0"/>
              <a:t>____________________________</a:t>
            </a:r>
          </a:p>
          <a:p>
            <a:pPr marL="914400" lvl="1" indent="-457200">
              <a:lnSpc>
                <a:spcPct val="80000"/>
              </a:lnSpc>
              <a:buFont typeface="+mj-lt"/>
              <a:buAutoNum type="arabicPeriod"/>
              <a:defRPr/>
            </a:pPr>
            <a:r>
              <a:rPr lang="en-CA" sz="2400" dirty="0" smtClean="0"/>
              <a:t>____________________________</a:t>
            </a:r>
          </a:p>
          <a:p>
            <a:pPr marL="914400" lvl="1" indent="-457200">
              <a:lnSpc>
                <a:spcPct val="80000"/>
              </a:lnSpc>
              <a:buFont typeface="+mj-lt"/>
              <a:buAutoNum type="arabicPeriod"/>
              <a:defRPr/>
            </a:pPr>
            <a:r>
              <a:rPr lang="en-CA" sz="2400" dirty="0" smtClean="0"/>
              <a:t>____________________________</a:t>
            </a:r>
          </a:p>
          <a:p>
            <a:pPr marL="914400" lvl="1" indent="-457200">
              <a:lnSpc>
                <a:spcPct val="80000"/>
              </a:lnSpc>
              <a:buFont typeface="+mj-lt"/>
              <a:buAutoNum type="arabicPeriod"/>
              <a:defRPr/>
            </a:pPr>
            <a:r>
              <a:rPr lang="en-CA" sz="2400" dirty="0" smtClean="0"/>
              <a:t>_____________________________</a:t>
            </a:r>
          </a:p>
          <a:p>
            <a:pPr>
              <a:lnSpc>
                <a:spcPct val="80000"/>
              </a:lnSpc>
              <a:buFont typeface="Wingdings 2" pitchFamily="18" charset="2"/>
              <a:buNone/>
              <a:defRPr/>
            </a:pPr>
            <a:endParaRPr lang="en-US" sz="2800" dirty="0" smtClean="0"/>
          </a:p>
          <a:p>
            <a:pPr>
              <a:lnSpc>
                <a:spcPct val="80000"/>
              </a:lnSpc>
              <a:buFont typeface="Wingdings 2" pitchFamily="18" charset="2"/>
              <a:buNone/>
              <a:defRPr/>
            </a:pPr>
            <a:endParaRPr lang="en-US" sz="2800" dirty="0"/>
          </a:p>
          <a:p>
            <a:pPr>
              <a:lnSpc>
                <a:spcPct val="80000"/>
              </a:lnSpc>
              <a:defRPr/>
            </a:pPr>
            <a:r>
              <a:rPr lang="en-CA" sz="2800" dirty="0"/>
              <a:t>Types of Norms</a:t>
            </a:r>
          </a:p>
          <a:p>
            <a:pPr lvl="1">
              <a:lnSpc>
                <a:spcPct val="80000"/>
              </a:lnSpc>
              <a:defRPr/>
            </a:pPr>
            <a:r>
              <a:rPr lang="en-CA" dirty="0"/>
              <a:t>Performance, Appearance, Social, </a:t>
            </a:r>
            <a:r>
              <a:rPr lang="en-CA" dirty="0" smtClean="0"/>
              <a:t>Resources, </a:t>
            </a:r>
            <a:endParaRPr lang="en-CA" dirty="0"/>
          </a:p>
          <a:p>
            <a:pPr lvl="1">
              <a:lnSpc>
                <a:spcPct val="80000"/>
              </a:lnSpc>
              <a:defRPr/>
            </a:pPr>
            <a:endParaRPr lang="en-CA" sz="2400" dirty="0"/>
          </a:p>
        </p:txBody>
      </p:sp>
      <p:sp>
        <p:nvSpPr>
          <p:cNvPr id="34820" name="Slide Number Placeholder 4"/>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F68784E-1557-4603-8B39-57D494422748}" type="slidenum">
              <a:rPr lang="en-CA" smtClean="0">
                <a:solidFill>
                  <a:schemeClr val="bg1"/>
                </a:solidFill>
              </a:rPr>
              <a:pPr eaLnBrk="1" hangingPunct="1"/>
              <a:t>10</a:t>
            </a:fld>
            <a:endParaRPr lang="en-CA" smtClean="0">
              <a:solidFill>
                <a:schemeClr val="bg1"/>
              </a:solidFill>
            </a:endParaRPr>
          </a:p>
        </p:txBody>
      </p:sp>
      <p:pic>
        <p:nvPicPr>
          <p:cNvPr id="50178" name="Picture 2" descr="http://www.windsorstar.com/sports/hockey/spitsplus/6336559.bin?size=620x4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57717" y="4086279"/>
            <a:ext cx="1751604" cy="11300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50180" name="Picture 4" descr="http://www.bothteamsplayedhard.net/wp-content/uploads/2010/04/Toronto-Raptors-Miss-Playoff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57717" y="2236978"/>
            <a:ext cx="1751604" cy="12315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9443855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p:cNvSpPr>
            <a:spLocks noGrp="1" noChangeArrowheads="1"/>
          </p:cNvSpPr>
          <p:nvPr>
            <p:ph type="title"/>
          </p:nvPr>
        </p:nvSpPr>
        <p:spPr/>
        <p:txBody>
          <a:bodyPr>
            <a:normAutofit/>
          </a:bodyPr>
          <a:lstStyle/>
          <a:p>
            <a:pPr>
              <a:defRPr/>
            </a:pPr>
            <a:r>
              <a:rPr lang="en-CA" dirty="0" smtClean="0"/>
              <a:t>Making Norms Work</a:t>
            </a:r>
            <a:endParaRPr lang="en-CA" dirty="0"/>
          </a:p>
        </p:txBody>
      </p:sp>
      <p:sp>
        <p:nvSpPr>
          <p:cNvPr id="286723" name="Rectangle 3"/>
          <p:cNvSpPr>
            <a:spLocks noGrp="1" noChangeArrowheads="1"/>
          </p:cNvSpPr>
          <p:nvPr>
            <p:ph idx="1"/>
          </p:nvPr>
        </p:nvSpPr>
        <p:spPr>
          <a:xfrm>
            <a:off x="251520" y="1340768"/>
            <a:ext cx="7690743" cy="5285457"/>
          </a:xfrm>
        </p:spPr>
        <p:txBody>
          <a:bodyPr>
            <a:normAutofit/>
          </a:bodyPr>
          <a:lstStyle/>
          <a:p>
            <a:pPr lvl="1">
              <a:lnSpc>
                <a:spcPct val="80000"/>
              </a:lnSpc>
              <a:defRPr/>
            </a:pPr>
            <a:endParaRPr lang="en-CA" sz="2400" dirty="0"/>
          </a:p>
          <a:p>
            <a:pPr>
              <a:lnSpc>
                <a:spcPct val="80000"/>
              </a:lnSpc>
              <a:defRPr/>
            </a:pPr>
            <a:r>
              <a:rPr lang="en-CA" sz="2800" dirty="0" smtClean="0"/>
              <a:t>Conformity: </a:t>
            </a:r>
            <a:r>
              <a:rPr lang="en-US" sz="2800" dirty="0" smtClean="0"/>
              <a:t>adjusting one’s </a:t>
            </a:r>
            <a:r>
              <a:rPr lang="en-US" sz="2800" dirty="0" err="1" smtClean="0"/>
              <a:t>behaviour</a:t>
            </a:r>
            <a:r>
              <a:rPr lang="en-US" sz="2800" dirty="0" smtClean="0"/>
              <a:t> to align with the norms of the team</a:t>
            </a:r>
          </a:p>
          <a:p>
            <a:pPr>
              <a:lnSpc>
                <a:spcPct val="80000"/>
              </a:lnSpc>
              <a:defRPr/>
            </a:pPr>
            <a:endParaRPr lang="en-CA" sz="2800" dirty="0" smtClean="0"/>
          </a:p>
          <a:p>
            <a:pPr>
              <a:lnSpc>
                <a:spcPct val="80000"/>
              </a:lnSpc>
              <a:defRPr/>
            </a:pPr>
            <a:r>
              <a:rPr lang="en-CA" sz="2800" dirty="0" smtClean="0"/>
              <a:t>A norm is more likely to be enforced if:</a:t>
            </a:r>
          </a:p>
          <a:p>
            <a:pPr marL="914400" lvl="1" indent="-457200">
              <a:lnSpc>
                <a:spcPct val="80000"/>
              </a:lnSpc>
              <a:buFont typeface="+mj-lt"/>
              <a:buAutoNum type="arabicPeriod"/>
              <a:defRPr/>
            </a:pPr>
            <a:r>
              <a:rPr lang="en-CA" sz="2400" dirty="0" smtClean="0"/>
              <a:t>__________________________</a:t>
            </a:r>
          </a:p>
          <a:p>
            <a:pPr marL="914400" lvl="1" indent="-457200">
              <a:lnSpc>
                <a:spcPct val="80000"/>
              </a:lnSpc>
              <a:buFont typeface="+mj-lt"/>
              <a:buAutoNum type="arabicPeriod"/>
              <a:defRPr/>
            </a:pPr>
            <a:r>
              <a:rPr lang="en-CA" sz="2400" dirty="0" smtClean="0"/>
              <a:t>__________________________</a:t>
            </a:r>
          </a:p>
          <a:p>
            <a:pPr marL="914400" lvl="1" indent="-457200">
              <a:lnSpc>
                <a:spcPct val="80000"/>
              </a:lnSpc>
              <a:buFont typeface="+mj-lt"/>
              <a:buAutoNum type="arabicPeriod"/>
              <a:defRPr/>
            </a:pPr>
            <a:r>
              <a:rPr lang="en-CA" sz="2400" dirty="0" smtClean="0"/>
              <a:t>__________________________</a:t>
            </a:r>
          </a:p>
          <a:p>
            <a:pPr marL="914400" lvl="1" indent="-457200">
              <a:lnSpc>
                <a:spcPct val="80000"/>
              </a:lnSpc>
              <a:buFont typeface="+mj-lt"/>
              <a:buAutoNum type="arabicPeriod"/>
              <a:defRPr/>
            </a:pPr>
            <a:r>
              <a:rPr lang="en-CA" sz="2400" dirty="0" smtClean="0"/>
              <a:t>__________________________</a:t>
            </a:r>
          </a:p>
        </p:txBody>
      </p:sp>
      <p:sp>
        <p:nvSpPr>
          <p:cNvPr id="35844" name="Slide Number Placeholder 4"/>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F4A6AA2-70E9-4F91-83D9-9E5A73C2CDA2}" type="slidenum">
              <a:rPr lang="en-CA" smtClean="0">
                <a:solidFill>
                  <a:schemeClr val="bg1"/>
                </a:solidFill>
              </a:rPr>
              <a:pPr eaLnBrk="1" hangingPunct="1"/>
              <a:t>11</a:t>
            </a:fld>
            <a:endParaRPr lang="en-CA" smtClean="0">
              <a:solidFill>
                <a:schemeClr val="bg1"/>
              </a:solidFill>
            </a:endParaRPr>
          </a:p>
        </p:txBody>
      </p:sp>
      <p:pic>
        <p:nvPicPr>
          <p:cNvPr id="3584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4288" y="4662988"/>
            <a:ext cx="2222500" cy="1667962"/>
          </a:xfrm>
          <a:prstGeom prst="rect">
            <a:avLst/>
          </a:prstGeom>
          <a:noFill/>
          <a:ln w="19050">
            <a:solidFill>
              <a:srgbClr val="0F0688"/>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25483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lIns="90488" tIns="44450" rIns="90488" bIns="44450">
            <a:normAutofit/>
          </a:bodyPr>
          <a:lstStyle/>
          <a:p>
            <a:pPr>
              <a:defRPr/>
            </a:pPr>
            <a:r>
              <a:rPr lang="en-US" dirty="0"/>
              <a:t>Stages of Group Development</a:t>
            </a:r>
          </a:p>
        </p:txBody>
      </p:sp>
      <p:sp>
        <p:nvSpPr>
          <p:cNvPr id="2" name="Content Placeholder 1"/>
          <p:cNvSpPr>
            <a:spLocks noGrp="1"/>
          </p:cNvSpPr>
          <p:nvPr>
            <p:ph idx="1"/>
          </p:nvPr>
        </p:nvSpPr>
        <p:spPr/>
        <p:txBody>
          <a:bodyPr/>
          <a:lstStyle/>
          <a:p>
            <a:endParaRPr lang="en-CA"/>
          </a:p>
        </p:txBody>
      </p:sp>
      <p:sp>
        <p:nvSpPr>
          <p:cNvPr id="36868"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C445CA6-22DB-4E67-9BB4-0229F54D649D}" type="slidenum">
              <a:rPr lang="en-CA" smtClean="0">
                <a:solidFill>
                  <a:schemeClr val="bg1"/>
                </a:solidFill>
              </a:rPr>
              <a:pPr eaLnBrk="1" hangingPunct="1"/>
              <a:t>12</a:t>
            </a:fld>
            <a:endParaRPr lang="en-CA" dirty="0" smtClean="0">
              <a:solidFill>
                <a:schemeClr val="bg1"/>
              </a:solidFill>
            </a:endParaRPr>
          </a:p>
        </p:txBody>
      </p:sp>
      <p:pic>
        <p:nvPicPr>
          <p:cNvPr id="368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645" y="1764182"/>
            <a:ext cx="8702615" cy="4712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5580377"/>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800" dirty="0" smtClean="0"/>
              <a:t>Sense and Nonsense about Culture &amp; Climate</a:t>
            </a:r>
            <a:endParaRPr lang="en-CA" sz="2800" dirty="0"/>
          </a:p>
        </p:txBody>
      </p:sp>
      <p:sp>
        <p:nvSpPr>
          <p:cNvPr id="5" name="Content Placeholder 4"/>
          <p:cNvSpPr>
            <a:spLocks noGrp="1"/>
          </p:cNvSpPr>
          <p:nvPr>
            <p:ph idx="1"/>
          </p:nvPr>
        </p:nvSpPr>
        <p:spPr>
          <a:xfrm>
            <a:off x="457200" y="5205045"/>
            <a:ext cx="8229600" cy="1151303"/>
          </a:xfrm>
        </p:spPr>
        <p:txBody>
          <a:bodyPr>
            <a:normAutofit fontScale="92500" lnSpcReduction="20000"/>
          </a:bodyPr>
          <a:lstStyle/>
          <a:p>
            <a:r>
              <a:rPr lang="en-CA" dirty="0" smtClean="0"/>
              <a:t>Team climate is a cultural artifact resulting from espoused values and shared tacit assumptions of the group.</a:t>
            </a:r>
            <a:endParaRPr lang="en-CA" dirty="0"/>
          </a:p>
        </p:txBody>
      </p:sp>
      <p:pic>
        <p:nvPicPr>
          <p:cNvPr id="8" name="4Fw5H7GWzog"/>
          <p:cNvPicPr>
            <a:picLocks noRot="1" noChangeAspect="1"/>
          </p:cNvPicPr>
          <p:nvPr>
            <a:videoFile r:link="rId1"/>
          </p:nvPr>
        </p:nvPicPr>
        <p:blipFill>
          <a:blip r:embed="rId4"/>
          <a:stretch>
            <a:fillRect/>
          </a:stretch>
        </p:blipFill>
        <p:spPr>
          <a:xfrm>
            <a:off x="5679831" y="1360394"/>
            <a:ext cx="3166204" cy="3379453"/>
          </a:xfrm>
          <a:prstGeom prst="rect">
            <a:avLst/>
          </a:prstGeom>
          <a:ln w="107950" cap="rnd">
            <a:solidFill>
              <a:srgbClr val="C8C6BD"/>
            </a:solidFill>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171450" prst="hardEdge"/>
            <a:extrusionClr>
              <a:srgbClr val="FFFFFF"/>
            </a:extrusionClr>
          </a:sp3d>
        </p:spPr>
      </p:pic>
      <p:graphicFrame>
        <p:nvGraphicFramePr>
          <p:cNvPr id="4" name="Table 3"/>
          <p:cNvGraphicFramePr>
            <a:graphicFrameLocks noGrp="1"/>
          </p:cNvGraphicFramePr>
          <p:nvPr>
            <p:extLst>
              <p:ext uri="{D42A27DB-BD31-4B8C-83A1-F6EECF244321}">
                <p14:modId xmlns:p14="http://schemas.microsoft.com/office/powerpoint/2010/main" val="2469693280"/>
              </p:ext>
            </p:extLst>
          </p:nvPr>
        </p:nvGraphicFramePr>
        <p:xfrm>
          <a:off x="457200" y="1360394"/>
          <a:ext cx="5064368" cy="3541705"/>
        </p:xfrm>
        <a:graphic>
          <a:graphicData uri="http://schemas.openxmlformats.org/drawingml/2006/table">
            <a:tbl>
              <a:tblPr firstRow="1" bandRow="1">
                <a:tableStyleId>{5C22544A-7EE6-4342-B048-85BDC9FD1C3A}</a:tableStyleId>
              </a:tblPr>
              <a:tblGrid>
                <a:gridCol w="2532184"/>
                <a:gridCol w="2532184"/>
              </a:tblGrid>
              <a:tr h="319402">
                <a:tc>
                  <a:txBody>
                    <a:bodyPr/>
                    <a:lstStyle/>
                    <a:p>
                      <a:r>
                        <a:rPr lang="en-CA" dirty="0" smtClean="0"/>
                        <a:t>Team Culture</a:t>
                      </a:r>
                      <a:endParaRPr lang="en-CA" dirty="0"/>
                    </a:p>
                  </a:txBody>
                  <a:tcPr/>
                </a:tc>
                <a:tc>
                  <a:txBody>
                    <a:bodyPr/>
                    <a:lstStyle/>
                    <a:p>
                      <a:r>
                        <a:rPr lang="en-CA" dirty="0" smtClean="0"/>
                        <a:t>Team Climate</a:t>
                      </a:r>
                      <a:endParaRPr lang="en-CA" dirty="0"/>
                    </a:p>
                  </a:txBody>
                  <a:tcPr/>
                </a:tc>
              </a:tr>
              <a:tr h="319402">
                <a:tc>
                  <a:txBody>
                    <a:bodyPr/>
                    <a:lstStyle/>
                    <a:p>
                      <a:r>
                        <a:rPr lang="en-CA" dirty="0" smtClean="0"/>
                        <a:t>The way we do things</a:t>
                      </a:r>
                      <a:endParaRPr lang="en-CA" dirty="0"/>
                    </a:p>
                  </a:txBody>
                  <a:tcPr/>
                </a:tc>
                <a:tc>
                  <a:txBody>
                    <a:bodyPr/>
                    <a:lstStyle/>
                    <a:p>
                      <a:r>
                        <a:rPr lang="en-CA" dirty="0" smtClean="0"/>
                        <a:t>How it feels</a:t>
                      </a:r>
                      <a:endParaRPr lang="en-CA" dirty="0"/>
                    </a:p>
                  </a:txBody>
                  <a:tcPr/>
                </a:tc>
              </a:tr>
              <a:tr h="319402">
                <a:tc>
                  <a:txBody>
                    <a:bodyPr/>
                    <a:lstStyle/>
                    <a:p>
                      <a:r>
                        <a:rPr lang="en-CA" dirty="0" smtClean="0"/>
                        <a:t>Hard to change</a:t>
                      </a:r>
                      <a:endParaRPr lang="en-CA" dirty="0"/>
                    </a:p>
                  </a:txBody>
                  <a:tcPr/>
                </a:tc>
                <a:tc>
                  <a:txBody>
                    <a:bodyPr/>
                    <a:lstStyle/>
                    <a:p>
                      <a:r>
                        <a:rPr lang="en-CA" dirty="0" smtClean="0"/>
                        <a:t>Easy</a:t>
                      </a:r>
                      <a:r>
                        <a:rPr lang="en-CA" baseline="0" dirty="0" smtClean="0"/>
                        <a:t> to change</a:t>
                      </a:r>
                      <a:endParaRPr lang="en-CA" dirty="0"/>
                    </a:p>
                  </a:txBody>
                  <a:tcPr/>
                </a:tc>
              </a:tr>
              <a:tr h="319402">
                <a:tc>
                  <a:txBody>
                    <a:bodyPr/>
                    <a:lstStyle/>
                    <a:p>
                      <a:r>
                        <a:rPr lang="en-CA" dirty="0" smtClean="0"/>
                        <a:t>Long term impact</a:t>
                      </a:r>
                      <a:endParaRPr lang="en-CA" dirty="0"/>
                    </a:p>
                  </a:txBody>
                  <a:tcPr/>
                </a:tc>
                <a:tc>
                  <a:txBody>
                    <a:bodyPr/>
                    <a:lstStyle/>
                    <a:p>
                      <a:r>
                        <a:rPr lang="en-CA" dirty="0" smtClean="0"/>
                        <a:t>Short term impact</a:t>
                      </a:r>
                      <a:endParaRPr lang="en-CA" dirty="0"/>
                    </a:p>
                  </a:txBody>
                  <a:tcPr/>
                </a:tc>
              </a:tr>
              <a:tr h="798505">
                <a:tc>
                  <a:txBody>
                    <a:bodyPr/>
                    <a:lstStyle/>
                    <a:p>
                      <a:r>
                        <a:rPr lang="en-CA" dirty="0" smtClean="0"/>
                        <a:t>Based on anthropology and sociology</a:t>
                      </a:r>
                      <a:endParaRPr lang="en-CA" dirty="0"/>
                    </a:p>
                  </a:txBody>
                  <a:tcPr/>
                </a:tc>
                <a:tc>
                  <a:txBody>
                    <a:bodyPr/>
                    <a:lstStyle/>
                    <a:p>
                      <a:r>
                        <a:rPr lang="en-CA" dirty="0" smtClean="0"/>
                        <a:t>Based</a:t>
                      </a:r>
                      <a:r>
                        <a:rPr lang="en-CA" baseline="0" dirty="0" smtClean="0"/>
                        <a:t> on psychology</a:t>
                      </a:r>
                      <a:endParaRPr lang="en-CA" dirty="0"/>
                    </a:p>
                  </a:txBody>
                  <a:tcPr/>
                </a:tc>
              </a:tr>
              <a:tr h="558954">
                <a:tc>
                  <a:txBody>
                    <a:bodyPr/>
                    <a:lstStyle/>
                    <a:p>
                      <a:r>
                        <a:rPr lang="en-CA" dirty="0" smtClean="0"/>
                        <a:t>The personality of team</a:t>
                      </a:r>
                      <a:endParaRPr lang="en-CA" dirty="0"/>
                    </a:p>
                  </a:txBody>
                  <a:tcPr/>
                </a:tc>
                <a:tc>
                  <a:txBody>
                    <a:bodyPr/>
                    <a:lstStyle/>
                    <a:p>
                      <a:r>
                        <a:rPr lang="en-CA" dirty="0" smtClean="0"/>
                        <a:t>The</a:t>
                      </a:r>
                      <a:r>
                        <a:rPr lang="en-CA" baseline="0" dirty="0" smtClean="0"/>
                        <a:t> mood of a team</a:t>
                      </a:r>
                      <a:endParaRPr lang="en-CA" dirty="0"/>
                    </a:p>
                  </a:txBody>
                  <a:tcPr/>
                </a:tc>
              </a:tr>
              <a:tr h="558954">
                <a:tc>
                  <a:txBody>
                    <a:bodyPr/>
                    <a:lstStyle/>
                    <a:p>
                      <a:r>
                        <a:rPr lang="en-CA" dirty="0" err="1" smtClean="0"/>
                        <a:t>Eg</a:t>
                      </a:r>
                      <a:r>
                        <a:rPr lang="en-CA" dirty="0" smtClean="0"/>
                        <a:t>. Team roles</a:t>
                      </a:r>
                      <a:endParaRPr lang="en-CA" dirty="0"/>
                    </a:p>
                  </a:txBody>
                  <a:tcPr/>
                </a:tc>
                <a:tc>
                  <a:txBody>
                    <a:bodyPr/>
                    <a:lstStyle/>
                    <a:p>
                      <a:r>
                        <a:rPr lang="en-CA" dirty="0" err="1" smtClean="0"/>
                        <a:t>Eg</a:t>
                      </a:r>
                      <a:r>
                        <a:rPr lang="en-CA" dirty="0" smtClean="0"/>
                        <a:t>. Psychological</a:t>
                      </a:r>
                      <a:r>
                        <a:rPr lang="en-CA" baseline="0" dirty="0" smtClean="0"/>
                        <a:t> safety</a:t>
                      </a:r>
                      <a:endParaRPr lang="en-CA" dirty="0"/>
                    </a:p>
                  </a:txBody>
                  <a:tcPr/>
                </a:tc>
              </a:tr>
            </a:tbl>
          </a:graphicData>
        </a:graphic>
      </p:graphicFrame>
      <p:sp>
        <p:nvSpPr>
          <p:cNvPr id="3" name="Rectangle 2"/>
          <p:cNvSpPr/>
          <p:nvPr/>
        </p:nvSpPr>
        <p:spPr>
          <a:xfrm>
            <a:off x="8433743" y="6309320"/>
            <a:ext cx="412292" cy="369332"/>
          </a:xfrm>
          <a:prstGeom prst="rect">
            <a:avLst/>
          </a:prstGeom>
        </p:spPr>
        <p:txBody>
          <a:bodyPr wrap="none">
            <a:spAutoFit/>
          </a:bodyPr>
          <a:lstStyle/>
          <a:p>
            <a:fld id="{BC445CA6-22DB-4E67-9BB4-0229F54D649D}" type="slidenum">
              <a:rPr lang="en-CA">
                <a:solidFill>
                  <a:schemeClr val="tx2"/>
                </a:solidFill>
              </a:rPr>
              <a:pPr/>
              <a:t>13</a:t>
            </a:fld>
            <a:endParaRPr lang="en-CA" dirty="0">
              <a:solidFill>
                <a:schemeClr val="tx2"/>
              </a:solidFill>
            </a:endParaRPr>
          </a:p>
        </p:txBody>
      </p:sp>
    </p:spTree>
    <p:extLst>
      <p:ext uri="{BB962C8B-B14F-4D97-AF65-F5344CB8AC3E}">
        <p14:creationId xmlns:p14="http://schemas.microsoft.com/office/powerpoint/2010/main" val="233092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normAutofit/>
          </a:bodyPr>
          <a:lstStyle/>
          <a:p>
            <a:pPr>
              <a:defRPr/>
            </a:pPr>
            <a:r>
              <a:rPr lang="en-US"/>
              <a:t>The Punctuated-Equilibrium Model</a:t>
            </a:r>
          </a:p>
        </p:txBody>
      </p:sp>
      <p:sp>
        <p:nvSpPr>
          <p:cNvPr id="38916" name="Slide Number Placeholder 2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34019D8-D330-4B5D-AACA-5ED8D7BCCBFD}" type="slidenum">
              <a:rPr lang="en-CA" smtClean="0">
                <a:solidFill>
                  <a:schemeClr val="bg1"/>
                </a:solidFill>
              </a:rPr>
              <a:pPr eaLnBrk="1" hangingPunct="1"/>
              <a:t>14</a:t>
            </a:fld>
            <a:endParaRPr lang="en-CA" smtClean="0">
              <a:solidFill>
                <a:schemeClr val="bg1"/>
              </a:solidFill>
            </a:endParaRPr>
          </a:p>
        </p:txBody>
      </p:sp>
      <p:grpSp>
        <p:nvGrpSpPr>
          <p:cNvPr id="38915" name="Group 3"/>
          <p:cNvGrpSpPr>
            <a:grpSpLocks/>
          </p:cNvGrpSpPr>
          <p:nvPr/>
        </p:nvGrpSpPr>
        <p:grpSpPr bwMode="auto">
          <a:xfrm>
            <a:off x="684213" y="2471738"/>
            <a:ext cx="7896225" cy="3687762"/>
            <a:chOff x="764" y="1557"/>
            <a:chExt cx="4641" cy="2255"/>
          </a:xfrm>
        </p:grpSpPr>
        <p:sp>
          <p:nvSpPr>
            <p:cNvPr id="38917" name="Freeform 4"/>
            <p:cNvSpPr>
              <a:spLocks/>
            </p:cNvSpPr>
            <p:nvPr/>
          </p:nvSpPr>
          <p:spPr bwMode="auto">
            <a:xfrm>
              <a:off x="1215" y="1557"/>
              <a:ext cx="4190" cy="1818"/>
            </a:xfrm>
            <a:custGeom>
              <a:avLst/>
              <a:gdLst>
                <a:gd name="T0" fmla="*/ 0 w 4190"/>
                <a:gd name="T1" fmla="*/ 0 h 1818"/>
                <a:gd name="T2" fmla="*/ 0 w 4190"/>
                <a:gd name="T3" fmla="*/ 1818 h 1818"/>
                <a:gd name="T4" fmla="*/ 4190 w 4190"/>
                <a:gd name="T5" fmla="*/ 1818 h 1818"/>
                <a:gd name="T6" fmla="*/ 0 60000 65536"/>
                <a:gd name="T7" fmla="*/ 0 60000 65536"/>
                <a:gd name="T8" fmla="*/ 0 60000 65536"/>
                <a:gd name="T9" fmla="*/ 0 w 4190"/>
                <a:gd name="T10" fmla="*/ 0 h 1818"/>
                <a:gd name="T11" fmla="*/ 4190 w 4190"/>
                <a:gd name="T12" fmla="*/ 1818 h 1818"/>
              </a:gdLst>
              <a:ahLst/>
              <a:cxnLst>
                <a:cxn ang="T6">
                  <a:pos x="T0" y="T1"/>
                </a:cxn>
                <a:cxn ang="T7">
                  <a:pos x="T2" y="T3"/>
                </a:cxn>
                <a:cxn ang="T8">
                  <a:pos x="T4" y="T5"/>
                </a:cxn>
              </a:cxnLst>
              <a:rect l="T9" t="T10" r="T11" b="T12"/>
              <a:pathLst>
                <a:path w="4190" h="1818">
                  <a:moveTo>
                    <a:pt x="0" y="0"/>
                  </a:moveTo>
                  <a:lnTo>
                    <a:pt x="0" y="1818"/>
                  </a:lnTo>
                  <a:lnTo>
                    <a:pt x="4190" y="1818"/>
                  </a:lnTo>
                </a:path>
              </a:pathLst>
            </a:custGeom>
            <a:noFill/>
            <a:ln w="46038">
              <a:solidFill>
                <a:srgbClr val="FC9A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918" name="Line 5"/>
            <p:cNvSpPr>
              <a:spLocks noChangeShapeType="1"/>
            </p:cNvSpPr>
            <p:nvPr/>
          </p:nvSpPr>
          <p:spPr bwMode="auto">
            <a:xfrm>
              <a:off x="1604" y="3261"/>
              <a:ext cx="1" cy="103"/>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8919" name="Line 6"/>
            <p:cNvSpPr>
              <a:spLocks noChangeShapeType="1"/>
            </p:cNvSpPr>
            <p:nvPr/>
          </p:nvSpPr>
          <p:spPr bwMode="auto">
            <a:xfrm>
              <a:off x="3311" y="3261"/>
              <a:ext cx="1" cy="103"/>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8920" name="Line 7"/>
            <p:cNvSpPr>
              <a:spLocks noChangeShapeType="1"/>
            </p:cNvSpPr>
            <p:nvPr/>
          </p:nvSpPr>
          <p:spPr bwMode="auto">
            <a:xfrm>
              <a:off x="5026" y="3261"/>
              <a:ext cx="1" cy="103"/>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8921" name="Freeform 8"/>
            <p:cNvSpPr>
              <a:spLocks/>
            </p:cNvSpPr>
            <p:nvPr/>
          </p:nvSpPr>
          <p:spPr bwMode="auto">
            <a:xfrm>
              <a:off x="1615" y="1680"/>
              <a:ext cx="3411" cy="1374"/>
            </a:xfrm>
            <a:custGeom>
              <a:avLst/>
              <a:gdLst>
                <a:gd name="T0" fmla="*/ 0 w 3411"/>
                <a:gd name="T1" fmla="*/ 2800148 h 797"/>
                <a:gd name="T2" fmla="*/ 1868 w 3411"/>
                <a:gd name="T3" fmla="*/ 2814602 h 797"/>
                <a:gd name="T4" fmla="*/ 1553 w 3411"/>
                <a:gd name="T5" fmla="*/ 2525696 h 797"/>
                <a:gd name="T6" fmla="*/ 1861 w 3411"/>
                <a:gd name="T7" fmla="*/ 2260030 h 797"/>
                <a:gd name="T8" fmla="*/ 1564 w 3411"/>
                <a:gd name="T9" fmla="*/ 1980782 h 797"/>
                <a:gd name="T10" fmla="*/ 1850 w 3411"/>
                <a:gd name="T11" fmla="*/ 1741096 h 797"/>
                <a:gd name="T12" fmla="*/ 1561 w 3411"/>
                <a:gd name="T13" fmla="*/ 1465051 h 797"/>
                <a:gd name="T14" fmla="*/ 1846 w 3411"/>
                <a:gd name="T15" fmla="*/ 1199845 h 797"/>
                <a:gd name="T16" fmla="*/ 1561 w 3411"/>
                <a:gd name="T17" fmla="*/ 961466 h 797"/>
                <a:gd name="T18" fmla="*/ 1843 w 3411"/>
                <a:gd name="T19" fmla="*/ 720676 h 797"/>
                <a:gd name="T20" fmla="*/ 1557 w 3411"/>
                <a:gd name="T21" fmla="*/ 415784 h 797"/>
                <a:gd name="T22" fmla="*/ 2954 w 3411"/>
                <a:gd name="T23" fmla="*/ 415784 h 797"/>
                <a:gd name="T24" fmla="*/ 2954 w 3411"/>
                <a:gd name="T25" fmla="*/ 0 h 797"/>
                <a:gd name="T26" fmla="*/ 3411 w 3411"/>
                <a:gd name="T27" fmla="*/ 0 h 7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11"/>
                <a:gd name="T43" fmla="*/ 0 h 797"/>
                <a:gd name="T44" fmla="*/ 3411 w 3411"/>
                <a:gd name="T45" fmla="*/ 797 h 79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11" h="797">
                  <a:moveTo>
                    <a:pt x="0" y="793"/>
                  </a:moveTo>
                  <a:lnTo>
                    <a:pt x="1868" y="797"/>
                  </a:lnTo>
                  <a:lnTo>
                    <a:pt x="1553" y="715"/>
                  </a:lnTo>
                  <a:lnTo>
                    <a:pt x="1861" y="640"/>
                  </a:lnTo>
                  <a:lnTo>
                    <a:pt x="1564" y="561"/>
                  </a:lnTo>
                  <a:lnTo>
                    <a:pt x="1850" y="493"/>
                  </a:lnTo>
                  <a:lnTo>
                    <a:pt x="1561" y="415"/>
                  </a:lnTo>
                  <a:lnTo>
                    <a:pt x="1846" y="340"/>
                  </a:lnTo>
                  <a:lnTo>
                    <a:pt x="1561" y="272"/>
                  </a:lnTo>
                  <a:lnTo>
                    <a:pt x="1843" y="204"/>
                  </a:lnTo>
                  <a:lnTo>
                    <a:pt x="1557" y="118"/>
                  </a:lnTo>
                  <a:lnTo>
                    <a:pt x="2954" y="118"/>
                  </a:lnTo>
                  <a:lnTo>
                    <a:pt x="2954" y="0"/>
                  </a:lnTo>
                  <a:lnTo>
                    <a:pt x="3411" y="0"/>
                  </a:lnTo>
                </a:path>
              </a:pathLst>
            </a:custGeom>
            <a:noFill/>
            <a:ln w="46101">
              <a:solidFill>
                <a:srgbClr val="FF33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922" name="Rectangle 9"/>
            <p:cNvSpPr>
              <a:spLocks noChangeArrowheads="1"/>
            </p:cNvSpPr>
            <p:nvPr/>
          </p:nvSpPr>
          <p:spPr bwMode="auto">
            <a:xfrm>
              <a:off x="4747" y="1872"/>
              <a:ext cx="573"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Completion</a:t>
              </a:r>
              <a:endParaRPr lang="en-US" sz="2400" b="1"/>
            </a:p>
          </p:txBody>
        </p:sp>
        <p:sp>
          <p:nvSpPr>
            <p:cNvPr id="38923" name="Rectangle 10"/>
            <p:cNvSpPr>
              <a:spLocks noChangeArrowheads="1"/>
            </p:cNvSpPr>
            <p:nvPr/>
          </p:nvSpPr>
          <p:spPr bwMode="auto">
            <a:xfrm>
              <a:off x="3740" y="2939"/>
              <a:ext cx="503"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Transition</a:t>
              </a:r>
              <a:endParaRPr lang="en-US" sz="2400" b="1"/>
            </a:p>
          </p:txBody>
        </p:sp>
        <p:sp>
          <p:nvSpPr>
            <p:cNvPr id="38924" name="Rectangle 11"/>
            <p:cNvSpPr>
              <a:spLocks noChangeArrowheads="1"/>
            </p:cNvSpPr>
            <p:nvPr/>
          </p:nvSpPr>
          <p:spPr bwMode="auto">
            <a:xfrm>
              <a:off x="1543" y="2646"/>
              <a:ext cx="226"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First</a:t>
              </a:r>
              <a:endParaRPr lang="en-US" sz="2400" b="1"/>
            </a:p>
          </p:txBody>
        </p:sp>
        <p:sp>
          <p:nvSpPr>
            <p:cNvPr id="38925" name="Rectangle 12"/>
            <p:cNvSpPr>
              <a:spLocks noChangeArrowheads="1"/>
            </p:cNvSpPr>
            <p:nvPr/>
          </p:nvSpPr>
          <p:spPr bwMode="auto">
            <a:xfrm>
              <a:off x="1436" y="2782"/>
              <a:ext cx="393"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Meeting</a:t>
              </a:r>
              <a:endParaRPr lang="en-US" sz="2400" b="1"/>
            </a:p>
          </p:txBody>
        </p:sp>
        <p:sp>
          <p:nvSpPr>
            <p:cNvPr id="38926" name="Rectangle 13"/>
            <p:cNvSpPr>
              <a:spLocks noChangeArrowheads="1"/>
            </p:cNvSpPr>
            <p:nvPr/>
          </p:nvSpPr>
          <p:spPr bwMode="auto">
            <a:xfrm>
              <a:off x="1865" y="3093"/>
              <a:ext cx="394"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Phase 1</a:t>
              </a:r>
              <a:endParaRPr lang="en-US" sz="2400" b="1"/>
            </a:p>
          </p:txBody>
        </p:sp>
        <p:sp>
          <p:nvSpPr>
            <p:cNvPr id="38927" name="Rectangle 14"/>
            <p:cNvSpPr>
              <a:spLocks noChangeArrowheads="1"/>
            </p:cNvSpPr>
            <p:nvPr/>
          </p:nvSpPr>
          <p:spPr bwMode="auto">
            <a:xfrm>
              <a:off x="4022" y="2112"/>
              <a:ext cx="394"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Phase 2</a:t>
              </a:r>
              <a:endParaRPr lang="en-US" sz="2400" b="1"/>
            </a:p>
          </p:txBody>
        </p:sp>
        <p:sp>
          <p:nvSpPr>
            <p:cNvPr id="38928" name="Rectangle 15"/>
            <p:cNvSpPr>
              <a:spLocks noChangeArrowheads="1"/>
            </p:cNvSpPr>
            <p:nvPr/>
          </p:nvSpPr>
          <p:spPr bwMode="auto">
            <a:xfrm>
              <a:off x="764" y="1557"/>
              <a:ext cx="300"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(High)</a:t>
              </a:r>
              <a:endParaRPr lang="en-US" sz="2400" b="1"/>
            </a:p>
          </p:txBody>
        </p:sp>
        <p:sp>
          <p:nvSpPr>
            <p:cNvPr id="38929" name="Rectangle 16"/>
            <p:cNvSpPr>
              <a:spLocks noChangeArrowheads="1"/>
            </p:cNvSpPr>
            <p:nvPr/>
          </p:nvSpPr>
          <p:spPr bwMode="auto">
            <a:xfrm>
              <a:off x="779" y="3307"/>
              <a:ext cx="277"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(Low)</a:t>
              </a:r>
              <a:endParaRPr lang="en-US" sz="2400" b="1"/>
            </a:p>
          </p:txBody>
        </p:sp>
        <p:sp>
          <p:nvSpPr>
            <p:cNvPr id="38930" name="Rectangle 17"/>
            <p:cNvSpPr>
              <a:spLocks noChangeArrowheads="1"/>
            </p:cNvSpPr>
            <p:nvPr/>
          </p:nvSpPr>
          <p:spPr bwMode="auto">
            <a:xfrm>
              <a:off x="1572" y="3478"/>
              <a:ext cx="76"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A</a:t>
              </a:r>
              <a:endParaRPr lang="en-US" sz="2400" b="1"/>
            </a:p>
          </p:txBody>
        </p:sp>
        <p:sp>
          <p:nvSpPr>
            <p:cNvPr id="38931" name="Rectangle 18"/>
            <p:cNvSpPr>
              <a:spLocks noChangeArrowheads="1"/>
            </p:cNvSpPr>
            <p:nvPr/>
          </p:nvSpPr>
          <p:spPr bwMode="auto">
            <a:xfrm>
              <a:off x="3158" y="3478"/>
              <a:ext cx="368"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(A+B)/2</a:t>
              </a:r>
              <a:endParaRPr lang="en-US" sz="2400" b="1"/>
            </a:p>
          </p:txBody>
        </p:sp>
        <p:sp>
          <p:nvSpPr>
            <p:cNvPr id="38932" name="Rectangle 19"/>
            <p:cNvSpPr>
              <a:spLocks noChangeArrowheads="1"/>
            </p:cNvSpPr>
            <p:nvPr/>
          </p:nvSpPr>
          <p:spPr bwMode="auto">
            <a:xfrm>
              <a:off x="3215" y="3682"/>
              <a:ext cx="244"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Time</a:t>
              </a:r>
              <a:endParaRPr lang="en-US" sz="2400" b="1"/>
            </a:p>
          </p:txBody>
        </p:sp>
        <p:sp>
          <p:nvSpPr>
            <p:cNvPr id="38933" name="Rectangle 20"/>
            <p:cNvSpPr>
              <a:spLocks noChangeArrowheads="1"/>
            </p:cNvSpPr>
            <p:nvPr/>
          </p:nvSpPr>
          <p:spPr bwMode="auto">
            <a:xfrm>
              <a:off x="5001" y="3478"/>
              <a:ext cx="76"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B</a:t>
              </a:r>
              <a:endParaRPr lang="en-US" sz="2400" b="1"/>
            </a:p>
          </p:txBody>
        </p:sp>
        <p:sp>
          <p:nvSpPr>
            <p:cNvPr id="38934" name="Line 21"/>
            <p:cNvSpPr>
              <a:spLocks noChangeShapeType="1"/>
            </p:cNvSpPr>
            <p:nvPr/>
          </p:nvSpPr>
          <p:spPr bwMode="auto">
            <a:xfrm flipH="1">
              <a:off x="3490" y="2997"/>
              <a:ext cx="214" cy="1"/>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8935" name="Freeform 22"/>
            <p:cNvSpPr>
              <a:spLocks/>
            </p:cNvSpPr>
            <p:nvPr/>
          </p:nvSpPr>
          <p:spPr bwMode="auto">
            <a:xfrm>
              <a:off x="3433" y="2975"/>
              <a:ext cx="71" cy="43"/>
            </a:xfrm>
            <a:custGeom>
              <a:avLst/>
              <a:gdLst>
                <a:gd name="T0" fmla="*/ 39 w 71"/>
                <a:gd name="T1" fmla="*/ 32 h 43"/>
                <a:gd name="T2" fmla="*/ 39 w 71"/>
                <a:gd name="T3" fmla="*/ 32 h 43"/>
                <a:gd name="T4" fmla="*/ 71 w 71"/>
                <a:gd name="T5" fmla="*/ 43 h 43"/>
                <a:gd name="T6" fmla="*/ 71 w 71"/>
                <a:gd name="T7" fmla="*/ 0 h 43"/>
                <a:gd name="T8" fmla="*/ 71 w 71"/>
                <a:gd name="T9" fmla="*/ 0 h 43"/>
                <a:gd name="T10" fmla="*/ 39 w 71"/>
                <a:gd name="T11" fmla="*/ 14 h 43"/>
                <a:gd name="T12" fmla="*/ 39 w 71"/>
                <a:gd name="T13" fmla="*/ 14 h 43"/>
                <a:gd name="T14" fmla="*/ 0 w 71"/>
                <a:gd name="T15" fmla="*/ 22 h 43"/>
                <a:gd name="T16" fmla="*/ 0 w 71"/>
                <a:gd name="T17" fmla="*/ 22 h 43"/>
                <a:gd name="T18" fmla="*/ 39 w 71"/>
                <a:gd name="T19" fmla="*/ 32 h 43"/>
                <a:gd name="T20" fmla="*/ 39 w 71"/>
                <a:gd name="T21" fmla="*/ 32 h 4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1"/>
                <a:gd name="T34" fmla="*/ 0 h 43"/>
                <a:gd name="T35" fmla="*/ 71 w 71"/>
                <a:gd name="T36" fmla="*/ 43 h 4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1" h="43">
                  <a:moveTo>
                    <a:pt x="39" y="32"/>
                  </a:moveTo>
                  <a:lnTo>
                    <a:pt x="39" y="32"/>
                  </a:lnTo>
                  <a:lnTo>
                    <a:pt x="71" y="43"/>
                  </a:lnTo>
                  <a:lnTo>
                    <a:pt x="71" y="0"/>
                  </a:lnTo>
                  <a:lnTo>
                    <a:pt x="39" y="14"/>
                  </a:lnTo>
                  <a:lnTo>
                    <a:pt x="0" y="22"/>
                  </a:lnTo>
                  <a:lnTo>
                    <a:pt x="39"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38936" name="Line 23"/>
            <p:cNvSpPr>
              <a:spLocks noChangeShapeType="1"/>
            </p:cNvSpPr>
            <p:nvPr/>
          </p:nvSpPr>
          <p:spPr bwMode="auto">
            <a:xfrm>
              <a:off x="1615" y="2979"/>
              <a:ext cx="1" cy="15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8937" name="Line 24"/>
            <p:cNvSpPr>
              <a:spLocks noChangeShapeType="1"/>
            </p:cNvSpPr>
            <p:nvPr/>
          </p:nvSpPr>
          <p:spPr bwMode="auto">
            <a:xfrm>
              <a:off x="5026" y="1622"/>
              <a:ext cx="1" cy="15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8938" name="Rectangle 25"/>
            <p:cNvSpPr>
              <a:spLocks noChangeArrowheads="1"/>
            </p:cNvSpPr>
            <p:nvPr/>
          </p:nvSpPr>
          <p:spPr bwMode="auto">
            <a:xfrm rot="-5400000">
              <a:off x="644" y="2545"/>
              <a:ext cx="664"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00" b="1">
                  <a:solidFill>
                    <a:srgbClr val="000000"/>
                  </a:solidFill>
                </a:rPr>
                <a:t>Performance</a:t>
              </a:r>
              <a:endParaRPr lang="en-US" sz="2400" b="1"/>
            </a:p>
          </p:txBody>
        </p:sp>
      </p:grpSp>
    </p:spTree>
    <p:extLst>
      <p:ext uri="{BB962C8B-B14F-4D97-AF65-F5344CB8AC3E}">
        <p14:creationId xmlns:p14="http://schemas.microsoft.com/office/powerpoint/2010/main" val="1857576586"/>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p:txBody>
          <a:bodyPr>
            <a:normAutofit/>
          </a:bodyPr>
          <a:lstStyle/>
          <a:p>
            <a:pPr>
              <a:defRPr/>
            </a:pPr>
            <a:r>
              <a:rPr lang="en-US"/>
              <a:t>Diversity</a:t>
            </a:r>
          </a:p>
        </p:txBody>
      </p:sp>
      <p:sp>
        <p:nvSpPr>
          <p:cNvPr id="45059" name="Rectangle 3"/>
          <p:cNvSpPr>
            <a:spLocks noGrp="1" noChangeArrowheads="1"/>
          </p:cNvSpPr>
          <p:nvPr>
            <p:ph idx="1"/>
          </p:nvPr>
        </p:nvSpPr>
        <p:spPr>
          <a:xfrm>
            <a:off x="395536" y="1484784"/>
            <a:ext cx="8236835" cy="5100618"/>
          </a:xfrm>
        </p:spPr>
        <p:txBody>
          <a:bodyPr>
            <a:normAutofit/>
          </a:bodyPr>
          <a:lstStyle/>
          <a:p>
            <a:pPr>
              <a:lnSpc>
                <a:spcPct val="90000"/>
              </a:lnSpc>
            </a:pPr>
            <a:r>
              <a:rPr lang="en-US" sz="2800" dirty="0" smtClean="0"/>
              <a:t>Impact of diverse groups</a:t>
            </a:r>
          </a:p>
          <a:p>
            <a:pPr lvl="1">
              <a:lnSpc>
                <a:spcPct val="90000"/>
              </a:lnSpc>
            </a:pPr>
            <a:r>
              <a:rPr lang="en-US" sz="2400" dirty="0" smtClean="0"/>
              <a:t>Diversity in personality, age, gender, and experience promotes conflict, which stimulates creativity and idea generation, which leads to improved decision making.</a:t>
            </a:r>
          </a:p>
          <a:p>
            <a:pPr lvl="1">
              <a:lnSpc>
                <a:spcPct val="90000"/>
              </a:lnSpc>
            </a:pPr>
            <a:endParaRPr lang="en-US" sz="2400" dirty="0" smtClean="0"/>
          </a:p>
          <a:p>
            <a:pPr lvl="1">
              <a:lnSpc>
                <a:spcPct val="90000"/>
              </a:lnSpc>
            </a:pPr>
            <a:r>
              <a:rPr lang="en-US" sz="2400" dirty="0" smtClean="0"/>
              <a:t>Cultural diversity in teams</a:t>
            </a:r>
          </a:p>
          <a:p>
            <a:pPr lvl="2">
              <a:lnSpc>
                <a:spcPct val="90000"/>
              </a:lnSpc>
            </a:pPr>
            <a:r>
              <a:rPr lang="en-US" sz="2000" dirty="0" smtClean="0"/>
              <a:t>Challenges: __________, __________, __________</a:t>
            </a:r>
          </a:p>
          <a:p>
            <a:pPr lvl="3">
              <a:lnSpc>
                <a:spcPct val="90000"/>
              </a:lnSpc>
            </a:pPr>
            <a:r>
              <a:rPr lang="en-US" dirty="0" smtClean="0"/>
              <a:t>Problems usually pass with time</a:t>
            </a:r>
          </a:p>
          <a:p>
            <a:pPr lvl="3">
              <a:lnSpc>
                <a:spcPct val="90000"/>
              </a:lnSpc>
              <a:buFont typeface="Arial" charset="0"/>
              <a:buNone/>
            </a:pPr>
            <a:r>
              <a:rPr lang="en-US" dirty="0" smtClean="0"/>
              <a:t>	(certainly by three months).</a:t>
            </a:r>
            <a:endParaRPr lang="en-US" sz="1800" dirty="0" smtClean="0"/>
          </a:p>
          <a:p>
            <a:pPr lvl="2">
              <a:lnSpc>
                <a:spcPct val="90000"/>
              </a:lnSpc>
            </a:pPr>
            <a:r>
              <a:rPr lang="en-US" dirty="0" smtClean="0"/>
              <a:t>Advantages</a:t>
            </a:r>
            <a:r>
              <a:rPr lang="en-US" sz="2000" dirty="0" smtClean="0"/>
              <a:t>: </a:t>
            </a:r>
          </a:p>
          <a:p>
            <a:pPr lvl="2">
              <a:lnSpc>
                <a:spcPct val="90000"/>
              </a:lnSpc>
            </a:pPr>
            <a:r>
              <a:rPr lang="en-US" sz="2000" dirty="0" smtClean="0"/>
              <a:t>_________,</a:t>
            </a:r>
            <a:r>
              <a:rPr lang="en-US" dirty="0" smtClean="0"/>
              <a:t> </a:t>
            </a:r>
            <a:r>
              <a:rPr lang="en-US" sz="2000" dirty="0" smtClean="0"/>
              <a:t>__________, </a:t>
            </a:r>
          </a:p>
          <a:p>
            <a:pPr lvl="2">
              <a:lnSpc>
                <a:spcPct val="90000"/>
              </a:lnSpc>
            </a:pPr>
            <a:r>
              <a:rPr lang="en-US" sz="2000" dirty="0" smtClean="0"/>
              <a:t>__________, __________,  </a:t>
            </a:r>
          </a:p>
          <a:p>
            <a:pPr lvl="2">
              <a:lnSpc>
                <a:spcPct val="90000"/>
              </a:lnSpc>
            </a:pPr>
            <a:r>
              <a:rPr lang="en-US" sz="2000" dirty="0" smtClean="0"/>
              <a:t>__________, __________</a:t>
            </a:r>
          </a:p>
          <a:p>
            <a:pPr lvl="2">
              <a:lnSpc>
                <a:spcPct val="90000"/>
              </a:lnSpc>
            </a:pPr>
            <a:endParaRPr lang="en-US" sz="2000" dirty="0" smtClean="0"/>
          </a:p>
          <a:p>
            <a:pPr lvl="2">
              <a:lnSpc>
                <a:spcPct val="90000"/>
              </a:lnSpc>
            </a:pPr>
            <a:endParaRPr lang="en-US" dirty="0" smtClean="0"/>
          </a:p>
        </p:txBody>
      </p:sp>
      <p:sp>
        <p:nvSpPr>
          <p:cNvPr id="45060" name="Slide Number Placeholder 3"/>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F0FAC9A-4588-4A4C-A5CD-31F36CD42717}" type="slidenum">
              <a:rPr lang="en-CA" smtClean="0">
                <a:solidFill>
                  <a:schemeClr val="bg1"/>
                </a:solidFill>
              </a:rPr>
              <a:pPr eaLnBrk="1" hangingPunct="1"/>
              <a:t>15</a:t>
            </a:fld>
            <a:endParaRPr lang="en-CA" smtClean="0">
              <a:solidFill>
                <a:schemeClr val="bg1"/>
              </a:solidFill>
            </a:endParaRPr>
          </a:p>
        </p:txBody>
      </p:sp>
      <p:pic>
        <p:nvPicPr>
          <p:cNvPr id="4506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5857" y="4538888"/>
            <a:ext cx="2046514" cy="20465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7739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Team Cohesion</a:t>
            </a:r>
            <a:endParaRPr lang="en-CA" dirty="0"/>
          </a:p>
        </p:txBody>
      </p:sp>
      <p:sp>
        <p:nvSpPr>
          <p:cNvPr id="3" name="Content Placeholder 2"/>
          <p:cNvSpPr>
            <a:spLocks noGrp="1"/>
          </p:cNvSpPr>
          <p:nvPr>
            <p:ph idx="1"/>
          </p:nvPr>
        </p:nvSpPr>
        <p:spPr/>
        <p:txBody>
          <a:bodyPr>
            <a:normAutofit/>
          </a:bodyPr>
          <a:lstStyle/>
          <a:p>
            <a:r>
              <a:rPr lang="en-CA" dirty="0" smtClean="0"/>
              <a:t>Definition “a dynamic process </a:t>
            </a:r>
            <a:r>
              <a:rPr lang="en-CA" dirty="0"/>
              <a:t>that is reflected in the tendency for a group to stick </a:t>
            </a:r>
            <a:r>
              <a:rPr lang="en-CA" dirty="0" smtClean="0"/>
              <a:t>together and </a:t>
            </a:r>
            <a:r>
              <a:rPr lang="en-CA" dirty="0"/>
              <a:t>remain united in the pursuit of </a:t>
            </a:r>
            <a:r>
              <a:rPr lang="en-CA" dirty="0" smtClean="0"/>
              <a:t>its instrumental objectives and/or </a:t>
            </a:r>
            <a:r>
              <a:rPr lang="en-CA" dirty="0"/>
              <a:t>for </a:t>
            </a:r>
            <a:r>
              <a:rPr lang="en-CA" dirty="0" smtClean="0"/>
              <a:t>the satisfaction </a:t>
            </a:r>
            <a:r>
              <a:rPr lang="en-CA" dirty="0"/>
              <a:t>of member affective </a:t>
            </a:r>
            <a:r>
              <a:rPr lang="en-CA" dirty="0" smtClean="0"/>
              <a:t>needs” 						(Carron </a:t>
            </a:r>
            <a:r>
              <a:rPr lang="en-CA" dirty="0"/>
              <a:t>et al</a:t>
            </a:r>
            <a:r>
              <a:rPr lang="en-CA" dirty="0" smtClean="0"/>
              <a:t>., 1998</a:t>
            </a:r>
            <a:r>
              <a:rPr lang="en-CA" dirty="0"/>
              <a:t>, p. 213</a:t>
            </a:r>
            <a:r>
              <a:rPr lang="en-CA" dirty="0" smtClean="0"/>
              <a:t>).</a:t>
            </a:r>
          </a:p>
          <a:p>
            <a:pPr lvl="1"/>
            <a:r>
              <a:rPr lang="en-CA" dirty="0" smtClean="0"/>
              <a:t>Interpersonal cohesion(social)</a:t>
            </a:r>
          </a:p>
          <a:p>
            <a:pPr lvl="1"/>
            <a:r>
              <a:rPr lang="en-CA" dirty="0" smtClean="0"/>
              <a:t>Task cohesion</a:t>
            </a:r>
          </a:p>
          <a:p>
            <a:pPr lvl="1"/>
            <a:r>
              <a:rPr lang="en-CA" dirty="0" smtClean="0"/>
              <a:t>Group Pride</a:t>
            </a:r>
          </a:p>
          <a:p>
            <a:pPr lvl="1"/>
            <a:r>
              <a:rPr lang="en-CA" dirty="0" smtClean="0"/>
              <a:t>Emotional cohesion</a:t>
            </a:r>
          </a:p>
        </p:txBody>
      </p:sp>
      <p:pic>
        <p:nvPicPr>
          <p:cNvPr id="32770" name="Picture 2" descr="http://4.bp.blogspot.com/-zmHqwMvOGBE/TkbXdLoGVbI/AAAAAAAAAHI/yubAZv85yCA/s1600/na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9762" y="4521200"/>
            <a:ext cx="2337037" cy="15160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6251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Psychological Safety</a:t>
            </a:r>
            <a:endParaRPr lang="en-CA" dirty="0"/>
          </a:p>
        </p:txBody>
      </p:sp>
      <p:sp>
        <p:nvSpPr>
          <p:cNvPr id="3" name="Content Placeholder 2"/>
          <p:cNvSpPr>
            <a:spLocks noGrp="1"/>
          </p:cNvSpPr>
          <p:nvPr>
            <p:ph idx="1"/>
          </p:nvPr>
        </p:nvSpPr>
        <p:spPr/>
        <p:txBody>
          <a:bodyPr>
            <a:normAutofit lnSpcReduction="10000"/>
          </a:bodyPr>
          <a:lstStyle/>
          <a:p>
            <a:r>
              <a:rPr lang="en-CA" dirty="0"/>
              <a:t>Team Psychological Safety is defined as a shared belief that the team is safe for interpersonal risk taking</a:t>
            </a:r>
            <a:r>
              <a:rPr lang="en-CA" dirty="0" smtClean="0"/>
              <a:t>.</a:t>
            </a:r>
          </a:p>
          <a:p>
            <a:pPr lvl="1"/>
            <a:r>
              <a:rPr lang="en-CA" dirty="0" smtClean="0"/>
              <a:t>Makes tough feedback and difficult conversations possible.</a:t>
            </a:r>
          </a:p>
          <a:p>
            <a:pPr lvl="1"/>
            <a:r>
              <a:rPr lang="en-CA" dirty="0" smtClean="0"/>
              <a:t>Helps combat groupthink.</a:t>
            </a:r>
            <a:endParaRPr lang="en-CA" dirty="0"/>
          </a:p>
          <a:p>
            <a:pPr lvl="1"/>
            <a:r>
              <a:rPr lang="en-CA" dirty="0" smtClean="0"/>
              <a:t>Image risks at work.</a:t>
            </a:r>
          </a:p>
          <a:p>
            <a:pPr lvl="2"/>
            <a:r>
              <a:rPr lang="en-CA" dirty="0" smtClean="0"/>
              <a:t>Being labeled as ignorant</a:t>
            </a:r>
          </a:p>
          <a:p>
            <a:pPr lvl="2"/>
            <a:r>
              <a:rPr lang="en-CA" dirty="0" smtClean="0"/>
              <a:t>Being labelled as incompetent</a:t>
            </a:r>
          </a:p>
          <a:p>
            <a:pPr lvl="2"/>
            <a:r>
              <a:rPr lang="en-CA" dirty="0" smtClean="0"/>
              <a:t>Being seen as negative</a:t>
            </a:r>
          </a:p>
          <a:p>
            <a:pPr lvl="2"/>
            <a:r>
              <a:rPr lang="en-CA" dirty="0" smtClean="0"/>
              <a:t>Being seen as disruptive.</a:t>
            </a:r>
          </a:p>
          <a:p>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3231033771"/>
              </p:ext>
            </p:extLst>
          </p:nvPr>
        </p:nvGraphicFramePr>
        <p:xfrm>
          <a:off x="738552" y="2669439"/>
          <a:ext cx="7789988" cy="3686910"/>
        </p:xfrm>
        <a:graphic>
          <a:graphicData uri="http://schemas.openxmlformats.org/drawingml/2006/table">
            <a:tbl>
              <a:tblPr firstRow="1" bandRow="1">
                <a:tableStyleId>{5C22544A-7EE6-4342-B048-85BDC9FD1C3A}</a:tableStyleId>
              </a:tblPr>
              <a:tblGrid>
                <a:gridCol w="3812849"/>
                <a:gridCol w="542301"/>
                <a:gridCol w="542301"/>
                <a:gridCol w="542301"/>
                <a:gridCol w="723333"/>
                <a:gridCol w="542301"/>
                <a:gridCol w="542301"/>
                <a:gridCol w="542301"/>
              </a:tblGrid>
              <a:tr h="448408">
                <a:tc>
                  <a:txBody>
                    <a:bodyPr/>
                    <a:lstStyle/>
                    <a:p>
                      <a:pPr>
                        <a:spcAft>
                          <a:spcPts val="0"/>
                        </a:spcAft>
                      </a:pPr>
                      <a:r>
                        <a:rPr lang="en-CA" sz="1400" dirty="0">
                          <a:effectLst/>
                        </a:rPr>
                        <a:t> </a:t>
                      </a:r>
                      <a:endParaRPr lang="en-CA" sz="1800" dirty="0">
                        <a:solidFill>
                          <a:srgbClr val="000000"/>
                        </a:solidFill>
                        <a:effectLst/>
                        <a:latin typeface="Times New Roman"/>
                        <a:ea typeface="Calibri"/>
                        <a:cs typeface="Times New Roman"/>
                      </a:endParaRPr>
                    </a:p>
                  </a:txBody>
                  <a:tcPr marL="68580" marR="68580" marT="0" marB="0" anchor="ctr"/>
                </a:tc>
                <a:tc gridSpan="2">
                  <a:txBody>
                    <a:bodyPr/>
                    <a:lstStyle/>
                    <a:p>
                      <a:pPr algn="ctr">
                        <a:spcAft>
                          <a:spcPts val="0"/>
                        </a:spcAft>
                      </a:pPr>
                      <a:r>
                        <a:rPr lang="en-CA" sz="1200" dirty="0">
                          <a:effectLst/>
                        </a:rPr>
                        <a:t>Very Inaccurate</a:t>
                      </a:r>
                      <a:endParaRPr lang="en-CA" sz="1800" dirty="0">
                        <a:solidFill>
                          <a:srgbClr val="000000"/>
                        </a:solidFill>
                        <a:effectLst/>
                        <a:latin typeface="Times New Roman"/>
                        <a:ea typeface="Calibri"/>
                        <a:cs typeface="Times New Roman"/>
                      </a:endParaRPr>
                    </a:p>
                  </a:txBody>
                  <a:tcPr marL="68580" marR="68580" marT="0" marB="0" anchor="ctr"/>
                </a:tc>
                <a:tc hMerge="1">
                  <a:txBody>
                    <a:bodyPr/>
                    <a:lstStyle/>
                    <a:p>
                      <a:endParaRPr lang="en-CA"/>
                    </a:p>
                  </a:txBody>
                  <a:tcPr/>
                </a:tc>
                <a:tc>
                  <a:txBody>
                    <a:bodyPr/>
                    <a:lstStyle/>
                    <a:p>
                      <a:pPr algn="ctr">
                        <a:spcAft>
                          <a:spcPts val="0"/>
                        </a:spcAft>
                      </a:pPr>
                      <a:r>
                        <a:rPr lang="en-CA" sz="1200" dirty="0">
                          <a:effectLst/>
                        </a:rPr>
                        <a:t>…….</a:t>
                      </a:r>
                      <a:endParaRPr lang="en-CA" sz="1800" dirty="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200" dirty="0">
                          <a:effectLst/>
                        </a:rPr>
                        <a:t>…….</a:t>
                      </a:r>
                      <a:endParaRPr lang="en-CA" sz="1800" dirty="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200" dirty="0">
                          <a:effectLst/>
                        </a:rPr>
                        <a:t>…….</a:t>
                      </a:r>
                      <a:endParaRPr lang="en-CA" sz="1800" dirty="0">
                        <a:solidFill>
                          <a:srgbClr val="000000"/>
                        </a:solidFill>
                        <a:effectLst/>
                        <a:latin typeface="Times New Roman"/>
                        <a:ea typeface="Calibri"/>
                        <a:cs typeface="Times New Roman"/>
                      </a:endParaRPr>
                    </a:p>
                  </a:txBody>
                  <a:tcPr marL="68580" marR="68580" marT="0" marB="0" anchor="ctr"/>
                </a:tc>
                <a:tc gridSpan="2">
                  <a:txBody>
                    <a:bodyPr/>
                    <a:lstStyle/>
                    <a:p>
                      <a:pPr algn="ctr">
                        <a:spcAft>
                          <a:spcPts val="0"/>
                        </a:spcAft>
                      </a:pPr>
                      <a:r>
                        <a:rPr lang="en-CA" sz="1200" dirty="0">
                          <a:effectLst/>
                        </a:rPr>
                        <a:t>Very </a:t>
                      </a:r>
                      <a:endParaRPr lang="en-CA" sz="1800" dirty="0">
                        <a:effectLst/>
                      </a:endParaRPr>
                    </a:p>
                    <a:p>
                      <a:pPr algn="ctr">
                        <a:spcAft>
                          <a:spcPts val="0"/>
                        </a:spcAft>
                      </a:pPr>
                      <a:r>
                        <a:rPr lang="en-CA" sz="1200" dirty="0">
                          <a:effectLst/>
                        </a:rPr>
                        <a:t>Accurate</a:t>
                      </a:r>
                      <a:endParaRPr lang="en-CA" sz="1800" dirty="0">
                        <a:solidFill>
                          <a:srgbClr val="000000"/>
                        </a:solidFill>
                        <a:effectLst/>
                        <a:latin typeface="Times New Roman"/>
                        <a:ea typeface="Calibri"/>
                        <a:cs typeface="Times New Roman"/>
                      </a:endParaRPr>
                    </a:p>
                  </a:txBody>
                  <a:tcPr marL="68580" marR="68580" marT="0" marB="0" anchor="ctr"/>
                </a:tc>
                <a:tc hMerge="1">
                  <a:txBody>
                    <a:bodyPr/>
                    <a:lstStyle/>
                    <a:p>
                      <a:endParaRPr lang="en-CA"/>
                    </a:p>
                  </a:txBody>
                  <a:tcPr/>
                </a:tc>
              </a:tr>
              <a:tr h="498231">
                <a:tc>
                  <a:txBody>
                    <a:bodyPr/>
                    <a:lstStyle/>
                    <a:p>
                      <a:pPr marL="0" lvl="0" indent="0">
                        <a:spcBef>
                          <a:spcPts val="200"/>
                        </a:spcBef>
                        <a:spcAft>
                          <a:spcPts val="200"/>
                        </a:spcAft>
                        <a:buFont typeface="+mj-lt"/>
                        <a:buNone/>
                      </a:pPr>
                      <a:r>
                        <a:rPr lang="en-CA" sz="1400" dirty="0" smtClean="0">
                          <a:effectLst/>
                        </a:rPr>
                        <a:t>1. If </a:t>
                      </a:r>
                      <a:r>
                        <a:rPr lang="en-CA" sz="1400" dirty="0">
                          <a:effectLst/>
                        </a:rPr>
                        <a:t>you make a mistake on this team, it is often held against you.</a:t>
                      </a:r>
                      <a:endParaRPr lang="en-CA" sz="1800" dirty="0">
                        <a:solidFill>
                          <a:srgbClr val="000000"/>
                        </a:solidFill>
                        <a:effectLst/>
                        <a:latin typeface="Times New Roman"/>
                        <a:ea typeface="Calibri"/>
                        <a:cs typeface="Times New Roman"/>
                      </a:endParaRPr>
                    </a:p>
                  </a:txBody>
                  <a:tcPr marL="68580" marR="68580" marT="0" marB="0" anchor="ctr"/>
                </a:tc>
                <a:tc>
                  <a:txBody>
                    <a:bodyPr/>
                    <a:lstStyle/>
                    <a:p>
                      <a:pPr algn="ctr">
                        <a:spcBef>
                          <a:spcPts val="200"/>
                        </a:spcBef>
                        <a:spcAft>
                          <a:spcPts val="0"/>
                        </a:spcAft>
                      </a:pPr>
                      <a:r>
                        <a:rPr lang="en-CA" sz="1400">
                          <a:effectLst/>
                        </a:rPr>
                        <a:t>1</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2</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3</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4</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dirty="0">
                          <a:effectLst/>
                        </a:rPr>
                        <a:t>5</a:t>
                      </a:r>
                      <a:endParaRPr lang="en-CA" sz="1800" dirty="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6</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dirty="0">
                          <a:effectLst/>
                        </a:rPr>
                        <a:t>7</a:t>
                      </a:r>
                      <a:endParaRPr lang="en-CA" sz="1800" dirty="0">
                        <a:solidFill>
                          <a:srgbClr val="000000"/>
                        </a:solidFill>
                        <a:effectLst/>
                        <a:latin typeface="Times New Roman"/>
                        <a:ea typeface="Calibri"/>
                        <a:cs typeface="Times New Roman"/>
                      </a:endParaRPr>
                    </a:p>
                  </a:txBody>
                  <a:tcPr marL="68580" marR="68580" marT="0" marB="0" anchor="ctr"/>
                </a:tc>
              </a:tr>
              <a:tr h="498231">
                <a:tc>
                  <a:txBody>
                    <a:bodyPr/>
                    <a:lstStyle/>
                    <a:p>
                      <a:pPr marL="0" lvl="0" indent="0">
                        <a:spcBef>
                          <a:spcPts val="200"/>
                        </a:spcBef>
                        <a:spcAft>
                          <a:spcPts val="200"/>
                        </a:spcAft>
                        <a:buFont typeface="+mj-lt"/>
                        <a:buNone/>
                      </a:pPr>
                      <a:r>
                        <a:rPr lang="en-CA" sz="1400" dirty="0" smtClean="0">
                          <a:effectLst/>
                        </a:rPr>
                        <a:t>2. Members </a:t>
                      </a:r>
                      <a:r>
                        <a:rPr lang="en-CA" sz="1400" dirty="0">
                          <a:effectLst/>
                        </a:rPr>
                        <a:t>of this team are able to bring up problems and tough issues.</a:t>
                      </a:r>
                      <a:endParaRPr lang="en-CA" sz="1800" dirty="0">
                        <a:solidFill>
                          <a:srgbClr val="000000"/>
                        </a:solidFill>
                        <a:effectLst/>
                        <a:latin typeface="Times New Roman"/>
                        <a:ea typeface="Calibri"/>
                        <a:cs typeface="Times New Roman"/>
                      </a:endParaRPr>
                    </a:p>
                  </a:txBody>
                  <a:tcPr marL="68580" marR="68580" marT="0" marB="0" anchor="ctr"/>
                </a:tc>
                <a:tc>
                  <a:txBody>
                    <a:bodyPr/>
                    <a:lstStyle/>
                    <a:p>
                      <a:pPr algn="ctr">
                        <a:spcBef>
                          <a:spcPts val="200"/>
                        </a:spcBef>
                        <a:spcAft>
                          <a:spcPts val="0"/>
                        </a:spcAft>
                      </a:pPr>
                      <a:r>
                        <a:rPr lang="en-CA" sz="1400">
                          <a:effectLst/>
                        </a:rPr>
                        <a:t>1</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2</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3</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4</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5</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6</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7</a:t>
                      </a:r>
                      <a:endParaRPr lang="en-CA" sz="1800">
                        <a:solidFill>
                          <a:srgbClr val="000000"/>
                        </a:solidFill>
                        <a:effectLst/>
                        <a:latin typeface="Times New Roman"/>
                        <a:ea typeface="Calibri"/>
                        <a:cs typeface="Times New Roman"/>
                      </a:endParaRPr>
                    </a:p>
                  </a:txBody>
                  <a:tcPr marL="68580" marR="68580" marT="0" marB="0" anchor="ctr"/>
                </a:tc>
              </a:tr>
              <a:tr h="498231">
                <a:tc>
                  <a:txBody>
                    <a:bodyPr/>
                    <a:lstStyle/>
                    <a:p>
                      <a:pPr marL="0" lvl="0" indent="0">
                        <a:spcBef>
                          <a:spcPts val="200"/>
                        </a:spcBef>
                        <a:spcAft>
                          <a:spcPts val="200"/>
                        </a:spcAft>
                        <a:buFont typeface="+mj-lt"/>
                        <a:buNone/>
                      </a:pPr>
                      <a:r>
                        <a:rPr lang="en-CA" sz="1400" dirty="0" smtClean="0">
                          <a:effectLst/>
                        </a:rPr>
                        <a:t>3.</a:t>
                      </a:r>
                      <a:r>
                        <a:rPr lang="en-CA" sz="1400" baseline="0" dirty="0" smtClean="0">
                          <a:effectLst/>
                        </a:rPr>
                        <a:t> </a:t>
                      </a:r>
                      <a:r>
                        <a:rPr lang="en-CA" sz="1400" dirty="0" smtClean="0">
                          <a:effectLst/>
                        </a:rPr>
                        <a:t>People </a:t>
                      </a:r>
                      <a:r>
                        <a:rPr lang="en-CA" sz="1400" dirty="0">
                          <a:effectLst/>
                        </a:rPr>
                        <a:t>on this team sometimes reject others for being different.</a:t>
                      </a:r>
                      <a:endParaRPr lang="en-CA" sz="1800" dirty="0">
                        <a:solidFill>
                          <a:srgbClr val="000000"/>
                        </a:solidFill>
                        <a:effectLst/>
                        <a:latin typeface="Times New Roman"/>
                        <a:ea typeface="Calibri"/>
                        <a:cs typeface="Times New Roman"/>
                      </a:endParaRPr>
                    </a:p>
                  </a:txBody>
                  <a:tcPr marL="68580" marR="68580" marT="0" marB="0" anchor="ctr"/>
                </a:tc>
                <a:tc>
                  <a:txBody>
                    <a:bodyPr/>
                    <a:lstStyle/>
                    <a:p>
                      <a:pPr algn="ctr">
                        <a:spcBef>
                          <a:spcPts val="200"/>
                        </a:spcBef>
                        <a:spcAft>
                          <a:spcPts val="0"/>
                        </a:spcAft>
                      </a:pPr>
                      <a:r>
                        <a:rPr lang="en-CA" sz="1400">
                          <a:effectLst/>
                        </a:rPr>
                        <a:t>1</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2</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3</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4</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5</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6</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7</a:t>
                      </a:r>
                      <a:endParaRPr lang="en-CA" sz="1800">
                        <a:solidFill>
                          <a:srgbClr val="000000"/>
                        </a:solidFill>
                        <a:effectLst/>
                        <a:latin typeface="Times New Roman"/>
                        <a:ea typeface="Calibri"/>
                        <a:cs typeface="Times New Roman"/>
                      </a:endParaRPr>
                    </a:p>
                  </a:txBody>
                  <a:tcPr marL="68580" marR="68580" marT="0" marB="0" anchor="ctr"/>
                </a:tc>
              </a:tr>
              <a:tr h="249116">
                <a:tc>
                  <a:txBody>
                    <a:bodyPr/>
                    <a:lstStyle/>
                    <a:p>
                      <a:pPr marL="0" lvl="0" indent="0">
                        <a:spcBef>
                          <a:spcPts val="200"/>
                        </a:spcBef>
                        <a:spcAft>
                          <a:spcPts val="200"/>
                        </a:spcAft>
                        <a:buFont typeface="+mj-lt"/>
                        <a:buNone/>
                      </a:pPr>
                      <a:r>
                        <a:rPr lang="en-CA" sz="1400" dirty="0" smtClean="0">
                          <a:effectLst/>
                        </a:rPr>
                        <a:t>4. It </a:t>
                      </a:r>
                      <a:r>
                        <a:rPr lang="en-CA" sz="1400" dirty="0">
                          <a:effectLst/>
                        </a:rPr>
                        <a:t>is safe to take a risk on this team.</a:t>
                      </a:r>
                      <a:endParaRPr lang="en-CA" sz="1800" dirty="0">
                        <a:solidFill>
                          <a:srgbClr val="000000"/>
                        </a:solidFill>
                        <a:effectLst/>
                        <a:latin typeface="Times New Roman"/>
                        <a:ea typeface="Calibri"/>
                        <a:cs typeface="Times New Roman"/>
                      </a:endParaRPr>
                    </a:p>
                  </a:txBody>
                  <a:tcPr marL="68580" marR="68580" marT="0" marB="0" anchor="ctr"/>
                </a:tc>
                <a:tc>
                  <a:txBody>
                    <a:bodyPr/>
                    <a:lstStyle/>
                    <a:p>
                      <a:pPr algn="ctr">
                        <a:spcBef>
                          <a:spcPts val="200"/>
                        </a:spcBef>
                        <a:spcAft>
                          <a:spcPts val="0"/>
                        </a:spcAft>
                      </a:pPr>
                      <a:r>
                        <a:rPr lang="en-CA" sz="1400">
                          <a:effectLst/>
                        </a:rPr>
                        <a:t>1</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2</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3</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4</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5</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6</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7</a:t>
                      </a:r>
                      <a:endParaRPr lang="en-CA" sz="1800">
                        <a:solidFill>
                          <a:srgbClr val="000000"/>
                        </a:solidFill>
                        <a:effectLst/>
                        <a:latin typeface="Times New Roman"/>
                        <a:ea typeface="Calibri"/>
                        <a:cs typeface="Times New Roman"/>
                      </a:endParaRPr>
                    </a:p>
                  </a:txBody>
                  <a:tcPr marL="68580" marR="68580" marT="0" marB="0" anchor="ctr"/>
                </a:tc>
              </a:tr>
              <a:tr h="498231">
                <a:tc>
                  <a:txBody>
                    <a:bodyPr/>
                    <a:lstStyle/>
                    <a:p>
                      <a:pPr marL="0" lvl="0" indent="0">
                        <a:spcBef>
                          <a:spcPts val="200"/>
                        </a:spcBef>
                        <a:spcAft>
                          <a:spcPts val="200"/>
                        </a:spcAft>
                        <a:buFont typeface="+mj-lt"/>
                        <a:buNone/>
                      </a:pPr>
                      <a:r>
                        <a:rPr lang="en-CA" sz="1400" dirty="0" smtClean="0">
                          <a:effectLst/>
                        </a:rPr>
                        <a:t>5. It </a:t>
                      </a:r>
                      <a:r>
                        <a:rPr lang="en-CA" sz="1400" dirty="0">
                          <a:effectLst/>
                        </a:rPr>
                        <a:t>is difficult to ask other members of this team for help.</a:t>
                      </a:r>
                      <a:endParaRPr lang="en-CA" sz="1800" dirty="0">
                        <a:solidFill>
                          <a:srgbClr val="000000"/>
                        </a:solidFill>
                        <a:effectLst/>
                        <a:latin typeface="Times New Roman"/>
                        <a:ea typeface="Calibri"/>
                        <a:cs typeface="Times New Roman"/>
                      </a:endParaRPr>
                    </a:p>
                  </a:txBody>
                  <a:tcPr marL="68580" marR="68580" marT="0" marB="0" anchor="ctr"/>
                </a:tc>
                <a:tc>
                  <a:txBody>
                    <a:bodyPr/>
                    <a:lstStyle/>
                    <a:p>
                      <a:pPr algn="ctr">
                        <a:spcBef>
                          <a:spcPts val="200"/>
                        </a:spcBef>
                        <a:spcAft>
                          <a:spcPts val="0"/>
                        </a:spcAft>
                      </a:pPr>
                      <a:r>
                        <a:rPr lang="en-CA" sz="1400">
                          <a:effectLst/>
                        </a:rPr>
                        <a:t>1</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2</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3</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4</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5</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6</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7</a:t>
                      </a:r>
                      <a:endParaRPr lang="en-CA" sz="1800">
                        <a:solidFill>
                          <a:srgbClr val="000000"/>
                        </a:solidFill>
                        <a:effectLst/>
                        <a:latin typeface="Times New Roman"/>
                        <a:ea typeface="Calibri"/>
                        <a:cs typeface="Times New Roman"/>
                      </a:endParaRPr>
                    </a:p>
                  </a:txBody>
                  <a:tcPr marL="68580" marR="68580" marT="0" marB="0" anchor="ctr"/>
                </a:tc>
              </a:tr>
              <a:tr h="498231">
                <a:tc>
                  <a:txBody>
                    <a:bodyPr/>
                    <a:lstStyle/>
                    <a:p>
                      <a:pPr marL="0" lvl="0" indent="0">
                        <a:spcBef>
                          <a:spcPts val="200"/>
                        </a:spcBef>
                        <a:spcAft>
                          <a:spcPts val="200"/>
                        </a:spcAft>
                        <a:buFont typeface="+mj-lt"/>
                        <a:buNone/>
                      </a:pPr>
                      <a:r>
                        <a:rPr lang="en-CA" sz="1400" dirty="0" smtClean="0">
                          <a:effectLst/>
                        </a:rPr>
                        <a:t>6. No </a:t>
                      </a:r>
                      <a:r>
                        <a:rPr lang="en-CA" sz="1400" dirty="0">
                          <a:effectLst/>
                        </a:rPr>
                        <a:t>one on this team would deliberately act in a way that undermines my efforts.</a:t>
                      </a:r>
                      <a:endParaRPr lang="en-CA" sz="1800" dirty="0">
                        <a:solidFill>
                          <a:srgbClr val="000000"/>
                        </a:solidFill>
                        <a:effectLst/>
                        <a:latin typeface="Times New Roman"/>
                        <a:ea typeface="Calibri"/>
                        <a:cs typeface="Times New Roman"/>
                      </a:endParaRPr>
                    </a:p>
                  </a:txBody>
                  <a:tcPr marL="68580" marR="68580" marT="0" marB="0" anchor="ctr"/>
                </a:tc>
                <a:tc>
                  <a:txBody>
                    <a:bodyPr/>
                    <a:lstStyle/>
                    <a:p>
                      <a:pPr algn="ctr">
                        <a:spcBef>
                          <a:spcPts val="200"/>
                        </a:spcBef>
                        <a:spcAft>
                          <a:spcPts val="0"/>
                        </a:spcAft>
                      </a:pPr>
                      <a:r>
                        <a:rPr lang="en-CA" sz="1400">
                          <a:effectLst/>
                        </a:rPr>
                        <a:t>1</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2</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3</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4</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5</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6</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7</a:t>
                      </a:r>
                      <a:endParaRPr lang="en-CA" sz="1800">
                        <a:solidFill>
                          <a:srgbClr val="000000"/>
                        </a:solidFill>
                        <a:effectLst/>
                        <a:latin typeface="Times New Roman"/>
                        <a:ea typeface="Calibri"/>
                        <a:cs typeface="Times New Roman"/>
                      </a:endParaRPr>
                    </a:p>
                  </a:txBody>
                  <a:tcPr marL="68580" marR="68580" marT="0" marB="0" anchor="ctr"/>
                </a:tc>
              </a:tr>
              <a:tr h="498231">
                <a:tc>
                  <a:txBody>
                    <a:bodyPr/>
                    <a:lstStyle/>
                    <a:p>
                      <a:pPr marL="0" lvl="0" indent="0">
                        <a:spcBef>
                          <a:spcPts val="200"/>
                        </a:spcBef>
                        <a:spcAft>
                          <a:spcPts val="200"/>
                        </a:spcAft>
                        <a:buFont typeface="+mj-lt"/>
                        <a:buNone/>
                      </a:pPr>
                      <a:r>
                        <a:rPr lang="en-CA" sz="1400" dirty="0" smtClean="0">
                          <a:effectLst/>
                        </a:rPr>
                        <a:t>7. Working </a:t>
                      </a:r>
                      <a:r>
                        <a:rPr lang="en-CA" sz="1400" dirty="0">
                          <a:effectLst/>
                        </a:rPr>
                        <a:t>with members of this team, my unique skills and talents are valued</a:t>
                      </a:r>
                      <a:endParaRPr lang="en-CA" sz="1800" dirty="0">
                        <a:solidFill>
                          <a:srgbClr val="000000"/>
                        </a:solidFill>
                        <a:effectLst/>
                        <a:latin typeface="Times New Roman"/>
                        <a:ea typeface="Calibri"/>
                        <a:cs typeface="Times New Roman"/>
                      </a:endParaRPr>
                    </a:p>
                  </a:txBody>
                  <a:tcPr marL="68580" marR="68580" marT="0" marB="0" anchor="ctr"/>
                </a:tc>
                <a:tc>
                  <a:txBody>
                    <a:bodyPr/>
                    <a:lstStyle/>
                    <a:p>
                      <a:pPr algn="ctr">
                        <a:spcBef>
                          <a:spcPts val="200"/>
                        </a:spcBef>
                        <a:spcAft>
                          <a:spcPts val="0"/>
                        </a:spcAft>
                      </a:pPr>
                      <a:r>
                        <a:rPr lang="en-CA" sz="1400">
                          <a:effectLst/>
                        </a:rPr>
                        <a:t>1</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2</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3</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4</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5</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a:effectLst/>
                        </a:rPr>
                        <a:t>6</a:t>
                      </a:r>
                      <a:endParaRPr lang="en-CA" sz="1800">
                        <a:solidFill>
                          <a:srgbClr val="000000"/>
                        </a:solidFill>
                        <a:effectLst/>
                        <a:latin typeface="Times New Roman"/>
                        <a:ea typeface="Calibri"/>
                        <a:cs typeface="Times New Roman"/>
                      </a:endParaRPr>
                    </a:p>
                  </a:txBody>
                  <a:tcPr marL="68580" marR="68580" marT="0" marB="0" anchor="ctr"/>
                </a:tc>
                <a:tc>
                  <a:txBody>
                    <a:bodyPr/>
                    <a:lstStyle/>
                    <a:p>
                      <a:pPr algn="ctr">
                        <a:spcAft>
                          <a:spcPts val="0"/>
                        </a:spcAft>
                      </a:pPr>
                      <a:r>
                        <a:rPr lang="en-CA" sz="1400" dirty="0">
                          <a:effectLst/>
                        </a:rPr>
                        <a:t>7</a:t>
                      </a:r>
                      <a:endParaRPr lang="en-CA" sz="1800" dirty="0">
                        <a:solidFill>
                          <a:srgbClr val="000000"/>
                        </a:solidFill>
                        <a:effectLst/>
                        <a:latin typeface="Times New Roman"/>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297742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600" dirty="0" smtClean="0"/>
              <a:t>The Benefits of Psychological Safety</a:t>
            </a:r>
            <a:endParaRPr lang="en-CA" sz="3600" dirty="0"/>
          </a:p>
        </p:txBody>
      </p:sp>
      <p:sp>
        <p:nvSpPr>
          <p:cNvPr id="5" name="Content Placeholder 4"/>
          <p:cNvSpPr>
            <a:spLocks noGrp="1"/>
          </p:cNvSpPr>
          <p:nvPr>
            <p:ph idx="1"/>
          </p:nvPr>
        </p:nvSpPr>
        <p:spPr>
          <a:xfrm>
            <a:off x="223521" y="1671881"/>
            <a:ext cx="3696726" cy="4365383"/>
          </a:xfrm>
        </p:spPr>
        <p:txBody>
          <a:bodyPr>
            <a:normAutofit/>
          </a:bodyPr>
          <a:lstStyle/>
          <a:p>
            <a:r>
              <a:rPr lang="en-CA" sz="2400" dirty="0" smtClean="0"/>
              <a:t>Encourages Speaking up</a:t>
            </a:r>
          </a:p>
          <a:p>
            <a:r>
              <a:rPr lang="en-CA" sz="2400" dirty="0" smtClean="0"/>
              <a:t>Enables clarity of thought</a:t>
            </a:r>
          </a:p>
          <a:p>
            <a:r>
              <a:rPr lang="en-CA" sz="2400" dirty="0" smtClean="0"/>
              <a:t>Mitigates failure</a:t>
            </a:r>
          </a:p>
          <a:p>
            <a:r>
              <a:rPr lang="en-CA" sz="2400" dirty="0" smtClean="0"/>
              <a:t>Promotes innovation</a:t>
            </a:r>
          </a:p>
          <a:p>
            <a:r>
              <a:rPr lang="en-CA" sz="2400" dirty="0" smtClean="0"/>
              <a:t>Removes obstacles</a:t>
            </a:r>
          </a:p>
          <a:p>
            <a:r>
              <a:rPr lang="en-CA" sz="2400" dirty="0" smtClean="0"/>
              <a:t>Increases accountability</a:t>
            </a:r>
            <a:endParaRPr lang="en-CA" sz="2400" dirty="0"/>
          </a:p>
        </p:txBody>
      </p:sp>
      <p:grpSp>
        <p:nvGrpSpPr>
          <p:cNvPr id="18" name="Group 17"/>
          <p:cNvGrpSpPr/>
          <p:nvPr/>
        </p:nvGrpSpPr>
        <p:grpSpPr>
          <a:xfrm>
            <a:off x="3560323" y="1671881"/>
            <a:ext cx="4783848" cy="4182683"/>
            <a:chOff x="1820152" y="1397000"/>
            <a:chExt cx="4783848" cy="4446843"/>
          </a:xfrm>
        </p:grpSpPr>
        <p:grpSp>
          <p:nvGrpSpPr>
            <p:cNvPr id="6" name="Group 5"/>
            <p:cNvGrpSpPr/>
            <p:nvPr/>
          </p:nvGrpSpPr>
          <p:grpSpPr>
            <a:xfrm>
              <a:off x="2540000" y="1397000"/>
              <a:ext cx="4064000" cy="4064000"/>
              <a:chOff x="2540000" y="1397000"/>
              <a:chExt cx="4064000" cy="4064000"/>
            </a:xfrm>
          </p:grpSpPr>
          <p:sp>
            <p:nvSpPr>
              <p:cNvPr id="7" name="Quad Arrow 6"/>
              <p:cNvSpPr/>
              <p:nvPr/>
            </p:nvSpPr>
            <p:spPr>
              <a:xfrm>
                <a:off x="2540000" y="1397000"/>
                <a:ext cx="4064000" cy="4064000"/>
              </a:xfrm>
              <a:prstGeom prst="quadArrow">
                <a:avLst>
                  <a:gd name="adj1" fmla="val 2000"/>
                  <a:gd name="adj2" fmla="val 4000"/>
                  <a:gd name="adj3" fmla="val 5000"/>
                </a:avLst>
              </a:prstGeom>
              <a:scene3d>
                <a:camera prst="orthographicFront">
                  <a:rot lat="0" lon="0" rev="0"/>
                </a:camera>
                <a:lightRig rig="contrasting" dir="t">
                  <a:rot lat="0" lon="0" rev="1200000"/>
                </a:lightRig>
              </a:scene3d>
              <a:sp3d z="-300000" prstMaterial="plastic"/>
            </p:spPr>
            <p:style>
              <a:lnRef idx="1">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8" name="Freeform 7"/>
              <p:cNvSpPr/>
              <p:nvPr/>
            </p:nvSpPr>
            <p:spPr>
              <a:xfrm>
                <a:off x="2804160" y="1661160"/>
                <a:ext cx="1625600" cy="1625600"/>
              </a:xfrm>
              <a:custGeom>
                <a:avLst/>
                <a:gdLst>
                  <a:gd name="connsiteX0" fmla="*/ 0 w 1625600"/>
                  <a:gd name="connsiteY0" fmla="*/ 270939 h 1625600"/>
                  <a:gd name="connsiteX1" fmla="*/ 270939 w 1625600"/>
                  <a:gd name="connsiteY1" fmla="*/ 0 h 1625600"/>
                  <a:gd name="connsiteX2" fmla="*/ 1354661 w 1625600"/>
                  <a:gd name="connsiteY2" fmla="*/ 0 h 1625600"/>
                  <a:gd name="connsiteX3" fmla="*/ 1625600 w 1625600"/>
                  <a:gd name="connsiteY3" fmla="*/ 270939 h 1625600"/>
                  <a:gd name="connsiteX4" fmla="*/ 1625600 w 1625600"/>
                  <a:gd name="connsiteY4" fmla="*/ 1354661 h 1625600"/>
                  <a:gd name="connsiteX5" fmla="*/ 1354661 w 1625600"/>
                  <a:gd name="connsiteY5" fmla="*/ 1625600 h 1625600"/>
                  <a:gd name="connsiteX6" fmla="*/ 270939 w 1625600"/>
                  <a:gd name="connsiteY6" fmla="*/ 1625600 h 1625600"/>
                  <a:gd name="connsiteX7" fmla="*/ 0 w 1625600"/>
                  <a:gd name="connsiteY7" fmla="*/ 1354661 h 1625600"/>
                  <a:gd name="connsiteX8" fmla="*/ 0 w 16256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5600" h="1625600">
                    <a:moveTo>
                      <a:pt x="0" y="270939"/>
                    </a:moveTo>
                    <a:cubicBezTo>
                      <a:pt x="0" y="121304"/>
                      <a:pt x="121304" y="0"/>
                      <a:pt x="270939" y="0"/>
                    </a:cubicBezTo>
                    <a:lnTo>
                      <a:pt x="1354661" y="0"/>
                    </a:lnTo>
                    <a:cubicBezTo>
                      <a:pt x="1504296" y="0"/>
                      <a:pt x="1625600" y="121304"/>
                      <a:pt x="1625600" y="270939"/>
                    </a:cubicBezTo>
                    <a:lnTo>
                      <a:pt x="1625600" y="1354661"/>
                    </a:lnTo>
                    <a:cubicBezTo>
                      <a:pt x="1625600" y="1504296"/>
                      <a:pt x="1504296" y="1625600"/>
                      <a:pt x="1354661" y="1625600"/>
                    </a:cubicBezTo>
                    <a:lnTo>
                      <a:pt x="270939" y="1625600"/>
                    </a:lnTo>
                    <a:cubicBezTo>
                      <a:pt x="121304" y="1625600"/>
                      <a:pt x="0" y="1504296"/>
                      <a:pt x="0" y="1354661"/>
                    </a:cubicBezTo>
                    <a:lnTo>
                      <a:pt x="0" y="2709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86035" tIns="186035" rIns="186035" bIns="186035" numCol="1" spcCol="1270" anchor="ctr" anchorCtr="0">
                <a:noAutofit/>
              </a:bodyPr>
              <a:lstStyle/>
              <a:p>
                <a:pPr lvl="0" algn="ctr" defTabSz="1244600">
                  <a:lnSpc>
                    <a:spcPct val="90000"/>
                  </a:lnSpc>
                  <a:spcBef>
                    <a:spcPct val="0"/>
                  </a:spcBef>
                  <a:spcAft>
                    <a:spcPct val="35000"/>
                  </a:spcAft>
                </a:pPr>
                <a:r>
                  <a:rPr lang="en-CA" sz="2400" kern="1200" dirty="0" smtClean="0"/>
                  <a:t>Comfort Zone</a:t>
                </a:r>
                <a:endParaRPr lang="en-CA" sz="2400" kern="1200" dirty="0"/>
              </a:p>
            </p:txBody>
          </p:sp>
          <p:sp>
            <p:nvSpPr>
              <p:cNvPr id="9" name="Freeform 8"/>
              <p:cNvSpPr/>
              <p:nvPr/>
            </p:nvSpPr>
            <p:spPr>
              <a:xfrm>
                <a:off x="4714240" y="1661160"/>
                <a:ext cx="1625600" cy="1625600"/>
              </a:xfrm>
              <a:custGeom>
                <a:avLst/>
                <a:gdLst>
                  <a:gd name="connsiteX0" fmla="*/ 0 w 1625600"/>
                  <a:gd name="connsiteY0" fmla="*/ 270939 h 1625600"/>
                  <a:gd name="connsiteX1" fmla="*/ 270939 w 1625600"/>
                  <a:gd name="connsiteY1" fmla="*/ 0 h 1625600"/>
                  <a:gd name="connsiteX2" fmla="*/ 1354661 w 1625600"/>
                  <a:gd name="connsiteY2" fmla="*/ 0 h 1625600"/>
                  <a:gd name="connsiteX3" fmla="*/ 1625600 w 1625600"/>
                  <a:gd name="connsiteY3" fmla="*/ 270939 h 1625600"/>
                  <a:gd name="connsiteX4" fmla="*/ 1625600 w 1625600"/>
                  <a:gd name="connsiteY4" fmla="*/ 1354661 h 1625600"/>
                  <a:gd name="connsiteX5" fmla="*/ 1354661 w 1625600"/>
                  <a:gd name="connsiteY5" fmla="*/ 1625600 h 1625600"/>
                  <a:gd name="connsiteX6" fmla="*/ 270939 w 1625600"/>
                  <a:gd name="connsiteY6" fmla="*/ 1625600 h 1625600"/>
                  <a:gd name="connsiteX7" fmla="*/ 0 w 1625600"/>
                  <a:gd name="connsiteY7" fmla="*/ 1354661 h 1625600"/>
                  <a:gd name="connsiteX8" fmla="*/ 0 w 16256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5600" h="1625600">
                    <a:moveTo>
                      <a:pt x="0" y="270939"/>
                    </a:moveTo>
                    <a:cubicBezTo>
                      <a:pt x="0" y="121304"/>
                      <a:pt x="121304" y="0"/>
                      <a:pt x="270939" y="0"/>
                    </a:cubicBezTo>
                    <a:lnTo>
                      <a:pt x="1354661" y="0"/>
                    </a:lnTo>
                    <a:cubicBezTo>
                      <a:pt x="1504296" y="0"/>
                      <a:pt x="1625600" y="121304"/>
                      <a:pt x="1625600" y="270939"/>
                    </a:cubicBezTo>
                    <a:lnTo>
                      <a:pt x="1625600" y="1354661"/>
                    </a:lnTo>
                    <a:cubicBezTo>
                      <a:pt x="1625600" y="1504296"/>
                      <a:pt x="1504296" y="1625600"/>
                      <a:pt x="1354661" y="1625600"/>
                    </a:cubicBezTo>
                    <a:lnTo>
                      <a:pt x="270939" y="1625600"/>
                    </a:lnTo>
                    <a:cubicBezTo>
                      <a:pt x="121304" y="1625600"/>
                      <a:pt x="0" y="1504296"/>
                      <a:pt x="0" y="1354661"/>
                    </a:cubicBezTo>
                    <a:lnTo>
                      <a:pt x="0" y="2709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1560506"/>
                  <a:satOff val="-1946"/>
                  <a:lumOff val="458"/>
                  <a:alphaOff val="0"/>
                </a:schemeClr>
              </a:fillRef>
              <a:effectRef idx="2">
                <a:schemeClr val="accent2">
                  <a:hueOff val="1560506"/>
                  <a:satOff val="-1946"/>
                  <a:lumOff val="458"/>
                  <a:alphaOff val="0"/>
                </a:schemeClr>
              </a:effectRef>
              <a:fontRef idx="minor">
                <a:schemeClr val="lt1"/>
              </a:fontRef>
            </p:style>
            <p:txBody>
              <a:bodyPr spcFirstLastPara="0" vert="horz" wrap="square" lIns="186035" tIns="186035" rIns="186035" bIns="186035" numCol="1" spcCol="1270" anchor="ctr" anchorCtr="0">
                <a:noAutofit/>
              </a:bodyPr>
              <a:lstStyle/>
              <a:p>
                <a:pPr lvl="0" algn="ctr" defTabSz="1244600">
                  <a:lnSpc>
                    <a:spcPct val="90000"/>
                  </a:lnSpc>
                  <a:spcBef>
                    <a:spcPct val="0"/>
                  </a:spcBef>
                  <a:spcAft>
                    <a:spcPct val="35000"/>
                  </a:spcAft>
                </a:pPr>
                <a:r>
                  <a:rPr lang="en-CA" sz="2400" kern="1200" dirty="0" smtClean="0"/>
                  <a:t>Learning Zone</a:t>
                </a:r>
                <a:endParaRPr lang="en-CA" sz="2400" kern="1200" dirty="0"/>
              </a:p>
            </p:txBody>
          </p:sp>
          <p:sp>
            <p:nvSpPr>
              <p:cNvPr id="10" name="Freeform 9"/>
              <p:cNvSpPr/>
              <p:nvPr/>
            </p:nvSpPr>
            <p:spPr>
              <a:xfrm>
                <a:off x="2804160" y="3571240"/>
                <a:ext cx="1625600" cy="1625600"/>
              </a:xfrm>
              <a:custGeom>
                <a:avLst/>
                <a:gdLst>
                  <a:gd name="connsiteX0" fmla="*/ 0 w 1625600"/>
                  <a:gd name="connsiteY0" fmla="*/ 270939 h 1625600"/>
                  <a:gd name="connsiteX1" fmla="*/ 270939 w 1625600"/>
                  <a:gd name="connsiteY1" fmla="*/ 0 h 1625600"/>
                  <a:gd name="connsiteX2" fmla="*/ 1354661 w 1625600"/>
                  <a:gd name="connsiteY2" fmla="*/ 0 h 1625600"/>
                  <a:gd name="connsiteX3" fmla="*/ 1625600 w 1625600"/>
                  <a:gd name="connsiteY3" fmla="*/ 270939 h 1625600"/>
                  <a:gd name="connsiteX4" fmla="*/ 1625600 w 1625600"/>
                  <a:gd name="connsiteY4" fmla="*/ 1354661 h 1625600"/>
                  <a:gd name="connsiteX5" fmla="*/ 1354661 w 1625600"/>
                  <a:gd name="connsiteY5" fmla="*/ 1625600 h 1625600"/>
                  <a:gd name="connsiteX6" fmla="*/ 270939 w 1625600"/>
                  <a:gd name="connsiteY6" fmla="*/ 1625600 h 1625600"/>
                  <a:gd name="connsiteX7" fmla="*/ 0 w 1625600"/>
                  <a:gd name="connsiteY7" fmla="*/ 1354661 h 1625600"/>
                  <a:gd name="connsiteX8" fmla="*/ 0 w 16256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5600" h="1625600">
                    <a:moveTo>
                      <a:pt x="0" y="270939"/>
                    </a:moveTo>
                    <a:cubicBezTo>
                      <a:pt x="0" y="121304"/>
                      <a:pt x="121304" y="0"/>
                      <a:pt x="270939" y="0"/>
                    </a:cubicBezTo>
                    <a:lnTo>
                      <a:pt x="1354661" y="0"/>
                    </a:lnTo>
                    <a:cubicBezTo>
                      <a:pt x="1504296" y="0"/>
                      <a:pt x="1625600" y="121304"/>
                      <a:pt x="1625600" y="270939"/>
                    </a:cubicBezTo>
                    <a:lnTo>
                      <a:pt x="1625600" y="1354661"/>
                    </a:lnTo>
                    <a:cubicBezTo>
                      <a:pt x="1625600" y="1504296"/>
                      <a:pt x="1504296" y="1625600"/>
                      <a:pt x="1354661" y="1625600"/>
                    </a:cubicBezTo>
                    <a:lnTo>
                      <a:pt x="270939" y="1625600"/>
                    </a:lnTo>
                    <a:cubicBezTo>
                      <a:pt x="121304" y="1625600"/>
                      <a:pt x="0" y="1504296"/>
                      <a:pt x="0" y="1354661"/>
                    </a:cubicBezTo>
                    <a:lnTo>
                      <a:pt x="0" y="2709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3121013"/>
                  <a:satOff val="-3893"/>
                  <a:lumOff val="915"/>
                  <a:alphaOff val="0"/>
                </a:schemeClr>
              </a:fillRef>
              <a:effectRef idx="2">
                <a:schemeClr val="accent2">
                  <a:hueOff val="3121013"/>
                  <a:satOff val="-3893"/>
                  <a:lumOff val="915"/>
                  <a:alphaOff val="0"/>
                </a:schemeClr>
              </a:effectRef>
              <a:fontRef idx="minor">
                <a:schemeClr val="lt1"/>
              </a:fontRef>
            </p:style>
            <p:txBody>
              <a:bodyPr spcFirstLastPara="0" vert="horz" wrap="square" lIns="186035" tIns="186035" rIns="186035" bIns="186035" numCol="1" spcCol="1270" anchor="ctr" anchorCtr="0">
                <a:noAutofit/>
              </a:bodyPr>
              <a:lstStyle/>
              <a:p>
                <a:pPr lvl="0" algn="ctr" defTabSz="1244600">
                  <a:lnSpc>
                    <a:spcPct val="90000"/>
                  </a:lnSpc>
                  <a:spcBef>
                    <a:spcPct val="0"/>
                  </a:spcBef>
                  <a:spcAft>
                    <a:spcPct val="35000"/>
                  </a:spcAft>
                </a:pPr>
                <a:r>
                  <a:rPr lang="en-CA" sz="2400" kern="1200" dirty="0" smtClean="0"/>
                  <a:t>Apathy Zone</a:t>
                </a:r>
                <a:endParaRPr lang="en-CA" sz="2400" kern="1200" dirty="0"/>
              </a:p>
            </p:txBody>
          </p:sp>
          <p:sp>
            <p:nvSpPr>
              <p:cNvPr id="11" name="Freeform 10"/>
              <p:cNvSpPr/>
              <p:nvPr/>
            </p:nvSpPr>
            <p:spPr>
              <a:xfrm>
                <a:off x="4714240" y="3571240"/>
                <a:ext cx="1625600" cy="1625600"/>
              </a:xfrm>
              <a:custGeom>
                <a:avLst/>
                <a:gdLst>
                  <a:gd name="connsiteX0" fmla="*/ 0 w 1625600"/>
                  <a:gd name="connsiteY0" fmla="*/ 270939 h 1625600"/>
                  <a:gd name="connsiteX1" fmla="*/ 270939 w 1625600"/>
                  <a:gd name="connsiteY1" fmla="*/ 0 h 1625600"/>
                  <a:gd name="connsiteX2" fmla="*/ 1354661 w 1625600"/>
                  <a:gd name="connsiteY2" fmla="*/ 0 h 1625600"/>
                  <a:gd name="connsiteX3" fmla="*/ 1625600 w 1625600"/>
                  <a:gd name="connsiteY3" fmla="*/ 270939 h 1625600"/>
                  <a:gd name="connsiteX4" fmla="*/ 1625600 w 1625600"/>
                  <a:gd name="connsiteY4" fmla="*/ 1354661 h 1625600"/>
                  <a:gd name="connsiteX5" fmla="*/ 1354661 w 1625600"/>
                  <a:gd name="connsiteY5" fmla="*/ 1625600 h 1625600"/>
                  <a:gd name="connsiteX6" fmla="*/ 270939 w 1625600"/>
                  <a:gd name="connsiteY6" fmla="*/ 1625600 h 1625600"/>
                  <a:gd name="connsiteX7" fmla="*/ 0 w 1625600"/>
                  <a:gd name="connsiteY7" fmla="*/ 1354661 h 1625600"/>
                  <a:gd name="connsiteX8" fmla="*/ 0 w 16256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5600" h="1625600">
                    <a:moveTo>
                      <a:pt x="0" y="270939"/>
                    </a:moveTo>
                    <a:cubicBezTo>
                      <a:pt x="0" y="121304"/>
                      <a:pt x="121304" y="0"/>
                      <a:pt x="270939" y="0"/>
                    </a:cubicBezTo>
                    <a:lnTo>
                      <a:pt x="1354661" y="0"/>
                    </a:lnTo>
                    <a:cubicBezTo>
                      <a:pt x="1504296" y="0"/>
                      <a:pt x="1625600" y="121304"/>
                      <a:pt x="1625600" y="270939"/>
                    </a:cubicBezTo>
                    <a:lnTo>
                      <a:pt x="1625600" y="1354661"/>
                    </a:lnTo>
                    <a:cubicBezTo>
                      <a:pt x="1625600" y="1504296"/>
                      <a:pt x="1504296" y="1625600"/>
                      <a:pt x="1354661" y="1625600"/>
                    </a:cubicBezTo>
                    <a:lnTo>
                      <a:pt x="270939" y="1625600"/>
                    </a:lnTo>
                    <a:cubicBezTo>
                      <a:pt x="121304" y="1625600"/>
                      <a:pt x="0" y="1504296"/>
                      <a:pt x="0" y="1354661"/>
                    </a:cubicBezTo>
                    <a:lnTo>
                      <a:pt x="0" y="2709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4681519"/>
                  <a:satOff val="-5839"/>
                  <a:lumOff val="1373"/>
                  <a:alphaOff val="0"/>
                </a:schemeClr>
              </a:fillRef>
              <a:effectRef idx="2">
                <a:schemeClr val="accent2">
                  <a:hueOff val="4681519"/>
                  <a:satOff val="-5839"/>
                  <a:lumOff val="1373"/>
                  <a:alphaOff val="0"/>
                </a:schemeClr>
              </a:effectRef>
              <a:fontRef idx="minor">
                <a:schemeClr val="lt1"/>
              </a:fontRef>
            </p:style>
            <p:txBody>
              <a:bodyPr spcFirstLastPara="0" vert="horz" wrap="square" lIns="186035" tIns="186035" rIns="186035" bIns="186035" numCol="1" spcCol="1270" anchor="ctr" anchorCtr="0">
                <a:noAutofit/>
              </a:bodyPr>
              <a:lstStyle/>
              <a:p>
                <a:pPr lvl="0" algn="ctr" defTabSz="1244600">
                  <a:lnSpc>
                    <a:spcPct val="90000"/>
                  </a:lnSpc>
                  <a:spcBef>
                    <a:spcPct val="0"/>
                  </a:spcBef>
                  <a:spcAft>
                    <a:spcPct val="35000"/>
                  </a:spcAft>
                </a:pPr>
                <a:r>
                  <a:rPr lang="en-CA" sz="2400" kern="1200" dirty="0" smtClean="0"/>
                  <a:t>Anxiety Zone</a:t>
                </a:r>
                <a:endParaRPr lang="en-CA" sz="2400" kern="1200" dirty="0"/>
              </a:p>
            </p:txBody>
          </p:sp>
        </p:grpSp>
        <p:sp>
          <p:nvSpPr>
            <p:cNvPr id="12" name="TextBox 11"/>
            <p:cNvSpPr txBox="1"/>
            <p:nvPr/>
          </p:nvSpPr>
          <p:spPr>
            <a:xfrm>
              <a:off x="1820152" y="1859420"/>
              <a:ext cx="719847" cy="369332"/>
            </a:xfrm>
            <a:prstGeom prst="rect">
              <a:avLst/>
            </a:prstGeom>
            <a:noFill/>
          </p:spPr>
          <p:txBody>
            <a:bodyPr wrap="square" rtlCol="0">
              <a:spAutoFit/>
            </a:bodyPr>
            <a:lstStyle/>
            <a:p>
              <a:r>
                <a:rPr lang="en-CA" sz="1600" dirty="0" smtClean="0"/>
                <a:t>High</a:t>
              </a:r>
              <a:endParaRPr lang="en-CA" sz="1600" dirty="0"/>
            </a:p>
          </p:txBody>
        </p:sp>
        <p:sp>
          <p:nvSpPr>
            <p:cNvPr id="13" name="TextBox 12"/>
            <p:cNvSpPr txBox="1"/>
            <p:nvPr/>
          </p:nvSpPr>
          <p:spPr>
            <a:xfrm>
              <a:off x="1897975" y="4827508"/>
              <a:ext cx="719847" cy="369332"/>
            </a:xfrm>
            <a:prstGeom prst="rect">
              <a:avLst/>
            </a:prstGeom>
            <a:noFill/>
          </p:spPr>
          <p:txBody>
            <a:bodyPr wrap="square" rtlCol="0">
              <a:spAutoFit/>
            </a:bodyPr>
            <a:lstStyle/>
            <a:p>
              <a:r>
                <a:rPr lang="en-CA" sz="1600" dirty="0" smtClean="0"/>
                <a:t>Low</a:t>
              </a:r>
            </a:p>
          </p:txBody>
        </p:sp>
        <p:sp>
          <p:nvSpPr>
            <p:cNvPr id="14" name="TextBox 13"/>
            <p:cNvSpPr txBox="1"/>
            <p:nvPr/>
          </p:nvSpPr>
          <p:spPr>
            <a:xfrm>
              <a:off x="2800918" y="5461000"/>
              <a:ext cx="719847" cy="369332"/>
            </a:xfrm>
            <a:prstGeom prst="rect">
              <a:avLst/>
            </a:prstGeom>
            <a:noFill/>
          </p:spPr>
          <p:txBody>
            <a:bodyPr wrap="square" rtlCol="0">
              <a:spAutoFit/>
            </a:bodyPr>
            <a:lstStyle/>
            <a:p>
              <a:r>
                <a:rPr lang="en-CA" sz="1600" dirty="0" smtClean="0"/>
                <a:t>Low</a:t>
              </a:r>
            </a:p>
          </p:txBody>
        </p:sp>
        <p:sp>
          <p:nvSpPr>
            <p:cNvPr id="15" name="TextBox 14"/>
            <p:cNvSpPr txBox="1"/>
            <p:nvPr/>
          </p:nvSpPr>
          <p:spPr>
            <a:xfrm>
              <a:off x="5655661" y="5461000"/>
              <a:ext cx="719847" cy="369332"/>
            </a:xfrm>
            <a:prstGeom prst="rect">
              <a:avLst/>
            </a:prstGeom>
            <a:noFill/>
          </p:spPr>
          <p:txBody>
            <a:bodyPr wrap="square" rtlCol="0">
              <a:spAutoFit/>
            </a:bodyPr>
            <a:lstStyle/>
            <a:p>
              <a:r>
                <a:rPr lang="en-CA" sz="1600" dirty="0" smtClean="0"/>
                <a:t>High</a:t>
              </a:r>
              <a:endParaRPr lang="en-CA" sz="1600" dirty="0"/>
            </a:p>
          </p:txBody>
        </p:sp>
        <p:sp>
          <p:nvSpPr>
            <p:cNvPr id="16" name="TextBox 15"/>
            <p:cNvSpPr txBox="1"/>
            <p:nvPr/>
          </p:nvSpPr>
          <p:spPr>
            <a:xfrm rot="16200000">
              <a:off x="1138675" y="3136613"/>
              <a:ext cx="2082799" cy="584775"/>
            </a:xfrm>
            <a:prstGeom prst="rect">
              <a:avLst/>
            </a:prstGeom>
            <a:noFill/>
          </p:spPr>
          <p:txBody>
            <a:bodyPr wrap="square" rtlCol="0">
              <a:spAutoFit/>
            </a:bodyPr>
            <a:lstStyle/>
            <a:p>
              <a:r>
                <a:rPr lang="en-CA" sz="1600" dirty="0" smtClean="0"/>
                <a:t>Psychological Safety</a:t>
              </a:r>
              <a:endParaRPr lang="en-CA" sz="1600" dirty="0"/>
            </a:p>
          </p:txBody>
        </p:sp>
        <p:sp>
          <p:nvSpPr>
            <p:cNvPr id="17" name="TextBox 16"/>
            <p:cNvSpPr txBox="1"/>
            <p:nvPr/>
          </p:nvSpPr>
          <p:spPr>
            <a:xfrm>
              <a:off x="3774872" y="5474511"/>
              <a:ext cx="1594256" cy="369332"/>
            </a:xfrm>
            <a:prstGeom prst="rect">
              <a:avLst/>
            </a:prstGeom>
            <a:noFill/>
          </p:spPr>
          <p:txBody>
            <a:bodyPr wrap="square" rtlCol="0">
              <a:spAutoFit/>
            </a:bodyPr>
            <a:lstStyle/>
            <a:p>
              <a:r>
                <a:rPr lang="en-CA" sz="1600" dirty="0" smtClean="0"/>
                <a:t>Accountability</a:t>
              </a:r>
              <a:endParaRPr lang="en-CA" sz="1600" dirty="0"/>
            </a:p>
          </p:txBody>
        </p:sp>
      </p:grpSp>
    </p:spTree>
    <p:extLst>
      <p:ext uri="{BB962C8B-B14F-4D97-AF65-F5344CB8AC3E}">
        <p14:creationId xmlns:p14="http://schemas.microsoft.com/office/powerpoint/2010/main" val="23699568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NASA Columbia Disaster</a:t>
            </a:r>
            <a:endParaRPr lang="en-CA" dirty="0"/>
          </a:p>
        </p:txBody>
      </p:sp>
      <p:sp>
        <p:nvSpPr>
          <p:cNvPr id="3" name="TextBox 2"/>
          <p:cNvSpPr txBox="1"/>
          <p:nvPr/>
        </p:nvSpPr>
        <p:spPr>
          <a:xfrm>
            <a:off x="466928" y="1420238"/>
            <a:ext cx="8219872" cy="5355312"/>
          </a:xfrm>
          <a:prstGeom prst="rect">
            <a:avLst/>
          </a:prstGeom>
          <a:noFill/>
        </p:spPr>
        <p:txBody>
          <a:bodyPr wrap="square" rtlCol="0">
            <a:spAutoFit/>
          </a:bodyPr>
          <a:lstStyle/>
          <a:p>
            <a:r>
              <a:rPr lang="en-CA" b="1" dirty="0" smtClean="0"/>
              <a:t>January 17th, 2003</a:t>
            </a:r>
          </a:p>
          <a:p>
            <a:r>
              <a:rPr lang="en-CA" dirty="0"/>
              <a:t>Shuttle Engineer Rodney </a:t>
            </a:r>
            <a:r>
              <a:rPr lang="en-CA" dirty="0" smtClean="0"/>
              <a:t>Rocha reviews a video of the launch and notices a chunk of insulating foam that appeared to have fallen off the shuttle’s external tank and stuck its left wing. </a:t>
            </a:r>
          </a:p>
          <a:p>
            <a:endParaRPr lang="en-CA" dirty="0"/>
          </a:p>
          <a:p>
            <a:pPr marL="285750" indent="-285750">
              <a:buFont typeface="Arial" panose="020B0604020202020204" pitchFamily="34" charset="0"/>
              <a:buChar char="•"/>
            </a:pPr>
            <a:r>
              <a:rPr lang="en-CA" dirty="0"/>
              <a:t>“Engineers were often told not to send messages much higher than their own rung in the ladder”. </a:t>
            </a:r>
          </a:p>
          <a:p>
            <a:pPr marL="285750" indent="-285750">
              <a:buFont typeface="Arial" panose="020B0604020202020204" pitchFamily="34" charset="0"/>
              <a:buChar char="•"/>
            </a:pPr>
            <a:r>
              <a:rPr lang="en-CA" dirty="0"/>
              <a:t>“I just couldn’t do it. I’m too low down… and she (mission Management Team Leader Linda Ham) is way up here (gestures</a:t>
            </a:r>
            <a:r>
              <a:rPr lang="en-CA" dirty="0" smtClean="0"/>
              <a:t>)”</a:t>
            </a:r>
          </a:p>
          <a:p>
            <a:pPr marL="285750" indent="-285750">
              <a:buFont typeface="Arial" panose="020B0604020202020204" pitchFamily="34" charset="0"/>
              <a:buChar char="•"/>
            </a:pPr>
            <a:r>
              <a:rPr lang="en-CA" dirty="0" smtClean="0"/>
              <a:t>NASA expression “it’s in family”.</a:t>
            </a:r>
          </a:p>
          <a:p>
            <a:endParaRPr lang="en-CA" dirty="0" smtClean="0"/>
          </a:p>
          <a:p>
            <a:r>
              <a:rPr lang="en-CA" dirty="0" smtClean="0"/>
              <a:t>Great </a:t>
            </a:r>
            <a:r>
              <a:rPr lang="en-CA" dirty="0"/>
              <a:t>Documentary</a:t>
            </a:r>
          </a:p>
          <a:p>
            <a:r>
              <a:rPr lang="en-CA" dirty="0" smtClean="0">
                <a:hlinkClick r:id="rId4"/>
              </a:rPr>
              <a:t>NASA Columbia Disaster Documentary</a:t>
            </a:r>
            <a:endParaRPr lang="en-CA" dirty="0" smtClean="0"/>
          </a:p>
          <a:p>
            <a:endParaRPr lang="en-CA" dirty="0"/>
          </a:p>
          <a:p>
            <a:pPr marL="285750" indent="-285750">
              <a:buFont typeface="Arial" panose="020B0604020202020204" pitchFamily="34" charset="0"/>
              <a:buChar char="•"/>
            </a:pPr>
            <a:endParaRPr lang="en-CA" dirty="0"/>
          </a:p>
          <a:p>
            <a:endParaRPr lang="en-CA" dirty="0" smtClean="0"/>
          </a:p>
          <a:p>
            <a:endParaRPr lang="en-CA" dirty="0"/>
          </a:p>
          <a:p>
            <a:endParaRPr lang="en-CA" dirty="0" smtClean="0"/>
          </a:p>
          <a:p>
            <a:endParaRPr lang="en-CA" dirty="0"/>
          </a:p>
        </p:txBody>
      </p:sp>
      <p:pic>
        <p:nvPicPr>
          <p:cNvPr id="7" name="Fr5P_edavJU"/>
          <p:cNvPicPr>
            <a:picLocks noGrp="1" noRot="1" noChangeAspect="1"/>
          </p:cNvPicPr>
          <p:nvPr>
            <p:ph idx="1"/>
            <a:videoFile r:link="rId1"/>
          </p:nvPr>
        </p:nvPicPr>
        <p:blipFill>
          <a:blip r:embed="rId5"/>
          <a:stretch>
            <a:fillRect/>
          </a:stretch>
        </p:blipFill>
        <p:spPr>
          <a:xfrm>
            <a:off x="5214026" y="4097894"/>
            <a:ext cx="3472774" cy="195343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9648603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dirty="0" smtClean="0"/>
              <a:t>Team Decision making </a:t>
            </a:r>
            <a:br>
              <a:rPr lang="en-CA" sz="3600" dirty="0" smtClean="0"/>
            </a:br>
            <a:r>
              <a:rPr lang="en-CA" sz="3600" dirty="0" smtClean="0"/>
              <a:t>procedures and rules</a:t>
            </a:r>
            <a:endParaRPr lang="en-CA" sz="3600" dirty="0"/>
          </a:p>
        </p:txBody>
      </p:sp>
      <p:graphicFrame>
        <p:nvGraphicFramePr>
          <p:cNvPr id="4" name="Table 3"/>
          <p:cNvGraphicFramePr>
            <a:graphicFrameLocks noGrp="1"/>
          </p:cNvGraphicFramePr>
          <p:nvPr>
            <p:extLst>
              <p:ext uri="{D42A27DB-BD31-4B8C-83A1-F6EECF244321}">
                <p14:modId xmlns:p14="http://schemas.microsoft.com/office/powerpoint/2010/main" val="3087340936"/>
              </p:ext>
            </p:extLst>
          </p:nvPr>
        </p:nvGraphicFramePr>
        <p:xfrm>
          <a:off x="586153" y="1735015"/>
          <a:ext cx="7608277" cy="5043160"/>
        </p:xfrm>
        <a:graphic>
          <a:graphicData uri="http://schemas.openxmlformats.org/drawingml/2006/table">
            <a:tbl>
              <a:tblPr firstRow="1" bandRow="1">
                <a:tableStyleId>{5C22544A-7EE6-4342-B048-85BDC9FD1C3A}</a:tableStyleId>
              </a:tblPr>
              <a:tblGrid>
                <a:gridCol w="1574587"/>
                <a:gridCol w="4757898"/>
                <a:gridCol w="704084"/>
                <a:gridCol w="571708"/>
              </a:tblGrid>
              <a:tr h="325880">
                <a:tc>
                  <a:txBody>
                    <a:bodyPr/>
                    <a:lstStyle/>
                    <a:p>
                      <a:r>
                        <a:rPr lang="en-CA" sz="1400" dirty="0" smtClean="0"/>
                        <a:t>Rule</a:t>
                      </a:r>
                      <a:endParaRPr lang="en-CA" sz="1400" dirty="0"/>
                    </a:p>
                  </a:txBody>
                  <a:tcPr/>
                </a:tc>
                <a:tc>
                  <a:txBody>
                    <a:bodyPr/>
                    <a:lstStyle/>
                    <a:p>
                      <a:r>
                        <a:rPr lang="en-CA" sz="1400" dirty="0" smtClean="0"/>
                        <a:t>Example</a:t>
                      </a:r>
                      <a:endParaRPr lang="en-CA" sz="1400" dirty="0"/>
                    </a:p>
                  </a:txBody>
                  <a:tcPr/>
                </a:tc>
                <a:tc>
                  <a:txBody>
                    <a:bodyPr/>
                    <a:lstStyle/>
                    <a:p>
                      <a:r>
                        <a:rPr lang="en-CA" sz="1400" dirty="0" smtClean="0"/>
                        <a:t>Pros</a:t>
                      </a:r>
                      <a:endParaRPr lang="en-CA" sz="1400" dirty="0"/>
                    </a:p>
                  </a:txBody>
                  <a:tcPr/>
                </a:tc>
                <a:tc>
                  <a:txBody>
                    <a:bodyPr/>
                    <a:lstStyle/>
                    <a:p>
                      <a:r>
                        <a:rPr lang="en-CA" sz="1400" dirty="0" smtClean="0"/>
                        <a:t>Cons</a:t>
                      </a:r>
                      <a:endParaRPr lang="en-CA" sz="1400" dirty="0"/>
                    </a:p>
                  </a:txBody>
                  <a:tcPr/>
                </a:tc>
              </a:tr>
              <a:tr h="325880">
                <a:tc>
                  <a:txBody>
                    <a:bodyPr/>
                    <a:lstStyle/>
                    <a:p>
                      <a:r>
                        <a:rPr lang="en-CA" sz="1400" dirty="0" smtClean="0"/>
                        <a:t>Unanimous</a:t>
                      </a:r>
                      <a:endParaRPr lang="en-CA" sz="1400" dirty="0"/>
                    </a:p>
                  </a:txBody>
                  <a:tcPr/>
                </a:tc>
                <a:tc>
                  <a:txBody>
                    <a:bodyPr/>
                    <a:lstStyle/>
                    <a:p>
                      <a:r>
                        <a:rPr lang="en-CA" sz="1400" dirty="0" smtClean="0"/>
                        <a:t>“We all need to agree on this,</a:t>
                      </a:r>
                      <a:r>
                        <a:rPr lang="en-CA" sz="1400" baseline="0" dirty="0" smtClean="0"/>
                        <a:t> so let’s get to work”</a:t>
                      </a:r>
                      <a:endParaRPr lang="en-CA" sz="1400" dirty="0"/>
                    </a:p>
                  </a:txBody>
                  <a:tcPr/>
                </a:tc>
                <a:tc>
                  <a:txBody>
                    <a:bodyPr/>
                    <a:lstStyle/>
                    <a:p>
                      <a:endParaRPr lang="en-CA" sz="1400" dirty="0"/>
                    </a:p>
                  </a:txBody>
                  <a:tcPr/>
                </a:tc>
                <a:tc>
                  <a:txBody>
                    <a:bodyPr/>
                    <a:lstStyle/>
                    <a:p>
                      <a:endParaRPr lang="en-CA" sz="1400"/>
                    </a:p>
                  </a:txBody>
                  <a:tcPr/>
                </a:tc>
              </a:tr>
              <a:tr h="455339">
                <a:tc>
                  <a:txBody>
                    <a:bodyPr/>
                    <a:lstStyle/>
                    <a:p>
                      <a:r>
                        <a:rPr lang="en-CA" sz="1400" dirty="0" smtClean="0"/>
                        <a:t>Majority-minority voting</a:t>
                      </a:r>
                      <a:endParaRPr lang="en-CA" sz="1400" dirty="0"/>
                    </a:p>
                  </a:txBody>
                  <a:tcPr/>
                </a:tc>
                <a:tc>
                  <a:txBody>
                    <a:bodyPr/>
                    <a:lstStyle/>
                    <a:p>
                      <a:r>
                        <a:rPr lang="en-US" sz="1400" dirty="0" smtClean="0"/>
                        <a:t>“lets vote. Whoever</a:t>
                      </a:r>
                      <a:r>
                        <a:rPr lang="en-US" sz="1400" baseline="0" dirty="0" smtClean="0"/>
                        <a:t> has the most votes wins”. </a:t>
                      </a:r>
                      <a:endParaRPr lang="en-CA" sz="1400" dirty="0"/>
                    </a:p>
                  </a:txBody>
                  <a:tcPr/>
                </a:tc>
                <a:tc>
                  <a:txBody>
                    <a:bodyPr/>
                    <a:lstStyle/>
                    <a:p>
                      <a:endParaRPr lang="en-CA" sz="1400" dirty="0"/>
                    </a:p>
                  </a:txBody>
                  <a:tcPr/>
                </a:tc>
                <a:tc>
                  <a:txBody>
                    <a:bodyPr/>
                    <a:lstStyle/>
                    <a:p>
                      <a:endParaRPr lang="en-CA" sz="1400"/>
                    </a:p>
                  </a:txBody>
                  <a:tcPr/>
                </a:tc>
              </a:tr>
              <a:tr h="325880">
                <a:tc>
                  <a:txBody>
                    <a:bodyPr/>
                    <a:lstStyle/>
                    <a:p>
                      <a:r>
                        <a:rPr lang="en-CA" sz="1400" dirty="0" smtClean="0"/>
                        <a:t>Best member</a:t>
                      </a:r>
                      <a:endParaRPr lang="en-CA" sz="1400" dirty="0"/>
                    </a:p>
                  </a:txBody>
                  <a:tcPr/>
                </a:tc>
                <a:tc>
                  <a:txBody>
                    <a:bodyPr/>
                    <a:lstStyle/>
                    <a:p>
                      <a:r>
                        <a:rPr lang="en-CA" sz="1400" dirty="0" smtClean="0"/>
                        <a:t>“Tom</a:t>
                      </a:r>
                      <a:r>
                        <a:rPr lang="en-CA" sz="1400" baseline="0" dirty="0" smtClean="0"/>
                        <a:t>, you’ve been through all this before, you decide”</a:t>
                      </a:r>
                      <a:endParaRPr lang="en-CA" sz="1400" dirty="0"/>
                    </a:p>
                  </a:txBody>
                  <a:tcPr/>
                </a:tc>
                <a:tc>
                  <a:txBody>
                    <a:bodyPr/>
                    <a:lstStyle/>
                    <a:p>
                      <a:endParaRPr lang="en-CA" sz="1400" dirty="0"/>
                    </a:p>
                  </a:txBody>
                  <a:tcPr/>
                </a:tc>
                <a:tc>
                  <a:txBody>
                    <a:bodyPr/>
                    <a:lstStyle/>
                    <a:p>
                      <a:endParaRPr lang="en-CA" sz="1400"/>
                    </a:p>
                  </a:txBody>
                  <a:tcPr/>
                </a:tc>
              </a:tr>
              <a:tr h="325880">
                <a:tc>
                  <a:txBody>
                    <a:bodyPr/>
                    <a:lstStyle/>
                    <a:p>
                      <a:r>
                        <a:rPr lang="en-CA" sz="1400" dirty="0" smtClean="0"/>
                        <a:t>Consensus seeking</a:t>
                      </a:r>
                      <a:endParaRPr lang="en-CA" sz="1400" dirty="0"/>
                    </a:p>
                  </a:txBody>
                  <a:tcPr/>
                </a:tc>
                <a:tc>
                  <a:txBody>
                    <a:bodyPr/>
                    <a:lstStyle/>
                    <a:p>
                      <a:r>
                        <a:rPr lang="en-US" sz="1400" dirty="0" smtClean="0"/>
                        <a:t>“let’s find a</a:t>
                      </a:r>
                      <a:r>
                        <a:rPr lang="en-US" sz="1400" baseline="0" dirty="0" smtClean="0"/>
                        <a:t> solution we </a:t>
                      </a:r>
                      <a:r>
                        <a:rPr lang="en-US" sz="1400" dirty="0" smtClean="0"/>
                        <a:t> all can live with”</a:t>
                      </a:r>
                      <a:endParaRPr lang="en-CA" sz="1400" dirty="0"/>
                    </a:p>
                  </a:txBody>
                  <a:tcPr/>
                </a:tc>
                <a:tc>
                  <a:txBody>
                    <a:bodyPr/>
                    <a:lstStyle/>
                    <a:p>
                      <a:endParaRPr lang="en-CA" sz="1400" dirty="0"/>
                    </a:p>
                  </a:txBody>
                  <a:tcPr/>
                </a:tc>
                <a:tc>
                  <a:txBody>
                    <a:bodyPr/>
                    <a:lstStyle/>
                    <a:p>
                      <a:endParaRPr lang="en-CA" sz="1400" dirty="0"/>
                    </a:p>
                  </a:txBody>
                  <a:tcPr/>
                </a:tc>
              </a:tr>
              <a:tr h="455339">
                <a:tc>
                  <a:txBody>
                    <a:bodyPr/>
                    <a:lstStyle/>
                    <a:p>
                      <a:r>
                        <a:rPr lang="en-CA" sz="1400" dirty="0" smtClean="0"/>
                        <a:t>Random member</a:t>
                      </a:r>
                      <a:endParaRPr lang="en-CA" sz="1400" dirty="0"/>
                    </a:p>
                  </a:txBody>
                  <a:tcPr/>
                </a:tc>
                <a:tc>
                  <a:txBody>
                    <a:bodyPr/>
                    <a:lstStyle/>
                    <a:p>
                      <a:r>
                        <a:rPr lang="en-CA" sz="1400" dirty="0" smtClean="0"/>
                        <a:t>“Sarah, it’s your turn to decide, we’re good with whatever you choose”</a:t>
                      </a:r>
                      <a:endParaRPr lang="en-CA" sz="1400" dirty="0"/>
                    </a:p>
                  </a:txBody>
                  <a:tcPr/>
                </a:tc>
                <a:tc>
                  <a:txBody>
                    <a:bodyPr/>
                    <a:lstStyle/>
                    <a:p>
                      <a:endParaRPr lang="en-CA" sz="1400" dirty="0"/>
                    </a:p>
                  </a:txBody>
                  <a:tcPr/>
                </a:tc>
                <a:tc>
                  <a:txBody>
                    <a:bodyPr/>
                    <a:lstStyle/>
                    <a:p>
                      <a:endParaRPr lang="en-CA" sz="1400" dirty="0"/>
                    </a:p>
                  </a:txBody>
                  <a:tcPr/>
                </a:tc>
              </a:tr>
              <a:tr h="325880">
                <a:tc>
                  <a:txBody>
                    <a:bodyPr/>
                    <a:lstStyle/>
                    <a:p>
                      <a:r>
                        <a:rPr lang="en-CA" sz="1400" dirty="0" smtClean="0"/>
                        <a:t>Plop</a:t>
                      </a:r>
                      <a:endParaRPr lang="en-CA" sz="14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dirty="0" smtClean="0"/>
                        <a:t>“I</a:t>
                      </a:r>
                      <a:r>
                        <a:rPr lang="en-US" sz="1400" baseline="0" dirty="0" smtClean="0"/>
                        <a:t> think we should appoint a chairperson”, ….silence… </a:t>
                      </a:r>
                      <a:endParaRPr lang="en-CA" sz="1400" dirty="0" smtClean="0"/>
                    </a:p>
                  </a:txBody>
                  <a:tcPr/>
                </a:tc>
                <a:tc>
                  <a:txBody>
                    <a:bodyPr/>
                    <a:lstStyle/>
                    <a:p>
                      <a:endParaRPr lang="en-CA" sz="1400" dirty="0"/>
                    </a:p>
                  </a:txBody>
                  <a:tcPr/>
                </a:tc>
                <a:tc>
                  <a:txBody>
                    <a:bodyPr/>
                    <a:lstStyle/>
                    <a:p>
                      <a:endParaRPr lang="en-CA" sz="1400"/>
                    </a:p>
                  </a:txBody>
                  <a:tcPr/>
                </a:tc>
              </a:tr>
              <a:tr h="455339">
                <a:tc>
                  <a:txBody>
                    <a:bodyPr/>
                    <a:lstStyle/>
                    <a:p>
                      <a:r>
                        <a:rPr lang="en-CA" sz="1400" dirty="0" smtClean="0"/>
                        <a:t>Self-authorized agenda</a:t>
                      </a:r>
                      <a:endParaRPr lang="en-CA" sz="1400" dirty="0"/>
                    </a:p>
                  </a:txBody>
                  <a:tcPr/>
                </a:tc>
                <a:tc>
                  <a:txBody>
                    <a:bodyPr/>
                    <a:lstStyle/>
                    <a:p>
                      <a:r>
                        <a:rPr lang="en-US" sz="1400" dirty="0" smtClean="0"/>
                        <a:t>“I think we shoul</a:t>
                      </a:r>
                      <a:r>
                        <a:rPr lang="en-US" sz="1400" baseline="0" dirty="0" smtClean="0"/>
                        <a:t>d go around the room and introduce ourselves. Ok, I’ll go first…” </a:t>
                      </a:r>
                      <a:endParaRPr lang="en-CA" sz="1400" dirty="0"/>
                    </a:p>
                  </a:txBody>
                  <a:tcPr/>
                </a:tc>
                <a:tc>
                  <a:txBody>
                    <a:bodyPr/>
                    <a:lstStyle/>
                    <a:p>
                      <a:endParaRPr lang="en-CA" sz="1400" dirty="0"/>
                    </a:p>
                  </a:txBody>
                  <a:tcPr/>
                </a:tc>
                <a:tc>
                  <a:txBody>
                    <a:bodyPr/>
                    <a:lstStyle/>
                    <a:p>
                      <a:endParaRPr lang="en-CA" sz="1400"/>
                    </a:p>
                  </a:txBody>
                  <a:tcPr/>
                </a:tc>
              </a:tr>
              <a:tr h="455339">
                <a:tc>
                  <a:txBody>
                    <a:bodyPr/>
                    <a:lstStyle/>
                    <a:p>
                      <a:r>
                        <a:rPr lang="en-CA" sz="1400" dirty="0" smtClean="0"/>
                        <a:t>Handclasp</a:t>
                      </a:r>
                      <a:endParaRPr lang="en-CA" sz="1400" dirty="0"/>
                    </a:p>
                  </a:txBody>
                  <a:tcPr/>
                </a:tc>
                <a:tc>
                  <a:txBody>
                    <a:bodyPr/>
                    <a:lstStyle/>
                    <a:p>
                      <a:r>
                        <a:rPr lang="en-US" sz="1400" baseline="0" dirty="0" smtClean="0"/>
                        <a:t>Ryan- </a:t>
                      </a:r>
                      <a:r>
                        <a:rPr lang="en-US" sz="1400" dirty="0" smtClean="0"/>
                        <a:t>“I think we shoul</a:t>
                      </a:r>
                      <a:r>
                        <a:rPr lang="en-US" sz="1400" baseline="0" dirty="0" smtClean="0"/>
                        <a:t>d go around the room and introduce ourselves.” Tim(Ryan’s friend) “Ok. I’ll go first” </a:t>
                      </a:r>
                      <a:endParaRPr lang="en-CA" sz="1400" dirty="0"/>
                    </a:p>
                  </a:txBody>
                  <a:tcPr/>
                </a:tc>
                <a:tc>
                  <a:txBody>
                    <a:bodyPr/>
                    <a:lstStyle/>
                    <a:p>
                      <a:endParaRPr lang="en-CA" sz="1400" dirty="0"/>
                    </a:p>
                  </a:txBody>
                  <a:tcPr/>
                </a:tc>
                <a:tc>
                  <a:txBody>
                    <a:bodyPr/>
                    <a:lstStyle/>
                    <a:p>
                      <a:endParaRPr lang="en-CA" sz="1400" dirty="0"/>
                    </a:p>
                  </a:txBody>
                  <a:tcPr/>
                </a:tc>
              </a:tr>
              <a:tr h="325880">
                <a:tc>
                  <a:txBody>
                    <a:bodyPr/>
                    <a:lstStyle/>
                    <a:p>
                      <a:r>
                        <a:rPr lang="en-CA" sz="1400" dirty="0" smtClean="0"/>
                        <a:t>Polling</a:t>
                      </a:r>
                      <a:endParaRPr lang="en-CA" sz="1400" dirty="0"/>
                    </a:p>
                  </a:txBody>
                  <a:tcPr/>
                </a:tc>
                <a:tc>
                  <a:txBody>
                    <a:bodyPr/>
                    <a:lstStyle/>
                    <a:p>
                      <a:r>
                        <a:rPr lang="en-US" sz="1400" dirty="0" smtClean="0"/>
                        <a:t>“Let’s see where everyone stands” </a:t>
                      </a:r>
                      <a:endParaRPr lang="en-CA" sz="1400" dirty="0"/>
                    </a:p>
                  </a:txBody>
                  <a:tcPr/>
                </a:tc>
                <a:tc>
                  <a:txBody>
                    <a:bodyPr/>
                    <a:lstStyle/>
                    <a:p>
                      <a:endParaRPr lang="en-CA" sz="1400" dirty="0"/>
                    </a:p>
                  </a:txBody>
                  <a:tcPr/>
                </a:tc>
                <a:tc>
                  <a:txBody>
                    <a:bodyPr/>
                    <a:lstStyle/>
                    <a:p>
                      <a:endParaRPr lang="en-CA" sz="1400" dirty="0"/>
                    </a:p>
                  </a:txBody>
                  <a:tcPr/>
                </a:tc>
              </a:tr>
              <a:tr h="325880">
                <a:tc>
                  <a:txBody>
                    <a:bodyPr/>
                    <a:lstStyle/>
                    <a:p>
                      <a:r>
                        <a:rPr lang="en-CA" sz="1400" dirty="0" smtClean="0"/>
                        <a:t>Minority decision</a:t>
                      </a:r>
                      <a:endParaRPr lang="en-CA" sz="1400" dirty="0"/>
                    </a:p>
                  </a:txBody>
                  <a:tcPr/>
                </a:tc>
                <a:tc>
                  <a:txBody>
                    <a:bodyPr/>
                    <a:lstStyle/>
                    <a:p>
                      <a:r>
                        <a:rPr lang="en-US" sz="1400" dirty="0" smtClean="0"/>
                        <a:t>“Does</a:t>
                      </a:r>
                      <a:r>
                        <a:rPr lang="en-US" sz="1400" baseline="0" dirty="0" smtClean="0"/>
                        <a:t> anyone object?”, or “we are all good, right”. </a:t>
                      </a:r>
                      <a:endParaRPr lang="en-CA" sz="1400" dirty="0"/>
                    </a:p>
                  </a:txBody>
                  <a:tcPr/>
                </a:tc>
                <a:tc>
                  <a:txBody>
                    <a:bodyPr/>
                    <a:lstStyle/>
                    <a:p>
                      <a:endParaRPr lang="en-CA" sz="1400" dirty="0"/>
                    </a:p>
                  </a:txBody>
                  <a:tcPr/>
                </a:tc>
                <a:tc>
                  <a:txBody>
                    <a:bodyPr/>
                    <a:lstStyle/>
                    <a:p>
                      <a:endParaRPr lang="en-CA" sz="1400" dirty="0"/>
                    </a:p>
                  </a:txBody>
                  <a:tcPr/>
                </a:tc>
              </a:tr>
              <a:tr h="267847">
                <a:tc>
                  <a:txBody>
                    <a:bodyPr/>
                    <a:lstStyle/>
                    <a:p>
                      <a:r>
                        <a:rPr lang="en-CA" sz="1400" dirty="0" smtClean="0"/>
                        <a:t>Satisficing</a:t>
                      </a:r>
                      <a:endParaRPr lang="en-CA" sz="1400" dirty="0"/>
                    </a:p>
                  </a:txBody>
                  <a:tcPr/>
                </a:tc>
                <a:tc>
                  <a: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sz="1400" dirty="0" smtClean="0"/>
                        <a:t>“This</a:t>
                      </a:r>
                      <a:r>
                        <a:rPr lang="en-US" sz="1400" baseline="0" dirty="0" smtClean="0"/>
                        <a:t> one seems to meet our criteria, let’s move on”</a:t>
                      </a:r>
                      <a:endParaRPr lang="en-US" sz="1400" dirty="0" smtClean="0"/>
                    </a:p>
                  </a:txBody>
                  <a:tcPr/>
                </a:tc>
                <a:tc>
                  <a:txBody>
                    <a:bodyPr/>
                    <a:lstStyle/>
                    <a:p>
                      <a:endParaRPr lang="en-CA" sz="1400" dirty="0"/>
                    </a:p>
                  </a:txBody>
                  <a:tcPr/>
                </a:tc>
                <a:tc>
                  <a:txBody>
                    <a:bodyPr/>
                    <a:lstStyle/>
                    <a:p>
                      <a:endParaRPr lang="en-CA" sz="1400" dirty="0"/>
                    </a:p>
                  </a:txBody>
                  <a:tcPr/>
                </a:tc>
              </a:tr>
            </a:tbl>
          </a:graphicData>
        </a:graphic>
      </p:graphicFrame>
    </p:spTree>
    <p:extLst>
      <p:ext uri="{BB962C8B-B14F-4D97-AF65-F5344CB8AC3E}">
        <p14:creationId xmlns:p14="http://schemas.microsoft.com/office/powerpoint/2010/main" val="38490457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Communication and Groups</a:t>
            </a:r>
            <a:endParaRPr lang="en-CA" dirty="0"/>
          </a:p>
        </p:txBody>
      </p:sp>
      <p:sp>
        <p:nvSpPr>
          <p:cNvPr id="4" name="TextBox 3"/>
          <p:cNvSpPr txBox="1"/>
          <p:nvPr/>
        </p:nvSpPr>
        <p:spPr>
          <a:xfrm>
            <a:off x="155575" y="1819275"/>
            <a:ext cx="4333421" cy="3293209"/>
          </a:xfrm>
          <a:prstGeom prst="rect">
            <a:avLst/>
          </a:prstGeom>
          <a:noFill/>
        </p:spPr>
        <p:txBody>
          <a:bodyPr wrap="square" rtlCol="0">
            <a:spAutoFit/>
          </a:bodyPr>
          <a:lstStyle/>
          <a:p>
            <a:r>
              <a:rPr lang="en-CA" sz="2800" dirty="0" smtClean="0">
                <a:solidFill>
                  <a:schemeClr val="tx2"/>
                </a:solidFill>
              </a:rPr>
              <a:t>Does technology facilitate or hinder group development? </a:t>
            </a:r>
          </a:p>
          <a:p>
            <a:endParaRPr lang="en-CA" sz="2800" dirty="0" smtClean="0">
              <a:solidFill>
                <a:schemeClr val="tx2"/>
              </a:solidFill>
            </a:endParaRPr>
          </a:p>
          <a:p>
            <a:endParaRPr lang="en-CA" sz="2800" dirty="0" smtClean="0">
              <a:solidFill>
                <a:schemeClr val="tx2"/>
              </a:solidFill>
            </a:endParaRPr>
          </a:p>
          <a:p>
            <a:endParaRPr lang="en-CA" sz="2800" dirty="0" smtClean="0">
              <a:solidFill>
                <a:schemeClr val="tx2"/>
              </a:solidFill>
            </a:endParaRPr>
          </a:p>
          <a:p>
            <a:endParaRPr lang="en-CA" sz="4000" dirty="0">
              <a:solidFill>
                <a:schemeClr val="tx2"/>
              </a:solidFill>
            </a:endParaRPr>
          </a:p>
        </p:txBody>
      </p:sp>
      <p:sp>
        <p:nvSpPr>
          <p:cNvPr id="3" name="AutoShape 2" descr="data:image/jpeg;base64,/9j/4AAQSkZJRgABAQAAAQABAAD/2wCEAAkGBhMSEBUUEhQWFRUVGBgXFxgYGBoYGBUYGBcXFxgUFRcYHCYeFxwjGhcUHy8gIycpLCwsFR4xNTAqNSYrLCkBCQoKDgwOGg8PGiwkHyQsLCk0LCwpLC0sLCwsLCwsLCwsLCwsKSwsKSwsLCwsLCwsLCwsLCwsLCwsLCwsLCwsLP/AABEIALcBEwMBIgACEQEDEQH/xAAcAAACAgMBAQAAAAAAAAAAAAADBAIFAAEGBwj/xABBEAABAwIEAwQIAwUIAgMAAAABAAIRAyEEEjFBBVFhInGBkQYTMqGxwdHwQlLhFBVikvEHFiNTcnOCsiSiM0PC/8QAGgEAAwEBAQEAAAAAAAAAAAAAAgMEAQAFBv/EADURAAICAgECAwUGBAcAAAAAAAABAhEDIRIEMRNBUQUiYXGBMpGx0eHwFUKh8RQjQ1JywdL/2gAMAwEAAhEDEQA/APFKb4IPJXFPE+tpPzDtNAM88tvhNlSI+GqkE9QR52+atAaLChhyWuIPshpjeCQJ8yPNXFDDnI3KY7I89SfefIJSjim1aDKQB9Yx2oMHJdziCbbbq2Nem6PVeyABckEW3HPTzU+eKULRuN+8DZhnT7W59+3hZGbQNpcbGeXgthh/h95RWU76j+VQFRlJuvetU6YLwCJBDh8/ktY2fV1C2QchiNZ0ELlK2IriznP8SU3HjctoCcktHT8XoeyG2JJJ66b90rWUgdmNOff5bLlv3lVt/iOtpfRT/e9b858m/ROeNi1I6jtTpz+cb9yE+m6fZ2b/ANj0vaFzv72q/m9zfotjjFYfjPkPoh8JncjpjUvBaf6oVZ4ym2x5dVQjj1f8/uH0UncerOaWkggiD2RPmueJmqQ1w+gcs7SVYswyqcBi6gbDSzxB366JmrxJ4tmaTuADbpqkODsauw5Twz94P2I+ax2GfyH39lVuK4vWpxZsHQwfI3S/95an5W+/6oljk9oFySLptEg3uPv9VqthTzMfBUx9JX7sZ7/qpN9J3xBY0jvK3wpnckWgpR1K050awO8qup+kEn2APEo1TGmJgXPP3J0OnyPsvwFTzQXdjZZN+z8VF1PoPJZSaSQ6QAYJbc66aKVSnI31JsD1t01SQwTqd9fcsFLvW3NE77ctlMVO7z++q01DOAbDXINEnKOy4iNhKYwJs4nQCd+qnTrZQAQBy7Q0vGqBjELetvcOb4aeEfcLbqrYJDvCPci+vm8P6wQVqo8fxjvb0P6HwQmgwGHXLOlwBp8UHEQRAI1aPep+sbm7UdJbHTktVmtJblI9oadLrjhasCDv3/KyGalpgGNwrang8wmT9lAxnD4a4kgwDrqO4rUgZNFX+3tO8LarvU8ne5v1WKzwYk/NiEKTFhCwKlglvwSuxmYvaXSIERaZk3+9V0GDowCey3MbCNCLQctjoVzGHb/hjrddXwF2emBfsg+9x+/FIzbxtG41741SpyJBH8vXr0TFMeHeIR2YQHn5lHZgRyXm2XKDESAHA2iWz/MCmKnEcK95zUbSdDHuU+KYTLQqEAWb8wuWwuGc9xJ5r0uh96Loh6rTQ56XcFoZBUw+kSRuI1BXGQvQDhs1BwP3IXBubdPzRqmLxuyELIUoT2HwrS3tapF0NK+FMN0CLUpgOtorT0RY042iXCQHZoifZBIt4IZypNjIRtpep13Av7I6lZjDVq5M1y0NuB1PPvWekX9mJw7WuoFzi0Q4OEk9V6VwP0houcQM2bqIB55TofBVnHvSZjs2Vj8osajrUyQdA4TyjZeR42R7f3HpLDG6rXqeHu4k4TTqAOExcXCr8Xh8ptcG4V36WYQCqHtECoJPeNSqrEuljYt05H9dV6eNrTXmefONNoShaUiFpPFEU7hsTNikyExQw4iSmwm4uxOSKa2X2DeS3U2IGvQfqiFqJQwwa2x1g3M7dB1RBSkfQH4rzmUCj2XUmU0c0r7+4KbGD7J+QWNjIoyk2Gv6sKNUw5Bv7MRuP0UqdIGQNxG/Mc1Yuw2dhbFtwWuM+I+CXJjYoqjg3a2Olpb01ke9adgSNGmT3GL6WcO9MfsPaggEdC5p6WhQcydA4Ho/naRJGnzXWbQs+g+5hw/m89Ty96h6lwLWnnIvP4T0CbpUS0yTUI5GD8FlRo9Y2Ng478uq6zKCUHkNAymOfmfvvQ8bWljo1ynXy+KYpPOUIPEnH1T+4psX2EyWzj6zgXG8dLLaWqY2oCRmOvNYrrJ6Lb0j4R6s52jsuNx+U/QqlDV6Bxeg11OHRBcBy5x749y4+thxTqEC8c9lVliouxUZaBCcotoOa6X0Hkvfv2Rv/F+q5lxJ7lbejHGRhqjnFpcC3LAMbgzcdPeocsW4NIfjdSTPSaGGvorSjwoka+76lJ+j3Em4hmdrHNEkXjUAE6Hqurw1MEbjTafr9lefwXmXp2rRynpJwbLhKzy5xysJi0W8F562u+LWleyeleH/APBr3kFkaRqReYXkuMpdtrQvW6GC4ujzurfvItMJg3epcSdlwGIbD3DqfivVuEUQ6i5rrGF5jxSnlrPH8RTuoSpCsT2KNMIhrFQhSp05MKMoN02yQOZA810Hou9tPHUxUHZJLY/iiAOkm3c5ULmFro3BVrUoB9drsxY15aS4SchtLobe2sapOT0Y/Hp36HtHC+B0MO7NTJl5mHPJDRc9kEwBrokm8FweJa17w0vp2s69u0Acp7jB5pLAYgYjDn1AZWIdkqNqtJDsujhBzNtBEzqtU6NVrorspUaDATkpNc2wFpc4z5ASd15dPvez1qTXwOH9KuIU34+HMBp0hmLAcoMQS2RzaI5yVydY9jqTm7p0HvTXGa7amIe5ohpJga+aRrtI9oROk8l6mOFJI8vLPlJsAQowpkLKdOSBonkwOEQ1TEJ3G8ILG5gZb8EDB076TyWOerRvC3s6htMkaHyKz1DuRT+FdLwPvRGqYwBxaZtvqNAduh9xUkXyVhtUVtLAvcRDT99ytaPAarvwec/MhH4bimZ9fuNLrs8I+mQDnaJ5kCNAQe4kBLnKmOxrRzHD/RqoHgvAga6e6J3hW/7lbBF4drdXdPh9PKHBxAbm0O7zuOckQO5HdTYxt3ey0OMzIbeHOtb2T5FKux1UcrW4IL3cJM2PUH5JB/A4PtHxAPx+7LsK5pjVwG17XIBi/QjzVTVwdLRpbraH7jYX2nTqiVGOzl8bhCwSe0LCA246281WvYPWWBENOojcffgum41ScGjKDM7AHnzVA5rsxLgZLYuI3Olz0WsxIymSAL7fJK8RvTcOnL76petxsNe5mX2bTOunRLYnjoPZy3PXS/cqY45VZLKSs5rEUSXu7zssRq2JdmOmp5LFYT2zo+N8aa5hY299dtCufpOkwV0+F9GqUMcS52aDBMC7Sdr+9WNXgzDTNNrQ2RYgbi4J53VTxyntirS7HC1QYmDExO08lmGGvguqwWCHqWtIBmZ5E5j5G33tR4/Bim9zRpbXY8vv36pcsdRCUtnp/wDZ/T/wDAPtu/DI0G+k25ru8JSPXSfaA+BnZcT/AGeQcK1x/O6fENP1XfYWoF4ObeR7PVx/YQn6S4WcJVFpLQNSdXtHJcMfRJmYPe+67f01xeTh2Ie38NOQeUOB+IXh2J9LajhYleh0c+EGl6kPVRcpI6/jHFBQEAg2hcFVwL6rnP0BKH+1OquJe7RHbjZokTBCqcnLuKjHiVj6ZBgpjBNvPJALpMlP4JwO2n3KSOjrZDDYQuqgkENm52AVv6QYTDEN/ZnPzCzswhp7jM+7dBLpQnXXOS8kYdB/Z5gKwrvNCqGOFMyHNLm1HTYOA0AvfUR1hZx/F8SxtU0atP1eUFzhBawBv43PJhzeUTNokqHohxIUsQAcxFSG9n2swIczL1LgBe3aK9AxFR7hBbUDGvYMzxkNSxzBtgLC5JgANmdYiyanZbhfuUeY+kHoizCU2Zi41HSLmJgNLnBsDKA45RJM9rSFSPwAcBLo6x5SrPj/ABEV67nMBDBZgJJhs8yd5J8VX023nXZURtLZLJ29CtXglQezDu438jCRqUi0wQQetir31kIeIxEth1x127uSOwBGjVmkWyi4Z+UAt1CryEzhHkApc46GwkdngR2/AouJqNBg5ed2nlz7lrBtHrDHL5hEq1RJg3/1DXulT4vshSGuB+rLxOTUDUiSdB7PNd9haOHfAimToAHkHtHlAvPyXEcBbUz9mPL9SvRqFOp+UbROukbUz3dyTlfvFGJe6Sw3DqBY5rWgtdAcBUn2dAJdIjoinhFN1wHGS11nMIdlnJImCBmkDSzeQTIpGPYBPVsTcb5Op+yoGgJn1LJB5Aa7zIv380FhCdThjWu/HOc1SIaZcQ67ouQM9uUNVPW4aAWQ53YDhdpuXOzOJsBJV1isJSyyaTLbCARIvo+Oir3YWm10tyA30cSb62nWw8kSZzKHjNKwvF/OVQ4qlOkLpeMOiOp7/d5KjxF5++aOk2DyaR5zxoAV6kahxVYx0vmL96f42JxNUDZxSWHIEazN/Bekvsnnvuaq1TJge5YsrNJcfoto7Ao6z0W4j6ym1hPaYbdWw6PLTyXRBq8+4BixTrU3wYktcBc3BHjrMdCvQaroa48gT5BX4ZXEVNUU/Cr0W9Z8e0UrV4YKpqzIIcADy7Isb/fMJrgbf/Hp93zKPw5surf7hv4aFctqP78jPNl3/Z/LMPUpv1p1J6QQCD7neS7vB4yDInwHzJXn3B35ahExmbBHcZBB5e0PFdTRxgES4z/pJtPMAwvB6rFwyv47PVwT5Y0H/tBxhPDMUL3p7n+Ju3ivn9ezeluL9bga7KYLnObAaLuPaabAEHnsV5pgPRutJNShWA2/wn38mpvTJdm6FZ070UpELatcbwarAijVn/bePklDwyqNaVQf8HfRXZ1jjXFp/UmgpeaFlY4KkAzNN5hKnA1P8t/8rvopUamWxkeBU6aoYkywBstQgMxbefuP0U/2pvP3H6IQuMvQNSqFrgQYIII6EGQfNekennpoHYCiyk7t4pge+D7DNHNPe8Ob3MdzXmuUlshjj/xd8YUKNCo72qdT+R53PT7lLlxbsKLlFNAdref3qpMEBdBx6jR/ZcM6nLagbkqMLHNdm1Lz2RmkzeTYhc8T0PkfotU0zHBog98mEvXJOiI2eR8ihvJ5e5FaBpijgrDC8PMAk2N0k6n0V5hsVTFOHObIBgTeY0W6aNjo6LCs7RPT5pKu4T2by4mTaZiw5xAHgoUuNNbJLSZ5EKudxNu4Pxnpc/d1JBNRoJsvuDPAeJgdYkRvIkW8V32EqsDQ1tTQn/63SLEEGLg+yb7tK8v4TxIF0CQddOvQ9y7OniDpJMS3XvEQbzrPQjWYSMq2VYX7p2DcU4QGvJBi4kQQSALwRyjdFdxN0+264t2j0cSNpAOnXWBC5UcTs2bG8k35m566+J1TH7xt2XBt4iJMCCGjMJO3cSLpFMdoua3FKh9l5IkjsiTESSJnQ6WM/CvZxCo58OJgEgyAJtMgxflbmk6GMea7gwtkMIuBEg8tfzddE5iuIvH4hoe6/smQ3YC4ndV48VpOxE51oS4rUkiACLz7rCFUYhnj4/FM4jHODiXPuSybchBAnSTJ6RukqlYkXrAG24mwv0gmT7t09YkIeRnnXFjGJqz+dySdr9+atPSIA4l2UzpmPN39IVVXMKvtGiZ97NkrFsU5usRUDZuiYG1/6+C6Lg/GycPWpPMubTeWE6kZTI8Pgei5pjoCGypEkzo7TmQR5JsZcdoGrO/4AP8Ax6fcf+xTHBmya3+4fmlfRt84ZljuJ59o6JngWIaHVQXAF1RwaCdbnRUxeogPux9wykHkRB77JilxjsmxKT4vXDWCTEuA79bKvDiZ+q83rt5F8izp3UX8zo6fEpHIdXO+AN1juI/xjwbPvKoGae138vioDH04zesEHQyAFFRRyLLEY2QRJPfHuQH1RPgPf/VVlbjVFsjO3wM/BFw/stcNCJB5jSRzH0Q8aN5WMuqjSQuY4rhSKxgE5riBPf75V9VYDqJ+z9T5qP7OJ3H9I+CZHRim4u0VWH4E914yj+I/IKzw3o0yLuJPSwRPWwQM8G1ieWvuTNOq8cj9/SFsm2H48n5jGGwJYAAZA20juRfWVG6NPnKHRxZmCOd+7Q+Kyq6JdOlzFtO5SvBFmeIxfHYwuyzpffuQW1mzBcJ0ibpLFYvMwRsRt0UBVkSIB5xKn8JDlmajoarYxlwMx1Fge5I0v9Lu82911lRx3e7wCXc2YBvHP+qbGCQtzbCVK7tBlHiSfvVCxOHztkC4/wDa5stQ0aQFOpiCxotMm0byJVGNbE5Hor2VosfHvQ6o8kauC6q7bT4BSGDtqV0s0YumXYPZWfPBThVP4/oR4VaoZ0j4nVdXhsccxvJJnXSTF/O3euXZQLbgkLVHiNX1mUVCAAPp8kEskZ7HfwrqMdRdbfr+h2DcTZhtaLgE+XTS30TD8ZI1zCXamzpAGt+Z+wuTOMqfnPkPooniNX8/ubznlzSuUR79k9Qu9ff+h2PDK4dU9kHsaOMj2vPRO43EtBs2n/xyd0HMvOcHxqu2qcr4sNGs5n+FNu4pVOr+mjdPJUrNGCSZND2Xnypyi16d/wBDqKmLubx/Jy6KVKrIAn/1Jkf6jZcm3iVUXzT3q14bxE1ABJEaidPdfvlPx5Yz7EfVdBm6ZXNa9Uc3xWP2iqY/G/4qoxb9VacYfFWpGznf9iqeubKl9qPOQYd481iFM3t5wtowSJKE92qz1s96G4oOWgqLvgfFn03CDLZBLdd7xytOiuH4ii3GUSWuMOeSCYLnud2R2R2QHBhi83uuSoVS0SCQeYsmn4x5qNMnsQWltwHRZ3fIEzey1z1RlbOw9Msa5raf4e08n/iQG98z71zmF4pIqGXh+oI5GGmTsJiBG+2+vSHjr8QGOfJeM2eWhsOc6QABaMsDwSeDLHZrGJEtuZA/ACNyRqhyyUpWHBNKhr96GHNq53DmDppNztMea1h8lRjWtn1oAH8LheALWPjv5Sdw5zcQ2m85Gvv2nZRlIBAeDEbA6K34NXqMquqsphzzABFOzfwmGgZRYRHUoUvQ0Q4Twl1UkkQ1hGYnmTAZ3mD5FdjwXhVNjWUH1clWoSaLcpLbuDA17o/wwXCAZO5IGp5fivr8JVc+gcjawaS0QcrniXUryQQ4GBrGVHwePruDsQal6Qp5MpaCGsLg4EASDBmd0Mqa7HRtMn6T1zShjg4OLspA2yuGYHrt1UuFVTlyl8OE2N57RtPQR5JLjWNbUqis6pmLRnBcJL3AutB1JcGAnoSleGtrVaWIrwXPa6nDgL5nEtIAA5AWAtA0S+Nh8tlrRpftGKa31gaARRzbTUs4juHPWE9h+KBxIIIcC5p3gtdlPvjzVLwbibKJa11IF5cyoXSMzHNLvZbBGkagwWjqp4d7GVqcTDsznEmSTd09CbC1hqu4MxS2dRQrSJQcbVhjuZ+axtYRbQ+KU4lXho6n4D+iQxqYlWqkgygisQtPqzr8UDOlpB2GdWPNQNRCL1EvRJA2ELkGpWzEczMdBZojxBK2XpVuIB30J+Mg+8psELmyyZhgLmS46mSoYR5l07H6KFPGzYm8LXD3SX/6j7oSc692z2vYmWf+JUbdU9XodwWCdXrtpM9p9miYv1JIAHUmyWqYb1eJewiCzsuEzDmucHCe8K19HKjWYqnVl7S14Dg0tu0O1AIIOunw1Q+NYSoK5qva4euLnAkWcQ4lxBiD7Q0QuNY/oUY8/ie0e7rk/lpCb3QZiei0a7P8v75rTrm5A7/6KDqQ/wAweaXjUq1RX17weK+fK/hdC1F4NZxaIEC3mrLBUg5xBE2+aqqLQKrgDms2/mrXAV8hdeJgfH9E1V4qv96ENv8Ah8ljvv8AXuL4yl6uqAJAcJHz1TPDyfWQCRmB0m8X0HihY9uaoHZg6G7Trvqt4US83Agb9VuvGXEFc17Ol4/fyvv8Co4qSHun87vGCQqyq5WPE7vdf8Tv+xVZUXqM+TQRwnZYiF8LEQNsTEhSc2wNrzve3MbI9PDCZJJb/pN+5NUsFTINnW5ykIZZX09NYWmFw0kc4lPVeHFpMPa0HaSEt6mReo3uObl3fcLGdZptZzmlpJ6bz0H38VqmXsktzCIkiRE6SiUsNJILwCCNzHfPT6KdShIafWMJMAiCCN5cYv33K401UpPOk+1pF2u5KxwnEctMltIubcEyWjNbK45dwXWAI26hB/cbsmc1BuYuSYJ3+aSqYIiACTIadHCCdRcbLrOGatd76ZgkNLvZhsSYEggDkNtu9G4ljYc00M7KRaABPtOHtSJM3O6HieFmnTk1hYkBvavB22ukPVgC7jI2jT6LDrLFjahAdmMdu0tbcjKRewJ5RslaNWrBDJAbZ0EjUze8ahFZQBYP8RzgS4hrQC7siS4tDpb2byRtvCXZhs3sumYnuOpO9j8V1HWSEluZtgCBEgk2IkDWw+Kt8LjGtyucLicpMaARYGxuCO/kl/7vtj/5hraGzI5+1ZArcKAYCHEut2co137WbTqtOTRZ4bD1zJFYt7RkRN9PkFHFYGuYmuXR0iFYcIoU2UQHVADJ/EPkUSvXpDSo3zCnldj40UTsLW/zfchHDVf8z3K2e8c0rUqSY23P/wCR9/oCbCcUIepq/wCYollX85VgIaAOSG6oEdsGhBzan5yg+pfzVi6oFAuCNMBoTayoPxFWHDMUGg5jefoglwQs90GSPNUy7ocjwZeaOi4LjHtrNqU8vYJLSRJBP8JBBOhB2gLOO8armplrValRntsDnOcGk2flkmJgWFklwjiDWNIMzrp98kDjGPa/Js4AzMbxp5Fa4pxoDHmcep5rW2yZ4g37BUHY9v2FXesHMeay35h5pKwI9WftPJ6oPRxYDyecfNOfvRo5+Sq7cx5rRrgHmjeFSexGP2hkxRdNf3LOpxO1h52SjalaSW1CJ2DiEr+0o7HAbjzTIY1Dsibqurn1K96X0B1cQZOaSdzzO5Sr3IuKfe0IEp/Jnl1QX1/RYh2WLeTMpE3VDEZjHKbeSGmf2cc/cg1WQU/L08oLl5GKSZGLLAFkqZbpulqKZoJYm34fs6doXP6hKkLMmJ4+5ikmTp05UXNhEpRB7lpwsmeGnC/M69kGvhHpGQbwTqTPft92S8KQcWnklR099jWTdXJaG2hsxYA31kgSfGYQkTMMsboaySORpYsWyEBppYiMpyJ0A+PcrDA4miIloB3m/lyWN0alYlh21PwB3gD8lYYF9V9gxr+8tad+oW+I8WmQx5IIsBIA6dVUSh790MdRqnZ2FPhJddwDD1cD/wBSVI+jzd3eQJXM4Li1SkbOMcjp4cldVvSl7Q0gTPO3JKkpp0j2Omx9Bkg5ZJSTXft+QyeA0t6rh/xRB6NUjpWnwCr/AO+R3pj+b9FL+9bD7VI+BH0Cz/M9CmOH2U/9R/1/8jx9Fh+c+SBU9HQPxO/lH1TGF4rReJaXt5gmY+qc/eTY9sEfxCPeEHiTR6OP2Z0UoqUW6/5I5uvg8jnCfwzcRsT8kLFcKe+CIiPHUq1xz6Ti9xqBpLMrQAHAkzJcS4FsA8ipMxtGAA+YA1hpJi+jiImd/LRM5utHlx9nYZZ5RnKo7ra+Ff8AZz54JU6eaj+56v5fePqrrEYtrROYRt+nNV9TjImwPnC1Tm/IV1HQdJhdPI19z/BCB4fUmMjvAT8EF1MjUEKwdxc/lHmiUuMkNJyy7Qch1I30TE5eaPMyYsK+xO/oI1MC9rA9wgEwJsTroNYtql0WviHPdmeS48yjYnDsAkHwRkoosW4WLjDSxbhaWnB2vjWVF5k8+9Tq0nTf7HgsOGIbm/DpPVWtya4+SF2u5r1Ayzfyt5o9Sk0ABpzO3t7gUbDVHVBlizdYGyBSpS+1gDsmxgopOK76/MVybbvyN1KJYRJB27if0TNXhkNLjsJLZvz15orMG17gCYAk6breLdq3ObdY7o9ypi4KTjNXrQu5NJr6lQyJ6KT6c2bJUaTZNuRRcK4gmBPO0x1UOON6a0US1tGqJDZkXndRqUZuCDO0wR3yrhmAYaeZxlxE9G2nuVfhKYMnJmE+7kqZdPVQlVPt6r7v1FRyp215CJCk2mjvw7QSLzPlyRqHD93HdJw9JOc+NX9e3zGvIkrF2Yd1jGvP9UN752Rq7zN+sIbmubGoMLs0IJ8YXS7nJ3tggFsMg3R8LRJNvfojYjAVDDsuYdL/AKoIdNJx5pX8kc8iTpsTfQIGaDlO8W81AKwr44lmXwhCq4EhsyLbIsnTK28Tulb+B0Z/7tCodf6pnFYt1QNlrBl0ytDdY1jXRAYAjUcIXAmYie7RKx9O8rpK2w3PiAc3opBgjqttpjcolPD+KOGKpdtPWzHJDPDcfSYO3Sc902Iq5IHKMh80LEY4OcYaQ07ZpIHLNF79FClgi5xAgRudFMUHOOQAS2+3xW4+lkrrz0qV38An1Drjeu/cWp0p3haewjWUZpcJEc/P7CLisMQxri4GdhsfmtfTLw20na/f7oXzp/MFh6QeYiLak6eQQ8RQLHQf6pjBgATI107toQMTXL3Eu3QSwwjhTf2n+BylJz+ANjZKI+WixEHkjVcK1g9tpdGjZMd50QaVAu8PJc+ncVwa975mqae70RYQdZ8FBwgojaRDo3ClVZBhw8v0QeFcN6NvYCFkKYAUmOLTp5oFjXmbZkBYil9PkfNYqeC9YgcvgyFWuXGTyhbp1nFhp2gnN3ED6IBUqaT4jcvmFxVDuDhoeHHbYz8DBQKLyNNFIVmgQGz96qbAC0m/LoLaKhK6ivIV2tvzIuxLpkGIQw1zzzOuq36p0bAc1A9n2T4oWmnckEu1IxjYd1lXOJxApUctPcxPvJ+SpbgTzTWFw7qmoOUb9eQTcORx92C2/wCgvLBOnJ6QBtWxExMSmxWysgC2k/FIVHQTEwDZN0sczLD2Eu/MHRbkRBBSY5FdN0FOLq0rH8Tw1hLXOqNaXNaYm+m4S2Mp1ASAJbsR81XyXuJVlTxBFgC4xHXvhX4s0ctpLjfmu7E8JQrdleZnl3qNQncp9+Nk5SyTpB+iVxOEcLxlB0BIlTZsSjG4O/XT0PjLfvaNUa8COso7ca7Rp1SBsp0yLzyt3pEM8lpOgpY4vZPEG8zcrRxBIgqActAoJTbld6YSWhvDOp5e3tOjZ98pZ5gmJjr81B2q21srHl5JRS7HKNOzUonrjAAUWPLSCDcLHvkknU3lYm0u+zXsN6wjfvhQDrzso04JGYwOcT7lrQ/BGsjdSQNDWJxOjQLfeiCKnVCL1FbLqZcrs5QSVDtSuBTygSCZJiJ5BKtN5C2HTZM03Bkx5pmSfitO9JIH7KAPGkCNj39PAhQzkFY+oZlQJU+TJ6DEvUKK6i96L64ZYgLKeEJ6BOcsk1wTsG0tsCyZtrsrXEVoElguIOkDySmTKLa80NmLcCDrBlMxT8FOMn3FyXN2vICSsTD6rCScpv1W1M8e9Nf1/IZy+APE1GudLQWjlr1135IBKxYkzlbbDSpUbYTsrDhuJyZgbh4g+E/VYsVfTe7U13X9heRKSpieIfeOVh4LVDVYsU6beXfqF/KOBgsTdoiR0H9CocR4iahEdlo0HzssWK3qskopRj59/oKhFN2/IWosBN1LE1A4yBGyxYo7qFeo3+YlT7I6lbe466eKxYnRdLXkB5gziSSDJkCJ3WhVMzr3rFin8SUu7GcUReSdVFaWIZLZqNp3h+Ha4Em5Gg28VixO6VJ5FYvM2oaGauFB19wSNamAdSVpYrs0I1dCMMm9AyJ0U6FLtXWLFHCCbsok/IlWeIMJeVpYk5ZNyCiqRtEo0C5bWLsUVKSsybpWiVOlDtbDU/RaqsGx81ixVqEeH3gp7AyncIWtEmDPMSsWJHTS4ty9EbNWqFHmXGOabp1obDlixHgk0pTRkldIWFSNZPiYQ5WLFI5N6GUaWLFiE0//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hMSEBUUEhQWFRUVGBgXFxgYGBoYGBUYGBcXFxgUFRcYHCYeFxwjGhcUHy8gIycpLCwsFR4xNTAqNSYrLCkBCQoKDgwOGg8PGiwkHyQsLCk0LCwpLC0sLCwsLCwsLCwsLCwsKSwsKSwsLCwsLCwsLCwsLCwsLCwsLCwsLCwsLP/AABEIALcBEwMBIgACEQEDEQH/xAAcAAACAgMBAQAAAAAAAAAAAAADBAIFAAEGBwj/xABBEAABAwIEAwQIAwUIAgMAAAABAAIRAyEEEjFBBVFhInGBkQYTMqGxwdHwQlLhFBVikvEHFiNTcnOCsiSiM0PC/8QAGgEAAwEBAQEAAAAAAAAAAAAAAgMEAQAFBv/EADURAAICAgECAwUGBAcAAAAAAAABAhEDIRIEMRNBUQUiYXGBMpGx0eHwFUKh8RQjQ1JywdL/2gAMAwEAAhEDEQA/APFKb4IPJXFPE+tpPzDtNAM88tvhNlSI+GqkE9QR52+atAaLChhyWuIPshpjeCQJ8yPNXFDDnI3KY7I89SfefIJSjim1aDKQB9Yx2oMHJdziCbbbq2Nem6PVeyABckEW3HPTzU+eKULRuN+8DZhnT7W59+3hZGbQNpcbGeXgthh/h95RWU76j+VQFRlJuvetU6YLwCJBDh8/ktY2fV1C2QchiNZ0ELlK2IriznP8SU3HjctoCcktHT8XoeyG2JJJ66b90rWUgdmNOff5bLlv3lVt/iOtpfRT/e9b858m/ROeNi1I6jtTpz+cb9yE+m6fZ2b/ANj0vaFzv72q/m9zfotjjFYfjPkPoh8JncjpjUvBaf6oVZ4ym2x5dVQjj1f8/uH0UncerOaWkggiD2RPmueJmqQ1w+gcs7SVYswyqcBi6gbDSzxB366JmrxJ4tmaTuADbpqkODsauw5Twz94P2I+ax2GfyH39lVuK4vWpxZsHQwfI3S/95an5W+/6oljk9oFySLptEg3uPv9VqthTzMfBUx9JX7sZ7/qpN9J3xBY0jvK3wpnckWgpR1K050awO8qup+kEn2APEo1TGmJgXPP3J0OnyPsvwFTzQXdjZZN+z8VF1PoPJZSaSQ6QAYJbc66aKVSnI31JsD1t01SQwTqd9fcsFLvW3NE77ctlMVO7z++q01DOAbDXINEnKOy4iNhKYwJs4nQCd+qnTrZQAQBy7Q0vGqBjELetvcOb4aeEfcLbqrYJDvCPci+vm8P6wQVqo8fxjvb0P6HwQmgwGHXLOlwBp8UHEQRAI1aPep+sbm7UdJbHTktVmtJblI9oadLrjhasCDv3/KyGalpgGNwrang8wmT9lAxnD4a4kgwDrqO4rUgZNFX+3tO8LarvU8ne5v1WKzwYk/NiEKTFhCwKlglvwSuxmYvaXSIERaZk3+9V0GDowCey3MbCNCLQctjoVzGHb/hjrddXwF2emBfsg+9x+/FIzbxtG41741SpyJBH8vXr0TFMeHeIR2YQHn5lHZgRyXm2XKDESAHA2iWz/MCmKnEcK95zUbSdDHuU+KYTLQqEAWb8wuWwuGc9xJ5r0uh96Loh6rTQ56XcFoZBUw+kSRuI1BXGQvQDhs1BwP3IXBubdPzRqmLxuyELIUoT2HwrS3tapF0NK+FMN0CLUpgOtorT0RY042iXCQHZoifZBIt4IZypNjIRtpep13Av7I6lZjDVq5M1y0NuB1PPvWekX9mJw7WuoFzi0Q4OEk9V6VwP0houcQM2bqIB55TofBVnHvSZjs2Vj8osajrUyQdA4TyjZeR42R7f3HpLDG6rXqeHu4k4TTqAOExcXCr8Xh8ptcG4V36WYQCqHtECoJPeNSqrEuljYt05H9dV6eNrTXmefONNoShaUiFpPFEU7hsTNikyExQw4iSmwm4uxOSKa2X2DeS3U2IGvQfqiFqJQwwa2x1g3M7dB1RBSkfQH4rzmUCj2XUmU0c0r7+4KbGD7J+QWNjIoyk2Gv6sKNUw5Bv7MRuP0UqdIGQNxG/Mc1Yuw2dhbFtwWuM+I+CXJjYoqjg3a2Olpb01ke9adgSNGmT3GL6WcO9MfsPaggEdC5p6WhQcydA4Ho/naRJGnzXWbQs+g+5hw/m89Ty96h6lwLWnnIvP4T0CbpUS0yTUI5GD8FlRo9Y2Ng478uq6zKCUHkNAymOfmfvvQ8bWljo1ynXy+KYpPOUIPEnH1T+4psX2EyWzj6zgXG8dLLaWqY2oCRmOvNYrrJ6Lb0j4R6s52jsuNx+U/QqlDV6Bxeg11OHRBcBy5x749y4+thxTqEC8c9lVliouxUZaBCcotoOa6X0Hkvfv2Rv/F+q5lxJ7lbejHGRhqjnFpcC3LAMbgzcdPeocsW4NIfjdSTPSaGGvorSjwoka+76lJ+j3Em4hmdrHNEkXjUAE6Hqurw1MEbjTafr9lefwXmXp2rRynpJwbLhKzy5xysJi0W8F562u+LWleyeleH/APBr3kFkaRqReYXkuMpdtrQvW6GC4ujzurfvItMJg3epcSdlwGIbD3DqfivVuEUQ6i5rrGF5jxSnlrPH8RTuoSpCsT2KNMIhrFQhSp05MKMoN02yQOZA810Hou9tPHUxUHZJLY/iiAOkm3c5ULmFro3BVrUoB9drsxY15aS4SchtLobe2sapOT0Y/Hp36HtHC+B0MO7NTJl5mHPJDRc9kEwBrokm8FweJa17w0vp2s69u0Acp7jB5pLAYgYjDn1AZWIdkqNqtJDsujhBzNtBEzqtU6NVrorspUaDATkpNc2wFpc4z5ASd15dPvez1qTXwOH9KuIU34+HMBp0hmLAcoMQS2RzaI5yVydY9jqTm7p0HvTXGa7amIe5ohpJga+aRrtI9oROk8l6mOFJI8vLPlJsAQowpkLKdOSBonkwOEQ1TEJ3G8ILG5gZb8EDB076TyWOerRvC3s6htMkaHyKz1DuRT+FdLwPvRGqYwBxaZtvqNAduh9xUkXyVhtUVtLAvcRDT99ytaPAarvwec/MhH4bimZ9fuNLrs8I+mQDnaJ5kCNAQe4kBLnKmOxrRzHD/RqoHgvAga6e6J3hW/7lbBF4drdXdPh9PKHBxAbm0O7zuOckQO5HdTYxt3ey0OMzIbeHOtb2T5FKux1UcrW4IL3cJM2PUH5JB/A4PtHxAPx+7LsK5pjVwG17XIBi/QjzVTVwdLRpbraH7jYX2nTqiVGOzl8bhCwSe0LCA246281WvYPWWBENOojcffgum41ScGjKDM7AHnzVA5rsxLgZLYuI3Olz0WsxIymSAL7fJK8RvTcOnL76petxsNe5mX2bTOunRLYnjoPZy3PXS/cqY45VZLKSs5rEUSXu7zssRq2JdmOmp5LFYT2zo+N8aa5hY299dtCufpOkwV0+F9GqUMcS52aDBMC7Sdr+9WNXgzDTNNrQ2RYgbi4J53VTxyntirS7HC1QYmDExO08lmGGvguqwWCHqWtIBmZ5E5j5G33tR4/Bim9zRpbXY8vv36pcsdRCUtnp/wDZ/T/wDAPtu/DI0G+k25ru8JSPXSfaA+BnZcT/AGeQcK1x/O6fENP1XfYWoF4ObeR7PVx/YQn6S4WcJVFpLQNSdXtHJcMfRJmYPe+67f01xeTh2Ie38NOQeUOB+IXh2J9LajhYleh0c+EGl6kPVRcpI6/jHFBQEAg2hcFVwL6rnP0BKH+1OquJe7RHbjZokTBCqcnLuKjHiVj6ZBgpjBNvPJALpMlP4JwO2n3KSOjrZDDYQuqgkENm52AVv6QYTDEN/ZnPzCzswhp7jM+7dBLpQnXXOS8kYdB/Z5gKwrvNCqGOFMyHNLm1HTYOA0AvfUR1hZx/F8SxtU0atP1eUFzhBawBv43PJhzeUTNokqHohxIUsQAcxFSG9n2swIczL1LgBe3aK9AxFR7hBbUDGvYMzxkNSxzBtgLC5JgANmdYiyanZbhfuUeY+kHoizCU2Zi41HSLmJgNLnBsDKA45RJM9rSFSPwAcBLo6x5SrPj/ABEV67nMBDBZgJJhs8yd5J8VX023nXZURtLZLJ29CtXglQezDu438jCRqUi0wQQetir31kIeIxEth1x127uSOwBGjVmkWyi4Z+UAt1CryEzhHkApc46GwkdngR2/AouJqNBg5ed2nlz7lrBtHrDHL5hEq1RJg3/1DXulT4vshSGuB+rLxOTUDUiSdB7PNd9haOHfAimToAHkHtHlAvPyXEcBbUz9mPL9SvRqFOp+UbROukbUz3dyTlfvFGJe6Sw3DqBY5rWgtdAcBUn2dAJdIjoinhFN1wHGS11nMIdlnJImCBmkDSzeQTIpGPYBPVsTcb5Op+yoGgJn1LJB5Aa7zIv380FhCdThjWu/HOc1SIaZcQ67ouQM9uUNVPW4aAWQ53YDhdpuXOzOJsBJV1isJSyyaTLbCARIvo+Oir3YWm10tyA30cSb62nWw8kSZzKHjNKwvF/OVQ4qlOkLpeMOiOp7/d5KjxF5++aOk2DyaR5zxoAV6kahxVYx0vmL96f42JxNUDZxSWHIEazN/Bekvsnnvuaq1TJge5YsrNJcfoto7Ao6z0W4j6ym1hPaYbdWw6PLTyXRBq8+4BixTrU3wYktcBc3BHjrMdCvQaroa48gT5BX4ZXEVNUU/Cr0W9Z8e0UrV4YKpqzIIcADy7Isb/fMJrgbf/Hp93zKPw5surf7hv4aFctqP78jPNl3/Z/LMPUpv1p1J6QQCD7neS7vB4yDInwHzJXn3B35ahExmbBHcZBB5e0PFdTRxgES4z/pJtPMAwvB6rFwyv47PVwT5Y0H/tBxhPDMUL3p7n+Ju3ivn9ezeluL9bga7KYLnObAaLuPaabAEHnsV5pgPRutJNShWA2/wn38mpvTJdm6FZ070UpELatcbwarAijVn/bePklDwyqNaVQf8HfRXZ1jjXFp/UmgpeaFlY4KkAzNN5hKnA1P8t/8rvopUamWxkeBU6aoYkywBstQgMxbefuP0U/2pvP3H6IQuMvQNSqFrgQYIII6EGQfNekennpoHYCiyk7t4pge+D7DNHNPe8Ob3MdzXmuUlshjj/xd8YUKNCo72qdT+R53PT7lLlxbsKLlFNAdref3qpMEBdBx6jR/ZcM6nLagbkqMLHNdm1Lz2RmkzeTYhc8T0PkfotU0zHBog98mEvXJOiI2eR8ihvJ5e5FaBpijgrDC8PMAk2N0k6n0V5hsVTFOHObIBgTeY0W6aNjo6LCs7RPT5pKu4T2by4mTaZiw5xAHgoUuNNbJLSZ5EKudxNu4Pxnpc/d1JBNRoJsvuDPAeJgdYkRvIkW8V32EqsDQ1tTQn/63SLEEGLg+yb7tK8v4TxIF0CQddOvQ9y7OniDpJMS3XvEQbzrPQjWYSMq2VYX7p2DcU4QGvJBi4kQQSALwRyjdFdxN0+264t2j0cSNpAOnXWBC5UcTs2bG8k35m566+J1TH7xt2XBt4iJMCCGjMJO3cSLpFMdoua3FKh9l5IkjsiTESSJnQ6WM/CvZxCo58OJgEgyAJtMgxflbmk6GMea7gwtkMIuBEg8tfzddE5iuIvH4hoe6/smQ3YC4ndV48VpOxE51oS4rUkiACLz7rCFUYhnj4/FM4jHODiXPuSybchBAnSTJ6RukqlYkXrAG24mwv0gmT7t09YkIeRnnXFjGJqz+dySdr9+atPSIA4l2UzpmPN39IVVXMKvtGiZ97NkrFsU5usRUDZuiYG1/6+C6Lg/GycPWpPMubTeWE6kZTI8Pgei5pjoCGypEkzo7TmQR5JsZcdoGrO/4AP8Ax6fcf+xTHBmya3+4fmlfRt84ZljuJ59o6JngWIaHVQXAF1RwaCdbnRUxeogPux9wykHkRB77JilxjsmxKT4vXDWCTEuA79bKvDiZ+q83rt5F8izp3UX8zo6fEpHIdXO+AN1juI/xjwbPvKoGae138vioDH04zesEHQyAFFRRyLLEY2QRJPfHuQH1RPgPf/VVlbjVFsjO3wM/BFw/stcNCJB5jSRzH0Q8aN5WMuqjSQuY4rhSKxgE5riBPf75V9VYDqJ+z9T5qP7OJ3H9I+CZHRim4u0VWH4E914yj+I/IKzw3o0yLuJPSwRPWwQM8G1ieWvuTNOq8cj9/SFsm2H48n5jGGwJYAAZA20juRfWVG6NPnKHRxZmCOd+7Q+Kyq6JdOlzFtO5SvBFmeIxfHYwuyzpffuQW1mzBcJ0ibpLFYvMwRsRt0UBVkSIB5xKn8JDlmajoarYxlwMx1Fge5I0v9Lu82911lRx3e7wCXc2YBvHP+qbGCQtzbCVK7tBlHiSfvVCxOHztkC4/wDa5stQ0aQFOpiCxotMm0byJVGNbE5Hor2VosfHvQ6o8kauC6q7bT4BSGDtqV0s0YumXYPZWfPBThVP4/oR4VaoZ0j4nVdXhsccxvJJnXSTF/O3euXZQLbgkLVHiNX1mUVCAAPp8kEskZ7HfwrqMdRdbfr+h2DcTZhtaLgE+XTS30TD8ZI1zCXamzpAGt+Z+wuTOMqfnPkPooniNX8/ubznlzSuUR79k9Qu9ff+h2PDK4dU9kHsaOMj2vPRO43EtBs2n/xyd0HMvOcHxqu2qcr4sNGs5n+FNu4pVOr+mjdPJUrNGCSZND2Xnypyi16d/wBDqKmLubx/Jy6KVKrIAn/1Jkf6jZcm3iVUXzT3q14bxE1ABJEaidPdfvlPx5Yz7EfVdBm6ZXNa9Uc3xWP2iqY/G/4qoxb9VacYfFWpGznf9iqeubKl9qPOQYd481iFM3t5wtowSJKE92qz1s96G4oOWgqLvgfFn03CDLZBLdd7xytOiuH4ii3GUSWuMOeSCYLnud2R2R2QHBhi83uuSoVS0SCQeYsmn4x5qNMnsQWltwHRZ3fIEzey1z1RlbOw9Msa5raf4e08n/iQG98z71zmF4pIqGXh+oI5GGmTsJiBG+2+vSHjr8QGOfJeM2eWhsOc6QABaMsDwSeDLHZrGJEtuZA/ACNyRqhyyUpWHBNKhr96GHNq53DmDppNztMea1h8lRjWtn1oAH8LheALWPjv5Sdw5zcQ2m85Gvv2nZRlIBAeDEbA6K34NXqMquqsphzzABFOzfwmGgZRYRHUoUvQ0Q4Twl1UkkQ1hGYnmTAZ3mD5FdjwXhVNjWUH1clWoSaLcpLbuDA17o/wwXCAZO5IGp5fivr8JVc+gcjawaS0QcrniXUryQQ4GBrGVHwePruDsQal6Qp5MpaCGsLg4EASDBmd0Mqa7HRtMn6T1zShjg4OLspA2yuGYHrt1UuFVTlyl8OE2N57RtPQR5JLjWNbUqis6pmLRnBcJL3AutB1JcGAnoSleGtrVaWIrwXPa6nDgL5nEtIAA5AWAtA0S+Nh8tlrRpftGKa31gaARRzbTUs4juHPWE9h+KBxIIIcC5p3gtdlPvjzVLwbibKJa11IF5cyoXSMzHNLvZbBGkagwWjqp4d7GVqcTDsznEmSTd09CbC1hqu4MxS2dRQrSJQcbVhjuZ+axtYRbQ+KU4lXho6n4D+iQxqYlWqkgygisQtPqzr8UDOlpB2GdWPNQNRCL1EvRJA2ELkGpWzEczMdBZojxBK2XpVuIB30J+Mg+8psELmyyZhgLmS46mSoYR5l07H6KFPGzYm8LXD3SX/6j7oSc692z2vYmWf+JUbdU9XodwWCdXrtpM9p9miYv1JIAHUmyWqYb1eJewiCzsuEzDmucHCe8K19HKjWYqnVl7S14Dg0tu0O1AIIOunw1Q+NYSoK5qva4euLnAkWcQ4lxBiD7Q0QuNY/oUY8/ie0e7rk/lpCb3QZiei0a7P8v75rTrm5A7/6KDqQ/wAweaXjUq1RX17weK+fK/hdC1F4NZxaIEC3mrLBUg5xBE2+aqqLQKrgDms2/mrXAV8hdeJgfH9E1V4qv96ENv8Ah8ljvv8AXuL4yl6uqAJAcJHz1TPDyfWQCRmB0m8X0HihY9uaoHZg6G7Trvqt4US83Agb9VuvGXEFc17Ol4/fyvv8Co4qSHun87vGCQqyq5WPE7vdf8Tv+xVZUXqM+TQRwnZYiF8LEQNsTEhSc2wNrzve3MbI9PDCZJJb/pN+5NUsFTINnW5ykIZZX09NYWmFw0kc4lPVeHFpMPa0HaSEt6mReo3uObl3fcLGdZptZzmlpJ6bz0H38VqmXsktzCIkiRE6SiUsNJILwCCNzHfPT6KdShIafWMJMAiCCN5cYv33K401UpPOk+1pF2u5KxwnEctMltIubcEyWjNbK45dwXWAI26hB/cbsmc1BuYuSYJ3+aSqYIiACTIadHCCdRcbLrOGatd76ZgkNLvZhsSYEggDkNtu9G4ljYc00M7KRaABPtOHtSJM3O6HieFmnTk1hYkBvavB22ukPVgC7jI2jT6LDrLFjahAdmMdu0tbcjKRewJ5RslaNWrBDJAbZ0EjUze8ahFZQBYP8RzgS4hrQC7siS4tDpb2byRtvCXZhs3sumYnuOpO9j8V1HWSEluZtgCBEgk2IkDWw+Kt8LjGtyucLicpMaARYGxuCO/kl/7vtj/5hraGzI5+1ZArcKAYCHEut2co137WbTqtOTRZ4bD1zJFYt7RkRN9PkFHFYGuYmuXR0iFYcIoU2UQHVADJ/EPkUSvXpDSo3zCnldj40UTsLW/zfchHDVf8z3K2e8c0rUqSY23P/wCR9/oCbCcUIepq/wCYollX85VgIaAOSG6oEdsGhBzan5yg+pfzVi6oFAuCNMBoTayoPxFWHDMUGg5jefoglwQs90GSPNUy7ocjwZeaOi4LjHtrNqU8vYJLSRJBP8JBBOhB2gLOO8armplrValRntsDnOcGk2flkmJgWFklwjiDWNIMzrp98kDjGPa/Js4AzMbxp5Fa4pxoDHmcep5rW2yZ4g37BUHY9v2FXesHMeay35h5pKwI9WftPJ6oPRxYDyecfNOfvRo5+Sq7cx5rRrgHmjeFSexGP2hkxRdNf3LOpxO1h52SjalaSW1CJ2DiEr+0o7HAbjzTIY1Dsibqurn1K96X0B1cQZOaSdzzO5Sr3IuKfe0IEp/Jnl1QX1/RYh2WLeTMpE3VDEZjHKbeSGmf2cc/cg1WQU/L08oLl5GKSZGLLAFkqZbpulqKZoJYm34fs6doXP6hKkLMmJ4+5ikmTp05UXNhEpRB7lpwsmeGnC/M69kGvhHpGQbwTqTPft92S8KQcWnklR099jWTdXJaG2hsxYA31kgSfGYQkTMMsboaySORpYsWyEBppYiMpyJ0A+PcrDA4miIloB3m/lyWN0alYlh21PwB3gD8lYYF9V9gxr+8tad+oW+I8WmQx5IIsBIA6dVUSh790MdRqnZ2FPhJddwDD1cD/wBSVI+jzd3eQJXM4Li1SkbOMcjp4cldVvSl7Q0gTPO3JKkpp0j2Omx9Bkg5ZJSTXft+QyeA0t6rh/xRB6NUjpWnwCr/AO+R3pj+b9FL+9bD7VI+BH0Cz/M9CmOH2U/9R/1/8jx9Fh+c+SBU9HQPxO/lH1TGF4rReJaXt5gmY+qc/eTY9sEfxCPeEHiTR6OP2Z0UoqUW6/5I5uvg8jnCfwzcRsT8kLFcKe+CIiPHUq1xz6Ti9xqBpLMrQAHAkzJcS4FsA8ipMxtGAA+YA1hpJi+jiImd/LRM5utHlx9nYZZ5RnKo7ra+Ff8AZz54JU6eaj+56v5fePqrrEYtrROYRt+nNV9TjImwPnC1Tm/IV1HQdJhdPI19z/BCB4fUmMjvAT8EF1MjUEKwdxc/lHmiUuMkNJyy7Qch1I30TE5eaPMyYsK+xO/oI1MC9rA9wgEwJsTroNYtql0WviHPdmeS48yjYnDsAkHwRkoosW4WLjDSxbhaWnB2vjWVF5k8+9Tq0nTf7HgsOGIbm/DpPVWtya4+SF2u5r1Ayzfyt5o9Sk0ABpzO3t7gUbDVHVBlizdYGyBSpS+1gDsmxgopOK76/MVybbvyN1KJYRJB27if0TNXhkNLjsJLZvz15orMG17gCYAk6breLdq3ObdY7o9ypi4KTjNXrQu5NJr6lQyJ6KT6c2bJUaTZNuRRcK4gmBPO0x1UOON6a0US1tGqJDZkXndRqUZuCDO0wR3yrhmAYaeZxlxE9G2nuVfhKYMnJmE+7kqZdPVQlVPt6r7v1FRyp215CJCk2mjvw7QSLzPlyRqHD93HdJw9JOc+NX9e3zGvIkrF2Yd1jGvP9UN752Rq7zN+sIbmubGoMLs0IJ8YXS7nJ3tggFsMg3R8LRJNvfojYjAVDDsuYdL/AKoIdNJx5pX8kc8iTpsTfQIGaDlO8W81AKwr44lmXwhCq4EhsyLbIsnTK28Tulb+B0Z/7tCodf6pnFYt1QNlrBl0ytDdY1jXRAYAjUcIXAmYie7RKx9O8rpK2w3PiAc3opBgjqttpjcolPD+KOGKpdtPWzHJDPDcfSYO3Sc902Iq5IHKMh80LEY4OcYaQ07ZpIHLNF79FClgi5xAgRudFMUHOOQAS2+3xW4+lkrrz0qV38An1Drjeu/cWp0p3haewjWUZpcJEc/P7CLisMQxri4GdhsfmtfTLw20na/f7oXzp/MFh6QeYiLak6eQQ8RQLHQf6pjBgATI107toQMTXL3Eu3QSwwjhTf2n+BylJz+ANjZKI+WixEHkjVcK1g9tpdGjZMd50QaVAu8PJc+ncVwa975mqae70RYQdZ8FBwgojaRDo3ClVZBhw8v0QeFcN6NvYCFkKYAUmOLTp5oFjXmbZkBYil9PkfNYqeC9YgcvgyFWuXGTyhbp1nFhp2gnN3ED6IBUqaT4jcvmFxVDuDhoeHHbYz8DBQKLyNNFIVmgQGz96qbAC0m/LoLaKhK6ivIV2tvzIuxLpkGIQw1zzzOuq36p0bAc1A9n2T4oWmnckEu1IxjYd1lXOJxApUctPcxPvJ+SpbgTzTWFw7qmoOUb9eQTcORx92C2/wCgvLBOnJ6QBtWxExMSmxWysgC2k/FIVHQTEwDZN0sczLD2Eu/MHRbkRBBSY5FdN0FOLq0rH8Tw1hLXOqNaXNaYm+m4S2Mp1ASAJbsR81XyXuJVlTxBFgC4xHXvhX4s0ctpLjfmu7E8JQrdleZnl3qNQncp9+Nk5SyTpB+iVxOEcLxlB0BIlTZsSjG4O/XT0PjLfvaNUa8COso7ca7Rp1SBsp0yLzyt3pEM8lpOgpY4vZPEG8zcrRxBIgqActAoJTbld6YSWhvDOp5e3tOjZ98pZ5gmJjr81B2q21srHl5JRS7HKNOzUonrjAAUWPLSCDcLHvkknU3lYm0u+zXsN6wjfvhQDrzso04JGYwOcT7lrQ/BGsjdSQNDWJxOjQLfeiCKnVCL1FbLqZcrs5QSVDtSuBTygSCZJiJ5BKtN5C2HTZM03Bkx5pmSfitO9JIH7KAPGkCNj39PAhQzkFY+oZlQJU+TJ6DEvUKK6i96L64ZYgLKeEJ6BOcsk1wTsG0tsCyZtrsrXEVoElguIOkDySmTKLa80NmLcCDrBlMxT8FOMn3FyXN2vICSsTD6rCScpv1W1M8e9Nf1/IZy+APE1GudLQWjlr1135IBKxYkzlbbDSpUbYTsrDhuJyZgbh4g+E/VYsVfTe7U13X9heRKSpieIfeOVh4LVDVYsU6beXfqF/KOBgsTdoiR0H9CocR4iahEdlo0HzssWK3qskopRj59/oKhFN2/IWosBN1LE1A4yBGyxYo7qFeo3+YlT7I6lbe466eKxYnRdLXkB5gziSSDJkCJ3WhVMzr3rFin8SUu7GcUReSdVFaWIZLZqNp3h+Ha4Em5Gg28VixO6VJ5FYvM2oaGauFB19wSNamAdSVpYrs0I1dCMMm9AyJ0U6FLtXWLFHCCbsok/IlWeIMJeVpYk5ZNyCiqRtEo0C5bWLsUVKSsybpWiVOlDtbDU/RaqsGx81ixVqEeH3gp7AyncIWtEmDPMSsWJHTS4ty9EbNWqFHmXGOabp1obDlixHgk0pTRkldIWFSNZPiYQ5WLFI5N6GUaWLFiE0//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AutoShape 6" descr="data:image/jpeg;base64,/9j/4AAQSkZJRgABAQAAAQABAAD/2wCEAAkGBhMSEBUUEhQWFRUVGBgXFxgYGBoYGBUYGBcXFxgUFRcYHCYeFxwjGhcUHy8gIycpLCwsFR4xNTAqNSYrLCkBCQoKDgwOGg8PGiwkHyQsLCk0LCwpLC0sLCwsLCwsLCwsLCwsKSwsKSwsLCwsLCwsLCwsLCwsLCwsLCwsLCwsLP/AABEIALcBEwMBIgACEQEDEQH/xAAcAAACAgMBAQAAAAAAAAAAAAADBAIFAAEGBwj/xABBEAABAwIEAwQIAwUIAgMAAAABAAIRAyEEEjFBBVFhInGBkQYTMqGxwdHwQlLhFBVikvEHFiNTcnOCsiSiM0PC/8QAGgEAAwEBAQEAAAAAAAAAAAAAAgMEAQAFBv/EADURAAICAgECAwUGBAcAAAAAAAABAhEDIRIEMRNBUQUiYXGBMpGx0eHwFUKh8RQjQ1JywdL/2gAMAwEAAhEDEQA/APFKb4IPJXFPE+tpPzDtNAM88tvhNlSI+GqkE9QR52+atAaLChhyWuIPshpjeCQJ8yPNXFDDnI3KY7I89SfefIJSjim1aDKQB9Yx2oMHJdziCbbbq2Nem6PVeyABckEW3HPTzU+eKULRuN+8DZhnT7W59+3hZGbQNpcbGeXgthh/h95RWU76j+VQFRlJuvetU6YLwCJBDh8/ktY2fV1C2QchiNZ0ELlK2IriznP8SU3HjctoCcktHT8XoeyG2JJJ66b90rWUgdmNOff5bLlv3lVt/iOtpfRT/e9b858m/ROeNi1I6jtTpz+cb9yE+m6fZ2b/ANj0vaFzv72q/m9zfotjjFYfjPkPoh8JncjpjUvBaf6oVZ4ym2x5dVQjj1f8/uH0UncerOaWkggiD2RPmueJmqQ1w+gcs7SVYswyqcBi6gbDSzxB366JmrxJ4tmaTuADbpqkODsauw5Twz94P2I+ax2GfyH39lVuK4vWpxZsHQwfI3S/95an5W+/6oljk9oFySLptEg3uPv9VqthTzMfBUx9JX7sZ7/qpN9J3xBY0jvK3wpnckWgpR1K050awO8qup+kEn2APEo1TGmJgXPP3J0OnyPsvwFTzQXdjZZN+z8VF1PoPJZSaSQ6QAYJbc66aKVSnI31JsD1t01SQwTqd9fcsFLvW3NE77ctlMVO7z++q01DOAbDXINEnKOy4iNhKYwJs4nQCd+qnTrZQAQBy7Q0vGqBjELetvcOb4aeEfcLbqrYJDvCPci+vm8P6wQVqo8fxjvb0P6HwQmgwGHXLOlwBp8UHEQRAI1aPep+sbm7UdJbHTktVmtJblI9oadLrjhasCDv3/KyGalpgGNwrang8wmT9lAxnD4a4kgwDrqO4rUgZNFX+3tO8LarvU8ne5v1WKzwYk/NiEKTFhCwKlglvwSuxmYvaXSIERaZk3+9V0GDowCey3MbCNCLQctjoVzGHb/hjrddXwF2emBfsg+9x+/FIzbxtG41741SpyJBH8vXr0TFMeHeIR2YQHn5lHZgRyXm2XKDESAHA2iWz/MCmKnEcK95zUbSdDHuU+KYTLQqEAWb8wuWwuGc9xJ5r0uh96Loh6rTQ56XcFoZBUw+kSRuI1BXGQvQDhs1BwP3IXBubdPzRqmLxuyELIUoT2HwrS3tapF0NK+FMN0CLUpgOtorT0RY042iXCQHZoifZBIt4IZypNjIRtpep13Av7I6lZjDVq5M1y0NuB1PPvWekX9mJw7WuoFzi0Q4OEk9V6VwP0houcQM2bqIB55TofBVnHvSZjs2Vj8osajrUyQdA4TyjZeR42R7f3HpLDG6rXqeHu4k4TTqAOExcXCr8Xh8ptcG4V36WYQCqHtECoJPeNSqrEuljYt05H9dV6eNrTXmefONNoShaUiFpPFEU7hsTNikyExQw4iSmwm4uxOSKa2X2DeS3U2IGvQfqiFqJQwwa2x1g3M7dB1RBSkfQH4rzmUCj2XUmU0c0r7+4KbGD7J+QWNjIoyk2Gv6sKNUw5Bv7MRuP0UqdIGQNxG/Mc1Yuw2dhbFtwWuM+I+CXJjYoqjg3a2Olpb01ke9adgSNGmT3GL6WcO9MfsPaggEdC5p6WhQcydA4Ho/naRJGnzXWbQs+g+5hw/m89Ty96h6lwLWnnIvP4T0CbpUS0yTUI5GD8FlRo9Y2Ng478uq6zKCUHkNAymOfmfvvQ8bWljo1ynXy+KYpPOUIPEnH1T+4psX2EyWzj6zgXG8dLLaWqY2oCRmOvNYrrJ6Lb0j4R6s52jsuNx+U/QqlDV6Bxeg11OHRBcBy5x749y4+thxTqEC8c9lVliouxUZaBCcotoOa6X0Hkvfv2Rv/F+q5lxJ7lbejHGRhqjnFpcC3LAMbgzcdPeocsW4NIfjdSTPSaGGvorSjwoka+76lJ+j3Em4hmdrHNEkXjUAE6Hqurw1MEbjTafr9lefwXmXp2rRynpJwbLhKzy5xysJi0W8F562u+LWleyeleH/APBr3kFkaRqReYXkuMpdtrQvW6GC4ujzurfvItMJg3epcSdlwGIbD3DqfivVuEUQ6i5rrGF5jxSnlrPH8RTuoSpCsT2KNMIhrFQhSp05MKMoN02yQOZA810Hou9tPHUxUHZJLY/iiAOkm3c5ULmFro3BVrUoB9drsxY15aS4SchtLobe2sapOT0Y/Hp36HtHC+B0MO7NTJl5mHPJDRc9kEwBrokm8FweJa17w0vp2s69u0Acp7jB5pLAYgYjDn1AZWIdkqNqtJDsujhBzNtBEzqtU6NVrorspUaDATkpNc2wFpc4z5ASd15dPvez1qTXwOH9KuIU34+HMBp0hmLAcoMQS2RzaI5yVydY9jqTm7p0HvTXGa7amIe5ohpJga+aRrtI9oROk8l6mOFJI8vLPlJsAQowpkLKdOSBonkwOEQ1TEJ3G8ILG5gZb8EDB076TyWOerRvC3s6htMkaHyKz1DuRT+FdLwPvRGqYwBxaZtvqNAduh9xUkXyVhtUVtLAvcRDT99ytaPAarvwec/MhH4bimZ9fuNLrs8I+mQDnaJ5kCNAQe4kBLnKmOxrRzHD/RqoHgvAga6e6J3hW/7lbBF4drdXdPh9PKHBxAbm0O7zuOckQO5HdTYxt3ey0OMzIbeHOtb2T5FKux1UcrW4IL3cJM2PUH5JB/A4PtHxAPx+7LsK5pjVwG17XIBi/QjzVTVwdLRpbraH7jYX2nTqiVGOzl8bhCwSe0LCA246281WvYPWWBENOojcffgum41ScGjKDM7AHnzVA5rsxLgZLYuI3Olz0WsxIymSAL7fJK8RvTcOnL76petxsNe5mX2bTOunRLYnjoPZy3PXS/cqY45VZLKSs5rEUSXu7zssRq2JdmOmp5LFYT2zo+N8aa5hY299dtCufpOkwV0+F9GqUMcS52aDBMC7Sdr+9WNXgzDTNNrQ2RYgbi4J53VTxyntirS7HC1QYmDExO08lmGGvguqwWCHqWtIBmZ5E5j5G33tR4/Bim9zRpbXY8vv36pcsdRCUtnp/wDZ/T/wDAPtu/DI0G+k25ru8JSPXSfaA+BnZcT/AGeQcK1x/O6fENP1XfYWoF4ObeR7PVx/YQn6S4WcJVFpLQNSdXtHJcMfRJmYPe+67f01xeTh2Ie38NOQeUOB+IXh2J9LajhYleh0c+EGl6kPVRcpI6/jHFBQEAg2hcFVwL6rnP0BKH+1OquJe7RHbjZokTBCqcnLuKjHiVj6ZBgpjBNvPJALpMlP4JwO2n3KSOjrZDDYQuqgkENm52AVv6QYTDEN/ZnPzCzswhp7jM+7dBLpQnXXOS8kYdB/Z5gKwrvNCqGOFMyHNLm1HTYOA0AvfUR1hZx/F8SxtU0atP1eUFzhBawBv43PJhzeUTNokqHohxIUsQAcxFSG9n2swIczL1LgBe3aK9AxFR7hBbUDGvYMzxkNSxzBtgLC5JgANmdYiyanZbhfuUeY+kHoizCU2Zi41HSLmJgNLnBsDKA45RJM9rSFSPwAcBLo6x5SrPj/ABEV67nMBDBZgJJhs8yd5J8VX023nXZURtLZLJ29CtXglQezDu438jCRqUi0wQQetir31kIeIxEth1x127uSOwBGjVmkWyi4Z+UAt1CryEzhHkApc46GwkdngR2/AouJqNBg5ed2nlz7lrBtHrDHL5hEq1RJg3/1DXulT4vshSGuB+rLxOTUDUiSdB7PNd9haOHfAimToAHkHtHlAvPyXEcBbUz9mPL9SvRqFOp+UbROukbUz3dyTlfvFGJe6Sw3DqBY5rWgtdAcBUn2dAJdIjoinhFN1wHGS11nMIdlnJImCBmkDSzeQTIpGPYBPVsTcb5Op+yoGgJn1LJB5Aa7zIv380FhCdThjWu/HOc1SIaZcQ67ouQM9uUNVPW4aAWQ53YDhdpuXOzOJsBJV1isJSyyaTLbCARIvo+Oir3YWm10tyA30cSb62nWw8kSZzKHjNKwvF/OVQ4qlOkLpeMOiOp7/d5KjxF5++aOk2DyaR5zxoAV6kahxVYx0vmL96f42JxNUDZxSWHIEazN/Bekvsnnvuaq1TJge5YsrNJcfoto7Ao6z0W4j6ym1hPaYbdWw6PLTyXRBq8+4BixTrU3wYktcBc3BHjrMdCvQaroa48gT5BX4ZXEVNUU/Cr0W9Z8e0UrV4YKpqzIIcADy7Isb/fMJrgbf/Hp93zKPw5surf7hv4aFctqP78jPNl3/Z/LMPUpv1p1J6QQCD7neS7vB4yDInwHzJXn3B35ahExmbBHcZBB5e0PFdTRxgES4z/pJtPMAwvB6rFwyv47PVwT5Y0H/tBxhPDMUL3p7n+Ju3ivn9ezeluL9bga7KYLnObAaLuPaabAEHnsV5pgPRutJNShWA2/wn38mpvTJdm6FZ070UpELatcbwarAijVn/bePklDwyqNaVQf8HfRXZ1jjXFp/UmgpeaFlY4KkAzNN5hKnA1P8t/8rvopUamWxkeBU6aoYkywBstQgMxbefuP0U/2pvP3H6IQuMvQNSqFrgQYIII6EGQfNekennpoHYCiyk7t4pge+D7DNHNPe8Ob3MdzXmuUlshjj/xd8YUKNCo72qdT+R53PT7lLlxbsKLlFNAdref3qpMEBdBx6jR/ZcM6nLagbkqMLHNdm1Lz2RmkzeTYhc8T0PkfotU0zHBog98mEvXJOiI2eR8ihvJ5e5FaBpijgrDC8PMAk2N0k6n0V5hsVTFOHObIBgTeY0W6aNjo6LCs7RPT5pKu4T2by4mTaZiw5xAHgoUuNNbJLSZ5EKudxNu4Pxnpc/d1JBNRoJsvuDPAeJgdYkRvIkW8V32EqsDQ1tTQn/63SLEEGLg+yb7tK8v4TxIF0CQddOvQ9y7OniDpJMS3XvEQbzrPQjWYSMq2VYX7p2DcU4QGvJBi4kQQSALwRyjdFdxN0+264t2j0cSNpAOnXWBC5UcTs2bG8k35m566+J1TH7xt2XBt4iJMCCGjMJO3cSLpFMdoua3FKh9l5IkjsiTESSJnQ6WM/CvZxCo58OJgEgyAJtMgxflbmk6GMea7gwtkMIuBEg8tfzddE5iuIvH4hoe6/smQ3YC4ndV48VpOxE51oS4rUkiACLz7rCFUYhnj4/FM4jHODiXPuSybchBAnSTJ6RukqlYkXrAG24mwv0gmT7t09YkIeRnnXFjGJqz+dySdr9+atPSIA4l2UzpmPN39IVVXMKvtGiZ97NkrFsU5usRUDZuiYG1/6+C6Lg/GycPWpPMubTeWE6kZTI8Pgei5pjoCGypEkzo7TmQR5JsZcdoGrO/4AP8Ax6fcf+xTHBmya3+4fmlfRt84ZljuJ59o6JngWIaHVQXAF1RwaCdbnRUxeogPux9wykHkRB77JilxjsmxKT4vXDWCTEuA79bKvDiZ+q83rt5F8izp3UX8zo6fEpHIdXO+AN1juI/xjwbPvKoGae138vioDH04zesEHQyAFFRRyLLEY2QRJPfHuQH1RPgPf/VVlbjVFsjO3wM/BFw/stcNCJB5jSRzH0Q8aN5WMuqjSQuY4rhSKxgE5riBPf75V9VYDqJ+z9T5qP7OJ3H9I+CZHRim4u0VWH4E914yj+I/IKzw3o0yLuJPSwRPWwQM8G1ieWvuTNOq8cj9/SFsm2H48n5jGGwJYAAZA20juRfWVG6NPnKHRxZmCOd+7Q+Kyq6JdOlzFtO5SvBFmeIxfHYwuyzpffuQW1mzBcJ0ibpLFYvMwRsRt0UBVkSIB5xKn8JDlmajoarYxlwMx1Fge5I0v9Lu82911lRx3e7wCXc2YBvHP+qbGCQtzbCVK7tBlHiSfvVCxOHztkC4/wDa5stQ0aQFOpiCxotMm0byJVGNbE5Hor2VosfHvQ6o8kauC6q7bT4BSGDtqV0s0YumXYPZWfPBThVP4/oR4VaoZ0j4nVdXhsccxvJJnXSTF/O3euXZQLbgkLVHiNX1mUVCAAPp8kEskZ7HfwrqMdRdbfr+h2DcTZhtaLgE+XTS30TD8ZI1zCXamzpAGt+Z+wuTOMqfnPkPooniNX8/ubznlzSuUR79k9Qu9ff+h2PDK4dU9kHsaOMj2vPRO43EtBs2n/xyd0HMvOcHxqu2qcr4sNGs5n+FNu4pVOr+mjdPJUrNGCSZND2Xnypyi16d/wBDqKmLubx/Jy6KVKrIAn/1Jkf6jZcm3iVUXzT3q14bxE1ABJEaidPdfvlPx5Yz7EfVdBm6ZXNa9Uc3xWP2iqY/G/4qoxb9VacYfFWpGznf9iqeubKl9qPOQYd481iFM3t5wtowSJKE92qz1s96G4oOWgqLvgfFn03CDLZBLdd7xytOiuH4ii3GUSWuMOeSCYLnud2R2R2QHBhi83uuSoVS0SCQeYsmn4x5qNMnsQWltwHRZ3fIEzey1z1RlbOw9Msa5raf4e08n/iQG98z71zmF4pIqGXh+oI5GGmTsJiBG+2+vSHjr8QGOfJeM2eWhsOc6QABaMsDwSeDLHZrGJEtuZA/ACNyRqhyyUpWHBNKhr96GHNq53DmDppNztMea1h8lRjWtn1oAH8LheALWPjv5Sdw5zcQ2m85Gvv2nZRlIBAeDEbA6K34NXqMquqsphzzABFOzfwmGgZRYRHUoUvQ0Q4Twl1UkkQ1hGYnmTAZ3mD5FdjwXhVNjWUH1clWoSaLcpLbuDA17o/wwXCAZO5IGp5fivr8JVc+gcjawaS0QcrniXUryQQ4GBrGVHwePruDsQal6Qp5MpaCGsLg4EASDBmd0Mqa7HRtMn6T1zShjg4OLspA2yuGYHrt1UuFVTlyl8OE2N57RtPQR5JLjWNbUqis6pmLRnBcJL3AutB1JcGAnoSleGtrVaWIrwXPa6nDgL5nEtIAA5AWAtA0S+Nh8tlrRpftGKa31gaARRzbTUs4juHPWE9h+KBxIIIcC5p3gtdlPvjzVLwbibKJa11IF5cyoXSMzHNLvZbBGkagwWjqp4d7GVqcTDsznEmSTd09CbC1hqu4MxS2dRQrSJQcbVhjuZ+axtYRbQ+KU4lXho6n4D+iQxqYlWqkgygisQtPqzr8UDOlpB2GdWPNQNRCL1EvRJA2ELkGpWzEczMdBZojxBK2XpVuIB30J+Mg+8psELmyyZhgLmS46mSoYR5l07H6KFPGzYm8LXD3SX/6j7oSc692z2vYmWf+JUbdU9XodwWCdXrtpM9p9miYv1JIAHUmyWqYb1eJewiCzsuEzDmucHCe8K19HKjWYqnVl7S14Dg0tu0O1AIIOunw1Q+NYSoK5qva4euLnAkWcQ4lxBiD7Q0QuNY/oUY8/ie0e7rk/lpCb3QZiei0a7P8v75rTrm5A7/6KDqQ/wAweaXjUq1RX17weK+fK/hdC1F4NZxaIEC3mrLBUg5xBE2+aqqLQKrgDms2/mrXAV8hdeJgfH9E1V4qv96ENv8Ah8ljvv8AXuL4yl6uqAJAcJHz1TPDyfWQCRmB0m8X0HihY9uaoHZg6G7Trvqt4US83Agb9VuvGXEFc17Ol4/fyvv8Co4qSHun87vGCQqyq5WPE7vdf8Tv+xVZUXqM+TQRwnZYiF8LEQNsTEhSc2wNrzve3MbI9PDCZJJb/pN+5NUsFTINnW5ykIZZX09NYWmFw0kc4lPVeHFpMPa0HaSEt6mReo3uObl3fcLGdZptZzmlpJ6bz0H38VqmXsktzCIkiRE6SiUsNJILwCCNzHfPT6KdShIafWMJMAiCCN5cYv33K401UpPOk+1pF2u5KxwnEctMltIubcEyWjNbK45dwXWAI26hB/cbsmc1BuYuSYJ3+aSqYIiACTIadHCCdRcbLrOGatd76ZgkNLvZhsSYEggDkNtu9G4ljYc00M7KRaABPtOHtSJM3O6HieFmnTk1hYkBvavB22ukPVgC7jI2jT6LDrLFjahAdmMdu0tbcjKRewJ5RslaNWrBDJAbZ0EjUze8ahFZQBYP8RzgS4hrQC7siS4tDpb2byRtvCXZhs3sumYnuOpO9j8V1HWSEluZtgCBEgk2IkDWw+Kt8LjGtyucLicpMaARYGxuCO/kl/7vtj/5hraGzI5+1ZArcKAYCHEut2co137WbTqtOTRZ4bD1zJFYt7RkRN9PkFHFYGuYmuXR0iFYcIoU2UQHVADJ/EPkUSvXpDSo3zCnldj40UTsLW/zfchHDVf8z3K2e8c0rUqSY23P/wCR9/oCbCcUIepq/wCYollX85VgIaAOSG6oEdsGhBzan5yg+pfzVi6oFAuCNMBoTayoPxFWHDMUGg5jefoglwQs90GSPNUy7ocjwZeaOi4LjHtrNqU8vYJLSRJBP8JBBOhB2gLOO8armplrValRntsDnOcGk2flkmJgWFklwjiDWNIMzrp98kDjGPa/Js4AzMbxp5Fa4pxoDHmcep5rW2yZ4g37BUHY9v2FXesHMeay35h5pKwI9WftPJ6oPRxYDyecfNOfvRo5+Sq7cx5rRrgHmjeFSexGP2hkxRdNf3LOpxO1h52SjalaSW1CJ2DiEr+0o7HAbjzTIY1Dsibqurn1K96X0B1cQZOaSdzzO5Sr3IuKfe0IEp/Jnl1QX1/RYh2WLeTMpE3VDEZjHKbeSGmf2cc/cg1WQU/L08oLl5GKSZGLLAFkqZbpulqKZoJYm34fs6doXP6hKkLMmJ4+5ikmTp05UXNhEpRB7lpwsmeGnC/M69kGvhHpGQbwTqTPft92S8KQcWnklR099jWTdXJaG2hsxYA31kgSfGYQkTMMsboaySORpYsWyEBppYiMpyJ0A+PcrDA4miIloB3m/lyWN0alYlh21PwB3gD8lYYF9V9gxr+8tad+oW+I8WmQx5IIsBIA6dVUSh790MdRqnZ2FPhJddwDD1cD/wBSVI+jzd3eQJXM4Li1SkbOMcjp4cldVvSl7Q0gTPO3JKkpp0j2Omx9Bkg5ZJSTXft+QyeA0t6rh/xRB6NUjpWnwCr/AO+R3pj+b9FL+9bD7VI+BH0Cz/M9CmOH2U/9R/1/8jx9Fh+c+SBU9HQPxO/lH1TGF4rReJaXt5gmY+qc/eTY9sEfxCPeEHiTR6OP2Z0UoqUW6/5I5uvg8jnCfwzcRsT8kLFcKe+CIiPHUq1xz6Ti9xqBpLMrQAHAkzJcS4FsA8ipMxtGAA+YA1hpJi+jiImd/LRM5utHlx9nYZZ5RnKo7ra+Ff8AZz54JU6eaj+56v5fePqrrEYtrROYRt+nNV9TjImwPnC1Tm/IV1HQdJhdPI19z/BCB4fUmMjvAT8EF1MjUEKwdxc/lHmiUuMkNJyy7Qch1I30TE5eaPMyYsK+xO/oI1MC9rA9wgEwJsTroNYtql0WviHPdmeS48yjYnDsAkHwRkoosW4WLjDSxbhaWnB2vjWVF5k8+9Tq0nTf7HgsOGIbm/DpPVWtya4+SF2u5r1Ayzfyt5o9Sk0ABpzO3t7gUbDVHVBlizdYGyBSpS+1gDsmxgopOK76/MVybbvyN1KJYRJB27if0TNXhkNLjsJLZvz15orMG17gCYAk6breLdq3ObdY7o9ypi4KTjNXrQu5NJr6lQyJ6KT6c2bJUaTZNuRRcK4gmBPO0x1UOON6a0US1tGqJDZkXndRqUZuCDO0wR3yrhmAYaeZxlxE9G2nuVfhKYMnJmE+7kqZdPVQlVPt6r7v1FRyp215CJCk2mjvw7QSLzPlyRqHD93HdJw9JOc+NX9e3zGvIkrF2Yd1jGvP9UN752Rq7zN+sIbmubGoMLs0IJ8YXS7nJ3tggFsMg3R8LRJNvfojYjAVDDsuYdL/AKoIdNJx5pX8kc8iTpsTfQIGaDlO8W81AKwr44lmXwhCq4EhsyLbIsnTK28Tulb+B0Z/7tCodf6pnFYt1QNlrBl0ytDdY1jXRAYAjUcIXAmYie7RKx9O8rpK2w3PiAc3opBgjqttpjcolPD+KOGKpdtPWzHJDPDcfSYO3Sc902Iq5IHKMh80LEY4OcYaQ07ZpIHLNF79FClgi5xAgRudFMUHOOQAS2+3xW4+lkrrz0qV38An1Drjeu/cWp0p3haewjWUZpcJEc/P7CLisMQxri4GdhsfmtfTLw20na/f7oXzp/MFh6QeYiLak6eQQ8RQLHQf6pjBgATI107toQMTXL3Eu3QSwwjhTf2n+BylJz+ANjZKI+WixEHkjVcK1g9tpdGjZMd50QaVAu8PJc+ncVwa975mqae70RYQdZ8FBwgojaRDo3ClVZBhw8v0QeFcN6NvYCFkKYAUmOLTp5oFjXmbZkBYil9PkfNYqeC9YgcvgyFWuXGTyhbp1nFhp2gnN3ED6IBUqaT4jcvmFxVDuDhoeHHbYz8DBQKLyNNFIVmgQGz96qbAC0m/LoLaKhK6ivIV2tvzIuxLpkGIQw1zzzOuq36p0bAc1A9n2T4oWmnckEu1IxjYd1lXOJxApUctPcxPvJ+SpbgTzTWFw7qmoOUb9eQTcORx92C2/wCgvLBOnJ6QBtWxExMSmxWysgC2k/FIVHQTEwDZN0sczLD2Eu/MHRbkRBBSY5FdN0FOLq0rH8Tw1hLXOqNaXNaYm+m4S2Mp1ASAJbsR81XyXuJVlTxBFgC4xHXvhX4s0ctpLjfmu7E8JQrdleZnl3qNQncp9+Nk5SyTpB+iVxOEcLxlB0BIlTZsSjG4O/XT0PjLfvaNUa8COso7ca7Rp1SBsp0yLzyt3pEM8lpOgpY4vZPEG8zcrRxBIgqActAoJTbld6YSWhvDOp5e3tOjZ98pZ5gmJjr81B2q21srHl5JRS7HKNOzUonrjAAUWPLSCDcLHvkknU3lYm0u+zXsN6wjfvhQDrzso04JGYwOcT7lrQ/BGsjdSQNDWJxOjQLfeiCKnVCL1FbLqZcrs5QSVDtSuBTygSCZJiJ5BKtN5C2HTZM03Bkx5pmSfitO9JIH7KAPGkCNj39PAhQzkFY+oZlQJU+TJ6DEvUKK6i96L64ZYgLKeEJ6BOcsk1wTsG0tsCyZtrsrXEVoElguIOkDySmTKLa80NmLcCDrBlMxT8FOMn3FyXN2vICSsTD6rCScpv1W1M8e9Nf1/IZy+APE1GudLQWjlr1135IBKxYkzlbbDSpUbYTsrDhuJyZgbh4g+E/VYsVfTe7U13X9heRKSpieIfeOVh4LVDVYsU6beXfqF/KOBgsTdoiR0H9CocR4iahEdlo0HzssWK3qskopRj59/oKhFN2/IWosBN1LE1A4yBGyxYo7qFeo3+YlT7I6lbe466eKxYnRdLXkB5gziSSDJkCJ3WhVMzr3rFin8SUu7GcUReSdVFaWIZLZqNp3h+Ha4Em5Gg28VixO6VJ5FYvM2oaGauFB19wSNamAdSVpYrs0I1dCMMm9AyJ0U6FLtXWLFHCCbsok/IlWeIMJeVpYk5ZNyCiqRtEo0C5bWLsUVKSsybpWiVOlDtbDU/RaqsGx81ixVqEeH3gp7AyncIWtEmDPMSsWJHTS4ty9EbNWqFHmXGOabp1obDlixHgk0pTRkldIWFSNZPiYQ5WLFI5N6GUaWLFiE0//2Q=="/>
          <p:cNvSpPr>
            <a:spLocks noChangeAspect="1" noChangeArrowheads="1"/>
          </p:cNvSpPr>
          <p:nvPr/>
        </p:nvSpPr>
        <p:spPr bwMode="auto">
          <a:xfrm>
            <a:off x="0" y="312738"/>
            <a:ext cx="5238750" cy="150653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pic>
        <p:nvPicPr>
          <p:cNvPr id="7" name="t7Xr3AsBEK4"/>
          <p:cNvPicPr>
            <a:picLocks noRot="1" noChangeAspect="1"/>
          </p:cNvPicPr>
          <p:nvPr>
            <a:videoFile r:link="rId1"/>
          </p:nvPr>
        </p:nvPicPr>
        <p:blipFill>
          <a:blip r:embed="rId4"/>
          <a:stretch>
            <a:fillRect/>
          </a:stretch>
        </p:blipFill>
        <p:spPr>
          <a:xfrm>
            <a:off x="3301216" y="2770129"/>
            <a:ext cx="5213298" cy="2932480"/>
          </a:xfrm>
          <a:prstGeom prst="roundRect">
            <a:avLst>
              <a:gd name="adj" fmla="val 2365"/>
            </a:avLst>
          </a:prstGeom>
          <a:ln>
            <a:noFill/>
          </a:ln>
          <a:effectLst>
            <a:outerShdw blurRad="165100" dist="165100" dir="3000000" algn="t" rotWithShape="0">
              <a:srgbClr val="000000">
                <a:alpha val="27000"/>
              </a:srgbClr>
            </a:outerShdw>
          </a:effectLst>
          <a:scene3d>
            <a:camera prst="perspectiveRight" fov="1500000">
              <a:rot lat="300000" lon="1200000" rev="0"/>
            </a:camera>
            <a:lightRig rig="threePt" dir="t">
              <a:rot lat="0" lon="0" rev="19800000"/>
            </a:lightRig>
          </a:scene3d>
          <a:sp3d extrusionH="190500">
            <a:bevelT w="139700" h="12700" prst="softRound"/>
            <a:extrusionClr>
              <a:srgbClr val="000000"/>
            </a:extrusionClr>
            <a:contourClr>
              <a:srgbClr val="969696"/>
            </a:contourClr>
          </a:sp3d>
        </p:spPr>
      </p:pic>
    </p:spTree>
    <p:extLst>
      <p:ext uri="{BB962C8B-B14F-4D97-AF65-F5344CB8AC3E}">
        <p14:creationId xmlns:p14="http://schemas.microsoft.com/office/powerpoint/2010/main" val="2467869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Team Boundaries</a:t>
            </a:r>
            <a:endParaRPr lang="en-CA" dirty="0"/>
          </a:p>
        </p:txBody>
      </p:sp>
      <p:sp>
        <p:nvSpPr>
          <p:cNvPr id="3" name="Content Placeholder 2"/>
          <p:cNvSpPr>
            <a:spLocks noGrp="1"/>
          </p:cNvSpPr>
          <p:nvPr>
            <p:ph idx="1"/>
          </p:nvPr>
        </p:nvSpPr>
        <p:spPr/>
        <p:txBody>
          <a:bodyPr>
            <a:normAutofit/>
          </a:bodyPr>
          <a:lstStyle/>
          <a:p>
            <a:r>
              <a:rPr lang="en-CA" dirty="0" smtClean="0"/>
              <a:t>Defining teams based on their relationship with their environment (internal and external to the organization)</a:t>
            </a:r>
          </a:p>
          <a:p>
            <a:r>
              <a:rPr lang="en-CA" dirty="0" smtClean="0"/>
              <a:t>Internal vs. External</a:t>
            </a:r>
          </a:p>
          <a:p>
            <a:pPr lvl="1"/>
            <a:r>
              <a:rPr lang="en-CA" dirty="0" smtClean="0"/>
              <a:t>Occupational, hierarchical, cultural</a:t>
            </a:r>
          </a:p>
          <a:p>
            <a:pPr marL="342900" lvl="1" indent="-342900">
              <a:buFont typeface="Arial"/>
              <a:buChar char="•"/>
            </a:pPr>
            <a:r>
              <a:rPr lang="en-CA" dirty="0"/>
              <a:t>Cross functional teams</a:t>
            </a:r>
          </a:p>
          <a:p>
            <a:r>
              <a:rPr lang="en-CA" sz="2800" dirty="0" smtClean="0"/>
              <a:t>Multi-Team Systems</a:t>
            </a:r>
          </a:p>
          <a:p>
            <a:r>
              <a:rPr lang="en-CA" sz="2800" dirty="0" smtClean="0"/>
              <a:t>Ability to manage the boundaries</a:t>
            </a:r>
          </a:p>
          <a:p>
            <a:pPr lvl="1"/>
            <a:r>
              <a:rPr lang="en-CA" dirty="0" smtClean="0"/>
              <a:t>Team reputation &amp; support</a:t>
            </a:r>
          </a:p>
        </p:txBody>
      </p:sp>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0875" y="3429000"/>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54448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2"/>
          <p:cNvSpPr>
            <a:spLocks noGrp="1" noChangeArrowheads="1"/>
          </p:cNvSpPr>
          <p:nvPr>
            <p:ph type="title"/>
          </p:nvPr>
        </p:nvSpPr>
        <p:spPr>
          <a:xfrm>
            <a:off x="385192" y="326572"/>
            <a:ext cx="8301608" cy="980728"/>
          </a:xfrm>
        </p:spPr>
        <p:txBody>
          <a:bodyPr>
            <a:normAutofit fontScale="90000"/>
          </a:bodyPr>
          <a:lstStyle/>
          <a:p>
            <a:pPr>
              <a:defRPr/>
            </a:pPr>
            <a:r>
              <a:rPr lang="en-US" sz="3600" dirty="0"/>
              <a:t>Beware! Teams Aren’t Always the Answer</a:t>
            </a:r>
          </a:p>
        </p:txBody>
      </p:sp>
      <p:sp>
        <p:nvSpPr>
          <p:cNvPr id="46083" name="Rectangle 3"/>
          <p:cNvSpPr>
            <a:spLocks noGrp="1" noChangeArrowheads="1"/>
          </p:cNvSpPr>
          <p:nvPr>
            <p:ph idx="1"/>
          </p:nvPr>
        </p:nvSpPr>
        <p:spPr>
          <a:xfrm>
            <a:off x="457200" y="1628775"/>
            <a:ext cx="8229600" cy="4537075"/>
          </a:xfrm>
        </p:spPr>
        <p:txBody>
          <a:bodyPr lIns="92075" tIns="46038" rIns="92075" bIns="46038">
            <a:normAutofit fontScale="92500"/>
          </a:bodyPr>
          <a:lstStyle/>
          <a:p>
            <a:pPr>
              <a:buFont typeface="Wingdings" pitchFamily="2" charset="2"/>
              <a:buNone/>
            </a:pPr>
            <a:r>
              <a:rPr lang="en-US" sz="2800" smtClean="0"/>
              <a:t>Social Loafing – the tendency for some individuals to expend less effort when working collectively than when working individually.</a:t>
            </a:r>
          </a:p>
          <a:p>
            <a:pPr>
              <a:buFont typeface="Wingdings" pitchFamily="2" charset="2"/>
              <a:buNone/>
            </a:pPr>
            <a:endParaRPr lang="en-US" sz="2800" smtClean="0"/>
          </a:p>
          <a:p>
            <a:pPr>
              <a:buFont typeface="Wingdings" pitchFamily="2" charset="2"/>
              <a:buNone/>
            </a:pPr>
            <a:r>
              <a:rPr lang="en-US" sz="2800" smtClean="0"/>
              <a:t>In these situations teamwork might not be the answer:</a:t>
            </a:r>
          </a:p>
          <a:p>
            <a:r>
              <a:rPr lang="en-US" sz="2800" smtClean="0"/>
              <a:t>___________________________________</a:t>
            </a:r>
          </a:p>
          <a:p>
            <a:r>
              <a:rPr lang="en-US" sz="2800" smtClean="0"/>
              <a:t>___________________________________</a:t>
            </a:r>
          </a:p>
          <a:p>
            <a:r>
              <a:rPr lang="en-US" sz="2800" smtClean="0"/>
              <a:t>____________________________________</a:t>
            </a:r>
          </a:p>
          <a:p>
            <a:endParaRPr lang="en-US" sz="2800" smtClean="0"/>
          </a:p>
        </p:txBody>
      </p:sp>
      <p:sp>
        <p:nvSpPr>
          <p:cNvPr id="46084" name="Slide Number Placeholder 3"/>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7C3EACD-1F01-4840-95EB-3818E10B94AD}" type="slidenum">
              <a:rPr lang="en-CA" smtClean="0">
                <a:solidFill>
                  <a:schemeClr val="bg1"/>
                </a:solidFill>
              </a:rPr>
              <a:pPr eaLnBrk="1" hangingPunct="1"/>
              <a:t>23</a:t>
            </a:fld>
            <a:endParaRPr lang="en-CA" smtClean="0">
              <a:solidFill>
                <a:schemeClr val="bg1"/>
              </a:solidFill>
            </a:endParaRPr>
          </a:p>
        </p:txBody>
      </p:sp>
      <p:pic>
        <p:nvPicPr>
          <p:cNvPr id="4608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6932" y="4397741"/>
            <a:ext cx="1970883" cy="1768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41529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395536" y="476672"/>
            <a:ext cx="8204448" cy="757808"/>
          </a:xfrm>
        </p:spPr>
        <p:txBody>
          <a:bodyPr>
            <a:noAutofit/>
          </a:bodyPr>
          <a:lstStyle/>
          <a:p>
            <a:r>
              <a:rPr lang="en-US" sz="2800" dirty="0" smtClean="0"/>
              <a:t>Self-Oriented behavior and how </a:t>
            </a:r>
            <a:r>
              <a:rPr lang="en-US" sz="2800" dirty="0" smtClean="0"/>
              <a:t>to be a great teammate</a:t>
            </a:r>
          </a:p>
        </p:txBody>
      </p:sp>
      <p:sp>
        <p:nvSpPr>
          <p:cNvPr id="19459" name="Content Placeholder 2"/>
          <p:cNvSpPr>
            <a:spLocks noGrp="1"/>
          </p:cNvSpPr>
          <p:nvPr>
            <p:ph idx="1"/>
          </p:nvPr>
        </p:nvSpPr>
        <p:spPr>
          <a:xfrm>
            <a:off x="467544" y="1484784"/>
            <a:ext cx="8060432" cy="4953527"/>
          </a:xfrm>
        </p:spPr>
        <p:txBody>
          <a:bodyPr>
            <a:normAutofit fontScale="70000" lnSpcReduction="20000"/>
          </a:bodyPr>
          <a:lstStyle/>
          <a:p>
            <a:pPr marL="109728" indent="0">
              <a:lnSpc>
                <a:spcPct val="120000"/>
              </a:lnSpc>
              <a:buNone/>
            </a:pPr>
            <a:r>
              <a:rPr lang="en-US" dirty="0" smtClean="0"/>
              <a:t>Why do we get self-oriented behavior on teams?</a:t>
            </a:r>
          </a:p>
          <a:p>
            <a:pPr marL="624078" indent="-514350">
              <a:lnSpc>
                <a:spcPct val="120000"/>
              </a:lnSpc>
              <a:buAutoNum type="arabicPeriod"/>
            </a:pPr>
            <a:r>
              <a:rPr lang="en-US" dirty="0" smtClean="0"/>
              <a:t>Identity?</a:t>
            </a:r>
          </a:p>
          <a:p>
            <a:pPr marL="624078" indent="-514350">
              <a:lnSpc>
                <a:spcPct val="120000"/>
              </a:lnSpc>
              <a:buAutoNum type="arabicPeriod"/>
            </a:pPr>
            <a:r>
              <a:rPr lang="en-US" dirty="0" smtClean="0"/>
              <a:t>Control and Power</a:t>
            </a:r>
          </a:p>
          <a:p>
            <a:pPr marL="624078" indent="-514350">
              <a:lnSpc>
                <a:spcPct val="120000"/>
              </a:lnSpc>
              <a:buAutoNum type="arabicPeriod"/>
            </a:pPr>
            <a:r>
              <a:rPr lang="en-US" dirty="0" smtClean="0"/>
              <a:t>Goals</a:t>
            </a:r>
          </a:p>
          <a:p>
            <a:pPr marL="624078" indent="-514350">
              <a:lnSpc>
                <a:spcPct val="120000"/>
              </a:lnSpc>
              <a:buAutoNum type="arabicPeriod"/>
            </a:pPr>
            <a:r>
              <a:rPr lang="en-US" dirty="0" smtClean="0"/>
              <a:t>Acceptance and </a:t>
            </a:r>
            <a:r>
              <a:rPr lang="en-US" dirty="0" err="1" smtClean="0"/>
              <a:t>inticmacy</a:t>
            </a:r>
            <a:endParaRPr lang="en-US" dirty="0" smtClean="0"/>
          </a:p>
          <a:p>
            <a:pPr marL="109728" indent="0">
              <a:lnSpc>
                <a:spcPct val="120000"/>
              </a:lnSpc>
              <a:buNone/>
            </a:pPr>
            <a:endParaRPr lang="en-US" dirty="0"/>
          </a:p>
          <a:p>
            <a:pPr marL="109728" indent="0">
              <a:lnSpc>
                <a:spcPct val="120000"/>
              </a:lnSpc>
              <a:buNone/>
            </a:pPr>
            <a:r>
              <a:rPr lang="en-US" dirty="0" smtClean="0"/>
              <a:t>Advice </a:t>
            </a:r>
            <a:r>
              <a:rPr lang="en-US" dirty="0" smtClean="0"/>
              <a:t>from research, teaching and coaching.</a:t>
            </a:r>
          </a:p>
          <a:p>
            <a:r>
              <a:rPr lang="en-CA" dirty="0"/>
              <a:t>Be Authentic</a:t>
            </a:r>
          </a:p>
          <a:p>
            <a:pPr lvl="1"/>
            <a:r>
              <a:rPr lang="en-CA" dirty="0" smtClean="0"/>
              <a:t>who </a:t>
            </a:r>
            <a:r>
              <a:rPr lang="en-CA" dirty="0"/>
              <a:t>you are </a:t>
            </a:r>
            <a:r>
              <a:rPr lang="en-CA" dirty="0" smtClean="0"/>
              <a:t> and what </a:t>
            </a:r>
            <a:r>
              <a:rPr lang="en-CA" dirty="0"/>
              <a:t>you can do</a:t>
            </a:r>
          </a:p>
          <a:p>
            <a:r>
              <a:rPr lang="en-CA" dirty="0"/>
              <a:t>Show Respect </a:t>
            </a:r>
          </a:p>
          <a:p>
            <a:pPr lvl="1"/>
            <a:r>
              <a:rPr lang="en-CA" dirty="0"/>
              <a:t>Culture, processes, people (everyone has the power to influence the outcome dramatically)</a:t>
            </a:r>
          </a:p>
          <a:p>
            <a:r>
              <a:rPr lang="en-CA" dirty="0" smtClean="0"/>
              <a:t>Communicate </a:t>
            </a:r>
            <a:endParaRPr lang="en-CA" dirty="0"/>
          </a:p>
          <a:p>
            <a:pPr lvl="1"/>
            <a:r>
              <a:rPr lang="en-CA" dirty="0" smtClean="0"/>
              <a:t>Teams that engage perform better (</a:t>
            </a:r>
            <a:r>
              <a:rPr lang="en-CA" dirty="0" err="1" smtClean="0"/>
              <a:t>Pentland</a:t>
            </a:r>
            <a:r>
              <a:rPr lang="en-CA" dirty="0" smtClean="0"/>
              <a:t>, 2012)</a:t>
            </a:r>
            <a:endParaRPr lang="en-CA" dirty="0"/>
          </a:p>
          <a:p>
            <a:r>
              <a:rPr lang="en-CA" dirty="0"/>
              <a:t>Develop skills that the team needs!</a:t>
            </a:r>
          </a:p>
          <a:p>
            <a:pPr lvl="1"/>
            <a:r>
              <a:rPr lang="en-CA" dirty="0"/>
              <a:t>This will earn you respect!</a:t>
            </a:r>
          </a:p>
          <a:p>
            <a:pPr lvl="1">
              <a:lnSpc>
                <a:spcPct val="120000"/>
              </a:lnSpc>
              <a:buFont typeface="Wingdings" charset="2"/>
              <a:buChar char="§"/>
            </a:pPr>
            <a:endParaRPr lang="en-US" dirty="0" smtClean="0"/>
          </a:p>
        </p:txBody>
      </p:sp>
    </p:spTree>
    <p:extLst>
      <p:ext uri="{BB962C8B-B14F-4D97-AF65-F5344CB8AC3E}">
        <p14:creationId xmlns:p14="http://schemas.microsoft.com/office/powerpoint/2010/main" val="8978870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sz="2800" dirty="0" smtClean="0"/>
              <a:t>OB/OT Researchers in Canada (and the USA)</a:t>
            </a:r>
            <a:endParaRPr lang="en-US" sz="2800" dirty="0"/>
          </a:p>
        </p:txBody>
      </p:sp>
      <p:sp>
        <p:nvSpPr>
          <p:cNvPr id="3" name="Content Placeholder 2"/>
          <p:cNvSpPr>
            <a:spLocks noGrp="1"/>
          </p:cNvSpPr>
          <p:nvPr>
            <p:ph idx="1"/>
          </p:nvPr>
        </p:nvSpPr>
        <p:spPr>
          <a:xfrm>
            <a:off x="250825" y="5013325"/>
            <a:ext cx="8893175" cy="1223963"/>
          </a:xfrm>
        </p:spPr>
        <p:txBody>
          <a:bodyPr>
            <a:normAutofit fontScale="92500"/>
          </a:bodyPr>
          <a:lstStyle/>
          <a:p>
            <a:pPr lvl="1">
              <a:defRPr/>
            </a:pPr>
            <a:r>
              <a:rPr lang="en-US" dirty="0" err="1" smtClean="0"/>
              <a:t>Wageman</a:t>
            </a:r>
            <a:r>
              <a:rPr lang="en-US" dirty="0" smtClean="0"/>
              <a:t>, R., </a:t>
            </a:r>
            <a:r>
              <a:rPr lang="en-US" dirty="0" err="1" smtClean="0"/>
              <a:t>Hackman</a:t>
            </a:r>
            <a:r>
              <a:rPr lang="en-US" dirty="0" smtClean="0"/>
              <a:t>, J.R. &amp; Lehman, E.V. (2005). Team Diagnostic Survey: Development of an instrument. </a:t>
            </a:r>
            <a:r>
              <a:rPr lang="en-US" i="1" dirty="0" smtClean="0"/>
              <a:t>Journal of Applied Behavior Science, 41, 373-398. </a:t>
            </a:r>
            <a:endParaRPr lang="en-US" dirty="0" smtClean="0"/>
          </a:p>
          <a:p>
            <a:pPr>
              <a:defRPr/>
            </a:pPr>
            <a:endParaRPr lang="en-US" dirty="0"/>
          </a:p>
        </p:txBody>
      </p:sp>
      <p:sp>
        <p:nvSpPr>
          <p:cNvPr id="48132" name="Slide Number Placeholder 3"/>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65E0D82-390E-470D-9A6C-A3CD7F3E44D5}" type="slidenum">
              <a:rPr lang="en-CA" smtClean="0">
                <a:solidFill>
                  <a:schemeClr val="bg1"/>
                </a:solidFill>
              </a:rPr>
              <a:pPr eaLnBrk="1" hangingPunct="1"/>
              <a:t>25</a:t>
            </a:fld>
            <a:endParaRPr lang="en-CA" smtClean="0">
              <a:solidFill>
                <a:schemeClr val="bg1"/>
              </a:solidFill>
            </a:endParaRPr>
          </a:p>
        </p:txBody>
      </p:sp>
      <p:sp>
        <p:nvSpPr>
          <p:cNvPr id="6" name="Content Placeholder 2"/>
          <p:cNvSpPr txBox="1">
            <a:spLocks/>
          </p:cNvSpPr>
          <p:nvPr/>
        </p:nvSpPr>
        <p:spPr bwMode="auto">
          <a:xfrm>
            <a:off x="2987675" y="1700213"/>
            <a:ext cx="5699125" cy="3241675"/>
          </a:xfrm>
          <a:prstGeom prst="rect">
            <a:avLst/>
          </a:prstGeom>
          <a:noFill/>
          <a:ln w="9525">
            <a:noFill/>
            <a:miter lim="800000"/>
            <a:headEnd/>
            <a:tailEnd/>
          </a:ln>
        </p:spPr>
        <p:txBody>
          <a:bodyPr lIns="54864" tIns="91440"/>
          <a:lstStyle/>
          <a:p>
            <a:pPr>
              <a:defRPr/>
            </a:pPr>
            <a:r>
              <a:rPr lang="en-US" sz="2000" b="1" dirty="0">
                <a:solidFill>
                  <a:srgbClr val="0F0688"/>
                </a:solidFill>
                <a:latin typeface="+mn-lt"/>
              </a:rPr>
              <a:t>Ruth </a:t>
            </a:r>
            <a:r>
              <a:rPr lang="en-US" sz="2000" b="1" dirty="0" err="1">
                <a:solidFill>
                  <a:srgbClr val="0F0688"/>
                </a:solidFill>
                <a:latin typeface="+mn-lt"/>
              </a:rPr>
              <a:t>Wageman</a:t>
            </a:r>
            <a:r>
              <a:rPr lang="en-US" sz="2000" b="1" dirty="0">
                <a:solidFill>
                  <a:srgbClr val="0F0688"/>
                </a:solidFill>
                <a:latin typeface="+mn-lt"/>
              </a:rPr>
              <a:t>, PhD</a:t>
            </a:r>
          </a:p>
          <a:p>
            <a:pPr marL="640080" lvl="1" indent="-457200" eaLnBrk="0" hangingPunct="0">
              <a:buClr>
                <a:schemeClr val="tx1">
                  <a:lumMod val="65000"/>
                  <a:lumOff val="35000"/>
                </a:schemeClr>
              </a:buClr>
              <a:buSzPct val="120000"/>
              <a:buFont typeface="Wingdings" pitchFamily="2" charset="2"/>
              <a:buChar char="§"/>
              <a:tabLst>
                <a:tab pos="182880" algn="l"/>
              </a:tabLst>
              <a:defRPr/>
            </a:pPr>
            <a:r>
              <a:rPr lang="en-US" sz="1600" dirty="0">
                <a:latin typeface="+mn-lt"/>
              </a:rPr>
              <a:t>Visiting Scholar, Department of Psychology, Harvard University</a:t>
            </a:r>
          </a:p>
          <a:p>
            <a:pPr marL="640080" lvl="1" indent="-457200" eaLnBrk="0" hangingPunct="0">
              <a:buClr>
                <a:schemeClr val="tx1">
                  <a:lumMod val="65000"/>
                  <a:lumOff val="35000"/>
                </a:schemeClr>
              </a:buClr>
              <a:buSzPct val="120000"/>
              <a:buFont typeface="Wingdings" pitchFamily="2" charset="2"/>
              <a:buChar char="§"/>
              <a:tabLst>
                <a:tab pos="182880" algn="l"/>
              </a:tabLst>
              <a:defRPr/>
            </a:pPr>
            <a:r>
              <a:rPr lang="en-US" sz="1600" dirty="0">
                <a:latin typeface="+mn-lt"/>
              </a:rPr>
              <a:t>Director of Research, Hay Group</a:t>
            </a:r>
          </a:p>
          <a:p>
            <a:pPr>
              <a:defRPr/>
            </a:pPr>
            <a:r>
              <a:rPr lang="en-US" sz="1600" b="1" u="sng" dirty="0">
                <a:latin typeface="+mn-lt"/>
              </a:rPr>
              <a:t>Research Interests</a:t>
            </a:r>
          </a:p>
          <a:p>
            <a:pPr marL="640080" lvl="1" indent="-457200">
              <a:buClr>
                <a:schemeClr val="tx1">
                  <a:lumMod val="65000"/>
                  <a:lumOff val="35000"/>
                </a:schemeClr>
              </a:buClr>
              <a:buSzPct val="120000"/>
              <a:buFont typeface="Wingdings" pitchFamily="2" charset="2"/>
              <a:buChar char="§"/>
              <a:tabLst>
                <a:tab pos="182880" algn="l"/>
              </a:tabLst>
              <a:defRPr/>
            </a:pPr>
            <a:r>
              <a:rPr lang="en-US" sz="1600" dirty="0">
                <a:latin typeface="+mn-lt"/>
              </a:rPr>
              <a:t>Organizational behavior, with particular emphasis on leadership and team effectiveness. </a:t>
            </a:r>
          </a:p>
          <a:p>
            <a:pPr marL="640080" lvl="1" indent="-457200">
              <a:buClr>
                <a:schemeClr val="tx1">
                  <a:lumMod val="65000"/>
                  <a:lumOff val="35000"/>
                </a:schemeClr>
              </a:buClr>
              <a:buSzPct val="120000"/>
              <a:buFont typeface="Wingdings" pitchFamily="2" charset="2"/>
              <a:buChar char="§"/>
              <a:tabLst>
                <a:tab pos="182880" algn="l"/>
              </a:tabLst>
              <a:defRPr/>
            </a:pPr>
            <a:r>
              <a:rPr lang="en-US" sz="1600" dirty="0">
                <a:latin typeface="+mn-lt"/>
              </a:rPr>
              <a:t>Professor </a:t>
            </a:r>
            <a:r>
              <a:rPr lang="en-US" sz="1600" dirty="0" err="1">
                <a:latin typeface="+mn-lt"/>
              </a:rPr>
              <a:t>Wageman's</a:t>
            </a:r>
            <a:r>
              <a:rPr lang="en-US" sz="1600" dirty="0">
                <a:latin typeface="+mn-lt"/>
              </a:rPr>
              <a:t> current research interests include the uses and misuses of power in teams, the influence of task and reward system designs on team effectiveness, and effective team coaching. </a:t>
            </a:r>
          </a:p>
        </p:txBody>
      </p:sp>
      <p:pic>
        <p:nvPicPr>
          <p:cNvPr id="4813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700213"/>
            <a:ext cx="1524000" cy="190500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8135"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8888" y="3860800"/>
            <a:ext cx="1044575" cy="96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740115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6369</TotalTime>
  <Words>1507</Words>
  <Application>Microsoft Office PowerPoint</Application>
  <PresentationFormat>On-screen Show (4:3)</PresentationFormat>
  <Paragraphs>396</Paragraphs>
  <Slides>25</Slides>
  <Notes>25</Notes>
  <HiddenSlides>0</HiddenSlides>
  <MMClips>3</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Urban</vt:lpstr>
      <vt:lpstr>  Week 4A Teaming Summer 2017</vt:lpstr>
      <vt:lpstr>Road Map</vt:lpstr>
      <vt:lpstr>BUSI 2101: Around the world</vt:lpstr>
      <vt:lpstr>Teams</vt:lpstr>
      <vt:lpstr>Types of Teams</vt:lpstr>
      <vt:lpstr>Team Effectiveness – IPOI Model</vt:lpstr>
      <vt:lpstr>Consolidated Model</vt:lpstr>
      <vt:lpstr>Team Effectiveness – Role Theory</vt:lpstr>
      <vt:lpstr>Team Effectiveness – Role Theory</vt:lpstr>
      <vt:lpstr>Team Norms</vt:lpstr>
      <vt:lpstr>Making Norms Work</vt:lpstr>
      <vt:lpstr>Stages of Group Development</vt:lpstr>
      <vt:lpstr>Sense and Nonsense about Culture &amp; Climate</vt:lpstr>
      <vt:lpstr>The Punctuated-Equilibrium Model</vt:lpstr>
      <vt:lpstr>Diversity</vt:lpstr>
      <vt:lpstr>Team Cohesion</vt:lpstr>
      <vt:lpstr>Psychological Safety</vt:lpstr>
      <vt:lpstr>The Benefits of Psychological Safety</vt:lpstr>
      <vt:lpstr>NASA Columbia Disaster</vt:lpstr>
      <vt:lpstr>Team Decision making  procedures and rules</vt:lpstr>
      <vt:lpstr>Communication and Groups</vt:lpstr>
      <vt:lpstr>Team Boundaries</vt:lpstr>
      <vt:lpstr>Beware! Teams Aren’t Always the Answer</vt:lpstr>
      <vt:lpstr>Self-Oriented behavior and how to be a great teammate</vt:lpstr>
      <vt:lpstr>OB/OT Researchers in Canada (and the USA)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Growing Up and Settling Down? Comparing the Work Values of Pre-Career and Working Millennials</dc:title>
  <dc:creator>Lisa</dc:creator>
  <cp:lastModifiedBy>rob smart</cp:lastModifiedBy>
  <cp:revision>194</cp:revision>
  <cp:lastPrinted>2017-05-04T15:06:50Z</cp:lastPrinted>
  <dcterms:created xsi:type="dcterms:W3CDTF">2012-05-28T22:36:24Z</dcterms:created>
  <dcterms:modified xsi:type="dcterms:W3CDTF">2017-05-23T03:33:52Z</dcterms:modified>
</cp:coreProperties>
</file>