
<file path=[Content_Types].xml><?xml version="1.0" encoding="utf-8"?>
<Types xmlns="http://schemas.openxmlformats.org/package/2006/content-types">
  <Default Extension="rels" ContentType="application/vnd.openxmlformats-package.relationships+xml"/>
  <Override PartName="/ppt/slides/slide14.xml" ContentType="application/vnd.openxmlformats-officedocument.presentationml.slide+xml"/>
  <Override PartName="/ppt/embeddings/oleObject1.bin" ContentType="application/vnd.openxmlformats-officedocument.oleObject"/>
  <Default Extension="xml" ContentType="application/xml"/>
  <Override PartName="/ppt/tableStyles.xml" ContentType="application/vnd.openxmlformats-officedocument.presentationml.tableStyles+xml"/>
  <Override PartName="/ppt/embeddings/Microsoft_Equation5.bin" ContentType="application/vnd.openxmlformats-officedocument.oleObject"/>
  <Override PartName="/ppt/embeddings/Microsoft_Equation16.bin" ContentType="application/vnd.openxmlformats-officedocument.oleObject"/>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docProps/core.xml" ContentType="application/vnd.openxmlformats-package.core-properties+xml"/>
  <Override PartName="/ppt/embeddings/Microsoft_Equation4.bin" ContentType="application/vnd.openxmlformats-officedocument.oleObject"/>
  <Override PartName="/ppt/embeddings/Microsoft_Equation15.bin" ContentType="application/vnd.openxmlformats-officedocument.oleObject"/>
  <Override PartName="/ppt/slides/slide27.xml" ContentType="application/vnd.openxmlformats-officedocument.presentationml.slide+xml"/>
  <Default Extension="vml" ContentType="application/vnd.openxmlformats-officedocument.vmlDrawing"/>
  <Override PartName="/ppt/slides/slide20.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slideLayouts/slideLayout4.xml" ContentType="application/vnd.openxmlformats-officedocument.presentationml.slideLayout+xml"/>
  <Default Extension="png" ContentType="image/png"/>
  <Override PartName="/ppt/slides/slide12.xml" ContentType="application/vnd.openxmlformats-officedocument.presentationml.slide+xml"/>
  <Override PartName="/ppt/embeddings/Microsoft_Equation3.bin" ContentType="application/vnd.openxmlformats-officedocument.oleObject"/>
  <Override PartName="/ppt/embeddings/Microsoft_Equation14.bin" ContentType="application/vnd.openxmlformats-officedocument.oleObject"/>
  <Override PartName="/ppt/presProps.xml" ContentType="application/vnd.openxmlformats-officedocument.presentationml.presProps+xml"/>
  <Default Extension="pict" ContentType="image/pict"/>
  <Override PartName="/ppt/slides/slide26.xml" ContentType="application/vnd.openxmlformats-officedocument.presentationml.slide+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embeddings/Microsoft_Equation9.bin" ContentType="application/vnd.openxmlformats-officedocument.oleObject"/>
  <Override PartName="/ppt/embeddings/Microsoft_Equation13.bin" ContentType="application/vnd.openxmlformats-officedocument.oleObject"/>
  <Override PartName="/ppt/embeddings/Microsoft_Equation2.bin" ContentType="application/vnd.openxmlformats-officedocument.oleObject"/>
  <Override PartName="/ppt/slides/slide25.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10.xml" ContentType="application/vnd.openxmlformats-officedocument.presentationml.slide+xml"/>
  <Override PartName="/ppt/embeddings/Microsoft_Equation8.bin" ContentType="application/vnd.openxmlformats-officedocument.oleObject"/>
  <Default Extension="wmf" ContentType="image/x-wmf"/>
  <Override PartName="/docProps/app.xml" ContentType="application/vnd.openxmlformats-officedocument.extended-properties+xml"/>
  <Override PartName="/ppt/embeddings/Microsoft_Equation12.bin" ContentType="application/vnd.openxmlformats-officedocument.oleObject"/>
  <Override PartName="/ppt/embeddings/Microsoft_Equation1.bin" ContentType="application/vnd.openxmlformats-officedocument.oleObject"/>
  <Override PartName="/ppt/slides/slide24.xml" ContentType="application/vnd.openxmlformats-officedocument.presentationml.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Default Extension="jpeg" ContentType="image/jpeg"/>
  <Override PartName="/ppt/viewProps.xml" ContentType="application/vnd.openxmlformats-officedocument.presentationml.viewProps+xml"/>
  <Override PartName="/ppt/embeddings/Microsoft_Equation7.bin" ContentType="application/vnd.openxmlformats-officedocument.oleObject"/>
  <Override PartName="/ppt/embeddings/Microsoft_Equation11.bin" ContentType="application/vnd.openxmlformats-officedocument.oleObject"/>
  <Override PartName="/ppt/slides/slide40.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embeddings/Microsoft_Equation17.bin" ContentType="application/vnd.openxmlformats-officedocument.oleObject"/>
  <Override PartName="/ppt/embeddings/Microsoft_Equation6.bin" ContentType="application/vnd.openxmlformats-officedocument.oleObject"/>
  <Override PartName="/ppt/embeddings/Microsoft_Equation10.bin" ContentType="application/vnd.openxmlformats-officedocument.oleObject"/>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p:sldMasterIdLst>
    <p:sldMasterId id="2147483675" r:id="rId1"/>
  </p:sldMasterIdLst>
  <p:notesMasterIdLst>
    <p:notesMasterId r:id="rId42"/>
  </p:notesMasterIdLst>
  <p:sldIdLst>
    <p:sldId id="256" r:id="rId2"/>
    <p:sldId id="257" r:id="rId3"/>
    <p:sldId id="317" r:id="rId4"/>
    <p:sldId id="324" r:id="rId5"/>
    <p:sldId id="325" r:id="rId6"/>
    <p:sldId id="326" r:id="rId7"/>
    <p:sldId id="319" r:id="rId8"/>
    <p:sldId id="327" r:id="rId9"/>
    <p:sldId id="328" r:id="rId10"/>
    <p:sldId id="329" r:id="rId11"/>
    <p:sldId id="330" r:id="rId12"/>
    <p:sldId id="353" r:id="rId13"/>
    <p:sldId id="331" r:id="rId14"/>
    <p:sldId id="332" r:id="rId15"/>
    <p:sldId id="333" r:id="rId16"/>
    <p:sldId id="334" r:id="rId17"/>
    <p:sldId id="320" r:id="rId18"/>
    <p:sldId id="346" r:id="rId19"/>
    <p:sldId id="347" r:id="rId20"/>
    <p:sldId id="348" r:id="rId21"/>
    <p:sldId id="349" r:id="rId22"/>
    <p:sldId id="350" r:id="rId23"/>
    <p:sldId id="321" r:id="rId24"/>
    <p:sldId id="338" r:id="rId25"/>
    <p:sldId id="339" r:id="rId26"/>
    <p:sldId id="340" r:id="rId27"/>
    <p:sldId id="342" r:id="rId28"/>
    <p:sldId id="341" r:id="rId29"/>
    <p:sldId id="351" r:id="rId30"/>
    <p:sldId id="343" r:id="rId31"/>
    <p:sldId id="344" r:id="rId32"/>
    <p:sldId id="322" r:id="rId33"/>
    <p:sldId id="335" r:id="rId34"/>
    <p:sldId id="336" r:id="rId35"/>
    <p:sldId id="354" r:id="rId36"/>
    <p:sldId id="337" r:id="rId37"/>
    <p:sldId id="323" r:id="rId38"/>
    <p:sldId id="345" r:id="rId39"/>
    <p:sldId id="352" r:id="rId40"/>
    <p:sldId id="269"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9696FA"/>
    <a:srgbClr val="6E64BE"/>
    <a:srgbClr val="5A6496"/>
    <a:srgbClr val="333399"/>
    <a:srgbClr val="666699"/>
    <a:srgbClr val="8585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p:cViewPr>
        <p:scale>
          <a:sx n="100" d="100"/>
          <a:sy n="100" d="100"/>
        </p:scale>
        <p:origin x="-2696" y="-12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wmf"/><Relationship Id="rId2" Type="http://schemas.openxmlformats.org/officeDocument/2006/relationships/image" Target="../media/image20.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pict"/></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wmf"/><Relationship Id="rId2" Type="http://schemas.openxmlformats.org/officeDocument/2006/relationships/image" Target="../media/image1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AD798A-4AD9-46DD-BA32-5A4F500BC6FC}" type="datetimeFigureOut">
              <a:rPr lang="en-US" smtClean="0"/>
              <a:pPr/>
              <a:t>1/31/11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9DF8FB-A8C0-4676-8566-C811D75D8F8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CA"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lang="en-US"/>
          </a:p>
        </p:txBody>
      </p:sp>
      <p:sp>
        <p:nvSpPr>
          <p:cNvPr id="4" name="Date Placeholder 3"/>
          <p:cNvSpPr>
            <a:spLocks noGrp="1"/>
          </p:cNvSpPr>
          <p:nvPr>
            <p:ph type="dt" sz="half" idx="10"/>
          </p:nvPr>
        </p:nvSpPr>
        <p:spPr/>
        <p:txBody>
          <a:bodyPr/>
          <a:lstStyle/>
          <a:p>
            <a:fld id="{AE0BB200-E308-FE48-A275-0E3D42117D2A}" type="datetimeFigureOut">
              <a:rPr lang="en-US" smtClean="0"/>
              <a:pPr/>
              <a:t>1/31/11</a:t>
            </a:fld>
            <a:endParaRPr lang="en-US"/>
          </a:p>
        </p:txBody>
      </p:sp>
      <p:sp>
        <p:nvSpPr>
          <p:cNvPr id="5" name="Footer Placeholder 4"/>
          <p:cNvSpPr>
            <a:spLocks noGrp="1"/>
          </p:cNvSpPr>
          <p:nvPr>
            <p:ph type="ftr" sz="quarter" idx="11"/>
          </p:nvPr>
        </p:nvSpPr>
        <p:spPr/>
        <p:txBody>
          <a:bodyPr/>
          <a:lstStyle/>
          <a:p>
            <a:r>
              <a:rPr lang="en-US" smtClean="0"/>
              <a:t>Booth/Cleary Introduction to Corporate Finance, Second Edition</a:t>
            </a:r>
          </a:p>
          <a:p>
            <a:pPr algn="l"/>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 </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 </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5" name="Footer Placeholder 4"/>
          <p:cNvSpPr>
            <a:spLocks noGrp="1"/>
          </p:cNvSpPr>
          <p:nvPr>
            <p:ph type="ftr" sz="quarter" idx="11"/>
          </p:nvPr>
        </p:nvSpPr>
        <p:spPr/>
        <p:txBody>
          <a:bodyPr/>
          <a:lstStyle/>
          <a:p>
            <a:r>
              <a:rPr lang="en-US" smtClean="0"/>
              <a:t>Booth/Cleary Introduction to Corporate Finance, Second Edition </a:t>
            </a:r>
            <a:endParaRPr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Date Placeholder 4"/>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 </a:t>
            </a:r>
            <a:endParaRPr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7" name="Date Placeholder 6"/>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8" name="Footer Placeholder 7"/>
          <p:cNvSpPr>
            <a:spLocks noGrp="1"/>
          </p:cNvSpPr>
          <p:nvPr>
            <p:ph type="ftr" sz="quarter" idx="11"/>
          </p:nvPr>
        </p:nvSpPr>
        <p:spPr/>
        <p:txBody>
          <a:bodyPr/>
          <a:lstStyle/>
          <a:p>
            <a:r>
              <a:rPr lang="en-US" smtClean="0"/>
              <a:t>Booth/Cleary Introduction to Corporate Finance, Second Edition </a:t>
            </a:r>
            <a:endParaRPr lang="en-US" dirty="0"/>
          </a:p>
        </p:txBody>
      </p:sp>
      <p:sp>
        <p:nvSpPr>
          <p:cNvPr id="9" name="Slide Number Placeholder 8"/>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Date Placeholder 2"/>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4" name="Footer Placeholder 3"/>
          <p:cNvSpPr>
            <a:spLocks noGrp="1"/>
          </p:cNvSpPr>
          <p:nvPr>
            <p:ph type="ftr" sz="quarter" idx="11"/>
          </p:nvPr>
        </p:nvSpPr>
        <p:spPr/>
        <p:txBody>
          <a:bodyPr/>
          <a:lstStyle/>
          <a:p>
            <a:r>
              <a:rPr lang="en-US" smtClean="0"/>
              <a:t>Booth/Cleary Introduction to Corporate Finance, Second Edition </a:t>
            </a:r>
            <a:endParaRPr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3" name="Footer Placeholder 2"/>
          <p:cNvSpPr>
            <a:spLocks noGrp="1"/>
          </p:cNvSpPr>
          <p:nvPr>
            <p:ph type="ftr" sz="quarter" idx="11"/>
          </p:nvPr>
        </p:nvSpPr>
        <p:spPr/>
        <p:txBody>
          <a:bodyPr/>
          <a:lstStyle/>
          <a:p>
            <a:r>
              <a:rPr lang="en-US" smtClean="0"/>
              <a:t>Booth/Cleary Introduction to Corporate Finance, Second Edition </a:t>
            </a:r>
            <a:endParaRPr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 </a:t>
            </a:r>
            <a:endParaRPr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pPr algn="l" eaLnBrk="1" latinLnBrk="0" hangingPunct="1"/>
            <a:endParaRPr lang="en-US" dirty="0">
              <a:solidFill>
                <a:schemeClr val="accent1">
                  <a:shade val="75000"/>
                </a:schemeClr>
              </a:solidFill>
            </a:endParaRPr>
          </a:p>
        </p:txBody>
      </p:sp>
      <p:sp>
        <p:nvSpPr>
          <p:cNvPr id="6" name="Footer Placeholder 5"/>
          <p:cNvSpPr>
            <a:spLocks noGrp="1"/>
          </p:cNvSpPr>
          <p:nvPr>
            <p:ph type="ftr" sz="quarter" idx="11"/>
          </p:nvPr>
        </p:nvSpPr>
        <p:spPr/>
        <p:txBody>
          <a:bodyPr/>
          <a:lstStyle/>
          <a:p>
            <a:r>
              <a:rPr lang="en-US" smtClean="0"/>
              <a:t>Booth/Cleary Introduction to Corporate Finance, Second Edition </a:t>
            </a:r>
            <a:endParaRPr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CA"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0BB200-E308-FE48-A275-0E3D42117D2A}" type="datetimeFigureOut">
              <a:rPr lang="en-US" smtClean="0"/>
              <a:pPr/>
              <a:t>1/31/11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Booth/Cleary Introduction to Corporate Finance, Second Edition </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15C064-DD44-4CAC-873E-2D1F5482167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vmlDrawing" Target="../drawings/vmlDrawing3.vml"/><Relationship Id="rId2" Type="http://schemas.openxmlformats.org/officeDocument/2006/relationships/slideLayout" Target="../slideLayouts/slideLayout2.xml"/><Relationship Id="rId3" Type="http://schemas.openxmlformats.org/officeDocument/2006/relationships/oleObject" Target="../embeddings/Microsoft_Equation3.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vmlDrawing" Target="../drawings/vmlDrawing4.vml"/><Relationship Id="rId2" Type="http://schemas.openxmlformats.org/officeDocument/2006/relationships/slideLayout" Target="../slideLayouts/slideLayout2.xml"/><Relationship Id="rId3" Type="http://schemas.openxmlformats.org/officeDocument/2006/relationships/oleObject" Target="../embeddings/Microsoft_Equation4.bin"/></Relationships>
</file>

<file path=ppt/slides/_rels/slide17.xml.rels><?xml version="1.0" encoding="UTF-8" standalone="yes"?>
<Relationships xmlns="http://schemas.openxmlformats.org/package/2006/relationships"><Relationship Id="rId1" Type="http://schemas.openxmlformats.org/officeDocument/2006/relationships/vmlDrawing" Target="../drawings/vmlDrawing5.vml"/><Relationship Id="rId2" Type="http://schemas.openxmlformats.org/officeDocument/2006/relationships/slideLayout" Target="../slideLayouts/slideLayout2.xml"/><Relationship Id="rId3" Type="http://schemas.openxmlformats.org/officeDocument/2006/relationships/oleObject" Target="../embeddings/Microsoft_Equation5.bin"/></Relationships>
</file>

<file path=ppt/slides/_rels/slide18.xml.rels><?xml version="1.0" encoding="UTF-8" standalone="yes"?>
<Relationships xmlns="http://schemas.openxmlformats.org/package/2006/relationships"><Relationship Id="rId3" Type="http://schemas.openxmlformats.org/officeDocument/2006/relationships/oleObject" Target="../embeddings/Microsoft_Equation6.bin"/><Relationship Id="rId4" Type="http://schemas.openxmlformats.org/officeDocument/2006/relationships/oleObject" Target="../embeddings/Microsoft_Equation7.bin"/><Relationship Id="rId1" Type="http://schemas.openxmlformats.org/officeDocument/2006/relationships/vmlDrawing" Target="../drawings/vmlDrawing6.vml"/><Relationship Id="rId2"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vmlDrawing" Target="../drawings/vmlDrawing7.vml"/><Relationship Id="rId2" Type="http://schemas.openxmlformats.org/officeDocument/2006/relationships/slideLayout" Target="../slideLayouts/slideLayout2.xml"/><Relationship Id="rId3" Type="http://schemas.openxmlformats.org/officeDocument/2006/relationships/oleObject" Target="../embeddings/Microsoft_Equation8.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vmlDrawing" Target="../drawings/vmlDrawing8.vml"/><Relationship Id="rId2" Type="http://schemas.openxmlformats.org/officeDocument/2006/relationships/slideLayout" Target="../slideLayouts/slideLayout2.xml"/><Relationship Id="rId3" Type="http://schemas.openxmlformats.org/officeDocument/2006/relationships/oleObject" Target="../embeddings/Microsoft_Equation9.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vmlDrawing" Target="../drawings/vmlDrawing9.vml"/><Relationship Id="rId2" Type="http://schemas.openxmlformats.org/officeDocument/2006/relationships/slideLayout" Target="../slideLayouts/slideLayout2.xml"/><Relationship Id="rId3" Type="http://schemas.openxmlformats.org/officeDocument/2006/relationships/oleObject" Target="../embeddings/Microsoft_Equation10.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vmlDrawing" Target="../drawings/vmlDrawing10.vml"/><Relationship Id="rId2" Type="http://schemas.openxmlformats.org/officeDocument/2006/relationships/slideLayout" Target="../slideLayouts/slideLayout2.xml"/><Relationship Id="rId3" Type="http://schemas.openxmlformats.org/officeDocument/2006/relationships/oleObject" Target="../embeddings/Microsoft_Equation11.bin"/></Relationships>
</file>

<file path=ppt/slides/_rels/slide33.xml.rels><?xml version="1.0" encoding="UTF-8" standalone="yes"?>
<Relationships xmlns="http://schemas.openxmlformats.org/package/2006/relationships"><Relationship Id="rId3" Type="http://schemas.openxmlformats.org/officeDocument/2006/relationships/oleObject" Target="../embeddings/Microsoft_Equation12.bin"/><Relationship Id="rId4" Type="http://schemas.openxmlformats.org/officeDocument/2006/relationships/oleObject" Target="../embeddings/Microsoft_Equation13.bin"/><Relationship Id="rId1" Type="http://schemas.openxmlformats.org/officeDocument/2006/relationships/vmlDrawing" Target="../drawings/vmlDrawing11.vml"/><Relationship Id="rId2"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vmlDrawing" Target="../drawings/vmlDrawing12.vml"/><Relationship Id="rId2" Type="http://schemas.openxmlformats.org/officeDocument/2006/relationships/slideLayout" Target="../slideLayouts/slideLayout2.xml"/><Relationship Id="rId3" Type="http://schemas.openxmlformats.org/officeDocument/2006/relationships/oleObject" Target="../embeddings/Microsoft_Equation14.bin"/></Relationships>
</file>

<file path=ppt/slides/_rels/slide35.xml.rels><?xml version="1.0" encoding="UTF-8" standalone="yes"?>
<Relationships xmlns="http://schemas.openxmlformats.org/package/2006/relationships"><Relationship Id="rId1" Type="http://schemas.openxmlformats.org/officeDocument/2006/relationships/vmlDrawing" Target="../drawings/vmlDrawing13.vml"/><Relationship Id="rId2" Type="http://schemas.openxmlformats.org/officeDocument/2006/relationships/slideLayout" Target="../slideLayouts/slideLayout2.xml"/><Relationship Id="rId3" Type="http://schemas.openxmlformats.org/officeDocument/2006/relationships/oleObject" Target="../embeddings/oleObject1.bin"/></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vmlDrawing" Target="../drawings/vmlDrawing14.vml"/><Relationship Id="rId2" Type="http://schemas.openxmlformats.org/officeDocument/2006/relationships/slideLayout" Target="../slideLayouts/slideLayout2.xml"/><Relationship Id="rId3" Type="http://schemas.openxmlformats.org/officeDocument/2006/relationships/oleObject" Target="../embeddings/Microsoft_Equation15.bin"/></Relationships>
</file>

<file path=ppt/slides/_rels/slide38.xml.rels><?xml version="1.0" encoding="UTF-8" standalone="yes"?>
<Relationships xmlns="http://schemas.openxmlformats.org/package/2006/relationships"><Relationship Id="rId1" Type="http://schemas.openxmlformats.org/officeDocument/2006/relationships/vmlDrawing" Target="../drawings/vmlDrawing15.vml"/><Relationship Id="rId2" Type="http://schemas.openxmlformats.org/officeDocument/2006/relationships/slideLayout" Target="../slideLayouts/slideLayout2.xml"/><Relationship Id="rId3" Type="http://schemas.openxmlformats.org/officeDocument/2006/relationships/oleObject" Target="../embeddings/Microsoft_Equation16.bin"/></Relationships>
</file>

<file path=ppt/slides/_rels/slide39.xml.rels><?xml version="1.0" encoding="UTF-8" standalone="yes"?>
<Relationships xmlns="http://schemas.openxmlformats.org/package/2006/relationships"><Relationship Id="rId1" Type="http://schemas.openxmlformats.org/officeDocument/2006/relationships/vmlDrawing" Target="../drawings/vmlDrawing16.vml"/><Relationship Id="rId2" Type="http://schemas.openxmlformats.org/officeDocument/2006/relationships/slideLayout" Target="../slideLayouts/slideLayout2.xml"/><Relationship Id="rId3" Type="http://schemas.openxmlformats.org/officeDocument/2006/relationships/oleObject" Target="../embeddings/Microsoft_Equation17.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vmlDrawing" Target="../drawings/vmlDrawing1.vml"/><Relationship Id="rId2" Type="http://schemas.openxmlformats.org/officeDocument/2006/relationships/slideLayout" Target="../slideLayouts/slideLayout2.xml"/><Relationship Id="rId3" Type="http://schemas.openxmlformats.org/officeDocument/2006/relationships/oleObject" Target="../embeddings/Microsoft_Equation1.bin"/></Relationships>
</file>

<file path=ppt/slides/_rels/slide8.xml.rels><?xml version="1.0" encoding="UTF-8" standalone="yes"?>
<Relationships xmlns="http://schemas.openxmlformats.org/package/2006/relationships"><Relationship Id="rId1" Type="http://schemas.openxmlformats.org/officeDocument/2006/relationships/vmlDrawing" Target="../drawings/vmlDrawing2.vml"/><Relationship Id="rId2" Type="http://schemas.openxmlformats.org/officeDocument/2006/relationships/slideLayout" Target="../slideLayouts/slideLayout2.xml"/><Relationship Id="rId3" Type="http://schemas.openxmlformats.org/officeDocument/2006/relationships/oleObject" Target="../embeddings/Microsoft_Equation2.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00400" y="457200"/>
            <a:ext cx="5791200" cy="4267200"/>
          </a:xfrm>
        </p:spPr>
        <p:txBody>
          <a:bodyPr>
            <a:normAutofit fontScale="92500" lnSpcReduction="20000"/>
          </a:bodyPr>
          <a:lstStyle/>
          <a:p>
            <a:pPr algn="ctr">
              <a:spcBef>
                <a:spcPts val="600"/>
              </a:spcBef>
            </a:pPr>
            <a:r>
              <a:rPr lang="en-US" sz="1600" b="1" dirty="0" smtClean="0">
                <a:solidFill>
                  <a:schemeClr val="tx1"/>
                </a:solidFill>
                <a:latin typeface="Georgia" pitchFamily="18" charset="0"/>
              </a:rPr>
              <a:t>INTRODUCTION TO </a:t>
            </a:r>
          </a:p>
          <a:p>
            <a:pPr algn="ctr">
              <a:spcBef>
                <a:spcPts val="600"/>
              </a:spcBef>
            </a:pPr>
            <a:r>
              <a:rPr lang="en-US" sz="3400" b="1" dirty="0" smtClean="0">
                <a:solidFill>
                  <a:schemeClr val="tx1"/>
                </a:solidFill>
                <a:latin typeface="Georgia" pitchFamily="18" charset="0"/>
              </a:rPr>
              <a:t>CORPORATE FINANCE</a:t>
            </a:r>
          </a:p>
          <a:p>
            <a:pPr algn="ctr">
              <a:spcBef>
                <a:spcPts val="600"/>
              </a:spcBef>
            </a:pPr>
            <a:r>
              <a:rPr lang="en-US" sz="1800" dirty="0" smtClean="0">
                <a:solidFill>
                  <a:schemeClr val="tx1"/>
                </a:solidFill>
                <a:latin typeface="Georgia" pitchFamily="18" charset="0"/>
              </a:rPr>
              <a:t>SECOND EDITION</a:t>
            </a:r>
          </a:p>
          <a:p>
            <a:pPr algn="ctr">
              <a:spcBef>
                <a:spcPts val="1200"/>
              </a:spcBef>
              <a:spcAft>
                <a:spcPts val="600"/>
              </a:spcAft>
            </a:pPr>
            <a:r>
              <a:rPr lang="en-US" b="1" dirty="0" smtClean="0">
                <a:solidFill>
                  <a:schemeClr val="tx1"/>
                </a:solidFill>
                <a:latin typeface="Georgia" pitchFamily="18" charset="0"/>
              </a:rPr>
              <a:t>Lawrence Booth &amp; W. Sean Cleary</a:t>
            </a:r>
          </a:p>
          <a:p>
            <a:pPr algn="ctr">
              <a:spcBef>
                <a:spcPts val="1200"/>
              </a:spcBef>
              <a:spcAft>
                <a:spcPts val="600"/>
              </a:spcAft>
            </a:pPr>
            <a:r>
              <a:rPr lang="en-US" b="1" dirty="0" smtClean="0">
                <a:solidFill>
                  <a:schemeClr val="tx1"/>
                </a:solidFill>
                <a:latin typeface="Georgia" pitchFamily="18" charset="0"/>
              </a:rPr>
              <a:t>Chapter 6</a:t>
            </a:r>
          </a:p>
          <a:p>
            <a:pPr algn="ctr">
              <a:spcBef>
                <a:spcPts val="1200"/>
              </a:spcBef>
              <a:spcAft>
                <a:spcPts val="600"/>
              </a:spcAft>
            </a:pPr>
            <a:r>
              <a:rPr lang="en-US" b="1" dirty="0" smtClean="0">
                <a:solidFill>
                  <a:schemeClr val="tx1"/>
                </a:solidFill>
                <a:latin typeface="Georgia" pitchFamily="18" charset="0"/>
              </a:rPr>
              <a:t>Bond Valuation &amp; Interest Rates</a:t>
            </a:r>
          </a:p>
          <a:p>
            <a:pPr algn="ctr">
              <a:spcBef>
                <a:spcPts val="0"/>
              </a:spcBef>
              <a:spcAft>
                <a:spcPts val="600"/>
              </a:spcAft>
            </a:pPr>
            <a:r>
              <a:rPr lang="en-US" sz="1600" b="1" dirty="0" smtClean="0">
                <a:solidFill>
                  <a:schemeClr val="tx1"/>
                </a:solidFill>
                <a:latin typeface="Georgia" pitchFamily="18" charset="0"/>
              </a:rPr>
              <a:t>Prepared by Ken Hartviksen &amp; Jared </a:t>
            </a:r>
            <a:r>
              <a:rPr lang="en-US" sz="1600" b="1" dirty="0" err="1" smtClean="0">
                <a:solidFill>
                  <a:schemeClr val="tx1"/>
                </a:solidFill>
                <a:latin typeface="Georgia" pitchFamily="18" charset="0"/>
              </a:rPr>
              <a:t>Laneus</a:t>
            </a:r>
            <a:endParaRPr lang="en-US" sz="1600" b="1" dirty="0" smtClean="0">
              <a:solidFill>
                <a:schemeClr val="tx1"/>
              </a:solidFill>
              <a:latin typeface="Georgia" pitchFamily="18" charset="0"/>
            </a:endParaRPr>
          </a:p>
          <a:p>
            <a:pPr>
              <a:spcBef>
                <a:spcPts val="0"/>
              </a:spcBef>
              <a:spcAft>
                <a:spcPts val="600"/>
              </a:spcAft>
            </a:pPr>
            <a:r>
              <a:rPr lang="en-US" sz="1600" b="1" dirty="0" smtClean="0">
                <a:solidFill>
                  <a:schemeClr val="tx1"/>
                </a:solidFill>
                <a:latin typeface="Georgia" pitchFamily="18" charset="0"/>
              </a:rPr>
              <a:t>Edited by Dr. William F. Rentz, Ph.D., LIFA</a:t>
            </a:r>
          </a:p>
          <a:p>
            <a:pPr algn="ctr">
              <a:spcBef>
                <a:spcPts val="0"/>
              </a:spcBef>
              <a:spcAft>
                <a:spcPts val="600"/>
              </a:spcAft>
            </a:pPr>
            <a:endParaRPr lang="en-US" sz="1600" b="1" dirty="0" smtClean="0">
              <a:solidFill>
                <a:schemeClr val="tx1"/>
              </a:solidFill>
              <a:latin typeface="Georgia" pitchFamily="18" charset="0"/>
            </a:endParaRPr>
          </a:p>
          <a:p>
            <a:pPr algn="ctr">
              <a:spcBef>
                <a:spcPts val="0"/>
              </a:spcBef>
              <a:spcAft>
                <a:spcPts val="600"/>
              </a:spcAft>
            </a:pPr>
            <a:endParaRPr lang="en-US" sz="1600" b="1" dirty="0">
              <a:solidFill>
                <a:schemeClr val="tx1"/>
              </a:solidFill>
              <a:latin typeface="Georgia" pitchFamily="18" charset="0"/>
            </a:endParaRPr>
          </a:p>
        </p:txBody>
      </p:sp>
      <p:pic>
        <p:nvPicPr>
          <p:cNvPr id="4" name="Picture 69" descr="wiley_vert_k"/>
          <p:cNvPicPr>
            <a:picLocks noChangeAspect="1" noChangeArrowheads="1"/>
          </p:cNvPicPr>
          <p:nvPr/>
        </p:nvPicPr>
        <p:blipFill>
          <a:blip r:embed="rId2" cstate="print">
            <a:grayscl/>
            <a:biLevel thresh="50000"/>
          </a:blip>
          <a:srcRect/>
          <a:stretch>
            <a:fillRect/>
          </a:stretch>
        </p:blipFill>
        <p:spPr bwMode="auto">
          <a:xfrm>
            <a:off x="4267200" y="5485482"/>
            <a:ext cx="685800" cy="991518"/>
          </a:xfrm>
          <a:prstGeom prst="rect">
            <a:avLst/>
          </a:prstGeom>
          <a:noFill/>
        </p:spPr>
      </p:pic>
      <p:pic>
        <p:nvPicPr>
          <p:cNvPr id="5" name="Picture 4"/>
          <p:cNvPicPr>
            <a:picLocks noChangeAspect="1" noChangeArrowheads="1"/>
          </p:cNvPicPr>
          <p:nvPr/>
        </p:nvPicPr>
        <p:blipFill>
          <a:blip r:embed="rId3" cstate="print"/>
          <a:srcRect/>
          <a:stretch>
            <a:fillRect/>
          </a:stretch>
        </p:blipFill>
        <p:spPr bwMode="auto">
          <a:xfrm>
            <a:off x="457200" y="1905000"/>
            <a:ext cx="2743200" cy="3359127"/>
          </a:xfrm>
          <a:prstGeom prst="rect">
            <a:avLst/>
          </a:prstGeom>
          <a:noFill/>
          <a:ln w="9525">
            <a:noFill/>
            <a:miter lim="800000"/>
            <a:headEnd/>
            <a:tailEnd/>
          </a:ln>
          <a:effectLst>
            <a:outerShdw blurRad="317500" dist="50800" dir="5400000" algn="ctr" rotWithShape="0">
              <a:schemeClr val="tx1"/>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Factors Affecting Bond Prices</a:t>
            </a:r>
          </a:p>
        </p:txBody>
      </p:sp>
      <p:sp>
        <p:nvSpPr>
          <p:cNvPr id="3" name="Content Placeholder 2"/>
          <p:cNvSpPr>
            <a:spLocks noGrp="1"/>
          </p:cNvSpPr>
          <p:nvPr>
            <p:ph idx="1"/>
          </p:nvPr>
        </p:nvSpPr>
        <p:spPr>
          <a:xfrm>
            <a:off x="304800" y="1295401"/>
            <a:ext cx="8686800" cy="1371600"/>
          </a:xfrm>
        </p:spPr>
        <p:txBody>
          <a:bodyPr>
            <a:noAutofit/>
          </a:bodyPr>
          <a:lstStyle/>
          <a:p>
            <a:pPr>
              <a:buClrTx/>
              <a:buSzPct val="100000"/>
              <a:buFont typeface="Arial" pitchFamily="34" charset="0"/>
              <a:buChar char="•"/>
            </a:pPr>
            <a:r>
              <a:rPr lang="en-US" sz="2600" dirty="0" smtClean="0">
                <a:solidFill>
                  <a:schemeClr val="tx1"/>
                </a:solidFill>
                <a:latin typeface="Calibri" pitchFamily="34" charset="0"/>
                <a:cs typeface="Calibri" pitchFamily="34" charset="0"/>
              </a:rPr>
              <a:t>The relationship between the coupon rate and the bond’s yield to maturity (YTM) determines if the bond will sell at a </a:t>
            </a:r>
            <a:r>
              <a:rPr lang="en-US" sz="2600" b="1" dirty="0" smtClean="0">
                <a:solidFill>
                  <a:srgbClr val="C00000"/>
                </a:solidFill>
                <a:latin typeface="Calibri" pitchFamily="34" charset="0"/>
                <a:cs typeface="Calibri" pitchFamily="34" charset="0"/>
              </a:rPr>
              <a:t>premium</a:t>
            </a:r>
            <a:r>
              <a:rPr lang="en-US" sz="2600" dirty="0" smtClean="0">
                <a:solidFill>
                  <a:schemeClr val="tx1"/>
                </a:solidFill>
                <a:latin typeface="Calibri" pitchFamily="34" charset="0"/>
                <a:cs typeface="Calibri" pitchFamily="34" charset="0"/>
              </a:rPr>
              <a:t>, a </a:t>
            </a:r>
            <a:r>
              <a:rPr lang="en-US" sz="2600" b="1" dirty="0" smtClean="0">
                <a:solidFill>
                  <a:srgbClr val="C00000"/>
                </a:solidFill>
                <a:latin typeface="Calibri" pitchFamily="34" charset="0"/>
                <a:cs typeface="Calibri" pitchFamily="34" charset="0"/>
              </a:rPr>
              <a:t>discount</a:t>
            </a:r>
            <a:r>
              <a:rPr lang="en-US" sz="2600" b="1" dirty="0" smtClean="0">
                <a:solidFill>
                  <a:schemeClr val="tx1"/>
                </a:solidFill>
                <a:latin typeface="Calibri" pitchFamily="34" charset="0"/>
                <a:cs typeface="Calibri" pitchFamily="34" charset="0"/>
              </a:rPr>
              <a:t>,</a:t>
            </a:r>
            <a:r>
              <a:rPr lang="en-US" sz="2600" dirty="0" smtClean="0">
                <a:solidFill>
                  <a:schemeClr val="tx1"/>
                </a:solidFill>
                <a:latin typeface="Calibri" pitchFamily="34" charset="0"/>
                <a:cs typeface="Calibri" pitchFamily="34" charset="0"/>
              </a:rPr>
              <a:t> or </a:t>
            </a:r>
            <a:r>
              <a:rPr lang="en-US" sz="2600" i="1" dirty="0" smtClean="0">
                <a:solidFill>
                  <a:schemeClr val="tx1"/>
                </a:solidFill>
                <a:latin typeface="Calibri" pitchFamily="34" charset="0"/>
                <a:cs typeface="Calibri" pitchFamily="34" charset="0"/>
              </a:rPr>
              <a:t>at par</a:t>
            </a:r>
            <a:endParaRPr lang="en-US" sz="2600" dirty="0" smtClean="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10</a:t>
            </a:fld>
            <a:endParaRPr kumimoji="0" lang="en-US" dirty="0"/>
          </a:p>
        </p:txBody>
      </p:sp>
      <p:graphicFrame>
        <p:nvGraphicFramePr>
          <p:cNvPr id="5" name="Table 4"/>
          <p:cNvGraphicFramePr>
            <a:graphicFrameLocks noGrp="1"/>
          </p:cNvGraphicFramePr>
          <p:nvPr/>
        </p:nvGraphicFramePr>
        <p:xfrm>
          <a:off x="685800" y="2819400"/>
          <a:ext cx="7848600" cy="2438400"/>
        </p:xfrm>
        <a:graphic>
          <a:graphicData uri="http://schemas.openxmlformats.org/drawingml/2006/table">
            <a:tbl>
              <a:tblPr firstRow="1" bandRow="1">
                <a:tableStyleId>{073A0DAA-6AF3-43AB-8588-CEC1D06C72B9}</a:tableStyleId>
              </a:tblPr>
              <a:tblGrid>
                <a:gridCol w="2616200"/>
                <a:gridCol w="2616200"/>
                <a:gridCol w="2616200"/>
              </a:tblGrid>
              <a:tr h="609600">
                <a:tc>
                  <a:txBody>
                    <a:bodyPr/>
                    <a:lstStyle/>
                    <a:p>
                      <a:pPr algn="ctr"/>
                      <a:r>
                        <a:rPr lang="en-US" sz="2000" dirty="0" smtClean="0"/>
                        <a:t>Coupon </a:t>
                      </a:r>
                      <a:r>
                        <a:rPr lang="en-US" sz="2000" dirty="0" err="1" smtClean="0"/>
                        <a:t>vs</a:t>
                      </a:r>
                      <a:r>
                        <a:rPr lang="en-US" sz="2000" dirty="0" smtClean="0"/>
                        <a:t> YTM</a:t>
                      </a:r>
                      <a:endParaRPr lang="en-US" sz="2000" dirty="0"/>
                    </a:p>
                  </a:txBody>
                  <a:tcPr anchor="ctr"/>
                </a:tc>
                <a:tc>
                  <a:txBody>
                    <a:bodyPr/>
                    <a:lstStyle/>
                    <a:p>
                      <a:pPr algn="ctr"/>
                      <a:r>
                        <a:rPr lang="en-US" sz="2000" dirty="0" smtClean="0"/>
                        <a:t>Price </a:t>
                      </a:r>
                      <a:r>
                        <a:rPr lang="en-US" sz="2000" dirty="0" err="1" smtClean="0"/>
                        <a:t>vs</a:t>
                      </a:r>
                      <a:r>
                        <a:rPr lang="en-US" sz="2000" dirty="0" smtClean="0"/>
                        <a:t> Face Value</a:t>
                      </a:r>
                      <a:endParaRPr lang="en-US" sz="2000" dirty="0"/>
                    </a:p>
                  </a:txBody>
                  <a:tcPr anchor="ctr"/>
                </a:tc>
                <a:tc>
                  <a:txBody>
                    <a:bodyPr/>
                    <a:lstStyle/>
                    <a:p>
                      <a:pPr algn="ctr"/>
                      <a:r>
                        <a:rPr lang="en-US" sz="2000" dirty="0" smtClean="0"/>
                        <a:t>Pricing</a:t>
                      </a:r>
                      <a:endParaRPr lang="en-US" sz="2000" dirty="0"/>
                    </a:p>
                  </a:txBody>
                  <a:tcPr anchor="ctr"/>
                </a:tc>
              </a:tr>
              <a:tr h="609600">
                <a:tc>
                  <a:txBody>
                    <a:bodyPr/>
                    <a:lstStyle/>
                    <a:p>
                      <a:pPr algn="ctr"/>
                      <a:r>
                        <a:rPr lang="en-US" sz="2000" dirty="0" smtClean="0"/>
                        <a:t>Coupon Rate &lt; YTM</a:t>
                      </a:r>
                      <a:endParaRPr lang="en-US" sz="2000" dirty="0"/>
                    </a:p>
                  </a:txBody>
                  <a:tcPr anchor="ctr"/>
                </a:tc>
                <a:tc>
                  <a:txBody>
                    <a:bodyPr/>
                    <a:lstStyle/>
                    <a:p>
                      <a:pPr algn="ctr"/>
                      <a:r>
                        <a:rPr lang="en-US" sz="2000" dirty="0" smtClean="0"/>
                        <a:t>Price &lt; Face Value</a:t>
                      </a:r>
                      <a:endParaRPr lang="en-US" sz="2000" dirty="0"/>
                    </a:p>
                  </a:txBody>
                  <a:tcPr anchor="ctr"/>
                </a:tc>
                <a:tc>
                  <a:txBody>
                    <a:bodyPr/>
                    <a:lstStyle/>
                    <a:p>
                      <a:pPr algn="ctr"/>
                      <a:r>
                        <a:rPr lang="en-US" sz="2000" dirty="0" smtClean="0"/>
                        <a:t>Discount</a:t>
                      </a:r>
                      <a:endParaRPr lang="en-US" sz="2000" dirty="0"/>
                    </a:p>
                  </a:txBody>
                  <a:tcPr anchor="ctr"/>
                </a:tc>
              </a:tr>
              <a:tr h="609600">
                <a:tc>
                  <a:txBody>
                    <a:bodyPr/>
                    <a:lstStyle/>
                    <a:p>
                      <a:pPr algn="ctr"/>
                      <a:r>
                        <a:rPr lang="en-US" sz="2000" dirty="0" smtClean="0"/>
                        <a:t>Coupon Rate = YTM</a:t>
                      </a:r>
                      <a:endParaRPr lang="en-US" sz="2000" dirty="0"/>
                    </a:p>
                  </a:txBody>
                  <a:tcPr anchor="ctr"/>
                </a:tc>
                <a:tc>
                  <a:txBody>
                    <a:bodyPr/>
                    <a:lstStyle/>
                    <a:p>
                      <a:pPr algn="ctr"/>
                      <a:r>
                        <a:rPr lang="en-US" sz="2000" dirty="0" smtClean="0"/>
                        <a:t>Price = Face Value</a:t>
                      </a:r>
                      <a:endParaRPr lang="en-US" sz="2000" dirty="0"/>
                    </a:p>
                  </a:txBody>
                  <a:tcPr anchor="ctr"/>
                </a:tc>
                <a:tc>
                  <a:txBody>
                    <a:bodyPr/>
                    <a:lstStyle/>
                    <a:p>
                      <a:pPr algn="ctr"/>
                      <a:r>
                        <a:rPr lang="en-US" sz="2000" dirty="0" smtClean="0"/>
                        <a:t>At Par</a:t>
                      </a:r>
                      <a:endParaRPr lang="en-US" sz="2000" dirty="0"/>
                    </a:p>
                  </a:txBody>
                  <a:tcPr anchor="ctr"/>
                </a:tc>
              </a:tr>
              <a:tr h="609600">
                <a:tc>
                  <a:txBody>
                    <a:bodyPr/>
                    <a:lstStyle/>
                    <a:p>
                      <a:pPr algn="ctr"/>
                      <a:r>
                        <a:rPr lang="en-US" sz="2000" dirty="0" smtClean="0"/>
                        <a:t>Coupon Rate &gt; YTM</a:t>
                      </a:r>
                      <a:endParaRPr lang="en-US" sz="2000" dirty="0"/>
                    </a:p>
                  </a:txBody>
                  <a:tcPr anchor="ctr"/>
                </a:tc>
                <a:tc>
                  <a:txBody>
                    <a:bodyPr/>
                    <a:lstStyle/>
                    <a:p>
                      <a:pPr algn="ctr"/>
                      <a:r>
                        <a:rPr lang="en-US" sz="2000" dirty="0" smtClean="0"/>
                        <a:t>Price &gt; Face Value</a:t>
                      </a:r>
                      <a:endParaRPr lang="en-US" sz="2000" dirty="0"/>
                    </a:p>
                  </a:txBody>
                  <a:tcPr anchor="ctr"/>
                </a:tc>
                <a:tc>
                  <a:txBody>
                    <a:bodyPr/>
                    <a:lstStyle/>
                    <a:p>
                      <a:pPr algn="ctr"/>
                      <a:r>
                        <a:rPr lang="en-US" sz="2000" dirty="0" smtClean="0"/>
                        <a:t>Premium</a:t>
                      </a:r>
                      <a:endParaRPr lang="en-US" sz="2000" dirty="0"/>
                    </a:p>
                  </a:txBody>
                  <a:tcPr anchor="ct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86800" cy="8382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Bond Valuation:  Semi-Annual Coupons</a:t>
            </a:r>
          </a:p>
        </p:txBody>
      </p:sp>
      <p:sp>
        <p:nvSpPr>
          <p:cNvPr id="3" name="Content Placeholder 2"/>
          <p:cNvSpPr>
            <a:spLocks noGrp="1"/>
          </p:cNvSpPr>
          <p:nvPr>
            <p:ph idx="1"/>
          </p:nvPr>
        </p:nvSpPr>
        <p:spPr>
          <a:xfrm>
            <a:off x="304800" y="990600"/>
            <a:ext cx="8686800" cy="3657600"/>
          </a:xfrm>
        </p:spPr>
        <p:txBody>
          <a:bodyPr>
            <a:noAutofit/>
          </a:bodyPr>
          <a:lstStyle/>
          <a:p>
            <a:pPr>
              <a:buClrTx/>
              <a:buSzPct val="100000"/>
              <a:buFont typeface="Arial" pitchFamily="34" charset="0"/>
              <a:buChar char="•"/>
            </a:pPr>
            <a:r>
              <a:rPr lang="en-US" sz="2400" i="1" dirty="0" smtClean="0">
                <a:solidFill>
                  <a:schemeClr val="tx1"/>
                </a:solidFill>
                <a:latin typeface="Calibri" pitchFamily="34" charset="0"/>
                <a:cs typeface="Calibri" pitchFamily="34" charset="0"/>
              </a:rPr>
              <a:t>Example:  </a:t>
            </a:r>
            <a:r>
              <a:rPr lang="en-US" sz="2400" dirty="0" smtClean="0">
                <a:solidFill>
                  <a:schemeClr val="tx1"/>
                </a:solidFill>
                <a:latin typeface="Calibri" pitchFamily="34" charset="0"/>
                <a:cs typeface="Calibri" pitchFamily="34" charset="0"/>
              </a:rPr>
              <a:t>Find the price of a 4% semi-annual coupon Government of Canada bond has five years to maturity, $1,000 in par value and a YTM of 6%.</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Since coupons are paid semi-annually, we must make three changes:</a:t>
            </a:r>
          </a:p>
          <a:p>
            <a:pPr lvl="1">
              <a:buClrTx/>
              <a:buSzPct val="100000"/>
              <a:buFont typeface="Arial" pitchFamily="34" charset="0"/>
              <a:buChar char="•"/>
            </a:pPr>
            <a:r>
              <a:rPr lang="en-US" sz="2200" dirty="0" smtClean="0">
                <a:solidFill>
                  <a:schemeClr val="tx1"/>
                </a:solidFill>
                <a:latin typeface="Calibri" pitchFamily="34" charset="0"/>
                <a:cs typeface="Calibri" pitchFamily="34" charset="0"/>
              </a:rPr>
              <a:t>Divide the coupon payment by 2</a:t>
            </a:r>
          </a:p>
          <a:p>
            <a:pPr lvl="1">
              <a:buClrTx/>
              <a:buSzPct val="100000"/>
              <a:buFont typeface="Arial" pitchFamily="34" charset="0"/>
              <a:buChar char="•"/>
            </a:pPr>
            <a:r>
              <a:rPr lang="en-US" sz="2200" dirty="0" smtClean="0">
                <a:solidFill>
                  <a:schemeClr val="tx1"/>
                </a:solidFill>
                <a:latin typeface="Calibri" pitchFamily="34" charset="0"/>
                <a:cs typeface="Calibri" pitchFamily="34" charset="0"/>
              </a:rPr>
              <a:t>Multiply the number of years by 2 (since we have twice as many semi-annual periods)</a:t>
            </a:r>
          </a:p>
          <a:p>
            <a:pPr lvl="1">
              <a:buClrTx/>
              <a:buSzPct val="100000"/>
              <a:buFont typeface="Arial" pitchFamily="34" charset="0"/>
              <a:buChar char="•"/>
            </a:pPr>
            <a:r>
              <a:rPr lang="en-US" sz="2200" dirty="0" smtClean="0">
                <a:solidFill>
                  <a:schemeClr val="tx1"/>
                </a:solidFill>
                <a:latin typeface="Calibri" pitchFamily="34" charset="0"/>
                <a:cs typeface="Calibri" pitchFamily="34" charset="0"/>
              </a:rPr>
              <a:t>Divide the yield to maturity by 2</a:t>
            </a:r>
          </a:p>
        </p:txBody>
      </p:sp>
      <p:sp>
        <p:nvSpPr>
          <p:cNvPr id="7" name="Footer Placeholder 6"/>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11</a:t>
            </a:fld>
            <a:endParaRPr kumimoji="0" lang="en-US" dirty="0"/>
          </a:p>
        </p:txBody>
      </p:sp>
      <p:graphicFrame>
        <p:nvGraphicFramePr>
          <p:cNvPr id="5" name="Object 4"/>
          <p:cNvGraphicFramePr>
            <a:graphicFrameLocks noChangeAspect="1"/>
          </p:cNvGraphicFramePr>
          <p:nvPr/>
        </p:nvGraphicFramePr>
        <p:xfrm>
          <a:off x="685800" y="4572000"/>
          <a:ext cx="7900988" cy="827101"/>
        </p:xfrm>
        <a:graphic>
          <a:graphicData uri="http://schemas.openxmlformats.org/presentationml/2006/ole">
            <p:oleObj spid="_x0000_s5122" name="Equation" r:id="rId3" imgW="4609800" imgH="482400" progId="Equation.3">
              <p:embed/>
            </p:oleObj>
          </a:graphicData>
        </a:graphic>
      </p:graphicFrame>
      <p:sp>
        <p:nvSpPr>
          <p:cNvPr id="8" name="Rectangle 7"/>
          <p:cNvSpPr/>
          <p:nvPr/>
        </p:nvSpPr>
        <p:spPr>
          <a:xfrm>
            <a:off x="381000" y="5638800"/>
            <a:ext cx="8229600" cy="830997"/>
          </a:xfrm>
          <a:prstGeom prst="rect">
            <a:avLst/>
          </a:prstGeom>
        </p:spPr>
        <p:txBody>
          <a:bodyPr wrap="square">
            <a:spAutoFit/>
          </a:bodyPr>
          <a:lstStyle/>
          <a:p>
            <a:pPr marL="231775" indent="-231775">
              <a:buClrTx/>
              <a:buSzPct val="100000"/>
              <a:buFont typeface="Arial" pitchFamily="34" charset="0"/>
              <a:buChar char="•"/>
            </a:pPr>
            <a:r>
              <a:rPr lang="en-US" sz="2400" dirty="0" smtClean="0">
                <a:latin typeface="Calibri" pitchFamily="34" charset="0"/>
                <a:cs typeface="Calibri" pitchFamily="34" charset="0"/>
              </a:rPr>
              <a:t>TI BAII+ Calculator:  (2</a:t>
            </a:r>
            <a:r>
              <a:rPr lang="en-US" sz="2400" baseline="30000" dirty="0" smtClean="0">
                <a:latin typeface="Calibri" pitchFamily="34" charset="0"/>
                <a:cs typeface="Calibri" pitchFamily="34" charset="0"/>
              </a:rPr>
              <a:t>nd</a:t>
            </a:r>
            <a:r>
              <a:rPr lang="en-US" sz="2400" dirty="0" smtClean="0">
                <a:latin typeface="Calibri" pitchFamily="34" charset="0"/>
                <a:cs typeface="Calibri" pitchFamily="34" charset="0"/>
              </a:rPr>
              <a:t>) (CLR TVM) 1000 (FV) 20 (PMT) 10 (N) 3 (I/Y) (CPT) (PV) = - 914.70</a:t>
            </a:r>
            <a:endParaRPr lang="en-US" sz="240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Notes on TI BAII+</a:t>
            </a:r>
            <a:endParaRPr lang="en-US" dirty="0"/>
          </a:p>
        </p:txBody>
      </p:sp>
      <p:sp>
        <p:nvSpPr>
          <p:cNvPr id="3" name="Content Placeholder 2"/>
          <p:cNvSpPr>
            <a:spLocks noGrp="1"/>
          </p:cNvSpPr>
          <p:nvPr>
            <p:ph idx="1"/>
          </p:nvPr>
        </p:nvSpPr>
        <p:spPr/>
        <p:txBody>
          <a:bodyPr>
            <a:normAutofit lnSpcReduction="10000"/>
          </a:bodyPr>
          <a:lstStyle/>
          <a:p>
            <a:r>
              <a:rPr lang="en-US" dirty="0" smtClean="0"/>
              <a:t>The instructions on the previous slide assume that P/Y = C/Y = 1.</a:t>
            </a:r>
          </a:p>
          <a:p>
            <a:pPr>
              <a:buNone/>
            </a:pPr>
            <a:endParaRPr lang="en-US" dirty="0" smtClean="0"/>
          </a:p>
          <a:p>
            <a:r>
              <a:rPr lang="en-US" dirty="0" smtClean="0"/>
              <a:t>If P/Y = C/Y = 2, then the nominal YTM of 6 can be entered into the I/Y register.</a:t>
            </a:r>
          </a:p>
          <a:p>
            <a:endParaRPr lang="en-US" dirty="0" smtClean="0"/>
          </a:p>
          <a:p>
            <a:r>
              <a:rPr lang="en-US" dirty="0" smtClean="0"/>
              <a:t>Setting P/Y = C/Y = 2 allows one to directly and more accurately calculate the nominal YTM for a semi-annual pay bond.</a:t>
            </a:r>
            <a:endParaRPr lang="en-US" dirty="0"/>
          </a:p>
        </p:txBody>
      </p:sp>
      <p:sp>
        <p:nvSpPr>
          <p:cNvPr id="4" name="Footer Placeholder 3"/>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12</a:t>
            </a:fld>
            <a:endParaRPr kumimoji="0"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Factors Affecting Bond Price Volatility</a:t>
            </a:r>
          </a:p>
        </p:txBody>
      </p:sp>
      <p:sp>
        <p:nvSpPr>
          <p:cNvPr id="3" name="Content Placeholder 2"/>
          <p:cNvSpPr>
            <a:spLocks noGrp="1"/>
          </p:cNvSpPr>
          <p:nvPr>
            <p:ph idx="1"/>
          </p:nvPr>
        </p:nvSpPr>
        <p:spPr>
          <a:xfrm>
            <a:off x="304800" y="1295401"/>
            <a:ext cx="8686800" cy="914400"/>
          </a:xfrm>
        </p:spPr>
        <p:txBody>
          <a:bodyPr>
            <a:noAutofit/>
          </a:bodyPr>
          <a:lstStyle/>
          <a:p>
            <a:pPr>
              <a:buClrTx/>
              <a:buSzPct val="100000"/>
              <a:buFont typeface="Arial" pitchFamily="34" charset="0"/>
              <a:buChar char="•"/>
            </a:pPr>
            <a:r>
              <a:rPr lang="en-US" sz="2200" dirty="0" smtClean="0">
                <a:solidFill>
                  <a:schemeClr val="tx1"/>
                </a:solidFill>
                <a:latin typeface="Calibri" pitchFamily="34" charset="0"/>
                <a:cs typeface="Calibri" pitchFamily="34" charset="0"/>
              </a:rPr>
              <a:t>Yield to maturity, term to maturity and size of coupon affect the price volatility of a bond</a:t>
            </a:r>
          </a:p>
        </p:txBody>
      </p:sp>
      <p:sp>
        <p:nvSpPr>
          <p:cNvPr id="7" name="Footer Placeholder 6"/>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13</a:t>
            </a:fld>
            <a:endParaRPr kumimoji="0" lang="en-US" dirty="0"/>
          </a:p>
        </p:txBody>
      </p:sp>
      <p:pic>
        <p:nvPicPr>
          <p:cNvPr id="6" name="Picture 3"/>
          <p:cNvPicPr>
            <a:picLocks noChangeAspect="1" noChangeArrowheads="1"/>
          </p:cNvPicPr>
          <p:nvPr/>
        </p:nvPicPr>
        <p:blipFill>
          <a:blip r:embed="rId2" cstate="print"/>
          <a:srcRect/>
          <a:stretch>
            <a:fillRect/>
          </a:stretch>
        </p:blipFill>
        <p:spPr bwMode="auto">
          <a:xfrm>
            <a:off x="3276600" y="1828800"/>
            <a:ext cx="4303315" cy="1828800"/>
          </a:xfrm>
          <a:prstGeom prst="rect">
            <a:avLst/>
          </a:prstGeom>
          <a:noFill/>
          <a:ln w="9525">
            <a:noFill/>
            <a:miter lim="800000"/>
            <a:headEnd/>
            <a:tailEnd/>
          </a:ln>
        </p:spPr>
      </p:pic>
      <p:sp>
        <p:nvSpPr>
          <p:cNvPr id="8" name="Rectangle 7"/>
          <p:cNvSpPr/>
          <p:nvPr/>
        </p:nvSpPr>
        <p:spPr>
          <a:xfrm>
            <a:off x="304800" y="3505200"/>
            <a:ext cx="8610600" cy="2831544"/>
          </a:xfrm>
          <a:prstGeom prst="rect">
            <a:avLst/>
          </a:prstGeom>
        </p:spPr>
        <p:txBody>
          <a:bodyPr wrap="square">
            <a:spAutoFit/>
          </a:bodyPr>
          <a:lstStyle/>
          <a:p>
            <a:pPr>
              <a:buClrTx/>
              <a:buSzPct val="100000"/>
              <a:buNone/>
            </a:pPr>
            <a:r>
              <a:rPr lang="en-US" sz="2400" b="1" i="1" dirty="0" smtClean="0">
                <a:latin typeface="Calibri" pitchFamily="34" charset="0"/>
                <a:cs typeface="Calibri" pitchFamily="34" charset="0"/>
              </a:rPr>
              <a:t>Yield to Maturity</a:t>
            </a:r>
          </a:p>
          <a:p>
            <a:pPr marL="341313" indent="-341313">
              <a:buClrTx/>
              <a:buSzPct val="100000"/>
              <a:buFont typeface="Arial" pitchFamily="34" charset="0"/>
              <a:buChar char="•"/>
            </a:pPr>
            <a:r>
              <a:rPr lang="en-US" sz="2200" dirty="0" smtClean="0">
                <a:latin typeface="Calibri" pitchFamily="34" charset="0"/>
                <a:cs typeface="Calibri" pitchFamily="34" charset="0"/>
              </a:rPr>
              <a:t>Bond prices increase when the </a:t>
            </a:r>
            <a:r>
              <a:rPr lang="en-US" sz="2200" dirty="0" err="1" smtClean="0">
                <a:latin typeface="Calibri" pitchFamily="34" charset="0"/>
                <a:cs typeface="Calibri" pitchFamily="34" charset="0"/>
              </a:rPr>
              <a:t>YTM</a:t>
            </a:r>
            <a:r>
              <a:rPr lang="en-US" sz="2200" dirty="0" smtClean="0">
                <a:latin typeface="Calibri" pitchFamily="34" charset="0"/>
                <a:cs typeface="Calibri" pitchFamily="34" charset="0"/>
              </a:rPr>
              <a:t> decreases</a:t>
            </a:r>
          </a:p>
          <a:p>
            <a:pPr marL="341313" indent="-341313">
              <a:buClrTx/>
              <a:buSzPct val="100000"/>
              <a:buFont typeface="Arial" pitchFamily="34" charset="0"/>
              <a:buChar char="•"/>
            </a:pPr>
            <a:r>
              <a:rPr lang="en-US" sz="2200" dirty="0" smtClean="0">
                <a:latin typeface="Calibri" pitchFamily="34" charset="0"/>
                <a:cs typeface="Calibri" pitchFamily="34" charset="0"/>
              </a:rPr>
              <a:t>Bond prices decrease when the </a:t>
            </a:r>
            <a:r>
              <a:rPr lang="en-US" sz="2200" dirty="0" err="1" smtClean="0">
                <a:latin typeface="Calibri" pitchFamily="34" charset="0"/>
                <a:cs typeface="Calibri" pitchFamily="34" charset="0"/>
              </a:rPr>
              <a:t>YTM</a:t>
            </a:r>
            <a:r>
              <a:rPr lang="en-US" sz="2200" dirty="0" smtClean="0">
                <a:latin typeface="Calibri" pitchFamily="34" charset="0"/>
                <a:cs typeface="Calibri" pitchFamily="34" charset="0"/>
              </a:rPr>
              <a:t> increases</a:t>
            </a:r>
          </a:p>
          <a:p>
            <a:pPr marL="341313" indent="-341313">
              <a:buClrTx/>
              <a:buSzPct val="100000"/>
              <a:buFont typeface="Arial" pitchFamily="34" charset="0"/>
              <a:buChar char="•"/>
            </a:pPr>
            <a:r>
              <a:rPr lang="en-US" sz="2200" dirty="0" smtClean="0">
                <a:latin typeface="Calibri" pitchFamily="34" charset="0"/>
                <a:cs typeface="Calibri" pitchFamily="34" charset="0"/>
              </a:rPr>
              <a:t>The price-</a:t>
            </a:r>
            <a:r>
              <a:rPr lang="en-US" sz="2200" dirty="0" err="1" smtClean="0">
                <a:latin typeface="Calibri" pitchFamily="34" charset="0"/>
                <a:cs typeface="Calibri" pitchFamily="34" charset="0"/>
              </a:rPr>
              <a:t>YTM</a:t>
            </a:r>
            <a:r>
              <a:rPr lang="en-US" sz="2200" dirty="0" smtClean="0">
                <a:latin typeface="Calibri" pitchFamily="34" charset="0"/>
                <a:cs typeface="Calibri" pitchFamily="34" charset="0"/>
              </a:rPr>
              <a:t> relationship is </a:t>
            </a:r>
            <a:r>
              <a:rPr lang="en-US" sz="2200" b="1" i="1" dirty="0" smtClean="0">
                <a:latin typeface="Calibri" pitchFamily="34" charset="0"/>
                <a:cs typeface="Calibri" pitchFamily="34" charset="0"/>
              </a:rPr>
              <a:t>convex </a:t>
            </a:r>
            <a:r>
              <a:rPr lang="en-US" sz="2200" dirty="0" smtClean="0">
                <a:latin typeface="Calibri" pitchFamily="34" charset="0"/>
                <a:cs typeface="Calibri" pitchFamily="34" charset="0"/>
              </a:rPr>
              <a:t>to the origin (see Figure 6-2)</a:t>
            </a:r>
          </a:p>
          <a:p>
            <a:pPr marL="341313" indent="-341313">
              <a:buClrTx/>
              <a:buSzPct val="100000"/>
              <a:buFont typeface="Arial" pitchFamily="34" charset="0"/>
              <a:buChar char="•"/>
            </a:pPr>
            <a:r>
              <a:rPr lang="en-US" sz="2200" dirty="0" smtClean="0">
                <a:latin typeface="Calibri" pitchFamily="34" charset="0"/>
                <a:cs typeface="Calibri" pitchFamily="34" charset="0"/>
              </a:rPr>
              <a:t>Because of </a:t>
            </a:r>
            <a:r>
              <a:rPr lang="en-US" sz="2200" i="1" dirty="0" smtClean="0">
                <a:latin typeface="Calibri" pitchFamily="34" charset="0"/>
                <a:cs typeface="Calibri" pitchFamily="34" charset="0"/>
              </a:rPr>
              <a:t>convexity</a:t>
            </a:r>
            <a:r>
              <a:rPr lang="en-US" sz="2200" dirty="0" smtClean="0">
                <a:latin typeface="Calibri" pitchFamily="34" charset="0"/>
                <a:cs typeface="Calibri" pitchFamily="34" charset="0"/>
              </a:rPr>
              <a:t>, the price rise due to a fall in </a:t>
            </a:r>
            <a:r>
              <a:rPr lang="en-US" sz="2200" dirty="0" err="1" smtClean="0">
                <a:latin typeface="Calibri" pitchFamily="34" charset="0"/>
                <a:cs typeface="Calibri" pitchFamily="34" charset="0"/>
              </a:rPr>
              <a:t>YTM</a:t>
            </a:r>
            <a:r>
              <a:rPr lang="en-US" sz="2200" dirty="0" smtClean="0">
                <a:latin typeface="Calibri" pitchFamily="34" charset="0"/>
                <a:cs typeface="Calibri" pitchFamily="34" charset="0"/>
              </a:rPr>
              <a:t> is </a:t>
            </a:r>
            <a:r>
              <a:rPr lang="en-US" sz="2200" u="sng" dirty="0" smtClean="0">
                <a:latin typeface="Calibri" pitchFamily="34" charset="0"/>
                <a:cs typeface="Calibri" pitchFamily="34" charset="0"/>
              </a:rPr>
              <a:t>greater</a:t>
            </a:r>
            <a:r>
              <a:rPr lang="en-US" sz="2200" dirty="0" smtClean="0">
                <a:latin typeface="Calibri" pitchFamily="34" charset="0"/>
                <a:cs typeface="Calibri" pitchFamily="34" charset="0"/>
              </a:rPr>
              <a:t> than the price decline due to a rise in </a:t>
            </a:r>
            <a:r>
              <a:rPr lang="en-US" sz="2200" dirty="0" err="1" smtClean="0">
                <a:latin typeface="Calibri" pitchFamily="34" charset="0"/>
                <a:cs typeface="Calibri" pitchFamily="34" charset="0"/>
              </a:rPr>
              <a:t>YTM</a:t>
            </a:r>
            <a:r>
              <a:rPr lang="en-US" sz="2200" dirty="0" smtClean="0">
                <a:latin typeface="Calibri" pitchFamily="34" charset="0"/>
                <a:cs typeface="Calibri" pitchFamily="34" charset="0"/>
              </a:rPr>
              <a:t> given an identical change in </a:t>
            </a:r>
            <a:r>
              <a:rPr lang="en-US" sz="2200" dirty="0" err="1" smtClean="0">
                <a:latin typeface="Calibri" pitchFamily="34" charset="0"/>
                <a:cs typeface="Calibri" pitchFamily="34" charset="0"/>
              </a:rPr>
              <a:t>YTM</a:t>
            </a:r>
            <a:endParaRPr lang="en-US" sz="2200" dirty="0" smtClean="0">
              <a:latin typeface="Calibri" pitchFamily="34" charset="0"/>
              <a:cs typeface="Calibri" pitchFamily="34" charset="0"/>
            </a:endParaRPr>
          </a:p>
          <a:p>
            <a:pPr marL="341313" indent="-341313">
              <a:buClrTx/>
              <a:buSzPct val="100000"/>
              <a:buFont typeface="Arial" pitchFamily="34" charset="0"/>
              <a:buChar char="•"/>
            </a:pPr>
            <a:r>
              <a:rPr lang="en-US" sz="2200" dirty="0" smtClean="0">
                <a:latin typeface="Calibri" pitchFamily="34" charset="0"/>
                <a:cs typeface="Calibri" pitchFamily="34" charset="0"/>
              </a:rPr>
              <a:t>For a given change in </a:t>
            </a:r>
            <a:r>
              <a:rPr lang="en-US" sz="2200" dirty="0" err="1" smtClean="0">
                <a:latin typeface="Calibri" pitchFamily="34" charset="0"/>
                <a:cs typeface="Calibri" pitchFamily="34" charset="0"/>
              </a:rPr>
              <a:t>YTM</a:t>
            </a:r>
            <a:r>
              <a:rPr lang="en-US" sz="2200" dirty="0" smtClean="0">
                <a:latin typeface="Calibri" pitchFamily="34" charset="0"/>
                <a:cs typeface="Calibri" pitchFamily="34" charset="0"/>
              </a:rPr>
              <a:t>, bond prices will change </a:t>
            </a:r>
            <a:r>
              <a:rPr lang="en-US" sz="2200" u="sng" dirty="0" smtClean="0">
                <a:latin typeface="Calibri" pitchFamily="34" charset="0"/>
                <a:cs typeface="Calibri" pitchFamily="34" charset="0"/>
              </a:rPr>
              <a:t>more</a:t>
            </a:r>
            <a:r>
              <a:rPr lang="en-US" sz="2200" dirty="0" smtClean="0">
                <a:latin typeface="Calibri" pitchFamily="34" charset="0"/>
                <a:cs typeface="Calibri" pitchFamily="34" charset="0"/>
              </a:rPr>
              <a:t> when interest rates are low than when they are high</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8382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Factors Affecting Bond Price Volatility</a:t>
            </a:r>
          </a:p>
        </p:txBody>
      </p:sp>
      <p:sp>
        <p:nvSpPr>
          <p:cNvPr id="3" name="Content Placeholder 2"/>
          <p:cNvSpPr>
            <a:spLocks noGrp="1"/>
          </p:cNvSpPr>
          <p:nvPr>
            <p:ph idx="1"/>
          </p:nvPr>
        </p:nvSpPr>
        <p:spPr>
          <a:xfrm>
            <a:off x="304800" y="914400"/>
            <a:ext cx="8686800" cy="5791200"/>
          </a:xfrm>
        </p:spPr>
        <p:txBody>
          <a:bodyPr>
            <a:noAutofit/>
          </a:bodyPr>
          <a:lstStyle/>
          <a:p>
            <a:pPr>
              <a:buClrTx/>
              <a:buSzPct val="100000"/>
              <a:buNone/>
            </a:pPr>
            <a:r>
              <a:rPr lang="en-US" sz="2200" b="1" i="1" dirty="0" smtClean="0">
                <a:solidFill>
                  <a:schemeClr val="tx1"/>
                </a:solidFill>
                <a:latin typeface="Calibri" pitchFamily="34" charset="0"/>
                <a:cs typeface="Calibri" pitchFamily="34" charset="0"/>
              </a:rPr>
              <a:t>Term to Maturity</a:t>
            </a: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Long-maturity bonds have greater price volatility than short-maturity bonds</a:t>
            </a: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The longer the bond, the longer the period for which the cash flows are fixed</a:t>
            </a:r>
          </a:p>
          <a:p>
            <a:pPr>
              <a:buClrTx/>
              <a:buSzPct val="100000"/>
              <a:buNone/>
            </a:pPr>
            <a:r>
              <a:rPr lang="en-US" sz="2200" b="1" i="1" dirty="0" smtClean="0">
                <a:solidFill>
                  <a:schemeClr val="tx1"/>
                </a:solidFill>
                <a:latin typeface="Calibri" pitchFamily="34" charset="0"/>
                <a:cs typeface="Calibri" pitchFamily="34" charset="0"/>
              </a:rPr>
              <a:t>Size of Coupon</a:t>
            </a: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Low coupon bonds have greater price volatility than high coupon bonds</a:t>
            </a: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High coupon bonds act like a stabilizing device, since a greater proportion of the bond’s total cash flows occur closer to today and are therefore their present value is less affected by a change in YTM</a:t>
            </a:r>
          </a:p>
          <a:p>
            <a:pPr>
              <a:buClrTx/>
              <a:buSzPct val="100000"/>
              <a:buNone/>
            </a:pPr>
            <a:r>
              <a:rPr lang="en-US" sz="2200" b="1" i="1" dirty="0" smtClean="0">
                <a:solidFill>
                  <a:schemeClr val="tx1"/>
                </a:solidFill>
                <a:latin typeface="Calibri" pitchFamily="34" charset="0"/>
                <a:cs typeface="Calibri" pitchFamily="34" charset="0"/>
              </a:rPr>
              <a:t>Interest Rate Risk and Duration</a:t>
            </a: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The sensitivity of a bond’s price to change in interest rates is a measure of the bond’s </a:t>
            </a:r>
            <a:r>
              <a:rPr lang="en-US" sz="2200" b="1" dirty="0" smtClean="0">
                <a:solidFill>
                  <a:srgbClr val="C00000"/>
                </a:solidFill>
                <a:latin typeface="Calibri" pitchFamily="34" charset="0"/>
                <a:cs typeface="Calibri" pitchFamily="34" charset="0"/>
              </a:rPr>
              <a:t>interest rate risk</a:t>
            </a:r>
            <a:r>
              <a:rPr lang="en-US" sz="2200" dirty="0" smtClean="0">
                <a:solidFill>
                  <a:schemeClr val="tx1"/>
                </a:solidFill>
                <a:latin typeface="Calibri" pitchFamily="34" charset="0"/>
                <a:cs typeface="Calibri" pitchFamily="34" charset="0"/>
              </a:rPr>
              <a:t>.  Interest rate risk is affected by:  yield to maturity, term to maturity and size of coupon</a:t>
            </a: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The impact of interest rate risk is measured using </a:t>
            </a:r>
            <a:r>
              <a:rPr lang="en-US" sz="2200" i="1" dirty="0" smtClean="0">
                <a:solidFill>
                  <a:schemeClr val="tx1"/>
                </a:solidFill>
                <a:latin typeface="Calibri" pitchFamily="34" charset="0"/>
                <a:cs typeface="Calibri" pitchFamily="34" charset="0"/>
              </a:rPr>
              <a:t>duration</a:t>
            </a: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14</a:t>
            </a:fld>
            <a:endParaRPr kumimoji="0"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vert="horz" anchor="ctr">
            <a:normAutofit/>
          </a:bodyPr>
          <a:lstStyle/>
          <a:p>
            <a:r>
              <a:rPr lang="en-US" b="1" cap="none" dirty="0" smtClean="0">
                <a:solidFill>
                  <a:schemeClr val="tx1"/>
                </a:solidFill>
                <a:effectLst/>
                <a:latin typeface="Calibri" pitchFamily="34" charset="0"/>
                <a:cs typeface="Calibri" pitchFamily="34" charset="0"/>
              </a:rPr>
              <a:t>Duration and Bond Quotations</a:t>
            </a:r>
          </a:p>
        </p:txBody>
      </p:sp>
      <p:sp>
        <p:nvSpPr>
          <p:cNvPr id="3" name="Content Placeholder 2"/>
          <p:cNvSpPr>
            <a:spLocks noGrp="1"/>
          </p:cNvSpPr>
          <p:nvPr>
            <p:ph idx="1"/>
          </p:nvPr>
        </p:nvSpPr>
        <p:spPr>
          <a:xfrm>
            <a:off x="304800" y="914400"/>
            <a:ext cx="8686800" cy="4876800"/>
          </a:xfrm>
        </p:spPr>
        <p:txBody>
          <a:bodyPr>
            <a:noAutofit/>
          </a:bodyPr>
          <a:lstStyle/>
          <a:p>
            <a:pPr>
              <a:buClrTx/>
              <a:buSzPct val="100000"/>
              <a:buFont typeface="Arial" pitchFamily="34" charset="0"/>
              <a:buChar char="•"/>
            </a:pPr>
            <a:r>
              <a:rPr lang="en-US" sz="2400" i="1" dirty="0" smtClean="0">
                <a:solidFill>
                  <a:schemeClr val="tx1"/>
                </a:solidFill>
                <a:latin typeface="Calibri" pitchFamily="34" charset="0"/>
                <a:cs typeface="Calibri" pitchFamily="34" charset="0"/>
              </a:rPr>
              <a:t>Duration</a:t>
            </a:r>
            <a:r>
              <a:rPr lang="en-US" sz="2400" dirty="0" smtClean="0">
                <a:solidFill>
                  <a:schemeClr val="tx1"/>
                </a:solidFill>
                <a:latin typeface="Calibri" pitchFamily="34" charset="0"/>
                <a:cs typeface="Calibri" pitchFamily="34" charset="0"/>
              </a:rPr>
              <a:t> measures interest rate risk as a percentage change in price for a given change in interest rates</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higher a bond’s duration, the more sensitive its price is to changes in interest rates</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A bond’s duration will be higher if its:</a:t>
            </a:r>
          </a:p>
          <a:p>
            <a:pPr lvl="1">
              <a:buClrTx/>
              <a:buSzPct val="100000"/>
              <a:buFont typeface="Arial" pitchFamily="34" charset="0"/>
              <a:buChar char="•"/>
            </a:pPr>
            <a:r>
              <a:rPr lang="en-US" sz="2200" dirty="0" smtClean="0">
                <a:solidFill>
                  <a:schemeClr val="tx1"/>
                </a:solidFill>
                <a:latin typeface="Calibri" pitchFamily="34" charset="0"/>
                <a:cs typeface="Calibri" pitchFamily="34" charset="0"/>
              </a:rPr>
              <a:t>YTM is lower</a:t>
            </a:r>
          </a:p>
          <a:p>
            <a:pPr lvl="1">
              <a:buClrTx/>
              <a:buSzPct val="100000"/>
              <a:buFont typeface="Arial" pitchFamily="34" charset="0"/>
              <a:buChar char="•"/>
            </a:pPr>
            <a:r>
              <a:rPr lang="en-US" sz="2200" dirty="0" smtClean="0">
                <a:solidFill>
                  <a:schemeClr val="tx1"/>
                </a:solidFill>
                <a:latin typeface="Calibri" pitchFamily="34" charset="0"/>
                <a:cs typeface="Calibri" pitchFamily="34" charset="0"/>
              </a:rPr>
              <a:t>Term to maturity is longer</a:t>
            </a:r>
          </a:p>
          <a:p>
            <a:pPr lvl="1">
              <a:buClrTx/>
              <a:buSzPct val="100000"/>
              <a:buFont typeface="Arial" pitchFamily="34" charset="0"/>
              <a:buChar char="•"/>
            </a:pPr>
            <a:r>
              <a:rPr lang="en-US" sz="2200" dirty="0" smtClean="0">
                <a:solidFill>
                  <a:schemeClr val="tx1"/>
                </a:solidFill>
                <a:latin typeface="Calibri" pitchFamily="34" charset="0"/>
                <a:cs typeface="Calibri" pitchFamily="34" charset="0"/>
              </a:rPr>
              <a:t>Coupon is lower</a:t>
            </a:r>
          </a:p>
          <a:p>
            <a:pPr>
              <a:buClrTx/>
              <a:buSzPct val="100000"/>
              <a:buNone/>
            </a:pPr>
            <a:r>
              <a:rPr lang="en-US" sz="2400" b="1" i="1" dirty="0" smtClean="0">
                <a:solidFill>
                  <a:schemeClr val="tx1"/>
                </a:solidFill>
                <a:latin typeface="Calibri" pitchFamily="34" charset="0"/>
                <a:cs typeface="Calibri" pitchFamily="34" charset="0"/>
              </a:rPr>
              <a:t>Bond Quotations</a:t>
            </a:r>
          </a:p>
          <a:p>
            <a:pPr>
              <a:buClrTx/>
              <a:buSzPct val="100000"/>
              <a:buFont typeface="Arial" pitchFamily="34" charset="0"/>
              <a:buChar char="•"/>
            </a:pPr>
            <a:r>
              <a:rPr lang="en-US" sz="2400" i="1" dirty="0" smtClean="0">
                <a:solidFill>
                  <a:schemeClr val="tx1"/>
                </a:solidFill>
                <a:latin typeface="Calibri" pitchFamily="34" charset="0"/>
                <a:cs typeface="Calibri" pitchFamily="34" charset="0"/>
              </a:rPr>
              <a:t>Example:</a:t>
            </a:r>
            <a:r>
              <a:rPr lang="en-US" sz="2400" dirty="0" smtClean="0">
                <a:solidFill>
                  <a:schemeClr val="tx1"/>
                </a:solidFill>
                <a:latin typeface="Calibri" pitchFamily="34" charset="0"/>
                <a:cs typeface="Calibri" pitchFamily="34" charset="0"/>
              </a:rPr>
              <a:t>  This quotation shows a 5.000% CIBC bond maturing on September 10, 2012.  Its YTM is 2.75% and its price is 106.97% of face value.</a:t>
            </a:r>
            <a:endParaRPr lang="en-US" sz="2400" i="1" dirty="0" smtClean="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15</a:t>
            </a:fld>
            <a:endParaRPr kumimoji="0" lang="en-US" dirty="0"/>
          </a:p>
        </p:txBody>
      </p:sp>
      <p:pic>
        <p:nvPicPr>
          <p:cNvPr id="6147" name="Picture 3"/>
          <p:cNvPicPr>
            <a:picLocks noChangeAspect="1" noChangeArrowheads="1"/>
          </p:cNvPicPr>
          <p:nvPr/>
        </p:nvPicPr>
        <p:blipFill>
          <a:blip r:embed="rId2" cstate="print"/>
          <a:srcRect/>
          <a:stretch>
            <a:fillRect/>
          </a:stretch>
        </p:blipFill>
        <p:spPr bwMode="auto">
          <a:xfrm>
            <a:off x="2209800" y="5562600"/>
            <a:ext cx="6092620" cy="752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86800" cy="838200"/>
          </a:xfrm>
        </p:spPr>
        <p:txBody>
          <a:bodyPr vert="horz" anchor="ctr">
            <a:normAutofit/>
          </a:bodyPr>
          <a:lstStyle/>
          <a:p>
            <a:r>
              <a:rPr lang="en-US" b="1" cap="none" dirty="0" smtClean="0">
                <a:solidFill>
                  <a:schemeClr val="tx1"/>
                </a:solidFill>
                <a:effectLst/>
                <a:latin typeface="Calibri" pitchFamily="34" charset="0"/>
                <a:cs typeface="Calibri" pitchFamily="34" charset="0"/>
              </a:rPr>
              <a:t>Cash Versus Quoted Prices</a:t>
            </a:r>
          </a:p>
        </p:txBody>
      </p:sp>
      <p:sp>
        <p:nvSpPr>
          <p:cNvPr id="3" name="Content Placeholder 2"/>
          <p:cNvSpPr>
            <a:spLocks noGrp="1"/>
          </p:cNvSpPr>
          <p:nvPr>
            <p:ph idx="1"/>
          </p:nvPr>
        </p:nvSpPr>
        <p:spPr>
          <a:xfrm>
            <a:off x="304800" y="1066800"/>
            <a:ext cx="8686800" cy="3962400"/>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a:t>
            </a:r>
            <a:r>
              <a:rPr lang="en-US" sz="2400" i="1" dirty="0" smtClean="0">
                <a:solidFill>
                  <a:schemeClr val="tx1"/>
                </a:solidFill>
                <a:latin typeface="Calibri" pitchFamily="34" charset="0"/>
                <a:cs typeface="Calibri" pitchFamily="34" charset="0"/>
              </a:rPr>
              <a:t>quoted price</a:t>
            </a:r>
            <a:r>
              <a:rPr lang="en-US" sz="2400" dirty="0" smtClean="0">
                <a:solidFill>
                  <a:schemeClr val="tx1"/>
                </a:solidFill>
                <a:latin typeface="Calibri" pitchFamily="34" charset="0"/>
                <a:cs typeface="Calibri" pitchFamily="34" charset="0"/>
              </a:rPr>
              <a:t> is the price reported by the media</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a:t>
            </a:r>
            <a:r>
              <a:rPr lang="en-US" sz="2400" i="1" dirty="0" smtClean="0">
                <a:solidFill>
                  <a:schemeClr val="tx1"/>
                </a:solidFill>
                <a:latin typeface="Calibri" pitchFamily="34" charset="0"/>
                <a:cs typeface="Calibri" pitchFamily="34" charset="0"/>
              </a:rPr>
              <a:t>cash price</a:t>
            </a:r>
            <a:r>
              <a:rPr lang="en-US" sz="2400" dirty="0" smtClean="0">
                <a:solidFill>
                  <a:schemeClr val="tx1"/>
                </a:solidFill>
                <a:latin typeface="Calibri" pitchFamily="34" charset="0"/>
                <a:cs typeface="Calibri" pitchFamily="34" charset="0"/>
              </a:rPr>
              <a:t> is the price paid by an investor, and includes both the quoted price plus any interest that has accrued since the last coupon payment date</a:t>
            </a:r>
          </a:p>
          <a:p>
            <a:pPr>
              <a:buClrTx/>
              <a:buSzPct val="100000"/>
              <a:buFont typeface="Arial" pitchFamily="34" charset="0"/>
              <a:buChar char="•"/>
            </a:pPr>
            <a:r>
              <a:rPr lang="en-US" sz="2400" i="1" dirty="0" smtClean="0">
                <a:solidFill>
                  <a:schemeClr val="tx1"/>
                </a:solidFill>
                <a:latin typeface="Calibri" pitchFamily="34" charset="0"/>
                <a:cs typeface="Calibri" pitchFamily="34" charset="0"/>
              </a:rPr>
              <a:t>Example:</a:t>
            </a:r>
            <a:r>
              <a:rPr lang="en-US" sz="2400" dirty="0" smtClean="0">
                <a:solidFill>
                  <a:schemeClr val="tx1"/>
                </a:solidFill>
                <a:latin typeface="Calibri" pitchFamily="34" charset="0"/>
                <a:cs typeface="Calibri" pitchFamily="34" charset="0"/>
              </a:rPr>
              <a:t> Suppose you want to purchase a $1,000 bond with a 5% coupon, paid semi-annually.  Today is July 15</a:t>
            </a:r>
            <a:r>
              <a:rPr lang="en-US" sz="2400" baseline="30000" dirty="0" smtClean="0">
                <a:solidFill>
                  <a:schemeClr val="tx1"/>
                </a:solidFill>
                <a:latin typeface="Calibri" pitchFamily="34" charset="0"/>
                <a:cs typeface="Calibri" pitchFamily="34" charset="0"/>
              </a:rPr>
              <a:t>th</a:t>
            </a:r>
            <a:r>
              <a:rPr lang="en-US" sz="2400" dirty="0" smtClean="0">
                <a:solidFill>
                  <a:schemeClr val="tx1"/>
                </a:solidFill>
                <a:latin typeface="Calibri" pitchFamily="34" charset="0"/>
                <a:cs typeface="Calibri" pitchFamily="34" charset="0"/>
              </a:rPr>
              <a:t> and the last coupon was paid on June 30</a:t>
            </a:r>
            <a:r>
              <a:rPr lang="en-US" sz="2400" baseline="30000" dirty="0" smtClean="0">
                <a:solidFill>
                  <a:schemeClr val="tx1"/>
                </a:solidFill>
                <a:latin typeface="Calibri" pitchFamily="34" charset="0"/>
                <a:cs typeface="Calibri" pitchFamily="34" charset="0"/>
              </a:rPr>
              <a:t>th</a:t>
            </a:r>
            <a:r>
              <a:rPr lang="en-US" sz="2400" dirty="0" smtClean="0">
                <a:solidFill>
                  <a:schemeClr val="tx1"/>
                </a:solidFill>
                <a:latin typeface="Calibri" pitchFamily="34" charset="0"/>
                <a:cs typeface="Calibri" pitchFamily="34" charset="0"/>
              </a:rPr>
              <a:t>.  If the quoted price is $902, how much is the cash price?</a:t>
            </a:r>
          </a:p>
          <a:p>
            <a:pPr lvl="1">
              <a:buClrTx/>
              <a:buSzPct val="100000"/>
              <a:buFont typeface="Arial" pitchFamily="34" charset="0"/>
              <a:buChar char="•"/>
            </a:pPr>
            <a:r>
              <a:rPr lang="en-US" sz="2200" dirty="0" smtClean="0">
                <a:solidFill>
                  <a:schemeClr val="tx1"/>
                </a:solidFill>
                <a:latin typeface="Calibri" pitchFamily="34" charset="0"/>
                <a:cs typeface="Calibri" pitchFamily="34" charset="0"/>
              </a:rPr>
              <a:t>The cash price will be equal to the quoted price ($902) plus 15 days of accrued interest (between June 30</a:t>
            </a:r>
            <a:r>
              <a:rPr lang="en-US" sz="2200" baseline="30000" dirty="0" smtClean="0">
                <a:solidFill>
                  <a:schemeClr val="tx1"/>
                </a:solidFill>
                <a:latin typeface="Calibri" pitchFamily="34" charset="0"/>
                <a:cs typeface="Calibri" pitchFamily="34" charset="0"/>
              </a:rPr>
              <a:t>th</a:t>
            </a:r>
            <a:r>
              <a:rPr lang="en-US" sz="2200" dirty="0" smtClean="0">
                <a:solidFill>
                  <a:schemeClr val="tx1"/>
                </a:solidFill>
                <a:latin typeface="Calibri" pitchFamily="34" charset="0"/>
                <a:cs typeface="Calibri" pitchFamily="34" charset="0"/>
              </a:rPr>
              <a:t> and July 15</a:t>
            </a:r>
            <a:r>
              <a:rPr lang="en-US" sz="2200" baseline="30000" dirty="0" smtClean="0">
                <a:solidFill>
                  <a:schemeClr val="tx1"/>
                </a:solidFill>
                <a:latin typeface="Calibri" pitchFamily="34" charset="0"/>
                <a:cs typeface="Calibri" pitchFamily="34" charset="0"/>
              </a:rPr>
              <a:t>th</a:t>
            </a:r>
            <a:r>
              <a:rPr lang="en-US" sz="2200" dirty="0" smtClean="0">
                <a:solidFill>
                  <a:schemeClr val="tx1"/>
                </a:solidFill>
                <a:latin typeface="Calibri" pitchFamily="34" charset="0"/>
                <a:cs typeface="Calibri" pitchFamily="34" charset="0"/>
              </a:rPr>
              <a:t>)</a:t>
            </a:r>
          </a:p>
        </p:txBody>
      </p:sp>
      <p:sp>
        <p:nvSpPr>
          <p:cNvPr id="6" name="Footer Placeholder 5"/>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16</a:t>
            </a:fld>
            <a:endParaRPr kumimoji="0" lang="en-US" dirty="0"/>
          </a:p>
        </p:txBody>
      </p:sp>
      <p:graphicFrame>
        <p:nvGraphicFramePr>
          <p:cNvPr id="7170" name="Object 2"/>
          <p:cNvGraphicFramePr>
            <a:graphicFrameLocks noChangeAspect="1"/>
          </p:cNvGraphicFramePr>
          <p:nvPr/>
        </p:nvGraphicFramePr>
        <p:xfrm>
          <a:off x="2057400" y="5029200"/>
          <a:ext cx="4648200" cy="1415588"/>
        </p:xfrm>
        <a:graphic>
          <a:graphicData uri="http://schemas.openxmlformats.org/presentationml/2006/ole">
            <p:oleObj spid="_x0000_s7170" name="Equation" r:id="rId3" imgW="2793960" imgH="850680" progId="Equation.3">
              <p:embed/>
            </p:oleObj>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Bond Yields</a:t>
            </a:r>
          </a:p>
        </p:txBody>
      </p:sp>
      <p:sp>
        <p:nvSpPr>
          <p:cNvPr id="3" name="Content Placeholder 2"/>
          <p:cNvSpPr>
            <a:spLocks noGrp="1"/>
          </p:cNvSpPr>
          <p:nvPr>
            <p:ph idx="1"/>
          </p:nvPr>
        </p:nvSpPr>
        <p:spPr>
          <a:xfrm>
            <a:off x="304800" y="1295401"/>
            <a:ext cx="8686800" cy="3886200"/>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a:t>
            </a:r>
            <a:r>
              <a:rPr lang="en-US" sz="2400" b="1" dirty="0" smtClean="0">
                <a:solidFill>
                  <a:srgbClr val="C00000"/>
                </a:solidFill>
                <a:latin typeface="Calibri" pitchFamily="34" charset="0"/>
                <a:cs typeface="Calibri" pitchFamily="34" charset="0"/>
              </a:rPr>
              <a:t>yield-to-maturity (YTM) </a:t>
            </a:r>
            <a:r>
              <a:rPr lang="en-US" sz="2400" dirty="0" smtClean="0">
                <a:solidFill>
                  <a:schemeClr val="tx1"/>
                </a:solidFill>
                <a:latin typeface="Calibri" pitchFamily="34" charset="0"/>
                <a:cs typeface="Calibri" pitchFamily="34" charset="0"/>
              </a:rPr>
              <a:t>is the discount rate used for bond valuation</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YTM is the yield an investor would earn if:</a:t>
            </a:r>
          </a:p>
          <a:p>
            <a:pPr lvl="1">
              <a:buClrTx/>
              <a:buSzPct val="100000"/>
              <a:buFont typeface="Arial" pitchFamily="34" charset="0"/>
              <a:buChar char="•"/>
            </a:pPr>
            <a:r>
              <a:rPr lang="en-US" sz="2200" dirty="0" smtClean="0">
                <a:solidFill>
                  <a:schemeClr val="tx1"/>
                </a:solidFill>
                <a:latin typeface="Calibri" pitchFamily="34" charset="0"/>
                <a:cs typeface="Calibri" pitchFamily="34" charset="0"/>
              </a:rPr>
              <a:t>She purchases the bond at the current market price</a:t>
            </a:r>
          </a:p>
          <a:p>
            <a:pPr lvl="1">
              <a:buClrTx/>
              <a:buSzPct val="100000"/>
              <a:buFont typeface="Arial" pitchFamily="34" charset="0"/>
              <a:buChar char="•"/>
            </a:pPr>
            <a:r>
              <a:rPr lang="en-US" sz="2200" dirty="0" smtClean="0">
                <a:solidFill>
                  <a:schemeClr val="tx1"/>
                </a:solidFill>
                <a:latin typeface="Calibri" pitchFamily="34" charset="0"/>
                <a:cs typeface="Calibri" pitchFamily="34" charset="0"/>
              </a:rPr>
              <a:t>She holds the bond to maturity</a:t>
            </a:r>
          </a:p>
          <a:p>
            <a:pPr lvl="1">
              <a:buClrTx/>
              <a:buSzPct val="100000"/>
              <a:buFont typeface="Arial" pitchFamily="34" charset="0"/>
              <a:buChar char="•"/>
            </a:pPr>
            <a:r>
              <a:rPr lang="en-US" sz="2200" dirty="0" smtClean="0">
                <a:solidFill>
                  <a:schemeClr val="tx1"/>
                </a:solidFill>
                <a:latin typeface="Calibri" pitchFamily="34" charset="0"/>
                <a:cs typeface="Calibri" pitchFamily="34" charset="0"/>
              </a:rPr>
              <a:t>She reinvests all of the coupons paid by the bond at the YTM</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YTM is, therefore, the bond’s </a:t>
            </a:r>
            <a:r>
              <a:rPr lang="en-US" sz="2400" i="1" dirty="0" smtClean="0">
                <a:solidFill>
                  <a:schemeClr val="tx1"/>
                </a:solidFill>
                <a:latin typeface="Calibri" pitchFamily="34" charset="0"/>
                <a:cs typeface="Calibri" pitchFamily="34" charset="0"/>
              </a:rPr>
              <a:t>internal rate of return </a:t>
            </a:r>
            <a:r>
              <a:rPr lang="en-US" sz="2400" dirty="0" smtClean="0">
                <a:solidFill>
                  <a:schemeClr val="tx1"/>
                </a:solidFill>
                <a:latin typeface="Calibri" pitchFamily="34" charset="0"/>
                <a:cs typeface="Calibri" pitchFamily="34" charset="0"/>
              </a:rPr>
              <a:t>(IRR)</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YTM is, also, the discount rate that causes the present value of the bond’s future cash flows to equal its current price</a:t>
            </a:r>
          </a:p>
        </p:txBody>
      </p:sp>
      <p:sp>
        <p:nvSpPr>
          <p:cNvPr id="6" name="Footer Placeholder 5"/>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17</a:t>
            </a:fld>
            <a:endParaRPr kumimoji="0" lang="en-US" dirty="0"/>
          </a:p>
        </p:txBody>
      </p:sp>
      <p:graphicFrame>
        <p:nvGraphicFramePr>
          <p:cNvPr id="8194" name="Object 2"/>
          <p:cNvGraphicFramePr>
            <a:graphicFrameLocks noChangeAspect="1"/>
          </p:cNvGraphicFramePr>
          <p:nvPr/>
        </p:nvGraphicFramePr>
        <p:xfrm>
          <a:off x="1828800" y="5105400"/>
          <a:ext cx="5239276" cy="990600"/>
        </p:xfrm>
        <a:graphic>
          <a:graphicData uri="http://schemas.openxmlformats.org/presentationml/2006/ole">
            <p:oleObj spid="_x0000_s8194" name="Equation" r:id="rId3" imgW="2552400" imgH="482400" progId="Equation.3">
              <p:embed/>
            </p:oleObj>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vert="horz" anchor="ctr">
            <a:normAutofit/>
          </a:bodyPr>
          <a:lstStyle/>
          <a:p>
            <a:r>
              <a:rPr lang="en-US" b="1" cap="none" dirty="0" smtClean="0">
                <a:solidFill>
                  <a:schemeClr val="tx1"/>
                </a:solidFill>
                <a:effectLst/>
                <a:latin typeface="Calibri" pitchFamily="34" charset="0"/>
                <a:cs typeface="Calibri" pitchFamily="34" charset="0"/>
              </a:rPr>
              <a:t>Determining YTM</a:t>
            </a:r>
          </a:p>
        </p:txBody>
      </p:sp>
      <p:sp>
        <p:nvSpPr>
          <p:cNvPr id="3" name="Content Placeholder 2"/>
          <p:cNvSpPr>
            <a:spLocks noGrp="1"/>
          </p:cNvSpPr>
          <p:nvPr>
            <p:ph idx="1"/>
          </p:nvPr>
        </p:nvSpPr>
        <p:spPr>
          <a:xfrm>
            <a:off x="304800" y="990600"/>
            <a:ext cx="8458200" cy="5257800"/>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There is no closed-form algebraic solution to the following equation for YTM, so we must use a computer or calculator to solve YTM</a:t>
            </a:r>
          </a:p>
          <a:p>
            <a:pPr>
              <a:buClrTx/>
              <a:buSzPct val="100000"/>
              <a:buFont typeface="Arial" pitchFamily="34" charset="0"/>
              <a:buChar char="•"/>
            </a:pPr>
            <a:endParaRPr lang="en-US" sz="22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2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400" i="1" dirty="0" smtClean="0">
                <a:solidFill>
                  <a:schemeClr val="tx1"/>
                </a:solidFill>
                <a:latin typeface="Calibri" pitchFamily="34" charset="0"/>
                <a:cs typeface="Calibri" pitchFamily="34" charset="0"/>
              </a:rPr>
              <a:t>Example:</a:t>
            </a:r>
            <a:r>
              <a:rPr lang="en-US" sz="2400" dirty="0" smtClean="0">
                <a:solidFill>
                  <a:schemeClr val="tx1"/>
                </a:solidFill>
                <a:latin typeface="Calibri" pitchFamily="34" charset="0"/>
                <a:cs typeface="Calibri" pitchFamily="34" charset="0"/>
              </a:rPr>
              <a:t>  What is the YTM on a 6% </a:t>
            </a:r>
            <a:r>
              <a:rPr lang="en-US" sz="2400" u="sng" dirty="0" smtClean="0">
                <a:solidFill>
                  <a:schemeClr val="tx1"/>
                </a:solidFill>
                <a:latin typeface="Calibri" pitchFamily="34" charset="0"/>
                <a:cs typeface="Calibri" pitchFamily="34" charset="0"/>
              </a:rPr>
              <a:t>semi-annual </a:t>
            </a:r>
            <a:r>
              <a:rPr lang="en-US" sz="2400" dirty="0" smtClean="0">
                <a:solidFill>
                  <a:schemeClr val="tx1"/>
                </a:solidFill>
                <a:latin typeface="Calibri" pitchFamily="34" charset="0"/>
                <a:cs typeface="Calibri" pitchFamily="34" charset="0"/>
              </a:rPr>
              <a:t>coupon bond with 20 years to maturity that is selling for $1,030?</a:t>
            </a:r>
          </a:p>
          <a:p>
            <a:pPr>
              <a:buClrTx/>
              <a:buSzPct val="100000"/>
              <a:buNone/>
            </a:pPr>
            <a:endParaRPr lang="en-US" sz="2200" i="1"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200" i="1"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2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result is 2.87% each </a:t>
            </a:r>
            <a:r>
              <a:rPr lang="en-US" sz="2400" i="1" dirty="0" smtClean="0">
                <a:solidFill>
                  <a:schemeClr val="tx1"/>
                </a:solidFill>
                <a:latin typeface="Calibri" pitchFamily="34" charset="0"/>
                <a:cs typeface="Calibri" pitchFamily="34" charset="0"/>
              </a:rPr>
              <a:t>semiannual period</a:t>
            </a:r>
            <a:r>
              <a:rPr lang="en-US" sz="2400" dirty="0" smtClean="0">
                <a:solidFill>
                  <a:schemeClr val="tx1"/>
                </a:solidFill>
                <a:latin typeface="Calibri" pitchFamily="34" charset="0"/>
                <a:cs typeface="Calibri" pitchFamily="34" charset="0"/>
              </a:rPr>
              <a:t>, or 5.74% per year.  </a:t>
            </a:r>
            <a:r>
              <a:rPr lang="en-US" sz="2400" b="1" dirty="0" smtClean="0">
                <a:solidFill>
                  <a:schemeClr val="tx1"/>
                </a:solidFill>
                <a:latin typeface="Calibri" pitchFamily="34" charset="0"/>
                <a:cs typeface="Calibri" pitchFamily="34" charset="0"/>
              </a:rPr>
              <a:t>Remember to express YTMs as annual rates, not semi-annual rates.</a:t>
            </a:r>
            <a:endParaRPr lang="en-US" sz="2400" dirty="0" smtClean="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18</a:t>
            </a:fld>
            <a:endParaRPr kumimoji="0" lang="en-US" dirty="0"/>
          </a:p>
        </p:txBody>
      </p:sp>
      <p:graphicFrame>
        <p:nvGraphicFramePr>
          <p:cNvPr id="8194" name="Object 2"/>
          <p:cNvGraphicFramePr>
            <a:graphicFrameLocks noChangeAspect="1"/>
          </p:cNvGraphicFramePr>
          <p:nvPr/>
        </p:nvGraphicFramePr>
        <p:xfrm>
          <a:off x="2057400" y="1981200"/>
          <a:ext cx="4859338" cy="918764"/>
        </p:xfrm>
        <a:graphic>
          <a:graphicData uri="http://schemas.openxmlformats.org/presentationml/2006/ole">
            <p:oleObj spid="_x0000_s20482" name="Equation" r:id="rId3" imgW="2552400" imgH="482400" progId="Equation.3">
              <p:embed/>
            </p:oleObj>
          </a:graphicData>
        </a:graphic>
      </p:graphicFrame>
      <p:graphicFrame>
        <p:nvGraphicFramePr>
          <p:cNvPr id="20484" name="Object 4"/>
          <p:cNvGraphicFramePr>
            <a:graphicFrameLocks noChangeAspect="1"/>
          </p:cNvGraphicFramePr>
          <p:nvPr/>
        </p:nvGraphicFramePr>
        <p:xfrm>
          <a:off x="609600" y="3886200"/>
          <a:ext cx="8045450" cy="832833"/>
        </p:xfrm>
        <a:graphic>
          <a:graphicData uri="http://schemas.openxmlformats.org/presentationml/2006/ole">
            <p:oleObj spid="_x0000_s20484" name="Equation" r:id="rId4" imgW="4660560" imgH="482400" progId="Equation.3">
              <p:embed/>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Determining YTM</a:t>
            </a:r>
          </a:p>
        </p:txBody>
      </p:sp>
      <p:sp>
        <p:nvSpPr>
          <p:cNvPr id="3" name="Content Placeholder 2"/>
          <p:cNvSpPr>
            <a:spLocks noGrp="1"/>
          </p:cNvSpPr>
          <p:nvPr>
            <p:ph idx="1"/>
          </p:nvPr>
        </p:nvSpPr>
        <p:spPr>
          <a:xfrm>
            <a:off x="304800" y="1295400"/>
            <a:ext cx="8382000" cy="5181600"/>
          </a:xfrm>
        </p:spPr>
        <p:txBody>
          <a:bodyPr>
            <a:noAutofit/>
          </a:bodyPr>
          <a:lstStyle/>
          <a:p>
            <a:pPr marL="0" indent="0">
              <a:buClrTx/>
              <a:buSzPct val="100000"/>
              <a:buNone/>
            </a:pPr>
            <a:r>
              <a:rPr lang="en-US" sz="2400" i="1" dirty="0" smtClean="0">
                <a:solidFill>
                  <a:schemeClr val="tx1"/>
                </a:solidFill>
                <a:latin typeface="Calibri" pitchFamily="34" charset="0"/>
                <a:cs typeface="Calibri" pitchFamily="34" charset="0"/>
              </a:rPr>
              <a:t>Example:</a:t>
            </a:r>
            <a:r>
              <a:rPr lang="en-US" sz="2400" dirty="0" smtClean="0">
                <a:solidFill>
                  <a:schemeClr val="tx1"/>
                </a:solidFill>
                <a:latin typeface="Calibri" pitchFamily="34" charset="0"/>
                <a:cs typeface="Calibri" pitchFamily="34" charset="0"/>
              </a:rPr>
              <a:t>  What is the YTM on a 6% </a:t>
            </a:r>
            <a:r>
              <a:rPr lang="en-US" sz="2400" u="sng" dirty="0" smtClean="0">
                <a:solidFill>
                  <a:schemeClr val="tx1"/>
                </a:solidFill>
                <a:latin typeface="Calibri" pitchFamily="34" charset="0"/>
                <a:cs typeface="Calibri" pitchFamily="34" charset="0"/>
              </a:rPr>
              <a:t>semi-annual </a:t>
            </a:r>
            <a:r>
              <a:rPr lang="en-US" sz="2400" dirty="0" smtClean="0">
                <a:solidFill>
                  <a:schemeClr val="tx1"/>
                </a:solidFill>
                <a:latin typeface="Calibri" pitchFamily="34" charset="0"/>
                <a:cs typeface="Calibri" pitchFamily="34" charset="0"/>
              </a:rPr>
              <a:t>coupon bond with 20 years to maturity that is selling for $1,030?</a:t>
            </a:r>
          </a:p>
          <a:p>
            <a:pPr>
              <a:buClrTx/>
              <a:buSzPct val="100000"/>
              <a:buFont typeface="Arial" pitchFamily="34" charset="0"/>
              <a:buChar char="•"/>
            </a:pPr>
            <a:endParaRPr lang="en-US" sz="1000" dirty="0" smtClean="0">
              <a:solidFill>
                <a:schemeClr val="tx1"/>
              </a:solidFill>
              <a:latin typeface="Calibri" pitchFamily="34" charset="0"/>
              <a:cs typeface="Calibri" pitchFamily="34" charset="0"/>
            </a:endParaRPr>
          </a:p>
          <a:p>
            <a:pPr>
              <a:buClrTx/>
              <a:buSzPct val="100000"/>
              <a:buNone/>
            </a:pPr>
            <a:r>
              <a:rPr lang="en-US" sz="2400" b="1" i="1" dirty="0" smtClean="0">
                <a:solidFill>
                  <a:schemeClr val="tx1"/>
                </a:solidFill>
                <a:latin typeface="Calibri" pitchFamily="34" charset="0"/>
                <a:cs typeface="Calibri" pitchFamily="34" charset="0"/>
              </a:rPr>
              <a:t>Excel</a:t>
            </a:r>
            <a:r>
              <a:rPr lang="en-US" sz="2400" dirty="0" smtClean="0">
                <a:solidFill>
                  <a:schemeClr val="tx1"/>
                </a:solidFill>
                <a:latin typeface="Calibri" pitchFamily="34" charset="0"/>
                <a:cs typeface="Calibri" pitchFamily="34" charset="0"/>
              </a:rPr>
              <a:t>:</a:t>
            </a:r>
            <a:r>
              <a:rPr lang="en-US" sz="2400" b="1" i="1" dirty="0" smtClean="0">
                <a:solidFill>
                  <a:schemeClr val="tx1"/>
                </a:solidFill>
                <a:latin typeface="Calibri" pitchFamily="34" charset="0"/>
                <a:cs typeface="Calibri" pitchFamily="34" charset="0"/>
              </a:rPr>
              <a:t>  </a:t>
            </a:r>
            <a:r>
              <a:rPr lang="en-US" sz="2400" b="1" dirty="0" smtClean="0">
                <a:solidFill>
                  <a:schemeClr val="tx1"/>
                </a:solidFill>
                <a:latin typeface="Calibri" pitchFamily="34" charset="0"/>
                <a:cs typeface="Calibri" pitchFamily="34" charset="0"/>
              </a:rPr>
              <a:t>= RATE(</a:t>
            </a:r>
            <a:r>
              <a:rPr lang="en-US" sz="2400" b="1" dirty="0" err="1" smtClean="0">
                <a:solidFill>
                  <a:schemeClr val="tx1"/>
                </a:solidFill>
                <a:latin typeface="Calibri" pitchFamily="34" charset="0"/>
                <a:cs typeface="Calibri" pitchFamily="34" charset="0"/>
              </a:rPr>
              <a:t>nper,pmt,pv,fv,type,guess</a:t>
            </a:r>
            <a:r>
              <a:rPr lang="en-US" sz="2400" b="1" dirty="0" smtClean="0">
                <a:solidFill>
                  <a:schemeClr val="tx1"/>
                </a:solidFill>
                <a:latin typeface="Calibri" pitchFamily="34" charset="0"/>
                <a:cs typeface="Calibri" pitchFamily="34" charset="0"/>
              </a:rPr>
              <a:t>) </a:t>
            </a:r>
          </a:p>
          <a:p>
            <a:pPr>
              <a:buClrTx/>
              <a:buSzPct val="100000"/>
              <a:buNone/>
            </a:pPr>
            <a:r>
              <a:rPr lang="en-US" sz="2400" b="1" dirty="0" smtClean="0">
                <a:solidFill>
                  <a:schemeClr val="tx1"/>
                </a:solidFill>
                <a:latin typeface="Calibri" pitchFamily="34" charset="0"/>
                <a:cs typeface="Calibri" pitchFamily="34" charset="0"/>
              </a:rPr>
              <a:t>	       = RATE(40,30,-1030,1000,,) </a:t>
            </a:r>
          </a:p>
          <a:p>
            <a:pPr>
              <a:buClrTx/>
              <a:buSzPct val="100000"/>
              <a:buNone/>
            </a:pPr>
            <a:r>
              <a:rPr lang="en-US" sz="2400" dirty="0" smtClean="0">
                <a:solidFill>
                  <a:schemeClr val="tx1"/>
                </a:solidFill>
                <a:latin typeface="Calibri" pitchFamily="34" charset="0"/>
                <a:cs typeface="Calibri" pitchFamily="34" charset="0"/>
              </a:rPr>
              <a:t>	       = 2.87% (multiply by 2 to annualize)</a:t>
            </a:r>
          </a:p>
          <a:p>
            <a:pPr>
              <a:buClrTx/>
              <a:buSzPct val="100000"/>
              <a:buNone/>
            </a:pPr>
            <a:endParaRPr lang="en-US" sz="1000" b="1" i="1" dirty="0" smtClean="0">
              <a:solidFill>
                <a:schemeClr val="tx1"/>
              </a:solidFill>
              <a:latin typeface="Calibri" pitchFamily="34" charset="0"/>
              <a:cs typeface="Calibri" pitchFamily="34" charset="0"/>
            </a:endParaRPr>
          </a:p>
          <a:p>
            <a:pPr>
              <a:buClrTx/>
              <a:buSzPct val="100000"/>
              <a:buNone/>
            </a:pPr>
            <a:r>
              <a:rPr lang="en-US" sz="2400" b="1" i="1" dirty="0" smtClean="0">
                <a:solidFill>
                  <a:schemeClr val="tx1"/>
                </a:solidFill>
                <a:latin typeface="Calibri" pitchFamily="34" charset="0"/>
                <a:cs typeface="Calibri" pitchFamily="34" charset="0"/>
              </a:rPr>
              <a:t>TI BAII+ Calculator:  </a:t>
            </a:r>
            <a:r>
              <a:rPr lang="en-US" sz="2400" dirty="0" smtClean="0">
                <a:solidFill>
                  <a:schemeClr val="tx1"/>
                </a:solidFill>
                <a:latin typeface="Calibri" pitchFamily="34" charset="0"/>
                <a:cs typeface="Calibri" pitchFamily="34" charset="0"/>
              </a:rPr>
              <a:t>(2</a:t>
            </a:r>
            <a:r>
              <a:rPr lang="en-US" sz="2400" baseline="30000" dirty="0" smtClean="0">
                <a:solidFill>
                  <a:schemeClr val="tx1"/>
                </a:solidFill>
                <a:latin typeface="Calibri" pitchFamily="34" charset="0"/>
                <a:cs typeface="Calibri" pitchFamily="34" charset="0"/>
              </a:rPr>
              <a:t>nd</a:t>
            </a:r>
            <a:r>
              <a:rPr lang="en-US" sz="2400" dirty="0" smtClean="0">
                <a:solidFill>
                  <a:schemeClr val="tx1"/>
                </a:solidFill>
                <a:latin typeface="Calibri" pitchFamily="34" charset="0"/>
                <a:cs typeface="Calibri" pitchFamily="34" charset="0"/>
              </a:rPr>
              <a:t>) (CLR TVM) 30 (PMT) -1030 (PV) 1000 (FV) 40 (N) (CPT) (I/Y) = 5.75% if P/Y = C/Y = 2</a:t>
            </a:r>
          </a:p>
          <a:p>
            <a:pPr>
              <a:buClrTx/>
              <a:buSzPct val="100000"/>
              <a:buNone/>
            </a:pPr>
            <a:endParaRPr lang="en-US" sz="10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400" b="1" i="1" dirty="0" smtClean="0">
                <a:solidFill>
                  <a:schemeClr val="tx1"/>
                </a:solidFill>
                <a:latin typeface="Calibri" pitchFamily="34" charset="0"/>
                <a:cs typeface="Calibri" pitchFamily="34" charset="0"/>
              </a:rPr>
              <a:t>Always</a:t>
            </a:r>
            <a:r>
              <a:rPr lang="en-US" sz="2400" dirty="0" smtClean="0">
                <a:solidFill>
                  <a:schemeClr val="tx1"/>
                </a:solidFill>
                <a:latin typeface="Calibri" pitchFamily="34" charset="0"/>
                <a:cs typeface="Calibri" pitchFamily="34" charset="0"/>
              </a:rPr>
              <a:t> enter the price as a </a:t>
            </a:r>
            <a:r>
              <a:rPr lang="en-US" sz="2400" i="1" dirty="0" smtClean="0">
                <a:solidFill>
                  <a:schemeClr val="tx1"/>
                </a:solidFill>
                <a:latin typeface="Calibri" pitchFamily="34" charset="0"/>
                <a:cs typeface="Calibri" pitchFamily="34" charset="0"/>
              </a:rPr>
              <a:t>negative</a:t>
            </a:r>
            <a:r>
              <a:rPr lang="en-US" sz="2400" dirty="0" smtClean="0">
                <a:solidFill>
                  <a:schemeClr val="tx1"/>
                </a:solidFill>
                <a:latin typeface="Calibri" pitchFamily="34" charset="0"/>
                <a:cs typeface="Calibri" pitchFamily="34" charset="0"/>
              </a:rPr>
              <a:t> number using the [+/-]key since it is a cash outflow to purchase the bond, and enter the coupon and principal payments as </a:t>
            </a:r>
            <a:r>
              <a:rPr lang="en-US" sz="2400" i="1" dirty="0" smtClean="0">
                <a:solidFill>
                  <a:schemeClr val="tx1"/>
                </a:solidFill>
                <a:latin typeface="Calibri" pitchFamily="34" charset="0"/>
                <a:cs typeface="Calibri" pitchFamily="34" charset="0"/>
              </a:rPr>
              <a:t>positive</a:t>
            </a:r>
            <a:r>
              <a:rPr lang="en-US" sz="2400" dirty="0" smtClean="0">
                <a:solidFill>
                  <a:schemeClr val="tx1"/>
                </a:solidFill>
                <a:latin typeface="Calibri" pitchFamily="34" charset="0"/>
                <a:cs typeface="Calibri" pitchFamily="34" charset="0"/>
              </a:rPr>
              <a:t> numbers since these are cash inflows</a:t>
            </a:r>
            <a:endParaRPr lang="en-US" sz="2400" i="1"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200" dirty="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19</a:t>
            </a:fld>
            <a:endParaRPr kumimoji="0"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467600" cy="838200"/>
          </a:xfrm>
        </p:spPr>
        <p:txBody>
          <a:bodyPr vert="horz" anchor="ctr">
            <a:normAutofit/>
          </a:bodyPr>
          <a:lstStyle/>
          <a:p>
            <a:r>
              <a:rPr lang="en-US" b="1" cap="none" dirty="0" smtClean="0">
                <a:solidFill>
                  <a:schemeClr val="tx1"/>
                </a:solidFill>
                <a:effectLst/>
                <a:latin typeface="Calibri" pitchFamily="34" charset="0"/>
                <a:cs typeface="Calibri" pitchFamily="34" charset="0"/>
              </a:rPr>
              <a:t>Chapter 6  Learning Objectives</a:t>
            </a:r>
          </a:p>
        </p:txBody>
      </p:sp>
      <p:sp>
        <p:nvSpPr>
          <p:cNvPr id="3" name="Content Placeholder 2"/>
          <p:cNvSpPr>
            <a:spLocks noGrp="1"/>
          </p:cNvSpPr>
          <p:nvPr>
            <p:ph idx="1"/>
          </p:nvPr>
        </p:nvSpPr>
        <p:spPr>
          <a:xfrm>
            <a:off x="685800" y="1219200"/>
            <a:ext cx="7772400" cy="4876800"/>
          </a:xfrm>
        </p:spPr>
        <p:txBody>
          <a:bodyPr>
            <a:noAutofit/>
          </a:bodyPr>
          <a:lstStyle/>
          <a:p>
            <a:pPr>
              <a:buClrTx/>
              <a:buSzPct val="100000"/>
              <a:buNone/>
            </a:pPr>
            <a:r>
              <a:rPr lang="en-US" sz="2400" dirty="0" smtClean="0">
                <a:solidFill>
                  <a:schemeClr val="tx1"/>
                </a:solidFill>
                <a:latin typeface="Calibri" pitchFamily="34" charset="0"/>
                <a:cs typeface="Calibri" pitchFamily="34" charset="0"/>
              </a:rPr>
              <a:t>6.1 Describe the basic structure and the various features of different types of bonds.</a:t>
            </a:r>
          </a:p>
          <a:p>
            <a:pPr>
              <a:buClrTx/>
              <a:buSzPct val="100000"/>
              <a:buNone/>
            </a:pPr>
            <a:r>
              <a:rPr lang="en-US" sz="2400" dirty="0" smtClean="0">
                <a:solidFill>
                  <a:schemeClr val="tx1"/>
                </a:solidFill>
                <a:latin typeface="Calibri" pitchFamily="34" charset="0"/>
                <a:cs typeface="Calibri" pitchFamily="34" charset="0"/>
              </a:rPr>
              <a:t>6.2 Explain how to value a bond given an appropriate discount rate.</a:t>
            </a:r>
          </a:p>
          <a:p>
            <a:pPr>
              <a:buClrTx/>
              <a:buSzPct val="100000"/>
              <a:buNone/>
            </a:pPr>
            <a:r>
              <a:rPr lang="en-US" sz="2400" dirty="0" smtClean="0">
                <a:solidFill>
                  <a:schemeClr val="tx1"/>
                </a:solidFill>
                <a:latin typeface="Calibri" pitchFamily="34" charset="0"/>
                <a:cs typeface="Calibri" pitchFamily="34" charset="0"/>
              </a:rPr>
              <a:t>6.3 Determine the discount rate or yield for a given market value of a bond.</a:t>
            </a:r>
          </a:p>
          <a:p>
            <a:pPr>
              <a:buClrTx/>
              <a:buSzPct val="100000"/>
              <a:buNone/>
            </a:pPr>
            <a:r>
              <a:rPr lang="en-US" sz="2400" dirty="0" smtClean="0">
                <a:solidFill>
                  <a:schemeClr val="tx1"/>
                </a:solidFill>
                <a:latin typeface="Calibri" pitchFamily="34" charset="0"/>
                <a:cs typeface="Calibri" pitchFamily="34" charset="0"/>
              </a:rPr>
              <a:t>6.4 List and describe the factors, both domestic and global, that affect interest rates.</a:t>
            </a:r>
          </a:p>
          <a:p>
            <a:pPr>
              <a:buClrTx/>
              <a:buSzPct val="100000"/>
              <a:buNone/>
            </a:pPr>
            <a:r>
              <a:rPr lang="en-US" sz="2400" dirty="0" smtClean="0">
                <a:solidFill>
                  <a:schemeClr val="tx1"/>
                </a:solidFill>
                <a:latin typeface="Calibri" pitchFamily="34" charset="0"/>
                <a:cs typeface="Calibri" pitchFamily="34" charset="0"/>
              </a:rPr>
              <a:t>6.5 List and describe the characteristics and pricing of other debt instruments.</a:t>
            </a:r>
          </a:p>
          <a:p>
            <a:pPr>
              <a:buClrTx/>
              <a:buSzPct val="100000"/>
              <a:buNone/>
            </a:pPr>
            <a:r>
              <a:rPr lang="en-US" sz="2400" dirty="0" smtClean="0">
                <a:solidFill>
                  <a:schemeClr val="tx1"/>
                </a:solidFill>
                <a:latin typeface="Calibri" pitchFamily="34" charset="0"/>
                <a:cs typeface="Calibri" pitchFamily="34" charset="0"/>
              </a:rPr>
              <a:t>6.6 Explain how interest rate parity works.</a:t>
            </a:r>
          </a:p>
        </p:txBody>
      </p:sp>
      <p:sp>
        <p:nvSpPr>
          <p:cNvPr id="5" name="Footer Placeholder 4"/>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2</a:t>
            </a:fld>
            <a:endParaRPr kumimoji="0"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Yield to Call (YTC or </a:t>
            </a:r>
            <a:r>
              <a:rPr lang="en-US" b="1" i="1" cap="none" dirty="0" err="1" smtClean="0">
                <a:solidFill>
                  <a:schemeClr val="tx1"/>
                </a:solidFill>
                <a:effectLst/>
                <a:latin typeface="Calibri" pitchFamily="34" charset="0"/>
                <a:cs typeface="Calibri" pitchFamily="34" charset="0"/>
              </a:rPr>
              <a:t>k</a:t>
            </a:r>
            <a:r>
              <a:rPr lang="en-US" b="1" i="1" cap="none" baseline="-25000" dirty="0" err="1" smtClean="0">
                <a:solidFill>
                  <a:schemeClr val="tx1"/>
                </a:solidFill>
                <a:effectLst/>
                <a:latin typeface="Calibri" pitchFamily="34" charset="0"/>
                <a:cs typeface="Calibri" pitchFamily="34" charset="0"/>
              </a:rPr>
              <a:t>C</a:t>
            </a:r>
            <a:r>
              <a:rPr lang="en-US" b="1" cap="none" dirty="0" smtClean="0">
                <a:solidFill>
                  <a:schemeClr val="tx1"/>
                </a:solidFill>
                <a:effectLst/>
                <a:latin typeface="Calibri" pitchFamily="34" charset="0"/>
                <a:cs typeface="Calibri" pitchFamily="34" charset="0"/>
              </a:rPr>
              <a:t>)</a:t>
            </a:r>
          </a:p>
        </p:txBody>
      </p:sp>
      <p:sp>
        <p:nvSpPr>
          <p:cNvPr id="3" name="Content Placeholder 2"/>
          <p:cNvSpPr>
            <a:spLocks noGrp="1"/>
          </p:cNvSpPr>
          <p:nvPr>
            <p:ph idx="1"/>
          </p:nvPr>
        </p:nvSpPr>
        <p:spPr>
          <a:xfrm>
            <a:off x="304800" y="1295401"/>
            <a:ext cx="8686800" cy="3962400"/>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If a bond has a call feature, the issuer can call (or force the investor to sell the bond back to it) before the maturity stated in the bond indenture</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Callable bonds are initially protected from call for a period of a few years (e.g., five, seven or ten), after which the issuer may call the bond</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Replace the maturity date with the first call date, the face value with the call premium (CP), and the term to maturity (</a:t>
            </a:r>
            <a:r>
              <a:rPr lang="en-US" sz="2400" i="1" dirty="0" smtClean="0">
                <a:solidFill>
                  <a:schemeClr val="tx1"/>
                </a:solidFill>
                <a:latin typeface="Calibri" pitchFamily="34" charset="0"/>
                <a:cs typeface="Calibri" pitchFamily="34" charset="0"/>
              </a:rPr>
              <a:t>n</a:t>
            </a:r>
            <a:r>
              <a:rPr lang="en-US" sz="2400" dirty="0" smtClean="0">
                <a:solidFill>
                  <a:schemeClr val="tx1"/>
                </a:solidFill>
                <a:latin typeface="Calibri" pitchFamily="34" charset="0"/>
                <a:cs typeface="Calibri" pitchFamily="34" charset="0"/>
              </a:rPr>
              <a:t>) with the number of periods until expected call (</a:t>
            </a:r>
            <a:r>
              <a:rPr lang="en-US" sz="2400" i="1" dirty="0" smtClean="0">
                <a:solidFill>
                  <a:schemeClr val="tx1"/>
                </a:solidFill>
                <a:latin typeface="Calibri" pitchFamily="34" charset="0"/>
                <a:cs typeface="Calibri" pitchFamily="34" charset="0"/>
              </a:rPr>
              <a:t>c</a:t>
            </a:r>
            <a:r>
              <a:rPr lang="en-US" sz="2400" dirty="0" smtClean="0">
                <a:solidFill>
                  <a:schemeClr val="tx1"/>
                </a:solidFill>
                <a:latin typeface="Calibri" pitchFamily="34" charset="0"/>
                <a:cs typeface="Calibri" pitchFamily="34" charset="0"/>
              </a:rPr>
              <a:t>) to calculate the YTC, as in Equation 6-3:</a:t>
            </a:r>
            <a:endParaRPr lang="en-US" sz="2400" dirty="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20</a:t>
            </a:fld>
            <a:endParaRPr kumimoji="0" lang="en-US" dirty="0"/>
          </a:p>
        </p:txBody>
      </p:sp>
      <p:graphicFrame>
        <p:nvGraphicFramePr>
          <p:cNvPr id="22531" name="Object 3"/>
          <p:cNvGraphicFramePr>
            <a:graphicFrameLocks noChangeAspect="1"/>
          </p:cNvGraphicFramePr>
          <p:nvPr/>
        </p:nvGraphicFramePr>
        <p:xfrm>
          <a:off x="2362200" y="5181600"/>
          <a:ext cx="4470400" cy="1004888"/>
        </p:xfrm>
        <a:graphic>
          <a:graphicData uri="http://schemas.openxmlformats.org/presentationml/2006/ole">
            <p:oleObj spid="_x0000_s22531" name="Equation" r:id="rId3" imgW="2145960" imgH="482400" progId="Equation.3">
              <p:embed/>
            </p:oleObj>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Determining YTC</a:t>
            </a:r>
          </a:p>
        </p:txBody>
      </p:sp>
      <p:sp>
        <p:nvSpPr>
          <p:cNvPr id="3" name="Content Placeholder 2"/>
          <p:cNvSpPr>
            <a:spLocks noGrp="1"/>
          </p:cNvSpPr>
          <p:nvPr>
            <p:ph idx="1"/>
          </p:nvPr>
        </p:nvSpPr>
        <p:spPr>
          <a:xfrm>
            <a:off x="304800" y="1295400"/>
            <a:ext cx="8686800" cy="4876800"/>
          </a:xfrm>
        </p:spPr>
        <p:txBody>
          <a:bodyPr>
            <a:noAutofit/>
          </a:bodyPr>
          <a:lstStyle/>
          <a:p>
            <a:pPr>
              <a:buClrTx/>
              <a:buSzPct val="100000"/>
              <a:buNone/>
            </a:pPr>
            <a:r>
              <a:rPr lang="en-US" sz="2400" i="1" dirty="0" smtClean="0">
                <a:solidFill>
                  <a:schemeClr val="tx1"/>
                </a:solidFill>
                <a:latin typeface="Calibri" pitchFamily="34" charset="0"/>
                <a:cs typeface="Calibri" pitchFamily="34" charset="0"/>
              </a:rPr>
              <a:t>Example:</a:t>
            </a:r>
            <a:r>
              <a:rPr lang="en-US" sz="2400" dirty="0" smtClean="0">
                <a:solidFill>
                  <a:schemeClr val="tx1"/>
                </a:solidFill>
                <a:latin typeface="Calibri" pitchFamily="34" charset="0"/>
                <a:cs typeface="Calibri" pitchFamily="34" charset="0"/>
              </a:rPr>
              <a:t>  What is the YTC on a 6% </a:t>
            </a:r>
            <a:r>
              <a:rPr lang="en-US" sz="2400" u="sng" dirty="0" smtClean="0">
                <a:solidFill>
                  <a:schemeClr val="tx1"/>
                </a:solidFill>
                <a:latin typeface="Calibri" pitchFamily="34" charset="0"/>
                <a:cs typeface="Calibri" pitchFamily="34" charset="0"/>
              </a:rPr>
              <a:t>semi-annual </a:t>
            </a:r>
            <a:r>
              <a:rPr lang="en-US" sz="2400" dirty="0" smtClean="0">
                <a:solidFill>
                  <a:schemeClr val="tx1"/>
                </a:solidFill>
                <a:latin typeface="Calibri" pitchFamily="34" charset="0"/>
                <a:cs typeface="Calibri" pitchFamily="34" charset="0"/>
              </a:rPr>
              <a:t>coupon bond with 20 years to maturity that is selling for $1,030?  This bond is callable in five years with a call price of $1,050.</a:t>
            </a:r>
          </a:p>
          <a:p>
            <a:pPr>
              <a:buClrTx/>
              <a:buSzPct val="100000"/>
              <a:buFont typeface="Arial" pitchFamily="34" charset="0"/>
              <a:buChar char="•"/>
            </a:pPr>
            <a:endParaRPr lang="en-US" sz="1000" dirty="0" smtClean="0">
              <a:solidFill>
                <a:schemeClr val="tx1"/>
              </a:solidFill>
              <a:latin typeface="Calibri" pitchFamily="34" charset="0"/>
              <a:cs typeface="Calibri" pitchFamily="34" charset="0"/>
            </a:endParaRPr>
          </a:p>
          <a:p>
            <a:pPr>
              <a:buClrTx/>
              <a:buSzPct val="100000"/>
              <a:buNone/>
            </a:pPr>
            <a:r>
              <a:rPr lang="en-US" sz="2400" b="1" i="1" dirty="0" smtClean="0">
                <a:solidFill>
                  <a:schemeClr val="tx1"/>
                </a:solidFill>
                <a:latin typeface="Calibri" pitchFamily="34" charset="0"/>
                <a:cs typeface="Calibri" pitchFamily="34" charset="0"/>
              </a:rPr>
              <a:t>Excel</a:t>
            </a:r>
            <a:r>
              <a:rPr lang="en-US" sz="2400" dirty="0" smtClean="0">
                <a:solidFill>
                  <a:schemeClr val="tx1"/>
                </a:solidFill>
                <a:latin typeface="Calibri" pitchFamily="34" charset="0"/>
                <a:cs typeface="Calibri" pitchFamily="34" charset="0"/>
              </a:rPr>
              <a:t>:</a:t>
            </a:r>
            <a:r>
              <a:rPr lang="en-US" sz="2400" b="1" i="1" dirty="0" smtClean="0">
                <a:solidFill>
                  <a:schemeClr val="tx1"/>
                </a:solidFill>
                <a:latin typeface="Calibri" pitchFamily="34" charset="0"/>
                <a:cs typeface="Calibri" pitchFamily="34" charset="0"/>
              </a:rPr>
              <a:t>  </a:t>
            </a:r>
            <a:r>
              <a:rPr lang="en-US" sz="2400" b="1" dirty="0" smtClean="0">
                <a:solidFill>
                  <a:schemeClr val="tx1"/>
                </a:solidFill>
                <a:latin typeface="Calibri" pitchFamily="34" charset="0"/>
                <a:cs typeface="Calibri" pitchFamily="34" charset="0"/>
              </a:rPr>
              <a:t>= RATE(</a:t>
            </a:r>
            <a:r>
              <a:rPr lang="en-US" sz="2400" b="1" dirty="0" err="1" smtClean="0">
                <a:solidFill>
                  <a:schemeClr val="tx1"/>
                </a:solidFill>
                <a:latin typeface="Calibri" pitchFamily="34" charset="0"/>
                <a:cs typeface="Calibri" pitchFamily="34" charset="0"/>
              </a:rPr>
              <a:t>nper,pmt,pv,fv,type,guess</a:t>
            </a:r>
            <a:r>
              <a:rPr lang="en-US" sz="2400" b="1" dirty="0" smtClean="0">
                <a:solidFill>
                  <a:schemeClr val="tx1"/>
                </a:solidFill>
                <a:latin typeface="Calibri" pitchFamily="34" charset="0"/>
                <a:cs typeface="Calibri" pitchFamily="34" charset="0"/>
              </a:rPr>
              <a:t>) </a:t>
            </a:r>
          </a:p>
          <a:p>
            <a:pPr>
              <a:buClrTx/>
              <a:buSzPct val="100000"/>
              <a:buNone/>
            </a:pPr>
            <a:r>
              <a:rPr lang="en-US" sz="2400" b="1" dirty="0" smtClean="0">
                <a:solidFill>
                  <a:schemeClr val="tx1"/>
                </a:solidFill>
                <a:latin typeface="Calibri" pitchFamily="34" charset="0"/>
                <a:cs typeface="Calibri" pitchFamily="34" charset="0"/>
              </a:rPr>
              <a:t>	       = RATE(10,30,-1030,1050,,) </a:t>
            </a:r>
          </a:p>
          <a:p>
            <a:pPr>
              <a:buClrTx/>
              <a:buSzPct val="100000"/>
              <a:buNone/>
            </a:pPr>
            <a:r>
              <a:rPr lang="en-US" sz="2400" dirty="0" smtClean="0">
                <a:solidFill>
                  <a:schemeClr val="tx1"/>
                </a:solidFill>
                <a:latin typeface="Calibri" pitchFamily="34" charset="0"/>
                <a:cs typeface="Calibri" pitchFamily="34" charset="0"/>
              </a:rPr>
              <a:t>	       = 3.08 % (multiply by 2 to annualize) = 6.16%</a:t>
            </a:r>
          </a:p>
          <a:p>
            <a:pPr>
              <a:buClrTx/>
              <a:buSzPct val="100000"/>
              <a:buNone/>
            </a:pPr>
            <a:endParaRPr lang="en-US" sz="1000" b="1" i="1" dirty="0" smtClean="0">
              <a:solidFill>
                <a:schemeClr val="tx1"/>
              </a:solidFill>
              <a:latin typeface="Calibri" pitchFamily="34" charset="0"/>
              <a:cs typeface="Calibri" pitchFamily="34" charset="0"/>
            </a:endParaRPr>
          </a:p>
          <a:p>
            <a:pPr>
              <a:buClrTx/>
              <a:buSzPct val="100000"/>
              <a:buNone/>
            </a:pPr>
            <a:r>
              <a:rPr lang="en-US" sz="2400" b="1" i="1" dirty="0" smtClean="0">
                <a:solidFill>
                  <a:schemeClr val="tx1"/>
                </a:solidFill>
                <a:latin typeface="Calibri" pitchFamily="34" charset="0"/>
                <a:cs typeface="Calibri" pitchFamily="34" charset="0"/>
              </a:rPr>
              <a:t>TI BAII+ Calculator:  </a:t>
            </a:r>
            <a:r>
              <a:rPr lang="en-US" sz="2400" dirty="0" smtClean="0">
                <a:solidFill>
                  <a:schemeClr val="tx1"/>
                </a:solidFill>
                <a:latin typeface="Calibri" pitchFamily="34" charset="0"/>
                <a:cs typeface="Calibri" pitchFamily="34" charset="0"/>
              </a:rPr>
              <a:t>(2</a:t>
            </a:r>
            <a:r>
              <a:rPr lang="en-US" sz="2400" baseline="30000" dirty="0" smtClean="0">
                <a:solidFill>
                  <a:schemeClr val="tx1"/>
                </a:solidFill>
                <a:latin typeface="Calibri" pitchFamily="34" charset="0"/>
                <a:cs typeface="Calibri" pitchFamily="34" charset="0"/>
              </a:rPr>
              <a:t>nd</a:t>
            </a:r>
            <a:r>
              <a:rPr lang="en-US" sz="2400" dirty="0" smtClean="0">
                <a:solidFill>
                  <a:schemeClr val="tx1"/>
                </a:solidFill>
                <a:latin typeface="Calibri" pitchFamily="34" charset="0"/>
                <a:cs typeface="Calibri" pitchFamily="34" charset="0"/>
              </a:rPr>
              <a:t>) (CLR TVM) 30 (PMT) -1030 (PV) 1050 (FV) 10 (N) (CPT) (I/Y) = </a:t>
            </a:r>
            <a:r>
              <a:rPr lang="en-US" sz="2400" dirty="0" smtClean="0">
                <a:latin typeface="Calibri" pitchFamily="34" charset="0"/>
                <a:cs typeface="Calibri" pitchFamily="34" charset="0"/>
              </a:rPr>
              <a:t>6.16%</a:t>
            </a:r>
            <a:r>
              <a:rPr lang="en-US" sz="2400" dirty="0" smtClean="0">
                <a:solidFill>
                  <a:schemeClr val="tx1"/>
                </a:solidFill>
                <a:latin typeface="Calibri" pitchFamily="34" charset="0"/>
                <a:cs typeface="Calibri" pitchFamily="34" charset="0"/>
              </a:rPr>
              <a:t> </a:t>
            </a:r>
            <a:r>
              <a:rPr lang="en-US" sz="2400" dirty="0" smtClean="0">
                <a:latin typeface="Calibri" pitchFamily="34" charset="0"/>
                <a:cs typeface="Calibri" pitchFamily="34" charset="0"/>
              </a:rPr>
              <a:t>with P/Y = C/Y = 2</a:t>
            </a:r>
            <a:endParaRPr lang="en-US" sz="2400" dirty="0" smtClean="0">
              <a:solidFill>
                <a:schemeClr val="tx1"/>
              </a:solidFill>
              <a:latin typeface="Calibri" pitchFamily="34" charset="0"/>
              <a:cs typeface="Calibri" pitchFamily="34" charset="0"/>
            </a:endParaRPr>
          </a:p>
          <a:p>
            <a:pPr>
              <a:buClrTx/>
              <a:buSzPct val="100000"/>
              <a:buNone/>
            </a:pPr>
            <a:endParaRPr lang="en-US" sz="10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400" b="1" i="1" dirty="0" smtClean="0">
                <a:solidFill>
                  <a:schemeClr val="tx1"/>
                </a:solidFill>
                <a:latin typeface="Calibri" pitchFamily="34" charset="0"/>
                <a:cs typeface="Calibri" pitchFamily="34" charset="0"/>
              </a:rPr>
              <a:t>Always</a:t>
            </a:r>
            <a:r>
              <a:rPr lang="en-US" sz="2400" dirty="0" smtClean="0">
                <a:solidFill>
                  <a:schemeClr val="tx1"/>
                </a:solidFill>
                <a:latin typeface="Calibri" pitchFamily="34" charset="0"/>
                <a:cs typeface="Calibri" pitchFamily="34" charset="0"/>
              </a:rPr>
              <a:t> use the call premium as the face value and the expected call date as the term to maturity to find the yield to earliest call</a:t>
            </a:r>
            <a:endParaRPr lang="en-US" sz="2400" i="1"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200" dirty="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21</a:t>
            </a:fld>
            <a:endParaRPr kumimoji="0"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Current Yield</a:t>
            </a:r>
          </a:p>
        </p:txBody>
      </p:sp>
      <p:sp>
        <p:nvSpPr>
          <p:cNvPr id="3" name="Content Placeholder 2"/>
          <p:cNvSpPr>
            <a:spLocks noGrp="1"/>
          </p:cNvSpPr>
          <p:nvPr>
            <p:ph idx="1"/>
          </p:nvPr>
        </p:nvSpPr>
        <p:spPr>
          <a:xfrm>
            <a:off x="304800" y="1295400"/>
            <a:ext cx="8686800" cy="3047999"/>
          </a:xfrm>
        </p:spPr>
        <p:txBody>
          <a:bodyPr>
            <a:noAutofit/>
          </a:bodyPr>
          <a:lstStyle/>
          <a:p>
            <a:pPr>
              <a:buClrTx/>
              <a:buSzPct val="100000"/>
              <a:buFont typeface="Arial" pitchFamily="34" charset="0"/>
              <a:buChar char="•"/>
            </a:pPr>
            <a:r>
              <a:rPr lang="en-US" sz="2600" dirty="0" smtClean="0">
                <a:solidFill>
                  <a:schemeClr val="tx1"/>
                </a:solidFill>
                <a:latin typeface="Calibri" pitchFamily="34" charset="0"/>
                <a:cs typeface="Calibri" pitchFamily="34" charset="0"/>
              </a:rPr>
              <a:t>A bond’s </a:t>
            </a:r>
            <a:r>
              <a:rPr lang="en-US" sz="2600" b="1" dirty="0" smtClean="0">
                <a:solidFill>
                  <a:srgbClr val="C00000"/>
                </a:solidFill>
                <a:latin typeface="Calibri" pitchFamily="34" charset="0"/>
                <a:cs typeface="Calibri" pitchFamily="34" charset="0"/>
              </a:rPr>
              <a:t>current yield (CY) </a:t>
            </a:r>
            <a:r>
              <a:rPr lang="en-US" sz="2600" dirty="0" smtClean="0">
                <a:solidFill>
                  <a:schemeClr val="tx1"/>
                </a:solidFill>
                <a:latin typeface="Calibri" pitchFamily="34" charset="0"/>
                <a:cs typeface="Calibri" pitchFamily="34" charset="0"/>
              </a:rPr>
              <a:t>is the yield on the bond’s current market price provided by the </a:t>
            </a:r>
            <a:r>
              <a:rPr lang="en-US" sz="2600" u="sng" dirty="0" smtClean="0">
                <a:solidFill>
                  <a:schemeClr val="tx1"/>
                </a:solidFill>
                <a:latin typeface="Calibri" pitchFamily="34" charset="0"/>
                <a:cs typeface="Calibri" pitchFamily="34" charset="0"/>
              </a:rPr>
              <a:t>annual</a:t>
            </a:r>
            <a:r>
              <a:rPr lang="en-US" sz="2600" dirty="0" smtClean="0">
                <a:solidFill>
                  <a:schemeClr val="tx1"/>
                </a:solidFill>
                <a:latin typeface="Calibri" pitchFamily="34" charset="0"/>
                <a:cs typeface="Calibri" pitchFamily="34" charset="0"/>
              </a:rPr>
              <a:t> coupon</a:t>
            </a:r>
          </a:p>
          <a:p>
            <a:pPr>
              <a:buClrTx/>
              <a:buSzPct val="100000"/>
              <a:buFont typeface="Arial" pitchFamily="34" charset="0"/>
              <a:buChar char="•"/>
            </a:pPr>
            <a:r>
              <a:rPr lang="en-US" sz="2600" dirty="0" smtClean="0">
                <a:solidFill>
                  <a:schemeClr val="tx1"/>
                </a:solidFill>
                <a:latin typeface="Calibri" pitchFamily="34" charset="0"/>
                <a:cs typeface="Calibri" pitchFamily="34" charset="0"/>
              </a:rPr>
              <a:t>Since current yield does not consider potential capital gains or losses, it’s not a true measure of return to the bondholder</a:t>
            </a:r>
          </a:p>
          <a:p>
            <a:pPr>
              <a:buClrTx/>
              <a:buSzPct val="100000"/>
              <a:buFont typeface="Arial" pitchFamily="34" charset="0"/>
              <a:buChar char="•"/>
            </a:pPr>
            <a:r>
              <a:rPr lang="en-US" sz="2600" i="1" dirty="0" smtClean="0">
                <a:solidFill>
                  <a:schemeClr val="tx1"/>
                </a:solidFill>
                <a:latin typeface="Calibri" pitchFamily="34" charset="0"/>
                <a:cs typeface="Calibri" pitchFamily="34" charset="0"/>
              </a:rPr>
              <a:t>Example:</a:t>
            </a:r>
            <a:r>
              <a:rPr lang="en-US" sz="2600" dirty="0" smtClean="0">
                <a:solidFill>
                  <a:schemeClr val="tx1"/>
                </a:solidFill>
                <a:latin typeface="Calibri" pitchFamily="34" charset="0"/>
                <a:cs typeface="Calibri" pitchFamily="34" charset="0"/>
              </a:rPr>
              <a:t>  What is the current yield of a 5.5% coupon bond with a current market price of $1,050?</a:t>
            </a:r>
          </a:p>
          <a:p>
            <a:pPr>
              <a:buClrTx/>
              <a:buSzPct val="100000"/>
              <a:buFont typeface="Arial" pitchFamily="34" charset="0"/>
              <a:buChar char="•"/>
            </a:pPr>
            <a:r>
              <a:rPr lang="en-US" sz="2600" dirty="0" smtClean="0">
                <a:solidFill>
                  <a:schemeClr val="tx1"/>
                </a:solidFill>
                <a:latin typeface="Calibri" pitchFamily="34" charset="0"/>
                <a:cs typeface="Calibri" pitchFamily="34" charset="0"/>
              </a:rPr>
              <a:t>Using Equation 6-3:</a:t>
            </a:r>
            <a:endParaRPr lang="en-US" sz="2600" dirty="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22</a:t>
            </a:fld>
            <a:endParaRPr kumimoji="0" lang="en-US" dirty="0"/>
          </a:p>
        </p:txBody>
      </p:sp>
      <p:graphicFrame>
        <p:nvGraphicFramePr>
          <p:cNvPr id="22531" name="Object 3"/>
          <p:cNvGraphicFramePr>
            <a:graphicFrameLocks noChangeAspect="1"/>
          </p:cNvGraphicFramePr>
          <p:nvPr/>
        </p:nvGraphicFramePr>
        <p:xfrm>
          <a:off x="1600200" y="4495800"/>
          <a:ext cx="5235575" cy="873125"/>
        </p:xfrm>
        <a:graphic>
          <a:graphicData uri="http://schemas.openxmlformats.org/presentationml/2006/ole">
            <p:oleObj spid="_x0000_s26626" name="Equation" r:id="rId3" imgW="2514600" imgH="419040" progId="Equation.3">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vert="horz" anchor="ctr">
            <a:normAutofit/>
          </a:bodyPr>
          <a:lstStyle/>
          <a:p>
            <a:r>
              <a:rPr lang="en-US" b="1" cap="none" dirty="0" smtClean="0">
                <a:solidFill>
                  <a:schemeClr val="tx1"/>
                </a:solidFill>
                <a:effectLst/>
                <a:latin typeface="Calibri" pitchFamily="34" charset="0"/>
                <a:cs typeface="Calibri" pitchFamily="34" charset="0"/>
              </a:rPr>
              <a:t>Interest Rate Determinants</a:t>
            </a:r>
          </a:p>
        </p:txBody>
      </p:sp>
      <p:sp>
        <p:nvSpPr>
          <p:cNvPr id="3" name="Content Placeholder 2"/>
          <p:cNvSpPr>
            <a:spLocks noGrp="1"/>
          </p:cNvSpPr>
          <p:nvPr>
            <p:ph idx="1"/>
          </p:nvPr>
        </p:nvSpPr>
        <p:spPr>
          <a:xfrm>
            <a:off x="304800" y="990600"/>
            <a:ext cx="8458200" cy="5334000"/>
          </a:xfrm>
        </p:spPr>
        <p:txBody>
          <a:bodyPr>
            <a:noAutofit/>
          </a:bodyPr>
          <a:lstStyle/>
          <a:p>
            <a:pPr>
              <a:buClrTx/>
              <a:buSzPct val="100000"/>
              <a:buFont typeface="Arial" pitchFamily="34" charset="0"/>
              <a:buChar char="•"/>
            </a:pPr>
            <a:r>
              <a:rPr lang="en-US" sz="2400" i="1" dirty="0" smtClean="0">
                <a:solidFill>
                  <a:schemeClr val="tx1"/>
                </a:solidFill>
                <a:latin typeface="Calibri" pitchFamily="34" charset="0"/>
                <a:cs typeface="Calibri" pitchFamily="34" charset="0"/>
              </a:rPr>
              <a:t>Interest</a:t>
            </a:r>
            <a:r>
              <a:rPr lang="en-US" sz="2400" dirty="0" smtClean="0">
                <a:solidFill>
                  <a:schemeClr val="tx1"/>
                </a:solidFill>
                <a:latin typeface="Calibri" pitchFamily="34" charset="0"/>
                <a:cs typeface="Calibri" pitchFamily="34" charset="0"/>
              </a:rPr>
              <a:t> is the “price” of borrowed money</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Interest is measured in</a:t>
            </a:r>
            <a:r>
              <a:rPr lang="en-US" sz="2400" i="1" dirty="0" smtClean="0">
                <a:solidFill>
                  <a:schemeClr val="tx1"/>
                </a:solidFill>
                <a:latin typeface="Calibri" pitchFamily="34" charset="0"/>
                <a:cs typeface="Calibri" pitchFamily="34" charset="0"/>
              </a:rPr>
              <a:t> basis points</a:t>
            </a:r>
            <a:r>
              <a:rPr lang="en-US" sz="2400" dirty="0" smtClean="0">
                <a:solidFill>
                  <a:schemeClr val="tx1"/>
                </a:solidFill>
                <a:latin typeface="Calibri" pitchFamily="34" charset="0"/>
                <a:cs typeface="Calibri" pitchFamily="34" charset="0"/>
              </a:rPr>
              <a:t>, or 1/100</a:t>
            </a:r>
            <a:r>
              <a:rPr lang="en-US" sz="2400" baseline="30000" dirty="0" smtClean="0">
                <a:solidFill>
                  <a:schemeClr val="tx1"/>
                </a:solidFill>
                <a:latin typeface="Calibri" pitchFamily="34" charset="0"/>
                <a:cs typeface="Calibri" pitchFamily="34" charset="0"/>
              </a:rPr>
              <a:t>th</a:t>
            </a:r>
            <a:r>
              <a:rPr lang="en-US" sz="2400" dirty="0" smtClean="0">
                <a:solidFill>
                  <a:schemeClr val="tx1"/>
                </a:solidFill>
                <a:latin typeface="Calibri" pitchFamily="34" charset="0"/>
                <a:cs typeface="Calibri" pitchFamily="34" charset="0"/>
              </a:rPr>
              <a:t> of 1% (e.g., 250 basis points is 2.5%)</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Interest rates rise when the demand for </a:t>
            </a:r>
            <a:r>
              <a:rPr lang="en-US" sz="2400" dirty="0" err="1" smtClean="0">
                <a:solidFill>
                  <a:schemeClr val="tx1"/>
                </a:solidFill>
                <a:latin typeface="Calibri" pitchFamily="34" charset="0"/>
                <a:cs typeface="Calibri" pitchFamily="34" charset="0"/>
              </a:rPr>
              <a:t>loanable</a:t>
            </a:r>
            <a:r>
              <a:rPr lang="en-US" sz="2400" dirty="0" smtClean="0">
                <a:solidFill>
                  <a:schemeClr val="tx1"/>
                </a:solidFill>
                <a:latin typeface="Calibri" pitchFamily="34" charset="0"/>
                <a:cs typeface="Calibri" pitchFamily="34" charset="0"/>
              </a:rPr>
              <a:t> funds rises</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Interest rates fall when the demand for </a:t>
            </a:r>
            <a:r>
              <a:rPr lang="en-US" sz="2400" dirty="0" err="1" smtClean="0">
                <a:solidFill>
                  <a:schemeClr val="tx1"/>
                </a:solidFill>
                <a:latin typeface="Calibri" pitchFamily="34" charset="0"/>
                <a:cs typeface="Calibri" pitchFamily="34" charset="0"/>
              </a:rPr>
              <a:t>loanable</a:t>
            </a:r>
            <a:r>
              <a:rPr lang="en-US" sz="2400" dirty="0" smtClean="0">
                <a:solidFill>
                  <a:schemeClr val="tx1"/>
                </a:solidFill>
                <a:latin typeface="Calibri" pitchFamily="34" charset="0"/>
                <a:cs typeface="Calibri" pitchFamily="34" charset="0"/>
              </a:rPr>
              <a:t> funds falls</a:t>
            </a:r>
          </a:p>
          <a:p>
            <a:pPr>
              <a:buClrTx/>
              <a:buSzPct val="100000"/>
              <a:buNone/>
            </a:pPr>
            <a:r>
              <a:rPr lang="en-US" sz="2400" b="1" i="1" dirty="0" smtClean="0">
                <a:solidFill>
                  <a:schemeClr val="tx1"/>
                </a:solidFill>
                <a:latin typeface="Calibri" pitchFamily="34" charset="0"/>
                <a:cs typeface="Calibri" pitchFamily="34" charset="0"/>
              </a:rPr>
              <a:t>The Risk-Free Interest Rate</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a:t>
            </a:r>
            <a:r>
              <a:rPr lang="en-US" sz="2400" b="1" dirty="0" smtClean="0">
                <a:solidFill>
                  <a:srgbClr val="C00000"/>
                </a:solidFill>
                <a:latin typeface="Calibri" pitchFamily="34" charset="0"/>
                <a:cs typeface="Calibri" pitchFamily="34" charset="0"/>
              </a:rPr>
              <a:t>risk-free rate </a:t>
            </a:r>
            <a:r>
              <a:rPr lang="en-US" sz="2400" dirty="0" smtClean="0">
                <a:solidFill>
                  <a:schemeClr val="tx1"/>
                </a:solidFill>
                <a:latin typeface="Calibri" pitchFamily="34" charset="0"/>
                <a:cs typeface="Calibri" pitchFamily="34" charset="0"/>
              </a:rPr>
              <a:t>is an abstract concept, and usually the yield on short-term government treasury bills is used as a proxy for practical purposes</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risk-free rate is comprised of two components</a:t>
            </a:r>
          </a:p>
          <a:p>
            <a:pPr lvl="1">
              <a:buClrTx/>
              <a:buSzPct val="100000"/>
              <a:buFont typeface="Arial" pitchFamily="34" charset="0"/>
              <a:buChar char="•"/>
            </a:pPr>
            <a:r>
              <a:rPr lang="en-US" sz="2100" dirty="0" smtClean="0">
                <a:solidFill>
                  <a:schemeClr val="tx1"/>
                </a:solidFill>
                <a:latin typeface="Calibri" pitchFamily="34" charset="0"/>
                <a:cs typeface="Calibri" pitchFamily="34" charset="0"/>
              </a:rPr>
              <a:t>The </a:t>
            </a:r>
            <a:r>
              <a:rPr lang="en-US" sz="2100" i="1" dirty="0" smtClean="0">
                <a:solidFill>
                  <a:schemeClr val="tx1"/>
                </a:solidFill>
                <a:latin typeface="Calibri" pitchFamily="34" charset="0"/>
                <a:cs typeface="Calibri" pitchFamily="34" charset="0"/>
              </a:rPr>
              <a:t>real rate</a:t>
            </a:r>
            <a:r>
              <a:rPr lang="en-US" sz="2100" dirty="0" smtClean="0">
                <a:solidFill>
                  <a:schemeClr val="tx1"/>
                </a:solidFill>
                <a:latin typeface="Calibri" pitchFamily="34" charset="0"/>
                <a:cs typeface="Calibri" pitchFamily="34" charset="0"/>
              </a:rPr>
              <a:t>, which is compensation for deferring consumption</a:t>
            </a:r>
          </a:p>
          <a:p>
            <a:pPr lvl="1">
              <a:buClrTx/>
              <a:buSzPct val="100000"/>
              <a:buFont typeface="Arial" pitchFamily="34" charset="0"/>
              <a:buChar char="•"/>
            </a:pPr>
            <a:r>
              <a:rPr lang="en-US" sz="2100" dirty="0" smtClean="0">
                <a:solidFill>
                  <a:schemeClr val="tx1"/>
                </a:solidFill>
                <a:latin typeface="Calibri" pitchFamily="34" charset="0"/>
                <a:cs typeface="Calibri" pitchFamily="34" charset="0"/>
              </a:rPr>
              <a:t>The </a:t>
            </a:r>
            <a:r>
              <a:rPr lang="en-US" sz="2100" i="1" dirty="0" smtClean="0">
                <a:solidFill>
                  <a:schemeClr val="tx1"/>
                </a:solidFill>
                <a:latin typeface="Calibri" pitchFamily="34" charset="0"/>
                <a:cs typeface="Calibri" pitchFamily="34" charset="0"/>
              </a:rPr>
              <a:t>expected inflation rate</a:t>
            </a:r>
            <a:r>
              <a:rPr lang="en-US" sz="2100" dirty="0" smtClean="0">
                <a:solidFill>
                  <a:schemeClr val="tx1"/>
                </a:solidFill>
                <a:latin typeface="Calibri" pitchFamily="34" charset="0"/>
                <a:cs typeface="Calibri" pitchFamily="34" charset="0"/>
              </a:rPr>
              <a:t>, which is compensation for the expected loss of purchasing power over the term of the short-term T-bill</a:t>
            </a:r>
          </a:p>
        </p:txBody>
      </p:sp>
      <p:sp>
        <p:nvSpPr>
          <p:cNvPr id="5" name="Footer Placeholder 4"/>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23</a:t>
            </a:fld>
            <a:endParaRPr kumimoji="0"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Inflation and Government Bond Yields</a:t>
            </a:r>
          </a:p>
        </p:txBody>
      </p:sp>
      <p:sp>
        <p:nvSpPr>
          <p:cNvPr id="3" name="Content Placeholder 2"/>
          <p:cNvSpPr>
            <a:spLocks noGrp="1"/>
          </p:cNvSpPr>
          <p:nvPr>
            <p:ph idx="1"/>
          </p:nvPr>
        </p:nvSpPr>
        <p:spPr>
          <a:xfrm>
            <a:off x="304800" y="1295401"/>
            <a:ext cx="8686800" cy="1066800"/>
          </a:xfrm>
        </p:spPr>
        <p:txBody>
          <a:bodyPr>
            <a:noAutofit/>
          </a:bodyPr>
          <a:lstStyle/>
          <a:p>
            <a:pPr>
              <a:buClrTx/>
              <a:buSzPct val="100000"/>
              <a:buFont typeface="Arial" pitchFamily="34" charset="0"/>
              <a:buChar char="•"/>
            </a:pPr>
            <a:r>
              <a:rPr lang="en-US" sz="2600" dirty="0" smtClean="0">
                <a:solidFill>
                  <a:schemeClr val="tx1"/>
                </a:solidFill>
                <a:latin typeface="Calibri" pitchFamily="34" charset="0"/>
                <a:cs typeface="Calibri" pitchFamily="34" charset="0"/>
              </a:rPr>
              <a:t>Figure 6-3 shows there is, generally, a relationship where interest rates respond to the rate of inflation</a:t>
            </a:r>
          </a:p>
        </p:txBody>
      </p:sp>
      <p:sp>
        <p:nvSpPr>
          <p:cNvPr id="6" name="Footer Placeholder 5"/>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24</a:t>
            </a:fld>
            <a:endParaRPr kumimoji="0" lang="en-US" dirty="0"/>
          </a:p>
        </p:txBody>
      </p:sp>
      <p:pic>
        <p:nvPicPr>
          <p:cNvPr id="13314" name="Picture 2"/>
          <p:cNvPicPr>
            <a:picLocks noChangeAspect="1" noChangeArrowheads="1"/>
          </p:cNvPicPr>
          <p:nvPr/>
        </p:nvPicPr>
        <p:blipFill>
          <a:blip r:embed="rId2" cstate="print"/>
          <a:srcRect/>
          <a:stretch>
            <a:fillRect/>
          </a:stretch>
        </p:blipFill>
        <p:spPr bwMode="auto">
          <a:xfrm>
            <a:off x="990600" y="2362200"/>
            <a:ext cx="7210425" cy="33584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Global Influences on Interest Rates</a:t>
            </a:r>
          </a:p>
        </p:txBody>
      </p:sp>
      <p:sp>
        <p:nvSpPr>
          <p:cNvPr id="3" name="Content Placeholder 2"/>
          <p:cNvSpPr>
            <a:spLocks noGrp="1"/>
          </p:cNvSpPr>
          <p:nvPr>
            <p:ph idx="1"/>
          </p:nvPr>
        </p:nvSpPr>
        <p:spPr>
          <a:xfrm>
            <a:off x="304800" y="1295400"/>
            <a:ext cx="8458200" cy="4343399"/>
          </a:xfrm>
        </p:spPr>
        <p:txBody>
          <a:bodyPr>
            <a:noAutofit/>
          </a:bodyPr>
          <a:lstStyle/>
          <a:p>
            <a:pPr>
              <a:buClrTx/>
              <a:buSzPct val="100000"/>
              <a:buFont typeface="Arial" pitchFamily="34" charset="0"/>
              <a:buChar char="•"/>
            </a:pPr>
            <a:r>
              <a:rPr lang="en-US" sz="2600" i="1" dirty="0" smtClean="0">
                <a:solidFill>
                  <a:schemeClr val="tx1"/>
                </a:solidFill>
                <a:latin typeface="Calibri" pitchFamily="34" charset="0"/>
                <a:cs typeface="Calibri" pitchFamily="34" charset="0"/>
              </a:rPr>
              <a:t> </a:t>
            </a:r>
            <a:r>
              <a:rPr lang="en-US" sz="2600" dirty="0" smtClean="0">
                <a:solidFill>
                  <a:schemeClr val="tx1"/>
                </a:solidFill>
                <a:latin typeface="Calibri" pitchFamily="34" charset="0"/>
                <a:cs typeface="Calibri" pitchFamily="34" charset="0"/>
              </a:rPr>
              <a:t>Canadian interest rates are heavily influenced by changes in interest rates in other countries</a:t>
            </a:r>
          </a:p>
          <a:p>
            <a:pPr>
              <a:buClrTx/>
              <a:buSzPct val="100000"/>
              <a:buFont typeface="Arial" pitchFamily="34" charset="0"/>
              <a:buChar char="•"/>
            </a:pPr>
            <a:r>
              <a:rPr lang="en-US" sz="2600" dirty="0" smtClean="0">
                <a:solidFill>
                  <a:schemeClr val="tx1"/>
                </a:solidFill>
                <a:latin typeface="Calibri" pitchFamily="34" charset="0"/>
                <a:cs typeface="Calibri" pitchFamily="34" charset="0"/>
              </a:rPr>
              <a:t>Macroeconomic factors, both domestic and global, also play an important role</a:t>
            </a:r>
          </a:p>
          <a:p>
            <a:pPr>
              <a:buClrTx/>
              <a:buSzPct val="100000"/>
              <a:buFont typeface="Arial" pitchFamily="34" charset="0"/>
              <a:buChar char="•"/>
            </a:pPr>
            <a:r>
              <a:rPr lang="en-US" sz="2600" b="1" dirty="0" smtClean="0">
                <a:solidFill>
                  <a:srgbClr val="C00000"/>
                </a:solidFill>
                <a:latin typeface="Calibri" pitchFamily="34" charset="0"/>
                <a:cs typeface="Calibri" pitchFamily="34" charset="0"/>
              </a:rPr>
              <a:t>Interest rate parity theory (</a:t>
            </a:r>
            <a:r>
              <a:rPr lang="en-US" sz="2600" b="1" dirty="0" err="1" smtClean="0">
                <a:solidFill>
                  <a:srgbClr val="C00000"/>
                </a:solidFill>
                <a:latin typeface="Calibri" pitchFamily="34" charset="0"/>
                <a:cs typeface="Calibri" pitchFamily="34" charset="0"/>
              </a:rPr>
              <a:t>IRP</a:t>
            </a:r>
            <a:r>
              <a:rPr lang="en-US" sz="2600" b="1" dirty="0" smtClean="0">
                <a:solidFill>
                  <a:srgbClr val="C00000"/>
                </a:solidFill>
                <a:latin typeface="Calibri" pitchFamily="34" charset="0"/>
                <a:cs typeface="Calibri" pitchFamily="34" charset="0"/>
              </a:rPr>
              <a:t>) </a:t>
            </a:r>
            <a:r>
              <a:rPr lang="en-US" sz="2600" dirty="0" smtClean="0">
                <a:solidFill>
                  <a:schemeClr val="tx1"/>
                </a:solidFill>
                <a:latin typeface="Calibri" pitchFamily="34" charset="0"/>
                <a:cs typeface="Calibri" pitchFamily="34" charset="0"/>
              </a:rPr>
              <a:t>states that foreign exchange forward rates will be established that equalize the yield an investor can earn, whether investing domestically or in a foreign jurisdiction</a:t>
            </a:r>
          </a:p>
          <a:p>
            <a:pPr>
              <a:buClrTx/>
              <a:buSzPct val="100000"/>
              <a:buFont typeface="Arial" pitchFamily="34" charset="0"/>
              <a:buChar char="•"/>
            </a:pPr>
            <a:r>
              <a:rPr lang="en-US" sz="2600" i="1" dirty="0" smtClean="0">
                <a:solidFill>
                  <a:schemeClr val="tx1"/>
                </a:solidFill>
                <a:latin typeface="Calibri" pitchFamily="34" charset="0"/>
                <a:cs typeface="Calibri" pitchFamily="34" charset="0"/>
              </a:rPr>
              <a:t>Example:</a:t>
            </a:r>
            <a:r>
              <a:rPr lang="en-US" sz="2600" dirty="0" smtClean="0">
                <a:solidFill>
                  <a:schemeClr val="tx1"/>
                </a:solidFill>
                <a:latin typeface="Calibri" pitchFamily="34" charset="0"/>
                <a:cs typeface="Calibri" pitchFamily="34" charset="0"/>
              </a:rPr>
              <a:t>  A country with both high inflation and high interest rates will have a depreciating currency</a:t>
            </a:r>
            <a:endParaRPr lang="en-US" sz="2600" dirty="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25</a:t>
            </a:fld>
            <a:endParaRPr kumimoji="0"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838200"/>
          </a:xfrm>
        </p:spPr>
        <p:txBody>
          <a:bodyPr vert="horz" anchor="ctr">
            <a:normAutofit/>
          </a:bodyPr>
          <a:lstStyle/>
          <a:p>
            <a:r>
              <a:rPr lang="en-US" b="1" cap="none" dirty="0" smtClean="0">
                <a:solidFill>
                  <a:schemeClr val="tx1"/>
                </a:solidFill>
                <a:effectLst/>
                <a:latin typeface="Calibri" pitchFamily="34" charset="0"/>
                <a:cs typeface="Calibri" pitchFamily="34" charset="0"/>
              </a:rPr>
              <a:t>Interest Rate Term Structure</a:t>
            </a:r>
          </a:p>
        </p:txBody>
      </p:sp>
      <p:sp>
        <p:nvSpPr>
          <p:cNvPr id="3" name="Content Placeholder 2"/>
          <p:cNvSpPr>
            <a:spLocks noGrp="1"/>
          </p:cNvSpPr>
          <p:nvPr>
            <p:ph idx="1"/>
          </p:nvPr>
        </p:nvSpPr>
        <p:spPr>
          <a:xfrm>
            <a:off x="304800" y="990600"/>
            <a:ext cx="8686800" cy="2819400"/>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a:t>
            </a:r>
            <a:r>
              <a:rPr lang="en-US" sz="2400" b="1" dirty="0" smtClean="0">
                <a:solidFill>
                  <a:srgbClr val="C00000"/>
                </a:solidFill>
                <a:latin typeface="Calibri" pitchFamily="34" charset="0"/>
                <a:cs typeface="Calibri" pitchFamily="34" charset="0"/>
              </a:rPr>
              <a:t>term structure of interest rates </a:t>
            </a:r>
            <a:r>
              <a:rPr lang="en-US" sz="2400" dirty="0" smtClean="0">
                <a:solidFill>
                  <a:schemeClr val="tx1"/>
                </a:solidFill>
                <a:latin typeface="Calibri" pitchFamily="34" charset="0"/>
                <a:cs typeface="Calibri" pitchFamily="34" charset="0"/>
              </a:rPr>
              <a:t>is the set of rates (YTM) for all maturities of a given risk-class of debt securities (e.g., Government of Canada bonds) at a given point in time</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When plotted on a graph the result is called a </a:t>
            </a:r>
            <a:r>
              <a:rPr lang="en-US" sz="2400" b="1" dirty="0" smtClean="0">
                <a:solidFill>
                  <a:srgbClr val="C00000"/>
                </a:solidFill>
                <a:latin typeface="Calibri" pitchFamily="34" charset="0"/>
                <a:cs typeface="Calibri" pitchFamily="34" charset="0"/>
              </a:rPr>
              <a:t>yield curve</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There are three typical shapes for the yield curve:  upward sloping or normal (1994), downward sloping or inverted (1990) and flat (1998)</a:t>
            </a:r>
          </a:p>
        </p:txBody>
      </p:sp>
      <p:sp>
        <p:nvSpPr>
          <p:cNvPr id="6" name="Footer Placeholder 5"/>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26</a:t>
            </a:fld>
            <a:endParaRPr kumimoji="0" lang="en-US" dirty="0"/>
          </a:p>
        </p:txBody>
      </p:sp>
      <p:pic>
        <p:nvPicPr>
          <p:cNvPr id="14339" name="Picture 3"/>
          <p:cNvPicPr>
            <a:picLocks noChangeAspect="1" noChangeArrowheads="1"/>
          </p:cNvPicPr>
          <p:nvPr/>
        </p:nvPicPr>
        <p:blipFill>
          <a:blip r:embed="rId2" cstate="print"/>
          <a:srcRect/>
          <a:stretch>
            <a:fillRect/>
          </a:stretch>
        </p:blipFill>
        <p:spPr bwMode="auto">
          <a:xfrm>
            <a:off x="1676400" y="3657600"/>
            <a:ext cx="5867400" cy="265847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Three Theories of the Term Structure</a:t>
            </a:r>
          </a:p>
        </p:txBody>
      </p:sp>
      <p:sp>
        <p:nvSpPr>
          <p:cNvPr id="3" name="Content Placeholder 2"/>
          <p:cNvSpPr>
            <a:spLocks noGrp="1"/>
          </p:cNvSpPr>
          <p:nvPr>
            <p:ph idx="1"/>
          </p:nvPr>
        </p:nvSpPr>
        <p:spPr>
          <a:xfrm>
            <a:off x="304800" y="1295400"/>
            <a:ext cx="8686800" cy="4525963"/>
          </a:xfrm>
        </p:spPr>
        <p:txBody>
          <a:bodyPr>
            <a:noAutofit/>
          </a:bodyPr>
          <a:lstStyle/>
          <a:p>
            <a:pPr>
              <a:buClrTx/>
              <a:buSzPct val="100000"/>
              <a:buFont typeface="Arial" pitchFamily="34" charset="0"/>
              <a:buChar char="•"/>
            </a:pPr>
            <a:r>
              <a:rPr lang="en-US" sz="2400" b="1" dirty="0" smtClean="0">
                <a:solidFill>
                  <a:srgbClr val="C00000"/>
                </a:solidFill>
                <a:latin typeface="Calibri" pitchFamily="34" charset="0"/>
                <a:cs typeface="Calibri" pitchFamily="34" charset="0"/>
              </a:rPr>
              <a:t>Liquidity preference theory </a:t>
            </a:r>
            <a:r>
              <a:rPr lang="en-US" sz="2400" dirty="0" smtClean="0">
                <a:solidFill>
                  <a:schemeClr val="tx1"/>
                </a:solidFill>
                <a:latin typeface="Calibri" pitchFamily="34" charset="0"/>
                <a:cs typeface="Calibri" pitchFamily="34" charset="0"/>
              </a:rPr>
              <a:t>posits that investors must be paid a liquidity premium in order to be compensated for the interest rate risk inherent in holding less liquid, longer-term debt</a:t>
            </a:r>
          </a:p>
          <a:p>
            <a:pPr>
              <a:buClrTx/>
              <a:buSzPct val="100000"/>
              <a:buFont typeface="Arial" pitchFamily="34" charset="0"/>
              <a:buChar char="•"/>
            </a:pPr>
            <a:r>
              <a:rPr lang="en-US" sz="2400" b="1" dirty="0" smtClean="0">
                <a:solidFill>
                  <a:srgbClr val="C00000"/>
                </a:solidFill>
                <a:latin typeface="Calibri" pitchFamily="34" charset="0"/>
                <a:cs typeface="Calibri" pitchFamily="34" charset="0"/>
              </a:rPr>
              <a:t>Expectations theory </a:t>
            </a:r>
            <a:r>
              <a:rPr lang="en-US" sz="2400" dirty="0" smtClean="0">
                <a:solidFill>
                  <a:schemeClr val="tx1"/>
                </a:solidFill>
                <a:latin typeface="Calibri" pitchFamily="34" charset="0"/>
                <a:cs typeface="Calibri" pitchFamily="34" charset="0"/>
              </a:rPr>
              <a:t>suggests that longer-term interest rates are the result of expectations of future short-term interest rates.  Or, in other words, the interest rates of various maturities are dependent on each other</a:t>
            </a:r>
          </a:p>
          <a:p>
            <a:pPr>
              <a:buClrTx/>
              <a:buSzPct val="100000"/>
              <a:buFont typeface="Arial" pitchFamily="34" charset="0"/>
              <a:buChar char="•"/>
            </a:pPr>
            <a:r>
              <a:rPr lang="en-US" sz="2400" b="1" dirty="0" smtClean="0">
                <a:solidFill>
                  <a:srgbClr val="C00000"/>
                </a:solidFill>
                <a:latin typeface="Calibri" pitchFamily="34" charset="0"/>
                <a:cs typeface="Calibri" pitchFamily="34" charset="0"/>
              </a:rPr>
              <a:t>Market segmentation theory </a:t>
            </a:r>
            <a:r>
              <a:rPr lang="en-US" sz="2400" dirty="0" smtClean="0">
                <a:solidFill>
                  <a:schemeClr val="tx1"/>
                </a:solidFill>
                <a:latin typeface="Calibri" pitchFamily="34" charset="0"/>
                <a:cs typeface="Calibri" pitchFamily="34" charset="0"/>
              </a:rPr>
              <a:t>suggests that different markets exist for securities of different maturities that therefore the two ends of the yield curve can have different factors affecting them</a:t>
            </a:r>
          </a:p>
        </p:txBody>
      </p:sp>
      <p:sp>
        <p:nvSpPr>
          <p:cNvPr id="5" name="Footer Placeholder 4"/>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27</a:t>
            </a:fld>
            <a:endParaRPr kumimoji="0"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Risk Premiums and Yield Spreads</a:t>
            </a:r>
          </a:p>
        </p:txBody>
      </p:sp>
      <p:sp>
        <p:nvSpPr>
          <p:cNvPr id="3" name="Content Placeholder 2"/>
          <p:cNvSpPr>
            <a:spLocks noGrp="1"/>
          </p:cNvSpPr>
          <p:nvPr>
            <p:ph idx="1"/>
          </p:nvPr>
        </p:nvSpPr>
        <p:spPr>
          <a:xfrm>
            <a:off x="304800" y="1295400"/>
            <a:ext cx="8686800" cy="4525963"/>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More risky bonds (i.e., BBB-rated corporate bonds) will have their own yield curve and it will plot at higher YTM at every maturity than government bonds because of the additional </a:t>
            </a:r>
            <a:r>
              <a:rPr lang="en-US" sz="2400" b="1" dirty="0" smtClean="0">
                <a:solidFill>
                  <a:srgbClr val="C00000"/>
                </a:solidFill>
                <a:latin typeface="Calibri" pitchFamily="34" charset="0"/>
                <a:cs typeface="Calibri" pitchFamily="34" charset="0"/>
              </a:rPr>
              <a:t>default risk </a:t>
            </a:r>
            <a:r>
              <a:rPr lang="en-US" sz="2400" dirty="0" smtClean="0">
                <a:solidFill>
                  <a:schemeClr val="tx1"/>
                </a:solidFill>
                <a:latin typeface="Calibri" pitchFamily="34" charset="0"/>
                <a:cs typeface="Calibri" pitchFamily="34" charset="0"/>
              </a:rPr>
              <a:t>that BBBs carry</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a:t>
            </a:r>
            <a:r>
              <a:rPr lang="en-US" sz="2400" b="1" i="1" dirty="0" smtClean="0">
                <a:solidFill>
                  <a:schemeClr val="tx1"/>
                </a:solidFill>
                <a:latin typeface="Calibri" pitchFamily="34" charset="0"/>
                <a:cs typeface="Calibri" pitchFamily="34" charset="0"/>
              </a:rPr>
              <a:t>yield spread</a:t>
            </a:r>
            <a:r>
              <a:rPr lang="en-US" sz="2400" b="1" dirty="0" smtClean="0">
                <a:solidFill>
                  <a:schemeClr val="tx1"/>
                </a:solidFill>
                <a:latin typeface="Calibri" pitchFamily="34" charset="0"/>
                <a:cs typeface="Calibri" pitchFamily="34" charset="0"/>
              </a:rPr>
              <a:t> </a:t>
            </a:r>
            <a:r>
              <a:rPr lang="en-US" sz="2400" dirty="0" smtClean="0">
                <a:solidFill>
                  <a:schemeClr val="tx1"/>
                </a:solidFill>
                <a:latin typeface="Calibri" pitchFamily="34" charset="0"/>
                <a:cs typeface="Calibri" pitchFamily="34" charset="0"/>
              </a:rPr>
              <a:t>is the difference between the YTM on a BBB-rated corporate bond and a Government of Canada bond of the same maturity and it represents the </a:t>
            </a:r>
            <a:r>
              <a:rPr lang="en-US" sz="2400" b="1" i="1" dirty="0" smtClean="0">
                <a:solidFill>
                  <a:schemeClr val="tx1"/>
                </a:solidFill>
                <a:latin typeface="Calibri" pitchFamily="34" charset="0"/>
                <a:cs typeface="Calibri" pitchFamily="34" charset="0"/>
              </a:rPr>
              <a:t>default risk premium</a:t>
            </a:r>
            <a:r>
              <a:rPr lang="en-US" sz="2400" b="1" dirty="0" smtClean="0">
                <a:solidFill>
                  <a:schemeClr val="tx1"/>
                </a:solidFill>
                <a:latin typeface="Calibri" pitchFamily="34" charset="0"/>
                <a:cs typeface="Calibri" pitchFamily="34" charset="0"/>
              </a:rPr>
              <a:t> </a:t>
            </a:r>
            <a:r>
              <a:rPr lang="en-US" sz="2400" dirty="0" smtClean="0">
                <a:solidFill>
                  <a:schemeClr val="tx1"/>
                </a:solidFill>
                <a:latin typeface="Calibri" pitchFamily="34" charset="0"/>
                <a:cs typeface="Calibri" pitchFamily="34" charset="0"/>
              </a:rPr>
              <a:t>investors demand for investing in the more risky corporate bond</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Yield spreads widen during recessions and narrow during times of economic expansion</a:t>
            </a:r>
          </a:p>
        </p:txBody>
      </p:sp>
      <p:sp>
        <p:nvSpPr>
          <p:cNvPr id="6" name="Footer Placeholder 5"/>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28</a:t>
            </a:fld>
            <a:endParaRPr kumimoji="0"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Risk Premiums and Yield Spreads</a:t>
            </a:r>
          </a:p>
        </p:txBody>
      </p:sp>
      <p:sp>
        <p:nvSpPr>
          <p:cNvPr id="3" name="Content Placeholder 2"/>
          <p:cNvSpPr>
            <a:spLocks noGrp="1"/>
          </p:cNvSpPr>
          <p:nvPr>
            <p:ph idx="1"/>
          </p:nvPr>
        </p:nvSpPr>
        <p:spPr>
          <a:xfrm>
            <a:off x="304800" y="1295401"/>
            <a:ext cx="8686800" cy="3581400"/>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Equation 6-5 can be used to determine the YTM on a corporate bond:</a:t>
            </a: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lvl="1">
              <a:buClrTx/>
              <a:buSzPct val="100000"/>
              <a:buFont typeface="Arial" pitchFamily="34" charset="0"/>
              <a:buChar char="•"/>
            </a:pPr>
            <a:r>
              <a:rPr lang="en-US" sz="2400" i="1" dirty="0" smtClean="0">
                <a:solidFill>
                  <a:schemeClr val="tx1"/>
                </a:solidFill>
                <a:latin typeface="Calibri" pitchFamily="34" charset="0"/>
                <a:cs typeface="Calibri" pitchFamily="34" charset="0"/>
              </a:rPr>
              <a:t>RF </a:t>
            </a:r>
            <a:r>
              <a:rPr lang="en-US" sz="2400" dirty="0" smtClean="0">
                <a:solidFill>
                  <a:schemeClr val="tx1"/>
                </a:solidFill>
                <a:latin typeface="Calibri" pitchFamily="34" charset="0"/>
                <a:cs typeface="Calibri" pitchFamily="34" charset="0"/>
              </a:rPr>
              <a:t>is the risk-free rate</a:t>
            </a:r>
          </a:p>
          <a:p>
            <a:pPr lvl="1">
              <a:buClrTx/>
              <a:buSzPct val="100000"/>
              <a:buFont typeface="Arial" pitchFamily="34" charset="0"/>
              <a:buChar char="•"/>
            </a:pPr>
            <a:r>
              <a:rPr lang="en-US" sz="2400" dirty="0" smtClean="0">
                <a:solidFill>
                  <a:schemeClr val="tx1"/>
                </a:solidFill>
                <a:latin typeface="Calibri" pitchFamily="34" charset="0"/>
                <a:cs typeface="Calibri" pitchFamily="34" charset="0"/>
              </a:rPr>
              <a:t>The </a:t>
            </a:r>
            <a:r>
              <a:rPr lang="en-US" sz="2400" i="1" dirty="0" smtClean="0">
                <a:solidFill>
                  <a:schemeClr val="tx1"/>
                </a:solidFill>
                <a:latin typeface="Calibri" pitchFamily="34" charset="0"/>
                <a:cs typeface="Calibri" pitchFamily="34" charset="0"/>
              </a:rPr>
              <a:t>maturity yield differential</a:t>
            </a:r>
            <a:r>
              <a:rPr lang="en-US" sz="2400" dirty="0" smtClean="0">
                <a:solidFill>
                  <a:schemeClr val="tx1"/>
                </a:solidFill>
                <a:latin typeface="Calibri" pitchFamily="34" charset="0"/>
                <a:cs typeface="Calibri" pitchFamily="34" charset="0"/>
              </a:rPr>
              <a:t> is the extra yield required for taking on a longer maturity</a:t>
            </a:r>
          </a:p>
          <a:p>
            <a:pPr lvl="1">
              <a:buClrTx/>
              <a:buSzPct val="100000"/>
              <a:buFont typeface="Arial" pitchFamily="34" charset="0"/>
              <a:buChar char="•"/>
            </a:pPr>
            <a:r>
              <a:rPr lang="en-US" sz="2400" dirty="0" smtClean="0">
                <a:solidFill>
                  <a:schemeClr val="tx1"/>
                </a:solidFill>
                <a:latin typeface="Calibri" pitchFamily="34" charset="0"/>
                <a:cs typeface="Calibri" pitchFamily="34" charset="0"/>
              </a:rPr>
              <a:t>The </a:t>
            </a:r>
            <a:r>
              <a:rPr lang="en-US" sz="2400" i="1" dirty="0" smtClean="0">
                <a:solidFill>
                  <a:schemeClr val="tx1"/>
                </a:solidFill>
                <a:latin typeface="Calibri" pitchFamily="34" charset="0"/>
                <a:cs typeface="Calibri" pitchFamily="34" charset="0"/>
              </a:rPr>
              <a:t>spread</a:t>
            </a:r>
            <a:r>
              <a:rPr lang="en-US" sz="2400" dirty="0" smtClean="0">
                <a:solidFill>
                  <a:schemeClr val="tx1"/>
                </a:solidFill>
                <a:latin typeface="Calibri" pitchFamily="34" charset="0"/>
                <a:cs typeface="Calibri" pitchFamily="34" charset="0"/>
              </a:rPr>
              <a:t> is the additional yield required for default risk</a:t>
            </a:r>
          </a:p>
        </p:txBody>
      </p:sp>
      <p:sp>
        <p:nvSpPr>
          <p:cNvPr id="6" name="Footer Placeholder 5"/>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29</a:t>
            </a:fld>
            <a:endParaRPr kumimoji="0" lang="en-US" dirty="0"/>
          </a:p>
        </p:txBody>
      </p:sp>
      <p:graphicFrame>
        <p:nvGraphicFramePr>
          <p:cNvPr id="15364" name="Object 4"/>
          <p:cNvGraphicFramePr>
            <a:graphicFrameLocks noChangeAspect="1"/>
          </p:cNvGraphicFramePr>
          <p:nvPr/>
        </p:nvGraphicFramePr>
        <p:xfrm>
          <a:off x="1219200" y="2133600"/>
          <a:ext cx="7162800" cy="575532"/>
        </p:xfrm>
        <a:graphic>
          <a:graphicData uri="http://schemas.openxmlformats.org/presentationml/2006/ole">
            <p:oleObj spid="_x0000_s52226" name="Equation" r:id="rId3" imgW="2844720" imgH="228600" progId="Equation.3">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The Basic Structure of Bonds</a:t>
            </a:r>
          </a:p>
        </p:txBody>
      </p:sp>
      <p:sp>
        <p:nvSpPr>
          <p:cNvPr id="3" name="Content Placeholder 2"/>
          <p:cNvSpPr>
            <a:spLocks noGrp="1"/>
          </p:cNvSpPr>
          <p:nvPr>
            <p:ph idx="1"/>
          </p:nvPr>
        </p:nvSpPr>
        <p:spPr>
          <a:xfrm>
            <a:off x="304800" y="1265237"/>
            <a:ext cx="8686800" cy="4983163"/>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In the broadest sense, a </a:t>
            </a:r>
            <a:r>
              <a:rPr lang="en-US" sz="2400" b="1" dirty="0" smtClean="0">
                <a:solidFill>
                  <a:srgbClr val="C00000"/>
                </a:solidFill>
                <a:latin typeface="Calibri" pitchFamily="34" charset="0"/>
                <a:cs typeface="Calibri" pitchFamily="34" charset="0"/>
              </a:rPr>
              <a:t>bond </a:t>
            </a:r>
            <a:r>
              <a:rPr lang="en-US" sz="2400" dirty="0" smtClean="0">
                <a:solidFill>
                  <a:schemeClr val="tx1"/>
                </a:solidFill>
                <a:latin typeface="Calibri" pitchFamily="34" charset="0"/>
                <a:cs typeface="Calibri" pitchFamily="34" charset="0"/>
              </a:rPr>
              <a:t>is any debt instrument that promises a fixed income stream to the holder</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Bonds usually have the following characteristics:</a:t>
            </a:r>
          </a:p>
          <a:p>
            <a:pPr lvl="1">
              <a:buClrTx/>
              <a:buSzPct val="100000"/>
              <a:buFont typeface="Arial" pitchFamily="34" charset="0"/>
              <a:buChar char="•"/>
            </a:pPr>
            <a:r>
              <a:rPr lang="en-US" sz="2200" dirty="0" smtClean="0">
                <a:solidFill>
                  <a:schemeClr val="tx1"/>
                </a:solidFill>
                <a:latin typeface="Calibri" pitchFamily="34" charset="0"/>
                <a:cs typeface="Calibri" pitchFamily="34" charset="0"/>
              </a:rPr>
              <a:t>A fixed </a:t>
            </a:r>
            <a:r>
              <a:rPr lang="en-US" sz="2200" i="1" dirty="0" smtClean="0">
                <a:solidFill>
                  <a:schemeClr val="tx1"/>
                </a:solidFill>
                <a:latin typeface="Calibri" pitchFamily="34" charset="0"/>
                <a:cs typeface="Calibri" pitchFamily="34" charset="0"/>
              </a:rPr>
              <a:t>face</a:t>
            </a:r>
            <a:r>
              <a:rPr lang="en-US" sz="2200" dirty="0" smtClean="0">
                <a:solidFill>
                  <a:schemeClr val="tx1"/>
                </a:solidFill>
                <a:latin typeface="Calibri" pitchFamily="34" charset="0"/>
                <a:cs typeface="Calibri" pitchFamily="34" charset="0"/>
              </a:rPr>
              <a:t> or </a:t>
            </a:r>
            <a:r>
              <a:rPr lang="en-US" sz="2200" i="1" dirty="0" smtClean="0">
                <a:solidFill>
                  <a:schemeClr val="tx1"/>
                </a:solidFill>
                <a:latin typeface="Calibri" pitchFamily="34" charset="0"/>
                <a:cs typeface="Calibri" pitchFamily="34" charset="0"/>
              </a:rPr>
              <a:t>par value</a:t>
            </a:r>
            <a:r>
              <a:rPr lang="en-US" sz="2200" dirty="0" smtClean="0">
                <a:solidFill>
                  <a:schemeClr val="tx1"/>
                </a:solidFill>
                <a:latin typeface="Calibri" pitchFamily="34" charset="0"/>
                <a:cs typeface="Calibri" pitchFamily="34" charset="0"/>
              </a:rPr>
              <a:t>, paid to the holder at maturity</a:t>
            </a:r>
          </a:p>
          <a:p>
            <a:pPr lvl="1">
              <a:buClrTx/>
              <a:buSzPct val="100000"/>
              <a:buFont typeface="Arial" pitchFamily="34" charset="0"/>
              <a:buChar char="•"/>
            </a:pPr>
            <a:r>
              <a:rPr lang="en-US" sz="2200" dirty="0" smtClean="0">
                <a:solidFill>
                  <a:schemeClr val="tx1"/>
                </a:solidFill>
                <a:latin typeface="Calibri" pitchFamily="34" charset="0"/>
                <a:cs typeface="Calibri" pitchFamily="34" charset="0"/>
              </a:rPr>
              <a:t>A fixed </a:t>
            </a:r>
            <a:r>
              <a:rPr lang="en-US" sz="2200" i="1" dirty="0" smtClean="0">
                <a:solidFill>
                  <a:schemeClr val="tx1"/>
                </a:solidFill>
                <a:latin typeface="Calibri" pitchFamily="34" charset="0"/>
                <a:cs typeface="Calibri" pitchFamily="34" charset="0"/>
              </a:rPr>
              <a:t>coupon</a:t>
            </a:r>
            <a:r>
              <a:rPr lang="en-US" sz="2200" dirty="0" smtClean="0">
                <a:solidFill>
                  <a:schemeClr val="tx1"/>
                </a:solidFill>
                <a:latin typeface="Calibri" pitchFamily="34" charset="0"/>
                <a:cs typeface="Calibri" pitchFamily="34" charset="0"/>
              </a:rPr>
              <a:t>, which specifies the interest payable over the life of the bond</a:t>
            </a:r>
          </a:p>
          <a:p>
            <a:pPr lvl="1">
              <a:buClrTx/>
              <a:buSzPct val="100000"/>
              <a:buFont typeface="Arial" pitchFamily="34" charset="0"/>
              <a:buChar char="•"/>
            </a:pPr>
            <a:r>
              <a:rPr lang="en-US" sz="2200" dirty="0" smtClean="0">
                <a:solidFill>
                  <a:schemeClr val="tx1"/>
                </a:solidFill>
                <a:latin typeface="Calibri" pitchFamily="34" charset="0"/>
                <a:cs typeface="Calibri" pitchFamily="34" charset="0"/>
              </a:rPr>
              <a:t>A fixed </a:t>
            </a:r>
            <a:r>
              <a:rPr lang="en-US" sz="2200" i="1" dirty="0" smtClean="0">
                <a:solidFill>
                  <a:schemeClr val="tx1"/>
                </a:solidFill>
                <a:latin typeface="Calibri" pitchFamily="34" charset="0"/>
                <a:cs typeface="Calibri" pitchFamily="34" charset="0"/>
              </a:rPr>
              <a:t>maturity date</a:t>
            </a:r>
            <a:endParaRPr lang="en-US" sz="22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Fixed income securities are often classified according to maturity:</a:t>
            </a:r>
          </a:p>
          <a:p>
            <a:pPr lvl="1">
              <a:buClrTx/>
              <a:buSzPct val="100000"/>
              <a:buFont typeface="Arial" pitchFamily="34" charset="0"/>
              <a:buChar char="•"/>
            </a:pPr>
            <a:r>
              <a:rPr lang="en-US" sz="2200" b="1" dirty="0" smtClean="0">
                <a:solidFill>
                  <a:srgbClr val="C00000"/>
                </a:solidFill>
                <a:latin typeface="Calibri" pitchFamily="34" charset="0"/>
                <a:cs typeface="Calibri" pitchFamily="34" charset="0"/>
              </a:rPr>
              <a:t>Bills</a:t>
            </a:r>
            <a:r>
              <a:rPr lang="en-US" sz="2200" dirty="0" smtClean="0">
                <a:solidFill>
                  <a:schemeClr val="tx1"/>
                </a:solidFill>
                <a:latin typeface="Calibri" pitchFamily="34" charset="0"/>
                <a:cs typeface="Calibri" pitchFamily="34" charset="0"/>
              </a:rPr>
              <a:t> or </a:t>
            </a:r>
            <a:r>
              <a:rPr lang="en-US" sz="2200" b="1" dirty="0" smtClean="0">
                <a:solidFill>
                  <a:srgbClr val="C00000"/>
                </a:solidFill>
                <a:latin typeface="Calibri" pitchFamily="34" charset="0"/>
                <a:cs typeface="Calibri" pitchFamily="34" charset="0"/>
              </a:rPr>
              <a:t>paper</a:t>
            </a:r>
            <a:r>
              <a:rPr lang="en-US" sz="2200" dirty="0" smtClean="0">
                <a:solidFill>
                  <a:schemeClr val="tx1"/>
                </a:solidFill>
                <a:latin typeface="Calibri" pitchFamily="34" charset="0"/>
                <a:cs typeface="Calibri" pitchFamily="34" charset="0"/>
              </a:rPr>
              <a:t> have maturities less than one year</a:t>
            </a:r>
          </a:p>
          <a:p>
            <a:pPr lvl="1">
              <a:buClrTx/>
              <a:buSzPct val="100000"/>
              <a:buFont typeface="Arial" pitchFamily="34" charset="0"/>
              <a:buChar char="•"/>
            </a:pPr>
            <a:r>
              <a:rPr lang="en-US" sz="2200" b="1" dirty="0" smtClean="0">
                <a:solidFill>
                  <a:srgbClr val="C00000"/>
                </a:solidFill>
                <a:latin typeface="Calibri" pitchFamily="34" charset="0"/>
                <a:cs typeface="Calibri" pitchFamily="34" charset="0"/>
              </a:rPr>
              <a:t>Notes</a:t>
            </a:r>
            <a:r>
              <a:rPr lang="en-US" sz="2200" dirty="0" smtClean="0">
                <a:solidFill>
                  <a:schemeClr val="tx1"/>
                </a:solidFill>
                <a:latin typeface="Calibri" pitchFamily="34" charset="0"/>
                <a:cs typeface="Calibri" pitchFamily="34" charset="0"/>
              </a:rPr>
              <a:t> have maturities between one and seven years</a:t>
            </a:r>
          </a:p>
          <a:p>
            <a:pPr lvl="1">
              <a:buClrTx/>
              <a:buSzPct val="100000"/>
              <a:buFont typeface="Arial" pitchFamily="34" charset="0"/>
              <a:buChar char="•"/>
            </a:pPr>
            <a:r>
              <a:rPr lang="en-US" sz="2200" i="1" dirty="0" smtClean="0">
                <a:solidFill>
                  <a:schemeClr val="tx1"/>
                </a:solidFill>
                <a:latin typeface="Calibri" pitchFamily="34" charset="0"/>
                <a:cs typeface="Calibri" pitchFamily="34" charset="0"/>
              </a:rPr>
              <a:t>Bonds</a:t>
            </a:r>
            <a:r>
              <a:rPr lang="en-US" sz="2200" dirty="0" smtClean="0">
                <a:solidFill>
                  <a:schemeClr val="tx1"/>
                </a:solidFill>
                <a:latin typeface="Calibri" pitchFamily="34" charset="0"/>
                <a:cs typeface="Calibri" pitchFamily="34" charset="0"/>
              </a:rPr>
              <a:t> have maturities greater than seven years</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Bonds may be either bearer bonds or registered bonds</a:t>
            </a:r>
            <a:endParaRPr lang="en-US" sz="2400" dirty="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3</a:t>
            </a:fld>
            <a:endParaRPr kumimoji="0"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Debt Ratings</a:t>
            </a:r>
          </a:p>
        </p:txBody>
      </p:sp>
      <p:sp>
        <p:nvSpPr>
          <p:cNvPr id="3" name="Content Placeholder 2"/>
          <p:cNvSpPr>
            <a:spLocks noGrp="1"/>
          </p:cNvSpPr>
          <p:nvPr>
            <p:ph idx="1"/>
          </p:nvPr>
        </p:nvSpPr>
        <p:spPr>
          <a:xfrm>
            <a:off x="304800" y="1295401"/>
            <a:ext cx="8686800" cy="1295400"/>
          </a:xfrm>
        </p:spPr>
        <p:txBody>
          <a:bodyPr>
            <a:noAutofit/>
          </a:bodyPr>
          <a:lstStyle/>
          <a:p>
            <a:pPr>
              <a:buClrTx/>
              <a:buSzPct val="100000"/>
              <a:buFont typeface="Arial" pitchFamily="34" charset="0"/>
              <a:buChar char="•"/>
            </a:pPr>
            <a:r>
              <a:rPr lang="en-US" sz="2400" b="1" dirty="0" smtClean="0">
                <a:solidFill>
                  <a:srgbClr val="C00000"/>
                </a:solidFill>
                <a:latin typeface="Calibri" pitchFamily="34" charset="0"/>
                <a:cs typeface="Calibri" pitchFamily="34" charset="0"/>
              </a:rPr>
              <a:t>Debt ratings </a:t>
            </a:r>
            <a:r>
              <a:rPr lang="en-US" sz="2400" dirty="0" smtClean="0">
                <a:solidFill>
                  <a:schemeClr val="tx1"/>
                </a:solidFill>
                <a:latin typeface="Calibri" pitchFamily="34" charset="0"/>
                <a:cs typeface="Calibri" pitchFamily="34" charset="0"/>
              </a:rPr>
              <a:t>– rating agencies, such as the Dominion Bond Rating Service (DBRS), Standard &amp; </a:t>
            </a:r>
            <a:r>
              <a:rPr lang="en-US" sz="2400" dirty="0" err="1" smtClean="0">
                <a:solidFill>
                  <a:schemeClr val="tx1"/>
                </a:solidFill>
                <a:latin typeface="Calibri" pitchFamily="34" charset="0"/>
                <a:cs typeface="Calibri" pitchFamily="34" charset="0"/>
              </a:rPr>
              <a:t>Poors</a:t>
            </a:r>
            <a:r>
              <a:rPr lang="en-US" sz="2400" dirty="0" smtClean="0">
                <a:solidFill>
                  <a:schemeClr val="tx1"/>
                </a:solidFill>
                <a:latin typeface="Calibri" pitchFamily="34" charset="0"/>
                <a:cs typeface="Calibri" pitchFamily="34" charset="0"/>
              </a:rPr>
              <a:t> (S&amp;P), and Moody’s assign all publicly traded bonds a risk rating</a:t>
            </a:r>
          </a:p>
        </p:txBody>
      </p:sp>
      <p:sp>
        <p:nvSpPr>
          <p:cNvPr id="6" name="Footer Placeholder 5"/>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30</a:t>
            </a:fld>
            <a:endParaRPr kumimoji="0" lang="en-US" dirty="0"/>
          </a:p>
        </p:txBody>
      </p:sp>
      <p:pic>
        <p:nvPicPr>
          <p:cNvPr id="16387" name="Picture 3"/>
          <p:cNvPicPr>
            <a:picLocks noChangeAspect="1" noChangeArrowheads="1"/>
          </p:cNvPicPr>
          <p:nvPr/>
        </p:nvPicPr>
        <p:blipFill>
          <a:blip r:embed="rId2" cstate="print"/>
          <a:srcRect/>
          <a:stretch>
            <a:fillRect/>
          </a:stretch>
        </p:blipFill>
        <p:spPr bwMode="auto">
          <a:xfrm>
            <a:off x="2438400" y="2590800"/>
            <a:ext cx="4276725" cy="3714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686800" cy="990600"/>
          </a:xfrm>
        </p:spPr>
        <p:txBody>
          <a:bodyPr vert="horz" anchor="ctr">
            <a:noAutofit/>
          </a:bodyPr>
          <a:lstStyle/>
          <a:p>
            <a:r>
              <a:rPr lang="en-US" b="1" cap="none" dirty="0" smtClean="0">
                <a:solidFill>
                  <a:schemeClr val="tx1"/>
                </a:solidFill>
                <a:effectLst/>
                <a:latin typeface="Calibri" pitchFamily="34" charset="0"/>
                <a:cs typeface="Calibri" pitchFamily="34" charset="0"/>
              </a:rPr>
              <a:t>Risk, Liquidity, and Bond Features Determine YTM</a:t>
            </a:r>
          </a:p>
        </p:txBody>
      </p:sp>
      <p:sp>
        <p:nvSpPr>
          <p:cNvPr id="3" name="Content Placeholder 2"/>
          <p:cNvSpPr>
            <a:spLocks noGrp="1"/>
          </p:cNvSpPr>
          <p:nvPr>
            <p:ph idx="1"/>
          </p:nvPr>
        </p:nvSpPr>
        <p:spPr>
          <a:xfrm>
            <a:off x="228600" y="1524000"/>
            <a:ext cx="8686800" cy="2590800"/>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greater the </a:t>
            </a:r>
            <a:r>
              <a:rPr lang="en-US" sz="2400" b="1" dirty="0" smtClean="0">
                <a:solidFill>
                  <a:schemeClr val="tx1"/>
                </a:solidFill>
                <a:latin typeface="Calibri" pitchFamily="34" charset="0"/>
                <a:cs typeface="Calibri" pitchFamily="34" charset="0"/>
              </a:rPr>
              <a:t>default risk</a:t>
            </a:r>
            <a:r>
              <a:rPr lang="en-US" sz="2400" dirty="0" smtClean="0">
                <a:solidFill>
                  <a:schemeClr val="tx1"/>
                </a:solidFill>
                <a:latin typeface="Calibri" pitchFamily="34" charset="0"/>
                <a:cs typeface="Calibri" pitchFamily="34" charset="0"/>
              </a:rPr>
              <a:t>, the higher the required YTM</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less </a:t>
            </a:r>
            <a:r>
              <a:rPr lang="en-US" sz="2400" b="1" dirty="0" smtClean="0">
                <a:solidFill>
                  <a:schemeClr val="tx1"/>
                </a:solidFill>
                <a:latin typeface="Calibri" pitchFamily="34" charset="0"/>
                <a:cs typeface="Calibri" pitchFamily="34" charset="0"/>
              </a:rPr>
              <a:t>liquid </a:t>
            </a:r>
            <a:r>
              <a:rPr lang="en-US" sz="2400" dirty="0" smtClean="0">
                <a:solidFill>
                  <a:schemeClr val="tx1"/>
                </a:solidFill>
                <a:latin typeface="Calibri" pitchFamily="34" charset="0"/>
                <a:cs typeface="Calibri" pitchFamily="34" charset="0"/>
              </a:rPr>
              <a:t>the bond, the higher the required YTM</a:t>
            </a:r>
          </a:p>
          <a:p>
            <a:pPr>
              <a:buClrTx/>
              <a:buSzPct val="100000"/>
              <a:buFont typeface="Arial" pitchFamily="34" charset="0"/>
              <a:buChar char="•"/>
            </a:pPr>
            <a:r>
              <a:rPr lang="en-US" sz="2400" b="1" dirty="0" smtClean="0">
                <a:solidFill>
                  <a:schemeClr val="tx1"/>
                </a:solidFill>
                <a:latin typeface="Calibri" pitchFamily="34" charset="0"/>
                <a:cs typeface="Calibri" pitchFamily="34" charset="0"/>
              </a:rPr>
              <a:t>Call features </a:t>
            </a:r>
            <a:r>
              <a:rPr lang="en-US" sz="2400" dirty="0" smtClean="0">
                <a:solidFill>
                  <a:schemeClr val="tx1"/>
                </a:solidFill>
                <a:latin typeface="Calibri" pitchFamily="34" charset="0"/>
                <a:cs typeface="Calibri" pitchFamily="34" charset="0"/>
              </a:rPr>
              <a:t>generally increase the required YTM</a:t>
            </a:r>
          </a:p>
          <a:p>
            <a:pPr>
              <a:buClrTx/>
              <a:buSzPct val="100000"/>
              <a:buFont typeface="Arial" pitchFamily="34" charset="0"/>
              <a:buChar char="•"/>
            </a:pPr>
            <a:r>
              <a:rPr lang="en-US" sz="2400" b="1" dirty="0" smtClean="0">
                <a:solidFill>
                  <a:schemeClr val="tx1"/>
                </a:solidFill>
                <a:latin typeface="Calibri" pitchFamily="34" charset="0"/>
                <a:cs typeface="Calibri" pitchFamily="34" charset="0"/>
              </a:rPr>
              <a:t>Extendable bonds </a:t>
            </a:r>
            <a:r>
              <a:rPr lang="en-US" sz="2400" dirty="0" smtClean="0">
                <a:solidFill>
                  <a:schemeClr val="tx1"/>
                </a:solidFill>
                <a:latin typeface="Calibri" pitchFamily="34" charset="0"/>
                <a:cs typeface="Calibri" pitchFamily="34" charset="0"/>
              </a:rPr>
              <a:t>generally have lower required YTMs</a:t>
            </a:r>
          </a:p>
          <a:p>
            <a:pPr>
              <a:buClrTx/>
              <a:buSzPct val="100000"/>
              <a:buFont typeface="Arial" pitchFamily="34" charset="0"/>
              <a:buChar char="•"/>
            </a:pPr>
            <a:r>
              <a:rPr lang="en-US" sz="2400" b="1" dirty="0" smtClean="0">
                <a:solidFill>
                  <a:schemeClr val="tx1"/>
                </a:solidFill>
                <a:latin typeface="Calibri" pitchFamily="34" charset="0"/>
                <a:cs typeface="Calibri" pitchFamily="34" charset="0"/>
              </a:rPr>
              <a:t>Retractable bonds </a:t>
            </a:r>
            <a:r>
              <a:rPr lang="en-US" sz="2400" dirty="0" smtClean="0">
                <a:solidFill>
                  <a:schemeClr val="tx1"/>
                </a:solidFill>
                <a:latin typeface="Calibri" pitchFamily="34" charset="0"/>
                <a:cs typeface="Calibri" pitchFamily="34" charset="0"/>
              </a:rPr>
              <a:t>generally have lower required </a:t>
            </a:r>
            <a:r>
              <a:rPr lang="en-US" sz="2400" dirty="0" err="1" smtClean="0">
                <a:solidFill>
                  <a:schemeClr val="tx1"/>
                </a:solidFill>
                <a:latin typeface="Calibri" pitchFamily="34" charset="0"/>
                <a:cs typeface="Calibri" pitchFamily="34" charset="0"/>
              </a:rPr>
              <a:t>YTMs</a:t>
            </a:r>
            <a:endParaRPr lang="en-US" sz="2400" dirty="0" smtClean="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31</a:t>
            </a:fld>
            <a:endParaRPr kumimoji="0"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1066800"/>
          </a:xfrm>
        </p:spPr>
        <p:txBody>
          <a:bodyPr vert="horz" anchor="ctr">
            <a:noAutofit/>
          </a:bodyPr>
          <a:lstStyle/>
          <a:p>
            <a:r>
              <a:rPr lang="en-US" b="1" cap="none" dirty="0" smtClean="0">
                <a:solidFill>
                  <a:schemeClr val="tx1"/>
                </a:solidFill>
                <a:effectLst/>
                <a:latin typeface="Calibri" pitchFamily="34" charset="0"/>
                <a:cs typeface="Calibri" pitchFamily="34" charset="0"/>
              </a:rPr>
              <a:t>Other Types of Bonds and Debt Instruments:</a:t>
            </a:r>
            <a:br>
              <a:rPr lang="en-US" b="1" cap="none" dirty="0" smtClean="0">
                <a:solidFill>
                  <a:schemeClr val="tx1"/>
                </a:solidFill>
                <a:effectLst/>
                <a:latin typeface="Calibri" pitchFamily="34" charset="0"/>
                <a:cs typeface="Calibri" pitchFamily="34" charset="0"/>
              </a:rPr>
            </a:br>
            <a:r>
              <a:rPr lang="en-US" b="1" cap="none" dirty="0" smtClean="0">
                <a:solidFill>
                  <a:schemeClr val="tx1"/>
                </a:solidFill>
                <a:effectLst/>
                <a:latin typeface="Calibri" pitchFamily="34" charset="0"/>
                <a:cs typeface="Calibri" pitchFamily="34" charset="0"/>
              </a:rPr>
              <a:t>Treasury Bills</a:t>
            </a:r>
          </a:p>
        </p:txBody>
      </p:sp>
      <p:sp>
        <p:nvSpPr>
          <p:cNvPr id="3" name="Content Placeholder 2"/>
          <p:cNvSpPr>
            <a:spLocks noGrp="1"/>
          </p:cNvSpPr>
          <p:nvPr>
            <p:ph idx="1"/>
          </p:nvPr>
        </p:nvSpPr>
        <p:spPr>
          <a:xfrm>
            <a:off x="304800" y="1447800"/>
            <a:ext cx="8686800" cy="5029200"/>
          </a:xfrm>
        </p:spPr>
        <p:txBody>
          <a:bodyPr>
            <a:noAutofit/>
          </a:bodyPr>
          <a:lstStyle/>
          <a:p>
            <a:pPr>
              <a:buClrTx/>
              <a:buSzPct val="100000"/>
              <a:buFont typeface="Arial" pitchFamily="34" charset="0"/>
              <a:buChar char="•"/>
            </a:pPr>
            <a:r>
              <a:rPr lang="en-US" sz="2200" i="1" dirty="0" smtClean="0">
                <a:solidFill>
                  <a:schemeClr val="tx1"/>
                </a:solidFill>
                <a:latin typeface="Calibri" pitchFamily="34" charset="0"/>
                <a:cs typeface="Calibri" pitchFamily="34" charset="0"/>
              </a:rPr>
              <a:t>Treasury bills</a:t>
            </a:r>
            <a:r>
              <a:rPr lang="en-US" sz="2200" dirty="0" smtClean="0">
                <a:solidFill>
                  <a:schemeClr val="tx1"/>
                </a:solidFill>
                <a:latin typeface="Calibri" pitchFamily="34" charset="0"/>
                <a:cs typeface="Calibri" pitchFamily="34" charset="0"/>
              </a:rPr>
              <a:t> are short-term obligations of the government with an initial term to maturity of one year or less</a:t>
            </a: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Issued at a discount to face value with face value being paid at maturity</a:t>
            </a: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The difference between the discounted issue price and the face value is treated as interest income</a:t>
            </a: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Equation 6-6 can be used to value a Treasury bill:</a:t>
            </a:r>
          </a:p>
          <a:p>
            <a:pPr>
              <a:buClrTx/>
              <a:buSzPct val="100000"/>
              <a:buFont typeface="Arial" pitchFamily="34" charset="0"/>
              <a:buChar char="•"/>
            </a:pPr>
            <a:endParaRPr lang="en-US" sz="12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12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200" i="1" dirty="0" smtClean="0">
                <a:solidFill>
                  <a:schemeClr val="tx1"/>
                </a:solidFill>
                <a:latin typeface="Calibri" pitchFamily="34" charset="0"/>
                <a:cs typeface="Calibri" pitchFamily="34" charset="0"/>
              </a:rPr>
              <a:t>P</a:t>
            </a:r>
            <a:r>
              <a:rPr lang="en-US" sz="2200" dirty="0" smtClean="0">
                <a:solidFill>
                  <a:schemeClr val="tx1"/>
                </a:solidFill>
                <a:latin typeface="Calibri" pitchFamily="34" charset="0"/>
                <a:cs typeface="Calibri" pitchFamily="34" charset="0"/>
              </a:rPr>
              <a:t> = the market price of the T-bill</a:t>
            </a:r>
          </a:p>
          <a:p>
            <a:pPr>
              <a:buClrTx/>
              <a:buSzPct val="100000"/>
              <a:buFont typeface="Arial" pitchFamily="34" charset="0"/>
              <a:buChar char="•"/>
            </a:pPr>
            <a:r>
              <a:rPr lang="en-US" sz="2200" i="1" dirty="0" smtClean="0">
                <a:solidFill>
                  <a:schemeClr val="tx1"/>
                </a:solidFill>
                <a:latin typeface="Calibri" pitchFamily="34" charset="0"/>
                <a:cs typeface="Calibri" pitchFamily="34" charset="0"/>
              </a:rPr>
              <a:t>F</a:t>
            </a:r>
            <a:r>
              <a:rPr lang="en-US" sz="2200" dirty="0" smtClean="0">
                <a:solidFill>
                  <a:schemeClr val="tx1"/>
                </a:solidFill>
                <a:latin typeface="Calibri" pitchFamily="34" charset="0"/>
                <a:cs typeface="Calibri" pitchFamily="34" charset="0"/>
              </a:rPr>
              <a:t> = the face value of the T-bill</a:t>
            </a:r>
          </a:p>
          <a:p>
            <a:pPr>
              <a:buClrTx/>
              <a:buSzPct val="100000"/>
              <a:buFont typeface="Arial" pitchFamily="34" charset="0"/>
              <a:buChar char="•"/>
            </a:pPr>
            <a:r>
              <a:rPr lang="en-US" sz="2200" i="1" dirty="0" err="1" smtClean="0">
                <a:solidFill>
                  <a:schemeClr val="tx1"/>
                </a:solidFill>
                <a:latin typeface="Calibri" pitchFamily="34" charset="0"/>
                <a:cs typeface="Calibri" pitchFamily="34" charset="0"/>
              </a:rPr>
              <a:t>k</a:t>
            </a:r>
            <a:r>
              <a:rPr lang="en-US" sz="2200" i="1" baseline="-25000" dirty="0" err="1" smtClean="0">
                <a:solidFill>
                  <a:schemeClr val="tx1"/>
                </a:solidFill>
                <a:latin typeface="Calibri" pitchFamily="34" charset="0"/>
                <a:cs typeface="Calibri" pitchFamily="34" charset="0"/>
              </a:rPr>
              <a:t>BEY</a:t>
            </a:r>
            <a:r>
              <a:rPr lang="en-US" sz="2200" i="1" dirty="0" smtClean="0">
                <a:solidFill>
                  <a:schemeClr val="tx1"/>
                </a:solidFill>
                <a:latin typeface="Calibri" pitchFamily="34" charset="0"/>
                <a:cs typeface="Calibri" pitchFamily="34" charset="0"/>
              </a:rPr>
              <a:t> </a:t>
            </a:r>
            <a:r>
              <a:rPr lang="en-US" sz="2200" dirty="0" smtClean="0">
                <a:solidFill>
                  <a:schemeClr val="tx1"/>
                </a:solidFill>
                <a:latin typeface="Calibri" pitchFamily="34" charset="0"/>
                <a:cs typeface="Calibri" pitchFamily="34" charset="0"/>
              </a:rPr>
              <a:t>= the bond equivalent yield</a:t>
            </a:r>
          </a:p>
          <a:p>
            <a:pPr>
              <a:buClrTx/>
              <a:buSzPct val="100000"/>
              <a:buFont typeface="Arial" pitchFamily="34" charset="0"/>
              <a:buChar char="•"/>
            </a:pPr>
            <a:r>
              <a:rPr lang="en-US" sz="2200" i="1" dirty="0" smtClean="0">
                <a:solidFill>
                  <a:schemeClr val="tx1"/>
                </a:solidFill>
                <a:latin typeface="Calibri" pitchFamily="34" charset="0"/>
                <a:cs typeface="Calibri" pitchFamily="34" charset="0"/>
              </a:rPr>
              <a:t>n</a:t>
            </a:r>
            <a:r>
              <a:rPr lang="en-US" sz="2200" dirty="0" smtClean="0">
                <a:solidFill>
                  <a:schemeClr val="tx1"/>
                </a:solidFill>
                <a:latin typeface="Calibri" pitchFamily="34" charset="0"/>
                <a:cs typeface="Calibri" pitchFamily="34" charset="0"/>
              </a:rPr>
              <a:t> =</a:t>
            </a:r>
            <a:r>
              <a:rPr lang="en-US" sz="2200" i="1" dirty="0" smtClean="0">
                <a:solidFill>
                  <a:schemeClr val="tx1"/>
                </a:solidFill>
                <a:latin typeface="Calibri" pitchFamily="34" charset="0"/>
                <a:cs typeface="Calibri" pitchFamily="34" charset="0"/>
              </a:rPr>
              <a:t> </a:t>
            </a:r>
            <a:r>
              <a:rPr lang="en-US" sz="2200" dirty="0" smtClean="0">
                <a:solidFill>
                  <a:schemeClr val="tx1"/>
                </a:solidFill>
                <a:latin typeface="Calibri" pitchFamily="34" charset="0"/>
                <a:cs typeface="Calibri" pitchFamily="34" charset="0"/>
              </a:rPr>
              <a:t>the number of days until maturity</a:t>
            </a:r>
            <a:endParaRPr lang="en-US" sz="2200" i="1" dirty="0" smtClean="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32</a:t>
            </a:fld>
            <a:endParaRPr kumimoji="0" lang="en-US" dirty="0"/>
          </a:p>
        </p:txBody>
      </p:sp>
      <p:graphicFrame>
        <p:nvGraphicFramePr>
          <p:cNvPr id="9218" name="Object 2"/>
          <p:cNvGraphicFramePr>
            <a:graphicFrameLocks noChangeAspect="1"/>
          </p:cNvGraphicFramePr>
          <p:nvPr/>
        </p:nvGraphicFramePr>
        <p:xfrm>
          <a:off x="3048000" y="3578225"/>
          <a:ext cx="2857545" cy="1298575"/>
        </p:xfrm>
        <a:graphic>
          <a:graphicData uri="http://schemas.openxmlformats.org/presentationml/2006/ole">
            <p:oleObj spid="_x0000_s9218" name="Equation" r:id="rId3" imgW="1396800" imgH="634680" progId="Equation.3">
              <p:embed/>
            </p:oleObj>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vert="horz" anchor="ctr">
            <a:noAutofit/>
          </a:bodyPr>
          <a:lstStyle/>
          <a:p>
            <a:r>
              <a:rPr lang="en-US" b="1" cap="none" dirty="0" smtClean="0">
                <a:solidFill>
                  <a:schemeClr val="tx1"/>
                </a:solidFill>
                <a:effectLst/>
                <a:latin typeface="Calibri" pitchFamily="34" charset="0"/>
                <a:cs typeface="Calibri" pitchFamily="34" charset="0"/>
              </a:rPr>
              <a:t>Other Types of Bonds and Debt Instruments:</a:t>
            </a:r>
            <a:br>
              <a:rPr lang="en-US" b="1" cap="none" dirty="0" smtClean="0">
                <a:solidFill>
                  <a:schemeClr val="tx1"/>
                </a:solidFill>
                <a:effectLst/>
                <a:latin typeface="Calibri" pitchFamily="34" charset="0"/>
                <a:cs typeface="Calibri" pitchFamily="34" charset="0"/>
              </a:rPr>
            </a:br>
            <a:r>
              <a:rPr lang="en-US" b="1" cap="none" dirty="0" smtClean="0">
                <a:solidFill>
                  <a:schemeClr val="tx1"/>
                </a:solidFill>
                <a:effectLst/>
                <a:latin typeface="Calibri" pitchFamily="34" charset="0"/>
                <a:cs typeface="Calibri" pitchFamily="34" charset="0"/>
              </a:rPr>
              <a:t>Treasury Bills</a:t>
            </a:r>
          </a:p>
        </p:txBody>
      </p:sp>
      <p:sp>
        <p:nvSpPr>
          <p:cNvPr id="3" name="Content Placeholder 2"/>
          <p:cNvSpPr>
            <a:spLocks noGrp="1"/>
          </p:cNvSpPr>
          <p:nvPr>
            <p:ph idx="1"/>
          </p:nvPr>
        </p:nvSpPr>
        <p:spPr>
          <a:xfrm>
            <a:off x="304800" y="1295400"/>
            <a:ext cx="8686800" cy="4525963"/>
          </a:xfrm>
        </p:spPr>
        <p:txBody>
          <a:bodyPr>
            <a:noAutofit/>
          </a:bodyPr>
          <a:lstStyle/>
          <a:p>
            <a:pPr>
              <a:buClrTx/>
              <a:buSzPct val="100000"/>
              <a:buFont typeface="Arial" pitchFamily="34" charset="0"/>
              <a:buChar char="•"/>
            </a:pPr>
            <a:r>
              <a:rPr lang="en-US" sz="2200" i="1" dirty="0" smtClean="0">
                <a:solidFill>
                  <a:schemeClr val="tx1"/>
                </a:solidFill>
                <a:latin typeface="Calibri" pitchFamily="34" charset="0"/>
                <a:cs typeface="Calibri" pitchFamily="34" charset="0"/>
              </a:rPr>
              <a:t>Example:  </a:t>
            </a:r>
            <a:r>
              <a:rPr lang="en-US" sz="2200" dirty="0" smtClean="0">
                <a:solidFill>
                  <a:schemeClr val="tx1"/>
                </a:solidFill>
                <a:latin typeface="Calibri" pitchFamily="34" charset="0"/>
                <a:cs typeface="Calibri" pitchFamily="34" charset="0"/>
              </a:rPr>
              <a:t>What is the price of a $1 million Canadian treasury bill with 80 days until maturity and a bond-equivalent yield of 4.5%?</a:t>
            </a:r>
          </a:p>
          <a:p>
            <a:pPr>
              <a:buClrTx/>
              <a:buSzPct val="100000"/>
              <a:buFont typeface="Arial" pitchFamily="34" charset="0"/>
              <a:buChar char="•"/>
            </a:pPr>
            <a:endParaRPr lang="en-US" sz="12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200" i="1" dirty="0" smtClean="0">
                <a:solidFill>
                  <a:schemeClr val="tx1"/>
                </a:solidFill>
                <a:latin typeface="Calibri" pitchFamily="34" charset="0"/>
                <a:cs typeface="Calibri" pitchFamily="34" charset="0"/>
              </a:rPr>
              <a:t>Example:</a:t>
            </a:r>
            <a:r>
              <a:rPr lang="en-US" sz="2200" dirty="0" smtClean="0">
                <a:solidFill>
                  <a:schemeClr val="tx1"/>
                </a:solidFill>
                <a:latin typeface="Calibri" pitchFamily="34" charset="0"/>
                <a:cs typeface="Calibri" pitchFamily="34" charset="0"/>
              </a:rPr>
              <a:t>  What is the yield on a $100,000 Treasury bill with 180 days until maturity and a market price of $98,200?</a:t>
            </a:r>
            <a:endParaRPr lang="en-US" sz="2200" i="1" dirty="0" smtClean="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33</a:t>
            </a:fld>
            <a:endParaRPr kumimoji="0" lang="en-US" dirty="0"/>
          </a:p>
        </p:txBody>
      </p:sp>
      <p:graphicFrame>
        <p:nvGraphicFramePr>
          <p:cNvPr id="9218" name="Object 2"/>
          <p:cNvGraphicFramePr>
            <a:graphicFrameLocks noChangeAspect="1"/>
          </p:cNvGraphicFramePr>
          <p:nvPr/>
        </p:nvGraphicFramePr>
        <p:xfrm>
          <a:off x="1447800" y="2209800"/>
          <a:ext cx="6230938" cy="1153668"/>
        </p:xfrm>
        <a:graphic>
          <a:graphicData uri="http://schemas.openxmlformats.org/presentationml/2006/ole">
            <p:oleObj spid="_x0000_s10242" name="Equation" r:id="rId3" imgW="3429000" imgH="634680" progId="Equation.3">
              <p:embed/>
            </p:oleObj>
          </a:graphicData>
        </a:graphic>
      </p:graphicFrame>
      <p:graphicFrame>
        <p:nvGraphicFramePr>
          <p:cNvPr id="10243" name="Object 3"/>
          <p:cNvGraphicFramePr>
            <a:graphicFrameLocks noChangeAspect="1"/>
          </p:cNvGraphicFramePr>
          <p:nvPr/>
        </p:nvGraphicFramePr>
        <p:xfrm>
          <a:off x="1447800" y="4648200"/>
          <a:ext cx="6869113" cy="819049"/>
        </p:xfrm>
        <a:graphic>
          <a:graphicData uri="http://schemas.openxmlformats.org/presentationml/2006/ole">
            <p:oleObj spid="_x0000_s10243" name="Equation" r:id="rId4" imgW="3619440" imgH="431640" progId="Equation.3">
              <p:embed/>
            </p:oleObj>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12192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Other Types of Bonds and Debt Instruments:</a:t>
            </a:r>
            <a:br>
              <a:rPr lang="en-US" b="1" cap="none" dirty="0" smtClean="0">
                <a:solidFill>
                  <a:schemeClr val="tx1"/>
                </a:solidFill>
                <a:effectLst/>
                <a:latin typeface="Calibri" pitchFamily="34" charset="0"/>
                <a:cs typeface="Calibri" pitchFamily="34" charset="0"/>
              </a:rPr>
            </a:br>
            <a:r>
              <a:rPr lang="en-US" b="1" cap="none" dirty="0" smtClean="0">
                <a:solidFill>
                  <a:schemeClr val="tx1"/>
                </a:solidFill>
                <a:effectLst/>
                <a:latin typeface="Calibri" pitchFamily="34" charset="0"/>
                <a:cs typeface="Calibri" pitchFamily="34" charset="0"/>
              </a:rPr>
              <a:t>Zero Coupon Bonds</a:t>
            </a:r>
          </a:p>
        </p:txBody>
      </p:sp>
      <p:sp>
        <p:nvSpPr>
          <p:cNvPr id="3" name="Content Placeholder 2"/>
          <p:cNvSpPr>
            <a:spLocks noGrp="1"/>
          </p:cNvSpPr>
          <p:nvPr>
            <p:ph idx="1"/>
          </p:nvPr>
        </p:nvSpPr>
        <p:spPr>
          <a:xfrm>
            <a:off x="304800" y="1676400"/>
            <a:ext cx="8686800" cy="3581400"/>
          </a:xfrm>
        </p:spPr>
        <p:txBody>
          <a:bodyPr>
            <a:noAutofit/>
          </a:bodyPr>
          <a:lstStyle/>
          <a:p>
            <a:pPr>
              <a:buClrTx/>
              <a:buSzPct val="100000"/>
              <a:buFont typeface="Arial" pitchFamily="34" charset="0"/>
              <a:buChar char="•"/>
            </a:pPr>
            <a:endParaRPr lang="en-US" sz="2200" b="1" dirty="0" smtClean="0">
              <a:solidFill>
                <a:srgbClr val="C00000"/>
              </a:solidFill>
              <a:latin typeface="Calibri" pitchFamily="34" charset="0"/>
              <a:cs typeface="Calibri" pitchFamily="34" charset="0"/>
            </a:endParaRPr>
          </a:p>
          <a:p>
            <a:pPr>
              <a:buClrTx/>
              <a:buSzPct val="100000"/>
              <a:buFont typeface="Arial" pitchFamily="34" charset="0"/>
              <a:buChar char="•"/>
            </a:pPr>
            <a:r>
              <a:rPr lang="en-US" sz="2200" b="1" dirty="0" smtClean="0">
                <a:solidFill>
                  <a:srgbClr val="C00000"/>
                </a:solidFill>
                <a:latin typeface="Calibri" pitchFamily="34" charset="0"/>
                <a:cs typeface="Calibri" pitchFamily="34" charset="0"/>
              </a:rPr>
              <a:t>Zero </a:t>
            </a:r>
            <a:r>
              <a:rPr lang="en-US" sz="2200" b="1" dirty="0" smtClean="0">
                <a:solidFill>
                  <a:srgbClr val="C00000"/>
                </a:solidFill>
                <a:latin typeface="Calibri" pitchFamily="34" charset="0"/>
                <a:cs typeface="Calibri" pitchFamily="34" charset="0"/>
              </a:rPr>
              <a:t>coupon bonds </a:t>
            </a:r>
            <a:r>
              <a:rPr lang="en-US" sz="2200" dirty="0" smtClean="0">
                <a:solidFill>
                  <a:schemeClr val="tx1"/>
                </a:solidFill>
                <a:latin typeface="Calibri" pitchFamily="34" charset="0"/>
                <a:cs typeface="Calibri" pitchFamily="34" charset="0"/>
              </a:rPr>
              <a:t>are bonds issued at a discount which pay no coupons and mature at par or face </a:t>
            </a:r>
            <a:r>
              <a:rPr lang="en-US" sz="2200" dirty="0" smtClean="0">
                <a:solidFill>
                  <a:schemeClr val="tx1"/>
                </a:solidFill>
                <a:latin typeface="Calibri" pitchFamily="34" charset="0"/>
                <a:cs typeface="Calibri" pitchFamily="34" charset="0"/>
              </a:rPr>
              <a:t>value</a:t>
            </a:r>
          </a:p>
          <a:p>
            <a:pPr>
              <a:buClrTx/>
              <a:buSzPct val="100000"/>
              <a:buNone/>
            </a:pPr>
            <a:endParaRPr lang="en-US" sz="8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Since no coupons are paid, there is no reinvestment rate </a:t>
            </a:r>
            <a:r>
              <a:rPr lang="en-US" sz="2200" dirty="0" smtClean="0">
                <a:solidFill>
                  <a:schemeClr val="tx1"/>
                </a:solidFill>
                <a:latin typeface="Calibri" pitchFamily="34" charset="0"/>
                <a:cs typeface="Calibri" pitchFamily="34" charset="0"/>
              </a:rPr>
              <a:t>risk</a:t>
            </a:r>
          </a:p>
          <a:p>
            <a:pPr>
              <a:buClrTx/>
              <a:buSzPct val="100000"/>
              <a:buNone/>
            </a:pPr>
            <a:endParaRPr lang="en-US" sz="8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Equation 6-8 shows the price of a zero-coupon bond is the present value of the face value of the bond:</a:t>
            </a:r>
          </a:p>
          <a:p>
            <a:pPr>
              <a:buClrTx/>
              <a:buSzPct val="100000"/>
              <a:buFont typeface="Arial" pitchFamily="34" charset="0"/>
              <a:buChar char="•"/>
            </a:pPr>
            <a:endParaRPr lang="en-US" sz="12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34</a:t>
            </a:fld>
            <a:endParaRPr kumimoji="0" lang="en-US" dirty="0"/>
          </a:p>
        </p:txBody>
      </p:sp>
      <p:graphicFrame>
        <p:nvGraphicFramePr>
          <p:cNvPr id="9218" name="Object 2"/>
          <p:cNvGraphicFramePr>
            <a:graphicFrameLocks noChangeAspect="1"/>
          </p:cNvGraphicFramePr>
          <p:nvPr/>
        </p:nvGraphicFramePr>
        <p:xfrm>
          <a:off x="3657600" y="4419600"/>
          <a:ext cx="1804130" cy="914400"/>
        </p:xfrm>
        <a:graphic>
          <a:graphicData uri="http://schemas.openxmlformats.org/presentationml/2006/ole">
            <p:oleObj spid="_x0000_s11266" name="Equation" r:id="rId3" imgW="850680" imgH="431640" progId="Equation.3">
              <p:embed/>
            </p:oleObj>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1219200"/>
          </a:xfrm>
        </p:spPr>
        <p:txBody>
          <a:bodyPr vert="horz" anchor="ctr">
            <a:normAutofit fontScale="90000"/>
          </a:bodyPr>
          <a:lstStyle/>
          <a:p>
            <a:r>
              <a:rPr lang="en-US" b="1" cap="none" dirty="0" smtClean="0">
                <a:solidFill>
                  <a:schemeClr val="tx1"/>
                </a:solidFill>
                <a:effectLst/>
                <a:latin typeface="Calibri" pitchFamily="34" charset="0"/>
                <a:cs typeface="Calibri" pitchFamily="34" charset="0"/>
              </a:rPr>
              <a:t>Other Types of Bonds and Debt Instruments:</a:t>
            </a:r>
            <a:br>
              <a:rPr lang="en-US" b="1" cap="none" dirty="0" smtClean="0">
                <a:solidFill>
                  <a:schemeClr val="tx1"/>
                </a:solidFill>
                <a:effectLst/>
                <a:latin typeface="Calibri" pitchFamily="34" charset="0"/>
                <a:cs typeface="Calibri" pitchFamily="34" charset="0"/>
              </a:rPr>
            </a:br>
            <a:r>
              <a:rPr lang="en-US" b="1" cap="none" dirty="0" smtClean="0">
                <a:solidFill>
                  <a:schemeClr val="tx1"/>
                </a:solidFill>
                <a:effectLst/>
                <a:latin typeface="Calibri" pitchFamily="34" charset="0"/>
                <a:cs typeface="Calibri" pitchFamily="34" charset="0"/>
              </a:rPr>
              <a:t>Zero Coupon </a:t>
            </a:r>
            <a:r>
              <a:rPr lang="en-US" b="1" cap="none" dirty="0" smtClean="0">
                <a:solidFill>
                  <a:schemeClr val="tx1"/>
                </a:solidFill>
                <a:effectLst/>
                <a:latin typeface="Calibri" pitchFamily="34" charset="0"/>
                <a:cs typeface="Calibri" pitchFamily="34" charset="0"/>
              </a:rPr>
              <a:t>Bonds Example</a:t>
            </a:r>
            <a:endParaRPr lang="en-US" b="1" cap="none" dirty="0" smtClean="0">
              <a:solidFill>
                <a:schemeClr val="tx1"/>
              </a:solidFill>
              <a:effectLst/>
              <a:latin typeface="Calibri" pitchFamily="34" charset="0"/>
              <a:cs typeface="Calibri" pitchFamily="34" charset="0"/>
            </a:endParaRPr>
          </a:p>
        </p:txBody>
      </p:sp>
      <p:sp>
        <p:nvSpPr>
          <p:cNvPr id="3" name="Content Placeholder 2"/>
          <p:cNvSpPr>
            <a:spLocks noGrp="1"/>
          </p:cNvSpPr>
          <p:nvPr>
            <p:ph idx="1"/>
          </p:nvPr>
        </p:nvSpPr>
        <p:spPr>
          <a:xfrm>
            <a:off x="304800" y="1676400"/>
            <a:ext cx="8686800" cy="3581400"/>
          </a:xfrm>
        </p:spPr>
        <p:txBody>
          <a:bodyPr>
            <a:noAutofit/>
          </a:bodyPr>
          <a:lstStyle/>
          <a:p>
            <a:pPr>
              <a:buClrTx/>
              <a:buSzPct val="100000"/>
              <a:buFont typeface="Arial" pitchFamily="34" charset="0"/>
              <a:buChar char="•"/>
            </a:pPr>
            <a:endParaRPr lang="en-US" sz="2200" i="1"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200" dirty="0" smtClean="0">
                <a:latin typeface="Calibri" pitchFamily="34" charset="0"/>
                <a:cs typeface="Calibri" pitchFamily="34" charset="0"/>
              </a:rPr>
              <a:t>Since virtually all coupon bonds in Canada are semi-annual pay, it is customary in Canada to quote the nominal yield to maturity for zero coupon bonds based on semi-annual compounding. Thus, the correct calculation for </a:t>
            </a:r>
            <a:r>
              <a:rPr lang="en-US" sz="2200" dirty="0" smtClean="0">
                <a:solidFill>
                  <a:schemeClr val="tx1"/>
                </a:solidFill>
                <a:latin typeface="Calibri" pitchFamily="34" charset="0"/>
                <a:cs typeface="Calibri" pitchFamily="34" charset="0"/>
              </a:rPr>
              <a:t>the </a:t>
            </a:r>
            <a:r>
              <a:rPr lang="en-US" sz="2200" dirty="0" smtClean="0">
                <a:solidFill>
                  <a:schemeClr val="tx1"/>
                </a:solidFill>
                <a:latin typeface="Calibri" pitchFamily="34" charset="0"/>
                <a:cs typeface="Calibri" pitchFamily="34" charset="0"/>
              </a:rPr>
              <a:t>market price of a $50,000 zero coupon bond with 25 years to maturity that is currently yielding 6</a:t>
            </a:r>
            <a:r>
              <a:rPr lang="en-US" sz="2200" dirty="0" smtClean="0">
                <a:solidFill>
                  <a:schemeClr val="tx1"/>
                </a:solidFill>
                <a:latin typeface="Calibri" pitchFamily="34" charset="0"/>
                <a:cs typeface="Calibri" pitchFamily="34" charset="0"/>
              </a:rPr>
              <a:t>% is based on a 3% effective semi-annual rate with 50 semi-annual periods.</a:t>
            </a:r>
            <a:endParaRPr lang="en-US" sz="2200" i="1" dirty="0" smtClean="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35</a:t>
            </a:fld>
            <a:endParaRPr kumimoji="0" lang="en-US" dirty="0"/>
          </a:p>
        </p:txBody>
      </p:sp>
      <p:graphicFrame>
        <p:nvGraphicFramePr>
          <p:cNvPr id="11267" name="Object 3"/>
          <p:cNvGraphicFramePr>
            <a:graphicFrameLocks noChangeAspect="1"/>
          </p:cNvGraphicFramePr>
          <p:nvPr/>
        </p:nvGraphicFramePr>
        <p:xfrm>
          <a:off x="1508125" y="4419600"/>
          <a:ext cx="5899150" cy="1525588"/>
        </p:xfrm>
        <a:graphic>
          <a:graphicData uri="http://schemas.openxmlformats.org/presentationml/2006/ole">
            <p:oleObj spid="_x0000_s73731" name="Equation" r:id="rId3" imgW="2374900" imgH="431800" progId="Equation.DSMT4">
              <p:embed/>
            </p:oleObj>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1219200"/>
          </a:xfrm>
        </p:spPr>
        <p:txBody>
          <a:bodyPr vert="horz" anchor="ctr">
            <a:noAutofit/>
          </a:bodyPr>
          <a:lstStyle/>
          <a:p>
            <a:r>
              <a:rPr lang="en-US" b="1" cap="none" dirty="0" smtClean="0">
                <a:solidFill>
                  <a:schemeClr val="tx1"/>
                </a:solidFill>
                <a:effectLst/>
                <a:latin typeface="Calibri" pitchFamily="34" charset="0"/>
                <a:cs typeface="Calibri" pitchFamily="34" charset="0"/>
              </a:rPr>
              <a:t>Other Types of Bonds and Debt Instruments Floating Rate, Real Return, and </a:t>
            </a:r>
            <a:r>
              <a:rPr lang="en-US" b="1" cap="none" dirty="0" err="1" smtClean="0">
                <a:solidFill>
                  <a:schemeClr val="tx1"/>
                </a:solidFill>
                <a:effectLst/>
                <a:latin typeface="Calibri" pitchFamily="34" charset="0"/>
                <a:cs typeface="Calibri" pitchFamily="34" charset="0"/>
              </a:rPr>
              <a:t>CSBs</a:t>
            </a:r>
            <a:endParaRPr lang="en-US" b="1" cap="none" dirty="0" smtClean="0">
              <a:solidFill>
                <a:schemeClr val="tx1"/>
              </a:solidFill>
              <a:effectLst/>
              <a:latin typeface="Calibri" pitchFamily="34" charset="0"/>
              <a:cs typeface="Calibri" pitchFamily="34" charset="0"/>
            </a:endParaRPr>
          </a:p>
        </p:txBody>
      </p:sp>
      <p:sp>
        <p:nvSpPr>
          <p:cNvPr id="3" name="Content Placeholder 2"/>
          <p:cNvSpPr>
            <a:spLocks noGrp="1"/>
          </p:cNvSpPr>
          <p:nvPr>
            <p:ph idx="1"/>
          </p:nvPr>
        </p:nvSpPr>
        <p:spPr>
          <a:xfrm>
            <a:off x="152400" y="1600200"/>
            <a:ext cx="8686800" cy="4906963"/>
          </a:xfrm>
        </p:spPr>
        <p:txBody>
          <a:bodyPr>
            <a:noAutofit/>
          </a:bodyPr>
          <a:lstStyle/>
          <a:p>
            <a:pPr>
              <a:buClrTx/>
              <a:buSzPct val="100000"/>
              <a:buNone/>
            </a:pPr>
            <a:r>
              <a:rPr lang="en-US" sz="2200" b="1" dirty="0" smtClean="0">
                <a:solidFill>
                  <a:srgbClr val="C00000"/>
                </a:solidFill>
                <a:latin typeface="Calibri" pitchFamily="34" charset="0"/>
                <a:cs typeface="Calibri" pitchFamily="34" charset="0"/>
              </a:rPr>
              <a:t>Floating rate bonds </a:t>
            </a:r>
            <a:r>
              <a:rPr lang="en-US" sz="2200" dirty="0" smtClean="0">
                <a:solidFill>
                  <a:schemeClr val="tx1"/>
                </a:solidFill>
                <a:latin typeface="Calibri" pitchFamily="34" charset="0"/>
                <a:cs typeface="Calibri" pitchFamily="34" charset="0"/>
              </a:rPr>
              <a:t>have coupon rates that float with some reference rate, such as the yield on Treasury bills</a:t>
            </a: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Since the coupon rate floats, or is variable, the market price will typically be close to the bond’s face value</a:t>
            </a:r>
          </a:p>
          <a:p>
            <a:pPr>
              <a:buClrTx/>
              <a:buSzPct val="100000"/>
              <a:buNone/>
            </a:pPr>
            <a:r>
              <a:rPr lang="en-US" sz="2200" b="1" dirty="0" smtClean="0">
                <a:solidFill>
                  <a:srgbClr val="C00000"/>
                </a:solidFill>
                <a:latin typeface="Calibri" pitchFamily="34" charset="0"/>
                <a:cs typeface="Calibri" pitchFamily="34" charset="0"/>
              </a:rPr>
              <a:t>Real return bonds </a:t>
            </a:r>
            <a:r>
              <a:rPr lang="en-US" sz="2200" dirty="0" smtClean="0">
                <a:solidFill>
                  <a:schemeClr val="tx1"/>
                </a:solidFill>
                <a:latin typeface="Calibri" pitchFamily="34" charset="0"/>
                <a:cs typeface="Calibri" pitchFamily="34" charset="0"/>
              </a:rPr>
              <a:t>are issued by the Government of Canada to protect investors against unexpected inflation</a:t>
            </a: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Each period, the face value of the real return bond is grossed up by the inflation rate.  The coupon is then paid on the grossed up face value.</a:t>
            </a:r>
          </a:p>
          <a:p>
            <a:pPr>
              <a:buClrTx/>
              <a:buSzPct val="100000"/>
              <a:buNone/>
            </a:pPr>
            <a:r>
              <a:rPr lang="en-US" sz="2200" b="1" dirty="0" smtClean="0">
                <a:solidFill>
                  <a:srgbClr val="C00000"/>
                </a:solidFill>
                <a:latin typeface="Calibri" pitchFamily="34" charset="0"/>
                <a:cs typeface="Calibri" pitchFamily="34" charset="0"/>
              </a:rPr>
              <a:t>Canada Savings Bonds (CSBs) </a:t>
            </a:r>
            <a:r>
              <a:rPr lang="en-US" sz="2200" dirty="0" smtClean="0">
                <a:solidFill>
                  <a:schemeClr val="tx1"/>
                </a:solidFill>
                <a:latin typeface="Calibri" pitchFamily="34" charset="0"/>
                <a:cs typeface="Calibri" pitchFamily="34" charset="0"/>
              </a:rPr>
              <a:t>are issued by the Government of Canada as either regular interest bonds (interest paid annually) or compound interest bonds (interest compounds over the life of the bond) </a:t>
            </a:r>
          </a:p>
          <a:p>
            <a:pPr>
              <a:buClrTx/>
              <a:buSzPct val="100000"/>
              <a:buFont typeface="Arial" pitchFamily="34" charset="0"/>
              <a:buChar char="•"/>
            </a:pPr>
            <a:r>
              <a:rPr lang="en-US" sz="2200" dirty="0" smtClean="0">
                <a:solidFill>
                  <a:schemeClr val="tx1"/>
                </a:solidFill>
                <a:latin typeface="Calibri" pitchFamily="34" charset="0"/>
                <a:cs typeface="Calibri" pitchFamily="34" charset="0"/>
              </a:rPr>
              <a:t>There is no secondary market for Canada Savings Bonds; instead, they are redeemable at any chartered bank in Canada at their face value</a:t>
            </a:r>
          </a:p>
        </p:txBody>
      </p:sp>
      <p:sp>
        <p:nvSpPr>
          <p:cNvPr id="5" name="Footer Placeholder 4"/>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36</a:t>
            </a:fld>
            <a:endParaRPr kumimoji="0"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Interest Rate Parity</a:t>
            </a:r>
          </a:p>
        </p:txBody>
      </p:sp>
      <p:sp>
        <p:nvSpPr>
          <p:cNvPr id="3" name="Content Placeholder 2"/>
          <p:cNvSpPr>
            <a:spLocks noGrp="1"/>
          </p:cNvSpPr>
          <p:nvPr>
            <p:ph idx="1"/>
          </p:nvPr>
        </p:nvSpPr>
        <p:spPr>
          <a:xfrm>
            <a:off x="304800" y="1295400"/>
            <a:ext cx="8686800" cy="5105400"/>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a:t>
            </a:r>
            <a:r>
              <a:rPr lang="en-US" sz="2400" i="1" dirty="0" smtClean="0">
                <a:solidFill>
                  <a:schemeClr val="tx1"/>
                </a:solidFill>
                <a:latin typeface="Calibri" pitchFamily="34" charset="0"/>
                <a:cs typeface="Calibri" pitchFamily="34" charset="0"/>
              </a:rPr>
              <a:t>interest rate parity</a:t>
            </a:r>
            <a:r>
              <a:rPr lang="en-US" sz="2400" dirty="0" smtClean="0">
                <a:solidFill>
                  <a:schemeClr val="tx1"/>
                </a:solidFill>
                <a:latin typeface="Calibri" pitchFamily="34" charset="0"/>
                <a:cs typeface="Calibri" pitchFamily="34" charset="0"/>
              </a:rPr>
              <a:t> (IRP) theory demonstrates why differences in interest rates between countries should be offset by forward exchange rates</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If no arbitrage opportunities exist, Equation 6A-1 should hold:</a:t>
            </a: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None/>
            </a:pPr>
            <a:r>
              <a:rPr lang="en-US" sz="2300" i="1" dirty="0" smtClean="0">
                <a:solidFill>
                  <a:schemeClr val="tx1"/>
                </a:solidFill>
                <a:latin typeface="Calibri" pitchFamily="34" charset="0"/>
                <a:cs typeface="Calibri" pitchFamily="34" charset="0"/>
              </a:rPr>
              <a:t>where:</a:t>
            </a:r>
          </a:p>
          <a:p>
            <a:pPr>
              <a:buClrTx/>
              <a:buSzPct val="100000"/>
              <a:buFont typeface="Arial" pitchFamily="34" charset="0"/>
              <a:buChar char="•"/>
            </a:pPr>
            <a:r>
              <a:rPr lang="en-US" sz="2300" i="1" dirty="0" smtClean="0">
                <a:solidFill>
                  <a:schemeClr val="tx1"/>
                </a:solidFill>
                <a:latin typeface="Calibri" pitchFamily="34" charset="0"/>
                <a:cs typeface="Calibri" pitchFamily="34" charset="0"/>
              </a:rPr>
              <a:t>F </a:t>
            </a:r>
            <a:r>
              <a:rPr lang="en-US" sz="2300" dirty="0" smtClean="0">
                <a:solidFill>
                  <a:schemeClr val="tx1"/>
                </a:solidFill>
                <a:latin typeface="Calibri" pitchFamily="34" charset="0"/>
                <a:cs typeface="Calibri" pitchFamily="34" charset="0"/>
              </a:rPr>
              <a:t> = current forward exchange rate (domestic units for foreign units)</a:t>
            </a:r>
            <a:endParaRPr lang="en-US" sz="2300" i="1"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300" i="1" dirty="0" smtClean="0">
                <a:solidFill>
                  <a:schemeClr val="tx1"/>
                </a:solidFill>
                <a:latin typeface="Calibri" pitchFamily="34" charset="0"/>
                <a:cs typeface="Calibri" pitchFamily="34" charset="0"/>
              </a:rPr>
              <a:t>S</a:t>
            </a:r>
            <a:r>
              <a:rPr lang="en-US" sz="2300" dirty="0" smtClean="0">
                <a:solidFill>
                  <a:schemeClr val="tx1"/>
                </a:solidFill>
                <a:latin typeface="Calibri" pitchFamily="34" charset="0"/>
                <a:cs typeface="Calibri" pitchFamily="34" charset="0"/>
              </a:rPr>
              <a:t> = current spot exchange rate</a:t>
            </a:r>
            <a:endParaRPr lang="en-US" sz="2300" i="1"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300" i="1" dirty="0" err="1" smtClean="0">
                <a:solidFill>
                  <a:schemeClr val="tx1"/>
                </a:solidFill>
                <a:latin typeface="Calibri" pitchFamily="34" charset="0"/>
                <a:cs typeface="Calibri" pitchFamily="34" charset="0"/>
              </a:rPr>
              <a:t>k</a:t>
            </a:r>
            <a:r>
              <a:rPr lang="en-US" sz="2300" i="1" baseline="-25000" dirty="0" err="1" smtClean="0">
                <a:solidFill>
                  <a:schemeClr val="tx1"/>
                </a:solidFill>
                <a:latin typeface="Calibri" pitchFamily="34" charset="0"/>
                <a:cs typeface="Calibri" pitchFamily="34" charset="0"/>
              </a:rPr>
              <a:t>domestic</a:t>
            </a:r>
            <a:r>
              <a:rPr lang="en-US" sz="2300" i="1" baseline="-25000" dirty="0" smtClean="0">
                <a:solidFill>
                  <a:schemeClr val="tx1"/>
                </a:solidFill>
                <a:latin typeface="Calibri" pitchFamily="34" charset="0"/>
                <a:cs typeface="Calibri" pitchFamily="34" charset="0"/>
              </a:rPr>
              <a:t> </a:t>
            </a:r>
            <a:r>
              <a:rPr lang="en-US" sz="2300" dirty="0" smtClean="0">
                <a:solidFill>
                  <a:schemeClr val="tx1"/>
                </a:solidFill>
                <a:latin typeface="Calibri" pitchFamily="34" charset="0"/>
                <a:cs typeface="Calibri" pitchFamily="34" charset="0"/>
              </a:rPr>
              <a:t>= domestic interest rate</a:t>
            </a:r>
            <a:endParaRPr lang="en-US" sz="2300" i="1"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300" i="1" dirty="0" err="1" smtClean="0">
                <a:solidFill>
                  <a:schemeClr val="tx1"/>
                </a:solidFill>
                <a:latin typeface="Calibri" pitchFamily="34" charset="0"/>
                <a:cs typeface="Calibri" pitchFamily="34" charset="0"/>
              </a:rPr>
              <a:t>k</a:t>
            </a:r>
            <a:r>
              <a:rPr lang="en-US" sz="2300" i="1" baseline="-25000" dirty="0" err="1" smtClean="0">
                <a:solidFill>
                  <a:schemeClr val="tx1"/>
                </a:solidFill>
                <a:latin typeface="Calibri" pitchFamily="34" charset="0"/>
                <a:cs typeface="Calibri" pitchFamily="34" charset="0"/>
              </a:rPr>
              <a:t>foreign</a:t>
            </a:r>
            <a:r>
              <a:rPr lang="en-US" sz="2300" i="1" baseline="-25000" dirty="0" smtClean="0">
                <a:solidFill>
                  <a:schemeClr val="tx1"/>
                </a:solidFill>
                <a:latin typeface="Calibri" pitchFamily="34" charset="0"/>
                <a:cs typeface="Calibri" pitchFamily="34" charset="0"/>
              </a:rPr>
              <a:t> </a:t>
            </a:r>
            <a:r>
              <a:rPr lang="en-US" sz="2300" dirty="0" smtClean="0">
                <a:solidFill>
                  <a:schemeClr val="tx1"/>
                </a:solidFill>
                <a:latin typeface="Calibri" pitchFamily="34" charset="0"/>
                <a:cs typeface="Calibri" pitchFamily="34" charset="0"/>
              </a:rPr>
              <a:t>= foreign interest rate</a:t>
            </a:r>
            <a:endParaRPr lang="en-US" sz="2300" dirty="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37</a:t>
            </a:fld>
            <a:endParaRPr kumimoji="0" lang="en-US" dirty="0"/>
          </a:p>
        </p:txBody>
      </p:sp>
      <p:graphicFrame>
        <p:nvGraphicFramePr>
          <p:cNvPr id="18434" name="Object 2"/>
          <p:cNvGraphicFramePr>
            <a:graphicFrameLocks noChangeAspect="1"/>
          </p:cNvGraphicFramePr>
          <p:nvPr/>
        </p:nvGraphicFramePr>
        <p:xfrm>
          <a:off x="3124200" y="2895600"/>
          <a:ext cx="2503488" cy="1154113"/>
        </p:xfrm>
        <a:graphic>
          <a:graphicData uri="http://schemas.openxmlformats.org/presentationml/2006/ole">
            <p:oleObj spid="_x0000_s18434" name="Equation" r:id="rId3" imgW="990360" imgH="457200" progId="Equation.3">
              <p:embed/>
            </p:oleObj>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Interest Rate Parity</a:t>
            </a:r>
          </a:p>
        </p:txBody>
      </p:sp>
      <p:sp>
        <p:nvSpPr>
          <p:cNvPr id="3" name="Content Placeholder 2"/>
          <p:cNvSpPr>
            <a:spLocks noGrp="1"/>
          </p:cNvSpPr>
          <p:nvPr>
            <p:ph idx="1"/>
          </p:nvPr>
        </p:nvSpPr>
        <p:spPr>
          <a:xfrm>
            <a:off x="304800" y="1295401"/>
            <a:ext cx="8686800" cy="1676400"/>
          </a:xfrm>
        </p:spPr>
        <p:txBody>
          <a:bodyPr>
            <a:noAutofit/>
          </a:bodyPr>
          <a:lstStyle/>
          <a:p>
            <a:pPr>
              <a:buClrTx/>
              <a:buSzPct val="100000"/>
              <a:buFont typeface="Arial" pitchFamily="34" charset="0"/>
              <a:buChar char="•"/>
            </a:pPr>
            <a:r>
              <a:rPr lang="en-US" sz="2400" i="1" dirty="0" smtClean="0">
                <a:solidFill>
                  <a:schemeClr val="tx1"/>
                </a:solidFill>
                <a:latin typeface="Calibri" pitchFamily="34" charset="0"/>
                <a:cs typeface="Calibri" pitchFamily="34" charset="0"/>
              </a:rPr>
              <a:t>Example:</a:t>
            </a:r>
            <a:r>
              <a:rPr lang="en-US" sz="2400" dirty="0" smtClean="0">
                <a:solidFill>
                  <a:schemeClr val="tx1"/>
                </a:solidFill>
                <a:latin typeface="Calibri" pitchFamily="34" charset="0"/>
                <a:cs typeface="Calibri" pitchFamily="34" charset="0"/>
              </a:rPr>
              <a:t>  Assume U.S interest rates are presently 1.25% on one-year American T-Bills, that the U.S. dollar is quoted at USD$1 = CAD$1.0500, and that the interest rate on one-year Canadian T-Bills is 1.00%.  Find the one-year forward exchange rate.</a:t>
            </a:r>
            <a:endParaRPr lang="en-US" sz="2400" i="1" dirty="0" smtClean="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38</a:t>
            </a:fld>
            <a:endParaRPr kumimoji="0" lang="en-US" dirty="0"/>
          </a:p>
        </p:txBody>
      </p:sp>
      <p:graphicFrame>
        <p:nvGraphicFramePr>
          <p:cNvPr id="18434" name="Object 2"/>
          <p:cNvGraphicFramePr>
            <a:graphicFrameLocks noChangeAspect="1"/>
          </p:cNvGraphicFramePr>
          <p:nvPr/>
        </p:nvGraphicFramePr>
        <p:xfrm>
          <a:off x="1260691" y="3048000"/>
          <a:ext cx="5825909" cy="990600"/>
        </p:xfrm>
        <a:graphic>
          <a:graphicData uri="http://schemas.openxmlformats.org/presentationml/2006/ole">
            <p:oleObj spid="_x0000_s19458" name="Equation" r:id="rId3" imgW="2984400" imgH="507960" progId="Equation.3">
              <p:embed/>
            </p:oleObj>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Interest Rate Parity</a:t>
            </a:r>
          </a:p>
        </p:txBody>
      </p:sp>
      <p:sp>
        <p:nvSpPr>
          <p:cNvPr id="3" name="Content Placeholder 2"/>
          <p:cNvSpPr>
            <a:spLocks noGrp="1"/>
          </p:cNvSpPr>
          <p:nvPr>
            <p:ph idx="1"/>
          </p:nvPr>
        </p:nvSpPr>
        <p:spPr>
          <a:xfrm>
            <a:off x="304800" y="1295400"/>
            <a:ext cx="8686800" cy="4525963"/>
          </a:xfrm>
        </p:spPr>
        <p:txBody>
          <a:bodyPr>
            <a:noAutofit/>
          </a:bodyPr>
          <a:lstStyle/>
          <a:p>
            <a:pPr>
              <a:buClrTx/>
              <a:buSzPct val="100000"/>
              <a:buFont typeface="Arial" pitchFamily="34" charset="0"/>
              <a:buChar char="•"/>
            </a:pPr>
            <a:r>
              <a:rPr lang="en-US" sz="2400" i="1" dirty="0" smtClean="0">
                <a:solidFill>
                  <a:schemeClr val="tx1"/>
                </a:solidFill>
                <a:latin typeface="Calibri" pitchFamily="34" charset="0"/>
                <a:cs typeface="Calibri" pitchFamily="34" charset="0"/>
              </a:rPr>
              <a:t>Example continued:</a:t>
            </a:r>
            <a:r>
              <a:rPr lang="en-US" sz="2400" dirty="0" smtClean="0">
                <a:solidFill>
                  <a:schemeClr val="tx1"/>
                </a:solidFill>
                <a:latin typeface="Calibri" pitchFamily="34" charset="0"/>
                <a:cs typeface="Calibri" pitchFamily="34" charset="0"/>
              </a:rPr>
              <a:t>  Can an investor benefit from higher  U.S. interest rates without assuming risk?  Suppose there are two Canadian investors, both with $1,000 to invest.  Investor A invests domestically while investor B invests in the U.S. and eliminates foreign exchange risk with a forward contract.</a:t>
            </a:r>
            <a:endParaRPr lang="en-US" sz="2400" i="1"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Investor A’s ending wealth:   $1,000(1.01) = $1,010</a:t>
            </a: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Investor B’s ending wealth:   </a:t>
            </a: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0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Notice that if $1.0474 is the prevailing forward rate, both investors earn the same amount</a:t>
            </a:r>
          </a:p>
        </p:txBody>
      </p:sp>
      <p:sp>
        <p:nvSpPr>
          <p:cNvPr id="7" name="Footer Placeholder 6"/>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39</a:t>
            </a:fld>
            <a:endParaRPr kumimoji="0" lang="en-US" dirty="0"/>
          </a:p>
        </p:txBody>
      </p:sp>
      <p:graphicFrame>
        <p:nvGraphicFramePr>
          <p:cNvPr id="19460" name="Object 4"/>
          <p:cNvGraphicFramePr>
            <a:graphicFrameLocks noChangeAspect="1"/>
          </p:cNvGraphicFramePr>
          <p:nvPr/>
        </p:nvGraphicFramePr>
        <p:xfrm>
          <a:off x="4114800" y="3886200"/>
          <a:ext cx="3899573" cy="838200"/>
        </p:xfrm>
        <a:graphic>
          <a:graphicData uri="http://schemas.openxmlformats.org/presentationml/2006/ole">
            <p:oleObj spid="_x0000_s53251" name="Equation" r:id="rId3" imgW="2120760" imgH="457200" progId="Equation.3">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077200" cy="838200"/>
          </a:xfrm>
        </p:spPr>
        <p:txBody>
          <a:bodyPr vert="horz" anchor="ctr">
            <a:normAutofit/>
          </a:bodyPr>
          <a:lstStyle/>
          <a:p>
            <a:r>
              <a:rPr lang="en-US" b="1" cap="none" dirty="0" smtClean="0">
                <a:solidFill>
                  <a:schemeClr val="tx1"/>
                </a:solidFill>
                <a:effectLst/>
                <a:latin typeface="Calibri" pitchFamily="34" charset="0"/>
                <a:cs typeface="Calibri" pitchFamily="34" charset="0"/>
              </a:rPr>
              <a:t>The Basic Structure of Bonds</a:t>
            </a:r>
          </a:p>
        </p:txBody>
      </p:sp>
      <p:sp>
        <p:nvSpPr>
          <p:cNvPr id="3" name="Content Placeholder 2"/>
          <p:cNvSpPr>
            <a:spLocks noGrp="1"/>
          </p:cNvSpPr>
          <p:nvPr>
            <p:ph idx="1"/>
          </p:nvPr>
        </p:nvSpPr>
        <p:spPr>
          <a:xfrm>
            <a:off x="457200" y="990600"/>
            <a:ext cx="8229600" cy="5440363"/>
          </a:xfrm>
        </p:spPr>
        <p:txBody>
          <a:bodyPr>
            <a:noAutofit/>
          </a:bodyPr>
          <a:lstStyle/>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market price of a bond is the present value of the payments promised by the bond</a:t>
            </a:r>
          </a:p>
          <a:p>
            <a:pPr>
              <a:buClrTx/>
              <a:buSzPct val="100000"/>
              <a:buFont typeface="Arial" pitchFamily="34" charset="0"/>
              <a:buChar char="•"/>
            </a:pPr>
            <a:endParaRPr lang="en-US" sz="22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200" dirty="0" smtClean="0">
              <a:solidFill>
                <a:schemeClr val="tx1"/>
              </a:solidFill>
              <a:latin typeface="Calibri" pitchFamily="34" charset="0"/>
              <a:cs typeface="Calibri" pitchFamily="34" charset="0"/>
            </a:endParaRPr>
          </a:p>
          <a:p>
            <a:pPr>
              <a:buClrTx/>
              <a:buSzPct val="100000"/>
              <a:buFont typeface="Arial" pitchFamily="34" charset="0"/>
              <a:buChar char="•"/>
            </a:pPr>
            <a:endParaRPr lang="en-US" sz="2200" dirty="0" smtClean="0">
              <a:solidFill>
                <a:schemeClr val="tx1"/>
              </a:solidFill>
              <a:latin typeface="Calibri" pitchFamily="34" charset="0"/>
              <a:cs typeface="Calibri" pitchFamily="34" charset="0"/>
            </a:endParaRPr>
          </a:p>
          <a:p>
            <a:pPr>
              <a:buClrTx/>
              <a:buSzPct val="100000"/>
              <a:buNone/>
            </a:pPr>
            <a:endParaRPr lang="en-US" sz="1200"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400" dirty="0" smtClean="0">
                <a:solidFill>
                  <a:schemeClr val="tx1"/>
                </a:solidFill>
                <a:latin typeface="Calibri" pitchFamily="34" charset="0"/>
                <a:cs typeface="Calibri" pitchFamily="34" charset="0"/>
              </a:rPr>
              <a:t>The </a:t>
            </a:r>
            <a:r>
              <a:rPr lang="en-US" sz="2400" b="1" dirty="0" smtClean="0">
                <a:solidFill>
                  <a:srgbClr val="C00000"/>
                </a:solidFill>
                <a:latin typeface="Calibri" pitchFamily="34" charset="0"/>
                <a:cs typeface="Calibri" pitchFamily="34" charset="0"/>
              </a:rPr>
              <a:t>bond indenture </a:t>
            </a:r>
            <a:r>
              <a:rPr lang="en-US" sz="2400" dirty="0" smtClean="0">
                <a:solidFill>
                  <a:schemeClr val="tx1"/>
                </a:solidFill>
                <a:latin typeface="Calibri" pitchFamily="34" charset="0"/>
                <a:cs typeface="Calibri" pitchFamily="34" charset="0"/>
              </a:rPr>
              <a:t>is the contract between issuer and holder, which specifies:</a:t>
            </a:r>
          </a:p>
          <a:p>
            <a:pPr lvl="1">
              <a:buClrTx/>
              <a:buSzPct val="100000"/>
              <a:buFont typeface="Arial" pitchFamily="34" charset="0"/>
              <a:buChar char="•"/>
            </a:pPr>
            <a:r>
              <a:rPr lang="en-US" sz="2200" dirty="0" smtClean="0">
                <a:solidFill>
                  <a:schemeClr val="tx1"/>
                </a:solidFill>
                <a:latin typeface="Calibri" pitchFamily="34" charset="0"/>
                <a:cs typeface="Calibri" pitchFamily="34" charset="0"/>
              </a:rPr>
              <a:t>Details regarding payment terms</a:t>
            </a:r>
          </a:p>
          <a:p>
            <a:pPr lvl="1">
              <a:buClrTx/>
              <a:buSzPct val="100000"/>
              <a:buFont typeface="Arial" pitchFamily="34" charset="0"/>
              <a:buChar char="•"/>
            </a:pPr>
            <a:r>
              <a:rPr lang="en-US" sz="2200" b="1" dirty="0" smtClean="0">
                <a:solidFill>
                  <a:srgbClr val="C00000"/>
                </a:solidFill>
                <a:latin typeface="Calibri" pitchFamily="34" charset="0"/>
                <a:cs typeface="Calibri" pitchFamily="34" charset="0"/>
              </a:rPr>
              <a:t>Collateral</a:t>
            </a:r>
          </a:p>
          <a:p>
            <a:pPr lvl="1">
              <a:buClrTx/>
              <a:buSzPct val="100000"/>
              <a:buFont typeface="Arial" pitchFamily="34" charset="0"/>
              <a:buChar char="•"/>
            </a:pPr>
            <a:r>
              <a:rPr lang="en-US" sz="2200" dirty="0" smtClean="0">
                <a:solidFill>
                  <a:schemeClr val="tx1"/>
                </a:solidFill>
                <a:latin typeface="Calibri" pitchFamily="34" charset="0"/>
                <a:cs typeface="Calibri" pitchFamily="34" charset="0"/>
              </a:rPr>
              <a:t>Positive or negative covenants</a:t>
            </a:r>
          </a:p>
          <a:p>
            <a:pPr lvl="1">
              <a:buClrTx/>
              <a:buSzPct val="100000"/>
              <a:buFont typeface="Arial" pitchFamily="34" charset="0"/>
              <a:buChar char="•"/>
            </a:pPr>
            <a:r>
              <a:rPr lang="en-US" sz="2200" b="1" dirty="0" smtClean="0">
                <a:solidFill>
                  <a:srgbClr val="C00000"/>
                </a:solidFill>
                <a:latin typeface="Calibri" pitchFamily="34" charset="0"/>
                <a:cs typeface="Calibri" pitchFamily="34" charset="0"/>
              </a:rPr>
              <a:t>Par value </a:t>
            </a:r>
            <a:r>
              <a:rPr lang="en-US" sz="2200" dirty="0" smtClean="0">
                <a:solidFill>
                  <a:schemeClr val="tx1"/>
                </a:solidFill>
                <a:latin typeface="Calibri" pitchFamily="34" charset="0"/>
                <a:cs typeface="Calibri" pitchFamily="34" charset="0"/>
              </a:rPr>
              <a:t>or </a:t>
            </a:r>
            <a:r>
              <a:rPr lang="en-US" sz="2200" b="1" dirty="0" smtClean="0">
                <a:solidFill>
                  <a:srgbClr val="C00000"/>
                </a:solidFill>
                <a:latin typeface="Calibri" pitchFamily="34" charset="0"/>
                <a:cs typeface="Calibri" pitchFamily="34" charset="0"/>
              </a:rPr>
              <a:t>face value </a:t>
            </a:r>
            <a:r>
              <a:rPr lang="en-US" sz="2200" dirty="0" smtClean="0">
                <a:solidFill>
                  <a:schemeClr val="tx1"/>
                </a:solidFill>
                <a:latin typeface="Calibri" pitchFamily="34" charset="0"/>
                <a:cs typeface="Calibri" pitchFamily="34" charset="0"/>
              </a:rPr>
              <a:t>(usually in increments of $1,000)</a:t>
            </a:r>
          </a:p>
          <a:p>
            <a:pPr lvl="1">
              <a:buClrTx/>
              <a:buSzPct val="100000"/>
              <a:buFont typeface="Arial" pitchFamily="34" charset="0"/>
              <a:buChar char="•"/>
            </a:pPr>
            <a:r>
              <a:rPr lang="en-US" sz="2200" dirty="0" smtClean="0">
                <a:solidFill>
                  <a:schemeClr val="tx1"/>
                </a:solidFill>
                <a:latin typeface="Calibri" pitchFamily="34" charset="0"/>
                <a:cs typeface="Calibri" pitchFamily="34" charset="0"/>
              </a:rPr>
              <a:t>Bond pricing, usually shown as the price per $100 of par value which is equal to a percentage of the bond’s face value</a:t>
            </a:r>
            <a:endParaRPr lang="en-US" sz="2200" dirty="0">
              <a:solidFill>
                <a:schemeClr val="tx1"/>
              </a:solidFill>
              <a:latin typeface="Calibri" pitchFamily="34" charset="0"/>
              <a:cs typeface="Calibri" pitchFamily="34" charset="0"/>
            </a:endParaRPr>
          </a:p>
        </p:txBody>
      </p:sp>
      <p:sp>
        <p:nvSpPr>
          <p:cNvPr id="6" name="Footer Placeholder 5"/>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4</a:t>
            </a:fld>
            <a:endParaRPr kumimoji="0" lang="en-US" dirty="0"/>
          </a:p>
        </p:txBody>
      </p:sp>
      <p:pic>
        <p:nvPicPr>
          <p:cNvPr id="1026" name="Picture 2"/>
          <p:cNvPicPr>
            <a:picLocks noChangeAspect="1" noChangeArrowheads="1"/>
          </p:cNvPicPr>
          <p:nvPr/>
        </p:nvPicPr>
        <p:blipFill>
          <a:blip r:embed="rId2" cstate="print"/>
          <a:srcRect/>
          <a:stretch>
            <a:fillRect/>
          </a:stretch>
        </p:blipFill>
        <p:spPr bwMode="auto">
          <a:xfrm>
            <a:off x="838200" y="1828800"/>
            <a:ext cx="7162800" cy="13769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219200"/>
            <a:ext cx="6781800" cy="3505200"/>
          </a:xfrm>
        </p:spPr>
        <p:txBody>
          <a:bodyPr>
            <a:normAutofit fontScale="92500" lnSpcReduction="10000"/>
          </a:bodyPr>
          <a:lstStyle/>
          <a:p>
            <a:pPr>
              <a:buClrTx/>
              <a:buSzPct val="100000"/>
              <a:buNone/>
            </a:pPr>
            <a:r>
              <a:rPr lang="en-CA" altLang="en-US" sz="1800" b="1" dirty="0" smtClean="0">
                <a:solidFill>
                  <a:schemeClr val="tx1"/>
                </a:solidFill>
                <a:latin typeface="Calibri" pitchFamily="34" charset="0"/>
                <a:cs typeface="Calibri" pitchFamily="34" charset="0"/>
              </a:rPr>
              <a:t>	</a:t>
            </a:r>
            <a:r>
              <a:rPr lang="en-CA" altLang="en-US" sz="1800" dirty="0" smtClean="0">
                <a:solidFill>
                  <a:schemeClr val="tx1"/>
                </a:solidFill>
                <a:latin typeface="Calibri" pitchFamily="34" charset="0"/>
                <a:cs typeface="Calibri" pitchFamily="34" charset="0"/>
              </a:rPr>
              <a:t>Copyright © 2010 John Wiley &amp; Sons Canada, Ltd.  All rights reserved.  Reproduction or translation of this work beyond that permitted by Access Copyright (the Canadian copyright licensing agency) is unlawful.  Requests for further information should be addressed to the Permissions Department, John Wiley &amp; Sons Canada, Ltd.</a:t>
            </a:r>
            <a:r>
              <a:rPr lang="en-US" altLang="en-US" sz="1800" dirty="0" smtClean="0">
                <a:solidFill>
                  <a:schemeClr val="tx1"/>
                </a:solidFill>
                <a:latin typeface="Calibri" pitchFamily="34" charset="0"/>
                <a:cs typeface="Calibri" pitchFamily="34" charset="0"/>
              </a:rPr>
              <a:t> </a:t>
            </a:r>
            <a:r>
              <a:rPr lang="en-CA" altLang="en-US" sz="1800" dirty="0" smtClean="0">
                <a:solidFill>
                  <a:schemeClr val="tx1"/>
                </a:solidFill>
                <a:latin typeface="Calibri" pitchFamily="34" charset="0"/>
                <a:cs typeface="Calibri" pitchFamily="34" charset="0"/>
              </a:rPr>
              <a:t>The purchaser may make back-up copies for his or her own use only and not for distribution or resale.</a:t>
            </a:r>
            <a:r>
              <a:rPr lang="en-US" altLang="en-US" sz="1800" dirty="0" smtClean="0">
                <a:solidFill>
                  <a:schemeClr val="tx1"/>
                </a:solidFill>
                <a:latin typeface="Calibri" pitchFamily="34" charset="0"/>
                <a:cs typeface="Calibri" pitchFamily="34" charset="0"/>
              </a:rPr>
              <a:t> </a:t>
            </a:r>
            <a:r>
              <a:rPr lang="en-CA" altLang="en-US" sz="1800" dirty="0" smtClean="0">
                <a:solidFill>
                  <a:schemeClr val="tx1"/>
                </a:solidFill>
                <a:latin typeface="Calibri" pitchFamily="34" charset="0"/>
                <a:cs typeface="Calibri" pitchFamily="34" charset="0"/>
              </a:rPr>
              <a:t>The author and the publisher assume no responsibility for errors, omissions, or damages caused by the use of these files or programs or from the use of the information contained herein.</a:t>
            </a:r>
            <a:endParaRPr lang="en-CA" altLang="en-US" sz="1800" dirty="0" smtClean="0">
              <a:latin typeface="Calibri" pitchFamily="34" charset="0"/>
              <a:cs typeface="Calibri" pitchFamily="34" charset="0"/>
            </a:endParaRPr>
          </a:p>
          <a:p>
            <a:pPr>
              <a:buClrTx/>
              <a:buSzPct val="100000"/>
              <a:buNone/>
            </a:pPr>
            <a:r>
              <a:rPr lang="en-CA" sz="1800" dirty="0" smtClean="0">
                <a:latin typeface="Calibri" pitchFamily="34" charset="0"/>
                <a:cs typeface="Calibri" pitchFamily="34" charset="0"/>
              </a:rPr>
              <a:t>	</a:t>
            </a:r>
            <a:r>
              <a:rPr lang="en-CA" altLang="en-US" sz="1800" dirty="0" smtClean="0">
                <a:latin typeface="Calibri" pitchFamily="34" charset="0"/>
                <a:cs typeface="Calibri" pitchFamily="34" charset="0"/>
              </a:rPr>
              <a:t>Copyright © 2011 Dr. William F. Rentz &amp; Associates. Unless permission is given, additions, deletions, and corrections prepared by Dr. William F. Rentz are solely for use at the University of Ottawa.</a:t>
            </a:r>
            <a:r>
              <a:rPr lang="en-CA" sz="1800" dirty="0" smtClean="0">
                <a:latin typeface="Calibri" pitchFamily="34" charset="0"/>
                <a:cs typeface="Calibri" pitchFamily="34" charset="0"/>
              </a:rPr>
              <a:t>	</a:t>
            </a:r>
            <a:endParaRPr lang="en-US" sz="1800" dirty="0" smtClean="0">
              <a:solidFill>
                <a:schemeClr val="tx1"/>
              </a:solidFill>
              <a:latin typeface="Calibri" pitchFamily="34" charset="0"/>
              <a:cs typeface="Calibri" pitchFamily="34" charset="0"/>
            </a:endParaRPr>
          </a:p>
          <a:p>
            <a:pPr algn="just">
              <a:buClrTx/>
              <a:buSzPct val="100000"/>
              <a:buFont typeface="Arial" pitchFamily="34" charset="0"/>
              <a:buChar char="•"/>
            </a:pPr>
            <a:endParaRPr lang="en-US" sz="1800" dirty="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40</a:t>
            </a:fld>
            <a:endParaRPr kumimoji="0" lang="en-US" dirty="0"/>
          </a:p>
        </p:txBody>
      </p:sp>
      <p:pic>
        <p:nvPicPr>
          <p:cNvPr id="4" name="Picture 4" descr="wiley_vert_k"/>
          <p:cNvPicPr>
            <a:picLocks noChangeAspect="1" noChangeArrowheads="1"/>
          </p:cNvPicPr>
          <p:nvPr/>
        </p:nvPicPr>
        <p:blipFill>
          <a:blip r:embed="rId2" cstate="print">
            <a:grayscl/>
            <a:biLevel thresh="50000"/>
          </a:blip>
          <a:srcRect/>
          <a:stretch>
            <a:fillRect/>
          </a:stretch>
        </p:blipFill>
        <p:spPr bwMode="auto">
          <a:xfrm>
            <a:off x="4495800" y="4876800"/>
            <a:ext cx="685800" cy="991396"/>
          </a:xfrm>
          <a:prstGeom prst="rect">
            <a:avLst/>
          </a:prstGeom>
          <a:noFill/>
        </p:spPr>
      </p:pic>
      <p:sp>
        <p:nvSpPr>
          <p:cNvPr id="5" name="Title 1"/>
          <p:cNvSpPr txBox="1">
            <a:spLocks/>
          </p:cNvSpPr>
          <p:nvPr/>
        </p:nvSpPr>
        <p:spPr>
          <a:xfrm>
            <a:off x="304800" y="457200"/>
            <a:ext cx="8686800" cy="838200"/>
          </a:xfrm>
          <a:prstGeom prst="rect">
            <a:avLst/>
          </a:prstGeom>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tx1"/>
                </a:solidFill>
                <a:effectLst/>
                <a:uLnTx/>
                <a:uFillTx/>
                <a:latin typeface="Calibri" pitchFamily="34" charset="0"/>
                <a:ea typeface="+mj-ea"/>
                <a:cs typeface="Calibri" pitchFamily="34" charset="0"/>
              </a:rPr>
              <a:t>Copyright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838200"/>
          </a:xfrm>
        </p:spPr>
        <p:txBody>
          <a:bodyPr vert="horz" anchor="ctr">
            <a:normAutofit/>
          </a:bodyPr>
          <a:lstStyle/>
          <a:p>
            <a:r>
              <a:rPr lang="en-US" b="1" cap="none" dirty="0" smtClean="0">
                <a:solidFill>
                  <a:schemeClr val="tx1"/>
                </a:solidFill>
                <a:effectLst/>
                <a:latin typeface="Calibri" pitchFamily="34" charset="0"/>
                <a:cs typeface="Calibri" pitchFamily="34" charset="0"/>
              </a:rPr>
              <a:t>The Basic Structure of Bonds</a:t>
            </a:r>
          </a:p>
        </p:txBody>
      </p:sp>
      <p:sp>
        <p:nvSpPr>
          <p:cNvPr id="3" name="Content Placeholder 2"/>
          <p:cNvSpPr>
            <a:spLocks noGrp="1"/>
          </p:cNvSpPr>
          <p:nvPr>
            <p:ph idx="1"/>
          </p:nvPr>
        </p:nvSpPr>
        <p:spPr>
          <a:xfrm>
            <a:off x="304800" y="838200"/>
            <a:ext cx="8686800" cy="5562600"/>
          </a:xfrm>
        </p:spPr>
        <p:txBody>
          <a:bodyPr>
            <a:noAutofit/>
          </a:bodyPr>
          <a:lstStyle/>
          <a:p>
            <a:pPr>
              <a:buClrTx/>
              <a:buSzPct val="100000"/>
              <a:buFont typeface="Arial" pitchFamily="34" charset="0"/>
              <a:buChar char="•"/>
            </a:pPr>
            <a:r>
              <a:rPr lang="en-US" sz="2300" b="1" dirty="0" smtClean="0">
                <a:solidFill>
                  <a:srgbClr val="C00000"/>
                </a:solidFill>
                <a:latin typeface="Calibri" pitchFamily="34" charset="0"/>
                <a:cs typeface="Calibri" pitchFamily="34" charset="0"/>
              </a:rPr>
              <a:t>Term to maturity </a:t>
            </a:r>
            <a:r>
              <a:rPr lang="en-US" sz="2300" dirty="0" smtClean="0">
                <a:solidFill>
                  <a:schemeClr val="tx1"/>
                </a:solidFill>
                <a:latin typeface="Calibri" pitchFamily="34" charset="0"/>
                <a:cs typeface="Calibri" pitchFamily="34" charset="0"/>
              </a:rPr>
              <a:t>is the time remaining to the maturity date</a:t>
            </a:r>
          </a:p>
          <a:p>
            <a:pPr>
              <a:buClrTx/>
              <a:buSzPct val="100000"/>
              <a:buFont typeface="Arial" pitchFamily="34" charset="0"/>
              <a:buChar char="•"/>
            </a:pPr>
            <a:r>
              <a:rPr lang="en-US" sz="2300" i="1" dirty="0" smtClean="0">
                <a:solidFill>
                  <a:schemeClr val="tx1"/>
                </a:solidFill>
                <a:latin typeface="Calibri" pitchFamily="34" charset="0"/>
                <a:cs typeface="Calibri" pitchFamily="34" charset="0"/>
              </a:rPr>
              <a:t>Coupon rate</a:t>
            </a:r>
            <a:r>
              <a:rPr lang="en-US" sz="2300" dirty="0" smtClean="0">
                <a:solidFill>
                  <a:schemeClr val="tx1"/>
                </a:solidFill>
                <a:latin typeface="Calibri" pitchFamily="34" charset="0"/>
                <a:cs typeface="Calibri" pitchFamily="34" charset="0"/>
              </a:rPr>
              <a:t> is the annual percentage </a:t>
            </a:r>
            <a:r>
              <a:rPr lang="en-US" sz="2300" b="1" dirty="0" smtClean="0">
                <a:solidFill>
                  <a:schemeClr val="tx1"/>
                </a:solidFill>
                <a:latin typeface="Calibri" pitchFamily="34" charset="0"/>
                <a:cs typeface="Calibri" pitchFamily="34" charset="0"/>
              </a:rPr>
              <a:t>interest</a:t>
            </a:r>
            <a:r>
              <a:rPr lang="en-US" sz="2300" dirty="0" smtClean="0">
                <a:solidFill>
                  <a:schemeClr val="tx1"/>
                </a:solidFill>
                <a:latin typeface="Calibri" pitchFamily="34" charset="0"/>
                <a:cs typeface="Calibri" pitchFamily="34" charset="0"/>
              </a:rPr>
              <a:t> paid on the bond’s face value</a:t>
            </a:r>
          </a:p>
          <a:p>
            <a:pPr lvl="1">
              <a:buClrTx/>
              <a:buSzPct val="100000"/>
              <a:buFont typeface="Arial" pitchFamily="34" charset="0"/>
              <a:buChar char="•"/>
            </a:pPr>
            <a:r>
              <a:rPr lang="en-US" sz="2100" dirty="0" smtClean="0">
                <a:solidFill>
                  <a:schemeClr val="tx1"/>
                </a:solidFill>
                <a:latin typeface="Calibri" pitchFamily="34" charset="0"/>
                <a:cs typeface="Calibri" pitchFamily="34" charset="0"/>
              </a:rPr>
              <a:t>Multiply the coupon rate by the bond’s face value to calculate, and divide by two if the coupon is paid semi-annually</a:t>
            </a:r>
          </a:p>
          <a:p>
            <a:pPr lvl="1">
              <a:buClrTx/>
              <a:buSzPct val="100000"/>
              <a:buFont typeface="Arial" pitchFamily="34" charset="0"/>
              <a:buChar char="•"/>
            </a:pPr>
            <a:r>
              <a:rPr lang="en-US" sz="2100" i="1" dirty="0" smtClean="0">
                <a:solidFill>
                  <a:schemeClr val="tx1"/>
                </a:solidFill>
                <a:latin typeface="Calibri" pitchFamily="34" charset="0"/>
                <a:cs typeface="Calibri" pitchFamily="34" charset="0"/>
              </a:rPr>
              <a:t>Example:</a:t>
            </a:r>
            <a:r>
              <a:rPr lang="en-US" sz="2100" dirty="0" smtClean="0">
                <a:solidFill>
                  <a:schemeClr val="tx1"/>
                </a:solidFill>
                <a:latin typeface="Calibri" pitchFamily="34" charset="0"/>
                <a:cs typeface="Calibri" pitchFamily="34" charset="0"/>
              </a:rPr>
              <a:t>  A $1,000 bond with an 8% coupon rate will have an $80 annual coupon or a $40 semi-annual coupon</a:t>
            </a:r>
            <a:endParaRPr lang="en-US" sz="2100" i="1" dirty="0" smtClean="0">
              <a:solidFill>
                <a:schemeClr val="tx1"/>
              </a:solidFill>
              <a:latin typeface="Calibri" pitchFamily="34" charset="0"/>
              <a:cs typeface="Calibri" pitchFamily="34" charset="0"/>
            </a:endParaRPr>
          </a:p>
          <a:p>
            <a:pPr>
              <a:buClrTx/>
              <a:buSzPct val="100000"/>
              <a:buFont typeface="Arial" pitchFamily="34" charset="0"/>
              <a:buChar char="•"/>
            </a:pPr>
            <a:r>
              <a:rPr lang="en-US" sz="2300" dirty="0" smtClean="0">
                <a:solidFill>
                  <a:schemeClr val="tx1"/>
                </a:solidFill>
                <a:latin typeface="Calibri" pitchFamily="34" charset="0"/>
                <a:cs typeface="Calibri" pitchFamily="34" charset="0"/>
              </a:rPr>
              <a:t>Security and protective provisions:</a:t>
            </a:r>
          </a:p>
          <a:p>
            <a:pPr lvl="1">
              <a:buClrTx/>
              <a:buSzPct val="100000"/>
              <a:buFont typeface="Arial" pitchFamily="34" charset="0"/>
              <a:buChar char="•"/>
            </a:pPr>
            <a:r>
              <a:rPr lang="en-US" sz="2100" b="1" dirty="0" smtClean="0">
                <a:solidFill>
                  <a:srgbClr val="C00000"/>
                </a:solidFill>
                <a:latin typeface="Calibri" pitchFamily="34" charset="0"/>
                <a:cs typeface="Calibri" pitchFamily="34" charset="0"/>
              </a:rPr>
              <a:t>Mortgage bonds </a:t>
            </a:r>
            <a:r>
              <a:rPr lang="en-US" sz="2100" dirty="0" smtClean="0">
                <a:solidFill>
                  <a:schemeClr val="tx1"/>
                </a:solidFill>
                <a:latin typeface="Calibri" pitchFamily="34" charset="0"/>
                <a:cs typeface="Calibri" pitchFamily="34" charset="0"/>
              </a:rPr>
              <a:t>are secured by real assets</a:t>
            </a:r>
          </a:p>
          <a:p>
            <a:pPr lvl="1">
              <a:buClrTx/>
              <a:buSzPct val="100000"/>
              <a:buFont typeface="Arial" pitchFamily="34" charset="0"/>
              <a:buChar char="•"/>
            </a:pPr>
            <a:r>
              <a:rPr lang="en-US" sz="2100" b="1" dirty="0" smtClean="0">
                <a:solidFill>
                  <a:srgbClr val="C00000"/>
                </a:solidFill>
                <a:latin typeface="Calibri" pitchFamily="34" charset="0"/>
                <a:cs typeface="Calibri" pitchFamily="34" charset="0"/>
              </a:rPr>
              <a:t>Debentures</a:t>
            </a:r>
            <a:r>
              <a:rPr lang="en-US" sz="2100" dirty="0" smtClean="0">
                <a:solidFill>
                  <a:schemeClr val="tx1"/>
                </a:solidFill>
                <a:latin typeface="Calibri" pitchFamily="34" charset="0"/>
                <a:cs typeface="Calibri" pitchFamily="34" charset="0"/>
              </a:rPr>
              <a:t> are either unsecured or secured, with a floating charge over the firm’s assets</a:t>
            </a:r>
          </a:p>
          <a:p>
            <a:pPr lvl="1">
              <a:buClrTx/>
              <a:buSzPct val="100000"/>
              <a:buFont typeface="Arial" pitchFamily="34" charset="0"/>
              <a:buChar char="•"/>
            </a:pPr>
            <a:r>
              <a:rPr lang="en-US" sz="2100" b="1" dirty="0" smtClean="0">
                <a:solidFill>
                  <a:srgbClr val="C00000"/>
                </a:solidFill>
                <a:latin typeface="Calibri" pitchFamily="34" charset="0"/>
                <a:cs typeface="Calibri" pitchFamily="34" charset="0"/>
              </a:rPr>
              <a:t>Collateral</a:t>
            </a:r>
            <a:r>
              <a:rPr lang="en-US" sz="2100" b="1" i="1" dirty="0" smtClean="0">
                <a:solidFill>
                  <a:srgbClr val="C00000"/>
                </a:solidFill>
                <a:latin typeface="Calibri" pitchFamily="34" charset="0"/>
                <a:cs typeface="Calibri" pitchFamily="34" charset="0"/>
              </a:rPr>
              <a:t> </a:t>
            </a:r>
            <a:r>
              <a:rPr lang="en-US" sz="2100" b="1" dirty="0" smtClean="0">
                <a:solidFill>
                  <a:srgbClr val="C00000"/>
                </a:solidFill>
                <a:latin typeface="Calibri" pitchFamily="34" charset="0"/>
                <a:cs typeface="Calibri" pitchFamily="34" charset="0"/>
              </a:rPr>
              <a:t>trust bonds </a:t>
            </a:r>
            <a:r>
              <a:rPr lang="en-US" sz="2100" dirty="0" smtClean="0">
                <a:solidFill>
                  <a:schemeClr val="tx1"/>
                </a:solidFill>
                <a:latin typeface="Calibri" pitchFamily="34" charset="0"/>
                <a:cs typeface="Calibri" pitchFamily="34" charset="0"/>
              </a:rPr>
              <a:t>are secured by pledged financial assets, such as common stock, other bonds, or Treasury bills</a:t>
            </a:r>
          </a:p>
          <a:p>
            <a:pPr lvl="1">
              <a:buClrTx/>
              <a:buSzPct val="100000"/>
              <a:buFont typeface="Arial" pitchFamily="34" charset="0"/>
              <a:buChar char="•"/>
            </a:pPr>
            <a:r>
              <a:rPr lang="en-US" sz="2100" b="1" dirty="0" smtClean="0">
                <a:solidFill>
                  <a:srgbClr val="C00000"/>
                </a:solidFill>
                <a:latin typeface="Calibri" pitchFamily="34" charset="0"/>
                <a:cs typeface="Calibri" pitchFamily="34" charset="0"/>
              </a:rPr>
              <a:t>Equipment trust certificates </a:t>
            </a:r>
            <a:r>
              <a:rPr lang="en-US" sz="2100" dirty="0" smtClean="0">
                <a:solidFill>
                  <a:schemeClr val="tx1"/>
                </a:solidFill>
                <a:latin typeface="Calibri" pitchFamily="34" charset="0"/>
                <a:cs typeface="Calibri" pitchFamily="34" charset="0"/>
              </a:rPr>
              <a:t>are secured by pledged equipment, such as railway rolling stock</a:t>
            </a:r>
            <a:endParaRPr lang="en-US" sz="2200" dirty="0">
              <a:solidFill>
                <a:schemeClr val="tx1"/>
              </a:solidFill>
              <a:latin typeface="Calibri" pitchFamily="34" charset="0"/>
              <a:cs typeface="Calibri" pitchFamily="34" charset="0"/>
            </a:endParaRPr>
          </a:p>
        </p:txBody>
      </p:sp>
      <p:sp>
        <p:nvSpPr>
          <p:cNvPr id="5" name="Footer Placeholder 4"/>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5</a:t>
            </a:fld>
            <a:endParaRPr kumimoji="0"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vert="horz" anchor="ctr">
            <a:normAutofit/>
          </a:bodyPr>
          <a:lstStyle/>
          <a:p>
            <a:r>
              <a:rPr lang="en-US" b="1" cap="none" dirty="0" smtClean="0">
                <a:solidFill>
                  <a:schemeClr val="tx1"/>
                </a:solidFill>
                <a:effectLst/>
                <a:latin typeface="Calibri" pitchFamily="34" charset="0"/>
                <a:cs typeface="Calibri" pitchFamily="34" charset="0"/>
              </a:rPr>
              <a:t>The Basic Structure of Bonds</a:t>
            </a:r>
          </a:p>
        </p:txBody>
      </p:sp>
      <p:sp>
        <p:nvSpPr>
          <p:cNvPr id="3" name="Content Placeholder 2"/>
          <p:cNvSpPr>
            <a:spLocks noGrp="1"/>
          </p:cNvSpPr>
          <p:nvPr>
            <p:ph idx="1"/>
          </p:nvPr>
        </p:nvSpPr>
        <p:spPr>
          <a:xfrm>
            <a:off x="304800" y="990600"/>
            <a:ext cx="8686800" cy="5410200"/>
          </a:xfrm>
        </p:spPr>
        <p:txBody>
          <a:bodyPr>
            <a:noAutofit/>
          </a:bodyPr>
          <a:lstStyle/>
          <a:p>
            <a:pPr>
              <a:buClrTx/>
              <a:buSzPct val="100000"/>
              <a:buFont typeface="Arial" pitchFamily="34" charset="0"/>
              <a:buChar char="•"/>
            </a:pPr>
            <a:r>
              <a:rPr lang="en-US" sz="2300" b="1" dirty="0" smtClean="0">
                <a:solidFill>
                  <a:srgbClr val="C00000"/>
                </a:solidFill>
                <a:latin typeface="Calibri" pitchFamily="34" charset="0"/>
                <a:cs typeface="Calibri" pitchFamily="34" charset="0"/>
              </a:rPr>
              <a:t>Covenants</a:t>
            </a:r>
            <a:r>
              <a:rPr lang="en-US" sz="2300" i="1" dirty="0" smtClean="0">
                <a:solidFill>
                  <a:schemeClr val="tx1"/>
                </a:solidFill>
                <a:latin typeface="Calibri" pitchFamily="34" charset="0"/>
                <a:cs typeface="Calibri" pitchFamily="34" charset="0"/>
              </a:rPr>
              <a:t> </a:t>
            </a:r>
            <a:r>
              <a:rPr lang="en-US" sz="2300" dirty="0" smtClean="0">
                <a:solidFill>
                  <a:schemeClr val="tx1"/>
                </a:solidFill>
                <a:latin typeface="Calibri" pitchFamily="34" charset="0"/>
                <a:cs typeface="Calibri" pitchFamily="34" charset="0"/>
              </a:rPr>
              <a:t>are another type of protective provision</a:t>
            </a:r>
          </a:p>
          <a:p>
            <a:pPr lvl="1">
              <a:buClrTx/>
              <a:buSzPct val="100000"/>
              <a:buFont typeface="Arial" pitchFamily="34" charset="0"/>
              <a:buChar char="•"/>
            </a:pPr>
            <a:r>
              <a:rPr lang="en-US" sz="2100" dirty="0" smtClean="0">
                <a:solidFill>
                  <a:schemeClr val="tx1"/>
                </a:solidFill>
                <a:latin typeface="Calibri" pitchFamily="34" charset="0"/>
                <a:cs typeface="Calibri" pitchFamily="34" charset="0"/>
              </a:rPr>
              <a:t>Positive covenants specify actions the firm agrees to do, such as supply periodic financial statements and maintain certain ratios</a:t>
            </a:r>
          </a:p>
          <a:p>
            <a:pPr lvl="1">
              <a:buClrTx/>
              <a:buSzPct val="100000"/>
              <a:buFont typeface="Arial" pitchFamily="34" charset="0"/>
              <a:buChar char="•"/>
            </a:pPr>
            <a:r>
              <a:rPr lang="en-US" sz="2100" dirty="0" smtClean="0">
                <a:solidFill>
                  <a:schemeClr val="tx1"/>
                </a:solidFill>
                <a:latin typeface="Calibri" pitchFamily="34" charset="0"/>
                <a:cs typeface="Calibri" pitchFamily="34" charset="0"/>
              </a:rPr>
              <a:t>Negative covenants specify actions the firm agrees to avoid, such as restrictions on the size of its debt or acquiring or disposing  of assets</a:t>
            </a:r>
          </a:p>
          <a:p>
            <a:pPr>
              <a:buClrTx/>
              <a:buSzPct val="100000"/>
              <a:buFont typeface="Arial" pitchFamily="34" charset="0"/>
              <a:buChar char="•"/>
            </a:pPr>
            <a:r>
              <a:rPr lang="en-US" sz="2300" b="1" i="1" dirty="0" smtClean="0">
                <a:solidFill>
                  <a:schemeClr val="tx1"/>
                </a:solidFill>
                <a:latin typeface="Calibri" pitchFamily="34" charset="0"/>
                <a:cs typeface="Calibri" pitchFamily="34" charset="0"/>
              </a:rPr>
              <a:t>Call</a:t>
            </a:r>
            <a:r>
              <a:rPr lang="en-US" sz="2300" i="1" dirty="0" smtClean="0">
                <a:solidFill>
                  <a:schemeClr val="tx1"/>
                </a:solidFill>
                <a:latin typeface="Calibri" pitchFamily="34" charset="0"/>
                <a:cs typeface="Calibri" pitchFamily="34" charset="0"/>
              </a:rPr>
              <a:t> features </a:t>
            </a:r>
            <a:r>
              <a:rPr lang="en-US" sz="2300" dirty="0" smtClean="0">
                <a:solidFill>
                  <a:schemeClr val="tx1"/>
                </a:solidFill>
                <a:latin typeface="Calibri" pitchFamily="34" charset="0"/>
                <a:cs typeface="Calibri" pitchFamily="34" charset="0"/>
              </a:rPr>
              <a:t>allow the issuer to redeem or pay off the bond prior to maturity, usually at a premium</a:t>
            </a:r>
          </a:p>
          <a:p>
            <a:pPr>
              <a:buClrTx/>
              <a:buSzPct val="100000"/>
              <a:buFont typeface="Arial" pitchFamily="34" charset="0"/>
              <a:buChar char="•"/>
            </a:pPr>
            <a:r>
              <a:rPr lang="en-US" sz="2300" b="1" dirty="0" smtClean="0">
                <a:solidFill>
                  <a:srgbClr val="C00000"/>
                </a:solidFill>
                <a:latin typeface="Calibri" pitchFamily="34" charset="0"/>
                <a:cs typeface="Calibri" pitchFamily="34" charset="0"/>
              </a:rPr>
              <a:t>Retractable bonds </a:t>
            </a:r>
            <a:r>
              <a:rPr lang="en-US" sz="2300" dirty="0" smtClean="0">
                <a:solidFill>
                  <a:schemeClr val="tx1"/>
                </a:solidFill>
                <a:latin typeface="Calibri" pitchFamily="34" charset="0"/>
                <a:cs typeface="Calibri" pitchFamily="34" charset="0"/>
              </a:rPr>
              <a:t>allow the holder to </a:t>
            </a:r>
            <a:r>
              <a:rPr lang="en-US" sz="2300" dirty="0" smtClean="0">
                <a:latin typeface="Calibri" pitchFamily="34" charset="0"/>
                <a:cs typeface="Calibri" pitchFamily="34" charset="0"/>
              </a:rPr>
              <a:t>put</a:t>
            </a:r>
            <a:r>
              <a:rPr lang="en-US" sz="2300" dirty="0" smtClean="0">
                <a:solidFill>
                  <a:schemeClr val="tx1"/>
                </a:solidFill>
                <a:latin typeface="Calibri" pitchFamily="34" charset="0"/>
                <a:cs typeface="Calibri" pitchFamily="34" charset="0"/>
              </a:rPr>
              <a:t> bonds back to the issuer before maturity</a:t>
            </a:r>
          </a:p>
          <a:p>
            <a:pPr>
              <a:buClrTx/>
              <a:buSzPct val="100000"/>
              <a:buFont typeface="Arial" pitchFamily="34" charset="0"/>
              <a:buChar char="•"/>
            </a:pPr>
            <a:r>
              <a:rPr lang="en-US" sz="2300" b="1" dirty="0" smtClean="0">
                <a:solidFill>
                  <a:srgbClr val="C00000"/>
                </a:solidFill>
                <a:latin typeface="Calibri" pitchFamily="34" charset="0"/>
                <a:cs typeface="Calibri" pitchFamily="34" charset="0"/>
              </a:rPr>
              <a:t>Extendible bonds </a:t>
            </a:r>
            <a:r>
              <a:rPr lang="en-US" sz="2300" dirty="0" smtClean="0">
                <a:solidFill>
                  <a:schemeClr val="tx1"/>
                </a:solidFill>
                <a:latin typeface="Calibri" pitchFamily="34" charset="0"/>
                <a:cs typeface="Calibri" pitchFamily="34" charset="0"/>
              </a:rPr>
              <a:t>allow the holder to extend the bond’s maturity</a:t>
            </a:r>
          </a:p>
          <a:p>
            <a:pPr>
              <a:buClrTx/>
              <a:buSzPct val="100000"/>
              <a:buFont typeface="Arial" pitchFamily="34" charset="0"/>
              <a:buChar char="•"/>
            </a:pPr>
            <a:r>
              <a:rPr lang="en-US" sz="2300" b="1" dirty="0" smtClean="0">
                <a:solidFill>
                  <a:srgbClr val="C00000"/>
                </a:solidFill>
                <a:latin typeface="Calibri" pitchFamily="34" charset="0"/>
                <a:cs typeface="Calibri" pitchFamily="34" charset="0"/>
              </a:rPr>
              <a:t>Sinking funds </a:t>
            </a:r>
            <a:r>
              <a:rPr lang="en-US" sz="2300" dirty="0" smtClean="0">
                <a:solidFill>
                  <a:schemeClr val="tx1"/>
                </a:solidFill>
                <a:latin typeface="Calibri" pitchFamily="34" charset="0"/>
                <a:cs typeface="Calibri" pitchFamily="34" charset="0"/>
              </a:rPr>
              <a:t>are funds set aside by the issuer to ensure the firm is able to redeem the bond at maturity</a:t>
            </a:r>
          </a:p>
          <a:p>
            <a:pPr>
              <a:buClrTx/>
              <a:buSzPct val="100000"/>
              <a:buFont typeface="Arial" pitchFamily="34" charset="0"/>
              <a:buChar char="•"/>
            </a:pPr>
            <a:r>
              <a:rPr lang="en-US" sz="2300" b="1" dirty="0" smtClean="0">
                <a:solidFill>
                  <a:srgbClr val="C00000"/>
                </a:solidFill>
                <a:latin typeface="Calibri" pitchFamily="34" charset="0"/>
                <a:cs typeface="Calibri" pitchFamily="34" charset="0"/>
              </a:rPr>
              <a:t>Convertible bonds </a:t>
            </a:r>
            <a:r>
              <a:rPr lang="en-US" sz="2300" dirty="0" smtClean="0">
                <a:solidFill>
                  <a:schemeClr val="tx1"/>
                </a:solidFill>
                <a:latin typeface="Calibri" pitchFamily="34" charset="0"/>
                <a:cs typeface="Calibri" pitchFamily="34" charset="0"/>
              </a:rPr>
              <a:t>can be converted into common stock at a pre-determined conversion price</a:t>
            </a:r>
          </a:p>
        </p:txBody>
      </p:sp>
      <p:sp>
        <p:nvSpPr>
          <p:cNvPr id="5" name="Footer Placeholder 4"/>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4" name="Slide Number Placeholder 3"/>
          <p:cNvSpPr>
            <a:spLocks noGrp="1"/>
          </p:cNvSpPr>
          <p:nvPr>
            <p:ph type="sldNum" sz="quarter" idx="12"/>
          </p:nvPr>
        </p:nvSpPr>
        <p:spPr/>
        <p:txBody>
          <a:bodyPr/>
          <a:lstStyle/>
          <a:p>
            <a:fld id="{CA15C064-DD44-4CAC-873E-2D1F54821676}" type="slidenum">
              <a:rPr kumimoji="0" lang="en-US" smtClean="0"/>
              <a:pPr/>
              <a:t>6</a:t>
            </a:fld>
            <a:endParaRPr kumimoji="0"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Bond Valuation</a:t>
            </a:r>
          </a:p>
        </p:txBody>
      </p:sp>
      <p:sp>
        <p:nvSpPr>
          <p:cNvPr id="3" name="Content Placeholder 2"/>
          <p:cNvSpPr>
            <a:spLocks noGrp="1"/>
          </p:cNvSpPr>
          <p:nvPr>
            <p:ph idx="1"/>
          </p:nvPr>
        </p:nvSpPr>
        <p:spPr>
          <a:xfrm>
            <a:off x="304800" y="1295401"/>
            <a:ext cx="8686800" cy="2667000"/>
          </a:xfrm>
        </p:spPr>
        <p:txBody>
          <a:bodyPr>
            <a:noAutofit/>
          </a:bodyPr>
          <a:lstStyle/>
          <a:p>
            <a:pPr>
              <a:buClrTx/>
              <a:buSzPct val="100000"/>
              <a:buFont typeface="Arial" pitchFamily="34" charset="0"/>
              <a:buChar char="•"/>
            </a:pPr>
            <a:r>
              <a:rPr lang="en-US" sz="2600" dirty="0" smtClean="0">
                <a:solidFill>
                  <a:schemeClr val="tx1"/>
                </a:solidFill>
                <a:latin typeface="Calibri" pitchFamily="34" charset="0"/>
                <a:cs typeface="Calibri" pitchFamily="34" charset="0"/>
              </a:rPr>
              <a:t>Equation 6-1 shows the price of a bond is a function of:</a:t>
            </a:r>
          </a:p>
          <a:p>
            <a:pPr lvl="1">
              <a:buClrTx/>
              <a:buSzPct val="100000"/>
              <a:buFont typeface="Arial" pitchFamily="34" charset="0"/>
              <a:buChar char="•"/>
            </a:pPr>
            <a:r>
              <a:rPr lang="en-US" sz="2400" dirty="0" smtClean="0">
                <a:solidFill>
                  <a:schemeClr val="tx1"/>
                </a:solidFill>
                <a:latin typeface="Calibri" pitchFamily="34" charset="0"/>
                <a:cs typeface="Calibri" pitchFamily="34" charset="0"/>
              </a:rPr>
              <a:t>Par or face value , </a:t>
            </a:r>
            <a:r>
              <a:rPr lang="en-US" sz="2400" i="1" dirty="0" smtClean="0">
                <a:solidFill>
                  <a:schemeClr val="tx1"/>
                </a:solidFill>
                <a:latin typeface="Calibri" pitchFamily="34" charset="0"/>
                <a:cs typeface="Calibri" pitchFamily="34" charset="0"/>
              </a:rPr>
              <a:t>F</a:t>
            </a:r>
            <a:endParaRPr lang="en-US" sz="2400" dirty="0" smtClean="0">
              <a:solidFill>
                <a:schemeClr val="tx1"/>
              </a:solidFill>
              <a:latin typeface="Calibri" pitchFamily="34" charset="0"/>
              <a:cs typeface="Calibri" pitchFamily="34" charset="0"/>
            </a:endParaRPr>
          </a:p>
          <a:p>
            <a:pPr lvl="1">
              <a:buClrTx/>
              <a:buSzPct val="100000"/>
              <a:buFont typeface="Arial" pitchFamily="34" charset="0"/>
              <a:buChar char="•"/>
            </a:pPr>
            <a:r>
              <a:rPr lang="en-US" sz="2400" dirty="0" smtClean="0">
                <a:solidFill>
                  <a:schemeClr val="tx1"/>
                </a:solidFill>
                <a:latin typeface="Calibri" pitchFamily="34" charset="0"/>
                <a:cs typeface="Calibri" pitchFamily="34" charset="0"/>
              </a:rPr>
              <a:t>Term to maturity, </a:t>
            </a:r>
            <a:r>
              <a:rPr lang="en-US" sz="2400" i="1" dirty="0" smtClean="0">
                <a:solidFill>
                  <a:schemeClr val="tx1"/>
                </a:solidFill>
                <a:latin typeface="Calibri" pitchFamily="34" charset="0"/>
                <a:cs typeface="Calibri" pitchFamily="34" charset="0"/>
              </a:rPr>
              <a:t>n</a:t>
            </a:r>
            <a:endParaRPr lang="en-US" sz="2400" dirty="0" smtClean="0">
              <a:solidFill>
                <a:schemeClr val="tx1"/>
              </a:solidFill>
              <a:latin typeface="Calibri" pitchFamily="34" charset="0"/>
              <a:cs typeface="Calibri" pitchFamily="34" charset="0"/>
            </a:endParaRPr>
          </a:p>
          <a:p>
            <a:pPr lvl="1">
              <a:buClrTx/>
              <a:buSzPct val="100000"/>
              <a:buFont typeface="Arial" pitchFamily="34" charset="0"/>
              <a:buChar char="•"/>
            </a:pPr>
            <a:r>
              <a:rPr lang="en-US" sz="2400" dirty="0" smtClean="0">
                <a:solidFill>
                  <a:schemeClr val="tx1"/>
                </a:solidFill>
                <a:latin typeface="Calibri" pitchFamily="34" charset="0"/>
                <a:cs typeface="Calibri" pitchFamily="34" charset="0"/>
              </a:rPr>
              <a:t>Interest or coupon payment, </a:t>
            </a:r>
            <a:r>
              <a:rPr lang="en-US" sz="2400" i="1" dirty="0" smtClean="0">
                <a:solidFill>
                  <a:schemeClr val="tx1"/>
                </a:solidFill>
                <a:latin typeface="Calibri" pitchFamily="34" charset="0"/>
                <a:cs typeface="Calibri" pitchFamily="34" charset="0"/>
              </a:rPr>
              <a:t>I</a:t>
            </a:r>
            <a:endParaRPr lang="en-US" sz="2400" dirty="0" smtClean="0">
              <a:solidFill>
                <a:schemeClr val="tx1"/>
              </a:solidFill>
              <a:latin typeface="Calibri" pitchFamily="34" charset="0"/>
              <a:cs typeface="Calibri" pitchFamily="34" charset="0"/>
            </a:endParaRPr>
          </a:p>
          <a:p>
            <a:pPr lvl="1">
              <a:buClrTx/>
              <a:buSzPct val="100000"/>
              <a:buFont typeface="Arial" pitchFamily="34" charset="0"/>
              <a:buChar char="•"/>
            </a:pPr>
            <a:r>
              <a:rPr lang="en-US" sz="2400" dirty="0" smtClean="0">
                <a:solidFill>
                  <a:schemeClr val="tx1"/>
                </a:solidFill>
                <a:latin typeface="Calibri" pitchFamily="34" charset="0"/>
                <a:cs typeface="Calibri" pitchFamily="34" charset="0"/>
              </a:rPr>
              <a:t>The investor’s required rate of return (also known as discount rate or yield to maturity), </a:t>
            </a:r>
            <a:r>
              <a:rPr lang="en-US" sz="2400" i="1" dirty="0" smtClean="0">
                <a:solidFill>
                  <a:schemeClr val="tx1"/>
                </a:solidFill>
                <a:latin typeface="Calibri" pitchFamily="34" charset="0"/>
                <a:cs typeface="Calibri" pitchFamily="34" charset="0"/>
              </a:rPr>
              <a:t>k</a:t>
            </a:r>
            <a:r>
              <a:rPr lang="en-US" sz="2400" i="1" baseline="-25000" dirty="0" smtClean="0">
                <a:solidFill>
                  <a:schemeClr val="tx1"/>
                </a:solidFill>
                <a:latin typeface="Calibri" pitchFamily="34" charset="0"/>
                <a:cs typeface="Calibri" pitchFamily="34" charset="0"/>
              </a:rPr>
              <a:t>b</a:t>
            </a:r>
            <a:endParaRPr lang="en-US" sz="2400" dirty="0">
              <a:solidFill>
                <a:schemeClr val="tx1"/>
              </a:solidFill>
              <a:latin typeface="Calibri" pitchFamily="34" charset="0"/>
              <a:cs typeface="Calibri" pitchFamily="34" charset="0"/>
            </a:endParaRPr>
          </a:p>
        </p:txBody>
      </p:sp>
      <p:sp>
        <p:nvSpPr>
          <p:cNvPr id="7" name="Footer Placeholder 6"/>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7</a:t>
            </a:fld>
            <a:endParaRPr kumimoji="0" lang="en-US" dirty="0"/>
          </a:p>
        </p:txBody>
      </p:sp>
      <p:graphicFrame>
        <p:nvGraphicFramePr>
          <p:cNvPr id="5" name="Object 4"/>
          <p:cNvGraphicFramePr>
            <a:graphicFrameLocks noChangeAspect="1"/>
          </p:cNvGraphicFramePr>
          <p:nvPr/>
        </p:nvGraphicFramePr>
        <p:xfrm>
          <a:off x="1981200" y="4114800"/>
          <a:ext cx="4834689" cy="1134063"/>
        </p:xfrm>
        <a:graphic>
          <a:graphicData uri="http://schemas.openxmlformats.org/presentationml/2006/ole">
            <p:oleObj spid="_x0000_s2050" name="Equation" r:id="rId3" imgW="2057400" imgH="482400" progId="Equation.3">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Bond Valuation:  Annual Coupons</a:t>
            </a:r>
          </a:p>
        </p:txBody>
      </p:sp>
      <p:sp>
        <p:nvSpPr>
          <p:cNvPr id="3" name="Content Placeholder 2"/>
          <p:cNvSpPr>
            <a:spLocks noGrp="1"/>
          </p:cNvSpPr>
          <p:nvPr>
            <p:ph idx="1"/>
          </p:nvPr>
        </p:nvSpPr>
        <p:spPr>
          <a:xfrm>
            <a:off x="304800" y="1295401"/>
            <a:ext cx="8686800" cy="1219200"/>
          </a:xfrm>
        </p:spPr>
        <p:txBody>
          <a:bodyPr>
            <a:noAutofit/>
          </a:bodyPr>
          <a:lstStyle/>
          <a:p>
            <a:pPr>
              <a:buClrTx/>
              <a:buSzPct val="100000"/>
              <a:buFont typeface="Arial" pitchFamily="34" charset="0"/>
              <a:buChar char="•"/>
            </a:pPr>
            <a:r>
              <a:rPr lang="en-US" sz="2400" i="1" dirty="0" smtClean="0">
                <a:solidFill>
                  <a:schemeClr val="tx1"/>
                </a:solidFill>
                <a:latin typeface="Calibri" pitchFamily="34" charset="0"/>
                <a:cs typeface="Calibri" pitchFamily="34" charset="0"/>
              </a:rPr>
              <a:t>Example:  </a:t>
            </a:r>
            <a:r>
              <a:rPr lang="en-US" sz="2400" dirty="0" smtClean="0">
                <a:solidFill>
                  <a:schemeClr val="tx1"/>
                </a:solidFill>
                <a:latin typeface="Calibri" pitchFamily="34" charset="0"/>
                <a:cs typeface="Calibri" pitchFamily="34" charset="0"/>
              </a:rPr>
              <a:t>The market price of a 5% </a:t>
            </a:r>
            <a:r>
              <a:rPr lang="en-US" sz="2400" u="sng" dirty="0" smtClean="0">
                <a:solidFill>
                  <a:schemeClr val="tx1"/>
                </a:solidFill>
                <a:latin typeface="Calibri" pitchFamily="34" charset="0"/>
                <a:cs typeface="Calibri" pitchFamily="34" charset="0"/>
              </a:rPr>
              <a:t>annual</a:t>
            </a:r>
            <a:r>
              <a:rPr lang="en-US" sz="2400" dirty="0" smtClean="0">
                <a:solidFill>
                  <a:schemeClr val="tx1"/>
                </a:solidFill>
                <a:latin typeface="Calibri" pitchFamily="34" charset="0"/>
                <a:cs typeface="Calibri" pitchFamily="34" charset="0"/>
              </a:rPr>
              <a:t> coupon-paying Eurobond with 10 years to maturity, a face value of $1,000 and a yield-to-maturity of 6% is $926.40.</a:t>
            </a:r>
          </a:p>
        </p:txBody>
      </p:sp>
      <p:sp>
        <p:nvSpPr>
          <p:cNvPr id="7" name="Footer Placeholder 6"/>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8</a:t>
            </a:fld>
            <a:endParaRPr kumimoji="0" lang="en-US" dirty="0"/>
          </a:p>
        </p:txBody>
      </p:sp>
      <p:graphicFrame>
        <p:nvGraphicFramePr>
          <p:cNvPr id="5" name="Object 4"/>
          <p:cNvGraphicFramePr>
            <a:graphicFrameLocks noChangeAspect="1"/>
          </p:cNvGraphicFramePr>
          <p:nvPr/>
        </p:nvGraphicFramePr>
        <p:xfrm>
          <a:off x="1295400" y="2667000"/>
          <a:ext cx="5990351" cy="2127734"/>
        </p:xfrm>
        <a:graphic>
          <a:graphicData uri="http://schemas.openxmlformats.org/presentationml/2006/ole">
            <p:oleObj spid="_x0000_s3074" name="Equation" r:id="rId3" imgW="2717640" imgH="965160" progId="Equation.3">
              <p:embed/>
            </p:oleObj>
          </a:graphicData>
        </a:graphic>
      </p:graphicFrame>
      <p:sp>
        <p:nvSpPr>
          <p:cNvPr id="8" name="Rectangle 7"/>
          <p:cNvSpPr/>
          <p:nvPr/>
        </p:nvSpPr>
        <p:spPr>
          <a:xfrm>
            <a:off x="381000" y="5105400"/>
            <a:ext cx="8153400" cy="830997"/>
          </a:xfrm>
          <a:prstGeom prst="rect">
            <a:avLst/>
          </a:prstGeom>
        </p:spPr>
        <p:txBody>
          <a:bodyPr wrap="square">
            <a:spAutoFit/>
          </a:bodyPr>
          <a:lstStyle/>
          <a:p>
            <a:pPr marL="231775" indent="-231775">
              <a:buClrTx/>
              <a:buSzPct val="100000"/>
              <a:buFont typeface="Arial" pitchFamily="34" charset="0"/>
              <a:buChar char="•"/>
            </a:pPr>
            <a:r>
              <a:rPr lang="en-US" sz="2400" dirty="0" smtClean="0">
                <a:latin typeface="Calibri" pitchFamily="34" charset="0"/>
                <a:cs typeface="Calibri" pitchFamily="34" charset="0"/>
              </a:rPr>
              <a:t>TI BAII+ Calculator:  (2</a:t>
            </a:r>
            <a:r>
              <a:rPr lang="en-US" sz="2400" baseline="30000" dirty="0" smtClean="0">
                <a:latin typeface="Calibri" pitchFamily="34" charset="0"/>
                <a:cs typeface="Calibri" pitchFamily="34" charset="0"/>
              </a:rPr>
              <a:t>nd</a:t>
            </a:r>
            <a:r>
              <a:rPr lang="en-US" sz="2400" dirty="0" smtClean="0">
                <a:latin typeface="Calibri" pitchFamily="34" charset="0"/>
                <a:cs typeface="Calibri" pitchFamily="34" charset="0"/>
              </a:rPr>
              <a:t>) (CLR TVM) 1000 (FV) 50 (PMT) 10 (N) 6 (I/Y) (CPT) (PV) = - 926.40</a:t>
            </a:r>
            <a:endParaRPr lang="en-US" sz="240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r>
              <a:rPr lang="en-US" b="1" cap="none" dirty="0" smtClean="0">
                <a:solidFill>
                  <a:schemeClr val="tx1"/>
                </a:solidFill>
                <a:effectLst/>
                <a:latin typeface="Calibri" pitchFamily="34" charset="0"/>
                <a:cs typeface="Calibri" pitchFamily="34" charset="0"/>
              </a:rPr>
              <a:t>Factors Affecting Bond Prices</a:t>
            </a:r>
          </a:p>
        </p:txBody>
      </p:sp>
      <p:sp>
        <p:nvSpPr>
          <p:cNvPr id="3" name="Content Placeholder 2"/>
          <p:cNvSpPr>
            <a:spLocks noGrp="1"/>
          </p:cNvSpPr>
          <p:nvPr>
            <p:ph idx="1"/>
          </p:nvPr>
        </p:nvSpPr>
        <p:spPr>
          <a:xfrm>
            <a:off x="304800" y="1295400"/>
            <a:ext cx="8686800" cy="1905000"/>
          </a:xfrm>
        </p:spPr>
        <p:txBody>
          <a:bodyPr>
            <a:noAutofit/>
          </a:bodyPr>
          <a:lstStyle/>
          <a:p>
            <a:pPr>
              <a:buClrTx/>
              <a:buSzPct val="100000"/>
              <a:buFont typeface="Arial" pitchFamily="34" charset="0"/>
              <a:buChar char="•"/>
            </a:pPr>
            <a:r>
              <a:rPr lang="en-US" sz="2600" dirty="0" smtClean="0">
                <a:solidFill>
                  <a:schemeClr val="tx1"/>
                </a:solidFill>
                <a:latin typeface="Calibri" pitchFamily="34" charset="0"/>
                <a:cs typeface="Calibri" pitchFamily="34" charset="0"/>
              </a:rPr>
              <a:t>As Figure 6-2 shows, interest rates are inversely related to bond prices</a:t>
            </a:r>
          </a:p>
          <a:p>
            <a:pPr lvl="1">
              <a:buClrTx/>
              <a:buSzPct val="100000"/>
              <a:buFont typeface="Arial" pitchFamily="34" charset="0"/>
              <a:buChar char="•"/>
            </a:pPr>
            <a:r>
              <a:rPr lang="en-US" sz="2400" dirty="0" smtClean="0">
                <a:solidFill>
                  <a:schemeClr val="tx1"/>
                </a:solidFill>
                <a:latin typeface="Calibri" pitchFamily="34" charset="0"/>
                <a:cs typeface="Calibri" pitchFamily="34" charset="0"/>
              </a:rPr>
              <a:t>Bond prices increase when interest rates decrease</a:t>
            </a:r>
          </a:p>
          <a:p>
            <a:pPr lvl="1">
              <a:buClrTx/>
              <a:buSzPct val="100000"/>
              <a:buFont typeface="Arial" pitchFamily="34" charset="0"/>
              <a:buChar char="•"/>
            </a:pPr>
            <a:r>
              <a:rPr lang="en-US" sz="2400" dirty="0" smtClean="0">
                <a:solidFill>
                  <a:schemeClr val="tx1"/>
                </a:solidFill>
                <a:latin typeface="Calibri" pitchFamily="34" charset="0"/>
                <a:cs typeface="Calibri" pitchFamily="34" charset="0"/>
              </a:rPr>
              <a:t>Bond prices decrease when interest rates increase</a:t>
            </a:r>
          </a:p>
        </p:txBody>
      </p:sp>
      <p:sp>
        <p:nvSpPr>
          <p:cNvPr id="6" name="Footer Placeholder 5"/>
          <p:cNvSpPr>
            <a:spLocks noGrp="1"/>
          </p:cNvSpPr>
          <p:nvPr>
            <p:ph type="ftr" sz="quarter" idx="11"/>
          </p:nvPr>
        </p:nvSpPr>
        <p:spPr/>
        <p:txBody>
          <a:bodyPr/>
          <a:lstStyle/>
          <a:p>
            <a:r>
              <a:rPr kumimoji="0" lang="en-US" smtClean="0"/>
              <a:t>Booth/Cleary Introduction to Corporate Finance, Second Edition </a:t>
            </a:r>
            <a:endParaRPr kumimoji="0" lang="en-US" dirty="0"/>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9</a:t>
            </a:fld>
            <a:endParaRPr kumimoji="0" lang="en-US" dirty="0"/>
          </a:p>
        </p:txBody>
      </p:sp>
      <p:pic>
        <p:nvPicPr>
          <p:cNvPr id="4099" name="Picture 3"/>
          <p:cNvPicPr>
            <a:picLocks noChangeAspect="1" noChangeArrowheads="1"/>
          </p:cNvPicPr>
          <p:nvPr/>
        </p:nvPicPr>
        <p:blipFill>
          <a:blip r:embed="rId2" cstate="print"/>
          <a:srcRect/>
          <a:stretch>
            <a:fillRect/>
          </a:stretch>
        </p:blipFill>
        <p:spPr bwMode="auto">
          <a:xfrm>
            <a:off x="1219200" y="3200400"/>
            <a:ext cx="6992884"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360</TotalTime>
  <Words>4211</Words>
  <Application>Microsoft Macintosh PowerPoint</Application>
  <PresentationFormat>On-screen Show (4:3)</PresentationFormat>
  <Paragraphs>358</Paragraphs>
  <Slides>40</Slides>
  <Notes>0</Notes>
  <HiddenSlides>0</HiddenSlides>
  <MMClips>0</MMClips>
  <ScaleCrop>false</ScaleCrop>
  <HeadingPairs>
    <vt:vector size="6" baseType="variant">
      <vt:variant>
        <vt:lpstr>Design Template</vt:lpstr>
      </vt:variant>
      <vt:variant>
        <vt:i4>1</vt:i4>
      </vt:variant>
      <vt:variant>
        <vt:lpstr>Embedded OLE Servers</vt:lpstr>
      </vt:variant>
      <vt:variant>
        <vt:i4>2</vt:i4>
      </vt:variant>
      <vt:variant>
        <vt:lpstr>Slide Titles</vt:lpstr>
      </vt:variant>
      <vt:variant>
        <vt:i4>40</vt:i4>
      </vt:variant>
    </vt:vector>
  </HeadingPairs>
  <TitlesOfParts>
    <vt:vector size="43" baseType="lpstr">
      <vt:lpstr>Office Theme</vt:lpstr>
      <vt:lpstr>Equation</vt:lpstr>
      <vt:lpstr>MathType 6.0 Equation</vt:lpstr>
      <vt:lpstr>Slide 1</vt:lpstr>
      <vt:lpstr>Chapter 6  Learning Objectives</vt:lpstr>
      <vt:lpstr>The Basic Structure of Bonds</vt:lpstr>
      <vt:lpstr>The Basic Structure of Bonds</vt:lpstr>
      <vt:lpstr>The Basic Structure of Bonds</vt:lpstr>
      <vt:lpstr>The Basic Structure of Bonds</vt:lpstr>
      <vt:lpstr>Bond Valuation</vt:lpstr>
      <vt:lpstr>Bond Valuation:  Annual Coupons</vt:lpstr>
      <vt:lpstr>Factors Affecting Bond Prices</vt:lpstr>
      <vt:lpstr>Factors Affecting Bond Prices</vt:lpstr>
      <vt:lpstr>Bond Valuation:  Semi-Annual Coupons</vt:lpstr>
      <vt:lpstr>Notes on TI BAII+</vt:lpstr>
      <vt:lpstr>Factors Affecting Bond Price Volatility</vt:lpstr>
      <vt:lpstr>Factors Affecting Bond Price Volatility</vt:lpstr>
      <vt:lpstr>Duration and Bond Quotations</vt:lpstr>
      <vt:lpstr>Cash Versus Quoted Prices</vt:lpstr>
      <vt:lpstr>Bond Yields</vt:lpstr>
      <vt:lpstr>Determining YTM</vt:lpstr>
      <vt:lpstr>Determining YTM</vt:lpstr>
      <vt:lpstr>Yield to Call (YTC or kC)</vt:lpstr>
      <vt:lpstr>Determining YTC</vt:lpstr>
      <vt:lpstr>Current Yield</vt:lpstr>
      <vt:lpstr>Interest Rate Determinants</vt:lpstr>
      <vt:lpstr>Inflation and Government Bond Yields</vt:lpstr>
      <vt:lpstr>Global Influences on Interest Rates</vt:lpstr>
      <vt:lpstr>Interest Rate Term Structure</vt:lpstr>
      <vt:lpstr>Three Theories of the Term Structure</vt:lpstr>
      <vt:lpstr>Risk Premiums and Yield Spreads</vt:lpstr>
      <vt:lpstr>Risk Premiums and Yield Spreads</vt:lpstr>
      <vt:lpstr>Debt Ratings</vt:lpstr>
      <vt:lpstr>Risk, Liquidity, and Bond Features Determine YTM</vt:lpstr>
      <vt:lpstr>Other Types of Bonds and Debt Instruments: Treasury Bills</vt:lpstr>
      <vt:lpstr>Other Types of Bonds and Debt Instruments: Treasury Bills</vt:lpstr>
      <vt:lpstr>Other Types of Bonds and Debt Instruments: Zero Coupon Bonds</vt:lpstr>
      <vt:lpstr>Other Types of Bonds and Debt Instruments: Zero Coupon Bonds Example</vt:lpstr>
      <vt:lpstr>Other Types of Bonds and Debt Instruments Floating Rate, Real Return, and CSBs</vt:lpstr>
      <vt:lpstr>Interest Rate Parity</vt:lpstr>
      <vt:lpstr>Interest Rate Parity</vt:lpstr>
      <vt:lpstr>Interest Rate Parity</vt:lpstr>
      <vt:lpstr>Slide 40</vt:lpstr>
    </vt:vector>
  </TitlesOfParts>
  <Company>Grant MacEwan College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An Introduction to Corporate Finance</dc:title>
  <dc:creator>Brown, Gail - Toronto</dc:creator>
  <cp:lastModifiedBy>William Rentz</cp:lastModifiedBy>
  <cp:revision>205</cp:revision>
  <cp:lastPrinted>2010-09-21T22:39:44Z</cp:lastPrinted>
  <dcterms:created xsi:type="dcterms:W3CDTF">2011-01-31T21:15:27Z</dcterms:created>
  <dcterms:modified xsi:type="dcterms:W3CDTF">2011-01-31T21:48:04Z</dcterms:modified>
</cp:coreProperties>
</file>