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70" r:id="rId3"/>
    <p:sldId id="269" r:id="rId4"/>
    <p:sldId id="268" r:id="rId5"/>
    <p:sldId id="258" r:id="rId6"/>
    <p:sldId id="257" r:id="rId7"/>
    <p:sldId id="260" r:id="rId8"/>
    <p:sldId id="261" r:id="rId9"/>
    <p:sldId id="262" r:id="rId10"/>
    <p:sldId id="263" r:id="rId11"/>
    <p:sldId id="264" r:id="rId12"/>
    <p:sldId id="272" r:id="rId13"/>
    <p:sldId id="265" r:id="rId14"/>
    <p:sldId id="266" r:id="rId15"/>
    <p:sldId id="267" r:id="rId16"/>
    <p:sldId id="273"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206"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BA974B47-FCBE-4923-870C-8234A1166A42}" type="datetimeFigureOut">
              <a:rPr lang="en-US" smtClean="0"/>
              <a:pPr/>
              <a:t>4/17/2014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2A65B89A-C41A-4562-8DA0-47C5CA08EAD5}"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A974B47-FCBE-4923-870C-8234A1166A42}" type="datetimeFigureOut">
              <a:rPr lang="en-US" smtClean="0"/>
              <a:pPr/>
              <a:t>4/17/2014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65B89A-C41A-4562-8DA0-47C5CA08EAD5}"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A974B47-FCBE-4923-870C-8234A1166A42}" type="datetimeFigureOut">
              <a:rPr lang="en-US" smtClean="0"/>
              <a:pPr/>
              <a:t>4/17/2014</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2A65B89A-C41A-4562-8DA0-47C5CA08EAD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A974B47-FCBE-4923-870C-8234A1166A42}" type="datetimeFigureOut">
              <a:rPr lang="en-US" smtClean="0"/>
              <a:pPr/>
              <a:t>4/17/2014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65B89A-C41A-4562-8DA0-47C5CA08EAD5}"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A974B47-FCBE-4923-870C-8234A1166A42}" type="datetimeFigureOut">
              <a:rPr lang="en-US" smtClean="0"/>
              <a:pPr/>
              <a:t>4/17/2014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A65B89A-C41A-4562-8DA0-47C5CA08EAD5}"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A974B47-FCBE-4923-870C-8234A1166A42}" type="datetimeFigureOut">
              <a:rPr lang="en-US" smtClean="0"/>
              <a:pPr/>
              <a:t>4/17/2014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A65B89A-C41A-4562-8DA0-47C5CA08EAD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74B47-FCBE-4923-870C-8234A1166A42}" type="datetimeFigureOut">
              <a:rPr lang="en-US" smtClean="0"/>
              <a:pPr/>
              <a:t>4/17/2014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A65B89A-C41A-4562-8DA0-47C5CA08EAD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74B47-FCBE-4923-870C-8234A1166A42}" type="datetimeFigureOut">
              <a:rPr lang="en-US" smtClean="0"/>
              <a:pPr/>
              <a:t>4/17/2014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65B89A-C41A-4562-8DA0-47C5CA08EAD5}"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74B47-FCBE-4923-870C-8234A1166A42}" type="datetimeFigureOut">
              <a:rPr lang="en-US" smtClean="0"/>
              <a:pPr/>
              <a:t>4/17/2014</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2A65B89A-C41A-4562-8DA0-47C5CA08EAD5}"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74B47-FCBE-4923-870C-8234A1166A42}" type="datetimeFigureOut">
              <a:rPr lang="en-US" smtClean="0"/>
              <a:pPr/>
              <a:t>4/17/2014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65B89A-C41A-4562-8DA0-47C5CA08EAD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74B47-FCBE-4923-870C-8234A1166A42}" type="datetimeFigureOut">
              <a:rPr lang="en-US" smtClean="0"/>
              <a:pPr/>
              <a:t>4/17/2014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65B89A-C41A-4562-8DA0-47C5CA08EAD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BA974B47-FCBE-4923-870C-8234A1166A42}" type="datetimeFigureOut">
              <a:rPr lang="en-US" smtClean="0"/>
              <a:pPr/>
              <a:t>4/17/2014</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A65B89A-C41A-4562-8DA0-47C5CA08EAD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15962"/>
          </a:xfrm>
        </p:spPr>
        <p:txBody>
          <a:bodyPr>
            <a:noAutofit/>
          </a:bodyPr>
          <a:lstStyle/>
          <a:p>
            <a:r>
              <a:rPr lang="en-US" sz="2400" b="1" dirty="0" smtClean="0">
                <a:solidFill>
                  <a:schemeClr val="accent3"/>
                </a:solidFill>
                <a:latin typeface="+mn-lt"/>
              </a:rPr>
              <a:t>Introduction to Legal Studies - Judges</a:t>
            </a:r>
            <a:endParaRPr lang="en-US" sz="2400" b="1" dirty="0">
              <a:solidFill>
                <a:schemeClr val="accent3"/>
              </a:solidFill>
              <a:latin typeface="+mn-lt"/>
            </a:endParaRPr>
          </a:p>
        </p:txBody>
      </p:sp>
      <p:sp>
        <p:nvSpPr>
          <p:cNvPr id="5" name="Content Placeholder 4"/>
          <p:cNvSpPr>
            <a:spLocks noGrp="1"/>
          </p:cNvSpPr>
          <p:nvPr>
            <p:ph sz="quarter" idx="1"/>
          </p:nvPr>
        </p:nvSpPr>
        <p:spPr>
          <a:xfrm>
            <a:off x="533400" y="1066800"/>
            <a:ext cx="8400288" cy="5181600"/>
          </a:xfrm>
        </p:spPr>
        <p:txBody>
          <a:bodyPr>
            <a:noAutofit/>
          </a:bodyPr>
          <a:lstStyle/>
          <a:p>
            <a:pPr>
              <a:buNone/>
            </a:pPr>
            <a:r>
              <a:rPr lang="en-US" sz="3200" baseline="0" dirty="0" smtClean="0"/>
              <a:t>Review:</a:t>
            </a:r>
            <a:r>
              <a:rPr lang="en-US" sz="3200" dirty="0" smtClean="0"/>
              <a:t> Juries</a:t>
            </a:r>
          </a:p>
          <a:p>
            <a:r>
              <a:rPr lang="en-US" sz="3200" dirty="0" smtClean="0"/>
              <a:t>Brooks &amp; </a:t>
            </a:r>
            <a:r>
              <a:rPr lang="en-US" sz="3200" dirty="0" err="1" smtClean="0"/>
              <a:t>Doob</a:t>
            </a:r>
            <a:r>
              <a:rPr lang="en-US" sz="3200" dirty="0" smtClean="0"/>
              <a:t>; </a:t>
            </a:r>
            <a:r>
              <a:rPr lang="en-US" sz="3200" dirty="0" err="1" smtClean="0"/>
              <a:t>Morgantaler</a:t>
            </a:r>
            <a:r>
              <a:rPr lang="en-US" sz="3200" dirty="0" smtClean="0"/>
              <a:t>, </a:t>
            </a:r>
            <a:r>
              <a:rPr lang="en-US" sz="3200" dirty="0" err="1" smtClean="0"/>
              <a:t>Smoling</a:t>
            </a:r>
            <a:r>
              <a:rPr lang="en-US" sz="3200" dirty="0" smtClean="0"/>
              <a:t> and Scott v. The Queen; R. v. Williams</a:t>
            </a:r>
          </a:p>
          <a:p>
            <a:r>
              <a:rPr lang="en-US" sz="3200" dirty="0" smtClean="0"/>
              <a:t>The Big Picture:</a:t>
            </a:r>
          </a:p>
          <a:p>
            <a:pPr lvl="1"/>
            <a:r>
              <a:rPr lang="en-US" sz="3200" dirty="0" smtClean="0"/>
              <a:t>Jury trials are relatively uncommon</a:t>
            </a:r>
          </a:p>
          <a:p>
            <a:pPr lvl="1"/>
            <a:r>
              <a:rPr lang="en-US" sz="3200" dirty="0" smtClean="0"/>
              <a:t>Juries infuse trial process with community sentiments</a:t>
            </a:r>
          </a:p>
          <a:p>
            <a:pPr lvl="1"/>
            <a:r>
              <a:rPr lang="en-US" sz="3200" dirty="0" smtClean="0"/>
              <a:t>Juries can be impacted  by considerations which are legally irrelevant, making juries risky!</a:t>
            </a:r>
          </a:p>
          <a:p>
            <a:pPr lvl="1"/>
            <a:endParaRPr lang="en-US" dirty="0" smtClean="0"/>
          </a:p>
        </p:txBody>
      </p:sp>
      <p:pic>
        <p:nvPicPr>
          <p:cNvPr id="2050" name="Picture 2" descr="C:\Users\janedicksongilmore\AppData\Local\Microsoft\Windows\Temporary Internet Files\Content.IE5\EEJ0HNMQ\MC90031951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77000" y="152400"/>
            <a:ext cx="1815084" cy="14721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a:bodyPr>
          <a:lstStyle/>
          <a:p>
            <a:r>
              <a:rPr lang="en-US" sz="2400" b="1" dirty="0">
                <a:solidFill>
                  <a:schemeClr val="accent3"/>
                </a:solidFill>
              </a:rPr>
              <a:t>Introduction to Legal Studies - Judges</a:t>
            </a:r>
            <a:endParaRPr lang="en-GB" sz="2400" dirty="0">
              <a:latin typeface="+mn-lt"/>
            </a:endParaRPr>
          </a:p>
        </p:txBody>
      </p:sp>
      <p:sp>
        <p:nvSpPr>
          <p:cNvPr id="3" name="Content Placeholder 2"/>
          <p:cNvSpPr>
            <a:spLocks noGrp="1"/>
          </p:cNvSpPr>
          <p:nvPr>
            <p:ph sz="quarter" idx="1"/>
          </p:nvPr>
        </p:nvSpPr>
        <p:spPr>
          <a:xfrm>
            <a:off x="457200" y="990600"/>
            <a:ext cx="8229600" cy="5029200"/>
          </a:xfrm>
        </p:spPr>
        <p:txBody>
          <a:bodyPr>
            <a:noAutofit/>
          </a:bodyPr>
          <a:lstStyle/>
          <a:p>
            <a:pPr lvl="1"/>
            <a:r>
              <a:rPr lang="en-US" sz="3200" dirty="0"/>
              <a:t>History of jury</a:t>
            </a:r>
          </a:p>
          <a:p>
            <a:pPr lvl="1"/>
            <a:r>
              <a:rPr lang="en-US" sz="3200" dirty="0"/>
              <a:t>Jury selection process: eligibility, exclusions, empanelling (ss.629-699 CCC)</a:t>
            </a:r>
          </a:p>
          <a:p>
            <a:pPr lvl="1"/>
            <a:r>
              <a:rPr lang="en-US" sz="3200" dirty="0"/>
              <a:t>Challenging prospective jurors: </a:t>
            </a:r>
          </a:p>
          <a:p>
            <a:pPr lvl="2"/>
            <a:r>
              <a:rPr lang="en-US" sz="3200" dirty="0"/>
              <a:t>errors in selection, R. v. </a:t>
            </a:r>
            <a:r>
              <a:rPr lang="en-US" sz="3200" dirty="0" err="1"/>
              <a:t>Neepoose</a:t>
            </a:r>
            <a:r>
              <a:rPr lang="en-US" sz="3200" dirty="0"/>
              <a:t>, R. v. Born with a Tooth</a:t>
            </a:r>
          </a:p>
          <a:p>
            <a:pPr lvl="2"/>
            <a:r>
              <a:rPr lang="en-US" sz="3200" dirty="0"/>
              <a:t>for cause, R. v. Williams: 4 classes of prejudice (interest, specific, generic, </a:t>
            </a:r>
            <a:r>
              <a:rPr lang="en-US" sz="3200" dirty="0" smtClean="0"/>
              <a:t>conformity)</a:t>
            </a:r>
            <a:endParaRPr lang="en-US" sz="3200" dirty="0"/>
          </a:p>
          <a:p>
            <a:pPr lvl="2"/>
            <a:r>
              <a:rPr lang="en-US" sz="3200" dirty="0"/>
              <a:t>Peremptory: depend on offence at trial</a:t>
            </a:r>
          </a:p>
          <a:p>
            <a:endParaRPr lang="en-GB" sz="3200" dirty="0"/>
          </a:p>
        </p:txBody>
      </p:sp>
      <p:pic>
        <p:nvPicPr>
          <p:cNvPr id="3074" name="Picture 2" descr="C:\Users\janedicksongilmore\AppData\Local\Microsoft\Windows\Temporary Internet Files\Content.IE5\EEJ0HNMQ\MC900024467[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381000"/>
            <a:ext cx="1482725" cy="1639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5275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487362"/>
          </a:xfrm>
        </p:spPr>
        <p:txBody>
          <a:bodyPr>
            <a:no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685800" y="1066800"/>
            <a:ext cx="8247888" cy="5181600"/>
          </a:xfrm>
        </p:spPr>
        <p:txBody>
          <a:bodyPr>
            <a:noAutofit/>
          </a:bodyPr>
          <a:lstStyle/>
          <a:p>
            <a:r>
              <a:rPr lang="en-US" sz="3200" dirty="0" smtClean="0"/>
              <a:t>Brooks &amp; </a:t>
            </a:r>
            <a:r>
              <a:rPr lang="en-US" sz="3200" dirty="0" err="1" smtClean="0"/>
              <a:t>Doob</a:t>
            </a:r>
            <a:r>
              <a:rPr lang="en-US" sz="3200" dirty="0" smtClean="0"/>
              <a:t>:</a:t>
            </a:r>
          </a:p>
          <a:p>
            <a:pPr lvl="1"/>
            <a:r>
              <a:rPr lang="en-US" sz="3200" dirty="0" smtClean="0"/>
              <a:t>Primary functions of the jury:</a:t>
            </a:r>
          </a:p>
          <a:p>
            <a:pPr lvl="2"/>
            <a:r>
              <a:rPr lang="en-US" sz="3200" dirty="0" smtClean="0"/>
              <a:t>Institution ensuring accuracy in fact-finding</a:t>
            </a:r>
          </a:p>
          <a:p>
            <a:pPr lvl="2"/>
            <a:r>
              <a:rPr lang="en-US" sz="3200" dirty="0" smtClean="0"/>
              <a:t>Institution with right to construe or ignore a relevant rule of law if this will lead to ‘just’ result</a:t>
            </a:r>
          </a:p>
          <a:p>
            <a:pPr lvl="1"/>
            <a:r>
              <a:rPr lang="en-US" sz="3200" dirty="0" smtClean="0"/>
              <a:t>Problem with juries: they are human! </a:t>
            </a:r>
          </a:p>
          <a:p>
            <a:pPr lvl="2"/>
            <a:r>
              <a:rPr lang="en-US" sz="3200" dirty="0" smtClean="0"/>
              <a:t>Jurors impacted by appearances (Fran, 1974; Dion, 1972; </a:t>
            </a:r>
            <a:r>
              <a:rPr lang="en-US" sz="3200" dirty="0" err="1" smtClean="0"/>
              <a:t>Landy</a:t>
            </a:r>
            <a:r>
              <a:rPr lang="en-US" sz="3200" dirty="0" smtClean="0"/>
              <a:t> &amp; Aronson, 1969; Taylor &amp; Butcher, 2007); perceptions of character, and nature of the penalty following from conviction.</a:t>
            </a:r>
            <a:endParaRPr lang="en-US" sz="3200" dirty="0"/>
          </a:p>
        </p:txBody>
      </p:sp>
      <p:pic>
        <p:nvPicPr>
          <p:cNvPr id="4098" name="Picture 2" descr="C:\Users\janedicksongilmore\AppData\Local\Microsoft\Windows\Temporary Internet Files\Content.IE5\DU1PBQGO\MC90005652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53200" y="1066800"/>
            <a:ext cx="2001622" cy="9939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792162"/>
          </a:xfrm>
        </p:spPr>
        <p:txBody>
          <a:bodyPr>
            <a:norm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609600" y="1143000"/>
            <a:ext cx="8324088" cy="5105400"/>
          </a:xfrm>
        </p:spPr>
        <p:txBody>
          <a:bodyPr>
            <a:normAutofit lnSpcReduction="10000"/>
          </a:bodyPr>
          <a:lstStyle/>
          <a:p>
            <a:pPr marL="514350" indent="-514350">
              <a:buNone/>
            </a:pPr>
            <a:r>
              <a:rPr lang="en-US" sz="3200" dirty="0" smtClean="0"/>
              <a:t>This week: Judges</a:t>
            </a:r>
          </a:p>
          <a:p>
            <a:pPr marL="514350" indent="-514350">
              <a:buNone/>
            </a:pPr>
            <a:r>
              <a:rPr lang="en-US" sz="3200" dirty="0" smtClean="0"/>
              <a:t>Readings:  </a:t>
            </a:r>
            <a:r>
              <a:rPr lang="en-US" sz="3200" dirty="0" err="1" smtClean="0"/>
              <a:t>Laskin</a:t>
            </a:r>
            <a:r>
              <a:rPr lang="en-US" sz="3200" dirty="0" smtClean="0"/>
              <a:t>, “The Meaning and Scope of Judicial Independence”; Lamer, “Should Judges Hold Their Tongues?”; Wilson, “Will Women Judges Really Make a Difference?”;  </a:t>
            </a:r>
            <a:r>
              <a:rPr lang="en-US" sz="3200" i="1" dirty="0" smtClean="0"/>
              <a:t>R</a:t>
            </a:r>
            <a:r>
              <a:rPr lang="en-US" sz="3200" dirty="0" smtClean="0"/>
              <a:t>. v. </a:t>
            </a:r>
            <a:r>
              <a:rPr lang="en-US" sz="3200" i="1" dirty="0" smtClean="0"/>
              <a:t>S</a:t>
            </a:r>
            <a:r>
              <a:rPr lang="en-US" sz="3200" dirty="0" smtClean="0"/>
              <a:t>. (</a:t>
            </a:r>
            <a:r>
              <a:rPr lang="en-US" sz="3200" i="1" dirty="0" smtClean="0"/>
              <a:t>R.D</a:t>
            </a:r>
            <a:r>
              <a:rPr lang="en-US" sz="3200" dirty="0" smtClean="0"/>
              <a:t>.); </a:t>
            </a:r>
            <a:r>
              <a:rPr lang="en-US" sz="3200" i="1" dirty="0" smtClean="0"/>
              <a:t>Re Conduct of Honorable Paul Cosgrove of the Ontario Superior Court of Justice; Gavels, “</a:t>
            </a:r>
            <a:r>
              <a:rPr lang="en-US" sz="3200" dirty="0" smtClean="0"/>
              <a:t>Microphones Don’t Mix”</a:t>
            </a:r>
            <a:r>
              <a:rPr lang="en-US" sz="3200" i="1" dirty="0" smtClean="0"/>
              <a:t>, Globe and Mail editorial; “</a:t>
            </a:r>
            <a:r>
              <a:rPr lang="en-US" sz="3200" dirty="0" smtClean="0"/>
              <a:t>Stupid Judge Tricks”</a:t>
            </a:r>
            <a:r>
              <a:rPr lang="en-US" sz="3200" i="1" dirty="0" smtClean="0"/>
              <a:t>, Sandra Martin.</a:t>
            </a:r>
            <a:endParaRPr lang="en-US" sz="3200" dirty="0" smtClean="0"/>
          </a:p>
          <a:p>
            <a:pPr>
              <a:buNone/>
            </a:pPr>
            <a:endParaRPr lang="en-US" sz="3200" dirty="0" smtClean="0"/>
          </a:p>
        </p:txBody>
      </p:sp>
      <p:pic>
        <p:nvPicPr>
          <p:cNvPr id="5122" name="Picture 2" descr="C:\Users\janedicksongilmore\AppData\Local\Microsoft\Windows\Temporary Internet Files\Content.IE5\P7MWA2OE\MC90033401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 y="4800600"/>
            <a:ext cx="1662112" cy="18208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792162"/>
          </a:xfrm>
        </p:spPr>
        <p:txBody>
          <a:bodyPr>
            <a:norm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685800" y="1066800"/>
            <a:ext cx="8247888" cy="5638800"/>
          </a:xfrm>
        </p:spPr>
        <p:txBody>
          <a:bodyPr>
            <a:normAutofit/>
          </a:bodyPr>
          <a:lstStyle/>
          <a:p>
            <a:r>
              <a:rPr lang="en-US" sz="2800" dirty="0" smtClean="0"/>
              <a:t>Judges appointed under the authority established in ss.96-101 Constitution Act, 1867</a:t>
            </a:r>
          </a:p>
          <a:p>
            <a:r>
              <a:rPr lang="en-US" sz="2800" dirty="0" smtClean="0"/>
              <a:t>This authority provides for three types of courts, including:</a:t>
            </a:r>
          </a:p>
          <a:p>
            <a:pPr marL="788670" lvl="1" indent="-514350">
              <a:buFont typeface="+mj-lt"/>
              <a:buAutoNum type="arabicPeriod"/>
            </a:pPr>
            <a:r>
              <a:rPr lang="en-US" sz="2800" dirty="0"/>
              <a:t>Federal Courts est. under s.101, with federally appointed judges;</a:t>
            </a:r>
          </a:p>
          <a:p>
            <a:pPr marL="788670" lvl="1" indent="-514350">
              <a:buAutoNum type="arabicPeriod"/>
            </a:pPr>
            <a:r>
              <a:rPr lang="en-US" sz="2800" dirty="0"/>
              <a:t>Provincial courts est. under provincial legislation passed pursuant to s.92(14), with </a:t>
            </a:r>
            <a:r>
              <a:rPr lang="en-US" sz="2800" i="1" dirty="0"/>
              <a:t>federally</a:t>
            </a:r>
            <a:r>
              <a:rPr lang="en-US" sz="2800" dirty="0"/>
              <a:t> appointed judges;</a:t>
            </a:r>
          </a:p>
          <a:p>
            <a:pPr marL="788670" lvl="1" indent="-514350">
              <a:buAutoNum type="arabicPeriod"/>
            </a:pPr>
            <a:r>
              <a:rPr lang="en-US" sz="2800" dirty="0"/>
              <a:t>Provincial courts established under provincial legislation passed pursuant to s.92(14) with </a:t>
            </a:r>
            <a:r>
              <a:rPr lang="en-US" sz="2800" i="1" dirty="0"/>
              <a:t>provincially</a:t>
            </a:r>
            <a:r>
              <a:rPr lang="en-US" sz="2800" dirty="0"/>
              <a:t> appointed judges</a:t>
            </a:r>
          </a:p>
          <a:p>
            <a:pPr lvl="1"/>
            <a:endParaRPr lang="en-US" sz="2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400288" cy="563562"/>
          </a:xfrm>
        </p:spPr>
        <p:txBody>
          <a:bodyPr>
            <a:norm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381000" y="838200"/>
            <a:ext cx="8552688" cy="5562600"/>
          </a:xfrm>
        </p:spPr>
        <p:txBody>
          <a:bodyPr>
            <a:normAutofit fontScale="92500" lnSpcReduction="10000"/>
          </a:bodyPr>
          <a:lstStyle/>
          <a:p>
            <a:r>
              <a:rPr lang="en-US" sz="2800" dirty="0" smtClean="0"/>
              <a:t>No </a:t>
            </a:r>
            <a:r>
              <a:rPr lang="en-US" sz="2800" dirty="0"/>
              <a:t>elected judges in Canada!</a:t>
            </a:r>
          </a:p>
          <a:p>
            <a:r>
              <a:rPr lang="en-US" sz="2800" dirty="0" smtClean="0"/>
              <a:t>11 </a:t>
            </a:r>
            <a:r>
              <a:rPr lang="en-US" sz="2800" dirty="0"/>
              <a:t>processes of appointment: 10 provincial processes plus one federal process </a:t>
            </a:r>
          </a:p>
          <a:p>
            <a:r>
              <a:rPr lang="en-US" sz="2800" dirty="0" smtClean="0"/>
              <a:t>How </a:t>
            </a:r>
            <a:r>
              <a:rPr lang="en-US" sz="2800" dirty="0"/>
              <a:t>does appointment happen</a:t>
            </a:r>
            <a:r>
              <a:rPr lang="en-US" sz="2800" dirty="0" smtClean="0"/>
              <a:t>?</a:t>
            </a:r>
          </a:p>
          <a:p>
            <a:pPr lvl="1"/>
            <a:r>
              <a:rPr lang="en-US" sz="2800" dirty="0" smtClean="0"/>
              <a:t>Good candidates nominated</a:t>
            </a:r>
          </a:p>
          <a:p>
            <a:pPr lvl="1"/>
            <a:r>
              <a:rPr lang="en-US" sz="2800" dirty="0" smtClean="0"/>
              <a:t>Committee is struck to review candidates</a:t>
            </a:r>
          </a:p>
          <a:p>
            <a:pPr lvl="1"/>
            <a:r>
              <a:rPr lang="en-US" sz="2800" dirty="0" smtClean="0"/>
              <a:t>Good review will lead to candidate contact to determine whether they are interested in consideration for appointment</a:t>
            </a:r>
          </a:p>
          <a:p>
            <a:pPr lvl="1"/>
            <a:r>
              <a:rPr lang="en-US" sz="2800" dirty="0" smtClean="0"/>
              <a:t>If candidacy confirmed, committee will move to deeper scrutiny of candidate and decide upon appointment</a:t>
            </a:r>
          </a:p>
          <a:p>
            <a:pPr lvl="1"/>
            <a:r>
              <a:rPr lang="en-US" sz="2800" dirty="0" smtClean="0"/>
              <a:t>Candidate called &amp; informed of appointment; given time to order affairs</a:t>
            </a:r>
            <a:endParaRPr lang="en-US" sz="2800" dirty="0"/>
          </a:p>
          <a:p>
            <a:endParaRPr lang="en-US" dirty="0"/>
          </a:p>
        </p:txBody>
      </p:sp>
      <p:pic>
        <p:nvPicPr>
          <p:cNvPr id="7170" name="Picture 2" descr="C:\Users\janedicksongilmore\AppData\Local\Microsoft\Windows\Temporary Internet Files\Content.IE5\EEJ0HNMQ\MC90002446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81788" y="1893888"/>
            <a:ext cx="1735137" cy="1274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792162"/>
          </a:xfrm>
        </p:spPr>
        <p:txBody>
          <a:bodyPr>
            <a:norm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609600" y="1219200"/>
            <a:ext cx="8324088" cy="5029200"/>
          </a:xfrm>
        </p:spPr>
        <p:txBody>
          <a:bodyPr>
            <a:normAutofit fontScale="92500" lnSpcReduction="10000"/>
          </a:bodyPr>
          <a:lstStyle/>
          <a:p>
            <a:pPr marL="514350" indent="-514350"/>
            <a:r>
              <a:rPr lang="en-US" sz="3600" dirty="0" smtClean="0"/>
              <a:t>What are the qualifications to be a judge?</a:t>
            </a:r>
          </a:p>
          <a:p>
            <a:pPr marL="514350" indent="-514350"/>
            <a:r>
              <a:rPr lang="en-US" sz="3600" baseline="0" dirty="0" smtClean="0"/>
              <a:t> 3 categories of Federal appointment criteria: </a:t>
            </a:r>
          </a:p>
          <a:p>
            <a:pPr marL="914400" lvl="1" indent="-514350"/>
            <a:r>
              <a:rPr lang="en-US" sz="3600" baseline="0" dirty="0" smtClean="0"/>
              <a:t>professional competence and experience</a:t>
            </a:r>
          </a:p>
          <a:p>
            <a:pPr marL="914400" lvl="1" indent="-514350"/>
            <a:r>
              <a:rPr lang="en-US" sz="3600" baseline="0" dirty="0" smtClean="0"/>
              <a:t>personal characteristics</a:t>
            </a:r>
          </a:p>
          <a:p>
            <a:pPr marL="914400" lvl="1" indent="-514350"/>
            <a:r>
              <a:rPr lang="en-US" sz="3600" baseline="0" dirty="0" smtClean="0"/>
              <a:t>social awareness</a:t>
            </a:r>
          </a:p>
          <a:p>
            <a:pPr marL="514350" indent="-514350"/>
            <a:r>
              <a:rPr lang="en-US" sz="3600" dirty="0" smtClean="0"/>
              <a:t>What criteria might bar appointment?</a:t>
            </a:r>
          </a:p>
          <a:p>
            <a:pPr marL="514350" indent="-514350"/>
            <a:r>
              <a:rPr lang="en-US" sz="3600" dirty="0" smtClean="0"/>
              <a:t>Appointment held “during good behavior”</a:t>
            </a:r>
            <a:endParaRPr lang="en-US" sz="3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324088" cy="715962"/>
          </a:xfrm>
        </p:spPr>
        <p:txBody>
          <a:bodyPr>
            <a:norm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381000" y="1066800"/>
            <a:ext cx="8628888" cy="5181600"/>
          </a:xfrm>
        </p:spPr>
        <p:txBody>
          <a:bodyPr>
            <a:normAutofit/>
          </a:bodyPr>
          <a:lstStyle/>
          <a:p>
            <a:r>
              <a:rPr lang="en-US" sz="3600" dirty="0" smtClean="0"/>
              <a:t>Removal of a Judge:</a:t>
            </a:r>
          </a:p>
          <a:p>
            <a:pPr lvl="1"/>
            <a:r>
              <a:rPr lang="en-US" sz="3600" dirty="0" smtClean="0"/>
              <a:t>For breach of good behavior – </a:t>
            </a:r>
            <a:r>
              <a:rPr lang="en-US" sz="3600" i="1" dirty="0" smtClean="0"/>
              <a:t>Re Cosgrove</a:t>
            </a:r>
          </a:p>
          <a:p>
            <a:pPr lvl="1"/>
            <a:r>
              <a:rPr lang="en-US" sz="3600" dirty="0" smtClean="0"/>
              <a:t>A two part test for removal:</a:t>
            </a:r>
          </a:p>
          <a:p>
            <a:pPr marL="1371600" lvl="2" indent="-457200">
              <a:buAutoNum type="arabicPeriod"/>
            </a:pPr>
            <a:r>
              <a:rPr lang="en-US" sz="3600" baseline="0" dirty="0" smtClean="0"/>
              <a:t>whether or not the judge was “incapacitated or disabled from the execution of the office of judge” consistent with subsection.65(2) of the Judges Act</a:t>
            </a:r>
            <a:r>
              <a:rPr lang="en-US" sz="3600" dirty="0"/>
              <a:t> </a:t>
            </a:r>
            <a:r>
              <a:rPr lang="en-US" sz="3600" dirty="0" smtClean="0"/>
              <a:t>and, if so, </a:t>
            </a:r>
          </a:p>
          <a:p>
            <a:pPr lvl="2"/>
            <a:endParaRPr lang="en-US" i="1" dirty="0"/>
          </a:p>
        </p:txBody>
      </p:sp>
      <p:pic>
        <p:nvPicPr>
          <p:cNvPr id="8194" name="Picture 2" descr="C:\Users\janedicksongilmore\AppData\Local\Microsoft\Windows\Temporary Internet Files\Content.IE5\DU1PBQGO\MC90028705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81" y="4257434"/>
            <a:ext cx="2052320" cy="22965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715962"/>
          </a:xfrm>
        </p:spPr>
        <p:txBody>
          <a:bodyPr>
            <a:norm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685800" y="1143000"/>
            <a:ext cx="8247888" cy="5105400"/>
          </a:xfrm>
        </p:spPr>
        <p:txBody>
          <a:bodyPr>
            <a:normAutofit fontScale="92500" lnSpcReduction="20000"/>
          </a:bodyPr>
          <a:lstStyle/>
          <a:p>
            <a:pPr marL="457200" lvl="2" indent="-457200">
              <a:buNone/>
            </a:pPr>
            <a:r>
              <a:rPr lang="en-US" sz="3600" dirty="0" smtClean="0"/>
              <a:t>2.	 </a:t>
            </a:r>
            <a:r>
              <a:rPr lang="en-US" sz="3600" baseline="0" dirty="0" smtClean="0"/>
              <a:t>Is a recommendation for removal warranted?</a:t>
            </a:r>
          </a:p>
          <a:p>
            <a:pPr marL="914400" lvl="1" indent="-514350"/>
            <a:r>
              <a:rPr lang="en-US" sz="3600" dirty="0" smtClean="0"/>
              <a:t>In Cosgrove, 3 parts to this question:</a:t>
            </a:r>
          </a:p>
          <a:p>
            <a:pPr marL="1314450" lvl="2" indent="-514350">
              <a:buFont typeface="+mj-lt"/>
              <a:buAutoNum type="arabicPeriod"/>
            </a:pPr>
            <a:r>
              <a:rPr lang="en-US" sz="3600" baseline="0" dirty="0" smtClean="0"/>
              <a:t>The effect of the Justice’s apology </a:t>
            </a:r>
          </a:p>
          <a:p>
            <a:pPr marL="1314450" lvl="2" indent="-514350">
              <a:buFont typeface="+mj-lt"/>
              <a:buAutoNum type="arabicPeriod"/>
            </a:pPr>
            <a:r>
              <a:rPr lang="en-US" sz="3600" dirty="0" smtClean="0"/>
              <a:t>T</a:t>
            </a:r>
            <a:r>
              <a:rPr lang="en-US" sz="3600" baseline="0" dirty="0" smtClean="0"/>
              <a:t>he effect of the views expressed by the independent counsel regarding removal</a:t>
            </a:r>
          </a:p>
          <a:p>
            <a:pPr marL="1314450" lvl="2" indent="-514350">
              <a:buFont typeface="+mj-lt"/>
              <a:buAutoNum type="arabicPeriod"/>
            </a:pPr>
            <a:r>
              <a:rPr lang="en-US" sz="3600" baseline="0" dirty="0" smtClean="0"/>
              <a:t>The effects of taking into consideration the judges’ entire judicial career, character and abilities </a:t>
            </a:r>
            <a:endParaRPr lang="en-US" sz="3600" dirty="0" smtClean="0"/>
          </a:p>
          <a:p>
            <a:pPr marL="914400" lvl="1" indent="-514350">
              <a:buFont typeface="+mj-lt"/>
              <a:buAutoNum type="arabicPeriod"/>
            </a:pPr>
            <a:endParaRPr lang="en-US" sz="3200" baseline="0" dirty="0" smtClean="0"/>
          </a:p>
        </p:txBody>
      </p:sp>
      <p:pic>
        <p:nvPicPr>
          <p:cNvPr id="9218" name="Picture 2" descr="C:\Users\janedicksongilmore\AppData\Local\Microsoft\Windows\Temporary Internet Files\Content.IE5\P7MWA2OE\MC90028726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8000" y="5181600"/>
            <a:ext cx="1712912" cy="1371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792162"/>
          </a:xfrm>
        </p:spPr>
        <p:txBody>
          <a:bodyPr>
            <a:norm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609600" y="1447800"/>
            <a:ext cx="8324088" cy="4800600"/>
          </a:xfrm>
        </p:spPr>
        <p:txBody>
          <a:bodyPr>
            <a:normAutofit fontScale="92500" lnSpcReduction="10000"/>
          </a:bodyPr>
          <a:lstStyle/>
          <a:p>
            <a:r>
              <a:rPr lang="en-US" sz="3600" baseline="0" dirty="0" smtClean="0"/>
              <a:t>Legislative grounds for removal</a:t>
            </a:r>
            <a:r>
              <a:rPr lang="en-US" sz="3600" dirty="0" smtClean="0"/>
              <a:t> of a </a:t>
            </a:r>
            <a:r>
              <a:rPr lang="en-US" sz="3600" baseline="0" dirty="0" smtClean="0"/>
              <a:t>Judge include:</a:t>
            </a:r>
            <a:endParaRPr lang="en-US" sz="3600" dirty="0" smtClean="0"/>
          </a:p>
          <a:p>
            <a:pPr lvl="1"/>
            <a:r>
              <a:rPr lang="en-US" sz="3600" baseline="0" dirty="0" smtClean="0"/>
              <a:t>age or infirmity</a:t>
            </a:r>
          </a:p>
          <a:p>
            <a:pPr lvl="1"/>
            <a:r>
              <a:rPr lang="en-US" sz="3600" baseline="0" dirty="0" smtClean="0"/>
              <a:t>having been found guilty of misconduct</a:t>
            </a:r>
          </a:p>
          <a:p>
            <a:pPr lvl="1"/>
            <a:r>
              <a:rPr lang="en-US" sz="3600" baseline="0" dirty="0" smtClean="0"/>
              <a:t>having failed in the execution of the office</a:t>
            </a:r>
          </a:p>
          <a:p>
            <a:pPr lvl="1"/>
            <a:r>
              <a:rPr lang="en-US" sz="3600" baseline="0" dirty="0" smtClean="0"/>
              <a:t>having been placed, by her conduct or otherwise, in a position incompatible with the due execution of the office</a:t>
            </a:r>
            <a:endParaRPr lang="en-US" sz="3600" dirty="0"/>
          </a:p>
        </p:txBody>
      </p:sp>
      <p:pic>
        <p:nvPicPr>
          <p:cNvPr id="10242" name="Picture 2" descr="C:\Users\janedicksongilmore\AppData\Local\Microsoft\Windows\Temporary Internet Files\Content.IE5\EEJ0HNMQ\MC90004511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2800" y="228600"/>
            <a:ext cx="1449387" cy="1219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792162"/>
          </a:xfrm>
        </p:spPr>
        <p:txBody>
          <a:bodyPr>
            <a:norm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685800" y="1143000"/>
            <a:ext cx="8247888" cy="5105400"/>
          </a:xfrm>
        </p:spPr>
        <p:txBody>
          <a:bodyPr>
            <a:normAutofit fontScale="92500" lnSpcReduction="20000"/>
          </a:bodyPr>
          <a:lstStyle/>
          <a:p>
            <a:r>
              <a:rPr lang="en-US" sz="3600" dirty="0" smtClean="0"/>
              <a:t>Objectivity and Impartiality in Judging</a:t>
            </a:r>
          </a:p>
          <a:p>
            <a:pPr lvl="1"/>
            <a:r>
              <a:rPr lang="en-US" sz="3600" i="1" dirty="0" smtClean="0"/>
              <a:t>R</a:t>
            </a:r>
            <a:r>
              <a:rPr lang="en-US" sz="3600" dirty="0" smtClean="0"/>
              <a:t>. v. </a:t>
            </a:r>
            <a:r>
              <a:rPr lang="en-US" sz="3600" i="1" dirty="0" smtClean="0"/>
              <a:t>S.</a:t>
            </a:r>
            <a:r>
              <a:rPr lang="en-US" sz="3600" dirty="0" smtClean="0"/>
              <a:t> (</a:t>
            </a:r>
            <a:r>
              <a:rPr lang="en-US" sz="3600" i="1" dirty="0" smtClean="0"/>
              <a:t>R.D</a:t>
            </a:r>
            <a:r>
              <a:rPr lang="en-US" sz="3600" dirty="0" smtClean="0"/>
              <a:t>.)</a:t>
            </a:r>
          </a:p>
          <a:p>
            <a:pPr lvl="2"/>
            <a:r>
              <a:rPr lang="en-US" sz="3600" dirty="0" smtClean="0"/>
              <a:t>Objectivity versus Neutrality/impartiality</a:t>
            </a:r>
          </a:p>
          <a:p>
            <a:pPr lvl="2"/>
            <a:r>
              <a:rPr lang="en-US" sz="3600" dirty="0" smtClean="0"/>
              <a:t>Is objectivity possible?</a:t>
            </a:r>
          </a:p>
          <a:p>
            <a:pPr lvl="1"/>
            <a:r>
              <a:rPr lang="en-US" sz="3600" dirty="0"/>
              <a:t> </a:t>
            </a:r>
            <a:r>
              <a:rPr lang="en-US" sz="3600" dirty="0" smtClean="0"/>
              <a:t>“…true impartiality does not require that the judges have no sympathies or opinions; it requires that the judge nevertheless be free to entertain and act upon different points of view with an open mind”.</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74638"/>
            <a:ext cx="8001000" cy="792162"/>
          </a:xfrm>
        </p:spPr>
        <p:txBody>
          <a:bodyPr>
            <a:normAutofit/>
          </a:bodyPr>
          <a:lstStyle/>
          <a:p>
            <a:r>
              <a:rPr lang="en-US" sz="2400" b="1" dirty="0">
                <a:solidFill>
                  <a:schemeClr val="accent3"/>
                </a:solidFill>
                <a:latin typeface="+mn-lt"/>
              </a:rPr>
              <a:t>Introduction to Legal Studies - Judges</a:t>
            </a:r>
            <a:endParaRPr lang="en-GB" sz="2400" dirty="0">
              <a:latin typeface="+mn-lt"/>
            </a:endParaRPr>
          </a:p>
        </p:txBody>
      </p:sp>
      <p:sp>
        <p:nvSpPr>
          <p:cNvPr id="3" name="Content Placeholder 2"/>
          <p:cNvSpPr>
            <a:spLocks noGrp="1"/>
          </p:cNvSpPr>
          <p:nvPr>
            <p:ph sz="quarter" idx="1"/>
          </p:nvPr>
        </p:nvSpPr>
        <p:spPr>
          <a:xfrm>
            <a:off x="609600" y="1447800"/>
            <a:ext cx="8077200" cy="4572000"/>
          </a:xfrm>
        </p:spPr>
        <p:txBody>
          <a:bodyPr/>
          <a:lstStyle/>
          <a:p>
            <a:pPr lvl="1"/>
            <a:r>
              <a:rPr lang="en-US" sz="3600" dirty="0"/>
              <a:t>Bertha Wilson &amp; women judges</a:t>
            </a:r>
          </a:p>
          <a:p>
            <a:pPr lvl="2"/>
            <a:r>
              <a:rPr lang="en-US" sz="3600" dirty="0"/>
              <a:t>Is there a difference between women and men in terms of how they approach the act of judging? </a:t>
            </a:r>
          </a:p>
          <a:p>
            <a:endParaRPr lang="en-GB" dirty="0"/>
          </a:p>
        </p:txBody>
      </p:sp>
      <p:pic>
        <p:nvPicPr>
          <p:cNvPr id="11266" name="Picture 2" descr="C:\Users\janedicksongilmore\AppData\Local\Microsoft\Windows\Temporary Internet Files\Content.IE5\DU1PBQGO\MC90005620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9200" y="3429000"/>
            <a:ext cx="292354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5506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792162"/>
          </a:xfrm>
        </p:spPr>
        <p:txBody>
          <a:bodyPr>
            <a:norm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609600" y="1219200"/>
            <a:ext cx="8324088" cy="5029200"/>
          </a:xfrm>
        </p:spPr>
        <p:txBody>
          <a:bodyPr>
            <a:normAutofit fontScale="92500" lnSpcReduction="10000"/>
          </a:bodyPr>
          <a:lstStyle/>
          <a:p>
            <a:r>
              <a:rPr lang="en-US" sz="3200" baseline="0" dirty="0" smtClean="0"/>
              <a:t>“Every decision-maker who walks into a courtroom to hear a case is armed not only with relevant legal texts but with a set of values, experiences and assumptions that are thoroughly embedded [within their view of the world]” (Judge Rosie </a:t>
            </a:r>
            <a:r>
              <a:rPr lang="en-US" sz="3200" baseline="0" dirty="0" err="1" smtClean="0"/>
              <a:t>Abella</a:t>
            </a:r>
            <a:r>
              <a:rPr lang="en-US" sz="3200" baseline="0" dirty="0" smtClean="0"/>
              <a:t>).</a:t>
            </a:r>
          </a:p>
          <a:p>
            <a:endParaRPr lang="en-US" sz="3200" dirty="0"/>
          </a:p>
          <a:p>
            <a:r>
              <a:rPr lang="en-US" sz="3200" dirty="0" smtClean="0"/>
              <a:t>To the degree that women and men experience the world differently, they will bring different values, experiences and assumptions about the world to the task of judging.</a:t>
            </a:r>
            <a:endParaRPr lang="en-US" sz="3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324088" cy="715962"/>
          </a:xfrm>
        </p:spPr>
        <p:txBody>
          <a:bodyPr>
            <a:norm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609600" y="1447800"/>
            <a:ext cx="8324088" cy="4800600"/>
          </a:xfrm>
        </p:spPr>
        <p:txBody>
          <a:bodyPr>
            <a:normAutofit fontScale="92500" lnSpcReduction="10000"/>
          </a:bodyPr>
          <a:lstStyle/>
          <a:p>
            <a:r>
              <a:rPr lang="en-US" sz="3200" baseline="0" dirty="0" smtClean="0"/>
              <a:t>Men see moral problems as arising from competing rights; the adversarial process comes easily to them. Women see moral problems as arising from competing obligations, one to the other, because the important thing is to preserve relationships... the goal, according to women’s ethical sense, is not seen in terms of winning or losing, but rather in terms of achieving an optimum outcome for all individuals involved in the moral dilemma (Gilligan)</a:t>
            </a:r>
            <a:endParaRPr lang="en-US" sz="32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715962"/>
          </a:xfrm>
        </p:spPr>
        <p:txBody>
          <a:bodyPr>
            <a:normAutofit/>
          </a:bodyPr>
          <a:lstStyle/>
          <a:p>
            <a:r>
              <a:rPr lang="en-US" sz="2400" b="1" dirty="0">
                <a:solidFill>
                  <a:schemeClr val="accent3"/>
                </a:solidFill>
                <a:latin typeface="+mn-lt"/>
              </a:rPr>
              <a:t>Introduction to Legal Studies - Judges</a:t>
            </a:r>
            <a:endParaRPr lang="en-US" sz="2400" dirty="0">
              <a:latin typeface="+mn-lt"/>
            </a:endParaRPr>
          </a:p>
        </p:txBody>
      </p:sp>
      <p:sp>
        <p:nvSpPr>
          <p:cNvPr id="3" name="Content Placeholder 2"/>
          <p:cNvSpPr>
            <a:spLocks noGrp="1"/>
          </p:cNvSpPr>
          <p:nvPr>
            <p:ph sz="quarter" idx="1"/>
          </p:nvPr>
        </p:nvSpPr>
        <p:spPr>
          <a:xfrm>
            <a:off x="914400" y="1143000"/>
            <a:ext cx="7772400" cy="4876800"/>
          </a:xfrm>
        </p:spPr>
        <p:txBody>
          <a:bodyPr>
            <a:noAutofit/>
          </a:bodyPr>
          <a:lstStyle/>
          <a:p>
            <a:r>
              <a:rPr lang="en-US" sz="3200" dirty="0" smtClean="0"/>
              <a:t> </a:t>
            </a:r>
            <a:r>
              <a:rPr lang="en-US" sz="3200" baseline="0" dirty="0" smtClean="0"/>
              <a:t>Wilson: “it is not difficult to see how this contrast in thinking might form the basis of different perceptions of justice”.</a:t>
            </a:r>
          </a:p>
          <a:p>
            <a:r>
              <a:rPr lang="en-US" sz="3200" baseline="0" dirty="0" err="1" smtClean="0"/>
              <a:t>Laskin</a:t>
            </a:r>
            <a:r>
              <a:rPr lang="en-US" sz="3200" baseline="0" dirty="0" smtClean="0"/>
              <a:t> on the Berger Affair </a:t>
            </a:r>
          </a:p>
          <a:p>
            <a:pPr lvl="1"/>
            <a:r>
              <a:rPr lang="en-US" sz="3200" baseline="0" dirty="0" smtClean="0"/>
              <a:t>judges “have no freedom of speech to address political issues which have nothing to do with his/her judicial duties”</a:t>
            </a:r>
          </a:p>
          <a:p>
            <a:pPr lvl="1"/>
            <a:r>
              <a:rPr lang="en-US" sz="3200" baseline="0" dirty="0" smtClean="0"/>
              <a:t>“Abstention from political involvement is one of the guarantees of ...impartiality, integrity, independence”</a:t>
            </a:r>
            <a:endParaRPr lang="en-US" sz="3200" dirty="0"/>
          </a:p>
        </p:txBody>
      </p:sp>
      <p:pic>
        <p:nvPicPr>
          <p:cNvPr id="13314" name="Picture 2" descr="C:\Users\janedicksongilmore\AppData\Local\Microsoft\Windows\Temporary Internet Files\Content.IE5\VPEGU5T5\MC900023497[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0350" y="1752600"/>
            <a:ext cx="958850" cy="1676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792162"/>
          </a:xfrm>
        </p:spPr>
        <p:txBody>
          <a:bodyPr>
            <a:normAutofit/>
          </a:bodyPr>
          <a:lstStyle/>
          <a:p>
            <a:r>
              <a:rPr lang="en-US" sz="2400" b="1" dirty="0">
                <a:solidFill>
                  <a:schemeClr val="accent3"/>
                </a:solidFill>
                <a:latin typeface="+mn-lt"/>
              </a:rPr>
              <a:t>Introduction to Legal Studies - Judges</a:t>
            </a:r>
            <a:endParaRPr lang="en-GB" sz="2400" dirty="0">
              <a:latin typeface="+mn-lt"/>
            </a:endParaRPr>
          </a:p>
        </p:txBody>
      </p:sp>
      <p:sp>
        <p:nvSpPr>
          <p:cNvPr id="3" name="Content Placeholder 2"/>
          <p:cNvSpPr>
            <a:spLocks noGrp="1"/>
          </p:cNvSpPr>
          <p:nvPr>
            <p:ph sz="quarter" idx="1"/>
          </p:nvPr>
        </p:nvSpPr>
        <p:spPr>
          <a:xfrm>
            <a:off x="609600" y="1447800"/>
            <a:ext cx="8077200" cy="4572000"/>
          </a:xfrm>
        </p:spPr>
        <p:txBody>
          <a:bodyPr/>
          <a:lstStyle/>
          <a:p>
            <a:r>
              <a:rPr lang="en-US" sz="3200" dirty="0" smtClean="0"/>
              <a:t>Stupid Judge Tricks:</a:t>
            </a:r>
          </a:p>
          <a:p>
            <a:endParaRPr lang="en-US" sz="3200" dirty="0" smtClean="0"/>
          </a:p>
          <a:p>
            <a:r>
              <a:rPr lang="en-US" sz="3200" dirty="0" smtClean="0"/>
              <a:t>How do </a:t>
            </a:r>
            <a:r>
              <a:rPr lang="en-US" sz="3200" smtClean="0"/>
              <a:t>Berger’s actions </a:t>
            </a:r>
            <a:r>
              <a:rPr lang="en-US" sz="3200" dirty="0" smtClean="0"/>
              <a:t>compare to these antics?</a:t>
            </a:r>
          </a:p>
          <a:p>
            <a:pPr lvl="1"/>
            <a:endParaRPr lang="en-GB" dirty="0"/>
          </a:p>
        </p:txBody>
      </p:sp>
      <p:pic>
        <p:nvPicPr>
          <p:cNvPr id="1026" name="Picture 2" descr="C:\Users\janedicksongilmore\AppData\Local\Microsoft\Windows\Temporary Internet Files\Content.IE5\VPEGU5T5\MC90005974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800" y="3352800"/>
            <a:ext cx="2852928" cy="2895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7560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473</TotalTime>
  <Words>984</Words>
  <Application>Microsoft Office PowerPoint</Application>
  <PresentationFormat>On-screen Show (4:3)</PresentationFormat>
  <Paragraphs>88</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Franklin Gothic Book</vt:lpstr>
      <vt:lpstr>Perpetua</vt:lpstr>
      <vt:lpstr>Wingdings 2</vt:lpstr>
      <vt:lpstr>Equity</vt:lpstr>
      <vt:lpstr>Introduction to Legal Studies - Judges</vt:lpstr>
      <vt:lpstr>Introduction to Legal Studies - Judges</vt:lpstr>
      <vt:lpstr>Introduction to Legal Studies - Judges</vt:lpstr>
      <vt:lpstr>Introduction to Legal Studies - Judges</vt:lpstr>
      <vt:lpstr>Introduction to Legal Studies - Judges</vt:lpstr>
      <vt:lpstr>Introduction to Legal Studies - Judges</vt:lpstr>
      <vt:lpstr>Introduction to Legal Studies - Judges</vt:lpstr>
      <vt:lpstr>Introduction to Legal Studies - Judges</vt:lpstr>
      <vt:lpstr>Introduction to Legal Studies - Judges</vt:lpstr>
      <vt:lpstr>Introduction to Legal Studies - Judges</vt:lpstr>
      <vt:lpstr>Introduction to Legal Studies - Judges</vt:lpstr>
      <vt:lpstr>Introduction to Legal Studies - Judges</vt:lpstr>
      <vt:lpstr>Introduction to Legal Studies - Judges</vt:lpstr>
      <vt:lpstr>Introduction to Legal Studies - Judges</vt:lpstr>
      <vt:lpstr>Introduction to Legal Studies - Judges</vt:lpstr>
      <vt:lpstr>Introduction to Legal Studies - Judges</vt:lpstr>
    </vt:vector>
  </TitlesOfParts>
  <Company>Carleton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Legal Studies “Judges”</dc:title>
  <dc:creator>janedicksongilmore</dc:creator>
  <cp:lastModifiedBy>brett boyden</cp:lastModifiedBy>
  <cp:revision>46</cp:revision>
  <dcterms:created xsi:type="dcterms:W3CDTF">2011-02-07T17:59:16Z</dcterms:created>
  <dcterms:modified xsi:type="dcterms:W3CDTF">2014-04-18T01:16:39Z</dcterms:modified>
</cp:coreProperties>
</file>