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804" r:id="rId1"/>
  </p:sldMasterIdLst>
  <p:notesMasterIdLst>
    <p:notesMasterId r:id="rId25"/>
  </p:notesMasterIdLst>
  <p:handoutMasterIdLst>
    <p:handoutMasterId r:id="rId26"/>
  </p:handoutMasterIdLst>
  <p:sldIdLst>
    <p:sldId id="318" r:id="rId2"/>
    <p:sldId id="371" r:id="rId3"/>
    <p:sldId id="352" r:id="rId4"/>
    <p:sldId id="353" r:id="rId5"/>
    <p:sldId id="380" r:id="rId6"/>
    <p:sldId id="328" r:id="rId7"/>
    <p:sldId id="372" r:id="rId8"/>
    <p:sldId id="322" r:id="rId9"/>
    <p:sldId id="329" r:id="rId10"/>
    <p:sldId id="373" r:id="rId11"/>
    <p:sldId id="360" r:id="rId12"/>
    <p:sldId id="374" r:id="rId13"/>
    <p:sldId id="368" r:id="rId14"/>
    <p:sldId id="369" r:id="rId15"/>
    <p:sldId id="370" r:id="rId16"/>
    <p:sldId id="375" r:id="rId17"/>
    <p:sldId id="376" r:id="rId18"/>
    <p:sldId id="362" r:id="rId19"/>
    <p:sldId id="332" r:id="rId20"/>
    <p:sldId id="377" r:id="rId21"/>
    <p:sldId id="347" r:id="rId22"/>
    <p:sldId id="378" r:id="rId23"/>
    <p:sldId id="363" r:id="rId24"/>
  </p:sldIdLst>
  <p:sldSz cx="9144000" cy="6858000" type="letter"/>
  <p:notesSz cx="7010400" cy="9296400"/>
  <p:defaultTextStyle>
    <a:defPPr>
      <a:defRPr lang="en-US"/>
    </a:defPPr>
    <a:lvl1pPr algn="ctr" rtl="0" fontAlgn="base">
      <a:spcBef>
        <a:spcPct val="0"/>
      </a:spcBef>
      <a:spcAft>
        <a:spcPct val="0"/>
      </a:spcAft>
      <a:defRPr sz="4000" kern="1200">
        <a:solidFill>
          <a:srgbClr val="AE2B21"/>
        </a:solidFill>
        <a:latin typeface="Tahoma" pitchFamily="-65" charset="0"/>
        <a:ea typeface="ヒラギノ角ゴ Pro W3" pitchFamily="-65" charset="-128"/>
        <a:cs typeface="ヒラギノ角ゴ Pro W3" pitchFamily="-65" charset="-128"/>
      </a:defRPr>
    </a:lvl1pPr>
    <a:lvl2pPr marL="457200" algn="ctr" rtl="0" fontAlgn="base">
      <a:spcBef>
        <a:spcPct val="0"/>
      </a:spcBef>
      <a:spcAft>
        <a:spcPct val="0"/>
      </a:spcAft>
      <a:defRPr sz="4000" kern="1200">
        <a:solidFill>
          <a:srgbClr val="AE2B21"/>
        </a:solidFill>
        <a:latin typeface="Tahoma" pitchFamily="-65" charset="0"/>
        <a:ea typeface="ヒラギノ角ゴ Pro W3" pitchFamily="-65" charset="-128"/>
        <a:cs typeface="ヒラギノ角ゴ Pro W3" pitchFamily="-65" charset="-128"/>
      </a:defRPr>
    </a:lvl2pPr>
    <a:lvl3pPr marL="914400" algn="ctr" rtl="0" fontAlgn="base">
      <a:spcBef>
        <a:spcPct val="0"/>
      </a:spcBef>
      <a:spcAft>
        <a:spcPct val="0"/>
      </a:spcAft>
      <a:defRPr sz="4000" kern="1200">
        <a:solidFill>
          <a:srgbClr val="AE2B21"/>
        </a:solidFill>
        <a:latin typeface="Tahoma" pitchFamily="-65" charset="0"/>
        <a:ea typeface="ヒラギノ角ゴ Pro W3" pitchFamily="-65" charset="-128"/>
        <a:cs typeface="ヒラギノ角ゴ Pro W3" pitchFamily="-65" charset="-128"/>
      </a:defRPr>
    </a:lvl3pPr>
    <a:lvl4pPr marL="1371600" algn="ctr" rtl="0" fontAlgn="base">
      <a:spcBef>
        <a:spcPct val="0"/>
      </a:spcBef>
      <a:spcAft>
        <a:spcPct val="0"/>
      </a:spcAft>
      <a:defRPr sz="4000" kern="1200">
        <a:solidFill>
          <a:srgbClr val="AE2B21"/>
        </a:solidFill>
        <a:latin typeface="Tahoma" pitchFamily="-65" charset="0"/>
        <a:ea typeface="ヒラギノ角ゴ Pro W3" pitchFamily="-65" charset="-128"/>
        <a:cs typeface="ヒラギノ角ゴ Pro W3" pitchFamily="-65" charset="-128"/>
      </a:defRPr>
    </a:lvl4pPr>
    <a:lvl5pPr marL="1828800" algn="ctr" rtl="0" fontAlgn="base">
      <a:spcBef>
        <a:spcPct val="0"/>
      </a:spcBef>
      <a:spcAft>
        <a:spcPct val="0"/>
      </a:spcAft>
      <a:defRPr sz="4000" kern="1200">
        <a:solidFill>
          <a:srgbClr val="AE2B21"/>
        </a:solidFill>
        <a:latin typeface="Tahoma" pitchFamily="-65" charset="0"/>
        <a:ea typeface="ヒラギノ角ゴ Pro W3" pitchFamily="-65" charset="-128"/>
        <a:cs typeface="ヒラギノ角ゴ Pro W3" pitchFamily="-65" charset="-128"/>
      </a:defRPr>
    </a:lvl5pPr>
    <a:lvl6pPr marL="2286000" algn="l" defTabSz="457200" rtl="0" eaLnBrk="1" latinLnBrk="0" hangingPunct="1">
      <a:defRPr sz="4000" kern="1200">
        <a:solidFill>
          <a:srgbClr val="AE2B21"/>
        </a:solidFill>
        <a:latin typeface="Tahoma" pitchFamily="-65" charset="0"/>
        <a:ea typeface="ヒラギノ角ゴ Pro W3" pitchFamily="-65" charset="-128"/>
        <a:cs typeface="ヒラギノ角ゴ Pro W3" pitchFamily="-65" charset="-128"/>
      </a:defRPr>
    </a:lvl6pPr>
    <a:lvl7pPr marL="2743200" algn="l" defTabSz="457200" rtl="0" eaLnBrk="1" latinLnBrk="0" hangingPunct="1">
      <a:defRPr sz="4000" kern="1200">
        <a:solidFill>
          <a:srgbClr val="AE2B21"/>
        </a:solidFill>
        <a:latin typeface="Tahoma" pitchFamily="-65" charset="0"/>
        <a:ea typeface="ヒラギノ角ゴ Pro W3" pitchFamily="-65" charset="-128"/>
        <a:cs typeface="ヒラギノ角ゴ Pro W3" pitchFamily="-65" charset="-128"/>
      </a:defRPr>
    </a:lvl7pPr>
    <a:lvl8pPr marL="3200400" algn="l" defTabSz="457200" rtl="0" eaLnBrk="1" latinLnBrk="0" hangingPunct="1">
      <a:defRPr sz="4000" kern="1200">
        <a:solidFill>
          <a:srgbClr val="AE2B21"/>
        </a:solidFill>
        <a:latin typeface="Tahoma" pitchFamily="-65" charset="0"/>
        <a:ea typeface="ヒラギノ角ゴ Pro W3" pitchFamily="-65" charset="-128"/>
        <a:cs typeface="ヒラギノ角ゴ Pro W3" pitchFamily="-65" charset="-128"/>
      </a:defRPr>
    </a:lvl8pPr>
    <a:lvl9pPr marL="3657600" algn="l" defTabSz="457200" rtl="0" eaLnBrk="1" latinLnBrk="0" hangingPunct="1">
      <a:defRPr sz="4000" kern="1200">
        <a:solidFill>
          <a:srgbClr val="AE2B21"/>
        </a:solidFill>
        <a:latin typeface="Tahoma" pitchFamily="-65" charset="0"/>
        <a:ea typeface="ヒラギノ角ゴ Pro W3" pitchFamily="-65" charset="-128"/>
        <a:cs typeface="ヒラギノ角ゴ Pro W3" pitchFamily="-65" charset="-128"/>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800080"/>
    <a:srgbClr val="CCFF66"/>
    <a:srgbClr val="61765E"/>
    <a:srgbClr val="5B5748"/>
    <a:srgbClr val="808080"/>
    <a:srgbClr val="83060C"/>
    <a:srgbClr val="5E6F5B"/>
    <a:srgbClr val="7D8077"/>
    <a:srgbClr val="5657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88" autoAdjust="0"/>
    <p:restoredTop sz="67572" autoAdjust="0"/>
  </p:normalViewPr>
  <p:slideViewPr>
    <p:cSldViewPr>
      <p:cViewPr>
        <p:scale>
          <a:sx n="77" d="100"/>
          <a:sy n="77" d="100"/>
        </p:scale>
        <p:origin x="-784" y="-80"/>
      </p:cViewPr>
      <p:guideLst>
        <p:guide orient="horz" pos="2160"/>
        <p:guide pos="2880"/>
      </p:guideLst>
    </p:cSldViewPr>
  </p:slideViewPr>
  <p:outlineViewPr>
    <p:cViewPr>
      <p:scale>
        <a:sx n="33" d="100"/>
        <a:sy n="33" d="100"/>
      </p:scale>
      <p:origin x="0" y="14944"/>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handoutMaster" Target="handoutMasters/handoutMaster1.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5106" name="Rectangle 2"/>
          <p:cNvSpPr>
            <a:spLocks noGrp="1"/>
          </p:cNvSpPr>
          <p:nvPr>
            <p:ph type="hdr" sz="quarter"/>
          </p:nvPr>
        </p:nvSpPr>
        <p:spPr bwMode="auto">
          <a:xfrm>
            <a:off x="0" y="0"/>
            <a:ext cx="3037840" cy="464820"/>
          </a:xfrm>
          <a:prstGeom prst="rect">
            <a:avLst/>
          </a:prstGeom>
          <a:noFill/>
          <a:ln w="12700">
            <a:noFill/>
            <a:miter lim="800000"/>
            <a:headEnd/>
            <a:tailEnd/>
          </a:ln>
          <a:effectLst/>
        </p:spPr>
        <p:txBody>
          <a:bodyPr vert="horz" wrap="square" lIns="93177" tIns="46589" rIns="93177" bIns="46589" numCol="1" anchor="t" anchorCtr="0" compatLnSpc="1">
            <a:prstTxWarp prst="textNoShape">
              <a:avLst/>
            </a:prstTxWarp>
          </a:bodyPr>
          <a:lstStyle>
            <a:lvl1pPr algn="l">
              <a:defRPr sz="1200">
                <a:latin typeface="Tahoma" charset="0"/>
                <a:ea typeface="ヒラギノ角ゴ Pro W3" charset="-128"/>
                <a:cs typeface="ヒラギノ角ゴ Pro W3" charset="-128"/>
              </a:defRPr>
            </a:lvl1pPr>
          </a:lstStyle>
          <a:p>
            <a:pPr>
              <a:defRPr/>
            </a:pPr>
            <a:endParaRPr lang="en-US"/>
          </a:p>
        </p:txBody>
      </p:sp>
      <p:sp>
        <p:nvSpPr>
          <p:cNvPr id="175107" name="Rectangle 3"/>
          <p:cNvSpPr>
            <a:spLocks noGrp="1"/>
          </p:cNvSpPr>
          <p:nvPr>
            <p:ph type="dt" sz="quarter" idx="1"/>
          </p:nvPr>
        </p:nvSpPr>
        <p:spPr bwMode="auto">
          <a:xfrm>
            <a:off x="3972560" y="0"/>
            <a:ext cx="3037840" cy="464820"/>
          </a:xfrm>
          <a:prstGeom prst="rect">
            <a:avLst/>
          </a:prstGeom>
          <a:noFill/>
          <a:ln w="12700">
            <a:noFill/>
            <a:miter lim="800000"/>
            <a:headEnd/>
            <a:tailEnd/>
          </a:ln>
          <a:effectLst/>
        </p:spPr>
        <p:txBody>
          <a:bodyPr vert="horz" wrap="square" lIns="93177" tIns="46589" rIns="93177" bIns="46589" numCol="1" anchor="t" anchorCtr="0" compatLnSpc="1">
            <a:prstTxWarp prst="textNoShape">
              <a:avLst/>
            </a:prstTxWarp>
          </a:bodyPr>
          <a:lstStyle>
            <a:lvl1pPr algn="r">
              <a:defRPr sz="1200">
                <a:latin typeface="Tahoma" charset="0"/>
                <a:ea typeface="ヒラギノ角ゴ Pro W3" charset="-128"/>
                <a:cs typeface="ヒラギノ角ゴ Pro W3" charset="-128"/>
              </a:defRPr>
            </a:lvl1pPr>
          </a:lstStyle>
          <a:p>
            <a:pPr>
              <a:defRPr/>
            </a:pPr>
            <a:endParaRPr lang="en-US"/>
          </a:p>
        </p:txBody>
      </p:sp>
      <p:sp>
        <p:nvSpPr>
          <p:cNvPr id="175108" name="Rectangle 4"/>
          <p:cNvSpPr>
            <a:spLocks noGrp="1"/>
          </p:cNvSpPr>
          <p:nvPr>
            <p:ph type="ftr" sz="quarter" idx="2"/>
          </p:nvPr>
        </p:nvSpPr>
        <p:spPr bwMode="auto">
          <a:xfrm>
            <a:off x="0" y="8831580"/>
            <a:ext cx="3037840" cy="464820"/>
          </a:xfrm>
          <a:prstGeom prst="rect">
            <a:avLst/>
          </a:prstGeom>
          <a:noFill/>
          <a:ln w="12700">
            <a:noFill/>
            <a:miter lim="800000"/>
            <a:headEnd/>
            <a:tailEnd/>
          </a:ln>
          <a:effectLst/>
        </p:spPr>
        <p:txBody>
          <a:bodyPr vert="horz" wrap="square" lIns="93177" tIns="46589" rIns="93177" bIns="46589" numCol="1" anchor="b" anchorCtr="0" compatLnSpc="1">
            <a:prstTxWarp prst="textNoShape">
              <a:avLst/>
            </a:prstTxWarp>
          </a:bodyPr>
          <a:lstStyle>
            <a:lvl1pPr algn="l">
              <a:defRPr sz="1200">
                <a:latin typeface="Tahoma" charset="0"/>
                <a:ea typeface="ヒラギノ角ゴ Pro W3" charset="-128"/>
                <a:cs typeface="ヒラギノ角ゴ Pro W3" charset="-128"/>
              </a:defRPr>
            </a:lvl1pPr>
          </a:lstStyle>
          <a:p>
            <a:pPr>
              <a:defRPr/>
            </a:pPr>
            <a:endParaRPr lang="en-US"/>
          </a:p>
        </p:txBody>
      </p:sp>
      <p:sp>
        <p:nvSpPr>
          <p:cNvPr id="175109" name="Rectangle 5"/>
          <p:cNvSpPr>
            <a:spLocks noGrp="1"/>
          </p:cNvSpPr>
          <p:nvPr>
            <p:ph type="sldNum" sz="quarter" idx="3"/>
          </p:nvPr>
        </p:nvSpPr>
        <p:spPr bwMode="auto">
          <a:xfrm>
            <a:off x="3972560" y="8831580"/>
            <a:ext cx="3037840" cy="464820"/>
          </a:xfrm>
          <a:prstGeom prst="rect">
            <a:avLst/>
          </a:prstGeom>
          <a:noFill/>
          <a:ln w="12700">
            <a:noFill/>
            <a:miter lim="800000"/>
            <a:headEnd/>
            <a:tailEnd/>
          </a:ln>
          <a:effectLst/>
        </p:spPr>
        <p:txBody>
          <a:bodyPr vert="horz" wrap="square" lIns="93177" tIns="46589" rIns="93177" bIns="46589" numCol="1" anchor="b" anchorCtr="0" compatLnSpc="1">
            <a:prstTxWarp prst="textNoShape">
              <a:avLst/>
            </a:prstTxWarp>
          </a:bodyPr>
          <a:lstStyle>
            <a:lvl1pPr algn="r">
              <a:defRPr sz="1200">
                <a:latin typeface="Tahoma" charset="0"/>
                <a:ea typeface="ヒラギノ角ゴ Pro W3" charset="-128"/>
                <a:cs typeface="ヒラギノ角ゴ Pro W3" charset="-128"/>
              </a:defRPr>
            </a:lvl1pPr>
          </a:lstStyle>
          <a:p>
            <a:pPr>
              <a:defRPr/>
            </a:pPr>
            <a:fld id="{0EF9D739-DB96-BC46-A449-C08C87F8AA11}" type="slidenum">
              <a:rPr lang="en-US"/>
              <a:pPr>
                <a:defRPr/>
              </a:pPr>
              <a:t>‹#›</a:t>
            </a:fld>
            <a:endParaRPr lang="en-US"/>
          </a:p>
        </p:txBody>
      </p:sp>
    </p:spTree>
    <p:extLst>
      <p:ext uri="{BB962C8B-B14F-4D97-AF65-F5344CB8AC3E}">
        <p14:creationId xmlns:p14="http://schemas.microsoft.com/office/powerpoint/2010/main" val="33505792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p:cNvSpPr>
          <p:nvPr>
            <p:ph type="hdr" sz="quarter"/>
          </p:nvPr>
        </p:nvSpPr>
        <p:spPr bwMode="auto">
          <a:xfrm>
            <a:off x="0" y="0"/>
            <a:ext cx="3037840" cy="464820"/>
          </a:xfrm>
          <a:prstGeom prst="rect">
            <a:avLst/>
          </a:prstGeom>
          <a:noFill/>
          <a:ln w="12700">
            <a:noFill/>
            <a:miter lim="800000"/>
            <a:headEnd/>
            <a:tailEnd/>
          </a:ln>
          <a:effectLst/>
        </p:spPr>
        <p:txBody>
          <a:bodyPr vert="horz" wrap="square" lIns="93177" tIns="46589" rIns="93177" bIns="46589" numCol="1" anchor="t" anchorCtr="0" compatLnSpc="1">
            <a:prstTxWarp prst="textNoShape">
              <a:avLst/>
            </a:prstTxWarp>
          </a:bodyPr>
          <a:lstStyle>
            <a:lvl1pPr algn="l">
              <a:defRPr sz="1200">
                <a:latin typeface="Tahoma" charset="0"/>
                <a:ea typeface="ヒラギノ角ゴ Pro W3" charset="-128"/>
                <a:cs typeface="ヒラギノ角ゴ Pro W3" charset="-128"/>
              </a:defRPr>
            </a:lvl1pPr>
          </a:lstStyle>
          <a:p>
            <a:pPr>
              <a:defRPr/>
            </a:pPr>
            <a:endParaRPr lang="en-US"/>
          </a:p>
        </p:txBody>
      </p:sp>
      <p:sp>
        <p:nvSpPr>
          <p:cNvPr id="12291" name="Rectangle 3"/>
          <p:cNvSpPr>
            <a:spLocks noGrp="1"/>
          </p:cNvSpPr>
          <p:nvPr>
            <p:ph type="dt" idx="1"/>
          </p:nvPr>
        </p:nvSpPr>
        <p:spPr bwMode="auto">
          <a:xfrm>
            <a:off x="3972560" y="0"/>
            <a:ext cx="3037840" cy="464820"/>
          </a:xfrm>
          <a:prstGeom prst="rect">
            <a:avLst/>
          </a:prstGeom>
          <a:noFill/>
          <a:ln w="12700">
            <a:noFill/>
            <a:miter lim="800000"/>
            <a:headEnd/>
            <a:tailEnd/>
          </a:ln>
          <a:effectLst/>
        </p:spPr>
        <p:txBody>
          <a:bodyPr vert="horz" wrap="square" lIns="93177" tIns="46589" rIns="93177" bIns="46589" numCol="1" anchor="t" anchorCtr="0" compatLnSpc="1">
            <a:prstTxWarp prst="textNoShape">
              <a:avLst/>
            </a:prstTxWarp>
          </a:bodyPr>
          <a:lstStyle>
            <a:lvl1pPr algn="r">
              <a:defRPr sz="1200">
                <a:latin typeface="Tahoma" charset="0"/>
                <a:ea typeface="ヒラギノ角ゴ Pro W3" charset="-128"/>
                <a:cs typeface="ヒラギノ角ゴ Pro W3" charset="-128"/>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2293" name="Rectangle 5"/>
          <p:cNvSpPr>
            <a:spLocks noGrp="1"/>
          </p:cNvSpPr>
          <p:nvPr>
            <p:ph type="body" sz="quarter" idx="3"/>
          </p:nvPr>
        </p:nvSpPr>
        <p:spPr bwMode="auto">
          <a:xfrm>
            <a:off x="934720" y="4415790"/>
            <a:ext cx="5140960" cy="4183380"/>
          </a:xfrm>
          <a:prstGeom prst="rect">
            <a:avLst/>
          </a:prstGeom>
          <a:noFill/>
          <a:ln w="12700">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294" name="Rectangle 6"/>
          <p:cNvSpPr>
            <a:spLocks noGrp="1"/>
          </p:cNvSpPr>
          <p:nvPr>
            <p:ph type="ftr" sz="quarter" idx="4"/>
          </p:nvPr>
        </p:nvSpPr>
        <p:spPr bwMode="auto">
          <a:xfrm>
            <a:off x="0" y="8831580"/>
            <a:ext cx="3037840" cy="464820"/>
          </a:xfrm>
          <a:prstGeom prst="rect">
            <a:avLst/>
          </a:prstGeom>
          <a:noFill/>
          <a:ln w="12700">
            <a:noFill/>
            <a:miter lim="800000"/>
            <a:headEnd/>
            <a:tailEnd/>
          </a:ln>
          <a:effectLst/>
        </p:spPr>
        <p:txBody>
          <a:bodyPr vert="horz" wrap="square" lIns="93177" tIns="46589" rIns="93177" bIns="46589" numCol="1" anchor="b" anchorCtr="0" compatLnSpc="1">
            <a:prstTxWarp prst="textNoShape">
              <a:avLst/>
            </a:prstTxWarp>
          </a:bodyPr>
          <a:lstStyle>
            <a:lvl1pPr algn="l">
              <a:defRPr sz="1200">
                <a:latin typeface="Tahoma" charset="0"/>
                <a:ea typeface="ヒラギノ角ゴ Pro W3" charset="-128"/>
                <a:cs typeface="ヒラギノ角ゴ Pro W3" charset="-128"/>
              </a:defRPr>
            </a:lvl1pPr>
          </a:lstStyle>
          <a:p>
            <a:pPr>
              <a:defRPr/>
            </a:pPr>
            <a:endParaRPr lang="en-US"/>
          </a:p>
        </p:txBody>
      </p:sp>
      <p:sp>
        <p:nvSpPr>
          <p:cNvPr id="12295" name="Rectangle 7"/>
          <p:cNvSpPr>
            <a:spLocks noGrp="1"/>
          </p:cNvSpPr>
          <p:nvPr>
            <p:ph type="sldNum" sz="quarter" idx="5"/>
          </p:nvPr>
        </p:nvSpPr>
        <p:spPr bwMode="auto">
          <a:xfrm>
            <a:off x="3972560" y="8831580"/>
            <a:ext cx="3037840" cy="464820"/>
          </a:xfrm>
          <a:prstGeom prst="rect">
            <a:avLst/>
          </a:prstGeom>
          <a:noFill/>
          <a:ln w="12700">
            <a:noFill/>
            <a:miter lim="800000"/>
            <a:headEnd/>
            <a:tailEnd/>
          </a:ln>
          <a:effectLst/>
        </p:spPr>
        <p:txBody>
          <a:bodyPr vert="horz" wrap="square" lIns="93177" tIns="46589" rIns="93177" bIns="46589" numCol="1" anchor="b" anchorCtr="0" compatLnSpc="1">
            <a:prstTxWarp prst="textNoShape">
              <a:avLst/>
            </a:prstTxWarp>
          </a:bodyPr>
          <a:lstStyle>
            <a:lvl1pPr algn="r">
              <a:defRPr sz="1200">
                <a:latin typeface="Tahoma" charset="0"/>
                <a:ea typeface="ヒラギノ角ゴ Pro W3" charset="-128"/>
                <a:cs typeface="ヒラギノ角ゴ Pro W3" charset="-128"/>
              </a:defRPr>
            </a:lvl1pPr>
          </a:lstStyle>
          <a:p>
            <a:pPr>
              <a:defRPr/>
            </a:pPr>
            <a:fld id="{E3791B8C-22D8-CC4E-AEAF-5A352ECD9E26}" type="slidenum">
              <a:rPr lang="en-US"/>
              <a:pPr>
                <a:defRPr/>
              </a:pPr>
              <a:t>‹#›</a:t>
            </a:fld>
            <a:endParaRPr lang="en-US"/>
          </a:p>
        </p:txBody>
      </p:sp>
    </p:spTree>
    <p:extLst>
      <p:ext uri="{BB962C8B-B14F-4D97-AF65-F5344CB8AC3E}">
        <p14:creationId xmlns:p14="http://schemas.microsoft.com/office/powerpoint/2010/main" val="315189297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0"/>
      </a:spcBef>
      <a:spcAft>
        <a:spcPct val="0"/>
      </a:spcAft>
      <a:defRPr sz="1200" kern="1200">
        <a:solidFill>
          <a:schemeClr val="tx1"/>
        </a:solidFill>
        <a:latin typeface="Gill Sans" charset="0"/>
        <a:ea typeface="ＭＳ Ｐゴシック" charset="-128"/>
        <a:cs typeface="ＭＳ Ｐゴシック" charset="-128"/>
      </a:defRPr>
    </a:lvl1pPr>
    <a:lvl2pPr marL="4572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2pPr>
    <a:lvl3pPr marL="9144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3pPr>
    <a:lvl4pPr marL="13716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4pPr>
    <a:lvl5pPr marL="1828800" algn="l" rtl="0" eaLnBrk="0" fontAlgn="base" hangingPunct="0">
      <a:spcBef>
        <a:spcPct val="0"/>
      </a:spcBef>
      <a:spcAft>
        <a:spcPct val="0"/>
      </a:spcAft>
      <a:defRPr sz="1200" kern="1200">
        <a:solidFill>
          <a:schemeClr val="tx1"/>
        </a:solidFill>
        <a:latin typeface="Gill Sans"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youtube.com/watch?v=LhoLuui9gX8" TargetMode="External"/><Relationship Id="rId4" Type="http://schemas.openxmlformats.org/officeDocument/2006/relationships/hyperlink" Target="http://www.mckinsey.com/insights/organization/why_diversity_matters" TargetMode="External"/><Relationship Id="rId5" Type="http://schemas.openxmlformats.org/officeDocument/2006/relationships/hyperlink" Target="http://blogs.wsj.com/atwork/2015/01/20/new-report-finds-a-diversity-dividend-at-work/" TargetMode="External"/><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p:cNvSpPr>
          <p:nvPr>
            <p:ph type="sldNum" sz="quarter" idx="5"/>
          </p:nvPr>
        </p:nvSpPr>
        <p:spPr>
          <a:noFill/>
        </p:spPr>
        <p:txBody>
          <a:bodyPr/>
          <a:lstStyle/>
          <a:p>
            <a:fld id="{1BB058BF-3E60-0F49-AC6D-E7AAC8D11A4C}" type="slidenum">
              <a:rPr lang="en-US">
                <a:latin typeface="Tahoma" pitchFamily="-65" charset="0"/>
                <a:ea typeface="ヒラギノ角ゴ Pro W3" pitchFamily="-65" charset="-128"/>
                <a:cs typeface="ヒラギノ角ゴ Pro W3" pitchFamily="-65" charset="-128"/>
              </a:rPr>
              <a:pPr/>
              <a:t>1</a:t>
            </a:fld>
            <a:endParaRPr lang="en-US" dirty="0">
              <a:latin typeface="Tahoma" pitchFamily="-65" charset="0"/>
              <a:ea typeface="ヒラギノ角ゴ Pro W3" pitchFamily="-65" charset="-128"/>
              <a:cs typeface="ヒラギノ角ゴ Pro W3" pitchFamily="-65" charset="-128"/>
            </a:endParaRPr>
          </a:p>
        </p:txBody>
      </p:sp>
      <p:sp>
        <p:nvSpPr>
          <p:cNvPr id="12291" name="Rectangle 2"/>
          <p:cNvSpPr>
            <a:spLocks noGrp="1" noRot="1" noChangeAspect="1" noChangeArrowheads="1"/>
          </p:cNvSpPr>
          <p:nvPr>
            <p:ph type="sldImg"/>
          </p:nvPr>
        </p:nvSpPr>
        <p:spPr>
          <a:solidFill>
            <a:srgbClr val="FFFFFF"/>
          </a:solidFill>
          <a:ln/>
        </p:spPr>
      </p:sp>
      <p:sp>
        <p:nvSpPr>
          <p:cNvPr id="1229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Gill Sans" pitchFamily="-65" charset="0"/>
              <a:ea typeface="ＭＳ Ｐゴシック" pitchFamily="-65" charset="-128"/>
              <a:cs typeface="ＭＳ Ｐゴシック" pitchFamily="-65" charset="-128"/>
            </a:endParaRPr>
          </a:p>
        </p:txBody>
      </p:sp>
    </p:spTree>
    <p:extLst>
      <p:ext uri="{BB962C8B-B14F-4D97-AF65-F5344CB8AC3E}">
        <p14:creationId xmlns:p14="http://schemas.microsoft.com/office/powerpoint/2010/main" val="498564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2</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Exercise – think of the</a:t>
            </a:r>
            <a:r>
              <a:rPr lang="en-CA" baseline="0" dirty="0" smtClean="0"/>
              <a:t> best team you were ever part of. What made it so great? / Think of the worst team you were ever part of. What made it so bad? Discuss with partner.</a:t>
            </a:r>
            <a:endParaRPr lang="en-CA" dirty="0"/>
          </a:p>
        </p:txBody>
      </p:sp>
      <p:sp>
        <p:nvSpPr>
          <p:cNvPr id="4" name="Slide Number Placeholder 3"/>
          <p:cNvSpPr>
            <a:spLocks noGrp="1"/>
          </p:cNvSpPr>
          <p:nvPr>
            <p:ph type="sldNum" sz="quarter" idx="10"/>
          </p:nvPr>
        </p:nvSpPr>
        <p:spPr/>
        <p:txBody>
          <a:bodyPr/>
          <a:lstStyle/>
          <a:p>
            <a:pPr>
              <a:defRPr/>
            </a:pPr>
            <a:fld id="{E3791B8C-22D8-CC4E-AEAF-5A352ECD9E26}" type="slidenum">
              <a:rPr lang="en-US" smtClean="0"/>
              <a:pPr>
                <a:defRPr/>
              </a:pPr>
              <a:t>3</a:t>
            </a:fld>
            <a:endParaRPr lang="en-US"/>
          </a:p>
        </p:txBody>
      </p:sp>
    </p:spTree>
    <p:extLst>
      <p:ext uri="{BB962C8B-B14F-4D97-AF65-F5344CB8AC3E}">
        <p14:creationId xmlns:p14="http://schemas.microsoft.com/office/powerpoint/2010/main" val="492405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CA" dirty="0" err="1" smtClean="0"/>
              <a:t>kunkworks</a:t>
            </a:r>
            <a:r>
              <a:rPr lang="en-CA" baseline="0" dirty="0" smtClean="0"/>
              <a:t> </a:t>
            </a:r>
            <a:r>
              <a:rPr lang="en-US" baseline="0" dirty="0" smtClean="0"/>
              <a:t>–</a:t>
            </a:r>
            <a:r>
              <a:rPr lang="en-CA" baseline="0" dirty="0" smtClean="0"/>
              <a:t> shows a fresh perspective i.e. </a:t>
            </a:r>
            <a:r>
              <a:rPr lang="en-CA" baseline="0" dirty="0" err="1" smtClean="0"/>
              <a:t>steve</a:t>
            </a:r>
            <a:r>
              <a:rPr lang="en-CA" baseline="0" dirty="0" smtClean="0"/>
              <a:t> jobs took a team at apple and </a:t>
            </a:r>
            <a:r>
              <a:rPr lang="en-CA" baseline="0" dirty="0" err="1" smtClean="0"/>
              <a:t>sperated</a:t>
            </a:r>
            <a:r>
              <a:rPr lang="en-CA" baseline="0" dirty="0" smtClean="0"/>
              <a:t> them into a apartment their they could break away from the team and think about new fresh ideas</a:t>
            </a:r>
            <a:r>
              <a:rPr lang="en-CA" baseline="0" dirty="0" smtClean="0"/>
              <a:t>.</a:t>
            </a:r>
          </a:p>
          <a:p>
            <a:endParaRPr lang="en-CA" baseline="0" dirty="0" smtClean="0"/>
          </a:p>
          <a:p>
            <a:r>
              <a:rPr lang="en-US" baseline="0" dirty="0" smtClean="0"/>
              <a:t>G</a:t>
            </a:r>
            <a:r>
              <a:rPr lang="en-CA" baseline="0" dirty="0" err="1" smtClean="0"/>
              <a:t>ood</a:t>
            </a:r>
            <a:r>
              <a:rPr lang="en-CA" baseline="0" dirty="0" smtClean="0"/>
              <a:t> done</a:t>
            </a:r>
            <a:endParaRPr lang="en-CA" dirty="0"/>
          </a:p>
        </p:txBody>
      </p:sp>
      <p:sp>
        <p:nvSpPr>
          <p:cNvPr id="4" name="Slide Number Placeholder 3"/>
          <p:cNvSpPr>
            <a:spLocks noGrp="1"/>
          </p:cNvSpPr>
          <p:nvPr>
            <p:ph type="sldNum" sz="quarter" idx="10"/>
          </p:nvPr>
        </p:nvSpPr>
        <p:spPr/>
        <p:txBody>
          <a:bodyPr/>
          <a:lstStyle/>
          <a:p>
            <a:pPr>
              <a:defRPr/>
            </a:pPr>
            <a:fld id="{E3791B8C-22D8-CC4E-AEAF-5A352ECD9E26}" type="slidenum">
              <a:rPr lang="en-US" smtClean="0"/>
              <a:pPr>
                <a:defRPr/>
              </a:pPr>
              <a:t>4</a:t>
            </a:fld>
            <a:endParaRPr lang="en-US"/>
          </a:p>
        </p:txBody>
      </p:sp>
    </p:spTree>
    <p:extLst>
      <p:ext uri="{BB962C8B-B14F-4D97-AF65-F5344CB8AC3E}">
        <p14:creationId xmlns:p14="http://schemas.microsoft.com/office/powerpoint/2010/main" val="30903487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Functional – High P, Low to medium Skill</a:t>
            </a:r>
            <a:r>
              <a:rPr lang="en-CA" baseline="0" dirty="0" smtClean="0"/>
              <a:t> Diff, High Authority Diff</a:t>
            </a:r>
          </a:p>
          <a:p>
            <a:pPr marL="0" marR="0" indent="0" algn="l" defTabSz="914400" rtl="0" eaLnBrk="0" fontAlgn="base" latinLnBrk="0" hangingPunct="0">
              <a:lnSpc>
                <a:spcPct val="100000"/>
              </a:lnSpc>
              <a:spcBef>
                <a:spcPct val="0"/>
              </a:spcBef>
              <a:spcAft>
                <a:spcPct val="0"/>
              </a:spcAft>
              <a:buClrTx/>
              <a:buSzTx/>
              <a:buFontTx/>
              <a:buNone/>
              <a:tabLst/>
              <a:defRPr/>
            </a:pPr>
            <a:r>
              <a:rPr lang="en-CA" dirty="0" smtClean="0"/>
              <a:t>X-Functional – Low - medium P, High Skill</a:t>
            </a:r>
            <a:r>
              <a:rPr lang="en-CA" baseline="0" dirty="0" smtClean="0"/>
              <a:t> Diff, medium Authority Diff</a:t>
            </a:r>
          </a:p>
          <a:p>
            <a:pPr marL="0" marR="0" indent="0" algn="l" defTabSz="914400" rtl="0" eaLnBrk="0" fontAlgn="base" latinLnBrk="0" hangingPunct="0">
              <a:lnSpc>
                <a:spcPct val="100000"/>
              </a:lnSpc>
              <a:spcBef>
                <a:spcPct val="0"/>
              </a:spcBef>
              <a:spcAft>
                <a:spcPct val="0"/>
              </a:spcAft>
              <a:buClrTx/>
              <a:buSzTx/>
              <a:buFontTx/>
              <a:buNone/>
              <a:tabLst/>
              <a:defRPr/>
            </a:pPr>
            <a:r>
              <a:rPr lang="en-CA" baseline="0" dirty="0" smtClean="0"/>
              <a:t>Self-directed – High P, Med Skill Diff, Low Authority Diff</a:t>
            </a:r>
          </a:p>
          <a:p>
            <a:pPr marL="0" marR="0" indent="0" algn="l" defTabSz="914400" rtl="0" eaLnBrk="0" fontAlgn="base" latinLnBrk="0" hangingPunct="0">
              <a:lnSpc>
                <a:spcPct val="100000"/>
              </a:lnSpc>
              <a:spcBef>
                <a:spcPct val="0"/>
              </a:spcBef>
              <a:spcAft>
                <a:spcPct val="0"/>
              </a:spcAft>
              <a:buClrTx/>
              <a:buSzTx/>
              <a:buFontTx/>
              <a:buNone/>
              <a:tabLst/>
              <a:defRPr/>
            </a:pPr>
            <a:r>
              <a:rPr lang="en-CA" baseline="0" dirty="0" smtClean="0"/>
              <a:t>Problem solving / Task force – Low P, medium SD, Medium AD</a:t>
            </a:r>
          </a:p>
          <a:p>
            <a:pPr marL="0" marR="0" indent="0" algn="l" defTabSz="914400" rtl="0" eaLnBrk="0" fontAlgn="base" latinLnBrk="0" hangingPunct="0">
              <a:lnSpc>
                <a:spcPct val="100000"/>
              </a:lnSpc>
              <a:spcBef>
                <a:spcPct val="0"/>
              </a:spcBef>
              <a:spcAft>
                <a:spcPct val="0"/>
              </a:spcAft>
              <a:buClrTx/>
              <a:buSzTx/>
              <a:buFontTx/>
              <a:buNone/>
              <a:tabLst/>
              <a:defRPr/>
            </a:pPr>
            <a:r>
              <a:rPr lang="en-CA" baseline="0" dirty="0" smtClean="0"/>
              <a:t>Skunk works – medium P, Medium to high SK, medium AD</a:t>
            </a:r>
          </a:p>
          <a:p>
            <a:pPr marL="0" marR="0" indent="0" algn="l" defTabSz="914400" rtl="0" eaLnBrk="0" fontAlgn="base" latinLnBrk="0" hangingPunct="0">
              <a:lnSpc>
                <a:spcPct val="100000"/>
              </a:lnSpc>
              <a:spcBef>
                <a:spcPct val="0"/>
              </a:spcBef>
              <a:spcAft>
                <a:spcPct val="0"/>
              </a:spcAft>
              <a:buClrTx/>
              <a:buSzTx/>
              <a:buFontTx/>
              <a:buNone/>
              <a:tabLst/>
              <a:defRPr/>
            </a:pPr>
            <a:r>
              <a:rPr lang="en-CA" baseline="0" dirty="0" smtClean="0"/>
              <a:t>Virtual – varies P, med to high SD, medium AD</a:t>
            </a:r>
          </a:p>
          <a:p>
            <a:pPr marL="0" marR="0" indent="0" algn="l" defTabSz="914400" rtl="0" eaLnBrk="0" fontAlgn="base" latinLnBrk="0" hangingPunct="0">
              <a:lnSpc>
                <a:spcPct val="100000"/>
              </a:lnSpc>
              <a:spcBef>
                <a:spcPct val="0"/>
              </a:spcBef>
              <a:spcAft>
                <a:spcPct val="0"/>
              </a:spcAft>
              <a:buClrTx/>
              <a:buSzTx/>
              <a:buFontTx/>
              <a:buNone/>
              <a:tabLst/>
              <a:defRPr/>
            </a:pPr>
            <a:endParaRPr lang="en-CA" baseline="0" dirty="0" smtClean="0"/>
          </a:p>
          <a:p>
            <a:pPr marL="0" marR="0" indent="0" algn="l" defTabSz="914400" rtl="0" eaLnBrk="0" fontAlgn="base" latinLnBrk="0" hangingPunct="0">
              <a:lnSpc>
                <a:spcPct val="100000"/>
              </a:lnSpc>
              <a:spcBef>
                <a:spcPct val="0"/>
              </a:spcBef>
              <a:spcAft>
                <a:spcPct val="0"/>
              </a:spcAft>
              <a:buClrTx/>
              <a:buSzTx/>
              <a:buFontTx/>
              <a:buNone/>
              <a:tabLst/>
              <a:defRPr/>
            </a:pPr>
            <a:r>
              <a:rPr lang="en-US" b="1" baseline="0" dirty="0" smtClean="0">
                <a:latin typeface="Gill Sans" pitchFamily="-111" charset="0"/>
                <a:ea typeface="ＭＳ Ｐゴシック" pitchFamily="-111" charset="-128"/>
                <a:cs typeface="ＭＳ Ｐゴシック" pitchFamily="-111" charset="-128"/>
              </a:rPr>
              <a:t>EXERCISE – </a:t>
            </a:r>
            <a:r>
              <a:rPr lang="en-US" baseline="0" dirty="0" smtClean="0">
                <a:latin typeface="Gill Sans" pitchFamily="-111" charset="0"/>
                <a:ea typeface="ＭＳ Ｐゴシック" pitchFamily="-111" charset="-128"/>
                <a:cs typeface="ＭＳ Ｐゴシック" pitchFamily="-111" charset="-128"/>
              </a:rPr>
              <a:t>ADV AND DISADV OF TEAMS</a:t>
            </a:r>
            <a:endParaRPr lang="en-US" dirty="0" smtClean="0">
              <a:latin typeface="Gill Sans" pitchFamily="-111" charset="0"/>
              <a:ea typeface="ＭＳ Ｐゴシック" pitchFamily="-111" charset="-128"/>
              <a:cs typeface="ＭＳ Ｐゴシック" pitchFamily="-111" charset="-128"/>
            </a:endParaRPr>
          </a:p>
          <a:p>
            <a:pPr marL="0" marR="0" indent="0" algn="l" defTabSz="914400" rtl="0" eaLnBrk="0" fontAlgn="base" latinLnBrk="0" hangingPunct="0">
              <a:lnSpc>
                <a:spcPct val="100000"/>
              </a:lnSpc>
              <a:spcBef>
                <a:spcPct val="0"/>
              </a:spcBef>
              <a:spcAft>
                <a:spcPct val="0"/>
              </a:spcAft>
              <a:buClrTx/>
              <a:buSzTx/>
              <a:buFontTx/>
              <a:buNone/>
              <a:tabLst/>
              <a:defRPr/>
            </a:pPr>
            <a:endParaRPr lang="en-CA" dirty="0" smtClean="0"/>
          </a:p>
          <a:p>
            <a:endParaRPr lang="en-CA" dirty="0"/>
          </a:p>
        </p:txBody>
      </p:sp>
      <p:sp>
        <p:nvSpPr>
          <p:cNvPr id="4" name="Slide Number Placeholder 3"/>
          <p:cNvSpPr>
            <a:spLocks noGrp="1"/>
          </p:cNvSpPr>
          <p:nvPr>
            <p:ph type="sldNum" sz="quarter" idx="10"/>
          </p:nvPr>
        </p:nvSpPr>
        <p:spPr/>
        <p:txBody>
          <a:bodyPr/>
          <a:lstStyle/>
          <a:p>
            <a:pPr>
              <a:defRPr/>
            </a:pPr>
            <a:fld id="{E3791B8C-22D8-CC4E-AEAF-5A352ECD9E26}" type="slidenum">
              <a:rPr lang="en-US" smtClean="0"/>
              <a:pPr>
                <a:defRPr/>
              </a:pPr>
              <a:t>5</a:t>
            </a:fld>
            <a:endParaRPr lang="en-US"/>
          </a:p>
        </p:txBody>
      </p:sp>
    </p:spTree>
    <p:extLst>
      <p:ext uri="{BB962C8B-B14F-4D97-AF65-F5344CB8AC3E}">
        <p14:creationId xmlns:p14="http://schemas.microsoft.com/office/powerpoint/2010/main" val="3090348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p:cNvSpPr>
          <p:nvPr>
            <p:ph type="sldNum" sz="quarter" idx="5"/>
          </p:nvPr>
        </p:nvSpPr>
        <p:spPr>
          <a:noFill/>
        </p:spPr>
        <p:txBody>
          <a:bodyPr/>
          <a:lstStyle/>
          <a:p>
            <a:fld id="{2EDCD690-26DB-2741-91CD-DB4F6FF5C317}" type="slidenum">
              <a:rPr lang="en-US">
                <a:latin typeface="Tahoma" pitchFamily="-111" charset="0"/>
                <a:ea typeface="ヒラギノ角ゴ Pro W3" pitchFamily="-111" charset="-128"/>
                <a:cs typeface="ヒラギノ角ゴ Pro W3" pitchFamily="-111" charset="-128"/>
              </a:rPr>
              <a:pPr/>
              <a:t>6</a:t>
            </a:fld>
            <a:endParaRPr lang="en-US" dirty="0">
              <a:latin typeface="Tahoma" pitchFamily="-111" charset="0"/>
              <a:ea typeface="ヒラギノ角ゴ Pro W3" pitchFamily="-111" charset="-128"/>
              <a:cs typeface="ヒラギノ角ゴ Pro W3" pitchFamily="-111" charset="-128"/>
            </a:endParaRPr>
          </a:p>
        </p:txBody>
      </p:sp>
      <p:sp>
        <p:nvSpPr>
          <p:cNvPr id="31747" name="Rectangle 2"/>
          <p:cNvSpPr>
            <a:spLocks noGrp="1" noRot="1" noChangeAspect="1" noChangeArrowheads="1"/>
          </p:cNvSpPr>
          <p:nvPr>
            <p:ph type="sldImg"/>
          </p:nvPr>
        </p:nvSpPr>
        <p:spPr>
          <a:solidFill>
            <a:srgbClr val="FFFFFF"/>
          </a:solidFill>
          <a:ln/>
        </p:spPr>
      </p:sp>
      <p:sp>
        <p:nvSpPr>
          <p:cNvPr id="31748" name="Rectangle 3"/>
          <p:cNvSpPr>
            <a:spLocks noGrp="1" noChangeArrowheads="1"/>
          </p:cNvSpPr>
          <p:nvPr>
            <p:ph type="body" idx="1"/>
          </p:nvPr>
        </p:nvSpPr>
        <p:spPr>
          <a:solidFill>
            <a:srgbClr val="FFFFFF"/>
          </a:solidFill>
          <a:ln>
            <a:solidFill>
              <a:srgbClr val="000000"/>
            </a:solidFill>
          </a:ln>
        </p:spPr>
        <p:txBody>
          <a:bodyPr/>
          <a:lstStyle/>
          <a:p>
            <a:r>
              <a:rPr lang="en-CA" b="1" dirty="0" smtClean="0"/>
              <a:t>Pooled – </a:t>
            </a:r>
            <a:r>
              <a:rPr lang="en-CA" dirty="0" smtClean="0"/>
              <a:t>no interaction between employee groups / departments, yet they do depend on each other; </a:t>
            </a:r>
            <a:r>
              <a:rPr lang="en-US" dirty="0" smtClean="0"/>
              <a:t>no need to group under a common manager. But for the organization to be successful, each group must work well. Coordination usually in the form of common goals, standards, rules, and routines. </a:t>
            </a:r>
            <a:r>
              <a:rPr lang="en-US" b="1" dirty="0" smtClean="0"/>
              <a:t>EG: Franchise outlets – they all interact with a head office all franchises get info from head office </a:t>
            </a:r>
          </a:p>
          <a:p>
            <a:pPr eaLnBrk="1" hangingPunct="1">
              <a:spcBef>
                <a:spcPct val="0"/>
              </a:spcBef>
            </a:pPr>
            <a:endParaRPr lang="en-CA" dirty="0" smtClean="0"/>
          </a:p>
          <a:p>
            <a:pPr eaLnBrk="1" hangingPunct="1">
              <a:spcBef>
                <a:spcPct val="0"/>
              </a:spcBef>
            </a:pPr>
            <a:r>
              <a:rPr lang="en-CA" b="1" dirty="0" smtClean="0"/>
              <a:t>Sequential – </a:t>
            </a:r>
            <a:r>
              <a:rPr lang="en-CA" dirty="0" smtClean="0"/>
              <a:t>most obvious example is the assembly line. </a:t>
            </a:r>
            <a:r>
              <a:rPr lang="en-US" dirty="0" smtClean="0"/>
              <a:t>Serial: there is a clean handoff between a “supplier” and a “customer”. May not need to be grouped under common manager, but should be close geographically or connected electronically. </a:t>
            </a:r>
            <a:r>
              <a:rPr lang="en-US" b="1" dirty="0" smtClean="0"/>
              <a:t>EG – car production</a:t>
            </a:r>
          </a:p>
          <a:p>
            <a:pPr eaLnBrk="1" hangingPunct="1">
              <a:spcBef>
                <a:spcPct val="0"/>
              </a:spcBef>
            </a:pPr>
            <a:endParaRPr lang="en-CA" dirty="0" smtClean="0"/>
          </a:p>
          <a:p>
            <a:r>
              <a:rPr lang="en-CA" b="1" dirty="0" smtClean="0"/>
              <a:t>Reciprocal – </a:t>
            </a:r>
            <a:r>
              <a:rPr lang="en-CA" dirty="0" smtClean="0"/>
              <a:t>takes it one step further, to cyclical – most complex form of interdependence. </a:t>
            </a:r>
            <a:r>
              <a:rPr lang="en-US" dirty="0" smtClean="0"/>
              <a:t>Complex—requires constant mutual adjustment and communication. Output of one group becomes the input of the other and vice versa. To ensure success, work needs to grouped under a common manager integrated as low as possible. </a:t>
            </a:r>
            <a:r>
              <a:rPr lang="en-CA" b="1" dirty="0" smtClean="0"/>
              <a:t>EG: marketing teams – products, trends, branding, etc.</a:t>
            </a:r>
          </a:p>
          <a:p>
            <a:endParaRPr lang="en-CA" b="1" dirty="0" smtClean="0"/>
          </a:p>
          <a:p>
            <a:r>
              <a:rPr lang="en-US" b="1" u="sng" dirty="0" smtClean="0">
                <a:solidFill>
                  <a:schemeClr val="accent1">
                    <a:lumMod val="75000"/>
                  </a:schemeClr>
                </a:solidFill>
              </a:rPr>
              <a:t>G</a:t>
            </a:r>
            <a:r>
              <a:rPr lang="en-CA" b="1" u="sng" dirty="0" err="1" smtClean="0">
                <a:solidFill>
                  <a:schemeClr val="accent1">
                    <a:lumMod val="75000"/>
                  </a:schemeClr>
                </a:solidFill>
              </a:rPr>
              <a:t>ood</a:t>
            </a:r>
            <a:r>
              <a:rPr lang="en-CA" b="1" u="sng" dirty="0" smtClean="0">
                <a:solidFill>
                  <a:schemeClr val="accent1">
                    <a:lumMod val="75000"/>
                  </a:schemeClr>
                </a:solidFill>
              </a:rPr>
              <a:t> done however know</a:t>
            </a:r>
            <a:r>
              <a:rPr lang="en-CA" b="1" u="sng" baseline="0" dirty="0" smtClean="0">
                <a:solidFill>
                  <a:schemeClr val="accent1">
                    <a:lumMod val="75000"/>
                  </a:schemeClr>
                </a:solidFill>
              </a:rPr>
              <a:t> which is high and low and know how to draw each as per picture</a:t>
            </a:r>
          </a:p>
          <a:p>
            <a:endParaRPr lang="en-CA" b="1" u="sng" baseline="0" dirty="0" smtClean="0">
              <a:solidFill>
                <a:srgbClr val="FF6600"/>
              </a:solidFill>
            </a:endParaRPr>
          </a:p>
          <a:p>
            <a:endParaRPr lang="en-CA" b="1" u="sng" dirty="0" smtClean="0">
              <a:solidFill>
                <a:srgbClr val="FF6600"/>
              </a:solidFill>
            </a:endParaRPr>
          </a:p>
          <a:p>
            <a:r>
              <a:rPr lang="en-CA" b="1" dirty="0" smtClean="0"/>
              <a:t>Exercise – identify</a:t>
            </a:r>
            <a:r>
              <a:rPr lang="en-CA" b="1" baseline="0" dirty="0" smtClean="0"/>
              <a:t> when you worked in one of these – what worked well / didn’t work well and why?</a:t>
            </a:r>
            <a:endParaRPr lang="en-US" b="1" dirty="0" smtClean="0"/>
          </a:p>
          <a:p>
            <a:pPr eaLnBrk="1" hangingPunct="1">
              <a:spcBef>
                <a:spcPct val="0"/>
              </a:spcBef>
            </a:pPr>
            <a:endParaRPr lang="en-CA" dirty="0" smtClean="0"/>
          </a:p>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451377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7</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p:cNvSpPr>
          <p:nvPr>
            <p:ph type="sldNum" sz="quarter" idx="5"/>
          </p:nvPr>
        </p:nvSpPr>
        <p:spPr>
          <a:noFill/>
        </p:spPr>
        <p:txBody>
          <a:bodyPr/>
          <a:lstStyle/>
          <a:p>
            <a:fld id="{B9B9E2AB-ED58-3640-A349-1C1F31E5B399}" type="slidenum">
              <a:rPr lang="en-US">
                <a:latin typeface="Tahoma" pitchFamily="-111" charset="0"/>
                <a:ea typeface="ヒラギノ角ゴ Pro W3" pitchFamily="-111" charset="-128"/>
                <a:cs typeface="ヒラギノ角ゴ Pro W3" pitchFamily="-111" charset="-128"/>
              </a:rPr>
              <a:pPr/>
              <a:t>8</a:t>
            </a:fld>
            <a:endParaRPr lang="en-US" dirty="0">
              <a:latin typeface="Tahoma" pitchFamily="-111" charset="0"/>
              <a:ea typeface="ヒラギノ角ゴ Pro W3" pitchFamily="-111" charset="-128"/>
              <a:cs typeface="ヒラギノ角ゴ Pro W3" pitchFamily="-111" charset="-128"/>
            </a:endParaRPr>
          </a:p>
        </p:txBody>
      </p:sp>
      <p:sp>
        <p:nvSpPr>
          <p:cNvPr id="22531" name="Rectangle 2"/>
          <p:cNvSpPr>
            <a:spLocks noGrp="1" noRot="1" noChangeAspect="1" noChangeArrowheads="1"/>
          </p:cNvSpPr>
          <p:nvPr>
            <p:ph type="sldImg"/>
          </p:nvPr>
        </p:nvSpPr>
        <p:spPr>
          <a:solidFill>
            <a:srgbClr val="FFFFFF"/>
          </a:solidFill>
          <a:ln/>
        </p:spPr>
      </p:sp>
      <p:sp>
        <p:nvSpPr>
          <p:cNvPr id="22532" name="Rectangle 3"/>
          <p:cNvSpPr>
            <a:spLocks noGrp="1" noChangeArrowheads="1"/>
          </p:cNvSpPr>
          <p:nvPr>
            <p:ph type="body" idx="1"/>
          </p:nvPr>
        </p:nvSpPr>
        <p:spPr>
          <a:solidFill>
            <a:srgbClr val="FFFFFF"/>
          </a:solidFill>
          <a:ln>
            <a:solidFill>
              <a:srgbClr val="000000"/>
            </a:solidFill>
          </a:ln>
        </p:spPr>
        <p:txBody>
          <a:bodyPr/>
          <a:lstStyle/>
          <a:p>
            <a:r>
              <a:rPr lang="en-US" dirty="0" smtClean="0">
                <a:latin typeface="Gill Sans" pitchFamily="-111" charset="0"/>
                <a:ea typeface="ＭＳ Ｐゴシック" pitchFamily="-111" charset="-128"/>
                <a:cs typeface="ＭＳ Ｐゴシック" pitchFamily="-111" charset="-128"/>
              </a:rPr>
              <a:t>Good</a:t>
            </a:r>
            <a:r>
              <a:rPr lang="en-US" baseline="0" dirty="0" smtClean="0">
                <a:latin typeface="Gill Sans" pitchFamily="-111" charset="0"/>
                <a:ea typeface="ＭＳ Ｐゴシック" pitchFamily="-111" charset="-128"/>
                <a:cs typeface="ＭＳ Ｐゴシック" pitchFamily="-111" charset="-128"/>
              </a:rPr>
              <a:t> done</a:t>
            </a:r>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635981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p:cNvSpPr>
          <p:nvPr>
            <p:ph type="sldNum" sz="quarter" idx="5"/>
          </p:nvPr>
        </p:nvSpPr>
        <p:spPr>
          <a:noFill/>
        </p:spPr>
        <p:txBody>
          <a:bodyPr/>
          <a:lstStyle/>
          <a:p>
            <a:fld id="{E7BE6BB9-9012-0046-9F2E-1B848618FD8F}" type="slidenum">
              <a:rPr lang="en-US">
                <a:latin typeface="Tahoma" pitchFamily="-111" charset="0"/>
                <a:ea typeface="ヒラギノ角ゴ Pro W3" pitchFamily="-111" charset="-128"/>
                <a:cs typeface="ヒラギノ角ゴ Pro W3" pitchFamily="-111" charset="-128"/>
              </a:rPr>
              <a:pPr/>
              <a:t>9</a:t>
            </a:fld>
            <a:endParaRPr lang="en-US" dirty="0">
              <a:latin typeface="Tahoma" pitchFamily="-111" charset="0"/>
              <a:ea typeface="ヒラギノ角ゴ Pro W3" pitchFamily="-111" charset="-128"/>
              <a:cs typeface="ヒラギノ角ゴ Pro W3" pitchFamily="-111" charset="-128"/>
            </a:endParaRPr>
          </a:p>
        </p:txBody>
      </p:sp>
      <p:sp>
        <p:nvSpPr>
          <p:cNvPr id="33795" name="Rectangle 2"/>
          <p:cNvSpPr>
            <a:spLocks noGrp="1" noRot="1" noChangeAspect="1" noChangeArrowheads="1"/>
          </p:cNvSpPr>
          <p:nvPr>
            <p:ph type="sldImg"/>
          </p:nvPr>
        </p:nvSpPr>
        <p:spPr>
          <a:solidFill>
            <a:srgbClr val="FFFFFF"/>
          </a:solidFill>
          <a:ln/>
        </p:spPr>
      </p:sp>
      <p:sp>
        <p:nvSpPr>
          <p:cNvPr id="33796" name="Rectangle 3"/>
          <p:cNvSpPr>
            <a:spLocks noGrp="1" noChangeArrowheads="1"/>
          </p:cNvSpPr>
          <p:nvPr>
            <p:ph type="body" idx="1"/>
          </p:nvPr>
        </p:nvSpPr>
        <p:spPr>
          <a:solidFill>
            <a:srgbClr val="FFFFFF"/>
          </a:solidFill>
          <a:ln>
            <a:solidFill>
              <a:srgbClr val="000000"/>
            </a:solidFill>
          </a:ln>
        </p:spPr>
        <p:txBody>
          <a:bodyPr/>
          <a:lstStyle/>
          <a:p>
            <a:r>
              <a:rPr lang="en-US" dirty="0" smtClean="0">
                <a:latin typeface="Gill Sans" pitchFamily="-111" charset="0"/>
                <a:ea typeface="ＭＳ Ｐゴシック" pitchFamily="-111" charset="-128"/>
                <a:cs typeface="ＭＳ Ｐゴシック" pitchFamily="-111" charset="-128"/>
              </a:rPr>
              <a:t>Best practices</a:t>
            </a:r>
            <a:r>
              <a:rPr lang="en-US" baseline="0" dirty="0" smtClean="0">
                <a:latin typeface="Gill Sans" pitchFamily="-111" charset="0"/>
                <a:ea typeface="ＭＳ Ｐゴシック" pitchFamily="-111" charset="-128"/>
                <a:cs typeface="ＭＳ Ｐゴシック" pitchFamily="-111" charset="-128"/>
              </a:rPr>
              <a:t> with teams – on exam….. This 4-6 </a:t>
            </a:r>
            <a:r>
              <a:rPr lang="en-US" baseline="0" dirty="0" err="1" smtClean="0">
                <a:latin typeface="Gill Sans" pitchFamily="-111" charset="0"/>
                <a:ea typeface="ＭＳ Ｐゴシック" pitchFamily="-111" charset="-128"/>
                <a:cs typeface="ＭＳ Ｐゴシック" pitchFamily="-111" charset="-128"/>
              </a:rPr>
              <a:t>ppl</a:t>
            </a:r>
            <a:r>
              <a:rPr lang="en-US" baseline="0" dirty="0" smtClean="0">
                <a:latin typeface="Gill Sans" pitchFamily="-111" charset="0"/>
                <a:ea typeface="ＭＳ Ｐゴシック" pitchFamily="-111" charset="-128"/>
                <a:cs typeface="ＭＳ Ｐゴシック" pitchFamily="-111" charset="-128"/>
              </a:rPr>
              <a:t> is a nice size</a:t>
            </a:r>
          </a:p>
          <a:p>
            <a:r>
              <a:rPr lang="en-US" baseline="0" dirty="0" smtClean="0">
                <a:latin typeface="Gill Sans" pitchFamily="-111" charset="0"/>
                <a:ea typeface="ＭＳ Ｐゴシック" pitchFamily="-111" charset="-128"/>
                <a:cs typeface="ＭＳ Ｐゴシック" pitchFamily="-111" charset="-128"/>
              </a:rPr>
              <a:t>-smaller teams are better </a:t>
            </a:r>
            <a:r>
              <a:rPr lang="en-US" baseline="0" dirty="0" err="1" smtClean="0">
                <a:latin typeface="Gill Sans" pitchFamily="-111" charset="0"/>
                <a:ea typeface="ＭＳ Ｐゴシック" pitchFamily="-111" charset="-128"/>
                <a:cs typeface="ＭＳ Ｐゴシック" pitchFamily="-111" charset="-128"/>
              </a:rPr>
              <a:t>b.c.</a:t>
            </a:r>
            <a:r>
              <a:rPr lang="en-US" baseline="0" dirty="0" smtClean="0">
                <a:latin typeface="Gill Sans" pitchFamily="-111" charset="0"/>
                <a:ea typeface="ＭＳ Ｐゴシック" pitchFamily="-111" charset="-128"/>
                <a:cs typeface="ＭＳ Ｐゴシック" pitchFamily="-111" charset="-128"/>
              </a:rPr>
              <a:t> </a:t>
            </a:r>
          </a:p>
          <a:p>
            <a:endParaRPr lang="en-US" dirty="0" smtClean="0">
              <a:latin typeface="Gill Sans" pitchFamily="-111" charset="0"/>
              <a:ea typeface="ＭＳ Ｐゴシック" pitchFamily="-111" charset="-128"/>
              <a:cs typeface="ＭＳ Ｐゴシック" pitchFamily="-111" charset="-128"/>
            </a:endParaRPr>
          </a:p>
          <a:p>
            <a:r>
              <a:rPr lang="en-US" dirty="0" smtClean="0">
                <a:latin typeface="Gill Sans" pitchFamily="-111" charset="0"/>
                <a:ea typeface="ＭＳ Ｐゴシック" pitchFamily="-111" charset="-128"/>
                <a:cs typeface="ＭＳ Ｐゴシック" pitchFamily="-111" charset="-128"/>
              </a:rPr>
              <a:t>Good</a:t>
            </a:r>
            <a:r>
              <a:rPr lang="en-US" baseline="0" dirty="0" smtClean="0">
                <a:latin typeface="Gill Sans" pitchFamily="-111" charset="0"/>
                <a:ea typeface="ＭＳ Ｐゴシック" pitchFamily="-111" charset="-128"/>
                <a:cs typeface="ＭＳ Ｐゴシック" pitchFamily="-111" charset="-128"/>
              </a:rPr>
              <a:t> done</a:t>
            </a:r>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1859529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10</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E3791B8C-22D8-CC4E-AEAF-5A352ECD9E26}" type="slidenum">
              <a:rPr lang="en-US" smtClean="0"/>
              <a:pPr>
                <a:defRPr/>
              </a:pPr>
              <a:t>11</a:t>
            </a:fld>
            <a:endParaRPr lang="en-US"/>
          </a:p>
        </p:txBody>
      </p:sp>
    </p:spTree>
    <p:extLst>
      <p:ext uri="{BB962C8B-B14F-4D97-AF65-F5344CB8AC3E}">
        <p14:creationId xmlns:p14="http://schemas.microsoft.com/office/powerpoint/2010/main" val="10471359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12</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r>
              <a:rPr lang="en-US" dirty="0" smtClean="0">
                <a:latin typeface="Gill Sans" pitchFamily="-111" charset="0"/>
                <a:ea typeface="ＭＳ Ｐゴシック" pitchFamily="-111" charset="-128"/>
                <a:cs typeface="ＭＳ Ｐゴシック" pitchFamily="-111" charset="-128"/>
              </a:rPr>
              <a:t>Not in </a:t>
            </a:r>
            <a:r>
              <a:rPr lang="en-US" dirty="0" err="1" smtClean="0">
                <a:latin typeface="Gill Sans" pitchFamily="-111" charset="0"/>
                <a:ea typeface="ＭＳ Ｐゴシック" pitchFamily="-111" charset="-128"/>
                <a:cs typeface="ＭＳ Ｐゴシック" pitchFamily="-111" charset="-128"/>
              </a:rPr>
              <a:t>textbok</a:t>
            </a:r>
            <a:r>
              <a:rPr lang="en-US" dirty="0" smtClean="0">
                <a:latin typeface="Gill Sans" pitchFamily="-111" charset="0"/>
                <a:ea typeface="ＭＳ Ｐゴシック" pitchFamily="-111" charset="-128"/>
                <a:cs typeface="ＭＳ Ｐゴシック" pitchFamily="-111" charset="-128"/>
              </a:rPr>
              <a:t>-</a:t>
            </a:r>
            <a:r>
              <a:rPr lang="en-US" dirty="0" smtClean="0">
                <a:latin typeface="Gill Sans" pitchFamily="-111" charset="0"/>
                <a:ea typeface="ＭＳ Ｐゴシック" pitchFamily="-111" charset="-128"/>
                <a:cs typeface="ＭＳ Ｐゴシック" pitchFamily="-111" charset="-128"/>
                <a:sym typeface="Wingdings"/>
              </a:rPr>
              <a:t> important **</a:t>
            </a:r>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13</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r>
              <a:rPr lang="en-CA" dirty="0" smtClean="0">
                <a:hlinkClick r:id="rId3"/>
              </a:rPr>
              <a:t>Psychological safety</a:t>
            </a:r>
            <a:r>
              <a:rPr lang="en-CA" dirty="0" smtClean="0"/>
              <a:t> was far and away the most important of the five dynamics we found -- it’s the underpinning of the other four. How could that be? Taking a risk around your team members seems simple. But remember the last time you were working on a project. Did you feel like you could ask what the goal was without the risk of sounding like you’re the only one out of the loop? Or did you opt for continuing without clarifying anything, in order to avoid being perceived as someone who is unaware?</a:t>
            </a:r>
          </a:p>
          <a:p>
            <a:endParaRPr lang="en-CA" dirty="0" smtClean="0"/>
          </a:p>
          <a:p>
            <a:r>
              <a:rPr lang="en-CA" b="1" dirty="0" smtClean="0"/>
              <a:t>Turns out, we’re all reluctant to engage in behaviors that could negatively influence how others perceive our competence, awareness, and positivity. </a:t>
            </a:r>
            <a:r>
              <a:rPr lang="en-CA" dirty="0" smtClean="0"/>
              <a:t>Although this kind of self-protection is a natural strategy in the workplace, it is detrimental to effective teamwork. On the flip side, the safer team members feel with one another, the more likely they are to admit mistakes, to partner, and to take on new roles. And it affects pretty much every important dimension we look at for employees. Individuals on teams with higher psychological safety are less likely to leave Google, </a:t>
            </a:r>
            <a:r>
              <a:rPr lang="en-CA" dirty="0" smtClean="0">
                <a:hlinkClick r:id="rId4"/>
              </a:rPr>
              <a:t>they’re more likely</a:t>
            </a:r>
            <a:r>
              <a:rPr lang="en-CA" dirty="0" smtClean="0"/>
              <a:t> to </a:t>
            </a:r>
            <a:r>
              <a:rPr lang="en-CA" dirty="0" smtClean="0">
                <a:hlinkClick r:id="rId5"/>
              </a:rPr>
              <a:t>harness the power of diverse ideas</a:t>
            </a:r>
            <a:r>
              <a:rPr lang="en-CA" dirty="0" smtClean="0"/>
              <a:t> from their teammates, they bring in more revenue, and they’re rated as effective twice as often by executives.</a:t>
            </a:r>
          </a:p>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14</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pPr>
              <a:spcBef>
                <a:spcPts val="0"/>
              </a:spcBef>
              <a:spcAft>
                <a:spcPts val="1200"/>
              </a:spcAft>
              <a:buFont typeface="Arial" panose="020B0604020202020204" pitchFamily="34" charset="0"/>
              <a:buChar char="•"/>
              <a:defRPr/>
            </a:pPr>
            <a:r>
              <a:rPr lang="en-CA" sz="1200" dirty="0" smtClean="0"/>
              <a:t>Studied many teams across a diverse set of industries – healthcare, banks, call centres, etc.</a:t>
            </a:r>
          </a:p>
          <a:p>
            <a:pPr>
              <a:spcBef>
                <a:spcPts val="0"/>
              </a:spcBef>
              <a:spcAft>
                <a:spcPts val="1200"/>
              </a:spcAft>
              <a:buFont typeface="Arial" panose="020B0604020202020204" pitchFamily="34" charset="0"/>
              <a:buChar char="•"/>
              <a:defRPr/>
            </a:pPr>
            <a:r>
              <a:rPr lang="en-CA" sz="1200" dirty="0" smtClean="0">
                <a:solidFill>
                  <a:schemeClr val="tx1"/>
                </a:solidFill>
              </a:rPr>
              <a:t>Equipped people with </a:t>
            </a:r>
            <a:r>
              <a:rPr lang="en-CA" sz="1200" dirty="0" smtClean="0"/>
              <a:t>electronic badges that collected data on individual communication behavior—tone of voice, body language, whom they talked to and how much – the content of what was discussed was irrelevant</a:t>
            </a:r>
          </a:p>
        </p:txBody>
      </p:sp>
    </p:spTree>
    <p:extLst>
      <p:ext uri="{BB962C8B-B14F-4D97-AF65-F5344CB8AC3E}">
        <p14:creationId xmlns:p14="http://schemas.microsoft.com/office/powerpoint/2010/main" val="2393135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15</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16</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17</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0"/>
              </a:spcBef>
              <a:spcAft>
                <a:spcPct val="0"/>
              </a:spcAft>
              <a:buClrTx/>
              <a:buSzTx/>
              <a:buFontTx/>
              <a:buNone/>
              <a:tabLst/>
              <a:defRPr/>
            </a:pPr>
            <a:r>
              <a:rPr lang="en-US" dirty="0" smtClean="0">
                <a:latin typeface="Gill Sans" pitchFamily="-111" charset="0"/>
                <a:ea typeface="ＭＳ Ｐゴシック" pitchFamily="-111" charset="-128"/>
                <a:cs typeface="ＭＳ Ｐゴシック" pitchFamily="-111" charset="-128"/>
              </a:rPr>
              <a:t>Forming – storming – norming – performing –</a:t>
            </a:r>
            <a:r>
              <a:rPr lang="en-US" baseline="0" dirty="0" smtClean="0">
                <a:latin typeface="Gill Sans" pitchFamily="-111" charset="0"/>
                <a:ea typeface="ＭＳ Ｐゴシック" pitchFamily="-111" charset="-128"/>
                <a:cs typeface="ＭＳ Ｐゴシック" pitchFamily="-111" charset="-128"/>
              </a:rPr>
              <a:t> adjourning</a:t>
            </a:r>
          </a:p>
          <a:p>
            <a:pPr marL="0" marR="0" indent="0" algn="l" defTabSz="914400" rtl="0" eaLnBrk="0" fontAlgn="base" latinLnBrk="0" hangingPunct="0">
              <a:lnSpc>
                <a:spcPct val="100000"/>
              </a:lnSpc>
              <a:spcBef>
                <a:spcPct val="0"/>
              </a:spcBef>
              <a:spcAft>
                <a:spcPct val="0"/>
              </a:spcAft>
              <a:buClrTx/>
              <a:buSzTx/>
              <a:buFontTx/>
              <a:buNone/>
              <a:tabLst/>
              <a:defRPr/>
            </a:pPr>
            <a:r>
              <a:rPr lang="en-US" baseline="0" dirty="0" smtClean="0">
                <a:latin typeface="Gill Sans" pitchFamily="-111" charset="0"/>
                <a:ea typeface="ＭＳ Ｐゴシック" pitchFamily="-111" charset="-128"/>
                <a:cs typeface="ＭＳ Ｐゴシック" pitchFamily="-111" charset="-128"/>
              </a:rPr>
              <a:t>Next slide </a:t>
            </a:r>
          </a:p>
          <a:p>
            <a:pPr marL="0" marR="0" indent="0" algn="l" defTabSz="914400" rtl="0" eaLnBrk="0" fontAlgn="base" latinLnBrk="0" hangingPunct="0">
              <a:lnSpc>
                <a:spcPct val="100000"/>
              </a:lnSpc>
              <a:spcBef>
                <a:spcPct val="0"/>
              </a:spcBef>
              <a:spcAft>
                <a:spcPct val="0"/>
              </a:spcAft>
              <a:buClrTx/>
              <a:buSzTx/>
              <a:buFontTx/>
              <a:buNone/>
              <a:tabLst/>
              <a:defRPr/>
            </a:pPr>
            <a:endParaRPr lang="en-US" baseline="0" dirty="0" smtClean="0">
              <a:latin typeface="Gill Sans" pitchFamily="-111" charset="0"/>
              <a:ea typeface="ＭＳ Ｐゴシック" pitchFamily="-111" charset="-128"/>
              <a:cs typeface="ＭＳ Ｐゴシック" pitchFamily="-111" charset="-128"/>
            </a:endParaRPr>
          </a:p>
          <a:p>
            <a:pPr marL="0" marR="0" indent="0" algn="l" defTabSz="914400" rtl="0" eaLnBrk="0" fontAlgn="base" latinLnBrk="0" hangingPunct="0">
              <a:lnSpc>
                <a:spcPct val="100000"/>
              </a:lnSpc>
              <a:spcBef>
                <a:spcPct val="0"/>
              </a:spcBef>
              <a:spcAft>
                <a:spcPct val="0"/>
              </a:spcAft>
              <a:buClrTx/>
              <a:buSzTx/>
              <a:buFontTx/>
              <a:buNone/>
              <a:tabLst/>
              <a:defRPr/>
            </a:pPr>
            <a:endParaRPr lang="en-US" dirty="0" smtClean="0">
              <a:latin typeface="Gill Sans" pitchFamily="-111" charset="0"/>
              <a:ea typeface="ＭＳ Ｐゴシック" pitchFamily="-111" charset="-128"/>
              <a:cs typeface="ＭＳ Ｐゴシック" pitchFamily="-111" charset="-128"/>
            </a:endParaRPr>
          </a:p>
          <a:p>
            <a:r>
              <a:rPr lang="en-US" dirty="0" smtClean="0"/>
              <a:t>G</a:t>
            </a:r>
            <a:r>
              <a:rPr lang="en-CA" dirty="0" err="1" smtClean="0"/>
              <a:t>ood</a:t>
            </a:r>
            <a:r>
              <a:rPr lang="en-CA" dirty="0" smtClean="0"/>
              <a:t> done</a:t>
            </a:r>
            <a:endParaRPr lang="en-CA" dirty="0"/>
          </a:p>
        </p:txBody>
      </p:sp>
      <p:sp>
        <p:nvSpPr>
          <p:cNvPr id="4" name="Slide Number Placeholder 3"/>
          <p:cNvSpPr>
            <a:spLocks noGrp="1"/>
          </p:cNvSpPr>
          <p:nvPr>
            <p:ph type="sldNum" sz="quarter" idx="10"/>
          </p:nvPr>
        </p:nvSpPr>
        <p:spPr/>
        <p:txBody>
          <a:bodyPr/>
          <a:lstStyle/>
          <a:p>
            <a:pPr>
              <a:defRPr/>
            </a:pPr>
            <a:fld id="{E3791B8C-22D8-CC4E-AEAF-5A352ECD9E26}" type="slidenum">
              <a:rPr lang="en-US" smtClean="0"/>
              <a:pPr>
                <a:defRPr/>
              </a:pPr>
              <a:t>18</a:t>
            </a:fld>
            <a:endParaRPr lang="en-US"/>
          </a:p>
        </p:txBody>
      </p:sp>
    </p:spTree>
    <p:extLst>
      <p:ext uri="{BB962C8B-B14F-4D97-AF65-F5344CB8AC3E}">
        <p14:creationId xmlns:p14="http://schemas.microsoft.com/office/powerpoint/2010/main" val="8636797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p:cNvSpPr>
          <p:nvPr>
            <p:ph type="sldNum" sz="quarter" idx="5"/>
          </p:nvPr>
        </p:nvSpPr>
        <p:spPr>
          <a:noFill/>
        </p:spPr>
        <p:txBody>
          <a:bodyPr/>
          <a:lstStyle/>
          <a:p>
            <a:fld id="{CBD3F47E-0D3F-484A-9BB7-C973BC6294BA}" type="slidenum">
              <a:rPr lang="en-US">
                <a:latin typeface="Tahoma" pitchFamily="-111" charset="0"/>
                <a:ea typeface="ヒラギノ角ゴ Pro W3" pitchFamily="-111" charset="-128"/>
                <a:cs typeface="ヒラギノ角ゴ Pro W3" pitchFamily="-111" charset="-128"/>
              </a:rPr>
              <a:pPr/>
              <a:t>19</a:t>
            </a:fld>
            <a:endParaRPr lang="en-US" dirty="0">
              <a:latin typeface="Tahoma" pitchFamily="-111" charset="0"/>
              <a:ea typeface="ヒラギノ角ゴ Pro W3" pitchFamily="-111" charset="-128"/>
              <a:cs typeface="ヒラギノ角ゴ Pro W3" pitchFamily="-111" charset="-128"/>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p:cNvSpPr>
          <p:nvPr>
            <p:ph type="body" idx="1"/>
          </p:nvPr>
        </p:nvSpPr>
        <p:spPr>
          <a:noFill/>
          <a:ln w="9525"/>
        </p:spPr>
        <p:txBody>
          <a:bodyPr/>
          <a:lstStyle/>
          <a:p>
            <a:r>
              <a:rPr lang="en-US" dirty="0" smtClean="0">
                <a:latin typeface="Gill Sans" pitchFamily="-111" charset="0"/>
                <a:ea typeface="ＭＳ Ｐゴシック" pitchFamily="-111" charset="-128"/>
                <a:cs typeface="ＭＳ Ｐゴシック" pitchFamily="-111" charset="-128"/>
              </a:rPr>
              <a:t>Forming – storming – norming – performing </a:t>
            </a:r>
            <a:r>
              <a:rPr lang="en-US" dirty="0" smtClean="0">
                <a:latin typeface="Gill Sans" pitchFamily="-111" charset="0"/>
                <a:ea typeface="ＭＳ Ｐゴシック" pitchFamily="-111" charset="-128"/>
                <a:cs typeface="ＭＳ Ｐゴシック" pitchFamily="-111" charset="-128"/>
              </a:rPr>
              <a:t>–</a:t>
            </a:r>
            <a:r>
              <a:rPr lang="en-US" baseline="0" dirty="0" smtClean="0">
                <a:latin typeface="Gill Sans" pitchFamily="-111" charset="0"/>
                <a:ea typeface="ＭＳ Ｐゴシック" pitchFamily="-111" charset="-128"/>
                <a:cs typeface="ＭＳ Ｐゴシック" pitchFamily="-111" charset="-128"/>
              </a:rPr>
              <a:t> adjourning</a:t>
            </a:r>
          </a:p>
          <a:p>
            <a:endParaRPr lang="en-US" baseline="0" dirty="0" smtClean="0">
              <a:latin typeface="Gill Sans" pitchFamily="-111" charset="0"/>
              <a:ea typeface="ＭＳ Ｐゴシック" pitchFamily="-111" charset="-128"/>
              <a:cs typeface="ＭＳ Ｐゴシック" pitchFamily="-111" charset="-128"/>
            </a:endParaRPr>
          </a:p>
          <a:p>
            <a:r>
              <a:rPr lang="en-US" baseline="0" dirty="0" smtClean="0">
                <a:latin typeface="Gill Sans" pitchFamily="-111" charset="0"/>
                <a:ea typeface="ＭＳ Ｐゴシック" pitchFamily="-111" charset="-128"/>
                <a:cs typeface="ＭＳ Ｐゴシック" pitchFamily="-111" charset="-128"/>
              </a:rPr>
              <a:t>Good done</a:t>
            </a:r>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1970383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20</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p:cNvSpPr>
          <p:nvPr>
            <p:ph type="sldNum" sz="quarter" idx="5"/>
          </p:nvPr>
        </p:nvSpPr>
        <p:spPr>
          <a:noFill/>
        </p:spPr>
        <p:txBody>
          <a:bodyPr/>
          <a:lstStyle/>
          <a:p>
            <a:fld id="{B2C21B4B-A0A3-7A4C-B76E-23E48BBEDA65}" type="slidenum">
              <a:rPr lang="en-US">
                <a:latin typeface="Tahoma" pitchFamily="-111" charset="0"/>
                <a:ea typeface="ヒラギノ角ゴ Pro W3" pitchFamily="-111" charset="-128"/>
                <a:cs typeface="ヒラギノ角ゴ Pro W3" pitchFamily="-111" charset="-128"/>
              </a:rPr>
              <a:pPr/>
              <a:t>21</a:t>
            </a:fld>
            <a:endParaRPr lang="en-US" dirty="0">
              <a:latin typeface="Tahoma" pitchFamily="-111" charset="0"/>
              <a:ea typeface="ヒラギノ角ゴ Pro W3" pitchFamily="-111" charset="-128"/>
              <a:cs typeface="ヒラギノ角ゴ Pro W3" pitchFamily="-111" charset="-128"/>
            </a:endParaRPr>
          </a:p>
        </p:txBody>
      </p:sp>
      <p:sp>
        <p:nvSpPr>
          <p:cNvPr id="77827" name="Rectangle 2"/>
          <p:cNvSpPr>
            <a:spLocks noGrp="1" noRot="1" noChangeAspect="1" noChangeArrowheads="1"/>
          </p:cNvSpPr>
          <p:nvPr>
            <p:ph type="sldImg"/>
          </p:nvPr>
        </p:nvSpPr>
        <p:spPr>
          <a:solidFill>
            <a:srgbClr val="FFFFFF"/>
          </a:solidFill>
          <a:ln/>
        </p:spPr>
      </p:sp>
      <p:sp>
        <p:nvSpPr>
          <p:cNvPr id="77828"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3364576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22</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p:cNvSpPr>
          <p:nvPr>
            <p:ph type="sldNum" sz="quarter" idx="5"/>
          </p:nvPr>
        </p:nvSpPr>
        <p:spPr>
          <a:noFill/>
        </p:spPr>
        <p:txBody>
          <a:bodyPr/>
          <a:lstStyle/>
          <a:p>
            <a:fld id="{200CB01C-BAEC-A842-8858-554EB6E349BF}" type="slidenum">
              <a:rPr lang="en-US">
                <a:latin typeface="Tahoma" pitchFamily="-111" charset="0"/>
                <a:ea typeface="ヒラギノ角ゴ Pro W3" pitchFamily="-111" charset="-128"/>
                <a:cs typeface="ヒラギノ角ゴ Pro W3" pitchFamily="-111" charset="-128"/>
              </a:rPr>
              <a:pPr/>
              <a:t>23</a:t>
            </a:fld>
            <a:endParaRPr lang="en-US" dirty="0">
              <a:latin typeface="Tahoma" pitchFamily="-111" charset="0"/>
              <a:ea typeface="ヒラギノ角ゴ Pro W3" pitchFamily="-111" charset="-128"/>
              <a:cs typeface="ヒラギノ角ゴ Pro W3" pitchFamily="-111" charset="-128"/>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endParaRPr lang="en-US" dirty="0">
              <a:latin typeface="Gill Sans"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val="239313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p:nvSpPr>
        <p:spPr>
          <a:xfrm>
            <a:off x="3186953" y="268288"/>
            <a:ext cx="5669280" cy="2224608"/>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bIns="140400" rtlCol="0" anchor="b" anchorCtr="0"/>
          <a:lstStyle/>
          <a:p>
            <a:pPr algn="r"/>
            <a:r>
              <a:rPr lang="en-AU" sz="7200" b="1" i="0" dirty="0" smtClean="0"/>
              <a:t>8</a:t>
            </a:r>
            <a:endParaRPr sz="7200" b="1" i="0" dirty="0"/>
          </a:p>
        </p:txBody>
      </p:sp>
      <p:sp>
        <p:nvSpPr>
          <p:cNvPr id="8" name="Rectangle 7"/>
          <p:cNvSpPr/>
          <p:nvPr/>
        </p:nvSpPr>
        <p:spPr>
          <a:xfrm>
            <a:off x="268940" y="268288"/>
            <a:ext cx="198604" cy="4960912"/>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Date Placeholder 9"/>
          <p:cNvSpPr>
            <a:spLocks noGrp="1"/>
          </p:cNvSpPr>
          <p:nvPr>
            <p:ph type="dt" sz="half" idx="10"/>
          </p:nvPr>
        </p:nvSpPr>
        <p:spPr/>
        <p:txBody>
          <a:bodyPr/>
          <a:lstStyle/>
          <a:p>
            <a:pPr>
              <a:defRPr/>
            </a:pPr>
            <a:r>
              <a:rPr lang="en-US" smtClean="0"/>
              <a:t>© 2015 by McGraw-Hill Education.  All rights reserved. </a:t>
            </a:r>
            <a:endParaRPr lang="en-US" dirty="0"/>
          </a:p>
        </p:txBody>
      </p:sp>
      <p:sp>
        <p:nvSpPr>
          <p:cNvPr id="11" name="Footer Placeholder 10"/>
          <p:cNvSpPr>
            <a:spLocks noGrp="1"/>
          </p:cNvSpPr>
          <p:nvPr>
            <p:ph type="ftr" sz="quarter" idx="11"/>
          </p:nvPr>
        </p:nvSpPr>
        <p:spPr/>
        <p:txBody>
          <a:bodyPr/>
          <a:lstStyle/>
          <a:p>
            <a:r>
              <a:rPr lang="en-US" smtClean="0"/>
              <a:t>McShane/Steen/Tasa     Canadian OB9e </a:t>
            </a:r>
            <a:endParaRPr lang="en-US" dirty="0" smtClean="0"/>
          </a:p>
        </p:txBody>
      </p:sp>
      <p:sp>
        <p:nvSpPr>
          <p:cNvPr id="12" name="Slide Number Placeholder 11"/>
          <p:cNvSpPr>
            <a:spLocks noGrp="1"/>
          </p:cNvSpPr>
          <p:nvPr>
            <p:ph type="sldNum" sz="quarter" idx="12"/>
          </p:nvPr>
        </p:nvSpPr>
        <p:spPr/>
        <p:txBody>
          <a:bodyPr/>
          <a:lstStyle/>
          <a:p>
            <a:fld id="{217D0AD5-8817-6F41-98C9-BDEB5CB900FD}" type="slidenum">
              <a:rPr lang="en-US" smtClean="0"/>
              <a:pPr/>
              <a:t>‹#›</a:t>
            </a:fld>
            <a:endParaRPr lang="en-US"/>
          </a:p>
        </p:txBody>
      </p:sp>
      <p:sp>
        <p:nvSpPr>
          <p:cNvPr id="13" name="Title 12"/>
          <p:cNvSpPr>
            <a:spLocks noGrp="1"/>
          </p:cNvSpPr>
          <p:nvPr>
            <p:ph type="title"/>
          </p:nvPr>
        </p:nvSpPr>
        <p:spPr>
          <a:xfrm>
            <a:off x="3193265" y="2492896"/>
            <a:ext cx="5644281" cy="2736304"/>
          </a:xfrm>
        </p:spPr>
        <p:txBody>
          <a:bodyPr/>
          <a:lstStyle/>
          <a:p>
            <a:r>
              <a:rPr lang="en-AU" smtClean="0"/>
              <a:t>Click to edit Master title style</a:t>
            </a:r>
            <a:endParaRPr lang="en-US"/>
          </a:p>
        </p:txBody>
      </p:sp>
      <p:pic>
        <p:nvPicPr>
          <p:cNvPr id="1026"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44145" y="264306"/>
            <a:ext cx="2743200"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a:p>
        </p:txBody>
      </p:sp>
      <p:sp>
        <p:nvSpPr>
          <p:cNvPr id="3" name="Content Placeholder 2"/>
          <p:cNvSpPr>
            <a:spLocks noGrp="1"/>
          </p:cNvSpPr>
          <p:nvPr>
            <p:ph idx="1"/>
          </p:nvPr>
        </p:nvSpPr>
        <p:spPr>
          <a:xfrm>
            <a:off x="323528" y="1340768"/>
            <a:ext cx="8208911" cy="4785395"/>
          </a:xfrm>
        </p:spPr>
        <p:txBody>
          <a:bodyPr/>
          <a:lstStyle>
            <a:lvl1pPr>
              <a:buClr>
                <a:srgbClr val="800080"/>
              </a:buClr>
              <a:defRPr/>
            </a:lvl1pPr>
            <a:lvl2pPr>
              <a:buClr>
                <a:srgbClr val="008080"/>
              </a:buClr>
              <a:defRPr/>
            </a:lvl2pPr>
            <a:lvl3pPr>
              <a:buClr>
                <a:srgbClr val="FF6600"/>
              </a:buClr>
              <a:defRPr/>
            </a:lvl3pPr>
            <a:lvl5pPr>
              <a:defRPr/>
            </a:lvl5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8" name="Rectangle 7"/>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4" name="Date Placeholder 3"/>
          <p:cNvSpPr>
            <a:spLocks noGrp="1"/>
          </p:cNvSpPr>
          <p:nvPr>
            <p:ph type="dt" sz="half" idx="10"/>
          </p:nvPr>
        </p:nvSpPr>
        <p:spPr/>
        <p:txBody>
          <a:bodyPr/>
          <a:lstStyle/>
          <a:p>
            <a:pPr>
              <a:defRPr/>
            </a:pPr>
            <a:r>
              <a:rPr lang="en-US" smtClean="0"/>
              <a:t>© 2015 by McGraw-Hill Education.  All rights reserved. </a:t>
            </a:r>
            <a:endParaRPr lang="en-US" dirty="0"/>
          </a:p>
        </p:txBody>
      </p:sp>
      <p:sp>
        <p:nvSpPr>
          <p:cNvPr id="6" name="Footer Placeholder 5"/>
          <p:cNvSpPr>
            <a:spLocks noGrp="1"/>
          </p:cNvSpPr>
          <p:nvPr>
            <p:ph type="ftr" sz="quarter" idx="11"/>
          </p:nvPr>
        </p:nvSpPr>
        <p:spPr/>
        <p:txBody>
          <a:bodyPr/>
          <a:lstStyle/>
          <a:p>
            <a:r>
              <a:rPr lang="en-US" smtClean="0"/>
              <a:t>McShane/Steen/Tasa     Canadian OB9e </a:t>
            </a:r>
            <a:endParaRPr lang="en-US" dirty="0" smtClean="0"/>
          </a:p>
        </p:txBody>
      </p:sp>
      <p:sp>
        <p:nvSpPr>
          <p:cNvPr id="7" name="Slide Number Placeholder 6"/>
          <p:cNvSpPr>
            <a:spLocks noGrp="1"/>
          </p:cNvSpPr>
          <p:nvPr>
            <p:ph type="sldNum" sz="quarter" idx="12"/>
          </p:nvPr>
        </p:nvSpPr>
        <p:spPr/>
        <p:txBody>
          <a:bodyPr/>
          <a:lstStyle/>
          <a:p>
            <a:fld id="{217D0AD5-8817-6F41-98C9-BDEB5CB900F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ft Text &amp; Pho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cxnSp>
        <p:nvCxnSpPr>
          <p:cNvPr id="6" name="Straight Connector 5"/>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9" name="Content Placeholder 2"/>
          <p:cNvSpPr>
            <a:spLocks noGrp="1"/>
          </p:cNvSpPr>
          <p:nvPr>
            <p:ph idx="1"/>
          </p:nvPr>
        </p:nvSpPr>
        <p:spPr>
          <a:xfrm>
            <a:off x="323529" y="1412776"/>
            <a:ext cx="4392488" cy="4713387"/>
          </a:xfrm>
        </p:spPr>
        <p:txBody>
          <a:bodyPr/>
          <a:lstStyle>
            <a:lvl1pPr>
              <a:defRPr sz="2400"/>
            </a:lvl1pPr>
            <a:lvl2pPr>
              <a:defRPr sz="2200"/>
            </a:lvl2pPr>
            <a:lvl3pPr>
              <a:defRPr sz="1800"/>
            </a:lvl3pPr>
            <a:lvl5pPr>
              <a:defRPr/>
            </a:lvl5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11" name="Picture Placeholder 10"/>
          <p:cNvSpPr>
            <a:spLocks noGrp="1"/>
          </p:cNvSpPr>
          <p:nvPr>
            <p:ph type="pic" sz="quarter" idx="13"/>
          </p:nvPr>
        </p:nvSpPr>
        <p:spPr>
          <a:xfrm>
            <a:off x="4932040" y="1412776"/>
            <a:ext cx="3816424" cy="4680520"/>
          </a:xfrm>
        </p:spPr>
        <p:txBody>
          <a:bodyPr/>
          <a:lstStyle>
            <a:lvl1pPr marL="0" indent="0">
              <a:buFontTx/>
              <a:buNone/>
              <a:defRPr/>
            </a:lvl1pPr>
          </a:lstStyle>
          <a:p>
            <a:r>
              <a:rPr lang="en-AU" smtClean="0"/>
              <a:t>Drag picture to placeholder or click icon to add</a:t>
            </a:r>
            <a:endParaRPr lang="en-US" dirty="0"/>
          </a:p>
        </p:txBody>
      </p:sp>
      <p:sp>
        <p:nvSpPr>
          <p:cNvPr id="12" name="Rectangle 11"/>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Date Placeholder 2"/>
          <p:cNvSpPr>
            <a:spLocks noGrp="1"/>
          </p:cNvSpPr>
          <p:nvPr>
            <p:ph type="dt" sz="half" idx="14"/>
          </p:nvPr>
        </p:nvSpPr>
        <p:spPr/>
        <p:txBody>
          <a:bodyPr/>
          <a:lstStyle/>
          <a:p>
            <a:pPr>
              <a:defRPr/>
            </a:pPr>
            <a:r>
              <a:rPr lang="en-US" smtClean="0"/>
              <a:t>© 2015 by McGraw-Hill Education.  All rights reserved. </a:t>
            </a:r>
            <a:endParaRPr lang="en-US" dirty="0"/>
          </a:p>
        </p:txBody>
      </p:sp>
      <p:sp>
        <p:nvSpPr>
          <p:cNvPr id="4" name="Footer Placeholder 3"/>
          <p:cNvSpPr>
            <a:spLocks noGrp="1"/>
          </p:cNvSpPr>
          <p:nvPr>
            <p:ph type="ftr" sz="quarter" idx="15"/>
          </p:nvPr>
        </p:nvSpPr>
        <p:spPr/>
        <p:txBody>
          <a:bodyPr/>
          <a:lstStyle/>
          <a:p>
            <a:r>
              <a:rPr lang="en-US" smtClean="0"/>
              <a:t>McShane/Steen/Tasa     Canadian OB9e </a:t>
            </a:r>
            <a:endParaRPr lang="en-US" dirty="0" smtClean="0"/>
          </a:p>
        </p:txBody>
      </p:sp>
      <p:sp>
        <p:nvSpPr>
          <p:cNvPr id="5" name="Slide Number Placeholder 4"/>
          <p:cNvSpPr>
            <a:spLocks noGrp="1"/>
          </p:cNvSpPr>
          <p:nvPr>
            <p:ph type="sldNum" sz="quarter" idx="16"/>
          </p:nvPr>
        </p:nvSpPr>
        <p:spPr/>
        <p:txBody>
          <a:bodyPr/>
          <a:lstStyle/>
          <a:p>
            <a:fld id="{217D0AD5-8817-6F41-98C9-BDEB5CB900FD}" type="slidenum">
              <a:rPr lang="en-US" smtClean="0"/>
              <a:pPr/>
              <a:t>‹#›</a:t>
            </a:fld>
            <a:endParaRPr lang="en-US"/>
          </a:p>
        </p:txBody>
      </p:sp>
    </p:spTree>
    <p:extLst>
      <p:ext uri="{BB962C8B-B14F-4D97-AF65-F5344CB8AC3E}">
        <p14:creationId xmlns:p14="http://schemas.microsoft.com/office/powerpoint/2010/main" val="1864342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ight text 7 Pho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6" name="Content Placeholder 2"/>
          <p:cNvSpPr>
            <a:spLocks noGrp="1"/>
          </p:cNvSpPr>
          <p:nvPr>
            <p:ph idx="1"/>
          </p:nvPr>
        </p:nvSpPr>
        <p:spPr>
          <a:xfrm>
            <a:off x="4211960" y="1379909"/>
            <a:ext cx="4392488" cy="4713387"/>
          </a:xfrm>
        </p:spPr>
        <p:txBody>
          <a:bodyPr/>
          <a:lstStyle>
            <a:lvl1pPr>
              <a:defRPr sz="2400"/>
            </a:lvl1pPr>
            <a:lvl2pPr>
              <a:defRPr sz="2200"/>
            </a:lvl2pPr>
            <a:lvl3pPr>
              <a:defRPr sz="1800"/>
            </a:lvl3pPr>
            <a:lvl5pPr>
              <a:defRPr/>
            </a:lvl5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7" name="Picture Placeholder 10"/>
          <p:cNvSpPr>
            <a:spLocks noGrp="1"/>
          </p:cNvSpPr>
          <p:nvPr>
            <p:ph type="pic" sz="quarter" idx="13"/>
          </p:nvPr>
        </p:nvSpPr>
        <p:spPr>
          <a:xfrm>
            <a:off x="297072" y="1360821"/>
            <a:ext cx="3816424" cy="4680520"/>
          </a:xfrm>
        </p:spPr>
        <p:txBody>
          <a:bodyPr/>
          <a:lstStyle>
            <a:lvl1pPr marL="0" indent="0">
              <a:buFontTx/>
              <a:buNone/>
              <a:defRPr/>
            </a:lvl1pPr>
          </a:lstStyle>
          <a:p>
            <a:r>
              <a:rPr lang="en-AU" smtClean="0"/>
              <a:t>Drag picture to placeholder or click icon to add</a:t>
            </a:r>
            <a:endParaRPr lang="en-US" dirty="0"/>
          </a:p>
        </p:txBody>
      </p:sp>
      <p:sp>
        <p:nvSpPr>
          <p:cNvPr id="8" name="Rectangle 7"/>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3" name="Date Placeholder 2"/>
          <p:cNvSpPr>
            <a:spLocks noGrp="1"/>
          </p:cNvSpPr>
          <p:nvPr>
            <p:ph type="dt" sz="half" idx="14"/>
          </p:nvPr>
        </p:nvSpPr>
        <p:spPr/>
        <p:txBody>
          <a:bodyPr/>
          <a:lstStyle/>
          <a:p>
            <a:pPr>
              <a:defRPr/>
            </a:pPr>
            <a:r>
              <a:rPr lang="en-US" smtClean="0"/>
              <a:t>© 2015 by McGraw-Hill Education.  All rights reserved. </a:t>
            </a:r>
            <a:endParaRPr lang="en-US" dirty="0"/>
          </a:p>
        </p:txBody>
      </p:sp>
      <p:sp>
        <p:nvSpPr>
          <p:cNvPr id="4" name="Footer Placeholder 3"/>
          <p:cNvSpPr>
            <a:spLocks noGrp="1"/>
          </p:cNvSpPr>
          <p:nvPr>
            <p:ph type="ftr" sz="quarter" idx="15"/>
          </p:nvPr>
        </p:nvSpPr>
        <p:spPr/>
        <p:txBody>
          <a:bodyPr/>
          <a:lstStyle/>
          <a:p>
            <a:r>
              <a:rPr lang="en-US" smtClean="0"/>
              <a:t>McShane/Steen/Tasa     Canadian OB9e </a:t>
            </a:r>
            <a:endParaRPr lang="en-US" dirty="0" smtClean="0"/>
          </a:p>
        </p:txBody>
      </p:sp>
      <p:sp>
        <p:nvSpPr>
          <p:cNvPr id="5" name="Slide Number Placeholder 4"/>
          <p:cNvSpPr>
            <a:spLocks noGrp="1"/>
          </p:cNvSpPr>
          <p:nvPr>
            <p:ph type="sldNum" sz="quarter" idx="16"/>
          </p:nvPr>
        </p:nvSpPr>
        <p:spPr/>
        <p:txBody>
          <a:bodyPr/>
          <a:lstStyle/>
          <a:p>
            <a:fld id="{217D0AD5-8817-6F41-98C9-BDEB5CB900FD}" type="slidenum">
              <a:rPr lang="en-US" smtClean="0"/>
              <a:pPr/>
              <a:t>‹#›</a:t>
            </a:fld>
            <a:endParaRPr lang="en-US"/>
          </a:p>
        </p:txBody>
      </p:sp>
    </p:spTree>
    <p:extLst>
      <p:ext uri="{BB962C8B-B14F-4D97-AF65-F5344CB8AC3E}">
        <p14:creationId xmlns:p14="http://schemas.microsoft.com/office/powerpoint/2010/main" val="909741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7758952" y="268288"/>
            <a:ext cx="1099073" cy="6113040"/>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09801" y="3429000"/>
            <a:ext cx="4966446" cy="1398494"/>
          </a:xfrm>
        </p:spPr>
        <p:txBody>
          <a:bodyPr anchor="b" anchorCtr="0"/>
          <a:lstStyle>
            <a:lvl1pPr algn="r">
              <a:defRPr sz="4600" b="0" cap="none" baseline="0"/>
            </a:lvl1pPr>
          </a:lstStyle>
          <a:p>
            <a:r>
              <a:rPr lang="en-AU" smtClean="0"/>
              <a:t>Click to edit Master title style</a:t>
            </a:r>
            <a:endParaRPr/>
          </a:p>
        </p:txBody>
      </p:sp>
      <p:sp>
        <p:nvSpPr>
          <p:cNvPr id="3" name="Text Placeholder 2"/>
          <p:cNvSpPr>
            <a:spLocks noGrp="1"/>
          </p:cNvSpPr>
          <p:nvPr>
            <p:ph type="body" idx="1"/>
          </p:nvPr>
        </p:nvSpPr>
        <p:spPr>
          <a:xfrm>
            <a:off x="2209801"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9" name="Date Placeholder 8"/>
          <p:cNvSpPr>
            <a:spLocks noGrp="1"/>
          </p:cNvSpPr>
          <p:nvPr>
            <p:ph type="dt" sz="half" idx="10"/>
          </p:nvPr>
        </p:nvSpPr>
        <p:spPr/>
        <p:txBody>
          <a:bodyPr/>
          <a:lstStyle/>
          <a:p>
            <a:pPr>
              <a:defRPr/>
            </a:pPr>
            <a:r>
              <a:rPr lang="en-US" smtClean="0"/>
              <a:t>© 2015 by McGraw-Hill Education.  All rights reserved. </a:t>
            </a:r>
            <a:endParaRPr lang="en-US" dirty="0"/>
          </a:p>
        </p:txBody>
      </p:sp>
      <p:sp>
        <p:nvSpPr>
          <p:cNvPr id="10" name="Footer Placeholder 9"/>
          <p:cNvSpPr>
            <a:spLocks noGrp="1"/>
          </p:cNvSpPr>
          <p:nvPr>
            <p:ph type="ftr" sz="quarter" idx="11"/>
          </p:nvPr>
        </p:nvSpPr>
        <p:spPr/>
        <p:txBody>
          <a:bodyPr/>
          <a:lstStyle/>
          <a:p>
            <a:r>
              <a:rPr lang="en-US" smtClean="0"/>
              <a:t>McShane/Steen/Tasa     Canadian OB9e </a:t>
            </a:r>
            <a:endParaRPr lang="en-US" dirty="0" smtClean="0"/>
          </a:p>
        </p:txBody>
      </p:sp>
      <p:sp>
        <p:nvSpPr>
          <p:cNvPr id="11" name="Slide Number Placeholder 10"/>
          <p:cNvSpPr>
            <a:spLocks noGrp="1"/>
          </p:cNvSpPr>
          <p:nvPr>
            <p:ph type="sldNum" sz="quarter" idx="12"/>
          </p:nvPr>
        </p:nvSpPr>
        <p:spPr/>
        <p:txBody>
          <a:bodyPr/>
          <a:lstStyle/>
          <a:p>
            <a:fld id="{217D0AD5-8817-6F41-98C9-BDEB5CB900F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3784" y="1556792"/>
            <a:ext cx="3750183" cy="639762"/>
          </a:xfrm>
        </p:spPr>
        <p:txBody>
          <a:bodyPr anchor="b">
            <a:noAutofit/>
          </a:bodyPr>
          <a:lstStyle>
            <a:lvl1pPr marL="0" indent="0" algn="ctr">
              <a:spcBef>
                <a:spcPct val="0"/>
              </a:spcBef>
              <a:buNone/>
              <a:defRPr sz="2000" b="1">
                <a:solidFill>
                  <a:schemeClr val="accent1"/>
                </a:solidFill>
                <a:latin typeface="+mj-lt"/>
                <a:cs typeface="Calibri"/>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533784" y="2192071"/>
            <a:ext cx="3750183" cy="3436751"/>
          </a:xfrm>
        </p:spPr>
        <p:txBody>
          <a:bodyPr>
            <a:normAutofit/>
          </a:bodyPr>
          <a:lstStyle>
            <a:lvl1pPr>
              <a:defRPr sz="1800">
                <a:latin typeface="Calibri"/>
                <a:cs typeface="Calibri"/>
              </a:defRPr>
            </a:lvl1pPr>
            <a:lvl2pPr>
              <a:defRPr sz="1800">
                <a:latin typeface="Calibri"/>
                <a:cs typeface="Calibri"/>
              </a:defRPr>
            </a:lvl2pPr>
            <a:lvl3pPr>
              <a:defRPr sz="1800">
                <a:latin typeface="Calibri"/>
                <a:cs typeface="Calibri"/>
              </a:defRPr>
            </a:lvl3pPr>
            <a:lvl4pPr>
              <a:defRPr sz="1800">
                <a:latin typeface="Calibri"/>
                <a:cs typeface="Calibri"/>
              </a:defRPr>
            </a:lvl4pPr>
            <a:lvl5pPr>
              <a:defRPr sz="1800">
                <a:latin typeface="Calibri"/>
                <a:cs typeface="Calibri"/>
              </a:defRPr>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5" name="Text Placeholder 4"/>
          <p:cNvSpPr>
            <a:spLocks noGrp="1"/>
          </p:cNvSpPr>
          <p:nvPr>
            <p:ph type="body" sz="quarter" idx="3"/>
          </p:nvPr>
        </p:nvSpPr>
        <p:spPr>
          <a:xfrm>
            <a:off x="4716016" y="1569585"/>
            <a:ext cx="3710176" cy="639762"/>
          </a:xfrm>
        </p:spPr>
        <p:txBody>
          <a:bodyPr anchor="b">
            <a:noAutofit/>
          </a:bodyPr>
          <a:lstStyle>
            <a:lvl1pPr marL="0" indent="0" algn="ctr">
              <a:spcBef>
                <a:spcPct val="0"/>
              </a:spcBef>
              <a:buNone/>
              <a:defRPr sz="2000" b="1">
                <a:solidFill>
                  <a:schemeClr val="accent1"/>
                </a:solidFill>
                <a:latin typeface="+mj-lt"/>
                <a:cs typeface="Calibri"/>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16016" y="2204864"/>
            <a:ext cx="3710176" cy="3436751"/>
          </a:xfrm>
        </p:spPr>
        <p:txBody>
          <a:bodyPr>
            <a:normAutofit/>
          </a:bodyPr>
          <a:lstStyle>
            <a:lvl1pPr>
              <a:defRPr sz="1800">
                <a:latin typeface="Calibri"/>
                <a:cs typeface="Calibri"/>
              </a:defRPr>
            </a:lvl1pPr>
            <a:lvl2pPr>
              <a:defRPr sz="1800">
                <a:latin typeface="Calibri"/>
                <a:cs typeface="Calibri"/>
              </a:defRPr>
            </a:lvl2pPr>
            <a:lvl3pPr>
              <a:defRPr sz="1800">
                <a:latin typeface="Calibri"/>
                <a:cs typeface="Calibri"/>
              </a:defRPr>
            </a:lvl3pPr>
            <a:lvl4pPr>
              <a:defRPr sz="1800">
                <a:latin typeface="Calibri"/>
                <a:cs typeface="Calibri"/>
              </a:defRPr>
            </a:lvl4pPr>
            <a:lvl5pPr>
              <a:defRPr sz="1800">
                <a:latin typeface="Calibri"/>
                <a:cs typeface="Calibri"/>
              </a:defRPr>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14" name="Title 1"/>
          <p:cNvSpPr>
            <a:spLocks noGrp="1"/>
          </p:cNvSpPr>
          <p:nvPr>
            <p:ph type="title"/>
          </p:nvPr>
        </p:nvSpPr>
        <p:spPr>
          <a:xfrm>
            <a:off x="295871" y="0"/>
            <a:ext cx="7588497" cy="1143000"/>
          </a:xfrm>
        </p:spPr>
        <p:txBody>
          <a:bodyPr/>
          <a:lstStyle/>
          <a:p>
            <a:r>
              <a:rPr lang="en-AU" smtClean="0"/>
              <a:t>Click to edit Master title style</a:t>
            </a:r>
            <a:endParaRPr/>
          </a:p>
        </p:txBody>
      </p:sp>
      <p:sp>
        <p:nvSpPr>
          <p:cNvPr id="15" name="Rectangle 14"/>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2" name="Date Placeholder 1"/>
          <p:cNvSpPr>
            <a:spLocks noGrp="1"/>
          </p:cNvSpPr>
          <p:nvPr>
            <p:ph type="dt" sz="half" idx="10"/>
          </p:nvPr>
        </p:nvSpPr>
        <p:spPr/>
        <p:txBody>
          <a:bodyPr/>
          <a:lstStyle/>
          <a:p>
            <a:pPr>
              <a:defRPr/>
            </a:pPr>
            <a:r>
              <a:rPr lang="en-US" smtClean="0"/>
              <a:t>© 2015 by McGraw-Hill Education.  All rights reserved. </a:t>
            </a:r>
            <a:endParaRPr lang="en-US" dirty="0"/>
          </a:p>
        </p:txBody>
      </p:sp>
      <p:sp>
        <p:nvSpPr>
          <p:cNvPr id="7" name="Footer Placeholder 6"/>
          <p:cNvSpPr>
            <a:spLocks noGrp="1"/>
          </p:cNvSpPr>
          <p:nvPr>
            <p:ph type="ftr" sz="quarter" idx="11"/>
          </p:nvPr>
        </p:nvSpPr>
        <p:spPr/>
        <p:txBody>
          <a:bodyPr/>
          <a:lstStyle/>
          <a:p>
            <a:r>
              <a:rPr lang="en-US" smtClean="0"/>
              <a:t>McShane/Steen/Tasa     Canadian OB9e </a:t>
            </a:r>
            <a:endParaRPr lang="en-US" dirty="0" smtClean="0"/>
          </a:p>
        </p:txBody>
      </p:sp>
      <p:sp>
        <p:nvSpPr>
          <p:cNvPr id="8" name="Slide Number Placeholder 7"/>
          <p:cNvSpPr>
            <a:spLocks noGrp="1"/>
          </p:cNvSpPr>
          <p:nvPr>
            <p:ph type="sldNum" sz="quarter" idx="12"/>
          </p:nvPr>
        </p:nvSpPr>
        <p:spPr/>
        <p:txBody>
          <a:bodyPr/>
          <a:lstStyle/>
          <a:p>
            <a:fld id="{217D0AD5-8817-6F41-98C9-BDEB5CB900F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hoto Top Text Bottom">
    <p:spTree>
      <p:nvGrpSpPr>
        <p:cNvPr id="1" name=""/>
        <p:cNvGrpSpPr/>
        <p:nvPr/>
      </p:nvGrpSpPr>
      <p:grpSpPr>
        <a:xfrm>
          <a:off x="0" y="0"/>
          <a:ext cx="0" cy="0"/>
          <a:chOff x="0" y="0"/>
          <a:chExt cx="0" cy="0"/>
        </a:xfrm>
      </p:grpSpPr>
      <p:sp>
        <p:nvSpPr>
          <p:cNvPr id="9" name="Content Placeholder 2"/>
          <p:cNvSpPr>
            <a:spLocks noGrp="1"/>
          </p:cNvSpPr>
          <p:nvPr>
            <p:ph sz="half" idx="13"/>
          </p:nvPr>
        </p:nvSpPr>
        <p:spPr>
          <a:xfrm>
            <a:off x="395536" y="3356992"/>
            <a:ext cx="8208912" cy="2736304"/>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13" name="Title 1"/>
          <p:cNvSpPr>
            <a:spLocks noGrp="1"/>
          </p:cNvSpPr>
          <p:nvPr>
            <p:ph type="title"/>
          </p:nvPr>
        </p:nvSpPr>
        <p:spPr>
          <a:xfrm>
            <a:off x="295871" y="0"/>
            <a:ext cx="7588497" cy="1143000"/>
          </a:xfrm>
        </p:spPr>
        <p:txBody>
          <a:bodyPr/>
          <a:lstStyle/>
          <a:p>
            <a:r>
              <a:rPr lang="en-AU" smtClean="0"/>
              <a:t>Click to edit Master title style</a:t>
            </a:r>
            <a:endParaRPr/>
          </a:p>
        </p:txBody>
      </p:sp>
      <p:sp>
        <p:nvSpPr>
          <p:cNvPr id="14" name="Rectangle 13"/>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5" name="Straight Connector 14"/>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19" name="Picture Placeholder 18"/>
          <p:cNvSpPr>
            <a:spLocks noGrp="1"/>
          </p:cNvSpPr>
          <p:nvPr>
            <p:ph type="pic" sz="quarter" idx="14"/>
          </p:nvPr>
        </p:nvSpPr>
        <p:spPr>
          <a:xfrm>
            <a:off x="395536" y="1412874"/>
            <a:ext cx="8208912" cy="1728094"/>
          </a:xfrm>
        </p:spPr>
        <p:txBody>
          <a:bodyPr/>
          <a:lstStyle>
            <a:lvl1pPr marL="0" indent="0">
              <a:buFontTx/>
              <a:buNone/>
              <a:defRPr/>
            </a:lvl1pPr>
          </a:lstStyle>
          <a:p>
            <a:r>
              <a:rPr lang="en-AU" smtClean="0"/>
              <a:t>Drag picture to placeholder or click icon to add</a:t>
            </a:r>
            <a:endParaRPr lang="en-US" dirty="0"/>
          </a:p>
        </p:txBody>
      </p:sp>
      <p:sp>
        <p:nvSpPr>
          <p:cNvPr id="2" name="Date Placeholder 1"/>
          <p:cNvSpPr>
            <a:spLocks noGrp="1"/>
          </p:cNvSpPr>
          <p:nvPr>
            <p:ph type="dt" sz="half" idx="15"/>
          </p:nvPr>
        </p:nvSpPr>
        <p:spPr/>
        <p:txBody>
          <a:bodyPr/>
          <a:lstStyle/>
          <a:p>
            <a:pPr>
              <a:defRPr/>
            </a:pPr>
            <a:r>
              <a:rPr lang="en-US" smtClean="0"/>
              <a:t>© 2015 by McGraw-Hill Education.  All rights reserved. </a:t>
            </a:r>
            <a:endParaRPr lang="en-US" dirty="0"/>
          </a:p>
        </p:txBody>
      </p:sp>
      <p:sp>
        <p:nvSpPr>
          <p:cNvPr id="3" name="Footer Placeholder 2"/>
          <p:cNvSpPr>
            <a:spLocks noGrp="1"/>
          </p:cNvSpPr>
          <p:nvPr>
            <p:ph type="ftr" sz="quarter" idx="16"/>
          </p:nvPr>
        </p:nvSpPr>
        <p:spPr/>
        <p:txBody>
          <a:bodyPr/>
          <a:lstStyle/>
          <a:p>
            <a:r>
              <a:rPr lang="en-US" smtClean="0"/>
              <a:t>McShane/Steen/Tasa     Canadian OB9e </a:t>
            </a:r>
            <a:endParaRPr lang="en-US" dirty="0" smtClean="0"/>
          </a:p>
        </p:txBody>
      </p:sp>
      <p:sp>
        <p:nvSpPr>
          <p:cNvPr id="4" name="Slide Number Placeholder 3"/>
          <p:cNvSpPr>
            <a:spLocks noGrp="1"/>
          </p:cNvSpPr>
          <p:nvPr>
            <p:ph type="sldNum" sz="quarter" idx="17"/>
          </p:nvPr>
        </p:nvSpPr>
        <p:spPr/>
        <p:txBody>
          <a:bodyPr/>
          <a:lstStyle/>
          <a:p>
            <a:fld id="{217D0AD5-8817-6F41-98C9-BDEB5CB900F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Content Placeholder 2"/>
          <p:cNvSpPr>
            <a:spLocks noGrp="1"/>
          </p:cNvSpPr>
          <p:nvPr>
            <p:ph sz="half" idx="13"/>
          </p:nvPr>
        </p:nvSpPr>
        <p:spPr>
          <a:xfrm>
            <a:off x="323528" y="1412776"/>
            <a:ext cx="8208912" cy="2736304"/>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7" name="Title 1"/>
          <p:cNvSpPr>
            <a:spLocks noGrp="1"/>
          </p:cNvSpPr>
          <p:nvPr>
            <p:ph type="title"/>
          </p:nvPr>
        </p:nvSpPr>
        <p:spPr>
          <a:xfrm>
            <a:off x="295871" y="0"/>
            <a:ext cx="7588497" cy="1143000"/>
          </a:xfrm>
        </p:spPr>
        <p:txBody>
          <a:bodyPr/>
          <a:lstStyle/>
          <a:p>
            <a:r>
              <a:rPr lang="en-AU" smtClean="0"/>
              <a:t>Click to edit Master title style</a:t>
            </a:r>
            <a:endParaRPr/>
          </a:p>
        </p:txBody>
      </p:sp>
      <p:sp>
        <p:nvSpPr>
          <p:cNvPr id="8" name="Rectangle 7"/>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13" name="Picture Placeholder 18"/>
          <p:cNvSpPr>
            <a:spLocks noGrp="1"/>
          </p:cNvSpPr>
          <p:nvPr>
            <p:ph type="pic" sz="quarter" idx="14"/>
          </p:nvPr>
        </p:nvSpPr>
        <p:spPr>
          <a:xfrm>
            <a:off x="317660" y="4437112"/>
            <a:ext cx="8208912" cy="1728094"/>
          </a:xfrm>
        </p:spPr>
        <p:txBody>
          <a:bodyPr/>
          <a:lstStyle>
            <a:lvl1pPr marL="0" indent="0">
              <a:buFontTx/>
              <a:buNone/>
              <a:defRPr/>
            </a:lvl1pPr>
          </a:lstStyle>
          <a:p>
            <a:r>
              <a:rPr lang="en-AU" smtClean="0"/>
              <a:t>Drag picture to placeholder or click icon to add</a:t>
            </a:r>
            <a:endParaRPr lang="en-US" dirty="0"/>
          </a:p>
        </p:txBody>
      </p:sp>
      <p:sp>
        <p:nvSpPr>
          <p:cNvPr id="2" name="Date Placeholder 1"/>
          <p:cNvSpPr>
            <a:spLocks noGrp="1"/>
          </p:cNvSpPr>
          <p:nvPr>
            <p:ph type="dt" sz="half" idx="15"/>
          </p:nvPr>
        </p:nvSpPr>
        <p:spPr/>
        <p:txBody>
          <a:bodyPr/>
          <a:lstStyle/>
          <a:p>
            <a:pPr>
              <a:defRPr/>
            </a:pPr>
            <a:r>
              <a:rPr lang="en-US" smtClean="0"/>
              <a:t>© 2015 by McGraw-Hill Education.  All rights reserved. </a:t>
            </a:r>
            <a:endParaRPr lang="en-US" dirty="0"/>
          </a:p>
        </p:txBody>
      </p:sp>
      <p:sp>
        <p:nvSpPr>
          <p:cNvPr id="3" name="Footer Placeholder 2"/>
          <p:cNvSpPr>
            <a:spLocks noGrp="1"/>
          </p:cNvSpPr>
          <p:nvPr>
            <p:ph type="ftr" sz="quarter" idx="16"/>
          </p:nvPr>
        </p:nvSpPr>
        <p:spPr/>
        <p:txBody>
          <a:bodyPr/>
          <a:lstStyle/>
          <a:p>
            <a:r>
              <a:rPr lang="en-US" smtClean="0"/>
              <a:t>McShane/Steen/Tasa     Canadian OB9e </a:t>
            </a:r>
            <a:endParaRPr lang="en-US" dirty="0" smtClean="0"/>
          </a:p>
        </p:txBody>
      </p:sp>
      <p:sp>
        <p:nvSpPr>
          <p:cNvPr id="4" name="Slide Number Placeholder 3"/>
          <p:cNvSpPr>
            <a:spLocks noGrp="1"/>
          </p:cNvSpPr>
          <p:nvPr>
            <p:ph type="sldNum" sz="quarter" idx="17"/>
          </p:nvPr>
        </p:nvSpPr>
        <p:spPr/>
        <p:txBody>
          <a:bodyPr/>
          <a:lstStyle/>
          <a:p>
            <a:fld id="{217D0AD5-8817-6F41-98C9-BDEB5CB900FD}" type="slidenum">
              <a:rPr lang="en-US" smtClean="0"/>
              <a:pPr/>
              <a:t>‹#›</a:t>
            </a:fld>
            <a:endParaRPr lang="en-US"/>
          </a:p>
        </p:txBody>
      </p:sp>
    </p:spTree>
    <p:extLst>
      <p:ext uri="{BB962C8B-B14F-4D97-AF65-F5344CB8AC3E}">
        <p14:creationId xmlns:p14="http://schemas.microsoft.com/office/powerpoint/2010/main" val="3627753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295871" y="0"/>
            <a:ext cx="7588497" cy="1143000"/>
          </a:xfrm>
        </p:spPr>
        <p:txBody>
          <a:bodyPr/>
          <a:lstStyle/>
          <a:p>
            <a:r>
              <a:rPr lang="en-AU" smtClean="0"/>
              <a:t>Click to edit Master title style</a:t>
            </a:r>
            <a:endParaRPr/>
          </a:p>
        </p:txBody>
      </p:sp>
      <p:sp>
        <p:nvSpPr>
          <p:cNvPr id="9" name="Rectangle 8"/>
          <p:cNvSpPr/>
          <p:nvPr userDrawn="1"/>
        </p:nvSpPr>
        <p:spPr>
          <a:xfrm>
            <a:off x="7956376" y="116632"/>
            <a:ext cx="1069856" cy="936104"/>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0" name="Straight Connector 9"/>
          <p:cNvCxnSpPr/>
          <p:nvPr userDrawn="1"/>
        </p:nvCxnSpPr>
        <p:spPr>
          <a:xfrm>
            <a:off x="0" y="1196752"/>
            <a:ext cx="9144000" cy="1588"/>
          </a:xfrm>
          <a:prstGeom prst="line">
            <a:avLst/>
          </a:prstGeom>
          <a:ln>
            <a:solidFill>
              <a:srgbClr val="5B5748"/>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2" name="Date Placeholder 1"/>
          <p:cNvSpPr>
            <a:spLocks noGrp="1"/>
          </p:cNvSpPr>
          <p:nvPr>
            <p:ph type="dt" sz="half" idx="10"/>
          </p:nvPr>
        </p:nvSpPr>
        <p:spPr/>
        <p:txBody>
          <a:bodyPr/>
          <a:lstStyle/>
          <a:p>
            <a:pPr>
              <a:defRPr/>
            </a:pPr>
            <a:r>
              <a:rPr lang="en-US" smtClean="0"/>
              <a:t>© 2015 by McGraw-Hill Education.  All rights reserved. </a:t>
            </a:r>
            <a:endParaRPr lang="en-US" dirty="0"/>
          </a:p>
        </p:txBody>
      </p:sp>
      <p:sp>
        <p:nvSpPr>
          <p:cNvPr id="3" name="Footer Placeholder 2"/>
          <p:cNvSpPr>
            <a:spLocks noGrp="1"/>
          </p:cNvSpPr>
          <p:nvPr>
            <p:ph type="ftr" sz="quarter" idx="11"/>
          </p:nvPr>
        </p:nvSpPr>
        <p:spPr/>
        <p:txBody>
          <a:bodyPr/>
          <a:lstStyle/>
          <a:p>
            <a:r>
              <a:rPr lang="en-US" smtClean="0"/>
              <a:t>McShane/Steen/Tasa     Canadian OB9e </a:t>
            </a:r>
            <a:endParaRPr lang="en-US" dirty="0" smtClean="0"/>
          </a:p>
        </p:txBody>
      </p:sp>
      <p:sp>
        <p:nvSpPr>
          <p:cNvPr id="4" name="Slide Number Placeholder 3"/>
          <p:cNvSpPr>
            <a:spLocks noGrp="1"/>
          </p:cNvSpPr>
          <p:nvPr>
            <p:ph type="sldNum" sz="quarter" idx="12"/>
          </p:nvPr>
        </p:nvSpPr>
        <p:spPr/>
        <p:txBody>
          <a:bodyPr/>
          <a:lstStyle/>
          <a:p>
            <a:fld id="{217D0AD5-8817-6F41-98C9-BDEB5CB900F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Rectangle 7"/>
          <p:cNvSpPr/>
          <p:nvPr/>
        </p:nvSpPr>
        <p:spPr>
          <a:xfrm>
            <a:off x="4746811" y="268288"/>
            <a:ext cx="4114800" cy="566928"/>
          </a:xfrm>
          <a:prstGeom prst="rect">
            <a:avLst/>
          </a:prstGeom>
          <a:solidFill>
            <a:srgbClr val="5B5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67544" y="247418"/>
            <a:ext cx="3960440" cy="1381382"/>
          </a:xfrm>
        </p:spPr>
        <p:txBody>
          <a:bodyPr anchor="b"/>
          <a:lstStyle>
            <a:lvl1pPr algn="l">
              <a:defRPr sz="2800" b="0"/>
            </a:lvl1pPr>
          </a:lstStyle>
          <a:p>
            <a:r>
              <a:rPr lang="en-AU" smtClean="0"/>
              <a:t>Click to edit Master title style</a:t>
            </a:r>
            <a:endParaRPr/>
          </a:p>
        </p:txBody>
      </p:sp>
      <p:sp>
        <p:nvSpPr>
          <p:cNvPr id="4" name="Text Placeholder 3"/>
          <p:cNvSpPr>
            <a:spLocks noGrp="1"/>
          </p:cNvSpPr>
          <p:nvPr>
            <p:ph type="body" sz="half" idx="2"/>
          </p:nvPr>
        </p:nvSpPr>
        <p:spPr>
          <a:xfrm>
            <a:off x="457198" y="1844824"/>
            <a:ext cx="3970785" cy="4104456"/>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10" name="Picture Placeholder 9"/>
          <p:cNvSpPr>
            <a:spLocks noGrp="1"/>
          </p:cNvSpPr>
          <p:nvPr>
            <p:ph type="pic" sz="quarter" idx="13"/>
          </p:nvPr>
        </p:nvSpPr>
        <p:spPr>
          <a:xfrm>
            <a:off x="4760258" y="990601"/>
            <a:ext cx="4096512" cy="5030688"/>
          </a:xfrm>
        </p:spPr>
        <p:txBody>
          <a:bodyPr/>
          <a:lstStyle>
            <a:lvl1pPr>
              <a:buNone/>
              <a:defRPr/>
            </a:lvl1pPr>
          </a:lstStyle>
          <a:p>
            <a:r>
              <a:rPr lang="en-AU" smtClean="0"/>
              <a:t>Drag picture to placeholder or click icon to add</a:t>
            </a:r>
            <a:endParaRPr/>
          </a:p>
        </p:txBody>
      </p:sp>
      <p:sp>
        <p:nvSpPr>
          <p:cNvPr id="3" name="Date Placeholder 2"/>
          <p:cNvSpPr>
            <a:spLocks noGrp="1"/>
          </p:cNvSpPr>
          <p:nvPr>
            <p:ph type="dt" sz="half" idx="14"/>
          </p:nvPr>
        </p:nvSpPr>
        <p:spPr/>
        <p:txBody>
          <a:bodyPr/>
          <a:lstStyle/>
          <a:p>
            <a:pPr>
              <a:defRPr/>
            </a:pPr>
            <a:r>
              <a:rPr lang="en-US" smtClean="0"/>
              <a:t>© 2015 by McGraw-Hill Education.  All rights reserved. </a:t>
            </a:r>
            <a:endParaRPr lang="en-US" dirty="0"/>
          </a:p>
        </p:txBody>
      </p:sp>
      <p:sp>
        <p:nvSpPr>
          <p:cNvPr id="5" name="Footer Placeholder 4"/>
          <p:cNvSpPr>
            <a:spLocks noGrp="1"/>
          </p:cNvSpPr>
          <p:nvPr>
            <p:ph type="ftr" sz="quarter" idx="15"/>
          </p:nvPr>
        </p:nvSpPr>
        <p:spPr/>
        <p:txBody>
          <a:bodyPr/>
          <a:lstStyle/>
          <a:p>
            <a:r>
              <a:rPr lang="en-US" smtClean="0"/>
              <a:t>McShane/Steen/Tasa     Canadian OB9e </a:t>
            </a:r>
            <a:endParaRPr lang="en-US" dirty="0" smtClean="0"/>
          </a:p>
        </p:txBody>
      </p:sp>
      <p:sp>
        <p:nvSpPr>
          <p:cNvPr id="6" name="Slide Number Placeholder 5"/>
          <p:cNvSpPr>
            <a:spLocks noGrp="1"/>
          </p:cNvSpPr>
          <p:nvPr>
            <p:ph type="sldNum" sz="quarter" idx="16"/>
          </p:nvPr>
        </p:nvSpPr>
        <p:spPr/>
        <p:txBody>
          <a:bodyPr/>
          <a:lstStyle/>
          <a:p>
            <a:fld id="{217D0AD5-8817-6F41-98C9-BDEB5CB900F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noProof="0" smtClean="0"/>
              <a:t>Click to edit Master title style</a:t>
            </a:r>
            <a:endParaRPr lang="en-GB" noProof="0" dirty="0"/>
          </a:p>
        </p:txBody>
      </p:sp>
      <p:sp>
        <p:nvSpPr>
          <p:cNvPr id="8" name="Content Placeholder 2"/>
          <p:cNvSpPr>
            <a:spLocks noGrp="1"/>
          </p:cNvSpPr>
          <p:nvPr>
            <p:ph idx="1"/>
          </p:nvPr>
        </p:nvSpPr>
        <p:spPr>
          <a:xfrm>
            <a:off x="609600" y="3733800"/>
            <a:ext cx="7924800" cy="2503512"/>
          </a:xfrm>
        </p:spPr>
        <p:txBody>
          <a:bodyPr/>
          <a:lstStyle>
            <a:lvl1pPr marL="1588" indent="-1588">
              <a:buNone/>
              <a:defRPr sz="2400"/>
            </a:lvl1pPr>
            <a:lvl2pPr>
              <a:buNone/>
              <a:defRPr/>
            </a:lvl2pPr>
            <a:lvl3pPr>
              <a:buNone/>
              <a:defRPr/>
            </a:lvl3pPr>
            <a:lvl4pPr>
              <a:buNone/>
              <a:defRPr/>
            </a:lvl4pPr>
            <a:lvl5pPr>
              <a:buNone/>
              <a:defRPr/>
            </a:lvl5p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endParaRPr lang="en-GB" noProof="0" dirty="0"/>
          </a:p>
        </p:txBody>
      </p:sp>
      <p:sp>
        <p:nvSpPr>
          <p:cNvPr id="3" name="Date Placeholder 2"/>
          <p:cNvSpPr>
            <a:spLocks noGrp="1"/>
          </p:cNvSpPr>
          <p:nvPr>
            <p:ph type="dt" sz="half" idx="10"/>
          </p:nvPr>
        </p:nvSpPr>
        <p:spPr/>
        <p:txBody>
          <a:bodyPr/>
          <a:lstStyle/>
          <a:p>
            <a:pPr>
              <a:defRPr/>
            </a:pPr>
            <a:r>
              <a:rPr lang="en-US" smtClean="0"/>
              <a:t>© 2015 by McGraw-Hill Education.  All rights reserved. </a:t>
            </a:r>
            <a:endParaRPr lang="en-US" dirty="0"/>
          </a:p>
        </p:txBody>
      </p:sp>
      <p:sp>
        <p:nvSpPr>
          <p:cNvPr id="4" name="Footer Placeholder 3"/>
          <p:cNvSpPr>
            <a:spLocks noGrp="1"/>
          </p:cNvSpPr>
          <p:nvPr>
            <p:ph type="ftr" sz="quarter" idx="11"/>
          </p:nvPr>
        </p:nvSpPr>
        <p:spPr/>
        <p:txBody>
          <a:bodyPr/>
          <a:lstStyle/>
          <a:p>
            <a:r>
              <a:rPr lang="en-US" smtClean="0"/>
              <a:t>McShane/Steen/Tasa     Canadian OB9e </a:t>
            </a:r>
            <a:endParaRPr lang="en-US" dirty="0" smtClean="0"/>
          </a:p>
        </p:txBody>
      </p:sp>
      <p:sp>
        <p:nvSpPr>
          <p:cNvPr id="5" name="Slide Number Placeholder 4"/>
          <p:cNvSpPr>
            <a:spLocks noGrp="1"/>
          </p:cNvSpPr>
          <p:nvPr>
            <p:ph type="sldNum" sz="quarter" idx="12"/>
          </p:nvPr>
        </p:nvSpPr>
        <p:spPr/>
        <p:txBody>
          <a:bodyPr/>
          <a:lstStyle/>
          <a:p>
            <a:fld id="{217D0AD5-8817-6F41-98C9-BDEB5CB900FD}" type="slidenum">
              <a:rPr lang="en-US" smtClean="0"/>
              <a:pPr/>
              <a:t>‹#›</a:t>
            </a:fld>
            <a:endParaRPr lang="en-US"/>
          </a:p>
        </p:txBody>
      </p:sp>
    </p:spTree>
    <p:extLst>
      <p:ext uri="{BB962C8B-B14F-4D97-AF65-F5344CB8AC3E}">
        <p14:creationId xmlns:p14="http://schemas.microsoft.com/office/powerpoint/2010/main" val="3388130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ight Tex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AU" smtClean="0"/>
              <a:t>Click to edit Master title style</a:t>
            </a:r>
            <a:endParaRPr lang="en-US" dirty="0"/>
          </a:p>
        </p:txBody>
      </p:sp>
      <p:sp>
        <p:nvSpPr>
          <p:cNvPr id="8" name="Text Placeholder 7"/>
          <p:cNvSpPr>
            <a:spLocks noGrp="1"/>
          </p:cNvSpPr>
          <p:nvPr>
            <p:ph type="body" sz="quarter" idx="13"/>
          </p:nvPr>
        </p:nvSpPr>
        <p:spPr>
          <a:xfrm>
            <a:off x="4114800" y="1676400"/>
            <a:ext cx="4648200" cy="4572000"/>
          </a:xfrm>
        </p:spPr>
        <p:txBody>
          <a:bodyPr/>
          <a:lstStyle>
            <a:lvl1pPr marL="261938" indent="-225425">
              <a:defRPr sz="2400"/>
            </a:lvl1pPr>
            <a:lvl2pPr marL="538163" indent="-276225">
              <a:defRPr sz="2200"/>
            </a:lvl2pPr>
            <a:lvl3pPr marL="800100" indent="-261938">
              <a:defRPr sz="2000"/>
            </a:lvl3p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endParaRPr lang="en-US" noProof="0" dirty="0"/>
          </a:p>
        </p:txBody>
      </p:sp>
      <p:sp>
        <p:nvSpPr>
          <p:cNvPr id="2" name="Date Placeholder 1"/>
          <p:cNvSpPr>
            <a:spLocks noGrp="1"/>
          </p:cNvSpPr>
          <p:nvPr>
            <p:ph type="dt" sz="half" idx="14"/>
          </p:nvPr>
        </p:nvSpPr>
        <p:spPr/>
        <p:txBody>
          <a:bodyPr/>
          <a:lstStyle/>
          <a:p>
            <a:pPr>
              <a:defRPr/>
            </a:pPr>
            <a:r>
              <a:rPr lang="en-US" smtClean="0"/>
              <a:t>© 2015 by McGraw-Hill Education.  All rights reserved. </a:t>
            </a:r>
            <a:endParaRPr lang="en-US" dirty="0"/>
          </a:p>
        </p:txBody>
      </p:sp>
      <p:sp>
        <p:nvSpPr>
          <p:cNvPr id="3" name="Footer Placeholder 2"/>
          <p:cNvSpPr>
            <a:spLocks noGrp="1"/>
          </p:cNvSpPr>
          <p:nvPr>
            <p:ph type="ftr" sz="quarter" idx="15"/>
          </p:nvPr>
        </p:nvSpPr>
        <p:spPr/>
        <p:txBody>
          <a:bodyPr/>
          <a:lstStyle/>
          <a:p>
            <a:r>
              <a:rPr lang="en-US" smtClean="0"/>
              <a:t>McShane/Steen/Tasa     Canadian OB9e </a:t>
            </a:r>
            <a:endParaRPr lang="en-US" dirty="0" smtClean="0"/>
          </a:p>
        </p:txBody>
      </p:sp>
      <p:sp>
        <p:nvSpPr>
          <p:cNvPr id="9" name="Slide Number Placeholder 8"/>
          <p:cNvSpPr>
            <a:spLocks noGrp="1"/>
          </p:cNvSpPr>
          <p:nvPr>
            <p:ph type="sldNum" sz="quarter" idx="16"/>
          </p:nvPr>
        </p:nvSpPr>
        <p:spPr/>
        <p:txBody>
          <a:bodyPr/>
          <a:lstStyle/>
          <a:p>
            <a:fld id="{217D0AD5-8817-6F41-98C9-BDEB5CB900FD}" type="slidenum">
              <a:rPr lang="en-US" smtClean="0"/>
              <a:pPr/>
              <a:t>‹#›</a:t>
            </a:fld>
            <a:endParaRPr lang="en-US"/>
          </a:p>
        </p:txBody>
      </p:sp>
    </p:spTree>
    <p:extLst>
      <p:ext uri="{BB962C8B-B14F-4D97-AF65-F5344CB8AC3E}">
        <p14:creationId xmlns:p14="http://schemas.microsoft.com/office/powerpoint/2010/main" val="1636172993"/>
      </p:ext>
    </p:extLst>
  </p:cSld>
  <p:clrMapOvr>
    <a:masterClrMapping/>
  </p:clrMapOvr>
  <p:timing>
    <p:tnLst>
      <p:par>
        <p:cTn xmlns:p14="http://schemas.microsoft.com/office/powerpoint/2010/mai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Left Tex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8" name="Text Placeholder 7"/>
          <p:cNvSpPr>
            <a:spLocks noGrp="1"/>
          </p:cNvSpPr>
          <p:nvPr>
            <p:ph type="body" sz="quarter" idx="13"/>
          </p:nvPr>
        </p:nvSpPr>
        <p:spPr>
          <a:xfrm>
            <a:off x="457200" y="1676400"/>
            <a:ext cx="4419600" cy="4572000"/>
          </a:xfrm>
        </p:spPr>
        <p:txBody>
          <a:bodyPr/>
          <a:lstStyle>
            <a:lvl1pPr marL="261938" indent="-225425">
              <a:buClr>
                <a:srgbClr val="83060C"/>
              </a:buClr>
              <a:defRPr sz="2200"/>
            </a:lvl1pPr>
            <a:lvl2pPr marL="538163" indent="-276225">
              <a:buClr>
                <a:srgbClr val="5E6F5B"/>
              </a:buClr>
              <a:defRPr sz="2000"/>
            </a:lvl2pPr>
            <a:lvl3pPr marL="800100" indent="-261938">
              <a:defRPr sz="2000"/>
            </a:lvl3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9" name="Date Placeholder 9"/>
          <p:cNvSpPr>
            <a:spLocks noGrp="1"/>
          </p:cNvSpPr>
          <p:nvPr>
            <p:ph type="dt" sz="half" idx="2"/>
          </p:nvPr>
        </p:nvSpPr>
        <p:spPr>
          <a:xfrm>
            <a:off x="228600" y="6538913"/>
            <a:ext cx="2133600" cy="293687"/>
          </a:xfrm>
          <a:prstGeom prst="rect">
            <a:avLst/>
          </a:prstGeom>
        </p:spPr>
        <p:txBody>
          <a:bodyPr vert="horz" wrap="square" lIns="91440" tIns="45720" rIns="91440" bIns="0" numCol="1" anchor="ctr" anchorCtr="0" compatLnSpc="1">
            <a:prstTxWarp prst="textNoShape">
              <a:avLst/>
            </a:prstTxWarp>
          </a:bodyPr>
          <a:lstStyle>
            <a:lvl1pPr algn="l">
              <a:defRPr sz="1000">
                <a:solidFill>
                  <a:schemeClr val="bg2">
                    <a:lumMod val="50000"/>
                  </a:schemeClr>
                </a:solidFill>
                <a:latin typeface="Tahoma" charset="0"/>
                <a:ea typeface="ヒラギノ角ゴ Pro W3" charset="-128"/>
                <a:cs typeface="ヒラギノ角ゴ Pro W3" charset="-128"/>
              </a:defRPr>
            </a:lvl1pPr>
          </a:lstStyle>
          <a:p>
            <a:pPr>
              <a:defRPr/>
            </a:pPr>
            <a:r>
              <a:rPr lang="en-US" smtClean="0"/>
              <a:t>© 2015 by McGraw-Hill Education.  All rights reserved. </a:t>
            </a:r>
            <a:endParaRPr lang="en-US" dirty="0"/>
          </a:p>
        </p:txBody>
      </p:sp>
      <p:sp>
        <p:nvSpPr>
          <p:cNvPr id="10" name="Footer Placeholder 21"/>
          <p:cNvSpPr>
            <a:spLocks noGrp="1"/>
          </p:cNvSpPr>
          <p:nvPr>
            <p:ph type="ftr" sz="quarter" idx="3"/>
          </p:nvPr>
        </p:nvSpPr>
        <p:spPr>
          <a:xfrm>
            <a:off x="5257800" y="6492875"/>
            <a:ext cx="3657600" cy="365125"/>
          </a:xfrm>
          <a:prstGeom prst="rect">
            <a:avLst/>
          </a:prstGeom>
        </p:spPr>
        <p:txBody>
          <a:bodyPr vert="horz" wrap="square" lIns="0" tIns="45720" rIns="0" bIns="0" numCol="1" anchor="ctr" anchorCtr="0" compatLnSpc="1">
            <a:prstTxWarp prst="textNoShape">
              <a:avLst/>
            </a:prstTxWarp>
          </a:bodyPr>
          <a:lstStyle>
            <a:lvl1pPr algn="ctr">
              <a:defRPr sz="1000" i="1">
                <a:solidFill>
                  <a:schemeClr val="bg2">
                    <a:lumMod val="50000"/>
                  </a:schemeClr>
                </a:solidFill>
                <a:latin typeface="Tahoma" charset="0"/>
                <a:ea typeface="ヒラギノ角ゴ Pro W3" charset="-128"/>
                <a:cs typeface="ヒラギノ角ゴ Pro W3" charset="-128"/>
              </a:defRPr>
            </a:lvl1pPr>
          </a:lstStyle>
          <a:p>
            <a:pPr>
              <a:defRPr/>
            </a:pPr>
            <a:r>
              <a:rPr lang="en-US" smtClean="0"/>
              <a:t>McShane/Steen/Tasa     Canadian OB9e </a:t>
            </a:r>
            <a:endParaRPr lang="en-US" dirty="0"/>
          </a:p>
        </p:txBody>
      </p:sp>
      <p:sp>
        <p:nvSpPr>
          <p:cNvPr id="11" name="Slide Number Placeholder 17"/>
          <p:cNvSpPr>
            <a:spLocks noGrp="1"/>
          </p:cNvSpPr>
          <p:nvPr>
            <p:ph type="sldNum" sz="quarter" idx="4"/>
          </p:nvPr>
        </p:nvSpPr>
        <p:spPr>
          <a:xfrm>
            <a:off x="3962400" y="6492875"/>
            <a:ext cx="457200" cy="365125"/>
          </a:xfrm>
          <a:prstGeom prst="rect">
            <a:avLst/>
          </a:prstGeom>
        </p:spPr>
        <p:txBody>
          <a:bodyPr vert="horz" lIns="0" tIns="0" rIns="0" bIns="0" anchor="ctr"/>
          <a:lstStyle>
            <a:lvl1pPr algn="ctr" eaLnBrk="1" fontAlgn="auto" latinLnBrk="0" hangingPunct="1">
              <a:spcBef>
                <a:spcPts val="0"/>
              </a:spcBef>
              <a:spcAft>
                <a:spcPts val="0"/>
              </a:spcAft>
              <a:defRPr kumimoji="0" sz="1000">
                <a:solidFill>
                  <a:schemeClr val="bg2">
                    <a:lumMod val="50000"/>
                  </a:schemeClr>
                </a:solidFill>
                <a:latin typeface="+mn-lt"/>
                <a:ea typeface="+mn-ea"/>
                <a:cs typeface="+mn-cs"/>
              </a:defRPr>
            </a:lvl1pPr>
          </a:lstStyle>
          <a:p>
            <a:pPr>
              <a:defRPr/>
            </a:pPr>
            <a:fld id="{D9549F92-FDF9-DD4E-BC88-48E1B2CD53C6}" type="slidenum">
              <a:rPr lang="en-US" smtClean="0"/>
              <a:pPr>
                <a:defRPr/>
              </a:pPr>
              <a:t>‹#›</a:t>
            </a:fld>
            <a:endParaRPr lang="en-US" dirty="0"/>
          </a:p>
        </p:txBody>
      </p:sp>
    </p:spTree>
    <p:extLst>
      <p:ext uri="{BB962C8B-B14F-4D97-AF65-F5344CB8AC3E}">
        <p14:creationId xmlns:p14="http://schemas.microsoft.com/office/powerpoint/2010/main" val="3831904206"/>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95871" y="0"/>
            <a:ext cx="7588497" cy="1143000"/>
          </a:xfrm>
          <a:prstGeom prst="rect">
            <a:avLst/>
          </a:prstGeom>
        </p:spPr>
        <p:txBody>
          <a:bodyPr vert="horz" lIns="91440" tIns="45720" rIns="91440" bIns="45720" rtlCol="0" anchor="b" anchorCtr="0">
            <a:noAutofit/>
          </a:bodyPr>
          <a:lstStyle/>
          <a:p>
            <a:r>
              <a:rPr lang="en-AU" smtClean="0"/>
              <a:t>Click to edit Master title style</a:t>
            </a:r>
            <a:endParaRPr dirty="0"/>
          </a:p>
        </p:txBody>
      </p:sp>
      <p:sp>
        <p:nvSpPr>
          <p:cNvPr id="3" name="Text Placeholder 2"/>
          <p:cNvSpPr>
            <a:spLocks noGrp="1"/>
          </p:cNvSpPr>
          <p:nvPr>
            <p:ph type="body" idx="1"/>
          </p:nvPr>
        </p:nvSpPr>
        <p:spPr>
          <a:xfrm>
            <a:off x="323528" y="1340768"/>
            <a:ext cx="8208911" cy="4785395"/>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dirty="0"/>
          </a:p>
        </p:txBody>
      </p:sp>
      <p:sp>
        <p:nvSpPr>
          <p:cNvPr id="4" name="Date Placeholder 3"/>
          <p:cNvSpPr>
            <a:spLocks noGrp="1"/>
          </p:cNvSpPr>
          <p:nvPr>
            <p:ph type="dt" sz="half" idx="2"/>
          </p:nvPr>
        </p:nvSpPr>
        <p:spPr>
          <a:xfrm>
            <a:off x="6732240" y="6453336"/>
            <a:ext cx="2219019" cy="288032"/>
          </a:xfrm>
          <a:prstGeom prst="rect">
            <a:avLst/>
          </a:prstGeom>
        </p:spPr>
        <p:txBody>
          <a:bodyPr vert="horz" lIns="91440" tIns="45720" rIns="91440" bIns="45720" rtlCol="0" anchor="ctr"/>
          <a:lstStyle>
            <a:lvl1pPr algn="r">
              <a:defRPr sz="1100" b="0">
                <a:solidFill>
                  <a:schemeClr val="tx2">
                    <a:lumMod val="60000"/>
                    <a:lumOff val="40000"/>
                  </a:schemeClr>
                </a:solidFill>
                <a:latin typeface="Calibri"/>
              </a:defRPr>
            </a:lvl1pPr>
          </a:lstStyle>
          <a:p>
            <a:pPr>
              <a:defRPr/>
            </a:pPr>
            <a:r>
              <a:rPr lang="en-US" smtClean="0"/>
              <a:t>© 2015 by McGraw-Hill Education.  All rights reserved. </a:t>
            </a:r>
            <a:endParaRPr lang="en-US" dirty="0"/>
          </a:p>
        </p:txBody>
      </p:sp>
      <p:sp>
        <p:nvSpPr>
          <p:cNvPr id="10" name="Slide Number Placeholder 9"/>
          <p:cNvSpPr>
            <a:spLocks noGrp="1"/>
          </p:cNvSpPr>
          <p:nvPr>
            <p:ph type="sldNum" sz="quarter" idx="4"/>
          </p:nvPr>
        </p:nvSpPr>
        <p:spPr>
          <a:xfrm>
            <a:off x="4211960" y="6453336"/>
            <a:ext cx="792088" cy="288032"/>
          </a:xfrm>
          <a:prstGeom prst="rect">
            <a:avLst/>
          </a:prstGeom>
        </p:spPr>
        <p:txBody>
          <a:bodyPr vert="horz" lIns="91440" tIns="45720" rIns="91440" bIns="45720" rtlCol="0" anchor="ctr"/>
          <a:lstStyle>
            <a:lvl1pPr algn="ctr">
              <a:defRPr sz="1200">
                <a:solidFill>
                  <a:schemeClr val="tx1">
                    <a:tint val="75000"/>
                  </a:schemeClr>
                </a:solidFill>
                <a:latin typeface="Calibri"/>
                <a:cs typeface="Calibri"/>
              </a:defRPr>
            </a:lvl1pPr>
          </a:lstStyle>
          <a:p>
            <a:fld id="{217D0AD5-8817-6F41-98C9-BDEB5CB900FD}" type="slidenum">
              <a:rPr lang="en-US" smtClean="0"/>
              <a:pPr/>
              <a:t>‹#›</a:t>
            </a:fld>
            <a:endParaRPr lang="en-US"/>
          </a:p>
        </p:txBody>
      </p:sp>
      <p:sp>
        <p:nvSpPr>
          <p:cNvPr id="6" name="Footer Placeholder 5"/>
          <p:cNvSpPr>
            <a:spLocks noGrp="1"/>
          </p:cNvSpPr>
          <p:nvPr>
            <p:ph type="ftr" sz="quarter" idx="3"/>
          </p:nvPr>
        </p:nvSpPr>
        <p:spPr>
          <a:xfrm>
            <a:off x="323528" y="6237312"/>
            <a:ext cx="3672408" cy="504056"/>
          </a:xfrm>
          <a:prstGeom prst="rect">
            <a:avLst/>
          </a:prstGeom>
        </p:spPr>
        <p:txBody>
          <a:bodyPr vert="horz" lIns="91440" tIns="45720" rIns="91440" bIns="45720" rtlCol="0" anchor="ctr"/>
          <a:lstStyle>
            <a:lvl1pPr algn="l">
              <a:lnSpc>
                <a:spcPct val="90000"/>
              </a:lnSpc>
              <a:defRPr sz="900">
                <a:solidFill>
                  <a:schemeClr val="tx1">
                    <a:tint val="75000"/>
                  </a:schemeClr>
                </a:solidFill>
                <a:latin typeface="Calibri"/>
                <a:cs typeface="Calibri"/>
              </a:defRPr>
            </a:lvl1pPr>
          </a:lstStyle>
          <a:p>
            <a:r>
              <a:rPr lang="en-US" smtClean="0"/>
              <a:t>McShane/Steen/Tasa     Canadian OB9e </a:t>
            </a:r>
            <a:endParaRPr lang="en-US" dirty="0" smtClean="0"/>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27" r:id="rId3"/>
    <p:sldLayoutId id="2147483828" r:id="rId4"/>
    <p:sldLayoutId id="2147483809" r:id="rId5"/>
    <p:sldLayoutId id="2147483812" r:id="rId6"/>
    <p:sldLayoutId id="2147483813" r:id="rId7"/>
    <p:sldLayoutId id="2147483829" r:id="rId8"/>
    <p:sldLayoutId id="2147483816" r:id="rId9"/>
    <p:sldLayoutId id="2147483819" r:id="rId10"/>
    <p:sldLayoutId id="2147483834" r:id="rId11"/>
    <p:sldLayoutId id="2147483835" r:id="rId12"/>
    <p:sldLayoutId id="2147483836" r:id="rId13"/>
  </p:sldLayoutIdLst>
  <p:timing>
    <p:tnLst>
      <p:par>
        <p:cTn xmlns:p14="http://schemas.microsoft.com/office/powerpoint/2010/main" id="1" dur="indefinite" restart="never" nodeType="tmRoot"/>
      </p:par>
    </p:tnLst>
  </p:timing>
  <p:hf hdr="0"/>
  <p:txStyles>
    <p:titleStyle>
      <a:lvl1pPr algn="l" defTabSz="914400" rtl="0" eaLnBrk="1" latinLnBrk="0" hangingPunct="1">
        <a:spcBef>
          <a:spcPct val="0"/>
        </a:spcBef>
        <a:buNone/>
        <a:defRPr sz="4200" b="1" i="0" kern="1200">
          <a:solidFill>
            <a:srgbClr val="61765E"/>
          </a:solidFill>
          <a:latin typeface="+mj-lt"/>
          <a:ea typeface="+mj-ea"/>
          <a:cs typeface="Calibri"/>
        </a:defRPr>
      </a:lvl1pPr>
    </p:titleStyle>
    <p:bodyStyle>
      <a:lvl1pPr marL="228600" indent="-228600" algn="l" defTabSz="914400" rtl="0" eaLnBrk="1" latinLnBrk="0" hangingPunct="1">
        <a:spcBef>
          <a:spcPts val="1800"/>
        </a:spcBef>
        <a:buClr>
          <a:srgbClr val="800080"/>
        </a:buClr>
        <a:buSzPct val="100000"/>
        <a:buFont typeface="Wingdings 2" pitchFamily="18" charset="2"/>
        <a:buChar char="¡"/>
        <a:defRPr sz="2800" kern="1200">
          <a:solidFill>
            <a:schemeClr val="tx2"/>
          </a:solidFill>
          <a:latin typeface="+mn-lt"/>
          <a:ea typeface="+mn-ea"/>
          <a:cs typeface="+mn-cs"/>
        </a:defRPr>
      </a:lvl1pPr>
      <a:lvl2pPr marL="457200" indent="-228600" algn="l" defTabSz="914400" rtl="0" eaLnBrk="1" latinLnBrk="0" hangingPunct="1">
        <a:spcBef>
          <a:spcPts val="600"/>
        </a:spcBef>
        <a:buClr>
          <a:srgbClr val="008080"/>
        </a:buClr>
        <a:buSzPct val="100000"/>
        <a:buFont typeface="Wingdings 2" pitchFamily="18" charset="2"/>
        <a:buChar char="¡"/>
        <a:defRPr sz="2400" kern="1200">
          <a:solidFill>
            <a:schemeClr val="tx2"/>
          </a:solidFill>
          <a:latin typeface="+mn-lt"/>
          <a:ea typeface="+mn-ea"/>
          <a:cs typeface="+mn-cs"/>
        </a:defRPr>
      </a:lvl2pPr>
      <a:lvl3pPr marL="685800" indent="-228600" algn="l" defTabSz="914400" rtl="0" eaLnBrk="1" latinLnBrk="0" hangingPunct="1">
        <a:spcBef>
          <a:spcPts val="600"/>
        </a:spcBef>
        <a:buClr>
          <a:srgbClr val="FF6600"/>
        </a:buClr>
        <a:buSzPct val="100000"/>
        <a:buFont typeface="Wingdings" charset="2"/>
        <a:buChar char="Ø"/>
        <a:defRPr sz="2000" kern="1200">
          <a:solidFill>
            <a:schemeClr val="tx2"/>
          </a:solidFill>
          <a:latin typeface="+mn-lt"/>
          <a:ea typeface="+mn-ea"/>
          <a:cs typeface="+mn-cs"/>
        </a:defRPr>
      </a:lvl3pPr>
      <a:lvl4pPr marL="914400" indent="-228600" algn="l" defTabSz="914400" rtl="0" eaLnBrk="1" latinLnBrk="0" hangingPunct="1">
        <a:spcBef>
          <a:spcPts val="600"/>
        </a:spcBef>
        <a:buClr>
          <a:schemeClr val="accent1">
            <a:lumMod val="50000"/>
          </a:schemeClr>
        </a:buClr>
        <a:buSzPct val="100000"/>
        <a:buFont typeface="Wingdings 2" pitchFamily="18" charset="2"/>
        <a:buChar char="¡"/>
        <a:defRPr sz="1800" kern="1200">
          <a:solidFill>
            <a:schemeClr val="tx2"/>
          </a:solidFill>
          <a:latin typeface="+mn-lt"/>
          <a:ea typeface="+mn-ea"/>
          <a:cs typeface="+mn-cs"/>
        </a:defRPr>
      </a:lvl4pPr>
      <a:lvl5pPr marL="1143000" indent="-228600" algn="l" defTabSz="914400" rtl="0" eaLnBrk="1" latinLnBrk="0" hangingPunct="1">
        <a:spcBef>
          <a:spcPts val="600"/>
        </a:spcBef>
        <a:buClr>
          <a:schemeClr val="accent1"/>
        </a:buClr>
        <a:buSzPct val="100000"/>
        <a:buFont typeface="Wingdings 2" pitchFamily="18" charset="2"/>
        <a:buChar char="¡"/>
        <a:defRPr sz="1800" kern="1200">
          <a:solidFill>
            <a:schemeClr val="tx2"/>
          </a:solidFill>
          <a:latin typeface="+mn-lt"/>
          <a:ea typeface="+mn-ea"/>
          <a:cs typeface="+mn-cs"/>
        </a:defRPr>
      </a:lvl5pPr>
      <a:lvl6pPr marL="1377950"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6pPr>
      <a:lvl7pPr marL="1603375" indent="-228600" algn="l" defTabSz="914400" rtl="0" eaLnBrk="1" latinLnBrk="0" hangingPunct="1">
        <a:spcBef>
          <a:spcPct val="20000"/>
        </a:spcBef>
        <a:buClr>
          <a:schemeClr val="accent1"/>
        </a:buClr>
        <a:buFont typeface="Wingdings 2" pitchFamily="18" charset="2"/>
        <a:buChar char=""/>
        <a:defRPr lang="en-US" sz="1800" kern="1200" dirty="0" smtClean="0">
          <a:solidFill>
            <a:schemeClr val="tx2"/>
          </a:solidFill>
          <a:latin typeface="+mn-lt"/>
          <a:ea typeface="+mn-ea"/>
          <a:cs typeface="+mn-cs"/>
        </a:defRPr>
      </a:lvl7pPr>
      <a:lvl8pPr marL="1830388"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8pPr>
      <a:lvl9pPr marL="2057400" indent="-228600" algn="l" defTabSz="914400" rtl="0" eaLnBrk="1" latinLnBrk="0" hangingPunct="1">
        <a:spcBef>
          <a:spcPct val="20000"/>
        </a:spcBef>
        <a:buClr>
          <a:schemeClr val="accent1"/>
        </a:buClr>
        <a:buFont typeface="Wingdings 2" pitchFamily="18" charset="2"/>
        <a:buChar char=""/>
        <a:defRPr lang="en-US" sz="1800" kern="1200" dirty="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p:cNvSpPr>
            <a:spLocks noGrp="1" noChangeArrowheads="1"/>
          </p:cNvSpPr>
          <p:nvPr>
            <p:ph type="ctrTitle"/>
          </p:nvPr>
        </p:nvSpPr>
        <p:spPr/>
        <p:txBody>
          <a:bodyPr>
            <a:normAutofit/>
          </a:bodyPr>
          <a:lstStyle/>
          <a:p>
            <a:r>
              <a:rPr lang="en-US" sz="4800" dirty="0" smtClean="0">
                <a:latin typeface="+mj-lt"/>
              </a:rPr>
              <a:t>Team</a:t>
            </a:r>
            <a:br>
              <a:rPr lang="en-US" sz="4800" dirty="0" smtClean="0">
                <a:latin typeface="+mj-lt"/>
              </a:rPr>
            </a:br>
            <a:r>
              <a:rPr lang="en-US" sz="4800" dirty="0" smtClean="0">
                <a:latin typeface="+mj-lt"/>
              </a:rPr>
              <a:t>Dynamics</a:t>
            </a:r>
            <a:endParaRPr lang="en-US" sz="4800" dirty="0">
              <a:latin typeface="+mj-lt"/>
            </a:endParaRPr>
          </a:p>
        </p:txBody>
      </p:sp>
      <p:sp>
        <p:nvSpPr>
          <p:cNvPr id="12" name="Slide Number Placeholder 11"/>
          <p:cNvSpPr>
            <a:spLocks noGrp="1"/>
          </p:cNvSpPr>
          <p:nvPr>
            <p:ph type="sldNum" sz="quarter" idx="12"/>
          </p:nvPr>
        </p:nvSpPr>
        <p:spPr/>
        <p:txBody>
          <a:bodyPr/>
          <a:lstStyle/>
          <a:p>
            <a:pPr>
              <a:defRPr/>
            </a:pPr>
            <a:fld id="{D9549F92-FDF9-DD4E-BC88-48E1B2CD53C6}" type="slidenum">
              <a:rPr lang="en-US" smtClean="0"/>
              <a:pPr>
                <a:defRPr/>
              </a:pPr>
              <a:t>1</a:t>
            </a:fld>
            <a:endParaRPr lang="en-US" dirty="0"/>
          </a:p>
        </p:txBody>
      </p:sp>
    </p:spTree>
    <p:extLst>
      <p:ext uri="{BB962C8B-B14F-4D97-AF65-F5344CB8AC3E}">
        <p14:creationId xmlns:p14="http://schemas.microsoft.com/office/powerpoint/2010/main" val="1904954764"/>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2</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413055" y="3068960"/>
            <a:ext cx="6480720" cy="1384995"/>
          </a:xfrm>
          <a:prstGeom prst="rect">
            <a:avLst/>
          </a:prstGeom>
          <a:noFill/>
        </p:spPr>
        <p:txBody>
          <a:bodyPr wrap="square" rtlCol="0">
            <a:spAutoFit/>
          </a:bodyPr>
          <a:lstStyle/>
          <a:p>
            <a:r>
              <a:rPr lang="en-CA" sz="2800" dirty="0" smtClean="0">
                <a:solidFill>
                  <a:schemeClr val="bg1"/>
                </a:solidFill>
              </a:rPr>
              <a:t>Definition, Types of Teams, Levels of Interdependence &amp; Advantages / Challenges</a:t>
            </a:r>
            <a:endParaRPr lang="en-CA" sz="2800" dirty="0">
              <a:solidFill>
                <a:schemeClr val="bg1"/>
              </a:solidFill>
            </a:endParaRPr>
          </a:p>
        </p:txBody>
      </p:sp>
    </p:spTree>
    <p:extLst>
      <p:ext uri="{BB962C8B-B14F-4D97-AF65-F5344CB8AC3E}">
        <p14:creationId xmlns:p14="http://schemas.microsoft.com/office/powerpoint/2010/main" val="4081851756"/>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What are Teams?</a:t>
            </a:r>
            <a:endParaRPr lang="en-US" dirty="0"/>
          </a:p>
        </p:txBody>
      </p:sp>
      <p:sp>
        <p:nvSpPr>
          <p:cNvPr id="8" name="Content Placeholder 7"/>
          <p:cNvSpPr>
            <a:spLocks noGrp="1"/>
          </p:cNvSpPr>
          <p:nvPr>
            <p:ph idx="1"/>
          </p:nvPr>
        </p:nvSpPr>
        <p:spPr>
          <a:xfrm>
            <a:off x="251520" y="1484784"/>
            <a:ext cx="4392488" cy="4713387"/>
          </a:xfrm>
        </p:spPr>
        <p:txBody>
          <a:bodyPr/>
          <a:lstStyle/>
          <a:p>
            <a:r>
              <a:rPr lang="en-US" dirty="0"/>
              <a:t>Groups of two or more people </a:t>
            </a:r>
          </a:p>
          <a:p>
            <a:r>
              <a:rPr lang="en-US" dirty="0"/>
              <a:t>Exist to fulfill a purpose</a:t>
            </a:r>
          </a:p>
          <a:p>
            <a:r>
              <a:rPr lang="en-US" dirty="0"/>
              <a:t>Interdependent – interact and collaborate</a:t>
            </a:r>
          </a:p>
          <a:p>
            <a:r>
              <a:rPr lang="en-US" dirty="0"/>
              <a:t>Mutually accountable for achieving common goals – influence each other </a:t>
            </a:r>
          </a:p>
          <a:p>
            <a:r>
              <a:rPr lang="en-US" dirty="0"/>
              <a:t>Perceive themselves to be a team</a:t>
            </a:r>
          </a:p>
        </p:txBody>
      </p:sp>
      <p:sp>
        <p:nvSpPr>
          <p:cNvPr id="6" name="Slide Number Placeholder 5"/>
          <p:cNvSpPr>
            <a:spLocks noGrp="1"/>
          </p:cNvSpPr>
          <p:nvPr>
            <p:ph type="sldNum" sz="quarter" idx="16"/>
          </p:nvPr>
        </p:nvSpPr>
        <p:spPr/>
        <p:txBody>
          <a:bodyPr/>
          <a:lstStyle/>
          <a:p>
            <a:fld id="{217D0AD5-8817-6F41-98C9-BDEB5CB900FD}" type="slidenum">
              <a:rPr lang="en-US" smtClean="0"/>
              <a:pPr/>
              <a:t>3</a:t>
            </a:fld>
            <a:endParaRPr lang="en-US"/>
          </a:p>
        </p:txBody>
      </p:sp>
      <p:pic>
        <p:nvPicPr>
          <p:cNvPr id="3" name="Picture Placeholder 2" descr="P8.1 Landov 27595489.JPG"/>
          <p:cNvPicPr>
            <a:picLocks noGrp="1" noChangeAspect="1"/>
          </p:cNvPicPr>
          <p:nvPr>
            <p:ph type="pic" sz="quarter" idx="13"/>
          </p:nvPr>
        </p:nvPicPr>
        <p:blipFill>
          <a:blip r:embed="rId3" cstate="email">
            <a:extLst>
              <a:ext uri="{28A0092B-C50C-407E-A947-70E740481C1C}">
                <a14:useLocalDpi xmlns:a14="http://schemas.microsoft.com/office/drawing/2010/main"/>
              </a:ext>
            </a:extLst>
          </a:blip>
          <a:srcRect/>
          <a:stretch>
            <a:fillRect/>
          </a:stretch>
        </p:blipFill>
        <p:spPr>
          <a:xfrm>
            <a:off x="5004048" y="1484784"/>
            <a:ext cx="3816424" cy="4680520"/>
          </a:xfrm>
        </p:spPr>
      </p:pic>
    </p:spTree>
    <p:extLst>
      <p:ext uri="{BB962C8B-B14F-4D97-AF65-F5344CB8AC3E}">
        <p14:creationId xmlns:p14="http://schemas.microsoft.com/office/powerpoint/2010/main" val="2061455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95871" y="404664"/>
            <a:ext cx="7588497" cy="738336"/>
          </a:xfrm>
        </p:spPr>
        <p:txBody>
          <a:bodyPr/>
          <a:lstStyle/>
          <a:p>
            <a:r>
              <a:rPr lang="en-US" dirty="0" smtClean="0"/>
              <a:t>Key Types of Teams</a:t>
            </a:r>
            <a:endParaRPr lang="en-US" dirty="0"/>
          </a:p>
        </p:txBody>
      </p:sp>
      <p:sp>
        <p:nvSpPr>
          <p:cNvPr id="6" name="Slide Number Placeholder 5"/>
          <p:cNvSpPr>
            <a:spLocks noGrp="1"/>
          </p:cNvSpPr>
          <p:nvPr>
            <p:ph type="sldNum" sz="quarter" idx="16"/>
          </p:nvPr>
        </p:nvSpPr>
        <p:spPr/>
        <p:txBody>
          <a:bodyPr/>
          <a:lstStyle/>
          <a:p>
            <a:fld id="{217D0AD5-8817-6F41-98C9-BDEB5CB900FD}" type="slidenum">
              <a:rPr lang="en-US" smtClean="0"/>
              <a:pPr/>
              <a:t>4</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1515"/>
            <a:ext cx="4788024" cy="28597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932040" y="1441515"/>
            <a:ext cx="3929209" cy="4339650"/>
          </a:xfrm>
          <a:prstGeom prst="rect">
            <a:avLst/>
          </a:prstGeom>
        </p:spPr>
        <p:txBody>
          <a:bodyPr wrap="square">
            <a:spAutoFit/>
          </a:bodyPr>
          <a:lstStyle/>
          <a:p>
            <a:pPr marL="171450" indent="-171450" algn="l">
              <a:buFont typeface="Arial" panose="020B0604020202020204" pitchFamily="34" charset="0"/>
              <a:buChar char="•"/>
              <a:defRPr/>
            </a:pPr>
            <a:r>
              <a:rPr lang="en-CA" sz="1200" b="1" dirty="0" smtClean="0">
                <a:solidFill>
                  <a:schemeClr val="tx1"/>
                </a:solidFill>
              </a:rPr>
              <a:t>Functional - </a:t>
            </a:r>
            <a:r>
              <a:rPr lang="en-CA" sz="1200" dirty="0" smtClean="0">
                <a:solidFill>
                  <a:schemeClr val="tx1"/>
                </a:solidFill>
              </a:rPr>
              <a:t>work </a:t>
            </a:r>
            <a:r>
              <a:rPr lang="en-CA" sz="1200" dirty="0">
                <a:solidFill>
                  <a:schemeClr val="tx1"/>
                </a:solidFill>
              </a:rPr>
              <a:t>together daily, same manager, must coordinate their activities</a:t>
            </a:r>
            <a:r>
              <a:rPr lang="en-CA" sz="1200" dirty="0" smtClean="0">
                <a:solidFill>
                  <a:schemeClr val="tx1"/>
                </a:solidFill>
              </a:rPr>
              <a:t>.</a:t>
            </a:r>
          </a:p>
          <a:p>
            <a:pPr marL="171450" indent="-171450" algn="l">
              <a:buFont typeface="Arial" panose="020B0604020202020204" pitchFamily="34" charset="0"/>
              <a:buChar char="•"/>
              <a:defRPr/>
            </a:pPr>
            <a:endParaRPr lang="en-CA" sz="1200" dirty="0">
              <a:solidFill>
                <a:schemeClr val="tx1"/>
              </a:solidFill>
            </a:endParaRPr>
          </a:p>
          <a:p>
            <a:pPr marL="171450" indent="-171450" algn="l">
              <a:buFont typeface="Arial" panose="020B0604020202020204" pitchFamily="34" charset="0"/>
              <a:buChar char="•"/>
              <a:defRPr/>
            </a:pPr>
            <a:r>
              <a:rPr lang="en-CA" sz="1200" b="1" dirty="0" smtClean="0">
                <a:solidFill>
                  <a:schemeClr val="tx1"/>
                </a:solidFill>
              </a:rPr>
              <a:t>Cross-functional - </a:t>
            </a:r>
            <a:r>
              <a:rPr lang="en-CA" sz="1200" dirty="0" smtClean="0">
                <a:solidFill>
                  <a:schemeClr val="tx1"/>
                </a:solidFill>
              </a:rPr>
              <a:t>different </a:t>
            </a:r>
            <a:r>
              <a:rPr lang="en-CA" sz="1200" dirty="0">
                <a:solidFill>
                  <a:schemeClr val="tx1"/>
                </a:solidFill>
              </a:rPr>
              <a:t>managers – teams play an integrative function – </a:t>
            </a:r>
            <a:r>
              <a:rPr lang="en-CA" sz="1200" dirty="0" err="1">
                <a:solidFill>
                  <a:schemeClr val="tx1"/>
                </a:solidFill>
              </a:rPr>
              <a:t>eg</a:t>
            </a:r>
            <a:r>
              <a:rPr lang="en-CA" sz="1200" dirty="0">
                <a:solidFill>
                  <a:schemeClr val="tx1"/>
                </a:solidFill>
              </a:rPr>
              <a:t>. From start to finish of manufacturing process to streamline shift handoffs, or solve problems that span teams. Some orgs use them permanently to mitigate against “</a:t>
            </a:r>
            <a:r>
              <a:rPr lang="en-CA" sz="1200" dirty="0" err="1">
                <a:solidFill>
                  <a:schemeClr val="tx1"/>
                </a:solidFill>
              </a:rPr>
              <a:t>siloing</a:t>
            </a:r>
            <a:r>
              <a:rPr lang="en-CA" sz="1200" dirty="0">
                <a:solidFill>
                  <a:schemeClr val="tx1"/>
                </a:solidFill>
              </a:rPr>
              <a:t>”, where each department or team is so preoccupied with their own work that they become isolated or cut off from others.</a:t>
            </a:r>
          </a:p>
          <a:p>
            <a:pPr marL="171450" indent="-171450" algn="l">
              <a:buFont typeface="Arial" panose="020B0604020202020204" pitchFamily="34" charset="0"/>
              <a:buChar char="•"/>
              <a:defRPr/>
            </a:pPr>
            <a:endParaRPr lang="en-CA" sz="1200" dirty="0">
              <a:solidFill>
                <a:schemeClr val="tx1"/>
              </a:solidFill>
            </a:endParaRPr>
          </a:p>
          <a:p>
            <a:pPr marL="171450" indent="-171450" algn="l">
              <a:buFont typeface="Arial" panose="020B0604020202020204" pitchFamily="34" charset="0"/>
              <a:buChar char="•"/>
              <a:defRPr/>
            </a:pPr>
            <a:r>
              <a:rPr lang="en-CA" sz="1200" b="1" dirty="0">
                <a:solidFill>
                  <a:schemeClr val="tx1"/>
                </a:solidFill>
              </a:rPr>
              <a:t>Problem </a:t>
            </a:r>
            <a:r>
              <a:rPr lang="en-CA" sz="1200" b="1" dirty="0" smtClean="0">
                <a:solidFill>
                  <a:schemeClr val="tx1"/>
                </a:solidFill>
              </a:rPr>
              <a:t>solving – </a:t>
            </a:r>
            <a:r>
              <a:rPr lang="en-CA" sz="1200" dirty="0">
                <a:solidFill>
                  <a:schemeClr val="tx1"/>
                </a:solidFill>
              </a:rPr>
              <a:t>tasked with specific accountabilities, usually limited duration / project focus. </a:t>
            </a:r>
          </a:p>
          <a:p>
            <a:pPr marL="171450" indent="-171450" algn="l">
              <a:buFont typeface="Arial" panose="020B0604020202020204" pitchFamily="34" charset="0"/>
              <a:buChar char="•"/>
              <a:defRPr/>
            </a:pPr>
            <a:endParaRPr lang="en-CA" sz="1200" b="1" dirty="0">
              <a:solidFill>
                <a:schemeClr val="tx1"/>
              </a:solidFill>
            </a:endParaRPr>
          </a:p>
          <a:p>
            <a:pPr marL="171450" indent="-171450" algn="l">
              <a:buFont typeface="Arial" panose="020B0604020202020204" pitchFamily="34" charset="0"/>
              <a:buChar char="•"/>
              <a:defRPr/>
            </a:pPr>
            <a:r>
              <a:rPr lang="en-CA" sz="1200" b="1" dirty="0" err="1" smtClean="0">
                <a:solidFill>
                  <a:schemeClr val="tx1"/>
                </a:solidFill>
              </a:rPr>
              <a:t>Skunkworks</a:t>
            </a:r>
            <a:r>
              <a:rPr lang="en-CA" sz="1200" b="1" dirty="0" smtClean="0">
                <a:solidFill>
                  <a:schemeClr val="tx1"/>
                </a:solidFill>
              </a:rPr>
              <a:t> – </a:t>
            </a:r>
            <a:r>
              <a:rPr lang="en-CA" sz="1200" dirty="0" smtClean="0">
                <a:solidFill>
                  <a:schemeClr val="tx1"/>
                </a:solidFill>
              </a:rPr>
              <a:t>physical separation, free from hierarchy, high performers</a:t>
            </a:r>
          </a:p>
          <a:p>
            <a:pPr marL="171450" indent="-171450" algn="l">
              <a:buFont typeface="Arial" panose="020B0604020202020204" pitchFamily="34" charset="0"/>
              <a:buChar char="•"/>
              <a:defRPr/>
            </a:pPr>
            <a:endParaRPr lang="en-CA" sz="1200" dirty="0">
              <a:solidFill>
                <a:schemeClr val="tx1"/>
              </a:solidFill>
            </a:endParaRPr>
          </a:p>
          <a:p>
            <a:pPr marL="171450" indent="-171450" algn="l">
              <a:buFont typeface="Arial" panose="020B0604020202020204" pitchFamily="34" charset="0"/>
              <a:buChar char="•"/>
              <a:defRPr/>
            </a:pPr>
            <a:r>
              <a:rPr lang="en-CA" sz="1200" b="1" dirty="0" smtClean="0">
                <a:solidFill>
                  <a:schemeClr val="tx1"/>
                </a:solidFill>
              </a:rPr>
              <a:t>Self-directed – </a:t>
            </a:r>
            <a:r>
              <a:rPr lang="en-CA" sz="1200" dirty="0" smtClean="0">
                <a:solidFill>
                  <a:schemeClr val="tx1"/>
                </a:solidFill>
              </a:rPr>
              <a:t>Significant decision making authorities over work processes</a:t>
            </a:r>
          </a:p>
          <a:p>
            <a:pPr marL="171450" indent="-171450" algn="l">
              <a:buFont typeface="Arial" panose="020B0604020202020204" pitchFamily="34" charset="0"/>
              <a:buChar char="•"/>
              <a:defRPr/>
            </a:pPr>
            <a:endParaRPr lang="en-CA" sz="1200" dirty="0">
              <a:solidFill>
                <a:schemeClr val="tx1"/>
              </a:solidFill>
            </a:endParaRPr>
          </a:p>
          <a:p>
            <a:pPr marL="171450" indent="-171450" algn="l">
              <a:buFont typeface="Arial" panose="020B0604020202020204" pitchFamily="34" charset="0"/>
              <a:buChar char="•"/>
              <a:defRPr/>
            </a:pPr>
            <a:r>
              <a:rPr lang="en-CA" sz="1200" b="1" dirty="0" smtClean="0">
                <a:solidFill>
                  <a:schemeClr val="tx1"/>
                </a:solidFill>
              </a:rPr>
              <a:t>Virtual – </a:t>
            </a:r>
            <a:r>
              <a:rPr lang="en-CA" sz="1200" dirty="0" smtClean="0">
                <a:solidFill>
                  <a:schemeClr val="tx1"/>
                </a:solidFill>
              </a:rPr>
              <a:t>Physically separated, linked online</a:t>
            </a:r>
            <a:endParaRPr lang="en-CA" sz="1200" dirty="0">
              <a:solidFill>
                <a:schemeClr val="tx1"/>
              </a:solidFill>
            </a:endParaRPr>
          </a:p>
        </p:txBody>
      </p:sp>
    </p:spTree>
    <p:extLst>
      <p:ext uri="{BB962C8B-B14F-4D97-AF65-F5344CB8AC3E}">
        <p14:creationId xmlns:p14="http://schemas.microsoft.com/office/powerpoint/2010/main" val="165352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95871" y="404664"/>
            <a:ext cx="7588497" cy="738336"/>
          </a:xfrm>
        </p:spPr>
        <p:txBody>
          <a:bodyPr/>
          <a:lstStyle/>
          <a:p>
            <a:r>
              <a:rPr lang="en-US" dirty="0" smtClean="0"/>
              <a:t>Key Types of Teams</a:t>
            </a:r>
            <a:endParaRPr lang="en-US" dirty="0"/>
          </a:p>
        </p:txBody>
      </p:sp>
      <p:sp>
        <p:nvSpPr>
          <p:cNvPr id="6" name="Slide Number Placeholder 5"/>
          <p:cNvSpPr>
            <a:spLocks noGrp="1"/>
          </p:cNvSpPr>
          <p:nvPr>
            <p:ph type="sldNum" sz="quarter" idx="16"/>
          </p:nvPr>
        </p:nvSpPr>
        <p:spPr/>
        <p:txBody>
          <a:bodyPr/>
          <a:lstStyle/>
          <a:p>
            <a:fld id="{217D0AD5-8817-6F41-98C9-BDEB5CB900FD}" type="slidenum">
              <a:rPr lang="en-US" smtClean="0"/>
              <a:pPr/>
              <a:t>5</a:t>
            </a:fld>
            <a:endParaRPr lang="en-US"/>
          </a:p>
        </p:txBody>
      </p:sp>
      <p:graphicFrame>
        <p:nvGraphicFramePr>
          <p:cNvPr id="2" name="Table 1"/>
          <p:cNvGraphicFramePr>
            <a:graphicFrameLocks noGrp="1"/>
          </p:cNvGraphicFramePr>
          <p:nvPr>
            <p:extLst>
              <p:ext uri="{D42A27DB-BD31-4B8C-83A1-F6EECF244321}">
                <p14:modId xmlns:p14="http://schemas.microsoft.com/office/powerpoint/2010/main" val="582953700"/>
              </p:ext>
            </p:extLst>
          </p:nvPr>
        </p:nvGraphicFramePr>
        <p:xfrm>
          <a:off x="323528" y="1397000"/>
          <a:ext cx="8568952" cy="3835400"/>
        </p:xfrm>
        <a:graphic>
          <a:graphicData uri="http://schemas.openxmlformats.org/drawingml/2006/table">
            <a:tbl>
              <a:tblPr firstRow="1" bandRow="1">
                <a:tableStyleId>{5C22544A-7EE6-4342-B048-85BDC9FD1C3A}</a:tableStyleId>
              </a:tblPr>
              <a:tblGrid>
                <a:gridCol w="1944216"/>
                <a:gridCol w="2340260"/>
                <a:gridCol w="2142238"/>
                <a:gridCol w="2142238"/>
              </a:tblGrid>
              <a:tr h="370840">
                <a:tc>
                  <a:txBody>
                    <a:bodyPr/>
                    <a:lstStyle/>
                    <a:p>
                      <a:endParaRPr lang="en-CA" sz="1600" dirty="0"/>
                    </a:p>
                  </a:txBody>
                  <a:tcPr/>
                </a:tc>
                <a:tc>
                  <a:txBody>
                    <a:bodyPr/>
                    <a:lstStyle/>
                    <a:p>
                      <a:pPr algn="ctr"/>
                      <a:r>
                        <a:rPr lang="en-CA" sz="1600" dirty="0" smtClean="0"/>
                        <a:t>Permanence</a:t>
                      </a:r>
                      <a:r>
                        <a:rPr lang="en-CA" sz="1600" baseline="0" dirty="0" smtClean="0"/>
                        <a:t> </a:t>
                      </a:r>
                    </a:p>
                    <a:p>
                      <a:pPr algn="ctr"/>
                      <a:r>
                        <a:rPr lang="en-CA" sz="1600" baseline="0" dirty="0" smtClean="0"/>
                        <a:t>(Low / Med / High)</a:t>
                      </a:r>
                      <a:endParaRPr lang="en-CA" sz="1600" dirty="0"/>
                    </a:p>
                  </a:txBody>
                  <a:tcPr anchor="ctr"/>
                </a:tc>
                <a:tc>
                  <a:txBody>
                    <a:bodyPr/>
                    <a:lstStyle/>
                    <a:p>
                      <a:pPr algn="ctr"/>
                      <a:r>
                        <a:rPr lang="en-CA" sz="1600" dirty="0" smtClean="0"/>
                        <a:t>Skill Differentiation</a:t>
                      </a:r>
                    </a:p>
                    <a:p>
                      <a:pPr algn="ctr"/>
                      <a:r>
                        <a:rPr lang="en-CA" sz="1600" dirty="0" smtClean="0"/>
                        <a:t>(Low / Med / High)</a:t>
                      </a:r>
                      <a:endParaRPr lang="en-CA" sz="1600" dirty="0"/>
                    </a:p>
                  </a:txBody>
                  <a:tcPr anchor="ctr"/>
                </a:tc>
                <a:tc>
                  <a:txBody>
                    <a:bodyPr/>
                    <a:lstStyle/>
                    <a:p>
                      <a:pPr algn="ctr"/>
                      <a:r>
                        <a:rPr lang="en-CA" sz="1600" dirty="0" smtClean="0"/>
                        <a:t>Authority Differentiation </a:t>
                      </a:r>
                    </a:p>
                    <a:p>
                      <a:pPr algn="ctr"/>
                      <a:r>
                        <a:rPr lang="en-CA" sz="1600" dirty="0" smtClean="0"/>
                        <a:t>(Low / Med</a:t>
                      </a:r>
                      <a:r>
                        <a:rPr lang="en-CA" sz="1600" baseline="0" dirty="0" smtClean="0"/>
                        <a:t> / High)</a:t>
                      </a:r>
                      <a:endParaRPr lang="en-CA" sz="1600" dirty="0"/>
                    </a:p>
                  </a:txBody>
                  <a:tcPr anchor="ctr"/>
                </a:tc>
              </a:tr>
              <a:tr h="370840">
                <a:tc>
                  <a:txBody>
                    <a:bodyPr/>
                    <a:lstStyle/>
                    <a:p>
                      <a:r>
                        <a:rPr lang="en-CA" sz="1600" b="1" dirty="0" smtClean="0"/>
                        <a:t>Functional / Departmental</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r h="370840">
                <a:tc>
                  <a:txBody>
                    <a:bodyPr/>
                    <a:lstStyle/>
                    <a:p>
                      <a:r>
                        <a:rPr lang="en-CA" sz="1600" b="1" dirty="0" smtClean="0"/>
                        <a:t>Cross-functional</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r h="370840">
                <a:tc>
                  <a:txBody>
                    <a:bodyPr/>
                    <a:lstStyle/>
                    <a:p>
                      <a:r>
                        <a:rPr lang="en-CA" sz="1600" b="1" dirty="0" smtClean="0"/>
                        <a:t>Self-directed</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r h="370840">
                <a:tc>
                  <a:txBody>
                    <a:bodyPr/>
                    <a:lstStyle/>
                    <a:p>
                      <a:r>
                        <a:rPr lang="en-CA" sz="1600" b="1" dirty="0" smtClean="0"/>
                        <a:t>Problem solving / Task</a:t>
                      </a:r>
                      <a:r>
                        <a:rPr lang="en-CA" sz="1600" b="1" baseline="0" dirty="0" smtClean="0"/>
                        <a:t> Force</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r h="370840">
                <a:tc>
                  <a:txBody>
                    <a:bodyPr/>
                    <a:lstStyle/>
                    <a:p>
                      <a:r>
                        <a:rPr lang="en-CA" sz="1600" b="1" dirty="0" smtClean="0"/>
                        <a:t>Skunkworks</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r h="370840">
                <a:tc>
                  <a:txBody>
                    <a:bodyPr/>
                    <a:lstStyle/>
                    <a:p>
                      <a:r>
                        <a:rPr lang="en-CA" sz="1600" b="1" dirty="0" smtClean="0"/>
                        <a:t>Self-directed</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r h="370840">
                <a:tc>
                  <a:txBody>
                    <a:bodyPr/>
                    <a:lstStyle/>
                    <a:p>
                      <a:r>
                        <a:rPr lang="en-CA" sz="1600" b="1" dirty="0" smtClean="0"/>
                        <a:t>Virtual</a:t>
                      </a:r>
                      <a:endParaRPr lang="en-CA" sz="1600" b="1" dirty="0"/>
                    </a:p>
                  </a:txBody>
                  <a:tcPr/>
                </a:tc>
                <a:tc>
                  <a:txBody>
                    <a:bodyPr/>
                    <a:lstStyle/>
                    <a:p>
                      <a:endParaRPr lang="en-CA" sz="1600" dirty="0"/>
                    </a:p>
                  </a:txBody>
                  <a:tcPr/>
                </a:tc>
                <a:tc>
                  <a:txBody>
                    <a:bodyPr/>
                    <a:lstStyle/>
                    <a:p>
                      <a:endParaRPr lang="en-CA" sz="1600" dirty="0"/>
                    </a:p>
                  </a:txBody>
                  <a:tcPr/>
                </a:tc>
                <a:tc>
                  <a:txBody>
                    <a:bodyPr/>
                    <a:lstStyle/>
                    <a:p>
                      <a:endParaRPr lang="en-CA" sz="1600" dirty="0"/>
                    </a:p>
                  </a:txBody>
                  <a:tcPr/>
                </a:tc>
              </a:tr>
            </a:tbl>
          </a:graphicData>
        </a:graphic>
      </p:graphicFrame>
    </p:spTree>
    <p:extLst>
      <p:ext uri="{BB962C8B-B14F-4D97-AF65-F5344CB8AC3E}">
        <p14:creationId xmlns:p14="http://schemas.microsoft.com/office/powerpoint/2010/main" val="1758109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95871" y="0"/>
            <a:ext cx="8380585" cy="1143000"/>
          </a:xfrm>
        </p:spPr>
        <p:txBody>
          <a:bodyPr>
            <a:normAutofit/>
          </a:bodyPr>
          <a:lstStyle/>
          <a:p>
            <a:r>
              <a:rPr lang="en-US" sz="3600" dirty="0" smtClean="0"/>
              <a:t>Levels of Task Interdependence</a:t>
            </a:r>
            <a:endParaRPr lang="en-US" sz="3600" dirty="0"/>
          </a:p>
        </p:txBody>
      </p:sp>
      <p:sp>
        <p:nvSpPr>
          <p:cNvPr id="36" name="Slide Number Placeholder 35"/>
          <p:cNvSpPr>
            <a:spLocks noGrp="1"/>
          </p:cNvSpPr>
          <p:nvPr>
            <p:ph type="sldNum" sz="quarter" idx="12"/>
          </p:nvPr>
        </p:nvSpPr>
        <p:spPr/>
        <p:txBody>
          <a:bodyPr/>
          <a:lstStyle/>
          <a:p>
            <a:fld id="{D86D56F8-F47A-8C4E-AC15-8AA4A4D70331}" type="slidenum">
              <a:rPr lang="en-US" smtClean="0"/>
              <a:pPr/>
              <a:t>6</a:t>
            </a:fld>
            <a:endParaRPr lang="en-US" dirty="0"/>
          </a:p>
        </p:txBody>
      </p:sp>
      <p:sp>
        <p:nvSpPr>
          <p:cNvPr id="268291" name="Rectangle 3"/>
          <p:cNvSpPr>
            <a:spLocks noChangeArrowheads="1"/>
          </p:cNvSpPr>
          <p:nvPr/>
        </p:nvSpPr>
        <p:spPr bwMode="auto">
          <a:xfrm>
            <a:off x="1844675" y="3024188"/>
            <a:ext cx="2209800" cy="1395412"/>
          </a:xfrm>
          <a:prstGeom prst="rect">
            <a:avLst/>
          </a:prstGeom>
          <a:solidFill>
            <a:srgbClr val="821909"/>
          </a:solidFill>
          <a:ln w="12700" cap="flat" cmpd="sng" algn="ctr">
            <a:solidFill>
              <a:schemeClr val="tx1"/>
            </a:solidFill>
            <a:prstDash val="solid"/>
            <a:miter lim="800000"/>
            <a:headEnd type="none" w="med" len="med"/>
            <a:tailEnd type="none" w="med" len="med"/>
          </a:ln>
          <a:effectLst/>
        </p:spPr>
        <p:txBody>
          <a:bodyPr anchor="ctr">
            <a:prstTxWarp prst="textNoShape">
              <a:avLst/>
            </a:prstTxWarp>
          </a:bodyPr>
          <a:lstStyle/>
          <a:p>
            <a:pPr eaLnBrk="0" hangingPunct="0">
              <a:defRPr/>
            </a:pPr>
            <a:r>
              <a:rPr lang="en-AU" sz="2400" dirty="0">
                <a:solidFill>
                  <a:srgbClr val="FFFFFF"/>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Sequential</a:t>
            </a:r>
          </a:p>
        </p:txBody>
      </p:sp>
      <p:sp>
        <p:nvSpPr>
          <p:cNvPr id="268292" name="Rectangle 4"/>
          <p:cNvSpPr>
            <a:spLocks noChangeArrowheads="1"/>
          </p:cNvSpPr>
          <p:nvPr/>
        </p:nvSpPr>
        <p:spPr bwMode="auto">
          <a:xfrm>
            <a:off x="1844675" y="4648200"/>
            <a:ext cx="2209800" cy="1295400"/>
          </a:xfrm>
          <a:prstGeom prst="rect">
            <a:avLst/>
          </a:prstGeom>
          <a:solidFill>
            <a:srgbClr val="004E4C"/>
          </a:solidFill>
          <a:ln w="12700" cap="flat" cmpd="sng" algn="ctr">
            <a:solidFill>
              <a:schemeClr val="tx1"/>
            </a:solidFill>
            <a:prstDash val="solid"/>
            <a:miter lim="800000"/>
            <a:headEnd type="none" w="med" len="med"/>
            <a:tailEnd type="none" w="med" len="med"/>
          </a:ln>
          <a:effectLst/>
        </p:spPr>
        <p:txBody>
          <a:bodyPr anchor="ctr">
            <a:prstTxWarp prst="textNoShape">
              <a:avLst/>
            </a:prstTxWarp>
          </a:bodyPr>
          <a:lstStyle/>
          <a:p>
            <a:pPr eaLnBrk="0" hangingPunct="0">
              <a:defRPr/>
            </a:pPr>
            <a:r>
              <a:rPr lang="en-AU" sz="2400" dirty="0">
                <a:solidFill>
                  <a:srgbClr val="FFFFFF"/>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Pooled</a:t>
            </a:r>
          </a:p>
        </p:txBody>
      </p:sp>
      <p:sp>
        <p:nvSpPr>
          <p:cNvPr id="268293" name="Rectangle 5"/>
          <p:cNvSpPr>
            <a:spLocks noChangeArrowheads="1"/>
          </p:cNvSpPr>
          <p:nvPr/>
        </p:nvSpPr>
        <p:spPr bwMode="auto">
          <a:xfrm>
            <a:off x="1844675" y="1524000"/>
            <a:ext cx="2209800" cy="1295400"/>
          </a:xfrm>
          <a:prstGeom prst="rect">
            <a:avLst/>
          </a:prstGeom>
          <a:solidFill>
            <a:srgbClr val="263340"/>
          </a:solidFill>
          <a:ln w="12700" cap="flat" cmpd="sng" algn="ctr">
            <a:solidFill>
              <a:schemeClr val="tx1"/>
            </a:solidFill>
            <a:prstDash val="solid"/>
            <a:miter lim="800000"/>
            <a:headEnd type="none" w="med" len="med"/>
            <a:tailEnd type="none" w="med" len="med"/>
          </a:ln>
          <a:effectLst/>
        </p:spPr>
        <p:txBody>
          <a:bodyPr anchor="ctr">
            <a:prstTxWarp prst="textNoShape">
              <a:avLst/>
            </a:prstTxWarp>
          </a:bodyPr>
          <a:lstStyle/>
          <a:p>
            <a:pPr eaLnBrk="0" hangingPunct="0">
              <a:defRPr/>
            </a:pPr>
            <a:r>
              <a:rPr lang="en-AU" sz="24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Reciprocal</a:t>
            </a:r>
          </a:p>
        </p:txBody>
      </p:sp>
      <p:grpSp>
        <p:nvGrpSpPr>
          <p:cNvPr id="2" name="Group 6"/>
          <p:cNvGrpSpPr>
            <a:grpSpLocks/>
          </p:cNvGrpSpPr>
          <p:nvPr/>
        </p:nvGrpSpPr>
        <p:grpSpPr bwMode="auto">
          <a:xfrm>
            <a:off x="4054475" y="4648200"/>
            <a:ext cx="4114800" cy="1295400"/>
            <a:chOff x="2448" y="2928"/>
            <a:chExt cx="2592" cy="816"/>
          </a:xfrm>
        </p:grpSpPr>
        <p:sp>
          <p:nvSpPr>
            <p:cNvPr id="30749" name="Rectangle 7"/>
            <p:cNvSpPr>
              <a:spLocks noChangeArrowheads="1"/>
            </p:cNvSpPr>
            <p:nvPr/>
          </p:nvSpPr>
          <p:spPr bwMode="auto">
            <a:xfrm>
              <a:off x="2448" y="2928"/>
              <a:ext cx="2592" cy="816"/>
            </a:xfrm>
            <a:prstGeom prst="rect">
              <a:avLst/>
            </a:prstGeom>
            <a:solidFill>
              <a:srgbClr val="8FE99D"/>
            </a:solidFill>
            <a:ln w="12700" cap="flat" cmpd="sng" algn="ctr">
              <a:solidFill>
                <a:schemeClr val="tx1"/>
              </a:solidFill>
              <a:prstDash val="solid"/>
              <a:miter lim="800000"/>
              <a:headEnd type="none" w="med" len="med"/>
              <a:tailEnd type="none" w="med" len="med"/>
            </a:ln>
          </p:spPr>
          <p:txBody>
            <a:bodyPr lIns="126000" anchor="ctr">
              <a:prstTxWarp prst="textNoShape">
                <a:avLst/>
              </a:prstTxWarp>
            </a:bodyPr>
            <a:lstStyle/>
            <a:p>
              <a:pPr eaLnBrk="0" hangingPunct="0"/>
              <a:endParaRPr lang="en-US" sz="1800" dirty="0">
                <a:solidFill>
                  <a:schemeClr val="tx1"/>
                </a:solidFill>
                <a:latin typeface="Arial" pitchFamily="-111" charset="0"/>
              </a:endParaRPr>
            </a:p>
          </p:txBody>
        </p:sp>
        <p:grpSp>
          <p:nvGrpSpPr>
            <p:cNvPr id="3" name="Group 8"/>
            <p:cNvGrpSpPr>
              <a:grpSpLocks/>
            </p:cNvGrpSpPr>
            <p:nvPr/>
          </p:nvGrpSpPr>
          <p:grpSpPr bwMode="auto">
            <a:xfrm>
              <a:off x="3216" y="3072"/>
              <a:ext cx="1248" cy="576"/>
              <a:chOff x="3744" y="1584"/>
              <a:chExt cx="1248" cy="576"/>
            </a:xfrm>
          </p:grpSpPr>
          <p:sp>
            <p:nvSpPr>
              <p:cNvPr id="268297" name="Rectangle 9"/>
              <p:cNvSpPr>
                <a:spLocks noChangeArrowheads="1"/>
              </p:cNvSpPr>
              <p:nvPr/>
            </p:nvSpPr>
            <p:spPr bwMode="auto">
              <a:xfrm>
                <a:off x="3744" y="1584"/>
                <a:ext cx="1248" cy="192"/>
              </a:xfrm>
              <a:prstGeom prst="rect">
                <a:avLst/>
              </a:prstGeom>
              <a:solidFill>
                <a:srgbClr val="004E4C"/>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smtClean="0">
                    <a:solidFill>
                      <a:schemeClr val="bg1"/>
                    </a:solidFill>
                    <a:effectLst>
                      <a:outerShdw blurRad="38100" dist="38100" dir="2700000" algn="tl">
                        <a:srgbClr val="000000"/>
                      </a:outerShdw>
                    </a:effectLst>
                    <a:latin typeface="Arial" pitchFamily="-65" charset="0"/>
                  </a:rPr>
                  <a:t>Shared </a:t>
                </a:r>
                <a:r>
                  <a:rPr lang="en-US" sz="1800" dirty="0" smtClean="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Resource</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298" name="Rectangle 10"/>
              <p:cNvSpPr>
                <a:spLocks noChangeArrowheads="1"/>
              </p:cNvSpPr>
              <p:nvPr/>
            </p:nvSpPr>
            <p:spPr bwMode="auto">
              <a:xfrm>
                <a:off x="3744" y="1968"/>
                <a:ext cx="384" cy="192"/>
              </a:xfrm>
              <a:prstGeom prst="rect">
                <a:avLst/>
              </a:prstGeom>
              <a:solidFill>
                <a:srgbClr val="663300"/>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A</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299" name="Rectangle 11"/>
              <p:cNvSpPr>
                <a:spLocks noChangeArrowheads="1"/>
              </p:cNvSpPr>
              <p:nvPr/>
            </p:nvSpPr>
            <p:spPr bwMode="auto">
              <a:xfrm>
                <a:off x="4176" y="1968"/>
                <a:ext cx="384" cy="192"/>
              </a:xfrm>
              <a:prstGeom prst="rect">
                <a:avLst/>
              </a:prstGeom>
              <a:solidFill>
                <a:srgbClr val="000066"/>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B</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300" name="Rectangle 12"/>
              <p:cNvSpPr>
                <a:spLocks noChangeArrowheads="1"/>
              </p:cNvSpPr>
              <p:nvPr/>
            </p:nvSpPr>
            <p:spPr bwMode="auto">
              <a:xfrm>
                <a:off x="4608" y="1968"/>
                <a:ext cx="384" cy="192"/>
              </a:xfrm>
              <a:prstGeom prst="rect">
                <a:avLst/>
              </a:prstGeom>
              <a:solidFill>
                <a:srgbClr val="800000"/>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C</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30755" name="Line 13"/>
              <p:cNvSpPr>
                <a:spLocks noChangeShapeType="1"/>
              </p:cNvSpPr>
              <p:nvPr/>
            </p:nvSpPr>
            <p:spPr bwMode="auto">
              <a:xfrm flipV="1">
                <a:off x="3936" y="1776"/>
                <a:ext cx="0" cy="192"/>
              </a:xfrm>
              <a:prstGeom prst="line">
                <a:avLst/>
              </a:prstGeom>
              <a:noFill/>
              <a:ln w="38100">
                <a:solidFill>
                  <a:schemeClr val="tx1"/>
                </a:solidFill>
                <a:round/>
                <a:headEnd type="triangle" w="med" len="med"/>
                <a:tailEnd/>
              </a:ln>
            </p:spPr>
            <p:txBody>
              <a:bodyPr wrap="none" anchor="ctr">
                <a:prstTxWarp prst="textNoShape">
                  <a:avLst/>
                </a:prstTxWarp>
              </a:bodyPr>
              <a:lstStyle/>
              <a:p>
                <a:endParaRPr lang="en-US" dirty="0"/>
              </a:p>
            </p:txBody>
          </p:sp>
          <p:sp>
            <p:nvSpPr>
              <p:cNvPr id="30756" name="Line 14"/>
              <p:cNvSpPr>
                <a:spLocks noChangeShapeType="1"/>
              </p:cNvSpPr>
              <p:nvPr/>
            </p:nvSpPr>
            <p:spPr bwMode="auto">
              <a:xfrm flipV="1">
                <a:off x="4368" y="1776"/>
                <a:ext cx="0" cy="192"/>
              </a:xfrm>
              <a:prstGeom prst="line">
                <a:avLst/>
              </a:prstGeom>
              <a:noFill/>
              <a:ln w="38100">
                <a:solidFill>
                  <a:schemeClr val="tx1"/>
                </a:solidFill>
                <a:round/>
                <a:headEnd type="triangle" w="med" len="med"/>
                <a:tailEnd/>
              </a:ln>
            </p:spPr>
            <p:txBody>
              <a:bodyPr wrap="none" anchor="ctr">
                <a:prstTxWarp prst="textNoShape">
                  <a:avLst/>
                </a:prstTxWarp>
              </a:bodyPr>
              <a:lstStyle/>
              <a:p>
                <a:endParaRPr lang="en-US" dirty="0"/>
              </a:p>
            </p:txBody>
          </p:sp>
          <p:sp>
            <p:nvSpPr>
              <p:cNvPr id="30757" name="Line 15"/>
              <p:cNvSpPr>
                <a:spLocks noChangeShapeType="1"/>
              </p:cNvSpPr>
              <p:nvPr/>
            </p:nvSpPr>
            <p:spPr bwMode="auto">
              <a:xfrm flipV="1">
                <a:off x="4800" y="1776"/>
                <a:ext cx="0" cy="192"/>
              </a:xfrm>
              <a:prstGeom prst="line">
                <a:avLst/>
              </a:prstGeom>
              <a:noFill/>
              <a:ln w="38100">
                <a:solidFill>
                  <a:schemeClr val="tx1"/>
                </a:solidFill>
                <a:round/>
                <a:headEnd type="triangle" w="med" len="med"/>
                <a:tailEnd/>
              </a:ln>
            </p:spPr>
            <p:txBody>
              <a:bodyPr wrap="none" anchor="ctr">
                <a:prstTxWarp prst="textNoShape">
                  <a:avLst/>
                </a:prstTxWarp>
              </a:bodyPr>
              <a:lstStyle/>
              <a:p>
                <a:endParaRPr lang="en-US" dirty="0"/>
              </a:p>
            </p:txBody>
          </p:sp>
        </p:grpSp>
      </p:grpSp>
      <p:grpSp>
        <p:nvGrpSpPr>
          <p:cNvPr id="4" name="Group 16"/>
          <p:cNvGrpSpPr>
            <a:grpSpLocks/>
          </p:cNvGrpSpPr>
          <p:nvPr/>
        </p:nvGrpSpPr>
        <p:grpSpPr bwMode="auto">
          <a:xfrm>
            <a:off x="4054475" y="3024188"/>
            <a:ext cx="4114800" cy="1395412"/>
            <a:chOff x="2448" y="1905"/>
            <a:chExt cx="2592" cy="879"/>
          </a:xfrm>
        </p:grpSpPr>
        <p:sp>
          <p:nvSpPr>
            <p:cNvPr id="30742" name="Rectangle 17"/>
            <p:cNvSpPr>
              <a:spLocks noChangeArrowheads="1"/>
            </p:cNvSpPr>
            <p:nvPr/>
          </p:nvSpPr>
          <p:spPr bwMode="auto">
            <a:xfrm>
              <a:off x="2448" y="1905"/>
              <a:ext cx="2592" cy="879"/>
            </a:xfrm>
            <a:prstGeom prst="rect">
              <a:avLst/>
            </a:prstGeom>
            <a:solidFill>
              <a:srgbClr val="BDB19B"/>
            </a:solidFill>
            <a:ln w="12700" cap="flat" cmpd="sng" algn="ctr">
              <a:solidFill>
                <a:schemeClr val="tx1"/>
              </a:solidFill>
              <a:prstDash val="solid"/>
              <a:miter lim="800000"/>
              <a:headEnd type="none" w="med" len="med"/>
              <a:tailEnd type="none" w="med" len="med"/>
            </a:ln>
          </p:spPr>
          <p:txBody>
            <a:bodyPr lIns="126000" anchor="ctr">
              <a:prstTxWarp prst="textNoShape">
                <a:avLst/>
              </a:prstTxWarp>
            </a:bodyPr>
            <a:lstStyle/>
            <a:p>
              <a:pPr eaLnBrk="0" hangingPunct="0"/>
              <a:endParaRPr lang="en-US" sz="1800" dirty="0">
                <a:solidFill>
                  <a:schemeClr val="tx1"/>
                </a:solidFill>
                <a:latin typeface="Arial" pitchFamily="-111" charset="0"/>
              </a:endParaRPr>
            </a:p>
          </p:txBody>
        </p:sp>
        <p:grpSp>
          <p:nvGrpSpPr>
            <p:cNvPr id="5" name="Group 18"/>
            <p:cNvGrpSpPr>
              <a:grpSpLocks/>
            </p:cNvGrpSpPr>
            <p:nvPr/>
          </p:nvGrpSpPr>
          <p:grpSpPr bwMode="auto">
            <a:xfrm>
              <a:off x="2976" y="2193"/>
              <a:ext cx="1728" cy="192"/>
              <a:chOff x="3600" y="2688"/>
              <a:chExt cx="1728" cy="192"/>
            </a:xfrm>
          </p:grpSpPr>
          <p:sp>
            <p:nvSpPr>
              <p:cNvPr id="268307" name="Rectangle 19"/>
              <p:cNvSpPr>
                <a:spLocks noChangeArrowheads="1"/>
              </p:cNvSpPr>
              <p:nvPr/>
            </p:nvSpPr>
            <p:spPr bwMode="auto">
              <a:xfrm>
                <a:off x="3600" y="2688"/>
                <a:ext cx="384" cy="192"/>
              </a:xfrm>
              <a:prstGeom prst="rect">
                <a:avLst/>
              </a:prstGeom>
              <a:solidFill>
                <a:srgbClr val="663300"/>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A</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308" name="Rectangle 20"/>
              <p:cNvSpPr>
                <a:spLocks noChangeArrowheads="1"/>
              </p:cNvSpPr>
              <p:nvPr/>
            </p:nvSpPr>
            <p:spPr bwMode="auto">
              <a:xfrm>
                <a:off x="4272" y="2688"/>
                <a:ext cx="384" cy="192"/>
              </a:xfrm>
              <a:prstGeom prst="rect">
                <a:avLst/>
              </a:prstGeom>
              <a:solidFill>
                <a:srgbClr val="000066"/>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B</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309" name="Rectangle 21"/>
              <p:cNvSpPr>
                <a:spLocks noChangeArrowheads="1"/>
              </p:cNvSpPr>
              <p:nvPr/>
            </p:nvSpPr>
            <p:spPr bwMode="auto">
              <a:xfrm>
                <a:off x="4944" y="2688"/>
                <a:ext cx="384" cy="192"/>
              </a:xfrm>
              <a:prstGeom prst="rect">
                <a:avLst/>
              </a:prstGeom>
              <a:solidFill>
                <a:srgbClr val="800000"/>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C</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30747" name="Line 22"/>
              <p:cNvSpPr>
                <a:spLocks noChangeShapeType="1"/>
              </p:cNvSpPr>
              <p:nvPr/>
            </p:nvSpPr>
            <p:spPr bwMode="auto">
              <a:xfrm flipH="1" flipV="1">
                <a:off x="3984" y="2784"/>
                <a:ext cx="288" cy="0"/>
              </a:xfrm>
              <a:prstGeom prst="line">
                <a:avLst/>
              </a:prstGeom>
              <a:noFill/>
              <a:ln w="38100">
                <a:solidFill>
                  <a:schemeClr val="tx1"/>
                </a:solidFill>
                <a:round/>
                <a:headEnd type="triangle" w="med" len="med"/>
                <a:tailEnd/>
              </a:ln>
            </p:spPr>
            <p:txBody>
              <a:bodyPr wrap="none" anchor="ctr">
                <a:prstTxWarp prst="textNoShape">
                  <a:avLst/>
                </a:prstTxWarp>
              </a:bodyPr>
              <a:lstStyle/>
              <a:p>
                <a:endParaRPr lang="en-US" dirty="0"/>
              </a:p>
            </p:txBody>
          </p:sp>
          <p:sp>
            <p:nvSpPr>
              <p:cNvPr id="30748" name="Line 23"/>
              <p:cNvSpPr>
                <a:spLocks noChangeShapeType="1"/>
              </p:cNvSpPr>
              <p:nvPr/>
            </p:nvSpPr>
            <p:spPr bwMode="auto">
              <a:xfrm flipH="1" flipV="1">
                <a:off x="4656" y="2784"/>
                <a:ext cx="288" cy="0"/>
              </a:xfrm>
              <a:prstGeom prst="line">
                <a:avLst/>
              </a:prstGeom>
              <a:noFill/>
              <a:ln w="38100">
                <a:solidFill>
                  <a:schemeClr val="tx1"/>
                </a:solidFill>
                <a:round/>
                <a:headEnd type="triangle" w="med" len="med"/>
                <a:tailEnd/>
              </a:ln>
            </p:spPr>
            <p:txBody>
              <a:bodyPr wrap="none" anchor="ctr">
                <a:prstTxWarp prst="textNoShape">
                  <a:avLst/>
                </a:prstTxWarp>
              </a:bodyPr>
              <a:lstStyle/>
              <a:p>
                <a:endParaRPr lang="en-US" dirty="0"/>
              </a:p>
            </p:txBody>
          </p:sp>
        </p:grpSp>
      </p:grpSp>
      <p:grpSp>
        <p:nvGrpSpPr>
          <p:cNvPr id="6" name="Group 24"/>
          <p:cNvGrpSpPr>
            <a:grpSpLocks/>
          </p:cNvGrpSpPr>
          <p:nvPr/>
        </p:nvGrpSpPr>
        <p:grpSpPr bwMode="auto">
          <a:xfrm>
            <a:off x="4054475" y="1524000"/>
            <a:ext cx="4114800" cy="1295400"/>
            <a:chOff x="2448" y="960"/>
            <a:chExt cx="2592" cy="816"/>
          </a:xfrm>
        </p:grpSpPr>
        <p:sp>
          <p:nvSpPr>
            <p:cNvPr id="30734" name="Rectangle 25"/>
            <p:cNvSpPr>
              <a:spLocks noChangeArrowheads="1"/>
            </p:cNvSpPr>
            <p:nvPr/>
          </p:nvSpPr>
          <p:spPr bwMode="auto">
            <a:xfrm>
              <a:off x="2448" y="960"/>
              <a:ext cx="2592" cy="816"/>
            </a:xfrm>
            <a:prstGeom prst="rect">
              <a:avLst/>
            </a:prstGeom>
            <a:solidFill>
              <a:srgbClr val="5F9BB2"/>
            </a:solidFill>
            <a:ln w="12700" cap="flat" cmpd="sng" algn="ctr">
              <a:solidFill>
                <a:schemeClr val="tx1"/>
              </a:solidFill>
              <a:prstDash val="solid"/>
              <a:miter lim="800000"/>
              <a:headEnd type="none" w="med" len="med"/>
              <a:tailEnd type="none" w="med" len="med"/>
            </a:ln>
          </p:spPr>
          <p:txBody>
            <a:bodyPr lIns="126000" anchor="ctr">
              <a:prstTxWarp prst="textNoShape">
                <a:avLst/>
              </a:prstTxWarp>
            </a:bodyPr>
            <a:lstStyle/>
            <a:p>
              <a:pPr eaLnBrk="0" hangingPunct="0"/>
              <a:endParaRPr lang="en-US" sz="1800" dirty="0">
                <a:solidFill>
                  <a:schemeClr val="tx1"/>
                </a:solidFill>
                <a:latin typeface="Arial" pitchFamily="-111" charset="0"/>
              </a:endParaRPr>
            </a:p>
          </p:txBody>
        </p:sp>
        <p:grpSp>
          <p:nvGrpSpPr>
            <p:cNvPr id="7" name="Group 26"/>
            <p:cNvGrpSpPr>
              <a:grpSpLocks/>
            </p:cNvGrpSpPr>
            <p:nvPr/>
          </p:nvGrpSpPr>
          <p:grpSpPr bwMode="auto">
            <a:xfrm>
              <a:off x="3216" y="1104"/>
              <a:ext cx="1104" cy="528"/>
              <a:chOff x="4032" y="3024"/>
              <a:chExt cx="1104" cy="528"/>
            </a:xfrm>
          </p:grpSpPr>
          <p:sp>
            <p:nvSpPr>
              <p:cNvPr id="268315" name="Rectangle 27"/>
              <p:cNvSpPr>
                <a:spLocks noChangeArrowheads="1"/>
              </p:cNvSpPr>
              <p:nvPr/>
            </p:nvSpPr>
            <p:spPr bwMode="auto">
              <a:xfrm>
                <a:off x="4416" y="3024"/>
                <a:ext cx="384" cy="192"/>
              </a:xfrm>
              <a:prstGeom prst="rect">
                <a:avLst/>
              </a:prstGeom>
              <a:solidFill>
                <a:srgbClr val="663300"/>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A</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316" name="Rectangle 28"/>
              <p:cNvSpPr>
                <a:spLocks noChangeArrowheads="1"/>
              </p:cNvSpPr>
              <p:nvPr/>
            </p:nvSpPr>
            <p:spPr bwMode="auto">
              <a:xfrm>
                <a:off x="4032" y="3360"/>
                <a:ext cx="384" cy="192"/>
              </a:xfrm>
              <a:prstGeom prst="rect">
                <a:avLst/>
              </a:prstGeom>
              <a:solidFill>
                <a:srgbClr val="000066"/>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B</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268317" name="Rectangle 29"/>
              <p:cNvSpPr>
                <a:spLocks noChangeArrowheads="1"/>
              </p:cNvSpPr>
              <p:nvPr/>
            </p:nvSpPr>
            <p:spPr bwMode="auto">
              <a:xfrm>
                <a:off x="4752" y="3360"/>
                <a:ext cx="384" cy="192"/>
              </a:xfrm>
              <a:prstGeom prst="rect">
                <a:avLst/>
              </a:prstGeom>
              <a:solidFill>
                <a:srgbClr val="800000"/>
              </a:solidFill>
              <a:ln w="38100">
                <a:solidFill>
                  <a:schemeClr val="tx1"/>
                </a:solidFill>
                <a:miter lim="800000"/>
                <a:headEnd/>
                <a:tailEnd/>
              </a:ln>
              <a:effectLst/>
            </p:spPr>
            <p:txBody>
              <a:bodyPr wrap="none" anchor="ctr">
                <a:prstTxWarp prst="textNoShape">
                  <a:avLst/>
                </a:prstTxWarp>
              </a:bodyPr>
              <a:lstStyle/>
              <a:p>
                <a:pPr eaLnBrk="0" hangingPunct="0">
                  <a:defRPr/>
                </a:pPr>
                <a:r>
                  <a:rPr lang="en-US" sz="18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rPr>
                  <a:t>C</a:t>
                </a:r>
                <a:endParaRPr lang="en-US" sz="2000" dirty="0">
                  <a:solidFill>
                    <a:schemeClr val="bg1"/>
                  </a:solidFill>
                  <a:effectLst>
                    <a:outerShdw blurRad="38100" dist="38100" dir="2700000" algn="tl">
                      <a:srgbClr val="000000"/>
                    </a:outerShdw>
                  </a:effectLst>
                  <a:latin typeface="Arial" pitchFamily="-65" charset="0"/>
                  <a:ea typeface="ヒラギノ角ゴ Pro W3" pitchFamily="-65" charset="-128"/>
                  <a:cs typeface="ヒラギノ角ゴ Pro W3" pitchFamily="-65" charset="-128"/>
                </a:endParaRPr>
              </a:p>
            </p:txBody>
          </p:sp>
          <p:sp>
            <p:nvSpPr>
              <p:cNvPr id="30739" name="Line 30"/>
              <p:cNvSpPr>
                <a:spLocks noChangeShapeType="1"/>
              </p:cNvSpPr>
              <p:nvPr/>
            </p:nvSpPr>
            <p:spPr bwMode="auto">
              <a:xfrm flipH="1" flipV="1">
                <a:off x="4416" y="3456"/>
                <a:ext cx="336" cy="0"/>
              </a:xfrm>
              <a:prstGeom prst="line">
                <a:avLst/>
              </a:prstGeom>
              <a:noFill/>
              <a:ln w="38100">
                <a:solidFill>
                  <a:schemeClr val="tx1"/>
                </a:solidFill>
                <a:round/>
                <a:headEnd type="triangle" w="med" len="med"/>
                <a:tailEnd type="triangle" w="med" len="med"/>
              </a:ln>
            </p:spPr>
            <p:txBody>
              <a:bodyPr wrap="none" anchor="ctr">
                <a:prstTxWarp prst="textNoShape">
                  <a:avLst/>
                </a:prstTxWarp>
              </a:bodyPr>
              <a:lstStyle/>
              <a:p>
                <a:endParaRPr lang="en-US" dirty="0"/>
              </a:p>
            </p:txBody>
          </p:sp>
          <p:sp>
            <p:nvSpPr>
              <p:cNvPr id="30740" name="Line 31"/>
              <p:cNvSpPr>
                <a:spLocks noChangeShapeType="1"/>
              </p:cNvSpPr>
              <p:nvPr/>
            </p:nvSpPr>
            <p:spPr bwMode="auto">
              <a:xfrm>
                <a:off x="4800" y="3120"/>
                <a:ext cx="240" cy="240"/>
              </a:xfrm>
              <a:prstGeom prst="line">
                <a:avLst/>
              </a:prstGeom>
              <a:noFill/>
              <a:ln w="38100">
                <a:solidFill>
                  <a:schemeClr val="tx1"/>
                </a:solidFill>
                <a:round/>
                <a:headEnd type="triangle" w="med" len="med"/>
                <a:tailEnd type="triangle" w="med" len="med"/>
              </a:ln>
            </p:spPr>
            <p:txBody>
              <a:bodyPr wrap="none" anchor="ctr">
                <a:prstTxWarp prst="textNoShape">
                  <a:avLst/>
                </a:prstTxWarp>
              </a:bodyPr>
              <a:lstStyle/>
              <a:p>
                <a:endParaRPr lang="en-US" dirty="0"/>
              </a:p>
            </p:txBody>
          </p:sp>
          <p:sp>
            <p:nvSpPr>
              <p:cNvPr id="30741" name="Line 32"/>
              <p:cNvSpPr>
                <a:spLocks noChangeShapeType="1"/>
              </p:cNvSpPr>
              <p:nvPr/>
            </p:nvSpPr>
            <p:spPr bwMode="auto">
              <a:xfrm flipH="1">
                <a:off x="4176" y="3120"/>
                <a:ext cx="240" cy="240"/>
              </a:xfrm>
              <a:prstGeom prst="line">
                <a:avLst/>
              </a:prstGeom>
              <a:noFill/>
              <a:ln w="38100">
                <a:solidFill>
                  <a:schemeClr val="tx1"/>
                </a:solidFill>
                <a:round/>
                <a:headEnd type="triangle" w="med" len="med"/>
                <a:tailEnd type="triangle" w="med" len="med"/>
              </a:ln>
            </p:spPr>
            <p:txBody>
              <a:bodyPr wrap="none" anchor="ctr">
                <a:prstTxWarp prst="textNoShape">
                  <a:avLst/>
                </a:prstTxWarp>
              </a:bodyPr>
              <a:lstStyle/>
              <a:p>
                <a:endParaRPr lang="en-US" dirty="0"/>
              </a:p>
            </p:txBody>
          </p:sp>
        </p:grpSp>
      </p:grpSp>
      <p:sp>
        <p:nvSpPr>
          <p:cNvPr id="268321" name="Text Box 33"/>
          <p:cNvSpPr txBox="1">
            <a:spLocks noChangeArrowheads="1"/>
          </p:cNvSpPr>
          <p:nvPr/>
        </p:nvSpPr>
        <p:spPr bwMode="auto">
          <a:xfrm>
            <a:off x="685800" y="1563688"/>
            <a:ext cx="862013" cy="457200"/>
          </a:xfrm>
          <a:prstGeom prst="rect">
            <a:avLst/>
          </a:prstGeom>
          <a:noFill/>
          <a:ln w="9525">
            <a:noFill/>
            <a:miter lim="800000"/>
            <a:headEnd/>
            <a:tailEnd/>
          </a:ln>
          <a:effectLst/>
        </p:spPr>
        <p:txBody>
          <a:bodyPr wrap="none">
            <a:prstTxWarp prst="textNoShape">
              <a:avLst/>
            </a:prstTxWarp>
            <a:spAutoFit/>
          </a:bodyPr>
          <a:lstStyle/>
          <a:p>
            <a:pPr algn="l" eaLnBrk="0" hangingPunct="0">
              <a:defRPr/>
            </a:pPr>
            <a:r>
              <a:rPr lang="en-US" sz="2400" b="1" dirty="0">
                <a:solidFill>
                  <a:schemeClr val="tx1">
                    <a:lumMod val="85000"/>
                    <a:lumOff val="15000"/>
                  </a:schemeClr>
                </a:solidFill>
                <a:latin typeface="Arial" pitchFamily="-65" charset="0"/>
                <a:ea typeface="ヒラギノ角ゴ Pro W3" pitchFamily="-65" charset="-128"/>
                <a:cs typeface="ヒラギノ角ゴ Pro W3" pitchFamily="-65" charset="-128"/>
              </a:rPr>
              <a:t>High</a:t>
            </a:r>
          </a:p>
        </p:txBody>
      </p:sp>
      <p:sp>
        <p:nvSpPr>
          <p:cNvPr id="268322" name="Text Box 34"/>
          <p:cNvSpPr txBox="1">
            <a:spLocks noChangeArrowheads="1"/>
          </p:cNvSpPr>
          <p:nvPr/>
        </p:nvSpPr>
        <p:spPr bwMode="auto">
          <a:xfrm>
            <a:off x="701675" y="5486400"/>
            <a:ext cx="793750" cy="457200"/>
          </a:xfrm>
          <a:prstGeom prst="rect">
            <a:avLst/>
          </a:prstGeom>
          <a:noFill/>
          <a:ln w="9525">
            <a:noFill/>
            <a:miter lim="800000"/>
            <a:headEnd/>
            <a:tailEnd/>
          </a:ln>
          <a:effectLst/>
        </p:spPr>
        <p:txBody>
          <a:bodyPr wrap="none">
            <a:prstTxWarp prst="textNoShape">
              <a:avLst/>
            </a:prstTxWarp>
            <a:spAutoFit/>
          </a:bodyPr>
          <a:lstStyle/>
          <a:p>
            <a:pPr algn="l" eaLnBrk="0" hangingPunct="0">
              <a:defRPr/>
            </a:pPr>
            <a:r>
              <a:rPr lang="en-US" sz="2400" b="1" dirty="0">
                <a:solidFill>
                  <a:schemeClr val="tx1">
                    <a:lumMod val="85000"/>
                    <a:lumOff val="15000"/>
                  </a:schemeClr>
                </a:solidFill>
                <a:latin typeface="Arial" pitchFamily="-65" charset="0"/>
                <a:ea typeface="ヒラギノ角ゴ Pro W3" pitchFamily="-65" charset="-128"/>
                <a:cs typeface="ヒラギノ角ゴ Pro W3" pitchFamily="-65" charset="-128"/>
              </a:rPr>
              <a:t>Low</a:t>
            </a:r>
          </a:p>
        </p:txBody>
      </p:sp>
    </p:spTree>
    <p:extLst>
      <p:ext uri="{BB962C8B-B14F-4D97-AF65-F5344CB8AC3E}">
        <p14:creationId xmlns:p14="http://schemas.microsoft.com/office/powerpoint/2010/main" val="3941678999"/>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7</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Team Effectiveness Model</a:t>
            </a:r>
            <a:endParaRPr lang="en-CA" sz="2800" dirty="0">
              <a:solidFill>
                <a:schemeClr val="bg1"/>
              </a:solidFill>
            </a:endParaRPr>
          </a:p>
        </p:txBody>
      </p:sp>
    </p:spTree>
    <p:extLst>
      <p:ext uri="{BB962C8B-B14F-4D97-AF65-F5344CB8AC3E}">
        <p14:creationId xmlns:p14="http://schemas.microsoft.com/office/powerpoint/2010/main" val="1975259463"/>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r>
              <a:rPr lang="en-US" dirty="0" smtClean="0"/>
              <a:t>Team Advantages</a:t>
            </a:r>
            <a:r>
              <a:rPr lang="en-US" dirty="0"/>
              <a:t>/</a:t>
            </a:r>
            <a:r>
              <a:rPr lang="en-US" dirty="0" smtClean="0"/>
              <a:t>Challenges</a:t>
            </a:r>
          </a:p>
        </p:txBody>
      </p:sp>
      <p:sp>
        <p:nvSpPr>
          <p:cNvPr id="21507" name="Rectangle 3"/>
          <p:cNvSpPr>
            <a:spLocks noGrp="1" noChangeArrowheads="1"/>
          </p:cNvSpPr>
          <p:nvPr>
            <p:ph idx="1"/>
          </p:nvPr>
        </p:nvSpPr>
        <p:spPr/>
        <p:txBody>
          <a:bodyPr>
            <a:normAutofit/>
          </a:bodyPr>
          <a:lstStyle/>
          <a:p>
            <a:r>
              <a:rPr lang="en-US" sz="1600" dirty="0" smtClean="0"/>
              <a:t>Advantages</a:t>
            </a:r>
          </a:p>
          <a:p>
            <a:pPr marL="723900" lvl="1" indent="-368300">
              <a:buFont typeface="+mj-lt"/>
              <a:buAutoNum type="arabicPeriod"/>
            </a:pPr>
            <a:r>
              <a:rPr lang="en-US" sz="1600" b="1" dirty="0" smtClean="0">
                <a:solidFill>
                  <a:srgbClr val="C00000"/>
                </a:solidFill>
              </a:rPr>
              <a:t>Fits the complex nature of today’s work better</a:t>
            </a:r>
          </a:p>
          <a:p>
            <a:pPr marL="723900" lvl="1" indent="-368300">
              <a:buFont typeface="+mj-lt"/>
              <a:buAutoNum type="arabicPeriod"/>
            </a:pPr>
            <a:r>
              <a:rPr lang="en-US" sz="1600" dirty="0" smtClean="0"/>
              <a:t>Make better decisions, products/services</a:t>
            </a:r>
          </a:p>
          <a:p>
            <a:pPr marL="723900" lvl="1" indent="-368300">
              <a:buFont typeface="+mj-lt"/>
              <a:buAutoNum type="arabicPeriod"/>
            </a:pPr>
            <a:r>
              <a:rPr lang="en-US" sz="1600" dirty="0" smtClean="0"/>
              <a:t>Better information sharing</a:t>
            </a:r>
          </a:p>
          <a:p>
            <a:pPr marL="723900" lvl="1" indent="-368300">
              <a:buFont typeface="+mj-lt"/>
              <a:buAutoNum type="arabicPeriod"/>
            </a:pPr>
            <a:r>
              <a:rPr lang="en-US" sz="2000" b="1" u="sng" dirty="0" smtClean="0"/>
              <a:t>Increase employee motivation / engagement – </a:t>
            </a:r>
            <a:r>
              <a:rPr lang="en-US" sz="2000" b="1" u="sng" dirty="0" smtClean="0">
                <a:solidFill>
                  <a:srgbClr val="C00000"/>
                </a:solidFill>
              </a:rPr>
              <a:t>it depends</a:t>
            </a:r>
          </a:p>
          <a:p>
            <a:r>
              <a:rPr lang="en-US" sz="1600" dirty="0" smtClean="0"/>
              <a:t>Challenges</a:t>
            </a:r>
          </a:p>
          <a:p>
            <a:pPr marL="723900" lvl="1" indent="-368300">
              <a:buFont typeface="+mj-lt"/>
              <a:buAutoNum type="arabicPeriod"/>
            </a:pPr>
            <a:r>
              <a:rPr lang="en-CA" sz="1600" b="1" dirty="0" smtClean="0">
                <a:solidFill>
                  <a:srgbClr val="C00000"/>
                </a:solidFill>
              </a:rPr>
              <a:t>Lower performance when it doesn’t fit the nature of the work</a:t>
            </a:r>
            <a:endParaRPr lang="en-US" sz="1600" b="1" dirty="0" smtClean="0">
              <a:solidFill>
                <a:srgbClr val="C00000"/>
              </a:solidFill>
            </a:endParaRPr>
          </a:p>
          <a:p>
            <a:pPr marL="723900" lvl="1" indent="-368300">
              <a:buFont typeface="+mj-lt"/>
              <a:buAutoNum type="arabicPeriod"/>
            </a:pPr>
            <a:r>
              <a:rPr lang="en-US" sz="1600" dirty="0" smtClean="0"/>
              <a:t>Investments – resources needed for team maintenance</a:t>
            </a:r>
          </a:p>
          <a:p>
            <a:pPr marL="723900" lvl="1" indent="-368300">
              <a:buFont typeface="+mj-lt"/>
              <a:buAutoNum type="arabicPeriod"/>
            </a:pPr>
            <a:r>
              <a:rPr lang="en-US" sz="1600" dirty="0" smtClean="0"/>
              <a:t>Social loafing – members potentially exert less effort in teams than alone</a:t>
            </a:r>
          </a:p>
          <a:p>
            <a:pPr marL="723900" lvl="1" indent="-368300">
              <a:buFont typeface="+mj-lt"/>
              <a:buAutoNum type="arabicPeriod"/>
            </a:pPr>
            <a:r>
              <a:rPr lang="en-US" sz="1600" b="1" dirty="0" smtClean="0">
                <a:solidFill>
                  <a:srgbClr val="C00000"/>
                </a:solidFill>
              </a:rPr>
              <a:t>“Groupthink” – when the desire for harmony results in poor decisions</a:t>
            </a:r>
            <a:endParaRPr lang="en-US" sz="1600" b="1" dirty="0">
              <a:solidFill>
                <a:srgbClr val="C00000"/>
              </a:solidFill>
            </a:endParaRPr>
          </a:p>
        </p:txBody>
      </p:sp>
      <p:sp>
        <p:nvSpPr>
          <p:cNvPr id="6" name="Slide Number Placeholder 5"/>
          <p:cNvSpPr>
            <a:spLocks noGrp="1"/>
          </p:cNvSpPr>
          <p:nvPr>
            <p:ph type="sldNum" sz="quarter" idx="12"/>
          </p:nvPr>
        </p:nvSpPr>
        <p:spPr>
          <a:prstGeom prst="rect">
            <a:avLst/>
          </a:prstGeom>
        </p:spPr>
        <p:txBody>
          <a:bodyPr/>
          <a:lstStyle/>
          <a:p>
            <a:fld id="{34136F37-2EC2-104E-ABA1-5915A254841E}" type="slidenum">
              <a:rPr lang="en-US" smtClean="0"/>
              <a:pPr/>
              <a:t>8</a:t>
            </a:fld>
            <a:endParaRPr lang="en-US" dirty="0"/>
          </a:p>
        </p:txBody>
      </p:sp>
    </p:spTree>
    <p:extLst>
      <p:ext uri="{BB962C8B-B14F-4D97-AF65-F5344CB8AC3E}">
        <p14:creationId xmlns:p14="http://schemas.microsoft.com/office/powerpoint/2010/main" val="694051635"/>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title"/>
          </p:nvPr>
        </p:nvSpPr>
        <p:spPr/>
        <p:txBody>
          <a:bodyPr/>
          <a:lstStyle/>
          <a:p>
            <a:r>
              <a:rPr lang="en-US" dirty="0" smtClean="0"/>
              <a:t>Team Design - Team Size</a:t>
            </a:r>
          </a:p>
        </p:txBody>
      </p:sp>
      <p:sp>
        <p:nvSpPr>
          <p:cNvPr id="32771" name="Rectangle 4"/>
          <p:cNvSpPr>
            <a:spLocks noGrp="1" noChangeArrowheads="1"/>
          </p:cNvSpPr>
          <p:nvPr>
            <p:ph idx="1"/>
          </p:nvPr>
        </p:nvSpPr>
        <p:spPr/>
        <p:txBody>
          <a:bodyPr/>
          <a:lstStyle/>
          <a:p>
            <a:r>
              <a:rPr lang="en-US" b="1" dirty="0" smtClean="0"/>
              <a:t>Smaller teams are better because:</a:t>
            </a:r>
          </a:p>
          <a:p>
            <a:pPr lvl="1"/>
            <a:r>
              <a:rPr lang="en-US" dirty="0" smtClean="0"/>
              <a:t>less process loss -- need </a:t>
            </a:r>
            <a:r>
              <a:rPr lang="en-US" b="1" dirty="0" smtClean="0"/>
              <a:t>less time to coordinate roles</a:t>
            </a:r>
            <a:r>
              <a:rPr lang="en-US" dirty="0" smtClean="0"/>
              <a:t> and </a:t>
            </a:r>
            <a:r>
              <a:rPr lang="en-US" b="1" dirty="0" smtClean="0"/>
              <a:t>resolve differences</a:t>
            </a:r>
          </a:p>
          <a:p>
            <a:pPr lvl="1"/>
            <a:r>
              <a:rPr lang="en-US" dirty="0" smtClean="0"/>
              <a:t>require less time to develop</a:t>
            </a:r>
          </a:p>
          <a:p>
            <a:pPr lvl="1"/>
            <a:r>
              <a:rPr lang="en-US" b="1" dirty="0" smtClean="0"/>
              <a:t>more engaged </a:t>
            </a:r>
            <a:r>
              <a:rPr lang="en-US" dirty="0" smtClean="0"/>
              <a:t>with team – know members, </a:t>
            </a:r>
            <a:r>
              <a:rPr lang="en-US" b="1" dirty="0" smtClean="0"/>
              <a:t>more influence </a:t>
            </a:r>
            <a:r>
              <a:rPr lang="en-US" dirty="0" smtClean="0"/>
              <a:t>on the team</a:t>
            </a:r>
          </a:p>
          <a:p>
            <a:pPr lvl="1"/>
            <a:r>
              <a:rPr lang="en-US" b="1" dirty="0" smtClean="0"/>
              <a:t>feel more responsible </a:t>
            </a:r>
            <a:r>
              <a:rPr lang="en-US" dirty="0" smtClean="0"/>
              <a:t>for team’s success</a:t>
            </a:r>
          </a:p>
          <a:p>
            <a:r>
              <a:rPr lang="en-US" dirty="0" smtClean="0"/>
              <a:t>But team must be large enough to accomplish task</a:t>
            </a:r>
          </a:p>
        </p:txBody>
      </p:sp>
      <p:sp>
        <p:nvSpPr>
          <p:cNvPr id="5" name="Slide Number Placeholder 4"/>
          <p:cNvSpPr>
            <a:spLocks noGrp="1"/>
          </p:cNvSpPr>
          <p:nvPr>
            <p:ph type="sldNum" sz="quarter" idx="12"/>
          </p:nvPr>
        </p:nvSpPr>
        <p:spPr/>
        <p:txBody>
          <a:bodyPr/>
          <a:lstStyle/>
          <a:p>
            <a:fld id="{BE573507-B811-0842-92C0-2534F28C831B}" type="slidenum">
              <a:rPr lang="en-US" smtClean="0"/>
              <a:pPr/>
              <a:t>9</a:t>
            </a:fld>
            <a:endParaRPr lang="en-US" dirty="0"/>
          </a:p>
        </p:txBody>
      </p:sp>
    </p:spTree>
    <p:extLst>
      <p:ext uri="{BB962C8B-B14F-4D97-AF65-F5344CB8AC3E}">
        <p14:creationId xmlns:p14="http://schemas.microsoft.com/office/powerpoint/2010/main" val="3927930126"/>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10</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Team Efficacy</a:t>
            </a:r>
            <a:endParaRPr lang="en-CA" sz="2800" dirty="0">
              <a:solidFill>
                <a:schemeClr val="bg1"/>
              </a:solidFill>
            </a:endParaRPr>
          </a:p>
        </p:txBody>
      </p:sp>
    </p:spTree>
    <p:extLst>
      <p:ext uri="{BB962C8B-B14F-4D97-AF65-F5344CB8AC3E}">
        <p14:creationId xmlns:p14="http://schemas.microsoft.com/office/powerpoint/2010/main" val="3789473828"/>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States - Team Efficacy</a:t>
            </a:r>
            <a:endParaRPr lang="en-US" dirty="0"/>
          </a:p>
        </p:txBody>
      </p:sp>
      <p:sp>
        <p:nvSpPr>
          <p:cNvPr id="3" name="Content Placeholder 2"/>
          <p:cNvSpPr>
            <a:spLocks noGrp="1"/>
          </p:cNvSpPr>
          <p:nvPr>
            <p:ph idx="1"/>
          </p:nvPr>
        </p:nvSpPr>
        <p:spPr/>
        <p:txBody>
          <a:bodyPr>
            <a:normAutofit fontScale="92500" lnSpcReduction="10000"/>
          </a:bodyPr>
          <a:lstStyle/>
          <a:p>
            <a:r>
              <a:rPr lang="en-US" sz="2400" dirty="0" smtClean="0"/>
              <a:t>The collective belief among team members if the team’s capability to successfully completing a task is </a:t>
            </a:r>
            <a:r>
              <a:rPr lang="en-US" sz="2400" b="1" dirty="0" smtClean="0"/>
              <a:t>team efficacy</a:t>
            </a:r>
            <a:r>
              <a:rPr lang="en-US" sz="2400" dirty="0" smtClean="0"/>
              <a:t>.</a:t>
            </a:r>
          </a:p>
          <a:p>
            <a:r>
              <a:rPr lang="en-US" sz="2400" dirty="0" smtClean="0"/>
              <a:t>Teams with </a:t>
            </a:r>
            <a:r>
              <a:rPr lang="en-US" sz="2400" b="1" dirty="0" smtClean="0"/>
              <a:t>high level of efficacy outperform</a:t>
            </a:r>
            <a:r>
              <a:rPr lang="en-US" sz="2400" dirty="0" smtClean="0"/>
              <a:t> teams with lower level of efficacy.</a:t>
            </a:r>
          </a:p>
          <a:p>
            <a:pPr lvl="1"/>
            <a:r>
              <a:rPr lang="en-US" sz="2000" dirty="0"/>
              <a:t>High efficacy leads to team members setting </a:t>
            </a:r>
            <a:r>
              <a:rPr lang="en-US" sz="2000" b="1" dirty="0"/>
              <a:t>ambitious goals, </a:t>
            </a:r>
            <a:r>
              <a:rPr lang="en-US" sz="2000" dirty="0"/>
              <a:t>put forth </a:t>
            </a:r>
            <a:r>
              <a:rPr lang="en-US" sz="2000" b="1" dirty="0"/>
              <a:t>greater effort, persist longer </a:t>
            </a:r>
            <a:r>
              <a:rPr lang="en-US" sz="2000" dirty="0"/>
              <a:t>when faced with a challenge and view negative feedback as an </a:t>
            </a:r>
            <a:r>
              <a:rPr lang="en-US" sz="2000" b="1" dirty="0"/>
              <a:t>opportunity.</a:t>
            </a:r>
          </a:p>
          <a:p>
            <a:pPr lvl="1"/>
            <a:r>
              <a:rPr lang="en-US" sz="2000" dirty="0"/>
              <a:t>Low team efficacy leads to team members feeling </a:t>
            </a:r>
            <a:r>
              <a:rPr lang="en-US" sz="2000" b="1" dirty="0"/>
              <a:t>apathy, uncertainty </a:t>
            </a:r>
            <a:r>
              <a:rPr lang="en-US" sz="2000" dirty="0"/>
              <a:t>and a </a:t>
            </a:r>
            <a:r>
              <a:rPr lang="en-US" sz="2000" b="1" dirty="0"/>
              <a:t>lack of direction</a:t>
            </a:r>
            <a:r>
              <a:rPr lang="en-US" sz="2000" dirty="0" smtClean="0"/>
              <a:t>.</a:t>
            </a:r>
          </a:p>
          <a:p>
            <a:r>
              <a:rPr lang="en-US" sz="2400" dirty="0" smtClean="0"/>
              <a:t>In teams with high efficacy, individual team members are more likely to display </a:t>
            </a:r>
            <a:r>
              <a:rPr lang="en-US" sz="2400" b="1" dirty="0" smtClean="0"/>
              <a:t>coordination and cooperative </a:t>
            </a:r>
            <a:r>
              <a:rPr lang="en-US" sz="2400" dirty="0" smtClean="0"/>
              <a:t>type behavior.</a:t>
            </a:r>
          </a:p>
          <a:p>
            <a:pPr lvl="1">
              <a:buFont typeface="Wingdings 2" charset="2"/>
              <a:buChar char="¡"/>
            </a:pPr>
            <a:endParaRPr lang="en-US" sz="2000" dirty="0" smtClean="0"/>
          </a:p>
        </p:txBody>
      </p:sp>
      <p:sp>
        <p:nvSpPr>
          <p:cNvPr id="6" name="Slide Number Placeholder 5"/>
          <p:cNvSpPr>
            <a:spLocks noGrp="1"/>
          </p:cNvSpPr>
          <p:nvPr>
            <p:ph type="sldNum" sz="quarter" idx="12"/>
          </p:nvPr>
        </p:nvSpPr>
        <p:spPr/>
        <p:txBody>
          <a:bodyPr/>
          <a:lstStyle/>
          <a:p>
            <a:fld id="{217D0AD5-8817-6F41-98C9-BDEB5CB900FD}" type="slidenum">
              <a:rPr lang="en-US" smtClean="0"/>
              <a:pPr/>
              <a:t>11</a:t>
            </a:fld>
            <a:endParaRPr lang="en-US"/>
          </a:p>
        </p:txBody>
      </p:sp>
    </p:spTree>
    <p:extLst>
      <p:ext uri="{BB962C8B-B14F-4D97-AF65-F5344CB8AC3E}">
        <p14:creationId xmlns:p14="http://schemas.microsoft.com/office/powerpoint/2010/main" val="2880927905"/>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12</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Recent Research on Teams</a:t>
            </a:r>
            <a:endParaRPr lang="en-CA" sz="2800" dirty="0">
              <a:solidFill>
                <a:schemeClr val="bg1"/>
              </a:solidFill>
            </a:endParaRPr>
          </a:p>
        </p:txBody>
      </p:sp>
    </p:spTree>
    <p:extLst>
      <p:ext uri="{BB962C8B-B14F-4D97-AF65-F5344CB8AC3E}">
        <p14:creationId xmlns:p14="http://schemas.microsoft.com/office/powerpoint/2010/main" val="1305783098"/>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dirty="0" smtClean="0">
                <a:solidFill>
                  <a:schemeClr val="tx1"/>
                </a:solidFill>
              </a:rPr>
              <a:t>Recent Research</a:t>
            </a:r>
          </a:p>
        </p:txBody>
      </p:sp>
      <p:sp>
        <p:nvSpPr>
          <p:cNvPr id="5" name="Slide Number Placeholder 4"/>
          <p:cNvSpPr>
            <a:spLocks noGrp="1"/>
          </p:cNvSpPr>
          <p:nvPr>
            <p:ph type="sldNum" sz="quarter" idx="12"/>
          </p:nvPr>
        </p:nvSpPr>
        <p:spPr/>
        <p:txBody>
          <a:bodyPr/>
          <a:lstStyle/>
          <a:p>
            <a:fld id="{F41CCB2C-33EF-B74D-8A13-2DBFD6F1DD11}" type="slidenum">
              <a:rPr lang="en-US" smtClean="0"/>
              <a:pPr/>
              <a:t>13</a:t>
            </a:fld>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340768"/>
            <a:ext cx="4502448" cy="51116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6"/>
          <p:cNvSpPr txBox="1">
            <a:spLocks noGrp="1"/>
          </p:cNvSpPr>
          <p:nvPr>
            <p:ph idx="1"/>
          </p:nvPr>
        </p:nvSpPr>
        <p:spPr>
          <a:xfrm>
            <a:off x="251521" y="1556792"/>
            <a:ext cx="3960440" cy="4154984"/>
          </a:xfrm>
          <a:prstGeom prst="rect">
            <a:avLst/>
          </a:prstGeom>
          <a:noFill/>
        </p:spPr>
        <p:txBody>
          <a:bodyPr wrap="square">
            <a:spAutoFit/>
          </a:bodyPr>
          <a:lstStyle/>
          <a:p>
            <a:pPr marL="0" indent="0">
              <a:spcBef>
                <a:spcPts val="0"/>
              </a:spcBef>
              <a:spcAft>
                <a:spcPts val="1200"/>
              </a:spcAft>
              <a:buNone/>
              <a:defRPr/>
            </a:pPr>
            <a:r>
              <a:rPr lang="en-CA" sz="1800" b="1" dirty="0" smtClean="0">
                <a:solidFill>
                  <a:schemeClr val="tx1"/>
                </a:solidFill>
              </a:rPr>
              <a:t>Google’s Self-Study</a:t>
            </a:r>
          </a:p>
          <a:p>
            <a:pPr>
              <a:spcBef>
                <a:spcPts val="0"/>
              </a:spcBef>
              <a:spcAft>
                <a:spcPts val="1200"/>
              </a:spcAft>
              <a:buFont typeface="Arial" panose="020B0604020202020204" pitchFamily="34" charset="0"/>
              <a:buChar char="•"/>
              <a:defRPr/>
            </a:pPr>
            <a:r>
              <a:rPr lang="en-CA" sz="1800" dirty="0" smtClean="0"/>
              <a:t>2 years - 200</a:t>
            </a:r>
            <a:r>
              <a:rPr lang="en-CA" sz="1800" dirty="0"/>
              <a:t>+ interviews with </a:t>
            </a:r>
            <a:r>
              <a:rPr lang="en-CA" sz="1800" dirty="0" smtClean="0"/>
              <a:t>Google employees - 250 characteristics </a:t>
            </a:r>
            <a:r>
              <a:rPr lang="en-CA" sz="1800" dirty="0"/>
              <a:t>of 180+ </a:t>
            </a:r>
            <a:r>
              <a:rPr lang="en-CA" sz="1800" dirty="0" smtClean="0"/>
              <a:t>Google teams</a:t>
            </a:r>
          </a:p>
          <a:p>
            <a:pPr>
              <a:spcBef>
                <a:spcPts val="0"/>
              </a:spcBef>
              <a:spcAft>
                <a:spcPts val="1200"/>
              </a:spcAft>
              <a:buFont typeface="Arial" panose="020B0604020202020204" pitchFamily="34" charset="0"/>
              <a:buChar char="•"/>
              <a:defRPr/>
            </a:pPr>
            <a:r>
              <a:rPr lang="en-CA" sz="1800" b="1" dirty="0" smtClean="0">
                <a:solidFill>
                  <a:schemeClr val="tx1"/>
                </a:solidFill>
              </a:rPr>
              <a:t>Hypothesis: </a:t>
            </a:r>
            <a:r>
              <a:rPr lang="en-CA" sz="1800" dirty="0" smtClean="0">
                <a:solidFill>
                  <a:schemeClr val="tx1"/>
                </a:solidFill>
              </a:rPr>
              <a:t>Finding the right mixture of “who” should be on which teams</a:t>
            </a:r>
          </a:p>
          <a:p>
            <a:pPr>
              <a:spcBef>
                <a:spcPts val="0"/>
              </a:spcBef>
              <a:spcAft>
                <a:spcPts val="1200"/>
              </a:spcAft>
              <a:buFont typeface="Arial" panose="020B0604020202020204" pitchFamily="34" charset="0"/>
              <a:buChar char="•"/>
              <a:defRPr/>
            </a:pPr>
            <a:r>
              <a:rPr lang="en-CA" sz="1800" b="1" dirty="0" smtClean="0">
                <a:solidFill>
                  <a:schemeClr val="tx1"/>
                </a:solidFill>
              </a:rPr>
              <a:t>Finding: </a:t>
            </a:r>
            <a:r>
              <a:rPr lang="en-CA" sz="1800" i="1" dirty="0"/>
              <a:t>Who</a:t>
            </a:r>
            <a:r>
              <a:rPr lang="en-CA" sz="1800" dirty="0"/>
              <a:t> is on a team matters less than </a:t>
            </a:r>
            <a:r>
              <a:rPr lang="en-CA" sz="1800" b="1" dirty="0"/>
              <a:t>how the team members interact</a:t>
            </a:r>
            <a:r>
              <a:rPr lang="en-CA" sz="1800" dirty="0"/>
              <a:t>, structure their work, and view their contributions.</a:t>
            </a:r>
            <a:endParaRPr lang="en-CA" sz="1800" dirty="0">
              <a:solidFill>
                <a:schemeClr val="tx1"/>
              </a:solidFill>
            </a:endParaRPr>
          </a:p>
        </p:txBody>
      </p:sp>
    </p:spTree>
    <p:extLst>
      <p:ext uri="{BB962C8B-B14F-4D97-AF65-F5344CB8AC3E}">
        <p14:creationId xmlns:p14="http://schemas.microsoft.com/office/powerpoint/2010/main" val="1341111836"/>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dirty="0" smtClean="0">
                <a:solidFill>
                  <a:schemeClr val="tx1"/>
                </a:solidFill>
              </a:rPr>
              <a:t>Recent Research</a:t>
            </a:r>
          </a:p>
        </p:txBody>
      </p:sp>
      <p:sp>
        <p:nvSpPr>
          <p:cNvPr id="5" name="Slide Number Placeholder 4"/>
          <p:cNvSpPr>
            <a:spLocks noGrp="1"/>
          </p:cNvSpPr>
          <p:nvPr>
            <p:ph type="sldNum" sz="quarter" idx="12"/>
          </p:nvPr>
        </p:nvSpPr>
        <p:spPr/>
        <p:txBody>
          <a:bodyPr/>
          <a:lstStyle/>
          <a:p>
            <a:fld id="{F41CCB2C-33EF-B74D-8A13-2DBFD6F1DD11}" type="slidenum">
              <a:rPr lang="en-US" smtClean="0"/>
              <a:pPr/>
              <a:t>14</a:t>
            </a:fld>
            <a:endParaRPr lang="en-US" dirty="0"/>
          </a:p>
        </p:txBody>
      </p:sp>
      <p:sp>
        <p:nvSpPr>
          <p:cNvPr id="9" name="Content Placeholder 6"/>
          <p:cNvSpPr txBox="1">
            <a:spLocks noGrp="1"/>
          </p:cNvSpPr>
          <p:nvPr>
            <p:ph idx="1"/>
          </p:nvPr>
        </p:nvSpPr>
        <p:spPr>
          <a:xfrm>
            <a:off x="251520" y="1556792"/>
            <a:ext cx="5904655" cy="369332"/>
          </a:xfrm>
          <a:prstGeom prst="rect">
            <a:avLst/>
          </a:prstGeom>
          <a:noFill/>
        </p:spPr>
        <p:txBody>
          <a:bodyPr wrap="square">
            <a:spAutoFit/>
          </a:bodyPr>
          <a:lstStyle/>
          <a:p>
            <a:pPr marL="0" indent="0">
              <a:spcBef>
                <a:spcPts val="0"/>
              </a:spcBef>
              <a:spcAft>
                <a:spcPts val="1200"/>
              </a:spcAft>
              <a:buNone/>
              <a:defRPr/>
            </a:pPr>
            <a:r>
              <a:rPr lang="en-CA" sz="1800" b="1" dirty="0" smtClean="0">
                <a:solidFill>
                  <a:schemeClr val="tx1"/>
                </a:solidFill>
              </a:rPr>
              <a:t>Alex </a:t>
            </a:r>
            <a:r>
              <a:rPr lang="en-CA" sz="1800" b="1" dirty="0" err="1" smtClean="0">
                <a:solidFill>
                  <a:schemeClr val="tx1"/>
                </a:solidFill>
              </a:rPr>
              <a:t>Petland</a:t>
            </a:r>
            <a:r>
              <a:rPr lang="en-CA" sz="1800" b="1" dirty="0" smtClean="0">
                <a:solidFill>
                  <a:schemeClr val="tx1"/>
                </a:solidFill>
              </a:rPr>
              <a:t>, M.I.T. - </a:t>
            </a:r>
            <a:r>
              <a:rPr lang="en-CA" sz="1800" b="1" dirty="0" smtClean="0"/>
              <a:t>Human </a:t>
            </a:r>
            <a:r>
              <a:rPr lang="en-CA" sz="1800" b="1" dirty="0"/>
              <a:t>Dynamics </a:t>
            </a:r>
            <a:r>
              <a:rPr lang="en-CA" sz="1800" b="1" dirty="0" smtClean="0"/>
              <a:t>Laboratory</a:t>
            </a:r>
            <a:endParaRPr lang="en-CA" sz="1800" b="1" dirty="0" smtClean="0">
              <a:solidFill>
                <a:schemeClr val="tx1"/>
              </a:solidFill>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1340768"/>
            <a:ext cx="3008933" cy="921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51520" y="2270918"/>
            <a:ext cx="8424936" cy="3108543"/>
          </a:xfrm>
          <a:prstGeom prst="rect">
            <a:avLst/>
          </a:prstGeom>
        </p:spPr>
        <p:txBody>
          <a:bodyPr wrap="square">
            <a:spAutoFit/>
          </a:bodyPr>
          <a:lstStyle/>
          <a:p>
            <a:pPr marL="228600" lvl="0" indent="-228600" algn="l" fontAlgn="auto">
              <a:spcBef>
                <a:spcPts val="0"/>
              </a:spcBef>
              <a:spcAft>
                <a:spcPts val="1200"/>
              </a:spcAft>
              <a:buClr>
                <a:srgbClr val="800080"/>
              </a:buClr>
              <a:buSzPct val="100000"/>
              <a:buFont typeface="Arial" panose="020B0604020202020204" pitchFamily="34" charset="0"/>
              <a:buChar char="•"/>
              <a:defRPr/>
            </a:pPr>
            <a:r>
              <a:rPr lang="en-CA" sz="1600" b="1" dirty="0">
                <a:solidFill>
                  <a:srgbClr val="333333"/>
                </a:solidFill>
                <a:latin typeface="Century Gothic"/>
                <a:ea typeface="+mn-ea"/>
                <a:cs typeface="+mn-cs"/>
              </a:rPr>
              <a:t>Finding – </a:t>
            </a:r>
            <a:r>
              <a:rPr lang="en-CA" sz="1600" dirty="0">
                <a:solidFill>
                  <a:srgbClr val="333333"/>
                </a:solidFill>
                <a:latin typeface="Century Gothic"/>
                <a:ea typeface="+mn-ea"/>
                <a:cs typeface="+mn-cs"/>
              </a:rPr>
              <a:t>Communication plays a critical role in building successful teams. More specifically, communication patterns are the most important predictor of a team’s success – in fact, communication patterns are more important than all other factors (e.g., individual intelligence, personality, skill, and the substance of discussions) </a:t>
            </a:r>
            <a:r>
              <a:rPr lang="en-CA" sz="1600" b="1" dirty="0">
                <a:solidFill>
                  <a:srgbClr val="333333"/>
                </a:solidFill>
                <a:latin typeface="Century Gothic"/>
                <a:ea typeface="+mn-ea"/>
                <a:cs typeface="+mn-cs"/>
              </a:rPr>
              <a:t>combined</a:t>
            </a:r>
            <a:r>
              <a:rPr lang="en-CA" sz="1600" b="1" dirty="0" smtClean="0">
                <a:solidFill>
                  <a:srgbClr val="333333"/>
                </a:solidFill>
                <a:latin typeface="Century Gothic"/>
                <a:ea typeface="+mn-ea"/>
                <a:cs typeface="+mn-cs"/>
              </a:rPr>
              <a:t>.</a:t>
            </a:r>
          </a:p>
          <a:p>
            <a:pPr marL="228600" lvl="0" indent="-228600" algn="l" fontAlgn="auto">
              <a:spcBef>
                <a:spcPts val="0"/>
              </a:spcBef>
              <a:spcAft>
                <a:spcPts val="1200"/>
              </a:spcAft>
              <a:buClr>
                <a:srgbClr val="800080"/>
              </a:buClr>
              <a:buSzPct val="100000"/>
              <a:buFont typeface="Arial" panose="020B0604020202020204" pitchFamily="34" charset="0"/>
              <a:buChar char="•"/>
              <a:defRPr/>
            </a:pPr>
            <a:endParaRPr lang="en-CA" sz="1600" b="1" dirty="0">
              <a:solidFill>
                <a:srgbClr val="333333"/>
              </a:solidFill>
              <a:latin typeface="Century Gothic"/>
              <a:ea typeface="+mn-ea"/>
              <a:cs typeface="+mn-cs"/>
            </a:endParaRPr>
          </a:p>
          <a:p>
            <a:pPr marL="228600" lvl="0" indent="-228600" algn="l" fontAlgn="auto">
              <a:spcBef>
                <a:spcPts val="0"/>
              </a:spcBef>
              <a:spcAft>
                <a:spcPts val="1200"/>
              </a:spcAft>
              <a:buClr>
                <a:srgbClr val="800080"/>
              </a:buClr>
              <a:buSzPct val="100000"/>
              <a:buFont typeface="Arial" panose="020B0604020202020204" pitchFamily="34" charset="0"/>
              <a:buChar char="•"/>
              <a:defRPr/>
            </a:pPr>
            <a:r>
              <a:rPr lang="en-CA" sz="1600" b="1" dirty="0">
                <a:solidFill>
                  <a:prstClr val="black"/>
                </a:solidFill>
                <a:latin typeface="Century Gothic"/>
                <a:ea typeface="+mn-ea"/>
                <a:cs typeface="+mn-cs"/>
              </a:rPr>
              <a:t>Call centres - </a:t>
            </a:r>
            <a:r>
              <a:rPr lang="en-CA" sz="1600" dirty="0">
                <a:solidFill>
                  <a:srgbClr val="333333"/>
                </a:solidFill>
                <a:latin typeface="Century Gothic"/>
                <a:ea typeface="+mn-ea"/>
                <a:cs typeface="+mn-cs"/>
              </a:rPr>
              <a:t>best predictors of productivity were a team’s energy and engagement </a:t>
            </a:r>
            <a:r>
              <a:rPr lang="en-CA" sz="1600" b="1" dirty="0">
                <a:solidFill>
                  <a:srgbClr val="333333"/>
                </a:solidFill>
                <a:latin typeface="Century Gothic"/>
                <a:ea typeface="+mn-ea"/>
                <a:cs typeface="+mn-cs"/>
              </a:rPr>
              <a:t>outside</a:t>
            </a:r>
            <a:r>
              <a:rPr lang="en-CA" sz="1600" dirty="0">
                <a:solidFill>
                  <a:srgbClr val="333333"/>
                </a:solidFill>
                <a:latin typeface="Century Gothic"/>
                <a:ea typeface="+mn-ea"/>
                <a:cs typeface="+mn-cs"/>
              </a:rPr>
              <a:t> formal meetings. – so how to increase productivity? – </a:t>
            </a:r>
            <a:r>
              <a:rPr lang="en-CA" sz="1600" b="1" dirty="0">
                <a:solidFill>
                  <a:srgbClr val="333333"/>
                </a:solidFill>
                <a:latin typeface="Century Gothic"/>
                <a:ea typeface="+mn-ea"/>
                <a:cs typeface="+mn-cs"/>
              </a:rPr>
              <a:t>synchronize break times so that everyone on a team took their break at the same time – Result – Average call length declined by 20% among lower performing teams</a:t>
            </a:r>
          </a:p>
        </p:txBody>
      </p:sp>
    </p:spTree>
    <p:extLst>
      <p:ext uri="{BB962C8B-B14F-4D97-AF65-F5344CB8AC3E}">
        <p14:creationId xmlns:p14="http://schemas.microsoft.com/office/powerpoint/2010/main" val="188392329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dirty="0" smtClean="0">
                <a:solidFill>
                  <a:schemeClr val="tx1"/>
                </a:solidFill>
              </a:rPr>
              <a:t>Recent Research</a:t>
            </a:r>
          </a:p>
        </p:txBody>
      </p:sp>
      <p:sp>
        <p:nvSpPr>
          <p:cNvPr id="5" name="Slide Number Placeholder 4"/>
          <p:cNvSpPr>
            <a:spLocks noGrp="1"/>
          </p:cNvSpPr>
          <p:nvPr>
            <p:ph type="sldNum" sz="quarter" idx="12"/>
          </p:nvPr>
        </p:nvSpPr>
        <p:spPr/>
        <p:txBody>
          <a:bodyPr/>
          <a:lstStyle/>
          <a:p>
            <a:fld id="{F41CCB2C-33EF-B74D-8A13-2DBFD6F1DD11}" type="slidenum">
              <a:rPr lang="en-US" smtClean="0"/>
              <a:pPr/>
              <a:t>15</a:t>
            </a:fld>
            <a:endParaRPr lang="en-US" dirty="0"/>
          </a:p>
        </p:txBody>
      </p:sp>
      <p:sp>
        <p:nvSpPr>
          <p:cNvPr id="9" name="Content Placeholder 6"/>
          <p:cNvSpPr txBox="1">
            <a:spLocks noGrp="1"/>
          </p:cNvSpPr>
          <p:nvPr>
            <p:ph idx="1"/>
          </p:nvPr>
        </p:nvSpPr>
        <p:spPr>
          <a:xfrm>
            <a:off x="251520" y="1556792"/>
            <a:ext cx="8640959" cy="3416320"/>
          </a:xfrm>
          <a:prstGeom prst="rect">
            <a:avLst/>
          </a:prstGeom>
          <a:noFill/>
        </p:spPr>
        <p:txBody>
          <a:bodyPr wrap="square">
            <a:spAutoFit/>
          </a:bodyPr>
          <a:lstStyle/>
          <a:p>
            <a:pPr marL="0" indent="0">
              <a:spcBef>
                <a:spcPts val="0"/>
              </a:spcBef>
              <a:spcAft>
                <a:spcPts val="1200"/>
              </a:spcAft>
              <a:buNone/>
              <a:defRPr/>
            </a:pPr>
            <a:r>
              <a:rPr lang="en-CA" sz="1800" b="1" dirty="0" smtClean="0">
                <a:solidFill>
                  <a:schemeClr val="tx1"/>
                </a:solidFill>
              </a:rPr>
              <a:t>Alex </a:t>
            </a:r>
            <a:r>
              <a:rPr lang="en-CA" sz="1800" b="1" dirty="0" err="1" smtClean="0">
                <a:solidFill>
                  <a:schemeClr val="tx1"/>
                </a:solidFill>
              </a:rPr>
              <a:t>Petland</a:t>
            </a:r>
            <a:r>
              <a:rPr lang="en-CA" sz="1800" b="1" dirty="0" smtClean="0">
                <a:solidFill>
                  <a:schemeClr val="tx1"/>
                </a:solidFill>
              </a:rPr>
              <a:t>, M.I.T. - </a:t>
            </a:r>
            <a:r>
              <a:rPr lang="en-CA" sz="1800" b="1" dirty="0" smtClean="0"/>
              <a:t>Human </a:t>
            </a:r>
            <a:r>
              <a:rPr lang="en-CA" sz="1800" b="1" dirty="0"/>
              <a:t>Dynamics Laboratory</a:t>
            </a:r>
            <a:endParaRPr lang="en-CA" sz="1800" b="1" dirty="0" smtClean="0">
              <a:solidFill>
                <a:schemeClr val="tx1"/>
              </a:solidFill>
            </a:endParaRPr>
          </a:p>
          <a:p>
            <a:pPr marL="0" indent="0">
              <a:buNone/>
            </a:pPr>
            <a:r>
              <a:rPr lang="en-CA" sz="1400" b="1" dirty="0" smtClean="0">
                <a:latin typeface="Arial" panose="020B0604020202020204" pitchFamily="34" charset="0"/>
                <a:cs typeface="Arial" panose="020B0604020202020204" pitchFamily="34" charset="0"/>
              </a:rPr>
              <a:t>Research results – successful teams </a:t>
            </a:r>
            <a:r>
              <a:rPr lang="en-CA" sz="1400" b="1" dirty="0">
                <a:latin typeface="Arial" panose="020B0604020202020204" pitchFamily="34" charset="0"/>
                <a:cs typeface="Arial" panose="020B0604020202020204" pitchFamily="34" charset="0"/>
              </a:rPr>
              <a:t>share several defining characteristics: </a:t>
            </a:r>
          </a:p>
          <a:p>
            <a:pPr marL="0" indent="0">
              <a:buNone/>
            </a:pPr>
            <a:r>
              <a:rPr lang="en-CA" sz="1400" dirty="0">
                <a:latin typeface="Arial" panose="020B0604020202020204" pitchFamily="34" charset="0"/>
                <a:cs typeface="Arial" panose="020B0604020202020204" pitchFamily="34" charset="0"/>
              </a:rPr>
              <a:t>1. Everyone on the team </a:t>
            </a:r>
            <a:r>
              <a:rPr lang="en-CA" sz="1400" b="1" dirty="0">
                <a:latin typeface="Arial" panose="020B0604020202020204" pitchFamily="34" charset="0"/>
                <a:cs typeface="Arial" panose="020B0604020202020204" pitchFamily="34" charset="0"/>
              </a:rPr>
              <a:t>talks and listens in roughly equal </a:t>
            </a:r>
            <a:r>
              <a:rPr lang="en-CA" sz="1400" b="1" dirty="0" smtClean="0">
                <a:latin typeface="Arial" panose="020B0604020202020204" pitchFamily="34" charset="0"/>
                <a:cs typeface="Arial" panose="020B0604020202020204" pitchFamily="34" charset="0"/>
              </a:rPr>
              <a:t>measure</a:t>
            </a:r>
          </a:p>
          <a:p>
            <a:pPr marL="0" indent="0">
              <a:buNone/>
            </a:pPr>
            <a:r>
              <a:rPr lang="en-CA" sz="1400" dirty="0" smtClean="0">
                <a:latin typeface="Arial" panose="020B0604020202020204" pitchFamily="34" charset="0"/>
                <a:cs typeface="Arial" panose="020B0604020202020204" pitchFamily="34" charset="0"/>
              </a:rPr>
              <a:t>2</a:t>
            </a:r>
            <a:r>
              <a:rPr lang="en-CA" sz="1400" dirty="0">
                <a:latin typeface="Arial" panose="020B0604020202020204" pitchFamily="34" charset="0"/>
                <a:cs typeface="Arial" panose="020B0604020202020204" pitchFamily="34" charset="0"/>
              </a:rPr>
              <a:t>. Members </a:t>
            </a:r>
            <a:r>
              <a:rPr lang="en-CA" sz="1400" b="1" dirty="0">
                <a:latin typeface="Arial" panose="020B0604020202020204" pitchFamily="34" charset="0"/>
                <a:cs typeface="Arial" panose="020B0604020202020204" pitchFamily="34" charset="0"/>
              </a:rPr>
              <a:t>face one another</a:t>
            </a:r>
            <a:r>
              <a:rPr lang="en-CA" sz="1400" dirty="0">
                <a:latin typeface="Arial" panose="020B0604020202020204" pitchFamily="34" charset="0"/>
                <a:cs typeface="Arial" panose="020B0604020202020204" pitchFamily="34" charset="0"/>
              </a:rPr>
              <a:t>, and their conversations and </a:t>
            </a:r>
            <a:r>
              <a:rPr lang="en-CA" sz="1400" dirty="0" smtClean="0">
                <a:latin typeface="Arial" panose="020B0604020202020204" pitchFamily="34" charset="0"/>
                <a:cs typeface="Arial" panose="020B0604020202020204" pitchFamily="34" charset="0"/>
              </a:rPr>
              <a:t>non-verbal gestures </a:t>
            </a:r>
            <a:r>
              <a:rPr lang="en-CA" sz="1400" dirty="0">
                <a:latin typeface="Arial" panose="020B0604020202020204" pitchFamily="34" charset="0"/>
                <a:cs typeface="Arial" panose="020B0604020202020204" pitchFamily="34" charset="0"/>
              </a:rPr>
              <a:t>are </a:t>
            </a:r>
            <a:r>
              <a:rPr lang="en-CA" sz="1400" b="1" dirty="0">
                <a:latin typeface="Arial" panose="020B0604020202020204" pitchFamily="34" charset="0"/>
                <a:cs typeface="Arial" panose="020B0604020202020204" pitchFamily="34" charset="0"/>
              </a:rPr>
              <a:t>energetic.</a:t>
            </a:r>
          </a:p>
          <a:p>
            <a:pPr marL="0" indent="0">
              <a:buNone/>
            </a:pPr>
            <a:r>
              <a:rPr lang="en-CA" sz="1400" dirty="0">
                <a:latin typeface="Arial" panose="020B0604020202020204" pitchFamily="34" charset="0"/>
                <a:cs typeface="Arial" panose="020B0604020202020204" pitchFamily="34" charset="0"/>
              </a:rPr>
              <a:t>3. Members </a:t>
            </a:r>
            <a:r>
              <a:rPr lang="en-CA" sz="1400" b="1" dirty="0">
                <a:latin typeface="Arial" panose="020B0604020202020204" pitchFamily="34" charset="0"/>
                <a:cs typeface="Arial" panose="020B0604020202020204" pitchFamily="34" charset="0"/>
              </a:rPr>
              <a:t>connect directly </a:t>
            </a:r>
            <a:r>
              <a:rPr lang="en-CA" sz="1400" dirty="0">
                <a:latin typeface="Arial" panose="020B0604020202020204" pitchFamily="34" charset="0"/>
                <a:cs typeface="Arial" panose="020B0604020202020204" pitchFamily="34" charset="0"/>
              </a:rPr>
              <a:t>with one another—not just with the team leader.</a:t>
            </a:r>
          </a:p>
          <a:p>
            <a:pPr marL="0" indent="0">
              <a:buNone/>
            </a:pPr>
            <a:r>
              <a:rPr lang="en-CA" sz="1400" dirty="0">
                <a:latin typeface="Arial" panose="020B0604020202020204" pitchFamily="34" charset="0"/>
                <a:cs typeface="Arial" panose="020B0604020202020204" pitchFamily="34" charset="0"/>
              </a:rPr>
              <a:t>4. Members carry on </a:t>
            </a:r>
            <a:r>
              <a:rPr lang="en-CA" sz="1400" b="1" dirty="0" smtClean="0">
                <a:latin typeface="Arial" panose="020B0604020202020204" pitchFamily="34" charset="0"/>
                <a:cs typeface="Arial" panose="020B0604020202020204" pitchFamily="34" charset="0"/>
              </a:rPr>
              <a:t>side </a:t>
            </a:r>
            <a:r>
              <a:rPr lang="en-CA" sz="1400" b="1" dirty="0">
                <a:latin typeface="Arial" panose="020B0604020202020204" pitchFamily="34" charset="0"/>
                <a:cs typeface="Arial" panose="020B0604020202020204" pitchFamily="34" charset="0"/>
              </a:rPr>
              <a:t>conversations </a:t>
            </a:r>
            <a:r>
              <a:rPr lang="en-CA" sz="1400" dirty="0">
                <a:latin typeface="Arial" panose="020B0604020202020204" pitchFamily="34" charset="0"/>
                <a:cs typeface="Arial" panose="020B0604020202020204" pitchFamily="34" charset="0"/>
              </a:rPr>
              <a:t>within the team.</a:t>
            </a:r>
          </a:p>
          <a:p>
            <a:pPr marL="0" indent="0">
              <a:buNone/>
            </a:pPr>
            <a:r>
              <a:rPr lang="en-CA" sz="1400" dirty="0">
                <a:latin typeface="Arial" panose="020B0604020202020204" pitchFamily="34" charset="0"/>
                <a:cs typeface="Arial" panose="020B0604020202020204" pitchFamily="34" charset="0"/>
              </a:rPr>
              <a:t>5. Members periodically break, go exploring outside the team, and </a:t>
            </a:r>
            <a:r>
              <a:rPr lang="en-CA" sz="1400" b="1" dirty="0">
                <a:latin typeface="Arial" panose="020B0604020202020204" pitchFamily="34" charset="0"/>
                <a:cs typeface="Arial" panose="020B0604020202020204" pitchFamily="34" charset="0"/>
              </a:rPr>
              <a:t>bring information back.</a:t>
            </a:r>
          </a:p>
          <a:p>
            <a:pPr>
              <a:spcBef>
                <a:spcPts val="0"/>
              </a:spcBef>
              <a:spcAft>
                <a:spcPts val="1200"/>
              </a:spcAft>
              <a:buFont typeface="Arial" panose="020B0604020202020204" pitchFamily="34" charset="0"/>
              <a:buChar char="•"/>
              <a:defRPr/>
            </a:pPr>
            <a:endParaRPr lang="en-CA" sz="1400" b="1"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1340768"/>
            <a:ext cx="3008933" cy="921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4048319"/>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16</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Team Roles</a:t>
            </a:r>
            <a:endParaRPr lang="en-CA" sz="2800" dirty="0">
              <a:solidFill>
                <a:schemeClr val="bg1"/>
              </a:solidFill>
            </a:endParaRPr>
          </a:p>
        </p:txBody>
      </p:sp>
    </p:spTree>
    <p:extLst>
      <p:ext uri="{BB962C8B-B14F-4D97-AF65-F5344CB8AC3E}">
        <p14:creationId xmlns:p14="http://schemas.microsoft.com/office/powerpoint/2010/main" val="1761234112"/>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17</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Team Development</a:t>
            </a:r>
            <a:endParaRPr lang="en-CA" sz="2800" dirty="0">
              <a:solidFill>
                <a:schemeClr val="bg1"/>
              </a:solidFill>
            </a:endParaRPr>
          </a:p>
        </p:txBody>
      </p:sp>
    </p:spTree>
    <p:extLst>
      <p:ext uri="{BB962C8B-B14F-4D97-AF65-F5344CB8AC3E}">
        <p14:creationId xmlns:p14="http://schemas.microsoft.com/office/powerpoint/2010/main" val="2265089083"/>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5 Stage Model of Team Development</a:t>
            </a:r>
            <a:endParaRPr lang="en-US" sz="3600" dirty="0"/>
          </a:p>
        </p:txBody>
      </p:sp>
      <p:sp>
        <p:nvSpPr>
          <p:cNvPr id="6" name="Slide Number Placeholder 5"/>
          <p:cNvSpPr>
            <a:spLocks noGrp="1"/>
          </p:cNvSpPr>
          <p:nvPr>
            <p:ph type="sldNum" sz="quarter" idx="12"/>
          </p:nvPr>
        </p:nvSpPr>
        <p:spPr/>
        <p:txBody>
          <a:bodyPr/>
          <a:lstStyle/>
          <a:p>
            <a:fld id="{217D0AD5-8817-6F41-98C9-BDEB5CB900FD}" type="slidenum">
              <a:rPr lang="en-US" smtClean="0"/>
              <a:pPr/>
              <a:t>18</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268761"/>
            <a:ext cx="7057908" cy="51623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2097735"/>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r>
              <a:rPr lang="en-US" dirty="0" smtClean="0"/>
              <a:t>5 Stages of Team Development</a:t>
            </a:r>
          </a:p>
        </p:txBody>
      </p:sp>
      <p:sp>
        <p:nvSpPr>
          <p:cNvPr id="289795" name="Rectangle 3"/>
          <p:cNvSpPr>
            <a:spLocks noGrp="1" noChangeArrowheads="1"/>
          </p:cNvSpPr>
          <p:nvPr>
            <p:ph idx="1"/>
          </p:nvPr>
        </p:nvSpPr>
        <p:spPr>
          <a:xfrm>
            <a:off x="323528" y="1340769"/>
            <a:ext cx="8208911" cy="504056"/>
          </a:xfrm>
        </p:spPr>
        <p:txBody>
          <a:bodyPr>
            <a:noAutofit/>
          </a:bodyPr>
          <a:lstStyle/>
          <a:p>
            <a:pPr>
              <a:defRPr/>
            </a:pPr>
            <a:r>
              <a:rPr lang="en-CA" sz="1200" b="1" dirty="0" smtClean="0">
                <a:latin typeface="Arial" panose="020B0604020202020204" pitchFamily="34" charset="0"/>
                <a:cs typeface="Arial" panose="020B0604020202020204" pitchFamily="34" charset="0"/>
              </a:rPr>
              <a:t>Forming </a:t>
            </a:r>
            <a:r>
              <a:rPr lang="en-CA" sz="1200" b="1" dirty="0">
                <a:latin typeface="Arial" panose="020B0604020202020204" pitchFamily="34" charset="0"/>
                <a:cs typeface="Arial" panose="020B0604020202020204" pitchFamily="34" charset="0"/>
              </a:rPr>
              <a:t>- </a:t>
            </a:r>
            <a:r>
              <a:rPr lang="en-CA" sz="1200" dirty="0">
                <a:latin typeface="Arial" panose="020B0604020202020204" pitchFamily="34" charset="0"/>
                <a:cs typeface="Arial" panose="020B0604020202020204" pitchFamily="34" charset="0"/>
              </a:rPr>
              <a:t>The individual's behavior is driven by a desire to be accepted by the others, and avoid controversy or conflict. </a:t>
            </a:r>
            <a:r>
              <a:rPr lang="en-CA" sz="1200" b="1" dirty="0">
                <a:latin typeface="Arial" panose="020B0604020202020204" pitchFamily="34" charset="0"/>
                <a:cs typeface="Arial" panose="020B0604020202020204" pitchFamily="34" charset="0"/>
              </a:rPr>
              <a:t>Leaders - Direct the team and establish </a:t>
            </a:r>
            <a:r>
              <a:rPr lang="en-CA" sz="1200" b="1" dirty="0" smtClean="0">
                <a:latin typeface="Arial" panose="020B0604020202020204" pitchFamily="34" charset="0"/>
                <a:cs typeface="Arial" panose="020B0604020202020204" pitchFamily="34" charset="0"/>
              </a:rPr>
              <a:t>structure, objectives and roles clearly.</a:t>
            </a:r>
          </a:p>
        </p:txBody>
      </p:sp>
      <p:sp>
        <p:nvSpPr>
          <p:cNvPr id="5" name="Slide Number Placeholder 4"/>
          <p:cNvSpPr>
            <a:spLocks noGrp="1"/>
          </p:cNvSpPr>
          <p:nvPr>
            <p:ph type="sldNum" sz="quarter" idx="12"/>
          </p:nvPr>
        </p:nvSpPr>
        <p:spPr/>
        <p:txBody>
          <a:bodyPr/>
          <a:lstStyle/>
          <a:p>
            <a:fld id="{F6309209-4DF7-7644-985F-CBA0F7B7F281}" type="slidenum">
              <a:rPr lang="en-US" smtClean="0"/>
              <a:pPr/>
              <a:t>19</a:t>
            </a:fld>
            <a:endParaRPr lang="en-US" dirty="0"/>
          </a:p>
        </p:txBody>
      </p:sp>
      <p:sp>
        <p:nvSpPr>
          <p:cNvPr id="2" name="Rectangle 1"/>
          <p:cNvSpPr/>
          <p:nvPr/>
        </p:nvSpPr>
        <p:spPr>
          <a:xfrm>
            <a:off x="1684844" y="5957692"/>
            <a:ext cx="5702304" cy="338554"/>
          </a:xfrm>
          <a:prstGeom prst="rect">
            <a:avLst/>
          </a:prstGeom>
        </p:spPr>
        <p:txBody>
          <a:bodyPr wrap="square">
            <a:spAutoFit/>
          </a:bodyPr>
          <a:lstStyle/>
          <a:p>
            <a:r>
              <a:rPr lang="en-CA" sz="1600" b="1" i="1" dirty="0"/>
              <a:t>https://www.youtube.com/watch?v=hEJaz3sinEs</a:t>
            </a:r>
          </a:p>
        </p:txBody>
      </p:sp>
      <p:sp>
        <p:nvSpPr>
          <p:cNvPr id="3" name="Rectangle 2"/>
          <p:cNvSpPr/>
          <p:nvPr/>
        </p:nvSpPr>
        <p:spPr>
          <a:xfrm>
            <a:off x="323528" y="1868631"/>
            <a:ext cx="8424936" cy="1015663"/>
          </a:xfrm>
          <a:prstGeom prst="rect">
            <a:avLst/>
          </a:prstGeom>
        </p:spPr>
        <p:txBody>
          <a:bodyPr wrap="square">
            <a:spAutoFit/>
          </a:bodyPr>
          <a:lstStyle/>
          <a:p>
            <a:pPr marL="228600" lvl="0" indent="-228600" algn="l" fontAlgn="auto">
              <a:spcBef>
                <a:spcPts val="1800"/>
              </a:spcBef>
              <a:spcAft>
                <a:spcPts val="0"/>
              </a:spcAft>
              <a:buClr>
                <a:srgbClr val="800080"/>
              </a:buClr>
              <a:buSzPct val="100000"/>
              <a:buFont typeface="Wingdings 2" pitchFamily="18" charset="2"/>
              <a:buChar char="¡"/>
              <a:defRPr/>
            </a:pPr>
            <a:r>
              <a:rPr lang="en-CA" sz="1200" b="1" dirty="0">
                <a:solidFill>
                  <a:srgbClr val="333333"/>
                </a:solidFill>
                <a:latin typeface="Arial" panose="020B0604020202020204" pitchFamily="34" charset="0"/>
                <a:ea typeface="+mn-ea"/>
                <a:cs typeface="Arial" panose="020B0604020202020204" pitchFamily="34" charset="0"/>
              </a:rPr>
              <a:t>Storming - </a:t>
            </a:r>
            <a:r>
              <a:rPr lang="en-CA" sz="1200" dirty="0">
                <a:solidFill>
                  <a:srgbClr val="333333"/>
                </a:solidFill>
                <a:latin typeface="Arial" panose="020B0604020202020204" pitchFamily="34" charset="0"/>
                <a:ea typeface="+mn-ea"/>
                <a:cs typeface="Arial" panose="020B0604020202020204" pitchFamily="34" charset="0"/>
              </a:rPr>
              <a:t>different ideas compete for consideration. </a:t>
            </a:r>
            <a:r>
              <a:rPr lang="en-CA" sz="1200" dirty="0" smtClean="0">
                <a:solidFill>
                  <a:srgbClr val="333333"/>
                </a:solidFill>
                <a:latin typeface="Arial" panose="020B0604020202020204" pitchFamily="34" charset="0"/>
                <a:ea typeface="+mn-ea"/>
                <a:cs typeface="Arial" panose="020B0604020202020204" pitchFamily="34" charset="0"/>
              </a:rPr>
              <a:t>Team </a:t>
            </a:r>
            <a:r>
              <a:rPr lang="en-CA" sz="1200" dirty="0">
                <a:solidFill>
                  <a:srgbClr val="333333"/>
                </a:solidFill>
                <a:latin typeface="Arial" panose="020B0604020202020204" pitchFamily="34" charset="0"/>
                <a:ea typeface="+mn-ea"/>
                <a:cs typeface="Arial" panose="020B0604020202020204" pitchFamily="34" charset="0"/>
              </a:rPr>
              <a:t>members open up to each other and confront each other's ideas and perspectives. In some cases </a:t>
            </a:r>
            <a:r>
              <a:rPr lang="en-CA" sz="1200" i="1" dirty="0">
                <a:solidFill>
                  <a:srgbClr val="333333"/>
                </a:solidFill>
                <a:latin typeface="Arial" panose="020B0604020202020204" pitchFamily="34" charset="0"/>
                <a:ea typeface="+mn-ea"/>
                <a:cs typeface="Arial" panose="020B0604020202020204" pitchFamily="34" charset="0"/>
              </a:rPr>
              <a:t>storming</a:t>
            </a:r>
            <a:r>
              <a:rPr lang="en-CA" sz="1200" dirty="0">
                <a:solidFill>
                  <a:srgbClr val="333333"/>
                </a:solidFill>
                <a:latin typeface="Arial" panose="020B0604020202020204" pitchFamily="34" charset="0"/>
                <a:ea typeface="+mn-ea"/>
                <a:cs typeface="Arial" panose="020B0604020202020204" pitchFamily="34" charset="0"/>
              </a:rPr>
              <a:t> can be resolved quickly. In others, the team never leaves this stage. The maturity of some team members usually determines whether the team will ever move out of this stage. </a:t>
            </a:r>
            <a:r>
              <a:rPr lang="en-CA" sz="1200" b="1" dirty="0">
                <a:solidFill>
                  <a:srgbClr val="333333"/>
                </a:solidFill>
                <a:latin typeface="Arial" panose="020B0604020202020204" pitchFamily="34" charset="0"/>
                <a:ea typeface="+mn-ea"/>
                <a:cs typeface="Arial" panose="020B0604020202020204" pitchFamily="34" charset="0"/>
              </a:rPr>
              <a:t>Leaders - Establish process and structure, and work to smooth conflict but not too much – allow the team to work it through. Remain positive and firm in the face of challenges to your leadership or the team's goal. </a:t>
            </a:r>
          </a:p>
        </p:txBody>
      </p:sp>
      <p:sp>
        <p:nvSpPr>
          <p:cNvPr id="4" name="Rectangle 3"/>
          <p:cNvSpPr/>
          <p:nvPr/>
        </p:nvSpPr>
        <p:spPr>
          <a:xfrm>
            <a:off x="323528" y="3068960"/>
            <a:ext cx="8424936" cy="1015663"/>
          </a:xfrm>
          <a:prstGeom prst="rect">
            <a:avLst/>
          </a:prstGeom>
        </p:spPr>
        <p:txBody>
          <a:bodyPr wrap="square">
            <a:spAutoFit/>
          </a:bodyPr>
          <a:lstStyle/>
          <a:p>
            <a:pPr marL="228600" lvl="0" indent="-228600" algn="l" fontAlgn="auto">
              <a:spcBef>
                <a:spcPts val="1800"/>
              </a:spcBef>
              <a:spcAft>
                <a:spcPts val="0"/>
              </a:spcAft>
              <a:buClr>
                <a:srgbClr val="800080"/>
              </a:buClr>
              <a:buSzPct val="100000"/>
              <a:buFont typeface="Wingdings 2" pitchFamily="18" charset="2"/>
              <a:buChar char="¡"/>
              <a:defRPr/>
            </a:pPr>
            <a:r>
              <a:rPr lang="en-CA" sz="1200" b="1" dirty="0" smtClean="0">
                <a:solidFill>
                  <a:srgbClr val="333333"/>
                </a:solidFill>
                <a:latin typeface="Arial" panose="020B0604020202020204" pitchFamily="34" charset="0"/>
                <a:ea typeface="+mn-ea"/>
                <a:cs typeface="Arial" panose="020B0604020202020204" pitchFamily="34" charset="0"/>
              </a:rPr>
              <a:t>Norming - </a:t>
            </a:r>
            <a:r>
              <a:rPr lang="en-CA" sz="1200" dirty="0" smtClean="0">
                <a:solidFill>
                  <a:srgbClr val="333333"/>
                </a:solidFill>
                <a:latin typeface="Arial" panose="020B0604020202020204" pitchFamily="34" charset="0"/>
                <a:ea typeface="+mn-ea"/>
                <a:cs typeface="Arial" panose="020B0604020202020204" pitchFamily="34" charset="0"/>
              </a:rPr>
              <a:t>The team manages to have one goal and come to a mutual plan for the team at this stage. Some may have to give up their own ideas and agree with others in order to make the team function. In this stage, all team members take the responsibility and have the ambition to work for the success of the team's goals. </a:t>
            </a:r>
            <a:r>
              <a:rPr lang="en-CA" sz="1200" b="1" dirty="0" smtClean="0">
                <a:solidFill>
                  <a:srgbClr val="333333"/>
                </a:solidFill>
                <a:latin typeface="Arial" panose="020B0604020202020204" pitchFamily="34" charset="0"/>
                <a:ea typeface="+mn-ea"/>
                <a:cs typeface="Arial" panose="020B0604020202020204" pitchFamily="34" charset="0"/>
              </a:rPr>
              <a:t>Leaders - Step back and help the team take responsibility for progress towards the goal. This is a good time to arrange a social, or a team-building event.</a:t>
            </a:r>
            <a:endParaRPr lang="en-CA" sz="1200" dirty="0">
              <a:solidFill>
                <a:srgbClr val="333333"/>
              </a:solidFill>
              <a:latin typeface="Arial" panose="020B0604020202020204" pitchFamily="34" charset="0"/>
              <a:ea typeface="+mn-ea"/>
              <a:cs typeface="Arial" panose="020B0604020202020204" pitchFamily="34" charset="0"/>
            </a:endParaRPr>
          </a:p>
        </p:txBody>
      </p:sp>
      <p:sp>
        <p:nvSpPr>
          <p:cNvPr id="7" name="Rectangle 6"/>
          <p:cNvSpPr/>
          <p:nvPr/>
        </p:nvSpPr>
        <p:spPr>
          <a:xfrm>
            <a:off x="335945" y="4341297"/>
            <a:ext cx="8424936" cy="830997"/>
          </a:xfrm>
          <a:prstGeom prst="rect">
            <a:avLst/>
          </a:prstGeom>
        </p:spPr>
        <p:txBody>
          <a:bodyPr wrap="square">
            <a:spAutoFit/>
          </a:bodyPr>
          <a:lstStyle/>
          <a:p>
            <a:pPr marL="228600" lvl="0" indent="-228600" algn="l" fontAlgn="auto">
              <a:spcBef>
                <a:spcPts val="1800"/>
              </a:spcBef>
              <a:spcAft>
                <a:spcPts val="0"/>
              </a:spcAft>
              <a:buClr>
                <a:srgbClr val="800080"/>
              </a:buClr>
              <a:buSzPct val="100000"/>
              <a:buFont typeface="Wingdings 2" pitchFamily="18" charset="2"/>
              <a:buChar char="¡"/>
              <a:defRPr/>
            </a:pPr>
            <a:r>
              <a:rPr lang="en-CA" sz="1200" b="1" dirty="0">
                <a:solidFill>
                  <a:srgbClr val="333333"/>
                </a:solidFill>
                <a:latin typeface="Arial" panose="020B0604020202020204" pitchFamily="34" charset="0"/>
                <a:ea typeface="+mn-ea"/>
                <a:cs typeface="Arial" panose="020B0604020202020204" pitchFamily="34" charset="0"/>
              </a:rPr>
              <a:t>Performing - </a:t>
            </a:r>
            <a:r>
              <a:rPr lang="en-CA" sz="1200" dirty="0">
                <a:solidFill>
                  <a:srgbClr val="333333"/>
                </a:solidFill>
                <a:latin typeface="Arial" panose="020B0604020202020204" pitchFamily="34" charset="0"/>
                <a:ea typeface="+mn-ea"/>
                <a:cs typeface="Arial" panose="020B0604020202020204" pitchFamily="34" charset="0"/>
              </a:rPr>
              <a:t>high-performing teams are able to function as a unit as they find ways to get the job done smoothly and effectively without inappropriate conflict or the need for external supervision. </a:t>
            </a:r>
            <a:r>
              <a:rPr lang="en-CA" sz="1200" dirty="0" smtClean="0">
                <a:solidFill>
                  <a:srgbClr val="333333"/>
                </a:solidFill>
                <a:latin typeface="Arial" panose="020B0604020202020204" pitchFamily="34" charset="0"/>
                <a:ea typeface="+mn-ea"/>
                <a:cs typeface="Arial" panose="020B0604020202020204" pitchFamily="34" charset="0"/>
              </a:rPr>
              <a:t>Even </a:t>
            </a:r>
            <a:r>
              <a:rPr lang="en-CA" sz="1200" dirty="0">
                <a:solidFill>
                  <a:srgbClr val="333333"/>
                </a:solidFill>
                <a:latin typeface="Arial" panose="020B0604020202020204" pitchFamily="34" charset="0"/>
                <a:ea typeface="+mn-ea"/>
                <a:cs typeface="Arial" panose="020B0604020202020204" pitchFamily="34" charset="0"/>
              </a:rPr>
              <a:t>the most high-performing teams will revert to earlier stages in certain circumstances.  </a:t>
            </a:r>
            <a:r>
              <a:rPr lang="en-CA" sz="1200" b="1" dirty="0">
                <a:solidFill>
                  <a:srgbClr val="333333"/>
                </a:solidFill>
                <a:latin typeface="Arial" panose="020B0604020202020204" pitchFamily="34" charset="0"/>
                <a:ea typeface="+mn-ea"/>
                <a:cs typeface="Arial" panose="020B0604020202020204" pitchFamily="34" charset="0"/>
              </a:rPr>
              <a:t>Leaders - Delegate as far as you sensibly can. Once the team has achieved high performance, you should aim to have as "light a touch" as possible. </a:t>
            </a:r>
          </a:p>
        </p:txBody>
      </p:sp>
      <p:sp>
        <p:nvSpPr>
          <p:cNvPr id="9" name="Rectangle 8"/>
          <p:cNvSpPr/>
          <p:nvPr/>
        </p:nvSpPr>
        <p:spPr>
          <a:xfrm>
            <a:off x="323527" y="5445224"/>
            <a:ext cx="8437353" cy="276999"/>
          </a:xfrm>
          <a:prstGeom prst="rect">
            <a:avLst/>
          </a:prstGeom>
        </p:spPr>
        <p:txBody>
          <a:bodyPr wrap="square">
            <a:spAutoFit/>
          </a:bodyPr>
          <a:lstStyle/>
          <a:p>
            <a:pPr marL="228600" lvl="0" indent="-228600" algn="l" fontAlgn="auto">
              <a:spcBef>
                <a:spcPts val="1800"/>
              </a:spcBef>
              <a:spcAft>
                <a:spcPts val="0"/>
              </a:spcAft>
              <a:buClr>
                <a:srgbClr val="800080"/>
              </a:buClr>
              <a:buSzPct val="100000"/>
              <a:buFont typeface="Wingdings 2" pitchFamily="18" charset="2"/>
              <a:buChar char="¡"/>
              <a:defRPr/>
            </a:pPr>
            <a:r>
              <a:rPr lang="en-CA" sz="1200" b="1" dirty="0">
                <a:solidFill>
                  <a:srgbClr val="333333"/>
                </a:solidFill>
                <a:latin typeface="Arial" panose="020B0604020202020204" pitchFamily="34" charset="0"/>
                <a:ea typeface="+mn-ea"/>
                <a:cs typeface="Arial" panose="020B0604020202020204" pitchFamily="34" charset="0"/>
              </a:rPr>
              <a:t>Adjourning – 1977 – Leaders - take the time to celebrate its achievements, lessons learned</a:t>
            </a:r>
          </a:p>
        </p:txBody>
      </p:sp>
    </p:spTree>
    <p:extLst>
      <p:ext uri="{BB962C8B-B14F-4D97-AF65-F5344CB8AC3E}">
        <p14:creationId xmlns:p14="http://schemas.microsoft.com/office/powerpoint/2010/main" val="1132018083"/>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9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795" grpId="0" build="p"/>
      <p:bldP spid="3" grpId="0"/>
      <p:bldP spid="4" grpId="0"/>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20</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Decision Making in Teams</a:t>
            </a:r>
            <a:endParaRPr lang="en-CA" sz="2800" dirty="0">
              <a:solidFill>
                <a:schemeClr val="bg1"/>
              </a:solidFill>
            </a:endParaRPr>
          </a:p>
        </p:txBody>
      </p:sp>
    </p:spTree>
    <p:extLst>
      <p:ext uri="{BB962C8B-B14F-4D97-AF65-F5344CB8AC3E}">
        <p14:creationId xmlns:p14="http://schemas.microsoft.com/office/powerpoint/2010/main" val="47279136"/>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4"/>
          <p:cNvSpPr>
            <a:spLocks noGrp="1" noChangeArrowheads="1"/>
          </p:cNvSpPr>
          <p:nvPr>
            <p:ph type="title"/>
          </p:nvPr>
        </p:nvSpPr>
        <p:spPr/>
        <p:txBody>
          <a:bodyPr>
            <a:normAutofit/>
          </a:bodyPr>
          <a:lstStyle/>
          <a:p>
            <a:r>
              <a:rPr lang="en-US" dirty="0" smtClean="0"/>
              <a:t>Team Decisions - Guidelines</a:t>
            </a:r>
            <a:endParaRPr lang="en-US" dirty="0"/>
          </a:p>
        </p:txBody>
      </p:sp>
      <p:sp>
        <p:nvSpPr>
          <p:cNvPr id="324613" name="Rectangle 5"/>
          <p:cNvSpPr>
            <a:spLocks noGrp="1" noChangeArrowheads="1"/>
          </p:cNvSpPr>
          <p:nvPr>
            <p:ph idx="1"/>
          </p:nvPr>
        </p:nvSpPr>
        <p:spPr/>
        <p:txBody>
          <a:bodyPr/>
          <a:lstStyle/>
          <a:p>
            <a:r>
              <a:rPr lang="en-US" dirty="0" smtClean="0"/>
              <a:t>Team should encourage critical thinking</a:t>
            </a:r>
          </a:p>
          <a:p>
            <a:r>
              <a:rPr lang="en-US" dirty="0" smtClean="0"/>
              <a:t>Sufficient team diversity</a:t>
            </a:r>
          </a:p>
          <a:p>
            <a:r>
              <a:rPr lang="en-US" dirty="0" smtClean="0"/>
              <a:t>Checks/balances to avoid dominant participants</a:t>
            </a:r>
          </a:p>
          <a:p>
            <a:r>
              <a:rPr lang="en-US" dirty="0" smtClean="0"/>
              <a:t>Maintain optimal team size </a:t>
            </a:r>
          </a:p>
          <a:p>
            <a:r>
              <a:rPr lang="en-US" dirty="0" smtClean="0"/>
              <a:t>Introduce effective team structures </a:t>
            </a:r>
            <a:endParaRPr lang="en-US" dirty="0"/>
          </a:p>
        </p:txBody>
      </p:sp>
      <p:sp>
        <p:nvSpPr>
          <p:cNvPr id="5" name="Slide Number Placeholder 4"/>
          <p:cNvSpPr>
            <a:spLocks noGrp="1"/>
          </p:cNvSpPr>
          <p:nvPr>
            <p:ph type="sldNum" sz="quarter" idx="12"/>
          </p:nvPr>
        </p:nvSpPr>
        <p:spPr/>
        <p:txBody>
          <a:bodyPr/>
          <a:lstStyle/>
          <a:p>
            <a:fld id="{C7C3994F-8E01-8447-8E73-046F7451C86B}" type="slidenum">
              <a:rPr lang="en-US" smtClean="0"/>
              <a:pPr/>
              <a:t>21</a:t>
            </a:fld>
            <a:endParaRPr lang="en-US" dirty="0"/>
          </a:p>
        </p:txBody>
      </p:sp>
    </p:spTree>
    <p:extLst>
      <p:ext uri="{BB962C8B-B14F-4D97-AF65-F5344CB8AC3E}">
        <p14:creationId xmlns:p14="http://schemas.microsoft.com/office/powerpoint/2010/main" val="3514360662"/>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1CCB2C-33EF-B74D-8A13-2DBFD6F1DD11}" type="slidenum">
              <a:rPr lang="en-US" smtClean="0"/>
              <a:pPr/>
              <a:t>22</a:t>
            </a:fld>
            <a:endParaRPr lang="en-US" dirty="0"/>
          </a:p>
        </p:txBody>
      </p:sp>
      <p:sp>
        <p:nvSpPr>
          <p:cNvPr id="4" name="Oval 3"/>
          <p:cNvSpPr/>
          <p:nvPr/>
        </p:nvSpPr>
        <p:spPr>
          <a:xfrm>
            <a:off x="755576" y="2492896"/>
            <a:ext cx="7704856" cy="2664296"/>
          </a:xfrm>
          <a:prstGeom prst="ellipse">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1367644" y="3563434"/>
            <a:ext cx="6480720" cy="523220"/>
          </a:xfrm>
          <a:prstGeom prst="rect">
            <a:avLst/>
          </a:prstGeom>
          <a:noFill/>
        </p:spPr>
        <p:txBody>
          <a:bodyPr wrap="square" rtlCol="0">
            <a:spAutoFit/>
          </a:bodyPr>
          <a:lstStyle/>
          <a:p>
            <a:r>
              <a:rPr lang="en-CA" sz="2800" dirty="0" smtClean="0">
                <a:solidFill>
                  <a:schemeClr val="bg1"/>
                </a:solidFill>
              </a:rPr>
              <a:t>My 2 cents</a:t>
            </a:r>
            <a:endParaRPr lang="en-CA" sz="2800" dirty="0">
              <a:solidFill>
                <a:schemeClr val="bg1"/>
              </a:solidFill>
            </a:endParaRPr>
          </a:p>
        </p:txBody>
      </p:sp>
    </p:spTree>
    <p:extLst>
      <p:ext uri="{BB962C8B-B14F-4D97-AF65-F5344CB8AC3E}">
        <p14:creationId xmlns:p14="http://schemas.microsoft.com/office/powerpoint/2010/main" val="3333292243"/>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z="3600" dirty="0" smtClean="0">
                <a:solidFill>
                  <a:srgbClr val="FF0000"/>
                </a:solidFill>
              </a:rPr>
              <a:t>My Top Tips for Effective Teams</a:t>
            </a:r>
          </a:p>
        </p:txBody>
      </p:sp>
      <p:sp>
        <p:nvSpPr>
          <p:cNvPr id="5" name="Slide Number Placeholder 4"/>
          <p:cNvSpPr>
            <a:spLocks noGrp="1"/>
          </p:cNvSpPr>
          <p:nvPr>
            <p:ph type="sldNum" sz="quarter" idx="12"/>
          </p:nvPr>
        </p:nvSpPr>
        <p:spPr/>
        <p:txBody>
          <a:bodyPr/>
          <a:lstStyle/>
          <a:p>
            <a:fld id="{F41CCB2C-33EF-B74D-8A13-2DBFD6F1DD11}" type="slidenum">
              <a:rPr lang="en-US" smtClean="0"/>
              <a:pPr/>
              <a:t>23</a:t>
            </a:fld>
            <a:endParaRPr lang="en-US" dirty="0"/>
          </a:p>
        </p:txBody>
      </p:sp>
      <p:sp>
        <p:nvSpPr>
          <p:cNvPr id="7" name="Content Placeholder 6"/>
          <p:cNvSpPr txBox="1">
            <a:spLocks noGrp="1"/>
          </p:cNvSpPr>
          <p:nvPr>
            <p:ph idx="1"/>
          </p:nvPr>
        </p:nvSpPr>
        <p:spPr>
          <a:xfrm>
            <a:off x="251520" y="1556792"/>
            <a:ext cx="8352928" cy="4031873"/>
          </a:xfrm>
          <a:prstGeom prst="rect">
            <a:avLst/>
          </a:prstGeom>
          <a:noFill/>
        </p:spPr>
        <p:txBody>
          <a:bodyPr wrap="square">
            <a:spAutoFit/>
          </a:bodyPr>
          <a:lstStyle/>
          <a:p>
            <a:pPr marL="342900" indent="-342900">
              <a:spcBef>
                <a:spcPts val="0"/>
              </a:spcBef>
              <a:spcAft>
                <a:spcPts val="1200"/>
              </a:spcAft>
              <a:buAutoNum type="arabicPeriod"/>
              <a:defRPr/>
            </a:pPr>
            <a:r>
              <a:rPr lang="en-CA" sz="1800" dirty="0" smtClean="0">
                <a:solidFill>
                  <a:srgbClr val="C00000"/>
                </a:solidFill>
              </a:rPr>
              <a:t>Will creating a team help us achieve our objectives? If not, don’t bother!</a:t>
            </a:r>
          </a:p>
          <a:p>
            <a:pPr marL="342900" indent="-342900">
              <a:spcBef>
                <a:spcPts val="0"/>
              </a:spcBef>
              <a:spcAft>
                <a:spcPts val="1200"/>
              </a:spcAft>
              <a:buAutoNum type="arabicPeriod"/>
              <a:defRPr/>
            </a:pPr>
            <a:r>
              <a:rPr lang="en-CA" sz="1800" dirty="0" smtClean="0">
                <a:solidFill>
                  <a:srgbClr val="C00000"/>
                </a:solidFill>
              </a:rPr>
              <a:t>Be really clear on the purpose of the team, its objectives, each person’s role, and give them the resources and decision making authority they need. </a:t>
            </a:r>
          </a:p>
          <a:p>
            <a:pPr marL="342900" indent="-342900">
              <a:spcBef>
                <a:spcPts val="0"/>
              </a:spcBef>
              <a:spcAft>
                <a:spcPts val="1200"/>
              </a:spcAft>
              <a:buAutoNum type="arabicPeriod"/>
              <a:defRPr/>
            </a:pPr>
            <a:r>
              <a:rPr lang="en-CA" sz="1800" dirty="0" smtClean="0">
                <a:solidFill>
                  <a:srgbClr val="C00000"/>
                </a:solidFill>
              </a:rPr>
              <a:t>Make sure you have good project management expertise on the team – clarity and accountability on who’s doing what and by when!</a:t>
            </a:r>
          </a:p>
          <a:p>
            <a:pPr marL="342900" indent="-342900">
              <a:spcBef>
                <a:spcPts val="0"/>
              </a:spcBef>
              <a:spcAft>
                <a:spcPts val="1200"/>
              </a:spcAft>
              <a:buAutoNum type="arabicPeriod"/>
              <a:defRPr/>
            </a:pPr>
            <a:r>
              <a:rPr lang="en-CA" sz="1800" dirty="0" smtClean="0">
                <a:solidFill>
                  <a:srgbClr val="C00000"/>
                </a:solidFill>
              </a:rPr>
              <a:t> Team selection is key – you want diversity, mixture of empathy and ‘devil’s advocate’</a:t>
            </a:r>
          </a:p>
          <a:p>
            <a:pPr marL="342900" indent="-342900">
              <a:spcBef>
                <a:spcPts val="0"/>
              </a:spcBef>
              <a:spcAft>
                <a:spcPts val="1200"/>
              </a:spcAft>
              <a:buAutoNum type="arabicPeriod"/>
              <a:defRPr/>
            </a:pPr>
            <a:r>
              <a:rPr lang="en-CA" sz="1800" dirty="0" smtClean="0">
                <a:solidFill>
                  <a:srgbClr val="C00000"/>
                </a:solidFill>
              </a:rPr>
              <a:t>Strive for openness and transparency – if things start to slide, address it early and openly. If you have to go back to the Storming stage, then do it.</a:t>
            </a:r>
            <a:endParaRPr lang="en-CA" sz="1800" dirty="0">
              <a:solidFill>
                <a:srgbClr val="C00000"/>
              </a:solidFill>
            </a:endParaRPr>
          </a:p>
        </p:txBody>
      </p:sp>
    </p:spTree>
    <p:extLst>
      <p:ext uri="{BB962C8B-B14F-4D97-AF65-F5344CB8AC3E}">
        <p14:creationId xmlns:p14="http://schemas.microsoft.com/office/powerpoint/2010/main" val="961000737"/>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theme/theme1.xml><?xml version="1.0" encoding="utf-8"?>
<a:theme xmlns:a="http://schemas.openxmlformats.org/drawingml/2006/main" name="McShaneOB7_Ch">
  <a:themeElements>
    <a:clrScheme name="Plaza">
      <a:dk1>
        <a:sysClr val="windowText" lastClr="000000"/>
      </a:dk1>
      <a:lt1>
        <a:sysClr val="window" lastClr="FFFFFF"/>
      </a:lt1>
      <a:dk2>
        <a:srgbClr val="333333"/>
      </a:dk2>
      <a:lt2>
        <a:srgbClr val="CCCCCC"/>
      </a:lt2>
      <a:accent1>
        <a:srgbClr val="990000"/>
      </a:accent1>
      <a:accent2>
        <a:srgbClr val="580101"/>
      </a:accent2>
      <a:accent3>
        <a:srgbClr val="E94A00"/>
      </a:accent3>
      <a:accent4>
        <a:srgbClr val="EB8F00"/>
      </a:accent4>
      <a:accent5>
        <a:srgbClr val="A4A4A4"/>
      </a:accent5>
      <a:accent6>
        <a:srgbClr val="666666"/>
      </a:accent6>
      <a:hlink>
        <a:srgbClr val="D01010"/>
      </a:hlink>
      <a:folHlink>
        <a:srgbClr val="E6682E"/>
      </a:folHlink>
    </a:clrScheme>
    <a:fontScheme name="Plaza">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laza">
      <a:fillStyleLst>
        <a:solidFill>
          <a:schemeClr val="phClr"/>
        </a:solidFill>
        <a:gradFill rotWithShape="1">
          <a:gsLst>
            <a:gs pos="0">
              <a:schemeClr val="phClr">
                <a:tint val="100000"/>
                <a:shade val="60000"/>
                <a:satMod val="135000"/>
              </a:schemeClr>
            </a:gs>
            <a:gs pos="100000">
              <a:schemeClr val="phClr">
                <a:tint val="100000"/>
                <a:shade val="100000"/>
                <a:satMod val="135000"/>
              </a:schemeClr>
            </a:gs>
          </a:gsLst>
          <a:lin ang="16200000" scaled="1"/>
        </a:gradFill>
        <a:gradFill rotWithShape="1">
          <a:gsLst>
            <a:gs pos="0">
              <a:schemeClr val="phClr">
                <a:shade val="70000"/>
                <a:satMod val="120000"/>
              </a:schemeClr>
            </a:gs>
            <a:gs pos="35000">
              <a:schemeClr val="phClr">
                <a:shade val="100000"/>
                <a:satMod val="150000"/>
              </a:schemeClr>
            </a:gs>
            <a:gs pos="70000">
              <a:schemeClr val="phClr">
                <a:tint val="100000"/>
                <a:shade val="100000"/>
                <a:satMod val="200000"/>
                <a:greenMod val="100000"/>
              </a:schemeClr>
            </a:gs>
            <a:gs pos="100000">
              <a:schemeClr val="phClr">
                <a:tint val="100000"/>
                <a:shade val="100000"/>
                <a:satMod val="250000"/>
                <a:greenMod val="100000"/>
              </a:schemeClr>
            </a:gs>
          </a:gsLst>
          <a:lin ang="162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a:effectStyle>
        <a:effectStyle>
          <a:effectLst>
            <a:innerShdw blurRad="50800" dist="25400" dir="13500000">
              <a:srgbClr val="FFFFFF">
                <a:alpha val="75000"/>
              </a:srgbClr>
            </a:innerShdw>
            <a:outerShdw blurRad="88900" dist="38100" dir="6600000" sx="101000" sy="101000" rotWithShape="0">
              <a:srgbClr val="000000">
                <a:alpha val="50000"/>
              </a:srgbClr>
            </a:outerShdw>
          </a:effectLst>
          <a:scene3d>
            <a:camera prst="perspectiveFront" fov="3000000"/>
            <a:lightRig rig="morning" dir="tl">
              <a:rot lat="0" lon="0" rev="1800000"/>
            </a:lightRig>
          </a:scene3d>
          <a:sp3d contourW="38100" prstMaterial="softEdge">
            <a:bevelT w="25400" h="38100"/>
            <a:contourClr>
              <a:schemeClr val="phClr">
                <a:tint val="6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McShaneOB7_Ch.potx</Template>
  <TotalTime>6464</TotalTime>
  <Pages>0</Pages>
  <Words>2111</Words>
  <Characters>0</Characters>
  <Application>Microsoft Macintosh PowerPoint</Application>
  <PresentationFormat>Letter Paper (8.5x11 in)</PresentationFormat>
  <Lines>0</Lines>
  <Paragraphs>206</Paragraphs>
  <Slides>23</Slides>
  <Notes>23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McShaneOB7_Ch</vt:lpstr>
      <vt:lpstr>Team Dynamics</vt:lpstr>
      <vt:lpstr>PowerPoint Presentation</vt:lpstr>
      <vt:lpstr>What are Teams?</vt:lpstr>
      <vt:lpstr>Key Types of Teams</vt:lpstr>
      <vt:lpstr>Key Types of Teams</vt:lpstr>
      <vt:lpstr>Levels of Task Interdependence</vt:lpstr>
      <vt:lpstr>PowerPoint Presentation</vt:lpstr>
      <vt:lpstr>Team Advantages/Challenges</vt:lpstr>
      <vt:lpstr>Team Design - Team Size</vt:lpstr>
      <vt:lpstr>PowerPoint Presentation</vt:lpstr>
      <vt:lpstr>Team States - Team Efficacy</vt:lpstr>
      <vt:lpstr>PowerPoint Presentation</vt:lpstr>
      <vt:lpstr>Recent Research</vt:lpstr>
      <vt:lpstr>Recent Research</vt:lpstr>
      <vt:lpstr>Recent Research</vt:lpstr>
      <vt:lpstr>PowerPoint Presentation</vt:lpstr>
      <vt:lpstr>PowerPoint Presentation</vt:lpstr>
      <vt:lpstr>5 Stage Model of Team Development</vt:lpstr>
      <vt:lpstr>5 Stages of Team Development</vt:lpstr>
      <vt:lpstr>PowerPoint Presentation</vt:lpstr>
      <vt:lpstr>Team Decisions - Guidelines</vt:lpstr>
      <vt:lpstr>PowerPoint Presentation</vt:lpstr>
      <vt:lpstr>My Top Tips for Effective Teams</vt:lpstr>
    </vt:vector>
  </TitlesOfParts>
  <Company>University of Western Australia</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 Dynamics</dc:title>
  <dc:creator>Steven McShane</dc:creator>
  <cp:lastModifiedBy>Jayson Patel</cp:lastModifiedBy>
  <cp:revision>274</cp:revision>
  <cp:lastPrinted>2016-11-01T21:06:30Z</cp:lastPrinted>
  <dcterms:created xsi:type="dcterms:W3CDTF">2011-12-07T16:09:33Z</dcterms:created>
  <dcterms:modified xsi:type="dcterms:W3CDTF">2017-10-26T03:48:50Z</dcterms:modified>
</cp:coreProperties>
</file>