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81" r:id="rId2"/>
    <p:sldId id="311" r:id="rId3"/>
    <p:sldId id="282" r:id="rId4"/>
    <p:sldId id="283" r:id="rId5"/>
    <p:sldId id="300" r:id="rId6"/>
    <p:sldId id="301" r:id="rId7"/>
    <p:sldId id="303" r:id="rId8"/>
    <p:sldId id="314" r:id="rId9"/>
    <p:sldId id="284" r:id="rId10"/>
    <p:sldId id="294" r:id="rId11"/>
    <p:sldId id="286" r:id="rId12"/>
    <p:sldId id="285" r:id="rId13"/>
    <p:sldId id="259" r:id="rId14"/>
    <p:sldId id="291" r:id="rId15"/>
    <p:sldId id="287" r:id="rId16"/>
    <p:sldId id="295" r:id="rId17"/>
    <p:sldId id="288" r:id="rId18"/>
    <p:sldId id="289" r:id="rId19"/>
    <p:sldId id="290" r:id="rId20"/>
    <p:sldId id="265" r:id="rId21"/>
    <p:sldId id="307" r:id="rId22"/>
    <p:sldId id="266" r:id="rId23"/>
    <p:sldId id="267" r:id="rId24"/>
    <p:sldId id="268" r:id="rId25"/>
    <p:sldId id="269" r:id="rId26"/>
    <p:sldId id="309" r:id="rId27"/>
    <p:sldId id="270" r:id="rId28"/>
    <p:sldId id="271" r:id="rId29"/>
    <p:sldId id="313" r:id="rId30"/>
    <p:sldId id="272" r:id="rId31"/>
    <p:sldId id="292" r:id="rId32"/>
    <p:sldId id="293" r:id="rId33"/>
    <p:sldId id="305" r:id="rId34"/>
    <p:sldId id="296" r:id="rId35"/>
    <p:sldId id="297" r:id="rId36"/>
    <p:sldId id="274" r:id="rId37"/>
    <p:sldId id="275" r:id="rId38"/>
    <p:sldId id="277" r:id="rId39"/>
    <p:sldId id="278" r:id="rId40"/>
    <p:sldId id="279" r:id="rId41"/>
    <p:sldId id="280" r:id="rId42"/>
    <p:sldId id="304" r:id="rId43"/>
    <p:sldId id="312"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3E0191-247C-45F2-9676-6D9DFF8EB583}" type="datetimeFigureOut">
              <a:rPr lang="en-US" smtClean="0"/>
              <a:pPr/>
              <a:t>6/10/2013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536F40-8582-42FB-997C-33352CEA3AB1}" type="slidenum">
              <a:rPr lang="en-US" smtClean="0"/>
              <a:pPr/>
              <a:t>‹#›</a:t>
            </a:fld>
            <a:endParaRPr lang="en-US"/>
          </a:p>
        </p:txBody>
      </p:sp>
    </p:spTree>
    <p:extLst>
      <p:ext uri="{BB962C8B-B14F-4D97-AF65-F5344CB8AC3E}">
        <p14:creationId xmlns:p14="http://schemas.microsoft.com/office/powerpoint/2010/main" val="41365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BBBA3CE-66C3-4AB5-9CB0-769817B0A450}" type="datetime1">
              <a:rPr lang="en-US" smtClean="0"/>
              <a:pPr/>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C8065E-F211-446D-997B-6E8A7CAE0020}" type="datetime1">
              <a:rPr lang="en-US" smtClean="0"/>
              <a:pPr/>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8381B-18B0-45C9-9BC6-5CCAB2685DB6}" type="datetime1">
              <a:rPr lang="en-US" smtClean="0"/>
              <a:pPr/>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6BB08EF-BE6B-40A4-AC0A-5BE723EDCB23}" type="datetime1">
              <a:rPr lang="en-US" smtClean="0"/>
              <a:pPr/>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1E1F4C-A9F0-476A-8EA4-BEF778154E20}" type="datetime1">
              <a:rPr lang="en-US" smtClean="0"/>
              <a:pPr/>
              <a:t>6/10/2013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4535BB-1773-4479-A98A-78083326F4C9}" type="datetime1">
              <a:rPr lang="en-US" smtClean="0"/>
              <a:pPr/>
              <a:t>6/10/2013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2ADBA-BFB6-4369-8752-E05D1CB46E11}" type="datetime1">
              <a:rPr lang="en-US" smtClean="0"/>
              <a:pPr/>
              <a:t>6/10/2013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8E3104-279A-4AA9-B1F0-DC5F3DC7E3C8}" type="datetime1">
              <a:rPr lang="en-US" smtClean="0"/>
              <a:pPr/>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15A319-4586-46CA-ABA3-E4F8E032E6A9}" type="datetime1">
              <a:rPr lang="en-US" smtClean="0"/>
              <a:pPr/>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101A10-9513-4F1D-80CF-EE3A3ECD152D}" type="datetime1">
              <a:rPr lang="en-US" smtClean="0"/>
              <a:pPr/>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F0C302-037B-4D12-9638-5BC2AB6E8C42}" type="datetime1">
              <a:rPr lang="en-US" smtClean="0"/>
              <a:pPr/>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47800" y="80963"/>
            <a:ext cx="7467600" cy="9779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228600" y="1219200"/>
            <a:ext cx="8686800" cy="5181600"/>
          </a:xfrm>
        </p:spPr>
        <p:txBody>
          <a:bodyPr/>
          <a:lstStyle/>
          <a:p>
            <a:endParaRPr lang="en-CA"/>
          </a:p>
        </p:txBody>
      </p:sp>
      <p:sp>
        <p:nvSpPr>
          <p:cNvPr id="4" name="Footer Placeholder 3"/>
          <p:cNvSpPr>
            <a:spLocks noGrp="1"/>
          </p:cNvSpPr>
          <p:nvPr>
            <p:ph type="ftr" sz="quarter" idx="10"/>
          </p:nvPr>
        </p:nvSpPr>
        <p:spPr>
          <a:xfrm>
            <a:off x="76200" y="6553200"/>
            <a:ext cx="8912225" cy="247650"/>
          </a:xfrm>
        </p:spPr>
        <p:txBody>
          <a:bodyPr/>
          <a:lstStyle>
            <a:lvl1pPr>
              <a:defRPr/>
            </a:lvl1pPr>
          </a:lstStyle>
          <a:p>
            <a:endParaRPr lang="en-US" b="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61232-7449-4022-A286-B41C15D8B801}" type="datetime1">
              <a:rPr lang="en-US" smtClean="0"/>
              <a:pPr/>
              <a:t>6/10/2013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oofast.ca/takesurvey.php?SurveyID=697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Microsoft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oleObject" Target="../embeddings/Microsoft_Excel_97-2003_Worksheet2.xls"/><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1.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a:t>Between- and </a:t>
            </a:r>
            <a:r>
              <a:rPr lang="en-US" sz="4600" b="1" smtClean="0"/>
              <a:t>Within-Subjects </a:t>
            </a:r>
            <a:r>
              <a:rPr lang="en-US" sz="4600" b="1" smtClean="0"/>
              <a:t>Designs:</a:t>
            </a:r>
            <a:r>
              <a:rPr lang="en-US" sz="4600" dirty="0" smtClean="0"/>
              <a:t/>
            </a:r>
            <a:br>
              <a:rPr lang="en-US" sz="4600" dirty="0" smtClean="0"/>
            </a:br>
            <a:r>
              <a:rPr lang="en-US" sz="3800" dirty="0" smtClean="0"/>
              <a:t>More Bang for your participant buck</a:t>
            </a:r>
            <a:endParaRPr lang="en-US" sz="38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 2001 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5181600"/>
          </a:xfrm>
        </p:spPr>
        <p:txBody>
          <a:bodyPr>
            <a:normAutofit fontScale="92500" lnSpcReduction="10000"/>
          </a:bodyPr>
          <a:lstStyle/>
          <a:p>
            <a:endParaRPr lang="en-US" sz="1200" dirty="0" smtClean="0"/>
          </a:p>
          <a:p>
            <a:r>
              <a:rPr lang="en-US" dirty="0" smtClean="0"/>
              <a:t>Online survey will be released for review session Weds. Complete it by Sunday afternoon (14:00) so that we can address any questions you have.</a:t>
            </a:r>
          </a:p>
          <a:p>
            <a:pPr lvl="1"/>
            <a:r>
              <a:rPr lang="en-US" sz="2400" dirty="0" smtClean="0">
                <a:hlinkClick r:id="rId2"/>
              </a:rPr>
              <a:t>https://www.toofast.ca/takesurvey.php?SurveyID=6979</a:t>
            </a:r>
            <a:endParaRPr lang="en-US" sz="2400" dirty="0" smtClean="0"/>
          </a:p>
          <a:p>
            <a:endParaRPr lang="en-US" sz="1200" dirty="0" smtClean="0"/>
          </a:p>
          <a:p>
            <a:r>
              <a:rPr lang="en-US" dirty="0" smtClean="0"/>
              <a:t>Course evaluation (online)</a:t>
            </a:r>
          </a:p>
          <a:p>
            <a:endParaRPr lang="en-US" sz="1200" dirty="0" smtClean="0"/>
          </a:p>
          <a:p>
            <a:r>
              <a:rPr lang="en-US" dirty="0" smtClean="0"/>
              <a:t>Supplemental quiz available </a:t>
            </a:r>
            <a:r>
              <a:rPr lang="en-US" dirty="0" smtClean="0"/>
              <a:t>(Friday, 17:00</a:t>
            </a:r>
            <a:r>
              <a:rPr lang="en-US" dirty="0" smtClean="0"/>
              <a:t>) will cover all the material up to the last lecture.</a:t>
            </a:r>
          </a:p>
          <a:p>
            <a:pPr lvl="1"/>
            <a:r>
              <a:rPr lang="en-US" dirty="0" smtClean="0"/>
              <a:t>I will take </a:t>
            </a:r>
            <a:r>
              <a:rPr lang="en-US" b="1" dirty="0" smtClean="0"/>
              <a:t>the last 5 quizzes you complete</a:t>
            </a:r>
          </a:p>
          <a:p>
            <a:pPr lvl="1"/>
            <a:r>
              <a:rPr lang="en-CA" b="1" dirty="0" smtClean="0"/>
              <a:t>Only recommended for those that had an Internet </a:t>
            </a:r>
            <a:r>
              <a:rPr lang="en-CA" b="1" dirty="0" smtClean="0"/>
              <a:t>problem</a:t>
            </a:r>
            <a:endParaRPr lang="en-US" b="1"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r>
              <a:rPr lang="en-US" dirty="0" smtClean="0"/>
              <a:t>Reasons for selecting different experimental designs.</a:t>
            </a:r>
          </a:p>
          <a:p>
            <a:endParaRPr lang="en-US" sz="1200" dirty="0" smtClean="0"/>
          </a:p>
          <a:p>
            <a:r>
              <a:rPr lang="en-US" dirty="0" smtClean="0"/>
              <a:t>Between-Subjects Design.</a:t>
            </a:r>
            <a:endParaRPr lang="en-US" sz="1200" dirty="0" smtClean="0"/>
          </a:p>
          <a:p>
            <a:endParaRPr lang="en-US" sz="1200" dirty="0" smtClean="0"/>
          </a:p>
          <a:p>
            <a:r>
              <a:rPr lang="en-US" dirty="0" smtClean="0"/>
              <a:t>Within-Subjects Design.</a:t>
            </a:r>
          </a:p>
          <a:p>
            <a:endParaRPr lang="en-US" sz="1200" dirty="0" smtClean="0"/>
          </a:p>
          <a:p>
            <a:r>
              <a:rPr lang="en-US" dirty="0" smtClean="0"/>
              <a:t>Similarities and Differences.</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lnSpcReduction="10000"/>
          </a:bodyPr>
          <a:lstStyle/>
          <a:p>
            <a:r>
              <a:rPr lang="en-CA" sz="2400" dirty="0" smtClean="0"/>
              <a:t>“.</a:t>
            </a:r>
            <a:r>
              <a:rPr lang="en-US" sz="2400" dirty="0" smtClean="0"/>
              <a:t> Let it be your constant method to look into the design of people's actions, and see what they would be at, as often as it is practicable; and to make this custom the more significant, practice it first upon yourself.</a:t>
            </a:r>
            <a:r>
              <a:rPr lang="en-CA" sz="2400" dirty="0" smtClean="0"/>
              <a:t>”</a:t>
            </a:r>
          </a:p>
          <a:p>
            <a:endParaRPr lang="en-CA" sz="2400" dirty="0" smtClean="0"/>
          </a:p>
          <a:p>
            <a:r>
              <a:rPr lang="en-CA" sz="2400" dirty="0" smtClean="0"/>
              <a:t>- </a:t>
            </a:r>
            <a:r>
              <a:rPr lang="en-US" sz="2400" dirty="0" smtClean="0"/>
              <a:t>Marcus Aurelius</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Within- and Between-Subjects Design</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5029200"/>
          </a:xfrm>
        </p:spPr>
        <p:txBody>
          <a:bodyPr/>
          <a:lstStyle/>
          <a:p>
            <a:endParaRPr lang="en-US" sz="1200" dirty="0" smtClean="0"/>
          </a:p>
          <a:p>
            <a:r>
              <a:rPr lang="en-US" sz="2800" dirty="0" smtClean="0"/>
              <a:t>In an experimental design, we compare the scores from each treatment condition to examine a) whether there is variation between conditions, and b) whether that variation is systematically different (i.e., statistically significant).</a:t>
            </a:r>
          </a:p>
          <a:p>
            <a:endParaRPr lang="en-US" sz="1200" dirty="0" smtClean="0"/>
          </a:p>
          <a:p>
            <a:r>
              <a:rPr lang="en-US" sz="2800" dirty="0" smtClean="0"/>
              <a:t>In any given study, we might want to adopt a particular approach given the nature of the phenomena being studied.</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srcRect/>
          <a:stretch>
            <a:fillRect/>
          </a:stretch>
        </p:blipFill>
        <p:spPr bwMode="auto">
          <a:xfrm>
            <a:off x="251520" y="1710712"/>
            <a:ext cx="3384376" cy="3950536"/>
          </a:xfrm>
          <a:prstGeom prst="rect">
            <a:avLst/>
          </a:prstGeom>
          <a:noFill/>
          <a:ln w="9525">
            <a:noFill/>
            <a:miter lim="800000"/>
            <a:headEnd/>
            <a:tailEnd/>
          </a:ln>
        </p:spPr>
      </p:pic>
      <p:sp>
        <p:nvSpPr>
          <p:cNvPr id="3" name="Content Placeholder 2"/>
          <p:cNvSpPr>
            <a:spLocks noGrp="1"/>
          </p:cNvSpPr>
          <p:nvPr>
            <p:ph idx="1"/>
          </p:nvPr>
        </p:nvSpPr>
        <p:spPr>
          <a:xfrm>
            <a:off x="3810000" y="1295400"/>
            <a:ext cx="4953000" cy="5105400"/>
          </a:xfrm>
        </p:spPr>
        <p:txBody>
          <a:bodyPr/>
          <a:lstStyle/>
          <a:p>
            <a:r>
              <a:rPr lang="en-US" sz="3000" dirty="0" smtClean="0"/>
              <a:t>Recall our discussion of participant selection.</a:t>
            </a:r>
          </a:p>
          <a:p>
            <a:endParaRPr lang="en-US" sz="1200" dirty="0" smtClean="0"/>
          </a:p>
          <a:p>
            <a:r>
              <a:rPr lang="en-US" sz="3000" dirty="0" smtClean="0"/>
              <a:t>Ideally, we want to randomly sample from the general population and obtain a representative sample.</a:t>
            </a:r>
          </a:p>
          <a:p>
            <a:endParaRPr lang="en-US" sz="1200" dirty="0" smtClean="0"/>
          </a:p>
          <a:p>
            <a:r>
              <a:rPr lang="en-US" sz="3000" dirty="0" smtClean="0"/>
              <a:t>Consider Rubin’s study: What would happen…?</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Population Characteristics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Rounded Rectangle 8"/>
          <p:cNvSpPr/>
          <p:nvPr/>
        </p:nvSpPr>
        <p:spPr>
          <a:xfrm>
            <a:off x="304800" y="2743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304800" y="18288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2362200" y="2743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295400" y="37338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2362200" y="4648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a:off x="304800" y="47244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1295400" y="27432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a:off x="2362200" y="17526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p:cNvSpPr/>
          <p:nvPr/>
        </p:nvSpPr>
        <p:spPr>
          <a:xfrm>
            <a:off x="304800" y="3733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a:off x="2362200" y="3733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a:off x="1295400" y="47244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a:off x="1295400" y="1828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srcRect/>
          <a:stretch>
            <a:fillRect/>
          </a:stretch>
        </p:blipFill>
        <p:spPr bwMode="auto">
          <a:xfrm>
            <a:off x="251520" y="1710712"/>
            <a:ext cx="3384376" cy="3950536"/>
          </a:xfrm>
          <a:prstGeom prst="rect">
            <a:avLst/>
          </a:prstGeom>
          <a:noFill/>
          <a:ln w="9525">
            <a:noFill/>
            <a:miter lim="800000"/>
            <a:headEnd/>
            <a:tailEnd/>
          </a:ln>
        </p:spPr>
      </p:pic>
      <p:sp>
        <p:nvSpPr>
          <p:cNvPr id="3" name="Content Placeholder 2"/>
          <p:cNvSpPr>
            <a:spLocks noGrp="1"/>
          </p:cNvSpPr>
          <p:nvPr>
            <p:ph idx="1"/>
          </p:nvPr>
        </p:nvSpPr>
        <p:spPr>
          <a:xfrm>
            <a:off x="3810000" y="1295400"/>
            <a:ext cx="4953000" cy="5105400"/>
          </a:xfrm>
        </p:spPr>
        <p:txBody>
          <a:bodyPr/>
          <a:lstStyle/>
          <a:p>
            <a:endParaRPr lang="en-US" sz="2800" dirty="0" smtClean="0"/>
          </a:p>
          <a:p>
            <a:r>
              <a:rPr lang="en-US" sz="2800" dirty="0" smtClean="0"/>
              <a:t>How we administer a treatment can radically affect our results.</a:t>
            </a:r>
          </a:p>
          <a:p>
            <a:endParaRPr lang="en-US" sz="1200" dirty="0" smtClean="0"/>
          </a:p>
          <a:p>
            <a:r>
              <a:rPr lang="en-US" sz="2800" dirty="0" smtClean="0"/>
              <a:t>Thus, when selecting a research design we need to be mindful of the manner in which we manipulate our independent variable.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Population Characteristics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Rounded Rectangle 8"/>
          <p:cNvSpPr/>
          <p:nvPr/>
        </p:nvSpPr>
        <p:spPr>
          <a:xfrm>
            <a:off x="304800" y="2743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304800" y="18288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2362200" y="2743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295400" y="37338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2362200" y="46482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a:off x="304800" y="4724400"/>
            <a:ext cx="838200" cy="9144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1295400" y="27432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a:off x="2362200" y="17526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p:cNvSpPr/>
          <p:nvPr/>
        </p:nvSpPr>
        <p:spPr>
          <a:xfrm>
            <a:off x="304800" y="3733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a:off x="2362200" y="3733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a:off x="1295400" y="47244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a:off x="1295400" y="1828800"/>
            <a:ext cx="838200" cy="914400"/>
          </a:xfrm>
          <a:prstGeom prst="round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Non-Experimental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376237" y="1421447"/>
          <a:ext cx="8310563" cy="4708526"/>
        </p:xfrm>
        <a:graphic>
          <a:graphicData uri="http://schemas.openxmlformats.org/drawingml/2006/table">
            <a:tbl>
              <a:tblPr/>
              <a:tblGrid>
                <a:gridCol w="4156075"/>
                <a:gridCol w="4154488"/>
              </a:tblGrid>
              <a:tr h="1238250">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Differential research</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The comparison of pre-existing groups (e.g., male v. female)</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68463">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Non-equivalent Groups</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fr-CA" sz="2800" b="0" i="0" u="none" strike="noStrike" cap="none" normalizeH="0" baseline="0" dirty="0" smtClean="0">
                          <a:ln>
                            <a:noFill/>
                          </a:ln>
                          <a:solidFill>
                            <a:schemeClr val="tx1"/>
                          </a:solidFill>
                          <a:effectLst/>
                          <a:latin typeface="Arial" charset="0"/>
                        </a:rPr>
                        <a:t>Groups are </a:t>
                      </a:r>
                      <a:r>
                        <a:rPr kumimoji="0" lang="en-CA" sz="2800" b="0" i="0" u="none" strike="noStrike" cap="none" normalizeH="0" baseline="0" noProof="0" dirty="0" smtClean="0">
                          <a:ln>
                            <a:noFill/>
                          </a:ln>
                          <a:solidFill>
                            <a:schemeClr val="tx1"/>
                          </a:solidFill>
                          <a:effectLst/>
                          <a:latin typeface="Arial" charset="0"/>
                        </a:rPr>
                        <a:t>formed</a:t>
                      </a:r>
                      <a:r>
                        <a:rPr kumimoji="0" lang="fr-CA" sz="2800" b="0" i="0" u="none" strike="noStrike" cap="none" normalizeH="0" baseline="0" dirty="0" smtClean="0">
                          <a:ln>
                            <a:noFill/>
                          </a:ln>
                          <a:solidFill>
                            <a:schemeClr val="tx1"/>
                          </a:solidFill>
                          <a:effectLst/>
                          <a:latin typeface="Arial" charset="0"/>
                        </a:rPr>
                        <a:t> in </a:t>
                      </a:r>
                      <a:r>
                        <a:rPr kumimoji="0" lang="en-CA" sz="2800" b="0" i="0" u="none" strike="noStrike" cap="none" normalizeH="0" baseline="0" noProof="0" dirty="0" smtClean="0">
                          <a:ln>
                            <a:noFill/>
                          </a:ln>
                          <a:solidFill>
                            <a:schemeClr val="tx1"/>
                          </a:solidFill>
                          <a:effectLst/>
                          <a:latin typeface="Arial" charset="0"/>
                        </a:rPr>
                        <a:t>advance</a:t>
                      </a:r>
                      <a:r>
                        <a:rPr kumimoji="0" lang="fr-CA" sz="2800" b="0" i="0" u="none" strike="noStrike" cap="none" normalizeH="0" baseline="0" dirty="0" smtClean="0">
                          <a:ln>
                            <a:noFill/>
                          </a:ln>
                          <a:solidFill>
                            <a:schemeClr val="tx1"/>
                          </a:solidFill>
                          <a:effectLst/>
                          <a:latin typeface="Arial" charset="0"/>
                        </a:rPr>
                        <a:t> (e.g., </a:t>
                      </a:r>
                      <a:r>
                        <a:rPr kumimoji="0" lang="fr-CA" sz="2800" b="0" i="0" u="none" strike="noStrike" cap="none" normalizeH="0" baseline="0" dirty="0" err="1" smtClean="0">
                          <a:ln>
                            <a:noFill/>
                          </a:ln>
                          <a:solidFill>
                            <a:schemeClr val="tx1"/>
                          </a:solidFill>
                          <a:effectLst/>
                          <a:latin typeface="Arial" charset="0"/>
                        </a:rPr>
                        <a:t>UofO</a:t>
                      </a:r>
                      <a:r>
                        <a:rPr kumimoji="0" lang="fr-CA" sz="2800" b="0" i="0" u="none" strike="noStrike" cap="none" normalizeH="0" baseline="0" dirty="0" smtClean="0">
                          <a:ln>
                            <a:noFill/>
                          </a:ln>
                          <a:solidFill>
                            <a:schemeClr val="tx1"/>
                          </a:solidFill>
                          <a:effectLst/>
                          <a:latin typeface="Arial" charset="0"/>
                        </a:rPr>
                        <a:t> v. Carleton)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68463">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noProof="0" dirty="0" smtClean="0">
                          <a:ln>
                            <a:noFill/>
                          </a:ln>
                          <a:solidFill>
                            <a:schemeClr val="tx1"/>
                          </a:solidFill>
                          <a:effectLst/>
                          <a:latin typeface="Arial" charset="0"/>
                        </a:rPr>
                        <a:t>Non-equivalent</a:t>
                      </a:r>
                      <a:r>
                        <a:rPr kumimoji="0" lang="fr-CA" sz="2800" b="0" i="0" u="none" strike="noStrike" cap="none" normalizeH="0" baseline="0" dirty="0" smtClean="0">
                          <a:ln>
                            <a:noFill/>
                          </a:ln>
                          <a:solidFill>
                            <a:schemeClr val="tx1"/>
                          </a:solidFill>
                          <a:effectLst/>
                          <a:latin typeface="Arial" charset="0"/>
                        </a:rPr>
                        <a:t> Control </a:t>
                      </a:r>
                      <a:r>
                        <a:rPr kumimoji="0" lang="en-CA" sz="2800" b="0" i="0" u="none" strike="noStrike" cap="none" normalizeH="0" baseline="0" noProof="0" smtClean="0">
                          <a:ln>
                            <a:noFill/>
                          </a:ln>
                          <a:solidFill>
                            <a:schemeClr val="tx1"/>
                          </a:solidFill>
                          <a:effectLst/>
                          <a:latin typeface="Arial" charset="0"/>
                        </a:rPr>
                        <a:t>Groups (e.g.)</a:t>
                      </a:r>
                      <a:endParaRPr kumimoji="0" lang="en-CA" sz="2800" b="0" i="0" u="none" strike="noStrike" cap="none" normalizeH="0" baseline="0" noProof="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noProof="0" dirty="0" smtClean="0">
                          <a:ln>
                            <a:noFill/>
                          </a:ln>
                          <a:solidFill>
                            <a:schemeClr val="tx1"/>
                          </a:solidFill>
                          <a:effectLst/>
                          <a:latin typeface="Arial" charset="0"/>
                        </a:rPr>
                        <a:t>Groups are formed in advance, treatment is given to each group</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Designs: Between-Subjects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14" name="Content Placeholder 13"/>
          <p:cNvGraphicFramePr>
            <a:graphicFrameLocks noGrp="1"/>
          </p:cNvGraphicFramePr>
          <p:nvPr>
            <p:ph idx="1"/>
          </p:nvPr>
        </p:nvGraphicFramePr>
        <p:xfrm>
          <a:off x="457200" y="1600200"/>
          <a:ext cx="8229600" cy="4419600"/>
        </p:xfrm>
        <a:graphic>
          <a:graphicData uri="http://schemas.openxmlformats.org/drawingml/2006/table">
            <a:tbl>
              <a:tblPr firstRow="1" bandRow="1">
                <a:tableStyleId>{5C22544A-7EE6-4342-B048-85BDC9FD1C3A}</a:tableStyleId>
              </a:tblPr>
              <a:tblGrid>
                <a:gridCol w="3429000"/>
                <a:gridCol w="4800600"/>
              </a:tblGrid>
              <a:tr h="2209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1" dirty="0" smtClean="0"/>
                        <a:t>Between-Subject</a:t>
                      </a:r>
                      <a:r>
                        <a:rPr lang="en-US" sz="2800" b="1" baseline="0" dirty="0" smtClean="0"/>
                        <a:t> Design</a:t>
                      </a:r>
                      <a:endParaRPr lang="en-US" sz="2800" b="1" dirty="0" smtClean="0"/>
                    </a:p>
                  </a:txBody>
                  <a:tcPr anchor="ctr"/>
                </a:tc>
                <a:tc>
                  <a:txBody>
                    <a:bodyPr/>
                    <a:lstStyle/>
                    <a:p>
                      <a:endParaRPr lang="en-US" dirty="0"/>
                    </a:p>
                  </a:txBody>
                  <a:tcPr/>
                </a:tc>
              </a:tr>
              <a:tr h="2209800">
                <a:tc>
                  <a:txBody>
                    <a:bodyPr/>
                    <a:lstStyle/>
                    <a:p>
                      <a:r>
                        <a:rPr lang="en-US" sz="2800" b="1" dirty="0" smtClean="0"/>
                        <a:t>Within-Subject</a:t>
                      </a:r>
                      <a:r>
                        <a:rPr lang="en-US" sz="2800" b="1" baseline="0" dirty="0" smtClean="0"/>
                        <a:t> Design</a:t>
                      </a:r>
                      <a:endParaRPr lang="en-US" sz="2800" b="1" dirty="0"/>
                    </a:p>
                  </a:txBody>
                  <a:tcPr anchor="ctr"/>
                </a:tc>
                <a:tc>
                  <a:txBody>
                    <a:bodyPr/>
                    <a:lstStyle/>
                    <a:p>
                      <a:endParaRPr lang="en-US"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Designs: Between-Subjects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14" name="Content Placeholder 13"/>
          <p:cNvGraphicFramePr>
            <a:graphicFrameLocks noGrp="1"/>
          </p:cNvGraphicFramePr>
          <p:nvPr>
            <p:ph idx="1"/>
          </p:nvPr>
        </p:nvGraphicFramePr>
        <p:xfrm>
          <a:off x="457200" y="1600200"/>
          <a:ext cx="8229600" cy="4419600"/>
        </p:xfrm>
        <a:graphic>
          <a:graphicData uri="http://schemas.openxmlformats.org/drawingml/2006/table">
            <a:tbl>
              <a:tblPr firstRow="1" bandRow="1">
                <a:tableStyleId>{5C22544A-7EE6-4342-B048-85BDC9FD1C3A}</a:tableStyleId>
              </a:tblPr>
              <a:tblGrid>
                <a:gridCol w="3429000"/>
                <a:gridCol w="4800600"/>
              </a:tblGrid>
              <a:tr h="2209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1" dirty="0" smtClean="0"/>
                        <a:t>Between-Subject</a:t>
                      </a:r>
                      <a:r>
                        <a:rPr lang="en-US" sz="2800" b="1" baseline="0" dirty="0" smtClean="0"/>
                        <a:t> Design</a:t>
                      </a:r>
                      <a:endParaRPr lang="en-US" sz="2800" b="1" dirty="0" smtClean="0"/>
                    </a:p>
                  </a:txBody>
                  <a:tcPr anchor="ctr"/>
                </a:tc>
                <a:tc>
                  <a:txBody>
                    <a:bodyPr/>
                    <a:lstStyle/>
                    <a:p>
                      <a:r>
                        <a:rPr lang="en-US" sz="2400" dirty="0" smtClean="0"/>
                        <a:t>Comparing scores on a test or measurement</a:t>
                      </a:r>
                      <a:r>
                        <a:rPr lang="en-US" sz="2400" baseline="0" dirty="0" smtClean="0"/>
                        <a:t> scale from separate groups that are assigned to different treatment conditions.</a:t>
                      </a:r>
                      <a:endParaRPr lang="en-US" sz="2400" dirty="0"/>
                    </a:p>
                  </a:txBody>
                  <a:tcPr anchor="ctr"/>
                </a:tc>
              </a:tr>
              <a:tr h="2209800">
                <a:tc>
                  <a:txBody>
                    <a:bodyPr/>
                    <a:lstStyle/>
                    <a:p>
                      <a:r>
                        <a:rPr lang="en-US" sz="2800" b="1" dirty="0" smtClean="0"/>
                        <a:t>Within-Subject</a:t>
                      </a:r>
                      <a:r>
                        <a:rPr lang="en-US" sz="2800" b="1" baseline="0" dirty="0" smtClean="0"/>
                        <a:t> Design</a:t>
                      </a:r>
                      <a:endParaRPr lang="en-US" sz="2800" b="1" dirty="0"/>
                    </a:p>
                  </a:txBody>
                  <a:tcPr anchor="ctr"/>
                </a:tc>
                <a:tc>
                  <a:txBody>
                    <a:bodyPr/>
                    <a:lstStyle/>
                    <a:p>
                      <a:endParaRPr lang="en-US" dirty="0"/>
                    </a:p>
                  </a:txBody>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029200"/>
            <a:ext cx="8534400" cy="1600200"/>
          </a:xfrm>
        </p:spPr>
        <p:txBody>
          <a:bodyPr>
            <a:normAutofit fontScale="92500"/>
          </a:bodyPr>
          <a:lstStyle/>
          <a:p>
            <a:r>
              <a:rPr lang="en-CA" dirty="0" smtClean="0"/>
              <a:t>For many experiments, the researcher has a choice. Will participants be tested in only one condition or will they be tested in all conditions?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Designs: Between-Subjects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Text Box 1029"/>
          <p:cNvSpPr txBox="1">
            <a:spLocks noChangeArrowheads="1"/>
          </p:cNvSpPr>
          <p:nvPr/>
        </p:nvSpPr>
        <p:spPr bwMode="auto">
          <a:xfrm>
            <a:off x="2968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4784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16" name="Right Arrow 15"/>
          <p:cNvSpPr/>
          <p:nvPr/>
        </p:nvSpPr>
        <p:spPr>
          <a:xfrm>
            <a:off x="3733800" y="2133600"/>
            <a:ext cx="1676400" cy="2286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Time</a:t>
            </a:r>
            <a:endParaRPr lang="en-US" dirty="0"/>
          </a:p>
        </p:txBody>
      </p:sp>
      <p:sp>
        <p:nvSpPr>
          <p:cNvPr id="20" name="Rectangle 19"/>
          <p:cNvSpPr/>
          <p:nvPr/>
        </p:nvSpPr>
        <p:spPr>
          <a:xfrm>
            <a:off x="3048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454025" y="2286000"/>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454025" y="3367087"/>
            <a:ext cx="2974975" cy="892552"/>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same meaning</a:t>
            </a:r>
            <a:endParaRPr lang="en-CA" sz="2600" dirty="0"/>
          </a:p>
        </p:txBody>
      </p:sp>
      <p:sp>
        <p:nvSpPr>
          <p:cNvPr id="23" name="Rectangle 22"/>
          <p:cNvSpPr/>
          <p:nvPr/>
        </p:nvSpPr>
        <p:spPr>
          <a:xfrm>
            <a:off x="55626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r>
              <a:rPr lang="en-US" sz="2400" strike="sngStrike" dirty="0" smtClean="0"/>
              <a:t>Trees,</a:t>
            </a:r>
          </a:p>
          <a:p>
            <a:pPr algn="ctr"/>
            <a:r>
              <a:rPr lang="en-US" sz="2400" dirty="0" smtClean="0"/>
              <a:t>Social,</a:t>
            </a:r>
          </a:p>
          <a:p>
            <a:pPr algn="ctr"/>
            <a:r>
              <a:rPr lang="en-US" sz="2400" dirty="0" smtClean="0"/>
              <a:t>_____,</a:t>
            </a:r>
          </a:p>
          <a:p>
            <a:pPr algn="ctr"/>
            <a:r>
              <a:rPr lang="en-US" sz="2400" dirty="0" smtClean="0"/>
              <a:t>Sister.</a:t>
            </a:r>
          </a:p>
          <a:p>
            <a:pPr algn="ctr"/>
            <a:endParaRPr lang="en-US" sz="2400" dirty="0" smtClean="0"/>
          </a:p>
          <a:p>
            <a:pPr algn="ctr"/>
            <a:r>
              <a:rPr lang="en-US" sz="2400" dirty="0" smtClean="0"/>
              <a:t>e.g., 2 correct</a:t>
            </a:r>
            <a:endParaRPr lang="en-US"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029200"/>
            <a:ext cx="8534400" cy="1600200"/>
          </a:xfrm>
        </p:spPr>
        <p:txBody>
          <a:bodyPr>
            <a:noAutofit/>
          </a:bodyPr>
          <a:lstStyle/>
          <a:p>
            <a:r>
              <a:rPr lang="en-CA" sz="2800" b="1" dirty="0" smtClean="0"/>
              <a:t>Between-subjects or independent-measures experimental design.</a:t>
            </a:r>
            <a:r>
              <a:rPr lang="en-CA" sz="2800" dirty="0" smtClean="0"/>
              <a:t> An experimental design using separate, independent groups of individuals for each treatment condition being compared.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Experimental Designs: Between-Subjects</a:t>
            </a:r>
          </a:p>
        </p:txBody>
      </p:sp>
      <p:sp>
        <p:nvSpPr>
          <p:cNvPr id="7" name="Text Box 1029"/>
          <p:cNvSpPr txBox="1">
            <a:spLocks noChangeArrowheads="1"/>
          </p:cNvSpPr>
          <p:nvPr/>
        </p:nvSpPr>
        <p:spPr bwMode="auto">
          <a:xfrm>
            <a:off x="2130425" y="126365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864225" y="133985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20" name="Rectangle 19"/>
          <p:cNvSpPr/>
          <p:nvPr/>
        </p:nvSpPr>
        <p:spPr>
          <a:xfrm>
            <a:off x="2362200" y="1828800"/>
            <a:ext cx="2819400" cy="2743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2469339" y="2157759"/>
            <a:ext cx="2559862" cy="509241"/>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2469339" y="3138829"/>
            <a:ext cx="2559862" cy="922998"/>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same meaning</a:t>
            </a:r>
            <a:endParaRPr lang="en-CA" sz="2600" dirty="0"/>
          </a:p>
        </p:txBody>
      </p:sp>
      <p:sp>
        <p:nvSpPr>
          <p:cNvPr id="23" name="Rectangle 22"/>
          <p:cNvSpPr/>
          <p:nvPr/>
        </p:nvSpPr>
        <p:spPr>
          <a:xfrm>
            <a:off x="6248400" y="181451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2 correct</a:t>
            </a:r>
            <a:endParaRPr lang="en-US" sz="2400" dirty="0"/>
          </a:p>
        </p:txBody>
      </p:sp>
      <p:sp>
        <p:nvSpPr>
          <p:cNvPr id="12" name="Oval 1035"/>
          <p:cNvSpPr>
            <a:spLocks noChangeArrowheads="1"/>
          </p:cNvSpPr>
          <p:nvPr/>
        </p:nvSpPr>
        <p:spPr bwMode="auto">
          <a:xfrm>
            <a:off x="228600" y="1600200"/>
            <a:ext cx="1476375" cy="1355725"/>
          </a:xfrm>
          <a:prstGeom prst="ellipse">
            <a:avLst/>
          </a:prstGeom>
          <a:solidFill>
            <a:schemeClr val="tx2">
              <a:lumMod val="60000"/>
              <a:lumOff val="40000"/>
            </a:schemeClr>
          </a:solidFill>
          <a:ln w="9525">
            <a:noFill/>
            <a:round/>
            <a:headEnd/>
            <a:tailEnd/>
          </a:ln>
          <a:effectLst/>
        </p:spPr>
        <p:txBody>
          <a:bodyPr wrap="none" anchor="ctr"/>
          <a:lstStyle/>
          <a:p>
            <a:pPr algn="ctr"/>
            <a:r>
              <a:rPr lang="en-CA" sz="2400" b="1" dirty="0">
                <a:solidFill>
                  <a:schemeClr val="bg1"/>
                </a:solidFill>
              </a:rPr>
              <a:t>Group A</a:t>
            </a:r>
          </a:p>
        </p:txBody>
      </p:sp>
      <p:sp>
        <p:nvSpPr>
          <p:cNvPr id="14" name="Oval 1037"/>
          <p:cNvSpPr>
            <a:spLocks noChangeArrowheads="1"/>
          </p:cNvSpPr>
          <p:nvPr/>
        </p:nvSpPr>
        <p:spPr bwMode="auto">
          <a:xfrm>
            <a:off x="228600" y="3292475"/>
            <a:ext cx="1476375" cy="1355725"/>
          </a:xfrm>
          <a:prstGeom prst="ellipse">
            <a:avLst/>
          </a:prstGeom>
          <a:solidFill>
            <a:schemeClr val="tx2">
              <a:lumMod val="60000"/>
              <a:lumOff val="40000"/>
            </a:schemeClr>
          </a:solidFill>
          <a:ln w="9525">
            <a:noFill/>
            <a:round/>
            <a:headEnd/>
            <a:tailEnd/>
          </a:ln>
          <a:effectLst/>
        </p:spPr>
        <p:txBody>
          <a:bodyPr wrap="none" anchor="ctr"/>
          <a:lstStyle/>
          <a:p>
            <a:pPr algn="ctr"/>
            <a:r>
              <a:rPr lang="en-CA" sz="2400" b="1" dirty="0">
                <a:solidFill>
                  <a:schemeClr val="bg1"/>
                </a:solidFill>
              </a:rPr>
              <a:t>Group B</a:t>
            </a:r>
          </a:p>
        </p:txBody>
      </p:sp>
      <p:cxnSp>
        <p:nvCxnSpPr>
          <p:cNvPr id="15" name="AutoShape 1038"/>
          <p:cNvCxnSpPr>
            <a:cxnSpLocks noChangeShapeType="1"/>
            <a:stCxn id="12" idx="6"/>
            <a:endCxn id="21" idx="1"/>
          </p:cNvCxnSpPr>
          <p:nvPr/>
        </p:nvCxnSpPr>
        <p:spPr bwMode="auto">
          <a:xfrm>
            <a:off x="1704975" y="2278063"/>
            <a:ext cx="764364" cy="134317"/>
          </a:xfrm>
          <a:prstGeom prst="straightConnector1">
            <a:avLst/>
          </a:prstGeom>
          <a:noFill/>
          <a:ln w="9525">
            <a:solidFill>
              <a:schemeClr val="tx1"/>
            </a:solidFill>
            <a:round/>
            <a:headEnd/>
            <a:tailEnd type="triangle" w="med" len="med"/>
          </a:ln>
          <a:effectLst/>
        </p:spPr>
      </p:cxnSp>
      <p:cxnSp>
        <p:nvCxnSpPr>
          <p:cNvPr id="17" name="AutoShape 1039"/>
          <p:cNvCxnSpPr>
            <a:cxnSpLocks noChangeShapeType="1"/>
            <a:stCxn id="14" idx="6"/>
            <a:endCxn id="22" idx="1"/>
          </p:cNvCxnSpPr>
          <p:nvPr/>
        </p:nvCxnSpPr>
        <p:spPr bwMode="auto">
          <a:xfrm flipV="1">
            <a:off x="1704975" y="3600328"/>
            <a:ext cx="764364" cy="370010"/>
          </a:xfrm>
          <a:prstGeom prst="straightConnector1">
            <a:avLst/>
          </a:prstGeom>
          <a:noFill/>
          <a:ln w="9525">
            <a:solidFill>
              <a:schemeClr val="tx1"/>
            </a:solidFill>
            <a:round/>
            <a:headEnd/>
            <a:tailEnd type="triangle" w="med" len="med"/>
          </a:ln>
          <a:effectLst/>
        </p:spPr>
      </p:cxnSp>
      <p:sp>
        <p:nvSpPr>
          <p:cNvPr id="25" name="Rectangle 24"/>
          <p:cNvSpPr/>
          <p:nvPr/>
        </p:nvSpPr>
        <p:spPr>
          <a:xfrm>
            <a:off x="6248400" y="341471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4 correct</a:t>
            </a:r>
            <a:endParaRPr lang="en-US" sz="2400" dirty="0"/>
          </a:p>
        </p:txBody>
      </p:sp>
      <p:cxnSp>
        <p:nvCxnSpPr>
          <p:cNvPr id="26" name="AutoShape 1039"/>
          <p:cNvCxnSpPr>
            <a:cxnSpLocks noChangeShapeType="1"/>
            <a:endCxn id="25" idx="1"/>
          </p:cNvCxnSpPr>
          <p:nvPr/>
        </p:nvCxnSpPr>
        <p:spPr bwMode="auto">
          <a:xfrm>
            <a:off x="5029200" y="3722810"/>
            <a:ext cx="1219200" cy="384846"/>
          </a:xfrm>
          <a:prstGeom prst="straightConnector1">
            <a:avLst/>
          </a:prstGeom>
          <a:noFill/>
          <a:ln w="9525">
            <a:solidFill>
              <a:schemeClr val="tx1"/>
            </a:solidFill>
            <a:round/>
            <a:headEnd/>
            <a:tailEnd type="triangle" w="med" len="med"/>
          </a:ln>
          <a:effectLst/>
        </p:spPr>
      </p:cxnSp>
      <p:cxnSp>
        <p:nvCxnSpPr>
          <p:cNvPr id="28" name="AutoShape 1038"/>
          <p:cNvCxnSpPr>
            <a:cxnSpLocks noChangeShapeType="1"/>
            <a:stCxn id="21" idx="3"/>
          </p:cNvCxnSpPr>
          <p:nvPr/>
        </p:nvCxnSpPr>
        <p:spPr bwMode="auto">
          <a:xfrm flipV="1">
            <a:off x="5029201" y="2362200"/>
            <a:ext cx="1219199" cy="50180"/>
          </a:xfrm>
          <a:prstGeom prst="straightConnector1">
            <a:avLst/>
          </a:prstGeom>
          <a:noFill/>
          <a:ln w="9525">
            <a:solidFill>
              <a:schemeClr val="tx1"/>
            </a:solidFill>
            <a:round/>
            <a:headEnd/>
            <a:tailEnd type="triangle" w="med" len="med"/>
          </a:ln>
          <a:effectLst/>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Between-Subjects Designs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1" name="Content Placeholder 10"/>
          <p:cNvSpPr>
            <a:spLocks noGrp="1"/>
          </p:cNvSpPr>
          <p:nvPr>
            <p:ph idx="1"/>
          </p:nvPr>
        </p:nvSpPr>
        <p:spPr>
          <a:xfrm>
            <a:off x="228600" y="1295400"/>
            <a:ext cx="5638800" cy="5410200"/>
          </a:xfrm>
        </p:spPr>
        <p:txBody>
          <a:bodyPr>
            <a:normAutofit fontScale="92500" lnSpcReduction="10000"/>
          </a:bodyPr>
          <a:lstStyle/>
          <a:p>
            <a:r>
              <a:rPr lang="en-US" dirty="0" smtClean="0"/>
              <a:t>Adoption of a between-subjects design is usually the result of reactivity to a treatment:</a:t>
            </a:r>
          </a:p>
          <a:p>
            <a:pPr lvl="1"/>
            <a:r>
              <a:rPr lang="en-US" b="1" dirty="0" err="1" smtClean="0"/>
              <a:t>Milgram’s</a:t>
            </a:r>
            <a:r>
              <a:rPr lang="en-US" b="1" dirty="0" smtClean="0"/>
              <a:t> experiments</a:t>
            </a:r>
          </a:p>
          <a:p>
            <a:pPr lvl="2"/>
            <a:r>
              <a:rPr lang="en-US" dirty="0" smtClean="0"/>
              <a:t>Participants relative location to experimenter varied</a:t>
            </a:r>
          </a:p>
          <a:p>
            <a:pPr lvl="1"/>
            <a:endParaRPr lang="en-US" sz="800" b="1" dirty="0" smtClean="0"/>
          </a:p>
          <a:p>
            <a:pPr lvl="1"/>
            <a:r>
              <a:rPr lang="en-US" b="1" dirty="0" err="1" smtClean="0"/>
              <a:t>Capilano</a:t>
            </a:r>
            <a:r>
              <a:rPr lang="en-US" b="1" dirty="0" smtClean="0"/>
              <a:t> Bridge and epinephrine experiments</a:t>
            </a:r>
          </a:p>
          <a:p>
            <a:pPr lvl="2"/>
            <a:r>
              <a:rPr lang="en-US" dirty="0" smtClean="0"/>
              <a:t>Participants required to walk across different bridges.</a:t>
            </a:r>
          </a:p>
          <a:p>
            <a:pPr lvl="2"/>
            <a:endParaRPr lang="en-US" sz="800" dirty="0" smtClean="0"/>
          </a:p>
          <a:p>
            <a:pPr lvl="1"/>
            <a:r>
              <a:rPr lang="en-US" b="1" dirty="0" smtClean="0"/>
              <a:t>Individual- v. Collective-Self</a:t>
            </a:r>
          </a:p>
          <a:p>
            <a:pPr lvl="2"/>
            <a:r>
              <a:rPr lang="en-US" dirty="0" smtClean="0"/>
              <a:t>Participants receive different feedback.</a:t>
            </a:r>
          </a:p>
          <a:p>
            <a:pPr lvl="1"/>
            <a:endParaRPr lang="en-US" sz="1200" dirty="0" smtClean="0"/>
          </a:p>
          <a:p>
            <a:pPr lvl="1"/>
            <a:endParaRPr lang="en-US" sz="1200" dirty="0" smtClean="0"/>
          </a:p>
        </p:txBody>
      </p:sp>
      <p:sp>
        <p:nvSpPr>
          <p:cNvPr id="9" name="Slide Number Placeholder 8"/>
          <p:cNvSpPr>
            <a:spLocks noGrp="1"/>
          </p:cNvSpPr>
          <p:nvPr>
            <p:ph type="sldNum" sz="quarter" idx="12"/>
          </p:nvPr>
        </p:nvSpPr>
        <p:spPr/>
        <p:txBody>
          <a:bodyPr/>
          <a:lstStyle/>
          <a:p>
            <a:fld id="{B6F15528-21DE-4FAA-801E-634DDDAF4B2B}" type="slidenum">
              <a:rPr lang="en-US" smtClean="0"/>
              <a:pPr/>
              <a:t>13</a:t>
            </a:fld>
            <a:endParaRPr lang="en-US"/>
          </a:p>
        </p:txBody>
      </p:sp>
      <p:pic>
        <p:nvPicPr>
          <p:cNvPr id="20482" name="Picture 2" descr="http://3.bp.blogspot.com/_I2uQkGxIykM/S7Lyou-wfuI/AAAAAAAAJ2c/E1yTVAhaPLE/s1600/funny-pictures-penguin-has-a-bad-day.jpg"/>
          <p:cNvPicPr>
            <a:picLocks noChangeAspect="1" noChangeArrowheads="1"/>
          </p:cNvPicPr>
          <p:nvPr/>
        </p:nvPicPr>
        <p:blipFill>
          <a:blip r:embed="rId2" cstate="print"/>
          <a:srcRect/>
          <a:stretch>
            <a:fillRect/>
          </a:stretch>
        </p:blipFill>
        <p:spPr bwMode="auto">
          <a:xfrm>
            <a:off x="5920581" y="1371600"/>
            <a:ext cx="2976563" cy="2286000"/>
          </a:xfrm>
          <a:prstGeom prst="rect">
            <a:avLst/>
          </a:prstGeom>
          <a:noFill/>
        </p:spPr>
      </p:pic>
      <p:pic>
        <p:nvPicPr>
          <p:cNvPr id="6" name="Picture 2" descr="https://fbcdn-sphotos-a.akamaihd.net/hphotos-ak-prn1/547948_10150948004272074_1302755383_n.jpg"/>
          <p:cNvPicPr>
            <a:picLocks noChangeAspect="1" noChangeArrowheads="1"/>
          </p:cNvPicPr>
          <p:nvPr/>
        </p:nvPicPr>
        <p:blipFill>
          <a:blip r:embed="rId3" cstate="print"/>
          <a:srcRect/>
          <a:stretch>
            <a:fillRect/>
          </a:stretch>
        </p:blipFill>
        <p:spPr bwMode="auto">
          <a:xfrm>
            <a:off x="5867400" y="3986438"/>
            <a:ext cx="3081710" cy="210956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Advantages and Disadvantages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Between-Subjects</a:t>
            </a:r>
            <a:r>
              <a:rPr lang="en-US" sz="3000" b="1" dirty="0" smtClean="0">
                <a:solidFill>
                  <a:schemeClr val="bg1"/>
                </a:solidFill>
                <a:latin typeface="Lucida Sans" pitchFamily="34" charset="0"/>
                <a:ea typeface="+mj-ea"/>
                <a:cs typeface="+mj-cs"/>
              </a:rPr>
              <a:t>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Content Placeholder 13"/>
          <p:cNvGraphicFramePr>
            <a:graphicFrameLocks/>
          </p:cNvGraphicFramePr>
          <p:nvPr/>
        </p:nvGraphicFramePr>
        <p:xfrm>
          <a:off x="457200" y="1295401"/>
          <a:ext cx="8229600" cy="5257554"/>
        </p:xfrm>
        <a:graphic>
          <a:graphicData uri="http://schemas.openxmlformats.org/drawingml/2006/table">
            <a:tbl>
              <a:tblPr firstRow="1" bandRow="1">
                <a:tableStyleId>{5C22544A-7EE6-4342-B048-85BDC9FD1C3A}</a:tableStyleId>
              </a:tblPr>
              <a:tblGrid>
                <a:gridCol w="3429000"/>
                <a:gridCol w="4800600"/>
              </a:tblGrid>
              <a:tr h="21181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b="1" dirty="0" smtClean="0"/>
                        <a:t>Advantages</a:t>
                      </a:r>
                    </a:p>
                  </a:txBody>
                  <a:tcPr anchor="ctr"/>
                </a:tc>
                <a:tc>
                  <a:txBody>
                    <a:bodyPr/>
                    <a:lstStyle/>
                    <a:p>
                      <a:pPr lvl="0" algn="l">
                        <a:buFont typeface="Arial" pitchFamily="34" charset="0"/>
                        <a:buChar char="•"/>
                      </a:pPr>
                      <a:r>
                        <a:rPr lang="en-CA" sz="2200" dirty="0" smtClean="0"/>
                        <a:t> Might limit fatigue or boredom effects.</a:t>
                      </a:r>
                    </a:p>
                    <a:p>
                      <a:pPr lvl="0" algn="l">
                        <a:buFont typeface="Arial" pitchFamily="34" charset="0"/>
                        <a:buChar char="•"/>
                      </a:pPr>
                      <a:endParaRPr lang="en-CA" sz="1200" dirty="0" smtClean="0"/>
                    </a:p>
                    <a:p>
                      <a:pPr lvl="0" algn="l">
                        <a:buFont typeface="Arial" pitchFamily="34" charset="0"/>
                        <a:buChar char="•"/>
                      </a:pPr>
                      <a:r>
                        <a:rPr lang="en-CA" sz="2200" dirty="0" smtClean="0"/>
                        <a:t> No practice effects.</a:t>
                      </a:r>
                    </a:p>
                    <a:p>
                      <a:pPr lvl="0" algn="l">
                        <a:buFont typeface="Arial" pitchFamily="34" charset="0"/>
                        <a:buChar char="•"/>
                      </a:pPr>
                      <a:endParaRPr lang="en-CA" sz="1200" dirty="0" smtClean="0"/>
                    </a:p>
                    <a:p>
                      <a:pPr lvl="0" algn="l">
                        <a:buFont typeface="Arial" pitchFamily="34" charset="0"/>
                        <a:buChar char="•"/>
                      </a:pPr>
                      <a:r>
                        <a:rPr lang="en-CA" sz="2200" dirty="0" smtClean="0"/>
                        <a:t> Less likely</a:t>
                      </a:r>
                      <a:r>
                        <a:rPr lang="en-CA" sz="2200" baseline="0" dirty="0" smtClean="0"/>
                        <a:t> to identify nature of study.</a:t>
                      </a:r>
                      <a:endParaRPr lang="en-CA" sz="2200" dirty="0" smtClean="0"/>
                    </a:p>
                  </a:txBody>
                  <a:tcPr anchor="ctr"/>
                </a:tc>
              </a:tr>
              <a:tr h="3063486">
                <a:tc>
                  <a:txBody>
                    <a:bodyPr/>
                    <a:lstStyle/>
                    <a:p>
                      <a:pPr algn="l"/>
                      <a:r>
                        <a:rPr lang="en-US" sz="3200" b="1" dirty="0" smtClean="0"/>
                        <a:t>Disadvantages</a:t>
                      </a:r>
                      <a:endParaRPr lang="en-US" sz="3200" b="1" dirty="0"/>
                    </a:p>
                  </a:txBody>
                  <a:tcPr anchor="ctr"/>
                </a:tc>
                <a:tc>
                  <a:txBody>
                    <a:bodyPr/>
                    <a:lstStyle/>
                    <a:p>
                      <a:pPr lvl="0" algn="l">
                        <a:buFont typeface="Arial" pitchFamily="34" charset="0"/>
                        <a:buChar char="•"/>
                      </a:pPr>
                      <a:r>
                        <a:rPr lang="en-CA" sz="2200" b="1" dirty="0" smtClean="0"/>
                        <a:t> Limited power (requires a larger number of participants than other designs: Type II Error, i.e., accidentally</a:t>
                      </a:r>
                      <a:r>
                        <a:rPr lang="en-CA" sz="2200" b="1" baseline="0" dirty="0" smtClean="0"/>
                        <a:t> affirm null hypothesis</a:t>
                      </a:r>
                      <a:r>
                        <a:rPr lang="en-CA" sz="2200" b="1" dirty="0" smtClean="0"/>
                        <a:t>).</a:t>
                      </a:r>
                    </a:p>
                    <a:p>
                      <a:pPr lvl="0" algn="l">
                        <a:buFont typeface="Arial" pitchFamily="34" charset="0"/>
                        <a:buChar char="•"/>
                      </a:pPr>
                      <a:endParaRPr lang="en-CA" sz="1200" b="1" dirty="0" smtClean="0"/>
                    </a:p>
                    <a:p>
                      <a:pPr lvl="0" algn="l">
                        <a:buFont typeface="Arial" pitchFamily="34" charset="0"/>
                        <a:buChar char="•"/>
                      </a:pPr>
                      <a:r>
                        <a:rPr lang="en-CA" sz="2200" b="1" dirty="0" smtClean="0"/>
                        <a:t> More expensive – more labour intensive.</a:t>
                      </a:r>
                    </a:p>
                    <a:p>
                      <a:pPr lvl="0" algn="l">
                        <a:buFont typeface="Arial" pitchFamily="34" charset="0"/>
                        <a:buChar char="•"/>
                      </a:pPr>
                      <a:endParaRPr lang="en-CA" sz="1200" b="1" dirty="0" smtClean="0"/>
                    </a:p>
                    <a:p>
                      <a:pPr lvl="0" algn="l">
                        <a:buFont typeface="Arial" pitchFamily="34" charset="0"/>
                        <a:buChar char="•"/>
                      </a:pPr>
                      <a:r>
                        <a:rPr lang="en-CA" sz="2200" b="1" dirty="0" smtClean="0"/>
                        <a:t> Individual</a:t>
                      </a:r>
                      <a:r>
                        <a:rPr lang="en-CA" sz="2200" b="1" baseline="0" dirty="0" smtClean="0"/>
                        <a:t> differences and environment might inflate/hide effect.</a:t>
                      </a:r>
                      <a:endParaRPr lang="en-US" sz="2200" b="1" dirty="0"/>
                    </a:p>
                  </a:txBody>
                  <a:tcPr anchor="ctr"/>
                </a:tc>
              </a:tr>
            </a:tbl>
          </a:graphicData>
        </a:graphic>
      </p:graphicFrame>
      <p:sp>
        <p:nvSpPr>
          <p:cNvPr id="9" name="Slide Number Placeholder 8"/>
          <p:cNvSpPr>
            <a:spLocks noGrp="1"/>
          </p:cNvSpPr>
          <p:nvPr>
            <p:ph type="sldNum" sz="quarter" idx="12"/>
          </p:nvPr>
        </p:nvSpPr>
        <p:spPr/>
        <p:txBody>
          <a:bodyPr/>
          <a:lstStyle/>
          <a:p>
            <a:fld id="{B6F15528-21DE-4FAA-801E-634DDDAF4B2B}"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105400"/>
            <a:ext cx="8534400" cy="1371600"/>
          </a:xfrm>
        </p:spPr>
        <p:txBody>
          <a:bodyPr>
            <a:normAutofit/>
          </a:bodyPr>
          <a:lstStyle/>
          <a:p>
            <a:r>
              <a:rPr lang="en-CA" sz="2800" dirty="0" smtClean="0"/>
              <a:t>Theoretical motivation lead researchers to create designs with more than two levels of a given independent variable.</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Designs: Between-Subjects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Text Box 1029"/>
          <p:cNvSpPr txBox="1">
            <a:spLocks noChangeArrowheads="1"/>
          </p:cNvSpPr>
          <p:nvPr/>
        </p:nvSpPr>
        <p:spPr bwMode="auto">
          <a:xfrm>
            <a:off x="2968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478463" y="11430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16" name="Right Arrow 15"/>
          <p:cNvSpPr/>
          <p:nvPr/>
        </p:nvSpPr>
        <p:spPr>
          <a:xfrm>
            <a:off x="3733800" y="2133600"/>
            <a:ext cx="1676400" cy="2286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Time</a:t>
            </a:r>
            <a:endParaRPr lang="en-US" dirty="0"/>
          </a:p>
        </p:txBody>
      </p:sp>
      <p:sp>
        <p:nvSpPr>
          <p:cNvPr id="20" name="Rectangle 19"/>
          <p:cNvSpPr/>
          <p:nvPr/>
        </p:nvSpPr>
        <p:spPr>
          <a:xfrm>
            <a:off x="3048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454025" y="1828800"/>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454025" y="3733800"/>
            <a:ext cx="2974975" cy="892552"/>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Words with same meaning</a:t>
            </a:r>
            <a:endParaRPr lang="en-CA" sz="2600" dirty="0"/>
          </a:p>
        </p:txBody>
      </p:sp>
      <p:sp>
        <p:nvSpPr>
          <p:cNvPr id="23" name="Rectangle 22"/>
          <p:cNvSpPr/>
          <p:nvPr/>
        </p:nvSpPr>
        <p:spPr>
          <a:xfrm>
            <a:off x="5562600" y="1662112"/>
            <a:ext cx="3276600" cy="3200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r>
              <a:rPr lang="en-US" sz="2400" strike="sngStrike" dirty="0" smtClean="0"/>
              <a:t>Trees,</a:t>
            </a:r>
          </a:p>
          <a:p>
            <a:pPr algn="ctr"/>
            <a:r>
              <a:rPr lang="en-US" sz="2400" dirty="0" smtClean="0"/>
              <a:t>Social,</a:t>
            </a:r>
          </a:p>
          <a:p>
            <a:pPr algn="ctr"/>
            <a:r>
              <a:rPr lang="en-US" sz="2400" dirty="0" smtClean="0"/>
              <a:t>_____,</a:t>
            </a:r>
          </a:p>
          <a:p>
            <a:pPr algn="ctr"/>
            <a:r>
              <a:rPr lang="en-US" sz="2400" dirty="0" smtClean="0"/>
              <a:t>Sister.</a:t>
            </a:r>
          </a:p>
          <a:p>
            <a:pPr algn="ctr"/>
            <a:endParaRPr lang="en-US" sz="2400" dirty="0" smtClean="0"/>
          </a:p>
          <a:p>
            <a:pPr algn="ctr"/>
            <a:r>
              <a:rPr lang="en-US" sz="2400" dirty="0" smtClean="0"/>
              <a:t>e.g., 2 correct</a:t>
            </a:r>
            <a:endParaRPr lang="en-US" sz="2400" dirty="0"/>
          </a:p>
        </p:txBody>
      </p:sp>
      <p:sp>
        <p:nvSpPr>
          <p:cNvPr id="12" name="Text Box 1030"/>
          <p:cNvSpPr txBox="1">
            <a:spLocks noChangeArrowheads="1"/>
          </p:cNvSpPr>
          <p:nvPr/>
        </p:nvSpPr>
        <p:spPr bwMode="auto">
          <a:xfrm>
            <a:off x="457200" y="2778125"/>
            <a:ext cx="2974975" cy="498475"/>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n-CA" sz="2600" dirty="0" smtClean="0"/>
              <a:t>Rhyming</a:t>
            </a:r>
            <a:endParaRPr lang="en-CA" sz="2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Experimental Designs: Between-Subjects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14" name="Content Placeholder 13"/>
          <p:cNvGraphicFramePr>
            <a:graphicFrameLocks noGrp="1"/>
          </p:cNvGraphicFramePr>
          <p:nvPr>
            <p:ph idx="1"/>
          </p:nvPr>
        </p:nvGraphicFramePr>
        <p:xfrm>
          <a:off x="457200" y="1600200"/>
          <a:ext cx="8229600" cy="4419600"/>
        </p:xfrm>
        <a:graphic>
          <a:graphicData uri="http://schemas.openxmlformats.org/drawingml/2006/table">
            <a:tbl>
              <a:tblPr firstRow="1" bandRow="1">
                <a:tableStyleId>{5C22544A-7EE6-4342-B048-85BDC9FD1C3A}</a:tableStyleId>
              </a:tblPr>
              <a:tblGrid>
                <a:gridCol w="3429000"/>
                <a:gridCol w="4800600"/>
              </a:tblGrid>
              <a:tr h="22098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1" dirty="0" smtClean="0"/>
                        <a:t>Between-Subject</a:t>
                      </a:r>
                      <a:r>
                        <a:rPr lang="en-US" sz="2800" b="1" baseline="0" dirty="0" smtClean="0"/>
                        <a:t> Design</a:t>
                      </a:r>
                      <a:endParaRPr lang="en-US" sz="2800" b="1" dirty="0" smtClean="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txBody>
                  <a:tcPr anchor="ctr"/>
                </a:tc>
              </a:tr>
              <a:tr h="2209800">
                <a:tc>
                  <a:txBody>
                    <a:bodyPr/>
                    <a:lstStyle/>
                    <a:p>
                      <a:r>
                        <a:rPr lang="en-US" sz="2800" b="1" dirty="0" smtClean="0"/>
                        <a:t>Within-Subject</a:t>
                      </a:r>
                      <a:r>
                        <a:rPr lang="en-US" sz="2800" b="1" baseline="0" dirty="0" smtClean="0"/>
                        <a:t> Design</a:t>
                      </a:r>
                      <a:endParaRPr lang="en-US" sz="2800" b="1"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600" b="1" dirty="0" smtClean="0"/>
                        <a:t>Comparing scores on a test or measurement</a:t>
                      </a:r>
                      <a:r>
                        <a:rPr lang="en-US" sz="2600" b="1" baseline="0" dirty="0" smtClean="0"/>
                        <a:t> scale from the same groups that are assigned to the same treatment conditions.</a:t>
                      </a:r>
                      <a:endParaRPr lang="en-US" sz="2600" b="1" dirty="0" smtClean="0"/>
                    </a:p>
                  </a:txBody>
                  <a:tcPr anchor="ct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876800"/>
            <a:ext cx="8534400" cy="1600200"/>
          </a:xfrm>
        </p:spPr>
        <p:txBody>
          <a:bodyPr>
            <a:noAutofit/>
          </a:bodyPr>
          <a:lstStyle/>
          <a:p>
            <a:pPr>
              <a:lnSpc>
                <a:spcPct val="80000"/>
              </a:lnSpc>
            </a:pPr>
            <a:r>
              <a:rPr lang="en-CA" sz="2800" b="1" dirty="0" smtClean="0"/>
              <a:t>Within-subjects or repeated-measures experimental design. </a:t>
            </a:r>
            <a:r>
              <a:rPr lang="en-CA" sz="2800" dirty="0" smtClean="0"/>
              <a:t>A research design in which the different groups of scores are all obtained from the same group of participants. </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Experimental Designs: Within-Subjects</a:t>
            </a:r>
          </a:p>
        </p:txBody>
      </p:sp>
      <p:sp>
        <p:nvSpPr>
          <p:cNvPr id="7" name="Text Box 1029"/>
          <p:cNvSpPr txBox="1">
            <a:spLocks noChangeArrowheads="1"/>
          </p:cNvSpPr>
          <p:nvPr/>
        </p:nvSpPr>
        <p:spPr bwMode="auto">
          <a:xfrm>
            <a:off x="2130425" y="126365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864225" y="12954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20" name="Rectangle 19"/>
          <p:cNvSpPr/>
          <p:nvPr/>
        </p:nvSpPr>
        <p:spPr>
          <a:xfrm>
            <a:off x="2362200" y="1828800"/>
            <a:ext cx="2819400" cy="2743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2469339" y="2157759"/>
            <a:ext cx="2559862" cy="509241"/>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2469339" y="3138829"/>
            <a:ext cx="2559862" cy="922998"/>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same meaning</a:t>
            </a:r>
            <a:endParaRPr lang="en-CA" sz="2600" dirty="0"/>
          </a:p>
        </p:txBody>
      </p:sp>
      <p:sp>
        <p:nvSpPr>
          <p:cNvPr id="18" name="Oval 2059"/>
          <p:cNvSpPr>
            <a:spLocks noChangeArrowheads="1"/>
          </p:cNvSpPr>
          <p:nvPr/>
        </p:nvSpPr>
        <p:spPr bwMode="auto">
          <a:xfrm>
            <a:off x="82550" y="2057400"/>
            <a:ext cx="2051050" cy="1897062"/>
          </a:xfrm>
          <a:prstGeom prst="ellipse">
            <a:avLst/>
          </a:prstGeom>
          <a:solidFill>
            <a:schemeClr val="tx2">
              <a:lumMod val="60000"/>
              <a:lumOff val="40000"/>
            </a:schemeClr>
          </a:solidFill>
          <a:ln w="9525">
            <a:noFill/>
            <a:round/>
            <a:headEnd/>
            <a:tailEnd/>
          </a:ln>
          <a:effectLst/>
        </p:spPr>
        <p:txBody>
          <a:bodyPr wrap="none" anchor="ctr"/>
          <a:lstStyle/>
          <a:p>
            <a:pPr algn="ctr"/>
            <a:r>
              <a:rPr lang="en-CA" sz="2200" b="1" dirty="0">
                <a:solidFill>
                  <a:schemeClr val="bg1"/>
                </a:solidFill>
              </a:rPr>
              <a:t>All Participants</a:t>
            </a:r>
          </a:p>
        </p:txBody>
      </p:sp>
      <p:sp>
        <p:nvSpPr>
          <p:cNvPr id="29" name="Rectangle 28"/>
          <p:cNvSpPr/>
          <p:nvPr/>
        </p:nvSpPr>
        <p:spPr>
          <a:xfrm>
            <a:off x="6248400" y="177006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2 correct</a:t>
            </a:r>
            <a:endParaRPr lang="en-US" sz="2400" dirty="0"/>
          </a:p>
        </p:txBody>
      </p:sp>
      <p:sp>
        <p:nvSpPr>
          <p:cNvPr id="30" name="Rectangle 29"/>
          <p:cNvSpPr/>
          <p:nvPr/>
        </p:nvSpPr>
        <p:spPr>
          <a:xfrm>
            <a:off x="6248400" y="337026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4 correct</a:t>
            </a:r>
            <a:endParaRPr lang="en-US" sz="2400" dirty="0"/>
          </a:p>
        </p:txBody>
      </p:sp>
      <p:cxnSp>
        <p:nvCxnSpPr>
          <p:cNvPr id="31" name="AutoShape 2063"/>
          <p:cNvCxnSpPr>
            <a:cxnSpLocks noChangeShapeType="1"/>
            <a:stCxn id="20" idx="3"/>
            <a:endCxn id="29" idx="1"/>
          </p:cNvCxnSpPr>
          <p:nvPr/>
        </p:nvCxnSpPr>
        <p:spPr bwMode="auto">
          <a:xfrm flipV="1">
            <a:off x="5181600" y="2463006"/>
            <a:ext cx="1066800" cy="737394"/>
          </a:xfrm>
          <a:prstGeom prst="straightConnector1">
            <a:avLst/>
          </a:prstGeom>
          <a:noFill/>
          <a:ln w="50800">
            <a:solidFill>
              <a:schemeClr val="tx1"/>
            </a:solidFill>
            <a:round/>
            <a:headEnd/>
            <a:tailEnd type="triangle" w="med" len="med"/>
          </a:ln>
          <a:effectLst/>
        </p:spPr>
      </p:cxnSp>
      <p:cxnSp>
        <p:nvCxnSpPr>
          <p:cNvPr id="33" name="AutoShape 2063"/>
          <p:cNvCxnSpPr>
            <a:cxnSpLocks noChangeShapeType="1"/>
          </p:cNvCxnSpPr>
          <p:nvPr/>
        </p:nvCxnSpPr>
        <p:spPr bwMode="auto">
          <a:xfrm>
            <a:off x="5181600" y="3124200"/>
            <a:ext cx="1066800" cy="838200"/>
          </a:xfrm>
          <a:prstGeom prst="straightConnector1">
            <a:avLst/>
          </a:prstGeom>
          <a:noFill/>
          <a:ln w="50800">
            <a:solidFill>
              <a:schemeClr val="tx1"/>
            </a:solidFill>
            <a:round/>
            <a:headEnd/>
            <a:tailEnd type="triangle" w="med" len="med"/>
          </a:ln>
          <a:effectLst/>
        </p:spPr>
      </p:cxnSp>
      <p:cxnSp>
        <p:nvCxnSpPr>
          <p:cNvPr id="17" name="AutoShape 2063"/>
          <p:cNvCxnSpPr>
            <a:cxnSpLocks noChangeShapeType="1"/>
          </p:cNvCxnSpPr>
          <p:nvPr/>
        </p:nvCxnSpPr>
        <p:spPr bwMode="auto">
          <a:xfrm flipV="1">
            <a:off x="1950261" y="2412380"/>
            <a:ext cx="564339" cy="102220"/>
          </a:xfrm>
          <a:prstGeom prst="straightConnector1">
            <a:avLst/>
          </a:prstGeom>
          <a:noFill/>
          <a:ln w="50800">
            <a:solidFill>
              <a:schemeClr val="tx1"/>
            </a:solidFill>
            <a:round/>
            <a:headEnd/>
            <a:tailEnd type="triangle" w="med" len="med"/>
          </a:ln>
          <a:effectLst/>
        </p:spPr>
      </p:cxnSp>
      <p:cxnSp>
        <p:nvCxnSpPr>
          <p:cNvPr id="23" name="AutoShape 2064"/>
          <p:cNvCxnSpPr>
            <a:cxnSpLocks noChangeShapeType="1"/>
          </p:cNvCxnSpPr>
          <p:nvPr/>
        </p:nvCxnSpPr>
        <p:spPr bwMode="auto">
          <a:xfrm>
            <a:off x="1905000" y="3581400"/>
            <a:ext cx="609600" cy="18928"/>
          </a:xfrm>
          <a:prstGeom prst="straightConnector1">
            <a:avLst/>
          </a:prstGeom>
          <a:noFill/>
          <a:ln w="50800">
            <a:solidFill>
              <a:schemeClr val="tx1"/>
            </a:solidFill>
            <a:round/>
            <a:headEnd/>
            <a:tailEnd type="triangle" w="med" len="med"/>
          </a:ln>
          <a:effectLst/>
        </p:spPr>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Advantages and Disadvantages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Within-Subjects</a:t>
            </a:r>
            <a:r>
              <a:rPr lang="en-US" sz="3000" b="1" dirty="0" smtClean="0">
                <a:solidFill>
                  <a:schemeClr val="bg1"/>
                </a:solidFill>
                <a:latin typeface="Lucida Sans" pitchFamily="34" charset="0"/>
                <a:ea typeface="+mj-ea"/>
                <a:cs typeface="+mj-cs"/>
              </a:rPr>
              <a:t>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Content Placeholder 13"/>
          <p:cNvGraphicFramePr>
            <a:graphicFrameLocks/>
          </p:cNvGraphicFramePr>
          <p:nvPr/>
        </p:nvGraphicFramePr>
        <p:xfrm>
          <a:off x="457200" y="1645920"/>
          <a:ext cx="8229600" cy="4450080"/>
        </p:xfrm>
        <a:graphic>
          <a:graphicData uri="http://schemas.openxmlformats.org/drawingml/2006/table">
            <a:tbl>
              <a:tblPr firstRow="1" bandRow="1">
                <a:tableStyleId>{5C22544A-7EE6-4342-B048-85BDC9FD1C3A}</a:tableStyleId>
              </a:tblPr>
              <a:tblGrid>
                <a:gridCol w="3429000"/>
                <a:gridCol w="4800600"/>
              </a:tblGrid>
              <a:tr h="21181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b="1" dirty="0" smtClean="0"/>
                        <a:t>Advantages</a:t>
                      </a:r>
                    </a:p>
                  </a:txBody>
                  <a:tcPr anchor="ctr"/>
                </a:tc>
                <a:tc>
                  <a:txBody>
                    <a:bodyPr/>
                    <a:lstStyle/>
                    <a:p>
                      <a:pPr>
                        <a:buFont typeface="Arial" pitchFamily="34" charset="0"/>
                        <a:buChar char="•"/>
                      </a:pPr>
                      <a:r>
                        <a:rPr lang="en-CA" sz="2600" dirty="0" smtClean="0"/>
                        <a:t> The inclusion of multiple measures from each participant reduces the impact of individual differences.</a:t>
                      </a:r>
                    </a:p>
                    <a:p>
                      <a:endParaRPr lang="en-CA" sz="2600" dirty="0" smtClean="0"/>
                    </a:p>
                    <a:p>
                      <a:pPr>
                        <a:buFont typeface="Arial" pitchFamily="34" charset="0"/>
                        <a:buChar char="•"/>
                      </a:pPr>
                      <a:r>
                        <a:rPr lang="en-CA" sz="2600" dirty="0" smtClean="0"/>
                        <a:t> More power (requires a smaller number of participants than other designs).</a:t>
                      </a:r>
                    </a:p>
                    <a:p>
                      <a:endParaRPr lang="en-CA" sz="2600" dirty="0" smtClean="0"/>
                    </a:p>
                    <a:p>
                      <a:pPr>
                        <a:buFont typeface="Arial" pitchFamily="34" charset="0"/>
                        <a:buChar char="•"/>
                      </a:pPr>
                      <a:r>
                        <a:rPr lang="en-CA" sz="2600" dirty="0" smtClean="0"/>
                        <a:t> Less expensive – less labour intensive.</a:t>
                      </a:r>
                    </a:p>
                  </a:txBody>
                  <a:tcPr anchor="ctr"/>
                </a:tc>
              </a:tr>
            </a:tbl>
          </a:graphicData>
        </a:graphic>
      </p:graphicFrame>
      <p:sp>
        <p:nvSpPr>
          <p:cNvPr id="9" name="Slide Number Placeholder 8"/>
          <p:cNvSpPr>
            <a:spLocks noGrp="1"/>
          </p:cNvSpPr>
          <p:nvPr>
            <p:ph type="sldNum" sz="quarter" idx="12"/>
          </p:nvPr>
        </p:nvSpPr>
        <p:spPr/>
        <p:txBody>
          <a:bodyPr/>
          <a:lstStyle/>
          <a:p>
            <a:fld id="{B6F15528-21DE-4FAA-801E-634DDDAF4B2B}"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Advantages and Disadvantages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Within-Subjects</a:t>
            </a:r>
            <a:r>
              <a:rPr lang="en-US" sz="3000" b="1" dirty="0" smtClean="0">
                <a:solidFill>
                  <a:schemeClr val="bg1"/>
                </a:solidFill>
                <a:latin typeface="Lucida Sans" pitchFamily="34" charset="0"/>
                <a:ea typeface="+mj-ea"/>
                <a:cs typeface="+mj-cs"/>
              </a:rPr>
              <a:t>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Content Placeholder 13"/>
          <p:cNvGraphicFramePr>
            <a:graphicFrameLocks/>
          </p:cNvGraphicFramePr>
          <p:nvPr/>
        </p:nvGraphicFramePr>
        <p:xfrm>
          <a:off x="457200" y="1645920"/>
          <a:ext cx="8229600" cy="4221480"/>
        </p:xfrm>
        <a:graphic>
          <a:graphicData uri="http://schemas.openxmlformats.org/drawingml/2006/table">
            <a:tbl>
              <a:tblPr firstRow="1" bandRow="1">
                <a:tableStyleId>{5C22544A-7EE6-4342-B048-85BDC9FD1C3A}</a:tableStyleId>
              </a:tblPr>
              <a:tblGrid>
                <a:gridCol w="3429000"/>
                <a:gridCol w="4800600"/>
              </a:tblGrid>
              <a:tr h="42214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b="1" dirty="0" smtClean="0"/>
                        <a:t>Disadvantages</a:t>
                      </a:r>
                    </a:p>
                  </a:txBody>
                  <a:tcPr anchor="ctr"/>
                </a:tc>
                <a:tc>
                  <a:txBody>
                    <a:bodyPr/>
                    <a:lstStyle/>
                    <a:p>
                      <a:pPr>
                        <a:buFont typeface="Arial" pitchFamily="34" charset="0"/>
                        <a:buChar char="•"/>
                      </a:pPr>
                      <a:r>
                        <a:rPr lang="en-CA" sz="2600" dirty="0" smtClean="0"/>
                        <a:t> Cannot use for certain research questions.</a:t>
                      </a:r>
                    </a:p>
                    <a:p>
                      <a:pPr lvl="1">
                        <a:buFont typeface="Arial" pitchFamily="34" charset="0"/>
                        <a:buChar char="•"/>
                      </a:pPr>
                      <a:r>
                        <a:rPr lang="en-CA" sz="2400" dirty="0" smtClean="0"/>
                        <a:t> participants have to be blind to the hypotheses</a:t>
                      </a:r>
                    </a:p>
                    <a:p>
                      <a:pPr lvl="1">
                        <a:buFont typeface="Arial" pitchFamily="34" charset="0"/>
                        <a:buChar char="•"/>
                      </a:pPr>
                      <a:r>
                        <a:rPr lang="en-CA" sz="2400" dirty="0" smtClean="0"/>
                        <a:t> levels of the independent variable include participants from mutually exclusive groups (e.g. men and women, reading disability vs. control…)</a:t>
                      </a:r>
                    </a:p>
                    <a:p>
                      <a:pPr lvl="1">
                        <a:buFont typeface="Arial" pitchFamily="34" charset="0"/>
                        <a:buChar char="•"/>
                      </a:pPr>
                      <a:endParaRPr lang="en-CA" sz="2400" dirty="0" smtClean="0"/>
                    </a:p>
                    <a:p>
                      <a:pPr>
                        <a:buFont typeface="Arial" pitchFamily="34" charset="0"/>
                        <a:buChar char="•"/>
                      </a:pPr>
                      <a:r>
                        <a:rPr lang="en-CA" sz="2400" dirty="0" smtClean="0"/>
                        <a:t> </a:t>
                      </a:r>
                      <a:r>
                        <a:rPr lang="en-CA" sz="2600" dirty="0" smtClean="0"/>
                        <a:t>Designs more complex.</a:t>
                      </a:r>
                    </a:p>
                  </a:txBody>
                  <a:tcPr anchor="ctr"/>
                </a:tc>
              </a:tr>
            </a:tbl>
          </a:graphicData>
        </a:graphic>
      </p:graphicFrame>
      <p:sp>
        <p:nvSpPr>
          <p:cNvPr id="9" name="Slide Number Placeholder 8"/>
          <p:cNvSpPr>
            <a:spLocks noGrp="1"/>
          </p:cNvSpPr>
          <p:nvPr>
            <p:ph type="sldNum" sz="quarter" idx="12"/>
          </p:nvPr>
        </p:nvSpPr>
        <p:spPr/>
        <p:txBody>
          <a:bodyPr/>
          <a:lstStyle/>
          <a:p>
            <a:fld id="{B6F15528-21DE-4FAA-801E-634DDDAF4B2B}"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1" name="Rectangle 1027"/>
          <p:cNvSpPr>
            <a:spLocks noGrp="1" noChangeArrowheads="1"/>
          </p:cNvSpPr>
          <p:nvPr>
            <p:ph type="body" idx="1"/>
          </p:nvPr>
        </p:nvSpPr>
        <p:spPr/>
        <p:txBody>
          <a:bodyPr>
            <a:normAutofit lnSpcReduction="10000"/>
          </a:bodyPr>
          <a:lstStyle/>
          <a:p>
            <a:r>
              <a:rPr lang="en-CA" dirty="0"/>
              <a:t>If participants receive multiple treatments during an extended period, then multiple threats to validity arise:</a:t>
            </a:r>
          </a:p>
          <a:p>
            <a:endParaRPr lang="en-CA" sz="800" dirty="0"/>
          </a:p>
          <a:p>
            <a:pPr lvl="1"/>
            <a:r>
              <a:rPr lang="en-CA" dirty="0"/>
              <a:t>Environmental </a:t>
            </a:r>
            <a:r>
              <a:rPr lang="en-CA" dirty="0" smtClean="0"/>
              <a:t>variables,</a:t>
            </a:r>
            <a:endParaRPr lang="en-CA" dirty="0"/>
          </a:p>
          <a:p>
            <a:pPr lvl="1"/>
            <a:r>
              <a:rPr lang="en-CA" dirty="0" smtClean="0"/>
              <a:t>History,</a:t>
            </a:r>
            <a:endParaRPr lang="en-CA" dirty="0"/>
          </a:p>
          <a:p>
            <a:pPr lvl="1"/>
            <a:r>
              <a:rPr lang="en-CA" dirty="0" smtClean="0"/>
              <a:t>Maturation,</a:t>
            </a:r>
            <a:endParaRPr lang="en-CA" dirty="0"/>
          </a:p>
          <a:p>
            <a:pPr lvl="1"/>
            <a:r>
              <a:rPr lang="en-CA" dirty="0" smtClean="0"/>
              <a:t>Instrumentation,</a:t>
            </a:r>
          </a:p>
          <a:p>
            <a:pPr lvl="1"/>
            <a:r>
              <a:rPr lang="en-CA" dirty="0" smtClean="0"/>
              <a:t>Regression,</a:t>
            </a:r>
          </a:p>
          <a:p>
            <a:pPr lvl="1"/>
            <a:r>
              <a:rPr lang="en-CA" dirty="0" smtClean="0"/>
              <a:t>Testing effects.</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20</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Threats to Internal Validity</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191000"/>
            <a:ext cx="8153400" cy="2209800"/>
          </a:xfrm>
        </p:spPr>
        <p:txBody>
          <a:bodyPr>
            <a:normAutofit/>
          </a:bodyPr>
          <a:lstStyle/>
          <a:p>
            <a:endParaRPr lang="en-US" sz="1200" dirty="0" smtClean="0"/>
          </a:p>
          <a:p>
            <a:r>
              <a:rPr lang="en-US" dirty="0" smtClean="0"/>
              <a:t>Notice that as we continue to present the stimuli to the participants, their responses decrease by the end of the session.</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21</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err="1" smtClean="0">
                <a:solidFill>
                  <a:schemeClr val="bg1"/>
                </a:solidFill>
                <a:latin typeface="Lucida Sans" pitchFamily="34" charset="0"/>
              </a:rPr>
              <a:t>McGinnies</a:t>
            </a:r>
            <a:r>
              <a:rPr lang="en-US" sz="3000" b="1" dirty="0" smtClean="0">
                <a:solidFill>
                  <a:schemeClr val="bg1"/>
                </a:solidFill>
                <a:latin typeface="Lucida Sans" pitchFamily="34" charset="0"/>
              </a:rPr>
              <a:t> (1949): Results</a:t>
            </a:r>
          </a:p>
        </p:txBody>
      </p:sp>
      <p:pic>
        <p:nvPicPr>
          <p:cNvPr id="31746" name="Picture 2"/>
          <p:cNvPicPr>
            <a:picLocks noChangeAspect="1" noChangeArrowheads="1"/>
          </p:cNvPicPr>
          <p:nvPr/>
        </p:nvPicPr>
        <p:blipFill>
          <a:blip r:embed="rId2" cstate="print"/>
          <a:srcRect/>
          <a:stretch>
            <a:fillRect/>
          </a:stretch>
        </p:blipFill>
        <p:spPr bwMode="auto">
          <a:xfrm>
            <a:off x="533400" y="1371600"/>
            <a:ext cx="7791450" cy="2602376"/>
          </a:xfrm>
          <a:prstGeom prst="rect">
            <a:avLst/>
          </a:prstGeom>
          <a:noFill/>
          <a:ln w="9525">
            <a:noFill/>
            <a:miter lim="800000"/>
            <a:headEnd/>
            <a:tailEnd/>
          </a:ln>
        </p:spPr>
      </p:pic>
      <p:cxnSp>
        <p:nvCxnSpPr>
          <p:cNvPr id="17" name="Straight Connector 16"/>
          <p:cNvCxnSpPr/>
          <p:nvPr/>
        </p:nvCxnSpPr>
        <p:spPr>
          <a:xfrm>
            <a:off x="1676400" y="1676400"/>
            <a:ext cx="6553200" cy="9144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600200" y="2590800"/>
            <a:ext cx="6629400" cy="6096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9" name="Rectangle 1027"/>
          <p:cNvSpPr>
            <a:spLocks noGrp="1" noChangeArrowheads="1"/>
          </p:cNvSpPr>
          <p:nvPr>
            <p:ph type="body" idx="1"/>
          </p:nvPr>
        </p:nvSpPr>
        <p:spPr>
          <a:xfrm>
            <a:off x="228600" y="1257300"/>
            <a:ext cx="4343400" cy="5181600"/>
          </a:xfrm>
        </p:spPr>
        <p:txBody>
          <a:bodyPr/>
          <a:lstStyle/>
          <a:p>
            <a:endParaRPr lang="en-CA" sz="2800" dirty="0" smtClean="0"/>
          </a:p>
          <a:p>
            <a:r>
              <a:rPr lang="en-CA" sz="2800" dirty="0" smtClean="0"/>
              <a:t>Unconscious defence mechanism and word presentation.</a:t>
            </a:r>
          </a:p>
          <a:p>
            <a:endParaRPr lang="en-CA" sz="1200" dirty="0" smtClean="0"/>
          </a:p>
          <a:p>
            <a:r>
              <a:rPr lang="en-CA" sz="2800" dirty="0" smtClean="0"/>
              <a:t>The impact of first trustworthiness ratings or ethical syllogisms on subsequent ratings.</a:t>
            </a:r>
          </a:p>
          <a:p>
            <a:endParaRPr lang="en-CA" sz="600" dirty="0" smtClean="0"/>
          </a:p>
          <a:p>
            <a:r>
              <a:rPr lang="en-CA" sz="2800" dirty="0" smtClean="0"/>
              <a:t>The effect of treatment on scurvy.</a:t>
            </a:r>
            <a:endParaRPr lang="en-CA" sz="2800" dirty="0"/>
          </a:p>
        </p:txBody>
      </p:sp>
      <p:sp>
        <p:nvSpPr>
          <p:cNvPr id="439301" name="Rectangle 1029"/>
          <p:cNvSpPr>
            <a:spLocks noChangeArrowheads="1"/>
          </p:cNvSpPr>
          <p:nvPr/>
        </p:nvSpPr>
        <p:spPr bwMode="auto">
          <a:xfrm>
            <a:off x="4940300" y="1943100"/>
            <a:ext cx="3743325" cy="3644900"/>
          </a:xfrm>
          <a:prstGeom prst="rect">
            <a:avLst/>
          </a:prstGeom>
          <a:noFill/>
          <a:ln w="9525">
            <a:noFill/>
            <a:miter lim="800000"/>
            <a:headEnd/>
            <a:tailEnd/>
          </a:ln>
          <a:effectLst/>
        </p:spPr>
        <p:txBody>
          <a:bodyPr/>
          <a:lstStyle/>
          <a:p>
            <a:pPr marL="742950" lvl="1" indent="-285750">
              <a:spcBef>
                <a:spcPct val="20000"/>
              </a:spcBef>
              <a:buSzPct val="90000"/>
              <a:buFont typeface="Wingdings" pitchFamily="2" charset="2"/>
              <a:buChar char="§"/>
            </a:pPr>
            <a:r>
              <a:rPr lang="en-CA" sz="2800" dirty="0"/>
              <a:t>Environmental variables</a:t>
            </a:r>
          </a:p>
          <a:p>
            <a:pPr marL="742950" lvl="1" indent="-285750">
              <a:spcBef>
                <a:spcPct val="20000"/>
              </a:spcBef>
              <a:buSzPct val="90000"/>
              <a:buFont typeface="Wingdings" pitchFamily="2" charset="2"/>
              <a:buChar char="§"/>
            </a:pPr>
            <a:r>
              <a:rPr lang="en-CA" sz="2800" dirty="0"/>
              <a:t>History</a:t>
            </a:r>
          </a:p>
          <a:p>
            <a:pPr marL="742950" lvl="1" indent="-285750">
              <a:spcBef>
                <a:spcPct val="20000"/>
              </a:spcBef>
              <a:buSzPct val="90000"/>
              <a:buFont typeface="Wingdings" pitchFamily="2" charset="2"/>
              <a:buChar char="§"/>
            </a:pPr>
            <a:r>
              <a:rPr lang="en-CA" sz="2800" dirty="0"/>
              <a:t>Maturation</a:t>
            </a:r>
          </a:p>
          <a:p>
            <a:pPr marL="742950" lvl="1" indent="-285750">
              <a:spcBef>
                <a:spcPct val="20000"/>
              </a:spcBef>
              <a:buSzPct val="90000"/>
              <a:buFont typeface="Wingdings" pitchFamily="2" charset="2"/>
              <a:buChar char="§"/>
            </a:pPr>
            <a:r>
              <a:rPr lang="en-CA" sz="2800" dirty="0"/>
              <a:t>Instrumentation</a:t>
            </a:r>
          </a:p>
          <a:p>
            <a:pPr marL="742950" lvl="1" indent="-285750">
              <a:spcBef>
                <a:spcPct val="20000"/>
              </a:spcBef>
              <a:buSzPct val="90000"/>
              <a:buFont typeface="Wingdings" pitchFamily="2" charset="2"/>
              <a:buChar char="§"/>
            </a:pPr>
            <a:r>
              <a:rPr lang="en-CA" sz="2800" dirty="0" smtClean="0"/>
              <a:t>Regression</a:t>
            </a:r>
          </a:p>
          <a:p>
            <a:pPr marL="742950" lvl="1" indent="-285750">
              <a:spcBef>
                <a:spcPct val="20000"/>
              </a:spcBef>
              <a:buSzPct val="90000"/>
              <a:buFont typeface="Wingdings" pitchFamily="2" charset="2"/>
              <a:buChar char="§"/>
            </a:pPr>
            <a:r>
              <a:rPr lang="en-CA" sz="2800" dirty="0" smtClean="0"/>
              <a:t>Testing effects</a:t>
            </a:r>
          </a:p>
        </p:txBody>
      </p:sp>
      <p:sp>
        <p:nvSpPr>
          <p:cNvPr id="6" name="Slide Number Placeholder 5"/>
          <p:cNvSpPr>
            <a:spLocks noGrp="1"/>
          </p:cNvSpPr>
          <p:nvPr>
            <p:ph type="sldNum" sz="quarter" idx="12"/>
          </p:nvPr>
        </p:nvSpPr>
        <p:spPr/>
        <p:txBody>
          <a:bodyPr/>
          <a:lstStyle/>
          <a:p>
            <a:fld id="{B6F15528-21DE-4FAA-801E-634DDDAF4B2B}" type="slidenum">
              <a:rPr lang="en-US" smtClean="0"/>
              <a:pPr/>
              <a:t>22</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Impact of Time Scale on Validity</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027"/>
          <p:cNvSpPr txBox="1">
            <a:spLocks noChangeArrowheads="1"/>
          </p:cNvSpPr>
          <p:nvPr/>
        </p:nvSpPr>
        <p:spPr>
          <a:xfrm>
            <a:off x="228600" y="1257300"/>
            <a:ext cx="4343400" cy="5181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Unconscious defence mechanism and word presentation.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CA" sz="1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800" dirty="0" smtClean="0"/>
              <a:t>The impact of first trustworthiness ratings or ethical syllogisms on subsequent ratings.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6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The effect of treatment on scurvy.</a:t>
            </a:r>
            <a:endParaRPr kumimoji="0" lang="en-CA"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440324" name="Rectangle 1028"/>
          <p:cNvSpPr>
            <a:spLocks noChangeArrowheads="1"/>
          </p:cNvSpPr>
          <p:nvPr/>
        </p:nvSpPr>
        <p:spPr bwMode="auto">
          <a:xfrm>
            <a:off x="4940300" y="1943100"/>
            <a:ext cx="4014788" cy="3644900"/>
          </a:xfrm>
          <a:prstGeom prst="rect">
            <a:avLst/>
          </a:prstGeom>
          <a:noFill/>
          <a:ln w="9525">
            <a:noFill/>
            <a:miter lim="800000"/>
            <a:headEnd/>
            <a:tailEnd/>
          </a:ln>
          <a:effectLst/>
        </p:spPr>
        <p:txBody>
          <a:bodyPr/>
          <a:lstStyle/>
          <a:p>
            <a:pPr marL="742950" lvl="1" indent="-285750">
              <a:spcBef>
                <a:spcPct val="20000"/>
              </a:spcBef>
              <a:buSzPct val="90000"/>
              <a:buFont typeface="Wingdings" pitchFamily="2" charset="2"/>
              <a:buChar char="§"/>
            </a:pPr>
            <a:r>
              <a:rPr lang="en-CA" sz="2800" dirty="0">
                <a:solidFill>
                  <a:srgbClr val="B2B2B2"/>
                </a:solidFill>
              </a:rPr>
              <a:t>Environmental variables</a:t>
            </a:r>
          </a:p>
          <a:p>
            <a:pPr marL="742950" lvl="1" indent="-285750">
              <a:spcBef>
                <a:spcPct val="20000"/>
              </a:spcBef>
              <a:buSzPct val="90000"/>
              <a:buFont typeface="Wingdings" pitchFamily="2" charset="2"/>
              <a:buChar char="§"/>
            </a:pPr>
            <a:r>
              <a:rPr lang="en-CA" sz="2800" dirty="0">
                <a:solidFill>
                  <a:srgbClr val="B2B2B2"/>
                </a:solidFill>
              </a:rPr>
              <a:t>History</a:t>
            </a:r>
          </a:p>
          <a:p>
            <a:pPr marL="742950" lvl="1" indent="-285750">
              <a:spcBef>
                <a:spcPct val="20000"/>
              </a:spcBef>
              <a:buSzPct val="90000"/>
              <a:buFont typeface="Wingdings" pitchFamily="2" charset="2"/>
              <a:buChar char="§"/>
            </a:pPr>
            <a:r>
              <a:rPr lang="en-CA" sz="2800" dirty="0">
                <a:solidFill>
                  <a:srgbClr val="B2B2B2"/>
                </a:solidFill>
              </a:rPr>
              <a:t>Maturation</a:t>
            </a:r>
          </a:p>
          <a:p>
            <a:pPr marL="742950" lvl="1" indent="-285750">
              <a:spcBef>
                <a:spcPct val="20000"/>
              </a:spcBef>
              <a:buSzPct val="90000"/>
              <a:buFont typeface="Wingdings" pitchFamily="2" charset="2"/>
              <a:buChar char="§"/>
            </a:pPr>
            <a:r>
              <a:rPr lang="en-CA" sz="2800" dirty="0" smtClean="0">
                <a:solidFill>
                  <a:srgbClr val="B2B2B2"/>
                </a:solidFill>
              </a:rPr>
              <a:t>Instrumentation</a:t>
            </a:r>
          </a:p>
          <a:p>
            <a:pPr marL="742950" lvl="1" indent="-285750">
              <a:spcBef>
                <a:spcPct val="20000"/>
              </a:spcBef>
              <a:buSzPct val="90000"/>
              <a:buFont typeface="Wingdings" pitchFamily="2" charset="2"/>
              <a:buChar char="§"/>
            </a:pPr>
            <a:r>
              <a:rPr lang="en-CA" sz="2800" dirty="0" smtClean="0">
                <a:solidFill>
                  <a:srgbClr val="B2B2B2"/>
                </a:solidFill>
              </a:rPr>
              <a:t>Regression</a:t>
            </a:r>
          </a:p>
          <a:p>
            <a:pPr marL="742950" lvl="1" indent="-285750">
              <a:spcBef>
                <a:spcPct val="20000"/>
              </a:spcBef>
              <a:buSzPct val="90000"/>
              <a:buFont typeface="Wingdings" pitchFamily="2" charset="2"/>
              <a:buChar char="§"/>
            </a:pPr>
            <a:r>
              <a:rPr lang="en-CA" sz="3200" b="1" dirty="0" smtClean="0">
                <a:solidFill>
                  <a:srgbClr val="CC0000"/>
                </a:solidFill>
              </a:rPr>
              <a:t>Testing effects</a:t>
            </a:r>
            <a:endParaRPr lang="en-CA" sz="3200" b="1" dirty="0">
              <a:solidFill>
                <a:srgbClr val="CC0000"/>
              </a:solidFill>
            </a:endParaRPr>
          </a:p>
        </p:txBody>
      </p:sp>
      <p:sp>
        <p:nvSpPr>
          <p:cNvPr id="440325" name="Rectangle 1029"/>
          <p:cNvSpPr>
            <a:spLocks noChangeArrowheads="1"/>
          </p:cNvSpPr>
          <p:nvPr/>
        </p:nvSpPr>
        <p:spPr bwMode="auto">
          <a:xfrm>
            <a:off x="844550" y="1662113"/>
            <a:ext cx="7716838" cy="1706562"/>
          </a:xfrm>
          <a:prstGeom prst="rect">
            <a:avLst/>
          </a:prstGeom>
          <a:solidFill>
            <a:schemeClr val="tx2">
              <a:lumMod val="60000"/>
              <a:lumOff val="40000"/>
            </a:schemeClr>
          </a:solidFill>
          <a:ln w="9525">
            <a:noFill/>
            <a:miter lim="800000"/>
            <a:headEnd/>
            <a:tailEnd/>
          </a:ln>
          <a:effectLst/>
        </p:spPr>
        <p:txBody>
          <a:bodyPr anchor="ctr"/>
          <a:lstStyle/>
          <a:p>
            <a:pPr algn="ctr"/>
            <a:r>
              <a:rPr lang="en-CA" sz="3000" dirty="0">
                <a:solidFill>
                  <a:schemeClr val="bg1"/>
                </a:solidFill>
              </a:rPr>
              <a:t>No matter the time scale, researchers must worry about testing effects. Which level of the IV will be presented first?</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Impact of Time Scale on Validity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25">
                                            <p:bg/>
                                          </p:spTgt>
                                        </p:tgtEl>
                                        <p:attrNameLst>
                                          <p:attrName>style.visibility</p:attrName>
                                        </p:attrNameLst>
                                      </p:cBhvr>
                                      <p:to>
                                        <p:strVal val="visible"/>
                                      </p:to>
                                    </p:set>
                                    <p:anim calcmode="lin" valueType="num">
                                      <p:cBhvr additive="base">
                                        <p:cTn id="7" dur="500" fill="hold"/>
                                        <p:tgtEl>
                                          <p:spTgt spid="44032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40325">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40325">
                                            <p:txEl>
                                              <p:pRg st="0" end="0"/>
                                            </p:txEl>
                                          </p:spTgt>
                                        </p:tgtEl>
                                        <p:attrNameLst>
                                          <p:attrName>style.visibility</p:attrName>
                                        </p:attrNameLst>
                                      </p:cBhvr>
                                      <p:to>
                                        <p:strVal val="visible"/>
                                      </p:to>
                                    </p:set>
                                    <p:anim calcmode="lin" valueType="num">
                                      <p:cBhvr additive="base">
                                        <p:cTn id="11" dur="500" fill="hold"/>
                                        <p:tgtEl>
                                          <p:spTgt spid="44032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403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5" grpId="0" build="allAtOnce"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7" name="Rectangle 3"/>
          <p:cNvSpPr>
            <a:spLocks noGrp="1" noChangeArrowheads="1"/>
          </p:cNvSpPr>
          <p:nvPr>
            <p:ph type="body" idx="1"/>
          </p:nvPr>
        </p:nvSpPr>
        <p:spPr>
          <a:xfrm>
            <a:off x="304800" y="1295400"/>
            <a:ext cx="8458200" cy="5105400"/>
          </a:xfrm>
        </p:spPr>
        <p:txBody>
          <a:bodyPr>
            <a:normAutofit/>
          </a:bodyPr>
          <a:lstStyle/>
          <a:p>
            <a:r>
              <a:rPr lang="en-CA" sz="3000" dirty="0" smtClean="0"/>
              <a:t>A </a:t>
            </a:r>
            <a:r>
              <a:rPr lang="en-CA" sz="3000" dirty="0"/>
              <a:t>within-subjects </a:t>
            </a:r>
            <a:r>
              <a:rPr lang="en-CA" sz="3000" dirty="0" smtClean="0"/>
              <a:t>design is a </a:t>
            </a:r>
            <a:r>
              <a:rPr lang="en-CA" sz="3000" dirty="0"/>
              <a:t>procedure to minimize threats from order effects and time-related factors </a:t>
            </a:r>
            <a:r>
              <a:rPr lang="en-CA" sz="3000" b="1" dirty="0"/>
              <a:t>by changing the order in which treatment conditions </a:t>
            </a:r>
            <a:r>
              <a:rPr lang="en-CA" sz="3000" dirty="0"/>
              <a:t>are administered from one participant to another so that the treatment conditions are matched with respect to time. </a:t>
            </a:r>
            <a:endParaRPr lang="en-CA" sz="3000" dirty="0" smtClean="0"/>
          </a:p>
          <a:p>
            <a:endParaRPr lang="en-CA" sz="1200" dirty="0"/>
          </a:p>
          <a:p>
            <a:r>
              <a:rPr lang="en-CA" sz="3000" dirty="0"/>
              <a:t>The goal is to use every possible order of treatments with an equal number of individuals participating in each sequence. </a:t>
            </a:r>
          </a:p>
        </p:txBody>
      </p:sp>
      <p:sp>
        <p:nvSpPr>
          <p:cNvPr id="5" name="Slide Number Placeholder 4"/>
          <p:cNvSpPr>
            <a:spLocks noGrp="1"/>
          </p:cNvSpPr>
          <p:nvPr>
            <p:ph type="sldNum" sz="quarter" idx="12"/>
          </p:nvPr>
        </p:nvSpPr>
        <p:spPr/>
        <p:txBody>
          <a:bodyPr/>
          <a:lstStyle/>
          <a:p>
            <a:fld id="{B6F15528-21DE-4FAA-801E-634DDDAF4B2B}" type="slidenum">
              <a:rPr lang="en-US" smtClean="0"/>
              <a:pPr/>
              <a:t>24</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Counterbalancing</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13" name="Group 1069"/>
          <p:cNvGraphicFramePr>
            <a:graphicFrameLocks noGrp="1"/>
          </p:cNvGraphicFramePr>
          <p:nvPr>
            <p:ph idx="1"/>
          </p:nvPr>
        </p:nvGraphicFramePr>
        <p:xfrm>
          <a:off x="228600" y="1373185"/>
          <a:ext cx="8686800" cy="5103815"/>
        </p:xfrm>
        <a:graphic>
          <a:graphicData uri="http://schemas.openxmlformats.org/drawingml/2006/table">
            <a:tbl>
              <a:tblPr/>
              <a:tblGrid>
                <a:gridCol w="2182813"/>
                <a:gridCol w="3074987"/>
                <a:gridCol w="3429000"/>
              </a:tblGrid>
              <a:tr h="6032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Participants</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Time 1</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Time 2</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1</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Trust Ratings</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Reasoning</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2</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Reasoning</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Trust Ratings</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3</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Trust Ratings</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Reasoning</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01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smtClean="0">
                          <a:ln>
                            <a:noFill/>
                          </a:ln>
                          <a:solidFill>
                            <a:schemeClr val="tx1"/>
                          </a:solidFill>
                          <a:effectLst/>
                          <a:latin typeface="Arial" charset="0"/>
                        </a:rPr>
                        <a:t>n</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Reasoning</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600" b="0" i="0" u="none" strike="noStrike" cap="none" normalizeH="0" baseline="0" dirty="0" smtClean="0">
                          <a:ln>
                            <a:noFill/>
                          </a:ln>
                          <a:solidFill>
                            <a:schemeClr val="tx1"/>
                          </a:solidFill>
                          <a:effectLst/>
                          <a:latin typeface="Arial" charset="0"/>
                        </a:rPr>
                        <a:t>Trust Ratings</a:t>
                      </a: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Counterbalancing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876800"/>
            <a:ext cx="8534400" cy="1600200"/>
          </a:xfrm>
        </p:spPr>
        <p:txBody>
          <a:bodyPr>
            <a:noAutofit/>
          </a:bodyPr>
          <a:lstStyle/>
          <a:p>
            <a:pPr>
              <a:lnSpc>
                <a:spcPct val="80000"/>
              </a:lnSpc>
            </a:pPr>
            <a:endParaRPr lang="en-CA" sz="1200" dirty="0" smtClean="0"/>
          </a:p>
          <a:p>
            <a:pPr>
              <a:lnSpc>
                <a:spcPct val="80000"/>
              </a:lnSpc>
            </a:pPr>
            <a:r>
              <a:rPr lang="en-CA" sz="2800" dirty="0" smtClean="0"/>
              <a:t>Half of the participants would receive the shallow encoding instructions first, the other half would receive the deep encoding instructions first.</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Experimental Designs: Within-Subjects</a:t>
            </a:r>
          </a:p>
        </p:txBody>
      </p:sp>
      <p:sp>
        <p:nvSpPr>
          <p:cNvPr id="7" name="Text Box 1029"/>
          <p:cNvSpPr txBox="1">
            <a:spLocks noChangeArrowheads="1"/>
          </p:cNvSpPr>
          <p:nvPr/>
        </p:nvSpPr>
        <p:spPr bwMode="auto">
          <a:xfrm>
            <a:off x="2130425" y="126365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a:t>Independent Variable</a:t>
            </a:r>
          </a:p>
        </p:txBody>
      </p:sp>
      <p:sp>
        <p:nvSpPr>
          <p:cNvPr id="13" name="Text Box 1029"/>
          <p:cNvSpPr txBox="1">
            <a:spLocks noChangeArrowheads="1"/>
          </p:cNvSpPr>
          <p:nvPr/>
        </p:nvSpPr>
        <p:spPr bwMode="auto">
          <a:xfrm>
            <a:off x="5940425" y="1295400"/>
            <a:ext cx="3355975" cy="488950"/>
          </a:xfrm>
          <a:prstGeom prst="rect">
            <a:avLst/>
          </a:prstGeom>
          <a:noFill/>
          <a:ln w="9525">
            <a:noFill/>
            <a:miter lim="800000"/>
            <a:headEnd/>
            <a:tailEnd/>
          </a:ln>
          <a:effectLst/>
        </p:spPr>
        <p:txBody>
          <a:bodyPr>
            <a:spAutoFit/>
          </a:bodyPr>
          <a:lstStyle/>
          <a:p>
            <a:pPr algn="ctr">
              <a:spcBef>
                <a:spcPct val="50000"/>
              </a:spcBef>
            </a:pPr>
            <a:r>
              <a:rPr lang="en-CA" sz="2600" dirty="0" smtClean="0"/>
              <a:t>Dependent </a:t>
            </a:r>
            <a:r>
              <a:rPr lang="en-CA" sz="2600" dirty="0"/>
              <a:t>Variable</a:t>
            </a:r>
          </a:p>
        </p:txBody>
      </p:sp>
      <p:sp>
        <p:nvSpPr>
          <p:cNvPr id="20" name="Rectangle 19"/>
          <p:cNvSpPr/>
          <p:nvPr/>
        </p:nvSpPr>
        <p:spPr>
          <a:xfrm>
            <a:off x="2362200" y="1828800"/>
            <a:ext cx="2819400" cy="2743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 Box 1030"/>
          <p:cNvSpPr txBox="1">
            <a:spLocks noChangeArrowheads="1"/>
          </p:cNvSpPr>
          <p:nvPr/>
        </p:nvSpPr>
        <p:spPr bwMode="auto">
          <a:xfrm>
            <a:off x="2469339" y="2157759"/>
            <a:ext cx="2559862" cy="509241"/>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‘e’</a:t>
            </a:r>
            <a:endParaRPr lang="en-CA" sz="2600" dirty="0"/>
          </a:p>
        </p:txBody>
      </p:sp>
      <p:sp>
        <p:nvSpPr>
          <p:cNvPr id="22" name="Text Box 1030"/>
          <p:cNvSpPr txBox="1">
            <a:spLocks noChangeArrowheads="1"/>
          </p:cNvSpPr>
          <p:nvPr/>
        </p:nvSpPr>
        <p:spPr bwMode="auto">
          <a:xfrm>
            <a:off x="2469339" y="3138829"/>
            <a:ext cx="2559862" cy="922998"/>
          </a:xfrm>
          <a:prstGeom prst="rect">
            <a:avLst/>
          </a:prstGeom>
          <a:solidFill>
            <a:schemeClr val="bg1"/>
          </a:solidFill>
          <a:ln w="9525">
            <a:solidFill>
              <a:schemeClr val="tx1"/>
            </a:solidFill>
            <a:miter lim="800000"/>
            <a:headEnd/>
            <a:tailEnd/>
          </a:ln>
          <a:effectLst/>
        </p:spPr>
        <p:txBody>
          <a:bodyPr wrap="square">
            <a:spAutoFit/>
          </a:bodyPr>
          <a:lstStyle/>
          <a:p>
            <a:pPr algn="ctr">
              <a:spcBef>
                <a:spcPct val="50000"/>
              </a:spcBef>
            </a:pPr>
            <a:r>
              <a:rPr lang="en-CA" sz="2600" dirty="0" smtClean="0"/>
              <a:t>Words with same meaning</a:t>
            </a:r>
            <a:endParaRPr lang="en-CA" sz="2600" dirty="0"/>
          </a:p>
        </p:txBody>
      </p:sp>
      <p:sp>
        <p:nvSpPr>
          <p:cNvPr id="18" name="Oval 2059"/>
          <p:cNvSpPr>
            <a:spLocks noChangeArrowheads="1"/>
          </p:cNvSpPr>
          <p:nvPr/>
        </p:nvSpPr>
        <p:spPr bwMode="auto">
          <a:xfrm>
            <a:off x="0" y="1447800"/>
            <a:ext cx="1905000" cy="1744662"/>
          </a:xfrm>
          <a:prstGeom prst="ellipse">
            <a:avLst/>
          </a:prstGeom>
          <a:solidFill>
            <a:schemeClr val="tx2">
              <a:lumMod val="60000"/>
              <a:lumOff val="40000"/>
            </a:schemeClr>
          </a:solidFill>
          <a:ln w="9525">
            <a:noFill/>
            <a:round/>
            <a:headEnd/>
            <a:tailEnd/>
          </a:ln>
          <a:effectLst/>
        </p:spPr>
        <p:txBody>
          <a:bodyPr wrap="none" anchor="ctr"/>
          <a:lstStyle/>
          <a:p>
            <a:pPr algn="ctr"/>
            <a:r>
              <a:rPr lang="en-CA" sz="2200" b="1" dirty="0" smtClean="0">
                <a:solidFill>
                  <a:schemeClr val="bg1"/>
                </a:solidFill>
              </a:rPr>
              <a:t>Group A</a:t>
            </a:r>
            <a:endParaRPr lang="en-CA" sz="2200" b="1" dirty="0">
              <a:solidFill>
                <a:schemeClr val="bg1"/>
              </a:solidFill>
            </a:endParaRPr>
          </a:p>
        </p:txBody>
      </p:sp>
      <p:sp>
        <p:nvSpPr>
          <p:cNvPr id="29" name="Rectangle 28"/>
          <p:cNvSpPr/>
          <p:nvPr/>
        </p:nvSpPr>
        <p:spPr>
          <a:xfrm>
            <a:off x="6324600" y="177006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2 correct</a:t>
            </a:r>
            <a:endParaRPr lang="en-US" sz="2400" dirty="0"/>
          </a:p>
        </p:txBody>
      </p:sp>
      <p:sp>
        <p:nvSpPr>
          <p:cNvPr id="30" name="Rectangle 29"/>
          <p:cNvSpPr/>
          <p:nvPr/>
        </p:nvSpPr>
        <p:spPr>
          <a:xfrm>
            <a:off x="6324600" y="3370262"/>
            <a:ext cx="2590800" cy="138588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Recall Total</a:t>
            </a:r>
          </a:p>
          <a:p>
            <a:pPr algn="ctr"/>
            <a:endParaRPr lang="en-US" sz="2400" dirty="0" smtClean="0"/>
          </a:p>
          <a:p>
            <a:pPr algn="ctr"/>
            <a:r>
              <a:rPr lang="en-US" sz="2400" dirty="0" smtClean="0"/>
              <a:t>e.g., 4 correct</a:t>
            </a:r>
            <a:endParaRPr lang="en-US" sz="2400" dirty="0"/>
          </a:p>
        </p:txBody>
      </p:sp>
      <p:cxnSp>
        <p:nvCxnSpPr>
          <p:cNvPr id="31" name="AutoShape 2063"/>
          <p:cNvCxnSpPr>
            <a:cxnSpLocks noChangeShapeType="1"/>
            <a:endCxn id="29" idx="1"/>
          </p:cNvCxnSpPr>
          <p:nvPr/>
        </p:nvCxnSpPr>
        <p:spPr bwMode="auto">
          <a:xfrm>
            <a:off x="5257800" y="2438400"/>
            <a:ext cx="1066800" cy="24606"/>
          </a:xfrm>
          <a:prstGeom prst="straightConnector1">
            <a:avLst/>
          </a:prstGeom>
          <a:noFill/>
          <a:ln w="50800">
            <a:solidFill>
              <a:schemeClr val="tx1"/>
            </a:solidFill>
            <a:round/>
            <a:headEnd/>
            <a:tailEnd type="triangle" w="med" len="med"/>
          </a:ln>
          <a:effectLst/>
        </p:spPr>
      </p:cxnSp>
      <p:cxnSp>
        <p:nvCxnSpPr>
          <p:cNvPr id="33" name="AutoShape 2063"/>
          <p:cNvCxnSpPr>
            <a:cxnSpLocks noChangeShapeType="1"/>
          </p:cNvCxnSpPr>
          <p:nvPr/>
        </p:nvCxnSpPr>
        <p:spPr bwMode="auto">
          <a:xfrm>
            <a:off x="5181600" y="3962400"/>
            <a:ext cx="1066800" cy="1588"/>
          </a:xfrm>
          <a:prstGeom prst="straightConnector1">
            <a:avLst/>
          </a:prstGeom>
          <a:noFill/>
          <a:ln w="50800">
            <a:solidFill>
              <a:schemeClr val="tx1"/>
            </a:solidFill>
            <a:round/>
            <a:headEnd/>
            <a:tailEnd type="triangle" w="med" len="med"/>
          </a:ln>
          <a:effectLst/>
        </p:spPr>
      </p:cxnSp>
      <p:sp>
        <p:nvSpPr>
          <p:cNvPr id="17" name="TextBox 16"/>
          <p:cNvSpPr txBox="1"/>
          <p:nvPr/>
        </p:nvSpPr>
        <p:spPr>
          <a:xfrm>
            <a:off x="1981200" y="1981200"/>
            <a:ext cx="301686" cy="369332"/>
          </a:xfrm>
          <a:prstGeom prst="rect">
            <a:avLst/>
          </a:prstGeom>
          <a:noFill/>
        </p:spPr>
        <p:txBody>
          <a:bodyPr wrap="none" rtlCol="0">
            <a:spAutoFit/>
          </a:bodyPr>
          <a:lstStyle/>
          <a:p>
            <a:r>
              <a:rPr lang="en-US" dirty="0" smtClean="0"/>
              <a:t>1</a:t>
            </a:r>
            <a:endParaRPr lang="en-US" dirty="0"/>
          </a:p>
        </p:txBody>
      </p:sp>
      <p:sp>
        <p:nvSpPr>
          <p:cNvPr id="23" name="TextBox 22"/>
          <p:cNvSpPr txBox="1"/>
          <p:nvPr/>
        </p:nvSpPr>
        <p:spPr>
          <a:xfrm>
            <a:off x="3581400" y="2754868"/>
            <a:ext cx="301686" cy="369332"/>
          </a:xfrm>
          <a:prstGeom prst="rect">
            <a:avLst/>
          </a:prstGeom>
          <a:noFill/>
        </p:spPr>
        <p:txBody>
          <a:bodyPr wrap="none" rtlCol="0">
            <a:spAutoFit/>
          </a:bodyPr>
          <a:lstStyle/>
          <a:p>
            <a:r>
              <a:rPr lang="en-US" dirty="0" smtClean="0"/>
              <a:t>2</a:t>
            </a:r>
            <a:endParaRPr lang="en-US" dirty="0"/>
          </a:p>
        </p:txBody>
      </p:sp>
      <p:cxnSp>
        <p:nvCxnSpPr>
          <p:cNvPr id="27" name="Straight Arrow Connector 26"/>
          <p:cNvCxnSpPr/>
          <p:nvPr/>
        </p:nvCxnSpPr>
        <p:spPr>
          <a:xfrm rot="5400000">
            <a:off x="3200400" y="2895600"/>
            <a:ext cx="457200" cy="158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Oval 2059"/>
          <p:cNvSpPr>
            <a:spLocks noChangeArrowheads="1"/>
          </p:cNvSpPr>
          <p:nvPr/>
        </p:nvSpPr>
        <p:spPr bwMode="auto">
          <a:xfrm>
            <a:off x="0" y="3208338"/>
            <a:ext cx="1905000" cy="1744662"/>
          </a:xfrm>
          <a:prstGeom prst="ellipse">
            <a:avLst/>
          </a:prstGeom>
          <a:solidFill>
            <a:schemeClr val="tx2">
              <a:lumMod val="60000"/>
              <a:lumOff val="40000"/>
            </a:schemeClr>
          </a:solidFill>
          <a:ln w="9525">
            <a:noFill/>
            <a:round/>
            <a:headEnd/>
            <a:tailEnd/>
          </a:ln>
          <a:effectLst/>
        </p:spPr>
        <p:txBody>
          <a:bodyPr wrap="none" anchor="ctr"/>
          <a:lstStyle/>
          <a:p>
            <a:pPr algn="ctr"/>
            <a:r>
              <a:rPr lang="en-CA" sz="2200" b="1" dirty="0" smtClean="0">
                <a:solidFill>
                  <a:schemeClr val="bg1"/>
                </a:solidFill>
              </a:rPr>
              <a:t>Group B</a:t>
            </a:r>
            <a:endParaRPr lang="en-CA" sz="2200" b="1" dirty="0">
              <a:solidFill>
                <a:schemeClr val="bg1"/>
              </a:solidFill>
            </a:endParaRPr>
          </a:p>
        </p:txBody>
      </p:sp>
      <p:cxnSp>
        <p:nvCxnSpPr>
          <p:cNvPr id="38" name="AutoShape 2063"/>
          <p:cNvCxnSpPr>
            <a:cxnSpLocks noChangeShapeType="1"/>
            <a:stCxn id="37" idx="6"/>
          </p:cNvCxnSpPr>
          <p:nvPr/>
        </p:nvCxnSpPr>
        <p:spPr bwMode="auto">
          <a:xfrm flipV="1">
            <a:off x="1905000" y="3749849"/>
            <a:ext cx="609600" cy="330820"/>
          </a:xfrm>
          <a:prstGeom prst="straightConnector1">
            <a:avLst/>
          </a:prstGeom>
          <a:noFill/>
          <a:ln w="50800">
            <a:solidFill>
              <a:schemeClr val="tx1"/>
            </a:solidFill>
            <a:round/>
            <a:headEnd/>
            <a:tailEnd type="triangle" w="med" len="med"/>
          </a:ln>
          <a:effectLst/>
        </p:spPr>
      </p:cxnSp>
      <p:cxnSp>
        <p:nvCxnSpPr>
          <p:cNvPr id="40" name="Straight Arrow Connector 39"/>
          <p:cNvCxnSpPr/>
          <p:nvPr/>
        </p:nvCxnSpPr>
        <p:spPr>
          <a:xfrm rot="16200000" flipV="1">
            <a:off x="3810794" y="2894806"/>
            <a:ext cx="456406" cy="794"/>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1981200" y="3516868"/>
            <a:ext cx="301686" cy="369332"/>
          </a:xfrm>
          <a:prstGeom prst="rect">
            <a:avLst/>
          </a:prstGeom>
          <a:noFill/>
        </p:spPr>
        <p:txBody>
          <a:bodyPr wrap="none" rtlCol="0">
            <a:spAutoFit/>
          </a:bodyPr>
          <a:lstStyle/>
          <a:p>
            <a:r>
              <a:rPr lang="en-US" dirty="0" smtClean="0"/>
              <a:t>1</a:t>
            </a:r>
            <a:endParaRPr lang="en-US" dirty="0"/>
          </a:p>
        </p:txBody>
      </p:sp>
      <p:sp>
        <p:nvSpPr>
          <p:cNvPr id="45" name="Rectangle 44"/>
          <p:cNvSpPr/>
          <p:nvPr/>
        </p:nvSpPr>
        <p:spPr>
          <a:xfrm>
            <a:off x="3200400" y="2667000"/>
            <a:ext cx="685800" cy="4572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p:cNvSpPr txBox="1"/>
          <p:nvPr/>
        </p:nvSpPr>
        <p:spPr>
          <a:xfrm>
            <a:off x="3581400" y="2743200"/>
            <a:ext cx="301686" cy="369332"/>
          </a:xfrm>
          <a:prstGeom prst="rect">
            <a:avLst/>
          </a:prstGeom>
          <a:noFill/>
        </p:spPr>
        <p:txBody>
          <a:bodyPr wrap="none" rtlCol="0">
            <a:spAutoFit/>
          </a:bodyPr>
          <a:lstStyle/>
          <a:p>
            <a:r>
              <a:rPr lang="en-US" dirty="0" smtClean="0"/>
              <a:t>2</a:t>
            </a:r>
            <a:endParaRPr lang="en-US" dirty="0"/>
          </a:p>
        </p:txBody>
      </p:sp>
      <p:sp>
        <p:nvSpPr>
          <p:cNvPr id="48" name="Rectangle 47"/>
          <p:cNvSpPr/>
          <p:nvPr/>
        </p:nvSpPr>
        <p:spPr>
          <a:xfrm>
            <a:off x="5181600" y="3505200"/>
            <a:ext cx="1143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a:off x="1905000" y="1981200"/>
            <a:ext cx="3810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AutoShape 2063"/>
          <p:cNvCxnSpPr>
            <a:cxnSpLocks noChangeShapeType="1"/>
            <a:stCxn id="18" idx="6"/>
          </p:cNvCxnSpPr>
          <p:nvPr/>
        </p:nvCxnSpPr>
        <p:spPr bwMode="auto">
          <a:xfrm>
            <a:off x="1905000" y="2320131"/>
            <a:ext cx="609600" cy="92249"/>
          </a:xfrm>
          <a:prstGeom prst="straightConnector1">
            <a:avLst/>
          </a:prstGeom>
          <a:noFill/>
          <a:ln w="50800">
            <a:solidFill>
              <a:schemeClr val="tx1"/>
            </a:solidFill>
            <a:round/>
            <a:headEnd/>
            <a:tailEnd type="triangl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down)">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2000"/>
                                        <p:tgtEl>
                                          <p:spTgt spid="4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2000"/>
                                        <p:tgtEl>
                                          <p:spTgt spid="4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down)">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wipe(down)">
                                      <p:cBhvr>
                                        <p:cTn id="43" dur="500"/>
                                        <p:tgtEl>
                                          <p:spTgt spid="42"/>
                                        </p:tgtEl>
                                      </p:cBhvr>
                                    </p:animEffect>
                                  </p:childTnLst>
                                </p:cTn>
                              </p:par>
                              <p:par>
                                <p:cTn id="44" presetID="22" presetClass="entr" presetSubtype="4"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ipe(down)">
                                      <p:cBhvr>
                                        <p:cTn id="51" dur="500"/>
                                        <p:tgtEl>
                                          <p:spTgt spid="44"/>
                                        </p:tgtEl>
                                      </p:cBhvr>
                                    </p:animEffect>
                                  </p:childTnLst>
                                </p:cTn>
                              </p:par>
                              <p:par>
                                <p:cTn id="52" presetID="22" presetClass="entr" presetSubtype="4"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nodeType="click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wipe(down)">
                                      <p:cBhvr>
                                        <p:cTn id="5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3" grpId="0"/>
      <p:bldP spid="42" grpId="0"/>
      <p:bldP spid="45" grpId="0" animBg="1"/>
      <p:bldP spid="44" grpId="0"/>
      <p:bldP spid="4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517" name="Group 2077"/>
          <p:cNvGraphicFramePr>
            <a:graphicFrameLocks noGrp="1"/>
          </p:cNvGraphicFramePr>
          <p:nvPr/>
        </p:nvGraphicFramePr>
        <p:xfrm>
          <a:off x="482600" y="1397000"/>
          <a:ext cx="7996238" cy="3783013"/>
        </p:xfrm>
        <a:graphic>
          <a:graphicData uri="http://schemas.openxmlformats.org/drawingml/2006/table">
            <a:tbl>
              <a:tblPr/>
              <a:tblGrid>
                <a:gridCol w="3998913"/>
                <a:gridCol w="3997325"/>
              </a:tblGrid>
              <a:tr h="631825">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1" i="0" u="none" strike="noStrike" cap="none" normalizeH="0" baseline="0" dirty="0" smtClean="0">
                          <a:ln>
                            <a:noFill/>
                          </a:ln>
                          <a:solidFill>
                            <a:schemeClr val="tx1"/>
                          </a:solidFill>
                          <a:effectLst/>
                          <a:latin typeface="Arial" charset="0"/>
                        </a:rPr>
                        <a:t>Number of treatments</a:t>
                      </a:r>
                      <a:endParaRPr kumimoji="0" lang="fr-CA" sz="2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1" i="0" u="none" strike="noStrike" cap="none" normalizeH="0" baseline="0" smtClean="0">
                          <a:ln>
                            <a:noFill/>
                          </a:ln>
                          <a:solidFill>
                            <a:schemeClr val="tx1"/>
                          </a:solidFill>
                          <a:effectLst/>
                          <a:latin typeface="Arial" charset="0"/>
                        </a:rPr>
                        <a:t>Possible orders</a:t>
                      </a:r>
                      <a:endParaRPr kumimoji="0" lang="fr-CA" sz="2800" b="1"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6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2</a:t>
                      </a:r>
                      <a:endParaRPr kumimoji="0" lang="fr-CA"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2</a:t>
                      </a:r>
                      <a:endParaRPr kumimoji="0" lang="fr-CA"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3</a:t>
                      </a:r>
                      <a:endParaRPr kumimoji="0" lang="fr-CA"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6</a:t>
                      </a:r>
                      <a:endParaRPr kumimoji="0" lang="fr-CA"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023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4</a:t>
                      </a:r>
                      <a:endParaRPr kumimoji="0" lang="fr-CA"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24</a:t>
                      </a:r>
                      <a:endParaRPr kumimoji="0" lang="fr-CA"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865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5</a:t>
                      </a:r>
                      <a:endParaRPr kumimoji="0" lang="fr-CA" sz="2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120</a:t>
                      </a:r>
                      <a:endParaRPr kumimoji="0" lang="fr-CA"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6</a:t>
                      </a:r>
                      <a:endParaRPr kumimoji="0" lang="fr-CA" sz="2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720</a:t>
                      </a:r>
                      <a:endParaRPr kumimoji="0" lang="fr-CA"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47518" name="Rectangle 2078"/>
          <p:cNvSpPr>
            <a:spLocks noChangeArrowheads="1"/>
          </p:cNvSpPr>
          <p:nvPr/>
        </p:nvSpPr>
        <p:spPr bwMode="auto">
          <a:xfrm>
            <a:off x="228600" y="5454650"/>
            <a:ext cx="8686800" cy="946150"/>
          </a:xfrm>
          <a:prstGeom prst="rect">
            <a:avLst/>
          </a:prstGeom>
          <a:noFill/>
          <a:ln w="9525">
            <a:noFill/>
            <a:miter lim="800000"/>
            <a:headEnd/>
            <a:tailEnd/>
          </a:ln>
          <a:effectLst/>
        </p:spPr>
        <p:txBody>
          <a:bodyPr/>
          <a:lstStyle/>
          <a:p>
            <a:pPr marL="342900" indent="-342900">
              <a:spcBef>
                <a:spcPct val="20000"/>
              </a:spcBef>
              <a:buSzPct val="80000"/>
              <a:buFont typeface="Arial" pitchFamily="34" charset="0"/>
              <a:buChar char="•"/>
            </a:pPr>
            <a:r>
              <a:rPr lang="en-CA" sz="3200" dirty="0"/>
              <a:t>n! = n x (n – 1) x (n – 2) x (n – 3)…</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US" sz="3000" b="1" dirty="0" smtClean="0">
                <a:solidFill>
                  <a:schemeClr val="bg1"/>
                </a:solidFill>
                <a:latin typeface="Lucida Sans" pitchFamily="34" charset="0"/>
              </a:rPr>
              <a:t>Increase in Number of </a:t>
            </a:r>
          </a:p>
          <a:p>
            <a:pPr algn="ctr">
              <a:spcBef>
                <a:spcPct val="0"/>
              </a:spcBef>
              <a:defRPr/>
            </a:pPr>
            <a:r>
              <a:rPr lang="en-US" sz="3000" b="1" dirty="0" smtClean="0">
                <a:solidFill>
                  <a:schemeClr val="bg1"/>
                </a:solidFill>
                <a:latin typeface="Lucida Sans" pitchFamily="34" charset="0"/>
              </a:rPr>
              <a:t>Possible Treatments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5" name="Rectangle 1027"/>
          <p:cNvSpPr>
            <a:spLocks noGrp="1" noChangeArrowheads="1"/>
          </p:cNvSpPr>
          <p:nvPr>
            <p:ph type="body" idx="1"/>
          </p:nvPr>
        </p:nvSpPr>
        <p:spPr>
          <a:xfrm>
            <a:off x="457200" y="1600200"/>
            <a:ext cx="8229600" cy="4876800"/>
          </a:xfrm>
        </p:spPr>
        <p:txBody>
          <a:bodyPr>
            <a:normAutofit lnSpcReduction="10000"/>
          </a:bodyPr>
          <a:lstStyle/>
          <a:p>
            <a:r>
              <a:rPr lang="en-US" sz="2800" b="1" dirty="0"/>
              <a:t>Partial counterbalancing.</a:t>
            </a:r>
            <a:r>
              <a:rPr lang="en-US" sz="2800" dirty="0"/>
              <a:t>  A system of counterbalancing that ensures that each treatment condition occurs first for one group of participants, second for one group, third for one group, and so on, but does not require that every possible order of treatment conditions be used.</a:t>
            </a:r>
          </a:p>
          <a:p>
            <a:endParaRPr lang="en-US" sz="1000" dirty="0"/>
          </a:p>
          <a:p>
            <a:r>
              <a:rPr lang="en-US" sz="2800" b="1" dirty="0"/>
              <a:t>Latin square.</a:t>
            </a:r>
            <a:r>
              <a:rPr lang="en-US" sz="2800" dirty="0"/>
              <a:t> An N×N matrix where each of N different items appears exactly once in each column and exactly once in each row. Used to identify sequences of treatment conditions for partial counterbalancing. </a:t>
            </a:r>
            <a:endParaRPr lang="en-US" sz="2800" dirty="0" smtClean="0"/>
          </a:p>
        </p:txBody>
      </p:sp>
      <p:sp>
        <p:nvSpPr>
          <p:cNvPr id="5" name="Slide Number Placeholder 4"/>
          <p:cNvSpPr>
            <a:spLocks noGrp="1"/>
          </p:cNvSpPr>
          <p:nvPr>
            <p:ph type="sldNum" sz="quarter" idx="12"/>
          </p:nvPr>
        </p:nvSpPr>
        <p:spPr/>
        <p:txBody>
          <a:bodyPr/>
          <a:lstStyle/>
          <a:p>
            <a:fld id="{B6F15528-21DE-4FAA-801E-634DDDAF4B2B}" type="slidenum">
              <a:rPr lang="en-US" smtClean="0"/>
              <a:pPr/>
              <a:t>28</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Counterbalancing and Latin Squares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457200" y="1371600"/>
            <a:ext cx="4038600" cy="4754563"/>
          </a:xfrm>
        </p:spPr>
        <p:txBody>
          <a:bodyPr>
            <a:normAutofit lnSpcReduction="10000"/>
          </a:bodyPr>
          <a:lstStyle/>
          <a:p>
            <a:endParaRPr lang="en-CA" sz="1200" dirty="0" smtClean="0"/>
          </a:p>
          <a:p>
            <a:r>
              <a:rPr lang="en-CA" dirty="0" smtClean="0"/>
              <a:t>If we have three levels of a factor in a repeated measures design, we have 9 (3x3) possible order combinations!</a:t>
            </a:r>
          </a:p>
          <a:p>
            <a:pPr lvl="1"/>
            <a:r>
              <a:rPr lang="en-CA" dirty="0" smtClean="0"/>
              <a:t>e.g., encoding schema</a:t>
            </a:r>
          </a:p>
          <a:p>
            <a:endParaRPr lang="en-CA" sz="1200" dirty="0" smtClean="0"/>
          </a:p>
          <a:p>
            <a:r>
              <a:rPr lang="en-CA" dirty="0" smtClean="0"/>
              <a:t> Instead of using all possible orders, we can use a </a:t>
            </a:r>
            <a:r>
              <a:rPr lang="en-CA" dirty="0" err="1" smtClean="0"/>
              <a:t>latin</a:t>
            </a:r>
            <a:r>
              <a:rPr lang="en-CA" dirty="0" smtClean="0"/>
              <a:t> square design.</a:t>
            </a:r>
            <a:endParaRPr lang="en-US" dirty="0"/>
          </a:p>
        </p:txBody>
      </p:sp>
      <p:graphicFrame>
        <p:nvGraphicFramePr>
          <p:cNvPr id="9" name="Content Placeholder 8"/>
          <p:cNvGraphicFramePr>
            <a:graphicFrameLocks noGrp="1"/>
          </p:cNvGraphicFramePr>
          <p:nvPr>
            <p:ph sz="half" idx="2"/>
          </p:nvPr>
        </p:nvGraphicFramePr>
        <p:xfrm>
          <a:off x="4572000" y="1295400"/>
          <a:ext cx="4267199" cy="2457450"/>
        </p:xfrm>
        <a:graphic>
          <a:graphicData uri="http://schemas.openxmlformats.org/drawingml/2006/table">
            <a:tbl>
              <a:tblPr firstRow="1" bandRow="1">
                <a:tableStyleId>{5C22544A-7EE6-4342-B048-85BDC9FD1C3A}</a:tableStyleId>
              </a:tblPr>
              <a:tblGrid>
                <a:gridCol w="533400"/>
                <a:gridCol w="1143000"/>
                <a:gridCol w="1371600"/>
                <a:gridCol w="1219199"/>
              </a:tblGrid>
              <a:tr h="381000">
                <a:tc>
                  <a:txBody>
                    <a:bodyPr/>
                    <a:lstStyle/>
                    <a:p>
                      <a:pPr algn="ctr"/>
                      <a:endParaRPr lang="en-US" b="1" dirty="0"/>
                    </a:p>
                  </a:txBody>
                  <a:tcPr anchor="ctr"/>
                </a:tc>
                <a:tc>
                  <a:txBody>
                    <a:bodyPr/>
                    <a:lstStyle/>
                    <a:p>
                      <a:pPr algn="ctr"/>
                      <a:r>
                        <a:rPr lang="en-CA" b="1" dirty="0" smtClean="0"/>
                        <a:t>Block 1</a:t>
                      </a:r>
                      <a:endParaRPr lang="en-US" b="1" dirty="0"/>
                    </a:p>
                  </a:txBody>
                  <a:tcPr anchor="ctr"/>
                </a:tc>
                <a:tc>
                  <a:txBody>
                    <a:bodyPr/>
                    <a:lstStyle/>
                    <a:p>
                      <a:pPr algn="ctr"/>
                      <a:r>
                        <a:rPr lang="en-CA" b="0" dirty="0" smtClean="0"/>
                        <a:t>Block 2</a:t>
                      </a:r>
                      <a:endParaRPr lang="en-US" b="0" dirty="0"/>
                    </a:p>
                  </a:txBody>
                  <a:tcPr anchor="ctr"/>
                </a:tc>
                <a:tc>
                  <a:txBody>
                    <a:bodyPr/>
                    <a:lstStyle/>
                    <a:p>
                      <a:pPr algn="ctr"/>
                      <a:r>
                        <a:rPr lang="en-CA" b="0" dirty="0" smtClean="0"/>
                        <a:t>Block 3</a:t>
                      </a:r>
                      <a:endParaRPr lang="en-US" b="0" dirty="0"/>
                    </a:p>
                  </a:txBody>
                  <a:tcPr anchor="ctr"/>
                </a:tc>
              </a:tr>
              <a:tr h="692150">
                <a:tc>
                  <a:txBody>
                    <a:bodyPr/>
                    <a:lstStyle/>
                    <a:p>
                      <a:pPr algn="ctr"/>
                      <a:r>
                        <a:rPr lang="en-CA" b="1" i="1" dirty="0" smtClean="0"/>
                        <a:t>G1</a:t>
                      </a:r>
                      <a:endParaRPr lang="en-US" b="1" i="1" dirty="0"/>
                    </a:p>
                  </a:txBody>
                  <a:tcPr anchor="ctr"/>
                </a:tc>
                <a:tc>
                  <a:txBody>
                    <a:bodyPr/>
                    <a:lstStyle/>
                    <a:p>
                      <a:pPr algn="ctr"/>
                      <a:r>
                        <a:rPr lang="en-CA" b="1" dirty="0" smtClean="0"/>
                        <a:t>Meaning</a:t>
                      </a:r>
                      <a:endParaRPr lang="en-US" b="1" dirty="0"/>
                    </a:p>
                  </a:txBody>
                  <a:tcPr anchor="ctr"/>
                </a:tc>
                <a:tc>
                  <a:txBody>
                    <a:bodyPr/>
                    <a:lstStyle/>
                    <a:p>
                      <a:pPr algn="ctr"/>
                      <a:r>
                        <a:rPr lang="en-CA" b="0" dirty="0" smtClean="0"/>
                        <a:t>Letter (‘e’)</a:t>
                      </a:r>
                      <a:endParaRPr lang="en-US" b="0" dirty="0"/>
                    </a:p>
                  </a:txBody>
                  <a:tcPr anchor="ctr"/>
                </a:tc>
                <a:tc>
                  <a:txBody>
                    <a:bodyPr/>
                    <a:lstStyle/>
                    <a:p>
                      <a:pPr algn="ctr"/>
                      <a:r>
                        <a:rPr lang="en-CA" b="0" dirty="0" smtClean="0"/>
                        <a:t>Rhymes</a:t>
                      </a:r>
                      <a:endParaRPr lang="en-US" b="0" dirty="0"/>
                    </a:p>
                  </a:txBody>
                  <a:tcPr anchor="ctr"/>
                </a:tc>
              </a:tr>
              <a:tr h="69215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b="1" i="1" dirty="0" smtClean="0"/>
                        <a:t>G2</a:t>
                      </a:r>
                      <a:endParaRPr lang="en-US" b="1" i="1" dirty="0" smtClean="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Rhymes</a:t>
                      </a:r>
                      <a:endParaRPr lang="en-US" dirty="0" smtClean="0"/>
                    </a:p>
                  </a:txBody>
                  <a:tcPr anchor="ctr"/>
                </a:tc>
                <a:tc>
                  <a:txBody>
                    <a:bodyPr/>
                    <a:lstStyle/>
                    <a:p>
                      <a:pPr algn="ctr"/>
                      <a:r>
                        <a:rPr lang="en-CA" b="1" dirty="0" smtClean="0"/>
                        <a:t>Meaning</a:t>
                      </a:r>
                      <a:endParaRPr lang="en-US" b="1" dirty="0"/>
                    </a:p>
                  </a:txBody>
                  <a:tcPr anchor="ctr"/>
                </a:tc>
                <a:tc>
                  <a:txBody>
                    <a:bodyPr/>
                    <a:lstStyle/>
                    <a:p>
                      <a:pPr algn="ctr"/>
                      <a:r>
                        <a:rPr lang="en-CA" dirty="0" smtClean="0"/>
                        <a:t>Letter (‘e’)</a:t>
                      </a:r>
                      <a:endParaRPr lang="en-US" dirty="0"/>
                    </a:p>
                  </a:txBody>
                  <a:tcPr anchor="ctr"/>
                </a:tc>
              </a:tr>
              <a:tr h="692150">
                <a:tc>
                  <a:txBody>
                    <a:bodyPr/>
                    <a:lstStyle/>
                    <a:p>
                      <a:pPr algn="ctr"/>
                      <a:r>
                        <a:rPr lang="en-CA" b="1" i="1" dirty="0" smtClean="0"/>
                        <a:t>G3</a:t>
                      </a:r>
                      <a:endParaRPr lang="en-US" b="1" i="1" dirty="0"/>
                    </a:p>
                  </a:txBody>
                  <a:tcPr anchor="ctr"/>
                </a:tc>
                <a:tc>
                  <a:txBody>
                    <a:bodyPr/>
                    <a:lstStyle/>
                    <a:p>
                      <a:pPr algn="ctr"/>
                      <a:r>
                        <a:rPr lang="en-CA" dirty="0" smtClean="0"/>
                        <a:t>Letter (‘e’)</a:t>
                      </a:r>
                      <a:endParaRPr lang="en-US"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Rhymes</a:t>
                      </a:r>
                      <a:endParaRPr lang="en-US" dirty="0" smtClean="0"/>
                    </a:p>
                  </a:txBody>
                  <a:tcPr anchor="ctr"/>
                </a:tc>
                <a:tc>
                  <a:txBody>
                    <a:bodyPr/>
                    <a:lstStyle/>
                    <a:p>
                      <a:pPr algn="ctr"/>
                      <a:r>
                        <a:rPr lang="en-CA" b="1" dirty="0" smtClean="0"/>
                        <a:t>Meaning</a:t>
                      </a:r>
                      <a:endParaRPr lang="en-US" b="1" dirty="0"/>
                    </a:p>
                  </a:txBody>
                  <a:tcPr anchor="ctr"/>
                </a:tc>
              </a:tr>
            </a:tbl>
          </a:graphicData>
        </a:graphic>
      </p:graphicFrame>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Latin Square Design</a:t>
            </a:r>
          </a:p>
        </p:txBody>
      </p:sp>
      <p:pic>
        <p:nvPicPr>
          <p:cNvPr id="55298" name="Picture 2" descr="http://i.qkme.me/3tws0m.jpg"/>
          <p:cNvPicPr>
            <a:picLocks noChangeAspect="1" noChangeArrowheads="1"/>
          </p:cNvPicPr>
          <p:nvPr/>
        </p:nvPicPr>
        <p:blipFill>
          <a:blip r:embed="rId2"/>
          <a:srcRect/>
          <a:stretch>
            <a:fillRect/>
          </a:stretch>
        </p:blipFill>
        <p:spPr bwMode="auto">
          <a:xfrm>
            <a:off x="4953000" y="3962400"/>
            <a:ext cx="3581400" cy="238760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9" name="Rectangle 1027"/>
          <p:cNvSpPr>
            <a:spLocks noGrp="1" noChangeArrowheads="1"/>
          </p:cNvSpPr>
          <p:nvPr>
            <p:ph type="body" idx="1"/>
          </p:nvPr>
        </p:nvSpPr>
        <p:spPr/>
        <p:txBody>
          <a:bodyPr>
            <a:normAutofit lnSpcReduction="10000"/>
          </a:bodyPr>
          <a:lstStyle/>
          <a:p>
            <a:r>
              <a:rPr lang="en-US" sz="3000" dirty="0"/>
              <a:t>A system of stimulus presentation which randomizes the order of presentation of the stimuli for each participant.  </a:t>
            </a:r>
          </a:p>
          <a:p>
            <a:pPr>
              <a:buFontTx/>
              <a:buNone/>
            </a:pPr>
            <a:endParaRPr lang="en-US" sz="1000" dirty="0"/>
          </a:p>
          <a:p>
            <a:r>
              <a:rPr lang="en-US" sz="3000" dirty="0"/>
              <a:t>It is used to minimize order effects in within-subjects designs.</a:t>
            </a:r>
          </a:p>
          <a:p>
            <a:pPr>
              <a:buFontTx/>
              <a:buNone/>
            </a:pPr>
            <a:endParaRPr lang="en-US" sz="1000" dirty="0"/>
          </a:p>
          <a:p>
            <a:pPr lvl="1"/>
            <a:r>
              <a:rPr lang="en-US" dirty="0"/>
              <a:t>List all stimuli for an experiment</a:t>
            </a:r>
          </a:p>
          <a:p>
            <a:pPr lvl="1"/>
            <a:r>
              <a:rPr lang="en-US" dirty="0"/>
              <a:t>Randomize the order of the stimuli</a:t>
            </a:r>
          </a:p>
          <a:p>
            <a:pPr lvl="1"/>
            <a:r>
              <a:rPr lang="en-US" dirty="0"/>
              <a:t>Present the stimuli</a:t>
            </a:r>
          </a:p>
          <a:p>
            <a:pPr lvl="1"/>
            <a:r>
              <a:rPr lang="en-US" dirty="0"/>
              <a:t>Repeat for each block and each participant</a:t>
            </a:r>
            <a:endParaRPr lang="fr-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30</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Randomization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fontScale="92500"/>
          </a:bodyPr>
          <a:lstStyle/>
          <a:p>
            <a:r>
              <a:rPr lang="en-CA" sz="2400" dirty="0" smtClean="0"/>
              <a:t>“</a:t>
            </a:r>
            <a:r>
              <a:rPr lang="en-US" sz="2400" dirty="0" smtClean="0"/>
              <a:t>Hence, even in the domain of natural science the aid of the experimental method becomes indispensable whenever the problem set is the analysis of transient and impermanent phenomena, and not merely the observation of persistent and relatively constant objects.</a:t>
            </a:r>
            <a:r>
              <a:rPr lang="en-CA" sz="2400" dirty="0" smtClean="0"/>
              <a:t>”</a:t>
            </a:r>
          </a:p>
          <a:p>
            <a:endParaRPr lang="en-CA" sz="2400" dirty="0" smtClean="0"/>
          </a:p>
          <a:p>
            <a:r>
              <a:rPr lang="en-CA" sz="2400" dirty="0" smtClean="0"/>
              <a:t>-  </a:t>
            </a:r>
            <a:r>
              <a:rPr lang="en-US" sz="2400" dirty="0" smtClean="0"/>
              <a:t>Wilhelm Wundt</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Comparing Between- and Within-Subjects Designs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9" name="Rectangle 1027"/>
          <p:cNvSpPr>
            <a:spLocks noGrp="1" noChangeArrowheads="1"/>
          </p:cNvSpPr>
          <p:nvPr>
            <p:ph type="body" idx="1"/>
          </p:nvPr>
        </p:nvSpPr>
        <p:spPr/>
        <p:txBody>
          <a:bodyPr>
            <a:normAutofit/>
          </a:bodyPr>
          <a:lstStyle/>
          <a:p>
            <a:r>
              <a:rPr lang="en-CA" sz="3000" dirty="0" smtClean="0"/>
              <a:t>A prominent concern is the </a:t>
            </a:r>
            <a:r>
              <a:rPr lang="en-CA" sz="3000" b="1" dirty="0" smtClean="0"/>
              <a:t>design-type effect</a:t>
            </a:r>
            <a:r>
              <a:rPr lang="en-CA" sz="3000" dirty="0" smtClean="0"/>
              <a:t> (e.g., </a:t>
            </a:r>
            <a:r>
              <a:rPr lang="en-CA" sz="3000" dirty="0" err="1" smtClean="0"/>
              <a:t>Erlebacher</a:t>
            </a:r>
            <a:r>
              <a:rPr lang="en-CA" sz="3000" dirty="0" smtClean="0"/>
              <a:t>, 1977):</a:t>
            </a:r>
          </a:p>
          <a:p>
            <a:pPr lvl="1"/>
            <a:r>
              <a:rPr lang="en-CA" dirty="0" smtClean="0"/>
              <a:t>The magnitude, or existence, of an effect is dependent upon the experimental design used to assess it.</a:t>
            </a:r>
          </a:p>
          <a:p>
            <a:pPr lvl="1"/>
            <a:endParaRPr lang="en-CA" sz="1200" dirty="0" smtClean="0"/>
          </a:p>
          <a:p>
            <a:r>
              <a:rPr lang="en-CA" dirty="0" smtClean="0"/>
              <a:t>Many experiments have demonstrated that design-type interacts with independent variable that is being manipulated.</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32</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What’s in a design?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382000" cy="5105400"/>
          </a:xfrm>
        </p:spPr>
        <p:txBody>
          <a:bodyPr/>
          <a:lstStyle/>
          <a:p>
            <a:endParaRPr lang="en-US" sz="1200" dirty="0" smtClean="0"/>
          </a:p>
          <a:p>
            <a:r>
              <a:rPr lang="en-US" dirty="0" smtClean="0"/>
              <a:t>Although design consideration will factor into what method we select, the most robust phenomena can be demonstrated in both kinds of studies.</a:t>
            </a:r>
          </a:p>
          <a:p>
            <a:endParaRPr lang="en-US" sz="1200" dirty="0" smtClean="0"/>
          </a:p>
          <a:p>
            <a:r>
              <a:rPr lang="en-US" dirty="0" smtClean="0"/>
              <a:t> Again, remember that individual differences will play a larger role in between-subjects designs relative to within-subjects designs.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US" sz="3000" b="1" dirty="0" smtClean="0">
                <a:solidFill>
                  <a:schemeClr val="bg1"/>
                </a:solidFill>
                <a:latin typeface="Lucida Sans" pitchFamily="34" charset="0"/>
              </a:rPr>
              <a:t>Do Between- and Within-Subjects Design Always Differ?</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4495800" cy="5181600"/>
          </a:xfrm>
        </p:spPr>
        <p:txBody>
          <a:bodyPr>
            <a:normAutofit fontScale="85000" lnSpcReduction="10000"/>
          </a:bodyPr>
          <a:lstStyle/>
          <a:p>
            <a:r>
              <a:rPr lang="en-US" dirty="0" smtClean="0"/>
              <a:t>Grice and Hunter (1964) conducted an experiment on effects of conditioned-stimulus intensity and design type on the classically conditioned eyelid responses.</a:t>
            </a:r>
          </a:p>
          <a:p>
            <a:endParaRPr lang="en-US" sz="1200" dirty="0" smtClean="0"/>
          </a:p>
          <a:p>
            <a:r>
              <a:rPr lang="en-US" dirty="0" smtClean="0"/>
              <a:t>They examined whether there is a relation between stimulus intensity in classical conditioning and experimental design?</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What’s in a design?</a:t>
            </a:r>
          </a:p>
        </p:txBody>
      </p:sp>
      <p:pic>
        <p:nvPicPr>
          <p:cNvPr id="56322" name="Picture 2" descr="http://www.motifake.com/image/demotivational-poster/0904/classical-conditioning-dog-demotivational-poster-1240928421.jpg"/>
          <p:cNvPicPr>
            <a:picLocks noChangeAspect="1" noChangeArrowheads="1"/>
          </p:cNvPicPr>
          <p:nvPr/>
        </p:nvPicPr>
        <p:blipFill>
          <a:blip r:embed="rId2" cstate="print"/>
          <a:srcRect/>
          <a:stretch>
            <a:fillRect/>
          </a:stretch>
        </p:blipFill>
        <p:spPr bwMode="auto">
          <a:xfrm>
            <a:off x="4495800" y="1905000"/>
            <a:ext cx="4491788" cy="37338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953000"/>
          </a:xfrm>
        </p:spPr>
        <p:txBody>
          <a:bodyPr/>
          <a:lstStyle/>
          <a:p>
            <a:pPr marL="0" indent="0">
              <a:lnSpc>
                <a:spcPct val="90000"/>
              </a:lnSpc>
            </a:pPr>
            <a:endParaRPr lang="en-US" sz="3600" dirty="0" smtClean="0"/>
          </a:p>
          <a:p>
            <a:pPr marL="0" indent="0" algn="just">
              <a:lnSpc>
                <a:spcPct val="90000"/>
              </a:lnSpc>
              <a:buFontTx/>
              <a:buNone/>
            </a:pPr>
            <a:r>
              <a:rPr lang="en-US" dirty="0" smtClean="0"/>
              <a:t>“Such use of the [within-subjects] design usually involves, often implicitly, the assumption that the treatment effects obtained are the same as would be obtained with a larger, less economical random groups design. As suggested in the case of stimulus intensity, this is not necessarily so.” (p. 248, Grice &amp; Hunter, 1964)</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What’s in a design?</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9" name="Rectangle 3"/>
          <p:cNvSpPr>
            <a:spLocks noGrp="1" noChangeArrowheads="1"/>
          </p:cNvSpPr>
          <p:nvPr>
            <p:ph type="body" idx="1"/>
          </p:nvPr>
        </p:nvSpPr>
        <p:spPr>
          <a:xfrm>
            <a:off x="114300" y="1219200"/>
            <a:ext cx="5143500" cy="5410200"/>
          </a:xfrm>
        </p:spPr>
        <p:txBody>
          <a:bodyPr>
            <a:normAutofit fontScale="92500" lnSpcReduction="10000"/>
          </a:bodyPr>
          <a:lstStyle/>
          <a:p>
            <a:r>
              <a:rPr lang="en-US" sz="3000" dirty="0"/>
              <a:t>Classical conditioning (</a:t>
            </a:r>
            <a:r>
              <a:rPr lang="en-US" sz="3000" dirty="0" err="1"/>
              <a:t>Pavlovian</a:t>
            </a:r>
            <a:r>
              <a:rPr lang="en-US" sz="3000" dirty="0"/>
              <a:t> learning).</a:t>
            </a:r>
          </a:p>
          <a:p>
            <a:pPr>
              <a:buFontTx/>
              <a:buNone/>
            </a:pPr>
            <a:endParaRPr lang="en-US" sz="1300" dirty="0"/>
          </a:p>
          <a:p>
            <a:pPr algn="ctr">
              <a:buFontTx/>
              <a:buNone/>
            </a:pPr>
            <a:r>
              <a:rPr lang="en-US" sz="2500" dirty="0"/>
              <a:t>Unconditional stimulus (US) </a:t>
            </a:r>
            <a:r>
              <a:rPr lang="en-US" sz="2500" dirty="0">
                <a:cs typeface="Arial" charset="0"/>
              </a:rPr>
              <a:t>→ Unconditional response (UR)</a:t>
            </a:r>
          </a:p>
          <a:p>
            <a:pPr algn="ctr">
              <a:buFontTx/>
              <a:buNone/>
            </a:pPr>
            <a:r>
              <a:rPr lang="en-US" sz="2800" b="1" dirty="0" smtClean="0">
                <a:solidFill>
                  <a:srgbClr val="0033CC"/>
                </a:solidFill>
                <a:cs typeface="Arial" charset="0"/>
              </a:rPr>
              <a:t>Talking to friends → Feel happy</a:t>
            </a:r>
            <a:endParaRPr lang="en-US" sz="2800" b="1" dirty="0">
              <a:solidFill>
                <a:srgbClr val="0033CC"/>
              </a:solidFill>
              <a:cs typeface="Arial" charset="0"/>
            </a:endParaRPr>
          </a:p>
          <a:p>
            <a:pPr algn="ctr">
              <a:buFontTx/>
              <a:buNone/>
            </a:pPr>
            <a:endParaRPr lang="en-US" sz="2500" dirty="0">
              <a:cs typeface="Arial" charset="0"/>
            </a:endParaRPr>
          </a:p>
          <a:p>
            <a:pPr algn="ctr">
              <a:buFontTx/>
              <a:buNone/>
            </a:pPr>
            <a:r>
              <a:rPr lang="en-US" sz="2500" dirty="0">
                <a:cs typeface="Arial" charset="0"/>
              </a:rPr>
              <a:t>Conditional stimulus (CS) + US → UR</a:t>
            </a:r>
          </a:p>
          <a:p>
            <a:pPr algn="ctr">
              <a:buFontTx/>
              <a:buNone/>
            </a:pPr>
            <a:r>
              <a:rPr lang="en-US" sz="2800" b="1" dirty="0" smtClean="0">
                <a:solidFill>
                  <a:srgbClr val="0033CC"/>
                </a:solidFill>
                <a:cs typeface="Arial" charset="0"/>
              </a:rPr>
              <a:t>Check </a:t>
            </a:r>
            <a:r>
              <a:rPr lang="en-US" sz="2800" b="1" dirty="0" err="1" smtClean="0">
                <a:solidFill>
                  <a:srgbClr val="0033CC"/>
                </a:solidFill>
                <a:cs typeface="Arial" charset="0"/>
              </a:rPr>
              <a:t>Facebook</a:t>
            </a:r>
            <a:r>
              <a:rPr lang="en-US" sz="2800" b="1" dirty="0" smtClean="0">
                <a:solidFill>
                  <a:srgbClr val="0033CC"/>
                </a:solidFill>
                <a:cs typeface="Arial" charset="0"/>
              </a:rPr>
              <a:t> </a:t>
            </a:r>
            <a:r>
              <a:rPr lang="en-US" sz="2800" b="1" dirty="0">
                <a:solidFill>
                  <a:srgbClr val="0033CC"/>
                </a:solidFill>
                <a:cs typeface="Arial" charset="0"/>
              </a:rPr>
              <a:t>+ </a:t>
            </a:r>
            <a:r>
              <a:rPr lang="en-US" sz="2800" b="1" dirty="0" smtClean="0">
                <a:solidFill>
                  <a:srgbClr val="0033CC"/>
                </a:solidFill>
                <a:cs typeface="Arial" charset="0"/>
              </a:rPr>
              <a:t>“Talking to friends” </a:t>
            </a:r>
            <a:r>
              <a:rPr lang="en-US" sz="2800" b="1" dirty="0">
                <a:solidFill>
                  <a:srgbClr val="0033CC"/>
                </a:solidFill>
                <a:cs typeface="Arial" charset="0"/>
              </a:rPr>
              <a:t>→ </a:t>
            </a:r>
            <a:r>
              <a:rPr lang="en-US" sz="2800" b="1" dirty="0" smtClean="0">
                <a:solidFill>
                  <a:srgbClr val="0033CC"/>
                </a:solidFill>
                <a:cs typeface="Arial" charset="0"/>
              </a:rPr>
              <a:t>Feel happy</a:t>
            </a:r>
            <a:endParaRPr lang="en-US" sz="2800" b="1" dirty="0">
              <a:solidFill>
                <a:srgbClr val="0033CC"/>
              </a:solidFill>
              <a:cs typeface="Arial" charset="0"/>
            </a:endParaRPr>
          </a:p>
          <a:p>
            <a:pPr algn="ctr">
              <a:buFontTx/>
              <a:buNone/>
            </a:pPr>
            <a:endParaRPr lang="en-US" sz="2500" dirty="0">
              <a:solidFill>
                <a:srgbClr val="0033CC"/>
              </a:solidFill>
              <a:cs typeface="Arial" charset="0"/>
            </a:endParaRPr>
          </a:p>
          <a:p>
            <a:pPr algn="ctr">
              <a:buFontTx/>
              <a:buNone/>
            </a:pPr>
            <a:r>
              <a:rPr lang="en-US" sz="2500" dirty="0">
                <a:cs typeface="Arial" charset="0"/>
              </a:rPr>
              <a:t>CS → Conditional Response (CR)</a:t>
            </a:r>
          </a:p>
          <a:p>
            <a:pPr algn="ctr">
              <a:buFontTx/>
              <a:buNone/>
            </a:pPr>
            <a:r>
              <a:rPr lang="en-US" sz="2800" b="1" dirty="0" err="1" smtClean="0">
                <a:solidFill>
                  <a:srgbClr val="0033CC"/>
                </a:solidFill>
                <a:cs typeface="Arial" charset="0"/>
              </a:rPr>
              <a:t>Facebook</a:t>
            </a:r>
            <a:r>
              <a:rPr lang="en-US" sz="2800" b="1" dirty="0" smtClean="0">
                <a:solidFill>
                  <a:srgbClr val="0033CC"/>
                </a:solidFill>
                <a:cs typeface="Arial" charset="0"/>
              </a:rPr>
              <a:t> → Feel happy</a:t>
            </a:r>
            <a:endParaRPr lang="en-US" sz="2800" b="1" dirty="0">
              <a:solidFill>
                <a:srgbClr val="0033CC"/>
              </a:solidFill>
              <a:cs typeface="Arial"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36</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Methods: Classical Condition</a:t>
            </a:r>
          </a:p>
        </p:txBody>
      </p:sp>
      <p:pic>
        <p:nvPicPr>
          <p:cNvPr id="6" name="Picture 2" descr="http://www.funinstore.com/wp-content/uploads/2011/01/facebook.jpg"/>
          <p:cNvPicPr>
            <a:picLocks noChangeAspect="1" noChangeArrowheads="1"/>
          </p:cNvPicPr>
          <p:nvPr/>
        </p:nvPicPr>
        <p:blipFill>
          <a:blip r:embed="rId2" cstate="print"/>
          <a:srcRect/>
          <a:stretch>
            <a:fillRect/>
          </a:stretch>
        </p:blipFill>
        <p:spPr bwMode="auto">
          <a:xfrm>
            <a:off x="5029200" y="2057400"/>
            <a:ext cx="4000500" cy="32004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3" name="Rectangle 3"/>
          <p:cNvSpPr>
            <a:spLocks noGrp="1" noChangeArrowheads="1"/>
          </p:cNvSpPr>
          <p:nvPr>
            <p:ph type="body" idx="1"/>
          </p:nvPr>
        </p:nvSpPr>
        <p:spPr>
          <a:xfrm>
            <a:off x="114300" y="1193800"/>
            <a:ext cx="8915400" cy="5181600"/>
          </a:xfrm>
        </p:spPr>
        <p:txBody>
          <a:bodyPr/>
          <a:lstStyle/>
          <a:p>
            <a:r>
              <a:rPr lang="en-US" sz="3000" dirty="0"/>
              <a:t>Classical conditioning – Eyelid Conditioning</a:t>
            </a:r>
          </a:p>
          <a:p>
            <a:pPr>
              <a:buFontTx/>
              <a:buNone/>
            </a:pPr>
            <a:endParaRPr lang="en-US" sz="3000" dirty="0"/>
          </a:p>
          <a:p>
            <a:pPr algn="ctr">
              <a:buFontTx/>
              <a:buNone/>
            </a:pPr>
            <a:r>
              <a:rPr lang="en-US" sz="2500" dirty="0"/>
              <a:t>Unconditional stimulus (US) </a:t>
            </a:r>
            <a:r>
              <a:rPr lang="en-US" sz="2500" dirty="0">
                <a:cs typeface="Arial" charset="0"/>
              </a:rPr>
              <a:t>→ Unconditional response (UR)</a:t>
            </a:r>
          </a:p>
          <a:p>
            <a:pPr algn="ctr">
              <a:buFontTx/>
              <a:buNone/>
            </a:pPr>
            <a:r>
              <a:rPr lang="en-US" sz="2500" b="1" dirty="0">
                <a:solidFill>
                  <a:srgbClr val="0033CC"/>
                </a:solidFill>
                <a:cs typeface="Arial" charset="0"/>
              </a:rPr>
              <a:t>Air puff → eye blink</a:t>
            </a:r>
          </a:p>
          <a:p>
            <a:pPr algn="ctr">
              <a:buFontTx/>
              <a:buNone/>
            </a:pPr>
            <a:endParaRPr lang="en-US" sz="2500" dirty="0">
              <a:cs typeface="Arial" charset="0"/>
            </a:endParaRPr>
          </a:p>
          <a:p>
            <a:pPr algn="ctr">
              <a:buFontTx/>
              <a:buNone/>
            </a:pPr>
            <a:r>
              <a:rPr lang="en-US" sz="2500" dirty="0">
                <a:cs typeface="Arial" charset="0"/>
              </a:rPr>
              <a:t>Conditional stimulus (CS) + US → UR</a:t>
            </a:r>
          </a:p>
          <a:p>
            <a:pPr algn="ctr">
              <a:buFontTx/>
              <a:buNone/>
            </a:pPr>
            <a:r>
              <a:rPr lang="en-US" sz="2500" b="1" dirty="0">
                <a:solidFill>
                  <a:srgbClr val="0033CC"/>
                </a:solidFill>
                <a:cs typeface="Arial" charset="0"/>
              </a:rPr>
              <a:t>Buzz + air puff → eye blink</a:t>
            </a:r>
          </a:p>
          <a:p>
            <a:pPr algn="ctr">
              <a:buFontTx/>
              <a:buNone/>
            </a:pPr>
            <a:endParaRPr lang="en-US" sz="2500" dirty="0">
              <a:solidFill>
                <a:srgbClr val="0033CC"/>
              </a:solidFill>
              <a:cs typeface="Arial" charset="0"/>
            </a:endParaRPr>
          </a:p>
          <a:p>
            <a:pPr algn="ctr">
              <a:buFontTx/>
              <a:buNone/>
            </a:pPr>
            <a:r>
              <a:rPr lang="en-US" sz="2500" dirty="0">
                <a:cs typeface="Arial" charset="0"/>
              </a:rPr>
              <a:t>CS → Conditional Response (CR)</a:t>
            </a:r>
          </a:p>
          <a:p>
            <a:pPr algn="ctr">
              <a:buFontTx/>
              <a:buNone/>
            </a:pPr>
            <a:r>
              <a:rPr lang="en-US" sz="2500" b="1" dirty="0" smtClean="0">
                <a:solidFill>
                  <a:srgbClr val="0033CC"/>
                </a:solidFill>
                <a:cs typeface="Arial" charset="0"/>
              </a:rPr>
              <a:t>Buzz </a:t>
            </a:r>
            <a:r>
              <a:rPr lang="en-US" sz="2500" b="1" dirty="0">
                <a:solidFill>
                  <a:srgbClr val="0033CC"/>
                </a:solidFill>
                <a:cs typeface="Arial" charset="0"/>
              </a:rPr>
              <a:t>→ eye blink</a:t>
            </a:r>
          </a:p>
        </p:txBody>
      </p:sp>
      <p:sp>
        <p:nvSpPr>
          <p:cNvPr id="5" name="Slide Number Placeholder 4"/>
          <p:cNvSpPr>
            <a:spLocks noGrp="1"/>
          </p:cNvSpPr>
          <p:nvPr>
            <p:ph type="sldNum" sz="quarter" idx="12"/>
          </p:nvPr>
        </p:nvSpPr>
        <p:spPr/>
        <p:txBody>
          <a:bodyPr/>
          <a:lstStyle/>
          <a:p>
            <a:fld id="{B6F15528-21DE-4FAA-801E-634DDDAF4B2B}" type="slidenum">
              <a:rPr lang="en-US" smtClean="0"/>
              <a:pPr/>
              <a:t>37</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Methods: Grice &amp; Hunter (1964)</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7" name="Rectangle 3"/>
          <p:cNvSpPr>
            <a:spLocks noGrp="1" noChangeArrowheads="1"/>
          </p:cNvSpPr>
          <p:nvPr>
            <p:ph type="body" idx="1"/>
          </p:nvPr>
        </p:nvSpPr>
        <p:spPr>
          <a:xfrm>
            <a:off x="304800" y="1143000"/>
            <a:ext cx="5334000" cy="5105400"/>
          </a:xfrm>
        </p:spPr>
        <p:txBody>
          <a:bodyPr/>
          <a:lstStyle/>
          <a:p>
            <a:r>
              <a:rPr lang="en-US" sz="3000" dirty="0"/>
              <a:t>Participants randomly assigned to the following groups:</a:t>
            </a:r>
          </a:p>
          <a:p>
            <a:endParaRPr lang="en-US" sz="1000" dirty="0"/>
          </a:p>
          <a:p>
            <a:pPr lvl="1"/>
            <a:r>
              <a:rPr lang="en-US" dirty="0"/>
              <a:t>Between-subjects</a:t>
            </a:r>
            <a:r>
              <a:rPr lang="en-US" dirty="0" smtClean="0"/>
              <a:t>: (100 trials) </a:t>
            </a:r>
          </a:p>
          <a:p>
            <a:pPr lvl="2"/>
            <a:r>
              <a:rPr lang="en-US" dirty="0" smtClean="0"/>
              <a:t>Group 1: soft buzz</a:t>
            </a:r>
          </a:p>
          <a:p>
            <a:pPr lvl="2"/>
            <a:r>
              <a:rPr lang="en-US" dirty="0" smtClean="0"/>
              <a:t>Group 2: loud buzz</a:t>
            </a:r>
            <a:endParaRPr lang="en-US" sz="200" dirty="0"/>
          </a:p>
          <a:p>
            <a:pPr lvl="1"/>
            <a:endParaRPr lang="en-US" sz="1200" dirty="0" smtClean="0"/>
          </a:p>
          <a:p>
            <a:pPr lvl="1"/>
            <a:r>
              <a:rPr lang="en-US" dirty="0" smtClean="0"/>
              <a:t>Within-subject</a:t>
            </a:r>
            <a:r>
              <a:rPr lang="en-US" dirty="0"/>
              <a:t>: </a:t>
            </a:r>
            <a:r>
              <a:rPr lang="en-US" dirty="0" smtClean="0"/>
              <a:t>(50 trials/buzz)</a:t>
            </a:r>
          </a:p>
          <a:p>
            <a:pPr lvl="2"/>
            <a:r>
              <a:rPr lang="en-US" dirty="0" smtClean="0"/>
              <a:t>Group 3: soft </a:t>
            </a:r>
            <a:r>
              <a:rPr lang="en-US" dirty="0"/>
              <a:t>buzz and loud </a:t>
            </a:r>
            <a:r>
              <a:rPr lang="en-US" dirty="0" smtClean="0"/>
              <a:t>buzz</a:t>
            </a:r>
            <a:endParaRPr lang="en-US" sz="26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38</a:t>
            </a:fld>
            <a:endParaRPr lang="en-US"/>
          </a:p>
        </p:txBody>
      </p:sp>
      <p:pic>
        <p:nvPicPr>
          <p:cNvPr id="7" name="Picture 5" descr="Lidschlag"/>
          <p:cNvPicPr>
            <a:picLocks noChangeAspect="1" noChangeArrowheads="1"/>
          </p:cNvPicPr>
          <p:nvPr/>
        </p:nvPicPr>
        <p:blipFill>
          <a:blip r:embed="rId2" cstate="print"/>
          <a:srcRect/>
          <a:stretch>
            <a:fillRect/>
          </a:stretch>
        </p:blipFill>
        <p:spPr bwMode="auto">
          <a:xfrm>
            <a:off x="5791200" y="1295400"/>
            <a:ext cx="3143250" cy="4572000"/>
          </a:xfrm>
          <a:prstGeom prst="rect">
            <a:avLst/>
          </a:prstGeom>
          <a:noFill/>
        </p:spPr>
      </p:pic>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What’s in a design?</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91" name="Object 7"/>
          <p:cNvGraphicFramePr>
            <a:graphicFrameLocks noGrp="1" noChangeAspect="1"/>
          </p:cNvGraphicFramePr>
          <p:nvPr>
            <p:ph idx="1"/>
          </p:nvPr>
        </p:nvGraphicFramePr>
        <p:xfrm>
          <a:off x="1736725" y="1138238"/>
          <a:ext cx="5667375" cy="5257800"/>
        </p:xfrm>
        <a:graphic>
          <a:graphicData uri="http://schemas.openxmlformats.org/presentationml/2006/ole">
            <mc:AlternateContent xmlns:mc="http://schemas.openxmlformats.org/markup-compatibility/2006">
              <mc:Choice xmlns:v="urn:schemas-microsoft-com:vml" Requires="v">
                <p:oleObj spid="_x0000_s1029" name="Worksheet" r:id="rId3" imgW="4752897" imgH="4409911" progId="Excel.Sheet.8">
                  <p:embed/>
                </p:oleObj>
              </mc:Choice>
              <mc:Fallback>
                <p:oleObj name="Worksheet" r:id="rId3" imgW="4752897" imgH="4409911" progId="Excel.Sheet.8">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6725" y="1138238"/>
                        <a:ext cx="5667375"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1594" name="Text Box 10"/>
          <p:cNvSpPr txBox="1">
            <a:spLocks noChangeArrowheads="1"/>
          </p:cNvSpPr>
          <p:nvPr/>
        </p:nvSpPr>
        <p:spPr bwMode="auto">
          <a:xfrm rot="16200000">
            <a:off x="774701" y="3683000"/>
            <a:ext cx="2620962" cy="274637"/>
          </a:xfrm>
          <a:prstGeom prst="rect">
            <a:avLst/>
          </a:prstGeom>
          <a:solidFill>
            <a:schemeClr val="bg1"/>
          </a:solidFill>
          <a:ln w="9525">
            <a:noFill/>
            <a:miter lim="800000"/>
            <a:headEnd/>
            <a:tailEnd/>
          </a:ln>
          <a:effectLst/>
        </p:spPr>
        <p:txBody>
          <a:bodyPr lIns="0" tIns="0" rIns="0" bIns="0">
            <a:spAutoFit/>
          </a:bodyPr>
          <a:lstStyle/>
          <a:p>
            <a:pPr>
              <a:spcBef>
                <a:spcPct val="50000"/>
              </a:spcBef>
            </a:pPr>
            <a:r>
              <a:rPr lang="en-US" sz="1800"/>
              <a:t>% conditional response</a:t>
            </a:r>
          </a:p>
        </p:txBody>
      </p:sp>
      <p:sp>
        <p:nvSpPr>
          <p:cNvPr id="6" name="Slide Number Placeholder 5"/>
          <p:cNvSpPr>
            <a:spLocks noGrp="1"/>
          </p:cNvSpPr>
          <p:nvPr>
            <p:ph type="sldNum" sz="quarter" idx="12"/>
          </p:nvPr>
        </p:nvSpPr>
        <p:spPr/>
        <p:txBody>
          <a:bodyPr/>
          <a:lstStyle/>
          <a:p>
            <a:fld id="{B6F15528-21DE-4FAA-801E-634DDDAF4B2B}" type="slidenum">
              <a:rPr lang="en-US" smtClean="0"/>
              <a:pPr/>
              <a:t>39</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Results (trials 41-100)</a:t>
            </a:r>
          </a:p>
        </p:txBody>
      </p:sp>
      <p:sp>
        <p:nvSpPr>
          <p:cNvPr id="9" name="Line Callout 2 (Border and Accent Bar) 8"/>
          <p:cNvSpPr/>
          <p:nvPr/>
        </p:nvSpPr>
        <p:spPr>
          <a:xfrm>
            <a:off x="6705600" y="1371600"/>
            <a:ext cx="2286000" cy="2514600"/>
          </a:xfrm>
          <a:prstGeom prst="accentBorderCallout2">
            <a:avLst>
              <a:gd name="adj1" fmla="val 18750"/>
              <a:gd name="adj2" fmla="val -8333"/>
              <a:gd name="adj3" fmla="val 18750"/>
              <a:gd name="adj4" fmla="val -16667"/>
              <a:gd name="adj5" fmla="val 59659"/>
              <a:gd name="adj6" fmla="val -473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smtClean="0"/>
              <a:t>On these trials, participants receive either a soft or loud tone.  </a:t>
            </a:r>
            <a:endParaRPr lang="en-US" sz="22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31" name="Object 3"/>
          <p:cNvGraphicFramePr>
            <a:graphicFrameLocks noGrp="1" noChangeAspect="1"/>
          </p:cNvGraphicFramePr>
          <p:nvPr>
            <p:ph idx="1"/>
          </p:nvPr>
        </p:nvGraphicFramePr>
        <p:xfrm>
          <a:off x="1736725" y="1138238"/>
          <a:ext cx="5667375" cy="5257800"/>
        </p:xfrm>
        <a:graphic>
          <a:graphicData uri="http://schemas.openxmlformats.org/presentationml/2006/ole">
            <mc:AlternateContent xmlns:mc="http://schemas.openxmlformats.org/markup-compatibility/2006">
              <mc:Choice xmlns:v="urn:schemas-microsoft-com:vml" Requires="v">
                <p:oleObj spid="_x0000_s2053" name="Worksheet" r:id="rId3" imgW="4752897" imgH="4409911" progId="Excel.Sheet.8">
                  <p:embed/>
                </p:oleObj>
              </mc:Choice>
              <mc:Fallback>
                <p:oleObj name="Worksheet" r:id="rId3" imgW="4752897" imgH="4409911" progId="Excel.Sheet.8">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6725" y="1138238"/>
                        <a:ext cx="5667375"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7732" name="Text Box 4"/>
          <p:cNvSpPr txBox="1">
            <a:spLocks noChangeArrowheads="1"/>
          </p:cNvSpPr>
          <p:nvPr/>
        </p:nvSpPr>
        <p:spPr bwMode="auto">
          <a:xfrm rot="16200000">
            <a:off x="774701" y="3683000"/>
            <a:ext cx="2620962" cy="274637"/>
          </a:xfrm>
          <a:prstGeom prst="rect">
            <a:avLst/>
          </a:prstGeom>
          <a:solidFill>
            <a:schemeClr val="bg1"/>
          </a:solidFill>
          <a:ln w="9525">
            <a:noFill/>
            <a:miter lim="800000"/>
            <a:headEnd/>
            <a:tailEnd/>
          </a:ln>
          <a:effectLst/>
        </p:spPr>
        <p:txBody>
          <a:bodyPr lIns="0" tIns="0" rIns="0" bIns="0">
            <a:spAutoFit/>
          </a:bodyPr>
          <a:lstStyle/>
          <a:p>
            <a:pPr>
              <a:spcBef>
                <a:spcPct val="50000"/>
              </a:spcBef>
            </a:pPr>
            <a:r>
              <a:rPr lang="en-US" sz="1800"/>
              <a:t>% conditional response</a:t>
            </a:r>
          </a:p>
        </p:txBody>
      </p:sp>
      <p:sp>
        <p:nvSpPr>
          <p:cNvPr id="6" name="Slide Number Placeholder 5"/>
          <p:cNvSpPr>
            <a:spLocks noGrp="1"/>
          </p:cNvSpPr>
          <p:nvPr>
            <p:ph type="sldNum" sz="quarter" idx="12"/>
          </p:nvPr>
        </p:nvSpPr>
        <p:spPr/>
        <p:txBody>
          <a:bodyPr/>
          <a:lstStyle/>
          <a:p>
            <a:fld id="{B6F15528-21DE-4FAA-801E-634DDDAF4B2B}" type="slidenum">
              <a:rPr lang="en-US" smtClean="0"/>
              <a:pPr/>
              <a:t>40</a:t>
            </a:fld>
            <a:endParaRPr lang="en-US"/>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Results (trials 41-100)</a:t>
            </a:r>
          </a:p>
        </p:txBody>
      </p:sp>
      <p:sp>
        <p:nvSpPr>
          <p:cNvPr id="7" name="Line Callout 2 (Border and Accent Bar) 6"/>
          <p:cNvSpPr/>
          <p:nvPr/>
        </p:nvSpPr>
        <p:spPr>
          <a:xfrm>
            <a:off x="7162800" y="1219200"/>
            <a:ext cx="1981200" cy="2514600"/>
          </a:xfrm>
          <a:prstGeom prst="accentBorderCallout2">
            <a:avLst>
              <a:gd name="adj1" fmla="val 18750"/>
              <a:gd name="adj2" fmla="val -8333"/>
              <a:gd name="adj3" fmla="val 18750"/>
              <a:gd name="adj4" fmla="val -16667"/>
              <a:gd name="adj5" fmla="val 115909"/>
              <a:gd name="adj6" fmla="val -15772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smtClean="0"/>
              <a:t>On these trials, participants receive either a soft tone….  </a:t>
            </a:r>
            <a:endParaRPr lang="en-US" sz="2200" dirty="0"/>
          </a:p>
        </p:txBody>
      </p:sp>
      <p:sp>
        <p:nvSpPr>
          <p:cNvPr id="9" name="Line Callout 2 (Border and Accent Bar) 8"/>
          <p:cNvSpPr/>
          <p:nvPr/>
        </p:nvSpPr>
        <p:spPr>
          <a:xfrm>
            <a:off x="7162800" y="3886200"/>
            <a:ext cx="1981200" cy="2514600"/>
          </a:xfrm>
          <a:prstGeom prst="accentBorderCallout2">
            <a:avLst>
              <a:gd name="adj1" fmla="val 18750"/>
              <a:gd name="adj2" fmla="val -8333"/>
              <a:gd name="adj3" fmla="val 18750"/>
              <a:gd name="adj4" fmla="val -16667"/>
              <a:gd name="adj5" fmla="val -79546"/>
              <a:gd name="adj6" fmla="val -632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smtClean="0"/>
              <a:t>…or a loud tone.  </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bg/>
                                          </p:spTgt>
                                        </p:tgtEl>
                                        <p:attrNameLst>
                                          <p:attrName>style.visibility</p:attrName>
                                        </p:attrNameLst>
                                      </p:cBhvr>
                                      <p:to>
                                        <p:strVal val="visible"/>
                                      </p:to>
                                    </p:set>
                                    <p:anim calcmode="lin" valueType="num">
                                      <p:cBhvr additive="base">
                                        <p:cTn id="1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9">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9" grpId="0" build="allAtOnce"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5" name="Rectangle 3"/>
          <p:cNvSpPr>
            <a:spLocks noGrp="1" noChangeArrowheads="1"/>
          </p:cNvSpPr>
          <p:nvPr>
            <p:ph type="body" idx="1"/>
          </p:nvPr>
        </p:nvSpPr>
        <p:spPr/>
        <p:txBody>
          <a:bodyPr/>
          <a:lstStyle/>
          <a:p>
            <a:r>
              <a:rPr lang="en-US" dirty="0"/>
              <a:t>Stimulus intensity has a great impact on classical learning in a within-subjects design, but not in a between-subjects design.</a:t>
            </a:r>
          </a:p>
          <a:p>
            <a:endParaRPr lang="en-US" sz="1000" dirty="0"/>
          </a:p>
          <a:p>
            <a:r>
              <a:rPr lang="en-US" dirty="0"/>
              <a:t>What does this mean? One must be very cautious when interpreting the results of a single study. Replication is highly desirable.</a:t>
            </a:r>
          </a:p>
        </p:txBody>
      </p:sp>
      <p:sp>
        <p:nvSpPr>
          <p:cNvPr id="5" name="Slide Number Placeholder 4"/>
          <p:cNvSpPr>
            <a:spLocks noGrp="1"/>
          </p:cNvSpPr>
          <p:nvPr>
            <p:ph type="sldNum" sz="quarter" idx="12"/>
          </p:nvPr>
        </p:nvSpPr>
        <p:spPr/>
        <p:txBody>
          <a:bodyPr/>
          <a:lstStyle/>
          <a:p>
            <a:fld id="{B6F15528-21DE-4FAA-801E-634DDDAF4B2B}" type="slidenum">
              <a:rPr lang="en-US" smtClean="0"/>
              <a:pPr/>
              <a:t>41</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Conclusions</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637112"/>
          </a:xfrm>
        </p:spPr>
        <p:txBody>
          <a:bodyPr>
            <a:normAutofit/>
          </a:bodyPr>
          <a:lstStyle/>
          <a:p>
            <a:pPr eaLnBrk="1" hangingPunct="1"/>
            <a:endParaRPr lang="en-CA" sz="1200" dirty="0" smtClean="0"/>
          </a:p>
          <a:p>
            <a:pPr eaLnBrk="1" hangingPunct="1"/>
            <a:r>
              <a:rPr lang="en-CA" sz="2800" dirty="0" smtClean="0"/>
              <a:t>Design considerations are determined by the nature of the independent variable we are manipulating.</a:t>
            </a:r>
          </a:p>
          <a:p>
            <a:pPr eaLnBrk="1" hangingPunct="1"/>
            <a:endParaRPr lang="en-CA" sz="1200" dirty="0" smtClean="0"/>
          </a:p>
          <a:p>
            <a:pPr eaLnBrk="1" hangingPunct="1"/>
            <a:r>
              <a:rPr lang="en-CA" sz="2800" dirty="0" smtClean="0"/>
              <a:t>Between- and Within-Subjects designs have different strengths and weaknesses depending on the treatment. </a:t>
            </a:r>
          </a:p>
          <a:p>
            <a:pPr eaLnBrk="1" hangingPunct="1"/>
            <a:endParaRPr lang="en-CA" sz="1200" dirty="0" smtClean="0"/>
          </a:p>
          <a:p>
            <a:r>
              <a:rPr lang="en-CA" sz="2800" dirty="0" smtClean="0"/>
              <a:t>Although Between- and Within-Subjects designs can yield the same results, there are instances where this is simply not the case.</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W6L1a Review</a:t>
            </a:r>
          </a:p>
        </p:txBody>
      </p:sp>
      <p:sp>
        <p:nvSpPr>
          <p:cNvPr id="6" name="Slide Number Placeholder 5"/>
          <p:cNvSpPr>
            <a:spLocks noGrp="1"/>
          </p:cNvSpPr>
          <p:nvPr>
            <p:ph type="sldNum" sz="quarter" idx="12"/>
          </p:nvPr>
        </p:nvSpPr>
        <p:spPr/>
        <p:txBody>
          <a:bodyPr/>
          <a:lstStyle/>
          <a:p>
            <a:fld id="{65084940-205E-4F2A-AD18-4366AF03F399}" type="slidenum">
              <a:rPr lang="en-CA" smtClean="0"/>
              <a:pPr/>
              <a:t>42</a:t>
            </a:fld>
            <a:endParaRPr lang="en-CA"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830763"/>
          </a:xfrm>
        </p:spPr>
        <p:txBody>
          <a:bodyPr>
            <a:normAutofit/>
          </a:bodyPr>
          <a:lstStyle/>
          <a:p>
            <a:endParaRPr lang="en-US" sz="1200" dirty="0" smtClean="0"/>
          </a:p>
          <a:p>
            <a:endParaRPr lang="en-US" sz="1200" dirty="0" smtClean="0"/>
          </a:p>
          <a:p>
            <a:endParaRPr lang="en-US" sz="1200" dirty="0" smtClean="0"/>
          </a:p>
          <a:p>
            <a:r>
              <a:rPr lang="en-US" dirty="0" smtClean="0"/>
              <a:t>Final exam date </a:t>
            </a:r>
            <a:r>
              <a:rPr lang="en-US" b="1" dirty="0" smtClean="0"/>
              <a:t>June 26</a:t>
            </a:r>
            <a:r>
              <a:rPr lang="en-US" b="1" baseline="30000" dirty="0" smtClean="0"/>
              <a:t>th</a:t>
            </a:r>
            <a:r>
              <a:rPr lang="en-US" b="1" dirty="0" smtClean="0"/>
              <a:t>, 14:00.</a:t>
            </a:r>
          </a:p>
          <a:p>
            <a:pPr lvl="1"/>
            <a:r>
              <a:rPr lang="en-US" dirty="0" smtClean="0"/>
              <a:t>I will post location information on </a:t>
            </a:r>
            <a:r>
              <a:rPr lang="en-US" dirty="0" err="1" smtClean="0"/>
              <a:t>CULearn</a:t>
            </a:r>
            <a:r>
              <a:rPr lang="en-US" dirty="0" smtClean="0"/>
              <a:t> once it is available.</a:t>
            </a:r>
          </a:p>
          <a:p>
            <a:pPr lvl="1"/>
            <a:endParaRPr lang="en-CA" sz="1200" dirty="0" smtClean="0"/>
          </a:p>
          <a:p>
            <a:r>
              <a:rPr lang="en-CA" dirty="0" smtClean="0"/>
              <a:t>Chapter on Single-Subject Research Design will </a:t>
            </a:r>
            <a:r>
              <a:rPr lang="en-CA" i="1" dirty="0" smtClean="0"/>
              <a:t>not</a:t>
            </a:r>
            <a:r>
              <a:rPr lang="en-CA" dirty="0" smtClean="0"/>
              <a:t> be on the final exam</a:t>
            </a:r>
          </a:p>
          <a:p>
            <a:pPr lvl="1"/>
            <a:r>
              <a:rPr lang="en-CA" dirty="0" smtClean="0"/>
              <a:t>The content in the lecture slides that pertains to this will be examined </a:t>
            </a:r>
            <a:endParaRPr lang="en-US"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2785</TotalTime>
  <Words>2089</Words>
  <Application>Microsoft Office PowerPoint</Application>
  <PresentationFormat>On-screen Show (4:3)</PresentationFormat>
  <Paragraphs>408</Paragraphs>
  <Slides>43</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45" baseType="lpstr">
      <vt:lpstr>Office Theme</vt:lpstr>
      <vt:lpstr>Worksheet</vt:lpstr>
      <vt:lpstr>Between- and Within-Subjects Designs: More Bang for your participant buck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W6L1a Review</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Jordan</dc:creator>
  <cp:lastModifiedBy>Carleton University</cp:lastModifiedBy>
  <cp:revision>144</cp:revision>
  <dcterms:created xsi:type="dcterms:W3CDTF">2006-08-16T00:00:00Z</dcterms:created>
  <dcterms:modified xsi:type="dcterms:W3CDTF">2013-06-10T18:19:18Z</dcterms:modified>
</cp:coreProperties>
</file>