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520" r:id="rId2"/>
    <p:sldId id="256" r:id="rId3"/>
    <p:sldId id="348" r:id="rId4"/>
    <p:sldId id="351" r:id="rId5"/>
    <p:sldId id="411" r:id="rId6"/>
    <p:sldId id="441" r:id="rId7"/>
    <p:sldId id="428" r:id="rId8"/>
    <p:sldId id="443" r:id="rId9"/>
    <p:sldId id="460" r:id="rId10"/>
    <p:sldId id="462" r:id="rId11"/>
    <p:sldId id="468" r:id="rId12"/>
    <p:sldId id="469" r:id="rId13"/>
    <p:sldId id="455" r:id="rId14"/>
    <p:sldId id="431" r:id="rId15"/>
    <p:sldId id="432" r:id="rId16"/>
    <p:sldId id="521" r:id="rId17"/>
    <p:sldId id="452" r:id="rId18"/>
    <p:sldId id="457" r:id="rId19"/>
    <p:sldId id="453" r:id="rId20"/>
    <p:sldId id="479" r:id="rId21"/>
    <p:sldId id="480" r:id="rId22"/>
    <p:sldId id="481" r:id="rId23"/>
    <p:sldId id="522" r:id="rId24"/>
    <p:sldId id="523" r:id="rId25"/>
    <p:sldId id="484" r:id="rId26"/>
    <p:sldId id="493" r:id="rId27"/>
    <p:sldId id="509" r:id="rId28"/>
    <p:sldId id="510" r:id="rId29"/>
    <p:sldId id="511" r:id="rId30"/>
    <p:sldId id="513" r:id="rId31"/>
    <p:sldId id="514" r:id="rId3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85AD"/>
    <a:srgbClr val="2EA7C4"/>
    <a:srgbClr val="4BBBD5"/>
    <a:srgbClr val="2DA3BF"/>
    <a:srgbClr val="289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79" autoAdjust="0"/>
    <p:restoredTop sz="82362" autoAdjust="0"/>
  </p:normalViewPr>
  <p:slideViewPr>
    <p:cSldViewPr>
      <p:cViewPr varScale="1">
        <p:scale>
          <a:sx n="59" d="100"/>
          <a:sy n="59" d="100"/>
        </p:scale>
        <p:origin x="169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17CE94A-EBCE-4B46-B3D9-CD26393142FD}" type="datetimeFigureOut">
              <a:rPr lang="en-US" smtClean="0"/>
              <a:t>10/29/18</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8B6C2438-F2BD-4869-92FE-8868061F670C}" type="slidenum">
              <a:rPr lang="en-US" smtClean="0"/>
              <a:t>‹#›</a:t>
            </a:fld>
            <a:endParaRPr lang="en-US"/>
          </a:p>
        </p:txBody>
      </p:sp>
    </p:spTree>
    <p:extLst>
      <p:ext uri="{BB962C8B-B14F-4D97-AF65-F5344CB8AC3E}">
        <p14:creationId xmlns:p14="http://schemas.microsoft.com/office/powerpoint/2010/main" val="2612310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a:t>
            </a:fld>
            <a:endParaRPr lang="en-US"/>
          </a:p>
        </p:txBody>
      </p:sp>
    </p:spTree>
    <p:extLst>
      <p:ext uri="{BB962C8B-B14F-4D97-AF65-F5344CB8AC3E}">
        <p14:creationId xmlns:p14="http://schemas.microsoft.com/office/powerpoint/2010/main" val="4192539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a:t>
            </a:fld>
            <a:endParaRPr lang="en-US"/>
          </a:p>
        </p:txBody>
      </p:sp>
    </p:spTree>
    <p:extLst>
      <p:ext uri="{BB962C8B-B14F-4D97-AF65-F5344CB8AC3E}">
        <p14:creationId xmlns:p14="http://schemas.microsoft.com/office/powerpoint/2010/main" val="943262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4</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5</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i="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6</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B6C2438-F2BD-4869-92FE-8868061F670C}" type="slidenum">
              <a:rPr lang="en-US" smtClean="0"/>
              <a:t>7</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i="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8</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9</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10</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11</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i="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12</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13</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i="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14</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15</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16</a:t>
            </a:fld>
            <a:endParaRPr lang="en-US"/>
          </a:p>
        </p:txBody>
      </p:sp>
    </p:spTree>
    <p:extLst>
      <p:ext uri="{BB962C8B-B14F-4D97-AF65-F5344CB8AC3E}">
        <p14:creationId xmlns:p14="http://schemas.microsoft.com/office/powerpoint/2010/main" val="35132278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17</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18</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19</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20</a:t>
            </a:fld>
            <a:endParaRPr lang="en-US"/>
          </a:p>
        </p:txBody>
      </p:sp>
    </p:spTree>
    <p:extLst>
      <p:ext uri="{BB962C8B-B14F-4D97-AF65-F5344CB8AC3E}">
        <p14:creationId xmlns:p14="http://schemas.microsoft.com/office/powerpoint/2010/main" val="62664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21</a:t>
            </a:fld>
            <a:endParaRPr lang="en-US"/>
          </a:p>
        </p:txBody>
      </p:sp>
    </p:spTree>
    <p:extLst>
      <p:ext uri="{BB962C8B-B14F-4D97-AF65-F5344CB8AC3E}">
        <p14:creationId xmlns:p14="http://schemas.microsoft.com/office/powerpoint/2010/main" val="29698736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22</a:t>
            </a:fld>
            <a:endParaRPr lang="en-US"/>
          </a:p>
        </p:txBody>
      </p:sp>
    </p:spTree>
    <p:extLst>
      <p:ext uri="{BB962C8B-B14F-4D97-AF65-F5344CB8AC3E}">
        <p14:creationId xmlns:p14="http://schemas.microsoft.com/office/powerpoint/2010/main" val="21267117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23</a:t>
            </a:fld>
            <a:endParaRPr lang="en-US"/>
          </a:p>
        </p:txBody>
      </p:sp>
    </p:spTree>
    <p:extLst>
      <p:ext uri="{BB962C8B-B14F-4D97-AF65-F5344CB8AC3E}">
        <p14:creationId xmlns:p14="http://schemas.microsoft.com/office/powerpoint/2010/main" val="12743413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24</a:t>
            </a:fld>
            <a:endParaRPr lang="en-US"/>
          </a:p>
        </p:txBody>
      </p:sp>
    </p:spTree>
    <p:extLst>
      <p:ext uri="{BB962C8B-B14F-4D97-AF65-F5344CB8AC3E}">
        <p14:creationId xmlns:p14="http://schemas.microsoft.com/office/powerpoint/2010/main" val="5321011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3394" lvl="0" indent="-174708">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25</a:t>
            </a:fld>
            <a:endParaRPr lang="en-US"/>
          </a:p>
        </p:txBody>
      </p:sp>
    </p:spTree>
    <p:extLst>
      <p:ext uri="{BB962C8B-B14F-4D97-AF65-F5344CB8AC3E}">
        <p14:creationId xmlns:p14="http://schemas.microsoft.com/office/powerpoint/2010/main" val="40360896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26</a:t>
            </a:fld>
            <a:endParaRPr lang="en-US"/>
          </a:p>
        </p:txBody>
      </p:sp>
    </p:spTree>
    <p:extLst>
      <p:ext uri="{BB962C8B-B14F-4D97-AF65-F5344CB8AC3E}">
        <p14:creationId xmlns:p14="http://schemas.microsoft.com/office/powerpoint/2010/main" val="33962694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27</a:t>
            </a:fld>
            <a:endParaRPr lang="en-US"/>
          </a:p>
        </p:txBody>
      </p:sp>
    </p:spTree>
    <p:extLst>
      <p:ext uri="{BB962C8B-B14F-4D97-AF65-F5344CB8AC3E}">
        <p14:creationId xmlns:p14="http://schemas.microsoft.com/office/powerpoint/2010/main" val="27911857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28</a:t>
            </a:fld>
            <a:endParaRPr lang="en-US"/>
          </a:p>
        </p:txBody>
      </p:sp>
    </p:spTree>
    <p:extLst>
      <p:ext uri="{BB962C8B-B14F-4D97-AF65-F5344CB8AC3E}">
        <p14:creationId xmlns:p14="http://schemas.microsoft.com/office/powerpoint/2010/main" val="36777970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29</a:t>
            </a:fld>
            <a:endParaRPr lang="en-US"/>
          </a:p>
        </p:txBody>
      </p:sp>
    </p:spTree>
    <p:extLst>
      <p:ext uri="{BB962C8B-B14F-4D97-AF65-F5344CB8AC3E}">
        <p14:creationId xmlns:p14="http://schemas.microsoft.com/office/powerpoint/2010/main" val="37042571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30</a:t>
            </a:fld>
            <a:endParaRPr lang="en-US"/>
          </a:p>
        </p:txBody>
      </p:sp>
    </p:spTree>
    <p:extLst>
      <p:ext uri="{BB962C8B-B14F-4D97-AF65-F5344CB8AC3E}">
        <p14:creationId xmlns:p14="http://schemas.microsoft.com/office/powerpoint/2010/main" val="1274208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31</a:t>
            </a:fld>
            <a:endParaRPr lang="en-US"/>
          </a:p>
        </p:txBody>
      </p:sp>
    </p:spTree>
    <p:extLst>
      <p:ext uri="{BB962C8B-B14F-4D97-AF65-F5344CB8AC3E}">
        <p14:creationId xmlns:p14="http://schemas.microsoft.com/office/powerpoint/2010/main" val="29223153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A07FD46-4C0F-4B19-94DB-7C4BB3E73C10}" type="datetime1">
              <a:rPr lang="en-US" smtClean="0"/>
              <a:t>10/29/18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US"/>
              <a:t>Definitions and measures</a:t>
            </a: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977D60-5343-49E1-BD8C-CA39C39BE7A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2pPr marL="621792" indent="-228600">
              <a:buClr>
                <a:schemeClr val="tx1"/>
              </a:buClr>
              <a:buFont typeface="Courier New" pitchFamily="49" charset="0"/>
              <a:buChar char="o"/>
              <a:defRPr/>
            </a:lvl2pPr>
            <a:extLst/>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4" name="Date Placeholder 3"/>
          <p:cNvSpPr>
            <a:spLocks noGrp="1"/>
          </p:cNvSpPr>
          <p:nvPr>
            <p:ph type="dt" sz="half" idx="10"/>
          </p:nvPr>
        </p:nvSpPr>
        <p:spPr/>
        <p:txBody>
          <a:bodyPr/>
          <a:lstStyle/>
          <a:p>
            <a:fld id="{C80AB516-CF92-4E13-A1A7-747D30987230}" type="datetime1">
              <a:rPr lang="en-US" smtClean="0"/>
              <a:t>10/29/18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Title 6"/>
          <p:cNvSpPr>
            <a:spLocks noGrp="1"/>
          </p:cNvSpPr>
          <p:nvPr>
            <p:ph type="title"/>
          </p:nvPr>
        </p:nvSpPr>
        <p:spPr/>
        <p:txBody>
          <a:bodyPr rtlCol="0"/>
          <a:lstStyle>
            <a:lvl1pPr>
              <a:defRPr>
                <a:solidFill>
                  <a:schemeClr val="accent4"/>
                </a:solidFill>
              </a:defRPr>
            </a:lvl1pPr>
            <a:extLst/>
          </a:lstStyle>
          <a:p>
            <a:r>
              <a:rPr kumimoji="0" lang="en-US" dirty="0"/>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dirty="0"/>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A71D1B8-772C-49B2-9A03-D0F9C40A90AF}" type="datetime1">
              <a:rPr lang="en-US" smtClean="0"/>
              <a:t>10/29/18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4606FD8-9F25-4B1B-8C6B-A1A8DF78ED82}" type="datetime1">
              <a:rPr lang="en-US" smtClean="0"/>
              <a:t>10/29/18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6A70158-287A-4E5D-89DB-E20E9C002E71}" type="datetime1">
              <a:rPr lang="en-US" smtClean="0"/>
              <a:t>10/29/18</a:t>
            </a:fld>
            <a:endParaRPr lang="en-US"/>
          </a:p>
        </p:txBody>
      </p:sp>
      <p:sp>
        <p:nvSpPr>
          <p:cNvPr id="8" name="Footer Placeholder 7"/>
          <p:cNvSpPr>
            <a:spLocks noGrp="1"/>
          </p:cNvSpPr>
          <p:nvPr>
            <p:ph type="ftr" sz="quarter" idx="11"/>
          </p:nvPr>
        </p:nvSpPr>
        <p:spPr/>
        <p:txBody>
          <a:bodyPr/>
          <a:lstStyle/>
          <a:p>
            <a:r>
              <a:rPr lang="en-US"/>
              <a:t>Definitions and measures</a:t>
            </a:r>
          </a:p>
        </p:txBody>
      </p:sp>
      <p:sp>
        <p:nvSpPr>
          <p:cNvPr id="9" name="Slide Number Placeholder 8"/>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395B389-0687-4FA6-B363-E522B496C895}" type="datetime1">
              <a:rPr lang="en-US" smtClean="0"/>
              <a:t>10/29/18</a:t>
            </a:fld>
            <a:endParaRPr lang="en-US"/>
          </a:p>
        </p:txBody>
      </p:sp>
      <p:sp>
        <p:nvSpPr>
          <p:cNvPr id="4" name="Footer Placeholder 3"/>
          <p:cNvSpPr>
            <a:spLocks noGrp="1"/>
          </p:cNvSpPr>
          <p:nvPr>
            <p:ph type="ftr" sz="quarter" idx="11"/>
          </p:nvPr>
        </p:nvSpPr>
        <p:spPr/>
        <p:txBody>
          <a:bodyPr/>
          <a:lstStyle/>
          <a:p>
            <a:r>
              <a:rPr lang="en-US"/>
              <a:t>Definitions and measures</a:t>
            </a:r>
          </a:p>
        </p:txBody>
      </p:sp>
      <p:sp>
        <p:nvSpPr>
          <p:cNvPr id="5" name="Slide Number Placeholder 4"/>
          <p:cNvSpPr>
            <a:spLocks noGrp="1"/>
          </p:cNvSpPr>
          <p:nvPr>
            <p:ph type="sldNum" sz="quarter" idx="12"/>
          </p:nvPr>
        </p:nvSpPr>
        <p:spPr/>
        <p:txBody>
          <a:bodyPr/>
          <a:lstStyle/>
          <a:p>
            <a:fld id="{B3977D60-5343-49E1-BD8C-CA39C39BE7A5}" type="slidenum">
              <a:rPr lang="en-US" smtClean="0"/>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2FC790-BBB3-4911-B629-79F9310628E4}" type="datetime1">
              <a:rPr lang="en-US" smtClean="0"/>
              <a:t>10/29/18</a:t>
            </a:fld>
            <a:endParaRPr lang="en-US"/>
          </a:p>
        </p:txBody>
      </p:sp>
      <p:sp>
        <p:nvSpPr>
          <p:cNvPr id="3" name="Footer Placeholder 2"/>
          <p:cNvSpPr>
            <a:spLocks noGrp="1"/>
          </p:cNvSpPr>
          <p:nvPr>
            <p:ph type="ftr" sz="quarter" idx="11"/>
          </p:nvPr>
        </p:nvSpPr>
        <p:spPr/>
        <p:txBody>
          <a:bodyPr/>
          <a:lstStyle/>
          <a:p>
            <a:r>
              <a:rPr lang="en-US"/>
              <a:t>Definitions and measures</a:t>
            </a:r>
          </a:p>
        </p:txBody>
      </p:sp>
      <p:sp>
        <p:nvSpPr>
          <p:cNvPr id="4" name="Slide Number Placeholder 3"/>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95BAD561-CE43-482F-A8A8-069DB6BD2E3A}" type="datetime1">
              <a:rPr lang="en-US" smtClean="0"/>
              <a:t>10/29/18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36E1C35-AB48-4271-A3CA-A8284F8E7694}" type="datetime1">
              <a:rPr lang="en-US" smtClean="0"/>
              <a:t>10/29/18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US"/>
              <a:t>Definitions and measures</a:t>
            </a: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977D60-5343-49E1-BD8C-CA39C39BE7A5}"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4FF9CB-B340-473F-9EB4-DD709C6297FE}" type="datetime1">
              <a:rPr lang="en-US" smtClean="0"/>
              <a:t>10/29/18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7348E0B-0A44-409C-BD35-3932B296F9E5}" type="datetime1">
              <a:rPr lang="en-US" smtClean="0"/>
              <a:t>10/29/18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dirty="0"/>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dirty="0"/>
              <a:t>Click to edit Master text styles</a:t>
            </a:r>
          </a:p>
          <a:p>
            <a:pPr lvl="1" eaLnBrk="1" latinLnBrk="0" hangingPunct="1"/>
            <a:r>
              <a:rPr kumimoji="0" lang="en-US" dirty="0"/>
              <a:t>Second level</a:t>
            </a:r>
          </a:p>
          <a:p>
            <a:pPr lvl="2" eaLnBrk="1" latinLnBrk="0" hangingPunct="1"/>
            <a:r>
              <a:rPr kumimoji="0" lang="en-US" dirty="0"/>
              <a:t>Third level</a:t>
            </a:r>
          </a:p>
          <a:p>
            <a:pPr lvl="3" eaLnBrk="1" latinLnBrk="0" hangingPunct="1"/>
            <a:r>
              <a:rPr kumimoji="0" lang="en-US" dirty="0"/>
              <a:t>Fourth level</a:t>
            </a:r>
          </a:p>
          <a:p>
            <a:pPr lvl="4" eaLnBrk="1" latinLnBrk="0" hangingPunct="1"/>
            <a:r>
              <a:rPr kumimoji="0" lang="en-US" dirty="0"/>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1FADE3C-8444-414C-BB35-4DFB189448DC}" type="datetime1">
              <a:rPr lang="en-US" smtClean="0"/>
              <a:t>10/29/18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US"/>
              <a:t>Definitions and measures</a:t>
            </a: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977D60-5343-49E1-BD8C-CA39C39BE7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1" latinLnBrk="0" hangingPunct="1">
        <a:spcBef>
          <a:spcPct val="0"/>
        </a:spcBef>
        <a:buNone/>
        <a:defRPr kumimoji="0" sz="3600" b="1" kern="1200">
          <a:solidFill>
            <a:schemeClr val="accent1"/>
          </a:solidFill>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800" kern="1200">
          <a:solidFill>
            <a:schemeClr val="tx1"/>
          </a:solidFill>
          <a:latin typeface="Calibri" pitchFamily="34" charset="0"/>
          <a:ea typeface="+mn-ea"/>
          <a:cs typeface="+mn-cs"/>
        </a:defRPr>
      </a:lvl1pPr>
      <a:lvl2pPr marL="621792" indent="-228600" algn="l" rtl="0" eaLnBrk="1" latinLnBrk="0" hangingPunct="1">
        <a:spcBef>
          <a:spcPts val="324"/>
        </a:spcBef>
        <a:buClr>
          <a:schemeClr val="accent1"/>
        </a:buClr>
        <a:buFont typeface="Verdana"/>
        <a:buChar char="◦"/>
        <a:defRPr kumimoji="0" sz="2400" kern="1200">
          <a:solidFill>
            <a:schemeClr val="tx1"/>
          </a:solidFill>
          <a:latin typeface="Calibri" pitchFamily="34" charset="0"/>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Calibri" pitchFamily="34" charset="0"/>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Calibri" pitchFamily="34" charset="0"/>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Calibri" pitchFamily="34" charset="0"/>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977D60-5343-49E1-BD8C-CA39C39BE7A5}" type="slidenum">
              <a:rPr lang="en-US" smtClean="0"/>
              <a:t>1</a:t>
            </a:fld>
            <a:endParaRPr lang="en-US"/>
          </a:p>
        </p:txBody>
      </p:sp>
      <p:sp>
        <p:nvSpPr>
          <p:cNvPr id="10" name="Title 1">
            <a:extLst>
              <a:ext uri="{FF2B5EF4-FFF2-40B4-BE49-F238E27FC236}">
                <a16:creationId xmlns:a16="http://schemas.microsoft.com/office/drawing/2014/main" id="{C1F619EF-4488-4994-9515-E05B061934ED}"/>
              </a:ext>
            </a:extLst>
          </p:cNvPr>
          <p:cNvSpPr txBox="1">
            <a:spLocks/>
          </p:cNvSpPr>
          <p:nvPr/>
        </p:nvSpPr>
        <p:spPr>
          <a:xfrm>
            <a:off x="457200" y="2362200"/>
            <a:ext cx="8190072" cy="3200400"/>
          </a:xfrm>
          <a:prstGeom prst="rect">
            <a:avLst/>
          </a:prstGeom>
        </p:spPr>
        <p:txBody>
          <a:bodyPr vert="horz" anchor="b">
            <a:normAutofit/>
            <a:scene3d>
              <a:camera prst="orthographicFront"/>
              <a:lightRig rig="soft" dir="t"/>
            </a:scene3d>
            <a:sp3d prstMaterial="softEdge">
              <a:bevelT w="25400" h="25400"/>
            </a:sp3d>
          </a:bodyPr>
          <a:lstStyle>
            <a:lvl1pPr algn="r" rtl="0" eaLnBrk="1" latinLnBrk="0" hangingPunct="1">
              <a:spcBef>
                <a:spcPct val="0"/>
              </a:spcBef>
              <a:buNone/>
              <a:defRPr kumimoji="0" sz="48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3600">
                <a:effectLst/>
              </a:rPr>
              <a:t>Session 6</a:t>
            </a:r>
            <a:endParaRPr lang="en-US" sz="3600" dirty="0">
              <a:effectLst/>
            </a:endParaRPr>
          </a:p>
          <a:p>
            <a:pPr algn="ctr"/>
            <a:endParaRPr lang="en-US" sz="3200" dirty="0">
              <a:effectLst/>
            </a:endParaRPr>
          </a:p>
          <a:p>
            <a:pPr algn="ctr"/>
            <a:r>
              <a:rPr lang="en-US" dirty="0">
                <a:effectLst/>
              </a:rPr>
              <a:t>Labor markets, education, and human capital</a:t>
            </a:r>
            <a:endParaRPr lang="en-US" sz="6000" dirty="0">
              <a:effectLst/>
            </a:endParaRPr>
          </a:p>
          <a:p>
            <a:pPr algn="ctr"/>
            <a:endParaRPr lang="en-US" sz="6000" dirty="0"/>
          </a:p>
        </p:txBody>
      </p:sp>
    </p:spTree>
    <p:extLst>
      <p:ext uri="{BB962C8B-B14F-4D97-AF65-F5344CB8AC3E}">
        <p14:creationId xmlns:p14="http://schemas.microsoft.com/office/powerpoint/2010/main" val="810894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Labor markets</a:t>
            </a:r>
          </a:p>
        </p:txBody>
      </p:sp>
      <p:sp>
        <p:nvSpPr>
          <p:cNvPr id="6" name="Slide Number Placeholder 5"/>
          <p:cNvSpPr>
            <a:spLocks noGrp="1"/>
          </p:cNvSpPr>
          <p:nvPr>
            <p:ph type="sldNum" sz="quarter" idx="12"/>
          </p:nvPr>
        </p:nvSpPr>
        <p:spPr/>
        <p:txBody>
          <a:bodyPr/>
          <a:lstStyle/>
          <a:p>
            <a:fld id="{B3977D60-5343-49E1-BD8C-CA39C39BE7A5}" type="slidenum">
              <a:rPr lang="en-US" smtClean="0"/>
              <a:t>2</a:t>
            </a:fld>
            <a:endParaRPr lang="en-US"/>
          </a:p>
        </p:txBody>
      </p:sp>
    </p:spTree>
    <p:extLst>
      <p:ext uri="{BB962C8B-B14F-4D97-AF65-F5344CB8AC3E}">
        <p14:creationId xmlns:p14="http://schemas.microsoft.com/office/powerpoint/2010/main" val="224983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US" sz="2400" i="1" dirty="0"/>
              <a:t>They play important roles in:</a:t>
            </a:r>
          </a:p>
          <a:p>
            <a:pPr>
              <a:spcBef>
                <a:spcPts val="1800"/>
              </a:spcBef>
            </a:pPr>
            <a:r>
              <a:rPr lang="en-US" sz="2400" dirty="0"/>
              <a:t>putting developing countries’ most abundant resource to its most productive uses.</a:t>
            </a:r>
          </a:p>
          <a:p>
            <a:pPr>
              <a:spcBef>
                <a:spcPts val="600"/>
              </a:spcBef>
            </a:pPr>
            <a:r>
              <a:rPr lang="en-US" sz="2400" dirty="0"/>
              <a:t>facilitating economic growth.</a:t>
            </a:r>
          </a:p>
          <a:p>
            <a:pPr lvl="1">
              <a:spcBef>
                <a:spcPts val="600"/>
              </a:spcBef>
            </a:pPr>
            <a:r>
              <a:rPr lang="en-US" sz="2000" dirty="0"/>
              <a:t>facilitating structural change</a:t>
            </a:r>
          </a:p>
          <a:p>
            <a:pPr lvl="1">
              <a:spcBef>
                <a:spcPts val="600"/>
              </a:spcBef>
            </a:pPr>
            <a:r>
              <a:rPr lang="en-US" sz="2000" dirty="0"/>
              <a:t>encouraging investment in human capital</a:t>
            </a:r>
          </a:p>
          <a:p>
            <a:pPr>
              <a:spcBef>
                <a:spcPts val="600"/>
              </a:spcBef>
            </a:pPr>
            <a:r>
              <a:rPr lang="en-US" sz="2400" dirty="0"/>
              <a:t>determining the distribution of income.</a:t>
            </a:r>
          </a:p>
          <a:p>
            <a:pPr>
              <a:spcBef>
                <a:spcPts val="600"/>
              </a:spcBef>
            </a:pPr>
            <a:r>
              <a:rPr lang="en-US" sz="2400" dirty="0"/>
              <a:t>transmitting policy impacts to groups not directly affected by the policies.</a:t>
            </a:r>
          </a:p>
        </p:txBody>
      </p:sp>
      <p:sp>
        <p:nvSpPr>
          <p:cNvPr id="3" name="Footer Placeholder 2"/>
          <p:cNvSpPr>
            <a:spLocks noGrp="1"/>
          </p:cNvSpPr>
          <p:nvPr>
            <p:ph type="ftr" sz="quarter" idx="11"/>
          </p:nvPr>
        </p:nvSpPr>
        <p:spPr>
          <a:xfrm>
            <a:off x="5486400" y="6248400"/>
            <a:ext cx="2884081" cy="365125"/>
          </a:xfrm>
        </p:spPr>
        <p:txBody>
          <a:bodyPr/>
          <a:lstStyle/>
          <a:p>
            <a:r>
              <a:rPr lang="en-US" dirty="0"/>
              <a:t>Labor markets in development economics</a:t>
            </a:r>
          </a:p>
        </p:txBody>
      </p:sp>
      <p:sp>
        <p:nvSpPr>
          <p:cNvPr id="4" name="Slide Number Placeholder 3"/>
          <p:cNvSpPr>
            <a:spLocks noGrp="1"/>
          </p:cNvSpPr>
          <p:nvPr>
            <p:ph type="sldNum" sz="quarter" idx="12"/>
          </p:nvPr>
        </p:nvSpPr>
        <p:spPr/>
        <p:txBody>
          <a:bodyPr/>
          <a:lstStyle/>
          <a:p>
            <a:fld id="{B3977D60-5343-49E1-BD8C-CA39C39BE7A5}" type="slidenum">
              <a:rPr lang="en-US" smtClean="0"/>
              <a:t>3</a:t>
            </a:fld>
            <a:endParaRPr lang="en-US"/>
          </a:p>
        </p:txBody>
      </p:sp>
      <p:sp>
        <p:nvSpPr>
          <p:cNvPr id="5" name="Title 4"/>
          <p:cNvSpPr>
            <a:spLocks noGrp="1"/>
          </p:cNvSpPr>
          <p:nvPr>
            <p:ph type="title"/>
          </p:nvPr>
        </p:nvSpPr>
        <p:spPr/>
        <p:txBody>
          <a:bodyPr/>
          <a:lstStyle/>
          <a:p>
            <a:r>
              <a:rPr lang="en-US" dirty="0"/>
              <a:t>Why study labor markets?</a:t>
            </a:r>
          </a:p>
        </p:txBody>
      </p:sp>
    </p:spTree>
    <p:extLst>
      <p:ext uri="{BB962C8B-B14F-4D97-AF65-F5344CB8AC3E}">
        <p14:creationId xmlns:p14="http://schemas.microsoft.com/office/powerpoint/2010/main" val="3833917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4</a:t>
            </a:fld>
            <a:endParaRPr lang="en-US"/>
          </a:p>
        </p:txBody>
      </p:sp>
      <p:sp>
        <p:nvSpPr>
          <p:cNvPr id="5" name="Title 4"/>
          <p:cNvSpPr>
            <a:spLocks noGrp="1"/>
          </p:cNvSpPr>
          <p:nvPr>
            <p:ph type="title"/>
          </p:nvPr>
        </p:nvSpPr>
        <p:spPr>
          <a:xfrm>
            <a:off x="228600" y="274638"/>
            <a:ext cx="8458200" cy="1143000"/>
          </a:xfrm>
        </p:spPr>
        <p:txBody>
          <a:bodyPr>
            <a:normAutofit fontScale="90000"/>
          </a:bodyPr>
          <a:lstStyle/>
          <a:p>
            <a:r>
              <a:rPr lang="en-US" dirty="0"/>
              <a:t>Simple models of the national market for low-skill labor:  competitive equilibrium</a:t>
            </a:r>
          </a:p>
        </p:txBody>
      </p:sp>
      <p:cxnSp>
        <p:nvCxnSpPr>
          <p:cNvPr id="8" name="Straight Connector 7"/>
          <p:cNvCxnSpPr/>
          <p:nvPr/>
        </p:nvCxnSpPr>
        <p:spPr>
          <a:xfrm>
            <a:off x="762000" y="1905000"/>
            <a:ext cx="0" cy="3352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762000" y="5257800"/>
            <a:ext cx="3810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514600" y="5334000"/>
            <a:ext cx="2667000" cy="369332"/>
          </a:xfrm>
          <a:prstGeom prst="rect">
            <a:avLst/>
          </a:prstGeom>
          <a:noFill/>
        </p:spPr>
        <p:txBody>
          <a:bodyPr wrap="square" rtlCol="0">
            <a:spAutoFit/>
          </a:bodyPr>
          <a:lstStyle/>
          <a:p>
            <a:r>
              <a:rPr lang="en-US" dirty="0"/>
              <a:t>Person-days of labor</a:t>
            </a:r>
          </a:p>
        </p:txBody>
      </p:sp>
      <p:sp>
        <p:nvSpPr>
          <p:cNvPr id="14" name="TextBox 13"/>
          <p:cNvSpPr txBox="1"/>
          <p:nvPr/>
        </p:nvSpPr>
        <p:spPr>
          <a:xfrm>
            <a:off x="228600" y="1524000"/>
            <a:ext cx="2819400" cy="381000"/>
          </a:xfrm>
          <a:prstGeom prst="rect">
            <a:avLst/>
          </a:prstGeom>
          <a:noFill/>
        </p:spPr>
        <p:txBody>
          <a:bodyPr wrap="square" rtlCol="0">
            <a:spAutoFit/>
          </a:bodyPr>
          <a:lstStyle/>
          <a:p>
            <a:r>
              <a:rPr lang="en-US" dirty="0"/>
              <a:t>Wage</a:t>
            </a:r>
          </a:p>
        </p:txBody>
      </p:sp>
      <p:sp>
        <p:nvSpPr>
          <p:cNvPr id="22" name="Line 6"/>
          <p:cNvSpPr>
            <a:spLocks noChangeShapeType="1"/>
          </p:cNvSpPr>
          <p:nvPr/>
        </p:nvSpPr>
        <p:spPr bwMode="auto">
          <a:xfrm>
            <a:off x="1219200" y="1981200"/>
            <a:ext cx="2743200" cy="2895600"/>
          </a:xfrm>
          <a:prstGeom prst="line">
            <a:avLst/>
          </a:prstGeom>
          <a:noFill/>
          <a:ln w="38100">
            <a:solidFill>
              <a:schemeClr val="accent2"/>
            </a:solidFill>
            <a:round/>
            <a:headEnd/>
            <a:tailEnd/>
          </a:ln>
        </p:spPr>
        <p:txBody>
          <a:bodyPr/>
          <a:lstStyle/>
          <a:p>
            <a:endParaRPr lang="en-US"/>
          </a:p>
        </p:txBody>
      </p:sp>
      <p:sp>
        <p:nvSpPr>
          <p:cNvPr id="23" name="Line 8"/>
          <p:cNvSpPr>
            <a:spLocks noChangeShapeType="1"/>
          </p:cNvSpPr>
          <p:nvPr/>
        </p:nvSpPr>
        <p:spPr bwMode="auto">
          <a:xfrm flipV="1">
            <a:off x="1219200" y="1981200"/>
            <a:ext cx="2743200" cy="2819400"/>
          </a:xfrm>
          <a:prstGeom prst="line">
            <a:avLst/>
          </a:prstGeom>
          <a:noFill/>
          <a:ln w="38100">
            <a:solidFill>
              <a:schemeClr val="folHlink"/>
            </a:solidFill>
            <a:round/>
            <a:headEnd/>
            <a:tailEnd/>
          </a:ln>
        </p:spPr>
        <p:txBody>
          <a:bodyPr/>
          <a:lstStyle/>
          <a:p>
            <a:endParaRPr lang="en-US"/>
          </a:p>
        </p:txBody>
      </p:sp>
      <p:sp>
        <p:nvSpPr>
          <p:cNvPr id="24" name="TextBox 23"/>
          <p:cNvSpPr txBox="1"/>
          <p:nvPr/>
        </p:nvSpPr>
        <p:spPr>
          <a:xfrm>
            <a:off x="3268639" y="3657600"/>
            <a:ext cx="2293961" cy="646331"/>
          </a:xfrm>
          <a:prstGeom prst="rect">
            <a:avLst/>
          </a:prstGeom>
          <a:noFill/>
        </p:spPr>
        <p:txBody>
          <a:bodyPr wrap="square" rtlCol="0">
            <a:spAutoFit/>
          </a:bodyPr>
          <a:lstStyle/>
          <a:p>
            <a:r>
              <a:rPr lang="en-US" dirty="0"/>
              <a:t>Labor </a:t>
            </a:r>
          </a:p>
          <a:p>
            <a:r>
              <a:rPr lang="en-US" dirty="0"/>
              <a:t>demand</a:t>
            </a:r>
          </a:p>
        </p:txBody>
      </p:sp>
      <p:sp>
        <p:nvSpPr>
          <p:cNvPr id="25" name="TextBox 24"/>
          <p:cNvSpPr txBox="1"/>
          <p:nvPr/>
        </p:nvSpPr>
        <p:spPr>
          <a:xfrm>
            <a:off x="2828499" y="1600200"/>
            <a:ext cx="1667301" cy="646331"/>
          </a:xfrm>
          <a:prstGeom prst="rect">
            <a:avLst/>
          </a:prstGeom>
          <a:noFill/>
        </p:spPr>
        <p:txBody>
          <a:bodyPr wrap="square" rtlCol="0">
            <a:spAutoFit/>
          </a:bodyPr>
          <a:lstStyle/>
          <a:p>
            <a:r>
              <a:rPr lang="en-US" dirty="0"/>
              <a:t>Labor </a:t>
            </a:r>
          </a:p>
          <a:p>
            <a:r>
              <a:rPr lang="en-US" dirty="0"/>
              <a:t>supply</a:t>
            </a:r>
          </a:p>
        </p:txBody>
      </p:sp>
      <p:cxnSp>
        <p:nvCxnSpPr>
          <p:cNvPr id="26" name="Straight Connector 25"/>
          <p:cNvCxnSpPr/>
          <p:nvPr/>
        </p:nvCxnSpPr>
        <p:spPr>
          <a:xfrm>
            <a:off x="2590800" y="3429000"/>
            <a:ext cx="0" cy="1828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762000" y="3429000"/>
            <a:ext cx="1828800"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8"/>
          <p:cNvSpPr txBox="1">
            <a:spLocks noChangeArrowheads="1"/>
          </p:cNvSpPr>
          <p:nvPr/>
        </p:nvSpPr>
        <p:spPr bwMode="auto">
          <a:xfrm>
            <a:off x="4953000" y="1524000"/>
            <a:ext cx="3886200" cy="2215991"/>
          </a:xfrm>
          <a:prstGeom prst="rect">
            <a:avLst/>
          </a:prstGeom>
          <a:solidFill>
            <a:schemeClr val="bg1">
              <a:lumMod val="95000"/>
            </a:schemeClr>
          </a:solidFill>
          <a:ln w="9525">
            <a:noFill/>
            <a:miter lim="800000"/>
            <a:headEnd/>
            <a:tailEnd/>
          </a:ln>
        </p:spPr>
        <p:txBody>
          <a:bodyPr wrap="square">
            <a:spAutoFit/>
          </a:bodyPr>
          <a:lstStyle/>
          <a:p>
            <a:pPr marL="285750" indent="-285750">
              <a:buClr>
                <a:schemeClr val="accent1"/>
              </a:buClr>
              <a:buFont typeface="Wingdings 3" pitchFamily="18" charset="2"/>
              <a:buChar char="}"/>
            </a:pPr>
            <a:endParaRPr lang="en-US" dirty="0"/>
          </a:p>
          <a:p>
            <a:pPr marL="285750" indent="-285750">
              <a:buClr>
                <a:schemeClr val="accent1"/>
              </a:buClr>
              <a:buFont typeface="Wingdings 3" pitchFamily="18" charset="2"/>
              <a:buChar char="}"/>
            </a:pPr>
            <a:r>
              <a:rPr lang="en-US" sz="2000" dirty="0">
                <a:latin typeface="Calibri" panose="020F0502020204030204" pitchFamily="34" charset="0"/>
              </a:rPr>
              <a:t>What does the labor supply schedule represent?</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What does the labor demand schedule represent?</a:t>
            </a:r>
          </a:p>
          <a:p>
            <a:pPr marL="285750" indent="-285750">
              <a:buClr>
                <a:schemeClr val="accent1"/>
              </a:buClr>
              <a:buFont typeface="Wingdings 3" pitchFamily="18" charset="2"/>
              <a:buChar char="}"/>
            </a:pPr>
            <a:endParaRPr lang="en-US" sz="2000" dirty="0">
              <a:latin typeface="Calibri" panose="020F0502020204030204" pitchFamily="34" charset="0"/>
            </a:endParaRPr>
          </a:p>
        </p:txBody>
      </p:sp>
      <p:sp>
        <p:nvSpPr>
          <p:cNvPr id="17" name="Footer Placeholder 2"/>
          <p:cNvSpPr>
            <a:spLocks noGrp="1"/>
          </p:cNvSpPr>
          <p:nvPr>
            <p:ph type="ftr" sz="quarter" idx="11"/>
          </p:nvPr>
        </p:nvSpPr>
        <p:spPr>
          <a:xfrm>
            <a:off x="5574119" y="6400800"/>
            <a:ext cx="2884081" cy="365125"/>
          </a:xfrm>
        </p:spPr>
        <p:txBody>
          <a:bodyPr/>
          <a:lstStyle/>
          <a:p>
            <a:r>
              <a:rPr lang="en-US" dirty="0"/>
              <a:t>Low-skill labor market: aggregate view</a:t>
            </a:r>
          </a:p>
        </p:txBody>
      </p:sp>
    </p:spTree>
    <p:extLst>
      <p:ext uri="{BB962C8B-B14F-4D97-AF65-F5344CB8AC3E}">
        <p14:creationId xmlns:p14="http://schemas.microsoft.com/office/powerpoint/2010/main" val="292783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109728" indent="0">
              <a:buNone/>
            </a:pPr>
            <a:r>
              <a:rPr lang="en-US" i="1" dirty="0"/>
              <a:t>Low-skill labor markets are important because:</a:t>
            </a:r>
          </a:p>
          <a:p>
            <a:pPr>
              <a:spcBef>
                <a:spcPts val="600"/>
              </a:spcBef>
            </a:pPr>
            <a:r>
              <a:rPr lang="en-US" sz="2400" dirty="0"/>
              <a:t>Most people in developing countries, and especially the poor, earn most of their income by performing relatively low-skill labor.</a:t>
            </a:r>
          </a:p>
          <a:p>
            <a:pPr>
              <a:spcBef>
                <a:spcPts val="600"/>
              </a:spcBef>
            </a:pPr>
            <a:r>
              <a:rPr lang="en-US" sz="2400" dirty="0"/>
              <a:t>Low-skill labor markets are critical in linking poor households to the benefits of growth in the short and medium run.</a:t>
            </a:r>
          </a:p>
          <a:p>
            <a:pPr marL="109728" indent="0">
              <a:spcBef>
                <a:spcPts val="600"/>
              </a:spcBef>
              <a:buNone/>
            </a:pPr>
            <a:endParaRPr lang="en-US" sz="2400" dirty="0"/>
          </a:p>
          <a:p>
            <a:pPr marL="109728" indent="0">
              <a:buNone/>
            </a:pPr>
            <a:r>
              <a:rPr lang="en-US" i="1" dirty="0"/>
              <a:t>Higher-skill labor markets are important because:</a:t>
            </a:r>
          </a:p>
          <a:p>
            <a:r>
              <a:rPr lang="en-US" sz="2400" dirty="0"/>
              <a:t>They have important roles to play in rewarding people for investments in human capital, which are important to growth, structural change, and poverty reduction.</a:t>
            </a:r>
          </a:p>
          <a:p>
            <a:pPr marL="109728" indent="0">
              <a:buNone/>
            </a:pPr>
            <a:endParaRPr lang="en-US" dirty="0"/>
          </a:p>
          <a:p>
            <a:pPr marL="109728" indent="0">
              <a:buNone/>
            </a:pPr>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5</a:t>
            </a:fld>
            <a:endParaRPr lang="en-US"/>
          </a:p>
        </p:txBody>
      </p:sp>
      <p:sp>
        <p:nvSpPr>
          <p:cNvPr id="5" name="Title 4"/>
          <p:cNvSpPr>
            <a:spLocks noGrp="1"/>
          </p:cNvSpPr>
          <p:nvPr>
            <p:ph type="title"/>
          </p:nvPr>
        </p:nvSpPr>
        <p:spPr/>
        <p:txBody>
          <a:bodyPr/>
          <a:lstStyle/>
          <a:p>
            <a:r>
              <a:rPr lang="en-US" dirty="0"/>
              <a:t>Why study labor markets?</a:t>
            </a:r>
          </a:p>
        </p:txBody>
      </p:sp>
      <p:sp>
        <p:nvSpPr>
          <p:cNvPr id="6" name="Footer Placeholder 2"/>
          <p:cNvSpPr>
            <a:spLocks noGrp="1"/>
          </p:cNvSpPr>
          <p:nvPr>
            <p:ph type="ftr" sz="quarter" idx="11"/>
          </p:nvPr>
        </p:nvSpPr>
        <p:spPr>
          <a:xfrm>
            <a:off x="5486400" y="6248400"/>
            <a:ext cx="2884081" cy="365125"/>
          </a:xfrm>
        </p:spPr>
        <p:txBody>
          <a:bodyPr/>
          <a:lstStyle/>
          <a:p>
            <a:r>
              <a:rPr lang="en-US" dirty="0"/>
              <a:t>Labor markets in development economics</a:t>
            </a:r>
          </a:p>
        </p:txBody>
      </p:sp>
    </p:spTree>
    <p:extLst>
      <p:ext uri="{BB962C8B-B14F-4D97-AF65-F5344CB8AC3E}">
        <p14:creationId xmlns:p14="http://schemas.microsoft.com/office/powerpoint/2010/main" val="3750369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6</a:t>
            </a:fld>
            <a:endParaRPr lang="en-US"/>
          </a:p>
        </p:txBody>
      </p:sp>
      <p:cxnSp>
        <p:nvCxnSpPr>
          <p:cNvPr id="8" name="Straight Connector 7"/>
          <p:cNvCxnSpPr/>
          <p:nvPr/>
        </p:nvCxnSpPr>
        <p:spPr>
          <a:xfrm>
            <a:off x="762000" y="1905000"/>
            <a:ext cx="0" cy="3352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762000" y="5257800"/>
            <a:ext cx="3810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981200" y="5333999"/>
            <a:ext cx="2514600" cy="369332"/>
          </a:xfrm>
          <a:prstGeom prst="rect">
            <a:avLst/>
          </a:prstGeom>
          <a:noFill/>
        </p:spPr>
        <p:txBody>
          <a:bodyPr wrap="square" rtlCol="0">
            <a:spAutoFit/>
          </a:bodyPr>
          <a:lstStyle/>
          <a:p>
            <a:r>
              <a:rPr lang="en-US" dirty="0"/>
              <a:t>Person-days of labor</a:t>
            </a:r>
          </a:p>
        </p:txBody>
      </p:sp>
      <p:sp>
        <p:nvSpPr>
          <p:cNvPr id="14" name="TextBox 13"/>
          <p:cNvSpPr txBox="1"/>
          <p:nvPr/>
        </p:nvSpPr>
        <p:spPr>
          <a:xfrm>
            <a:off x="228600" y="1524000"/>
            <a:ext cx="2819400" cy="381000"/>
          </a:xfrm>
          <a:prstGeom prst="rect">
            <a:avLst/>
          </a:prstGeom>
          <a:noFill/>
        </p:spPr>
        <p:txBody>
          <a:bodyPr wrap="square" rtlCol="0">
            <a:spAutoFit/>
          </a:bodyPr>
          <a:lstStyle/>
          <a:p>
            <a:r>
              <a:rPr lang="en-US" dirty="0"/>
              <a:t>Wage</a:t>
            </a:r>
          </a:p>
        </p:txBody>
      </p:sp>
      <p:sp>
        <p:nvSpPr>
          <p:cNvPr id="22" name="Line 6"/>
          <p:cNvSpPr>
            <a:spLocks noChangeShapeType="1"/>
          </p:cNvSpPr>
          <p:nvPr/>
        </p:nvSpPr>
        <p:spPr bwMode="auto">
          <a:xfrm>
            <a:off x="1219200" y="1981200"/>
            <a:ext cx="2743200" cy="2895600"/>
          </a:xfrm>
          <a:prstGeom prst="line">
            <a:avLst/>
          </a:prstGeom>
          <a:noFill/>
          <a:ln w="38100">
            <a:solidFill>
              <a:schemeClr val="accent2"/>
            </a:solidFill>
            <a:round/>
            <a:headEnd/>
            <a:tailEnd/>
          </a:ln>
        </p:spPr>
        <p:txBody>
          <a:bodyPr/>
          <a:lstStyle/>
          <a:p>
            <a:endParaRPr lang="en-US"/>
          </a:p>
        </p:txBody>
      </p:sp>
      <p:sp>
        <p:nvSpPr>
          <p:cNvPr id="23" name="Line 8"/>
          <p:cNvSpPr>
            <a:spLocks noChangeShapeType="1"/>
          </p:cNvSpPr>
          <p:nvPr/>
        </p:nvSpPr>
        <p:spPr bwMode="auto">
          <a:xfrm flipV="1">
            <a:off x="1219200" y="1981200"/>
            <a:ext cx="2743200" cy="2819400"/>
          </a:xfrm>
          <a:prstGeom prst="line">
            <a:avLst/>
          </a:prstGeom>
          <a:noFill/>
          <a:ln w="38100">
            <a:solidFill>
              <a:schemeClr val="folHlink"/>
            </a:solidFill>
            <a:round/>
            <a:headEnd/>
            <a:tailEnd/>
          </a:ln>
        </p:spPr>
        <p:txBody>
          <a:bodyPr/>
          <a:lstStyle/>
          <a:p>
            <a:endParaRPr lang="en-US"/>
          </a:p>
        </p:txBody>
      </p:sp>
      <p:cxnSp>
        <p:nvCxnSpPr>
          <p:cNvPr id="26" name="Straight Connector 25"/>
          <p:cNvCxnSpPr/>
          <p:nvPr/>
        </p:nvCxnSpPr>
        <p:spPr>
          <a:xfrm>
            <a:off x="1828800" y="2667000"/>
            <a:ext cx="0" cy="2574162"/>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8"/>
          <p:cNvSpPr txBox="1">
            <a:spLocks noChangeArrowheads="1"/>
          </p:cNvSpPr>
          <p:nvPr/>
        </p:nvSpPr>
        <p:spPr bwMode="auto">
          <a:xfrm>
            <a:off x="4491250" y="1219200"/>
            <a:ext cx="4347950" cy="5324535"/>
          </a:xfrm>
          <a:prstGeom prst="rect">
            <a:avLst/>
          </a:prstGeom>
          <a:solidFill>
            <a:schemeClr val="bg1">
              <a:lumMod val="95000"/>
            </a:schemeClr>
          </a:solidFill>
          <a:ln w="9525">
            <a:noFill/>
            <a:miter lim="800000"/>
            <a:headEnd/>
            <a:tailEnd/>
          </a:ln>
        </p:spPr>
        <p:txBody>
          <a:bodyPr wrap="square">
            <a:spAutoFit/>
          </a:bodyPr>
          <a:lstStyle/>
          <a:p>
            <a:pPr marL="285750" indent="-285750">
              <a:buClr>
                <a:schemeClr val="accent1"/>
              </a:buClr>
              <a:buFont typeface="Wingdings 3" pitchFamily="18" charset="2"/>
              <a:buChar char="}"/>
            </a:pPr>
            <a:r>
              <a:rPr lang="en-US" sz="2000" dirty="0">
                <a:latin typeface="Calibri" panose="020F0502020204030204" pitchFamily="34" charset="0"/>
              </a:rPr>
              <a:t>The implications of demand shifts are different for labor markets characterized by unemployment.  </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If the wage were stuck above the market-clearing level, then the quantity of labor supplied would exceed the quantity of labor demanded, and some labor would be unemployed.</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An increase in the demand for labor now might primarily create jobs rather than raise wages.  </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When does it make sense to model labor markets this way?</a:t>
            </a:r>
          </a:p>
        </p:txBody>
      </p:sp>
      <p:sp>
        <p:nvSpPr>
          <p:cNvPr id="17" name="Line 6"/>
          <p:cNvSpPr>
            <a:spLocks noChangeShapeType="1"/>
          </p:cNvSpPr>
          <p:nvPr/>
        </p:nvSpPr>
        <p:spPr bwMode="auto">
          <a:xfrm>
            <a:off x="1562100" y="1632466"/>
            <a:ext cx="2743200" cy="2895600"/>
          </a:xfrm>
          <a:prstGeom prst="line">
            <a:avLst/>
          </a:prstGeom>
          <a:noFill/>
          <a:ln w="38100">
            <a:solidFill>
              <a:schemeClr val="accent2"/>
            </a:solidFill>
            <a:prstDash val="lgDash"/>
            <a:round/>
            <a:headEnd/>
            <a:tailEnd/>
          </a:ln>
        </p:spPr>
        <p:txBody>
          <a:bodyPr/>
          <a:lstStyle/>
          <a:p>
            <a:endParaRPr lang="en-US"/>
          </a:p>
        </p:txBody>
      </p:sp>
      <p:sp>
        <p:nvSpPr>
          <p:cNvPr id="18" name="Footer Placeholder 2"/>
          <p:cNvSpPr>
            <a:spLocks noGrp="1"/>
          </p:cNvSpPr>
          <p:nvPr>
            <p:ph type="ftr" sz="quarter" idx="11"/>
          </p:nvPr>
        </p:nvSpPr>
        <p:spPr>
          <a:xfrm>
            <a:off x="5574119" y="6400800"/>
            <a:ext cx="2884081" cy="365125"/>
          </a:xfrm>
        </p:spPr>
        <p:txBody>
          <a:bodyPr/>
          <a:lstStyle/>
          <a:p>
            <a:r>
              <a:rPr lang="en-US" dirty="0"/>
              <a:t>Low-skill labor market: aggregate view</a:t>
            </a:r>
          </a:p>
        </p:txBody>
      </p:sp>
      <p:cxnSp>
        <p:nvCxnSpPr>
          <p:cNvPr id="3" name="Straight Connector 2"/>
          <p:cNvCxnSpPr/>
          <p:nvPr/>
        </p:nvCxnSpPr>
        <p:spPr>
          <a:xfrm>
            <a:off x="762000" y="2667000"/>
            <a:ext cx="3352800" cy="0"/>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3352800" y="2683638"/>
            <a:ext cx="0" cy="2574162"/>
          </a:xfrm>
          <a:prstGeom prst="line">
            <a:avLst/>
          </a:prstGeom>
        </p:spPr>
        <p:style>
          <a:lnRef idx="1">
            <a:schemeClr val="accent1"/>
          </a:lnRef>
          <a:fillRef idx="0">
            <a:schemeClr val="accent1"/>
          </a:fillRef>
          <a:effectRef idx="0">
            <a:schemeClr val="accent1"/>
          </a:effectRef>
          <a:fontRef idx="minor">
            <a:schemeClr val="tx1"/>
          </a:fontRef>
        </p:style>
      </p:cxnSp>
      <p:sp>
        <p:nvSpPr>
          <p:cNvPr id="9" name="Right Brace 8"/>
          <p:cNvSpPr/>
          <p:nvPr/>
        </p:nvSpPr>
        <p:spPr>
          <a:xfrm rot="16200000">
            <a:off x="2324100" y="1485900"/>
            <a:ext cx="533400" cy="1524000"/>
          </a:xfrm>
          <a:prstGeom prst="rightBrace">
            <a:avLst/>
          </a:prstGeom>
          <a:ln w="28575">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1"/>
          <p:cNvSpPr txBox="1"/>
          <p:nvPr/>
        </p:nvSpPr>
        <p:spPr>
          <a:xfrm>
            <a:off x="1638300" y="1632466"/>
            <a:ext cx="2019300" cy="369332"/>
          </a:xfrm>
          <a:prstGeom prst="rect">
            <a:avLst/>
          </a:prstGeom>
          <a:noFill/>
        </p:spPr>
        <p:txBody>
          <a:bodyPr wrap="square" rtlCol="0">
            <a:spAutoFit/>
          </a:bodyPr>
          <a:lstStyle/>
          <a:p>
            <a:r>
              <a:rPr lang="en-US" dirty="0"/>
              <a:t>Unemployment</a:t>
            </a:r>
          </a:p>
        </p:txBody>
      </p:sp>
      <p:sp>
        <p:nvSpPr>
          <p:cNvPr id="29" name="Title 4"/>
          <p:cNvSpPr>
            <a:spLocks noGrp="1"/>
          </p:cNvSpPr>
          <p:nvPr>
            <p:ph type="title"/>
          </p:nvPr>
        </p:nvSpPr>
        <p:spPr>
          <a:xfrm>
            <a:off x="228600" y="274638"/>
            <a:ext cx="8458200" cy="1143000"/>
          </a:xfrm>
        </p:spPr>
        <p:txBody>
          <a:bodyPr>
            <a:normAutofit fontScale="90000"/>
          </a:bodyPr>
          <a:lstStyle/>
          <a:p>
            <a:r>
              <a:rPr lang="en-US" dirty="0"/>
              <a:t>Simple models of the national market for low-skill labor:  unemployment</a:t>
            </a:r>
          </a:p>
        </p:txBody>
      </p:sp>
      <p:sp>
        <p:nvSpPr>
          <p:cNvPr id="27" name="TextBox 26"/>
          <p:cNvSpPr txBox="1"/>
          <p:nvPr/>
        </p:nvSpPr>
        <p:spPr>
          <a:xfrm>
            <a:off x="685800" y="5715000"/>
            <a:ext cx="3962400" cy="400110"/>
          </a:xfrm>
          <a:prstGeom prst="rect">
            <a:avLst/>
          </a:prstGeom>
          <a:noFill/>
        </p:spPr>
        <p:txBody>
          <a:bodyPr wrap="square" rtlCol="0">
            <a:spAutoFit/>
          </a:bodyPr>
          <a:lstStyle/>
          <a:p>
            <a:r>
              <a:rPr lang="en-US" sz="2000" b="1" dirty="0">
                <a:latin typeface="Calibri" panose="020F0502020204030204" pitchFamily="34" charset="0"/>
              </a:rPr>
              <a:t>National Market for Low-Skill Labor</a:t>
            </a:r>
          </a:p>
        </p:txBody>
      </p:sp>
    </p:spTree>
    <p:extLst>
      <p:ext uri="{BB962C8B-B14F-4D97-AF65-F5344CB8AC3E}">
        <p14:creationId xmlns:p14="http://schemas.microsoft.com/office/powerpoint/2010/main" val="411803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8">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9" grpId="0" animBg="1"/>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a:t>Working conditions and employment contracts</a:t>
            </a:r>
          </a:p>
        </p:txBody>
      </p:sp>
      <p:sp>
        <p:nvSpPr>
          <p:cNvPr id="18" name="Content Placeholder 1"/>
          <p:cNvSpPr>
            <a:spLocks noGrp="1"/>
          </p:cNvSpPr>
          <p:nvPr>
            <p:ph idx="1"/>
          </p:nvPr>
        </p:nvSpPr>
        <p:spPr>
          <a:xfrm>
            <a:off x="457200" y="1646237"/>
            <a:ext cx="8229600" cy="4525963"/>
          </a:xfrm>
        </p:spPr>
        <p:txBody>
          <a:bodyPr>
            <a:normAutofit/>
          </a:bodyPr>
          <a:lstStyle/>
          <a:p>
            <a:pPr>
              <a:buFont typeface="Wingdings 3" panose="05040102010807070707" pitchFamily="18" charset="2"/>
              <a:buChar char="}"/>
            </a:pPr>
            <a:r>
              <a:rPr lang="en-US" sz="2400" dirty="0"/>
              <a:t>In the simple models we just examined, the wage is the only characteristic of a job that matters to workers and the only feature of an employment arrangement that matters to employers.</a:t>
            </a:r>
          </a:p>
          <a:p>
            <a:pPr>
              <a:buFont typeface="Wingdings 3" panose="05040102010807070707" pitchFamily="18" charset="2"/>
              <a:buChar char="}"/>
            </a:pPr>
            <a:endParaRPr lang="en-US" sz="2400" dirty="0"/>
          </a:p>
          <a:p>
            <a:pPr>
              <a:buFont typeface="Wingdings 3" panose="05040102010807070707" pitchFamily="18" charset="2"/>
              <a:buChar char="}"/>
            </a:pPr>
            <a:r>
              <a:rPr lang="en-US" sz="2400" dirty="0"/>
              <a:t>In reality, jobs and employment arrangements vary along many other dimensions.  What are some of them?</a:t>
            </a:r>
          </a:p>
          <a:p>
            <a:pPr>
              <a:buFont typeface="Wingdings 3" panose="05040102010807070707" pitchFamily="18" charset="2"/>
              <a:buChar char="}"/>
            </a:pPr>
            <a:endParaRPr lang="en-US" sz="2400" dirty="0"/>
          </a:p>
          <a:p>
            <a:pPr lvl="2">
              <a:buFont typeface="Wingdings 3" panose="05040102010807070707" pitchFamily="18" charset="2"/>
              <a:buChar char="}"/>
            </a:pPr>
            <a:r>
              <a:rPr lang="en-US" dirty="0"/>
              <a:t>Working conditions</a:t>
            </a:r>
          </a:p>
          <a:p>
            <a:pPr lvl="2">
              <a:buFont typeface="Wingdings 3" panose="05040102010807070707" pitchFamily="18" charset="2"/>
              <a:buChar char="}"/>
            </a:pPr>
            <a:r>
              <a:rPr lang="en-US" dirty="0"/>
              <a:t>Types of contracts</a:t>
            </a:r>
          </a:p>
          <a:p>
            <a:pPr marL="109728" indent="0">
              <a:buNone/>
            </a:pPr>
            <a:endParaRPr lang="en-US" dirty="0"/>
          </a:p>
          <a:p>
            <a:pPr marL="109728" indent="0">
              <a:buNone/>
            </a:pPr>
            <a:endParaRPr lang="en-US" dirty="0"/>
          </a:p>
          <a:p>
            <a:pPr marL="109728" indent="0">
              <a:buNone/>
            </a:pPr>
            <a:endParaRPr lang="en-US" dirty="0"/>
          </a:p>
          <a:p>
            <a:pPr marL="109728" indent="0">
              <a:buNone/>
            </a:pPr>
            <a:endParaRPr lang="en-US" dirty="0"/>
          </a:p>
        </p:txBody>
      </p:sp>
      <p:sp>
        <p:nvSpPr>
          <p:cNvPr id="4" name="Footer Placeholder 2"/>
          <p:cNvSpPr>
            <a:spLocks noGrp="1"/>
          </p:cNvSpPr>
          <p:nvPr>
            <p:ph type="ftr" sz="quarter" idx="11"/>
          </p:nvPr>
        </p:nvSpPr>
        <p:spPr>
          <a:xfrm>
            <a:off x="4876801" y="6400800"/>
            <a:ext cx="3581400" cy="365125"/>
          </a:xfrm>
        </p:spPr>
        <p:txBody>
          <a:bodyPr/>
          <a:lstStyle/>
          <a:p>
            <a:r>
              <a:rPr lang="en-US" dirty="0"/>
              <a:t>Working conditions and employment contracts</a:t>
            </a:r>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7</a:t>
            </a:fld>
            <a:endParaRPr lang="en-US"/>
          </a:p>
        </p:txBody>
      </p:sp>
    </p:spTree>
    <p:extLst>
      <p:ext uri="{BB962C8B-B14F-4D97-AF65-F5344CB8AC3E}">
        <p14:creationId xmlns:p14="http://schemas.microsoft.com/office/powerpoint/2010/main" val="1648168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a:t>Mobility in developing country labor markets</a:t>
            </a:r>
          </a:p>
        </p:txBody>
      </p:sp>
      <p:sp>
        <p:nvSpPr>
          <p:cNvPr id="18" name="Content Placeholder 1"/>
          <p:cNvSpPr>
            <a:spLocks noGrp="1"/>
          </p:cNvSpPr>
          <p:nvPr>
            <p:ph idx="1"/>
          </p:nvPr>
        </p:nvSpPr>
        <p:spPr>
          <a:xfrm>
            <a:off x="457200" y="1417637"/>
            <a:ext cx="8229600" cy="4525963"/>
          </a:xfrm>
        </p:spPr>
        <p:txBody>
          <a:bodyPr>
            <a:normAutofit/>
          </a:bodyPr>
          <a:lstStyle/>
          <a:p>
            <a:pPr marL="109728" indent="0">
              <a:buNone/>
            </a:pPr>
            <a:endParaRPr lang="en-US" dirty="0"/>
          </a:p>
          <a:p>
            <a:pPr>
              <a:buFont typeface="Wingdings 3" panose="05040102010807070707" pitchFamily="18" charset="2"/>
              <a:buChar char="}"/>
            </a:pPr>
            <a:r>
              <a:rPr lang="en-US" sz="2400" dirty="0"/>
              <a:t>What kinds of “mobility” are important for good functioning of low-skill labor markets?</a:t>
            </a:r>
          </a:p>
          <a:p>
            <a:pPr>
              <a:buFont typeface="Wingdings 3" panose="05040102010807070707" pitchFamily="18" charset="2"/>
              <a:buChar char="}"/>
            </a:pPr>
            <a:r>
              <a:rPr lang="en-US" sz="2400" dirty="0"/>
              <a:t>“Mobility” means the willingness and ability to change jobs to take advantage of better wages (or better combinations of compensation and working conditions).</a:t>
            </a:r>
          </a:p>
          <a:p>
            <a:pPr>
              <a:buFont typeface="Wingdings 3" panose="05040102010807070707" pitchFamily="18" charset="2"/>
              <a:buChar char="}"/>
            </a:pPr>
            <a:r>
              <a:rPr lang="en-US" sz="2400" dirty="0"/>
              <a:t>This mobility might require changing geographic locations or changing employers or sectors within regions.</a:t>
            </a:r>
          </a:p>
          <a:p>
            <a:pPr>
              <a:buFont typeface="Wingdings 3" panose="05040102010807070707" pitchFamily="18" charset="2"/>
              <a:buChar char="}"/>
            </a:pPr>
            <a:r>
              <a:rPr lang="en-US" sz="2400" dirty="0"/>
              <a:t>What is critical is that workers are free to move to sectors where growth leads to incipient increases in wages.</a:t>
            </a:r>
          </a:p>
          <a:p>
            <a:pPr>
              <a:buFont typeface="Wingdings 3" panose="05040102010807070707" pitchFamily="18" charset="2"/>
              <a:buChar char="}"/>
            </a:pPr>
            <a:endParaRPr lang="en-US" sz="2400" dirty="0"/>
          </a:p>
          <a:p>
            <a:pPr>
              <a:buFont typeface="Wingdings 3" panose="05040102010807070707" pitchFamily="18" charset="2"/>
              <a:buChar char="}"/>
            </a:pPr>
            <a:endParaRPr lang="en-US" sz="2400" dirty="0"/>
          </a:p>
          <a:p>
            <a:pPr marL="109728" indent="0">
              <a:buNone/>
            </a:pPr>
            <a:endParaRPr lang="en-US" dirty="0"/>
          </a:p>
        </p:txBody>
      </p:sp>
      <p:sp>
        <p:nvSpPr>
          <p:cNvPr id="4" name="Footer Placeholder 2"/>
          <p:cNvSpPr>
            <a:spLocks noGrp="1"/>
          </p:cNvSpPr>
          <p:nvPr>
            <p:ph type="ftr" sz="quarter" idx="11"/>
          </p:nvPr>
        </p:nvSpPr>
        <p:spPr>
          <a:xfrm>
            <a:off x="4876801" y="6400800"/>
            <a:ext cx="3581400" cy="365125"/>
          </a:xfrm>
        </p:spPr>
        <p:txBody>
          <a:bodyPr/>
          <a:lstStyle/>
          <a:p>
            <a:r>
              <a:rPr lang="en-US" dirty="0"/>
              <a:t>Mobility and labor markets</a:t>
            </a:r>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8</a:t>
            </a:fld>
            <a:endParaRPr lang="en-US"/>
          </a:p>
        </p:txBody>
      </p:sp>
    </p:spTree>
    <p:extLst>
      <p:ext uri="{BB962C8B-B14F-4D97-AF65-F5344CB8AC3E}">
        <p14:creationId xmlns:p14="http://schemas.microsoft.com/office/powerpoint/2010/main" val="2801284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5257800"/>
          </a:xfrm>
        </p:spPr>
        <p:txBody>
          <a:bodyPr>
            <a:normAutofit/>
          </a:bodyPr>
          <a:lstStyle/>
          <a:p>
            <a:pPr marL="109728" indent="0">
              <a:buNone/>
            </a:pPr>
            <a:endParaRPr lang="en-US" sz="2400" dirty="0"/>
          </a:p>
          <a:p>
            <a:pPr>
              <a:spcBef>
                <a:spcPts val="1200"/>
              </a:spcBef>
              <a:buFont typeface="Wingdings 3" panose="05040102010807070707" pitchFamily="18" charset="2"/>
              <a:buChar char="}"/>
            </a:pPr>
            <a:r>
              <a:rPr lang="en-US" sz="2400" dirty="0"/>
              <a:t>Definition of efficient labor allocation: A given quantity of labor is allocated </a:t>
            </a:r>
            <a:r>
              <a:rPr lang="en-US" sz="2400" i="1" dirty="0"/>
              <a:t>efficiently</a:t>
            </a:r>
            <a:r>
              <a:rPr lang="en-US" sz="2400" dirty="0"/>
              <a:t> when there is no way to increase the total value of production derived from that labor by re-allocating it across productive activities.</a:t>
            </a:r>
          </a:p>
          <a:p>
            <a:r>
              <a:rPr lang="en-US" sz="2400" dirty="0"/>
              <a:t>Labor market integration and the distribution of wage increases: As long as labor markets are perfectly competitive and workers are mobile, increases in the demand for (</a:t>
            </a:r>
            <a:r>
              <a:rPr lang="en-US" sz="2400" b="1" dirty="0"/>
              <a:t>low</a:t>
            </a:r>
            <a:r>
              <a:rPr lang="en-US" sz="2400" dirty="0"/>
              <a:t>/high-skill) labor in any one sector or location bring rising wages for all (</a:t>
            </a:r>
            <a:r>
              <a:rPr lang="en-US" sz="2400" b="1" dirty="0"/>
              <a:t>low</a:t>
            </a:r>
            <a:r>
              <a:rPr lang="en-US" sz="2400" dirty="0"/>
              <a:t>/high skill) workers. </a:t>
            </a:r>
          </a:p>
          <a:p>
            <a:r>
              <a:rPr lang="en-US" sz="2400" dirty="0"/>
              <a:t>When labor is mobile, labor markets help spread the benefits of sector-specific labor demand growth to workers in other sectors and locations.</a:t>
            </a:r>
          </a:p>
          <a:p>
            <a:pPr>
              <a:spcBef>
                <a:spcPts val="1200"/>
              </a:spcBef>
              <a:buFont typeface="Wingdings 3" panose="05040102010807070707" pitchFamily="18" charset="2"/>
              <a:buChar char="}"/>
            </a:pPr>
            <a:endParaRPr lang="en-US" sz="2400" dirty="0"/>
          </a:p>
          <a:p>
            <a:pPr>
              <a:spcBef>
                <a:spcPts val="1200"/>
              </a:spcBef>
              <a:buFont typeface="Wingdings 3" panose="05040102010807070707" pitchFamily="18" charset="2"/>
              <a:buChar char="}"/>
            </a:pPr>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9</a:t>
            </a:fld>
            <a:endParaRPr lang="en-US"/>
          </a:p>
        </p:txBody>
      </p:sp>
      <p:sp>
        <p:nvSpPr>
          <p:cNvPr id="5" name="Title 4"/>
          <p:cNvSpPr>
            <a:spLocks noGrp="1"/>
          </p:cNvSpPr>
          <p:nvPr>
            <p:ph type="title"/>
          </p:nvPr>
        </p:nvSpPr>
        <p:spPr/>
        <p:txBody>
          <a:bodyPr/>
          <a:lstStyle/>
          <a:p>
            <a:r>
              <a:rPr lang="en-US" dirty="0"/>
              <a:t>Efficiency of labor allocation</a:t>
            </a:r>
          </a:p>
        </p:txBody>
      </p:sp>
      <p:sp>
        <p:nvSpPr>
          <p:cNvPr id="6" name="Footer Placeholder 2"/>
          <p:cNvSpPr>
            <a:spLocks noGrp="1"/>
          </p:cNvSpPr>
          <p:nvPr>
            <p:ph type="ftr" sz="quarter" idx="11"/>
          </p:nvPr>
        </p:nvSpPr>
        <p:spPr>
          <a:xfrm>
            <a:off x="5486400" y="6248400"/>
            <a:ext cx="2884081" cy="365125"/>
          </a:xfrm>
        </p:spPr>
        <p:txBody>
          <a:bodyPr/>
          <a:lstStyle/>
          <a:p>
            <a:r>
              <a:rPr lang="en-US" dirty="0"/>
              <a:t>Mobility and labor markets</a:t>
            </a:r>
          </a:p>
        </p:txBody>
      </p:sp>
    </p:spTree>
    <p:extLst>
      <p:ext uri="{BB962C8B-B14F-4D97-AF65-F5344CB8AC3E}">
        <p14:creationId xmlns:p14="http://schemas.microsoft.com/office/powerpoint/2010/main" val="321215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5257800"/>
          </a:xfrm>
        </p:spPr>
        <p:txBody>
          <a:bodyPr>
            <a:normAutofit/>
          </a:bodyPr>
          <a:lstStyle/>
          <a:p>
            <a:pPr marL="109728" indent="0">
              <a:buNone/>
            </a:pPr>
            <a:endParaRPr lang="en-US" sz="2400" dirty="0"/>
          </a:p>
          <a:p>
            <a:pPr>
              <a:spcBef>
                <a:spcPts val="1200"/>
              </a:spcBef>
              <a:buFont typeface="Wingdings 3" panose="05040102010807070707" pitchFamily="18" charset="2"/>
              <a:buChar char="}"/>
            </a:pPr>
            <a:r>
              <a:rPr lang="en-US" sz="2400" dirty="0"/>
              <a:t>When labor is mobile, labor markets provide workers with signals that move them around until they are allocated efficiently across activities. </a:t>
            </a:r>
          </a:p>
          <a:p>
            <a:pPr lvl="1">
              <a:spcBef>
                <a:spcPts val="1200"/>
              </a:spcBef>
            </a:pPr>
            <a:r>
              <a:rPr lang="en-US" sz="2000" dirty="0"/>
              <a:t>Each employer hires labor until the </a:t>
            </a:r>
            <a:r>
              <a:rPr lang="en-US" sz="2000" i="1" dirty="0"/>
              <a:t>VMPL</a:t>
            </a:r>
            <a:r>
              <a:rPr lang="en-US" sz="2000" dirty="0"/>
              <a:t> in his activity equals the wage.</a:t>
            </a:r>
          </a:p>
          <a:p>
            <a:pPr lvl="1">
              <a:spcBef>
                <a:spcPts val="1200"/>
              </a:spcBef>
            </a:pPr>
            <a:r>
              <a:rPr lang="en-US" sz="2000" dirty="0"/>
              <a:t>With labor perfectly mobile, all employers must pay the same wage in equilibrium.</a:t>
            </a:r>
          </a:p>
          <a:p>
            <a:pPr lvl="1">
              <a:spcBef>
                <a:spcPts val="1200"/>
              </a:spcBef>
            </a:pPr>
            <a:r>
              <a:rPr lang="en-US" sz="2000" dirty="0"/>
              <a:t>With all employers setting their </a:t>
            </a:r>
            <a:r>
              <a:rPr lang="en-US" sz="2000" i="1" dirty="0"/>
              <a:t>VMPL</a:t>
            </a:r>
            <a:r>
              <a:rPr lang="en-US" sz="2000" dirty="0"/>
              <a:t> equal to the same wage, their </a:t>
            </a:r>
            <a:r>
              <a:rPr lang="en-US" sz="2000" i="1" dirty="0"/>
              <a:t>VMPLs </a:t>
            </a:r>
            <a:r>
              <a:rPr lang="en-US" sz="2000" dirty="0"/>
              <a:t>are equal to each other.</a:t>
            </a:r>
          </a:p>
          <a:p>
            <a:pPr>
              <a:spcBef>
                <a:spcPts val="1200"/>
              </a:spcBef>
            </a:pPr>
            <a:r>
              <a:rPr lang="en-US" sz="2400" dirty="0"/>
              <a:t>Cost of mobility!</a:t>
            </a:r>
          </a:p>
        </p:txBody>
      </p:sp>
      <p:sp>
        <p:nvSpPr>
          <p:cNvPr id="4" name="Slide Number Placeholder 3"/>
          <p:cNvSpPr>
            <a:spLocks noGrp="1"/>
          </p:cNvSpPr>
          <p:nvPr>
            <p:ph type="sldNum" sz="quarter" idx="12"/>
          </p:nvPr>
        </p:nvSpPr>
        <p:spPr/>
        <p:txBody>
          <a:bodyPr/>
          <a:lstStyle/>
          <a:p>
            <a:fld id="{B3977D60-5343-49E1-BD8C-CA39C39BE7A5}" type="slidenum">
              <a:rPr lang="en-US" smtClean="0"/>
              <a:t>10</a:t>
            </a:fld>
            <a:endParaRPr lang="en-US"/>
          </a:p>
        </p:txBody>
      </p:sp>
      <p:sp>
        <p:nvSpPr>
          <p:cNvPr id="5" name="Title 4"/>
          <p:cNvSpPr>
            <a:spLocks noGrp="1"/>
          </p:cNvSpPr>
          <p:nvPr>
            <p:ph type="title"/>
          </p:nvPr>
        </p:nvSpPr>
        <p:spPr/>
        <p:txBody>
          <a:bodyPr/>
          <a:lstStyle/>
          <a:p>
            <a:r>
              <a:rPr lang="en-US" dirty="0"/>
              <a:t>Efficiency of labor allocation</a:t>
            </a:r>
          </a:p>
        </p:txBody>
      </p:sp>
      <p:sp>
        <p:nvSpPr>
          <p:cNvPr id="6" name="Footer Placeholder 2"/>
          <p:cNvSpPr>
            <a:spLocks noGrp="1"/>
          </p:cNvSpPr>
          <p:nvPr>
            <p:ph type="ftr" sz="quarter" idx="11"/>
          </p:nvPr>
        </p:nvSpPr>
        <p:spPr>
          <a:xfrm>
            <a:off x="5486400" y="6248400"/>
            <a:ext cx="2884081" cy="365125"/>
          </a:xfrm>
        </p:spPr>
        <p:txBody>
          <a:bodyPr/>
          <a:lstStyle/>
          <a:p>
            <a:r>
              <a:rPr lang="en-US" dirty="0"/>
              <a:t>Mobility and labor markets</a:t>
            </a:r>
          </a:p>
        </p:txBody>
      </p:sp>
    </p:spTree>
    <p:extLst>
      <p:ext uri="{BB962C8B-B14F-4D97-AF65-F5344CB8AC3E}">
        <p14:creationId xmlns:p14="http://schemas.microsoft.com/office/powerpoint/2010/main" val="804895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Geographic mobility</a:t>
            </a:r>
          </a:p>
        </p:txBody>
      </p:sp>
      <p:sp>
        <p:nvSpPr>
          <p:cNvPr id="34" name="Footer Placeholder 2"/>
          <p:cNvSpPr>
            <a:spLocks noGrp="1"/>
          </p:cNvSpPr>
          <p:nvPr>
            <p:ph type="ftr" sz="quarter" idx="11"/>
          </p:nvPr>
        </p:nvSpPr>
        <p:spPr>
          <a:xfrm>
            <a:off x="4876801" y="6400800"/>
            <a:ext cx="3581400" cy="365125"/>
          </a:xfrm>
        </p:spPr>
        <p:txBody>
          <a:bodyPr/>
          <a:lstStyle/>
          <a:p>
            <a:r>
              <a:rPr lang="en-US" dirty="0"/>
              <a:t>Mobility and labor markets</a:t>
            </a:r>
          </a:p>
        </p:txBody>
      </p:sp>
      <p:sp>
        <p:nvSpPr>
          <p:cNvPr id="35"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11</a:t>
            </a:fld>
            <a:endParaRPr lang="en-US" dirty="0"/>
          </a:p>
        </p:txBody>
      </p:sp>
      <p:sp>
        <p:nvSpPr>
          <p:cNvPr id="32" name="Content Placeholder 1"/>
          <p:cNvSpPr>
            <a:spLocks noGrp="1"/>
          </p:cNvSpPr>
          <p:nvPr>
            <p:ph idx="1"/>
          </p:nvPr>
        </p:nvSpPr>
        <p:spPr>
          <a:xfrm>
            <a:off x="457200" y="1219200"/>
            <a:ext cx="8229600" cy="4876800"/>
          </a:xfrm>
        </p:spPr>
        <p:txBody>
          <a:bodyPr>
            <a:normAutofit fontScale="92500" lnSpcReduction="10000"/>
          </a:bodyPr>
          <a:lstStyle/>
          <a:p>
            <a:pPr>
              <a:buFont typeface="Wingdings 3" panose="05040102010807070707" pitchFamily="18" charset="2"/>
              <a:buChar char="}"/>
            </a:pPr>
            <a:r>
              <a:rPr lang="en-US" sz="2400" dirty="0"/>
              <a:t>Why is geographic mobility important in development?</a:t>
            </a:r>
          </a:p>
          <a:p>
            <a:pPr marL="109728" indent="0">
              <a:buNone/>
            </a:pPr>
            <a:endParaRPr lang="en-US" sz="1900" dirty="0"/>
          </a:p>
          <a:p>
            <a:pPr>
              <a:buFont typeface="Wingdings 3" panose="05040102010807070707" pitchFamily="18" charset="2"/>
              <a:buChar char="}"/>
            </a:pPr>
            <a:r>
              <a:rPr lang="en-US" sz="2400" dirty="0"/>
              <a:t>Why might people fail to move to places where they could earn the highest wages (or, more generally, obtain jobs with the most attractive combinations of pay and working conditions)?</a:t>
            </a:r>
          </a:p>
          <a:p>
            <a:pPr marL="109728" indent="0">
              <a:buNone/>
            </a:pPr>
            <a:endParaRPr lang="en-US" sz="1900" dirty="0"/>
          </a:p>
          <a:p>
            <a:pPr>
              <a:buFont typeface="Wingdings 3" panose="05040102010807070707" pitchFamily="18" charset="2"/>
              <a:buChar char="}"/>
            </a:pPr>
            <a:r>
              <a:rPr lang="en-US" sz="2400" dirty="0"/>
              <a:t>What kinds of investment might be required to reduce migration costs?</a:t>
            </a:r>
          </a:p>
          <a:p>
            <a:pPr marL="109728" indent="0">
              <a:buNone/>
            </a:pPr>
            <a:endParaRPr lang="en-US" sz="1900" dirty="0"/>
          </a:p>
          <a:p>
            <a:pPr>
              <a:buFont typeface="Wingdings 3" panose="05040102010807070707" pitchFamily="18" charset="2"/>
              <a:buChar char="}"/>
            </a:pPr>
            <a:r>
              <a:rPr lang="en-US" sz="2400" dirty="0"/>
              <a:t>Why might intervention by governments be required to bring these investments about?</a:t>
            </a:r>
          </a:p>
          <a:p>
            <a:pPr marL="109728" indent="0">
              <a:buNone/>
            </a:pPr>
            <a:endParaRPr lang="en-US" sz="1900" dirty="0"/>
          </a:p>
          <a:p>
            <a:pPr>
              <a:buFont typeface="Wingdings 3" panose="05040102010807070707" pitchFamily="18" charset="2"/>
              <a:buChar char="}"/>
            </a:pPr>
            <a:r>
              <a:rPr lang="en-US" sz="2400" dirty="0"/>
              <a:t>What might prevent governments from pursuing such policies?</a:t>
            </a:r>
          </a:p>
          <a:p>
            <a:pPr marL="109728" indent="0">
              <a:buNone/>
            </a:pPr>
            <a:endParaRPr lang="en-US" sz="1900" dirty="0"/>
          </a:p>
          <a:p>
            <a:pPr>
              <a:buFont typeface="Wingdings 3" panose="05040102010807070707" pitchFamily="18" charset="2"/>
              <a:buChar char="}"/>
            </a:pPr>
            <a:r>
              <a:rPr lang="en-US" sz="2400" dirty="0"/>
              <a:t>Migration impacts.</a:t>
            </a:r>
          </a:p>
        </p:txBody>
      </p:sp>
    </p:spTree>
    <p:extLst>
      <p:ext uri="{BB962C8B-B14F-4D97-AF65-F5344CB8AC3E}">
        <p14:creationId xmlns:p14="http://schemas.microsoft.com/office/powerpoint/2010/main" val="2279568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Inter-firm mobility</a:t>
            </a:r>
          </a:p>
        </p:txBody>
      </p:sp>
      <p:sp>
        <p:nvSpPr>
          <p:cNvPr id="34" name="Footer Placeholder 2"/>
          <p:cNvSpPr>
            <a:spLocks noGrp="1"/>
          </p:cNvSpPr>
          <p:nvPr>
            <p:ph type="ftr" sz="quarter" idx="11"/>
          </p:nvPr>
        </p:nvSpPr>
        <p:spPr>
          <a:xfrm>
            <a:off x="4876801" y="6400800"/>
            <a:ext cx="3581400" cy="365125"/>
          </a:xfrm>
        </p:spPr>
        <p:txBody>
          <a:bodyPr/>
          <a:lstStyle/>
          <a:p>
            <a:r>
              <a:rPr lang="en-US" dirty="0"/>
              <a:t>Mobility and labor markets</a:t>
            </a:r>
          </a:p>
        </p:txBody>
      </p:sp>
      <p:sp>
        <p:nvSpPr>
          <p:cNvPr id="35"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12</a:t>
            </a:fld>
            <a:endParaRPr lang="en-US" dirty="0"/>
          </a:p>
        </p:txBody>
      </p:sp>
      <p:sp>
        <p:nvSpPr>
          <p:cNvPr id="32" name="Content Placeholder 1"/>
          <p:cNvSpPr>
            <a:spLocks noGrp="1"/>
          </p:cNvSpPr>
          <p:nvPr>
            <p:ph idx="1"/>
          </p:nvPr>
        </p:nvSpPr>
        <p:spPr>
          <a:xfrm>
            <a:off x="457200" y="1295400"/>
            <a:ext cx="8229600" cy="4953000"/>
          </a:xfrm>
        </p:spPr>
        <p:txBody>
          <a:bodyPr>
            <a:normAutofit fontScale="92500" lnSpcReduction="20000"/>
          </a:bodyPr>
          <a:lstStyle/>
          <a:p>
            <a:r>
              <a:rPr lang="en-US" dirty="0"/>
              <a:t>Empirical studies show that “creative destruction can be responsible for a large fraction of productivity growth in developing as well as developed countries.</a:t>
            </a:r>
          </a:p>
          <a:p>
            <a:pPr lvl="1"/>
            <a:r>
              <a:rPr lang="en-US" dirty="0"/>
              <a:t>“Creative destruction” is a process involving the birth and expansion of innovative firms and the decline and death of other firms. </a:t>
            </a:r>
          </a:p>
          <a:p>
            <a:r>
              <a:rPr lang="en-US" dirty="0"/>
              <a:t>This implies that successful growth and development requires mobility of workers not only from region to region but also from firm to firm within regions.</a:t>
            </a:r>
          </a:p>
          <a:p>
            <a:r>
              <a:rPr lang="en-US" dirty="0"/>
              <a:t>Governments could reduce unemployment, underemployment, and the duration of job vacancies by:</a:t>
            </a:r>
          </a:p>
          <a:p>
            <a:pPr lvl="1"/>
            <a:r>
              <a:rPr lang="en-US" dirty="0"/>
              <a:t>reducing search costs; </a:t>
            </a:r>
          </a:p>
          <a:p>
            <a:pPr lvl="1"/>
            <a:r>
              <a:rPr lang="en-US" dirty="0"/>
              <a:t>providing/financing training programs; </a:t>
            </a:r>
          </a:p>
          <a:p>
            <a:pPr lvl="1"/>
            <a:r>
              <a:rPr lang="en-US" dirty="0"/>
              <a:t>creating unemployment insurance programs,</a:t>
            </a:r>
          </a:p>
        </p:txBody>
      </p:sp>
    </p:spTree>
    <p:extLst>
      <p:ext uri="{BB962C8B-B14F-4D97-AF65-F5344CB8AC3E}">
        <p14:creationId xmlns:p14="http://schemas.microsoft.com/office/powerpoint/2010/main" val="2405213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Human capital and labor markets</a:t>
            </a:r>
          </a:p>
        </p:txBody>
      </p:sp>
      <p:sp>
        <p:nvSpPr>
          <p:cNvPr id="40" name="Content Placeholder 1"/>
          <p:cNvSpPr>
            <a:spLocks noGrp="1"/>
          </p:cNvSpPr>
          <p:nvPr>
            <p:ph idx="1"/>
          </p:nvPr>
        </p:nvSpPr>
        <p:spPr>
          <a:xfrm>
            <a:off x="457200" y="1481328"/>
            <a:ext cx="8229600" cy="4767072"/>
          </a:xfrm>
        </p:spPr>
        <p:txBody>
          <a:bodyPr>
            <a:normAutofit fontScale="92500" lnSpcReduction="20000"/>
          </a:bodyPr>
          <a:lstStyle/>
          <a:p>
            <a:pPr>
              <a:buFont typeface="Wingdings 3" panose="05040102010807070707" pitchFamily="18" charset="2"/>
              <a:buChar char="}"/>
            </a:pPr>
            <a:r>
              <a:rPr lang="en-US" sz="2400" dirty="0"/>
              <a:t>The structural changes associated with growth and development require not only that workers move but also that they acquire new skills.</a:t>
            </a:r>
          </a:p>
          <a:p>
            <a:pPr>
              <a:buFont typeface="Wingdings 3" panose="05040102010807070707" pitchFamily="18" charset="2"/>
              <a:buChar char="}"/>
            </a:pPr>
            <a:r>
              <a:rPr lang="en-US" sz="2400" dirty="0"/>
              <a:t>Workers acquire skills through education and job training</a:t>
            </a:r>
          </a:p>
          <a:p>
            <a:pPr lvl="1">
              <a:spcBef>
                <a:spcPts val="1200"/>
              </a:spcBef>
            </a:pPr>
            <a:r>
              <a:rPr lang="en-US" sz="2200" dirty="0"/>
              <a:t>Education refers to the acquisition of skills through primary and secondary schools, colleges, and universities, often by children and young adults before entering the labor market. </a:t>
            </a:r>
          </a:p>
          <a:p>
            <a:pPr lvl="1">
              <a:spcBef>
                <a:spcPts val="1200"/>
              </a:spcBef>
            </a:pPr>
            <a:r>
              <a:rPr lang="en-US" sz="2200" dirty="0"/>
              <a:t>Job training refers to the acquisition of skills after entering the labor market, usually through activities closely tied to specific lines of work or specific employers.</a:t>
            </a:r>
          </a:p>
          <a:p>
            <a:pPr lvl="2">
              <a:spcBef>
                <a:spcPts val="1200"/>
              </a:spcBef>
            </a:pPr>
            <a:r>
              <a:rPr lang="en-US" sz="1900" dirty="0"/>
              <a:t>Job training includes formal training, acquired through programs offered on employers’ premises or off-site at training institutes, as well as informal training acquired on the job through mentorship and learning by doing.</a:t>
            </a:r>
          </a:p>
          <a:p>
            <a:pPr>
              <a:buFont typeface="Wingdings 3" panose="05040102010807070707" pitchFamily="18" charset="2"/>
              <a:buChar char="}"/>
            </a:pPr>
            <a:endParaRPr lang="en-US" sz="1600" dirty="0"/>
          </a:p>
          <a:p>
            <a:pPr>
              <a:buFont typeface="Wingdings 3" panose="05040102010807070707" pitchFamily="18" charset="2"/>
              <a:buChar char="}"/>
            </a:pPr>
            <a:r>
              <a:rPr lang="en-US" sz="2400" dirty="0"/>
              <a:t>Education and training are costly activities (time and money).</a:t>
            </a:r>
          </a:p>
          <a:p>
            <a:pPr marL="109728" indent="0">
              <a:buNone/>
            </a:pPr>
            <a:endParaRPr lang="en-US" dirty="0"/>
          </a:p>
          <a:p>
            <a:pPr marL="109728" indent="0">
              <a:buNone/>
            </a:pPr>
            <a:endParaRPr lang="en-US" dirty="0"/>
          </a:p>
          <a:p>
            <a:pPr marL="109728" indent="0">
              <a:buNone/>
            </a:pPr>
            <a:endParaRPr lang="en-US" dirty="0"/>
          </a:p>
          <a:p>
            <a:pPr marL="109728" indent="0">
              <a:buNone/>
            </a:pPr>
            <a:endParaRPr lang="en-US" dirty="0"/>
          </a:p>
          <a:p>
            <a:pPr marL="109728" indent="0">
              <a:buNone/>
            </a:pPr>
            <a:endParaRPr lang="en-US" dirty="0"/>
          </a:p>
        </p:txBody>
      </p:sp>
      <p:sp>
        <p:nvSpPr>
          <p:cNvPr id="4" name="Footer Placeholder 2"/>
          <p:cNvSpPr>
            <a:spLocks noGrp="1"/>
          </p:cNvSpPr>
          <p:nvPr>
            <p:ph type="ftr" sz="quarter" idx="11"/>
          </p:nvPr>
        </p:nvSpPr>
        <p:spPr>
          <a:xfrm>
            <a:off x="4876801" y="6400800"/>
            <a:ext cx="3581400" cy="365125"/>
          </a:xfrm>
        </p:spPr>
        <p:txBody>
          <a:bodyPr/>
          <a:lstStyle/>
          <a:p>
            <a:r>
              <a:rPr lang="en-US" dirty="0"/>
              <a:t>Human capital and labor markets</a:t>
            </a:r>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13</a:t>
            </a:fld>
            <a:endParaRPr lang="en-US"/>
          </a:p>
        </p:txBody>
      </p:sp>
    </p:spTree>
    <p:extLst>
      <p:ext uri="{BB962C8B-B14F-4D97-AF65-F5344CB8AC3E}">
        <p14:creationId xmlns:p14="http://schemas.microsoft.com/office/powerpoint/2010/main" val="3500246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Human capital and labor markets</a:t>
            </a:r>
          </a:p>
        </p:txBody>
      </p:sp>
      <p:sp>
        <p:nvSpPr>
          <p:cNvPr id="4" name="Footer Placeholder 2"/>
          <p:cNvSpPr>
            <a:spLocks noGrp="1"/>
          </p:cNvSpPr>
          <p:nvPr>
            <p:ph type="ftr" sz="quarter" idx="11"/>
          </p:nvPr>
        </p:nvSpPr>
        <p:spPr>
          <a:xfrm>
            <a:off x="4876801" y="6400800"/>
            <a:ext cx="3581400" cy="365125"/>
          </a:xfrm>
        </p:spPr>
        <p:txBody>
          <a:bodyPr/>
          <a:lstStyle/>
          <a:p>
            <a:r>
              <a:rPr lang="en-US" dirty="0"/>
              <a:t>Human capital and labor markets</a:t>
            </a:r>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14</a:t>
            </a:fld>
            <a:endParaRPr lang="en-US"/>
          </a:p>
        </p:txBody>
      </p:sp>
      <p:cxnSp>
        <p:nvCxnSpPr>
          <p:cNvPr id="8" name="Straight Connector 20"/>
          <p:cNvCxnSpPr>
            <a:cxnSpLocks noChangeShapeType="1"/>
          </p:cNvCxnSpPr>
          <p:nvPr/>
        </p:nvCxnSpPr>
        <p:spPr bwMode="auto">
          <a:xfrm rot="5400000">
            <a:off x="-298575" y="3225800"/>
            <a:ext cx="3179482" cy="0"/>
          </a:xfrm>
          <a:prstGeom prst="line">
            <a:avLst/>
          </a:prstGeom>
          <a:noFill/>
          <a:ln w="25400" algn="ctr">
            <a:solidFill>
              <a:schemeClr val="tx1"/>
            </a:solidFill>
            <a:round/>
            <a:headEnd/>
            <a:tailEnd/>
          </a:ln>
          <a:extLst>
            <a:ext uri="{909E8E84-426E-40DD-AFC4-6F175D3DCCD1}">
              <a14:hiddenFill xmlns:a14="http://schemas.microsoft.com/office/drawing/2010/main">
                <a:noFill/>
              </a14:hiddenFill>
            </a:ext>
          </a:extLst>
        </p:spPr>
      </p:cxnSp>
      <p:cxnSp>
        <p:nvCxnSpPr>
          <p:cNvPr id="9" name="Straight Connector 23"/>
          <p:cNvCxnSpPr>
            <a:cxnSpLocks noChangeShapeType="1"/>
          </p:cNvCxnSpPr>
          <p:nvPr/>
        </p:nvCxnSpPr>
        <p:spPr bwMode="auto">
          <a:xfrm>
            <a:off x="1291167" y="4815541"/>
            <a:ext cx="3069167" cy="0"/>
          </a:xfrm>
          <a:prstGeom prst="line">
            <a:avLst/>
          </a:prstGeom>
          <a:noFill/>
          <a:ln w="25400" algn="ctr">
            <a:solidFill>
              <a:schemeClr val="tx1"/>
            </a:solidFill>
            <a:round/>
            <a:headEnd/>
            <a:tailEnd/>
          </a:ln>
          <a:extLst>
            <a:ext uri="{909E8E84-426E-40DD-AFC4-6F175D3DCCD1}">
              <a14:hiddenFill xmlns:a14="http://schemas.microsoft.com/office/drawing/2010/main">
                <a:noFill/>
              </a14:hiddenFill>
            </a:ext>
          </a:extLst>
        </p:spPr>
      </p:cxnSp>
      <p:cxnSp>
        <p:nvCxnSpPr>
          <p:cNvPr id="10" name="Straight Connector 24"/>
          <p:cNvCxnSpPr>
            <a:cxnSpLocks noChangeShapeType="1"/>
          </p:cNvCxnSpPr>
          <p:nvPr/>
        </p:nvCxnSpPr>
        <p:spPr bwMode="auto">
          <a:xfrm rot="5400000">
            <a:off x="3405592" y="3225800"/>
            <a:ext cx="3179482" cy="0"/>
          </a:xfrm>
          <a:prstGeom prst="line">
            <a:avLst/>
          </a:prstGeom>
          <a:noFill/>
          <a:ln w="25400" algn="ctr">
            <a:solidFill>
              <a:schemeClr val="tx1"/>
            </a:solidFill>
            <a:round/>
            <a:headEnd/>
            <a:tailEnd/>
          </a:ln>
          <a:extLst>
            <a:ext uri="{909E8E84-426E-40DD-AFC4-6F175D3DCCD1}">
              <a14:hiddenFill xmlns:a14="http://schemas.microsoft.com/office/drawing/2010/main">
                <a:noFill/>
              </a14:hiddenFill>
            </a:ext>
          </a:extLst>
        </p:spPr>
      </p:cxnSp>
      <p:cxnSp>
        <p:nvCxnSpPr>
          <p:cNvPr id="11" name="Straight Connector 25"/>
          <p:cNvCxnSpPr>
            <a:cxnSpLocks noChangeShapeType="1"/>
          </p:cNvCxnSpPr>
          <p:nvPr/>
        </p:nvCxnSpPr>
        <p:spPr bwMode="auto">
          <a:xfrm>
            <a:off x="4995333" y="4815541"/>
            <a:ext cx="3069167" cy="0"/>
          </a:xfrm>
          <a:prstGeom prst="line">
            <a:avLst/>
          </a:prstGeom>
          <a:noFill/>
          <a:ln w="25400" algn="ctr">
            <a:solidFill>
              <a:schemeClr val="tx1"/>
            </a:solidFill>
            <a:round/>
            <a:headEnd/>
            <a:tailEnd/>
          </a:ln>
          <a:extLst>
            <a:ext uri="{909E8E84-426E-40DD-AFC4-6F175D3DCCD1}">
              <a14:hiddenFill xmlns:a14="http://schemas.microsoft.com/office/drawing/2010/main">
                <a:noFill/>
              </a14:hiddenFill>
            </a:ext>
          </a:extLst>
        </p:spPr>
      </p:cxnSp>
      <p:sp>
        <p:nvSpPr>
          <p:cNvPr id="12" name="TextBox 28"/>
          <p:cNvSpPr txBox="1">
            <a:spLocks noChangeArrowheads="1"/>
          </p:cNvSpPr>
          <p:nvPr/>
        </p:nvSpPr>
        <p:spPr bwMode="auto">
          <a:xfrm>
            <a:off x="2667000" y="5042647"/>
            <a:ext cx="1905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r>
              <a:rPr lang="en-US" sz="1400" dirty="0"/>
              <a:t>Days of Low-Skill Labor Employed</a:t>
            </a:r>
          </a:p>
        </p:txBody>
      </p:sp>
      <p:sp>
        <p:nvSpPr>
          <p:cNvPr id="13" name="TextBox 29"/>
          <p:cNvSpPr txBox="1">
            <a:spLocks noChangeArrowheads="1"/>
          </p:cNvSpPr>
          <p:nvPr/>
        </p:nvSpPr>
        <p:spPr bwMode="auto">
          <a:xfrm>
            <a:off x="6477000" y="5042647"/>
            <a:ext cx="1799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r>
              <a:rPr lang="en-US" sz="1400" dirty="0"/>
              <a:t>Days of High-Skill Labor Employed</a:t>
            </a:r>
          </a:p>
        </p:txBody>
      </p:sp>
      <p:sp>
        <p:nvSpPr>
          <p:cNvPr id="14" name="TextBox 31"/>
          <p:cNvSpPr txBox="1">
            <a:spLocks noChangeArrowheads="1"/>
          </p:cNvSpPr>
          <p:nvPr/>
        </p:nvSpPr>
        <p:spPr bwMode="auto">
          <a:xfrm>
            <a:off x="762000" y="1295400"/>
            <a:ext cx="15875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just" eaLnBrk="1" hangingPunct="1"/>
            <a:r>
              <a:rPr lang="en-US" sz="1400" dirty="0"/>
              <a:t>Low-Skill Wage</a:t>
            </a:r>
          </a:p>
        </p:txBody>
      </p:sp>
      <p:sp>
        <p:nvSpPr>
          <p:cNvPr id="15" name="TextBox 32"/>
          <p:cNvSpPr txBox="1">
            <a:spLocks noChangeArrowheads="1"/>
          </p:cNvSpPr>
          <p:nvPr/>
        </p:nvSpPr>
        <p:spPr bwMode="auto">
          <a:xfrm>
            <a:off x="4677833" y="1295400"/>
            <a:ext cx="15875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just" eaLnBrk="1" hangingPunct="1"/>
            <a:r>
              <a:rPr lang="en-US" sz="1400" dirty="0"/>
              <a:t>High-Skill Wage</a:t>
            </a:r>
          </a:p>
        </p:txBody>
      </p:sp>
      <p:cxnSp>
        <p:nvCxnSpPr>
          <p:cNvPr id="16" name="Straight Connector 47"/>
          <p:cNvCxnSpPr>
            <a:cxnSpLocks noChangeShapeType="1"/>
          </p:cNvCxnSpPr>
          <p:nvPr/>
        </p:nvCxnSpPr>
        <p:spPr bwMode="auto">
          <a:xfrm rot="16200000" flipH="1">
            <a:off x="1315944" y="2277160"/>
            <a:ext cx="2384612" cy="2010833"/>
          </a:xfrm>
          <a:prstGeom prst="line">
            <a:avLst/>
          </a:prstGeom>
          <a:noFill/>
          <a:ln w="15875" algn="ctr">
            <a:solidFill>
              <a:schemeClr val="tx1"/>
            </a:solidFill>
            <a:round/>
            <a:headEnd/>
            <a:tailEnd/>
          </a:ln>
          <a:extLst>
            <a:ext uri="{909E8E84-426E-40DD-AFC4-6F175D3DCCD1}">
              <a14:hiddenFill xmlns:a14="http://schemas.microsoft.com/office/drawing/2010/main">
                <a:noFill/>
              </a14:hiddenFill>
            </a:ext>
          </a:extLst>
        </p:spPr>
      </p:cxnSp>
      <p:cxnSp>
        <p:nvCxnSpPr>
          <p:cNvPr id="17" name="Straight Connector 47"/>
          <p:cNvCxnSpPr>
            <a:cxnSpLocks noChangeShapeType="1"/>
          </p:cNvCxnSpPr>
          <p:nvPr/>
        </p:nvCxnSpPr>
        <p:spPr bwMode="auto">
          <a:xfrm rot="5400000" flipH="1" flipV="1">
            <a:off x="1535330" y="2488826"/>
            <a:ext cx="2157506" cy="1587500"/>
          </a:xfrm>
          <a:prstGeom prst="line">
            <a:avLst/>
          </a:prstGeom>
          <a:noFill/>
          <a:ln w="15875" algn="ctr">
            <a:solidFill>
              <a:schemeClr val="tx1"/>
            </a:solidFill>
            <a:round/>
            <a:headEnd/>
            <a:tailEnd/>
          </a:ln>
          <a:extLst>
            <a:ext uri="{909E8E84-426E-40DD-AFC4-6F175D3DCCD1}">
              <a14:hiddenFill xmlns:a14="http://schemas.microsoft.com/office/drawing/2010/main">
                <a:noFill/>
              </a14:hiddenFill>
            </a:ext>
          </a:extLst>
        </p:spPr>
      </p:cxnSp>
      <p:cxnSp>
        <p:nvCxnSpPr>
          <p:cNvPr id="18" name="Straight Connector 47"/>
          <p:cNvCxnSpPr>
            <a:cxnSpLocks noChangeShapeType="1"/>
          </p:cNvCxnSpPr>
          <p:nvPr/>
        </p:nvCxnSpPr>
        <p:spPr bwMode="auto">
          <a:xfrm>
            <a:off x="5101167" y="1636059"/>
            <a:ext cx="2540000" cy="2271059"/>
          </a:xfrm>
          <a:prstGeom prst="line">
            <a:avLst/>
          </a:prstGeom>
          <a:noFill/>
          <a:ln w="15875" algn="ctr">
            <a:solidFill>
              <a:schemeClr val="tx1"/>
            </a:solidFill>
            <a:round/>
            <a:headEnd/>
            <a:tailEnd/>
          </a:ln>
          <a:extLst>
            <a:ext uri="{909E8E84-426E-40DD-AFC4-6F175D3DCCD1}">
              <a14:hiddenFill xmlns:a14="http://schemas.microsoft.com/office/drawing/2010/main">
                <a:noFill/>
              </a14:hiddenFill>
            </a:ext>
          </a:extLst>
        </p:spPr>
      </p:cxnSp>
      <p:cxnSp>
        <p:nvCxnSpPr>
          <p:cNvPr id="19" name="Straight Connector 47"/>
          <p:cNvCxnSpPr>
            <a:cxnSpLocks noChangeShapeType="1"/>
          </p:cNvCxnSpPr>
          <p:nvPr/>
        </p:nvCxnSpPr>
        <p:spPr bwMode="auto">
          <a:xfrm rot="5400000" flipH="1" flipV="1">
            <a:off x="4271558" y="2692774"/>
            <a:ext cx="2611718" cy="952500"/>
          </a:xfrm>
          <a:prstGeom prst="line">
            <a:avLst/>
          </a:prstGeom>
          <a:noFill/>
          <a:ln w="15875" algn="ctr">
            <a:solidFill>
              <a:schemeClr val="tx1"/>
            </a:solidFill>
            <a:round/>
            <a:headEnd/>
            <a:tailEnd/>
          </a:ln>
          <a:extLst>
            <a:ext uri="{909E8E84-426E-40DD-AFC4-6F175D3DCCD1}">
              <a14:hiddenFill xmlns:a14="http://schemas.microsoft.com/office/drawing/2010/main">
                <a:noFill/>
              </a14:hiddenFill>
            </a:ext>
          </a:extLst>
        </p:spPr>
      </p:cxnSp>
      <p:cxnSp>
        <p:nvCxnSpPr>
          <p:cNvPr id="20" name="Straight Connector 47"/>
          <p:cNvCxnSpPr>
            <a:cxnSpLocks noChangeShapeType="1"/>
          </p:cNvCxnSpPr>
          <p:nvPr/>
        </p:nvCxnSpPr>
        <p:spPr bwMode="auto">
          <a:xfrm rot="10800000">
            <a:off x="1291167" y="3339353"/>
            <a:ext cx="1270000" cy="0"/>
          </a:xfrm>
          <a:prstGeom prst="line">
            <a:avLst/>
          </a:prstGeom>
          <a:noFill/>
          <a:ln w="9525" algn="ctr">
            <a:solidFill>
              <a:schemeClr val="tx1"/>
            </a:solidFill>
            <a:prstDash val="dash"/>
            <a:round/>
            <a:headEnd/>
            <a:tailEnd/>
          </a:ln>
          <a:extLst>
            <a:ext uri="{909E8E84-426E-40DD-AFC4-6F175D3DCCD1}">
              <a14:hiddenFill xmlns:a14="http://schemas.microsoft.com/office/drawing/2010/main">
                <a:noFill/>
              </a14:hiddenFill>
            </a:ext>
          </a:extLst>
        </p:spPr>
      </p:cxnSp>
      <p:cxnSp>
        <p:nvCxnSpPr>
          <p:cNvPr id="21" name="Straight Connector 48"/>
          <p:cNvCxnSpPr>
            <a:cxnSpLocks noChangeShapeType="1"/>
          </p:cNvCxnSpPr>
          <p:nvPr/>
        </p:nvCxnSpPr>
        <p:spPr bwMode="auto">
          <a:xfrm rot="10800000">
            <a:off x="4995333" y="2317376"/>
            <a:ext cx="846667" cy="0"/>
          </a:xfrm>
          <a:prstGeom prst="line">
            <a:avLst/>
          </a:prstGeom>
          <a:noFill/>
          <a:ln w="9525" algn="ctr">
            <a:solidFill>
              <a:schemeClr val="tx1"/>
            </a:solidFill>
            <a:prstDash val="dash"/>
            <a:round/>
            <a:headEnd/>
            <a:tailEnd/>
          </a:ln>
          <a:extLst>
            <a:ext uri="{909E8E84-426E-40DD-AFC4-6F175D3DCCD1}">
              <a14:hiddenFill xmlns:a14="http://schemas.microsoft.com/office/drawing/2010/main">
                <a:noFill/>
              </a14:hiddenFill>
            </a:ext>
          </a:extLst>
        </p:spPr>
      </p:cxnSp>
      <p:sp>
        <p:nvSpPr>
          <p:cNvPr id="22" name="TextBox 69"/>
          <p:cNvSpPr txBox="1">
            <a:spLocks noChangeArrowheads="1"/>
          </p:cNvSpPr>
          <p:nvPr/>
        </p:nvSpPr>
        <p:spPr bwMode="auto">
          <a:xfrm>
            <a:off x="762000" y="3112247"/>
            <a:ext cx="5291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r>
              <a:rPr lang="en-US" sz="1400" i="1" dirty="0"/>
              <a:t>W</a:t>
            </a:r>
            <a:r>
              <a:rPr lang="en-US" sz="1400" i="1" baseline="-25000" dirty="0"/>
              <a:t>L</a:t>
            </a:r>
            <a:endParaRPr lang="en-US" sz="1400" i="1" dirty="0"/>
          </a:p>
          <a:p>
            <a:pPr eaLnBrk="1" hangingPunct="1"/>
            <a:endParaRPr lang="en-US" sz="1000" dirty="0"/>
          </a:p>
        </p:txBody>
      </p:sp>
      <p:sp>
        <p:nvSpPr>
          <p:cNvPr id="23" name="TextBox 69"/>
          <p:cNvSpPr txBox="1">
            <a:spLocks noChangeArrowheads="1"/>
          </p:cNvSpPr>
          <p:nvPr/>
        </p:nvSpPr>
        <p:spPr bwMode="auto">
          <a:xfrm>
            <a:off x="4360333" y="2090271"/>
            <a:ext cx="74083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r>
              <a:rPr lang="en-US" sz="1400" i="1" dirty="0"/>
              <a:t>W</a:t>
            </a:r>
            <a:r>
              <a:rPr lang="en-US" sz="1400" i="1" baseline="-25000" dirty="0"/>
              <a:t>H</a:t>
            </a:r>
            <a:endParaRPr lang="en-US" sz="1400" i="1" dirty="0"/>
          </a:p>
          <a:p>
            <a:pPr eaLnBrk="1" hangingPunct="1"/>
            <a:endParaRPr lang="en-US" sz="1000" dirty="0"/>
          </a:p>
        </p:txBody>
      </p:sp>
      <p:sp>
        <p:nvSpPr>
          <p:cNvPr id="24" name="TextBox 17"/>
          <p:cNvSpPr txBox="1">
            <a:spLocks noChangeArrowheads="1"/>
          </p:cNvSpPr>
          <p:nvPr/>
        </p:nvSpPr>
        <p:spPr bwMode="auto">
          <a:xfrm>
            <a:off x="3407833" y="4160371"/>
            <a:ext cx="5291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r>
              <a:rPr lang="en-US" sz="1400" i="1" dirty="0"/>
              <a:t>D</a:t>
            </a:r>
            <a:r>
              <a:rPr lang="en-US" i="1" baseline="-25000" dirty="0"/>
              <a:t>L</a:t>
            </a:r>
            <a:endParaRPr lang="en-US" i="1" dirty="0"/>
          </a:p>
        </p:txBody>
      </p:sp>
      <p:sp>
        <p:nvSpPr>
          <p:cNvPr id="25" name="TextBox 18"/>
          <p:cNvSpPr txBox="1">
            <a:spLocks noChangeArrowheads="1"/>
          </p:cNvSpPr>
          <p:nvPr/>
        </p:nvSpPr>
        <p:spPr bwMode="auto">
          <a:xfrm>
            <a:off x="7772400" y="3779371"/>
            <a:ext cx="5291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r>
              <a:rPr lang="en-US" sz="1400" i="1" dirty="0"/>
              <a:t>D</a:t>
            </a:r>
            <a:r>
              <a:rPr lang="en-US" sz="1400" i="1" baseline="-25000" dirty="0"/>
              <a:t>H</a:t>
            </a:r>
            <a:endParaRPr lang="en-US" sz="1400" i="1" dirty="0"/>
          </a:p>
        </p:txBody>
      </p:sp>
      <p:sp>
        <p:nvSpPr>
          <p:cNvPr id="26" name="TextBox 19"/>
          <p:cNvSpPr txBox="1">
            <a:spLocks noChangeArrowheads="1"/>
          </p:cNvSpPr>
          <p:nvPr/>
        </p:nvSpPr>
        <p:spPr bwMode="auto">
          <a:xfrm>
            <a:off x="3407833" y="2090271"/>
            <a:ext cx="5291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r>
              <a:rPr lang="en-US" sz="1400" i="1" dirty="0"/>
              <a:t>S</a:t>
            </a:r>
            <a:r>
              <a:rPr lang="en-US" sz="1400" i="1" baseline="-25000" dirty="0"/>
              <a:t>L</a:t>
            </a:r>
            <a:endParaRPr lang="en-US" sz="1400" i="1" dirty="0"/>
          </a:p>
        </p:txBody>
      </p:sp>
      <p:sp>
        <p:nvSpPr>
          <p:cNvPr id="27" name="TextBox 20"/>
          <p:cNvSpPr txBox="1">
            <a:spLocks noChangeArrowheads="1"/>
          </p:cNvSpPr>
          <p:nvPr/>
        </p:nvSpPr>
        <p:spPr bwMode="auto">
          <a:xfrm>
            <a:off x="6159500" y="1749612"/>
            <a:ext cx="5291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r>
              <a:rPr lang="en-US" sz="1400" i="1" dirty="0"/>
              <a:t>S</a:t>
            </a:r>
            <a:r>
              <a:rPr lang="en-US" sz="1400" i="1" baseline="-25000" dirty="0"/>
              <a:t>H</a:t>
            </a:r>
            <a:endParaRPr lang="en-US" sz="1400" i="1" dirty="0"/>
          </a:p>
        </p:txBody>
      </p:sp>
      <p:sp>
        <p:nvSpPr>
          <p:cNvPr id="2" name="TextBox 1"/>
          <p:cNvSpPr txBox="1"/>
          <p:nvPr/>
        </p:nvSpPr>
        <p:spPr>
          <a:xfrm>
            <a:off x="1926167" y="5715000"/>
            <a:ext cx="6375399" cy="400110"/>
          </a:xfrm>
          <a:prstGeom prst="rect">
            <a:avLst/>
          </a:prstGeom>
          <a:noFill/>
        </p:spPr>
        <p:txBody>
          <a:bodyPr wrap="square" rtlCol="0">
            <a:spAutoFit/>
          </a:bodyPr>
          <a:lstStyle/>
          <a:p>
            <a:r>
              <a:rPr lang="en-US" sz="2000" b="1" dirty="0">
                <a:latin typeface="Calibri" panose="020F0502020204030204" pitchFamily="34" charset="0"/>
              </a:rPr>
              <a:t>Benchmark model of general skills in labor market</a:t>
            </a:r>
          </a:p>
        </p:txBody>
      </p:sp>
      <p:sp>
        <p:nvSpPr>
          <p:cNvPr id="28" name="TextBox 27"/>
          <p:cNvSpPr txBox="1"/>
          <p:nvPr/>
        </p:nvSpPr>
        <p:spPr>
          <a:xfrm>
            <a:off x="6529916" y="1234327"/>
            <a:ext cx="2415117" cy="1938992"/>
          </a:xfrm>
          <a:prstGeom prst="rect">
            <a:avLst/>
          </a:prstGeom>
          <a:solidFill>
            <a:schemeClr val="bg1">
              <a:lumMod val="95000"/>
            </a:schemeClr>
          </a:solidFill>
        </p:spPr>
        <p:txBody>
          <a:bodyPr wrap="square" rtlCol="0">
            <a:spAutoFit/>
          </a:bodyPr>
          <a:lstStyle/>
          <a:p>
            <a:pPr marL="342900" indent="-342900">
              <a:buClr>
                <a:schemeClr val="accent1"/>
              </a:buClr>
              <a:buFont typeface="Wingdings 3" panose="05040102010807070707" pitchFamily="18" charset="2"/>
              <a:buChar char="}"/>
            </a:pPr>
            <a:r>
              <a:rPr lang="en-US" sz="2000" dirty="0">
                <a:latin typeface="Calibri" panose="020F0502020204030204" pitchFamily="34" charset="0"/>
              </a:rPr>
              <a:t>Labor markets offer workers strong rewards for making investments in general skills.</a:t>
            </a:r>
          </a:p>
        </p:txBody>
      </p:sp>
    </p:spTree>
    <p:extLst>
      <p:ext uri="{BB962C8B-B14F-4D97-AF65-F5344CB8AC3E}">
        <p14:creationId xmlns:p14="http://schemas.microsoft.com/office/powerpoint/2010/main" val="3353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Human capital and labor markets</a:t>
            </a:r>
          </a:p>
        </p:txBody>
      </p:sp>
      <p:sp>
        <p:nvSpPr>
          <p:cNvPr id="40" name="Content Placeholder 1"/>
          <p:cNvSpPr>
            <a:spLocks noGrp="1"/>
          </p:cNvSpPr>
          <p:nvPr>
            <p:ph idx="1"/>
          </p:nvPr>
        </p:nvSpPr>
        <p:spPr>
          <a:xfrm>
            <a:off x="457200" y="1371600"/>
            <a:ext cx="8229600" cy="4525963"/>
          </a:xfrm>
        </p:spPr>
        <p:txBody>
          <a:bodyPr>
            <a:normAutofit fontScale="92500" lnSpcReduction="10000"/>
          </a:bodyPr>
          <a:lstStyle/>
          <a:p>
            <a:r>
              <a:rPr lang="en-US" dirty="0"/>
              <a:t>Human capital - different types of skills:</a:t>
            </a:r>
            <a:endParaRPr lang="en-US" sz="2400" dirty="0"/>
          </a:p>
          <a:p>
            <a:pPr lvl="1"/>
            <a:r>
              <a:rPr lang="en-US" dirty="0"/>
              <a:t>General skills</a:t>
            </a:r>
          </a:p>
          <a:p>
            <a:pPr lvl="1"/>
            <a:r>
              <a:rPr lang="en-US" dirty="0"/>
              <a:t>Employer-specific skills</a:t>
            </a:r>
          </a:p>
          <a:p>
            <a:pPr lvl="1"/>
            <a:r>
              <a:rPr lang="en-US" dirty="0"/>
              <a:t>Industry-specific skills</a:t>
            </a:r>
          </a:p>
          <a:p>
            <a:pPr marL="109728" indent="0">
              <a:buNone/>
            </a:pPr>
            <a:endParaRPr lang="en-US" dirty="0"/>
          </a:p>
          <a:p>
            <a:r>
              <a:rPr lang="en-US" dirty="0"/>
              <a:t>Human capital and market failure</a:t>
            </a:r>
          </a:p>
          <a:p>
            <a:pPr lvl="1"/>
            <a:r>
              <a:rPr lang="en-US" dirty="0"/>
              <a:t>We might expect training to be especially valuable in developing countries, where many workers reach the labor market without much education and where workers must adapt to so many changes. </a:t>
            </a:r>
          </a:p>
          <a:p>
            <a:pPr lvl="1"/>
            <a:r>
              <a:rPr lang="en-US" dirty="0"/>
              <a:t>However, the private sector nonetheless invests too little in job training. </a:t>
            </a:r>
          </a:p>
          <a:p>
            <a:endParaRPr lang="en-US" dirty="0"/>
          </a:p>
        </p:txBody>
      </p:sp>
      <p:sp>
        <p:nvSpPr>
          <p:cNvPr id="4" name="Footer Placeholder 2"/>
          <p:cNvSpPr>
            <a:spLocks noGrp="1"/>
          </p:cNvSpPr>
          <p:nvPr>
            <p:ph type="ftr" sz="quarter" idx="11"/>
          </p:nvPr>
        </p:nvSpPr>
        <p:spPr>
          <a:xfrm>
            <a:off x="4876801" y="6400800"/>
            <a:ext cx="3581400" cy="365125"/>
          </a:xfrm>
        </p:spPr>
        <p:txBody>
          <a:bodyPr/>
          <a:lstStyle/>
          <a:p>
            <a:r>
              <a:rPr lang="en-US" dirty="0"/>
              <a:t>Human capital and labor markets</a:t>
            </a:r>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15</a:t>
            </a:fld>
            <a:endParaRPr lang="en-US"/>
          </a:p>
        </p:txBody>
      </p:sp>
    </p:spTree>
    <p:extLst>
      <p:ext uri="{BB962C8B-B14F-4D97-AF65-F5344CB8AC3E}">
        <p14:creationId xmlns:p14="http://schemas.microsoft.com/office/powerpoint/2010/main" val="2667041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Human capital and labor markets</a:t>
            </a:r>
          </a:p>
        </p:txBody>
      </p:sp>
      <p:sp>
        <p:nvSpPr>
          <p:cNvPr id="40" name="Content Placeholder 1"/>
          <p:cNvSpPr>
            <a:spLocks noGrp="1"/>
          </p:cNvSpPr>
          <p:nvPr>
            <p:ph idx="1"/>
          </p:nvPr>
        </p:nvSpPr>
        <p:spPr>
          <a:xfrm>
            <a:off x="457200" y="1371600"/>
            <a:ext cx="8229600" cy="4525963"/>
          </a:xfrm>
        </p:spPr>
        <p:txBody>
          <a:bodyPr>
            <a:normAutofit fontScale="92500"/>
          </a:bodyPr>
          <a:lstStyle/>
          <a:p>
            <a:r>
              <a:rPr lang="en-US" sz="2400" dirty="0"/>
              <a:t>Education (supply)  is an example of market failure: public good.</a:t>
            </a:r>
          </a:p>
          <a:p>
            <a:endParaRPr lang="en-US" sz="2400" dirty="0"/>
          </a:p>
          <a:p>
            <a:r>
              <a:rPr lang="en-US" sz="2400" dirty="0"/>
              <a:t>Employers won’t pay for truly general skills training, because they cannot make a profit from such investments.  </a:t>
            </a:r>
          </a:p>
          <a:p>
            <a:endParaRPr lang="en-US" sz="2400" dirty="0"/>
          </a:p>
          <a:p>
            <a:r>
              <a:rPr lang="en-US" sz="2400" dirty="0"/>
              <a:t>Even for </a:t>
            </a:r>
            <a:r>
              <a:rPr lang="en-US" sz="2400" b="1" dirty="0">
                <a:solidFill>
                  <a:schemeClr val="accent1"/>
                </a:solidFill>
              </a:rPr>
              <a:t>general skills</a:t>
            </a:r>
            <a:r>
              <a:rPr lang="en-US" sz="2400" dirty="0"/>
              <a:t> such as those imparted by primary school, workers and their families might tend to under-invest, because of</a:t>
            </a:r>
          </a:p>
          <a:p>
            <a:pPr lvl="1">
              <a:spcBef>
                <a:spcPts val="1200"/>
              </a:spcBef>
            </a:pPr>
            <a:r>
              <a:rPr lang="en-US" sz="2200" dirty="0"/>
              <a:t>financing difficulties.</a:t>
            </a:r>
          </a:p>
          <a:p>
            <a:pPr lvl="1">
              <a:spcBef>
                <a:spcPts val="1200"/>
              </a:spcBef>
            </a:pPr>
            <a:r>
              <a:rPr lang="en-US" sz="2200" dirty="0"/>
              <a:t>lack of knowledge or incorrect information about returns to schooling.</a:t>
            </a:r>
          </a:p>
          <a:p>
            <a:pPr lvl="1">
              <a:spcBef>
                <a:spcPts val="1200"/>
              </a:spcBef>
            </a:pPr>
            <a:r>
              <a:rPr lang="en-US" sz="2200" dirty="0"/>
              <a:t>social norms that make it costly to send girls to school.</a:t>
            </a:r>
          </a:p>
        </p:txBody>
      </p:sp>
      <p:sp>
        <p:nvSpPr>
          <p:cNvPr id="4" name="Footer Placeholder 2"/>
          <p:cNvSpPr>
            <a:spLocks noGrp="1"/>
          </p:cNvSpPr>
          <p:nvPr>
            <p:ph type="ftr" sz="quarter" idx="11"/>
          </p:nvPr>
        </p:nvSpPr>
        <p:spPr>
          <a:xfrm>
            <a:off x="4876801" y="6400800"/>
            <a:ext cx="3581400" cy="365125"/>
          </a:xfrm>
        </p:spPr>
        <p:txBody>
          <a:bodyPr/>
          <a:lstStyle/>
          <a:p>
            <a:r>
              <a:rPr lang="en-US" dirty="0"/>
              <a:t>Human capital and labor markets</a:t>
            </a:r>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16</a:t>
            </a:fld>
            <a:endParaRPr lang="en-US"/>
          </a:p>
        </p:txBody>
      </p:sp>
    </p:spTree>
    <p:extLst>
      <p:ext uri="{BB962C8B-B14F-4D97-AF65-F5344CB8AC3E}">
        <p14:creationId xmlns:p14="http://schemas.microsoft.com/office/powerpoint/2010/main" val="31643312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Human capital and labor markets</a:t>
            </a:r>
          </a:p>
        </p:txBody>
      </p:sp>
      <p:sp>
        <p:nvSpPr>
          <p:cNvPr id="40" name="Content Placeholder 1"/>
          <p:cNvSpPr>
            <a:spLocks noGrp="1"/>
          </p:cNvSpPr>
          <p:nvPr>
            <p:ph idx="1"/>
          </p:nvPr>
        </p:nvSpPr>
        <p:spPr>
          <a:xfrm>
            <a:off x="457200" y="1481328"/>
            <a:ext cx="8229600" cy="4525963"/>
          </a:xfrm>
        </p:spPr>
        <p:txBody>
          <a:bodyPr>
            <a:normAutofit fontScale="85000" lnSpcReduction="20000"/>
          </a:bodyPr>
          <a:lstStyle/>
          <a:p>
            <a:pPr lvl="0"/>
            <a:r>
              <a:rPr lang="en-US" dirty="0"/>
              <a:t>Some skills are </a:t>
            </a:r>
            <a:r>
              <a:rPr lang="en-US" sz="3100" b="1" dirty="0">
                <a:solidFill>
                  <a:schemeClr val="accent1"/>
                </a:solidFill>
              </a:rPr>
              <a:t>employer-specific</a:t>
            </a:r>
            <a:r>
              <a:rPr lang="en-US" b="1" dirty="0"/>
              <a:t>,</a:t>
            </a:r>
            <a:r>
              <a:rPr lang="en-US" dirty="0"/>
              <a:t> meaning that they are of greater value to the employers who provide the training than to other employers.  Employers have somewhat more motivation to invest in these skills.</a:t>
            </a:r>
          </a:p>
          <a:p>
            <a:pPr lvl="1"/>
            <a:r>
              <a:rPr lang="en-US" dirty="0"/>
              <a:t>Competition won’t drive the wage premium up so high as to eliminate the benefit of providing the training.  So, employers might invest in employer-specific training.</a:t>
            </a:r>
          </a:p>
          <a:p>
            <a:pPr lvl="1"/>
            <a:r>
              <a:rPr lang="en-US" dirty="0"/>
              <a:t>Workers might be willing to invest some in employer-specific training, too.</a:t>
            </a:r>
          </a:p>
          <a:p>
            <a:endParaRPr lang="en-US" dirty="0"/>
          </a:p>
          <a:p>
            <a:pPr lvl="0"/>
            <a:r>
              <a:rPr lang="en-US" dirty="0"/>
              <a:t>Unfortunately, employers and workers together might still tend to invest too little in the acquisition of employer-specific skills, because of</a:t>
            </a:r>
          </a:p>
          <a:p>
            <a:pPr lvl="1"/>
            <a:r>
              <a:rPr lang="en-US" dirty="0"/>
              <a:t>financing problems.</a:t>
            </a:r>
          </a:p>
          <a:p>
            <a:pPr lvl="1"/>
            <a:r>
              <a:rPr lang="en-US" dirty="0"/>
              <a:t>information problems.</a:t>
            </a:r>
          </a:p>
          <a:p>
            <a:pPr marL="109728" indent="0">
              <a:buNone/>
            </a:pPr>
            <a:endParaRPr lang="en-US" dirty="0"/>
          </a:p>
          <a:p>
            <a:pPr marL="109728" indent="0">
              <a:buNone/>
            </a:pPr>
            <a:endParaRPr lang="en-US" dirty="0"/>
          </a:p>
        </p:txBody>
      </p:sp>
      <p:sp>
        <p:nvSpPr>
          <p:cNvPr id="4" name="Footer Placeholder 2"/>
          <p:cNvSpPr>
            <a:spLocks noGrp="1"/>
          </p:cNvSpPr>
          <p:nvPr>
            <p:ph type="ftr" sz="quarter" idx="11"/>
          </p:nvPr>
        </p:nvSpPr>
        <p:spPr>
          <a:xfrm>
            <a:off x="4876801" y="6400800"/>
            <a:ext cx="3581400" cy="365125"/>
          </a:xfrm>
        </p:spPr>
        <p:txBody>
          <a:bodyPr/>
          <a:lstStyle/>
          <a:p>
            <a:r>
              <a:rPr lang="en-US" dirty="0"/>
              <a:t>Human capital and labor markets</a:t>
            </a:r>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17</a:t>
            </a:fld>
            <a:endParaRPr lang="en-US"/>
          </a:p>
        </p:txBody>
      </p:sp>
    </p:spTree>
    <p:extLst>
      <p:ext uri="{BB962C8B-B14F-4D97-AF65-F5344CB8AC3E}">
        <p14:creationId xmlns:p14="http://schemas.microsoft.com/office/powerpoint/2010/main" val="21880778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Human capital and labor markets</a:t>
            </a:r>
          </a:p>
        </p:txBody>
      </p:sp>
      <p:sp>
        <p:nvSpPr>
          <p:cNvPr id="40" name="Content Placeholder 1"/>
          <p:cNvSpPr>
            <a:spLocks noGrp="1"/>
          </p:cNvSpPr>
          <p:nvPr>
            <p:ph idx="1"/>
          </p:nvPr>
        </p:nvSpPr>
        <p:spPr>
          <a:xfrm>
            <a:off x="457200" y="1481328"/>
            <a:ext cx="8229600" cy="4525963"/>
          </a:xfrm>
        </p:spPr>
        <p:txBody>
          <a:bodyPr>
            <a:normAutofit/>
          </a:bodyPr>
          <a:lstStyle/>
          <a:p>
            <a:pPr marL="342900" indent="-342900">
              <a:buFont typeface="Wingdings 3" panose="05040102010807070707" pitchFamily="18" charset="2"/>
              <a:buChar char="}"/>
            </a:pPr>
            <a:r>
              <a:rPr lang="en-US" sz="2400" dirty="0"/>
              <a:t>Yet other skills are </a:t>
            </a:r>
            <a:r>
              <a:rPr lang="en-US" sz="2400" b="1" dirty="0">
                <a:solidFill>
                  <a:schemeClr val="accent1"/>
                </a:solidFill>
              </a:rPr>
              <a:t>industry-specific.</a:t>
            </a:r>
            <a:r>
              <a:rPr lang="en-US" sz="2400" dirty="0"/>
              <a:t>  Such skills are like general skills, in that they are valuable to many employers, but they are valuable only to employers in a certain industry.  </a:t>
            </a:r>
          </a:p>
          <a:p>
            <a:pPr marL="598932" lvl="1" indent="-342900">
              <a:spcBef>
                <a:spcPts val="1200"/>
              </a:spcBef>
            </a:pPr>
            <a:r>
              <a:rPr lang="en-US" sz="2000" dirty="0"/>
              <a:t>Individual employers see no potential to profit from investing in these skills, but</a:t>
            </a:r>
          </a:p>
          <a:p>
            <a:pPr marL="598932" lvl="1" indent="-342900">
              <a:spcBef>
                <a:spcPts val="1200"/>
              </a:spcBef>
            </a:pPr>
            <a:r>
              <a:rPr lang="en-US" sz="2000" dirty="0"/>
              <a:t>if employers cooperated in making joint investments in a training program from which they all hire graduates, the skills would become specific to the employers as a group.  This would give them the potential to profit from the joint training investment.</a:t>
            </a:r>
          </a:p>
          <a:p>
            <a:pPr marL="598932" lvl="1" indent="-342900">
              <a:spcBef>
                <a:spcPts val="1200"/>
              </a:spcBef>
            </a:pPr>
            <a:r>
              <a:rPr lang="en-US" sz="2000" dirty="0"/>
              <a:t>But again, this is unlikely to support the socially desirable level of training.</a:t>
            </a:r>
          </a:p>
          <a:p>
            <a:pPr marL="109728" indent="0">
              <a:spcBef>
                <a:spcPts val="1200"/>
              </a:spcBef>
              <a:buNone/>
            </a:pPr>
            <a:endParaRPr lang="en-US" dirty="0"/>
          </a:p>
        </p:txBody>
      </p:sp>
      <p:sp>
        <p:nvSpPr>
          <p:cNvPr id="4" name="Footer Placeholder 2"/>
          <p:cNvSpPr>
            <a:spLocks noGrp="1"/>
          </p:cNvSpPr>
          <p:nvPr>
            <p:ph type="ftr" sz="quarter" idx="11"/>
          </p:nvPr>
        </p:nvSpPr>
        <p:spPr>
          <a:xfrm>
            <a:off x="4876801" y="6400800"/>
            <a:ext cx="3581400" cy="365125"/>
          </a:xfrm>
        </p:spPr>
        <p:txBody>
          <a:bodyPr/>
          <a:lstStyle/>
          <a:p>
            <a:r>
              <a:rPr lang="en-US" dirty="0"/>
              <a:t>Human capital and labor markets</a:t>
            </a:r>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18</a:t>
            </a:fld>
            <a:endParaRPr lang="en-US"/>
          </a:p>
        </p:txBody>
      </p:sp>
    </p:spTree>
    <p:extLst>
      <p:ext uri="{BB962C8B-B14F-4D97-AF65-F5344CB8AC3E}">
        <p14:creationId xmlns:p14="http://schemas.microsoft.com/office/powerpoint/2010/main" val="456387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Human capital and labor markets</a:t>
            </a:r>
          </a:p>
        </p:txBody>
      </p:sp>
      <p:sp>
        <p:nvSpPr>
          <p:cNvPr id="40" name="Content Placeholder 1"/>
          <p:cNvSpPr>
            <a:spLocks noGrp="1"/>
          </p:cNvSpPr>
          <p:nvPr>
            <p:ph idx="1"/>
          </p:nvPr>
        </p:nvSpPr>
        <p:spPr>
          <a:xfrm>
            <a:off x="457200" y="1219200"/>
            <a:ext cx="8229600" cy="5181600"/>
          </a:xfrm>
        </p:spPr>
        <p:txBody>
          <a:bodyPr>
            <a:normAutofit/>
          </a:bodyPr>
          <a:lstStyle/>
          <a:p>
            <a:pPr marL="109728" indent="0">
              <a:buNone/>
            </a:pPr>
            <a:r>
              <a:rPr lang="en-US" sz="2400" i="1" dirty="0"/>
              <a:t>Bottom line:</a:t>
            </a:r>
            <a:endParaRPr lang="en-US" sz="2400" dirty="0"/>
          </a:p>
          <a:p>
            <a:r>
              <a:rPr lang="en-US" sz="2400" dirty="0"/>
              <a:t>There are reasons to worry that the private sector (including workers and employers) will tend to invest too little in skill acquisition in the absence of intervention.</a:t>
            </a:r>
          </a:p>
          <a:p>
            <a:r>
              <a:rPr lang="en-US" sz="2400" dirty="0"/>
              <a:t>Governments might wish to design policies that encourage investment in </a:t>
            </a:r>
          </a:p>
          <a:p>
            <a:pPr lvl="1">
              <a:spcBef>
                <a:spcPts val="1200"/>
              </a:spcBef>
            </a:pPr>
            <a:r>
              <a:rPr lang="en-US" sz="2000" dirty="0"/>
              <a:t>education (general skills)</a:t>
            </a:r>
            <a:r>
              <a:rPr lang="en-US" sz="1800" dirty="0"/>
              <a:t>.</a:t>
            </a:r>
          </a:p>
          <a:p>
            <a:pPr lvl="1">
              <a:spcBef>
                <a:spcPts val="1200"/>
              </a:spcBef>
            </a:pPr>
            <a:r>
              <a:rPr lang="en-US" sz="2000" dirty="0"/>
              <a:t>job training (some general, some employer-specific, some industry-specific skills).</a:t>
            </a:r>
          </a:p>
          <a:p>
            <a:pPr lvl="2">
              <a:spcBef>
                <a:spcPts val="1200"/>
              </a:spcBef>
            </a:pPr>
            <a:r>
              <a:rPr lang="en-US" sz="1800" dirty="0"/>
              <a:t>Efforts to promote job training include public sector job training programs offered with subsidy, training vouchers, partnerships with industry groups to create industry training programs, payroll taxes to fund training programs with rebates for private investment in training.</a:t>
            </a:r>
          </a:p>
          <a:p>
            <a:pPr marL="109728" indent="0">
              <a:buNone/>
            </a:pPr>
            <a:endParaRPr lang="en-US" dirty="0"/>
          </a:p>
          <a:p>
            <a:pPr marL="109728" indent="0">
              <a:buNone/>
            </a:pPr>
            <a:endParaRPr lang="en-US" dirty="0"/>
          </a:p>
          <a:p>
            <a:pPr marL="109728" indent="0">
              <a:buNone/>
            </a:pPr>
            <a:endParaRPr lang="en-US" dirty="0"/>
          </a:p>
        </p:txBody>
      </p:sp>
      <p:sp>
        <p:nvSpPr>
          <p:cNvPr id="4" name="Footer Placeholder 2"/>
          <p:cNvSpPr>
            <a:spLocks noGrp="1"/>
          </p:cNvSpPr>
          <p:nvPr>
            <p:ph type="ftr" sz="quarter" idx="11"/>
          </p:nvPr>
        </p:nvSpPr>
        <p:spPr>
          <a:xfrm>
            <a:off x="4876801" y="6400800"/>
            <a:ext cx="3581400" cy="365125"/>
          </a:xfrm>
        </p:spPr>
        <p:txBody>
          <a:bodyPr/>
          <a:lstStyle/>
          <a:p>
            <a:r>
              <a:rPr lang="en-US" dirty="0"/>
              <a:t>Human capital and labor markets</a:t>
            </a:r>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19</a:t>
            </a:fld>
            <a:endParaRPr lang="en-US"/>
          </a:p>
        </p:txBody>
      </p:sp>
    </p:spTree>
    <p:extLst>
      <p:ext uri="{BB962C8B-B14F-4D97-AF65-F5344CB8AC3E}">
        <p14:creationId xmlns:p14="http://schemas.microsoft.com/office/powerpoint/2010/main" val="1278104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Education</a:t>
            </a:r>
          </a:p>
        </p:txBody>
      </p:sp>
      <p:sp>
        <p:nvSpPr>
          <p:cNvPr id="6" name="Slide Number Placeholder 5"/>
          <p:cNvSpPr>
            <a:spLocks noGrp="1"/>
          </p:cNvSpPr>
          <p:nvPr>
            <p:ph type="sldNum" sz="quarter" idx="12"/>
          </p:nvPr>
        </p:nvSpPr>
        <p:spPr/>
        <p:txBody>
          <a:bodyPr/>
          <a:lstStyle/>
          <a:p>
            <a:fld id="{B3977D60-5343-49E1-BD8C-CA39C39BE7A5}" type="slidenum">
              <a:rPr lang="en-US" smtClean="0"/>
              <a:t>20</a:t>
            </a:fld>
            <a:endParaRPr lang="en-US"/>
          </a:p>
        </p:txBody>
      </p:sp>
    </p:spTree>
    <p:extLst>
      <p:ext uri="{BB962C8B-B14F-4D97-AF65-F5344CB8AC3E}">
        <p14:creationId xmlns:p14="http://schemas.microsoft.com/office/powerpoint/2010/main" val="3370047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788091"/>
          </a:xfrm>
        </p:spPr>
        <p:txBody>
          <a:bodyPr>
            <a:noAutofit/>
          </a:bodyPr>
          <a:lstStyle/>
          <a:p>
            <a:r>
              <a:rPr lang="en-US" sz="2000" dirty="0"/>
              <a:t>How do education policies fit into larger development strategies?</a:t>
            </a:r>
          </a:p>
          <a:p>
            <a:pPr lvl="1"/>
            <a:r>
              <a:rPr lang="en-US" sz="1800" dirty="0"/>
              <a:t>Investing in education builds human capital is good for growth.</a:t>
            </a:r>
          </a:p>
          <a:p>
            <a:pPr lvl="1"/>
            <a:r>
              <a:rPr lang="en-US" sz="1800" dirty="0"/>
              <a:t>Expansion of primary education is also motivated by poverty reduction concerns.</a:t>
            </a:r>
          </a:p>
          <a:p>
            <a:pPr lvl="1"/>
            <a:r>
              <a:rPr lang="en-US" sz="1800" dirty="0"/>
              <a:t>At the same time, access to primary education is considered a basic need (Education and health are basic </a:t>
            </a:r>
            <a:r>
              <a:rPr lang="en-US" sz="1800" i="1" dirty="0"/>
              <a:t>objectives of development</a:t>
            </a:r>
            <a:r>
              <a:rPr lang="en-US" sz="1800" dirty="0"/>
              <a:t>).</a:t>
            </a:r>
          </a:p>
          <a:p>
            <a:pPr lvl="1"/>
            <a:r>
              <a:rPr lang="en-US" sz="1800" dirty="0"/>
              <a:t>Policymaker may also hope for much broader impacts of education in the long run:  peace and cooperation, civic duty, gender equity and more.</a:t>
            </a:r>
          </a:p>
          <a:p>
            <a:r>
              <a:rPr lang="en-US" sz="2000" dirty="0"/>
              <a:t>In what ways to do governments intervene in the areas of primary and secondary education?</a:t>
            </a:r>
          </a:p>
          <a:p>
            <a:pPr lvl="1"/>
            <a:r>
              <a:rPr lang="en-US" sz="1800" dirty="0"/>
              <a:t>Governments offer subsidized education through national school systems.  </a:t>
            </a:r>
          </a:p>
          <a:p>
            <a:pPr lvl="1"/>
            <a:r>
              <a:rPr lang="en-US" sz="1800" dirty="0"/>
              <a:t>They may also run scholarship and school feeding programs, and regulate (and sometimes subsidize) private sector education.</a:t>
            </a:r>
          </a:p>
          <a:p>
            <a:r>
              <a:rPr lang="en-US" sz="2000" dirty="0"/>
              <a:t>The ultimate aim of education policies is to speed development by strengthening investment in human capital.</a:t>
            </a:r>
          </a:p>
          <a:p>
            <a:endParaRPr lang="en-US" sz="2200" dirty="0"/>
          </a:p>
        </p:txBody>
      </p:sp>
      <p:sp>
        <p:nvSpPr>
          <p:cNvPr id="4" name="Slide Number Placeholder 3"/>
          <p:cNvSpPr>
            <a:spLocks noGrp="1"/>
          </p:cNvSpPr>
          <p:nvPr>
            <p:ph type="sldNum" sz="quarter" idx="12"/>
          </p:nvPr>
        </p:nvSpPr>
        <p:spPr/>
        <p:txBody>
          <a:bodyPr/>
          <a:lstStyle/>
          <a:p>
            <a:fld id="{B3977D60-5343-49E1-BD8C-CA39C39BE7A5}" type="slidenum">
              <a:rPr lang="en-US" smtClean="0"/>
              <a:t>21</a:t>
            </a:fld>
            <a:endParaRPr lang="en-US"/>
          </a:p>
        </p:txBody>
      </p:sp>
      <p:sp>
        <p:nvSpPr>
          <p:cNvPr id="5" name="Title 4"/>
          <p:cNvSpPr>
            <a:spLocks noGrp="1"/>
          </p:cNvSpPr>
          <p:nvPr>
            <p:ph type="title"/>
          </p:nvPr>
        </p:nvSpPr>
        <p:spPr/>
        <p:txBody>
          <a:bodyPr/>
          <a:lstStyle/>
          <a:p>
            <a:r>
              <a:rPr lang="en-US" dirty="0"/>
              <a:t>Education</a:t>
            </a:r>
          </a:p>
        </p:txBody>
      </p:sp>
      <p:sp>
        <p:nvSpPr>
          <p:cNvPr id="6" name="Footer Placeholder 2"/>
          <p:cNvSpPr>
            <a:spLocks noGrp="1"/>
          </p:cNvSpPr>
          <p:nvPr>
            <p:ph type="ftr" sz="quarter" idx="11"/>
          </p:nvPr>
        </p:nvSpPr>
        <p:spPr>
          <a:xfrm>
            <a:off x="6096000" y="6324600"/>
            <a:ext cx="2350681" cy="365125"/>
          </a:xfrm>
        </p:spPr>
        <p:txBody>
          <a:bodyPr/>
          <a:lstStyle/>
          <a:p>
            <a:r>
              <a:rPr lang="en-US" dirty="0"/>
              <a:t>Introduction</a:t>
            </a:r>
          </a:p>
        </p:txBody>
      </p:sp>
    </p:spTree>
    <p:extLst>
      <p:ext uri="{BB962C8B-B14F-4D97-AF65-F5344CB8AC3E}">
        <p14:creationId xmlns:p14="http://schemas.microsoft.com/office/powerpoint/2010/main" val="26138302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22</a:t>
            </a:fld>
            <a:endParaRPr lang="en-US"/>
          </a:p>
        </p:txBody>
      </p:sp>
      <p:sp>
        <p:nvSpPr>
          <p:cNvPr id="5" name="Title 4"/>
          <p:cNvSpPr>
            <a:spLocks noGrp="1"/>
          </p:cNvSpPr>
          <p:nvPr>
            <p:ph type="title"/>
          </p:nvPr>
        </p:nvSpPr>
        <p:spPr/>
        <p:txBody>
          <a:bodyPr/>
          <a:lstStyle/>
          <a:p>
            <a:r>
              <a:rPr lang="en-US" dirty="0"/>
              <a:t>Education </a:t>
            </a:r>
          </a:p>
        </p:txBody>
      </p:sp>
      <p:graphicFrame>
        <p:nvGraphicFramePr>
          <p:cNvPr id="7" name="Table 6"/>
          <p:cNvGraphicFramePr>
            <a:graphicFrameLocks noGrp="1"/>
          </p:cNvGraphicFramePr>
          <p:nvPr>
            <p:extLst/>
          </p:nvPr>
        </p:nvGraphicFramePr>
        <p:xfrm>
          <a:off x="609600" y="1386841"/>
          <a:ext cx="8153400" cy="4023360"/>
        </p:xfrm>
        <a:graphic>
          <a:graphicData uri="http://schemas.openxmlformats.org/drawingml/2006/table">
            <a:tbl>
              <a:tblPr firstRow="1" bandRow="1">
                <a:tableStyleId>{5C22544A-7EE6-4342-B048-85BDC9FD1C3A}</a:tableStyleId>
              </a:tblPr>
              <a:tblGrid>
                <a:gridCol w="29718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tblGrid>
              <a:tr h="228600">
                <a:tc>
                  <a:txBody>
                    <a:bodyPr/>
                    <a:lstStyle/>
                    <a:p>
                      <a:endParaRPr lang="en-US" dirty="0"/>
                    </a:p>
                  </a:txBody>
                  <a:tcPr/>
                </a:tc>
                <a:tc>
                  <a:txBody>
                    <a:bodyPr/>
                    <a:lstStyle/>
                    <a:p>
                      <a:pPr algn="ctr"/>
                      <a:r>
                        <a:rPr lang="en-US" dirty="0"/>
                        <a:t>Low-income countries</a:t>
                      </a:r>
                    </a:p>
                  </a:txBody>
                  <a:tcPr/>
                </a:tc>
                <a:tc>
                  <a:txBody>
                    <a:bodyPr/>
                    <a:lstStyle/>
                    <a:p>
                      <a:pPr algn="ctr"/>
                      <a:r>
                        <a:rPr lang="en-US" dirty="0"/>
                        <a:t>Middle-income countries</a:t>
                      </a:r>
                    </a:p>
                  </a:txBody>
                  <a:tcPr/>
                </a:tc>
                <a:tc>
                  <a:txBody>
                    <a:bodyPr/>
                    <a:lstStyle/>
                    <a:p>
                      <a:pPr algn="ctr"/>
                      <a:r>
                        <a:rPr lang="en-US" dirty="0"/>
                        <a:t>High-income countries</a:t>
                      </a:r>
                    </a:p>
                  </a:txBody>
                  <a:tcPr/>
                </a:tc>
                <a:extLst>
                  <a:ext uri="{0D108BD9-81ED-4DB2-BD59-A6C34878D82A}">
                    <a16:rowId xmlns:a16="http://schemas.microsoft.com/office/drawing/2014/main" val="10000"/>
                  </a:ext>
                </a:extLst>
              </a:tr>
              <a:tr h="228600">
                <a:tc>
                  <a:txBody>
                    <a:bodyPr/>
                    <a:lstStyle/>
                    <a:p>
                      <a:r>
                        <a:rPr lang="en-US" i="1" dirty="0"/>
                        <a:t>Gross</a:t>
                      </a:r>
                      <a:r>
                        <a:rPr lang="en-US" i="1" baseline="0" dirty="0"/>
                        <a:t> enrollment rates:</a:t>
                      </a:r>
                    </a:p>
                    <a:p>
                      <a:r>
                        <a:rPr lang="en-US" baseline="0" dirty="0"/>
                        <a:t>Primary</a:t>
                      </a:r>
                    </a:p>
                    <a:p>
                      <a:r>
                        <a:rPr lang="en-US" baseline="0" dirty="0"/>
                        <a:t>Secondary </a:t>
                      </a:r>
                    </a:p>
                    <a:p>
                      <a:r>
                        <a:rPr lang="en-US" baseline="0" dirty="0"/>
                        <a:t>Tertiary</a:t>
                      </a:r>
                      <a:endParaRPr lang="en-US" dirty="0"/>
                    </a:p>
                  </a:txBody>
                  <a:tcPr/>
                </a:tc>
                <a:tc>
                  <a:txBody>
                    <a:bodyPr/>
                    <a:lstStyle/>
                    <a:p>
                      <a:pPr algn="ctr"/>
                      <a:endParaRPr lang="en-US" dirty="0"/>
                    </a:p>
                    <a:p>
                      <a:pPr algn="ctr"/>
                      <a:r>
                        <a:rPr lang="en-US" dirty="0"/>
                        <a:t>104</a:t>
                      </a:r>
                    </a:p>
                    <a:p>
                      <a:pPr algn="ctr"/>
                      <a:r>
                        <a:rPr lang="en-US" dirty="0"/>
                        <a:t>39</a:t>
                      </a:r>
                    </a:p>
                    <a:p>
                      <a:pPr algn="ctr"/>
                      <a:r>
                        <a:rPr lang="en-US" dirty="0"/>
                        <a:t>7</a:t>
                      </a:r>
                    </a:p>
                  </a:txBody>
                  <a:tcPr/>
                </a:tc>
                <a:tc>
                  <a:txBody>
                    <a:bodyPr/>
                    <a:lstStyle/>
                    <a:p>
                      <a:pPr algn="ctr"/>
                      <a:endParaRPr lang="en-US" dirty="0"/>
                    </a:p>
                    <a:p>
                      <a:pPr algn="ctr"/>
                      <a:r>
                        <a:rPr lang="en-US" dirty="0"/>
                        <a:t>109</a:t>
                      </a:r>
                    </a:p>
                    <a:p>
                      <a:pPr algn="ctr"/>
                      <a:r>
                        <a:rPr lang="en-US" dirty="0"/>
                        <a:t>69</a:t>
                      </a:r>
                    </a:p>
                    <a:p>
                      <a:pPr algn="ctr"/>
                      <a:r>
                        <a:rPr lang="en-US" dirty="0"/>
                        <a:t>24</a:t>
                      </a:r>
                    </a:p>
                  </a:txBody>
                  <a:tcPr/>
                </a:tc>
                <a:tc>
                  <a:txBody>
                    <a:bodyPr/>
                    <a:lstStyle/>
                    <a:p>
                      <a:pPr algn="ctr"/>
                      <a:endParaRPr lang="en-US" dirty="0"/>
                    </a:p>
                    <a:p>
                      <a:pPr algn="ctr"/>
                      <a:r>
                        <a:rPr lang="en-US" dirty="0"/>
                        <a:t>101</a:t>
                      </a:r>
                    </a:p>
                    <a:p>
                      <a:pPr algn="ctr"/>
                      <a:r>
                        <a:rPr lang="en-US" dirty="0"/>
                        <a:t>100</a:t>
                      </a:r>
                    </a:p>
                    <a:p>
                      <a:pPr algn="ctr"/>
                      <a:r>
                        <a:rPr lang="en-US" dirty="0"/>
                        <a:t>70</a:t>
                      </a:r>
                    </a:p>
                  </a:txBody>
                  <a:tcPr/>
                </a:tc>
                <a:extLst>
                  <a:ext uri="{0D108BD9-81ED-4DB2-BD59-A6C34878D82A}">
                    <a16:rowId xmlns:a16="http://schemas.microsoft.com/office/drawing/2014/main" val="10001"/>
                  </a:ext>
                </a:extLst>
              </a:tr>
              <a:tr h="228600">
                <a:tc>
                  <a:txBody>
                    <a:bodyPr/>
                    <a:lstStyle/>
                    <a:p>
                      <a:r>
                        <a:rPr lang="en-US" i="1" dirty="0"/>
                        <a:t>Net enrollment rate:</a:t>
                      </a:r>
                    </a:p>
                    <a:p>
                      <a:r>
                        <a:rPr lang="en-US" dirty="0"/>
                        <a:t>Primary</a:t>
                      </a:r>
                    </a:p>
                  </a:txBody>
                  <a:tcPr/>
                </a:tc>
                <a:tc>
                  <a:txBody>
                    <a:bodyPr/>
                    <a:lstStyle/>
                    <a:p>
                      <a:pPr algn="ctr"/>
                      <a:endParaRPr lang="en-US" dirty="0"/>
                    </a:p>
                    <a:p>
                      <a:pPr algn="ctr"/>
                      <a:r>
                        <a:rPr lang="en-US" dirty="0"/>
                        <a:t>80</a:t>
                      </a:r>
                    </a:p>
                  </a:txBody>
                  <a:tcPr/>
                </a:tc>
                <a:tc>
                  <a:txBody>
                    <a:bodyPr/>
                    <a:lstStyle/>
                    <a:p>
                      <a:pPr algn="ctr"/>
                      <a:endParaRPr lang="en-US" dirty="0"/>
                    </a:p>
                    <a:p>
                      <a:pPr algn="ctr"/>
                      <a:r>
                        <a:rPr lang="en-US" dirty="0"/>
                        <a:t>89</a:t>
                      </a:r>
                    </a:p>
                  </a:txBody>
                  <a:tcPr/>
                </a:tc>
                <a:tc>
                  <a:txBody>
                    <a:bodyPr/>
                    <a:lstStyle/>
                    <a:p>
                      <a:pPr algn="ctr"/>
                      <a:r>
                        <a:rPr lang="en-US" dirty="0"/>
                        <a:t> </a:t>
                      </a:r>
                    </a:p>
                    <a:p>
                      <a:pPr algn="ctr"/>
                      <a:r>
                        <a:rPr lang="en-US" dirty="0"/>
                        <a:t>95</a:t>
                      </a:r>
                    </a:p>
                  </a:txBody>
                  <a:tcPr/>
                </a:tc>
                <a:extLst>
                  <a:ext uri="{0D108BD9-81ED-4DB2-BD59-A6C34878D82A}">
                    <a16:rowId xmlns:a16="http://schemas.microsoft.com/office/drawing/2014/main" val="10002"/>
                  </a:ext>
                </a:extLst>
              </a:tr>
              <a:tr h="228600">
                <a:tc>
                  <a:txBody>
                    <a:bodyPr/>
                    <a:lstStyle/>
                    <a:p>
                      <a:r>
                        <a:rPr lang="en-US" dirty="0"/>
                        <a:t>Primary pupil-teacher</a:t>
                      </a:r>
                      <a:r>
                        <a:rPr lang="en-US" baseline="0" dirty="0"/>
                        <a:t> ratio</a:t>
                      </a:r>
                      <a:endParaRPr lang="en-US" dirty="0"/>
                    </a:p>
                  </a:txBody>
                  <a:tcPr/>
                </a:tc>
                <a:tc>
                  <a:txBody>
                    <a:bodyPr/>
                    <a:lstStyle/>
                    <a:p>
                      <a:pPr algn="ctr"/>
                      <a:r>
                        <a:rPr lang="en-US" dirty="0"/>
                        <a:t>46</a:t>
                      </a:r>
                    </a:p>
                  </a:txBody>
                  <a:tcPr/>
                </a:tc>
                <a:tc>
                  <a:txBody>
                    <a:bodyPr/>
                    <a:lstStyle/>
                    <a:p>
                      <a:pPr algn="ctr"/>
                      <a:r>
                        <a:rPr lang="en-US" dirty="0"/>
                        <a:t>23</a:t>
                      </a:r>
                    </a:p>
                  </a:txBody>
                  <a:tcPr/>
                </a:tc>
                <a:tc>
                  <a:txBody>
                    <a:bodyPr/>
                    <a:lstStyle/>
                    <a:p>
                      <a:pPr algn="ctr"/>
                      <a:r>
                        <a:rPr lang="en-US" dirty="0"/>
                        <a:t>15</a:t>
                      </a:r>
                    </a:p>
                  </a:txBody>
                  <a:tcPr/>
                </a:tc>
                <a:extLst>
                  <a:ext uri="{0D108BD9-81ED-4DB2-BD59-A6C34878D82A}">
                    <a16:rowId xmlns:a16="http://schemas.microsoft.com/office/drawing/2014/main" val="10003"/>
                  </a:ext>
                </a:extLst>
              </a:tr>
              <a:tr h="228600">
                <a:tc>
                  <a:txBody>
                    <a:bodyPr/>
                    <a:lstStyle/>
                    <a:p>
                      <a:r>
                        <a:rPr lang="en-US" dirty="0"/>
                        <a:t>Adult</a:t>
                      </a:r>
                      <a:r>
                        <a:rPr lang="en-US" baseline="0" dirty="0"/>
                        <a:t> literacy rate</a:t>
                      </a:r>
                      <a:endParaRPr lang="en-US" dirty="0"/>
                    </a:p>
                  </a:txBody>
                  <a:tcPr/>
                </a:tc>
                <a:tc>
                  <a:txBody>
                    <a:bodyPr/>
                    <a:lstStyle/>
                    <a:p>
                      <a:pPr algn="ctr"/>
                      <a:endParaRPr lang="en-US" dirty="0"/>
                    </a:p>
                    <a:p>
                      <a:pPr algn="ctr"/>
                      <a:r>
                        <a:rPr lang="en-US" dirty="0"/>
                        <a:t>61</a:t>
                      </a:r>
                    </a:p>
                  </a:txBody>
                  <a:tcPr/>
                </a:tc>
                <a:tc>
                  <a:txBody>
                    <a:bodyPr/>
                    <a:lstStyle/>
                    <a:p>
                      <a:pPr algn="ctr"/>
                      <a:endParaRPr lang="en-US" dirty="0"/>
                    </a:p>
                    <a:p>
                      <a:pPr algn="ctr"/>
                      <a:r>
                        <a:rPr lang="en-US" dirty="0"/>
                        <a:t>83</a:t>
                      </a:r>
                    </a:p>
                  </a:txBody>
                  <a:tcPr/>
                </a:tc>
                <a:tc>
                  <a:txBody>
                    <a:bodyPr/>
                    <a:lstStyle/>
                    <a:p>
                      <a:pPr algn="ctr"/>
                      <a:r>
                        <a:rPr lang="en-US" dirty="0"/>
                        <a:t> </a:t>
                      </a:r>
                    </a:p>
                    <a:p>
                      <a:pPr algn="ctr"/>
                      <a:r>
                        <a:rPr lang="en-US" dirty="0"/>
                        <a:t>98</a:t>
                      </a:r>
                    </a:p>
                  </a:txBody>
                  <a:tcPr/>
                </a:tc>
                <a:extLst>
                  <a:ext uri="{0D108BD9-81ED-4DB2-BD59-A6C34878D82A}">
                    <a16:rowId xmlns:a16="http://schemas.microsoft.com/office/drawing/2014/main" val="10004"/>
                  </a:ext>
                </a:extLst>
              </a:tr>
            </a:tbl>
          </a:graphicData>
        </a:graphic>
      </p:graphicFrame>
      <p:sp>
        <p:nvSpPr>
          <p:cNvPr id="6" name="Footer Placeholder 2"/>
          <p:cNvSpPr>
            <a:spLocks noGrp="1"/>
          </p:cNvSpPr>
          <p:nvPr>
            <p:ph type="ftr" sz="quarter" idx="11"/>
          </p:nvPr>
        </p:nvSpPr>
        <p:spPr>
          <a:xfrm>
            <a:off x="6096000" y="6324600"/>
            <a:ext cx="2350681" cy="365125"/>
          </a:xfrm>
        </p:spPr>
        <p:txBody>
          <a:bodyPr/>
          <a:lstStyle/>
          <a:p>
            <a:r>
              <a:rPr lang="en-US" dirty="0"/>
              <a:t>Introduction</a:t>
            </a:r>
          </a:p>
        </p:txBody>
      </p:sp>
    </p:spTree>
    <p:extLst>
      <p:ext uri="{BB962C8B-B14F-4D97-AF65-F5344CB8AC3E}">
        <p14:creationId xmlns:p14="http://schemas.microsoft.com/office/powerpoint/2010/main" val="11356804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a:extLst>
              <a:ext uri="{FF2B5EF4-FFF2-40B4-BE49-F238E27FC236}">
                <a16:creationId xmlns:a16="http://schemas.microsoft.com/office/drawing/2014/main" id="{F1B3BEA7-8844-4DE2-970A-03E1FBA8B079}"/>
              </a:ext>
            </a:extLst>
          </p:cNvPr>
          <p:cNvSpPr>
            <a:spLocks noGrp="1"/>
          </p:cNvSpPr>
          <p:nvPr>
            <p:ph idx="1"/>
          </p:nvPr>
        </p:nvSpPr>
        <p:spPr>
          <a:xfrm>
            <a:off x="457200" y="1417638"/>
            <a:ext cx="8229600" cy="4568634"/>
          </a:xfrm>
        </p:spPr>
        <p:txBody>
          <a:bodyPr>
            <a:normAutofit/>
          </a:bodyPr>
          <a:lstStyle/>
          <a:p>
            <a:r>
              <a:rPr lang="en-US" sz="2400" dirty="0">
                <a:cs typeface="Calibri" panose="020F0502020204030204" pitchFamily="34" charset="0"/>
              </a:rPr>
              <a:t>Young females receive less education than young males in nearly every low and lower-middle income developing country </a:t>
            </a:r>
          </a:p>
          <a:p>
            <a:r>
              <a:rPr lang="en-US" sz="2400" dirty="0">
                <a:cs typeface="Calibri" panose="020F0502020204030204" pitchFamily="34" charset="0"/>
              </a:rPr>
              <a:t>Closing the educational gender gap is important because:</a:t>
            </a:r>
          </a:p>
          <a:p>
            <a:pPr lvl="1"/>
            <a:r>
              <a:rPr lang="en-US" sz="2200" dirty="0">
                <a:cs typeface="Calibri" panose="020F0502020204030204" pitchFamily="34" charset="0"/>
              </a:rPr>
              <a:t>The social rate of return on women</a:t>
            </a:r>
            <a:r>
              <a:rPr lang="ja-JP" altLang="en-US" sz="2200" dirty="0">
                <a:cs typeface="Calibri" panose="020F0502020204030204" pitchFamily="34" charset="0"/>
              </a:rPr>
              <a:t>’</a:t>
            </a:r>
            <a:r>
              <a:rPr lang="en-US" sz="2200" dirty="0">
                <a:cs typeface="Calibri" panose="020F0502020204030204" pitchFamily="34" charset="0"/>
              </a:rPr>
              <a:t>s education is higher than that of men in developing countries</a:t>
            </a:r>
          </a:p>
          <a:p>
            <a:pPr lvl="1"/>
            <a:r>
              <a:rPr lang="en-US" sz="2200" dirty="0">
                <a:cs typeface="Calibri" panose="020F0502020204030204" pitchFamily="34" charset="0"/>
              </a:rPr>
              <a:t>Education for women increases productivity, lowers fertility</a:t>
            </a:r>
          </a:p>
          <a:p>
            <a:pPr lvl="1"/>
            <a:r>
              <a:rPr lang="en-US" sz="2200" dirty="0">
                <a:cs typeface="Calibri" panose="020F0502020204030204" pitchFamily="34" charset="0"/>
              </a:rPr>
              <a:t>Educated mothers have a multiplier impact on future generations</a:t>
            </a:r>
          </a:p>
          <a:p>
            <a:pPr lvl="1"/>
            <a:r>
              <a:rPr lang="en-US" sz="2200" dirty="0">
                <a:cs typeface="Calibri" panose="020F0502020204030204" pitchFamily="34" charset="0"/>
              </a:rPr>
              <a:t>Education can break the vicious cycle of poverty and inadequate schooling </a:t>
            </a:r>
            <a:r>
              <a:rPr lang="en-US" sz="2200">
                <a:cs typeface="Calibri" panose="020F0502020204030204" pitchFamily="34" charset="0"/>
              </a:rPr>
              <a:t>for women</a:t>
            </a:r>
            <a:endParaRPr lang="en-US" sz="2200" dirty="0">
              <a:cs typeface="Calibri" panose="020F0502020204030204" pitchFamily="34" charset="0"/>
            </a:endParaRPr>
          </a:p>
        </p:txBody>
      </p:sp>
      <p:sp>
        <p:nvSpPr>
          <p:cNvPr id="7" name="Slide Number Placeholder 3">
            <a:extLst>
              <a:ext uri="{FF2B5EF4-FFF2-40B4-BE49-F238E27FC236}">
                <a16:creationId xmlns:a16="http://schemas.microsoft.com/office/drawing/2014/main" id="{C35173ED-E168-4520-8F35-3540A3D16984}"/>
              </a:ext>
            </a:extLst>
          </p:cNvPr>
          <p:cNvSpPr>
            <a:spLocks noGrp="1"/>
          </p:cNvSpPr>
          <p:nvPr>
            <p:ph type="sldNum" sz="quarter" idx="12"/>
          </p:nvPr>
        </p:nvSpPr>
        <p:spPr>
          <a:xfrm>
            <a:off x="8647272" y="6407944"/>
            <a:ext cx="365760" cy="365125"/>
          </a:xfrm>
        </p:spPr>
        <p:txBody>
          <a:bodyPr/>
          <a:lstStyle/>
          <a:p>
            <a:fld id="{B3977D60-5343-49E1-BD8C-CA39C39BE7A5}" type="slidenum">
              <a:rPr lang="en-US" smtClean="0"/>
              <a:t>23</a:t>
            </a:fld>
            <a:endParaRPr lang="en-US"/>
          </a:p>
        </p:txBody>
      </p:sp>
      <p:sp>
        <p:nvSpPr>
          <p:cNvPr id="8" name="Title 4">
            <a:extLst>
              <a:ext uri="{FF2B5EF4-FFF2-40B4-BE49-F238E27FC236}">
                <a16:creationId xmlns:a16="http://schemas.microsoft.com/office/drawing/2014/main" id="{3006BA91-1E25-46F0-A04A-DA0C98C4F860}"/>
              </a:ext>
            </a:extLst>
          </p:cNvPr>
          <p:cNvSpPr>
            <a:spLocks noGrp="1"/>
          </p:cNvSpPr>
          <p:nvPr>
            <p:ph type="title"/>
          </p:nvPr>
        </p:nvSpPr>
        <p:spPr>
          <a:xfrm>
            <a:off x="457200" y="274638"/>
            <a:ext cx="8229600" cy="1143000"/>
          </a:xfrm>
        </p:spPr>
        <p:txBody>
          <a:bodyPr>
            <a:normAutofit fontScale="90000"/>
          </a:bodyPr>
          <a:lstStyle/>
          <a:p>
            <a:r>
              <a:rPr lang="en-US" dirty="0"/>
              <a:t>The Gender Gap: Discrimination in Education and Health</a:t>
            </a:r>
          </a:p>
        </p:txBody>
      </p:sp>
      <p:sp>
        <p:nvSpPr>
          <p:cNvPr id="9" name="Footer Placeholder 2">
            <a:extLst>
              <a:ext uri="{FF2B5EF4-FFF2-40B4-BE49-F238E27FC236}">
                <a16:creationId xmlns:a16="http://schemas.microsoft.com/office/drawing/2014/main" id="{0A1C297C-3532-4E37-8491-6D149C1605BB}"/>
              </a:ext>
            </a:extLst>
          </p:cNvPr>
          <p:cNvSpPr>
            <a:spLocks noGrp="1"/>
          </p:cNvSpPr>
          <p:nvPr>
            <p:ph type="ftr" sz="quarter" idx="11"/>
          </p:nvPr>
        </p:nvSpPr>
        <p:spPr>
          <a:xfrm>
            <a:off x="6096000" y="6324600"/>
            <a:ext cx="2350681" cy="365125"/>
          </a:xfrm>
        </p:spPr>
        <p:txBody>
          <a:bodyPr/>
          <a:lstStyle/>
          <a:p>
            <a:r>
              <a:rPr lang="en-US" dirty="0"/>
              <a:t>Differentiated reform effects</a:t>
            </a:r>
          </a:p>
        </p:txBody>
      </p:sp>
    </p:spTree>
    <p:extLst>
      <p:ext uri="{BB962C8B-B14F-4D97-AF65-F5344CB8AC3E}">
        <p14:creationId xmlns:p14="http://schemas.microsoft.com/office/powerpoint/2010/main" val="35616433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30F31D6D-E5EC-4E75-B7C7-608E6A09BE25}"/>
              </a:ext>
            </a:extLst>
          </p:cNvPr>
          <p:cNvSpPr>
            <a:spLocks noGrp="1"/>
          </p:cNvSpPr>
          <p:nvPr>
            <p:ph type="sldNum" sz="quarter" idx="12"/>
          </p:nvPr>
        </p:nvSpPr>
        <p:spPr>
          <a:xfrm>
            <a:off x="8647272" y="6407944"/>
            <a:ext cx="365760" cy="365125"/>
          </a:xfrm>
        </p:spPr>
        <p:txBody>
          <a:bodyPr/>
          <a:lstStyle/>
          <a:p>
            <a:fld id="{B3977D60-5343-49E1-BD8C-CA39C39BE7A5}" type="slidenum">
              <a:rPr lang="en-US" smtClean="0"/>
              <a:t>24</a:t>
            </a:fld>
            <a:endParaRPr lang="en-US"/>
          </a:p>
        </p:txBody>
      </p:sp>
      <p:sp>
        <p:nvSpPr>
          <p:cNvPr id="8" name="Title 4">
            <a:extLst>
              <a:ext uri="{FF2B5EF4-FFF2-40B4-BE49-F238E27FC236}">
                <a16:creationId xmlns:a16="http://schemas.microsoft.com/office/drawing/2014/main" id="{8F6B14D1-FE8F-4979-BAD3-29BAFF52C4F1}"/>
              </a:ext>
            </a:extLst>
          </p:cNvPr>
          <p:cNvSpPr>
            <a:spLocks noGrp="1"/>
          </p:cNvSpPr>
          <p:nvPr>
            <p:ph type="title"/>
          </p:nvPr>
        </p:nvSpPr>
        <p:spPr>
          <a:xfrm>
            <a:off x="457200" y="274638"/>
            <a:ext cx="8229600" cy="1143000"/>
          </a:xfrm>
        </p:spPr>
        <p:txBody>
          <a:bodyPr>
            <a:normAutofit/>
          </a:bodyPr>
          <a:lstStyle/>
          <a:p>
            <a:r>
              <a:rPr lang="en-US" sz="3200" dirty="0"/>
              <a:t>Youth Literacy Rate, 2008</a:t>
            </a:r>
          </a:p>
        </p:txBody>
      </p:sp>
      <p:sp>
        <p:nvSpPr>
          <p:cNvPr id="9" name="Footer Placeholder 2">
            <a:extLst>
              <a:ext uri="{FF2B5EF4-FFF2-40B4-BE49-F238E27FC236}">
                <a16:creationId xmlns:a16="http://schemas.microsoft.com/office/drawing/2014/main" id="{45F036A7-3657-49E8-81A8-436F04D7ADAF}"/>
              </a:ext>
            </a:extLst>
          </p:cNvPr>
          <p:cNvSpPr>
            <a:spLocks noGrp="1"/>
          </p:cNvSpPr>
          <p:nvPr>
            <p:ph type="ftr" sz="quarter" idx="11"/>
          </p:nvPr>
        </p:nvSpPr>
        <p:spPr>
          <a:xfrm>
            <a:off x="6096000" y="6324600"/>
            <a:ext cx="2350681" cy="365125"/>
          </a:xfrm>
        </p:spPr>
        <p:txBody>
          <a:bodyPr/>
          <a:lstStyle/>
          <a:p>
            <a:r>
              <a:rPr lang="en-US" dirty="0"/>
              <a:t>Differentiated reform effects</a:t>
            </a:r>
          </a:p>
        </p:txBody>
      </p:sp>
      <p:pic>
        <p:nvPicPr>
          <p:cNvPr id="12" name="Picture 11" descr="fig08_04.gif">
            <a:extLst>
              <a:ext uri="{FF2B5EF4-FFF2-40B4-BE49-F238E27FC236}">
                <a16:creationId xmlns:a16="http://schemas.microsoft.com/office/drawing/2014/main" id="{ACD29A4D-FDD8-42B6-B288-70937319FA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1371600"/>
            <a:ext cx="7071360" cy="4876800"/>
          </a:xfrm>
          <a:prstGeom prst="rect">
            <a:avLst/>
          </a:prstGeom>
        </p:spPr>
      </p:pic>
    </p:spTree>
    <p:extLst>
      <p:ext uri="{BB962C8B-B14F-4D97-AF65-F5344CB8AC3E}">
        <p14:creationId xmlns:p14="http://schemas.microsoft.com/office/powerpoint/2010/main" val="1910179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525963"/>
          </a:xfrm>
        </p:spPr>
        <p:txBody>
          <a:bodyPr>
            <a:normAutofit fontScale="92500" lnSpcReduction="20000"/>
          </a:bodyPr>
          <a:lstStyle/>
          <a:p>
            <a:r>
              <a:rPr lang="en-US" sz="2400" dirty="0"/>
              <a:t>A household sends a particular child to school in a given year if the household’s decision makers expect the private benefits of doing so to outweigh the private costs, including the costs of financing the investment.</a:t>
            </a:r>
          </a:p>
          <a:p>
            <a:pPr lvl="1">
              <a:spcBef>
                <a:spcPts val="1200"/>
              </a:spcBef>
            </a:pPr>
            <a:r>
              <a:rPr lang="en-US" sz="2200" dirty="0"/>
              <a:t>What kinds of benefit might parents derive from sending children to school?</a:t>
            </a:r>
          </a:p>
          <a:p>
            <a:pPr lvl="1">
              <a:spcBef>
                <a:spcPts val="1200"/>
              </a:spcBef>
            </a:pPr>
            <a:r>
              <a:rPr lang="en-US" sz="2200" dirty="0"/>
              <a:t>What kinds of costs might parents associate with sending a child to school?</a:t>
            </a:r>
          </a:p>
          <a:p>
            <a:pPr lvl="1">
              <a:spcBef>
                <a:spcPts val="1200"/>
              </a:spcBef>
            </a:pPr>
            <a:r>
              <a:rPr lang="en-US" sz="2200" dirty="0"/>
              <a:t>Why might some parents perceive that the returns to schooling girls are lower or the costs higher than for boys?</a:t>
            </a:r>
          </a:p>
          <a:p>
            <a:pPr lvl="1">
              <a:spcBef>
                <a:spcPts val="1200"/>
              </a:spcBef>
            </a:pPr>
            <a:r>
              <a:rPr lang="en-US" sz="2200" dirty="0"/>
              <a:t>What kinds of policies might be useful for getting more children into school?</a:t>
            </a:r>
          </a:p>
          <a:p>
            <a:pPr lvl="1">
              <a:spcBef>
                <a:spcPts val="1200"/>
              </a:spcBef>
            </a:pPr>
            <a:r>
              <a:rPr lang="en-US" sz="2200" dirty="0"/>
              <a:t>What do we learn from empirical evidence regarding the policies that might be effective for getting more children into school?</a:t>
            </a:r>
          </a:p>
          <a:p>
            <a:pPr lvl="1">
              <a:spcBef>
                <a:spcPts val="1200"/>
              </a:spcBef>
            </a:pPr>
            <a:endParaRPr lang="en-US" sz="2000" dirty="0"/>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25</a:t>
            </a:fld>
            <a:endParaRPr lang="en-US"/>
          </a:p>
        </p:txBody>
      </p:sp>
      <p:sp>
        <p:nvSpPr>
          <p:cNvPr id="5" name="Title 4"/>
          <p:cNvSpPr>
            <a:spLocks noGrp="1"/>
          </p:cNvSpPr>
          <p:nvPr>
            <p:ph type="title"/>
          </p:nvPr>
        </p:nvSpPr>
        <p:spPr/>
        <p:txBody>
          <a:bodyPr>
            <a:normAutofit/>
          </a:bodyPr>
          <a:lstStyle/>
          <a:p>
            <a:r>
              <a:rPr lang="en-US" dirty="0"/>
              <a:t>School enrollment decisions</a:t>
            </a:r>
          </a:p>
        </p:txBody>
      </p:sp>
      <p:sp>
        <p:nvSpPr>
          <p:cNvPr id="6" name="Footer Placeholder 2"/>
          <p:cNvSpPr>
            <a:spLocks noGrp="1"/>
          </p:cNvSpPr>
          <p:nvPr>
            <p:ph type="ftr" sz="quarter" idx="11"/>
          </p:nvPr>
        </p:nvSpPr>
        <p:spPr>
          <a:xfrm>
            <a:off x="6096000" y="6324600"/>
            <a:ext cx="2350681" cy="365125"/>
          </a:xfrm>
        </p:spPr>
        <p:txBody>
          <a:bodyPr/>
          <a:lstStyle/>
          <a:p>
            <a:r>
              <a:rPr lang="en-US" dirty="0"/>
              <a:t>School enrollment decisions</a:t>
            </a:r>
          </a:p>
        </p:txBody>
      </p:sp>
    </p:spTree>
    <p:extLst>
      <p:ext uri="{BB962C8B-B14F-4D97-AF65-F5344CB8AC3E}">
        <p14:creationId xmlns:p14="http://schemas.microsoft.com/office/powerpoint/2010/main" val="1184510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843272"/>
          </a:xfrm>
        </p:spPr>
        <p:txBody>
          <a:bodyPr>
            <a:normAutofit/>
          </a:bodyPr>
          <a:lstStyle/>
          <a:p>
            <a:pPr marL="109728" indent="0">
              <a:buNone/>
            </a:pPr>
            <a:endParaRPr lang="en-US" dirty="0"/>
          </a:p>
          <a:p>
            <a:pPr>
              <a:spcBef>
                <a:spcPts val="1200"/>
              </a:spcBef>
            </a:pPr>
            <a:endParaRPr lang="en-US" dirty="0"/>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26</a:t>
            </a:fld>
            <a:endParaRPr lang="en-US"/>
          </a:p>
        </p:txBody>
      </p:sp>
      <p:sp>
        <p:nvSpPr>
          <p:cNvPr id="5" name="Title 4"/>
          <p:cNvSpPr>
            <a:spLocks noGrp="1"/>
          </p:cNvSpPr>
          <p:nvPr>
            <p:ph type="title"/>
          </p:nvPr>
        </p:nvSpPr>
        <p:spPr/>
        <p:txBody>
          <a:bodyPr>
            <a:normAutofit fontScale="90000"/>
          </a:bodyPr>
          <a:lstStyle/>
          <a:p>
            <a:r>
              <a:rPr lang="en-US" dirty="0"/>
              <a:t>Direct and indirect impacts of schooling</a:t>
            </a:r>
          </a:p>
        </p:txBody>
      </p:sp>
      <p:sp>
        <p:nvSpPr>
          <p:cNvPr id="6" name="Footer Placeholder 2"/>
          <p:cNvSpPr>
            <a:spLocks noGrp="1"/>
          </p:cNvSpPr>
          <p:nvPr>
            <p:ph type="ftr" sz="quarter" idx="11"/>
          </p:nvPr>
        </p:nvSpPr>
        <p:spPr>
          <a:xfrm>
            <a:off x="6096000" y="6324600"/>
            <a:ext cx="2350681" cy="365125"/>
          </a:xfrm>
        </p:spPr>
        <p:txBody>
          <a:bodyPr/>
          <a:lstStyle/>
          <a:p>
            <a:r>
              <a:rPr lang="en-US" dirty="0"/>
              <a:t>Direct and indirect impacts</a:t>
            </a:r>
          </a:p>
        </p:txBody>
      </p:sp>
      <p:sp>
        <p:nvSpPr>
          <p:cNvPr id="7" name="Content Placeholder 1"/>
          <p:cNvSpPr txBox="1">
            <a:spLocks/>
          </p:cNvSpPr>
          <p:nvPr/>
        </p:nvSpPr>
        <p:spPr>
          <a:xfrm>
            <a:off x="609600" y="838200"/>
            <a:ext cx="8229600" cy="4843272"/>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800" kern="1200">
                <a:solidFill>
                  <a:schemeClr val="tx1"/>
                </a:solidFill>
                <a:latin typeface="Calibri" pitchFamily="34" charset="0"/>
                <a:ea typeface="+mn-ea"/>
                <a:cs typeface="+mn-cs"/>
              </a:defRPr>
            </a:lvl1pPr>
            <a:lvl2pPr marL="621792" indent="-228600" algn="l" rtl="0" eaLnBrk="1" latinLnBrk="0" hangingPunct="1">
              <a:spcBef>
                <a:spcPts val="324"/>
              </a:spcBef>
              <a:buClr>
                <a:schemeClr val="tx1"/>
              </a:buClr>
              <a:buFont typeface="Verdana"/>
              <a:buChar char="◦"/>
              <a:defRPr kumimoji="0" sz="2400" kern="1200">
                <a:solidFill>
                  <a:schemeClr val="tx1"/>
                </a:solidFill>
                <a:latin typeface="Calibri" pitchFamily="34" charset="0"/>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Calibri" pitchFamily="34" charset="0"/>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Calibri" pitchFamily="34" charset="0"/>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Calibri" pitchFamily="34" charset="0"/>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Font typeface="Wingdings 3"/>
              <a:buNone/>
            </a:pPr>
            <a:endParaRPr lang="en-US" dirty="0"/>
          </a:p>
          <a:p>
            <a:pPr>
              <a:spcBef>
                <a:spcPts val="1200"/>
              </a:spcBef>
            </a:pPr>
            <a:r>
              <a:rPr lang="en-US" sz="2400" dirty="0"/>
              <a:t>In the long run, policymakers hope education policies will impact productivity and learning, peace and cooperation, equality, and other outcomes.</a:t>
            </a:r>
          </a:p>
          <a:p>
            <a:pPr lvl="1">
              <a:spcBef>
                <a:spcPts val="1200"/>
              </a:spcBef>
            </a:pPr>
            <a:r>
              <a:rPr lang="en-US" sz="2000" dirty="0"/>
              <a:t>The nature and quality of these long-run effects depend on the content and quality of the education provided.</a:t>
            </a:r>
          </a:p>
          <a:p>
            <a:pPr>
              <a:spcBef>
                <a:spcPts val="1200"/>
              </a:spcBef>
            </a:pPr>
            <a:r>
              <a:rPr lang="en-US" sz="2400" dirty="0"/>
              <a:t>In the short run, policymakers hope to get children into school and keep them there.  The immediate impacts on their families include changes in:</a:t>
            </a:r>
          </a:p>
          <a:p>
            <a:pPr lvl="1">
              <a:spcBef>
                <a:spcPts val="1200"/>
              </a:spcBef>
            </a:pPr>
            <a:r>
              <a:rPr lang="en-US" sz="2000" dirty="0"/>
              <a:t>Time allocation and disposable income (through effects on fees, scholarships, conditional transfers).</a:t>
            </a:r>
          </a:p>
          <a:p>
            <a:pPr marL="109728" indent="0">
              <a:spcBef>
                <a:spcPts val="1200"/>
              </a:spcBef>
              <a:buFont typeface="Wingdings 3"/>
              <a:buNone/>
            </a:pPr>
            <a:endParaRPr lang="en-US" dirty="0"/>
          </a:p>
        </p:txBody>
      </p:sp>
    </p:spTree>
    <p:extLst>
      <p:ext uri="{BB962C8B-B14F-4D97-AF65-F5344CB8AC3E}">
        <p14:creationId xmlns:p14="http://schemas.microsoft.com/office/powerpoint/2010/main" val="35259671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Workfare</a:t>
            </a:r>
          </a:p>
        </p:txBody>
      </p:sp>
      <p:sp>
        <p:nvSpPr>
          <p:cNvPr id="6" name="Slide Number Placeholder 5"/>
          <p:cNvSpPr>
            <a:spLocks noGrp="1"/>
          </p:cNvSpPr>
          <p:nvPr>
            <p:ph type="sldNum" sz="quarter" idx="12"/>
          </p:nvPr>
        </p:nvSpPr>
        <p:spPr/>
        <p:txBody>
          <a:bodyPr/>
          <a:lstStyle/>
          <a:p>
            <a:fld id="{B3977D60-5343-49E1-BD8C-CA39C39BE7A5}" type="slidenum">
              <a:rPr lang="en-US" smtClean="0"/>
              <a:t>27</a:t>
            </a:fld>
            <a:endParaRPr lang="en-US"/>
          </a:p>
        </p:txBody>
      </p:sp>
    </p:spTree>
    <p:extLst>
      <p:ext uri="{BB962C8B-B14F-4D97-AF65-F5344CB8AC3E}">
        <p14:creationId xmlns:p14="http://schemas.microsoft.com/office/powerpoint/2010/main" val="18692103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17638"/>
            <a:ext cx="8229600" cy="4906962"/>
          </a:xfrm>
        </p:spPr>
        <p:txBody>
          <a:bodyPr>
            <a:normAutofit fontScale="77500" lnSpcReduction="20000"/>
          </a:bodyPr>
          <a:lstStyle/>
          <a:p>
            <a:r>
              <a:rPr lang="en-US" dirty="0"/>
              <a:t>Workfare programs provide opportunities for poor households to earn income by performing low-skill labor in public works projects.</a:t>
            </a:r>
          </a:p>
          <a:p>
            <a:pPr marL="109728" indent="0">
              <a:buNone/>
            </a:pPr>
            <a:endParaRPr lang="en-US" sz="2100" dirty="0"/>
          </a:p>
          <a:p>
            <a:pPr lvl="1"/>
            <a:r>
              <a:rPr lang="en-US" sz="2600" dirty="0"/>
              <a:t>They can be thought of as targeted transfer programs in which the distribution of benefits is conditioned on the recipients’ fulfillment of work requirements. </a:t>
            </a:r>
          </a:p>
          <a:p>
            <a:pPr lvl="1"/>
            <a:r>
              <a:rPr lang="en-US" sz="2600" dirty="0"/>
              <a:t>They are also known as programs of direct employment, labor-intensive public works, cash for work, or food for work.</a:t>
            </a:r>
          </a:p>
          <a:p>
            <a:pPr marL="109728" indent="0">
              <a:buNone/>
            </a:pPr>
            <a:endParaRPr lang="en-US" sz="2100" dirty="0"/>
          </a:p>
          <a:p>
            <a:r>
              <a:rPr lang="en-US" dirty="0"/>
              <a:t>Workfare programs are highly appealing to many development analysts and policymakers. </a:t>
            </a:r>
          </a:p>
          <a:p>
            <a:pPr marL="109728" indent="0">
              <a:buNone/>
            </a:pPr>
            <a:endParaRPr lang="en-US" sz="2100" dirty="0"/>
          </a:p>
          <a:p>
            <a:pPr lvl="1"/>
            <a:r>
              <a:rPr lang="en-US" sz="2600" dirty="0"/>
              <a:t>They have greater potential than other transfer programs to reduce poverty in a “self- targeting” fashion while also reducing vulnerability and speeding economic growth. </a:t>
            </a:r>
          </a:p>
          <a:p>
            <a:pPr lvl="1"/>
            <a:r>
              <a:rPr lang="en-US" sz="2600" dirty="0"/>
              <a:t>When they offer low wages for hard work, they attract participation by the poor without attracting the nonpoor, thereby reducing current poverty in a self-targeting fashion.</a:t>
            </a:r>
          </a:p>
        </p:txBody>
      </p:sp>
      <p:sp>
        <p:nvSpPr>
          <p:cNvPr id="3" name="Footer Placeholder 2"/>
          <p:cNvSpPr>
            <a:spLocks noGrp="1"/>
          </p:cNvSpPr>
          <p:nvPr>
            <p:ph type="ftr" sz="quarter" idx="11"/>
          </p:nvPr>
        </p:nvSpPr>
        <p:spPr>
          <a:xfrm>
            <a:off x="6096000" y="6324600"/>
            <a:ext cx="2350681" cy="365125"/>
          </a:xfrm>
        </p:spPr>
        <p:txBody>
          <a:bodyPr/>
          <a:lstStyle/>
          <a:p>
            <a:r>
              <a:rPr lang="en-US" dirty="0"/>
              <a:t>Introduction</a:t>
            </a:r>
          </a:p>
        </p:txBody>
      </p:sp>
      <p:sp>
        <p:nvSpPr>
          <p:cNvPr id="4" name="Slide Number Placeholder 3"/>
          <p:cNvSpPr>
            <a:spLocks noGrp="1"/>
          </p:cNvSpPr>
          <p:nvPr>
            <p:ph type="sldNum" sz="quarter" idx="12"/>
          </p:nvPr>
        </p:nvSpPr>
        <p:spPr/>
        <p:txBody>
          <a:bodyPr/>
          <a:lstStyle/>
          <a:p>
            <a:fld id="{B3977D60-5343-49E1-BD8C-CA39C39BE7A5}" type="slidenum">
              <a:rPr lang="en-US" smtClean="0"/>
              <a:t>28</a:t>
            </a:fld>
            <a:endParaRPr lang="en-US"/>
          </a:p>
        </p:txBody>
      </p:sp>
      <p:sp>
        <p:nvSpPr>
          <p:cNvPr id="5" name="Title 4"/>
          <p:cNvSpPr>
            <a:spLocks noGrp="1"/>
          </p:cNvSpPr>
          <p:nvPr>
            <p:ph type="title"/>
          </p:nvPr>
        </p:nvSpPr>
        <p:spPr/>
        <p:txBody>
          <a:bodyPr>
            <a:normAutofit/>
          </a:bodyPr>
          <a:lstStyle/>
          <a:p>
            <a:r>
              <a:rPr lang="en-US" dirty="0"/>
              <a:t>What are workfare programs?</a:t>
            </a:r>
          </a:p>
        </p:txBody>
      </p:sp>
    </p:spTree>
    <p:extLst>
      <p:ext uri="{BB962C8B-B14F-4D97-AF65-F5344CB8AC3E}">
        <p14:creationId xmlns:p14="http://schemas.microsoft.com/office/powerpoint/2010/main" val="8766660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endParaRPr lang="en-US" dirty="0"/>
          </a:p>
          <a:p>
            <a:endParaRPr lang="en-US" dirty="0"/>
          </a:p>
          <a:p>
            <a:pPr marL="109728" indent="0">
              <a:buNone/>
            </a:pPr>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29</a:t>
            </a:fld>
            <a:endParaRPr lang="en-US"/>
          </a:p>
        </p:txBody>
      </p:sp>
      <p:sp>
        <p:nvSpPr>
          <p:cNvPr id="5" name="Title 4"/>
          <p:cNvSpPr>
            <a:spLocks noGrp="1"/>
          </p:cNvSpPr>
          <p:nvPr>
            <p:ph type="title"/>
          </p:nvPr>
        </p:nvSpPr>
        <p:spPr/>
        <p:txBody>
          <a:bodyPr/>
          <a:lstStyle/>
          <a:p>
            <a:r>
              <a:rPr lang="en-US" dirty="0"/>
              <a:t>The economics of workfare</a:t>
            </a:r>
          </a:p>
        </p:txBody>
      </p:sp>
      <p:sp>
        <p:nvSpPr>
          <p:cNvPr id="6" name="TextBox 5"/>
          <p:cNvSpPr txBox="1"/>
          <p:nvPr/>
        </p:nvSpPr>
        <p:spPr>
          <a:xfrm>
            <a:off x="762000" y="1310277"/>
            <a:ext cx="7696200" cy="4445832"/>
          </a:xfrm>
          <a:prstGeom prst="rect">
            <a:avLst/>
          </a:prstGeom>
          <a:noFill/>
        </p:spPr>
        <p:txBody>
          <a:bodyPr wrap="square" rtlCol="0">
            <a:spAutoFit/>
          </a:bodyPr>
          <a:lstStyle/>
          <a:p>
            <a:pPr marL="342900" indent="-342900">
              <a:lnSpc>
                <a:spcPct val="80000"/>
              </a:lnSpc>
              <a:spcBef>
                <a:spcPts val="600"/>
              </a:spcBef>
              <a:buClr>
                <a:schemeClr val="accent1"/>
              </a:buClr>
              <a:buFont typeface="Wingdings 3" panose="05040102010807070707" pitchFamily="18" charset="2"/>
              <a:buChar char="}"/>
            </a:pPr>
            <a:r>
              <a:rPr lang="en-US" sz="2200" dirty="0">
                <a:solidFill>
                  <a:prstClr val="black"/>
                </a:solidFill>
                <a:latin typeface="Calibri" panose="020F0502020204030204" pitchFamily="34" charset="0"/>
              </a:rPr>
              <a:t>Most workfare programs aim to achieve some combination of three objectives: </a:t>
            </a:r>
          </a:p>
          <a:p>
            <a:pPr>
              <a:lnSpc>
                <a:spcPct val="80000"/>
              </a:lnSpc>
              <a:spcBef>
                <a:spcPts val="600"/>
              </a:spcBef>
              <a:buClr>
                <a:schemeClr val="accent1"/>
              </a:buClr>
            </a:pPr>
            <a:endParaRPr lang="en-US" sz="1600" dirty="0">
              <a:solidFill>
                <a:prstClr val="black"/>
              </a:solidFill>
              <a:latin typeface="Calibri" panose="020F0502020204030204" pitchFamily="34" charset="0"/>
            </a:endParaRP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reducing current poverty for participants, </a:t>
            </a: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reducing vulnerability for households at risk of falling into poverty in the future, </a:t>
            </a: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creating infrastructure assets that speed economic growth and contribute to long-term poverty reduction. </a:t>
            </a:r>
          </a:p>
          <a:p>
            <a:pPr marL="342900" indent="-342900">
              <a:lnSpc>
                <a:spcPct val="80000"/>
              </a:lnSpc>
              <a:spcBef>
                <a:spcPts val="600"/>
              </a:spcBef>
              <a:buClr>
                <a:schemeClr val="accent1"/>
              </a:buClr>
              <a:buFont typeface="Wingdings 3" panose="05040102010807070707" pitchFamily="18" charset="2"/>
              <a:buChar char="}"/>
            </a:pPr>
            <a:endParaRPr lang="en-US" sz="2200" dirty="0">
              <a:solidFill>
                <a:prstClr val="black"/>
              </a:solidFill>
              <a:latin typeface="Calibri" panose="020F0502020204030204" pitchFamily="34" charset="0"/>
            </a:endParaRPr>
          </a:p>
          <a:p>
            <a:pPr marL="342900" indent="-342900">
              <a:lnSpc>
                <a:spcPct val="80000"/>
              </a:lnSpc>
              <a:spcBef>
                <a:spcPts val="600"/>
              </a:spcBef>
              <a:buClr>
                <a:schemeClr val="accent1"/>
              </a:buClr>
              <a:buFont typeface="Wingdings 3" panose="05040102010807070707" pitchFamily="18" charset="2"/>
              <a:buChar char="}"/>
            </a:pPr>
            <a:r>
              <a:rPr lang="en-US" sz="2200" dirty="0">
                <a:solidFill>
                  <a:prstClr val="black"/>
                </a:solidFill>
                <a:latin typeface="Calibri" panose="020F0502020204030204" pitchFamily="34" charset="0"/>
              </a:rPr>
              <a:t>Workfare programs aim to achieve their objectives through two broad channels: </a:t>
            </a:r>
          </a:p>
          <a:p>
            <a:pPr>
              <a:lnSpc>
                <a:spcPct val="80000"/>
              </a:lnSpc>
              <a:spcBef>
                <a:spcPts val="600"/>
              </a:spcBef>
              <a:buClr>
                <a:schemeClr val="accent1"/>
              </a:buClr>
            </a:pPr>
            <a:endParaRPr lang="en-US" sz="1600" dirty="0">
              <a:solidFill>
                <a:prstClr val="black"/>
              </a:solidFill>
              <a:latin typeface="Calibri" panose="020F0502020204030204" pitchFamily="34" charset="0"/>
            </a:endParaRP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distributing wages to needy participants </a:t>
            </a: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creating infrastructure. </a:t>
            </a:r>
            <a:endParaRPr lang="en-US" sz="2200" dirty="0">
              <a:solidFill>
                <a:prstClr val="black"/>
              </a:solidFill>
              <a:latin typeface="Calibri" panose="020F0502020204030204" pitchFamily="34" charset="0"/>
            </a:endParaRPr>
          </a:p>
          <a:p>
            <a:pPr marL="342900" indent="-342900">
              <a:buClr>
                <a:schemeClr val="accent1"/>
              </a:buClr>
              <a:buFont typeface="Wingdings 3" panose="05040102010807070707" pitchFamily="18" charset="2"/>
              <a:buChar char="}"/>
            </a:pPr>
            <a:endParaRPr lang="en-US" sz="2000" dirty="0">
              <a:latin typeface="Calibri" panose="020F0502020204030204" pitchFamily="34" charset="0"/>
            </a:endParaRPr>
          </a:p>
        </p:txBody>
      </p:sp>
      <p:sp>
        <p:nvSpPr>
          <p:cNvPr id="7" name="Footer Placeholder 2"/>
          <p:cNvSpPr>
            <a:spLocks noGrp="1"/>
          </p:cNvSpPr>
          <p:nvPr>
            <p:ph type="ftr" sz="quarter" idx="11"/>
          </p:nvPr>
        </p:nvSpPr>
        <p:spPr>
          <a:xfrm>
            <a:off x="6096000" y="6324600"/>
            <a:ext cx="2350681" cy="365125"/>
          </a:xfrm>
        </p:spPr>
        <p:txBody>
          <a:bodyPr/>
          <a:lstStyle/>
          <a:p>
            <a:r>
              <a:rPr lang="en-US" dirty="0"/>
              <a:t>The economics of workfare</a:t>
            </a:r>
          </a:p>
        </p:txBody>
      </p:sp>
    </p:spTree>
    <p:extLst>
      <p:ext uri="{BB962C8B-B14F-4D97-AF65-F5344CB8AC3E}">
        <p14:creationId xmlns:p14="http://schemas.microsoft.com/office/powerpoint/2010/main" val="28736973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30</a:t>
            </a:fld>
            <a:endParaRPr lang="en-US"/>
          </a:p>
        </p:txBody>
      </p:sp>
      <p:sp>
        <p:nvSpPr>
          <p:cNvPr id="5" name="Title 4"/>
          <p:cNvSpPr>
            <a:spLocks noGrp="1"/>
          </p:cNvSpPr>
          <p:nvPr>
            <p:ph type="title"/>
          </p:nvPr>
        </p:nvSpPr>
        <p:spPr>
          <a:xfrm>
            <a:off x="228600" y="274638"/>
            <a:ext cx="8458200" cy="1143000"/>
          </a:xfrm>
        </p:spPr>
        <p:txBody>
          <a:bodyPr>
            <a:normAutofit/>
          </a:bodyPr>
          <a:lstStyle/>
          <a:p>
            <a:r>
              <a:rPr lang="en-US" dirty="0"/>
              <a:t>Workfare participation and targeting</a:t>
            </a:r>
          </a:p>
        </p:txBody>
      </p:sp>
      <p:sp>
        <p:nvSpPr>
          <p:cNvPr id="46" name="Footer Placeholder 2"/>
          <p:cNvSpPr>
            <a:spLocks noGrp="1"/>
          </p:cNvSpPr>
          <p:nvPr>
            <p:ph type="ftr" sz="quarter" idx="11"/>
          </p:nvPr>
        </p:nvSpPr>
        <p:spPr>
          <a:xfrm>
            <a:off x="6096000" y="6324600"/>
            <a:ext cx="2350681" cy="365125"/>
          </a:xfrm>
        </p:spPr>
        <p:txBody>
          <a:bodyPr/>
          <a:lstStyle/>
          <a:p>
            <a:r>
              <a:rPr lang="en-US" dirty="0"/>
              <a:t>Participation and targeting</a:t>
            </a:r>
          </a:p>
        </p:txBody>
      </p:sp>
      <p:sp>
        <p:nvSpPr>
          <p:cNvPr id="94" name="TextBox 93"/>
          <p:cNvSpPr txBox="1"/>
          <p:nvPr/>
        </p:nvSpPr>
        <p:spPr>
          <a:xfrm>
            <a:off x="266700" y="1292691"/>
            <a:ext cx="8534400" cy="5586145"/>
          </a:xfrm>
          <a:prstGeom prst="rect">
            <a:avLst/>
          </a:prstGeom>
          <a:noFill/>
        </p:spPr>
        <p:txBody>
          <a:bodyPr wrap="square" rtlCol="0">
            <a:spAutoFit/>
          </a:bodyPr>
          <a:lstStyle/>
          <a:p>
            <a:pPr marL="342900" indent="-342900">
              <a:lnSpc>
                <a:spcPct val="80000"/>
              </a:lnSpc>
              <a:spcBef>
                <a:spcPts val="600"/>
              </a:spcBef>
              <a:buClr>
                <a:schemeClr val="accent1"/>
              </a:buClr>
              <a:buFont typeface="Wingdings 3" panose="05040102010807070707" pitchFamily="18" charset="2"/>
              <a:buChar char="}"/>
            </a:pPr>
            <a:r>
              <a:rPr lang="en-US" sz="2200" dirty="0">
                <a:solidFill>
                  <a:prstClr val="black"/>
                </a:solidFill>
                <a:latin typeface="Calibri" panose="020F0502020204030204" pitchFamily="34" charset="0"/>
              </a:rPr>
              <a:t>How do workfare programs alter people’s opportunities and constraints?</a:t>
            </a:r>
          </a:p>
          <a:p>
            <a:pPr>
              <a:lnSpc>
                <a:spcPct val="80000"/>
              </a:lnSpc>
              <a:spcBef>
                <a:spcPts val="600"/>
              </a:spcBef>
              <a:buClr>
                <a:schemeClr val="accent1"/>
              </a:buClr>
            </a:pPr>
            <a:endParaRPr lang="en-US" sz="1600" dirty="0">
              <a:solidFill>
                <a:prstClr val="black"/>
              </a:solidFill>
              <a:latin typeface="Calibri" panose="020F0502020204030204" pitchFamily="34" charset="0"/>
            </a:endParaRP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They offer (sometimes only to certain people) the opportunity to perform low-skill wage labor on a government project</a:t>
            </a: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Sometimes they are combined with offers of additional services (such as job training)</a:t>
            </a: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Sometimes they are tied to other behavioral requirements (such as participation in a related saving program)</a:t>
            </a:r>
          </a:p>
          <a:p>
            <a:pPr marL="342900" lvl="0" indent="-342900">
              <a:spcBef>
                <a:spcPts val="600"/>
              </a:spcBef>
              <a:buClr>
                <a:schemeClr val="accent1"/>
              </a:buClr>
              <a:buFont typeface="Wingdings 3" panose="05040102010807070707" pitchFamily="18" charset="2"/>
              <a:buChar char="}"/>
            </a:pPr>
            <a:endParaRPr lang="en-US" sz="2400" dirty="0">
              <a:solidFill>
                <a:prstClr val="black"/>
              </a:solidFill>
              <a:latin typeface="Calibri" panose="020F0502020204030204" pitchFamily="34" charset="0"/>
            </a:endParaRPr>
          </a:p>
          <a:p>
            <a:pPr marL="342900" lvl="0" indent="-342900">
              <a:spcBef>
                <a:spcPts val="600"/>
              </a:spcBef>
              <a:buClr>
                <a:schemeClr val="accent1"/>
              </a:buClr>
              <a:buFont typeface="Wingdings 3" panose="05040102010807070707" pitchFamily="18" charset="2"/>
              <a:buChar char="}"/>
            </a:pPr>
            <a:r>
              <a:rPr lang="en-US" sz="2400" dirty="0">
                <a:solidFill>
                  <a:prstClr val="black"/>
                </a:solidFill>
                <a:latin typeface="Calibri" panose="020F0502020204030204" pitchFamily="34" charset="0"/>
              </a:rPr>
              <a:t>A household (or one of its members) participates if it:</a:t>
            </a:r>
          </a:p>
          <a:p>
            <a:pPr lvl="0">
              <a:spcBef>
                <a:spcPts val="600"/>
              </a:spcBef>
              <a:buClr>
                <a:schemeClr val="accent1"/>
              </a:buClr>
            </a:pPr>
            <a:endParaRPr lang="en-US" sz="1600" dirty="0">
              <a:solidFill>
                <a:prstClr val="black"/>
              </a:solidFill>
              <a:latin typeface="Calibri" panose="020F0502020204030204" pitchFamily="34" charset="0"/>
            </a:endParaRP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is deemed eligible by program staff</a:t>
            </a: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is informed about the program; and</a:t>
            </a:r>
          </a:p>
          <a:p>
            <a:pPr marL="621792" lvl="1" indent="-228600">
              <a:lnSpc>
                <a:spcPct val="80000"/>
              </a:lnSpc>
              <a:spcBef>
                <a:spcPts val="324"/>
              </a:spcBef>
              <a:buClr>
                <a:schemeClr val="tx1"/>
              </a:buClr>
              <a:buFont typeface="Courier New" pitchFamily="49" charset="0"/>
              <a:buChar char="o"/>
            </a:pPr>
            <a:r>
              <a:rPr lang="en-US" sz="2000" dirty="0">
                <a:latin typeface="Calibri" pitchFamily="34" charset="0"/>
              </a:rPr>
              <a:t>believes that the benefits of participation outweigh the costs</a:t>
            </a:r>
          </a:p>
          <a:p>
            <a:pPr marL="342900" lvl="0" indent="-342900">
              <a:spcBef>
                <a:spcPts val="600"/>
              </a:spcBef>
              <a:buClr>
                <a:schemeClr val="accent1"/>
              </a:buClr>
              <a:buFont typeface="Wingdings 3" panose="05040102010807070707" pitchFamily="18" charset="2"/>
              <a:buChar char="}"/>
            </a:pPr>
            <a:endParaRPr lang="en-US" sz="2400" dirty="0">
              <a:solidFill>
                <a:prstClr val="black"/>
              </a:solidFill>
              <a:latin typeface="Calibri" panose="020F0502020204030204" pitchFamily="34" charset="0"/>
            </a:endParaRPr>
          </a:p>
          <a:p>
            <a:pPr marL="342900" lvl="0" indent="-342900">
              <a:spcBef>
                <a:spcPts val="600"/>
              </a:spcBef>
              <a:buClr>
                <a:schemeClr val="accent1"/>
              </a:buClr>
              <a:buFont typeface="Wingdings 3" panose="05040102010807070707" pitchFamily="18" charset="2"/>
              <a:buChar char="}"/>
            </a:pPr>
            <a:endParaRPr lang="en-US" sz="2400" dirty="0">
              <a:solidFill>
                <a:prstClr val="black"/>
              </a:solidFill>
              <a:latin typeface="Calibri" panose="020F0502020204030204" pitchFamily="34" charset="0"/>
            </a:endParaRPr>
          </a:p>
        </p:txBody>
      </p:sp>
    </p:spTree>
    <p:extLst>
      <p:ext uri="{BB962C8B-B14F-4D97-AF65-F5344CB8AC3E}">
        <p14:creationId xmlns:p14="http://schemas.microsoft.com/office/powerpoint/2010/main" val="9232885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66700" y="1044744"/>
            <a:ext cx="8534400" cy="2662267"/>
          </a:xfrm>
          <a:prstGeom prst="rect">
            <a:avLst/>
          </a:prstGeom>
          <a:noFill/>
        </p:spPr>
        <p:txBody>
          <a:bodyPr wrap="square" rtlCol="0">
            <a:spAutoFit/>
          </a:bodyPr>
          <a:lstStyle/>
          <a:p>
            <a:pPr marL="342900" indent="-342900">
              <a:spcBef>
                <a:spcPts val="600"/>
              </a:spcBef>
              <a:buClr>
                <a:schemeClr val="accent1"/>
              </a:buClr>
              <a:buFont typeface="Wingdings 3" panose="05040102010807070707" pitchFamily="18" charset="2"/>
              <a:buChar char="}"/>
            </a:pPr>
            <a:r>
              <a:rPr lang="en-US" sz="2400" dirty="0">
                <a:solidFill>
                  <a:prstClr val="black"/>
                </a:solidFill>
                <a:latin typeface="Calibri" panose="020F0502020204030204" pitchFamily="34" charset="0"/>
              </a:rPr>
              <a:t>But now participation also requires work (and giving up of income from other sources).</a:t>
            </a:r>
          </a:p>
          <a:p>
            <a:pPr>
              <a:spcBef>
                <a:spcPts val="600"/>
              </a:spcBef>
              <a:buClr>
                <a:schemeClr val="accent1"/>
              </a:buClr>
            </a:pPr>
            <a:endParaRPr lang="en-US" sz="2400" dirty="0">
              <a:solidFill>
                <a:prstClr val="black"/>
              </a:solidFill>
              <a:latin typeface="Calibri" panose="020F0502020204030204" pitchFamily="34" charset="0"/>
            </a:endParaRPr>
          </a:p>
          <a:p>
            <a:pPr marL="800100" lvl="1" indent="-342900">
              <a:spcBef>
                <a:spcPts val="600"/>
              </a:spcBef>
              <a:buClr>
                <a:schemeClr val="tx1"/>
              </a:buClr>
              <a:buFont typeface="Courier New" panose="02070309020205020404" pitchFamily="49" charset="0"/>
              <a:buChar char="o"/>
            </a:pPr>
            <a:r>
              <a:rPr lang="en-US" sz="2000" dirty="0">
                <a:solidFill>
                  <a:prstClr val="black"/>
                </a:solidFill>
                <a:latin typeface="Calibri" panose="020F0502020204030204" pitchFamily="34" charset="0"/>
              </a:rPr>
              <a:t>Having to give up alternative income may be more of a deterrent for the </a:t>
            </a:r>
            <a:r>
              <a:rPr lang="en-US" sz="2000" dirty="0" err="1">
                <a:solidFill>
                  <a:prstClr val="black"/>
                </a:solidFill>
                <a:latin typeface="Calibri" panose="020F0502020204030204" pitchFamily="34" charset="0"/>
              </a:rPr>
              <a:t>nonpoor</a:t>
            </a:r>
            <a:r>
              <a:rPr lang="en-US" sz="2000" dirty="0">
                <a:solidFill>
                  <a:prstClr val="black"/>
                </a:solidFill>
                <a:latin typeface="Calibri" panose="020F0502020204030204" pitchFamily="34" charset="0"/>
              </a:rPr>
              <a:t> than the poor.</a:t>
            </a:r>
          </a:p>
          <a:p>
            <a:pPr marL="800100" lvl="1" indent="-342900">
              <a:spcBef>
                <a:spcPts val="600"/>
              </a:spcBef>
              <a:buClr>
                <a:schemeClr val="tx1"/>
              </a:buClr>
              <a:buFont typeface="Courier New" panose="02070309020205020404" pitchFamily="49" charset="0"/>
              <a:buChar char="o"/>
            </a:pPr>
            <a:r>
              <a:rPr lang="en-US" sz="2000" dirty="0">
                <a:solidFill>
                  <a:prstClr val="black"/>
                </a:solidFill>
                <a:latin typeface="Calibri" panose="020F0502020204030204" pitchFamily="34" charset="0"/>
              </a:rPr>
              <a:t>But having to work may also make participation infeasible for some of the poorest workers.</a:t>
            </a:r>
          </a:p>
        </p:txBody>
      </p:sp>
      <p:sp>
        <p:nvSpPr>
          <p:cNvPr id="4" name="TextBox 3"/>
          <p:cNvSpPr txBox="1"/>
          <p:nvPr/>
        </p:nvSpPr>
        <p:spPr>
          <a:xfrm>
            <a:off x="152400" y="381000"/>
            <a:ext cx="8763000" cy="584775"/>
          </a:xfrm>
          <a:prstGeom prst="rect">
            <a:avLst/>
          </a:prstGeom>
          <a:noFill/>
        </p:spPr>
        <p:txBody>
          <a:bodyPr wrap="square" rtlCol="0">
            <a:spAutoFit/>
          </a:bodyPr>
          <a:lstStyle/>
          <a:p>
            <a:r>
              <a:rPr lang="en-US" sz="3200" b="1" dirty="0">
                <a:solidFill>
                  <a:schemeClr val="accent1">
                    <a:lumMod val="75000"/>
                  </a:schemeClr>
                </a:solidFill>
                <a:latin typeface="+mj-lt"/>
                <a:ea typeface="Times New Roman"/>
              </a:rPr>
              <a:t>Workfare participation and targeting</a:t>
            </a:r>
            <a:endParaRPr lang="en-US" sz="3200" dirty="0">
              <a:solidFill>
                <a:schemeClr val="accent1">
                  <a:lumMod val="75000"/>
                </a:schemeClr>
              </a:solidFill>
              <a:effectLst/>
              <a:latin typeface="+mj-lt"/>
              <a:ea typeface="Times New Roman"/>
            </a:endParaRPr>
          </a:p>
        </p:txBody>
      </p:sp>
      <p:sp>
        <p:nvSpPr>
          <p:cNvPr id="3" name="Slide Number Placeholder 2"/>
          <p:cNvSpPr>
            <a:spLocks noGrp="1"/>
          </p:cNvSpPr>
          <p:nvPr>
            <p:ph type="sldNum" sz="quarter" idx="12"/>
          </p:nvPr>
        </p:nvSpPr>
        <p:spPr/>
        <p:txBody>
          <a:bodyPr/>
          <a:lstStyle/>
          <a:p>
            <a:fld id="{B3977D60-5343-49E1-BD8C-CA39C39BE7A5}" type="slidenum">
              <a:rPr lang="en-US" smtClean="0"/>
              <a:t>31</a:t>
            </a:fld>
            <a:endParaRPr lang="en-US"/>
          </a:p>
        </p:txBody>
      </p:sp>
      <p:sp>
        <p:nvSpPr>
          <p:cNvPr id="6" name="Footer Placeholder 4"/>
          <p:cNvSpPr>
            <a:spLocks noGrp="1"/>
          </p:cNvSpPr>
          <p:nvPr>
            <p:ph type="ftr" sz="quarter" idx="11"/>
          </p:nvPr>
        </p:nvSpPr>
        <p:spPr>
          <a:xfrm>
            <a:off x="2754719" y="6248400"/>
            <a:ext cx="5627281" cy="365125"/>
          </a:xfrm>
        </p:spPr>
        <p:txBody>
          <a:bodyPr/>
          <a:lstStyle/>
          <a:p>
            <a:r>
              <a:rPr lang="en-US" dirty="0"/>
              <a:t>Participation and targeting</a:t>
            </a:r>
          </a:p>
        </p:txBody>
      </p:sp>
    </p:spTree>
    <p:extLst>
      <p:ext uri="{BB962C8B-B14F-4D97-AF65-F5344CB8AC3E}">
        <p14:creationId xmlns:p14="http://schemas.microsoft.com/office/powerpoint/2010/main" val="37119242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15090</TotalTime>
  <Words>2531</Words>
  <Application>Microsoft Office PowerPoint</Application>
  <PresentationFormat>全屏显示(4:3)</PresentationFormat>
  <Paragraphs>354</Paragraphs>
  <Slides>31</Slides>
  <Notes>31</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Concourse</vt:lpstr>
      <vt:lpstr>PowerPoint 演示文稿</vt:lpstr>
      <vt:lpstr>Labor markets</vt:lpstr>
      <vt:lpstr>Why study labor markets?</vt:lpstr>
      <vt:lpstr>Simple models of the national market for low-skill labor:  competitive equilibrium</vt:lpstr>
      <vt:lpstr>Why study labor markets?</vt:lpstr>
      <vt:lpstr>Simple models of the national market for low-skill labor:  unemployment</vt:lpstr>
      <vt:lpstr>Working conditions and employment contracts</vt:lpstr>
      <vt:lpstr>Mobility in developing country labor markets</vt:lpstr>
      <vt:lpstr>Efficiency of labor allocation</vt:lpstr>
      <vt:lpstr>Efficiency of labor allocation</vt:lpstr>
      <vt:lpstr>Geographic mobility</vt:lpstr>
      <vt:lpstr>Inter-firm mobility</vt:lpstr>
      <vt:lpstr>Human capital and labor markets</vt:lpstr>
      <vt:lpstr>Human capital and labor markets</vt:lpstr>
      <vt:lpstr>Human capital and labor markets</vt:lpstr>
      <vt:lpstr>Human capital and labor markets</vt:lpstr>
      <vt:lpstr>Human capital and labor markets</vt:lpstr>
      <vt:lpstr>Human capital and labor markets</vt:lpstr>
      <vt:lpstr>Human capital and labor markets</vt:lpstr>
      <vt:lpstr>Education</vt:lpstr>
      <vt:lpstr>Education</vt:lpstr>
      <vt:lpstr>Education </vt:lpstr>
      <vt:lpstr>The Gender Gap: Discrimination in Education and Health</vt:lpstr>
      <vt:lpstr>Youth Literacy Rate, 2008</vt:lpstr>
      <vt:lpstr>School enrollment decisions</vt:lpstr>
      <vt:lpstr>Direct and indirect impacts of schooling</vt:lpstr>
      <vt:lpstr>Workfare</vt:lpstr>
      <vt:lpstr>What are workfare programs?</vt:lpstr>
      <vt:lpstr>The economics of workfare</vt:lpstr>
      <vt:lpstr>Workfare participation and targeting</vt:lpstr>
      <vt:lpstr>PowerPoint 演示文稿</vt:lpstr>
    </vt:vector>
  </TitlesOfParts>
  <Company>Tufts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9 Labor markets</dc:title>
  <dc:creator>Julie Schaffner</dc:creator>
  <cp:lastModifiedBy>Shiying Wang</cp:lastModifiedBy>
  <cp:revision>353</cp:revision>
  <dcterms:created xsi:type="dcterms:W3CDTF">2013-06-05T14:58:57Z</dcterms:created>
  <dcterms:modified xsi:type="dcterms:W3CDTF">2018-10-29T21:59:15Z</dcterms:modified>
</cp:coreProperties>
</file>