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1" r:id="rId1"/>
  </p:sldMasterIdLst>
  <p:notesMasterIdLst>
    <p:notesMasterId r:id="rId19"/>
  </p:notesMasterIdLst>
  <p:handoutMasterIdLst>
    <p:handoutMasterId r:id="rId20"/>
  </p:handoutMasterIdLst>
  <p:sldIdLst>
    <p:sldId id="267" r:id="rId2"/>
    <p:sldId id="271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DAD6236-7754-45FA-9C8E-EA409FA8C53C}" type="datetime1">
              <a:rPr lang="en-US"/>
              <a:pPr>
                <a:defRPr/>
              </a:pPr>
              <a:t>9/22/2011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237536E-6421-4E55-A8BA-9192A66243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432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FDBB413-F5F4-49F8-B227-B2652A733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6599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3274D-4831-4E24-AF3E-463B7BEDEE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BD89E-7595-4603-A370-572C979300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87F82-D662-4389-AB9B-02A6233D8C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EC70E-04CA-43BE-96C7-9D21933197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570FD-7F83-4E19-9F2C-8ED5421C80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603FA-0ACB-4CD4-AC8F-EC7B9A983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5F6E3-74A0-41D8-ABFC-DE09C79E67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DDC36-9733-4A57-A181-2520C514C9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9F124-F88A-4E47-944E-765AB6D625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F60B4-6E0E-41C0-9E06-ABACB7A250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54D76-19DD-4385-8FEF-55D8777251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7EF248B-810E-42DB-9769-A6550B001F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.org/dpi/ngosection/annualconfs/53/sg-address.html" TargetMode="External"/><Relationship Id="rId2" Type="http://schemas.openxmlformats.org/officeDocument/2006/relationships/hyperlink" Target="http://www.brainyquote.com/quotes/quotes/k/kofiannan130999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Political, Economic, and Legal Differences – Part 2 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Thursday, September 22,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Academic Sources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dirty="0" smtClean="0"/>
              <a:t>“</a:t>
            </a:r>
            <a:r>
              <a:rPr lang="en-CA" sz="2400" b="1" dirty="0"/>
              <a:t>Globalization </a:t>
            </a:r>
            <a:r>
              <a:rPr lang="en-CA" sz="2400" dirty="0"/>
              <a:t>is the system of interaction among the countries of the world in order to develop the global </a:t>
            </a:r>
            <a:r>
              <a:rPr lang="en-CA" sz="2400" dirty="0" smtClean="0"/>
              <a:t>economy.”</a:t>
            </a:r>
          </a:p>
          <a:p>
            <a:r>
              <a:rPr lang="en-CA" sz="2400" dirty="0" err="1" smtClean="0"/>
              <a:t>HotBabeFatChicks</a:t>
            </a:r>
            <a:endParaRPr lang="en-CA" sz="2400" dirty="0" smtClean="0"/>
          </a:p>
          <a:p>
            <a:r>
              <a:rPr lang="en-CA" sz="2400" dirty="0" smtClean="0"/>
              <a:t>Other pages written by </a:t>
            </a:r>
            <a:r>
              <a:rPr lang="en-CA" sz="2400" dirty="0" err="1" smtClean="0"/>
              <a:t>HotBabeFatChicks</a:t>
            </a:r>
            <a:r>
              <a:rPr lang="en-CA" sz="2400" dirty="0" smtClean="0"/>
              <a:t> include</a:t>
            </a:r>
          </a:p>
          <a:p>
            <a:pPr lvl="1"/>
            <a:r>
              <a:rPr lang="en-CA" sz="2400" dirty="0" smtClean="0"/>
              <a:t>Types of Glassware</a:t>
            </a:r>
          </a:p>
          <a:p>
            <a:pPr lvl="1"/>
            <a:r>
              <a:rPr lang="en-CA" sz="2400" dirty="0" smtClean="0"/>
              <a:t>Human Circulatory System</a:t>
            </a:r>
          </a:p>
          <a:p>
            <a:pPr lvl="1"/>
            <a:r>
              <a:rPr lang="en-CA" sz="2400" dirty="0" smtClean="0"/>
              <a:t>Styles of Listening </a:t>
            </a:r>
          </a:p>
          <a:p>
            <a:pPr lvl="1"/>
            <a:r>
              <a:rPr lang="en-CA" sz="2400" dirty="0" smtClean="0"/>
              <a:t>Permanent Magnets</a:t>
            </a:r>
          </a:p>
          <a:p>
            <a:pPr lvl="1"/>
            <a:r>
              <a:rPr lang="en-CA" sz="2400" dirty="0" smtClean="0"/>
              <a:t>125 other pages… NOT A CREDIBLE SOURCE!</a:t>
            </a:r>
          </a:p>
          <a:p>
            <a:endParaRPr lang="en-CA" sz="2400" dirty="0" smtClean="0"/>
          </a:p>
          <a:p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396259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Quotes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 </a:t>
            </a:r>
            <a:r>
              <a:rPr lang="en-US" dirty="0" smtClean="0"/>
              <a:t>careful where you get them from </a:t>
            </a:r>
          </a:p>
          <a:p>
            <a:pPr lvl="1"/>
            <a:r>
              <a:rPr lang="en-US" dirty="0" smtClean="0"/>
              <a:t> Example: “It has been said that arguing against globalization is like arguing against the laws of gravity.” Kofi Annan </a:t>
            </a:r>
            <a:r>
              <a:rPr lang="en-US" dirty="0" smtClean="0"/>
              <a:t>(Secretary General of UN)</a:t>
            </a:r>
            <a:endParaRPr lang="en-US" dirty="0" smtClean="0"/>
          </a:p>
          <a:p>
            <a:pPr lvl="2"/>
            <a:r>
              <a:rPr lang="en-US" dirty="0" smtClean="0">
                <a:hlinkClick r:id="rId2"/>
              </a:rPr>
              <a:t>http://www.brainyquote.com/quotes/quotes/k/kofiannan130999.html</a:t>
            </a:r>
            <a:r>
              <a:rPr lang="en-US" dirty="0" smtClean="0"/>
              <a:t> </a:t>
            </a:r>
          </a:p>
          <a:p>
            <a:pPr lvl="2"/>
            <a:r>
              <a:rPr lang="en-US" dirty="0" smtClean="0">
                <a:hlinkClick r:id="rId3"/>
              </a:rPr>
              <a:t>http://www.un.org/dpi/ngosection/annualconfs/53/sg-address.html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18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Other Non-Academic Websites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Ilovetoronto.com</a:t>
            </a:r>
          </a:p>
          <a:p>
            <a:r>
              <a:rPr lang="en-CA" dirty="0" smtClean="0"/>
              <a:t>Globalization101.org</a:t>
            </a:r>
          </a:p>
          <a:p>
            <a:r>
              <a:rPr lang="en-CA" dirty="0" smtClean="0"/>
              <a:t>Darkseptemberrain.com</a:t>
            </a:r>
          </a:p>
          <a:p>
            <a:r>
              <a:rPr lang="en-CA" dirty="0" smtClean="0"/>
              <a:t>Buzzle.com </a:t>
            </a:r>
          </a:p>
          <a:p>
            <a:r>
              <a:rPr lang="en-CA" dirty="0" smtClean="0"/>
              <a:t>Vivelecanada.ca</a:t>
            </a:r>
          </a:p>
          <a:p>
            <a:r>
              <a:rPr lang="en-CA" dirty="0" smtClean="0"/>
              <a:t>N2growth.com/blog </a:t>
            </a:r>
          </a:p>
          <a:p>
            <a:r>
              <a:rPr lang="en-CA" dirty="0" smtClean="0"/>
              <a:t>Top20lists.com </a:t>
            </a:r>
          </a:p>
          <a:p>
            <a:r>
              <a:rPr lang="en-CA" dirty="0" smtClean="0"/>
              <a:t>Docstoc.com </a:t>
            </a:r>
          </a:p>
          <a:p>
            <a:r>
              <a:rPr lang="en-CA" dirty="0" smtClean="0"/>
              <a:t>Qwhatis.com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839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Legal and Economic Systems</a:t>
            </a:r>
          </a:p>
        </p:txBody>
      </p:sp>
      <p:sp>
        <p:nvSpPr>
          <p:cNvPr id="153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Legal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Common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Civil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Theocratic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Economic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Market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Centrally planned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Mixed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The dynamics of economic systems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31851F-E009-4944-8A3B-EDFB077E05A2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Common Law</a:t>
            </a:r>
          </a:p>
        </p:txBody>
      </p:sp>
      <p:sp>
        <p:nvSpPr>
          <p:cNvPr id="1639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From the United Kingdom</a:t>
            </a:r>
          </a:p>
          <a:p>
            <a:pPr eaLnBrk="1" hangingPunct="1"/>
            <a:r>
              <a:rPr lang="en-US" smtClean="0"/>
              <a:t>Depends on precedent</a:t>
            </a:r>
          </a:p>
          <a:p>
            <a:pPr eaLnBrk="1" hangingPunct="1"/>
            <a:r>
              <a:rPr lang="en-US" smtClean="0"/>
              <a:t>Judges act as referees</a:t>
            </a:r>
          </a:p>
          <a:p>
            <a:pPr eaLnBrk="1" hangingPunct="1"/>
            <a:r>
              <a:rPr lang="en-US" smtClean="0"/>
              <a:t>Lawyers argue for interpretations</a:t>
            </a:r>
          </a:p>
          <a:p>
            <a:pPr eaLnBrk="1" hangingPunct="1"/>
            <a:r>
              <a:rPr lang="en-US" smtClean="0"/>
              <a:t>Many cases go to juries</a:t>
            </a:r>
          </a:p>
          <a:p>
            <a:pPr eaLnBrk="1" hangingPunct="1"/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AFD649-9889-4FAA-AB39-9D54B9FC6DB7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Civil Law</a:t>
            </a:r>
          </a:p>
        </p:txBody>
      </p:sp>
      <p:sp>
        <p:nvSpPr>
          <p:cNvPr id="1741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Developed in France</a:t>
            </a:r>
          </a:p>
          <a:p>
            <a:pPr eaLnBrk="1" hangingPunct="1"/>
            <a:r>
              <a:rPr lang="en-US" smtClean="0"/>
              <a:t>Refers directly to laws and ordinances</a:t>
            </a:r>
          </a:p>
          <a:p>
            <a:pPr eaLnBrk="1" hangingPunct="1"/>
            <a:r>
              <a:rPr lang="en-US" smtClean="0"/>
              <a:t>Judges make decisions based on rules</a:t>
            </a:r>
          </a:p>
          <a:p>
            <a:pPr eaLnBrk="1" hangingPunct="1"/>
            <a:r>
              <a:rPr lang="en-US" smtClean="0"/>
              <a:t>Lawyers less important</a:t>
            </a:r>
          </a:p>
          <a:p>
            <a:pPr eaLnBrk="1" hangingPunct="1"/>
            <a:r>
              <a:rPr lang="en-US" smtClean="0"/>
              <a:t>May not be laws to cover cases</a:t>
            </a:r>
          </a:p>
          <a:p>
            <a:pPr eaLnBrk="1" hangingPunct="1"/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D9418E-E4EF-42C4-920B-CC99F5F4E8A3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Theocratic Law</a:t>
            </a:r>
          </a:p>
        </p:txBody>
      </p:sp>
      <p:sp>
        <p:nvSpPr>
          <p:cNvPr id="184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Largely Islamic</a:t>
            </a:r>
          </a:p>
          <a:p>
            <a:pPr eaLnBrk="1" hangingPunct="1"/>
            <a:r>
              <a:rPr lang="en-US" smtClean="0"/>
              <a:t>Laws based on Koran and commentaries</a:t>
            </a:r>
          </a:p>
          <a:p>
            <a:pPr eaLnBrk="1" hangingPunct="1"/>
            <a:r>
              <a:rPr lang="en-US" smtClean="0"/>
              <a:t>Influences content of laws and process of legal system</a:t>
            </a:r>
          </a:p>
          <a:p>
            <a:pPr eaLnBrk="1" hangingPunct="1"/>
            <a:r>
              <a:rPr lang="en-US" smtClean="0"/>
              <a:t>Clerics may serve as judges or advisors</a:t>
            </a:r>
          </a:p>
          <a:p>
            <a:pPr eaLnBrk="1" hangingPunct="1"/>
            <a:r>
              <a:rPr lang="en-US" smtClean="0"/>
              <a:t>Impact on banking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F2F0BA-11A4-4417-899F-C0EDCBE1D38C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Reliability of Legal Systems</a:t>
            </a:r>
          </a:p>
        </p:txBody>
      </p:sp>
      <p:sp>
        <p:nvSpPr>
          <p:cNvPr id="1946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Problems with corruption</a:t>
            </a:r>
          </a:p>
          <a:p>
            <a:pPr eaLnBrk="1" hangingPunct="1"/>
            <a:r>
              <a:rPr lang="en-US" smtClean="0"/>
              <a:t>Problems with political influence</a:t>
            </a:r>
          </a:p>
          <a:p>
            <a:pPr eaLnBrk="1" hangingPunct="1"/>
            <a:r>
              <a:rPr lang="en-US" smtClean="0"/>
              <a:t>Time to get through the legal system</a:t>
            </a:r>
          </a:p>
          <a:p>
            <a:pPr eaLnBrk="1" hangingPunct="1"/>
            <a:r>
              <a:rPr lang="en-US" smtClean="0"/>
              <a:t>How much does society rely on legal system?</a:t>
            </a:r>
          </a:p>
          <a:p>
            <a:pPr lvl="1" eaLnBrk="1" hangingPunct="1"/>
            <a:r>
              <a:rPr lang="en-US" smtClean="0"/>
              <a:t>Japan-little</a:t>
            </a:r>
          </a:p>
          <a:p>
            <a:pPr lvl="1" eaLnBrk="1" hangingPunct="1"/>
            <a:r>
              <a:rPr lang="en-US" smtClean="0"/>
              <a:t>Britain-significantly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D87A3-4443-4D98-8094-5F7949A44864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Market Systems</a:t>
            </a:r>
          </a:p>
        </p:txBody>
      </p:sp>
      <p:sp>
        <p:nvSpPr>
          <p:cNvPr id="204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Market determines</a:t>
            </a:r>
          </a:p>
          <a:p>
            <a:pPr lvl="1" eaLnBrk="1" hangingPunct="1"/>
            <a:r>
              <a:rPr lang="en-US" sz="2400" smtClean="0"/>
              <a:t>Types of goods offered</a:t>
            </a:r>
          </a:p>
          <a:p>
            <a:pPr lvl="1" eaLnBrk="1" hangingPunct="1"/>
            <a:r>
              <a:rPr lang="en-US" sz="2400" smtClean="0"/>
              <a:t>Prices of goods</a:t>
            </a:r>
          </a:p>
          <a:p>
            <a:pPr eaLnBrk="1" hangingPunct="1"/>
            <a:r>
              <a:rPr lang="en-US" sz="2800" smtClean="0"/>
              <a:t>Markets are still regulated</a:t>
            </a:r>
          </a:p>
          <a:p>
            <a:pPr lvl="1" eaLnBrk="1" hangingPunct="1"/>
            <a:r>
              <a:rPr lang="en-US" sz="2400" smtClean="0"/>
              <a:t>Quality</a:t>
            </a:r>
          </a:p>
          <a:p>
            <a:pPr lvl="1" eaLnBrk="1" hangingPunct="1"/>
            <a:r>
              <a:rPr lang="en-US" sz="2400" smtClean="0"/>
              <a:t>Descriptions</a:t>
            </a:r>
          </a:p>
          <a:p>
            <a:pPr lvl="1" eaLnBrk="1" hangingPunct="1"/>
            <a:r>
              <a:rPr lang="en-US" sz="2400" smtClean="0"/>
              <a:t>Examples:</a:t>
            </a:r>
          </a:p>
          <a:p>
            <a:pPr lvl="2" eaLnBrk="1" hangingPunct="1"/>
            <a:r>
              <a:rPr lang="en-US" sz="2000" smtClean="0"/>
              <a:t>Drugs</a:t>
            </a:r>
          </a:p>
          <a:p>
            <a:pPr lvl="2" eaLnBrk="1" hangingPunct="1"/>
            <a:r>
              <a:rPr lang="en-US" sz="2000" smtClean="0"/>
              <a:t>Guns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FA2198-47B9-41B0-8264-189474D43CA3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Centrally Planned Economies</a:t>
            </a:r>
          </a:p>
        </p:txBody>
      </p:sp>
      <p:sp>
        <p:nvSpPr>
          <p:cNvPr id="215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Few completely planned economies remain</a:t>
            </a:r>
          </a:p>
          <a:p>
            <a:pPr eaLnBrk="1" hangingPunct="1"/>
            <a:r>
              <a:rPr lang="en-US" smtClean="0"/>
              <a:t>Main ideas:</a:t>
            </a:r>
          </a:p>
          <a:p>
            <a:pPr lvl="1" eaLnBrk="1" hangingPunct="1"/>
            <a:r>
              <a:rPr lang="en-US" smtClean="0"/>
              <a:t>Fair distribution</a:t>
            </a:r>
          </a:p>
          <a:p>
            <a:pPr lvl="1" eaLnBrk="1" hangingPunct="1"/>
            <a:r>
              <a:rPr lang="en-US" smtClean="0"/>
              <a:t>Global efficiency</a:t>
            </a:r>
          </a:p>
          <a:p>
            <a:pPr lvl="1" eaLnBrk="1" hangingPunct="1"/>
            <a:r>
              <a:rPr lang="en-US" smtClean="0"/>
              <a:t>Provide population with necessities</a:t>
            </a:r>
          </a:p>
          <a:p>
            <a:pPr eaLnBrk="1" hangingPunct="1"/>
            <a:r>
              <a:rPr lang="en-US" smtClean="0"/>
              <a:t>Most failed</a:t>
            </a:r>
          </a:p>
          <a:p>
            <a:pPr eaLnBrk="1" hangingPunct="1"/>
            <a:r>
              <a:rPr lang="en-US" smtClean="0"/>
              <a:t>Markets became more sophisticated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DFF3C7-8497-4357-8C44-E0F8103EB817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Mixed Economies I</a:t>
            </a:r>
          </a:p>
        </p:txBody>
      </p:sp>
      <p:sp>
        <p:nvSpPr>
          <p:cNvPr id="225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Combine market mechanisms with some central planning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Can be done in several ways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China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Strong central planning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State owned enterprises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Free market sector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Specific intervention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C23B2-C227-4C10-BF02-08EA90FD18C3}" type="slidenum">
              <a:rPr lang="en-US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Mixed Economies II</a:t>
            </a:r>
          </a:p>
        </p:txBody>
      </p:sp>
      <p:sp>
        <p:nvSpPr>
          <p:cNvPr id="235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India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Some state owned enterprises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Strong free market sector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Little central planning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Brazil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State owned enterprises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Central planning but little direct control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Moving toward privatization but slowly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494A18-EECB-4BF1-AD38-B864DED16547}" type="slidenum">
              <a:rPr lang="en-US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Dynamics of Economic Systems</a:t>
            </a:r>
          </a:p>
        </p:txBody>
      </p:sp>
      <p:sp>
        <p:nvSpPr>
          <p:cNvPr id="245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Economic systems evolve over time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Sometimes change dramatically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Economic flows and political pressures force changes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Venezuela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Russia</a:t>
            </a:r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C517C8-5856-41CA-B1F0-FEC8DF529B0F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Video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dirty="0" smtClean="0"/>
              <a:t>Why is it important for Peru to maintain a stable currency and stable government?  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dirty="0" smtClean="0"/>
              <a:t>How do these policies help attract foreign investment?  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dirty="0" smtClean="0"/>
              <a:t>What other steps is Peru taking to make the country more attractive to business?</a:t>
            </a:r>
          </a:p>
          <a:p>
            <a:pPr eaLnBrk="1" hangingPunct="1">
              <a:defRPr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6363E-3C19-4393-880B-F274826CE23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Video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en-US" smtClean="0"/>
              <a:t>What challenges face Peru today? 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en-US" smtClean="0"/>
              <a:t>Comment on the value of continued investment in Peru’s infrastructure.  How can improvements in infrastructure facilitate the country’s ability to compete in the global market place?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1FED6-D78D-4556-82E7-F29496582C96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Video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en-US" smtClean="0"/>
              <a:t>Peru and Brazil are currently working to develop a transoceanic highway linking the two countries.  How might further integration between Brazil and Peru change the political and economic power structure in the region?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22,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The Economic and Legal Framework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8E0DEE-CCD6-473C-80B0-31BA8B8CA60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1307</TotalTime>
  <Words>570</Words>
  <Application>Microsoft Office PowerPoint</Application>
  <PresentationFormat>On-screen Show (4:3)</PresentationFormat>
  <Paragraphs>150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Political, Economic, and Legal Differences – Part 2 </vt:lpstr>
      <vt:lpstr>Academic Sources</vt:lpstr>
      <vt:lpstr>Quotes</vt:lpstr>
      <vt:lpstr>Other Non-Academic Websites</vt:lpstr>
      <vt:lpstr>Legal and Economic Systems</vt:lpstr>
      <vt:lpstr>Common Law</vt:lpstr>
      <vt:lpstr>Civil Law</vt:lpstr>
      <vt:lpstr>Theocratic Law</vt:lpstr>
      <vt:lpstr>The Reliability of Legal Systems</vt:lpstr>
      <vt:lpstr>Market Systems</vt:lpstr>
      <vt:lpstr>Centrally Planned Economies</vt:lpstr>
      <vt:lpstr>Mixed Economies I</vt:lpstr>
      <vt:lpstr>Mixed Economies II</vt:lpstr>
      <vt:lpstr>The Dynamics of Economic Systems</vt:lpstr>
      <vt:lpstr>Video</vt:lpstr>
      <vt:lpstr>Video</vt:lpstr>
      <vt:lpstr>Video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Legal and Economic Systems</dc:title>
  <dc:creator>David Cray</dc:creator>
  <cp:lastModifiedBy>Carleton University</cp:lastModifiedBy>
  <cp:revision>71</cp:revision>
  <cp:lastPrinted>2009-09-21T12:57:46Z</cp:lastPrinted>
  <dcterms:created xsi:type="dcterms:W3CDTF">2007-09-18T19:55:11Z</dcterms:created>
  <dcterms:modified xsi:type="dcterms:W3CDTF">2011-09-22T14:39:06Z</dcterms:modified>
</cp:coreProperties>
</file>