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24"/>
  </p:notesMasterIdLst>
  <p:sldIdLst>
    <p:sldId id="286" r:id="rId2"/>
    <p:sldId id="297" r:id="rId3"/>
    <p:sldId id="299" r:id="rId4"/>
    <p:sldId id="298" r:id="rId5"/>
    <p:sldId id="287" r:id="rId6"/>
    <p:sldId id="257" r:id="rId7"/>
    <p:sldId id="258" r:id="rId8"/>
    <p:sldId id="261" r:id="rId9"/>
    <p:sldId id="262" r:id="rId10"/>
    <p:sldId id="263" r:id="rId11"/>
    <p:sldId id="300" r:id="rId12"/>
    <p:sldId id="301" r:id="rId13"/>
    <p:sldId id="265" r:id="rId14"/>
    <p:sldId id="266" r:id="rId15"/>
    <p:sldId id="267" r:id="rId16"/>
    <p:sldId id="269" r:id="rId17"/>
    <p:sldId id="270" r:id="rId18"/>
    <p:sldId id="271" r:id="rId19"/>
    <p:sldId id="273" r:id="rId20"/>
    <p:sldId id="274" r:id="rId21"/>
    <p:sldId id="275" r:id="rId22"/>
    <p:sldId id="277" r:id="rId23"/>
  </p:sldIdLst>
  <p:sldSz cx="9144000" cy="6858000" type="screen4x3"/>
  <p:notesSz cx="68580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396" autoAdjust="0"/>
  </p:normalViewPr>
  <p:slideViewPr>
    <p:cSldViewPr>
      <p:cViewPr varScale="1">
        <p:scale>
          <a:sx n="81" d="100"/>
          <a:sy n="81" d="100"/>
        </p:scale>
        <p:origin x="1086"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86" d="100"/>
          <a:sy n="86" d="100"/>
        </p:scale>
        <p:origin x="-3846" y="-90"/>
      </p:cViewPr>
      <p:guideLst>
        <p:guide orient="horz" pos="2928"/>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64820"/>
          </a:xfrm>
          <a:prstGeom prst="rect">
            <a:avLst/>
          </a:prstGeom>
        </p:spPr>
        <p:txBody>
          <a:bodyPr vert="horz" lIns="91440" tIns="45720" rIns="91440" bIns="45720" rtlCol="0"/>
          <a:lstStyle>
            <a:lvl1pPr algn="r">
              <a:defRPr sz="1200"/>
            </a:lvl1pPr>
          </a:lstStyle>
          <a:p>
            <a:fld id="{A7775AFF-205A-4ABC-BC3C-AA44E5200EA6}" type="datetimeFigureOut">
              <a:rPr lang="en-CA" smtClean="0"/>
              <a:pPr/>
              <a:t>2014-04-17</a:t>
            </a:fld>
            <a:endParaRPr lang="en-CA"/>
          </a:p>
        </p:txBody>
      </p:sp>
      <p:sp>
        <p:nvSpPr>
          <p:cNvPr id="4" name="Slide Image Placeholder 3"/>
          <p:cNvSpPr>
            <a:spLocks noGrp="1" noRot="1" noChangeAspect="1"/>
          </p:cNvSpPr>
          <p:nvPr>
            <p:ph type="sldImg" idx="2"/>
          </p:nvPr>
        </p:nvSpPr>
        <p:spPr>
          <a:xfrm>
            <a:off x="1104900" y="696913"/>
            <a:ext cx="4648200" cy="348615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15790"/>
            <a:ext cx="5486400" cy="418338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829967"/>
            <a:ext cx="2971800" cy="46482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829967"/>
            <a:ext cx="2971800" cy="464820"/>
          </a:xfrm>
          <a:prstGeom prst="rect">
            <a:avLst/>
          </a:prstGeom>
        </p:spPr>
        <p:txBody>
          <a:bodyPr vert="horz" lIns="91440" tIns="45720" rIns="91440" bIns="45720" rtlCol="0" anchor="b"/>
          <a:lstStyle>
            <a:lvl1pPr algn="r">
              <a:defRPr sz="1200"/>
            </a:lvl1pPr>
          </a:lstStyle>
          <a:p>
            <a:fld id="{1F45CA69-5CC2-4DA2-B316-12CCC69F826D}" type="slidenum">
              <a:rPr lang="en-CA" smtClean="0"/>
              <a:pPr/>
              <a:t>‹#›</a:t>
            </a:fld>
            <a:endParaRPr lang="en-CA"/>
          </a:p>
        </p:txBody>
      </p:sp>
    </p:spTree>
    <p:extLst>
      <p:ext uri="{BB962C8B-B14F-4D97-AF65-F5344CB8AC3E}">
        <p14:creationId xmlns:p14="http://schemas.microsoft.com/office/powerpoint/2010/main" val="33667678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endParaRPr lang="en-US" sz="3600" dirty="0" smtClean="0"/>
          </a:p>
          <a:p>
            <a:endParaRPr lang="en-US" dirty="0" smtClean="0"/>
          </a:p>
          <a:p>
            <a:endParaRPr lang="en-CA" dirty="0"/>
          </a:p>
        </p:txBody>
      </p:sp>
      <p:sp>
        <p:nvSpPr>
          <p:cNvPr id="4" name="Slide Number Placeholder 3"/>
          <p:cNvSpPr>
            <a:spLocks noGrp="1"/>
          </p:cNvSpPr>
          <p:nvPr>
            <p:ph type="sldNum" sz="quarter" idx="10"/>
          </p:nvPr>
        </p:nvSpPr>
        <p:spPr/>
        <p:txBody>
          <a:bodyPr/>
          <a:lstStyle/>
          <a:p>
            <a:fld id="{1F45CA69-5CC2-4DA2-B316-12CCC69F826D}" type="slidenum">
              <a:rPr lang="en-CA" smtClean="0"/>
              <a:pPr/>
              <a:t>1</a:t>
            </a:fld>
            <a:endParaRPr lang="en-CA"/>
          </a:p>
        </p:txBody>
      </p:sp>
    </p:spTree>
    <p:extLst>
      <p:ext uri="{BB962C8B-B14F-4D97-AF65-F5344CB8AC3E}">
        <p14:creationId xmlns:p14="http://schemas.microsoft.com/office/powerpoint/2010/main" val="99666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87438" y="182563"/>
            <a:ext cx="4648200" cy="3486150"/>
          </a:xfrm>
        </p:spPr>
      </p:sp>
      <p:sp>
        <p:nvSpPr>
          <p:cNvPr id="3" name="Notes Placeholder 2"/>
          <p:cNvSpPr>
            <a:spLocks noGrp="1"/>
          </p:cNvSpPr>
          <p:nvPr>
            <p:ph type="body" idx="1"/>
          </p:nvPr>
        </p:nvSpPr>
        <p:spPr>
          <a:xfrm>
            <a:off x="685800" y="3769702"/>
            <a:ext cx="5486400" cy="5270986"/>
          </a:xfrm>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1F45CA69-5CC2-4DA2-B316-12CCC69F826D}" type="slidenum">
              <a:rPr lang="en-CA" smtClean="0"/>
              <a:pPr/>
              <a:t>2</a:t>
            </a:fld>
            <a:endParaRPr lang="en-CA"/>
          </a:p>
        </p:txBody>
      </p:sp>
    </p:spTree>
    <p:extLst>
      <p:ext uri="{BB962C8B-B14F-4D97-AF65-F5344CB8AC3E}">
        <p14:creationId xmlns:p14="http://schemas.microsoft.com/office/powerpoint/2010/main" val="29160214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600" dirty="0"/>
          </a:p>
        </p:txBody>
      </p:sp>
      <p:sp>
        <p:nvSpPr>
          <p:cNvPr id="4" name="Slide Number Placeholder 3"/>
          <p:cNvSpPr>
            <a:spLocks noGrp="1"/>
          </p:cNvSpPr>
          <p:nvPr>
            <p:ph type="sldNum" sz="quarter" idx="10"/>
          </p:nvPr>
        </p:nvSpPr>
        <p:spPr/>
        <p:txBody>
          <a:bodyPr/>
          <a:lstStyle/>
          <a:p>
            <a:fld id="{1F45CA69-5CC2-4DA2-B316-12CCC69F826D}" type="slidenum">
              <a:rPr lang="en-CA" smtClean="0"/>
              <a:pPr/>
              <a:t>3</a:t>
            </a:fld>
            <a:endParaRPr lang="en-CA"/>
          </a:p>
        </p:txBody>
      </p:sp>
    </p:spTree>
    <p:extLst>
      <p:ext uri="{BB962C8B-B14F-4D97-AF65-F5344CB8AC3E}">
        <p14:creationId xmlns:p14="http://schemas.microsoft.com/office/powerpoint/2010/main" val="27360282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sz="1600" dirty="0"/>
          </a:p>
        </p:txBody>
      </p:sp>
      <p:sp>
        <p:nvSpPr>
          <p:cNvPr id="4" name="Slide Number Placeholder 3"/>
          <p:cNvSpPr>
            <a:spLocks noGrp="1"/>
          </p:cNvSpPr>
          <p:nvPr>
            <p:ph type="sldNum" sz="quarter" idx="10"/>
          </p:nvPr>
        </p:nvSpPr>
        <p:spPr/>
        <p:txBody>
          <a:bodyPr/>
          <a:lstStyle/>
          <a:p>
            <a:fld id="{1F45CA69-5CC2-4DA2-B316-12CCC69F826D}" type="slidenum">
              <a:rPr lang="en-CA" smtClean="0"/>
              <a:pPr/>
              <a:t>4</a:t>
            </a:fld>
            <a:endParaRPr lang="en-CA"/>
          </a:p>
        </p:txBody>
      </p:sp>
    </p:spTree>
    <p:extLst>
      <p:ext uri="{BB962C8B-B14F-4D97-AF65-F5344CB8AC3E}">
        <p14:creationId xmlns:p14="http://schemas.microsoft.com/office/powerpoint/2010/main" val="29945682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87438" y="182563"/>
            <a:ext cx="4648200" cy="3486150"/>
          </a:xfrm>
        </p:spPr>
      </p:sp>
      <p:sp>
        <p:nvSpPr>
          <p:cNvPr id="3" name="Notes Placeholder 2"/>
          <p:cNvSpPr>
            <a:spLocks noGrp="1"/>
          </p:cNvSpPr>
          <p:nvPr>
            <p:ph type="body" idx="1"/>
          </p:nvPr>
        </p:nvSpPr>
        <p:spPr>
          <a:xfrm>
            <a:off x="685800" y="3916119"/>
            <a:ext cx="5486400" cy="5197777"/>
          </a:xfrm>
        </p:spPr>
        <p:txBody>
          <a:bodyPr>
            <a:normAutofit/>
          </a:bodyPr>
          <a:lstStyle/>
          <a:p>
            <a:endParaRPr lang="en-US" dirty="0" smtClean="0"/>
          </a:p>
        </p:txBody>
      </p:sp>
      <p:sp>
        <p:nvSpPr>
          <p:cNvPr id="4" name="Slide Number Placeholder 3"/>
          <p:cNvSpPr>
            <a:spLocks noGrp="1"/>
          </p:cNvSpPr>
          <p:nvPr>
            <p:ph type="sldNum" sz="quarter" idx="10"/>
          </p:nvPr>
        </p:nvSpPr>
        <p:spPr/>
        <p:txBody>
          <a:bodyPr/>
          <a:lstStyle/>
          <a:p>
            <a:fld id="{1F45CA69-5CC2-4DA2-B316-12CCC69F826D}" type="slidenum">
              <a:rPr lang="en-CA" smtClean="0"/>
              <a:pPr/>
              <a:t>5</a:t>
            </a:fld>
            <a:endParaRPr lang="en-CA"/>
          </a:p>
        </p:txBody>
      </p:sp>
    </p:spTree>
    <p:extLst>
      <p:ext uri="{BB962C8B-B14F-4D97-AF65-F5344CB8AC3E}">
        <p14:creationId xmlns:p14="http://schemas.microsoft.com/office/powerpoint/2010/main" val="37368940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1F45CA69-5CC2-4DA2-B316-12CCC69F826D}" type="slidenum">
              <a:rPr lang="en-CA" smtClean="0"/>
              <a:pPr/>
              <a:t>6</a:t>
            </a:fld>
            <a:endParaRPr lang="en-CA"/>
          </a:p>
        </p:txBody>
      </p:sp>
    </p:spTree>
    <p:extLst>
      <p:ext uri="{BB962C8B-B14F-4D97-AF65-F5344CB8AC3E}">
        <p14:creationId xmlns:p14="http://schemas.microsoft.com/office/powerpoint/2010/main" val="16659815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71450" indent="-171450">
              <a:buFont typeface="Arial" pitchFamily="34" charset="0"/>
              <a:buChar char="•"/>
            </a:pPr>
            <a:endParaRPr lang="en-CA" dirty="0"/>
          </a:p>
        </p:txBody>
      </p:sp>
      <p:sp>
        <p:nvSpPr>
          <p:cNvPr id="4" name="Slide Number Placeholder 3"/>
          <p:cNvSpPr>
            <a:spLocks noGrp="1"/>
          </p:cNvSpPr>
          <p:nvPr>
            <p:ph type="sldNum" sz="quarter" idx="10"/>
          </p:nvPr>
        </p:nvSpPr>
        <p:spPr/>
        <p:txBody>
          <a:bodyPr/>
          <a:lstStyle/>
          <a:p>
            <a:fld id="{1F45CA69-5CC2-4DA2-B316-12CCC69F826D}" type="slidenum">
              <a:rPr lang="en-CA" smtClean="0"/>
              <a:pPr/>
              <a:t>7</a:t>
            </a:fld>
            <a:endParaRPr lang="en-CA"/>
          </a:p>
        </p:txBody>
      </p:sp>
    </p:spTree>
    <p:extLst>
      <p:ext uri="{BB962C8B-B14F-4D97-AF65-F5344CB8AC3E}">
        <p14:creationId xmlns:p14="http://schemas.microsoft.com/office/powerpoint/2010/main" val="41404804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smtClean="0"/>
          </a:p>
        </p:txBody>
      </p:sp>
      <p:sp>
        <p:nvSpPr>
          <p:cNvPr id="4" name="Slide Number Placeholder 3"/>
          <p:cNvSpPr>
            <a:spLocks noGrp="1"/>
          </p:cNvSpPr>
          <p:nvPr>
            <p:ph type="sldNum" sz="quarter" idx="10"/>
          </p:nvPr>
        </p:nvSpPr>
        <p:spPr/>
        <p:txBody>
          <a:bodyPr/>
          <a:lstStyle/>
          <a:p>
            <a:fld id="{1F45CA69-5CC2-4DA2-B316-12CCC69F826D}" type="slidenum">
              <a:rPr lang="en-CA" smtClean="0"/>
              <a:pPr/>
              <a:t>8</a:t>
            </a:fld>
            <a:endParaRPr lang="en-CA"/>
          </a:p>
        </p:txBody>
      </p:sp>
    </p:spTree>
    <p:extLst>
      <p:ext uri="{BB962C8B-B14F-4D97-AF65-F5344CB8AC3E}">
        <p14:creationId xmlns:p14="http://schemas.microsoft.com/office/powerpoint/2010/main" val="40269496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8875" y="255588"/>
            <a:ext cx="4648200" cy="3486150"/>
          </a:xfrm>
        </p:spPr>
      </p:sp>
      <p:sp>
        <p:nvSpPr>
          <p:cNvPr id="3" name="Notes Placeholder 2"/>
          <p:cNvSpPr>
            <a:spLocks noGrp="1"/>
          </p:cNvSpPr>
          <p:nvPr>
            <p:ph type="body" idx="1"/>
          </p:nvPr>
        </p:nvSpPr>
        <p:spPr>
          <a:xfrm>
            <a:off x="685800" y="4062535"/>
            <a:ext cx="5486400" cy="4536635"/>
          </a:xfrm>
        </p:spPr>
        <p:txBody>
          <a:bodyPr>
            <a:normAutofit/>
          </a:bodyPr>
          <a:lstStyle/>
          <a:p>
            <a:pPr>
              <a:buFont typeface="Arial" pitchFamily="34" charset="0"/>
              <a:buChar char="•"/>
            </a:pPr>
            <a:r>
              <a:rPr lang="en-CA" sz="1600" dirty="0" smtClean="0"/>
              <a:t>L</a:t>
            </a:r>
          </a:p>
          <a:p>
            <a:endParaRPr lang="en-CA" sz="1600" dirty="0" smtClean="0"/>
          </a:p>
          <a:p>
            <a:endParaRPr lang="en-CA" sz="1600" dirty="0"/>
          </a:p>
        </p:txBody>
      </p:sp>
      <p:sp>
        <p:nvSpPr>
          <p:cNvPr id="4" name="Slide Number Placeholder 3"/>
          <p:cNvSpPr>
            <a:spLocks noGrp="1"/>
          </p:cNvSpPr>
          <p:nvPr>
            <p:ph type="sldNum" sz="quarter" idx="10"/>
          </p:nvPr>
        </p:nvSpPr>
        <p:spPr/>
        <p:txBody>
          <a:bodyPr/>
          <a:lstStyle/>
          <a:p>
            <a:fld id="{1F45CA69-5CC2-4DA2-B316-12CCC69F826D}" type="slidenum">
              <a:rPr lang="en-CA" smtClean="0"/>
              <a:pPr/>
              <a:t>9</a:t>
            </a:fld>
            <a:endParaRPr lang="en-CA"/>
          </a:p>
        </p:txBody>
      </p:sp>
    </p:spTree>
    <p:extLst>
      <p:ext uri="{BB962C8B-B14F-4D97-AF65-F5344CB8AC3E}">
        <p14:creationId xmlns:p14="http://schemas.microsoft.com/office/powerpoint/2010/main" val="11521906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sz="1600" dirty="0"/>
          </a:p>
        </p:txBody>
      </p:sp>
      <p:sp>
        <p:nvSpPr>
          <p:cNvPr id="4" name="Slide Number Placeholder 3"/>
          <p:cNvSpPr>
            <a:spLocks noGrp="1"/>
          </p:cNvSpPr>
          <p:nvPr>
            <p:ph type="sldNum" sz="quarter" idx="10"/>
          </p:nvPr>
        </p:nvSpPr>
        <p:spPr/>
        <p:txBody>
          <a:bodyPr/>
          <a:lstStyle/>
          <a:p>
            <a:fld id="{1F45CA69-5CC2-4DA2-B316-12CCC69F826D}" type="slidenum">
              <a:rPr lang="en-CA" smtClean="0"/>
              <a:pPr/>
              <a:t>10</a:t>
            </a:fld>
            <a:endParaRPr lang="en-CA"/>
          </a:p>
        </p:txBody>
      </p:sp>
    </p:spTree>
    <p:extLst>
      <p:ext uri="{BB962C8B-B14F-4D97-AF65-F5344CB8AC3E}">
        <p14:creationId xmlns:p14="http://schemas.microsoft.com/office/powerpoint/2010/main" val="35037069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F45CA69-5CC2-4DA2-B316-12CCC69F826D}" type="slidenum">
              <a:rPr lang="en-CA" smtClean="0"/>
              <a:pPr/>
              <a:t>11</a:t>
            </a:fld>
            <a:endParaRPr lang="en-CA"/>
          </a:p>
        </p:txBody>
      </p:sp>
    </p:spTree>
    <p:extLst>
      <p:ext uri="{BB962C8B-B14F-4D97-AF65-F5344CB8AC3E}">
        <p14:creationId xmlns:p14="http://schemas.microsoft.com/office/powerpoint/2010/main" val="28815374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endParaRPr lang="en-CA" sz="1600" dirty="0" smtClean="0"/>
          </a:p>
        </p:txBody>
      </p:sp>
      <p:sp>
        <p:nvSpPr>
          <p:cNvPr id="4" name="Slide Number Placeholder 3"/>
          <p:cNvSpPr>
            <a:spLocks noGrp="1"/>
          </p:cNvSpPr>
          <p:nvPr>
            <p:ph type="sldNum" sz="quarter" idx="10"/>
          </p:nvPr>
        </p:nvSpPr>
        <p:spPr/>
        <p:txBody>
          <a:bodyPr/>
          <a:lstStyle/>
          <a:p>
            <a:fld id="{1F45CA69-5CC2-4DA2-B316-12CCC69F826D}" type="slidenum">
              <a:rPr lang="en-CA" smtClean="0"/>
              <a:pPr/>
              <a:t>13</a:t>
            </a:fld>
            <a:endParaRPr lang="en-CA"/>
          </a:p>
        </p:txBody>
      </p:sp>
    </p:spTree>
    <p:extLst>
      <p:ext uri="{BB962C8B-B14F-4D97-AF65-F5344CB8AC3E}">
        <p14:creationId xmlns:p14="http://schemas.microsoft.com/office/powerpoint/2010/main" val="2811635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sz="1600" dirty="0"/>
          </a:p>
        </p:txBody>
      </p:sp>
      <p:sp>
        <p:nvSpPr>
          <p:cNvPr id="4" name="Slide Number Placeholder 3"/>
          <p:cNvSpPr>
            <a:spLocks noGrp="1"/>
          </p:cNvSpPr>
          <p:nvPr>
            <p:ph type="sldNum" sz="quarter" idx="10"/>
          </p:nvPr>
        </p:nvSpPr>
        <p:spPr/>
        <p:txBody>
          <a:bodyPr/>
          <a:lstStyle/>
          <a:p>
            <a:fld id="{1F45CA69-5CC2-4DA2-B316-12CCC69F826D}" type="slidenum">
              <a:rPr lang="en-CA" smtClean="0"/>
              <a:pPr/>
              <a:t>14</a:t>
            </a:fld>
            <a:endParaRPr lang="en-CA"/>
          </a:p>
        </p:txBody>
      </p:sp>
    </p:spTree>
    <p:extLst>
      <p:ext uri="{BB962C8B-B14F-4D97-AF65-F5344CB8AC3E}">
        <p14:creationId xmlns:p14="http://schemas.microsoft.com/office/powerpoint/2010/main" val="27581780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1F45CA69-5CC2-4DA2-B316-12CCC69F826D}" type="slidenum">
              <a:rPr lang="en-CA" smtClean="0"/>
              <a:pPr/>
              <a:t>15</a:t>
            </a:fld>
            <a:endParaRPr lang="en-CA"/>
          </a:p>
        </p:txBody>
      </p:sp>
    </p:spTree>
    <p:extLst>
      <p:ext uri="{BB962C8B-B14F-4D97-AF65-F5344CB8AC3E}">
        <p14:creationId xmlns:p14="http://schemas.microsoft.com/office/powerpoint/2010/main" val="17534485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endParaRPr lang="en-CA" sz="1600" dirty="0" smtClean="0"/>
          </a:p>
        </p:txBody>
      </p:sp>
      <p:sp>
        <p:nvSpPr>
          <p:cNvPr id="4" name="Slide Number Placeholder 3"/>
          <p:cNvSpPr>
            <a:spLocks noGrp="1"/>
          </p:cNvSpPr>
          <p:nvPr>
            <p:ph type="sldNum" sz="quarter" idx="10"/>
          </p:nvPr>
        </p:nvSpPr>
        <p:spPr/>
        <p:txBody>
          <a:bodyPr/>
          <a:lstStyle/>
          <a:p>
            <a:fld id="{1F45CA69-5CC2-4DA2-B316-12CCC69F826D}" type="slidenum">
              <a:rPr lang="en-CA" smtClean="0"/>
              <a:pPr/>
              <a:t>16</a:t>
            </a:fld>
            <a:endParaRPr lang="en-CA"/>
          </a:p>
        </p:txBody>
      </p:sp>
    </p:spTree>
    <p:extLst>
      <p:ext uri="{BB962C8B-B14F-4D97-AF65-F5344CB8AC3E}">
        <p14:creationId xmlns:p14="http://schemas.microsoft.com/office/powerpoint/2010/main" val="31379507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1F45CA69-5CC2-4DA2-B316-12CCC69F826D}" type="slidenum">
              <a:rPr lang="en-CA" smtClean="0"/>
              <a:pPr/>
              <a:t>17</a:t>
            </a:fld>
            <a:endParaRPr lang="en-CA"/>
          </a:p>
        </p:txBody>
      </p:sp>
    </p:spTree>
    <p:extLst>
      <p:ext uri="{BB962C8B-B14F-4D97-AF65-F5344CB8AC3E}">
        <p14:creationId xmlns:p14="http://schemas.microsoft.com/office/powerpoint/2010/main" val="8043619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sz="1600" dirty="0"/>
          </a:p>
        </p:txBody>
      </p:sp>
      <p:sp>
        <p:nvSpPr>
          <p:cNvPr id="4" name="Slide Number Placeholder 3"/>
          <p:cNvSpPr>
            <a:spLocks noGrp="1"/>
          </p:cNvSpPr>
          <p:nvPr>
            <p:ph type="sldNum" sz="quarter" idx="10"/>
          </p:nvPr>
        </p:nvSpPr>
        <p:spPr/>
        <p:txBody>
          <a:bodyPr/>
          <a:lstStyle/>
          <a:p>
            <a:fld id="{1F45CA69-5CC2-4DA2-B316-12CCC69F826D}" type="slidenum">
              <a:rPr lang="en-CA" smtClean="0"/>
              <a:pPr/>
              <a:t>18</a:t>
            </a:fld>
            <a:endParaRPr lang="en-CA"/>
          </a:p>
        </p:txBody>
      </p:sp>
    </p:spTree>
    <p:extLst>
      <p:ext uri="{BB962C8B-B14F-4D97-AF65-F5344CB8AC3E}">
        <p14:creationId xmlns:p14="http://schemas.microsoft.com/office/powerpoint/2010/main" val="33985715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14413" y="255588"/>
            <a:ext cx="4648200" cy="3486150"/>
          </a:xfrm>
        </p:spPr>
      </p:sp>
      <p:sp>
        <p:nvSpPr>
          <p:cNvPr id="3" name="Notes Placeholder 2"/>
          <p:cNvSpPr>
            <a:spLocks noGrp="1"/>
          </p:cNvSpPr>
          <p:nvPr>
            <p:ph type="body" idx="1"/>
          </p:nvPr>
        </p:nvSpPr>
        <p:spPr>
          <a:xfrm>
            <a:off x="685800" y="3989327"/>
            <a:ext cx="5486400" cy="4904945"/>
          </a:xfrm>
        </p:spPr>
        <p:txBody>
          <a:bodyPr>
            <a:normAutofit/>
          </a:bodyPr>
          <a:lstStyle/>
          <a:p>
            <a:endParaRPr lang="en-CA" sz="1600" dirty="0"/>
          </a:p>
        </p:txBody>
      </p:sp>
      <p:sp>
        <p:nvSpPr>
          <p:cNvPr id="4" name="Slide Number Placeholder 3"/>
          <p:cNvSpPr>
            <a:spLocks noGrp="1"/>
          </p:cNvSpPr>
          <p:nvPr>
            <p:ph type="sldNum" sz="quarter" idx="10"/>
          </p:nvPr>
        </p:nvSpPr>
        <p:spPr/>
        <p:txBody>
          <a:bodyPr/>
          <a:lstStyle/>
          <a:p>
            <a:fld id="{1F45CA69-5CC2-4DA2-B316-12CCC69F826D}" type="slidenum">
              <a:rPr lang="en-CA" smtClean="0"/>
              <a:pPr/>
              <a:t>19</a:t>
            </a:fld>
            <a:endParaRPr lang="en-CA"/>
          </a:p>
        </p:txBody>
      </p:sp>
    </p:spTree>
    <p:extLst>
      <p:ext uri="{BB962C8B-B14F-4D97-AF65-F5344CB8AC3E}">
        <p14:creationId xmlns:p14="http://schemas.microsoft.com/office/powerpoint/2010/main" val="29438787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sz="1600" dirty="0"/>
          </a:p>
        </p:txBody>
      </p:sp>
      <p:sp>
        <p:nvSpPr>
          <p:cNvPr id="4" name="Slide Number Placeholder 3"/>
          <p:cNvSpPr>
            <a:spLocks noGrp="1"/>
          </p:cNvSpPr>
          <p:nvPr>
            <p:ph type="sldNum" sz="quarter" idx="10"/>
          </p:nvPr>
        </p:nvSpPr>
        <p:spPr/>
        <p:txBody>
          <a:bodyPr/>
          <a:lstStyle/>
          <a:p>
            <a:fld id="{1F45CA69-5CC2-4DA2-B316-12CCC69F826D}" type="slidenum">
              <a:rPr lang="en-CA" smtClean="0"/>
              <a:pPr/>
              <a:t>20</a:t>
            </a:fld>
            <a:endParaRPr lang="en-CA"/>
          </a:p>
        </p:txBody>
      </p:sp>
    </p:spTree>
    <p:extLst>
      <p:ext uri="{BB962C8B-B14F-4D97-AF65-F5344CB8AC3E}">
        <p14:creationId xmlns:p14="http://schemas.microsoft.com/office/powerpoint/2010/main" val="6042315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sz="1600" dirty="0" smtClean="0"/>
          </a:p>
        </p:txBody>
      </p:sp>
      <p:sp>
        <p:nvSpPr>
          <p:cNvPr id="4" name="Slide Number Placeholder 3"/>
          <p:cNvSpPr>
            <a:spLocks noGrp="1"/>
          </p:cNvSpPr>
          <p:nvPr>
            <p:ph type="sldNum" sz="quarter" idx="10"/>
          </p:nvPr>
        </p:nvSpPr>
        <p:spPr/>
        <p:txBody>
          <a:bodyPr/>
          <a:lstStyle/>
          <a:p>
            <a:fld id="{1F45CA69-5CC2-4DA2-B316-12CCC69F826D}" type="slidenum">
              <a:rPr lang="en-CA" smtClean="0"/>
              <a:pPr/>
              <a:t>21</a:t>
            </a:fld>
            <a:endParaRPr lang="en-CA"/>
          </a:p>
        </p:txBody>
      </p:sp>
    </p:spTree>
    <p:extLst>
      <p:ext uri="{BB962C8B-B14F-4D97-AF65-F5344CB8AC3E}">
        <p14:creationId xmlns:p14="http://schemas.microsoft.com/office/powerpoint/2010/main" val="27835878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sz="1600" dirty="0"/>
          </a:p>
        </p:txBody>
      </p:sp>
      <p:sp>
        <p:nvSpPr>
          <p:cNvPr id="4" name="Slide Number Placeholder 3"/>
          <p:cNvSpPr>
            <a:spLocks noGrp="1"/>
          </p:cNvSpPr>
          <p:nvPr>
            <p:ph type="sldNum" sz="quarter" idx="10"/>
          </p:nvPr>
        </p:nvSpPr>
        <p:spPr/>
        <p:txBody>
          <a:bodyPr/>
          <a:lstStyle/>
          <a:p>
            <a:fld id="{1F45CA69-5CC2-4DA2-B316-12CCC69F826D}" type="slidenum">
              <a:rPr lang="en-CA" smtClean="0"/>
              <a:pPr/>
              <a:t>22</a:t>
            </a:fld>
            <a:endParaRPr lang="en-CA"/>
          </a:p>
        </p:txBody>
      </p:sp>
    </p:spTree>
    <p:extLst>
      <p:ext uri="{BB962C8B-B14F-4D97-AF65-F5344CB8AC3E}">
        <p14:creationId xmlns:p14="http://schemas.microsoft.com/office/powerpoint/2010/main" val="21995920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F564E6F1-242C-46D6-9E8A-ED916B83BD98}" type="datetime1">
              <a:rPr lang="en-CA" smtClean="0"/>
              <a:t>2014-04-17</a:t>
            </a:fld>
            <a:endParaRPr lang="en-CA"/>
          </a:p>
        </p:txBody>
      </p:sp>
      <p:sp>
        <p:nvSpPr>
          <p:cNvPr id="17" name="Footer Placeholder 16"/>
          <p:cNvSpPr>
            <a:spLocks noGrp="1"/>
          </p:cNvSpPr>
          <p:nvPr>
            <p:ph type="ftr" sz="quarter" idx="11"/>
          </p:nvPr>
        </p:nvSpPr>
        <p:spPr/>
        <p:txBody>
          <a:bodyPr/>
          <a:lstStyle/>
          <a:p>
            <a:endParaRPr lang="en-CA"/>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7326B657-5DF4-448F-B13D-4B052BF5E35E}" type="slidenum">
              <a:rPr lang="en-CA" smtClean="0"/>
              <a:pPr/>
              <a:t>‹#›</a:t>
            </a:fld>
            <a:endParaRPr lang="en-CA"/>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DF2F4B3B-D3AE-4048-9831-6CB657994C03}" type="datetime1">
              <a:rPr lang="en-CA" smtClean="0"/>
              <a:t>2014-04-17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7326B657-5DF4-448F-B13D-4B052BF5E35E}" type="slidenum">
              <a:rPr lang="en-CA" smtClean="0"/>
              <a:pPr/>
              <a:t>‹#›</a:t>
            </a:fld>
            <a:endParaRPr lang="en-CA"/>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AED2DF7-6CD1-4FC7-895E-A69E5B98341A}" type="datetime1">
              <a:rPr lang="en-CA" smtClean="0"/>
              <a:t>2014-04-17</a:t>
            </a:fld>
            <a:endParaRPr lang="en-CA"/>
          </a:p>
        </p:txBody>
      </p:sp>
      <p:sp>
        <p:nvSpPr>
          <p:cNvPr id="5" name="Footer Placeholder 4"/>
          <p:cNvSpPr>
            <a:spLocks noGrp="1"/>
          </p:cNvSpPr>
          <p:nvPr>
            <p:ph type="ftr" sz="quarter" idx="11"/>
          </p:nvPr>
        </p:nvSpPr>
        <p:spPr>
          <a:xfrm>
            <a:off x="800100" y="6172200"/>
            <a:ext cx="4000500" cy="457200"/>
          </a:xfrm>
        </p:spPr>
        <p:txBody>
          <a:bodyPr/>
          <a:lstStyle/>
          <a:p>
            <a:endParaRPr lang="en-CA"/>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7326B657-5DF4-448F-B13D-4B052BF5E35E}" type="slidenum">
              <a:rPr lang="en-CA" smtClean="0"/>
              <a:pPr/>
              <a:t>‹#›</a:t>
            </a:fld>
            <a:endParaRPr lang="en-CA"/>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B8B0E9BA-D787-4F9E-905C-D451A8AD7E94}" type="datetime1">
              <a:rPr lang="en-CA" smtClean="0"/>
              <a:t>2014-04-17</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7326B657-5DF4-448F-B13D-4B052BF5E35E}" type="slidenum">
              <a:rPr lang="en-CA" smtClean="0"/>
              <a:pPr/>
              <a:t>‹#›</a:t>
            </a:fld>
            <a:endParaRPr lang="en-CA"/>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99CC4E47-9D09-4E25-A4FA-9DB8C6E79B9D}" type="datetime1">
              <a:rPr lang="en-CA" smtClean="0"/>
              <a:t>2014-04-17</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7326B657-5DF4-448F-B13D-4B052BF5E35E}" type="slidenum">
              <a:rPr lang="en-CA" smtClean="0"/>
              <a:pPr/>
              <a:t>‹#›</a:t>
            </a:fld>
            <a:endParaRPr lang="en-CA"/>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F6EB24A2-9C31-4645-83FF-BE4AEDC829E1}" type="datetime1">
              <a:rPr lang="en-CA" smtClean="0"/>
              <a:t>2014-04-17</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7326B657-5DF4-448F-B13D-4B052BF5E35E}" type="slidenum">
              <a:rPr lang="en-CA" smtClean="0"/>
              <a:pPr/>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9E2710-3AB1-4DDE-9795-7B3DD43848E2}" type="datetime1">
              <a:rPr lang="en-CA" smtClean="0"/>
              <a:t>2014-04-17</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7326B657-5DF4-448F-B13D-4B052BF5E35E}" type="slidenum">
              <a:rPr lang="en-CA" smtClean="0"/>
              <a:pPr/>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C0CE8B70-5F3A-4304-A3AE-972208C82D06}" type="datetime1">
              <a:rPr lang="en-CA" smtClean="0"/>
              <a:t>2014-04-17</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7326B657-5DF4-448F-B13D-4B052BF5E35E}" type="slidenum">
              <a:rPr lang="en-CA" smtClean="0"/>
              <a:pPr/>
              <a:t>‹#›</a:t>
            </a:fld>
            <a:endParaRPr lang="en-CA"/>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DE1C864D-F5FF-4A46-86AD-63D22473E9E8}" type="datetime1">
              <a:rPr lang="en-CA" smtClean="0"/>
              <a:t>2014-04-17</a:t>
            </a:fld>
            <a:endParaRPr lang="en-CA"/>
          </a:p>
        </p:txBody>
      </p:sp>
      <p:sp>
        <p:nvSpPr>
          <p:cNvPr id="6" name="Footer Placeholder 5"/>
          <p:cNvSpPr>
            <a:spLocks noGrp="1"/>
          </p:cNvSpPr>
          <p:nvPr>
            <p:ph type="ftr" sz="quarter" idx="11"/>
          </p:nvPr>
        </p:nvSpPr>
        <p:spPr>
          <a:xfrm>
            <a:off x="914400" y="6172200"/>
            <a:ext cx="3886200" cy="457200"/>
          </a:xfrm>
        </p:spPr>
        <p:txBody>
          <a:bodyPr/>
          <a:lstStyle/>
          <a:p>
            <a:endParaRPr lang="en-CA"/>
          </a:p>
        </p:txBody>
      </p:sp>
      <p:sp>
        <p:nvSpPr>
          <p:cNvPr id="7" name="Slide Number Placeholder 6"/>
          <p:cNvSpPr>
            <a:spLocks noGrp="1"/>
          </p:cNvSpPr>
          <p:nvPr>
            <p:ph type="sldNum" sz="quarter" idx="12"/>
          </p:nvPr>
        </p:nvSpPr>
        <p:spPr>
          <a:xfrm>
            <a:off x="146304" y="6208776"/>
            <a:ext cx="457200" cy="457200"/>
          </a:xfrm>
        </p:spPr>
        <p:txBody>
          <a:bodyPr/>
          <a:lstStyle/>
          <a:p>
            <a:fld id="{7326B657-5DF4-448F-B13D-4B052BF5E35E}" type="slidenum">
              <a:rPr lang="en-CA" smtClean="0"/>
              <a:pPr/>
              <a:t>‹#›</a:t>
            </a:fld>
            <a:endParaRPr lang="en-CA"/>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91FD682-4AA6-4758-98DA-118829C90C2D}" type="datetime1">
              <a:rPr lang="en-CA" smtClean="0"/>
              <a:t>2014-04-17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7326B657-5DF4-448F-B13D-4B052BF5E35E}" type="slidenum">
              <a:rPr lang="en-CA" smtClean="0"/>
              <a:pPr/>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BE138E9-6AD8-4583-B82C-DF67EB2F1ABF}" type="datetime1">
              <a:rPr lang="en-CA" smtClean="0"/>
              <a:t>2014-04-17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7326B657-5DF4-448F-B13D-4B052BF5E35E}" type="slidenum">
              <a:rPr lang="en-CA" smtClean="0"/>
              <a:pPr/>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9AA6369B-BCAC-4947-B5F8-3F0E98F8E2EB}" type="datetime1">
              <a:rPr lang="en-CA" smtClean="0"/>
              <a:t>2014-04-17</a:t>
            </a:fld>
            <a:endParaRPr lang="en-CA"/>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CA"/>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7326B657-5DF4-448F-B13D-4B052BF5E35E}" type="slidenum">
              <a:rPr lang="en-CA" smtClean="0"/>
              <a:pPr/>
              <a:t>‹#›</a:t>
            </a:fld>
            <a:endParaRPr lang="en-CA"/>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74638"/>
            <a:ext cx="8466144" cy="562074"/>
          </a:xfrm>
        </p:spPr>
        <p:txBody>
          <a:bodyPr>
            <a:noAutofit/>
          </a:bodyPr>
          <a:lstStyle/>
          <a:p>
            <a:r>
              <a:rPr lang="en-CA" sz="2400" dirty="0" smtClean="0">
                <a:solidFill>
                  <a:schemeClr val="accent3"/>
                </a:solidFill>
                <a:latin typeface="+mn-lt"/>
              </a:rPr>
              <a:t>Introduction to Legal Studies - Lawyers and Lawyering</a:t>
            </a:r>
            <a:endParaRPr lang="en-CA" sz="2400" dirty="0">
              <a:solidFill>
                <a:schemeClr val="accent3"/>
              </a:solidFill>
              <a:latin typeface="+mn-lt"/>
            </a:endParaRPr>
          </a:p>
        </p:txBody>
      </p:sp>
      <p:sp>
        <p:nvSpPr>
          <p:cNvPr id="3" name="Content Placeholder 2"/>
          <p:cNvSpPr>
            <a:spLocks noGrp="1"/>
          </p:cNvSpPr>
          <p:nvPr>
            <p:ph sz="quarter" idx="1"/>
          </p:nvPr>
        </p:nvSpPr>
        <p:spPr>
          <a:xfrm>
            <a:off x="323528" y="1412776"/>
            <a:ext cx="8610160" cy="4835624"/>
          </a:xfrm>
        </p:spPr>
        <p:txBody>
          <a:bodyPr>
            <a:normAutofit/>
          </a:bodyPr>
          <a:lstStyle/>
          <a:p>
            <a:r>
              <a:rPr lang="en-CA" sz="3600" dirty="0" smtClean="0"/>
              <a:t>Review: </a:t>
            </a:r>
            <a:r>
              <a:rPr lang="en-US" sz="3600" dirty="0" smtClean="0"/>
              <a:t>Access to Justice</a:t>
            </a:r>
          </a:p>
          <a:p>
            <a:pPr lvl="1"/>
            <a:r>
              <a:rPr lang="en-US" sz="3200" dirty="0" err="1" smtClean="0"/>
              <a:t>Glathercole</a:t>
            </a:r>
            <a:r>
              <a:rPr lang="en-US" sz="3200" dirty="0" smtClean="0"/>
              <a:t>, “Legal Services and the Poor”</a:t>
            </a:r>
          </a:p>
          <a:p>
            <a:pPr lvl="1"/>
            <a:r>
              <a:rPr lang="en-US" sz="3200" dirty="0" smtClean="0"/>
              <a:t>Two categories of legal aid delivery</a:t>
            </a:r>
          </a:p>
          <a:p>
            <a:pPr lvl="2"/>
            <a:r>
              <a:rPr lang="en-US" sz="3200" dirty="0" err="1" smtClean="0"/>
              <a:t>Judicare</a:t>
            </a:r>
            <a:r>
              <a:rPr lang="en-US" sz="3200" dirty="0" smtClean="0"/>
              <a:t> Model: Legal aid should provide poor with same standard of legal services available to rest of society</a:t>
            </a:r>
          </a:p>
          <a:p>
            <a:pPr lvl="2"/>
            <a:r>
              <a:rPr lang="en-US" sz="3200" dirty="0" smtClean="0"/>
              <a:t>Characteristics, strengths &amp; weaknesses</a:t>
            </a:r>
          </a:p>
          <a:p>
            <a:pPr lvl="2"/>
            <a:endParaRPr lang="en-US" sz="3600" i="1" dirty="0" smtClean="0"/>
          </a:p>
        </p:txBody>
      </p:sp>
      <p:sp>
        <p:nvSpPr>
          <p:cNvPr id="5" name="Slide Number Placeholder 4"/>
          <p:cNvSpPr>
            <a:spLocks noGrp="1"/>
          </p:cNvSpPr>
          <p:nvPr>
            <p:ph type="sldNum" sz="quarter" idx="12"/>
          </p:nvPr>
        </p:nvSpPr>
        <p:spPr/>
        <p:txBody>
          <a:bodyPr/>
          <a:lstStyle/>
          <a:p>
            <a:fld id="{7326B657-5DF4-448F-B13D-4B052BF5E35E}" type="slidenum">
              <a:rPr lang="en-CA" smtClean="0"/>
              <a:pPr/>
              <a:t>1</a:t>
            </a:fld>
            <a:endParaRPr lang="en-CA"/>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2280" y="332656"/>
            <a:ext cx="1800200" cy="29508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74638"/>
            <a:ext cx="8466144" cy="490066"/>
          </a:xfrm>
        </p:spPr>
        <p:txBody>
          <a:bodyPr>
            <a:noAutofit/>
          </a:bodyPr>
          <a:lstStyle/>
          <a:p>
            <a:r>
              <a:rPr lang="en-CA" sz="2400" dirty="0">
                <a:solidFill>
                  <a:schemeClr val="accent3"/>
                </a:solidFill>
                <a:latin typeface="+mn-lt"/>
              </a:rPr>
              <a:t>Introduction to Legal Studies - Lawyers and Lawyering</a:t>
            </a:r>
            <a:endParaRPr lang="en-CA" sz="2400" dirty="0">
              <a:latin typeface="+mn-lt"/>
            </a:endParaRPr>
          </a:p>
        </p:txBody>
      </p:sp>
      <p:sp>
        <p:nvSpPr>
          <p:cNvPr id="3" name="Content Placeholder 2"/>
          <p:cNvSpPr>
            <a:spLocks noGrp="1"/>
          </p:cNvSpPr>
          <p:nvPr>
            <p:ph sz="quarter" idx="1"/>
          </p:nvPr>
        </p:nvSpPr>
        <p:spPr>
          <a:xfrm>
            <a:off x="611560" y="1124744"/>
            <a:ext cx="8322128" cy="5123656"/>
          </a:xfrm>
        </p:spPr>
        <p:txBody>
          <a:bodyPr>
            <a:normAutofit fontScale="92500" lnSpcReduction="10000"/>
          </a:bodyPr>
          <a:lstStyle/>
          <a:p>
            <a:pPr marL="365760" lvl="1" indent="-283464">
              <a:spcBef>
                <a:spcPts val="600"/>
              </a:spcBef>
              <a:buSzPct val="80000"/>
            </a:pPr>
            <a:r>
              <a:rPr lang="en-US" sz="3600" dirty="0" smtClean="0"/>
              <a:t>Legal Services Model: Legal aid should aim for eradication of poverty</a:t>
            </a:r>
          </a:p>
          <a:p>
            <a:pPr marL="365760" lvl="1" indent="-283464">
              <a:spcBef>
                <a:spcPts val="600"/>
              </a:spcBef>
              <a:buSzPct val="80000"/>
            </a:pPr>
            <a:r>
              <a:rPr lang="en-US" sz="3600" dirty="0" smtClean="0"/>
              <a:t>Characteristics, strengths &amp; weaknesses</a:t>
            </a:r>
          </a:p>
          <a:p>
            <a:pPr marL="365760" lvl="1" indent="-283464">
              <a:spcBef>
                <a:spcPts val="600"/>
              </a:spcBef>
              <a:buSzPct val="80000"/>
              <a:buNone/>
            </a:pPr>
            <a:endParaRPr lang="en-US" sz="3600" dirty="0" smtClean="0"/>
          </a:p>
          <a:p>
            <a:pPr marL="365760" lvl="1" indent="-283464">
              <a:spcBef>
                <a:spcPts val="600"/>
              </a:spcBef>
              <a:buSzPct val="80000"/>
              <a:buNone/>
            </a:pPr>
            <a:r>
              <a:rPr lang="en-US" sz="3600" dirty="0" smtClean="0"/>
              <a:t>Ramsay, “Small Claims Courts: A Review”</a:t>
            </a:r>
          </a:p>
          <a:p>
            <a:pPr lvl="1"/>
            <a:r>
              <a:rPr lang="en-US" sz="3200" dirty="0" smtClean="0"/>
              <a:t>Intended to provide an alternative to costly litigation for small businesses and consumers</a:t>
            </a:r>
          </a:p>
          <a:p>
            <a:pPr lvl="1"/>
            <a:r>
              <a:rPr lang="en-US" sz="3200" dirty="0" smtClean="0"/>
              <a:t>General characteristics</a:t>
            </a:r>
          </a:p>
          <a:p>
            <a:pPr lvl="1"/>
            <a:r>
              <a:rPr lang="en-US" sz="3200" dirty="0" smtClean="0"/>
              <a:t>Comparison of Ontario &amp; Quebec courts</a:t>
            </a:r>
          </a:p>
          <a:p>
            <a:pPr marL="612648" lvl="2" indent="-283464">
              <a:spcBef>
                <a:spcPts val="600"/>
              </a:spcBef>
              <a:buSzPct val="80000"/>
              <a:buFont typeface="Wingdings 2"/>
              <a:buChar char=""/>
            </a:pPr>
            <a:endParaRPr lang="en-US" sz="3200" dirty="0" smtClean="0"/>
          </a:p>
          <a:p>
            <a:endParaRPr lang="en-CA" dirty="0" smtClean="0"/>
          </a:p>
          <a:p>
            <a:endParaRPr lang="en-CA" dirty="0" smtClean="0"/>
          </a:p>
          <a:p>
            <a:endParaRPr lang="en-CA" dirty="0" smtClean="0"/>
          </a:p>
        </p:txBody>
      </p:sp>
      <p:sp>
        <p:nvSpPr>
          <p:cNvPr id="5" name="Slide Number Placeholder 4"/>
          <p:cNvSpPr>
            <a:spLocks noGrp="1"/>
          </p:cNvSpPr>
          <p:nvPr>
            <p:ph type="sldNum" sz="quarter" idx="12"/>
          </p:nvPr>
        </p:nvSpPr>
        <p:spPr/>
        <p:txBody>
          <a:bodyPr/>
          <a:lstStyle/>
          <a:p>
            <a:fld id="{7326B657-5DF4-448F-B13D-4B052BF5E35E}" type="slidenum">
              <a:rPr lang="en-CA" smtClean="0"/>
              <a:pPr/>
              <a:t>2</a:t>
            </a:fld>
            <a:endParaRPr lang="en-CA"/>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4638"/>
            <a:ext cx="8147248" cy="634082"/>
          </a:xfrm>
        </p:spPr>
        <p:txBody>
          <a:bodyPr>
            <a:normAutofit/>
          </a:bodyPr>
          <a:lstStyle/>
          <a:p>
            <a:r>
              <a:rPr lang="en-CA" sz="2400" dirty="0">
                <a:solidFill>
                  <a:schemeClr val="accent3"/>
                </a:solidFill>
                <a:latin typeface="+mn-lt"/>
              </a:rPr>
              <a:t>Introduction to Legal Studies - Lawyers and Lawyering</a:t>
            </a:r>
            <a:endParaRPr lang="en-GB" sz="2400" dirty="0">
              <a:latin typeface="+mn-lt"/>
            </a:endParaRPr>
          </a:p>
        </p:txBody>
      </p:sp>
      <p:sp>
        <p:nvSpPr>
          <p:cNvPr id="3" name="Slide Number Placeholder 2"/>
          <p:cNvSpPr>
            <a:spLocks noGrp="1"/>
          </p:cNvSpPr>
          <p:nvPr>
            <p:ph type="sldNum" sz="quarter" idx="12"/>
          </p:nvPr>
        </p:nvSpPr>
        <p:spPr/>
        <p:txBody>
          <a:bodyPr/>
          <a:lstStyle/>
          <a:p>
            <a:fld id="{7326B657-5DF4-448F-B13D-4B052BF5E35E}" type="slidenum">
              <a:rPr lang="en-CA" smtClean="0"/>
              <a:pPr/>
              <a:t>3</a:t>
            </a:fld>
            <a:endParaRPr lang="en-CA"/>
          </a:p>
        </p:txBody>
      </p:sp>
      <p:sp>
        <p:nvSpPr>
          <p:cNvPr id="4" name="Content Placeholder 3"/>
          <p:cNvSpPr>
            <a:spLocks noGrp="1"/>
          </p:cNvSpPr>
          <p:nvPr>
            <p:ph sz="quarter" idx="1"/>
          </p:nvPr>
        </p:nvSpPr>
        <p:spPr>
          <a:xfrm>
            <a:off x="611560" y="1124744"/>
            <a:ext cx="8075240" cy="4895056"/>
          </a:xfrm>
        </p:spPr>
        <p:txBody>
          <a:bodyPr/>
          <a:lstStyle/>
          <a:p>
            <a:r>
              <a:rPr lang="en-US" sz="3600" dirty="0" smtClean="0"/>
              <a:t>The Case of Sex, Lies and HIV</a:t>
            </a:r>
          </a:p>
          <a:p>
            <a:endParaRPr lang="en-GB" dirty="0"/>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7784" y="1916832"/>
            <a:ext cx="4090988" cy="40791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4473085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74638"/>
            <a:ext cx="8466144" cy="418058"/>
          </a:xfrm>
        </p:spPr>
        <p:txBody>
          <a:bodyPr>
            <a:noAutofit/>
          </a:bodyPr>
          <a:lstStyle/>
          <a:p>
            <a:r>
              <a:rPr lang="en-CA" sz="2400" dirty="0">
                <a:solidFill>
                  <a:schemeClr val="accent3"/>
                </a:solidFill>
                <a:latin typeface="+mn-lt"/>
              </a:rPr>
              <a:t>Introduction to Legal Studies - Lawyers and Lawyering</a:t>
            </a:r>
            <a:endParaRPr lang="en-US" sz="2400" dirty="0">
              <a:latin typeface="+mn-lt"/>
            </a:endParaRPr>
          </a:p>
        </p:txBody>
      </p:sp>
      <p:sp>
        <p:nvSpPr>
          <p:cNvPr id="3" name="Content Placeholder 2"/>
          <p:cNvSpPr>
            <a:spLocks noGrp="1"/>
          </p:cNvSpPr>
          <p:nvPr>
            <p:ph sz="quarter" idx="1"/>
          </p:nvPr>
        </p:nvSpPr>
        <p:spPr>
          <a:xfrm>
            <a:off x="467544" y="980728"/>
            <a:ext cx="8466144" cy="5267672"/>
          </a:xfrm>
        </p:spPr>
        <p:txBody>
          <a:bodyPr>
            <a:normAutofit fontScale="92500"/>
          </a:bodyPr>
          <a:lstStyle/>
          <a:p>
            <a:r>
              <a:rPr lang="en-CA" sz="3600" dirty="0" smtClean="0"/>
              <a:t>Today: Lawyers &amp; </a:t>
            </a:r>
            <a:r>
              <a:rPr lang="en-CA" sz="3600" dirty="0" err="1" smtClean="0"/>
              <a:t>Lawyering</a:t>
            </a:r>
            <a:endParaRPr lang="en-CA" sz="3600" dirty="0" smtClean="0"/>
          </a:p>
          <a:p>
            <a:r>
              <a:rPr lang="en-CA" sz="3600" dirty="0" smtClean="0"/>
              <a:t>Readings: </a:t>
            </a:r>
            <a:r>
              <a:rPr lang="en-US" sz="3600" dirty="0" err="1" smtClean="0"/>
              <a:t>Vago</a:t>
            </a:r>
            <a:r>
              <a:rPr lang="en-US" sz="3600" dirty="0" smtClean="0"/>
              <a:t> &amp; Nelson, Chapter 8; </a:t>
            </a:r>
            <a:r>
              <a:rPr lang="en-US" sz="3600" dirty="0" err="1" smtClean="0"/>
              <a:t>Dodek</a:t>
            </a:r>
            <a:r>
              <a:rPr lang="en-US" sz="3600" dirty="0" smtClean="0"/>
              <a:t>; Canadian Legal Ethics; Smith, “Who is Afraid of the Big, Bad Social Constructionists”,  Law Society of Upper Canada, “ The Retention of Women in Private Practice Working Group Report – Executive Summary; Esau, “Specialization in the Legal Profession” ; </a:t>
            </a:r>
            <a:r>
              <a:rPr lang="en-US" sz="3600" dirty="0" err="1" smtClean="0"/>
              <a:t>Schur</a:t>
            </a:r>
            <a:r>
              <a:rPr lang="en-US" sz="3600" dirty="0" smtClean="0"/>
              <a:t>, “Styles of Legal Work”. </a:t>
            </a:r>
            <a:endParaRPr lang="en-CA" sz="3600" dirty="0" smtClean="0"/>
          </a:p>
        </p:txBody>
      </p:sp>
      <p:sp>
        <p:nvSpPr>
          <p:cNvPr id="5" name="Slide Number Placeholder 4"/>
          <p:cNvSpPr>
            <a:spLocks noGrp="1"/>
          </p:cNvSpPr>
          <p:nvPr>
            <p:ph type="sldNum" sz="quarter" idx="12"/>
          </p:nvPr>
        </p:nvSpPr>
        <p:spPr/>
        <p:txBody>
          <a:bodyPr/>
          <a:lstStyle/>
          <a:p>
            <a:fld id="{7326B657-5DF4-448F-B13D-4B052BF5E35E}" type="slidenum">
              <a:rPr lang="en-CA" smtClean="0"/>
              <a:pPr/>
              <a:t>4</a:t>
            </a:fld>
            <a:endParaRPr lang="en-CA"/>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7498080" cy="504056"/>
          </a:xfrm>
        </p:spPr>
        <p:txBody>
          <a:bodyPr>
            <a:normAutofit fontScale="90000"/>
          </a:bodyPr>
          <a:lstStyle/>
          <a:p>
            <a:r>
              <a:rPr lang="en-CA" sz="2400" dirty="0">
                <a:solidFill>
                  <a:schemeClr val="accent3"/>
                </a:solidFill>
                <a:latin typeface="+mn-lt"/>
              </a:rPr>
              <a:t>Introduction to Legal Studies - Lawyers and Lawyering</a:t>
            </a:r>
            <a:endParaRPr lang="en-CA" sz="2400" dirty="0">
              <a:latin typeface="+mn-lt"/>
            </a:endParaRPr>
          </a:p>
        </p:txBody>
      </p:sp>
      <p:sp>
        <p:nvSpPr>
          <p:cNvPr id="3" name="Content Placeholder 2"/>
          <p:cNvSpPr>
            <a:spLocks noGrp="1"/>
          </p:cNvSpPr>
          <p:nvPr>
            <p:ph sz="quarter" idx="1"/>
          </p:nvPr>
        </p:nvSpPr>
        <p:spPr>
          <a:xfrm>
            <a:off x="539552" y="980728"/>
            <a:ext cx="8394136" cy="5267672"/>
          </a:xfrm>
        </p:spPr>
        <p:txBody>
          <a:bodyPr>
            <a:normAutofit fontScale="85000" lnSpcReduction="10000"/>
          </a:bodyPr>
          <a:lstStyle/>
          <a:p>
            <a:r>
              <a:rPr lang="en-CA" sz="3200" dirty="0" smtClean="0"/>
              <a:t>Legal Education in Canada</a:t>
            </a:r>
          </a:p>
          <a:p>
            <a:pPr lvl="1"/>
            <a:r>
              <a:rPr lang="en-CA" sz="3200" dirty="0" smtClean="0"/>
              <a:t>Number of lawyers has grown substantially recently </a:t>
            </a:r>
          </a:p>
          <a:p>
            <a:pPr lvl="1"/>
            <a:r>
              <a:rPr lang="en-CA" sz="3200" dirty="0" smtClean="0"/>
              <a:t>Historically one learned the law as an apprentice</a:t>
            </a:r>
          </a:p>
          <a:p>
            <a:pPr lvl="1"/>
            <a:r>
              <a:rPr lang="en-CA" sz="3200" dirty="0" smtClean="0"/>
              <a:t>1950-60s: university-based model ascends </a:t>
            </a:r>
          </a:p>
          <a:p>
            <a:pPr lvl="1"/>
            <a:r>
              <a:rPr lang="en-CA" sz="3200" dirty="0" smtClean="0"/>
              <a:t>Articling - “apprenticeship” component preserved</a:t>
            </a:r>
          </a:p>
          <a:p>
            <a:r>
              <a:rPr lang="en-CA" sz="3200" dirty="0" smtClean="0"/>
              <a:t>Getting into and out of Law School</a:t>
            </a:r>
          </a:p>
          <a:p>
            <a:pPr lvl="1"/>
            <a:r>
              <a:rPr lang="en-CA" sz="3200" dirty="0" smtClean="0"/>
              <a:t>GPA </a:t>
            </a:r>
          </a:p>
          <a:p>
            <a:pPr lvl="1"/>
            <a:r>
              <a:rPr lang="en-CA" sz="3200" dirty="0" smtClean="0"/>
              <a:t>LSAT</a:t>
            </a:r>
          </a:p>
          <a:p>
            <a:pPr lvl="1"/>
            <a:r>
              <a:rPr lang="en-CA" sz="3200" dirty="0" smtClean="0"/>
              <a:t>LSAT’s usefulness?</a:t>
            </a:r>
          </a:p>
          <a:p>
            <a:pPr lvl="1"/>
            <a:r>
              <a:rPr lang="en-CA" sz="3200" dirty="0" smtClean="0"/>
              <a:t>Too many lawyers? </a:t>
            </a:r>
          </a:p>
          <a:p>
            <a:endParaRPr lang="en-CA" dirty="0"/>
          </a:p>
        </p:txBody>
      </p:sp>
      <p:sp>
        <p:nvSpPr>
          <p:cNvPr id="5" name="Slide Number Placeholder 4"/>
          <p:cNvSpPr>
            <a:spLocks noGrp="1"/>
          </p:cNvSpPr>
          <p:nvPr>
            <p:ph type="sldNum" sz="quarter" idx="12"/>
          </p:nvPr>
        </p:nvSpPr>
        <p:spPr/>
        <p:txBody>
          <a:bodyPr/>
          <a:lstStyle/>
          <a:p>
            <a:fld id="{7326B657-5DF4-448F-B13D-4B052BF5E35E}" type="slidenum">
              <a:rPr lang="en-CA" smtClean="0"/>
              <a:pPr/>
              <a:t>5</a:t>
            </a:fld>
            <a:endParaRPr lang="en-CA"/>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8830" y="-13867"/>
            <a:ext cx="4175170" cy="23303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60648"/>
            <a:ext cx="8013576" cy="504056"/>
          </a:xfrm>
        </p:spPr>
        <p:txBody>
          <a:bodyPr>
            <a:normAutofit/>
          </a:bodyPr>
          <a:lstStyle/>
          <a:p>
            <a:r>
              <a:rPr lang="en-CA" sz="2400" dirty="0">
                <a:solidFill>
                  <a:schemeClr val="accent3"/>
                </a:solidFill>
                <a:latin typeface="+mn-lt"/>
              </a:rPr>
              <a:t>Introduction to Legal Studies - Lawyers and Lawyering</a:t>
            </a:r>
            <a:endParaRPr lang="en-CA" sz="2400" dirty="0">
              <a:latin typeface="+mn-lt"/>
            </a:endParaRPr>
          </a:p>
        </p:txBody>
      </p:sp>
      <p:sp>
        <p:nvSpPr>
          <p:cNvPr id="3" name="Content Placeholder 2"/>
          <p:cNvSpPr>
            <a:spLocks noGrp="1"/>
          </p:cNvSpPr>
          <p:nvPr>
            <p:ph sz="quarter" idx="1"/>
          </p:nvPr>
        </p:nvSpPr>
        <p:spPr>
          <a:xfrm>
            <a:off x="395536" y="980728"/>
            <a:ext cx="8229600" cy="5256584"/>
          </a:xfrm>
        </p:spPr>
        <p:txBody>
          <a:bodyPr>
            <a:noAutofit/>
          </a:bodyPr>
          <a:lstStyle/>
          <a:p>
            <a:r>
              <a:rPr lang="en-CA" sz="3200" dirty="0" smtClean="0"/>
              <a:t>Smith, “...the Unpardonable Whiteness of the Legal Profession”</a:t>
            </a:r>
          </a:p>
          <a:p>
            <a:pPr lvl="1"/>
            <a:r>
              <a:rPr lang="en-CA" sz="3200" dirty="0" smtClean="0"/>
              <a:t>The legal profession fails to reflect the makeup of the Canadian population.</a:t>
            </a:r>
          </a:p>
          <a:p>
            <a:pPr lvl="1"/>
            <a:r>
              <a:rPr lang="en-CA" sz="3200" dirty="0" smtClean="0"/>
              <a:t>Lags behind many other professional fields in this regard.</a:t>
            </a:r>
          </a:p>
          <a:p>
            <a:pPr lvl="1"/>
            <a:r>
              <a:rPr lang="en-CA" sz="3200" dirty="0" smtClean="0"/>
              <a:t>Necessary to look at the pathways to the practise of law</a:t>
            </a:r>
            <a:endParaRPr lang="en-CA" sz="3200" dirty="0"/>
          </a:p>
        </p:txBody>
      </p:sp>
      <p:sp>
        <p:nvSpPr>
          <p:cNvPr id="5" name="Slide Number Placeholder 4"/>
          <p:cNvSpPr>
            <a:spLocks noGrp="1"/>
          </p:cNvSpPr>
          <p:nvPr>
            <p:ph type="sldNum" sz="quarter" idx="12"/>
          </p:nvPr>
        </p:nvSpPr>
        <p:spPr/>
        <p:txBody>
          <a:bodyPr/>
          <a:lstStyle/>
          <a:p>
            <a:fld id="{7326B657-5DF4-448F-B13D-4B052BF5E35E}" type="slidenum">
              <a:rPr lang="en-CA" smtClean="0"/>
              <a:pPr/>
              <a:t>6</a:t>
            </a:fld>
            <a:endParaRPr lang="en-CA"/>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4638"/>
            <a:ext cx="8394136" cy="562074"/>
          </a:xfrm>
        </p:spPr>
        <p:txBody>
          <a:bodyPr>
            <a:normAutofit/>
          </a:bodyPr>
          <a:lstStyle/>
          <a:p>
            <a:r>
              <a:rPr lang="en-CA" sz="2400" dirty="0">
                <a:solidFill>
                  <a:schemeClr val="accent3"/>
                </a:solidFill>
                <a:latin typeface="+mn-lt"/>
              </a:rPr>
              <a:t>Introduction to Legal Studies - Lawyers and Lawyering</a:t>
            </a:r>
            <a:endParaRPr lang="en-CA" sz="2400" dirty="0">
              <a:latin typeface="+mn-lt"/>
            </a:endParaRPr>
          </a:p>
        </p:txBody>
      </p:sp>
      <p:sp>
        <p:nvSpPr>
          <p:cNvPr id="3" name="Content Placeholder 2"/>
          <p:cNvSpPr>
            <a:spLocks noGrp="1"/>
          </p:cNvSpPr>
          <p:nvPr>
            <p:ph sz="quarter" idx="1"/>
          </p:nvPr>
        </p:nvSpPr>
        <p:spPr>
          <a:xfrm>
            <a:off x="611560" y="1052736"/>
            <a:ext cx="7797552" cy="4741987"/>
          </a:xfrm>
        </p:spPr>
        <p:txBody>
          <a:bodyPr>
            <a:normAutofit fontScale="92500" lnSpcReduction="20000"/>
          </a:bodyPr>
          <a:lstStyle/>
          <a:p>
            <a:r>
              <a:rPr lang="en-CA" sz="3200" dirty="0" smtClean="0"/>
              <a:t>The legal profession today remains predominantly white.</a:t>
            </a:r>
          </a:p>
          <a:p>
            <a:r>
              <a:rPr lang="en-CA" sz="3200" dirty="0" smtClean="0"/>
              <a:t>2001: 3.1% of Ontario lawyers were South Asian (physicians 9.6%, engineers 7%)</a:t>
            </a:r>
          </a:p>
          <a:p>
            <a:r>
              <a:rPr lang="en-CA" sz="3200" dirty="0" smtClean="0"/>
              <a:t>Of 3000+ Bay Street lawyers only about 20 are black</a:t>
            </a:r>
          </a:p>
          <a:p>
            <a:r>
              <a:rPr lang="en-CA" sz="3200" dirty="0" smtClean="0"/>
              <a:t>Law societies, law schools, and law firms have undertaken initiatives to address this but the pace of change appears slow </a:t>
            </a:r>
          </a:p>
          <a:p>
            <a:r>
              <a:rPr lang="en-CA" sz="3200" dirty="0" smtClean="0"/>
              <a:t>Several factors have contributed to the current situation:</a:t>
            </a:r>
          </a:p>
          <a:p>
            <a:endParaRPr lang="en-CA" sz="2400" dirty="0" smtClean="0"/>
          </a:p>
          <a:p>
            <a:endParaRPr lang="en-CA" sz="2400" dirty="0"/>
          </a:p>
        </p:txBody>
      </p:sp>
      <p:sp>
        <p:nvSpPr>
          <p:cNvPr id="5" name="Slide Number Placeholder 4"/>
          <p:cNvSpPr>
            <a:spLocks noGrp="1"/>
          </p:cNvSpPr>
          <p:nvPr>
            <p:ph type="sldNum" sz="quarter" idx="12"/>
          </p:nvPr>
        </p:nvSpPr>
        <p:spPr/>
        <p:txBody>
          <a:bodyPr/>
          <a:lstStyle/>
          <a:p>
            <a:fld id="{7326B657-5DF4-448F-B13D-4B052BF5E35E}" type="slidenum">
              <a:rPr lang="en-CA" smtClean="0"/>
              <a:pPr/>
              <a:t>7</a:t>
            </a:fld>
            <a:endParaRPr lang="en-CA"/>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74638"/>
            <a:ext cx="8466144" cy="562074"/>
          </a:xfrm>
        </p:spPr>
        <p:txBody>
          <a:bodyPr>
            <a:normAutofit/>
          </a:bodyPr>
          <a:lstStyle/>
          <a:p>
            <a:r>
              <a:rPr lang="en-CA" sz="2400" dirty="0">
                <a:solidFill>
                  <a:schemeClr val="accent3"/>
                </a:solidFill>
                <a:latin typeface="+mn-lt"/>
              </a:rPr>
              <a:t>Introduction to Legal Studies - Lawyers and Lawyering</a:t>
            </a:r>
            <a:endParaRPr lang="en-CA" sz="2400" dirty="0">
              <a:latin typeface="+mn-lt"/>
            </a:endParaRPr>
          </a:p>
        </p:txBody>
      </p:sp>
      <p:sp>
        <p:nvSpPr>
          <p:cNvPr id="3" name="Content Placeholder 2"/>
          <p:cNvSpPr>
            <a:spLocks noGrp="1"/>
          </p:cNvSpPr>
          <p:nvPr>
            <p:ph sz="quarter" idx="1"/>
          </p:nvPr>
        </p:nvSpPr>
        <p:spPr>
          <a:xfrm>
            <a:off x="611560" y="1447800"/>
            <a:ext cx="8322128" cy="4800600"/>
          </a:xfrm>
        </p:spPr>
        <p:txBody>
          <a:bodyPr/>
          <a:lstStyle/>
          <a:p>
            <a:r>
              <a:rPr lang="en-CA" sz="3600" dirty="0" smtClean="0"/>
              <a:t>a) Absence of lawyers from racialized groups within law firms</a:t>
            </a:r>
          </a:p>
          <a:p>
            <a:r>
              <a:rPr lang="en-CA" sz="3600" dirty="0" smtClean="0"/>
              <a:t>b) Law large firms work in ways that are alienating to these individuals</a:t>
            </a:r>
          </a:p>
          <a:p>
            <a:r>
              <a:rPr lang="en-CA" sz="3600" dirty="0" smtClean="0"/>
              <a:t>c) Discrimination (both individual and systemic) </a:t>
            </a:r>
          </a:p>
          <a:p>
            <a:endParaRPr lang="en-CA" dirty="0"/>
          </a:p>
        </p:txBody>
      </p:sp>
      <p:sp>
        <p:nvSpPr>
          <p:cNvPr id="5" name="Slide Number Placeholder 4"/>
          <p:cNvSpPr>
            <a:spLocks noGrp="1"/>
          </p:cNvSpPr>
          <p:nvPr>
            <p:ph type="sldNum" sz="quarter" idx="12"/>
          </p:nvPr>
        </p:nvSpPr>
        <p:spPr/>
        <p:txBody>
          <a:bodyPr/>
          <a:lstStyle/>
          <a:p>
            <a:fld id="{7326B657-5DF4-448F-B13D-4B052BF5E35E}" type="slidenum">
              <a:rPr lang="en-CA" smtClean="0"/>
              <a:pPr/>
              <a:t>8</a:t>
            </a:fld>
            <a:endParaRPr lang="en-CA"/>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74638"/>
            <a:ext cx="8466144" cy="634082"/>
          </a:xfrm>
        </p:spPr>
        <p:txBody>
          <a:bodyPr>
            <a:normAutofit/>
          </a:bodyPr>
          <a:lstStyle/>
          <a:p>
            <a:r>
              <a:rPr lang="en-CA" sz="2400" dirty="0">
                <a:solidFill>
                  <a:schemeClr val="accent3"/>
                </a:solidFill>
                <a:latin typeface="+mn-lt"/>
              </a:rPr>
              <a:t>Introduction to Legal Studies - Lawyers and Lawyering</a:t>
            </a:r>
            <a:endParaRPr lang="en-CA" sz="2400" dirty="0">
              <a:latin typeface="+mn-lt"/>
            </a:endParaRPr>
          </a:p>
        </p:txBody>
      </p:sp>
      <p:sp>
        <p:nvSpPr>
          <p:cNvPr id="3" name="Content Placeholder 2"/>
          <p:cNvSpPr>
            <a:spLocks noGrp="1"/>
          </p:cNvSpPr>
          <p:nvPr>
            <p:ph sz="quarter" idx="1"/>
          </p:nvPr>
        </p:nvSpPr>
        <p:spPr>
          <a:xfrm>
            <a:off x="611560" y="1124744"/>
            <a:ext cx="8322128" cy="5123656"/>
          </a:xfrm>
        </p:spPr>
        <p:txBody>
          <a:bodyPr>
            <a:normAutofit lnSpcReduction="10000"/>
          </a:bodyPr>
          <a:lstStyle/>
          <a:p>
            <a:r>
              <a:rPr lang="en-CA" sz="2800" dirty="0" smtClean="0"/>
              <a:t>Law school tuition has continually been on the increase </a:t>
            </a:r>
          </a:p>
          <a:p>
            <a:r>
              <a:rPr lang="en-CA" sz="2800" dirty="0"/>
              <a:t>I</a:t>
            </a:r>
            <a:r>
              <a:rPr lang="en-CA" sz="2800" dirty="0" smtClean="0"/>
              <a:t>f current trends continue, post-secondary education will be increasingly divided along income lines. </a:t>
            </a:r>
          </a:p>
          <a:p>
            <a:r>
              <a:rPr lang="en-CA" sz="2800" dirty="0" smtClean="0"/>
              <a:t>There is a noted intersection between race and income</a:t>
            </a:r>
          </a:p>
          <a:p>
            <a:r>
              <a:rPr lang="en-CA" sz="2800" dirty="0" smtClean="0"/>
              <a:t> # of law students of African or Aboriginal descent has markedly declined </a:t>
            </a:r>
          </a:p>
          <a:p>
            <a:r>
              <a:rPr lang="en-CA" sz="2800" dirty="0" smtClean="0"/>
              <a:t>Debts of over $70,000 upon leaving law school are not uncommon; nearly twice as likely for African Canadian students</a:t>
            </a:r>
          </a:p>
          <a:p>
            <a:endParaRPr lang="en-CA" sz="2800" dirty="0"/>
          </a:p>
        </p:txBody>
      </p:sp>
      <p:sp>
        <p:nvSpPr>
          <p:cNvPr id="5" name="Slide Number Placeholder 4"/>
          <p:cNvSpPr>
            <a:spLocks noGrp="1"/>
          </p:cNvSpPr>
          <p:nvPr>
            <p:ph type="sldNum" sz="quarter" idx="12"/>
          </p:nvPr>
        </p:nvSpPr>
        <p:spPr/>
        <p:txBody>
          <a:bodyPr/>
          <a:lstStyle/>
          <a:p>
            <a:fld id="{7326B657-5DF4-448F-B13D-4B052BF5E35E}" type="slidenum">
              <a:rPr lang="en-CA" smtClean="0"/>
              <a:pPr/>
              <a:t>9</a:t>
            </a:fld>
            <a:endParaRPr lang="en-CA"/>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74638"/>
            <a:ext cx="8538152" cy="562074"/>
          </a:xfrm>
        </p:spPr>
        <p:txBody>
          <a:bodyPr>
            <a:normAutofit/>
          </a:bodyPr>
          <a:lstStyle/>
          <a:p>
            <a:r>
              <a:rPr lang="en-CA" sz="2400" dirty="0">
                <a:solidFill>
                  <a:schemeClr val="accent3"/>
                </a:solidFill>
                <a:latin typeface="+mn-lt"/>
              </a:rPr>
              <a:t>Introduction to Legal Studies - Lawyers and Lawyering</a:t>
            </a:r>
            <a:endParaRPr lang="en-CA" sz="2400" dirty="0">
              <a:latin typeface="+mn-lt"/>
            </a:endParaRPr>
          </a:p>
        </p:txBody>
      </p:sp>
      <p:sp>
        <p:nvSpPr>
          <p:cNvPr id="3" name="Content Placeholder 2"/>
          <p:cNvSpPr>
            <a:spLocks noGrp="1"/>
          </p:cNvSpPr>
          <p:nvPr>
            <p:ph sz="quarter" idx="1"/>
          </p:nvPr>
        </p:nvSpPr>
        <p:spPr>
          <a:xfrm>
            <a:off x="467544" y="1268760"/>
            <a:ext cx="8229600" cy="5030019"/>
          </a:xfrm>
        </p:spPr>
        <p:txBody>
          <a:bodyPr/>
          <a:lstStyle/>
          <a:p>
            <a:r>
              <a:rPr lang="en-CA" sz="3200" dirty="0" smtClean="0"/>
              <a:t>Clearly, the picture has to change.</a:t>
            </a:r>
          </a:p>
          <a:p>
            <a:r>
              <a:rPr lang="en-CA" sz="3200" dirty="0" smtClean="0"/>
              <a:t>Clear leadership by law schools and law firms is required; must be measurable and have specific timelines</a:t>
            </a:r>
          </a:p>
          <a:p>
            <a:r>
              <a:rPr lang="en-CA" sz="3200" dirty="0" smtClean="0"/>
              <a:t>Implications for political, social, and economic reality. </a:t>
            </a:r>
          </a:p>
          <a:p>
            <a:endParaRPr lang="en-CA" dirty="0"/>
          </a:p>
        </p:txBody>
      </p:sp>
      <p:sp>
        <p:nvSpPr>
          <p:cNvPr id="5" name="Slide Number Placeholder 4"/>
          <p:cNvSpPr>
            <a:spLocks noGrp="1"/>
          </p:cNvSpPr>
          <p:nvPr>
            <p:ph type="sldNum" sz="quarter" idx="12"/>
          </p:nvPr>
        </p:nvSpPr>
        <p:spPr/>
        <p:txBody>
          <a:bodyPr/>
          <a:lstStyle/>
          <a:p>
            <a:fld id="{7326B657-5DF4-448F-B13D-4B052BF5E35E}" type="slidenum">
              <a:rPr lang="en-CA" smtClean="0"/>
              <a:pPr/>
              <a:t>10</a:t>
            </a:fld>
            <a:endParaRPr lang="en-CA"/>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7944" y="4005064"/>
            <a:ext cx="4381500" cy="26642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4638"/>
            <a:ext cx="8147248" cy="562074"/>
          </a:xfrm>
        </p:spPr>
        <p:txBody>
          <a:bodyPr>
            <a:normAutofit/>
          </a:bodyPr>
          <a:lstStyle/>
          <a:p>
            <a:r>
              <a:rPr lang="en-CA" sz="2400" dirty="0">
                <a:solidFill>
                  <a:schemeClr val="accent3"/>
                </a:solidFill>
                <a:latin typeface="+mn-lt"/>
              </a:rPr>
              <a:t>Introduction to Legal Studies - Lawyers and Lawyering</a:t>
            </a:r>
            <a:endParaRPr lang="en-GB" sz="2400" dirty="0">
              <a:latin typeface="+mn-lt"/>
            </a:endParaRPr>
          </a:p>
        </p:txBody>
      </p:sp>
      <p:sp>
        <p:nvSpPr>
          <p:cNvPr id="3" name="Slide Number Placeholder 2"/>
          <p:cNvSpPr>
            <a:spLocks noGrp="1"/>
          </p:cNvSpPr>
          <p:nvPr>
            <p:ph type="sldNum" sz="quarter" idx="12"/>
          </p:nvPr>
        </p:nvSpPr>
        <p:spPr/>
        <p:txBody>
          <a:bodyPr/>
          <a:lstStyle/>
          <a:p>
            <a:fld id="{7326B657-5DF4-448F-B13D-4B052BF5E35E}" type="slidenum">
              <a:rPr lang="en-CA" smtClean="0"/>
              <a:pPr/>
              <a:t>11</a:t>
            </a:fld>
            <a:endParaRPr lang="en-CA"/>
          </a:p>
        </p:txBody>
      </p:sp>
      <p:sp>
        <p:nvSpPr>
          <p:cNvPr id="4" name="Content Placeholder 3"/>
          <p:cNvSpPr>
            <a:spLocks noGrp="1"/>
          </p:cNvSpPr>
          <p:nvPr>
            <p:ph sz="quarter" idx="1"/>
          </p:nvPr>
        </p:nvSpPr>
        <p:spPr>
          <a:xfrm>
            <a:off x="539552" y="908720"/>
            <a:ext cx="8147248" cy="5111080"/>
          </a:xfrm>
        </p:spPr>
        <p:txBody>
          <a:bodyPr>
            <a:normAutofit lnSpcReduction="10000"/>
          </a:bodyPr>
          <a:lstStyle/>
          <a:p>
            <a:r>
              <a:rPr lang="en-US" sz="3200" dirty="0" smtClean="0"/>
              <a:t>The Retention of Women in Private Practice…</a:t>
            </a:r>
          </a:p>
          <a:p>
            <a:pPr lvl="1"/>
            <a:r>
              <a:rPr lang="en-US" sz="3200" dirty="0" smtClean="0"/>
              <a:t>According to LSUC, work-life balance is main reason women leave the profession</a:t>
            </a:r>
          </a:p>
          <a:p>
            <a:pPr lvl="1"/>
            <a:r>
              <a:rPr lang="en-US" sz="3200" dirty="0" smtClean="0"/>
              <a:t>Firms resistant to accommodate childcare responsibilities </a:t>
            </a:r>
          </a:p>
          <a:p>
            <a:pPr lvl="1"/>
            <a:r>
              <a:rPr lang="en-US" sz="3200" dirty="0" smtClean="0"/>
              <a:t>Women face barriers to upward mobility within the profession</a:t>
            </a:r>
          </a:p>
          <a:p>
            <a:pPr lvl="1"/>
            <a:r>
              <a:rPr lang="en-US" sz="3200" dirty="0" smtClean="0"/>
              <a:t>Women constitute 38% of lawyers &amp;</a:t>
            </a:r>
          </a:p>
          <a:p>
            <a:pPr marL="320040" lvl="1" indent="0">
              <a:buNone/>
            </a:pPr>
            <a:r>
              <a:rPr lang="en-US" sz="3200" dirty="0" smtClean="0"/>
              <a:t>60%of those leaving the profession</a:t>
            </a:r>
          </a:p>
          <a:p>
            <a:pPr lvl="1"/>
            <a:endParaRPr lang="en-US" sz="3200" dirty="0" smtClean="0"/>
          </a:p>
          <a:p>
            <a:pPr marL="320040" lvl="1" indent="0">
              <a:buNone/>
            </a:pPr>
            <a:endParaRPr lang="en-US" sz="3200" dirty="0" smtClean="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86" y="0"/>
            <a:ext cx="2381250" cy="2743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9602592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74638"/>
            <a:ext cx="8219256" cy="778098"/>
          </a:xfrm>
        </p:spPr>
        <p:txBody>
          <a:bodyPr>
            <a:normAutofit/>
          </a:bodyPr>
          <a:lstStyle/>
          <a:p>
            <a:r>
              <a:rPr lang="en-CA" sz="2400" dirty="0">
                <a:solidFill>
                  <a:schemeClr val="accent3"/>
                </a:solidFill>
                <a:latin typeface="+mn-lt"/>
              </a:rPr>
              <a:t>Introduction to Legal Studies - Lawyers and Lawyering</a:t>
            </a:r>
            <a:endParaRPr lang="en-GB" sz="2400" dirty="0">
              <a:latin typeface="+mn-lt"/>
            </a:endParaRPr>
          </a:p>
        </p:txBody>
      </p:sp>
      <p:sp>
        <p:nvSpPr>
          <p:cNvPr id="3" name="Slide Number Placeholder 2"/>
          <p:cNvSpPr>
            <a:spLocks noGrp="1"/>
          </p:cNvSpPr>
          <p:nvPr>
            <p:ph type="sldNum" sz="quarter" idx="12"/>
          </p:nvPr>
        </p:nvSpPr>
        <p:spPr/>
        <p:txBody>
          <a:bodyPr/>
          <a:lstStyle/>
          <a:p>
            <a:fld id="{7326B657-5DF4-448F-B13D-4B052BF5E35E}" type="slidenum">
              <a:rPr lang="en-CA" smtClean="0"/>
              <a:pPr/>
              <a:t>12</a:t>
            </a:fld>
            <a:endParaRPr lang="en-CA"/>
          </a:p>
        </p:txBody>
      </p:sp>
      <p:sp>
        <p:nvSpPr>
          <p:cNvPr id="4" name="Content Placeholder 3"/>
          <p:cNvSpPr>
            <a:spLocks noGrp="1"/>
          </p:cNvSpPr>
          <p:nvPr>
            <p:ph sz="quarter" idx="1"/>
          </p:nvPr>
        </p:nvSpPr>
        <p:spPr>
          <a:xfrm>
            <a:off x="539552" y="1268760"/>
            <a:ext cx="8147248" cy="5112568"/>
          </a:xfrm>
        </p:spPr>
        <p:txBody>
          <a:bodyPr>
            <a:normAutofit fontScale="85000" lnSpcReduction="20000"/>
          </a:bodyPr>
          <a:lstStyle/>
          <a:p>
            <a:pPr lvl="1"/>
            <a:r>
              <a:rPr lang="en-US" sz="3200" dirty="0" smtClean="0"/>
              <a:t>Boyd: CBA investigation of gender bias found:</a:t>
            </a:r>
          </a:p>
          <a:p>
            <a:pPr lvl="1"/>
            <a:endParaRPr lang="en-US" sz="3200" dirty="0"/>
          </a:p>
          <a:p>
            <a:pPr marL="1051560" lvl="2" indent="-457200">
              <a:buFont typeface="+mj-lt"/>
              <a:buAutoNum type="arabicPeriod"/>
            </a:pPr>
            <a:r>
              <a:rPr lang="en-US" sz="3200" dirty="0"/>
              <a:t>Gender bias </a:t>
            </a:r>
            <a:r>
              <a:rPr lang="en-US" sz="3200" dirty="0" smtClean="0"/>
              <a:t>is a significant problem within </a:t>
            </a:r>
            <a:r>
              <a:rPr lang="en-US" sz="3200" dirty="0"/>
              <a:t>the profession</a:t>
            </a:r>
          </a:p>
          <a:p>
            <a:pPr marL="1051560" lvl="2" indent="-457200">
              <a:buFont typeface="+mj-lt"/>
              <a:buAutoNum type="arabicPeriod"/>
            </a:pPr>
            <a:r>
              <a:rPr lang="en-US" sz="3200" dirty="0"/>
              <a:t>Majority of women face barriers to career advancement</a:t>
            </a:r>
          </a:p>
          <a:p>
            <a:pPr marL="1051560" lvl="2" indent="-457200">
              <a:buFont typeface="+mj-lt"/>
              <a:buAutoNum type="arabicPeriod"/>
            </a:pPr>
            <a:r>
              <a:rPr lang="en-US" sz="3200" dirty="0"/>
              <a:t>Women with children/childcare responsibilities face discrimination and lack of accommodation by the profession, resulting in lost income &amp; reduced opportunities for advancement</a:t>
            </a:r>
          </a:p>
          <a:p>
            <a:pPr marL="1051560" lvl="2" indent="-457200">
              <a:buFont typeface="+mj-lt"/>
              <a:buAutoNum type="arabicPeriod"/>
            </a:pPr>
            <a:r>
              <a:rPr lang="en-US" sz="3200" dirty="0"/>
              <a:t>More than 1 in 3 women lawyers have experienced sexual harassment within the profession.</a:t>
            </a:r>
          </a:p>
          <a:p>
            <a:pPr lvl="1"/>
            <a:endParaRPr lang="en-GB" dirty="0"/>
          </a:p>
          <a:p>
            <a:endParaRPr lang="en-GB" dirty="0"/>
          </a:p>
        </p:txBody>
      </p:sp>
    </p:spTree>
    <p:extLst>
      <p:ext uri="{BB962C8B-B14F-4D97-AF65-F5344CB8AC3E}">
        <p14:creationId xmlns:p14="http://schemas.microsoft.com/office/powerpoint/2010/main" val="313891047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74638"/>
            <a:ext cx="8466144" cy="490066"/>
          </a:xfrm>
        </p:spPr>
        <p:txBody>
          <a:bodyPr>
            <a:normAutofit fontScale="90000"/>
          </a:bodyPr>
          <a:lstStyle/>
          <a:p>
            <a:r>
              <a:rPr lang="en-CA" sz="2400" dirty="0">
                <a:solidFill>
                  <a:schemeClr val="accent3"/>
                </a:solidFill>
                <a:latin typeface="+mn-lt"/>
              </a:rPr>
              <a:t>Introduction to Legal Studies - Lawyers and Lawyering</a:t>
            </a:r>
            <a:endParaRPr lang="en-CA" sz="2400" dirty="0">
              <a:latin typeface="+mn-lt"/>
            </a:endParaRPr>
          </a:p>
        </p:txBody>
      </p:sp>
      <p:sp>
        <p:nvSpPr>
          <p:cNvPr id="3" name="Content Placeholder 2"/>
          <p:cNvSpPr>
            <a:spLocks noGrp="1"/>
          </p:cNvSpPr>
          <p:nvPr>
            <p:ph sz="quarter" idx="1"/>
          </p:nvPr>
        </p:nvSpPr>
        <p:spPr>
          <a:xfrm>
            <a:off x="611560" y="1052736"/>
            <a:ext cx="8085584" cy="5174035"/>
          </a:xfrm>
        </p:spPr>
        <p:txBody>
          <a:bodyPr>
            <a:noAutofit/>
          </a:bodyPr>
          <a:lstStyle/>
          <a:p>
            <a:r>
              <a:rPr lang="en-CA" sz="3200" dirty="0" err="1" smtClean="0"/>
              <a:t>Schur</a:t>
            </a:r>
            <a:r>
              <a:rPr lang="en-CA" sz="3200" dirty="0" smtClean="0"/>
              <a:t>, “Styles of Legal Work” </a:t>
            </a:r>
          </a:p>
          <a:p>
            <a:r>
              <a:rPr lang="en-CA" sz="3200" dirty="0" smtClean="0"/>
              <a:t>Studied the organization and work patterns of the legal profession to understand the law in action</a:t>
            </a:r>
          </a:p>
          <a:p>
            <a:r>
              <a:rPr lang="en-CA" sz="3200" dirty="0" smtClean="0"/>
              <a:t>Pronounced social stratification within the legal profession</a:t>
            </a:r>
          </a:p>
          <a:p>
            <a:r>
              <a:rPr lang="en-CA" sz="3200" dirty="0"/>
              <a:t>S</a:t>
            </a:r>
            <a:r>
              <a:rPr lang="en-CA" sz="3200" dirty="0" smtClean="0"/>
              <a:t>ocial background can determine general standing and work patterns</a:t>
            </a:r>
          </a:p>
          <a:p>
            <a:r>
              <a:rPr lang="en-CA" sz="3200" dirty="0" smtClean="0"/>
              <a:t>Some dominant patterns emerge:</a:t>
            </a:r>
          </a:p>
          <a:p>
            <a:pPr lvl="1"/>
            <a:r>
              <a:rPr lang="en-CA" sz="3200" dirty="0" smtClean="0"/>
              <a:t>“The Large Firm Lawyer”</a:t>
            </a:r>
          </a:p>
          <a:p>
            <a:pPr lvl="1"/>
            <a:r>
              <a:rPr lang="en-CA" sz="3200" dirty="0" smtClean="0"/>
              <a:t>“The Small Firm Lawyer”</a:t>
            </a:r>
            <a:endParaRPr lang="en-CA" sz="3200" dirty="0"/>
          </a:p>
        </p:txBody>
      </p:sp>
      <p:sp>
        <p:nvSpPr>
          <p:cNvPr id="5" name="Slide Number Placeholder 4"/>
          <p:cNvSpPr>
            <a:spLocks noGrp="1"/>
          </p:cNvSpPr>
          <p:nvPr>
            <p:ph type="sldNum" sz="quarter" idx="12"/>
          </p:nvPr>
        </p:nvSpPr>
        <p:spPr/>
        <p:txBody>
          <a:bodyPr/>
          <a:lstStyle/>
          <a:p>
            <a:fld id="{7326B657-5DF4-448F-B13D-4B052BF5E35E}" type="slidenum">
              <a:rPr lang="en-CA" smtClean="0"/>
              <a:pPr/>
              <a:t>13</a:t>
            </a:fld>
            <a:endParaRPr lang="en-CA"/>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7704856" cy="576064"/>
          </a:xfrm>
        </p:spPr>
        <p:txBody>
          <a:bodyPr>
            <a:normAutofit/>
          </a:bodyPr>
          <a:lstStyle/>
          <a:p>
            <a:r>
              <a:rPr lang="en-CA" sz="2400" dirty="0">
                <a:solidFill>
                  <a:schemeClr val="accent3"/>
                </a:solidFill>
                <a:latin typeface="+mn-lt"/>
              </a:rPr>
              <a:t>Introduction to Legal Studies - Lawyers and Lawyering</a:t>
            </a:r>
            <a:endParaRPr lang="en-CA" sz="2400" u="sng" dirty="0">
              <a:latin typeface="+mn-lt"/>
            </a:endParaRPr>
          </a:p>
        </p:txBody>
      </p:sp>
      <p:sp>
        <p:nvSpPr>
          <p:cNvPr id="3" name="Content Placeholder 2"/>
          <p:cNvSpPr>
            <a:spLocks noGrp="1"/>
          </p:cNvSpPr>
          <p:nvPr>
            <p:ph sz="quarter" idx="1"/>
          </p:nvPr>
        </p:nvSpPr>
        <p:spPr>
          <a:xfrm>
            <a:off x="539552" y="980728"/>
            <a:ext cx="8229600" cy="5256584"/>
          </a:xfrm>
        </p:spPr>
        <p:txBody>
          <a:bodyPr>
            <a:noAutofit/>
          </a:bodyPr>
          <a:lstStyle/>
          <a:p>
            <a:pPr marL="596646" indent="-514350">
              <a:buFont typeface="+mj-lt"/>
              <a:buAutoNum type="arabicPeriod"/>
            </a:pPr>
            <a:r>
              <a:rPr lang="en-CA" sz="3200" dirty="0" smtClean="0"/>
              <a:t>The Large Firm Lawyer:</a:t>
            </a:r>
          </a:p>
          <a:p>
            <a:pPr lvl="1"/>
            <a:r>
              <a:rPr lang="en-CA" sz="3200" dirty="0" smtClean="0"/>
              <a:t>Members of large firms tend to be held in high social esteem</a:t>
            </a:r>
          </a:p>
          <a:p>
            <a:pPr lvl="1"/>
            <a:r>
              <a:rPr lang="en-CA" sz="3200" dirty="0" smtClean="0"/>
              <a:t>Recruitment focuses on the wealthy</a:t>
            </a:r>
          </a:p>
          <a:p>
            <a:pPr lvl="1"/>
            <a:r>
              <a:rPr lang="en-CA" sz="3200" dirty="0" smtClean="0"/>
              <a:t>Common characteristics: Protestant, fathers in business, attended top colleges, received top marks</a:t>
            </a:r>
          </a:p>
          <a:p>
            <a:pPr lvl="1"/>
            <a:r>
              <a:rPr lang="en-CA" sz="3200" dirty="0" smtClean="0"/>
              <a:t>“Ticketed for life”; “self-confirming myth”</a:t>
            </a:r>
          </a:p>
          <a:p>
            <a:pPr lvl="1"/>
            <a:r>
              <a:rPr lang="en-CA" sz="3200" dirty="0" smtClean="0"/>
              <a:t>Likely to serve business clients and spend less time in court</a:t>
            </a:r>
          </a:p>
          <a:p>
            <a:pPr lvl="1"/>
            <a:r>
              <a:rPr lang="en-CA" sz="3200" dirty="0" smtClean="0"/>
              <a:t>Provide high incomes</a:t>
            </a:r>
          </a:p>
        </p:txBody>
      </p:sp>
      <p:sp>
        <p:nvSpPr>
          <p:cNvPr id="5" name="Slide Number Placeholder 4"/>
          <p:cNvSpPr>
            <a:spLocks noGrp="1"/>
          </p:cNvSpPr>
          <p:nvPr>
            <p:ph type="sldNum" sz="quarter" idx="12"/>
          </p:nvPr>
        </p:nvSpPr>
        <p:spPr/>
        <p:txBody>
          <a:bodyPr/>
          <a:lstStyle/>
          <a:p>
            <a:fld id="{7326B657-5DF4-448F-B13D-4B052BF5E35E}" type="slidenum">
              <a:rPr lang="en-CA" smtClean="0"/>
              <a:pPr/>
              <a:t>14</a:t>
            </a:fld>
            <a:endParaRPr lang="en-CA"/>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264" y="188640"/>
            <a:ext cx="1944216" cy="15007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04664"/>
            <a:ext cx="7848872" cy="576064"/>
          </a:xfrm>
        </p:spPr>
        <p:txBody>
          <a:bodyPr>
            <a:noAutofit/>
          </a:bodyPr>
          <a:lstStyle/>
          <a:p>
            <a:r>
              <a:rPr lang="en-CA" sz="2400" dirty="0">
                <a:solidFill>
                  <a:schemeClr val="accent3"/>
                </a:solidFill>
                <a:latin typeface="+mn-lt"/>
              </a:rPr>
              <a:t>Introduction to Legal Studies - Lawyers and Lawyering</a:t>
            </a:r>
            <a:endParaRPr lang="en-CA" sz="2400" u="sng" dirty="0">
              <a:latin typeface="+mn-lt"/>
            </a:endParaRPr>
          </a:p>
        </p:txBody>
      </p:sp>
      <p:sp>
        <p:nvSpPr>
          <p:cNvPr id="3" name="Content Placeholder 2"/>
          <p:cNvSpPr>
            <a:spLocks noGrp="1"/>
          </p:cNvSpPr>
          <p:nvPr>
            <p:ph sz="quarter" idx="1"/>
          </p:nvPr>
        </p:nvSpPr>
        <p:spPr>
          <a:xfrm>
            <a:off x="323528" y="1052736"/>
            <a:ext cx="8610160" cy="5400600"/>
          </a:xfrm>
        </p:spPr>
        <p:txBody>
          <a:bodyPr/>
          <a:lstStyle/>
          <a:p>
            <a:pPr marL="596646" indent="-514350">
              <a:buFont typeface="+mj-lt"/>
              <a:buAutoNum type="arabicPeriod" startAt="2"/>
            </a:pPr>
            <a:r>
              <a:rPr lang="en-CA" sz="3200" dirty="0" smtClean="0"/>
              <a:t>The Small Firm Lawyer</a:t>
            </a:r>
          </a:p>
          <a:p>
            <a:pPr lvl="1"/>
            <a:r>
              <a:rPr lang="en-CA" sz="2800" dirty="0" smtClean="0"/>
              <a:t>More likely to be son/daughter of an immigrant</a:t>
            </a:r>
          </a:p>
          <a:p>
            <a:pPr lvl="1"/>
            <a:r>
              <a:rPr lang="en-CA" sz="2800" dirty="0" smtClean="0"/>
              <a:t>Earn precarious living at lower levels</a:t>
            </a:r>
          </a:p>
          <a:p>
            <a:pPr lvl="1"/>
            <a:r>
              <a:rPr lang="en-CA" sz="2800" dirty="0" smtClean="0"/>
              <a:t>Clientele are of lower-income levels</a:t>
            </a:r>
          </a:p>
          <a:p>
            <a:pPr lvl="1"/>
            <a:r>
              <a:rPr lang="en-CA" sz="2800" dirty="0" smtClean="0"/>
              <a:t>Much more frequent contact with courts</a:t>
            </a:r>
          </a:p>
          <a:p>
            <a:pPr lvl="1"/>
            <a:r>
              <a:rPr lang="en-CA" sz="2800" dirty="0" smtClean="0"/>
              <a:t>Deal in “undesirable cases” (e.g. divorce)</a:t>
            </a:r>
          </a:p>
          <a:p>
            <a:pPr lvl="1"/>
            <a:r>
              <a:rPr lang="en-CA" sz="2800" dirty="0" smtClean="0"/>
              <a:t>Often closely tied to local neighbourhood </a:t>
            </a:r>
          </a:p>
          <a:p>
            <a:pPr lvl="1"/>
            <a:r>
              <a:rPr lang="en-CA" sz="2800" dirty="0" smtClean="0"/>
              <a:t>Many experience severe status dilemmas </a:t>
            </a:r>
          </a:p>
          <a:p>
            <a:pPr lvl="1"/>
            <a:endParaRPr lang="en-CA" dirty="0"/>
          </a:p>
        </p:txBody>
      </p:sp>
      <p:sp>
        <p:nvSpPr>
          <p:cNvPr id="5" name="Slide Number Placeholder 4"/>
          <p:cNvSpPr>
            <a:spLocks noGrp="1"/>
          </p:cNvSpPr>
          <p:nvPr>
            <p:ph type="sldNum" sz="quarter" idx="12"/>
          </p:nvPr>
        </p:nvSpPr>
        <p:spPr/>
        <p:txBody>
          <a:bodyPr/>
          <a:lstStyle/>
          <a:p>
            <a:fld id="{7326B657-5DF4-448F-B13D-4B052BF5E35E}" type="slidenum">
              <a:rPr lang="en-CA" smtClean="0"/>
              <a:pPr/>
              <a:t>15</a:t>
            </a:fld>
            <a:endParaRPr lang="en-CA"/>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4932333"/>
            <a:ext cx="4176464" cy="15953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74638"/>
            <a:ext cx="8466144" cy="634082"/>
          </a:xfrm>
        </p:spPr>
        <p:txBody>
          <a:bodyPr>
            <a:normAutofit/>
          </a:bodyPr>
          <a:lstStyle/>
          <a:p>
            <a:r>
              <a:rPr lang="en-CA" sz="2400" dirty="0">
                <a:solidFill>
                  <a:schemeClr val="accent3"/>
                </a:solidFill>
                <a:latin typeface="+mn-lt"/>
              </a:rPr>
              <a:t>Introduction to Legal Studies - Lawyers and Lawyering</a:t>
            </a:r>
            <a:endParaRPr lang="en-CA" sz="2400" dirty="0">
              <a:latin typeface="+mn-lt"/>
            </a:endParaRPr>
          </a:p>
        </p:txBody>
      </p:sp>
      <p:sp>
        <p:nvSpPr>
          <p:cNvPr id="3" name="Content Placeholder 2"/>
          <p:cNvSpPr>
            <a:spLocks noGrp="1"/>
          </p:cNvSpPr>
          <p:nvPr>
            <p:ph sz="quarter" idx="1"/>
          </p:nvPr>
        </p:nvSpPr>
        <p:spPr>
          <a:xfrm>
            <a:off x="611560" y="980728"/>
            <a:ext cx="8085584" cy="5390059"/>
          </a:xfrm>
        </p:spPr>
        <p:txBody>
          <a:bodyPr>
            <a:normAutofit/>
          </a:bodyPr>
          <a:lstStyle/>
          <a:p>
            <a:r>
              <a:rPr lang="en-US" sz="3200" dirty="0" smtClean="0"/>
              <a:t>Esau</a:t>
            </a:r>
            <a:r>
              <a:rPr lang="en-US" sz="3200" dirty="0"/>
              <a:t>, “Specialization in the Legal </a:t>
            </a:r>
            <a:r>
              <a:rPr lang="en-US" sz="3200" dirty="0" smtClean="0"/>
              <a:t>Profession</a:t>
            </a:r>
            <a:r>
              <a:rPr lang="en-US" sz="3200" dirty="0"/>
              <a:t>”</a:t>
            </a:r>
          </a:p>
          <a:p>
            <a:r>
              <a:rPr lang="en-CA" sz="3200" dirty="0" smtClean="0"/>
              <a:t>Much demand for access to quality, reasonably priced, efficient legal services</a:t>
            </a:r>
          </a:p>
          <a:p>
            <a:r>
              <a:rPr lang="en-CA" sz="3200" dirty="0" smtClean="0"/>
              <a:t>Complaints of delay and neglect widespread</a:t>
            </a:r>
          </a:p>
          <a:p>
            <a:r>
              <a:rPr lang="en-CA" sz="3200" dirty="0" smtClean="0"/>
              <a:t>The legal fraternity itself has also called for change</a:t>
            </a:r>
          </a:p>
          <a:p>
            <a:r>
              <a:rPr lang="en-CA" sz="3200" dirty="0" smtClean="0"/>
              <a:t>Is ‘specialization’ the answer?</a:t>
            </a:r>
          </a:p>
        </p:txBody>
      </p:sp>
      <p:sp>
        <p:nvSpPr>
          <p:cNvPr id="5" name="Slide Number Placeholder 4"/>
          <p:cNvSpPr>
            <a:spLocks noGrp="1"/>
          </p:cNvSpPr>
          <p:nvPr>
            <p:ph type="sldNum" sz="quarter" idx="12"/>
          </p:nvPr>
        </p:nvSpPr>
        <p:spPr/>
        <p:txBody>
          <a:bodyPr/>
          <a:lstStyle/>
          <a:p>
            <a:fld id="{7326B657-5DF4-448F-B13D-4B052BF5E35E}" type="slidenum">
              <a:rPr lang="en-CA" smtClean="0"/>
              <a:pPr/>
              <a:t>16</a:t>
            </a:fld>
            <a:endParaRPr lang="en-CA"/>
          </a:p>
        </p:txBody>
      </p:sp>
      <p:pic>
        <p:nvPicPr>
          <p:cNvPr id="717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268332"/>
            <a:ext cx="3170237" cy="266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4638"/>
            <a:ext cx="8394136" cy="562074"/>
          </a:xfrm>
        </p:spPr>
        <p:txBody>
          <a:bodyPr>
            <a:normAutofit/>
          </a:bodyPr>
          <a:lstStyle/>
          <a:p>
            <a:r>
              <a:rPr lang="en-CA" sz="2400" dirty="0">
                <a:solidFill>
                  <a:schemeClr val="accent3"/>
                </a:solidFill>
                <a:latin typeface="+mn-lt"/>
              </a:rPr>
              <a:t>Introduction to Legal Studies - Lawyers and Lawyering</a:t>
            </a:r>
            <a:endParaRPr lang="en-CA" sz="2400" dirty="0">
              <a:latin typeface="+mn-lt"/>
            </a:endParaRPr>
          </a:p>
        </p:txBody>
      </p:sp>
      <p:sp>
        <p:nvSpPr>
          <p:cNvPr id="3" name="Content Placeholder 2"/>
          <p:cNvSpPr>
            <a:spLocks noGrp="1"/>
          </p:cNvSpPr>
          <p:nvPr>
            <p:ph sz="quarter" idx="1"/>
          </p:nvPr>
        </p:nvSpPr>
        <p:spPr>
          <a:xfrm>
            <a:off x="683568" y="980728"/>
            <a:ext cx="8250120" cy="5267672"/>
          </a:xfrm>
        </p:spPr>
        <p:txBody>
          <a:bodyPr>
            <a:normAutofit/>
          </a:bodyPr>
          <a:lstStyle/>
          <a:p>
            <a:r>
              <a:rPr lang="en-CA" sz="3200" dirty="0" smtClean="0"/>
              <a:t>Common knowledge within the legal profession that some lawyers only handle certain matters (and not others)</a:t>
            </a:r>
          </a:p>
          <a:p>
            <a:r>
              <a:rPr lang="en-CA" sz="3200" dirty="0" smtClean="0"/>
              <a:t>1969 California Survey: 2/3 lawyers considered themselves a specialist</a:t>
            </a:r>
          </a:p>
          <a:p>
            <a:r>
              <a:rPr lang="en-CA" sz="3200" dirty="0" smtClean="0"/>
              <a:t>Thus, the issue if not if specialization should exist... It already does!</a:t>
            </a:r>
          </a:p>
          <a:p>
            <a:r>
              <a:rPr lang="en-CA" sz="3200" dirty="0" smtClean="0"/>
              <a:t>Rather, should it be encouraged and formally regulated as some proposals suggest?</a:t>
            </a:r>
            <a:endParaRPr lang="en-CA" sz="3200" dirty="0"/>
          </a:p>
        </p:txBody>
      </p:sp>
      <p:sp>
        <p:nvSpPr>
          <p:cNvPr id="5" name="Slide Number Placeholder 4"/>
          <p:cNvSpPr>
            <a:spLocks noGrp="1"/>
          </p:cNvSpPr>
          <p:nvPr>
            <p:ph type="sldNum" sz="quarter" idx="12"/>
          </p:nvPr>
        </p:nvSpPr>
        <p:spPr/>
        <p:txBody>
          <a:bodyPr/>
          <a:lstStyle/>
          <a:p>
            <a:fld id="{7326B657-5DF4-448F-B13D-4B052BF5E35E}" type="slidenum">
              <a:rPr lang="en-CA" smtClean="0"/>
              <a:pPr/>
              <a:t>17</a:t>
            </a:fld>
            <a:endParaRPr lang="en-CA"/>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74638"/>
            <a:ext cx="8466144" cy="562074"/>
          </a:xfrm>
        </p:spPr>
        <p:txBody>
          <a:bodyPr>
            <a:noAutofit/>
          </a:bodyPr>
          <a:lstStyle/>
          <a:p>
            <a:r>
              <a:rPr lang="en-CA" sz="2400" dirty="0">
                <a:solidFill>
                  <a:schemeClr val="accent3"/>
                </a:solidFill>
                <a:latin typeface="+mn-lt"/>
              </a:rPr>
              <a:t>Introduction to Legal Studies - Lawyers and Lawyering</a:t>
            </a:r>
            <a:endParaRPr lang="en-CA" sz="2400" dirty="0">
              <a:latin typeface="+mn-lt"/>
            </a:endParaRPr>
          </a:p>
        </p:txBody>
      </p:sp>
      <p:sp>
        <p:nvSpPr>
          <p:cNvPr id="3" name="Content Placeholder 2"/>
          <p:cNvSpPr>
            <a:spLocks noGrp="1"/>
          </p:cNvSpPr>
          <p:nvPr>
            <p:ph sz="quarter" idx="1"/>
          </p:nvPr>
        </p:nvSpPr>
        <p:spPr>
          <a:xfrm>
            <a:off x="611560" y="980728"/>
            <a:ext cx="8322128" cy="5267672"/>
          </a:xfrm>
        </p:spPr>
        <p:txBody>
          <a:bodyPr>
            <a:normAutofit lnSpcReduction="10000"/>
          </a:bodyPr>
          <a:lstStyle/>
          <a:p>
            <a:r>
              <a:rPr lang="en-CA" sz="3200" dirty="0" smtClean="0"/>
              <a:t>“</a:t>
            </a:r>
            <a:r>
              <a:rPr lang="en-CA" sz="3200" dirty="0" err="1" smtClean="0"/>
              <a:t>Defacto</a:t>
            </a:r>
            <a:r>
              <a:rPr lang="en-CA" sz="3200" dirty="0" smtClean="0"/>
              <a:t> Specialization”</a:t>
            </a:r>
          </a:p>
          <a:p>
            <a:pPr lvl="1"/>
            <a:r>
              <a:rPr lang="en-CA" sz="3200" dirty="0" smtClean="0"/>
              <a:t>An inevitable outcome of the need </a:t>
            </a:r>
            <a:r>
              <a:rPr lang="en-CA" sz="3200" smtClean="0"/>
              <a:t>for competency </a:t>
            </a:r>
            <a:r>
              <a:rPr lang="en-CA" sz="3200" dirty="0" smtClean="0"/>
              <a:t>in an era of rapidly-escalating legal complexity</a:t>
            </a:r>
          </a:p>
          <a:p>
            <a:r>
              <a:rPr lang="en-CA" sz="3200" dirty="0" smtClean="0"/>
              <a:t>Problem - No consensus as to what de facto specialization actually means.</a:t>
            </a:r>
          </a:p>
          <a:p>
            <a:r>
              <a:rPr lang="en-CA" sz="3200" dirty="0" smtClean="0"/>
              <a:t>Proper, clear definition necessary precursor to formal regulation of ‘specialization’</a:t>
            </a:r>
          </a:p>
          <a:p>
            <a:r>
              <a:rPr lang="en-CA" sz="3200" dirty="0" smtClean="0"/>
              <a:t>No consensus as to what “specialization” means – but regulatory process may determine this!</a:t>
            </a:r>
            <a:endParaRPr lang="en-CA" sz="3200" dirty="0"/>
          </a:p>
        </p:txBody>
      </p:sp>
      <p:sp>
        <p:nvSpPr>
          <p:cNvPr id="5" name="Slide Number Placeholder 4"/>
          <p:cNvSpPr>
            <a:spLocks noGrp="1"/>
          </p:cNvSpPr>
          <p:nvPr>
            <p:ph type="sldNum" sz="quarter" idx="12"/>
          </p:nvPr>
        </p:nvSpPr>
        <p:spPr/>
        <p:txBody>
          <a:bodyPr/>
          <a:lstStyle/>
          <a:p>
            <a:fld id="{7326B657-5DF4-448F-B13D-4B052BF5E35E}" type="slidenum">
              <a:rPr lang="en-CA" smtClean="0"/>
              <a:pPr/>
              <a:t>18</a:t>
            </a:fld>
            <a:endParaRPr lang="en-CA"/>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4638"/>
            <a:ext cx="8394136" cy="562074"/>
          </a:xfrm>
        </p:spPr>
        <p:txBody>
          <a:bodyPr>
            <a:normAutofit/>
          </a:bodyPr>
          <a:lstStyle/>
          <a:p>
            <a:r>
              <a:rPr lang="en-CA" sz="2400" dirty="0">
                <a:solidFill>
                  <a:schemeClr val="accent3"/>
                </a:solidFill>
                <a:latin typeface="+mn-lt"/>
              </a:rPr>
              <a:t>Introduction to Legal Studies - Lawyers and Lawyering</a:t>
            </a:r>
            <a:endParaRPr lang="en-CA" sz="2400" dirty="0">
              <a:latin typeface="+mn-lt"/>
            </a:endParaRPr>
          </a:p>
        </p:txBody>
      </p:sp>
      <p:sp>
        <p:nvSpPr>
          <p:cNvPr id="3" name="Content Placeholder 2"/>
          <p:cNvSpPr>
            <a:spLocks noGrp="1"/>
          </p:cNvSpPr>
          <p:nvPr>
            <p:ph sz="quarter" idx="1"/>
          </p:nvPr>
        </p:nvSpPr>
        <p:spPr>
          <a:xfrm>
            <a:off x="323528" y="836712"/>
            <a:ext cx="8610160" cy="5411688"/>
          </a:xfrm>
        </p:spPr>
        <p:txBody>
          <a:bodyPr>
            <a:normAutofit/>
          </a:bodyPr>
          <a:lstStyle/>
          <a:p>
            <a:r>
              <a:rPr lang="en-CA" sz="3600" dirty="0" smtClean="0"/>
              <a:t>Assumed positive goals of Specialization:</a:t>
            </a:r>
          </a:p>
          <a:p>
            <a:pPr lvl="1">
              <a:buNone/>
            </a:pPr>
            <a:r>
              <a:rPr lang="en-CA" sz="3200" dirty="0" smtClean="0"/>
              <a:t>1) Improved quality of legal services</a:t>
            </a:r>
          </a:p>
          <a:p>
            <a:pPr lvl="1">
              <a:buNone/>
            </a:pPr>
            <a:r>
              <a:rPr lang="en-CA" sz="3200" dirty="0" smtClean="0"/>
              <a:t>2) Informed access to legal services</a:t>
            </a:r>
          </a:p>
          <a:p>
            <a:pPr lvl="1">
              <a:buNone/>
            </a:pPr>
            <a:r>
              <a:rPr lang="en-CA" sz="3200" dirty="0" smtClean="0"/>
              <a:t>3) Efficient delivery and lower cost of legal services</a:t>
            </a:r>
          </a:p>
          <a:p>
            <a:pPr lvl="1">
              <a:buNone/>
            </a:pPr>
            <a:r>
              <a:rPr lang="en-CA" sz="3200" dirty="0" smtClean="0"/>
              <a:t>4) Public trust and legal ethics improved</a:t>
            </a:r>
          </a:p>
          <a:p>
            <a:pPr lvl="1">
              <a:buNone/>
            </a:pPr>
            <a:r>
              <a:rPr lang="en-CA" sz="3200" dirty="0" smtClean="0"/>
              <a:t>5) Controlled Advertising</a:t>
            </a:r>
          </a:p>
          <a:p>
            <a:pPr lvl="1">
              <a:buNone/>
            </a:pPr>
            <a:r>
              <a:rPr lang="en-CA" sz="3200" dirty="0" smtClean="0"/>
              <a:t>6) Less “unauthorized practice</a:t>
            </a:r>
            <a:r>
              <a:rPr lang="en-CA" sz="3600" dirty="0" smtClean="0"/>
              <a:t>”</a:t>
            </a:r>
            <a:endParaRPr lang="en-CA" sz="3600" dirty="0"/>
          </a:p>
        </p:txBody>
      </p:sp>
      <p:sp>
        <p:nvSpPr>
          <p:cNvPr id="5" name="Slide Number Placeholder 4"/>
          <p:cNvSpPr>
            <a:spLocks noGrp="1"/>
          </p:cNvSpPr>
          <p:nvPr>
            <p:ph type="sldNum" sz="quarter" idx="12"/>
          </p:nvPr>
        </p:nvSpPr>
        <p:spPr/>
        <p:txBody>
          <a:bodyPr/>
          <a:lstStyle/>
          <a:p>
            <a:fld id="{7326B657-5DF4-448F-B13D-4B052BF5E35E}" type="slidenum">
              <a:rPr lang="en-CA" smtClean="0"/>
              <a:pPr/>
              <a:t>19</a:t>
            </a:fld>
            <a:endParaRPr lang="en-CA"/>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74638"/>
            <a:ext cx="8466144" cy="634082"/>
          </a:xfrm>
        </p:spPr>
        <p:txBody>
          <a:bodyPr>
            <a:normAutofit/>
          </a:bodyPr>
          <a:lstStyle/>
          <a:p>
            <a:r>
              <a:rPr lang="en-CA" sz="2400" dirty="0">
                <a:solidFill>
                  <a:schemeClr val="accent3"/>
                </a:solidFill>
                <a:latin typeface="+mn-lt"/>
              </a:rPr>
              <a:t>Introduction to Legal Studies - Lawyers and Lawyering</a:t>
            </a:r>
            <a:endParaRPr lang="en-CA" sz="2400" dirty="0">
              <a:latin typeface="+mn-lt"/>
            </a:endParaRPr>
          </a:p>
        </p:txBody>
      </p:sp>
      <p:sp>
        <p:nvSpPr>
          <p:cNvPr id="3" name="Content Placeholder 2"/>
          <p:cNvSpPr>
            <a:spLocks noGrp="1"/>
          </p:cNvSpPr>
          <p:nvPr>
            <p:ph sz="quarter" idx="1"/>
          </p:nvPr>
        </p:nvSpPr>
        <p:spPr>
          <a:xfrm>
            <a:off x="539552" y="1052736"/>
            <a:ext cx="8394136" cy="5195664"/>
          </a:xfrm>
        </p:spPr>
        <p:txBody>
          <a:bodyPr/>
          <a:lstStyle/>
          <a:p>
            <a:r>
              <a:rPr lang="en-CA" sz="3600" dirty="0" smtClean="0"/>
              <a:t>Criticisms of </a:t>
            </a:r>
            <a:r>
              <a:rPr lang="en-CA" sz="3600" dirty="0" err="1" smtClean="0"/>
              <a:t>Specialization:Two</a:t>
            </a:r>
            <a:r>
              <a:rPr lang="en-CA" sz="3600" dirty="0" smtClean="0"/>
              <a:t> schools of critique:</a:t>
            </a:r>
          </a:p>
          <a:p>
            <a:pPr>
              <a:buNone/>
            </a:pPr>
            <a:r>
              <a:rPr lang="en-CA" sz="3600" dirty="0" smtClean="0"/>
              <a:t>A) Specialization cannot achieve its assumed positive goals</a:t>
            </a:r>
          </a:p>
          <a:p>
            <a:pPr>
              <a:buNone/>
            </a:pPr>
            <a:r>
              <a:rPr lang="en-CA" sz="3600" dirty="0" smtClean="0"/>
              <a:t>B) The positives of specialization are outweighed by the negatives – such as ‘overspecialization”</a:t>
            </a:r>
          </a:p>
          <a:p>
            <a:pPr>
              <a:buNone/>
            </a:pPr>
            <a:endParaRPr lang="en-CA" dirty="0"/>
          </a:p>
        </p:txBody>
      </p:sp>
      <p:sp>
        <p:nvSpPr>
          <p:cNvPr id="5" name="Slide Number Placeholder 4"/>
          <p:cNvSpPr>
            <a:spLocks noGrp="1"/>
          </p:cNvSpPr>
          <p:nvPr>
            <p:ph type="sldNum" sz="quarter" idx="12"/>
          </p:nvPr>
        </p:nvSpPr>
        <p:spPr/>
        <p:txBody>
          <a:bodyPr/>
          <a:lstStyle/>
          <a:p>
            <a:fld id="{7326B657-5DF4-448F-B13D-4B052BF5E35E}" type="slidenum">
              <a:rPr lang="en-CA" smtClean="0"/>
              <a:pPr/>
              <a:t>20</a:t>
            </a:fld>
            <a:endParaRPr lang="en-CA"/>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74638"/>
            <a:ext cx="8322128" cy="562074"/>
          </a:xfrm>
        </p:spPr>
        <p:txBody>
          <a:bodyPr>
            <a:normAutofit/>
          </a:bodyPr>
          <a:lstStyle/>
          <a:p>
            <a:r>
              <a:rPr lang="en-CA" sz="2400" dirty="0">
                <a:solidFill>
                  <a:schemeClr val="accent3"/>
                </a:solidFill>
                <a:latin typeface="+mn-lt"/>
              </a:rPr>
              <a:t>Introduction to Legal Studies - Lawyers and Lawyering</a:t>
            </a:r>
            <a:endParaRPr lang="en-CA" sz="2400" dirty="0">
              <a:latin typeface="+mn-lt"/>
            </a:endParaRPr>
          </a:p>
        </p:txBody>
      </p:sp>
      <p:sp>
        <p:nvSpPr>
          <p:cNvPr id="3" name="Content Placeholder 2"/>
          <p:cNvSpPr>
            <a:spLocks noGrp="1"/>
          </p:cNvSpPr>
          <p:nvPr>
            <p:ph sz="quarter" idx="1"/>
          </p:nvPr>
        </p:nvSpPr>
        <p:spPr>
          <a:xfrm>
            <a:off x="683568" y="1052736"/>
            <a:ext cx="8250120" cy="5195664"/>
          </a:xfrm>
        </p:spPr>
        <p:txBody>
          <a:bodyPr>
            <a:normAutofit fontScale="85000" lnSpcReduction="20000"/>
          </a:bodyPr>
          <a:lstStyle/>
          <a:p>
            <a:r>
              <a:rPr lang="en-CA" sz="3200" dirty="0" smtClean="0"/>
              <a:t>Overspecialization</a:t>
            </a:r>
          </a:p>
          <a:p>
            <a:pPr lvl="1"/>
            <a:r>
              <a:rPr lang="en-CA" sz="3200" dirty="0" smtClean="0"/>
              <a:t>Humanistic values difficult to pursue:</a:t>
            </a:r>
          </a:p>
          <a:p>
            <a:pPr lvl="2"/>
            <a:r>
              <a:rPr lang="en-CA" sz="3200" dirty="0" smtClean="0"/>
              <a:t>Pressure to see clients as people, not problems, versus pressure to make law accessible to the lay-person</a:t>
            </a:r>
          </a:p>
          <a:p>
            <a:pPr lvl="1"/>
            <a:r>
              <a:rPr lang="en-CA" sz="3200" dirty="0" smtClean="0"/>
              <a:t>Fears of traditionalists:</a:t>
            </a:r>
          </a:p>
          <a:p>
            <a:pPr lvl="2"/>
            <a:r>
              <a:rPr lang="en-CA" sz="3200" dirty="0" smtClean="0"/>
              <a:t>In some ways, it seems that as we get better and better at more restricted assignments, we are valued less on matters of general importance... Specialists are generally ignorant on matter outside their speciality”</a:t>
            </a:r>
          </a:p>
          <a:p>
            <a:pPr lvl="2"/>
            <a:endParaRPr lang="en-CA" sz="3200" dirty="0" smtClean="0"/>
          </a:p>
          <a:p>
            <a:pPr lvl="1"/>
            <a:r>
              <a:rPr lang="en-CA" sz="3200" dirty="0" smtClean="0"/>
              <a:t>The rise of the “lawyer’s lawyer”?</a:t>
            </a:r>
          </a:p>
          <a:p>
            <a:pPr lvl="1">
              <a:buNone/>
            </a:pPr>
            <a:endParaRPr lang="en-CA" dirty="0" smtClean="0"/>
          </a:p>
          <a:p>
            <a:pPr lvl="2"/>
            <a:endParaRPr lang="en-CA" dirty="0" smtClean="0"/>
          </a:p>
          <a:p>
            <a:endParaRPr lang="en-CA" dirty="0"/>
          </a:p>
        </p:txBody>
      </p:sp>
      <p:sp>
        <p:nvSpPr>
          <p:cNvPr id="5" name="Slide Number Placeholder 4"/>
          <p:cNvSpPr>
            <a:spLocks noGrp="1"/>
          </p:cNvSpPr>
          <p:nvPr>
            <p:ph type="sldNum" sz="quarter" idx="12"/>
          </p:nvPr>
        </p:nvSpPr>
        <p:spPr/>
        <p:txBody>
          <a:bodyPr/>
          <a:lstStyle/>
          <a:p>
            <a:fld id="{7326B657-5DF4-448F-B13D-4B052BF5E35E}" type="slidenum">
              <a:rPr lang="en-CA" smtClean="0"/>
              <a:pPr/>
              <a:t>21</a:t>
            </a:fld>
            <a:endParaRPr lang="en-CA"/>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74638"/>
            <a:ext cx="8466144" cy="634082"/>
          </a:xfrm>
        </p:spPr>
        <p:txBody>
          <a:bodyPr>
            <a:noAutofit/>
          </a:bodyPr>
          <a:lstStyle/>
          <a:p>
            <a:r>
              <a:rPr lang="en-CA" sz="2400" dirty="0">
                <a:solidFill>
                  <a:schemeClr val="accent3"/>
                </a:solidFill>
                <a:latin typeface="+mn-lt"/>
              </a:rPr>
              <a:t>Introduction to Legal Studies - Lawyers and Lawyering</a:t>
            </a:r>
            <a:endParaRPr lang="en-CA" sz="2400" dirty="0">
              <a:latin typeface="+mn-lt"/>
            </a:endParaRPr>
          </a:p>
        </p:txBody>
      </p:sp>
      <p:sp>
        <p:nvSpPr>
          <p:cNvPr id="3" name="Content Placeholder 2"/>
          <p:cNvSpPr>
            <a:spLocks noGrp="1"/>
          </p:cNvSpPr>
          <p:nvPr>
            <p:ph sz="quarter" idx="1"/>
          </p:nvPr>
        </p:nvSpPr>
        <p:spPr>
          <a:xfrm>
            <a:off x="683568" y="1124744"/>
            <a:ext cx="8250120" cy="5123656"/>
          </a:xfrm>
        </p:spPr>
        <p:txBody>
          <a:bodyPr>
            <a:normAutofit/>
          </a:bodyPr>
          <a:lstStyle/>
          <a:p>
            <a:r>
              <a:rPr lang="en-CA" dirty="0" smtClean="0"/>
              <a:t>Potential damage to general practitioners</a:t>
            </a:r>
          </a:p>
          <a:p>
            <a:pPr lvl="1"/>
            <a:r>
              <a:rPr lang="en-CA" dirty="0" smtClean="0"/>
              <a:t>Will accelerate movement of business to large law firms</a:t>
            </a:r>
          </a:p>
          <a:p>
            <a:pPr lvl="1"/>
            <a:r>
              <a:rPr lang="en-CA" dirty="0"/>
              <a:t>W</a:t>
            </a:r>
            <a:r>
              <a:rPr lang="en-CA" dirty="0" smtClean="0"/>
              <a:t>ill lead to the inevitable next step of a monopoly</a:t>
            </a:r>
          </a:p>
          <a:p>
            <a:pPr lvl="1"/>
            <a:r>
              <a:rPr lang="en-CA" dirty="0" smtClean="0"/>
              <a:t>“A distinctive identity increases the feeling of commonality with others in the speciality and increases the psychological, social, and professional distance from other members of the bar”</a:t>
            </a:r>
            <a:endParaRPr lang="en-CA" dirty="0"/>
          </a:p>
        </p:txBody>
      </p:sp>
      <p:sp>
        <p:nvSpPr>
          <p:cNvPr id="5" name="Slide Number Placeholder 4"/>
          <p:cNvSpPr>
            <a:spLocks noGrp="1"/>
          </p:cNvSpPr>
          <p:nvPr>
            <p:ph type="sldNum" sz="quarter" idx="12"/>
          </p:nvPr>
        </p:nvSpPr>
        <p:spPr/>
        <p:txBody>
          <a:bodyPr/>
          <a:lstStyle/>
          <a:p>
            <a:fld id="{7326B657-5DF4-448F-B13D-4B052BF5E35E}" type="slidenum">
              <a:rPr lang="en-CA" smtClean="0"/>
              <a:pPr/>
              <a:t>22</a:t>
            </a:fld>
            <a:endParaRPr lang="en-CA"/>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1333</TotalTime>
  <Words>1346</Words>
  <Application>Microsoft Office PowerPoint</Application>
  <PresentationFormat>On-screen Show (4:3)</PresentationFormat>
  <Paragraphs>184</Paragraphs>
  <Slides>22</Slides>
  <Notes>21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Franklin Gothic Book</vt:lpstr>
      <vt:lpstr>Perpetua</vt:lpstr>
      <vt:lpstr>Wingdings 2</vt:lpstr>
      <vt:lpstr>Equity</vt:lpstr>
      <vt:lpstr>Introduction to Legal Studies - Lawyers and Lawyering</vt:lpstr>
      <vt:lpstr>Introduction to Legal Studies - Lawyers and Lawyering</vt:lpstr>
      <vt:lpstr>Introduction to Legal Studies - Lawyers and Lawyering</vt:lpstr>
      <vt:lpstr>Introduction to Legal Studies - Lawyers and Lawyering</vt:lpstr>
      <vt:lpstr>Introduction to Legal Studies - Lawyers and Lawyering</vt:lpstr>
      <vt:lpstr>Introduction to Legal Studies - Lawyers and Lawyering</vt:lpstr>
      <vt:lpstr>Introduction to Legal Studies - Lawyers and Lawyering</vt:lpstr>
      <vt:lpstr>Introduction to Legal Studies - Lawyers and Lawyering</vt:lpstr>
      <vt:lpstr>Introduction to Legal Studies - Lawyers and Lawyering</vt:lpstr>
      <vt:lpstr>Introduction to Legal Studies - Lawyers and Lawyering</vt:lpstr>
      <vt:lpstr>Introduction to Legal Studies - Lawyers and Lawyering</vt:lpstr>
      <vt:lpstr>Introduction to Legal Studies - Lawyers and Lawyering</vt:lpstr>
      <vt:lpstr>Introduction to Legal Studies - Lawyers and Lawyering</vt:lpstr>
      <vt:lpstr>Introduction to Legal Studies - Lawyers and Lawyering</vt:lpstr>
      <vt:lpstr>Introduction to Legal Studies - Lawyers and Lawyering</vt:lpstr>
      <vt:lpstr>Introduction to Legal Studies - Lawyers and Lawyering</vt:lpstr>
      <vt:lpstr>Introduction to Legal Studies - Lawyers and Lawyering</vt:lpstr>
      <vt:lpstr>Introduction to Legal Studies - Lawyers and Lawyering</vt:lpstr>
      <vt:lpstr>Introduction to Legal Studies - Lawyers and Lawyering</vt:lpstr>
      <vt:lpstr>Introduction to Legal Studies - Lawyers and Lawyering</vt:lpstr>
      <vt:lpstr>Introduction to Legal Studies - Lawyers and Lawyering</vt:lpstr>
      <vt:lpstr>Introduction to Legal Studies - Lawyers and Lawyering</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Lawyers &amp; Lawyering</dc:title>
  <dc:creator>Andrew</dc:creator>
  <cp:lastModifiedBy>brett boyden</cp:lastModifiedBy>
  <cp:revision>102</cp:revision>
  <cp:lastPrinted>2013-01-28T16:51:55Z</cp:lastPrinted>
  <dcterms:created xsi:type="dcterms:W3CDTF">2011-01-21T17:25:33Z</dcterms:created>
  <dcterms:modified xsi:type="dcterms:W3CDTF">2014-04-18T00:34:49Z</dcterms:modified>
</cp:coreProperties>
</file>