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Default Extension="wmf" ContentType="image/x-wmf"/>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57"/>
  </p:notesMasterIdLst>
  <p:handoutMasterIdLst>
    <p:handoutMasterId r:id="rId58"/>
  </p:handoutMasterIdLst>
  <p:sldIdLst>
    <p:sldId id="260" r:id="rId2"/>
    <p:sldId id="569" r:id="rId3"/>
    <p:sldId id="576" r:id="rId4"/>
    <p:sldId id="578" r:id="rId5"/>
    <p:sldId id="570" r:id="rId6"/>
    <p:sldId id="577" r:id="rId7"/>
    <p:sldId id="516" r:id="rId8"/>
    <p:sldId id="553" r:id="rId9"/>
    <p:sldId id="517" r:id="rId10"/>
    <p:sldId id="518" r:id="rId11"/>
    <p:sldId id="519" r:id="rId12"/>
    <p:sldId id="554" r:id="rId13"/>
    <p:sldId id="520" r:id="rId14"/>
    <p:sldId id="521" r:id="rId15"/>
    <p:sldId id="555" r:id="rId16"/>
    <p:sldId id="522" r:id="rId17"/>
    <p:sldId id="556" r:id="rId18"/>
    <p:sldId id="523" r:id="rId19"/>
    <p:sldId id="524" r:id="rId20"/>
    <p:sldId id="525" r:id="rId21"/>
    <p:sldId id="557" r:id="rId22"/>
    <p:sldId id="526" r:id="rId23"/>
    <p:sldId id="527" r:id="rId24"/>
    <p:sldId id="558" r:id="rId25"/>
    <p:sldId id="582" r:id="rId26"/>
    <p:sldId id="528" r:id="rId27"/>
    <p:sldId id="559" r:id="rId28"/>
    <p:sldId id="529" r:id="rId29"/>
    <p:sldId id="530" r:id="rId30"/>
    <p:sldId id="574" r:id="rId31"/>
    <p:sldId id="566" r:id="rId32"/>
    <p:sldId id="531" r:id="rId33"/>
    <p:sldId id="532" r:id="rId34"/>
    <p:sldId id="533" r:id="rId35"/>
    <p:sldId id="534" r:id="rId36"/>
    <p:sldId id="535" r:id="rId37"/>
    <p:sldId id="536" r:id="rId38"/>
    <p:sldId id="560" r:id="rId39"/>
    <p:sldId id="537" r:id="rId40"/>
    <p:sldId id="538" r:id="rId41"/>
    <p:sldId id="539" r:id="rId42"/>
    <p:sldId id="561" r:id="rId43"/>
    <p:sldId id="540" r:id="rId44"/>
    <p:sldId id="562" r:id="rId45"/>
    <p:sldId id="541" r:id="rId46"/>
    <p:sldId id="542" r:id="rId47"/>
    <p:sldId id="563" r:id="rId48"/>
    <p:sldId id="543" r:id="rId49"/>
    <p:sldId id="564" r:id="rId50"/>
    <p:sldId id="544" r:id="rId51"/>
    <p:sldId id="565" r:id="rId52"/>
    <p:sldId id="545" r:id="rId53"/>
    <p:sldId id="546" r:id="rId54"/>
    <p:sldId id="515" r:id="rId55"/>
    <p:sldId id="401" r:id="rId56"/>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588" autoAdjust="0"/>
    <p:restoredTop sz="90143" autoAdjust="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notesViewPr>
    <p:cSldViewPr>
      <p:cViewPr varScale="1">
        <p:scale>
          <a:sx n="50" d="100"/>
          <a:sy n="50" d="100"/>
        </p:scale>
        <p:origin x="-2970" y="-108"/>
      </p:cViewPr>
      <p:guideLst>
        <p:guide orient="horz" pos="3168"/>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29/01/2013</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2</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3</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6</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ADAB1C04-249E-44AD-9363-34BABA53BA88}" type="slidenum">
              <a:rPr lang="en-US"/>
              <a:pPr/>
              <a:t>7</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ADAB1C04-249E-44AD-9363-34BABA53BA88}" type="slidenum">
              <a:rPr lang="en-US"/>
              <a:pPr/>
              <a:t>8</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4AAD064A-63AD-48CB-A9CC-E130BB025439}" type="slidenum">
              <a:rPr lang="en-US"/>
              <a:pPr/>
              <a:t>9</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lnSpc>
                <a:spcPct val="90000"/>
              </a:lnSpc>
            </a:pPr>
            <a:endParaRPr lang="en-US" sz="1000"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7CC96505-D546-468A-8F75-E0BB1C1BB330}" type="slidenum">
              <a:rPr lang="en-US"/>
              <a:pPr/>
              <a:t>10</a:t>
            </a:fld>
            <a:endParaRPr lang="en-US"/>
          </a:p>
        </p:txBody>
      </p:sp>
      <p:sp>
        <p:nvSpPr>
          <p:cNvPr id="4710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475D56DB-8DF5-486E-B061-0ADEFDA477F2}" type="slidenum">
              <a:rPr lang="en-US"/>
              <a:pPr/>
              <a:t>11</a:t>
            </a:fld>
            <a:endParaRPr lang="en-US"/>
          </a:p>
        </p:txBody>
      </p:sp>
      <p:sp>
        <p:nvSpPr>
          <p:cNvPr id="4813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475D56DB-8DF5-486E-B061-0ADEFDA477F2}" type="slidenum">
              <a:rPr lang="en-US"/>
              <a:pPr/>
              <a:t>12</a:t>
            </a:fld>
            <a:endParaRPr lang="en-US"/>
          </a:p>
        </p:txBody>
      </p:sp>
      <p:sp>
        <p:nvSpPr>
          <p:cNvPr id="4813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F00628AB-9E16-4D2F-9AB3-0E155AB29140}" type="slidenum">
              <a:rPr lang="en-US"/>
              <a:pPr/>
              <a:t>13</a:t>
            </a:fld>
            <a:endParaRPr lang="en-US"/>
          </a:p>
        </p:txBody>
      </p:sp>
      <p:sp>
        <p:nvSpPr>
          <p:cNvPr id="4915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C4B64405-A084-439E-AE7D-088601111574}" type="slidenum">
              <a:rPr lang="en-US"/>
              <a:pPr/>
              <a:t>14</a:t>
            </a:fld>
            <a:endParaRPr lang="en-US"/>
          </a:p>
        </p:txBody>
      </p:sp>
      <p:sp>
        <p:nvSpPr>
          <p:cNvPr id="5017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C4B64405-A084-439E-AE7D-088601111574}" type="slidenum">
              <a:rPr lang="en-US"/>
              <a:pPr/>
              <a:t>15</a:t>
            </a:fld>
            <a:endParaRPr lang="en-US"/>
          </a:p>
        </p:txBody>
      </p:sp>
      <p:sp>
        <p:nvSpPr>
          <p:cNvPr id="5017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997B98FF-380A-4BCE-B48A-837D91D1DCE5}" type="slidenum">
              <a:rPr lang="en-US"/>
              <a:pPr/>
              <a:t>16</a:t>
            </a:fld>
            <a:endParaRPr lang="en-US"/>
          </a:p>
        </p:txBody>
      </p:sp>
      <p:sp>
        <p:nvSpPr>
          <p:cNvPr id="5120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997B98FF-380A-4BCE-B48A-837D91D1DCE5}" type="slidenum">
              <a:rPr lang="en-US"/>
              <a:pPr/>
              <a:t>17</a:t>
            </a:fld>
            <a:endParaRPr lang="en-US"/>
          </a:p>
        </p:txBody>
      </p:sp>
      <p:sp>
        <p:nvSpPr>
          <p:cNvPr id="5120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0CAF669E-762B-40C8-B04C-CB5591B4AE38}" type="slidenum">
              <a:rPr lang="en-US"/>
              <a:pPr/>
              <a:t>18</a:t>
            </a:fld>
            <a:endParaRPr lang="en-US"/>
          </a:p>
        </p:txBody>
      </p:sp>
      <p:sp>
        <p:nvSpPr>
          <p:cNvPr id="5222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08861F02-404B-4400-A1AC-8F377F7D8097}" type="slidenum">
              <a:rPr lang="en-US"/>
              <a:pPr/>
              <a:t>19</a:t>
            </a:fld>
            <a:endParaRPr lang="en-US"/>
          </a:p>
        </p:txBody>
      </p:sp>
      <p:sp>
        <p:nvSpPr>
          <p:cNvPr id="5325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354DB60D-CBF5-48FA-B651-768335825797}" type="slidenum">
              <a:rPr lang="en-US"/>
              <a:pPr/>
              <a:t>20</a:t>
            </a:fld>
            <a:endParaRPr lang="en-US"/>
          </a:p>
        </p:txBody>
      </p:sp>
      <p:sp>
        <p:nvSpPr>
          <p:cNvPr id="5427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354DB60D-CBF5-48FA-B651-768335825797}" type="slidenum">
              <a:rPr lang="en-US"/>
              <a:pPr/>
              <a:t>21</a:t>
            </a:fld>
            <a:endParaRPr lang="en-US"/>
          </a:p>
        </p:txBody>
      </p:sp>
      <p:sp>
        <p:nvSpPr>
          <p:cNvPr id="5427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60654250-F061-49E5-99EB-A169285030F0}" type="slidenum">
              <a:rPr lang="en-US"/>
              <a:pPr/>
              <a:t>22</a:t>
            </a:fld>
            <a:endParaRPr lang="en-US"/>
          </a:p>
        </p:txBody>
      </p:sp>
      <p:sp>
        <p:nvSpPr>
          <p:cNvPr id="5529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B04A8983-DE1F-437C-A335-8ABD09398CBE}" type="slidenum">
              <a:rPr lang="en-US"/>
              <a:pPr/>
              <a:t>23</a:t>
            </a:fld>
            <a:endParaRPr lang="en-US"/>
          </a:p>
        </p:txBody>
      </p:sp>
      <p:sp>
        <p:nvSpPr>
          <p:cNvPr id="5632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60654250-F061-49E5-99EB-A169285030F0}" type="slidenum">
              <a:rPr lang="en-US"/>
              <a:pPr/>
              <a:t>24</a:t>
            </a:fld>
            <a:endParaRPr lang="en-US"/>
          </a:p>
        </p:txBody>
      </p:sp>
      <p:sp>
        <p:nvSpPr>
          <p:cNvPr id="5529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25</a:t>
            </a:fld>
            <a:endParaRPr lang="en-CA"/>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508FF217-6891-4476-ABB2-6B209D60FD29}" type="slidenum">
              <a:rPr lang="en-US"/>
              <a:pPr/>
              <a:t>26</a:t>
            </a:fld>
            <a:endParaRPr lang="en-US"/>
          </a:p>
        </p:txBody>
      </p:sp>
      <p:sp>
        <p:nvSpPr>
          <p:cNvPr id="5734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508FF217-6891-4476-ABB2-6B209D60FD29}" type="slidenum">
              <a:rPr lang="en-US"/>
              <a:pPr/>
              <a:t>27</a:t>
            </a:fld>
            <a:endParaRPr lang="en-US"/>
          </a:p>
        </p:txBody>
      </p:sp>
      <p:sp>
        <p:nvSpPr>
          <p:cNvPr id="5734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AB2067EA-B33B-4E71-B9CF-B77AB11C375D}" type="slidenum">
              <a:rPr lang="en-US"/>
              <a:pPr/>
              <a:t>28</a:t>
            </a:fld>
            <a:endParaRPr lang="en-US"/>
          </a:p>
        </p:txBody>
      </p:sp>
      <p:sp>
        <p:nvSpPr>
          <p:cNvPr id="5837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F164E08E-A1FE-42E8-B717-BE72A9C09AE7}" type="slidenum">
              <a:rPr lang="en-US"/>
              <a:pPr/>
              <a:t>29</a:t>
            </a:fld>
            <a:endParaRPr lang="en-US"/>
          </a:p>
        </p:txBody>
      </p:sp>
      <p:sp>
        <p:nvSpPr>
          <p:cNvPr id="5939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30</a:t>
            </a:fld>
            <a:endParaRPr lang="en-CA"/>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31</a:t>
            </a:fld>
            <a:endParaRPr lang="en-CA"/>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37876AB8-C7F8-48C4-A305-E077C5F345B0}" type="slidenum">
              <a:rPr lang="en-US"/>
              <a:pPr/>
              <a:t>32</a:t>
            </a:fld>
            <a:endParaRPr lang="en-US"/>
          </a:p>
        </p:txBody>
      </p:sp>
      <p:sp>
        <p:nvSpPr>
          <p:cNvPr id="6041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B617B13F-3039-44EC-B200-4CAA44440B0C}" type="slidenum">
              <a:rPr lang="en-US"/>
              <a:pPr/>
              <a:t>33</a:t>
            </a:fld>
            <a:endParaRPr lang="en-US"/>
          </a:p>
        </p:txBody>
      </p:sp>
      <p:sp>
        <p:nvSpPr>
          <p:cNvPr id="6144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05C2A9AE-EAA8-4F47-B179-A41C2168F1AD}" type="slidenum">
              <a:rPr lang="en-US"/>
              <a:pPr/>
              <a:t>34</a:t>
            </a:fld>
            <a:endParaRPr lang="en-US"/>
          </a:p>
        </p:txBody>
      </p:sp>
      <p:sp>
        <p:nvSpPr>
          <p:cNvPr id="6246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820D8796-6858-4D02-93B8-AF57FC183D26}" type="slidenum">
              <a:rPr lang="en-US"/>
              <a:pPr/>
              <a:t>35</a:t>
            </a:fld>
            <a:endParaRPr lang="en-US"/>
          </a:p>
        </p:txBody>
      </p:sp>
      <p:sp>
        <p:nvSpPr>
          <p:cNvPr id="6349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37711DB3-557D-4B6D-85DA-B52E74CE2679}" type="slidenum">
              <a:rPr lang="en-US"/>
              <a:pPr/>
              <a:t>36</a:t>
            </a:fld>
            <a:endParaRPr lang="en-US"/>
          </a:p>
        </p:txBody>
      </p:sp>
      <p:sp>
        <p:nvSpPr>
          <p:cNvPr id="6451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6D3EC730-5F6B-4342-A643-37BAA0503412}" type="slidenum">
              <a:rPr lang="en-US"/>
              <a:pPr/>
              <a:t>37</a:t>
            </a:fld>
            <a:endParaRPr lang="en-US"/>
          </a:p>
        </p:txBody>
      </p:sp>
      <p:sp>
        <p:nvSpPr>
          <p:cNvPr id="6553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6D3EC730-5F6B-4342-A643-37BAA0503412}" type="slidenum">
              <a:rPr lang="en-US"/>
              <a:pPr/>
              <a:t>38</a:t>
            </a:fld>
            <a:endParaRPr lang="en-US"/>
          </a:p>
        </p:txBody>
      </p:sp>
      <p:sp>
        <p:nvSpPr>
          <p:cNvPr id="6553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68487F0D-740A-4FFD-857F-DB8319937C3E}" type="slidenum">
              <a:rPr lang="en-US"/>
              <a:pPr/>
              <a:t>39</a:t>
            </a:fld>
            <a:endParaRPr lang="en-US"/>
          </a:p>
        </p:txBody>
      </p:sp>
      <p:sp>
        <p:nvSpPr>
          <p:cNvPr id="6656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432F1B42-B535-4DF8-98CB-6A7069433152}" type="slidenum">
              <a:rPr lang="en-US"/>
              <a:pPr/>
              <a:t>40</a:t>
            </a:fld>
            <a:endParaRPr lang="en-US"/>
          </a:p>
        </p:txBody>
      </p:sp>
      <p:sp>
        <p:nvSpPr>
          <p:cNvPr id="6758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211FF347-AD3B-4405-963D-478CB2193239}" type="slidenum">
              <a:rPr lang="en-US"/>
              <a:pPr/>
              <a:t>41</a:t>
            </a:fld>
            <a:endParaRPr lang="en-US"/>
          </a:p>
        </p:txBody>
      </p:sp>
      <p:sp>
        <p:nvSpPr>
          <p:cNvPr id="6861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211FF347-AD3B-4405-963D-478CB2193239}" type="slidenum">
              <a:rPr lang="en-US"/>
              <a:pPr/>
              <a:t>42</a:t>
            </a:fld>
            <a:endParaRPr lang="en-US"/>
          </a:p>
        </p:txBody>
      </p:sp>
      <p:sp>
        <p:nvSpPr>
          <p:cNvPr id="6861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B3FD4A40-6EFB-4E5C-990D-853584EAB86D}" type="slidenum">
              <a:rPr lang="en-US"/>
              <a:pPr/>
              <a:t>43</a:t>
            </a:fld>
            <a:endParaRPr lang="en-US"/>
          </a:p>
        </p:txBody>
      </p:sp>
      <p:sp>
        <p:nvSpPr>
          <p:cNvPr id="6963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B3FD4A40-6EFB-4E5C-990D-853584EAB86D}" type="slidenum">
              <a:rPr lang="en-US"/>
              <a:pPr/>
              <a:t>44</a:t>
            </a:fld>
            <a:endParaRPr lang="en-US"/>
          </a:p>
        </p:txBody>
      </p:sp>
      <p:sp>
        <p:nvSpPr>
          <p:cNvPr id="6963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9452B647-0CB9-4EDB-8D32-2B058D6A59A4}" type="slidenum">
              <a:rPr lang="en-US"/>
              <a:pPr/>
              <a:t>45</a:t>
            </a:fld>
            <a:endParaRPr lang="en-US"/>
          </a:p>
        </p:txBody>
      </p:sp>
      <p:sp>
        <p:nvSpPr>
          <p:cNvPr id="7065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F5CC829D-4E9D-4C86-9F3E-41700C4952AD}" type="slidenum">
              <a:rPr lang="en-US"/>
              <a:pPr/>
              <a:t>46</a:t>
            </a:fld>
            <a:endParaRPr lang="en-US"/>
          </a:p>
        </p:txBody>
      </p:sp>
      <p:sp>
        <p:nvSpPr>
          <p:cNvPr id="7168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F5CC829D-4E9D-4C86-9F3E-41700C4952AD}" type="slidenum">
              <a:rPr lang="en-US"/>
              <a:pPr/>
              <a:t>47</a:t>
            </a:fld>
            <a:endParaRPr lang="en-US"/>
          </a:p>
        </p:txBody>
      </p:sp>
      <p:sp>
        <p:nvSpPr>
          <p:cNvPr id="7168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0A3B7134-BCF7-4AFB-8156-7AA54CFBD26F}" type="slidenum">
              <a:rPr lang="en-US"/>
              <a:pPr/>
              <a:t>48</a:t>
            </a:fld>
            <a:endParaRPr lang="en-US"/>
          </a:p>
        </p:txBody>
      </p:sp>
      <p:sp>
        <p:nvSpPr>
          <p:cNvPr id="7270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0A3B7134-BCF7-4AFB-8156-7AA54CFBD26F}" type="slidenum">
              <a:rPr lang="en-US"/>
              <a:pPr/>
              <a:t>49</a:t>
            </a:fld>
            <a:endParaRPr lang="en-US"/>
          </a:p>
        </p:txBody>
      </p:sp>
      <p:sp>
        <p:nvSpPr>
          <p:cNvPr id="7270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AE442F43-15BB-45D0-AB17-77DFBE634C62}" type="slidenum">
              <a:rPr lang="en-US"/>
              <a:pPr/>
              <a:t>50</a:t>
            </a:fld>
            <a:endParaRPr lang="en-US"/>
          </a:p>
        </p:txBody>
      </p:sp>
      <p:sp>
        <p:nvSpPr>
          <p:cNvPr id="7373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AE442F43-15BB-45D0-AB17-77DFBE634C62}" type="slidenum">
              <a:rPr lang="en-US"/>
              <a:pPr/>
              <a:t>51</a:t>
            </a:fld>
            <a:endParaRPr lang="en-US"/>
          </a:p>
        </p:txBody>
      </p:sp>
      <p:sp>
        <p:nvSpPr>
          <p:cNvPr id="7373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33705426-92BD-4325-B422-D96288618220}" type="slidenum">
              <a:rPr lang="en-US"/>
              <a:pPr/>
              <a:t>52</a:t>
            </a:fld>
            <a:endParaRPr lang="en-US"/>
          </a:p>
        </p:txBody>
      </p:sp>
      <p:sp>
        <p:nvSpPr>
          <p:cNvPr id="7475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CC762A19-D620-4F1E-A580-BAC1337E8437}" type="slidenum">
              <a:rPr lang="en-US"/>
              <a:pPr/>
              <a:t>53</a:t>
            </a:fld>
            <a:endParaRPr lang="en-US"/>
          </a:p>
        </p:txBody>
      </p:sp>
      <p:sp>
        <p:nvSpPr>
          <p:cNvPr id="7577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54</a:t>
            </a:fld>
            <a:endParaRPr lang="en-CA"/>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55</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2701H</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2701H</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theglobeandmail.com/globe-investor/inside-the-market/market-view-video/video-market-view-why-the-loonies-losing-streak-isnt-over/article7847522/"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theglobeandmail.com/news/news-video/video-john-ibbitson-explains-why-ottawa-is-eager-to-sign-eu-trade-deal/article5345937/?from=7902407"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youtube.com/watch?v=aZfEeogpgJU"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2701H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4 – International Trade Theory</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Assignment # 1</a:t>
            </a:r>
          </a:p>
        </p:txBody>
      </p:sp>
      <p:sp>
        <p:nvSpPr>
          <p:cNvPr id="19459" name="Rectangle 3"/>
          <p:cNvSpPr>
            <a:spLocks noGrp="1" noChangeArrowheads="1"/>
          </p:cNvSpPr>
          <p:nvPr>
            <p:ph type="body" idx="1"/>
          </p:nvPr>
        </p:nvSpPr>
        <p:spPr>
          <a:xfrm>
            <a:off x="395536" y="1412776"/>
            <a:ext cx="8302625" cy="4535487"/>
          </a:xfrm>
        </p:spPr>
        <p:txBody>
          <a:bodyPr/>
          <a:lstStyle/>
          <a:p>
            <a:r>
              <a:rPr lang="en-US" sz="3200" dirty="0" smtClean="0">
                <a:effectLst/>
              </a:rPr>
              <a:t>To complete Assignment #1, you need to read Chapter 6 i.e. the reading for next week</a:t>
            </a:r>
          </a:p>
          <a:p>
            <a:endParaRPr lang="en-US" sz="3200" dirty="0" smtClean="0">
              <a:effectLst/>
            </a:endParaRPr>
          </a:p>
          <a:p>
            <a:pPr algn="ctr"/>
            <a:r>
              <a:rPr lang="en-US" sz="4000" dirty="0" smtClean="0">
                <a:effectLst/>
              </a:rPr>
              <a:t>Any Questions re Assignment #1 ????</a:t>
            </a:r>
          </a:p>
          <a:p>
            <a:endParaRPr lang="en-US" sz="2200" dirty="0" smtClean="0">
              <a:effectLst/>
            </a:endParaRPr>
          </a:p>
          <a:p>
            <a:endParaRPr lang="en-US" sz="2400" dirty="0" smtClean="0">
              <a:effectLst/>
            </a:endParaRPr>
          </a:p>
          <a:p>
            <a:endParaRPr lang="en-US" sz="2400" dirty="0" smtClean="0">
              <a:effectLst/>
            </a:endParaRPr>
          </a:p>
          <a:p>
            <a:pPr lvl="0">
              <a:buNone/>
            </a:pPr>
            <a:endParaRPr lang="en-US" sz="1000" dirty="0" smtClean="0">
              <a:effectLst/>
            </a:endParaRPr>
          </a:p>
          <a:p>
            <a:pPr>
              <a:buNone/>
            </a:pPr>
            <a:r>
              <a:rPr lang="en-US" dirty="0" smtClean="0"/>
              <a:t> </a:t>
            </a:r>
            <a:endParaRPr lang="en-CA"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
        <p:nvSpPr>
          <p:cNvPr id="8" name="Footer Placeholder 7"/>
          <p:cNvSpPr>
            <a:spLocks noGrp="1"/>
          </p:cNvSpPr>
          <p:nvPr>
            <p:ph type="ftr" sz="quarter" idx="11"/>
          </p:nvPr>
        </p:nvSpPr>
        <p:spPr/>
        <p:txBody>
          <a:bodyPr/>
          <a:lstStyle/>
          <a:p>
            <a:pPr>
              <a:defRPr/>
            </a:pPr>
            <a:r>
              <a:rPr lang="en-US" smtClean="0"/>
              <a:t>BUSI 2701H</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a:t>
            </a:r>
          </a:p>
        </p:txBody>
      </p:sp>
      <p:sp>
        <p:nvSpPr>
          <p:cNvPr id="19459" name="Rectangle 3"/>
          <p:cNvSpPr>
            <a:spLocks noGrp="1" noChangeArrowheads="1"/>
          </p:cNvSpPr>
          <p:nvPr>
            <p:ph type="body" idx="1"/>
          </p:nvPr>
        </p:nvSpPr>
        <p:spPr>
          <a:xfrm>
            <a:off x="395536" y="1412776"/>
            <a:ext cx="8302625" cy="4535487"/>
          </a:xfrm>
        </p:spPr>
        <p:txBody>
          <a:bodyPr/>
          <a:lstStyle/>
          <a:p>
            <a:r>
              <a:rPr lang="en-US" sz="3200" dirty="0" smtClean="0">
                <a:effectLst/>
              </a:rPr>
              <a:t>Economic Growth</a:t>
            </a:r>
          </a:p>
          <a:p>
            <a:pPr lvl="1"/>
            <a:r>
              <a:rPr lang="en-US" dirty="0" smtClean="0">
                <a:effectLst/>
              </a:rPr>
              <a:t>Year over year change in Gross Domestic Product (GDP)</a:t>
            </a:r>
          </a:p>
          <a:p>
            <a:pPr lvl="1"/>
            <a:r>
              <a:rPr lang="en-US" dirty="0" smtClean="0">
                <a:effectLst/>
              </a:rPr>
              <a:t>Real economic growth (GDP growth minus inflation)</a:t>
            </a:r>
          </a:p>
          <a:p>
            <a:endParaRPr lang="en-US" sz="3200" dirty="0" smtClean="0">
              <a:effectLst/>
            </a:endParaRPr>
          </a:p>
          <a:p>
            <a:r>
              <a:rPr lang="en-US" sz="3200" dirty="0" smtClean="0">
                <a:effectLst/>
              </a:rPr>
              <a:t>Inflation</a:t>
            </a:r>
          </a:p>
          <a:p>
            <a:pPr lvl="1"/>
            <a:r>
              <a:rPr lang="en-US" dirty="0" smtClean="0">
                <a:effectLst/>
              </a:rPr>
              <a:t>Year over year change in Consumer Price Index (CPI)</a:t>
            </a:r>
          </a:p>
          <a:p>
            <a:endParaRPr lang="en-US" sz="2200" dirty="0" smtClean="0">
              <a:effectLst/>
            </a:endParaRPr>
          </a:p>
          <a:p>
            <a:endParaRPr lang="en-US" sz="2400" dirty="0" smtClean="0">
              <a:effectLst/>
            </a:endParaRPr>
          </a:p>
          <a:p>
            <a:endParaRPr lang="en-US" sz="2400" dirty="0" smtClean="0">
              <a:effectLst/>
            </a:endParaRPr>
          </a:p>
          <a:p>
            <a:pPr lvl="0">
              <a:buNone/>
            </a:pPr>
            <a:endParaRPr lang="en-US" sz="1000" dirty="0" smtClean="0">
              <a:effectLst/>
            </a:endParaRPr>
          </a:p>
          <a:p>
            <a:pPr>
              <a:buNone/>
            </a:pPr>
            <a:r>
              <a:rPr lang="en-US" dirty="0" smtClean="0"/>
              <a:t> </a:t>
            </a:r>
            <a:endParaRPr lang="en-CA"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
        <p:nvSpPr>
          <p:cNvPr id="8" name="Footer Placeholder 7"/>
          <p:cNvSpPr>
            <a:spLocks noGrp="1"/>
          </p:cNvSpPr>
          <p:nvPr>
            <p:ph type="ftr" sz="quarter" idx="11"/>
          </p:nvPr>
        </p:nvSpPr>
        <p:spPr/>
        <p:txBody>
          <a:bodyPr/>
          <a:lstStyle/>
          <a:p>
            <a:pPr>
              <a:defRPr/>
            </a:pPr>
            <a:r>
              <a:rPr lang="en-US" smtClean="0"/>
              <a:t>BUSI 2701H</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IB Current Events</a:t>
            </a:r>
          </a:p>
        </p:txBody>
      </p:sp>
      <p:sp>
        <p:nvSpPr>
          <p:cNvPr id="19459" name="Rectangle 3"/>
          <p:cNvSpPr>
            <a:spLocks noGrp="1" noChangeArrowheads="1"/>
          </p:cNvSpPr>
          <p:nvPr>
            <p:ph type="body" idx="1"/>
          </p:nvPr>
        </p:nvSpPr>
        <p:spPr>
          <a:xfrm>
            <a:off x="395288" y="1557338"/>
            <a:ext cx="8302625" cy="4535487"/>
          </a:xfrm>
        </p:spPr>
        <p:txBody>
          <a:bodyPr/>
          <a:lstStyle/>
          <a:p>
            <a:pPr lvl="0">
              <a:buNone/>
            </a:pPr>
            <a:r>
              <a:rPr lang="en-US" dirty="0" smtClean="0"/>
              <a:t>Inflation and Level of Canadian Dollar (25 Jan 13)</a:t>
            </a:r>
          </a:p>
          <a:p>
            <a:pPr lvl="0"/>
            <a:endParaRPr lang="en-US" dirty="0" smtClean="0"/>
          </a:p>
          <a:p>
            <a:pPr>
              <a:buNone/>
            </a:pPr>
            <a:r>
              <a:rPr lang="en-CA" u="sng" dirty="0" smtClean="0">
                <a:hlinkClick r:id="rId3"/>
              </a:rPr>
              <a:t>http://www.theglobeandmail.com/globe-investor/inside-the-market/market-view-video/video-market-view-why-the-loonies-losing-streak-isnt-over/article7847522/</a:t>
            </a:r>
            <a:endParaRPr lang="en-CA" dirty="0"/>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4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why nations engage in international trade</a:t>
            </a:r>
          </a:p>
          <a:p>
            <a:pPr lvl="0"/>
            <a:endParaRPr lang="en-US" dirty="0" smtClean="0"/>
          </a:p>
          <a:p>
            <a:pPr lvl="0"/>
            <a:r>
              <a:rPr lang="en-US" dirty="0" smtClean="0"/>
              <a:t>Become familiar with the different theories of international trade</a:t>
            </a:r>
          </a:p>
          <a:p>
            <a:pPr lvl="0"/>
            <a:endParaRPr lang="en-US" dirty="0" smtClean="0"/>
          </a:p>
          <a:p>
            <a:pPr lvl="0"/>
            <a:r>
              <a:rPr lang="en-US" dirty="0" smtClean="0"/>
              <a:t>Understand why many economists believe that free trade can raise the economic welfare of participating nations</a:t>
            </a:r>
          </a:p>
          <a:p>
            <a:pPr lvl="0"/>
            <a:endParaRPr lang="en-US"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IB Current Events</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Canada EU Free Trade</a:t>
            </a:r>
          </a:p>
          <a:p>
            <a:pPr>
              <a:buNone/>
            </a:pPr>
            <a:endParaRPr lang="en-CA" sz="2400" u="sng" dirty="0" smtClean="0">
              <a:effectLst/>
              <a:hlinkClick r:id="rId3"/>
            </a:endParaRPr>
          </a:p>
          <a:p>
            <a:pPr>
              <a:buNone/>
            </a:pPr>
            <a:r>
              <a:rPr lang="en-CA" sz="2400" u="sng" dirty="0" smtClean="0">
                <a:effectLst/>
                <a:hlinkClick r:id="rId3"/>
              </a:rPr>
              <a:t>http://www.theglobeandmail.com/news/news-video/video-john-ibbitson-explains-why-ottawa-is-eager-to-sign-eu-trade-deal/article5345937/?from=7902407</a:t>
            </a:r>
            <a:endParaRPr lang="en-CA" sz="2400" dirty="0" smtClean="0">
              <a:effectLst/>
            </a:endParaRPr>
          </a:p>
          <a:p>
            <a:endParaRPr lang="en-CA" sz="2400" dirty="0" smtClean="0"/>
          </a:p>
          <a:p>
            <a:pPr lvl="0"/>
            <a:r>
              <a:rPr lang="en-US" dirty="0" smtClean="0"/>
              <a:t>Canada China Free Trade</a:t>
            </a:r>
          </a:p>
          <a:p>
            <a:pPr>
              <a:buNone/>
            </a:pPr>
            <a:r>
              <a:rPr lang="en-CA" sz="2400" u="sng" dirty="0" smtClean="0">
                <a:hlinkClick r:id="rId4"/>
              </a:rPr>
              <a:t>http://www.youtube.com/watch?v=aZfEeogpgJU</a:t>
            </a:r>
            <a:endParaRPr lang="en-CA" sz="2400" dirty="0" smtClean="0"/>
          </a:p>
          <a:p>
            <a:pPr lvl="0">
              <a:buNone/>
            </a:pPr>
            <a:endParaRPr lang="en-US" dirty="0" smtClean="0">
              <a:effectLst/>
            </a:endParaRPr>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dirty="0"/>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Why Is Free Trade Beneficial?</a:t>
            </a:r>
          </a:p>
        </p:txBody>
      </p:sp>
      <p:sp>
        <p:nvSpPr>
          <p:cNvPr id="4101" name="Rectangle 3"/>
          <p:cNvSpPr>
            <a:spLocks noGrp="1" noChangeArrowheads="1"/>
          </p:cNvSpPr>
          <p:nvPr>
            <p:ph type="body" idx="1"/>
          </p:nvPr>
        </p:nvSpPr>
        <p:spPr/>
        <p:txBody>
          <a:bodyPr/>
          <a:lstStyle/>
          <a:p>
            <a:pPr eaLnBrk="1" hangingPunct="1">
              <a:lnSpc>
                <a:spcPct val="80000"/>
              </a:lnSpc>
              <a:buNone/>
            </a:pPr>
            <a:endParaRPr lang="en-US" sz="2400" b="1" dirty="0" smtClean="0"/>
          </a:p>
          <a:p>
            <a:pPr eaLnBrk="1" hangingPunct="1">
              <a:lnSpc>
                <a:spcPct val="80000"/>
              </a:lnSpc>
              <a:buNone/>
            </a:pPr>
            <a:r>
              <a:rPr lang="en-US" b="1" dirty="0" smtClean="0"/>
              <a:t>Free trade</a:t>
            </a:r>
            <a:r>
              <a:rPr lang="en-US" dirty="0" smtClean="0"/>
              <a:t> - a situation where a </a:t>
            </a:r>
            <a:r>
              <a:rPr lang="en-US" u="sng" dirty="0" smtClean="0"/>
              <a:t>government does not attempt</a:t>
            </a:r>
            <a:r>
              <a:rPr lang="en-US" dirty="0" smtClean="0"/>
              <a:t> to influence through </a:t>
            </a:r>
            <a:r>
              <a:rPr lang="en-US" u="sng" dirty="0" smtClean="0"/>
              <a:t>quotas or duties</a:t>
            </a:r>
            <a:r>
              <a:rPr lang="en-US" dirty="0" smtClean="0"/>
              <a:t> what its citizens can </a:t>
            </a:r>
            <a:r>
              <a:rPr lang="en-US" u="sng" dirty="0" smtClean="0"/>
              <a:t>buy</a:t>
            </a:r>
            <a:r>
              <a:rPr lang="en-US" dirty="0" smtClean="0"/>
              <a:t> from another country or what they can </a:t>
            </a:r>
            <a:r>
              <a:rPr lang="en-US" u="sng" dirty="0" smtClean="0"/>
              <a:t>produce and sell</a:t>
            </a:r>
            <a:r>
              <a:rPr lang="en-US" dirty="0" smtClean="0"/>
              <a:t> to another country</a:t>
            </a:r>
          </a:p>
          <a:p>
            <a:pPr eaLnBrk="1" hangingPunct="1">
              <a:lnSpc>
                <a:spcPct val="80000"/>
              </a:lnSpc>
              <a:buNone/>
            </a:pPr>
            <a:endParaRPr lang="en-US" dirty="0" smtClean="0"/>
          </a:p>
          <a:p>
            <a:pPr eaLnBrk="1" hangingPunct="1">
              <a:lnSpc>
                <a:spcPct val="80000"/>
              </a:lnSpc>
              <a:buNone/>
            </a:pPr>
            <a:r>
              <a:rPr lang="en-US" b="1" dirty="0" smtClean="0"/>
              <a:t>Free trade</a:t>
            </a:r>
            <a:r>
              <a:rPr lang="en-US" dirty="0" smtClean="0"/>
              <a:t> - Governments take a ‘hands-off’ attitude to trade</a:t>
            </a:r>
          </a:p>
          <a:p>
            <a:pPr eaLnBrk="1" hangingPunct="1">
              <a:lnSpc>
                <a:spcPct val="80000"/>
              </a:lnSpc>
            </a:pPr>
            <a:endParaRPr lang="en-US" sz="2800" dirty="0" smtClean="0"/>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dirty="0"/>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Why Is Free Trade Beneficial?</a:t>
            </a:r>
          </a:p>
        </p:txBody>
      </p:sp>
      <p:sp>
        <p:nvSpPr>
          <p:cNvPr id="4101" name="Rectangle 3"/>
          <p:cNvSpPr>
            <a:spLocks noGrp="1" noChangeArrowheads="1"/>
          </p:cNvSpPr>
          <p:nvPr>
            <p:ph type="body" idx="1"/>
          </p:nvPr>
        </p:nvSpPr>
        <p:spPr>
          <a:xfrm>
            <a:off x="467544" y="1268760"/>
            <a:ext cx="8229600" cy="4530725"/>
          </a:xfrm>
        </p:spPr>
        <p:txBody>
          <a:bodyPr/>
          <a:lstStyle/>
          <a:p>
            <a:pPr eaLnBrk="1" hangingPunct="1">
              <a:lnSpc>
                <a:spcPct val="80000"/>
              </a:lnSpc>
            </a:pPr>
            <a:r>
              <a:rPr lang="en-US" u="sng" dirty="0" smtClean="0"/>
              <a:t>Trade theory</a:t>
            </a:r>
            <a:r>
              <a:rPr lang="en-US" dirty="0" smtClean="0"/>
              <a:t> shows </a:t>
            </a:r>
            <a:r>
              <a:rPr lang="en-US" u="sng" dirty="0" smtClean="0"/>
              <a:t>why it is beneficial</a:t>
            </a:r>
            <a:r>
              <a:rPr lang="en-US" dirty="0" smtClean="0"/>
              <a:t> for a country to </a:t>
            </a:r>
            <a:r>
              <a:rPr lang="en-US" u="sng" dirty="0" smtClean="0"/>
              <a:t>engage in international trade</a:t>
            </a:r>
            <a:r>
              <a:rPr lang="en-US" dirty="0" smtClean="0"/>
              <a:t> even for products it is able to produce for itself</a:t>
            </a:r>
          </a:p>
          <a:p>
            <a:pPr eaLnBrk="1" hangingPunct="1">
              <a:lnSpc>
                <a:spcPct val="80000"/>
              </a:lnSpc>
            </a:pPr>
            <a:endParaRPr lang="en-US" dirty="0" smtClean="0"/>
          </a:p>
          <a:p>
            <a:pPr eaLnBrk="1" hangingPunct="1">
              <a:lnSpc>
                <a:spcPct val="80000"/>
              </a:lnSpc>
            </a:pPr>
            <a:r>
              <a:rPr lang="en-US" dirty="0" smtClean="0"/>
              <a:t>International trade allows a country</a:t>
            </a:r>
          </a:p>
          <a:p>
            <a:pPr lvl="1" eaLnBrk="1" hangingPunct="1">
              <a:lnSpc>
                <a:spcPct val="80000"/>
              </a:lnSpc>
            </a:pPr>
            <a:endParaRPr lang="en-US" sz="2800" dirty="0" smtClean="0"/>
          </a:p>
          <a:p>
            <a:pPr lvl="1" eaLnBrk="1" hangingPunct="1">
              <a:lnSpc>
                <a:spcPct val="80000"/>
              </a:lnSpc>
            </a:pPr>
            <a:r>
              <a:rPr lang="en-US" dirty="0" smtClean="0"/>
              <a:t>to </a:t>
            </a:r>
            <a:r>
              <a:rPr lang="en-US" u="sng" dirty="0" smtClean="0"/>
              <a:t>specialize</a:t>
            </a:r>
            <a:r>
              <a:rPr lang="en-US" dirty="0" smtClean="0"/>
              <a:t> in the manufacture and </a:t>
            </a:r>
            <a:r>
              <a:rPr lang="en-US" u="sng" dirty="0" smtClean="0"/>
              <a:t>export</a:t>
            </a:r>
            <a:r>
              <a:rPr lang="en-US" dirty="0" smtClean="0"/>
              <a:t> of </a:t>
            </a:r>
            <a:r>
              <a:rPr lang="en-US" u="sng" dirty="0" smtClean="0"/>
              <a:t>products/services that it can produce efficiently</a:t>
            </a:r>
          </a:p>
          <a:p>
            <a:pPr lvl="1" eaLnBrk="1" hangingPunct="1">
              <a:lnSpc>
                <a:spcPct val="80000"/>
              </a:lnSpc>
            </a:pPr>
            <a:endParaRPr lang="en-US" dirty="0" smtClean="0"/>
          </a:p>
          <a:p>
            <a:pPr lvl="1" eaLnBrk="1" hangingPunct="1">
              <a:lnSpc>
                <a:spcPct val="80000"/>
              </a:lnSpc>
            </a:pPr>
            <a:r>
              <a:rPr lang="en-US" u="sng" dirty="0" smtClean="0"/>
              <a:t>import products/services</a:t>
            </a:r>
            <a:r>
              <a:rPr lang="en-US" dirty="0" smtClean="0"/>
              <a:t> that can be produced more </a:t>
            </a:r>
            <a:r>
              <a:rPr lang="en-US" u="sng" dirty="0" smtClean="0"/>
              <a:t>efficiently in other countries</a:t>
            </a:r>
          </a:p>
          <a:p>
            <a:pPr eaLnBrk="1" hangingPunct="1">
              <a:lnSpc>
                <a:spcPct val="80000"/>
              </a:lnSpc>
            </a:pPr>
            <a:endParaRPr lang="en-US" sz="2800" dirty="0" smtClean="0"/>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5124" name="Rectangle 2"/>
          <p:cNvSpPr>
            <a:spLocks noGrp="1" noChangeArrowheads="1"/>
          </p:cNvSpPr>
          <p:nvPr>
            <p:ph type="title"/>
          </p:nvPr>
        </p:nvSpPr>
        <p:spPr/>
        <p:txBody>
          <a:bodyPr/>
          <a:lstStyle/>
          <a:p>
            <a:pPr eaLnBrk="1" hangingPunct="1"/>
            <a:r>
              <a:rPr lang="en-US" b="1" dirty="0" smtClean="0">
                <a:latin typeface="Cambria" pitchFamily="18" charset="0"/>
              </a:rPr>
              <a:t>Why Do Certain </a:t>
            </a:r>
            <a:br>
              <a:rPr lang="en-US" b="1" dirty="0" smtClean="0">
                <a:latin typeface="Cambria" pitchFamily="18" charset="0"/>
              </a:rPr>
            </a:br>
            <a:r>
              <a:rPr lang="en-US" b="1" dirty="0" smtClean="0">
                <a:latin typeface="Cambria" pitchFamily="18" charset="0"/>
              </a:rPr>
              <a:t>Patterns Of Trade Exist?</a:t>
            </a:r>
            <a:r>
              <a:rPr lang="en-US" sz="4000" b="1" dirty="0" smtClean="0">
                <a:latin typeface="Cambria" pitchFamily="18" charset="0"/>
              </a:rPr>
              <a:t> </a:t>
            </a:r>
          </a:p>
        </p:txBody>
      </p:sp>
      <p:sp>
        <p:nvSpPr>
          <p:cNvPr id="5125" name="Rectangle 3"/>
          <p:cNvSpPr>
            <a:spLocks noGrp="1" noChangeArrowheads="1"/>
          </p:cNvSpPr>
          <p:nvPr>
            <p:ph type="body" idx="1"/>
          </p:nvPr>
        </p:nvSpPr>
        <p:spPr>
          <a:xfrm>
            <a:off x="539552" y="1412776"/>
            <a:ext cx="8229600" cy="4530725"/>
          </a:xfrm>
        </p:spPr>
        <p:txBody>
          <a:bodyPr/>
          <a:lstStyle/>
          <a:p>
            <a:pPr eaLnBrk="1" hangingPunct="1">
              <a:lnSpc>
                <a:spcPct val="90000"/>
              </a:lnSpc>
            </a:pPr>
            <a:r>
              <a:rPr lang="en-US" dirty="0" smtClean="0"/>
              <a:t>Some patterns of trade are fairly easy to explain </a:t>
            </a:r>
          </a:p>
          <a:p>
            <a:pPr lvl="1" eaLnBrk="1" hangingPunct="1">
              <a:lnSpc>
                <a:spcPct val="90000"/>
              </a:lnSpc>
            </a:pPr>
            <a:r>
              <a:rPr lang="en-US" dirty="0" smtClean="0"/>
              <a:t> it is obvious why </a:t>
            </a:r>
            <a:r>
              <a:rPr lang="en-US" u="sng" dirty="0" smtClean="0"/>
              <a:t>Saudi Arabia exports oil</a:t>
            </a:r>
            <a:r>
              <a:rPr lang="en-US" dirty="0" smtClean="0"/>
              <a:t>, Ghana exports cocoa, and </a:t>
            </a:r>
            <a:r>
              <a:rPr lang="en-US" u="sng" dirty="0" smtClean="0"/>
              <a:t>Brazil exports coffee</a:t>
            </a:r>
          </a:p>
          <a:p>
            <a:pPr eaLnBrk="1" hangingPunct="1">
              <a:lnSpc>
                <a:spcPct val="90000"/>
              </a:lnSpc>
            </a:pPr>
            <a:endParaRPr lang="en-US" dirty="0" smtClean="0"/>
          </a:p>
          <a:p>
            <a:pPr eaLnBrk="1" hangingPunct="1">
              <a:lnSpc>
                <a:spcPct val="90000"/>
              </a:lnSpc>
            </a:pPr>
            <a:r>
              <a:rPr lang="en-US" dirty="0" smtClean="0"/>
              <a:t>But, </a:t>
            </a:r>
            <a:r>
              <a:rPr lang="en-US" u="sng" dirty="0" smtClean="0"/>
              <a:t>why does Switzerland export</a:t>
            </a:r>
            <a:r>
              <a:rPr lang="en-US" dirty="0" smtClean="0"/>
              <a:t> chemicals, pharmaceuticals, </a:t>
            </a:r>
            <a:r>
              <a:rPr lang="en-US" u="sng" dirty="0" smtClean="0"/>
              <a:t>watches</a:t>
            </a:r>
            <a:r>
              <a:rPr lang="en-US" dirty="0" smtClean="0"/>
              <a:t>, and jewelry?  </a:t>
            </a:r>
          </a:p>
          <a:p>
            <a:pPr eaLnBrk="1" hangingPunct="1">
              <a:lnSpc>
                <a:spcPct val="90000"/>
              </a:lnSpc>
            </a:pPr>
            <a:endParaRPr lang="en-US" dirty="0" smtClean="0"/>
          </a:p>
          <a:p>
            <a:pPr eaLnBrk="1" hangingPunct="1">
              <a:lnSpc>
                <a:spcPct val="90000"/>
              </a:lnSpc>
            </a:pPr>
            <a:r>
              <a:rPr lang="en-US" dirty="0" smtClean="0"/>
              <a:t>Why does Japan export automobiles, consumer electronics, and machine tools?</a:t>
            </a:r>
          </a:p>
          <a:p>
            <a:pPr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6148" name="Rectangle 2"/>
          <p:cNvSpPr>
            <a:spLocks noGrp="1" noChangeArrowheads="1"/>
          </p:cNvSpPr>
          <p:nvPr>
            <p:ph type="title"/>
          </p:nvPr>
        </p:nvSpPr>
        <p:spPr>
          <a:xfrm>
            <a:off x="467544" y="0"/>
            <a:ext cx="8229600" cy="1139825"/>
          </a:xfrm>
        </p:spPr>
        <p:txBody>
          <a:bodyPr/>
          <a:lstStyle/>
          <a:p>
            <a:pPr eaLnBrk="1" hangingPunct="1"/>
            <a:r>
              <a:rPr lang="en-US" b="1" dirty="0" smtClean="0">
                <a:latin typeface="Cambria" pitchFamily="18" charset="0"/>
              </a:rPr>
              <a:t>Trade Theories</a:t>
            </a:r>
          </a:p>
        </p:txBody>
      </p:sp>
      <p:sp>
        <p:nvSpPr>
          <p:cNvPr id="6149" name="Rectangle 3"/>
          <p:cNvSpPr>
            <a:spLocks noGrp="1" noChangeArrowheads="1"/>
          </p:cNvSpPr>
          <p:nvPr>
            <p:ph type="body" idx="1"/>
          </p:nvPr>
        </p:nvSpPr>
        <p:spPr>
          <a:xfrm>
            <a:off x="251520" y="980728"/>
            <a:ext cx="8640960" cy="4530725"/>
          </a:xfrm>
        </p:spPr>
        <p:txBody>
          <a:bodyPr/>
          <a:lstStyle/>
          <a:p>
            <a:pPr eaLnBrk="1" hangingPunct="1"/>
            <a:r>
              <a:rPr lang="en-US" sz="2600" dirty="0" smtClean="0"/>
              <a:t>The </a:t>
            </a:r>
            <a:r>
              <a:rPr lang="en-US" sz="2600" u="sng" dirty="0" smtClean="0"/>
              <a:t>Mercantilist</a:t>
            </a:r>
            <a:r>
              <a:rPr lang="en-US" sz="2600" dirty="0" smtClean="0"/>
              <a:t> philosophy makes a crude case for government involvement in </a:t>
            </a:r>
            <a:r>
              <a:rPr lang="en-US" sz="2600" u="sng" dirty="0" smtClean="0"/>
              <a:t>promoting exports and limiting imports</a:t>
            </a:r>
            <a:r>
              <a:rPr lang="en-US" sz="2600" dirty="0" smtClean="0"/>
              <a:t> </a:t>
            </a:r>
          </a:p>
          <a:p>
            <a:pPr eaLnBrk="1" hangingPunct="1"/>
            <a:endParaRPr lang="en-US" sz="2600" dirty="0" smtClean="0"/>
          </a:p>
          <a:p>
            <a:pPr eaLnBrk="1" hangingPunct="1"/>
            <a:r>
              <a:rPr lang="en-US" sz="2600" u="sng" dirty="0" smtClean="0"/>
              <a:t>Smith, Ricardo, and </a:t>
            </a:r>
            <a:r>
              <a:rPr lang="en-US" sz="2600" u="sng" dirty="0" err="1" smtClean="0"/>
              <a:t>Heckscher</a:t>
            </a:r>
            <a:r>
              <a:rPr lang="en-US" sz="2600" u="sng" dirty="0" smtClean="0"/>
              <a:t>-Ohlin</a:t>
            </a:r>
            <a:r>
              <a:rPr lang="en-US" sz="2600" dirty="0" smtClean="0"/>
              <a:t> promote </a:t>
            </a:r>
            <a:r>
              <a:rPr lang="en-US" sz="2600" u="sng" dirty="0" smtClean="0"/>
              <a:t>unrestricted free trade</a:t>
            </a:r>
            <a:r>
              <a:rPr lang="en-US" sz="2600" dirty="0" smtClean="0"/>
              <a:t> </a:t>
            </a:r>
          </a:p>
          <a:p>
            <a:pPr eaLnBrk="1" hangingPunct="1"/>
            <a:endParaRPr lang="en-US" sz="2600" dirty="0" smtClean="0"/>
          </a:p>
          <a:p>
            <a:pPr eaLnBrk="1" hangingPunct="1"/>
            <a:r>
              <a:rPr lang="en-US" sz="2600" u="sng" dirty="0" smtClean="0"/>
              <a:t>New Trade Theory</a:t>
            </a:r>
            <a:r>
              <a:rPr lang="en-US" sz="2600" dirty="0" smtClean="0"/>
              <a:t> and </a:t>
            </a:r>
            <a:r>
              <a:rPr lang="en-US" sz="2600" u="sng" dirty="0" smtClean="0"/>
              <a:t>Porter’s Diamond </a:t>
            </a:r>
            <a:r>
              <a:rPr lang="en-US" sz="2600" dirty="0" smtClean="0"/>
              <a:t>theory of </a:t>
            </a:r>
            <a:r>
              <a:rPr lang="en-US" sz="2600" u="sng" dirty="0" smtClean="0"/>
              <a:t>national competitive advantage</a:t>
            </a:r>
            <a:r>
              <a:rPr lang="en-US" sz="2600" dirty="0" smtClean="0"/>
              <a:t> justify limited and </a:t>
            </a:r>
            <a:r>
              <a:rPr lang="en-US" sz="2600" u="sng" dirty="0" smtClean="0"/>
              <a:t>selective government intervention</a:t>
            </a:r>
            <a:r>
              <a:rPr lang="en-US" sz="2600" dirty="0" smtClean="0"/>
              <a:t> to support the development of certain export-oriented industries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What Is Mercantilism?</a:t>
            </a:r>
          </a:p>
        </p:txBody>
      </p:sp>
      <p:sp>
        <p:nvSpPr>
          <p:cNvPr id="7173" name="Rectangle 3"/>
          <p:cNvSpPr>
            <a:spLocks noGrp="1" noChangeArrowheads="1"/>
          </p:cNvSpPr>
          <p:nvPr>
            <p:ph type="body" idx="1"/>
          </p:nvPr>
        </p:nvSpPr>
        <p:spPr/>
        <p:txBody>
          <a:bodyPr/>
          <a:lstStyle/>
          <a:p>
            <a:pPr eaLnBrk="1" hangingPunct="1"/>
            <a:r>
              <a:rPr lang="en-US" b="1" dirty="0" smtClean="0"/>
              <a:t>Mercantilism</a:t>
            </a:r>
            <a:r>
              <a:rPr lang="en-US" dirty="0" smtClean="0"/>
              <a:t> suggests that it is in a country’s best interest to maintain a </a:t>
            </a:r>
            <a:r>
              <a:rPr lang="en-US" b="1" dirty="0" smtClean="0"/>
              <a:t>trade surplus</a:t>
            </a:r>
            <a:r>
              <a:rPr lang="en-US" dirty="0" smtClean="0"/>
              <a:t> -to export more than it imports</a:t>
            </a:r>
          </a:p>
          <a:p>
            <a:pPr lvl="1" eaLnBrk="1" hangingPunct="1"/>
            <a:endParaRPr lang="en-US" dirty="0" smtClean="0"/>
          </a:p>
          <a:p>
            <a:pPr lvl="1" eaLnBrk="1" hangingPunct="1"/>
            <a:r>
              <a:rPr lang="en-US" dirty="0" smtClean="0"/>
              <a:t>advocates </a:t>
            </a:r>
            <a:r>
              <a:rPr lang="en-US" u="sng" dirty="0" smtClean="0"/>
              <a:t>government intervention</a:t>
            </a:r>
            <a:r>
              <a:rPr lang="en-US" dirty="0" smtClean="0"/>
              <a:t> to achieve a </a:t>
            </a:r>
            <a:r>
              <a:rPr lang="en-US" u="sng" dirty="0" smtClean="0"/>
              <a:t>surplus in the balance of trade</a:t>
            </a:r>
            <a:r>
              <a:rPr lang="en-US" dirty="0" smtClean="0"/>
              <a:t>               </a:t>
            </a:r>
          </a:p>
          <a:p>
            <a:pPr eaLnBrk="1" hangingPunct="1"/>
            <a:endParaRPr lang="en-US" dirty="0" smtClean="0"/>
          </a:p>
          <a:p>
            <a:pPr eaLnBrk="1" hangingPunct="1"/>
            <a:r>
              <a:rPr lang="en-US" dirty="0" smtClean="0"/>
              <a:t>Mercantilism views trade as a </a:t>
            </a:r>
            <a:r>
              <a:rPr lang="en-US" b="1" dirty="0" smtClean="0"/>
              <a:t>zero-sum game</a:t>
            </a:r>
            <a:r>
              <a:rPr lang="en-US" dirty="0" smtClean="0"/>
              <a:t> - one in which a gain by one country results in a loss by another</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What Is Mercantilism?</a:t>
            </a:r>
          </a:p>
        </p:txBody>
      </p:sp>
      <p:sp>
        <p:nvSpPr>
          <p:cNvPr id="7173" name="Rectangle 3"/>
          <p:cNvSpPr>
            <a:spLocks noGrp="1" noChangeArrowheads="1"/>
          </p:cNvSpPr>
          <p:nvPr>
            <p:ph type="body" idx="1"/>
          </p:nvPr>
        </p:nvSpPr>
        <p:spPr/>
        <p:txBody>
          <a:bodyPr/>
          <a:lstStyle/>
          <a:p>
            <a:pPr eaLnBrk="1" hangingPunct="1"/>
            <a:r>
              <a:rPr lang="en-US" b="1" dirty="0" smtClean="0"/>
              <a:t>Mercantilism </a:t>
            </a:r>
            <a:r>
              <a:rPr lang="en-US" dirty="0" smtClean="0"/>
              <a:t>is a very old theory</a:t>
            </a:r>
          </a:p>
          <a:p>
            <a:pPr eaLnBrk="1" hangingPunct="1"/>
            <a:endParaRPr lang="en-US" dirty="0" smtClean="0"/>
          </a:p>
          <a:p>
            <a:pPr eaLnBrk="1" hangingPunct="1"/>
            <a:r>
              <a:rPr lang="en-US" dirty="0" smtClean="0"/>
              <a:t>Unfortunately, it still rears its head today</a:t>
            </a:r>
          </a:p>
          <a:p>
            <a:pPr eaLnBrk="1" hangingPunct="1"/>
            <a:endParaRPr lang="en-US" dirty="0" smtClean="0"/>
          </a:p>
          <a:p>
            <a:pPr lvl="1" eaLnBrk="1" hangingPunct="1"/>
            <a:r>
              <a:rPr lang="en-US" dirty="0" smtClean="0"/>
              <a:t>e.g. recent US stimulus package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8196" name="Rectangle 2"/>
          <p:cNvSpPr>
            <a:spLocks noGrp="1" noChangeArrowheads="1"/>
          </p:cNvSpPr>
          <p:nvPr>
            <p:ph type="title"/>
          </p:nvPr>
        </p:nvSpPr>
        <p:spPr/>
        <p:txBody>
          <a:bodyPr/>
          <a:lstStyle/>
          <a:p>
            <a:pPr eaLnBrk="1" hangingPunct="1"/>
            <a:r>
              <a:rPr lang="en-US" b="1" dirty="0" smtClean="0">
                <a:latin typeface="Cambria" pitchFamily="18" charset="0"/>
              </a:rPr>
              <a:t>What Is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a:t>
            </a:r>
          </a:p>
        </p:txBody>
      </p:sp>
      <p:sp>
        <p:nvSpPr>
          <p:cNvPr id="8197" name="Rectangle 3"/>
          <p:cNvSpPr>
            <a:spLocks noGrp="1" noChangeArrowheads="1"/>
          </p:cNvSpPr>
          <p:nvPr>
            <p:ph type="body" idx="1"/>
          </p:nvPr>
        </p:nvSpPr>
        <p:spPr/>
        <p:txBody>
          <a:bodyPr/>
          <a:lstStyle/>
          <a:p>
            <a:pPr eaLnBrk="1" hangingPunct="1"/>
            <a:r>
              <a:rPr lang="en-US" dirty="0" smtClean="0"/>
              <a:t>Adam Smith argued that a country has an </a:t>
            </a:r>
            <a:r>
              <a:rPr lang="en-US" b="1" dirty="0" smtClean="0"/>
              <a:t>absolute advantage</a:t>
            </a:r>
            <a:r>
              <a:rPr lang="en-US" dirty="0" smtClean="0"/>
              <a:t> in the production of </a:t>
            </a:r>
            <a:r>
              <a:rPr lang="en-US" u="sng" dirty="0" smtClean="0"/>
              <a:t>a product</a:t>
            </a:r>
            <a:r>
              <a:rPr lang="en-US" dirty="0" smtClean="0"/>
              <a:t> when it is </a:t>
            </a:r>
            <a:r>
              <a:rPr lang="en-US" u="sng" dirty="0" smtClean="0"/>
              <a:t>more efficient than any other country in producing it</a:t>
            </a:r>
          </a:p>
          <a:p>
            <a:pPr lvl="1" eaLnBrk="1" hangingPunct="1"/>
            <a:endParaRPr lang="en-US" dirty="0" smtClean="0"/>
          </a:p>
          <a:p>
            <a:pPr lvl="1" eaLnBrk="1" hangingPunct="1"/>
            <a:r>
              <a:rPr lang="en-US" dirty="0" smtClean="0"/>
              <a:t>countries should </a:t>
            </a:r>
            <a:r>
              <a:rPr lang="en-US" u="sng" dirty="0" smtClean="0"/>
              <a:t>specialize</a:t>
            </a:r>
            <a:r>
              <a:rPr lang="en-US" dirty="0" smtClean="0"/>
              <a:t> in the production of </a:t>
            </a:r>
            <a:r>
              <a:rPr lang="en-US" u="sng" dirty="0" smtClean="0"/>
              <a:t>goods</a:t>
            </a:r>
            <a:r>
              <a:rPr lang="en-US" dirty="0" smtClean="0"/>
              <a:t> for which they have an </a:t>
            </a:r>
            <a:r>
              <a:rPr lang="en-US" u="sng" dirty="0" smtClean="0"/>
              <a:t>absolute advantage</a:t>
            </a:r>
            <a:r>
              <a:rPr lang="en-US" dirty="0" smtClean="0"/>
              <a:t> and then </a:t>
            </a:r>
            <a:r>
              <a:rPr lang="en-US" u="sng" dirty="0" smtClean="0"/>
              <a:t>trade these goods for the goods</a:t>
            </a:r>
            <a:r>
              <a:rPr lang="en-US" dirty="0" smtClean="0"/>
              <a:t> produced by other countries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9221" name="Rectangle 3"/>
          <p:cNvSpPr>
            <a:spLocks noGrp="1" noChangeArrowheads="1"/>
          </p:cNvSpPr>
          <p:nvPr>
            <p:ph type="body" idx="1"/>
          </p:nvPr>
        </p:nvSpPr>
        <p:spPr/>
        <p:txBody>
          <a:bodyPr/>
          <a:lstStyle/>
          <a:p>
            <a:pPr eaLnBrk="1" hangingPunct="1">
              <a:lnSpc>
                <a:spcPct val="80000"/>
              </a:lnSpc>
            </a:pPr>
            <a:r>
              <a:rPr lang="en-US" sz="2400" dirty="0" smtClean="0"/>
              <a:t>Assume that two countries, </a:t>
            </a:r>
            <a:r>
              <a:rPr lang="en-US" sz="2400" u="sng" dirty="0" smtClean="0"/>
              <a:t>Ghana and South Korea</a:t>
            </a:r>
            <a:r>
              <a:rPr lang="en-US" sz="2400" dirty="0" smtClean="0"/>
              <a:t>, both have </a:t>
            </a:r>
            <a:r>
              <a:rPr lang="en-US" sz="2400" u="sng" dirty="0" smtClean="0"/>
              <a:t>200 units of resources</a:t>
            </a:r>
            <a:r>
              <a:rPr lang="en-US" sz="2400" dirty="0" smtClean="0"/>
              <a:t> that could either be used to produce rice or cocoa</a:t>
            </a:r>
          </a:p>
          <a:p>
            <a:pPr eaLnBrk="1" hangingPunct="1">
              <a:lnSpc>
                <a:spcPct val="80000"/>
              </a:lnSpc>
            </a:pPr>
            <a:endParaRPr lang="en-US" sz="2400" dirty="0" smtClean="0"/>
          </a:p>
          <a:p>
            <a:pPr eaLnBrk="1" hangingPunct="1">
              <a:lnSpc>
                <a:spcPct val="80000"/>
              </a:lnSpc>
            </a:pPr>
            <a:r>
              <a:rPr lang="en-US" sz="2400" dirty="0" smtClean="0"/>
              <a:t>In </a:t>
            </a:r>
            <a:r>
              <a:rPr lang="en-US" sz="2400" u="sng" dirty="0" smtClean="0"/>
              <a:t>Ghana</a:t>
            </a:r>
            <a:r>
              <a:rPr lang="en-US" sz="2400" dirty="0" smtClean="0"/>
              <a:t>, it takes </a:t>
            </a:r>
            <a:r>
              <a:rPr lang="en-US" sz="2400" u="sng" dirty="0" smtClean="0"/>
              <a:t>10 units of resources to produce one ton of cocoa</a:t>
            </a:r>
            <a:r>
              <a:rPr lang="en-US" sz="2400" dirty="0" smtClean="0"/>
              <a:t> and </a:t>
            </a:r>
            <a:r>
              <a:rPr lang="en-US" sz="2400" u="sng" dirty="0" smtClean="0"/>
              <a:t>20 units of resources to produce one ton of rice</a:t>
            </a:r>
            <a:r>
              <a:rPr lang="en-US" sz="2400" dirty="0" smtClean="0"/>
              <a:t>  </a:t>
            </a:r>
          </a:p>
          <a:p>
            <a:pPr lvl="1" eaLnBrk="1" hangingPunct="1">
              <a:lnSpc>
                <a:spcPct val="80000"/>
              </a:lnSpc>
            </a:pPr>
            <a:endParaRPr lang="en-US" sz="2000" dirty="0" smtClean="0"/>
          </a:p>
          <a:p>
            <a:pPr lvl="1" eaLnBrk="1" hangingPunct="1">
              <a:lnSpc>
                <a:spcPct val="80000"/>
              </a:lnSpc>
            </a:pPr>
            <a:r>
              <a:rPr lang="en-US" sz="2000" u="sng" dirty="0" smtClean="0"/>
              <a:t>Ghana</a:t>
            </a:r>
            <a:r>
              <a:rPr lang="en-US" sz="2000" dirty="0" smtClean="0"/>
              <a:t> could produce:</a:t>
            </a:r>
          </a:p>
          <a:p>
            <a:pPr lvl="2" eaLnBrk="1" hangingPunct="1">
              <a:lnSpc>
                <a:spcPct val="80000"/>
              </a:lnSpc>
            </a:pPr>
            <a:r>
              <a:rPr lang="en-US" dirty="0" smtClean="0"/>
              <a:t>20 tons of cocoa and no rice, </a:t>
            </a:r>
          </a:p>
          <a:p>
            <a:pPr lvl="2" eaLnBrk="1" hangingPunct="1">
              <a:lnSpc>
                <a:spcPct val="80000"/>
              </a:lnSpc>
            </a:pPr>
            <a:endParaRPr lang="en-US" dirty="0" smtClean="0"/>
          </a:p>
          <a:p>
            <a:pPr lvl="2" eaLnBrk="1" hangingPunct="1">
              <a:lnSpc>
                <a:spcPct val="80000"/>
              </a:lnSpc>
            </a:pPr>
            <a:r>
              <a:rPr lang="en-US" dirty="0" smtClean="0"/>
              <a:t>10 tons of rice and no cocoa, or </a:t>
            </a:r>
          </a:p>
          <a:p>
            <a:pPr lvl="2" eaLnBrk="1" hangingPunct="1">
              <a:lnSpc>
                <a:spcPct val="80000"/>
              </a:lnSpc>
            </a:pPr>
            <a:endParaRPr lang="en-US" dirty="0" smtClean="0"/>
          </a:p>
          <a:p>
            <a:pPr lvl="2" eaLnBrk="1" hangingPunct="1">
              <a:lnSpc>
                <a:spcPct val="80000"/>
              </a:lnSpc>
            </a:pPr>
            <a:r>
              <a:rPr lang="en-US" dirty="0" smtClean="0"/>
              <a:t>some combination of rice and cocoa between the two extremes</a:t>
            </a:r>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9221" name="Rectangle 3"/>
          <p:cNvSpPr>
            <a:spLocks noGrp="1" noChangeArrowheads="1"/>
          </p:cNvSpPr>
          <p:nvPr>
            <p:ph type="body" idx="1"/>
          </p:nvPr>
        </p:nvSpPr>
        <p:spPr/>
        <p:txBody>
          <a:bodyPr/>
          <a:lstStyle/>
          <a:p>
            <a:pPr eaLnBrk="1" hangingPunct="1">
              <a:lnSpc>
                <a:spcPct val="80000"/>
              </a:lnSpc>
            </a:pPr>
            <a:r>
              <a:rPr lang="en-US" sz="2400" dirty="0" smtClean="0"/>
              <a:t>In </a:t>
            </a:r>
            <a:r>
              <a:rPr lang="en-US" sz="2400" u="sng" dirty="0" smtClean="0"/>
              <a:t>South Korea</a:t>
            </a:r>
            <a:r>
              <a:rPr lang="en-US" sz="2400" dirty="0" smtClean="0"/>
              <a:t> it takes </a:t>
            </a:r>
            <a:r>
              <a:rPr lang="en-US" sz="2400" u="sng" dirty="0" smtClean="0"/>
              <a:t>40 units of resources to produce one ton of cocoa</a:t>
            </a:r>
            <a:r>
              <a:rPr lang="en-US" sz="2400" dirty="0" smtClean="0"/>
              <a:t> and </a:t>
            </a:r>
            <a:r>
              <a:rPr lang="en-US" sz="2400" u="sng" dirty="0" smtClean="0"/>
              <a:t>10 resources to produce one ton of rice</a:t>
            </a:r>
          </a:p>
          <a:p>
            <a:pPr lvl="1" eaLnBrk="1" hangingPunct="1">
              <a:lnSpc>
                <a:spcPct val="80000"/>
              </a:lnSpc>
            </a:pPr>
            <a:endParaRPr lang="en-US" sz="2000" dirty="0" smtClean="0"/>
          </a:p>
          <a:p>
            <a:pPr lvl="1" eaLnBrk="1" hangingPunct="1">
              <a:lnSpc>
                <a:spcPct val="80000"/>
              </a:lnSpc>
            </a:pPr>
            <a:r>
              <a:rPr lang="en-US" sz="2000" u="sng" dirty="0" smtClean="0"/>
              <a:t>South Korea</a:t>
            </a:r>
            <a:r>
              <a:rPr lang="en-US" sz="2000" dirty="0" smtClean="0"/>
              <a:t> could produce:</a:t>
            </a:r>
          </a:p>
          <a:p>
            <a:pPr lvl="2" eaLnBrk="1" hangingPunct="1">
              <a:lnSpc>
                <a:spcPct val="80000"/>
              </a:lnSpc>
            </a:pPr>
            <a:endParaRPr lang="en-US" dirty="0" smtClean="0"/>
          </a:p>
          <a:p>
            <a:pPr lvl="2" eaLnBrk="1" hangingPunct="1">
              <a:lnSpc>
                <a:spcPct val="80000"/>
              </a:lnSpc>
            </a:pPr>
            <a:r>
              <a:rPr lang="en-US" dirty="0" smtClean="0"/>
              <a:t>5 tons of cocoa and no rice, </a:t>
            </a:r>
          </a:p>
          <a:p>
            <a:pPr lvl="2" eaLnBrk="1" hangingPunct="1">
              <a:lnSpc>
                <a:spcPct val="80000"/>
              </a:lnSpc>
            </a:pPr>
            <a:endParaRPr lang="en-US" dirty="0" smtClean="0"/>
          </a:p>
          <a:p>
            <a:pPr lvl="2" eaLnBrk="1" hangingPunct="1">
              <a:lnSpc>
                <a:spcPct val="80000"/>
              </a:lnSpc>
            </a:pPr>
            <a:r>
              <a:rPr lang="en-US" dirty="0" smtClean="0"/>
              <a:t>20 tons of rice and no cocoa, or </a:t>
            </a:r>
          </a:p>
          <a:p>
            <a:pPr lvl="2" eaLnBrk="1" hangingPunct="1">
              <a:lnSpc>
                <a:spcPct val="80000"/>
              </a:lnSpc>
            </a:pPr>
            <a:endParaRPr lang="en-US" dirty="0" smtClean="0"/>
          </a:p>
          <a:p>
            <a:pPr lvl="2" eaLnBrk="1" hangingPunct="1">
              <a:lnSpc>
                <a:spcPct val="80000"/>
              </a:lnSpc>
            </a:pPr>
            <a:r>
              <a:rPr lang="en-US" dirty="0" smtClean="0"/>
              <a:t>some combination in between</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0244"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10245" name="Rectangle 3"/>
          <p:cNvSpPr>
            <a:spLocks noGrp="1" noChangeArrowheads="1"/>
          </p:cNvSpPr>
          <p:nvPr>
            <p:ph type="body" idx="1"/>
          </p:nvPr>
        </p:nvSpPr>
        <p:spPr/>
        <p:txBody>
          <a:bodyPr/>
          <a:lstStyle/>
          <a:p>
            <a:pPr eaLnBrk="1" hangingPunct="1">
              <a:lnSpc>
                <a:spcPct val="80000"/>
              </a:lnSpc>
            </a:pPr>
            <a:r>
              <a:rPr lang="en-US" sz="2400" dirty="0" smtClean="0"/>
              <a:t>Without trade (half resources for each product)</a:t>
            </a:r>
          </a:p>
          <a:p>
            <a:pPr lvl="1" eaLnBrk="1" hangingPunct="1">
              <a:lnSpc>
                <a:spcPct val="80000"/>
              </a:lnSpc>
            </a:pPr>
            <a:endParaRPr lang="en-US" sz="2000" dirty="0" smtClean="0"/>
          </a:p>
          <a:p>
            <a:pPr lvl="1" eaLnBrk="1" hangingPunct="1">
              <a:lnSpc>
                <a:spcPct val="80000"/>
              </a:lnSpc>
            </a:pPr>
            <a:r>
              <a:rPr lang="en-US" sz="2000" dirty="0" smtClean="0"/>
              <a:t>Ghana would produce 10 tons of cocoa and 5 tons of rice</a:t>
            </a:r>
          </a:p>
          <a:p>
            <a:pPr lvl="1" eaLnBrk="1" hangingPunct="1">
              <a:lnSpc>
                <a:spcPct val="80000"/>
              </a:lnSpc>
              <a:buNone/>
            </a:pPr>
            <a:r>
              <a:rPr lang="en-US" sz="2000" dirty="0" smtClean="0"/>
              <a:t> </a:t>
            </a:r>
          </a:p>
          <a:p>
            <a:pPr lvl="1" eaLnBrk="1" hangingPunct="1">
              <a:lnSpc>
                <a:spcPct val="80000"/>
              </a:lnSpc>
            </a:pPr>
            <a:r>
              <a:rPr lang="en-US" sz="2000" dirty="0" smtClean="0"/>
              <a:t>South Korea would produce 2.5 tons of cocoa and 10 tons of rice</a:t>
            </a:r>
          </a:p>
          <a:p>
            <a:pPr eaLnBrk="1" hangingPunct="1">
              <a:lnSpc>
                <a:spcPct val="80000"/>
              </a:lnSpc>
            </a:pPr>
            <a:endParaRPr lang="en-US" sz="2400" dirty="0" smtClean="0"/>
          </a:p>
          <a:p>
            <a:pPr eaLnBrk="1" hangingPunct="1">
              <a:lnSpc>
                <a:spcPct val="80000"/>
              </a:lnSpc>
            </a:pPr>
            <a:r>
              <a:rPr lang="en-US" sz="2400" dirty="0" smtClean="0"/>
              <a:t>With specialization and trade</a:t>
            </a:r>
          </a:p>
          <a:p>
            <a:pPr lvl="1" eaLnBrk="1" hangingPunct="1">
              <a:lnSpc>
                <a:spcPct val="80000"/>
              </a:lnSpc>
            </a:pPr>
            <a:r>
              <a:rPr lang="en-US" sz="2000" dirty="0" smtClean="0"/>
              <a:t>Ghana would produce 20 tons of cocoa</a:t>
            </a:r>
          </a:p>
          <a:p>
            <a:pPr lvl="1" eaLnBrk="1" hangingPunct="1">
              <a:lnSpc>
                <a:spcPct val="80000"/>
              </a:lnSpc>
            </a:pPr>
            <a:endParaRPr lang="en-US" sz="2000" dirty="0" smtClean="0"/>
          </a:p>
          <a:p>
            <a:pPr lvl="1" eaLnBrk="1" hangingPunct="1">
              <a:lnSpc>
                <a:spcPct val="80000"/>
              </a:lnSpc>
            </a:pPr>
            <a:r>
              <a:rPr lang="en-US" sz="2000" dirty="0" smtClean="0"/>
              <a:t>South Korea would produce 20 tons of rice</a:t>
            </a:r>
          </a:p>
          <a:p>
            <a:pPr lvl="1" eaLnBrk="1" hangingPunct="1">
              <a:lnSpc>
                <a:spcPct val="80000"/>
              </a:lnSpc>
            </a:pPr>
            <a:endParaRPr lang="en-US" sz="2000" dirty="0" smtClean="0"/>
          </a:p>
          <a:p>
            <a:pPr lvl="1" eaLnBrk="1" hangingPunct="1">
              <a:lnSpc>
                <a:spcPct val="80000"/>
              </a:lnSpc>
            </a:pPr>
            <a:r>
              <a:rPr lang="en-US" sz="2000" dirty="0" smtClean="0"/>
              <a:t>Ghana could trade 6 tons of cocoa to South Korea for 6 tons of rice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0244"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10245" name="Rectangle 3"/>
          <p:cNvSpPr>
            <a:spLocks noGrp="1" noChangeArrowheads="1"/>
          </p:cNvSpPr>
          <p:nvPr>
            <p:ph type="body" idx="1"/>
          </p:nvPr>
        </p:nvSpPr>
        <p:spPr/>
        <p:txBody>
          <a:bodyPr/>
          <a:lstStyle/>
          <a:p>
            <a:pPr eaLnBrk="1" hangingPunct="1">
              <a:lnSpc>
                <a:spcPct val="80000"/>
              </a:lnSpc>
            </a:pPr>
            <a:r>
              <a:rPr lang="en-US" sz="2400" dirty="0" smtClean="0"/>
              <a:t>After trade (6 tons coca for 6 tons rice)</a:t>
            </a:r>
          </a:p>
          <a:p>
            <a:pPr lvl="1" eaLnBrk="1" hangingPunct="1">
              <a:lnSpc>
                <a:spcPct val="80000"/>
              </a:lnSpc>
            </a:pPr>
            <a:endParaRPr lang="en-US" sz="2000" dirty="0" smtClean="0"/>
          </a:p>
          <a:p>
            <a:pPr lvl="1" eaLnBrk="1" hangingPunct="1">
              <a:lnSpc>
                <a:spcPct val="80000"/>
              </a:lnSpc>
            </a:pPr>
            <a:r>
              <a:rPr lang="en-US" sz="2000" dirty="0" smtClean="0"/>
              <a:t>Ghana would have 14 tons of cocoa left, and 6 tons of rice</a:t>
            </a:r>
          </a:p>
          <a:p>
            <a:pPr lvl="1" eaLnBrk="1" hangingPunct="1">
              <a:lnSpc>
                <a:spcPct val="80000"/>
              </a:lnSpc>
            </a:pPr>
            <a:endParaRPr lang="en-US" sz="2000" dirty="0" smtClean="0"/>
          </a:p>
          <a:p>
            <a:pPr lvl="1" eaLnBrk="1" hangingPunct="1">
              <a:lnSpc>
                <a:spcPct val="80000"/>
              </a:lnSpc>
            </a:pPr>
            <a:r>
              <a:rPr lang="en-US" sz="2000" dirty="0" smtClean="0"/>
              <a:t>South Korea would have 14 tons of rice left and 6 tons of cocoa</a:t>
            </a:r>
          </a:p>
          <a:p>
            <a:pPr eaLnBrk="1" hangingPunct="1">
              <a:lnSpc>
                <a:spcPct val="80000"/>
              </a:lnSpc>
            </a:pPr>
            <a:endParaRPr lang="en-US" sz="2400" dirty="0" smtClean="0"/>
          </a:p>
          <a:p>
            <a:pPr eaLnBrk="1" hangingPunct="1">
              <a:lnSpc>
                <a:spcPct val="80000"/>
              </a:lnSpc>
            </a:pPr>
            <a:r>
              <a:rPr lang="en-US" sz="2400" u="sng" dirty="0" smtClean="0"/>
              <a:t>If each country specializes</a:t>
            </a:r>
            <a:r>
              <a:rPr lang="en-US" sz="2400" dirty="0" smtClean="0"/>
              <a:t> in the production of the good in which it has an absolute advantage and trades for the other, </a:t>
            </a:r>
            <a:r>
              <a:rPr lang="en-US" sz="2400" u="sng" dirty="0" smtClean="0"/>
              <a:t>both countries gain</a:t>
            </a:r>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2701H</a:t>
            </a:r>
            <a:endParaRPr lang="en-US"/>
          </a:p>
        </p:txBody>
      </p:sp>
      <p:sp>
        <p:nvSpPr>
          <p:cNvPr id="11268" name="Rectangle 2"/>
          <p:cNvSpPr>
            <a:spLocks noGrp="1" noChangeArrowheads="1"/>
          </p:cNvSpPr>
          <p:nvPr>
            <p:ph type="title"/>
          </p:nvPr>
        </p:nvSpPr>
        <p:spPr/>
        <p:txBody>
          <a:bodyPr/>
          <a:lstStyle/>
          <a:p>
            <a:pPr eaLnBrk="1" hangingPunct="1"/>
            <a:r>
              <a:rPr lang="en-US" b="1" dirty="0" smtClean="0">
                <a:latin typeface="Cambria" pitchFamily="18" charset="0"/>
              </a:rPr>
              <a:t>How Does Smith`s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Absolute Advantage</a:t>
            </a:r>
            <a:r>
              <a:rPr lang="en-US" b="1" dirty="0" smtClean="0">
                <a:latin typeface="Cambria" pitchFamily="18" charset="0"/>
              </a:rPr>
              <a:t> Work?</a:t>
            </a:r>
          </a:p>
        </p:txBody>
      </p:sp>
      <p:sp>
        <p:nvSpPr>
          <p:cNvPr id="11269" name="Rectangle 3"/>
          <p:cNvSpPr>
            <a:spLocks noGrp="1" noChangeArrowheads="1"/>
          </p:cNvSpPr>
          <p:nvPr>
            <p:ph type="body" idx="1"/>
          </p:nvPr>
        </p:nvSpPr>
        <p:spPr/>
        <p:txBody>
          <a:bodyPr/>
          <a:lstStyle/>
          <a:p>
            <a:pPr algn="ctr" eaLnBrk="1" hangingPunct="1">
              <a:buFont typeface="Wingdings" pitchFamily="2" charset="2"/>
              <a:buNone/>
            </a:pPr>
            <a:r>
              <a:rPr lang="en-US" sz="1400" smtClean="0"/>
              <a:t>Absolute Advantage and the Gains from Trade</a:t>
            </a:r>
            <a:r>
              <a:rPr lang="en-US" smtClean="0"/>
              <a:t> </a:t>
            </a:r>
          </a:p>
          <a:p>
            <a:pPr algn="ctr" eaLnBrk="1" hangingPunct="1">
              <a:buFont typeface="Wingdings" pitchFamily="2" charset="2"/>
              <a:buNone/>
            </a:pPr>
            <a:endParaRPr lang="en-US" smtClean="0"/>
          </a:p>
          <a:p>
            <a:pPr eaLnBrk="1" hangingPunct="1"/>
            <a:endParaRPr lang="en-US" smtClean="0"/>
          </a:p>
        </p:txBody>
      </p:sp>
      <p:pic>
        <p:nvPicPr>
          <p:cNvPr id="11270" name="Picture 4"/>
          <p:cNvPicPr>
            <a:picLocks noChangeAspect="1" noChangeArrowheads="1"/>
          </p:cNvPicPr>
          <p:nvPr/>
        </p:nvPicPr>
        <p:blipFill>
          <a:blip r:embed="rId3" cstate="print"/>
          <a:srcRect/>
          <a:stretch>
            <a:fillRect/>
          </a:stretch>
        </p:blipFill>
        <p:spPr bwMode="auto">
          <a:xfrm>
            <a:off x="685800" y="2133600"/>
            <a:ext cx="7848600" cy="4267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2292" name="Rectangle 2"/>
          <p:cNvSpPr>
            <a:spLocks noGrp="1" noChangeArrowheads="1"/>
          </p:cNvSpPr>
          <p:nvPr>
            <p:ph type="title"/>
          </p:nvPr>
        </p:nvSpPr>
        <p:spPr/>
        <p:txBody>
          <a:bodyPr/>
          <a:lstStyle/>
          <a:p>
            <a:pPr eaLnBrk="1" hangingPunct="1"/>
            <a:r>
              <a:rPr lang="en-US" b="1" dirty="0" smtClean="0">
                <a:latin typeface="Cambria" pitchFamily="18" charset="0"/>
              </a:rPr>
              <a:t>What Is Ricardo’s Theory </a:t>
            </a:r>
            <a:br>
              <a:rPr lang="en-US" b="1" dirty="0" smtClean="0">
                <a:latin typeface="Cambria" pitchFamily="18" charset="0"/>
              </a:rPr>
            </a:br>
            <a:r>
              <a:rPr lang="en-US" b="1" dirty="0" smtClean="0">
                <a:latin typeface="Cambria" pitchFamily="18" charset="0"/>
              </a:rPr>
              <a:t>Of </a:t>
            </a:r>
            <a:r>
              <a:rPr lang="en-US" b="1" u="sng" dirty="0" smtClean="0">
                <a:latin typeface="Cambria" pitchFamily="18" charset="0"/>
              </a:rPr>
              <a:t>Comparative Advantage</a:t>
            </a:r>
            <a:r>
              <a:rPr lang="en-US" b="1" dirty="0" smtClean="0">
                <a:latin typeface="Cambria" pitchFamily="18" charset="0"/>
              </a:rPr>
              <a:t>?</a:t>
            </a:r>
          </a:p>
        </p:txBody>
      </p:sp>
      <p:sp>
        <p:nvSpPr>
          <p:cNvPr id="12293" name="Rectangle 3"/>
          <p:cNvSpPr>
            <a:spLocks noGrp="1" noChangeArrowheads="1"/>
          </p:cNvSpPr>
          <p:nvPr>
            <p:ph type="body" idx="1"/>
          </p:nvPr>
        </p:nvSpPr>
        <p:spPr/>
        <p:txBody>
          <a:bodyPr/>
          <a:lstStyle/>
          <a:p>
            <a:pPr eaLnBrk="1" hangingPunct="1"/>
            <a:r>
              <a:rPr lang="en-US" sz="2400" u="sng" dirty="0" smtClean="0"/>
              <a:t>David Ricardo asked</a:t>
            </a:r>
            <a:r>
              <a:rPr lang="en-US" sz="2400" dirty="0" smtClean="0"/>
              <a:t> what might happen when one country has an </a:t>
            </a:r>
            <a:r>
              <a:rPr lang="en-US" sz="2400" u="sng" dirty="0" smtClean="0"/>
              <a:t>absolute advantage in the production of all goods</a:t>
            </a:r>
            <a:r>
              <a:rPr lang="en-US" sz="2400" dirty="0" smtClean="0"/>
              <a:t>  </a:t>
            </a:r>
          </a:p>
          <a:p>
            <a:pPr eaLnBrk="1" hangingPunct="1"/>
            <a:endParaRPr lang="en-US" sz="2400" dirty="0" smtClean="0"/>
          </a:p>
          <a:p>
            <a:pPr eaLnBrk="1" hangingPunct="1"/>
            <a:r>
              <a:rPr lang="en-US" sz="2400" dirty="0" smtClean="0"/>
              <a:t>Ricardo’s theory of </a:t>
            </a:r>
            <a:r>
              <a:rPr lang="en-US" sz="2400" b="1" dirty="0" smtClean="0"/>
              <a:t>comparative advantage</a:t>
            </a:r>
            <a:r>
              <a:rPr lang="en-US" sz="2400" dirty="0" smtClean="0"/>
              <a:t> suggests that </a:t>
            </a:r>
            <a:r>
              <a:rPr lang="en-US" sz="2400" u="sng" dirty="0" smtClean="0"/>
              <a:t>countries should specialize</a:t>
            </a:r>
            <a:r>
              <a:rPr lang="en-US" sz="2400" dirty="0" smtClean="0"/>
              <a:t> in the production of those goods </a:t>
            </a:r>
            <a:r>
              <a:rPr lang="en-US" sz="2400" u="sng" dirty="0" smtClean="0"/>
              <a:t>they produce most efficiently</a:t>
            </a:r>
            <a:r>
              <a:rPr lang="en-US" sz="2400" dirty="0" smtClean="0"/>
              <a:t> and </a:t>
            </a:r>
            <a:r>
              <a:rPr lang="en-US" sz="2400" u="sng" dirty="0" smtClean="0"/>
              <a:t>buy goods that they produce less efficiently</a:t>
            </a:r>
            <a:r>
              <a:rPr lang="en-US" sz="2400" dirty="0" smtClean="0"/>
              <a:t> from other countries, </a:t>
            </a:r>
            <a:r>
              <a:rPr lang="en-US" sz="2400" u="sng" dirty="0" smtClean="0"/>
              <a:t>even if</a:t>
            </a:r>
            <a:r>
              <a:rPr lang="en-US" sz="2400" dirty="0" smtClean="0"/>
              <a:t> this means </a:t>
            </a:r>
            <a:r>
              <a:rPr lang="en-US" sz="2400" u="sng" dirty="0" smtClean="0"/>
              <a:t>buying goods from other countries that they could produce more efficiently at home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3316"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a:t>
            </a:r>
            <a:r>
              <a:rPr lang="en-US" b="1" u="sng" dirty="0" smtClean="0">
                <a:latin typeface="Cambria" pitchFamily="18" charset="0"/>
              </a:rPr>
              <a:t>Comparative Advantage</a:t>
            </a:r>
            <a:r>
              <a:rPr lang="en-US" b="1" dirty="0" smtClean="0">
                <a:latin typeface="Cambria" pitchFamily="18" charset="0"/>
              </a:rPr>
              <a:t> Work?</a:t>
            </a:r>
          </a:p>
        </p:txBody>
      </p:sp>
      <p:sp>
        <p:nvSpPr>
          <p:cNvPr id="13317" name="Rectangle 3"/>
          <p:cNvSpPr>
            <a:spLocks noGrp="1" noChangeArrowheads="1"/>
          </p:cNvSpPr>
          <p:nvPr>
            <p:ph type="body" idx="1"/>
          </p:nvPr>
        </p:nvSpPr>
        <p:spPr/>
        <p:txBody>
          <a:bodyPr/>
          <a:lstStyle/>
          <a:p>
            <a:pPr eaLnBrk="1" hangingPunct="1">
              <a:lnSpc>
                <a:spcPct val="80000"/>
              </a:lnSpc>
            </a:pPr>
            <a:r>
              <a:rPr lang="en-US" sz="2800" dirty="0" smtClean="0"/>
              <a:t>Assume</a:t>
            </a:r>
          </a:p>
          <a:p>
            <a:pPr lvl="1" eaLnBrk="1" hangingPunct="1">
              <a:lnSpc>
                <a:spcPct val="80000"/>
              </a:lnSpc>
            </a:pPr>
            <a:r>
              <a:rPr lang="en-US" sz="2400" u="sng" dirty="0" smtClean="0"/>
              <a:t>Ghana is more efficient</a:t>
            </a:r>
            <a:r>
              <a:rPr lang="en-US" sz="2400" dirty="0" smtClean="0"/>
              <a:t> in the production of </a:t>
            </a:r>
            <a:r>
              <a:rPr lang="en-US" sz="2400" u="sng" dirty="0" smtClean="0"/>
              <a:t>both cocoa and rice</a:t>
            </a:r>
          </a:p>
          <a:p>
            <a:pPr lvl="1" eaLnBrk="1" hangingPunct="1">
              <a:lnSpc>
                <a:spcPct val="80000"/>
              </a:lnSpc>
            </a:pPr>
            <a:endParaRPr lang="en-US" sz="2400" dirty="0" smtClean="0"/>
          </a:p>
          <a:p>
            <a:pPr lvl="1" eaLnBrk="1" hangingPunct="1">
              <a:lnSpc>
                <a:spcPct val="80000"/>
              </a:lnSpc>
            </a:pPr>
            <a:r>
              <a:rPr lang="en-US" sz="2400" dirty="0" smtClean="0"/>
              <a:t>In Ghana, it takes </a:t>
            </a:r>
            <a:r>
              <a:rPr lang="en-US" sz="2400" u="sng" dirty="0" smtClean="0"/>
              <a:t>10 resources to produce one ton of cocoa</a:t>
            </a:r>
            <a:r>
              <a:rPr lang="en-US" sz="2400" dirty="0" smtClean="0"/>
              <a:t>, and </a:t>
            </a:r>
            <a:r>
              <a:rPr lang="en-US" sz="2400" u="sng" dirty="0" smtClean="0"/>
              <a:t>13 1/3 resources to produce one ton of rice</a:t>
            </a:r>
          </a:p>
          <a:p>
            <a:pPr lvl="1" eaLnBrk="1" hangingPunct="1">
              <a:lnSpc>
                <a:spcPct val="80000"/>
              </a:lnSpc>
            </a:pPr>
            <a:endParaRPr lang="en-US" sz="2400" dirty="0" smtClean="0"/>
          </a:p>
          <a:p>
            <a:pPr lvl="1" eaLnBrk="1" hangingPunct="1">
              <a:lnSpc>
                <a:spcPct val="80000"/>
              </a:lnSpc>
            </a:pPr>
            <a:r>
              <a:rPr lang="en-US" sz="2400" dirty="0" smtClean="0"/>
              <a:t>So, Ghana could produce:</a:t>
            </a:r>
          </a:p>
          <a:p>
            <a:pPr lvl="2" eaLnBrk="1" hangingPunct="1">
              <a:lnSpc>
                <a:spcPct val="80000"/>
              </a:lnSpc>
            </a:pPr>
            <a:r>
              <a:rPr lang="en-US" sz="2000" dirty="0" smtClean="0"/>
              <a:t>20 tons of cocoa and no rice, </a:t>
            </a:r>
          </a:p>
          <a:p>
            <a:pPr lvl="2" eaLnBrk="1" hangingPunct="1">
              <a:lnSpc>
                <a:spcPct val="80000"/>
              </a:lnSpc>
            </a:pPr>
            <a:endParaRPr lang="en-US" sz="2000" dirty="0" smtClean="0"/>
          </a:p>
          <a:p>
            <a:pPr lvl="2" eaLnBrk="1" hangingPunct="1">
              <a:lnSpc>
                <a:spcPct val="80000"/>
              </a:lnSpc>
            </a:pPr>
            <a:r>
              <a:rPr lang="en-US" sz="2000" dirty="0" smtClean="0"/>
              <a:t>15 tons of rice and no cocoa, or </a:t>
            </a:r>
          </a:p>
          <a:p>
            <a:pPr lvl="2" eaLnBrk="1" hangingPunct="1">
              <a:lnSpc>
                <a:spcPct val="80000"/>
              </a:lnSpc>
            </a:pPr>
            <a:endParaRPr lang="en-US" sz="2000" dirty="0" smtClean="0"/>
          </a:p>
          <a:p>
            <a:pPr lvl="2" eaLnBrk="1" hangingPunct="1">
              <a:lnSpc>
                <a:spcPct val="80000"/>
              </a:lnSpc>
            </a:pPr>
            <a:r>
              <a:rPr lang="en-US" sz="2000" dirty="0" smtClean="0"/>
              <a:t>some combination of the two</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3316"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a:t>
            </a:r>
            <a:r>
              <a:rPr lang="en-US" b="1" u="sng" dirty="0" smtClean="0">
                <a:latin typeface="Cambria" pitchFamily="18" charset="0"/>
              </a:rPr>
              <a:t>Comparative Advantage</a:t>
            </a:r>
            <a:r>
              <a:rPr lang="en-US" b="1" dirty="0" smtClean="0">
                <a:latin typeface="Cambria" pitchFamily="18" charset="0"/>
              </a:rPr>
              <a:t> Work?</a:t>
            </a:r>
          </a:p>
        </p:txBody>
      </p:sp>
      <p:sp>
        <p:nvSpPr>
          <p:cNvPr id="13317" name="Rectangle 3"/>
          <p:cNvSpPr>
            <a:spLocks noGrp="1" noChangeArrowheads="1"/>
          </p:cNvSpPr>
          <p:nvPr>
            <p:ph type="body" idx="1"/>
          </p:nvPr>
        </p:nvSpPr>
        <p:spPr/>
        <p:txBody>
          <a:bodyPr/>
          <a:lstStyle/>
          <a:p>
            <a:pPr eaLnBrk="1" hangingPunct="1">
              <a:lnSpc>
                <a:spcPct val="80000"/>
              </a:lnSpc>
            </a:pPr>
            <a:r>
              <a:rPr lang="en-US" sz="2800" dirty="0" smtClean="0"/>
              <a:t>Assume</a:t>
            </a:r>
          </a:p>
          <a:p>
            <a:pPr lvl="1" eaLnBrk="1" hangingPunct="1">
              <a:lnSpc>
                <a:spcPct val="80000"/>
              </a:lnSpc>
            </a:pPr>
            <a:endParaRPr lang="en-US" sz="2400" dirty="0" smtClean="0"/>
          </a:p>
          <a:p>
            <a:pPr lvl="1" eaLnBrk="1" hangingPunct="1">
              <a:lnSpc>
                <a:spcPct val="80000"/>
              </a:lnSpc>
            </a:pPr>
            <a:r>
              <a:rPr lang="en-US" sz="2400" dirty="0" smtClean="0"/>
              <a:t>In South Korea, it takes </a:t>
            </a:r>
            <a:r>
              <a:rPr lang="en-US" sz="2400" u="sng" dirty="0" smtClean="0"/>
              <a:t>40 resources to produce one ton of cocoa</a:t>
            </a:r>
            <a:r>
              <a:rPr lang="en-US" sz="2400" dirty="0" smtClean="0"/>
              <a:t> and </a:t>
            </a:r>
            <a:r>
              <a:rPr lang="en-US" sz="2400" u="sng" dirty="0" smtClean="0"/>
              <a:t>20 resources to produce one ton of rice</a:t>
            </a:r>
          </a:p>
          <a:p>
            <a:pPr lvl="1" eaLnBrk="1" hangingPunct="1">
              <a:lnSpc>
                <a:spcPct val="80000"/>
              </a:lnSpc>
            </a:pPr>
            <a:endParaRPr lang="en-US" sz="2400" dirty="0" smtClean="0"/>
          </a:p>
          <a:p>
            <a:pPr lvl="1" eaLnBrk="1" hangingPunct="1">
              <a:lnSpc>
                <a:spcPct val="80000"/>
              </a:lnSpc>
            </a:pPr>
            <a:r>
              <a:rPr lang="en-US" dirty="0" smtClean="0"/>
              <a:t>S</a:t>
            </a:r>
            <a:r>
              <a:rPr lang="en-US" sz="2400" dirty="0" smtClean="0"/>
              <a:t>o, South Korea could produce:</a:t>
            </a:r>
          </a:p>
          <a:p>
            <a:pPr lvl="2" eaLnBrk="1" hangingPunct="1">
              <a:lnSpc>
                <a:spcPct val="80000"/>
              </a:lnSpc>
            </a:pPr>
            <a:endParaRPr lang="en-US" sz="2000" dirty="0" smtClean="0"/>
          </a:p>
          <a:p>
            <a:pPr lvl="2" eaLnBrk="1" hangingPunct="1">
              <a:lnSpc>
                <a:spcPct val="80000"/>
              </a:lnSpc>
            </a:pPr>
            <a:r>
              <a:rPr lang="en-US" sz="2000" dirty="0" smtClean="0"/>
              <a:t>5 tons of cocoa and no rice, </a:t>
            </a:r>
          </a:p>
          <a:p>
            <a:pPr lvl="2" eaLnBrk="1" hangingPunct="1">
              <a:lnSpc>
                <a:spcPct val="80000"/>
              </a:lnSpc>
            </a:pPr>
            <a:endParaRPr lang="en-US" sz="2000" dirty="0" smtClean="0"/>
          </a:p>
          <a:p>
            <a:pPr lvl="2" eaLnBrk="1" hangingPunct="1">
              <a:lnSpc>
                <a:spcPct val="80000"/>
              </a:lnSpc>
            </a:pPr>
            <a:r>
              <a:rPr lang="en-US" sz="2000" dirty="0" smtClean="0"/>
              <a:t>10 tons of rice and no cocoa, or </a:t>
            </a:r>
          </a:p>
          <a:p>
            <a:pPr lvl="2" eaLnBrk="1" hangingPunct="1">
              <a:lnSpc>
                <a:spcPct val="80000"/>
              </a:lnSpc>
            </a:pPr>
            <a:endParaRPr lang="en-US" sz="2000" dirty="0" smtClean="0"/>
          </a:p>
          <a:p>
            <a:pPr lvl="2" eaLnBrk="1" hangingPunct="1">
              <a:lnSpc>
                <a:spcPct val="80000"/>
              </a:lnSpc>
            </a:pPr>
            <a:r>
              <a:rPr lang="en-US" sz="2000" dirty="0" smtClean="0"/>
              <a:t>some combination of the two</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4340"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a:t>
            </a:r>
            <a:r>
              <a:rPr lang="en-US" b="1" u="sng" dirty="0" smtClean="0">
                <a:latin typeface="Cambria" pitchFamily="18" charset="0"/>
              </a:rPr>
              <a:t>Comparative Advantage</a:t>
            </a:r>
            <a:r>
              <a:rPr lang="en-US" b="1" dirty="0" smtClean="0">
                <a:latin typeface="Cambria" pitchFamily="18" charset="0"/>
              </a:rPr>
              <a:t> Work?</a:t>
            </a:r>
          </a:p>
        </p:txBody>
      </p:sp>
      <p:sp>
        <p:nvSpPr>
          <p:cNvPr id="14341" name="Rectangle 3"/>
          <p:cNvSpPr>
            <a:spLocks noGrp="1" noChangeArrowheads="1"/>
          </p:cNvSpPr>
          <p:nvPr>
            <p:ph type="body" idx="1"/>
          </p:nvPr>
        </p:nvSpPr>
        <p:spPr/>
        <p:txBody>
          <a:bodyPr/>
          <a:lstStyle/>
          <a:p>
            <a:pPr eaLnBrk="1" hangingPunct="1">
              <a:lnSpc>
                <a:spcPct val="90000"/>
              </a:lnSpc>
            </a:pPr>
            <a:r>
              <a:rPr lang="en-US" sz="2800" dirty="0" smtClean="0"/>
              <a:t>With trade</a:t>
            </a:r>
          </a:p>
          <a:p>
            <a:pPr lvl="1" eaLnBrk="1" hangingPunct="1">
              <a:lnSpc>
                <a:spcPct val="90000"/>
              </a:lnSpc>
            </a:pPr>
            <a:r>
              <a:rPr lang="en-US" sz="2200" dirty="0" smtClean="0"/>
              <a:t>Ghana could export 4 tons of cocoa to South Korea in exchange for 4 tons of rice </a:t>
            </a:r>
          </a:p>
          <a:p>
            <a:pPr lvl="1" eaLnBrk="1" hangingPunct="1">
              <a:lnSpc>
                <a:spcPct val="90000"/>
              </a:lnSpc>
            </a:pPr>
            <a:endParaRPr lang="en-US" sz="2200" dirty="0" smtClean="0"/>
          </a:p>
          <a:p>
            <a:pPr lvl="1" eaLnBrk="1" hangingPunct="1">
              <a:lnSpc>
                <a:spcPct val="90000"/>
              </a:lnSpc>
            </a:pPr>
            <a:r>
              <a:rPr lang="en-US" sz="2200" dirty="0" smtClean="0"/>
              <a:t>Ghana will still have 11 tons of cocoa, and 4 additional tons of rice</a:t>
            </a:r>
          </a:p>
          <a:p>
            <a:pPr lvl="1" eaLnBrk="1" hangingPunct="1">
              <a:lnSpc>
                <a:spcPct val="90000"/>
              </a:lnSpc>
            </a:pPr>
            <a:endParaRPr lang="en-US" sz="2200" dirty="0" smtClean="0"/>
          </a:p>
          <a:p>
            <a:pPr lvl="1" eaLnBrk="1" hangingPunct="1">
              <a:lnSpc>
                <a:spcPct val="90000"/>
              </a:lnSpc>
            </a:pPr>
            <a:r>
              <a:rPr lang="en-US" sz="2200" dirty="0" smtClean="0"/>
              <a:t>South Korea still has 6 tons of rice and 4 tons of cocoa </a:t>
            </a:r>
          </a:p>
          <a:p>
            <a:pPr lvl="1" eaLnBrk="1" hangingPunct="1">
              <a:lnSpc>
                <a:spcPct val="90000"/>
              </a:lnSpc>
            </a:pPr>
            <a:endParaRPr lang="en-US" sz="2200" dirty="0" smtClean="0"/>
          </a:p>
          <a:p>
            <a:pPr lvl="1" eaLnBrk="1" hangingPunct="1">
              <a:lnSpc>
                <a:spcPct val="90000"/>
              </a:lnSpc>
            </a:pPr>
            <a:r>
              <a:rPr lang="en-US" sz="2200" dirty="0" smtClean="0"/>
              <a:t>if </a:t>
            </a:r>
            <a:r>
              <a:rPr lang="en-US" sz="2200" u="sng" dirty="0" smtClean="0"/>
              <a:t>each country specializes</a:t>
            </a:r>
            <a:r>
              <a:rPr lang="en-US" sz="2200" dirty="0" smtClean="0"/>
              <a:t> in the production of the good in which it has a </a:t>
            </a:r>
            <a:r>
              <a:rPr lang="en-US" sz="2200" u="sng" dirty="0" smtClean="0"/>
              <a:t>comparative advantage</a:t>
            </a:r>
            <a:r>
              <a:rPr lang="en-US" sz="2200" dirty="0" smtClean="0"/>
              <a:t> and </a:t>
            </a:r>
            <a:r>
              <a:rPr lang="en-US" sz="2200" u="sng" dirty="0" smtClean="0"/>
              <a:t>trades</a:t>
            </a:r>
            <a:r>
              <a:rPr lang="en-US" sz="2200" dirty="0" smtClean="0"/>
              <a:t> for the other, </a:t>
            </a:r>
            <a:r>
              <a:rPr lang="en-US" sz="2200" u="sng" dirty="0" smtClean="0"/>
              <a:t>both countries gain</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2701H</a:t>
            </a:r>
            <a:endParaRPr lang="en-US"/>
          </a:p>
        </p:txBody>
      </p:sp>
      <p:sp>
        <p:nvSpPr>
          <p:cNvPr id="15364"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Comparative Advantage Work?   (note: should be 4 tons traded)</a:t>
            </a:r>
          </a:p>
        </p:txBody>
      </p:sp>
      <p:sp>
        <p:nvSpPr>
          <p:cNvPr id="15365" name="Rectangle 3"/>
          <p:cNvSpPr>
            <a:spLocks noGrp="1" noChangeArrowheads="1"/>
          </p:cNvSpPr>
          <p:nvPr>
            <p:ph type="body" idx="1"/>
          </p:nvPr>
        </p:nvSpPr>
        <p:spPr/>
        <p:txBody>
          <a:bodyPr/>
          <a:lstStyle/>
          <a:p>
            <a:pPr algn="ctr" eaLnBrk="1" hangingPunct="1">
              <a:buFont typeface="Wingdings" pitchFamily="2" charset="2"/>
              <a:buNone/>
            </a:pPr>
            <a:r>
              <a:rPr lang="en-US" sz="1400" smtClean="0"/>
              <a:t>Comparative Advantage and the Gains from Trade</a:t>
            </a:r>
          </a:p>
          <a:p>
            <a:pPr algn="ctr" eaLnBrk="1" hangingPunct="1">
              <a:buFont typeface="Wingdings" pitchFamily="2" charset="2"/>
              <a:buNone/>
            </a:pPr>
            <a:endParaRPr lang="en-US" sz="1400" smtClean="0"/>
          </a:p>
          <a:p>
            <a:pPr eaLnBrk="1" hangingPunct="1"/>
            <a:endParaRPr lang="en-US" sz="1400" smtClean="0"/>
          </a:p>
        </p:txBody>
      </p:sp>
      <p:pic>
        <p:nvPicPr>
          <p:cNvPr id="15366" name="Picture 4"/>
          <p:cNvPicPr>
            <a:picLocks noChangeAspect="1" noChangeArrowheads="1"/>
          </p:cNvPicPr>
          <p:nvPr/>
        </p:nvPicPr>
        <p:blipFill>
          <a:blip r:embed="rId3" cstate="print"/>
          <a:srcRect/>
          <a:stretch>
            <a:fillRect/>
          </a:stretch>
        </p:blipFill>
        <p:spPr bwMode="auto">
          <a:xfrm>
            <a:off x="609600" y="1905000"/>
            <a:ext cx="7848600" cy="4495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4340" name="Rectangle 2"/>
          <p:cNvSpPr>
            <a:spLocks noGrp="1" noChangeArrowheads="1"/>
          </p:cNvSpPr>
          <p:nvPr>
            <p:ph type="title"/>
          </p:nvPr>
        </p:nvSpPr>
        <p:spPr/>
        <p:txBody>
          <a:bodyPr/>
          <a:lstStyle/>
          <a:p>
            <a:pPr eaLnBrk="1" hangingPunct="1"/>
            <a:r>
              <a:rPr lang="en-US" b="1" dirty="0" smtClean="0">
                <a:latin typeface="Cambria" pitchFamily="18" charset="0"/>
              </a:rPr>
              <a:t>How Does Ricardo’s Theory Of </a:t>
            </a:r>
            <a:r>
              <a:rPr lang="en-US" b="1" u="sng" dirty="0" smtClean="0">
                <a:latin typeface="Cambria" pitchFamily="18" charset="0"/>
              </a:rPr>
              <a:t>Comparative Advantage</a:t>
            </a:r>
            <a:r>
              <a:rPr lang="en-US" b="1" dirty="0" smtClean="0">
                <a:latin typeface="Cambria" pitchFamily="18" charset="0"/>
              </a:rPr>
              <a:t> Work?</a:t>
            </a:r>
          </a:p>
        </p:txBody>
      </p:sp>
      <p:sp>
        <p:nvSpPr>
          <p:cNvPr id="14341" name="Rectangle 3"/>
          <p:cNvSpPr>
            <a:spLocks noGrp="1" noChangeArrowheads="1"/>
          </p:cNvSpPr>
          <p:nvPr>
            <p:ph type="body" idx="1"/>
          </p:nvPr>
        </p:nvSpPr>
        <p:spPr/>
        <p:txBody>
          <a:bodyPr/>
          <a:lstStyle/>
          <a:p>
            <a:pPr eaLnBrk="1" hangingPunct="1">
              <a:lnSpc>
                <a:spcPct val="90000"/>
              </a:lnSpc>
            </a:pPr>
            <a:endParaRPr lang="en-US" sz="2800" dirty="0" smtClean="0"/>
          </a:p>
          <a:p>
            <a:pPr eaLnBrk="1" hangingPunct="1">
              <a:lnSpc>
                <a:spcPct val="90000"/>
              </a:lnSpc>
              <a:buNone/>
            </a:pPr>
            <a:r>
              <a:rPr lang="en-US" sz="2800" dirty="0" smtClean="0"/>
              <a:t>Comparative advantage theory provides a strong rationale for encouraging free trade </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Video – US Steel Tariffs</a:t>
            </a:r>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CA" sz="2000" dirty="0" smtClean="0"/>
              <a:t>IB DVD </a:t>
            </a:r>
            <a:r>
              <a:rPr lang="en-CA" sz="2000" dirty="0" err="1" smtClean="0"/>
              <a:t>Vol</a:t>
            </a:r>
            <a:r>
              <a:rPr lang="en-CA" sz="2000" dirty="0" smtClean="0"/>
              <a:t> 4 Disc 1</a:t>
            </a:r>
            <a:endParaRPr lang="en-CA" sz="2000" dirty="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Is Unrestricted Free Trade </a:t>
            </a:r>
            <a:br>
              <a:rPr lang="en-US" b="1" smtClean="0">
                <a:latin typeface="Cambria" pitchFamily="18" charset="0"/>
              </a:rPr>
            </a:br>
            <a:r>
              <a:rPr lang="en-US" b="1" smtClean="0">
                <a:latin typeface="Cambria" pitchFamily="18" charset="0"/>
              </a:rPr>
              <a:t>Always Beneficial?</a:t>
            </a:r>
          </a:p>
        </p:txBody>
      </p:sp>
      <p:sp>
        <p:nvSpPr>
          <p:cNvPr id="16389" name="Rectangle 3"/>
          <p:cNvSpPr>
            <a:spLocks noGrp="1" noChangeArrowheads="1"/>
          </p:cNvSpPr>
          <p:nvPr>
            <p:ph type="body" idx="1"/>
          </p:nvPr>
        </p:nvSpPr>
        <p:spPr/>
        <p:txBody>
          <a:bodyPr/>
          <a:lstStyle/>
          <a:p>
            <a:pPr eaLnBrk="1" hangingPunct="1">
              <a:lnSpc>
                <a:spcPct val="80000"/>
              </a:lnSpc>
            </a:pPr>
            <a:r>
              <a:rPr lang="en-US" sz="2800" dirty="0" smtClean="0"/>
              <a:t>Unrestricted free trade is beneficial, but the </a:t>
            </a:r>
            <a:r>
              <a:rPr lang="en-US" sz="2800" u="sng" dirty="0" smtClean="0"/>
              <a:t>gains may not be as great</a:t>
            </a:r>
            <a:r>
              <a:rPr lang="en-US" sz="2800" dirty="0" smtClean="0"/>
              <a:t> as the simple model of comparative advantage would suggest i.e. </a:t>
            </a:r>
            <a:r>
              <a:rPr lang="en-US" sz="2800" u="sng" dirty="0" smtClean="0"/>
              <a:t>too many assumptions</a:t>
            </a:r>
            <a:r>
              <a:rPr lang="en-US" sz="2800" dirty="0" smtClean="0"/>
              <a:t>.</a:t>
            </a:r>
          </a:p>
          <a:p>
            <a:pPr eaLnBrk="1" hangingPunct="1">
              <a:lnSpc>
                <a:spcPct val="80000"/>
              </a:lnSpc>
            </a:pPr>
            <a:endParaRPr lang="en-US" dirty="0" smtClean="0"/>
          </a:p>
          <a:p>
            <a:pPr eaLnBrk="1" hangingPunct="1">
              <a:lnSpc>
                <a:spcPct val="80000"/>
              </a:lnSpc>
            </a:pPr>
            <a:r>
              <a:rPr lang="en-US" dirty="0" smtClean="0"/>
              <a:t>In reality could have:</a:t>
            </a:r>
            <a:endParaRPr lang="en-US" sz="2800" dirty="0" smtClean="0"/>
          </a:p>
          <a:p>
            <a:pPr lvl="1" eaLnBrk="1" hangingPunct="1">
              <a:lnSpc>
                <a:spcPct val="80000"/>
              </a:lnSpc>
            </a:pPr>
            <a:endParaRPr lang="en-US" sz="2400" dirty="0" smtClean="0"/>
          </a:p>
          <a:p>
            <a:pPr lvl="1" eaLnBrk="1" hangingPunct="1">
              <a:lnSpc>
                <a:spcPct val="80000"/>
              </a:lnSpc>
            </a:pPr>
            <a:r>
              <a:rPr lang="en-US" sz="2400" dirty="0" smtClean="0"/>
              <a:t>immobile resources</a:t>
            </a:r>
          </a:p>
          <a:p>
            <a:pPr lvl="1" eaLnBrk="1" hangingPunct="1">
              <a:lnSpc>
                <a:spcPct val="80000"/>
              </a:lnSpc>
            </a:pPr>
            <a:endParaRPr lang="en-US" sz="2400" dirty="0" smtClean="0"/>
          </a:p>
          <a:p>
            <a:pPr lvl="1" eaLnBrk="1" hangingPunct="1">
              <a:lnSpc>
                <a:spcPct val="80000"/>
              </a:lnSpc>
            </a:pPr>
            <a:r>
              <a:rPr lang="en-US" sz="2400" dirty="0" smtClean="0"/>
              <a:t>diminishing returns</a:t>
            </a:r>
          </a:p>
          <a:p>
            <a:pPr lvl="1"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Is Unrestricted Free Trade </a:t>
            </a:r>
            <a:br>
              <a:rPr lang="en-US" b="1" smtClean="0">
                <a:latin typeface="Cambria" pitchFamily="18" charset="0"/>
              </a:rPr>
            </a:br>
            <a:r>
              <a:rPr lang="en-US" b="1" smtClean="0">
                <a:latin typeface="Cambria" pitchFamily="18" charset="0"/>
              </a:rPr>
              <a:t>Always Beneficial?</a:t>
            </a:r>
          </a:p>
        </p:txBody>
      </p:sp>
      <p:sp>
        <p:nvSpPr>
          <p:cNvPr id="16389" name="Rectangle 3"/>
          <p:cNvSpPr>
            <a:spLocks noGrp="1" noChangeArrowheads="1"/>
          </p:cNvSpPr>
          <p:nvPr>
            <p:ph type="body" idx="1"/>
          </p:nvPr>
        </p:nvSpPr>
        <p:spPr/>
        <p:txBody>
          <a:bodyPr/>
          <a:lstStyle/>
          <a:p>
            <a:pPr eaLnBrk="1" hangingPunct="1">
              <a:lnSpc>
                <a:spcPct val="80000"/>
              </a:lnSpc>
            </a:pPr>
            <a:r>
              <a:rPr lang="en-US" sz="2800" dirty="0" smtClean="0"/>
              <a:t>Opening a country to trade can cause dynamic effects which </a:t>
            </a:r>
            <a:r>
              <a:rPr lang="en-US" sz="2800" u="sng" dirty="0" smtClean="0"/>
              <a:t>positively</a:t>
            </a:r>
            <a:r>
              <a:rPr lang="en-US" sz="2800" dirty="0" smtClean="0"/>
              <a:t> change the situation:</a:t>
            </a:r>
          </a:p>
          <a:p>
            <a:pPr lvl="1" eaLnBrk="1" hangingPunct="1">
              <a:lnSpc>
                <a:spcPct val="80000"/>
              </a:lnSpc>
            </a:pPr>
            <a:endParaRPr lang="en-US" sz="2400" dirty="0" smtClean="0"/>
          </a:p>
          <a:p>
            <a:pPr lvl="1" eaLnBrk="1" hangingPunct="1">
              <a:lnSpc>
                <a:spcPct val="80000"/>
              </a:lnSpc>
            </a:pPr>
            <a:r>
              <a:rPr lang="en-US" sz="2400" u="sng" dirty="0" smtClean="0"/>
              <a:t>a country's stock of resources</a:t>
            </a:r>
            <a:r>
              <a:rPr lang="en-US" sz="2400" dirty="0" smtClean="0"/>
              <a:t> changes as increased supplies become available from abroad</a:t>
            </a:r>
          </a:p>
          <a:p>
            <a:pPr lvl="1" eaLnBrk="1" hangingPunct="1">
              <a:lnSpc>
                <a:spcPct val="80000"/>
              </a:lnSpc>
            </a:pPr>
            <a:endParaRPr lang="en-US" sz="2400" dirty="0" smtClean="0"/>
          </a:p>
          <a:p>
            <a:pPr lvl="1" eaLnBrk="1" hangingPunct="1">
              <a:lnSpc>
                <a:spcPct val="80000"/>
              </a:lnSpc>
            </a:pPr>
            <a:r>
              <a:rPr lang="en-US" sz="2400" dirty="0" smtClean="0"/>
              <a:t>the </a:t>
            </a:r>
            <a:r>
              <a:rPr lang="en-US" sz="2400" u="sng" dirty="0" smtClean="0"/>
              <a:t>efficiency of resource utilization (economies of scale</a:t>
            </a:r>
            <a:r>
              <a:rPr lang="en-US" sz="2400" dirty="0" smtClean="0"/>
              <a:t>) changes and so frees up resources for other uses  </a:t>
            </a:r>
          </a:p>
          <a:p>
            <a:pPr lvl="1" eaLnBrk="1" hangingPunct="1">
              <a:lnSpc>
                <a:spcPct val="80000"/>
              </a:lnSpc>
            </a:pPr>
            <a:endParaRPr lang="en-US" sz="2400" dirty="0" smtClean="0"/>
          </a:p>
          <a:p>
            <a:pPr lvl="1" eaLnBrk="1" hangingPunct="1">
              <a:lnSpc>
                <a:spcPct val="80000"/>
              </a:lnSpc>
            </a:pPr>
            <a:r>
              <a:rPr lang="en-US" sz="2400" dirty="0" smtClean="0"/>
              <a:t>economic growth</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7412" name="Rectangle 2"/>
          <p:cNvSpPr>
            <a:spLocks noGrp="1" noChangeArrowheads="1"/>
          </p:cNvSpPr>
          <p:nvPr>
            <p:ph type="title"/>
          </p:nvPr>
        </p:nvSpPr>
        <p:spPr/>
        <p:txBody>
          <a:bodyPr/>
          <a:lstStyle/>
          <a:p>
            <a:pPr eaLnBrk="1" hangingPunct="1"/>
            <a:r>
              <a:rPr lang="en-US" b="1" smtClean="0">
                <a:latin typeface="Cambria" pitchFamily="18" charset="0"/>
              </a:rPr>
              <a:t>Could A Rich Country Be </a:t>
            </a:r>
            <a:br>
              <a:rPr lang="en-US" b="1" smtClean="0">
                <a:latin typeface="Cambria" pitchFamily="18" charset="0"/>
              </a:rPr>
            </a:br>
            <a:r>
              <a:rPr lang="en-US" b="1" smtClean="0">
                <a:latin typeface="Cambria" pitchFamily="18" charset="0"/>
              </a:rPr>
              <a:t>Worse Off With Free Trade?</a:t>
            </a:r>
            <a:r>
              <a:rPr lang="en-US" sz="4000" b="1" smtClean="0">
                <a:latin typeface="Cambria" pitchFamily="18" charset="0"/>
              </a:rPr>
              <a:t> </a:t>
            </a:r>
          </a:p>
        </p:txBody>
      </p:sp>
      <p:sp>
        <p:nvSpPr>
          <p:cNvPr id="17413" name="Rectangle 3"/>
          <p:cNvSpPr>
            <a:spLocks noGrp="1" noChangeArrowheads="1"/>
          </p:cNvSpPr>
          <p:nvPr>
            <p:ph type="body" idx="1"/>
          </p:nvPr>
        </p:nvSpPr>
        <p:spPr/>
        <p:txBody>
          <a:bodyPr/>
          <a:lstStyle/>
          <a:p>
            <a:pPr eaLnBrk="1" hangingPunct="1"/>
            <a:r>
              <a:rPr lang="en-US" sz="2200" dirty="0" smtClean="0"/>
              <a:t>Paul Samuelson - the dynamic gains from trade may not always be beneficial</a:t>
            </a:r>
          </a:p>
          <a:p>
            <a:pPr lvl="1" eaLnBrk="1" hangingPunct="1"/>
            <a:r>
              <a:rPr lang="en-US" sz="2200" u="sng" dirty="0" smtClean="0"/>
              <a:t>free trade may ultimately result in lower wages in the rich country</a:t>
            </a:r>
          </a:p>
          <a:p>
            <a:pPr eaLnBrk="1" hangingPunct="1"/>
            <a:endParaRPr lang="en-US" sz="2200" dirty="0" smtClean="0"/>
          </a:p>
          <a:p>
            <a:pPr eaLnBrk="1" hangingPunct="1"/>
            <a:r>
              <a:rPr lang="en-US" sz="2200" dirty="0" smtClean="0"/>
              <a:t>The ability to offshore services jobs that were traditionally not internationally mobile </a:t>
            </a:r>
            <a:r>
              <a:rPr lang="en-US" sz="2200" u="sng" dirty="0" smtClean="0"/>
              <a:t>may be similar to the effect of a mass inward migration</a:t>
            </a:r>
            <a:r>
              <a:rPr lang="en-US" sz="2200" dirty="0" smtClean="0"/>
              <a:t> into the United States, where wages would then fall</a:t>
            </a:r>
          </a:p>
          <a:p>
            <a:pPr eaLnBrk="1" hangingPunct="1"/>
            <a:endParaRPr lang="en-US" sz="2200" dirty="0" smtClean="0"/>
          </a:p>
          <a:p>
            <a:pPr eaLnBrk="1" hangingPunct="1"/>
            <a:r>
              <a:rPr lang="en-US" sz="2200" dirty="0" smtClean="0"/>
              <a:t>But, protectionist measures could create a more harmful situation than free trade</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Heckscher-Ohlin Theory?</a:t>
            </a:r>
            <a:r>
              <a:rPr lang="en-US" sz="4000" b="1" smtClean="0">
                <a:latin typeface="Cambria" pitchFamily="18" charset="0"/>
              </a:rPr>
              <a:t> </a:t>
            </a:r>
          </a:p>
        </p:txBody>
      </p:sp>
      <p:sp>
        <p:nvSpPr>
          <p:cNvPr id="18437" name="Rectangle 3"/>
          <p:cNvSpPr>
            <a:spLocks noGrp="1" noChangeArrowheads="1"/>
          </p:cNvSpPr>
          <p:nvPr>
            <p:ph type="body" idx="1"/>
          </p:nvPr>
        </p:nvSpPr>
        <p:spPr/>
        <p:txBody>
          <a:bodyPr/>
          <a:lstStyle/>
          <a:p>
            <a:pPr eaLnBrk="1" hangingPunct="1">
              <a:buNone/>
            </a:pPr>
            <a:r>
              <a:rPr lang="en-US" dirty="0" smtClean="0">
                <a:effectLst>
                  <a:outerShdw blurRad="38100" dist="38100" dir="2700000" algn="tl">
                    <a:srgbClr val="000000">
                      <a:alpha val="43137"/>
                    </a:srgbClr>
                  </a:outerShdw>
                </a:effectLst>
              </a:rPr>
              <a:t>Eli </a:t>
            </a:r>
            <a:r>
              <a:rPr lang="en-US" dirty="0" err="1" smtClean="0">
                <a:effectLst>
                  <a:outerShdw blurRad="38100" dist="38100" dir="2700000" algn="tl">
                    <a:srgbClr val="000000">
                      <a:alpha val="43137"/>
                    </a:srgbClr>
                  </a:outerShdw>
                </a:effectLst>
              </a:rPr>
              <a:t>Heckscher</a:t>
            </a:r>
            <a:r>
              <a:rPr lang="en-US" dirty="0" smtClean="0">
                <a:effectLst>
                  <a:outerShdw blurRad="38100" dist="38100" dir="2700000" algn="tl">
                    <a:srgbClr val="000000">
                      <a:alpha val="43137"/>
                    </a:srgbClr>
                  </a:outerShdw>
                </a:effectLst>
              </a:rPr>
              <a:t> and </a:t>
            </a:r>
            <a:r>
              <a:rPr lang="en-US" dirty="0" err="1" smtClean="0">
                <a:effectLst>
                  <a:outerShdw blurRad="38100" dist="38100" dir="2700000" algn="tl">
                    <a:srgbClr val="000000">
                      <a:alpha val="43137"/>
                    </a:srgbClr>
                  </a:outerShdw>
                </a:effectLst>
              </a:rPr>
              <a:t>Bertil</a:t>
            </a:r>
            <a:r>
              <a:rPr lang="en-US" dirty="0" smtClean="0">
                <a:effectLst>
                  <a:outerShdw blurRad="38100" dist="38100" dir="2700000" algn="tl">
                    <a:srgbClr val="000000">
                      <a:alpha val="43137"/>
                    </a:srgbClr>
                  </a:outerShdw>
                </a:effectLst>
              </a:rPr>
              <a:t> Ohlin  - comparative advantage arises from </a:t>
            </a:r>
            <a:r>
              <a:rPr lang="en-US" u="sng" dirty="0" smtClean="0">
                <a:effectLst>
                  <a:outerShdw blurRad="38100" dist="38100" dir="2700000" algn="tl">
                    <a:srgbClr val="000000">
                      <a:alpha val="43137"/>
                    </a:srgbClr>
                  </a:outerShdw>
                </a:effectLst>
              </a:rPr>
              <a:t>differences in national </a:t>
            </a:r>
            <a:r>
              <a:rPr lang="en-US" b="1" u="sng" dirty="0" smtClean="0">
                <a:effectLst>
                  <a:outerShdw blurRad="38100" dist="38100" dir="2700000" algn="tl">
                    <a:srgbClr val="000000">
                      <a:alpha val="43137"/>
                    </a:srgbClr>
                  </a:outerShdw>
                </a:effectLst>
              </a:rPr>
              <a:t>factor endowments</a:t>
            </a:r>
            <a:r>
              <a:rPr lang="en-US" dirty="0" smtClean="0">
                <a:effectLst>
                  <a:outerShdw blurRad="38100" dist="38100" dir="2700000" algn="tl">
                    <a:srgbClr val="000000">
                      <a:alpha val="43137"/>
                    </a:srgbClr>
                  </a:outerShdw>
                </a:effectLst>
              </a:rPr>
              <a:t> – the extent to which a country is endowed with resources like </a:t>
            </a:r>
            <a:r>
              <a:rPr lang="en-US" u="sng" dirty="0" smtClean="0">
                <a:effectLst>
                  <a:outerShdw blurRad="38100" dist="38100" dir="2700000" algn="tl">
                    <a:srgbClr val="000000">
                      <a:alpha val="43137"/>
                    </a:srgbClr>
                  </a:outerShdw>
                </a:effectLst>
              </a:rPr>
              <a:t>land, national resources, labor, and capital</a:t>
            </a:r>
          </a:p>
          <a:p>
            <a:pPr lvl="1" eaLnBrk="1" hangingPunct="1"/>
            <a:r>
              <a:rPr lang="en-US" dirty="0" smtClean="0"/>
              <a:t>predict that countries will </a:t>
            </a:r>
            <a:r>
              <a:rPr lang="en-US" u="sng" dirty="0" smtClean="0"/>
              <a:t>export goods that make intensive use of those factors that are locally abundant</a:t>
            </a:r>
            <a:r>
              <a:rPr lang="en-US" dirty="0" smtClean="0"/>
              <a:t>, and </a:t>
            </a:r>
            <a:r>
              <a:rPr lang="en-US" u="sng" dirty="0" smtClean="0"/>
              <a:t>import goods</a:t>
            </a:r>
            <a:r>
              <a:rPr lang="en-US" dirty="0" smtClean="0"/>
              <a:t> that make intensive use of </a:t>
            </a:r>
            <a:r>
              <a:rPr lang="en-US" u="sng" dirty="0" smtClean="0"/>
              <a:t>factors that are locally scarce</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Video – Flowers’ Trade</a:t>
            </a:r>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CA" sz="2000" dirty="0" smtClean="0"/>
              <a:t>IB DVD </a:t>
            </a:r>
            <a:r>
              <a:rPr lang="en-CA" sz="2000" dirty="0" err="1" smtClean="0"/>
              <a:t>Vol</a:t>
            </a:r>
            <a:r>
              <a:rPr lang="en-CA" sz="2000" dirty="0" smtClean="0"/>
              <a:t> 5</a:t>
            </a:r>
            <a:endParaRPr lang="en-CA" sz="2000" dirty="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0" y="0"/>
            <a:ext cx="8785225" cy="1139825"/>
          </a:xfrm>
        </p:spPr>
        <p:txBody>
          <a:bodyPr/>
          <a:lstStyle/>
          <a:p>
            <a:pPr eaLnBrk="1" hangingPunct="1">
              <a:defRPr/>
            </a:pPr>
            <a:r>
              <a:rPr lang="en-US" sz="4400" b="1" dirty="0" smtClean="0"/>
              <a:t>Case: </a:t>
            </a:r>
            <a:r>
              <a:rPr lang="en-GB" sz="4400" b="1" dirty="0" smtClean="0"/>
              <a:t>Ecuadorean Roses</a:t>
            </a:r>
            <a:endParaRPr lang="en-US" sz="4400" b="1" dirty="0" smtClean="0"/>
          </a:p>
        </p:txBody>
      </p:sp>
      <p:sp>
        <p:nvSpPr>
          <p:cNvPr id="40963" name="Rectangle 3"/>
          <p:cNvSpPr>
            <a:spLocks noGrp="1" noChangeArrowheads="1"/>
          </p:cNvSpPr>
          <p:nvPr>
            <p:ph type="body" idx="1"/>
          </p:nvPr>
        </p:nvSpPr>
        <p:spPr>
          <a:xfrm>
            <a:off x="395536" y="980728"/>
            <a:ext cx="8302625" cy="4535488"/>
          </a:xfrm>
        </p:spPr>
        <p:txBody>
          <a:bodyPr/>
          <a:lstStyle/>
          <a:p>
            <a:pPr>
              <a:buNone/>
            </a:pPr>
            <a:r>
              <a:rPr lang="en-US" sz="1800" dirty="0" smtClean="0"/>
              <a:t>1: What is the basis of Ecuador’s comparative advantage in the production of roses? </a:t>
            </a:r>
          </a:p>
          <a:p>
            <a:pPr>
              <a:buNone/>
            </a:pPr>
            <a:endParaRPr lang="en-US" sz="1800" dirty="0" smtClean="0"/>
          </a:p>
          <a:p>
            <a:pPr>
              <a:buNone/>
            </a:pPr>
            <a:r>
              <a:rPr lang="en-US" sz="1800" dirty="0" smtClean="0"/>
              <a:t>2: Most Ecuadorean roses are sold in the United States or Europe.  Who in these countries benefits from the importation of Ecuadorean roses, and how do they benefit?  Who loses?  Do you think the benefits outweigh the costs?</a:t>
            </a:r>
            <a:endParaRPr lang="en-CA" sz="1800" dirty="0" smtClean="0"/>
          </a:p>
          <a:p>
            <a:pPr>
              <a:buNone/>
            </a:pPr>
            <a:r>
              <a:rPr lang="en-US" sz="1800" dirty="0" smtClean="0"/>
              <a:t> </a:t>
            </a:r>
          </a:p>
          <a:p>
            <a:pPr>
              <a:buNone/>
            </a:pPr>
            <a:r>
              <a:rPr lang="en-US" sz="1800" dirty="0" smtClean="0"/>
              <a:t>3: How does the rose export industry benefit Ecuador?  Do these benefits have any implications for the United States and Europe?  </a:t>
            </a:r>
            <a:endParaRPr lang="en-CA" sz="1800" dirty="0" smtClean="0"/>
          </a:p>
          <a:p>
            <a:pPr>
              <a:buNone/>
            </a:pPr>
            <a:endParaRPr lang="en-US" sz="1800" dirty="0" smtClean="0"/>
          </a:p>
          <a:p>
            <a:pPr>
              <a:buNone/>
            </a:pPr>
            <a:r>
              <a:rPr lang="en-US" sz="1800" dirty="0" smtClean="0"/>
              <a:t>4:  Who is responsible for the use of pesticides?</a:t>
            </a:r>
          </a:p>
          <a:p>
            <a:pPr>
              <a:buNone/>
            </a:pPr>
            <a:endParaRPr lang="en-US" sz="1800" dirty="0" smtClean="0"/>
          </a:p>
          <a:p>
            <a:pPr>
              <a:buNone/>
            </a:pPr>
            <a:r>
              <a:rPr lang="en-US" sz="1800" dirty="0" smtClean="0"/>
              <a:t>5:  How should developed nations respond to reports of poor working conditions in this industry?  Should importers in some way certify Ecuadorean producers, only importing from those who adhere to strict labor and environmental standards?</a:t>
            </a:r>
            <a:endParaRPr lang="en-CA" sz="1800" dirty="0" smtClean="0"/>
          </a:p>
          <a:p>
            <a:pPr>
              <a:buNone/>
            </a:pPr>
            <a:endParaRPr lang="en-CA" sz="2000" dirty="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Does The Heckscher-Ohlin </a:t>
            </a:r>
            <a:br>
              <a:rPr lang="en-US" b="1" smtClean="0">
                <a:latin typeface="Cambria" pitchFamily="18" charset="0"/>
              </a:rPr>
            </a:br>
            <a:r>
              <a:rPr lang="en-US" b="1" smtClean="0">
                <a:latin typeface="Cambria" pitchFamily="18" charset="0"/>
              </a:rPr>
              <a:t>Theory Hold?</a:t>
            </a:r>
          </a:p>
        </p:txBody>
      </p:sp>
      <p:sp>
        <p:nvSpPr>
          <p:cNvPr id="19461" name="Rectangle 3"/>
          <p:cNvSpPr>
            <a:spLocks noGrp="1" noChangeArrowheads="1"/>
          </p:cNvSpPr>
          <p:nvPr>
            <p:ph type="body" idx="1"/>
          </p:nvPr>
        </p:nvSpPr>
        <p:spPr/>
        <p:txBody>
          <a:bodyPr/>
          <a:lstStyle/>
          <a:p>
            <a:pPr eaLnBrk="1" hangingPunct="1">
              <a:lnSpc>
                <a:spcPct val="90000"/>
              </a:lnSpc>
            </a:pPr>
            <a:r>
              <a:rPr lang="en-US" sz="2400" dirty="0" err="1" smtClean="0"/>
              <a:t>Wassily</a:t>
            </a:r>
            <a:r>
              <a:rPr lang="en-US" sz="2400" dirty="0" smtClean="0"/>
              <a:t> Leontief theorized that since the </a:t>
            </a:r>
            <a:r>
              <a:rPr lang="en-US" sz="2400" u="sng" dirty="0" smtClean="0"/>
              <a:t>U.S. was relatively abundant in capital</a:t>
            </a:r>
            <a:r>
              <a:rPr lang="en-US" sz="2400" dirty="0" smtClean="0"/>
              <a:t> compared to other nations, the U.S. would be an </a:t>
            </a:r>
            <a:r>
              <a:rPr lang="en-US" sz="2400" u="sng" dirty="0" smtClean="0"/>
              <a:t>exporter of capital intensive goods</a:t>
            </a:r>
            <a:r>
              <a:rPr lang="en-US" sz="2400" dirty="0" smtClean="0"/>
              <a:t> and an importer of labor-intensive goods.  </a:t>
            </a:r>
          </a:p>
          <a:p>
            <a:pPr eaLnBrk="1" hangingPunct="1">
              <a:lnSpc>
                <a:spcPct val="90000"/>
              </a:lnSpc>
            </a:pPr>
            <a:endParaRPr lang="en-US" sz="2400" dirty="0" smtClean="0"/>
          </a:p>
          <a:p>
            <a:pPr eaLnBrk="1" hangingPunct="1">
              <a:lnSpc>
                <a:spcPct val="90000"/>
              </a:lnSpc>
            </a:pPr>
            <a:r>
              <a:rPr lang="en-US" sz="2400" dirty="0" smtClean="0"/>
              <a:t>However, he found that U.S. exports were less capital intensive than U.S. imports</a:t>
            </a:r>
          </a:p>
          <a:p>
            <a:pPr eaLnBrk="1" hangingPunct="1">
              <a:lnSpc>
                <a:spcPct val="90000"/>
              </a:lnSpc>
            </a:pPr>
            <a:endParaRPr lang="en-US" sz="2400" dirty="0" smtClean="0"/>
          </a:p>
          <a:p>
            <a:pPr eaLnBrk="1" hangingPunct="1">
              <a:lnSpc>
                <a:spcPct val="90000"/>
              </a:lnSpc>
            </a:pPr>
            <a:r>
              <a:rPr lang="en-US" sz="2400" dirty="0" smtClean="0"/>
              <a:t>Since this result was at variance with the predictions of trade theory, it became known as the </a:t>
            </a:r>
            <a:r>
              <a:rPr lang="en-US" sz="2400" b="1" dirty="0" smtClean="0"/>
              <a:t>Leontief Paradox</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Product Life Cycle Theory?</a:t>
            </a:r>
          </a:p>
        </p:txBody>
      </p:sp>
      <p:sp>
        <p:nvSpPr>
          <p:cNvPr id="20485" name="Rectangle 3"/>
          <p:cNvSpPr>
            <a:spLocks noGrp="1" noChangeArrowheads="1"/>
          </p:cNvSpPr>
          <p:nvPr>
            <p:ph type="body" idx="1"/>
          </p:nvPr>
        </p:nvSpPr>
        <p:spPr/>
        <p:txBody>
          <a:bodyPr/>
          <a:lstStyle/>
          <a:p>
            <a:pPr eaLnBrk="1" hangingPunct="1">
              <a:lnSpc>
                <a:spcPct val="90000"/>
              </a:lnSpc>
            </a:pPr>
            <a:r>
              <a:rPr lang="en-US" sz="2200" dirty="0" smtClean="0"/>
              <a:t>The </a:t>
            </a:r>
            <a:r>
              <a:rPr lang="en-US" sz="2200" b="1" dirty="0" smtClean="0"/>
              <a:t>product life-cycle theory</a:t>
            </a:r>
            <a:r>
              <a:rPr lang="en-US" sz="2200" dirty="0" smtClean="0"/>
              <a:t> - (Raymond Vernon) - </a:t>
            </a:r>
            <a:r>
              <a:rPr lang="en-US" sz="2200" u="sng" dirty="0" smtClean="0"/>
              <a:t>as products mature both the location of sales and the optimal production location will change</a:t>
            </a:r>
            <a:r>
              <a:rPr lang="en-US" sz="2200" dirty="0" smtClean="0"/>
              <a:t> affecting the flow and direction of trade</a:t>
            </a:r>
          </a:p>
          <a:p>
            <a:pPr lvl="1" eaLnBrk="1" hangingPunct="1">
              <a:lnSpc>
                <a:spcPct val="90000"/>
              </a:lnSpc>
            </a:pPr>
            <a:r>
              <a:rPr lang="en-US" sz="2000" dirty="0" smtClean="0"/>
              <a:t>the size and wealth of the </a:t>
            </a:r>
            <a:r>
              <a:rPr lang="en-US" sz="2000" u="sng" dirty="0" smtClean="0"/>
              <a:t>U.S. market</a:t>
            </a:r>
            <a:r>
              <a:rPr lang="en-US" sz="2000" dirty="0" smtClean="0"/>
              <a:t> gave U.S. firms a strong incentive to </a:t>
            </a:r>
            <a:r>
              <a:rPr lang="en-US" sz="2000" u="sng" dirty="0" smtClean="0"/>
              <a:t>develop new products</a:t>
            </a:r>
          </a:p>
          <a:p>
            <a:pPr lvl="1" eaLnBrk="1" hangingPunct="1">
              <a:lnSpc>
                <a:spcPct val="90000"/>
              </a:lnSpc>
            </a:pPr>
            <a:r>
              <a:rPr lang="en-US" sz="2000" dirty="0" smtClean="0"/>
              <a:t>initially, the product would be produced and sold in the U.S.</a:t>
            </a:r>
          </a:p>
          <a:p>
            <a:pPr lvl="1" eaLnBrk="1" hangingPunct="1">
              <a:lnSpc>
                <a:spcPct val="90000"/>
              </a:lnSpc>
            </a:pPr>
            <a:r>
              <a:rPr lang="en-US" sz="2000" dirty="0" smtClean="0"/>
              <a:t>as demand grew in other </a:t>
            </a:r>
            <a:r>
              <a:rPr lang="en-US" sz="2000" u="sng" dirty="0" smtClean="0"/>
              <a:t>developed countries, U.S. firms would begin to export </a:t>
            </a:r>
          </a:p>
          <a:p>
            <a:pPr lvl="1" eaLnBrk="1" hangingPunct="1">
              <a:lnSpc>
                <a:spcPct val="90000"/>
              </a:lnSpc>
            </a:pPr>
            <a:r>
              <a:rPr lang="en-US" sz="2000" dirty="0" smtClean="0"/>
              <a:t>demand for the new product would grow in other advanced countries over time making it </a:t>
            </a:r>
            <a:r>
              <a:rPr lang="en-US" sz="2000" u="sng" dirty="0" smtClean="0"/>
              <a:t>worthwhile for foreign producers to begin producing for their home markets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1508"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Product Life Cycle Theory?</a:t>
            </a:r>
          </a:p>
        </p:txBody>
      </p:sp>
      <p:sp>
        <p:nvSpPr>
          <p:cNvPr id="21509" name="Rectangle 3"/>
          <p:cNvSpPr>
            <a:spLocks noGrp="1" noChangeArrowheads="1"/>
          </p:cNvSpPr>
          <p:nvPr>
            <p:ph type="body" idx="1"/>
          </p:nvPr>
        </p:nvSpPr>
        <p:spPr>
          <a:xfrm>
            <a:off x="539552" y="1556792"/>
            <a:ext cx="8229600" cy="4530725"/>
          </a:xfrm>
        </p:spPr>
        <p:txBody>
          <a:bodyPr/>
          <a:lstStyle/>
          <a:p>
            <a:pPr eaLnBrk="1" hangingPunct="1">
              <a:lnSpc>
                <a:spcPct val="80000"/>
              </a:lnSpc>
            </a:pPr>
            <a:r>
              <a:rPr lang="en-US" sz="2200" dirty="0" smtClean="0"/>
              <a:t>U.S. firms might </a:t>
            </a:r>
            <a:r>
              <a:rPr lang="en-US" sz="2200" u="sng" dirty="0" smtClean="0"/>
              <a:t>set up production facilities in advanced countries </a:t>
            </a:r>
            <a:r>
              <a:rPr lang="en-US" sz="2200" dirty="0" smtClean="0"/>
              <a:t>with growing demand, limiting exports from the U.S.</a:t>
            </a:r>
          </a:p>
          <a:p>
            <a:pPr eaLnBrk="1" hangingPunct="1">
              <a:lnSpc>
                <a:spcPct val="80000"/>
              </a:lnSpc>
            </a:pPr>
            <a:r>
              <a:rPr lang="en-US" sz="2200" dirty="0" smtClean="0"/>
              <a:t>As the market in the U.S. and other advanced nations matured, the </a:t>
            </a:r>
            <a:r>
              <a:rPr lang="en-US" sz="2200" u="sng" dirty="0" smtClean="0"/>
              <a:t>product would become more standardized, and price the main competitive weapon</a:t>
            </a:r>
          </a:p>
          <a:p>
            <a:pPr eaLnBrk="1" hangingPunct="1">
              <a:lnSpc>
                <a:spcPct val="80000"/>
              </a:lnSpc>
            </a:pPr>
            <a:r>
              <a:rPr lang="en-US" sz="2200" dirty="0" smtClean="0"/>
              <a:t>Producers based in </a:t>
            </a:r>
            <a:r>
              <a:rPr lang="en-US" sz="2200" u="sng" dirty="0" smtClean="0"/>
              <a:t>advanced countries where labor costs</a:t>
            </a:r>
            <a:r>
              <a:rPr lang="en-US" sz="2200" dirty="0" smtClean="0"/>
              <a:t> were lower than the United States might now be able to </a:t>
            </a:r>
            <a:r>
              <a:rPr lang="en-US" sz="2200" u="sng" dirty="0" smtClean="0"/>
              <a:t>export to the United States</a:t>
            </a:r>
          </a:p>
          <a:p>
            <a:pPr eaLnBrk="1" hangingPunct="1">
              <a:lnSpc>
                <a:spcPct val="80000"/>
              </a:lnSpc>
            </a:pPr>
            <a:r>
              <a:rPr lang="en-US" sz="2200" dirty="0" smtClean="0"/>
              <a:t>If </a:t>
            </a:r>
            <a:r>
              <a:rPr lang="en-US" sz="2200" u="sng" dirty="0" smtClean="0"/>
              <a:t>cost pressures were intense</a:t>
            </a:r>
            <a:r>
              <a:rPr lang="en-US" sz="2200" dirty="0" smtClean="0"/>
              <a:t>, </a:t>
            </a:r>
            <a:r>
              <a:rPr lang="en-US" sz="2200" u="sng" dirty="0" smtClean="0"/>
              <a:t>developing countries would acquire a production advantage</a:t>
            </a:r>
            <a:r>
              <a:rPr lang="en-US" sz="2200" dirty="0" smtClean="0"/>
              <a:t> over advanced countries</a:t>
            </a:r>
          </a:p>
          <a:p>
            <a:pPr eaLnBrk="1" hangingPunct="1">
              <a:lnSpc>
                <a:spcPct val="80000"/>
              </a:lnSpc>
            </a:pPr>
            <a:r>
              <a:rPr lang="en-US" sz="2200" u="sng" dirty="0" smtClean="0"/>
              <a:t>Producti</a:t>
            </a:r>
            <a:r>
              <a:rPr lang="en-US" sz="2200" dirty="0" smtClean="0"/>
              <a:t>on became concentrated in lower-cost foreign locations, and the </a:t>
            </a:r>
            <a:r>
              <a:rPr lang="en-US" sz="2200" u="sng" dirty="0" smtClean="0"/>
              <a:t>United States became an importer of the product</a:t>
            </a:r>
            <a:r>
              <a:rPr lang="en-US" sz="2200" dirty="0" smtClean="0"/>
              <a:t> </a:t>
            </a:r>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2701H</a:t>
            </a:r>
            <a:endParaRPr lang="en-US"/>
          </a:p>
        </p:txBody>
      </p:sp>
      <p:sp>
        <p:nvSpPr>
          <p:cNvPr id="22532"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Product Life Cycle Theory?</a:t>
            </a:r>
          </a:p>
        </p:txBody>
      </p:sp>
      <p:sp>
        <p:nvSpPr>
          <p:cNvPr id="22533" name="Rectangle 3"/>
          <p:cNvSpPr>
            <a:spLocks noGrp="1" noChangeArrowheads="1"/>
          </p:cNvSpPr>
          <p:nvPr>
            <p:ph type="body" idx="1"/>
          </p:nvPr>
        </p:nvSpPr>
        <p:spPr/>
        <p:txBody>
          <a:bodyPr/>
          <a:lstStyle/>
          <a:p>
            <a:pPr algn="ctr" eaLnBrk="1" hangingPunct="1">
              <a:buFont typeface="Wingdings" pitchFamily="2" charset="2"/>
              <a:buNone/>
            </a:pPr>
            <a:r>
              <a:rPr lang="en-US" sz="1400" smtClean="0"/>
              <a:t>The Product Life Cycle Theory </a:t>
            </a:r>
          </a:p>
          <a:p>
            <a:pPr algn="ctr" eaLnBrk="1" hangingPunct="1">
              <a:buFont typeface="Wingdings" pitchFamily="2" charset="2"/>
              <a:buNone/>
            </a:pPr>
            <a:endParaRPr lang="en-US" sz="1400" smtClean="0"/>
          </a:p>
          <a:p>
            <a:pPr algn="ctr" eaLnBrk="1" hangingPunct="1">
              <a:buFont typeface="Wingdings" pitchFamily="2" charset="2"/>
              <a:buNone/>
            </a:pPr>
            <a:endParaRPr lang="en-US" sz="1400" smtClean="0"/>
          </a:p>
        </p:txBody>
      </p:sp>
      <p:pic>
        <p:nvPicPr>
          <p:cNvPr id="22534" name="Picture 5"/>
          <p:cNvPicPr>
            <a:picLocks noChangeAspect="1" noChangeArrowheads="1"/>
          </p:cNvPicPr>
          <p:nvPr/>
        </p:nvPicPr>
        <p:blipFill>
          <a:blip r:embed="rId3" cstate="print"/>
          <a:srcRect/>
          <a:stretch>
            <a:fillRect/>
          </a:stretch>
        </p:blipFill>
        <p:spPr bwMode="auto">
          <a:xfrm>
            <a:off x="381000" y="1981200"/>
            <a:ext cx="8382000" cy="44196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3556" name="Rectangle 2"/>
          <p:cNvSpPr>
            <a:spLocks noGrp="1" noChangeArrowheads="1"/>
          </p:cNvSpPr>
          <p:nvPr>
            <p:ph type="title"/>
          </p:nvPr>
        </p:nvSpPr>
        <p:spPr/>
        <p:txBody>
          <a:bodyPr/>
          <a:lstStyle/>
          <a:p>
            <a:pPr eaLnBrk="1" hangingPunct="1"/>
            <a:r>
              <a:rPr lang="en-US" b="1" smtClean="0">
                <a:latin typeface="Cambria" pitchFamily="18" charset="0"/>
              </a:rPr>
              <a:t>Does The Product Life Cycle </a:t>
            </a:r>
            <a:br>
              <a:rPr lang="en-US" b="1" smtClean="0">
                <a:latin typeface="Cambria" pitchFamily="18" charset="0"/>
              </a:rPr>
            </a:br>
            <a:r>
              <a:rPr lang="en-US" b="1" smtClean="0">
                <a:latin typeface="Cambria" pitchFamily="18" charset="0"/>
              </a:rPr>
              <a:t>Theory Hold?</a:t>
            </a:r>
          </a:p>
        </p:txBody>
      </p:sp>
      <p:sp>
        <p:nvSpPr>
          <p:cNvPr id="23557" name="Rectangle 3"/>
          <p:cNvSpPr>
            <a:spLocks noGrp="1" noChangeArrowheads="1"/>
          </p:cNvSpPr>
          <p:nvPr>
            <p:ph type="body" idx="1"/>
          </p:nvPr>
        </p:nvSpPr>
        <p:spPr/>
        <p:txBody>
          <a:bodyPr/>
          <a:lstStyle/>
          <a:p>
            <a:pPr eaLnBrk="1" hangingPunct="1">
              <a:lnSpc>
                <a:spcPct val="90000"/>
              </a:lnSpc>
            </a:pPr>
            <a:r>
              <a:rPr lang="en-US" sz="2200" dirty="0" smtClean="0"/>
              <a:t>The product life cycle theory accurately explains what has happened for products like photocopiers and a number of other high technology </a:t>
            </a:r>
            <a:r>
              <a:rPr lang="en-US" sz="2200" u="sng" dirty="0" smtClean="0"/>
              <a:t>products developed in the United States in the 1960s and 1970s</a:t>
            </a:r>
          </a:p>
          <a:p>
            <a:pPr eaLnBrk="1" hangingPunct="1">
              <a:lnSpc>
                <a:spcPct val="90000"/>
              </a:lnSpc>
            </a:pPr>
            <a:endParaRPr lang="en-US" sz="2200" dirty="0" smtClean="0"/>
          </a:p>
          <a:p>
            <a:pPr eaLnBrk="1" hangingPunct="1">
              <a:lnSpc>
                <a:spcPct val="90000"/>
              </a:lnSpc>
            </a:pPr>
            <a:r>
              <a:rPr lang="en-US" sz="2200" dirty="0" smtClean="0"/>
              <a:t>But, the </a:t>
            </a:r>
            <a:r>
              <a:rPr lang="en-US" sz="2200" u="sng" dirty="0" smtClean="0"/>
              <a:t>globalization and integration of the world economy</a:t>
            </a:r>
            <a:r>
              <a:rPr lang="en-US" sz="2200" dirty="0" smtClean="0"/>
              <a:t> has made this theory </a:t>
            </a:r>
            <a:r>
              <a:rPr lang="en-US" sz="2200" u="sng" dirty="0" smtClean="0"/>
              <a:t>less valid today</a:t>
            </a:r>
          </a:p>
          <a:p>
            <a:pPr lvl="1" eaLnBrk="1" hangingPunct="1">
              <a:lnSpc>
                <a:spcPct val="90000"/>
              </a:lnSpc>
            </a:pPr>
            <a:r>
              <a:rPr lang="en-US" sz="2200" dirty="0" smtClean="0"/>
              <a:t>the theory is ethnocentric</a:t>
            </a:r>
          </a:p>
          <a:p>
            <a:pPr lvl="1" eaLnBrk="1" hangingPunct="1">
              <a:lnSpc>
                <a:spcPct val="90000"/>
              </a:lnSpc>
            </a:pPr>
            <a:endParaRPr lang="en-US" sz="2200" dirty="0" smtClean="0"/>
          </a:p>
          <a:p>
            <a:pPr lvl="1" eaLnBrk="1" hangingPunct="1">
              <a:lnSpc>
                <a:spcPct val="90000"/>
              </a:lnSpc>
            </a:pPr>
            <a:r>
              <a:rPr lang="en-US" sz="2200" dirty="0" smtClean="0"/>
              <a:t>production today is dispersed globally</a:t>
            </a:r>
          </a:p>
          <a:p>
            <a:pPr lvl="1" eaLnBrk="1" hangingPunct="1">
              <a:lnSpc>
                <a:spcPct val="90000"/>
              </a:lnSpc>
            </a:pPr>
            <a:endParaRPr lang="en-US" sz="2200" dirty="0" smtClean="0"/>
          </a:p>
          <a:p>
            <a:pPr lvl="1" eaLnBrk="1" hangingPunct="1">
              <a:lnSpc>
                <a:spcPct val="90000"/>
              </a:lnSpc>
            </a:pPr>
            <a:r>
              <a:rPr lang="en-US" sz="2200" dirty="0" smtClean="0"/>
              <a:t>products today are introduced in multiple markets simultaneously </a:t>
            </a:r>
          </a:p>
          <a:p>
            <a:pPr eaLnBrk="1" hangingPunct="1">
              <a:lnSpc>
                <a:spcPct val="9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4580" name="Rectangle 2"/>
          <p:cNvSpPr>
            <a:spLocks noGrp="1" noChangeArrowheads="1"/>
          </p:cNvSpPr>
          <p:nvPr>
            <p:ph type="title"/>
          </p:nvPr>
        </p:nvSpPr>
        <p:spPr>
          <a:xfrm>
            <a:off x="395536" y="188640"/>
            <a:ext cx="8229600" cy="1139825"/>
          </a:xfrm>
        </p:spPr>
        <p:txBody>
          <a:bodyPr/>
          <a:lstStyle/>
          <a:p>
            <a:pPr eaLnBrk="1" hangingPunct="1"/>
            <a:r>
              <a:rPr lang="en-US" b="1" dirty="0" smtClean="0">
                <a:latin typeface="Cambria" pitchFamily="18" charset="0"/>
              </a:rPr>
              <a:t>What Is New Trade Theory?</a:t>
            </a:r>
          </a:p>
        </p:txBody>
      </p:sp>
      <p:sp>
        <p:nvSpPr>
          <p:cNvPr id="24581" name="Rectangle 3"/>
          <p:cNvSpPr>
            <a:spLocks noGrp="1" noChangeArrowheads="1"/>
          </p:cNvSpPr>
          <p:nvPr>
            <p:ph type="body" idx="1"/>
          </p:nvPr>
        </p:nvSpPr>
        <p:spPr>
          <a:xfrm>
            <a:off x="395536" y="1124744"/>
            <a:ext cx="8229600" cy="4530725"/>
          </a:xfrm>
        </p:spPr>
        <p:txBody>
          <a:bodyPr/>
          <a:lstStyle/>
          <a:p>
            <a:pPr marL="457200" indent="-457200" eaLnBrk="1" hangingPunct="1">
              <a:lnSpc>
                <a:spcPct val="80000"/>
              </a:lnSpc>
              <a:buNone/>
            </a:pPr>
            <a:endParaRPr lang="en-US" sz="2400" b="1" dirty="0" smtClean="0"/>
          </a:p>
          <a:p>
            <a:pPr marL="457200" indent="-457200" eaLnBrk="1" hangingPunct="1">
              <a:lnSpc>
                <a:spcPct val="80000"/>
              </a:lnSpc>
              <a:buNone/>
            </a:pPr>
            <a:endParaRPr lang="en-US" sz="2400" b="1" dirty="0" smtClean="0"/>
          </a:p>
          <a:p>
            <a:pPr marL="457200" indent="-457200" eaLnBrk="1" hangingPunct="1">
              <a:lnSpc>
                <a:spcPct val="80000"/>
              </a:lnSpc>
              <a:buNone/>
            </a:pPr>
            <a:r>
              <a:rPr lang="en-US" sz="2400" b="1" dirty="0" smtClean="0"/>
              <a:t>New trade theory</a:t>
            </a:r>
            <a:r>
              <a:rPr lang="en-US" sz="2400" dirty="0" smtClean="0"/>
              <a:t> suggests that the ability of firms to gain </a:t>
            </a:r>
            <a:r>
              <a:rPr lang="en-US" sz="2400" b="1" dirty="0" smtClean="0"/>
              <a:t>economies of scale</a:t>
            </a:r>
            <a:r>
              <a:rPr lang="en-US" sz="2400" dirty="0" smtClean="0"/>
              <a:t> (unit cost reductions associated with a large scale of output) can have </a:t>
            </a:r>
            <a:r>
              <a:rPr lang="en-US" sz="2400" u="sng" dirty="0" smtClean="0"/>
              <a:t>important implications for international trade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4580" name="Rectangle 2"/>
          <p:cNvSpPr>
            <a:spLocks noGrp="1" noChangeArrowheads="1"/>
          </p:cNvSpPr>
          <p:nvPr>
            <p:ph type="title"/>
          </p:nvPr>
        </p:nvSpPr>
        <p:spPr>
          <a:xfrm>
            <a:off x="395536" y="0"/>
            <a:ext cx="8229600" cy="1139825"/>
          </a:xfrm>
        </p:spPr>
        <p:txBody>
          <a:bodyPr/>
          <a:lstStyle/>
          <a:p>
            <a:pPr eaLnBrk="1" hangingPunct="1"/>
            <a:r>
              <a:rPr lang="en-US" b="1" dirty="0" smtClean="0">
                <a:latin typeface="Cambria" pitchFamily="18" charset="0"/>
              </a:rPr>
              <a:t>What Is New Trade Theory?</a:t>
            </a:r>
          </a:p>
        </p:txBody>
      </p:sp>
      <p:sp>
        <p:nvSpPr>
          <p:cNvPr id="24581" name="Rectangle 3"/>
          <p:cNvSpPr>
            <a:spLocks noGrp="1" noChangeArrowheads="1"/>
          </p:cNvSpPr>
          <p:nvPr>
            <p:ph type="body" idx="1"/>
          </p:nvPr>
        </p:nvSpPr>
        <p:spPr>
          <a:xfrm>
            <a:off x="395536" y="1124744"/>
            <a:ext cx="8229600" cy="4530725"/>
          </a:xfrm>
        </p:spPr>
        <p:txBody>
          <a:bodyPr/>
          <a:lstStyle/>
          <a:p>
            <a:pPr marL="457200" indent="-457200" eaLnBrk="1" hangingPunct="1">
              <a:lnSpc>
                <a:spcPct val="80000"/>
              </a:lnSpc>
              <a:buFont typeface="Wingdings" pitchFamily="2" charset="2"/>
              <a:buAutoNum type="arabicPeriod"/>
            </a:pPr>
            <a:r>
              <a:rPr lang="en-US" sz="2400" dirty="0" smtClean="0"/>
              <a:t>Through its </a:t>
            </a:r>
            <a:r>
              <a:rPr lang="en-US" sz="2400" u="sng" dirty="0" smtClean="0"/>
              <a:t>impact on economies of scale</a:t>
            </a:r>
            <a:r>
              <a:rPr lang="en-US" sz="2400" dirty="0" smtClean="0"/>
              <a:t>, </a:t>
            </a:r>
            <a:r>
              <a:rPr lang="en-US" sz="2400" u="sng" dirty="0" smtClean="0"/>
              <a:t>trade</a:t>
            </a:r>
            <a:r>
              <a:rPr lang="en-US" sz="2400" dirty="0" smtClean="0"/>
              <a:t> can </a:t>
            </a:r>
            <a:r>
              <a:rPr lang="en-US" sz="2400" u="sng" dirty="0" smtClean="0"/>
              <a:t>increase the variety of goods</a:t>
            </a:r>
            <a:r>
              <a:rPr lang="en-US" sz="2400" dirty="0" smtClean="0"/>
              <a:t> available to consumers and </a:t>
            </a:r>
            <a:r>
              <a:rPr lang="en-US" sz="2400" u="sng" dirty="0" smtClean="0"/>
              <a:t>decrease the average cost</a:t>
            </a:r>
            <a:r>
              <a:rPr lang="en-US" sz="2400" dirty="0" smtClean="0"/>
              <a:t> of those goods</a:t>
            </a:r>
          </a:p>
          <a:p>
            <a:pPr marL="838200" lvl="1" indent="-381000" eaLnBrk="1" hangingPunct="1">
              <a:lnSpc>
                <a:spcPct val="80000"/>
              </a:lnSpc>
            </a:pPr>
            <a:endParaRPr lang="en-US" sz="2000" dirty="0" smtClean="0"/>
          </a:p>
          <a:p>
            <a:pPr marL="838200" lvl="1" indent="-381000" eaLnBrk="1" hangingPunct="1">
              <a:lnSpc>
                <a:spcPct val="80000"/>
              </a:lnSpc>
            </a:pPr>
            <a:r>
              <a:rPr lang="en-US" sz="2000" u="sng" dirty="0" smtClean="0"/>
              <a:t>without trade</a:t>
            </a:r>
            <a:r>
              <a:rPr lang="en-US" sz="2000" dirty="0" smtClean="0"/>
              <a:t>, nations might </a:t>
            </a:r>
            <a:r>
              <a:rPr lang="en-US" sz="2000" u="sng" dirty="0" smtClean="0"/>
              <a:t>not be able to produce</a:t>
            </a:r>
            <a:r>
              <a:rPr lang="en-US" sz="2000" dirty="0" smtClean="0"/>
              <a:t> those products where </a:t>
            </a:r>
            <a:r>
              <a:rPr lang="en-US" sz="2000" u="sng" dirty="0" smtClean="0"/>
              <a:t>economies of scale are important</a:t>
            </a:r>
          </a:p>
          <a:p>
            <a:pPr marL="838200" lvl="1" indent="-381000" eaLnBrk="1" hangingPunct="1">
              <a:lnSpc>
                <a:spcPct val="80000"/>
              </a:lnSpc>
            </a:pPr>
            <a:endParaRPr lang="en-US" sz="2000" dirty="0" smtClean="0"/>
          </a:p>
          <a:p>
            <a:pPr marL="838200" lvl="1" indent="-381000" eaLnBrk="1" hangingPunct="1">
              <a:lnSpc>
                <a:spcPct val="80000"/>
              </a:lnSpc>
            </a:pPr>
            <a:r>
              <a:rPr lang="en-US" sz="2000" u="sng" dirty="0" smtClean="0"/>
              <a:t>with trade, markets are large enough</a:t>
            </a:r>
            <a:r>
              <a:rPr lang="en-US" sz="2000" dirty="0" smtClean="0"/>
              <a:t> to support the production necessary to achieve economies of scale</a:t>
            </a:r>
          </a:p>
          <a:p>
            <a:pPr marL="838200" lvl="1" indent="-381000" eaLnBrk="1" hangingPunct="1">
              <a:lnSpc>
                <a:spcPct val="80000"/>
              </a:lnSpc>
            </a:pPr>
            <a:endParaRPr lang="en-US" sz="2000" dirty="0" smtClean="0"/>
          </a:p>
          <a:p>
            <a:pPr marL="838200" lvl="1" indent="-381000" eaLnBrk="1" hangingPunct="1">
              <a:lnSpc>
                <a:spcPct val="80000"/>
              </a:lnSpc>
            </a:pPr>
            <a:r>
              <a:rPr lang="en-US" sz="2000" dirty="0" smtClean="0"/>
              <a:t>so, trade is mutually beneficial:</a:t>
            </a:r>
          </a:p>
          <a:p>
            <a:pPr marL="1238250" lvl="2" indent="-381000" eaLnBrk="1" hangingPunct="1">
              <a:lnSpc>
                <a:spcPct val="80000"/>
              </a:lnSpc>
            </a:pPr>
            <a:r>
              <a:rPr lang="en-US" sz="1600" dirty="0" smtClean="0"/>
              <a:t>because it allows for the specialization of production,</a:t>
            </a:r>
          </a:p>
          <a:p>
            <a:pPr marL="1238250" lvl="2" indent="-381000" eaLnBrk="1" hangingPunct="1">
              <a:lnSpc>
                <a:spcPct val="80000"/>
              </a:lnSpc>
            </a:pPr>
            <a:r>
              <a:rPr lang="en-US" sz="1600" dirty="0" smtClean="0"/>
              <a:t>the realization of scale economies, and </a:t>
            </a:r>
          </a:p>
          <a:p>
            <a:pPr marL="1238250" lvl="2" indent="-381000" eaLnBrk="1" hangingPunct="1">
              <a:lnSpc>
                <a:spcPct val="80000"/>
              </a:lnSpc>
            </a:pPr>
            <a:r>
              <a:rPr lang="en-US" sz="1600" dirty="0" smtClean="0"/>
              <a:t>the production of a greater variety of products at lower prices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5604" name="Rectangle 2"/>
          <p:cNvSpPr>
            <a:spLocks noGrp="1" noChangeArrowheads="1"/>
          </p:cNvSpPr>
          <p:nvPr>
            <p:ph type="title"/>
          </p:nvPr>
        </p:nvSpPr>
        <p:spPr>
          <a:xfrm>
            <a:off x="323528" y="0"/>
            <a:ext cx="8229600" cy="1139825"/>
          </a:xfrm>
        </p:spPr>
        <p:txBody>
          <a:bodyPr/>
          <a:lstStyle/>
          <a:p>
            <a:pPr eaLnBrk="1" hangingPunct="1"/>
            <a:r>
              <a:rPr lang="en-US" b="1" dirty="0" smtClean="0">
                <a:latin typeface="Cambria" pitchFamily="18" charset="0"/>
              </a:rPr>
              <a:t>What Is New Trade Theory?</a:t>
            </a:r>
          </a:p>
        </p:txBody>
      </p:sp>
      <p:sp>
        <p:nvSpPr>
          <p:cNvPr id="25605" name="Rectangle 3"/>
          <p:cNvSpPr>
            <a:spLocks noGrp="1" noChangeArrowheads="1"/>
          </p:cNvSpPr>
          <p:nvPr>
            <p:ph type="body" idx="1"/>
          </p:nvPr>
        </p:nvSpPr>
        <p:spPr>
          <a:xfrm>
            <a:off x="467544" y="1196752"/>
            <a:ext cx="8229600" cy="4530725"/>
          </a:xfrm>
        </p:spPr>
        <p:txBody>
          <a:bodyPr/>
          <a:lstStyle/>
          <a:p>
            <a:pPr marL="609600" indent="-609600" eaLnBrk="1" hangingPunct="1">
              <a:lnSpc>
                <a:spcPct val="90000"/>
              </a:lnSpc>
              <a:buFont typeface="Wingdings" pitchFamily="2" charset="2"/>
              <a:buAutoNum type="arabicPeriod" startAt="2"/>
            </a:pPr>
            <a:r>
              <a:rPr lang="en-US" sz="2800" dirty="0" smtClean="0"/>
              <a:t>In those industries when output required to attain </a:t>
            </a:r>
            <a:r>
              <a:rPr lang="en-US" sz="2800" u="sng" dirty="0" smtClean="0"/>
              <a:t>economies of scale</a:t>
            </a:r>
            <a:r>
              <a:rPr lang="en-US" sz="2800" dirty="0" smtClean="0"/>
              <a:t> represents a </a:t>
            </a:r>
            <a:r>
              <a:rPr lang="en-US" sz="2800" u="sng" dirty="0" smtClean="0"/>
              <a:t>significant proportion of total world</a:t>
            </a:r>
            <a:r>
              <a:rPr lang="en-US" sz="2800" dirty="0" smtClean="0"/>
              <a:t> demand, the global market may only be able to support a </a:t>
            </a:r>
            <a:r>
              <a:rPr lang="en-US" sz="2800" u="sng" dirty="0" smtClean="0"/>
              <a:t>small number of enterprises</a:t>
            </a:r>
            <a:r>
              <a:rPr lang="en-US" sz="2400" dirty="0" smtClean="0"/>
              <a:t> </a:t>
            </a:r>
          </a:p>
          <a:p>
            <a:pPr marL="990600" lvl="1" indent="-533400" eaLnBrk="1" hangingPunct="1">
              <a:lnSpc>
                <a:spcPct val="90000"/>
              </a:lnSpc>
            </a:pPr>
            <a:endParaRPr lang="en-US" sz="2400" b="1" dirty="0" smtClean="0"/>
          </a:p>
          <a:p>
            <a:pPr marL="990600" lvl="1" indent="-533400" eaLnBrk="1" hangingPunct="1">
              <a:lnSpc>
                <a:spcPct val="90000"/>
              </a:lnSpc>
            </a:pPr>
            <a:r>
              <a:rPr lang="en-US" sz="2400" b="1" dirty="0" smtClean="0"/>
              <a:t>first mover advantages</a:t>
            </a:r>
            <a:r>
              <a:rPr lang="en-US" sz="2400" dirty="0" smtClean="0"/>
              <a:t>  - the economic and strategic advantages that accrue to early entrants into an industry</a:t>
            </a:r>
          </a:p>
          <a:p>
            <a:pPr marL="1390650" lvl="2" indent="-533400" eaLnBrk="1" hangingPunct="1">
              <a:lnSpc>
                <a:spcPct val="90000"/>
              </a:lnSpc>
            </a:pPr>
            <a:r>
              <a:rPr lang="en-US" sz="2000" dirty="0" smtClean="0"/>
              <a:t>economies of scale </a:t>
            </a:r>
          </a:p>
          <a:p>
            <a:pPr marL="1390650" lvl="2" indent="-533400" eaLnBrk="1" hangingPunct="1">
              <a:lnSpc>
                <a:spcPct val="90000"/>
              </a:lnSpc>
            </a:pPr>
            <a:r>
              <a:rPr lang="en-US" sz="2000" dirty="0" smtClean="0"/>
              <a:t>first movers can gain a scale based cost advantage that later entrants find difficult to match </a:t>
            </a:r>
          </a:p>
          <a:p>
            <a:pPr marL="609600" indent="-609600" eaLnBrk="1" hangingPunct="1">
              <a:lnSpc>
                <a:spcPct val="90000"/>
              </a:lnSpc>
              <a:buFont typeface="Wingdings" pitchFamily="2" charset="2"/>
              <a:buAutoNum type="arabicPeriod" startAt="2"/>
            </a:pPr>
            <a:endParaRPr lang="en-US" sz="2400" dirty="0" smtClean="0"/>
          </a:p>
          <a:p>
            <a:pPr marL="609600" indent="-609600" eaLnBrk="1" hangingPunct="1">
              <a:lnSpc>
                <a:spcPct val="90000"/>
              </a:lnSpc>
            </a:pPr>
            <a:endParaRPr lang="en-US" sz="2800" dirty="0" smtClean="0"/>
          </a:p>
          <a:p>
            <a:pPr marL="609600" indent="-609600"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6628" name="Rectangle 2"/>
          <p:cNvSpPr>
            <a:spLocks noGrp="1" noChangeArrowheads="1"/>
          </p:cNvSpPr>
          <p:nvPr>
            <p:ph type="title"/>
          </p:nvPr>
        </p:nvSpPr>
        <p:spPr/>
        <p:txBody>
          <a:bodyPr/>
          <a:lstStyle/>
          <a:p>
            <a:pPr eaLnBrk="1" hangingPunct="1"/>
            <a:r>
              <a:rPr lang="en-US" sz="4000" b="1" smtClean="0">
                <a:latin typeface="Cambria" pitchFamily="18" charset="0"/>
              </a:rPr>
              <a:t>What Are The Implications Of </a:t>
            </a:r>
            <a:br>
              <a:rPr lang="en-US" sz="4000" b="1" smtClean="0">
                <a:latin typeface="Cambria" pitchFamily="18" charset="0"/>
              </a:rPr>
            </a:br>
            <a:r>
              <a:rPr lang="en-US" sz="4000" b="1" smtClean="0">
                <a:latin typeface="Cambria" pitchFamily="18" charset="0"/>
              </a:rPr>
              <a:t>New Trade Theory For Nations? </a:t>
            </a:r>
          </a:p>
        </p:txBody>
      </p:sp>
      <p:sp>
        <p:nvSpPr>
          <p:cNvPr id="26629" name="Rectangle 3"/>
          <p:cNvSpPr>
            <a:spLocks noGrp="1" noChangeArrowheads="1"/>
          </p:cNvSpPr>
          <p:nvPr>
            <p:ph type="body" idx="1"/>
          </p:nvPr>
        </p:nvSpPr>
        <p:spPr/>
        <p:txBody>
          <a:bodyPr/>
          <a:lstStyle/>
          <a:p>
            <a:pPr eaLnBrk="1" hangingPunct="1"/>
            <a:r>
              <a:rPr lang="en-US" sz="2400" dirty="0" smtClean="0"/>
              <a:t>Nations may </a:t>
            </a:r>
            <a:r>
              <a:rPr lang="en-US" sz="2400" u="sng" dirty="0" smtClean="0"/>
              <a:t>benefit from trade</a:t>
            </a:r>
            <a:r>
              <a:rPr lang="en-US" sz="2400" dirty="0" smtClean="0"/>
              <a:t> even when they </a:t>
            </a:r>
            <a:r>
              <a:rPr lang="en-US" sz="2400" u="sng" dirty="0" smtClean="0"/>
              <a:t>do not differ in resource endowments</a:t>
            </a:r>
            <a:r>
              <a:rPr lang="en-US" sz="2400" dirty="0" smtClean="0"/>
              <a:t> or technology</a:t>
            </a:r>
          </a:p>
          <a:p>
            <a:pPr lvl="1" eaLnBrk="1" hangingPunct="1"/>
            <a:endParaRPr lang="en-US" sz="2000" dirty="0" smtClean="0"/>
          </a:p>
          <a:p>
            <a:pPr lvl="1" eaLnBrk="1" hangingPunct="1"/>
            <a:r>
              <a:rPr lang="en-US" sz="2000" u="sng" dirty="0" smtClean="0"/>
              <a:t>a country</a:t>
            </a:r>
            <a:r>
              <a:rPr lang="en-US" sz="2000" dirty="0" smtClean="0"/>
              <a:t> may dominate in the export of a good simply because it was </a:t>
            </a:r>
            <a:r>
              <a:rPr lang="en-US" sz="2000" u="sng" dirty="0" smtClean="0"/>
              <a:t>lucky enough to have one or more firms among the first</a:t>
            </a:r>
            <a:r>
              <a:rPr lang="en-US" sz="2000" dirty="0" smtClean="0"/>
              <a:t> to produce that good </a:t>
            </a:r>
          </a:p>
          <a:p>
            <a:pPr eaLnBrk="1" hangingPunct="1"/>
            <a:endParaRPr lang="en-US" sz="2400" dirty="0" smtClean="0"/>
          </a:p>
          <a:p>
            <a:pPr eaLnBrk="1" hangingPunct="1"/>
            <a:r>
              <a:rPr lang="en-US" sz="2400" dirty="0" smtClean="0"/>
              <a:t>Governments may consider </a:t>
            </a:r>
            <a:r>
              <a:rPr lang="en-US" sz="2400" u="sng" dirty="0" smtClean="0"/>
              <a:t>strategic trade policies</a:t>
            </a:r>
            <a:r>
              <a:rPr lang="en-US" sz="2400" dirty="0" smtClean="0"/>
              <a:t> that </a:t>
            </a:r>
            <a:r>
              <a:rPr lang="en-US" sz="2400" u="sng" dirty="0" smtClean="0"/>
              <a:t>nurture and protect firms and industries</a:t>
            </a:r>
            <a:r>
              <a:rPr lang="en-US" sz="2400" dirty="0" smtClean="0"/>
              <a:t> where first mover advantages and economies of scale are important</a:t>
            </a:r>
          </a:p>
          <a:p>
            <a:pPr eaLnBrk="1" hangingPunct="1"/>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7652" name="Rectangle 2"/>
          <p:cNvSpPr>
            <a:spLocks noGrp="1" noChangeArrowheads="1"/>
          </p:cNvSpPr>
          <p:nvPr>
            <p:ph type="title"/>
          </p:nvPr>
        </p:nvSpPr>
        <p:spPr/>
        <p:txBody>
          <a:bodyPr/>
          <a:lstStyle/>
          <a:p>
            <a:pPr eaLnBrk="1" hangingPunct="1"/>
            <a:r>
              <a:rPr lang="en-US" b="1" smtClean="0">
                <a:latin typeface="Cambria" pitchFamily="18" charset="0"/>
              </a:rPr>
              <a:t>What Is Porter’s Diamond Of Competitive Advantage?</a:t>
            </a:r>
          </a:p>
        </p:txBody>
      </p:sp>
      <p:sp>
        <p:nvSpPr>
          <p:cNvPr id="27653" name="Rectangle 3"/>
          <p:cNvSpPr>
            <a:spLocks noGrp="1" noChangeArrowheads="1"/>
          </p:cNvSpPr>
          <p:nvPr>
            <p:ph type="body" idx="1"/>
          </p:nvPr>
        </p:nvSpPr>
        <p:spPr/>
        <p:txBody>
          <a:bodyPr/>
          <a:lstStyle/>
          <a:p>
            <a:pPr marL="609600" indent="-609600" eaLnBrk="1" hangingPunct="1">
              <a:lnSpc>
                <a:spcPct val="80000"/>
              </a:lnSpc>
              <a:buNone/>
            </a:pPr>
            <a:endParaRPr lang="en-US" sz="2400" dirty="0" smtClean="0"/>
          </a:p>
          <a:p>
            <a:pPr marL="609600" indent="-609600" eaLnBrk="1" hangingPunct="1">
              <a:lnSpc>
                <a:spcPct val="80000"/>
              </a:lnSpc>
              <a:buNone/>
            </a:pPr>
            <a:r>
              <a:rPr lang="en-US" sz="2400" dirty="0" smtClean="0"/>
              <a:t>Michael Porter tried to explain why a nation achieves </a:t>
            </a:r>
            <a:r>
              <a:rPr lang="en-US" sz="2400" u="sng" dirty="0" smtClean="0"/>
              <a:t>international success in a particular industry</a:t>
            </a:r>
            <a:r>
              <a:rPr lang="en-US" sz="2400" dirty="0" smtClean="0"/>
              <a:t> and </a:t>
            </a:r>
            <a:r>
              <a:rPr lang="en-US" sz="2400" u="sng" dirty="0" smtClean="0"/>
              <a:t>identified four attributes</a:t>
            </a:r>
            <a:r>
              <a:rPr lang="en-US" sz="2400" dirty="0" smtClean="0"/>
              <a:t> that promote or impede the creation of competitive advantage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7652" name="Rectangle 2"/>
          <p:cNvSpPr>
            <a:spLocks noGrp="1" noChangeArrowheads="1"/>
          </p:cNvSpPr>
          <p:nvPr>
            <p:ph type="title"/>
          </p:nvPr>
        </p:nvSpPr>
        <p:spPr/>
        <p:txBody>
          <a:bodyPr/>
          <a:lstStyle/>
          <a:p>
            <a:pPr eaLnBrk="1" hangingPunct="1"/>
            <a:r>
              <a:rPr lang="en-US" b="1" smtClean="0">
                <a:latin typeface="Cambria" pitchFamily="18" charset="0"/>
              </a:rPr>
              <a:t>What Is Porter’s Diamond Of Competitive Advantage?</a:t>
            </a:r>
          </a:p>
        </p:txBody>
      </p:sp>
      <p:sp>
        <p:nvSpPr>
          <p:cNvPr id="27653" name="Rectangle 3"/>
          <p:cNvSpPr>
            <a:spLocks noGrp="1" noChangeArrowheads="1"/>
          </p:cNvSpPr>
          <p:nvPr>
            <p:ph type="body" idx="1"/>
          </p:nvPr>
        </p:nvSpPr>
        <p:spPr/>
        <p:txBody>
          <a:bodyPr/>
          <a:lstStyle/>
          <a:p>
            <a:pPr marL="609600" indent="-609600" eaLnBrk="1" hangingPunct="1">
              <a:lnSpc>
                <a:spcPct val="80000"/>
              </a:lnSpc>
              <a:buFont typeface="Wingdings" pitchFamily="2" charset="2"/>
              <a:buAutoNum type="arabicPeriod"/>
            </a:pPr>
            <a:r>
              <a:rPr lang="en-US" sz="2400" b="1" dirty="0" smtClean="0"/>
              <a:t>Factor endowments</a:t>
            </a:r>
            <a:r>
              <a:rPr lang="en-US" sz="2400" dirty="0" smtClean="0"/>
              <a:t> - a nation’s position in factors of production necessary to compete in a given industry</a:t>
            </a:r>
          </a:p>
          <a:p>
            <a:pPr marL="990600" lvl="1" indent="-533400" eaLnBrk="1" hangingPunct="1">
              <a:lnSpc>
                <a:spcPct val="80000"/>
              </a:lnSpc>
            </a:pPr>
            <a:r>
              <a:rPr lang="en-US" sz="2000" dirty="0" smtClean="0"/>
              <a:t>can lead to competitive advantage</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can be either </a:t>
            </a:r>
            <a:r>
              <a:rPr lang="en-US" sz="2000" u="sng" dirty="0" smtClean="0"/>
              <a:t>basic</a:t>
            </a:r>
            <a:r>
              <a:rPr lang="en-US" sz="2000" dirty="0" smtClean="0"/>
              <a:t> (e.g. natural resources, climate, location) or </a:t>
            </a:r>
            <a:r>
              <a:rPr lang="en-US" sz="2000" u="sng" dirty="0" smtClean="0"/>
              <a:t>advanced</a:t>
            </a:r>
            <a:r>
              <a:rPr lang="en-US" sz="2000" dirty="0" smtClean="0"/>
              <a:t> (e.g. skilled labor, infrastructure, technological know-how) </a:t>
            </a:r>
          </a:p>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Font typeface="Wingdings" pitchFamily="2" charset="2"/>
              <a:buAutoNum type="arabicPeriod"/>
            </a:pPr>
            <a:r>
              <a:rPr lang="en-US" sz="2400" b="1" dirty="0" smtClean="0"/>
              <a:t>Demand conditions</a:t>
            </a:r>
            <a:r>
              <a:rPr lang="en-US" sz="2400" dirty="0" smtClean="0"/>
              <a:t> - the </a:t>
            </a:r>
            <a:r>
              <a:rPr lang="en-US" sz="2400" u="sng" dirty="0" smtClean="0"/>
              <a:t>nature of home demand</a:t>
            </a:r>
            <a:r>
              <a:rPr lang="en-US" sz="2400" dirty="0" smtClean="0"/>
              <a:t> for the industry’s product or service</a:t>
            </a:r>
          </a:p>
          <a:p>
            <a:pPr marL="990600" lvl="1" indent="-533400" eaLnBrk="1" hangingPunct="1">
              <a:lnSpc>
                <a:spcPct val="80000"/>
              </a:lnSpc>
            </a:pPr>
            <a:r>
              <a:rPr lang="en-US" sz="2000" dirty="0" smtClean="0"/>
              <a:t>influences the development of capabilities</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sophisticated and </a:t>
            </a:r>
            <a:r>
              <a:rPr lang="en-US" sz="2000" u="sng" dirty="0" smtClean="0"/>
              <a:t>demanding customers</a:t>
            </a:r>
            <a:r>
              <a:rPr lang="en-US" sz="2000" dirty="0" smtClean="0"/>
              <a:t> pressure firms to be competitive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8676" name="Rectangle 2"/>
          <p:cNvSpPr>
            <a:spLocks noGrp="1" noChangeArrowheads="1"/>
          </p:cNvSpPr>
          <p:nvPr>
            <p:ph type="title"/>
          </p:nvPr>
        </p:nvSpPr>
        <p:spPr/>
        <p:txBody>
          <a:bodyPr/>
          <a:lstStyle/>
          <a:p>
            <a:pPr eaLnBrk="1" hangingPunct="1"/>
            <a:r>
              <a:rPr lang="en-US" b="1" smtClean="0">
                <a:latin typeface="Cambria" pitchFamily="18" charset="0"/>
              </a:rPr>
              <a:t>What Is Porter’s Diamond Of Competitive Advantage?</a:t>
            </a:r>
          </a:p>
        </p:txBody>
      </p:sp>
      <p:sp>
        <p:nvSpPr>
          <p:cNvPr id="28677" name="Rectangle 3"/>
          <p:cNvSpPr>
            <a:spLocks noGrp="1" noChangeArrowheads="1"/>
          </p:cNvSpPr>
          <p:nvPr>
            <p:ph type="body" idx="1"/>
          </p:nvPr>
        </p:nvSpPr>
        <p:spPr/>
        <p:txBody>
          <a:bodyPr/>
          <a:lstStyle/>
          <a:p>
            <a:pPr marL="609600" indent="-609600" eaLnBrk="1" hangingPunct="1">
              <a:lnSpc>
                <a:spcPct val="90000"/>
              </a:lnSpc>
              <a:buFont typeface="Wingdings" pitchFamily="2" charset="2"/>
              <a:buAutoNum type="arabicPeriod" startAt="3"/>
            </a:pPr>
            <a:r>
              <a:rPr lang="en-US" sz="2400" b="1" dirty="0" smtClean="0"/>
              <a:t>Related and supporting industries</a:t>
            </a:r>
            <a:r>
              <a:rPr lang="en-US" sz="2400" dirty="0" smtClean="0"/>
              <a:t> - the presence or absence of </a:t>
            </a:r>
            <a:r>
              <a:rPr lang="en-US" sz="2400" u="sng" dirty="0" smtClean="0"/>
              <a:t>supplier industries and related industries</a:t>
            </a:r>
            <a:r>
              <a:rPr lang="en-US" sz="2400" dirty="0" smtClean="0"/>
              <a:t> that are </a:t>
            </a:r>
            <a:r>
              <a:rPr lang="en-US" sz="2400" u="sng" dirty="0" smtClean="0"/>
              <a:t>internationally competitive</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can spill over and contribute to other industries</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successful industries tend to be grouped </a:t>
            </a:r>
            <a:r>
              <a:rPr lang="en-US" sz="2000" u="sng" dirty="0" smtClean="0"/>
              <a:t>in clusters</a:t>
            </a:r>
            <a:r>
              <a:rPr lang="en-US" sz="2000" dirty="0" smtClean="0"/>
              <a:t> in countries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28676" name="Rectangle 2"/>
          <p:cNvSpPr>
            <a:spLocks noGrp="1" noChangeArrowheads="1"/>
          </p:cNvSpPr>
          <p:nvPr>
            <p:ph type="title"/>
          </p:nvPr>
        </p:nvSpPr>
        <p:spPr/>
        <p:txBody>
          <a:bodyPr/>
          <a:lstStyle/>
          <a:p>
            <a:pPr eaLnBrk="1" hangingPunct="1"/>
            <a:r>
              <a:rPr lang="en-US" b="1" smtClean="0">
                <a:latin typeface="Cambria" pitchFamily="18" charset="0"/>
              </a:rPr>
              <a:t>What Is Porter’s Diamond Of Competitive Advantage?</a:t>
            </a:r>
          </a:p>
        </p:txBody>
      </p:sp>
      <p:sp>
        <p:nvSpPr>
          <p:cNvPr id="28677" name="Rectangle 3"/>
          <p:cNvSpPr>
            <a:spLocks noGrp="1" noChangeArrowheads="1"/>
          </p:cNvSpPr>
          <p:nvPr>
            <p:ph type="body" idx="1"/>
          </p:nvPr>
        </p:nvSpPr>
        <p:spPr/>
        <p:txBody>
          <a:bodyPr/>
          <a:lstStyle/>
          <a:p>
            <a:pPr marL="609600" indent="-609600" eaLnBrk="1" hangingPunct="1">
              <a:lnSpc>
                <a:spcPct val="90000"/>
              </a:lnSpc>
              <a:buNone/>
            </a:pPr>
            <a:r>
              <a:rPr lang="en-US" sz="2400" b="1" dirty="0" smtClean="0"/>
              <a:t>4.  Firm strategy, structure, and rivalry</a:t>
            </a:r>
            <a:r>
              <a:rPr lang="en-US" sz="2400" dirty="0" smtClean="0"/>
              <a:t> - the </a:t>
            </a:r>
            <a:r>
              <a:rPr lang="en-US" sz="2400" u="sng" dirty="0" smtClean="0"/>
              <a:t>conditions</a:t>
            </a:r>
            <a:r>
              <a:rPr lang="en-US" sz="2400" dirty="0" smtClean="0"/>
              <a:t> governing </a:t>
            </a:r>
            <a:r>
              <a:rPr lang="en-US" sz="2400" u="sng" dirty="0" smtClean="0"/>
              <a:t>how companies are created, organized, and managed</a:t>
            </a:r>
            <a:r>
              <a:rPr lang="en-US" sz="2400" dirty="0" smtClean="0"/>
              <a:t>, and the nature of </a:t>
            </a:r>
            <a:r>
              <a:rPr lang="en-US" sz="2400" u="sng" dirty="0" smtClean="0"/>
              <a:t>domestic rivalry</a:t>
            </a:r>
            <a:r>
              <a:rPr lang="en-US" sz="2400" dirty="0" smtClean="0"/>
              <a:t> </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different </a:t>
            </a:r>
            <a:r>
              <a:rPr lang="en-US" sz="2000" u="sng" dirty="0" smtClean="0"/>
              <a:t>management ideologies</a:t>
            </a:r>
            <a:r>
              <a:rPr lang="en-US" sz="2000" dirty="0" smtClean="0"/>
              <a:t> affect the development of national competitive advantage</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vigorous </a:t>
            </a:r>
            <a:r>
              <a:rPr lang="en-US" sz="2000" u="sng" dirty="0" smtClean="0"/>
              <a:t>domestic rivalry</a:t>
            </a:r>
            <a:r>
              <a:rPr lang="en-US" sz="2000" dirty="0" smtClean="0"/>
              <a:t> creates pressures:</a:t>
            </a:r>
          </a:p>
          <a:p>
            <a:pPr marL="1390650" lvl="2" indent="-533400" eaLnBrk="1" hangingPunct="1">
              <a:lnSpc>
                <a:spcPct val="90000"/>
              </a:lnSpc>
            </a:pPr>
            <a:r>
              <a:rPr lang="en-US" sz="1800" dirty="0" smtClean="0"/>
              <a:t>to innovate, </a:t>
            </a:r>
          </a:p>
          <a:p>
            <a:pPr marL="1390650" lvl="2" indent="-533400" eaLnBrk="1" hangingPunct="1">
              <a:lnSpc>
                <a:spcPct val="90000"/>
              </a:lnSpc>
            </a:pPr>
            <a:r>
              <a:rPr lang="en-US" sz="1800" dirty="0" smtClean="0"/>
              <a:t>to improve quality, </a:t>
            </a:r>
          </a:p>
          <a:p>
            <a:pPr marL="1390650" lvl="2" indent="-533400" eaLnBrk="1" hangingPunct="1">
              <a:lnSpc>
                <a:spcPct val="90000"/>
              </a:lnSpc>
            </a:pPr>
            <a:r>
              <a:rPr lang="en-US" sz="1800" dirty="0" smtClean="0"/>
              <a:t>to reduce costs, and </a:t>
            </a:r>
          </a:p>
          <a:p>
            <a:pPr marL="1390650" lvl="2" indent="-533400" eaLnBrk="1" hangingPunct="1">
              <a:lnSpc>
                <a:spcPct val="90000"/>
              </a:lnSpc>
            </a:pPr>
            <a:r>
              <a:rPr lang="en-US" sz="1800" dirty="0" smtClean="0"/>
              <a:t>to invest in upgrading advanced features  </a:t>
            </a:r>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2701H</a:t>
            </a:r>
            <a:endParaRPr lang="en-US"/>
          </a:p>
        </p:txBody>
      </p:sp>
      <p:sp>
        <p:nvSpPr>
          <p:cNvPr id="29700" name="Rectangle 2"/>
          <p:cNvSpPr>
            <a:spLocks noGrp="1" noChangeArrowheads="1"/>
          </p:cNvSpPr>
          <p:nvPr>
            <p:ph type="title"/>
          </p:nvPr>
        </p:nvSpPr>
        <p:spPr/>
        <p:txBody>
          <a:bodyPr/>
          <a:lstStyle/>
          <a:p>
            <a:pPr eaLnBrk="1" hangingPunct="1"/>
            <a:r>
              <a:rPr lang="en-US" b="1" dirty="0" smtClean="0">
                <a:latin typeface="Cambria" pitchFamily="18" charset="0"/>
              </a:rPr>
              <a:t>What Is Porter’s Diamond Of Competitive Advantage?</a:t>
            </a:r>
          </a:p>
        </p:txBody>
      </p:sp>
      <p:sp>
        <p:nvSpPr>
          <p:cNvPr id="29701" name="Rectangle 3"/>
          <p:cNvSpPr>
            <a:spLocks noGrp="1" noChangeArrowheads="1"/>
          </p:cNvSpPr>
          <p:nvPr>
            <p:ph type="body" idx="1"/>
          </p:nvPr>
        </p:nvSpPr>
        <p:spPr/>
        <p:txBody>
          <a:bodyPr/>
          <a:lstStyle/>
          <a:p>
            <a:pPr algn="ctr" eaLnBrk="1" hangingPunct="1">
              <a:buFont typeface="Wingdings" pitchFamily="2" charset="2"/>
              <a:buNone/>
            </a:pPr>
            <a:r>
              <a:rPr lang="en-US" sz="1400" smtClean="0"/>
              <a:t>Determinants of National Competitive Advantage: Porter’s Diamond</a:t>
            </a:r>
          </a:p>
          <a:p>
            <a:pPr algn="ctr" eaLnBrk="1" hangingPunct="1">
              <a:buFont typeface="Wingdings" pitchFamily="2" charset="2"/>
              <a:buNone/>
            </a:pPr>
            <a:endParaRPr lang="en-US" sz="1400" smtClean="0"/>
          </a:p>
          <a:p>
            <a:pPr eaLnBrk="1" hangingPunct="1"/>
            <a:endParaRPr lang="en-US" smtClean="0"/>
          </a:p>
        </p:txBody>
      </p:sp>
      <p:pic>
        <p:nvPicPr>
          <p:cNvPr id="29702" name="Picture 4"/>
          <p:cNvPicPr>
            <a:picLocks noChangeAspect="1" noChangeArrowheads="1"/>
          </p:cNvPicPr>
          <p:nvPr/>
        </p:nvPicPr>
        <p:blipFill>
          <a:blip r:embed="rId3" cstate="print"/>
          <a:srcRect/>
          <a:stretch>
            <a:fillRect/>
          </a:stretch>
        </p:blipFill>
        <p:spPr bwMode="auto">
          <a:xfrm>
            <a:off x="533400" y="2133600"/>
            <a:ext cx="8229600" cy="313055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30724" name="Rectangle 2"/>
          <p:cNvSpPr>
            <a:spLocks noGrp="1" noChangeArrowheads="1"/>
          </p:cNvSpPr>
          <p:nvPr>
            <p:ph type="title"/>
          </p:nvPr>
        </p:nvSpPr>
        <p:spPr/>
        <p:txBody>
          <a:bodyPr/>
          <a:lstStyle/>
          <a:p>
            <a:pPr eaLnBrk="1" hangingPunct="1"/>
            <a:r>
              <a:rPr lang="en-US" sz="4400" b="1" dirty="0" smtClean="0">
                <a:latin typeface="Cambria" pitchFamily="18" charset="0"/>
              </a:rPr>
              <a:t>What Is Porter’s Diamond Of Competitive Advantage?</a:t>
            </a:r>
          </a:p>
        </p:txBody>
      </p:sp>
      <p:sp>
        <p:nvSpPr>
          <p:cNvPr id="30725" name="Rectangle 3"/>
          <p:cNvSpPr>
            <a:spLocks noGrp="1" noChangeArrowheads="1"/>
          </p:cNvSpPr>
          <p:nvPr>
            <p:ph type="body" idx="1"/>
          </p:nvPr>
        </p:nvSpPr>
        <p:spPr/>
        <p:txBody>
          <a:bodyPr/>
          <a:lstStyle/>
          <a:p>
            <a:pPr eaLnBrk="1" hangingPunct="1">
              <a:lnSpc>
                <a:spcPct val="80000"/>
              </a:lnSpc>
              <a:buNone/>
            </a:pPr>
            <a:r>
              <a:rPr lang="en-US" sz="2800" dirty="0" smtClean="0"/>
              <a:t>Government policy can:</a:t>
            </a:r>
          </a:p>
          <a:p>
            <a:pPr lvl="1" eaLnBrk="1" hangingPunct="1">
              <a:lnSpc>
                <a:spcPct val="80000"/>
              </a:lnSpc>
            </a:pPr>
            <a:endParaRPr lang="en-US" sz="2400" dirty="0" smtClean="0"/>
          </a:p>
          <a:p>
            <a:pPr lvl="1" eaLnBrk="1" hangingPunct="1">
              <a:lnSpc>
                <a:spcPct val="80000"/>
              </a:lnSpc>
            </a:pPr>
            <a:r>
              <a:rPr lang="en-US" sz="2400" dirty="0" smtClean="0"/>
              <a:t>affect demand through product standards</a:t>
            </a:r>
          </a:p>
          <a:p>
            <a:pPr lvl="1" eaLnBrk="1" hangingPunct="1">
              <a:lnSpc>
                <a:spcPct val="80000"/>
              </a:lnSpc>
            </a:pPr>
            <a:endParaRPr lang="en-US" sz="2400" dirty="0" smtClean="0"/>
          </a:p>
          <a:p>
            <a:pPr lvl="1" eaLnBrk="1" hangingPunct="1">
              <a:lnSpc>
                <a:spcPct val="80000"/>
              </a:lnSpc>
            </a:pPr>
            <a:r>
              <a:rPr lang="en-US" sz="2400" dirty="0" smtClean="0"/>
              <a:t>influence rivalry through regulation and antitrust laws</a:t>
            </a:r>
          </a:p>
          <a:p>
            <a:pPr lvl="1" eaLnBrk="1" hangingPunct="1">
              <a:lnSpc>
                <a:spcPct val="80000"/>
              </a:lnSpc>
            </a:pPr>
            <a:endParaRPr lang="en-US" sz="2400" dirty="0" smtClean="0"/>
          </a:p>
          <a:p>
            <a:pPr lvl="1" eaLnBrk="1" hangingPunct="1">
              <a:lnSpc>
                <a:spcPct val="80000"/>
              </a:lnSpc>
            </a:pPr>
            <a:r>
              <a:rPr lang="en-US" sz="2400" dirty="0" smtClean="0"/>
              <a:t>impact the </a:t>
            </a:r>
            <a:r>
              <a:rPr lang="en-US" sz="2400" u="sng" dirty="0" smtClean="0"/>
              <a:t>availability of highly educated workers</a:t>
            </a:r>
            <a:r>
              <a:rPr lang="en-US" sz="2400" dirty="0" smtClean="0"/>
              <a:t> and </a:t>
            </a:r>
            <a:r>
              <a:rPr lang="en-US" sz="2400" u="sng" dirty="0" smtClean="0"/>
              <a:t>advanced infrastructure (</a:t>
            </a:r>
            <a:r>
              <a:rPr lang="en-US" sz="2400" dirty="0" smtClean="0"/>
              <a:t>e.g. transportation, telecommunications</a:t>
            </a:r>
            <a:r>
              <a:rPr lang="en-US" dirty="0" smtClean="0"/>
              <a:t>, power-grid)</a:t>
            </a:r>
            <a:r>
              <a:rPr lang="en-US" sz="2400" dirty="0" smtClean="0"/>
              <a:t>.  </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30724" name="Rectangle 2"/>
          <p:cNvSpPr>
            <a:spLocks noGrp="1" noChangeArrowheads="1"/>
          </p:cNvSpPr>
          <p:nvPr>
            <p:ph type="title"/>
          </p:nvPr>
        </p:nvSpPr>
        <p:spPr/>
        <p:txBody>
          <a:bodyPr/>
          <a:lstStyle/>
          <a:p>
            <a:pPr eaLnBrk="1" hangingPunct="1"/>
            <a:r>
              <a:rPr lang="en-US" sz="4800" b="1" smtClean="0">
                <a:latin typeface="Cambria" pitchFamily="18" charset="0"/>
              </a:rPr>
              <a:t>Does Porter’s Theory Hold?</a:t>
            </a:r>
          </a:p>
        </p:txBody>
      </p:sp>
      <p:sp>
        <p:nvSpPr>
          <p:cNvPr id="30725" name="Rectangle 3"/>
          <p:cNvSpPr>
            <a:spLocks noGrp="1" noChangeArrowheads="1"/>
          </p:cNvSpPr>
          <p:nvPr>
            <p:ph type="body" idx="1"/>
          </p:nvPr>
        </p:nvSpPr>
        <p:spPr/>
        <p:txBody>
          <a:bodyPr/>
          <a:lstStyle/>
          <a:p>
            <a:pPr eaLnBrk="1" hangingPunct="1">
              <a:lnSpc>
                <a:spcPct val="80000"/>
              </a:lnSpc>
            </a:pPr>
            <a:r>
              <a:rPr lang="en-US" sz="2800" dirty="0" smtClean="0"/>
              <a:t>The </a:t>
            </a:r>
            <a:r>
              <a:rPr lang="en-US" sz="2800" u="sng" dirty="0" smtClean="0"/>
              <a:t>four attributes, government policy, and chance</a:t>
            </a:r>
            <a:r>
              <a:rPr lang="en-US" sz="2800" dirty="0" smtClean="0"/>
              <a:t> work as a reinforcing system, complementing each other and in combination creating the conditions appropriate for competitive advantage </a:t>
            </a:r>
          </a:p>
          <a:p>
            <a:pPr eaLnBrk="1" hangingPunct="1">
              <a:lnSpc>
                <a:spcPct val="80000"/>
              </a:lnSpc>
            </a:pPr>
            <a:endParaRPr lang="en-US" sz="2800" dirty="0" smtClean="0"/>
          </a:p>
          <a:p>
            <a:pPr eaLnBrk="1" hangingPunct="1">
              <a:lnSpc>
                <a:spcPct val="80000"/>
              </a:lnSpc>
            </a:pPr>
            <a:r>
              <a:rPr lang="en-US" sz="2800" dirty="0" smtClean="0"/>
              <a:t>So far, Porter’s theory has not been sufficiently tested to know how well it holds up </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31748" name="Rectangle 2"/>
          <p:cNvSpPr>
            <a:spLocks noGrp="1" noChangeArrowheads="1"/>
          </p:cNvSpPr>
          <p:nvPr>
            <p:ph type="title"/>
          </p:nvPr>
        </p:nvSpPr>
        <p:spPr/>
        <p:txBody>
          <a:bodyPr/>
          <a:lstStyle/>
          <a:p>
            <a:pPr eaLnBrk="1" hangingPunct="1"/>
            <a:r>
              <a:rPr lang="en-US" b="1" smtClean="0">
                <a:latin typeface="Cambria" pitchFamily="18" charset="0"/>
              </a:rPr>
              <a:t>What Are The Implications Of Trade Theory For Managers?</a:t>
            </a:r>
          </a:p>
        </p:txBody>
      </p:sp>
      <p:sp>
        <p:nvSpPr>
          <p:cNvPr id="31749" name="Rectangle 3"/>
          <p:cNvSpPr>
            <a:spLocks noGrp="1" noChangeArrowheads="1"/>
          </p:cNvSpPr>
          <p:nvPr>
            <p:ph type="body" idx="1"/>
          </p:nvPr>
        </p:nvSpPr>
        <p:spPr/>
        <p:txBody>
          <a:bodyPr/>
          <a:lstStyle/>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1.  Location implications</a:t>
            </a:r>
            <a:r>
              <a:rPr lang="en-US" sz="2400" dirty="0" smtClean="0"/>
              <a:t> - a firm should disperse its various </a:t>
            </a:r>
            <a:r>
              <a:rPr lang="en-US" sz="2400" u="sng" dirty="0" smtClean="0"/>
              <a:t>productive activities</a:t>
            </a:r>
            <a:r>
              <a:rPr lang="en-US" sz="2400" dirty="0" smtClean="0"/>
              <a:t> to those countries where they can be </a:t>
            </a:r>
            <a:r>
              <a:rPr lang="en-US" sz="2400" u="sng" dirty="0" smtClean="0"/>
              <a:t>performed most efficiently</a:t>
            </a:r>
          </a:p>
          <a:p>
            <a:pPr marL="990600" lvl="1" indent="-533400" eaLnBrk="1" hangingPunct="1">
              <a:lnSpc>
                <a:spcPct val="90000"/>
              </a:lnSpc>
            </a:pPr>
            <a:endParaRPr lang="en-US" sz="2000" dirty="0" smtClean="0"/>
          </a:p>
          <a:p>
            <a:pPr marL="990600" lvl="1" indent="-533400" eaLnBrk="1" hangingPunct="1">
              <a:lnSpc>
                <a:spcPct val="90000"/>
              </a:lnSpc>
            </a:pPr>
            <a:r>
              <a:rPr lang="en-US" dirty="0" smtClean="0"/>
              <a:t>firms that do not, may be at a competitive disadvantage</a:t>
            </a:r>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31748" name="Rectangle 2"/>
          <p:cNvSpPr>
            <a:spLocks noGrp="1" noChangeArrowheads="1"/>
          </p:cNvSpPr>
          <p:nvPr>
            <p:ph type="title"/>
          </p:nvPr>
        </p:nvSpPr>
        <p:spPr/>
        <p:txBody>
          <a:bodyPr/>
          <a:lstStyle/>
          <a:p>
            <a:pPr eaLnBrk="1" hangingPunct="1"/>
            <a:r>
              <a:rPr lang="en-US" b="1" smtClean="0">
                <a:latin typeface="Cambria" pitchFamily="18" charset="0"/>
              </a:rPr>
              <a:t>What Are The Implications Of Trade Theory For Managers?</a:t>
            </a:r>
          </a:p>
        </p:txBody>
      </p:sp>
      <p:sp>
        <p:nvSpPr>
          <p:cNvPr id="31749" name="Rectangle 3"/>
          <p:cNvSpPr>
            <a:spLocks noGrp="1" noChangeArrowheads="1"/>
          </p:cNvSpPr>
          <p:nvPr>
            <p:ph type="body" idx="1"/>
          </p:nvPr>
        </p:nvSpPr>
        <p:spPr/>
        <p:txBody>
          <a:bodyPr/>
          <a:lstStyle/>
          <a:p>
            <a:pPr marL="609600" indent="-609600" eaLnBrk="1" hangingPunct="1">
              <a:lnSpc>
                <a:spcPct val="90000"/>
              </a:lnSpc>
              <a:buNone/>
            </a:pPr>
            <a:r>
              <a:rPr lang="en-US" sz="2400" b="1" dirty="0" smtClean="0"/>
              <a:t>2.  First-mover implications</a:t>
            </a:r>
            <a:r>
              <a:rPr lang="en-US" sz="2400" dirty="0" smtClean="0"/>
              <a:t> - a first-mover advantage can help </a:t>
            </a:r>
            <a:r>
              <a:rPr lang="en-US" sz="2400" u="sng" dirty="0" smtClean="0"/>
              <a:t>a firm dominate global trade</a:t>
            </a:r>
            <a:r>
              <a:rPr lang="en-US" sz="2400" dirty="0" smtClean="0"/>
              <a:t> in that product</a:t>
            </a:r>
          </a:p>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3.  Policy implications</a:t>
            </a:r>
            <a:r>
              <a:rPr lang="en-US" sz="2400" dirty="0" smtClean="0"/>
              <a:t> - firms should work to </a:t>
            </a:r>
            <a:r>
              <a:rPr lang="en-US" sz="2400" u="sng" dirty="0" smtClean="0"/>
              <a:t>encourage governmental policies</a:t>
            </a:r>
            <a:r>
              <a:rPr lang="en-US" sz="2400" dirty="0" smtClean="0"/>
              <a:t> that support free trade</a:t>
            </a:r>
          </a:p>
          <a:p>
            <a:pPr marL="990600" lvl="1" indent="-533400" eaLnBrk="1" hangingPunct="1">
              <a:lnSpc>
                <a:spcPct val="90000"/>
              </a:lnSpc>
            </a:pPr>
            <a:endParaRPr lang="en-US" sz="2000" dirty="0" smtClean="0"/>
          </a:p>
          <a:p>
            <a:pPr marL="990600" lvl="1" indent="-533400" eaLnBrk="1" hangingPunct="1">
              <a:lnSpc>
                <a:spcPct val="90000"/>
              </a:lnSpc>
            </a:pPr>
            <a:r>
              <a:rPr lang="en-US" dirty="0" smtClean="0"/>
              <a:t>firms should </a:t>
            </a:r>
            <a:r>
              <a:rPr lang="en-US" u="sng" dirty="0" smtClean="0"/>
              <a:t>lobby the government</a:t>
            </a:r>
            <a:r>
              <a:rPr lang="en-US" dirty="0" smtClean="0"/>
              <a:t> to adopt policies that have a favorable impact on each component of the diamond</a:t>
            </a:r>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32772"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Balance Of Payments?</a:t>
            </a:r>
          </a:p>
        </p:txBody>
      </p:sp>
      <p:sp>
        <p:nvSpPr>
          <p:cNvPr id="32773" name="Rectangle 3"/>
          <p:cNvSpPr>
            <a:spLocks noGrp="1" noChangeArrowheads="1"/>
          </p:cNvSpPr>
          <p:nvPr>
            <p:ph type="body" idx="1"/>
          </p:nvPr>
        </p:nvSpPr>
        <p:spPr/>
        <p:txBody>
          <a:bodyPr/>
          <a:lstStyle/>
          <a:p>
            <a:pPr marL="609600" indent="-609600" eaLnBrk="1" hangingPunct="1">
              <a:lnSpc>
                <a:spcPct val="80000"/>
              </a:lnSpc>
            </a:pPr>
            <a:r>
              <a:rPr lang="en-US" sz="2400" dirty="0" smtClean="0"/>
              <a:t>A country’s </a:t>
            </a:r>
            <a:r>
              <a:rPr lang="en-US" sz="2400" b="1" dirty="0" smtClean="0"/>
              <a:t>balance of payments accounts</a:t>
            </a:r>
            <a:r>
              <a:rPr lang="en-US" sz="2400" dirty="0" smtClean="0"/>
              <a:t> keep track of the </a:t>
            </a:r>
            <a:r>
              <a:rPr lang="en-US" sz="2400" u="sng" dirty="0" smtClean="0"/>
              <a:t>payments to and receipts from other countries</a:t>
            </a:r>
            <a:r>
              <a:rPr lang="en-US" sz="2400" dirty="0" smtClean="0"/>
              <a:t> for a particular time period</a:t>
            </a:r>
          </a:p>
          <a:p>
            <a:pPr marL="609600" indent="-609600" eaLnBrk="1" hangingPunct="1">
              <a:lnSpc>
                <a:spcPct val="80000"/>
              </a:lnSpc>
            </a:pPr>
            <a:endParaRPr lang="en-US" sz="2400" dirty="0" smtClean="0"/>
          </a:p>
          <a:p>
            <a:pPr marL="609600" indent="-609600" eaLnBrk="1" hangingPunct="1">
              <a:lnSpc>
                <a:spcPct val="80000"/>
              </a:lnSpc>
            </a:pPr>
            <a:r>
              <a:rPr lang="en-US" sz="2400" dirty="0" smtClean="0"/>
              <a:t>Balance of payments accounting uses double entry bookkeeping</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so, the sum of the current account balance, the capital account and the financial account should always add up to zero</a:t>
            </a:r>
          </a:p>
          <a:p>
            <a:pPr marL="609600" indent="-609600" eaLnBrk="1" hangingPunct="1">
              <a:lnSpc>
                <a:spcPct val="80000"/>
              </a:lnSpc>
            </a:pPr>
            <a:endParaRPr lang="en-US" sz="2400" dirty="0" smtClean="0"/>
          </a:p>
          <a:p>
            <a:pPr marL="609600" indent="-609600" eaLnBrk="1" hangingPunct="1">
              <a:lnSpc>
                <a:spcPct val="80000"/>
              </a:lnSpc>
            </a:pPr>
            <a:r>
              <a:rPr lang="en-US" sz="2400" dirty="0" smtClean="0"/>
              <a:t>There are three main accounts</a:t>
            </a: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50</a:t>
            </a:fld>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32772" name="Rectangle 2"/>
          <p:cNvSpPr>
            <a:spLocks noGrp="1" noChangeArrowheads="1"/>
          </p:cNvSpPr>
          <p:nvPr>
            <p:ph type="title"/>
          </p:nvPr>
        </p:nvSpPr>
        <p:spPr/>
        <p:txBody>
          <a:bodyPr/>
          <a:lstStyle/>
          <a:p>
            <a:pPr eaLnBrk="1" hangingPunct="1"/>
            <a:r>
              <a:rPr lang="en-US" b="1" dirty="0" smtClean="0">
                <a:latin typeface="Cambria" pitchFamily="18" charset="0"/>
              </a:rPr>
              <a:t>What Is The T</a:t>
            </a:r>
            <a:r>
              <a:rPr lang="en-US" b="1" dirty="0" smtClean="0"/>
              <a:t>hree Main</a:t>
            </a:r>
            <a:r>
              <a:rPr lang="en-US" b="1" dirty="0" smtClean="0">
                <a:latin typeface="Cambria" pitchFamily="18" charset="0"/>
              </a:rPr>
              <a:t/>
            </a:r>
            <a:br>
              <a:rPr lang="en-US" b="1" dirty="0" smtClean="0">
                <a:latin typeface="Cambria" pitchFamily="18" charset="0"/>
              </a:rPr>
            </a:br>
            <a:r>
              <a:rPr lang="en-US" b="1" dirty="0" smtClean="0">
                <a:latin typeface="Cambria" pitchFamily="18" charset="0"/>
              </a:rPr>
              <a:t>Balance Of Payments Accounts?</a:t>
            </a:r>
          </a:p>
        </p:txBody>
      </p:sp>
      <p:sp>
        <p:nvSpPr>
          <p:cNvPr id="32773" name="Rectangle 3"/>
          <p:cNvSpPr>
            <a:spLocks noGrp="1" noChangeArrowheads="1"/>
          </p:cNvSpPr>
          <p:nvPr>
            <p:ph type="body" idx="1"/>
          </p:nvPr>
        </p:nvSpPr>
        <p:spPr>
          <a:xfrm>
            <a:off x="467544" y="1484784"/>
            <a:ext cx="8229600" cy="4530725"/>
          </a:xfrm>
        </p:spPr>
        <p:txBody>
          <a:bodyPr/>
          <a:lstStyle/>
          <a:p>
            <a:pPr marL="609600" indent="-609600" eaLnBrk="1" hangingPunct="1">
              <a:lnSpc>
                <a:spcPct val="80000"/>
              </a:lnSpc>
              <a:buFont typeface="Wingdings" pitchFamily="2" charset="2"/>
              <a:buAutoNum type="arabicPeriod"/>
            </a:pPr>
            <a:r>
              <a:rPr lang="en-US" sz="2400" dirty="0" smtClean="0"/>
              <a:t>The </a:t>
            </a:r>
            <a:r>
              <a:rPr lang="en-US" sz="2400" b="1" dirty="0" smtClean="0"/>
              <a:t>current account</a:t>
            </a:r>
            <a:r>
              <a:rPr lang="en-US" sz="2400" dirty="0" smtClean="0"/>
              <a:t> records transactions that pertain to goods, services, and income, receipts and payments  </a:t>
            </a:r>
          </a:p>
          <a:p>
            <a:pPr marL="990600" lvl="1" indent="-533400" eaLnBrk="1" hangingPunct="1">
              <a:lnSpc>
                <a:spcPct val="80000"/>
              </a:lnSpc>
            </a:pPr>
            <a:r>
              <a:rPr lang="en-US" sz="2000" b="1" dirty="0" smtClean="0"/>
              <a:t>current account deficit</a:t>
            </a:r>
            <a:r>
              <a:rPr lang="en-US" sz="2000" dirty="0" smtClean="0"/>
              <a:t>  - a country imports more  than it exports</a:t>
            </a:r>
          </a:p>
          <a:p>
            <a:pPr marL="990600" lvl="1" indent="-533400" eaLnBrk="1" hangingPunct="1">
              <a:lnSpc>
                <a:spcPct val="80000"/>
              </a:lnSpc>
            </a:pPr>
            <a:r>
              <a:rPr lang="en-US" sz="2000" b="1" dirty="0" smtClean="0"/>
              <a:t>current account surplus</a:t>
            </a:r>
            <a:r>
              <a:rPr lang="en-US" sz="2000" dirty="0" smtClean="0"/>
              <a:t> – a country exports more than it imports</a:t>
            </a:r>
          </a:p>
          <a:p>
            <a:pPr marL="609600" indent="-609600" eaLnBrk="1" hangingPunct="1">
              <a:lnSpc>
                <a:spcPct val="80000"/>
              </a:lnSpc>
              <a:buFont typeface="Wingdings" pitchFamily="2" charset="2"/>
              <a:buAutoNum type="arabicPeriod"/>
            </a:pPr>
            <a:endParaRPr lang="en-US" sz="2400" dirty="0" smtClean="0"/>
          </a:p>
          <a:p>
            <a:pPr marL="609600" indent="-609600" eaLnBrk="1" hangingPunct="1">
              <a:lnSpc>
                <a:spcPct val="80000"/>
              </a:lnSpc>
              <a:buFont typeface="Wingdings" pitchFamily="2" charset="2"/>
              <a:buAutoNum type="arabicPeriod"/>
            </a:pPr>
            <a:r>
              <a:rPr lang="en-US" sz="2400" dirty="0" smtClean="0"/>
              <a:t>The </a:t>
            </a:r>
            <a:r>
              <a:rPr lang="en-US" sz="2400" b="1" dirty="0" smtClean="0"/>
              <a:t>capital account</a:t>
            </a:r>
            <a:r>
              <a:rPr lang="en-US" sz="2400" dirty="0" smtClean="0"/>
              <a:t> records one time changes in the stock of assets</a:t>
            </a:r>
          </a:p>
          <a:p>
            <a:pPr marL="609600" indent="-609600" eaLnBrk="1" hangingPunct="1">
              <a:lnSpc>
                <a:spcPct val="80000"/>
              </a:lnSpc>
              <a:buFont typeface="Wingdings" pitchFamily="2" charset="2"/>
              <a:buAutoNum type="arabicPeriod"/>
            </a:pPr>
            <a:endParaRPr lang="en-US" sz="2400" dirty="0" smtClean="0"/>
          </a:p>
          <a:p>
            <a:pPr marL="609600" indent="-609600" eaLnBrk="1" hangingPunct="1">
              <a:lnSpc>
                <a:spcPct val="80000"/>
              </a:lnSpc>
              <a:buFont typeface="Wingdings" pitchFamily="2" charset="2"/>
              <a:buAutoNum type="arabicPeriod"/>
            </a:pPr>
            <a:r>
              <a:rPr lang="en-US" sz="2400" dirty="0" smtClean="0"/>
              <a:t>The </a:t>
            </a:r>
            <a:r>
              <a:rPr lang="en-US" sz="2400" b="1" dirty="0" smtClean="0"/>
              <a:t>financial account</a:t>
            </a:r>
            <a:r>
              <a:rPr lang="en-US" sz="2400" dirty="0" smtClean="0"/>
              <a:t> records transactions that involve the purchase or sale of assets</a:t>
            </a:r>
          </a:p>
          <a:p>
            <a:pPr marL="990600" lvl="1" indent="-533400" eaLnBrk="1" hangingPunct="1">
              <a:lnSpc>
                <a:spcPct val="80000"/>
              </a:lnSpc>
            </a:pPr>
            <a:r>
              <a:rPr lang="en-US" sz="2000" dirty="0" smtClean="0"/>
              <a:t>net change in U.S. assets owned abroad</a:t>
            </a:r>
          </a:p>
          <a:p>
            <a:pPr marL="990600" lvl="1" indent="-533400" eaLnBrk="1" hangingPunct="1">
              <a:lnSpc>
                <a:spcPct val="80000"/>
              </a:lnSpc>
            </a:pPr>
            <a:r>
              <a:rPr lang="en-US" sz="2000" dirty="0" smtClean="0"/>
              <a:t>foreign owned assets in the United States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2701H</a:t>
            </a:r>
            <a:endParaRPr lang="en-US"/>
          </a:p>
        </p:txBody>
      </p:sp>
      <p:sp>
        <p:nvSpPr>
          <p:cNvPr id="33796" name="Rectangle 2"/>
          <p:cNvSpPr>
            <a:spLocks noGrp="1" noChangeArrowheads="1"/>
          </p:cNvSpPr>
          <p:nvPr>
            <p:ph type="title"/>
          </p:nvPr>
        </p:nvSpPr>
        <p:spPr/>
        <p:txBody>
          <a:bodyPr/>
          <a:lstStyle/>
          <a:p>
            <a:pPr eaLnBrk="1" hangingPunct="1"/>
            <a:r>
              <a:rPr lang="en-US" b="1" smtClean="0">
                <a:latin typeface="Cambria" pitchFamily="18" charset="0"/>
              </a:rPr>
              <a:t>What Is The </a:t>
            </a:r>
            <a:br>
              <a:rPr lang="en-US" b="1" smtClean="0">
                <a:latin typeface="Cambria" pitchFamily="18" charset="0"/>
              </a:rPr>
            </a:br>
            <a:r>
              <a:rPr lang="en-US" b="1" smtClean="0">
                <a:latin typeface="Cambria" pitchFamily="18" charset="0"/>
              </a:rPr>
              <a:t>Balance Of Payments?</a:t>
            </a:r>
          </a:p>
        </p:txBody>
      </p:sp>
      <p:sp>
        <p:nvSpPr>
          <p:cNvPr id="33797" name="Rectangle 3"/>
          <p:cNvSpPr>
            <a:spLocks noGrp="1" noChangeArrowheads="1"/>
          </p:cNvSpPr>
          <p:nvPr>
            <p:ph type="body" idx="1"/>
          </p:nvPr>
        </p:nvSpPr>
        <p:spPr/>
        <p:txBody>
          <a:bodyPr/>
          <a:lstStyle/>
          <a:p>
            <a:pPr algn="ctr" eaLnBrk="1" hangingPunct="1">
              <a:buFont typeface="Wingdings" pitchFamily="2" charset="2"/>
              <a:buNone/>
            </a:pPr>
            <a:r>
              <a:rPr lang="en-US" sz="1400" smtClean="0"/>
              <a:t>United States Balance of Payments Accounts, 2007</a:t>
            </a:r>
          </a:p>
          <a:p>
            <a:pPr algn="ctr" eaLnBrk="1" hangingPunct="1">
              <a:buFont typeface="Wingdings" pitchFamily="2" charset="2"/>
              <a:buNone/>
            </a:pPr>
            <a:endParaRPr lang="en-US" sz="1400" smtClean="0"/>
          </a:p>
          <a:p>
            <a:pPr algn="ctr" eaLnBrk="1" hangingPunct="1">
              <a:buFont typeface="Wingdings" pitchFamily="2" charset="2"/>
              <a:buNone/>
            </a:pPr>
            <a:r>
              <a:rPr lang="en-US" sz="1400" smtClean="0"/>
              <a:t> </a:t>
            </a:r>
          </a:p>
        </p:txBody>
      </p:sp>
      <p:pic>
        <p:nvPicPr>
          <p:cNvPr id="33798" name="Picture 4"/>
          <p:cNvPicPr>
            <a:picLocks noChangeAspect="1" noChangeArrowheads="1"/>
          </p:cNvPicPr>
          <p:nvPr/>
        </p:nvPicPr>
        <p:blipFill>
          <a:blip r:embed="rId3" cstate="print"/>
          <a:srcRect/>
          <a:stretch>
            <a:fillRect/>
          </a:stretch>
        </p:blipFill>
        <p:spPr bwMode="auto">
          <a:xfrm>
            <a:off x="685800" y="1905000"/>
            <a:ext cx="8153400" cy="4495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2701H</a:t>
            </a:r>
            <a:endParaRPr lang="en-US"/>
          </a:p>
        </p:txBody>
      </p:sp>
      <p:sp>
        <p:nvSpPr>
          <p:cNvPr id="34820" name="Rectangle 2"/>
          <p:cNvSpPr>
            <a:spLocks noGrp="1" noChangeArrowheads="1"/>
          </p:cNvSpPr>
          <p:nvPr>
            <p:ph type="title"/>
          </p:nvPr>
        </p:nvSpPr>
        <p:spPr/>
        <p:txBody>
          <a:bodyPr/>
          <a:lstStyle/>
          <a:p>
            <a:pPr eaLnBrk="1" hangingPunct="1"/>
            <a:r>
              <a:rPr lang="en-US" b="1" smtClean="0">
                <a:latin typeface="Cambria" pitchFamily="18" charset="0"/>
              </a:rPr>
              <a:t>Is A Current </a:t>
            </a:r>
            <a:br>
              <a:rPr lang="en-US" b="1" smtClean="0">
                <a:latin typeface="Cambria" pitchFamily="18" charset="0"/>
              </a:rPr>
            </a:br>
            <a:r>
              <a:rPr lang="en-US" b="1" smtClean="0">
                <a:latin typeface="Cambria" pitchFamily="18" charset="0"/>
              </a:rPr>
              <a:t>Account Deficit Bad?</a:t>
            </a:r>
          </a:p>
        </p:txBody>
      </p:sp>
      <p:sp>
        <p:nvSpPr>
          <p:cNvPr id="34821" name="Rectangle 3"/>
          <p:cNvSpPr>
            <a:spLocks noGrp="1" noChangeArrowheads="1"/>
          </p:cNvSpPr>
          <p:nvPr>
            <p:ph type="body" idx="1"/>
          </p:nvPr>
        </p:nvSpPr>
        <p:spPr/>
        <p:txBody>
          <a:bodyPr/>
          <a:lstStyle/>
          <a:p>
            <a:pPr eaLnBrk="1" hangingPunct="1">
              <a:lnSpc>
                <a:spcPct val="80000"/>
              </a:lnSpc>
            </a:pPr>
            <a:r>
              <a:rPr lang="en-US" sz="2000" dirty="0" smtClean="0"/>
              <a:t>Does current account deficit in the United States matter? </a:t>
            </a:r>
          </a:p>
          <a:p>
            <a:pPr eaLnBrk="1" hangingPunct="1">
              <a:lnSpc>
                <a:spcPct val="80000"/>
              </a:lnSpc>
            </a:pPr>
            <a:endParaRPr lang="en-US" sz="2000" dirty="0" smtClean="0"/>
          </a:p>
          <a:p>
            <a:pPr eaLnBrk="1" hangingPunct="1">
              <a:lnSpc>
                <a:spcPct val="80000"/>
              </a:lnSpc>
            </a:pPr>
            <a:r>
              <a:rPr lang="en-US" sz="2000" dirty="0" smtClean="0"/>
              <a:t>A current account deficit implies a net debtor</a:t>
            </a:r>
          </a:p>
          <a:p>
            <a:pPr lvl="1" eaLnBrk="1" hangingPunct="1">
              <a:lnSpc>
                <a:spcPct val="80000"/>
              </a:lnSpc>
            </a:pPr>
            <a:r>
              <a:rPr lang="en-US" sz="1800" dirty="0" smtClean="0"/>
              <a:t>so, a persistent deficit could limit future economic growth</a:t>
            </a:r>
          </a:p>
          <a:p>
            <a:pPr eaLnBrk="1" hangingPunct="1">
              <a:lnSpc>
                <a:spcPct val="80000"/>
              </a:lnSpc>
            </a:pPr>
            <a:endParaRPr lang="en-US" sz="2000" dirty="0" smtClean="0"/>
          </a:p>
          <a:p>
            <a:pPr eaLnBrk="1" hangingPunct="1">
              <a:lnSpc>
                <a:spcPct val="80000"/>
              </a:lnSpc>
            </a:pPr>
            <a:r>
              <a:rPr lang="en-US" sz="2000" dirty="0" smtClean="0"/>
              <a:t>But, even though capital is flowing out of  the United States as payments to foreigners, much of it flows back in as investments in assets (stocks, bonds, FDI, etc)</a:t>
            </a:r>
          </a:p>
          <a:p>
            <a:pPr eaLnBrk="1" hangingPunct="1">
              <a:lnSpc>
                <a:spcPct val="80000"/>
              </a:lnSpc>
            </a:pPr>
            <a:endParaRPr lang="en-US" sz="2000" dirty="0" smtClean="0"/>
          </a:p>
          <a:p>
            <a:pPr eaLnBrk="1" hangingPunct="1">
              <a:lnSpc>
                <a:spcPct val="80000"/>
              </a:lnSpc>
            </a:pPr>
            <a:r>
              <a:rPr lang="en-US" sz="2000" dirty="0" smtClean="0"/>
              <a:t>Yet, suppose foreigners stop buying U.S. assets and sell their dollars for another currency</a:t>
            </a:r>
          </a:p>
          <a:p>
            <a:pPr eaLnBrk="1" hangingPunct="1">
              <a:lnSpc>
                <a:spcPct val="80000"/>
              </a:lnSpc>
            </a:pPr>
            <a:endParaRPr lang="en-US" sz="2000" dirty="0" smtClean="0"/>
          </a:p>
          <a:p>
            <a:pPr lvl="1" eaLnBrk="1" hangingPunct="1">
              <a:lnSpc>
                <a:spcPct val="80000"/>
              </a:lnSpc>
            </a:pPr>
            <a:r>
              <a:rPr lang="en-US" sz="1800" dirty="0" smtClean="0"/>
              <a:t>A dollar crisis could occur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53</a:t>
            </a:fld>
            <a:endParaRPr 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4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why nations engage in international trade</a:t>
            </a:r>
          </a:p>
          <a:p>
            <a:pPr lvl="0"/>
            <a:endParaRPr lang="en-US" dirty="0" smtClean="0"/>
          </a:p>
          <a:p>
            <a:pPr lvl="0"/>
            <a:r>
              <a:rPr lang="en-US" dirty="0" smtClean="0"/>
              <a:t>Become familiar with the different theories of international trade</a:t>
            </a:r>
          </a:p>
          <a:p>
            <a:pPr lvl="0"/>
            <a:endParaRPr lang="en-US" dirty="0" smtClean="0"/>
          </a:p>
          <a:p>
            <a:pPr lvl="0"/>
            <a:r>
              <a:rPr lang="en-US" dirty="0" smtClean="0"/>
              <a:t>Understand why many economists believe that free trade can raise the economic welfare of participating nations</a:t>
            </a:r>
          </a:p>
          <a:p>
            <a:pPr lvl="0"/>
            <a:endParaRPr lang="en-US"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54</a:t>
            </a:fld>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2701H</a:t>
            </a:r>
            <a:endParaRPr lang="en-US"/>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55</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2883</TotalTime>
  <Words>3146</Words>
  <Application>Microsoft Office PowerPoint</Application>
  <PresentationFormat>On-screen Show (4:3)</PresentationFormat>
  <Paragraphs>525</Paragraphs>
  <Slides>55</Slides>
  <Notes>55</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Globe</vt:lpstr>
      <vt:lpstr>     Sprott School of Business  BUSI 2701H - Fundamentals of International Business  Lecture 4 – International Trade Theory  Instructor - Wade Rose, PhD  </vt:lpstr>
      <vt:lpstr>Assignment # 1</vt:lpstr>
      <vt:lpstr>Definitions</vt:lpstr>
      <vt:lpstr>IB Current Events</vt:lpstr>
      <vt:lpstr>Lecture 4 Overview</vt:lpstr>
      <vt:lpstr>IB Current Events</vt:lpstr>
      <vt:lpstr>Why Is Free Trade Beneficial?</vt:lpstr>
      <vt:lpstr>Why Is Free Trade Beneficial?</vt:lpstr>
      <vt:lpstr>Why Do Certain  Patterns Of Trade Exist? </vt:lpstr>
      <vt:lpstr>Trade Theories</vt:lpstr>
      <vt:lpstr>What Is Mercantilism?</vt:lpstr>
      <vt:lpstr>What Is Mercantilism?</vt:lpstr>
      <vt:lpstr>What Is Smith’s Theory  Of Absolute Advantage?</vt:lpstr>
      <vt:lpstr>How Does Smith`s Theory  Of Absolute Advantage Work?</vt:lpstr>
      <vt:lpstr>How Does Smith`s Theory  Of Absolute Advantage Work?</vt:lpstr>
      <vt:lpstr>How Does Smith`s Theory  Of Absolute Advantage Work?</vt:lpstr>
      <vt:lpstr>How Does Smith`s Theory  Of Absolute Advantage Work?</vt:lpstr>
      <vt:lpstr>How Does Smith`s Theory  Of Absolute Advantage Work?</vt:lpstr>
      <vt:lpstr>What Is Ricardo’s Theory  Of Comparative Advantage?</vt:lpstr>
      <vt:lpstr>How Does Ricardo’s Theory Of Comparative Advantage Work?</vt:lpstr>
      <vt:lpstr>How Does Ricardo’s Theory Of Comparative Advantage Work?</vt:lpstr>
      <vt:lpstr>How Does Ricardo’s Theory Of Comparative Advantage Work?</vt:lpstr>
      <vt:lpstr>How Does Ricardo’s Theory Of Comparative Advantage Work?   (note: should be 4 tons traded)</vt:lpstr>
      <vt:lpstr>How Does Ricardo’s Theory Of Comparative Advantage Work?</vt:lpstr>
      <vt:lpstr>Video – US Steel Tariffs</vt:lpstr>
      <vt:lpstr>Is Unrestricted Free Trade  Always Beneficial?</vt:lpstr>
      <vt:lpstr>Is Unrestricted Free Trade  Always Beneficial?</vt:lpstr>
      <vt:lpstr>Could A Rich Country Be  Worse Off With Free Trade? </vt:lpstr>
      <vt:lpstr>What Is The  Heckscher-Ohlin Theory? </vt:lpstr>
      <vt:lpstr>Video – Flowers’ Trade</vt:lpstr>
      <vt:lpstr>Case: Ecuadorean Roses</vt:lpstr>
      <vt:lpstr>Does The Heckscher-Ohlin  Theory Hold?</vt:lpstr>
      <vt:lpstr>What Is The  Product Life Cycle Theory?</vt:lpstr>
      <vt:lpstr>What Is The  Product Life Cycle Theory?</vt:lpstr>
      <vt:lpstr>What Is The  Product Life Cycle Theory?</vt:lpstr>
      <vt:lpstr>Does The Product Life Cycle  Theory Hold?</vt:lpstr>
      <vt:lpstr>What Is New Trade Theory?</vt:lpstr>
      <vt:lpstr>What Is New Trade Theory?</vt:lpstr>
      <vt:lpstr>What Is New Trade Theory?</vt:lpstr>
      <vt:lpstr>What Are The Implications Of  New Trade Theory For Nations? </vt:lpstr>
      <vt:lpstr>What Is Porter’s Diamond Of Competitive Advantage?</vt:lpstr>
      <vt:lpstr>What Is Porter’s Diamond Of Competitive Advantage?</vt:lpstr>
      <vt:lpstr>What Is Porter’s Diamond Of Competitive Advantage?</vt:lpstr>
      <vt:lpstr>What Is Porter’s Diamond Of Competitive Advantage?</vt:lpstr>
      <vt:lpstr>What Is Porter’s Diamond Of Competitive Advantage?</vt:lpstr>
      <vt:lpstr>What Is Porter’s Diamond Of Competitive Advantage?</vt:lpstr>
      <vt:lpstr>Does Porter’s Theory Hold?</vt:lpstr>
      <vt:lpstr>What Are The Implications Of Trade Theory For Managers?</vt:lpstr>
      <vt:lpstr>What Are The Implications Of Trade Theory For Managers?</vt:lpstr>
      <vt:lpstr>What Is The  Balance Of Payments?</vt:lpstr>
      <vt:lpstr>What Is The Three Main Balance Of Payments Accounts?</vt:lpstr>
      <vt:lpstr>What Is The  Balance Of Payments?</vt:lpstr>
      <vt:lpstr>Is A Current  Account Deficit Bad?</vt:lpstr>
      <vt:lpstr>Lecture 4 Overview</vt:lpstr>
      <vt:lpstr>Slide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341</cp:revision>
  <dcterms:created xsi:type="dcterms:W3CDTF">2007-10-29T20:49:47Z</dcterms:created>
  <dcterms:modified xsi:type="dcterms:W3CDTF">2013-01-29T22:17:44Z</dcterms:modified>
</cp:coreProperties>
</file>