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5" r:id="rId1"/>
  </p:sldMasterIdLst>
  <p:notesMasterIdLst>
    <p:notesMasterId r:id="rId37"/>
  </p:notesMasterIdLst>
  <p:handoutMasterIdLst>
    <p:handoutMasterId r:id="rId38"/>
  </p:handoutMasterIdLst>
  <p:sldIdLst>
    <p:sldId id="260" r:id="rId2"/>
    <p:sldId id="545" r:id="rId3"/>
    <p:sldId id="546" r:id="rId4"/>
    <p:sldId id="363" r:id="rId5"/>
    <p:sldId id="516" r:id="rId6"/>
    <p:sldId id="517" r:id="rId7"/>
    <p:sldId id="536" r:id="rId8"/>
    <p:sldId id="541" r:id="rId9"/>
    <p:sldId id="542" r:id="rId10"/>
    <p:sldId id="519" r:id="rId11"/>
    <p:sldId id="520" r:id="rId12"/>
    <p:sldId id="521" r:id="rId13"/>
    <p:sldId id="522" r:id="rId14"/>
    <p:sldId id="543" r:id="rId15"/>
    <p:sldId id="544" r:id="rId16"/>
    <p:sldId id="525" r:id="rId17"/>
    <p:sldId id="537" r:id="rId18"/>
    <p:sldId id="523" r:id="rId19"/>
    <p:sldId id="524" r:id="rId20"/>
    <p:sldId id="526" r:id="rId21"/>
    <p:sldId id="538" r:id="rId22"/>
    <p:sldId id="527" r:id="rId23"/>
    <p:sldId id="539" r:id="rId24"/>
    <p:sldId id="547" r:id="rId25"/>
    <p:sldId id="528" r:id="rId26"/>
    <p:sldId id="529" r:id="rId27"/>
    <p:sldId id="530" r:id="rId28"/>
    <p:sldId id="531" r:id="rId29"/>
    <p:sldId id="532" r:id="rId30"/>
    <p:sldId id="540" r:id="rId31"/>
    <p:sldId id="533" r:id="rId32"/>
    <p:sldId id="534" r:id="rId33"/>
    <p:sldId id="535" r:id="rId34"/>
    <p:sldId id="515" r:id="rId35"/>
    <p:sldId id="401" r:id="rId36"/>
  </p:sldIdLst>
  <p:sldSz cx="9144000" cy="6858000" type="screen4x3"/>
  <p:notesSz cx="6858000" cy="10058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9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1818"/>
    </p:cViewPr>
  </p:sorterViewPr>
  <p:notesViewPr>
    <p:cSldViewPr>
      <p:cViewPr varScale="1">
        <p:scale>
          <a:sx n="50" d="100"/>
          <a:sy n="50" d="100"/>
        </p:scale>
        <p:origin x="-2970" y="-108"/>
      </p:cViewPr>
      <p:guideLst>
        <p:guide orient="horz" pos="3168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53575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553575"/>
            <a:ext cx="29718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F71BF05D-150F-40BD-8326-F58FC5CC4A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F406A52-E8FF-4134-851E-9EB3A67020D6}" type="datetimeFigureOut">
              <a:rPr lang="en-CA"/>
              <a:pPr>
                <a:defRPr/>
              </a:pPr>
              <a:t>13/02/2013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1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78375"/>
            <a:ext cx="5486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53575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553575"/>
            <a:ext cx="2971800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AA9314B-4828-46A5-AB9C-D5D17F8A5BD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3EC3BC-235B-4C1A-A1B6-037CB961C841}" type="slidenum">
              <a:rPr lang="en-US"/>
              <a:pPr/>
              <a:t>5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B1E710-0BDA-495E-901E-5E9BA12BFE3F}" type="slidenum">
              <a:rPr lang="en-US"/>
              <a:pPr/>
              <a:t>6</a:t>
            </a:fld>
            <a:endParaRPr 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B1E710-0BDA-495E-901E-5E9BA12BFE3F}" type="slidenum">
              <a:rPr lang="en-US"/>
              <a:pPr/>
              <a:t>7</a:t>
            </a:fld>
            <a:endParaRPr 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82E20B-9346-4403-BA72-6F5FEC476D3A}" type="slidenum">
              <a:rPr lang="en-US"/>
              <a:pPr/>
              <a:t>10</a:t>
            </a:fld>
            <a:endParaRPr 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EC0601-9A88-4416-A50A-4FCEDBE529A7}" type="slidenum">
              <a:rPr lang="en-US"/>
              <a:pPr/>
              <a:t>11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0714C7-57C2-4826-9926-5C82EE481CEF}" type="slidenum">
              <a:rPr lang="en-US"/>
              <a:pPr/>
              <a:t>12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258B11-2B60-4EE7-9A8D-020FAE42FB98}" type="slidenum">
              <a:rPr lang="en-US"/>
              <a:pPr/>
              <a:t>13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8CAD4F-728B-49F7-9F39-0138D14A0022}" type="slidenum">
              <a:rPr lang="en-US"/>
              <a:pPr/>
              <a:t>16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8CAD4F-728B-49F7-9F39-0138D14A0022}" type="slidenum">
              <a:rPr lang="en-US"/>
              <a:pPr/>
              <a:t>17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9ABAFB-F487-4CCF-BD4C-12B59D905E49}" type="slidenum">
              <a:rPr lang="en-US"/>
              <a:pPr/>
              <a:t>18</a:t>
            </a:fld>
            <a:endParaRPr 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832EE2-A57D-4DAC-A0EE-570EC906E5E5}" type="slidenum">
              <a:rPr lang="en-US"/>
              <a:pPr/>
              <a:t>19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6FB5A2-03C1-4539-B742-5C979BC44347}" type="slidenum">
              <a:rPr lang="en-US"/>
              <a:pPr/>
              <a:t>20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6FB5A2-03C1-4539-B742-5C979BC44347}" type="slidenum">
              <a:rPr lang="en-US"/>
              <a:pPr/>
              <a:t>21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C4EA6C-C724-408B-8F1C-7AABA493CA69}" type="slidenum">
              <a:rPr lang="en-US"/>
              <a:pPr/>
              <a:t>22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C4EA6C-C724-408B-8F1C-7AABA493CA69}" type="slidenum">
              <a:rPr lang="en-US"/>
              <a:pPr/>
              <a:t>23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24</a:t>
            </a:fld>
            <a:endParaRPr lang="en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28E8F7-23D4-45F2-BB68-0F926568ED00}" type="slidenum">
              <a:rPr lang="en-US"/>
              <a:pPr/>
              <a:t>25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E84E8E-7CE2-4142-8C6B-D24817AB69EA}" type="slidenum">
              <a:rPr lang="en-US"/>
              <a:pPr/>
              <a:t>26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BA2E16-D738-41EB-BED9-7C1F2A85E804}" type="slidenum">
              <a:rPr lang="en-US"/>
              <a:pPr/>
              <a:t>27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1D06CF-B57E-4741-AF4A-C5FC4C25ADA8}" type="slidenum">
              <a:rPr lang="en-US"/>
              <a:pPr/>
              <a:t>28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8DD965-B9D6-4DB8-A8E3-9E09F65542E1}" type="slidenum">
              <a:rPr lang="en-US"/>
              <a:pPr/>
              <a:t>29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8DD965-B9D6-4DB8-A8E3-9E09F65542E1}" type="slidenum">
              <a:rPr lang="en-US"/>
              <a:pPr/>
              <a:t>30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38D6E2-F24C-46B0-98F9-BD5B448EAE75}" type="slidenum">
              <a:rPr lang="en-US"/>
              <a:pPr/>
              <a:t>31</a:t>
            </a:fld>
            <a:endParaRPr lang="en-US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41515E-50F4-44D2-9FCE-090F84A82664}" type="slidenum">
              <a:rPr lang="en-US"/>
              <a:pPr/>
              <a:t>32</a:t>
            </a:fld>
            <a:endParaRPr 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AE4160-B5C9-4F54-A2F7-9DECFD21A5B1}" type="slidenum">
              <a:rPr lang="en-US"/>
              <a:pPr/>
              <a:t>33</a:t>
            </a:fld>
            <a:endParaRPr lang="en-US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34</a:t>
            </a:fld>
            <a:endParaRPr lang="en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A9314B-4828-46A5-AB9C-D5D17F8A5BD3}" type="slidenum">
              <a:rPr lang="en-CA" smtClean="0"/>
              <a:pPr>
                <a:defRPr/>
              </a:pPr>
              <a:t>35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</p:grpSp>
      <p:sp>
        <p:nvSpPr>
          <p:cNvPr id="43047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3048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A3A42-FBA1-4018-93CA-EF35EF804B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6D416-AEF1-43E7-8989-F10EBDAE3D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4432E-94F3-4D2A-8640-457293F425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0130C-89E3-4175-B807-F6104A4D85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AA151-303F-4031-988C-9CD0CF6CCA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1F09F-7D11-4647-9EE9-2D17BA2572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A60B5-5E4E-4D72-997A-1C838CBFF2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0386F-72AE-478E-A74F-EA30CEB7B6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450771-ABE1-42A3-AD64-2D9FB7FFF8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90AD0-FD33-43E2-AD77-70E5E30A57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1A202-A7FE-40C8-BE13-9A909B3D83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41987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1988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1989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41991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2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3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4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5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6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7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8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1999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0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1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2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03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42004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5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6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7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8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09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0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1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2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3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14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grpSp>
          <p:nvGrpSpPr>
            <p:cNvPr id="104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42016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17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18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19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  <p:sp>
            <p:nvSpPr>
              <p:cNvPr id="42020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CA"/>
              </a:p>
            </p:txBody>
          </p:sp>
        </p:grpSp>
        <p:sp>
          <p:nvSpPr>
            <p:cNvPr id="420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420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CA"/>
            </a:p>
          </p:txBody>
        </p:sp>
      </p:grpSp>
      <p:sp>
        <p:nvSpPr>
          <p:cNvPr id="42023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2024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2025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  <p:sp>
        <p:nvSpPr>
          <p:cNvPr id="42026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D346059-1EFF-4220-A196-2C8636417C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202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88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476250"/>
            <a:ext cx="8569325" cy="56896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err="1" smtClean="0"/>
              <a:t>Sprott</a:t>
            </a:r>
            <a:r>
              <a:rPr lang="en-CA" sz="3600" b="1" dirty="0" smtClean="0"/>
              <a:t> School of Business</a:t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>BUSI 2701H - Fundamentals of International Business</a:t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>Lecture 6 – Foreign Direct Investment</a:t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>Instructor - Wade Rose, PhD</a:t>
            </a:r>
            <a:br>
              <a:rPr lang="en-CA" sz="3600" b="1" dirty="0" smtClean="0"/>
            </a:br>
            <a:r>
              <a:rPr lang="en-CA" sz="4000" dirty="0" smtClean="0"/>
              <a:t> </a:t>
            </a:r>
            <a:endParaRPr lang="en-US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endParaRPr lang="en-US" sz="4400" b="1" dirty="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302625" cy="4535487"/>
          </a:xfrm>
        </p:spPr>
        <p:txBody>
          <a:bodyPr/>
          <a:lstStyle/>
          <a:p>
            <a:pPr lvl="0" algn="ctr">
              <a:buNone/>
            </a:pPr>
            <a:r>
              <a:rPr lang="en-US" sz="4800" dirty="0" smtClean="0"/>
              <a:t>Questions</a:t>
            </a:r>
          </a:p>
          <a:p>
            <a:pPr lvl="0"/>
            <a:endParaRPr lang="en-US" sz="4800" dirty="0" smtClean="0"/>
          </a:p>
          <a:p>
            <a:pPr lvl="0"/>
            <a:r>
              <a:rPr lang="en-US" sz="4800" dirty="0" smtClean="0"/>
              <a:t>Midterm???</a:t>
            </a:r>
          </a:p>
          <a:p>
            <a:pPr lvl="0"/>
            <a:endParaRPr lang="en-US" sz="4800" dirty="0" smtClean="0"/>
          </a:p>
          <a:p>
            <a:pPr lvl="0"/>
            <a:r>
              <a:rPr lang="en-US" sz="4800" dirty="0" smtClean="0"/>
              <a:t>Other???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Globalization and FDI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302625" cy="4535487"/>
          </a:xfrm>
        </p:spPr>
        <p:txBody>
          <a:bodyPr/>
          <a:lstStyle/>
          <a:p>
            <a:pPr lvl="0"/>
            <a:endParaRPr lang="en-US" sz="3200" dirty="0" smtClean="0"/>
          </a:p>
          <a:p>
            <a:pPr lvl="0"/>
            <a:r>
              <a:rPr lang="en-US" sz="3200" dirty="0" smtClean="0"/>
              <a:t>Video:  World Without Borders</a:t>
            </a:r>
          </a:p>
          <a:p>
            <a:pPr lvl="0"/>
            <a:endParaRPr lang="en-US" sz="3200" dirty="0" smtClean="0"/>
          </a:p>
          <a:p>
            <a:pPr lvl="1"/>
            <a:r>
              <a:rPr lang="en-US" dirty="0" smtClean="0"/>
              <a:t> </a:t>
            </a:r>
            <a:r>
              <a:rPr lang="en-US" dirty="0" err="1" smtClean="0"/>
              <a:t>Vol</a:t>
            </a:r>
            <a:r>
              <a:rPr lang="en-US" dirty="0" smtClean="0"/>
              <a:t> 4, Disc 1, Part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Lecture 6 Overview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302625" cy="4535487"/>
          </a:xfrm>
        </p:spPr>
        <p:txBody>
          <a:bodyPr/>
          <a:lstStyle/>
          <a:p>
            <a:pPr lvl="0"/>
            <a:r>
              <a:rPr lang="en-US" dirty="0" smtClean="0"/>
              <a:t>Understand the different theories of Foreign Direct Investment (FDI)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how political ideology influences a nation’s attitude toward FDI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the benefits and costs of FDI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the policy instruments nations use to influence FDI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139825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What Is FDI?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196752"/>
            <a:ext cx="822960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b="1" dirty="0" smtClean="0"/>
              <a:t>Foreign direct investment</a:t>
            </a:r>
            <a:r>
              <a:rPr lang="en-US" sz="2000" dirty="0" smtClean="0"/>
              <a:t> (</a:t>
            </a:r>
            <a:r>
              <a:rPr lang="en-US" sz="2000" b="1" dirty="0" smtClean="0"/>
              <a:t>FDI</a:t>
            </a:r>
            <a:r>
              <a:rPr lang="en-US" sz="2000" dirty="0" smtClean="0"/>
              <a:t>) occurs when a firm </a:t>
            </a:r>
            <a:r>
              <a:rPr lang="en-US" sz="2000" u="sng" dirty="0" smtClean="0"/>
              <a:t>invests directly in facilities</a:t>
            </a:r>
            <a:r>
              <a:rPr lang="en-US" sz="2000" dirty="0" smtClean="0"/>
              <a:t> to produce and/or market in a foreign country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the firm becomes a </a:t>
            </a:r>
            <a:r>
              <a:rPr lang="en-US" sz="1800" b="1" dirty="0" smtClean="0"/>
              <a:t>multinational enterprise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FDI can be in the form of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b="1" u="sng" dirty="0" smtClean="0"/>
              <a:t>greenfield</a:t>
            </a:r>
            <a:r>
              <a:rPr lang="en-US" sz="1800" b="1" dirty="0" smtClean="0"/>
              <a:t> investments</a:t>
            </a:r>
            <a:r>
              <a:rPr lang="en-US" sz="1800" dirty="0" smtClean="0"/>
              <a:t> - the establishment of a wholly new operation in a foreign country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b="1" u="sng" dirty="0" smtClean="0"/>
              <a:t>acquisitions or mergers</a:t>
            </a:r>
            <a:r>
              <a:rPr lang="en-US" sz="1800" b="1" dirty="0" smtClean="0"/>
              <a:t> </a:t>
            </a:r>
            <a:r>
              <a:rPr lang="en-US" sz="1800" dirty="0" smtClean="0"/>
              <a:t>with existing firms in the foreign country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The </a:t>
            </a:r>
            <a:r>
              <a:rPr lang="en-US" sz="2000" b="1" dirty="0" smtClean="0"/>
              <a:t>flow of FDI</a:t>
            </a:r>
            <a:r>
              <a:rPr lang="en-US" sz="2000" dirty="0" smtClean="0"/>
              <a:t> refers to the amount of FDI undertaken over a </a:t>
            </a:r>
            <a:r>
              <a:rPr lang="en-US" sz="2000" u="sng" dirty="0" smtClean="0"/>
              <a:t>given time period</a:t>
            </a:r>
            <a:r>
              <a:rPr lang="en-US" sz="2000" dirty="0" smtClean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b="1" dirty="0" smtClean="0"/>
              <a:t>Outflows of FDI</a:t>
            </a:r>
            <a:r>
              <a:rPr lang="en-US" sz="1800" dirty="0" smtClean="0"/>
              <a:t> are the flows of FDI out of a country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b="1" dirty="0" smtClean="0"/>
              <a:t>Inflows of FDI</a:t>
            </a:r>
            <a:r>
              <a:rPr lang="en-US" sz="1800" dirty="0" smtClean="0"/>
              <a:t> are the flows of FDI into a country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The </a:t>
            </a:r>
            <a:r>
              <a:rPr lang="en-US" sz="2000" b="1" dirty="0" smtClean="0"/>
              <a:t>stock of FDI</a:t>
            </a:r>
            <a:r>
              <a:rPr lang="en-US" sz="2000" dirty="0" smtClean="0"/>
              <a:t> refers to </a:t>
            </a:r>
            <a:r>
              <a:rPr lang="en-US" sz="2000" u="sng" dirty="0" smtClean="0"/>
              <a:t>the total accumulated value of foreign-owned assets at a given time</a:t>
            </a:r>
            <a:r>
              <a:rPr lang="en-US" sz="2000" dirty="0" smtClean="0"/>
              <a:t>  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Are The Patterns Of FDI?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Both the flow and stock of FDI have increased over the last 30 years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u="sng" dirty="0" smtClean="0"/>
              <a:t>Most FDI is targeted towards developed nations</a:t>
            </a:r>
            <a:r>
              <a:rPr lang="en-US" sz="2000" dirty="0" smtClean="0"/>
              <a:t> - United States and EU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However, South, East, and South East Asia  - China – and Latin America </a:t>
            </a:r>
            <a:r>
              <a:rPr lang="en-US" sz="2000" u="sng" dirty="0" smtClean="0"/>
              <a:t>are now targets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FDI has grown more rapidly than world trade and world output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firms still fear the </a:t>
            </a:r>
            <a:r>
              <a:rPr lang="en-US" sz="2000" u="sng" dirty="0" smtClean="0"/>
              <a:t>threat of protectionism</a:t>
            </a:r>
            <a:r>
              <a:rPr lang="en-US" sz="2000" dirty="0" smtClean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u="sng" dirty="0" smtClean="0"/>
              <a:t>democratic political institutions and free market economies</a:t>
            </a:r>
            <a:r>
              <a:rPr lang="en-US" sz="2000" dirty="0" smtClean="0"/>
              <a:t> have encouraged FDI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globalization is forcing </a:t>
            </a:r>
            <a:r>
              <a:rPr lang="en-US" sz="2000" u="sng" dirty="0" smtClean="0"/>
              <a:t>firms to maintain a presence around the world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Are The Patterns Of FDI?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b="1" dirty="0" smtClean="0"/>
              <a:t>Gross fixed capital formation</a:t>
            </a:r>
            <a:r>
              <a:rPr lang="en-US" sz="2400" dirty="0" smtClean="0"/>
              <a:t> - the total amount of capital invested in </a:t>
            </a:r>
            <a:r>
              <a:rPr lang="en-US" sz="2400" u="sng" dirty="0" smtClean="0"/>
              <a:t>factories, stores, office buildings</a:t>
            </a:r>
            <a:r>
              <a:rPr lang="en-US" sz="2400" u="sng" dirty="0" smtClean="0"/>
              <a:t>, roads, railways, </a:t>
            </a:r>
            <a:r>
              <a:rPr lang="en-US" sz="2400" u="sng" dirty="0" smtClean="0"/>
              <a:t>and the like</a:t>
            </a:r>
            <a:r>
              <a:rPr lang="en-US" sz="2400" dirty="0" smtClean="0"/>
              <a:t> </a:t>
            </a:r>
          </a:p>
          <a:p>
            <a:pPr lvl="1" eaLnBrk="1" hangingPunct="1">
              <a:lnSpc>
                <a:spcPct val="80000"/>
              </a:lnSpc>
            </a:pPr>
            <a:endParaRPr lang="en-US" sz="2000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the greater the capital investment in an economy, the more favorable its future prospects are likely to be  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So, FDI is an important source of capital investment and a </a:t>
            </a:r>
            <a:r>
              <a:rPr lang="en-US" sz="2400" u="sng" dirty="0" smtClean="0"/>
              <a:t>determinant of the future growth rate of an economy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0" y="285750"/>
            <a:ext cx="8388424" cy="725488"/>
          </a:xfrm>
        </p:spPr>
        <p:txBody>
          <a:bodyPr/>
          <a:lstStyle/>
          <a:p>
            <a:pPr eaLnBrk="1" hangingPunct="1"/>
            <a:r>
              <a:rPr lang="en-US" dirty="0" smtClean="0"/>
              <a:t>Growth of Global FDI 1990 - 2009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1563" y="6215063"/>
            <a:ext cx="6357937" cy="2462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Source: UNCTAD. based on the FDI/TNC database </a:t>
            </a:r>
            <a:r>
              <a:rPr lang="en-US" sz="1000" dirty="0" smtClean="0">
                <a:solidFill>
                  <a:schemeClr val="bg1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.MF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2007b) </a:t>
            </a:r>
            <a:endParaRPr lang="en-US" dirty="0">
              <a:latin typeface="+mn-lt"/>
            </a:endParaRPr>
          </a:p>
        </p:txBody>
      </p:sp>
      <p:pic>
        <p:nvPicPr>
          <p:cNvPr id="174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980728"/>
            <a:ext cx="6696744" cy="5039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071563" y="6215063"/>
            <a:ext cx="6357937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Source: UNCTAD. based on the FDI/TNC database . UNCTAD </a:t>
            </a:r>
            <a:r>
              <a:rPr lang="en-US" sz="1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GlobStat</a:t>
            </a:r>
            <a:r>
              <a:rPr lang="en-US" sz="1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database. and IMF. 2007b) </a:t>
            </a:r>
            <a:endParaRPr lang="en-US" dirty="0">
              <a:latin typeface="+mn-lt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0" y="285750"/>
            <a:ext cx="8244408" cy="725488"/>
          </a:xfrm>
        </p:spPr>
        <p:txBody>
          <a:bodyPr/>
          <a:lstStyle/>
          <a:p>
            <a:pPr eaLnBrk="1" hangingPunct="1"/>
            <a:r>
              <a:rPr lang="en-US" dirty="0" smtClean="0"/>
              <a:t>Growth of Global FDI 1990 - 2009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1563" y="6215063"/>
            <a:ext cx="6357937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Source: UNCTAD. based on the FDI/TNC database . UNCTAD </a:t>
            </a:r>
            <a:r>
              <a:rPr lang="en-US" sz="1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GlobStat</a:t>
            </a:r>
            <a:r>
              <a:rPr lang="en-US" sz="1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database. and IMF. 2007b) </a:t>
            </a:r>
            <a:endParaRPr lang="en-US" dirty="0">
              <a:latin typeface="+mn-lt"/>
            </a:endParaRPr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13" y="1071563"/>
            <a:ext cx="457200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1071563"/>
            <a:ext cx="2681288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Are The Patterns Of FDI?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800" dirty="0" smtClean="0"/>
              <a:t>FDI Inflows by Region 1995-2008 ($ billion)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1400" dirty="0" smtClean="0"/>
              <a:t> </a:t>
            </a:r>
          </a:p>
        </p:txBody>
      </p:sp>
      <p:pic>
        <p:nvPicPr>
          <p:cNvPr id="717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057400"/>
            <a:ext cx="8001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Are The Patterns Of FDI?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800" dirty="0" smtClean="0"/>
              <a:t>Inward FDI as a % of Gross Fixed Capital Formation 1992-2007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819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057400"/>
            <a:ext cx="8077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The Source Of FDI?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None/>
            </a:pPr>
            <a:r>
              <a:rPr lang="en-US" dirty="0" smtClean="0"/>
              <a:t>Since World War II, the U.S. has been the largest source country for FDI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the United Kingdom, the Netherlands, France, Germany, and Japan are other important source countries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together, these countries accounted for </a:t>
            </a:r>
            <a:r>
              <a:rPr lang="en-US" u="sng" dirty="0" smtClean="0"/>
              <a:t>56% of all FDI outflows from 1998-2006</a:t>
            </a:r>
            <a:r>
              <a:rPr lang="en-US" dirty="0" smtClean="0"/>
              <a:t>, and </a:t>
            </a:r>
            <a:r>
              <a:rPr lang="en-US" u="sng" dirty="0" smtClean="0"/>
              <a:t>61% of the total global stock of FDI in 2007</a:t>
            </a:r>
            <a:r>
              <a:rPr lang="en-US" dirty="0" smtClean="0"/>
              <a:t>  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The Source Of FDI?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800" dirty="0" smtClean="0"/>
              <a:t>Cumulative FDI Outflows 1998-2007 ($ billions)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US" sz="1400" dirty="0" smtClean="0"/>
              <a:t> </a:t>
            </a:r>
          </a:p>
        </p:txBody>
      </p:sp>
      <p:pic>
        <p:nvPicPr>
          <p:cNvPr id="1024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905000"/>
            <a:ext cx="8305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pPr eaLnBrk="1" hangingPunct="1"/>
            <a:r>
              <a:rPr lang="en-US" smtClean="0"/>
              <a:t>Canada’s Case</a:t>
            </a:r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714375" y="857250"/>
            <a:ext cx="6072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FDI Flows into Canada and Canadian Direct Investment, 2000 - 2009 ($ billions)</a:t>
            </a:r>
          </a:p>
          <a:p>
            <a:r>
              <a:rPr lang="en-US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 Companies of other countries investing in Canada</a:t>
            </a:r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2143125"/>
            <a:ext cx="757237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908720"/>
            <a:ext cx="1494787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pPr eaLnBrk="1" hangingPunct="1"/>
            <a:r>
              <a:rPr lang="en-US" smtClean="0"/>
              <a:t>Canada’s Case</a:t>
            </a: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8143875" cy="4357688"/>
          </a:xfrm>
          <a:prstGeom prst="rect">
            <a:avLst/>
          </a:prstGeom>
          <a:noFill/>
          <a:ln w="19050">
            <a:solidFill>
              <a:srgbClr val="CD6209"/>
            </a:solidFill>
            <a:miter lim="800000"/>
            <a:headEnd/>
            <a:tailEnd/>
          </a:ln>
        </p:spPr>
      </p:pic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642938" y="928688"/>
            <a:ext cx="7457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Canadian </a:t>
            </a:r>
            <a:r>
              <a:rPr lang="en-US" sz="16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FDI  outbound  (</a:t>
            </a:r>
            <a:r>
              <a:rPr lang="en-US" sz="1600" b="1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stock</a:t>
            </a:r>
            <a:r>
              <a:rPr lang="en-US" sz="16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  </a:t>
            </a:r>
            <a:r>
              <a:rPr lang="en-US" sz="16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by Top-10 Destinations,</a:t>
            </a:r>
          </a:p>
          <a:p>
            <a:r>
              <a:rPr lang="en-US" sz="16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2006 ($ billions)</a:t>
            </a:r>
          </a:p>
        </p:txBody>
      </p:sp>
      <p:sp>
        <p:nvSpPr>
          <p:cNvPr id="8" name="Rectangle 7"/>
          <p:cNvSpPr/>
          <p:nvPr/>
        </p:nvSpPr>
        <p:spPr>
          <a:xfrm>
            <a:off x="1000125" y="6143625"/>
            <a:ext cx="7143750" cy="2460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Source: Industry Canada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Why Choose FDI?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556792"/>
            <a:ext cx="8229600" cy="45307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Exporting</a:t>
            </a:r>
            <a:r>
              <a:rPr lang="en-US" sz="2000" dirty="0" smtClean="0"/>
              <a:t> - producing goods at home and then shipping them to the receiving country for sale 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18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dirty="0" smtClean="0"/>
              <a:t>exports can be </a:t>
            </a:r>
            <a:r>
              <a:rPr lang="en-US" sz="1800" u="sng" dirty="0" smtClean="0"/>
              <a:t>limited by transportation costs and trade barriers 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18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dirty="0" smtClean="0"/>
              <a:t>FDI may be a response to actual or </a:t>
            </a:r>
            <a:r>
              <a:rPr lang="en-US" sz="1800" u="sng" dirty="0" smtClean="0"/>
              <a:t>threatened</a:t>
            </a:r>
            <a:r>
              <a:rPr lang="en-US" sz="1800" dirty="0" smtClean="0"/>
              <a:t> trade barriers such as import tariffs or quotas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Licensing</a:t>
            </a:r>
            <a:r>
              <a:rPr lang="en-US" sz="2000" dirty="0" smtClean="0"/>
              <a:t> - </a:t>
            </a:r>
            <a:r>
              <a:rPr lang="en-US" sz="2000" u="sng" dirty="0" smtClean="0"/>
              <a:t>granting a foreign entity the right to produce and sell</a:t>
            </a:r>
            <a:r>
              <a:rPr lang="en-US" sz="2000" dirty="0" smtClean="0"/>
              <a:t> the firm’s product in return for a </a:t>
            </a:r>
            <a:r>
              <a:rPr lang="en-US" sz="2000" u="sng" dirty="0" smtClean="0"/>
              <a:t>royalty fee</a:t>
            </a:r>
            <a:r>
              <a:rPr lang="en-US" sz="2000" dirty="0" smtClean="0"/>
              <a:t> on every unit that the foreign entity sells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Why Choose FDI?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556792"/>
            <a:ext cx="8229600" cy="45307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000" b="1" dirty="0" smtClean="0"/>
              <a:t>Internalization theory</a:t>
            </a:r>
            <a:r>
              <a:rPr lang="en-US" sz="2000" dirty="0" smtClean="0"/>
              <a:t> (aka </a:t>
            </a:r>
            <a:r>
              <a:rPr lang="en-US" sz="2000" b="1" dirty="0" smtClean="0"/>
              <a:t>market imperfections theory</a:t>
            </a:r>
            <a:r>
              <a:rPr lang="en-US" sz="2000" dirty="0" smtClean="0"/>
              <a:t>) suggests that </a:t>
            </a:r>
            <a:r>
              <a:rPr lang="en-US" sz="2000" u="sng" dirty="0" smtClean="0"/>
              <a:t>licensing has three major drawbacks</a:t>
            </a:r>
            <a:r>
              <a:rPr lang="en-US" sz="2000" dirty="0" smtClean="0"/>
              <a:t> compared to FDI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18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dirty="0" smtClean="0"/>
              <a:t>firm could </a:t>
            </a:r>
            <a:r>
              <a:rPr lang="en-US" sz="1800" u="sng" dirty="0" smtClean="0"/>
              <a:t>give away valuable technological</a:t>
            </a:r>
            <a:r>
              <a:rPr lang="en-US" sz="1800" dirty="0" smtClean="0"/>
              <a:t> know-how to a potential foreign competitor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18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u="sng" dirty="0" smtClean="0"/>
              <a:t>does not give a firm control</a:t>
            </a:r>
            <a:r>
              <a:rPr lang="en-US" sz="1800" dirty="0" smtClean="0"/>
              <a:t> over manufacturing, marketing, and strategy in the foreign country</a:t>
            </a:r>
          </a:p>
          <a:p>
            <a:pPr marL="1390650" lvl="2" indent="-533400" eaLnBrk="1" hangingPunct="1">
              <a:lnSpc>
                <a:spcPct val="80000"/>
              </a:lnSpc>
            </a:pPr>
            <a:endParaRPr lang="en-US" sz="1400" dirty="0" smtClean="0"/>
          </a:p>
          <a:p>
            <a:pPr marL="1390650" lvl="2" indent="-533400" eaLnBrk="1" hangingPunct="1">
              <a:lnSpc>
                <a:spcPct val="80000"/>
              </a:lnSpc>
            </a:pPr>
            <a:r>
              <a:rPr lang="en-US" sz="1600" dirty="0" smtClean="0"/>
              <a:t>Limits the firm’s actions in the market against competitors etc. 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18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u="sng" dirty="0" smtClean="0"/>
              <a:t>the firm’s competitive advantage</a:t>
            </a:r>
            <a:r>
              <a:rPr lang="en-US" sz="1800" dirty="0" smtClean="0"/>
              <a:t> may be based on its management, marketing, and manufacturing capabilities</a:t>
            </a:r>
          </a:p>
          <a:p>
            <a:pPr marL="1390650" lvl="2" indent="-533400" eaLnBrk="1" hangingPunct="1">
              <a:lnSpc>
                <a:spcPct val="80000"/>
              </a:lnSpc>
            </a:pPr>
            <a:endParaRPr lang="en-US" sz="1400" dirty="0" smtClean="0"/>
          </a:p>
          <a:p>
            <a:pPr marL="1390650" lvl="2" indent="-533400" eaLnBrk="1" hangingPunct="1">
              <a:lnSpc>
                <a:spcPct val="80000"/>
              </a:lnSpc>
            </a:pPr>
            <a:r>
              <a:rPr lang="en-US" sz="1600" dirty="0" smtClean="0"/>
              <a:t>May not be reproducible under licensing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dirty="0" smtClean="0">
                <a:latin typeface="Cambria" pitchFamily="18" charset="0"/>
              </a:rPr>
              <a:t>Why Do Firms Choose Acquisition Versus Greenfield Investments?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u="sng" dirty="0" smtClean="0"/>
              <a:t>Most</a:t>
            </a:r>
            <a:r>
              <a:rPr lang="en-US" sz="2400" dirty="0" smtClean="0"/>
              <a:t> cross-border investment is in the form of </a:t>
            </a:r>
            <a:r>
              <a:rPr lang="en-US" sz="2400" u="sng" dirty="0" smtClean="0"/>
              <a:t>mergers and acquisitions rather than greenfield</a:t>
            </a:r>
            <a:r>
              <a:rPr lang="en-US" sz="2400" dirty="0" smtClean="0"/>
              <a:t> investments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u="sng" dirty="0" smtClean="0"/>
              <a:t>Firms prefer to acquire existing assets</a:t>
            </a:r>
            <a:r>
              <a:rPr lang="en-US" sz="2400" dirty="0" smtClean="0"/>
              <a:t> because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mergers and acquisitions are </a:t>
            </a:r>
            <a:r>
              <a:rPr lang="en-US" sz="2000" u="sng" dirty="0" smtClean="0"/>
              <a:t>quicker</a:t>
            </a:r>
            <a:r>
              <a:rPr lang="en-US" sz="2000" dirty="0" smtClean="0"/>
              <a:t> to execute than greenfield investments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it is </a:t>
            </a:r>
            <a:r>
              <a:rPr lang="en-US" sz="2000" u="sng" dirty="0" smtClean="0"/>
              <a:t>easier and perhaps less risky</a:t>
            </a:r>
            <a:r>
              <a:rPr lang="en-US" sz="2000" dirty="0" smtClean="0"/>
              <a:t> for a firm to acquire desired assets than build them from the ground up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firms believe that they can </a:t>
            </a:r>
            <a:r>
              <a:rPr lang="en-US" sz="2000" u="sng" dirty="0" smtClean="0"/>
              <a:t>increase the efficiency</a:t>
            </a:r>
            <a:r>
              <a:rPr lang="en-US" sz="2000" dirty="0" smtClean="0"/>
              <a:t> of an acquired unit by </a:t>
            </a:r>
            <a:r>
              <a:rPr lang="en-US" sz="2000" u="sng" dirty="0" smtClean="0"/>
              <a:t>transferring capital, technology, or management skills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Cambria" pitchFamily="18" charset="0"/>
              </a:rPr>
              <a:t>Why Does FDI In Services Occur?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4530725"/>
          </a:xfrm>
        </p:spPr>
        <p:txBody>
          <a:bodyPr/>
          <a:lstStyle/>
          <a:p>
            <a:pPr eaLnBrk="1" hangingPunct="1"/>
            <a:r>
              <a:rPr lang="en-US" sz="2800" dirty="0" smtClean="0"/>
              <a:t>FDI is </a:t>
            </a:r>
            <a:r>
              <a:rPr lang="en-US" sz="2800" u="sng" dirty="0" smtClean="0"/>
              <a:t>shifting</a:t>
            </a:r>
            <a:r>
              <a:rPr lang="en-US" sz="2800" dirty="0" smtClean="0"/>
              <a:t> away from extractive industries and manufacturing, and </a:t>
            </a:r>
            <a:r>
              <a:rPr lang="en-US" sz="2800" u="sng" dirty="0" smtClean="0"/>
              <a:t>towards services</a:t>
            </a:r>
            <a:r>
              <a:rPr lang="en-US" sz="2800" dirty="0" smtClean="0"/>
              <a:t> </a:t>
            </a:r>
          </a:p>
          <a:p>
            <a:pPr eaLnBrk="1" hangingPunct="1"/>
            <a:r>
              <a:rPr lang="en-US" sz="2800" dirty="0" smtClean="0"/>
              <a:t>The shift to </a:t>
            </a:r>
            <a:r>
              <a:rPr lang="en-US" sz="2800" u="sng" dirty="0" smtClean="0"/>
              <a:t>services</a:t>
            </a:r>
            <a:r>
              <a:rPr lang="en-US" sz="2800" dirty="0" smtClean="0"/>
              <a:t> is being driven by</a:t>
            </a:r>
          </a:p>
          <a:p>
            <a:pPr lvl="1" eaLnBrk="1" hangingPunct="1"/>
            <a:r>
              <a:rPr lang="en-US" sz="2000" dirty="0" smtClean="0"/>
              <a:t>the general </a:t>
            </a:r>
            <a:r>
              <a:rPr lang="en-US" sz="2000" u="sng" dirty="0" smtClean="0"/>
              <a:t>move</a:t>
            </a:r>
            <a:r>
              <a:rPr lang="en-US" sz="2000" dirty="0" smtClean="0"/>
              <a:t> in many developed countries </a:t>
            </a:r>
            <a:r>
              <a:rPr lang="en-US" sz="2000" u="sng" dirty="0" smtClean="0"/>
              <a:t>toward services</a:t>
            </a:r>
          </a:p>
          <a:p>
            <a:pPr lvl="1" eaLnBrk="1" hangingPunct="1"/>
            <a:r>
              <a:rPr lang="en-US" sz="2000" dirty="0" smtClean="0"/>
              <a:t>the fact that many services need to be </a:t>
            </a:r>
            <a:r>
              <a:rPr lang="en-US" sz="2000" u="sng" dirty="0" smtClean="0"/>
              <a:t>produced where they are consumed</a:t>
            </a:r>
          </a:p>
          <a:p>
            <a:pPr lvl="1" eaLnBrk="1" hangingPunct="1"/>
            <a:r>
              <a:rPr lang="en-US" sz="2000" dirty="0" smtClean="0"/>
              <a:t>a </a:t>
            </a:r>
            <a:r>
              <a:rPr lang="en-US" sz="2000" u="sng" dirty="0" smtClean="0"/>
              <a:t>liberalization of policies governing FDI in services</a:t>
            </a:r>
          </a:p>
          <a:p>
            <a:pPr lvl="1" eaLnBrk="1" hangingPunct="1"/>
            <a:r>
              <a:rPr lang="en-US" sz="2000" dirty="0" smtClean="0"/>
              <a:t>the </a:t>
            </a:r>
            <a:r>
              <a:rPr lang="en-US" sz="2000" u="sng" dirty="0" smtClean="0"/>
              <a:t>rise of Internet-based global telecommunications networks</a:t>
            </a:r>
          </a:p>
          <a:p>
            <a:pPr eaLnBrk="1" hangingPunct="1"/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The Pattern Of FDI?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Why do firms in the same industry undertake </a:t>
            </a:r>
            <a:r>
              <a:rPr lang="en-US" sz="2000" u="sng" dirty="0" smtClean="0"/>
              <a:t>FDI at about the same time and the same locations</a:t>
            </a:r>
            <a:r>
              <a:rPr lang="en-US" sz="2000" dirty="0" smtClean="0"/>
              <a:t>?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err="1" smtClean="0"/>
              <a:t>Knickerbocker</a:t>
            </a:r>
            <a:r>
              <a:rPr lang="en-US" sz="2000" dirty="0" smtClean="0"/>
              <a:t> - FDI flows are a </a:t>
            </a:r>
            <a:r>
              <a:rPr lang="en-US" sz="2000" u="sng" dirty="0" smtClean="0"/>
              <a:t>reflection of strategic rivalry</a:t>
            </a:r>
            <a:r>
              <a:rPr lang="en-US" sz="2000" dirty="0" smtClean="0"/>
              <a:t> between firms in the global marketplace</a:t>
            </a:r>
          </a:p>
          <a:p>
            <a:pPr lvl="1" eaLnBrk="1" hangingPunct="1">
              <a:lnSpc>
                <a:spcPct val="80000"/>
              </a:lnSpc>
            </a:pPr>
            <a:endParaRPr lang="en-US" sz="1800" b="1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b="1" dirty="0" smtClean="0"/>
              <a:t>multipoint competition</a:t>
            </a:r>
            <a:r>
              <a:rPr lang="en-US" sz="1800" dirty="0" smtClean="0"/>
              <a:t> -when two or more enterprises encounter each other in different regional markets, national markets, or industries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Vernon - firms undertake </a:t>
            </a:r>
            <a:r>
              <a:rPr lang="en-US" sz="2000" u="sng" dirty="0" smtClean="0"/>
              <a:t>FDI at particular stages in the </a:t>
            </a:r>
            <a:r>
              <a:rPr lang="en-US" sz="2000" b="1" u="sng" dirty="0" smtClean="0"/>
              <a:t>life cycle of a product</a:t>
            </a:r>
          </a:p>
          <a:p>
            <a:pPr lvl="1" eaLnBrk="1" hangingPunct="1">
              <a:lnSpc>
                <a:spcPct val="80000"/>
              </a:lnSpc>
            </a:pPr>
            <a:endParaRPr lang="en-US" sz="1600" b="1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600" b="1" dirty="0" smtClean="0"/>
              <a:t>Advanced foreign markets first based on demand</a:t>
            </a:r>
          </a:p>
          <a:p>
            <a:pPr lvl="1" eaLnBrk="1" hangingPunct="1">
              <a:lnSpc>
                <a:spcPct val="80000"/>
              </a:lnSpc>
            </a:pPr>
            <a:endParaRPr lang="en-US" sz="1600" b="1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600" b="1" dirty="0" smtClean="0"/>
              <a:t>Later, as cost becomes an issue (standardized product), move production to developing world</a:t>
            </a:r>
            <a:endParaRPr lang="en-US" sz="1600" dirty="0" smtClean="0"/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Is The Pattern Of FDI?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But, why is it profitable for firms to undertake FDI rather than continuing to export from home base, or licensing a foreign firm (i.e. </a:t>
            </a:r>
            <a:r>
              <a:rPr lang="en-US" sz="2000" u="sng" dirty="0" smtClean="0"/>
              <a:t>FDI versus export or licensing</a:t>
            </a:r>
            <a:r>
              <a:rPr lang="en-US" sz="2000" dirty="0" smtClean="0"/>
              <a:t>)? 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According to </a:t>
            </a:r>
            <a:r>
              <a:rPr lang="en-US" sz="2000" dirty="0" err="1" smtClean="0"/>
              <a:t>Dunning’s</a:t>
            </a:r>
            <a:r>
              <a:rPr lang="en-US" sz="2000" dirty="0" smtClean="0"/>
              <a:t> </a:t>
            </a:r>
            <a:r>
              <a:rPr lang="en-US" sz="2000" b="1" dirty="0" smtClean="0"/>
              <a:t>eclectic paradigm</a:t>
            </a:r>
            <a:r>
              <a:rPr lang="en-US" sz="2000" dirty="0" smtClean="0"/>
              <a:t>- it is important to consider</a:t>
            </a:r>
          </a:p>
          <a:p>
            <a:pPr lvl="1" eaLnBrk="1" hangingPunct="1">
              <a:lnSpc>
                <a:spcPct val="80000"/>
              </a:lnSpc>
            </a:pPr>
            <a:endParaRPr lang="en-US" sz="1800" b="1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b="1" dirty="0" smtClean="0"/>
              <a:t>location-specific advantages</a:t>
            </a:r>
            <a:r>
              <a:rPr lang="en-US" sz="1800" dirty="0" smtClean="0"/>
              <a:t> - that arise from using </a:t>
            </a:r>
            <a:r>
              <a:rPr lang="en-US" sz="1800" u="sng" dirty="0" smtClean="0"/>
              <a:t>resource endowments or assets that are tied to a particular location</a:t>
            </a:r>
            <a:r>
              <a:rPr lang="en-US" sz="1800" dirty="0" smtClean="0"/>
              <a:t> and that a firm finds valuable to combine with its own unique assets </a:t>
            </a:r>
          </a:p>
          <a:p>
            <a:pPr lvl="1" eaLnBrk="1" hangingPunct="1">
              <a:lnSpc>
                <a:spcPct val="80000"/>
              </a:lnSpc>
            </a:pPr>
            <a:endParaRPr lang="en-US" sz="1800" b="1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b="1" dirty="0" smtClean="0"/>
              <a:t>externalities</a:t>
            </a:r>
            <a:r>
              <a:rPr lang="en-US" sz="1800" dirty="0" smtClean="0"/>
              <a:t> - </a:t>
            </a:r>
            <a:r>
              <a:rPr lang="en-US" sz="1800" u="sng" dirty="0" smtClean="0"/>
              <a:t>knowledge spillovers</a:t>
            </a:r>
            <a:r>
              <a:rPr lang="en-US" sz="1800" dirty="0" smtClean="0"/>
              <a:t> that occur when companies in the same industry locate in the same area (e.g. clusters)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What Are The Theoretical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Approaches To FDI?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The </a:t>
            </a:r>
            <a:r>
              <a:rPr lang="en-US" sz="2000" b="1" dirty="0" smtClean="0"/>
              <a:t>radical view</a:t>
            </a:r>
            <a:r>
              <a:rPr lang="en-US" sz="2000" dirty="0" smtClean="0"/>
              <a:t> - the MNE is an instrument of imperialist domination and a tool for </a:t>
            </a:r>
            <a:r>
              <a:rPr lang="en-US" sz="2000" u="sng" dirty="0" smtClean="0"/>
              <a:t>exploiting host countries</a:t>
            </a:r>
            <a:r>
              <a:rPr lang="en-US" sz="2000" dirty="0" smtClean="0"/>
              <a:t> to the exclusive benefit of their capitalist-imperialist home countries  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The </a:t>
            </a:r>
            <a:r>
              <a:rPr lang="en-US" sz="2000" b="1" dirty="0" smtClean="0"/>
              <a:t>free market view</a:t>
            </a:r>
            <a:r>
              <a:rPr lang="en-US" sz="2000" dirty="0" smtClean="0"/>
              <a:t>- international production should be distributed among </a:t>
            </a:r>
            <a:r>
              <a:rPr lang="en-US" sz="2000" u="sng" dirty="0" smtClean="0"/>
              <a:t>countries according to the theory of comparative advantage</a:t>
            </a:r>
            <a:r>
              <a:rPr lang="en-US" sz="2000" dirty="0" smtClean="0"/>
              <a:t>  </a:t>
            </a:r>
          </a:p>
          <a:p>
            <a:pPr lvl="1" eaLnBrk="1" hangingPunct="1">
              <a:lnSpc>
                <a:spcPct val="80000"/>
              </a:lnSpc>
            </a:pPr>
            <a:endParaRPr lang="en-US" sz="1800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embraced by advanced and developing nations including Canada, the United States, Britain, Chile, and Hong Kong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What Are The Theoretical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Approaches To FDI?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b="1" dirty="0" smtClean="0"/>
              <a:t>Pragmatic nationalism</a:t>
            </a:r>
            <a:r>
              <a:rPr lang="en-US" sz="2000" dirty="0" smtClean="0"/>
              <a:t> - </a:t>
            </a:r>
            <a:r>
              <a:rPr lang="en-US" sz="2000" u="sng" dirty="0" smtClean="0"/>
              <a:t>FDI has both benefits</a:t>
            </a:r>
            <a:r>
              <a:rPr lang="en-US" sz="2000" dirty="0" smtClean="0"/>
              <a:t> (inflows of capital, technology, skills and jobs) </a:t>
            </a:r>
            <a:r>
              <a:rPr lang="en-US" sz="2000" u="sng" dirty="0" smtClean="0"/>
              <a:t>and costs</a:t>
            </a:r>
            <a:r>
              <a:rPr lang="en-US" sz="2000" dirty="0" smtClean="0"/>
              <a:t> (repatriation of profits to the home country and a negative balance of payments effect)</a:t>
            </a:r>
          </a:p>
          <a:p>
            <a:pPr lvl="1" eaLnBrk="1" hangingPunct="1">
              <a:lnSpc>
                <a:spcPct val="80000"/>
              </a:lnSpc>
            </a:pPr>
            <a:endParaRPr lang="en-US" sz="1800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FDI should be </a:t>
            </a:r>
            <a:r>
              <a:rPr lang="en-US" sz="1800" u="sng" dirty="0" smtClean="0"/>
              <a:t>allowed only if the benefits outweigh the costs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Recently, there has been a </a:t>
            </a:r>
            <a:r>
              <a:rPr lang="en-US" sz="2000" u="sng" dirty="0" smtClean="0"/>
              <a:t>strong shift toward the free market</a:t>
            </a:r>
            <a:r>
              <a:rPr lang="en-US" sz="2000" dirty="0" smtClean="0"/>
              <a:t> stance creating:</a:t>
            </a:r>
          </a:p>
          <a:p>
            <a:pPr lvl="1" eaLnBrk="1" hangingPunct="1">
              <a:lnSpc>
                <a:spcPct val="80000"/>
              </a:lnSpc>
            </a:pPr>
            <a:endParaRPr lang="en-US" sz="1800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a </a:t>
            </a:r>
            <a:r>
              <a:rPr lang="en-US" sz="1800" u="sng" dirty="0" smtClean="0"/>
              <a:t>surge in FDI worldwide </a:t>
            </a:r>
          </a:p>
          <a:p>
            <a:pPr lvl="1" eaLnBrk="1" hangingPunct="1">
              <a:lnSpc>
                <a:spcPct val="80000"/>
              </a:lnSpc>
            </a:pPr>
            <a:endParaRPr lang="en-US" sz="1800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an increase in the volume of FDI in countries with newly liberalized regimes  (e.g. former Soviet countries)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Case:  Sudan approx 2007/8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302625" cy="4535487"/>
          </a:xfrm>
        </p:spPr>
        <p:txBody>
          <a:bodyPr/>
          <a:lstStyle/>
          <a:p>
            <a:pPr lvl="0"/>
            <a:endParaRPr lang="en-US" sz="3200" dirty="0" smtClean="0"/>
          </a:p>
          <a:p>
            <a:pPr lvl="0"/>
            <a:r>
              <a:rPr lang="en-US" sz="3200" dirty="0" smtClean="0"/>
              <a:t>Video:  FDI into Sudan Oil</a:t>
            </a:r>
          </a:p>
          <a:p>
            <a:pPr lvl="0"/>
            <a:endParaRPr lang="en-US" sz="3200" dirty="0" smtClean="0"/>
          </a:p>
          <a:p>
            <a:pPr lvl="1"/>
            <a:r>
              <a:rPr lang="en-US" dirty="0" smtClean="0"/>
              <a:t> </a:t>
            </a:r>
            <a:r>
              <a:rPr lang="en-US" dirty="0" err="1" smtClean="0"/>
              <a:t>Vol</a:t>
            </a:r>
            <a:r>
              <a:rPr lang="en-US" dirty="0" smtClean="0"/>
              <a:t> 4, Disc 1, Part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How Does FDI </a:t>
            </a:r>
            <a:r>
              <a:rPr lang="en-US" b="1" u="sng" dirty="0" smtClean="0">
                <a:latin typeface="Cambria" pitchFamily="18" charset="0"/>
              </a:rPr>
              <a:t>Benefit</a:t>
            </a:r>
            <a:r>
              <a:rPr lang="en-US" b="1" dirty="0" smtClean="0">
                <a:latin typeface="Cambria" pitchFamily="18" charset="0"/>
              </a:rPr>
              <a:t> 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The </a:t>
            </a:r>
            <a:r>
              <a:rPr lang="en-US" b="1" u="sng" dirty="0" smtClean="0">
                <a:latin typeface="Cambria" pitchFamily="18" charset="0"/>
              </a:rPr>
              <a:t>Host</a:t>
            </a:r>
            <a:r>
              <a:rPr lang="en-US" b="1" dirty="0" smtClean="0">
                <a:latin typeface="Cambria" pitchFamily="18" charset="0"/>
              </a:rPr>
              <a:t> Country?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000" dirty="0" smtClean="0"/>
              <a:t>There are four main benefits of inward FDI for a host country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Resource transfer effects</a:t>
            </a:r>
            <a:r>
              <a:rPr lang="en-US" sz="2000" dirty="0" smtClean="0"/>
              <a:t> - FDI brings capital, technology, and management resources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Employment effects</a:t>
            </a:r>
            <a:r>
              <a:rPr lang="en-US" sz="2000" dirty="0" smtClean="0"/>
              <a:t> - FDI can bring jobs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Balance of payments effects</a:t>
            </a:r>
            <a:r>
              <a:rPr lang="en-US" sz="2000" dirty="0" smtClean="0"/>
              <a:t> - FDI can help a country to achieve a </a:t>
            </a:r>
            <a:r>
              <a:rPr lang="en-US" sz="2000" b="1" dirty="0" smtClean="0"/>
              <a:t>current account surplus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b="1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b="1" dirty="0" smtClean="0"/>
              <a:t>Effects on competition and economic growth</a:t>
            </a:r>
            <a:r>
              <a:rPr lang="en-US" sz="2000" dirty="0" smtClean="0"/>
              <a:t> - greenfield investments increase the level of competition in a market, driving down prices and improving the welfare of consumers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US" sz="1800" dirty="0" smtClean="0"/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dirty="0" smtClean="0"/>
              <a:t>can lead to increased productivity growth, product and process innovation, and greater economic growth 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What Are The </a:t>
            </a:r>
            <a:r>
              <a:rPr lang="en-US" b="1" u="sng" dirty="0" smtClean="0">
                <a:latin typeface="Cambria" pitchFamily="18" charset="0"/>
              </a:rPr>
              <a:t>Costs</a:t>
            </a:r>
            <a:r>
              <a:rPr lang="en-US" b="1" dirty="0" smtClean="0">
                <a:latin typeface="Cambria" pitchFamily="18" charset="0"/>
              </a:rPr>
              <a:t> Of 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FDI To The </a:t>
            </a:r>
            <a:r>
              <a:rPr lang="en-US" b="1" u="sng" dirty="0" smtClean="0">
                <a:latin typeface="Cambria" pitchFamily="18" charset="0"/>
              </a:rPr>
              <a:t>Host</a:t>
            </a:r>
            <a:r>
              <a:rPr lang="en-US" b="1" dirty="0" smtClean="0">
                <a:latin typeface="Cambria" pitchFamily="18" charset="0"/>
              </a:rPr>
              <a:t> Country?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None/>
            </a:pPr>
            <a:r>
              <a:rPr lang="en-US" sz="2000" dirty="0" smtClean="0"/>
              <a:t>Inward FDI has three main costs: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u="sng" dirty="0" smtClean="0"/>
              <a:t>Adverse effects of FDI on competition</a:t>
            </a:r>
            <a:r>
              <a:rPr lang="en-US" sz="2000" dirty="0" smtClean="0"/>
              <a:t> within the host nation (</a:t>
            </a:r>
            <a:r>
              <a:rPr lang="en-US" sz="2000" u="sng" dirty="0" smtClean="0"/>
              <a:t>especially with acquisitions</a:t>
            </a:r>
            <a:r>
              <a:rPr lang="en-US" sz="2000" dirty="0" smtClean="0"/>
              <a:t>)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dirty="0" smtClean="0"/>
              <a:t>subsidiaries of foreign MNEs may have greater economic power than indigenous competitors because they may be part of a larger international organization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dirty="0" smtClean="0"/>
              <a:t>Adverse effects on the balance of payments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dirty="0" smtClean="0"/>
              <a:t>when a foreign subsidiary </a:t>
            </a:r>
            <a:r>
              <a:rPr lang="en-US" sz="1800" u="sng" dirty="0" smtClean="0"/>
              <a:t>imports a substantial number of its inputs from abroad</a:t>
            </a:r>
            <a:r>
              <a:rPr lang="en-US" sz="1800" dirty="0" smtClean="0"/>
              <a:t>, there is a debit on the current account of the host country’s balance of payments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000" dirty="0" smtClean="0"/>
              <a:t>Perceived loss of national sovereignty and autonomy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1800" u="sng" dirty="0" smtClean="0"/>
              <a:t>decisions that affect the host country will be made by a foreign corporate parent</a:t>
            </a:r>
            <a:r>
              <a:rPr lang="en-US" sz="1800" dirty="0" smtClean="0"/>
              <a:t> that has no real commitment to the host country, and over which the host country’s government has no real control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</a:pPr>
            <a:endParaRPr 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How Does FDI </a:t>
            </a:r>
            <a:r>
              <a:rPr lang="en-US" b="1" u="sng" dirty="0" smtClean="0">
                <a:latin typeface="Cambria" pitchFamily="18" charset="0"/>
              </a:rPr>
              <a:t>Benefit</a:t>
            </a:r>
            <a:r>
              <a:rPr lang="en-US" b="1" dirty="0" smtClean="0">
                <a:latin typeface="Cambria" pitchFamily="18" charset="0"/>
              </a:rPr>
              <a:t> 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The </a:t>
            </a:r>
            <a:r>
              <a:rPr lang="en-US" b="1" u="sng" dirty="0" smtClean="0">
                <a:latin typeface="Cambria" pitchFamily="18" charset="0"/>
              </a:rPr>
              <a:t>Home</a:t>
            </a:r>
            <a:r>
              <a:rPr lang="en-US" b="1" dirty="0" smtClean="0">
                <a:latin typeface="Cambria" pitchFamily="18" charset="0"/>
              </a:rPr>
              <a:t> Country?</a:t>
            </a: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84784"/>
            <a:ext cx="8229600" cy="4530725"/>
          </a:xfrm>
        </p:spPr>
        <p:txBody>
          <a:bodyPr/>
          <a:lstStyle/>
          <a:p>
            <a:pPr marL="533400" indent="-533400" eaLnBrk="1" hangingPunct="1">
              <a:buNone/>
            </a:pPr>
            <a:r>
              <a:rPr lang="en-US" sz="2400" dirty="0" smtClean="0"/>
              <a:t>The benefits of FDI for the home country include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dirty="0" smtClean="0"/>
              <a:t>The effect on the capital account of the home </a:t>
            </a:r>
            <a:r>
              <a:rPr lang="en-US" sz="2400" u="sng" dirty="0" smtClean="0"/>
              <a:t>country’s balance of payments from the inward flow of foreign earnings and demand</a:t>
            </a:r>
            <a:r>
              <a:rPr lang="en-US" sz="2400" dirty="0" smtClean="0"/>
              <a:t> for components, capital equipment etc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endParaRPr lang="en-US" sz="2400" dirty="0" smtClean="0"/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dirty="0" smtClean="0"/>
              <a:t>The </a:t>
            </a:r>
            <a:r>
              <a:rPr lang="en-US" sz="2400" u="sng" dirty="0" smtClean="0"/>
              <a:t>employment effects</a:t>
            </a:r>
            <a:r>
              <a:rPr lang="en-US" sz="2400" dirty="0" smtClean="0"/>
              <a:t> that arise from outward FDI (creates demand in host country)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endParaRPr lang="en-US" sz="2400" dirty="0" smtClean="0"/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dirty="0" smtClean="0"/>
              <a:t>The gains from </a:t>
            </a:r>
            <a:r>
              <a:rPr lang="en-US" sz="2400" u="sng" dirty="0" smtClean="0"/>
              <a:t>learning valuable skills</a:t>
            </a:r>
            <a:r>
              <a:rPr lang="en-US" sz="2400" dirty="0" smtClean="0"/>
              <a:t> from foreign markets that can subsequently be </a:t>
            </a:r>
            <a:r>
              <a:rPr lang="en-US" sz="2400" u="sng" dirty="0" smtClean="0"/>
              <a:t>transferred back to the home country</a:t>
            </a:r>
          </a:p>
          <a:p>
            <a:pPr marL="533400" indent="-533400" eaLnBrk="1" hangingPunct="1"/>
            <a:endParaRPr lang="en-US" sz="2800" dirty="0" smtClean="0"/>
          </a:p>
          <a:p>
            <a:pPr marL="533400" indent="-533400" eaLnBrk="1" hangingPunct="1"/>
            <a:endParaRPr lang="en-US" sz="2800" dirty="0" smtClean="0"/>
          </a:p>
          <a:p>
            <a:pPr marL="533400" indent="-533400" eaLnBrk="1" hangingPunct="1"/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What Are The </a:t>
            </a:r>
            <a:r>
              <a:rPr lang="en-US" b="1" u="sng" dirty="0" smtClean="0">
                <a:latin typeface="Cambria" pitchFamily="18" charset="0"/>
              </a:rPr>
              <a:t>Costs</a:t>
            </a:r>
            <a:r>
              <a:rPr lang="en-US" b="1" dirty="0" smtClean="0">
                <a:latin typeface="Cambria" pitchFamily="18" charset="0"/>
              </a:rPr>
              <a:t> Of 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FDI To The </a:t>
            </a:r>
            <a:r>
              <a:rPr lang="en-US" b="1" u="sng" dirty="0" smtClean="0">
                <a:latin typeface="Cambria" pitchFamily="18" charset="0"/>
              </a:rPr>
              <a:t>Home</a:t>
            </a:r>
            <a:r>
              <a:rPr lang="en-US" b="1" dirty="0" smtClean="0">
                <a:latin typeface="Cambria" pitchFamily="18" charset="0"/>
              </a:rPr>
              <a:t> Country?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dirty="0" smtClean="0"/>
              <a:t>The home country’s balance of payments can suffer</a:t>
            </a: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1800" dirty="0" smtClean="0"/>
              <a:t>from the </a:t>
            </a:r>
            <a:r>
              <a:rPr lang="en-US" sz="1800" u="sng" dirty="0" smtClean="0"/>
              <a:t>initial capital outflow</a:t>
            </a:r>
            <a:r>
              <a:rPr lang="en-US" sz="1800" dirty="0" smtClean="0"/>
              <a:t> required to finance the FDI</a:t>
            </a: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1800" u="sng" dirty="0" smtClean="0"/>
              <a:t>if the purpose of the FDI is to serve the home market</a:t>
            </a:r>
            <a:r>
              <a:rPr lang="en-US" sz="1800" dirty="0" smtClean="0"/>
              <a:t> from a low cost labor location</a:t>
            </a:r>
          </a:p>
          <a:p>
            <a:pPr marL="914400" lvl="1" indent="-457200" eaLnBrk="1" hangingPunct="1">
              <a:lnSpc>
                <a:spcPct val="90000"/>
              </a:lnSpc>
            </a:pPr>
            <a:r>
              <a:rPr lang="en-US" sz="1800" dirty="0" smtClean="0"/>
              <a:t>if the </a:t>
            </a:r>
            <a:r>
              <a:rPr lang="en-US" sz="1800" u="sng" dirty="0" smtClean="0"/>
              <a:t>FDI is a substitute for direct exports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000" dirty="0" smtClean="0"/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000" u="sng" dirty="0" smtClean="0"/>
              <a:t>Employment may also be negatively affected</a:t>
            </a:r>
            <a:r>
              <a:rPr lang="en-US" sz="2000" dirty="0" smtClean="0"/>
              <a:t> if the FDI is a substitute for domestic production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US" sz="2000" dirty="0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2000" dirty="0" smtClean="0"/>
              <a:t>But, </a:t>
            </a:r>
            <a:r>
              <a:rPr lang="en-US" sz="2000" u="sng" dirty="0" smtClean="0"/>
              <a:t>international trade theory suggests</a:t>
            </a:r>
            <a:r>
              <a:rPr lang="en-US" sz="2000" dirty="0" smtClean="0"/>
              <a:t> that home country concerns about the negative economic effects of </a:t>
            </a:r>
            <a:r>
              <a:rPr lang="en-US" sz="2000" b="1" dirty="0" smtClean="0"/>
              <a:t>offshore production</a:t>
            </a:r>
            <a:r>
              <a:rPr lang="en-US" sz="2000" dirty="0" smtClean="0"/>
              <a:t> (FDI undertaken to serve the home market) may not be valid (i.e. </a:t>
            </a:r>
            <a:r>
              <a:rPr lang="en-US" sz="2000" u="sng" dirty="0" smtClean="0"/>
              <a:t>comparative advantage</a:t>
            </a:r>
            <a:r>
              <a:rPr lang="en-US" sz="2000" dirty="0" smtClean="0"/>
              <a:t>)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How Does Government 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Influence </a:t>
            </a:r>
            <a:r>
              <a:rPr lang="en-US" b="1" u="sng" dirty="0" smtClean="0">
                <a:latin typeface="Cambria" pitchFamily="18" charset="0"/>
              </a:rPr>
              <a:t>Outward</a:t>
            </a:r>
            <a:r>
              <a:rPr lang="en-US" b="1" dirty="0" smtClean="0">
                <a:latin typeface="Cambria" pitchFamily="18" charset="0"/>
              </a:rPr>
              <a:t> FDI?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Governments can encourage outward FDI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government-backed </a:t>
            </a:r>
            <a:r>
              <a:rPr lang="en-US" sz="2000" u="sng" dirty="0" smtClean="0"/>
              <a:t>insurance programs</a:t>
            </a:r>
            <a:r>
              <a:rPr lang="en-US" sz="2000" dirty="0" smtClean="0"/>
              <a:t> to cover major types of foreign investment risk, </a:t>
            </a:r>
            <a:r>
              <a:rPr lang="en-US" sz="2000" u="sng" dirty="0" smtClean="0"/>
              <a:t>low-interest loans</a:t>
            </a:r>
            <a:r>
              <a:rPr lang="en-US" sz="2000" dirty="0" smtClean="0"/>
              <a:t>, </a:t>
            </a:r>
            <a:r>
              <a:rPr lang="en-US" sz="2000" u="sng" dirty="0" smtClean="0"/>
              <a:t>eliminate double-tax</a:t>
            </a:r>
            <a:r>
              <a:rPr lang="en-US" sz="2000" dirty="0" smtClean="0"/>
              <a:t>, etc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Governments can restrict outward FDI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limit capital outflows</a:t>
            </a:r>
            <a:r>
              <a:rPr lang="en-US" sz="2000" dirty="0" smtClean="0"/>
              <a:t>, </a:t>
            </a:r>
            <a:r>
              <a:rPr lang="en-US" sz="2000" u="sng" dirty="0" smtClean="0"/>
              <a:t>manipulate tax rules</a:t>
            </a:r>
            <a:r>
              <a:rPr lang="en-US" sz="2000" dirty="0" smtClean="0"/>
              <a:t> (e.g. tax domestic earnings lower then foreign earnings), or </a:t>
            </a:r>
            <a:r>
              <a:rPr lang="en-US" sz="2000" u="sng" dirty="0" smtClean="0"/>
              <a:t>outright prohibit FDI</a:t>
            </a:r>
            <a:r>
              <a:rPr lang="en-US" sz="2000" dirty="0" smtClean="0"/>
              <a:t>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 smtClean="0"/>
              <a:t> 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mbria" pitchFamily="18" charset="0"/>
              </a:rPr>
              <a:t>How Does Government </a:t>
            </a:r>
            <a:br>
              <a:rPr lang="en-US" b="1" dirty="0" smtClean="0">
                <a:latin typeface="Cambria" pitchFamily="18" charset="0"/>
              </a:rPr>
            </a:br>
            <a:r>
              <a:rPr lang="en-US" b="1" dirty="0" smtClean="0">
                <a:latin typeface="Cambria" pitchFamily="18" charset="0"/>
              </a:rPr>
              <a:t>Influence </a:t>
            </a:r>
            <a:r>
              <a:rPr lang="en-US" b="1" u="sng" dirty="0" smtClean="0">
                <a:latin typeface="Cambria" pitchFamily="18" charset="0"/>
              </a:rPr>
              <a:t>Inward</a:t>
            </a:r>
            <a:r>
              <a:rPr lang="en-US" b="1" dirty="0" smtClean="0">
                <a:latin typeface="Cambria" pitchFamily="18" charset="0"/>
              </a:rPr>
              <a:t> FDI?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Governments can encourage inward FDI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u="sng" dirty="0" smtClean="0"/>
              <a:t>offer incentives</a:t>
            </a:r>
            <a:r>
              <a:rPr lang="en-US" sz="2000" dirty="0" smtClean="0"/>
              <a:t> to foreign firms to invest in their countries</a:t>
            </a:r>
          </a:p>
          <a:p>
            <a:pPr lvl="2" eaLnBrk="1" hangingPunct="1">
              <a:lnSpc>
                <a:spcPct val="90000"/>
              </a:lnSpc>
            </a:pPr>
            <a:endParaRPr lang="en-US" sz="1800" dirty="0" smtClean="0"/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This allows governments to gain from the resource-transfer and employment effects of FDI, and capture FDI away from other potential host countries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Governments can restrict inward FDI</a:t>
            </a:r>
          </a:p>
          <a:p>
            <a:pPr lvl="1" eaLnBrk="1" hangingPunct="1">
              <a:lnSpc>
                <a:spcPct val="90000"/>
              </a:lnSpc>
            </a:pPr>
            <a:endParaRPr lang="en-US" sz="20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use </a:t>
            </a:r>
            <a:r>
              <a:rPr lang="en-US" sz="2000" u="sng" dirty="0" smtClean="0"/>
              <a:t>ownership restraints</a:t>
            </a:r>
            <a:r>
              <a:rPr lang="en-US" sz="2000" dirty="0" smtClean="0"/>
              <a:t> (e.g. 51% local) and </a:t>
            </a:r>
            <a:r>
              <a:rPr lang="en-US" sz="2000" u="sng" dirty="0" smtClean="0"/>
              <a:t>performance requirements</a:t>
            </a:r>
            <a:r>
              <a:rPr lang="en-US" sz="2000" dirty="0" smtClean="0"/>
              <a:t> (e.g. local content, technology transfer, etc) 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How Do International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Institutions Influence FDI?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Until the 1990s, there was no consistent involvement by multinational institutions in the governing of FDI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Today, the </a:t>
            </a:r>
            <a:r>
              <a:rPr lang="en-US" u="sng" dirty="0" smtClean="0"/>
              <a:t>World Trade Organization</a:t>
            </a:r>
            <a:r>
              <a:rPr lang="en-US" dirty="0" smtClean="0"/>
              <a:t> is changing this by trying to establish a universal set of rules designed to promote the liberalization of FDI</a:t>
            </a:r>
          </a:p>
          <a:p>
            <a:pPr eaLnBrk="1" hangingPunct="1"/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Does FDI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Mean For Managers?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dirty="0" smtClean="0"/>
              <a:t>Managers need to consider what </a:t>
            </a:r>
            <a:r>
              <a:rPr lang="en-US" sz="2000" u="sng" dirty="0" smtClean="0"/>
              <a:t>trade theory implies</a:t>
            </a:r>
            <a:r>
              <a:rPr lang="en-US" sz="2000" dirty="0" smtClean="0"/>
              <a:t> about FDI, and the link between government policy and FDI</a:t>
            </a:r>
          </a:p>
          <a:p>
            <a:pPr eaLnBrk="1" hangingPunct="1">
              <a:lnSpc>
                <a:spcPct val="90000"/>
              </a:lnSpc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</a:pPr>
            <a:r>
              <a:rPr lang="en-US" sz="2000" dirty="0" smtClean="0"/>
              <a:t>The direction of FDI can be explained through the </a:t>
            </a:r>
            <a:r>
              <a:rPr lang="en-US" sz="2000" u="sng" dirty="0" smtClean="0"/>
              <a:t>location-specific advantages</a:t>
            </a:r>
            <a:r>
              <a:rPr lang="en-US" sz="2000" dirty="0" smtClean="0"/>
              <a:t> argument associated with John Dunning</a:t>
            </a:r>
          </a:p>
          <a:p>
            <a:pPr lvl="1" eaLnBrk="1" hangingPunct="1">
              <a:lnSpc>
                <a:spcPct val="90000"/>
              </a:lnSpc>
            </a:pPr>
            <a:endParaRPr lang="en-US" sz="18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1800" dirty="0" smtClean="0"/>
              <a:t>However, it does not explain why FDI is preferable to exporting or licensing.  Must consider internalization theory </a:t>
            </a:r>
          </a:p>
          <a:p>
            <a:pPr eaLnBrk="1" hangingPunct="1">
              <a:lnSpc>
                <a:spcPct val="90000"/>
              </a:lnSpc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</a:pPr>
            <a:r>
              <a:rPr lang="en-US" sz="2000" u="sng" dirty="0" smtClean="0"/>
              <a:t>A host government’s attitude toward FDI is an important</a:t>
            </a:r>
            <a:r>
              <a:rPr lang="en-US" sz="2000" dirty="0" smtClean="0"/>
              <a:t> variable in decisions about where to locate foreign production facilities and where to make a foreign direct investment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Cambria" pitchFamily="18" charset="0"/>
              </a:rPr>
              <a:t>What Does FDI </a:t>
            </a:r>
            <a:br>
              <a:rPr lang="en-US" b="1" smtClean="0">
                <a:latin typeface="Cambria" pitchFamily="18" charset="0"/>
              </a:rPr>
            </a:br>
            <a:r>
              <a:rPr lang="en-US" b="1" smtClean="0">
                <a:latin typeface="Cambria" pitchFamily="18" charset="0"/>
              </a:rPr>
              <a:t>Mean For Managers?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1800" dirty="0" smtClean="0"/>
              <a:t>A Decision Framework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  <a:p>
            <a:pPr algn="ctr" eaLnBrk="1" hangingPunct="1">
              <a:buFont typeface="Wingdings" pitchFamily="2" charset="2"/>
              <a:buNone/>
            </a:pPr>
            <a:endParaRPr lang="en-US" sz="1400" dirty="0" smtClean="0"/>
          </a:p>
        </p:txBody>
      </p:sp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905000"/>
            <a:ext cx="76200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/>
              <a:t>Lecture 6 Overview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302625" cy="4535487"/>
          </a:xfrm>
        </p:spPr>
        <p:txBody>
          <a:bodyPr/>
          <a:lstStyle/>
          <a:p>
            <a:pPr lvl="0"/>
            <a:r>
              <a:rPr lang="en-US" dirty="0" smtClean="0"/>
              <a:t>Understand the different theories of Foreign Direct Investment (FDI)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how political ideology influences a nation’s attitude toward FDI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the benefits and costs of FDI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Understand the policy instruments nations use to influence FDI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4400" b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713788" cy="4530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4400" dirty="0" smtClean="0"/>
              <a:t>Questions??</a:t>
            </a:r>
            <a:endParaRPr lang="en-CA" sz="4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6D416-AEF1-43E7-8989-F10EBDAE3D1F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Busi 2701H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2504</TotalTime>
  <Words>2105</Words>
  <Application>Microsoft Office PowerPoint</Application>
  <PresentationFormat>On-screen Show (4:3)</PresentationFormat>
  <Paragraphs>339</Paragraphs>
  <Slides>35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Globe</vt:lpstr>
      <vt:lpstr>     Sprott School of Business  BUSI 2701H - Fundamentals of International Business  Lecture 6 – Foreign Direct Investment  Instructor - Wade Rose, PhD  </vt:lpstr>
      <vt:lpstr>Slide 2</vt:lpstr>
      <vt:lpstr>Globalization and FDI</vt:lpstr>
      <vt:lpstr>Lecture 6 Overview</vt:lpstr>
      <vt:lpstr>What Is FDI?</vt:lpstr>
      <vt:lpstr>What Are The Patterns Of FDI?</vt:lpstr>
      <vt:lpstr>What Are The Patterns Of FDI?</vt:lpstr>
      <vt:lpstr>Growth of Global FDI 1990 - 2009</vt:lpstr>
      <vt:lpstr>Growth of Global FDI 1990 - 2009</vt:lpstr>
      <vt:lpstr>What Are The Patterns Of FDI?</vt:lpstr>
      <vt:lpstr>What Are The Patterns Of FDI?</vt:lpstr>
      <vt:lpstr>What Is The Source Of FDI?</vt:lpstr>
      <vt:lpstr>What Is The Source Of FDI?</vt:lpstr>
      <vt:lpstr>Canada’s Case</vt:lpstr>
      <vt:lpstr>Canada’s Case</vt:lpstr>
      <vt:lpstr>Why Choose FDI?</vt:lpstr>
      <vt:lpstr>Why Choose FDI?</vt:lpstr>
      <vt:lpstr>Why Do Firms Choose Acquisition Versus Greenfield Investments?</vt:lpstr>
      <vt:lpstr>Why Does FDI In Services Occur?</vt:lpstr>
      <vt:lpstr>What Is The Pattern Of FDI?</vt:lpstr>
      <vt:lpstr>What Is The Pattern Of FDI?</vt:lpstr>
      <vt:lpstr>What Are The Theoretical Approaches To FDI?</vt:lpstr>
      <vt:lpstr>What Are The Theoretical Approaches To FDI?</vt:lpstr>
      <vt:lpstr>Case:  Sudan approx 2007/8</vt:lpstr>
      <vt:lpstr>How Does FDI Benefit  The Host Country?</vt:lpstr>
      <vt:lpstr>What Are The Costs Of  FDI To The Host Country?</vt:lpstr>
      <vt:lpstr>How Does FDI Benefit  The Home Country?</vt:lpstr>
      <vt:lpstr>What Are The Costs Of  FDI To The Home Country?</vt:lpstr>
      <vt:lpstr>How Does Government  Influence Outward FDI?</vt:lpstr>
      <vt:lpstr>How Does Government  Influence Inward FDI?</vt:lpstr>
      <vt:lpstr>How Do International  Institutions Influence FDI?</vt:lpstr>
      <vt:lpstr>What Does FDI  Mean For Managers?</vt:lpstr>
      <vt:lpstr>What Does FDI  Mean For Managers?</vt:lpstr>
      <vt:lpstr>Lecture 6 Overview</vt:lpstr>
      <vt:lpstr>Slide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Shirley Rose</dc:creator>
  <cp:lastModifiedBy>Wade Rose</cp:lastModifiedBy>
  <cp:revision>303</cp:revision>
  <dcterms:created xsi:type="dcterms:W3CDTF">2007-10-29T20:49:47Z</dcterms:created>
  <dcterms:modified xsi:type="dcterms:W3CDTF">2013-02-13T15:53:51Z</dcterms:modified>
</cp:coreProperties>
</file>