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diagrams/layout4.xml" ContentType="application/vnd.openxmlformats-officedocument.drawingml.diagram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layout2.xml" ContentType="application/vnd.openxmlformats-officedocument.drawingml.diagramLayout+xml"/>
  <Override PartName="/ppt/diagrams/data5.xml" ContentType="application/vnd.openxmlformats-officedocument.drawingml.diagramData+xml"/>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256" r:id="rId2"/>
    <p:sldId id="310" r:id="rId3"/>
    <p:sldId id="264" r:id="rId4"/>
    <p:sldId id="265" r:id="rId5"/>
    <p:sldId id="340" r:id="rId6"/>
    <p:sldId id="297" r:id="rId7"/>
    <p:sldId id="341" r:id="rId8"/>
    <p:sldId id="302" r:id="rId9"/>
    <p:sldId id="303" r:id="rId10"/>
    <p:sldId id="266" r:id="rId11"/>
    <p:sldId id="315" r:id="rId12"/>
    <p:sldId id="283" r:id="rId13"/>
    <p:sldId id="291" r:id="rId14"/>
    <p:sldId id="316" r:id="rId15"/>
    <p:sldId id="284" r:id="rId16"/>
    <p:sldId id="287" r:id="rId17"/>
    <p:sldId id="296" r:id="rId18"/>
    <p:sldId id="285" r:id="rId19"/>
    <p:sldId id="286" r:id="rId20"/>
    <p:sldId id="294" r:id="rId21"/>
    <p:sldId id="317" r:id="rId22"/>
    <p:sldId id="288" r:id="rId23"/>
    <p:sldId id="292" r:id="rId24"/>
    <p:sldId id="311" r:id="rId25"/>
    <p:sldId id="312" r:id="rId26"/>
    <p:sldId id="298" r:id="rId27"/>
    <p:sldId id="299" r:id="rId28"/>
    <p:sldId id="304" r:id="rId29"/>
    <p:sldId id="318" r:id="rId30"/>
    <p:sldId id="319" r:id="rId31"/>
    <p:sldId id="320" r:id="rId32"/>
    <p:sldId id="313" r:id="rId33"/>
    <p:sldId id="314" r:id="rId34"/>
    <p:sldId id="339" r:id="rId35"/>
    <p:sldId id="307" r:id="rId36"/>
    <p:sldId id="329" r:id="rId37"/>
    <p:sldId id="335" r:id="rId38"/>
    <p:sldId id="336" r:id="rId39"/>
    <p:sldId id="337" r:id="rId40"/>
    <p:sldId id="338" r:id="rId41"/>
    <p:sldId id="322" r:id="rId42"/>
    <p:sldId id="323" r:id="rId43"/>
    <p:sldId id="324" r:id="rId44"/>
    <p:sldId id="325" r:id="rId45"/>
    <p:sldId id="326" r:id="rId46"/>
    <p:sldId id="330" r:id="rId47"/>
    <p:sldId id="343" r:id="rId48"/>
    <p:sldId id="344" r:id="rId49"/>
    <p:sldId id="345" r:id="rId50"/>
    <p:sldId id="347" r:id="rId51"/>
    <p:sldId id="346" r:id="rId52"/>
    <p:sldId id="342" r:id="rId53"/>
    <p:sldId id="349" r:id="rId54"/>
    <p:sldId id="334" r:id="rId55"/>
    <p:sldId id="331" r:id="rId56"/>
    <p:sldId id="333" r:id="rId57"/>
    <p:sldId id="332" r:id="rId58"/>
    <p:sldId id="271" r:id="rId59"/>
    <p:sldId id="272" r:id="rId60"/>
    <p:sldId id="273" r:id="rId61"/>
    <p:sldId id="348"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1686" autoAdjust="0"/>
    <p:restoredTop sz="89643" autoAdjust="0"/>
  </p:normalViewPr>
  <p:slideViewPr>
    <p:cSldViewPr>
      <p:cViewPr varScale="1">
        <p:scale>
          <a:sx n="97" d="100"/>
          <a:sy n="97" d="100"/>
        </p:scale>
        <p:origin x="-15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814B21-54B6-4DD4-80BF-CFC7617797BF}" type="doc">
      <dgm:prSet loTypeId="urn:microsoft.com/office/officeart/2005/8/layout/pyramid2" loCatId="list" qsTypeId="urn:microsoft.com/office/officeart/2005/8/quickstyle/simple1" qsCatId="simple" csTypeId="urn:microsoft.com/office/officeart/2005/8/colors/accent1_2" csCatId="accent1" phldr="1"/>
      <dgm:spPr/>
    </dgm:pt>
    <dgm:pt modelId="{C345CB8C-F180-4A97-9ED0-51A2975AA2E8}">
      <dgm:prSet phldrT="[Text]"/>
      <dgm:spPr/>
      <dgm:t>
        <a:bodyPr/>
        <a:lstStyle/>
        <a:p>
          <a:r>
            <a:rPr lang="en-US" dirty="0" smtClean="0"/>
            <a:t>General</a:t>
          </a:r>
          <a:endParaRPr lang="en-US" dirty="0"/>
        </a:p>
      </dgm:t>
    </dgm:pt>
    <dgm:pt modelId="{0B16E518-E162-42BF-8FCE-9AA601E9234E}" type="parTrans" cxnId="{EB6C5B4A-874A-4BCB-9F45-895C3641378C}">
      <dgm:prSet/>
      <dgm:spPr/>
      <dgm:t>
        <a:bodyPr/>
        <a:lstStyle/>
        <a:p>
          <a:endParaRPr lang="en-US"/>
        </a:p>
      </dgm:t>
    </dgm:pt>
    <dgm:pt modelId="{8A0FC008-5C61-4D7E-A7EA-B66E76144B00}" type="sibTrans" cxnId="{EB6C5B4A-874A-4BCB-9F45-895C3641378C}">
      <dgm:prSet/>
      <dgm:spPr/>
      <dgm:t>
        <a:bodyPr/>
        <a:lstStyle/>
        <a:p>
          <a:endParaRPr lang="en-US"/>
        </a:p>
      </dgm:t>
    </dgm:pt>
    <dgm:pt modelId="{790483ED-CF49-4800-BC21-902C7BE0743D}">
      <dgm:prSet phldrT="[Text]"/>
      <dgm:spPr/>
      <dgm:t>
        <a:bodyPr/>
        <a:lstStyle/>
        <a:p>
          <a:r>
            <a:rPr lang="en-US" dirty="0" smtClean="0"/>
            <a:t>Specific</a:t>
          </a:r>
          <a:endParaRPr lang="en-US" dirty="0"/>
        </a:p>
      </dgm:t>
    </dgm:pt>
    <dgm:pt modelId="{2F6DDDA3-0DAB-477B-AEDE-59F3EBDF8C29}" type="parTrans" cxnId="{6E8813A9-60B0-44F1-83C8-68881E9C6E8A}">
      <dgm:prSet/>
      <dgm:spPr/>
      <dgm:t>
        <a:bodyPr/>
        <a:lstStyle/>
        <a:p>
          <a:endParaRPr lang="en-US"/>
        </a:p>
      </dgm:t>
    </dgm:pt>
    <dgm:pt modelId="{165F774C-4BC5-4D5C-8DF3-D2A2983082CB}" type="sibTrans" cxnId="{6E8813A9-60B0-44F1-83C8-68881E9C6E8A}">
      <dgm:prSet/>
      <dgm:spPr/>
      <dgm:t>
        <a:bodyPr/>
        <a:lstStyle/>
        <a:p>
          <a:endParaRPr lang="en-US"/>
        </a:p>
      </dgm:t>
    </dgm:pt>
    <dgm:pt modelId="{5F37CFAF-28C0-445C-A8BF-3A975BA42B36}" type="pres">
      <dgm:prSet presAssocID="{99814B21-54B6-4DD4-80BF-CFC7617797BF}" presName="compositeShape" presStyleCnt="0">
        <dgm:presLayoutVars>
          <dgm:dir/>
          <dgm:resizeHandles/>
        </dgm:presLayoutVars>
      </dgm:prSet>
      <dgm:spPr/>
    </dgm:pt>
    <dgm:pt modelId="{EB82FE4A-869D-48F1-A8FA-8E912BDB5690}" type="pres">
      <dgm:prSet presAssocID="{99814B21-54B6-4DD4-80BF-CFC7617797BF}" presName="pyramid" presStyleLbl="node1" presStyleIdx="0" presStyleCnt="1" custLinFactNeighborX="1966"/>
      <dgm:spPr>
        <a:prstGeom prst="flowChartMerge">
          <a:avLst/>
        </a:prstGeom>
        <a:gradFill rotWithShape="0">
          <a:gsLst>
            <a:gs pos="0">
              <a:srgbClr val="FF0000"/>
            </a:gs>
            <a:gs pos="50000">
              <a:schemeClr val="accent1">
                <a:tint val="44500"/>
                <a:satMod val="160000"/>
              </a:schemeClr>
            </a:gs>
            <a:gs pos="100000">
              <a:schemeClr val="accent1">
                <a:tint val="23500"/>
                <a:satMod val="160000"/>
              </a:schemeClr>
            </a:gs>
          </a:gsLst>
          <a:lin ang="5400000" scaled="0"/>
        </a:gradFill>
      </dgm:spPr>
    </dgm:pt>
    <dgm:pt modelId="{BB9B3F97-29AF-45DE-B196-E8EF7C4E9BDA}" type="pres">
      <dgm:prSet presAssocID="{99814B21-54B6-4DD4-80BF-CFC7617797BF}" presName="theList" presStyleCnt="0"/>
      <dgm:spPr/>
    </dgm:pt>
    <dgm:pt modelId="{D6318CAB-1982-47F8-B5D1-E928606E410D}" type="pres">
      <dgm:prSet presAssocID="{C345CB8C-F180-4A97-9ED0-51A2975AA2E8}" presName="aNode" presStyleLbl="fgAcc1" presStyleIdx="0" presStyleCnt="2" custLinFactNeighborX="-73898" custLinFactNeighborY="-9783">
        <dgm:presLayoutVars>
          <dgm:bulletEnabled val="1"/>
        </dgm:presLayoutVars>
      </dgm:prSet>
      <dgm:spPr/>
      <dgm:t>
        <a:bodyPr/>
        <a:lstStyle/>
        <a:p>
          <a:endParaRPr lang="en-US"/>
        </a:p>
      </dgm:t>
    </dgm:pt>
    <dgm:pt modelId="{7E4E9E5F-F030-4E88-9666-47369E7107F7}" type="pres">
      <dgm:prSet presAssocID="{C345CB8C-F180-4A97-9ED0-51A2975AA2E8}" presName="aSpace" presStyleCnt="0"/>
      <dgm:spPr/>
    </dgm:pt>
    <dgm:pt modelId="{9A82603D-B1BC-4C64-9F43-AD2711BF356D}" type="pres">
      <dgm:prSet presAssocID="{790483ED-CF49-4800-BC21-902C7BE0743D}" presName="aNode" presStyleLbl="fgAcc1" presStyleIdx="1" presStyleCnt="2" custLinFactNeighborX="-73898" custLinFactNeighborY="-9783">
        <dgm:presLayoutVars>
          <dgm:bulletEnabled val="1"/>
        </dgm:presLayoutVars>
      </dgm:prSet>
      <dgm:spPr/>
      <dgm:t>
        <a:bodyPr/>
        <a:lstStyle/>
        <a:p>
          <a:endParaRPr lang="en-US"/>
        </a:p>
      </dgm:t>
    </dgm:pt>
    <dgm:pt modelId="{3BC7E73B-394A-4AC3-ACE2-9F9578F39AF2}" type="pres">
      <dgm:prSet presAssocID="{790483ED-CF49-4800-BC21-902C7BE0743D}" presName="aSpace" presStyleCnt="0"/>
      <dgm:spPr/>
    </dgm:pt>
  </dgm:ptLst>
  <dgm:cxnLst>
    <dgm:cxn modelId="{6E8813A9-60B0-44F1-83C8-68881E9C6E8A}" srcId="{99814B21-54B6-4DD4-80BF-CFC7617797BF}" destId="{790483ED-CF49-4800-BC21-902C7BE0743D}" srcOrd="1" destOrd="0" parTransId="{2F6DDDA3-0DAB-477B-AEDE-59F3EBDF8C29}" sibTransId="{165F774C-4BC5-4D5C-8DF3-D2A2983082CB}"/>
    <dgm:cxn modelId="{18F406F7-34C7-40FD-8332-B082D753691A}" type="presOf" srcId="{C345CB8C-F180-4A97-9ED0-51A2975AA2E8}" destId="{D6318CAB-1982-47F8-B5D1-E928606E410D}" srcOrd="0" destOrd="0" presId="urn:microsoft.com/office/officeart/2005/8/layout/pyramid2"/>
    <dgm:cxn modelId="{EB6C5B4A-874A-4BCB-9F45-895C3641378C}" srcId="{99814B21-54B6-4DD4-80BF-CFC7617797BF}" destId="{C345CB8C-F180-4A97-9ED0-51A2975AA2E8}" srcOrd="0" destOrd="0" parTransId="{0B16E518-E162-42BF-8FCE-9AA601E9234E}" sibTransId="{8A0FC008-5C61-4D7E-A7EA-B66E76144B00}"/>
    <dgm:cxn modelId="{359E401D-4F9D-420E-A32B-AA88565D071A}" type="presOf" srcId="{790483ED-CF49-4800-BC21-902C7BE0743D}" destId="{9A82603D-B1BC-4C64-9F43-AD2711BF356D}" srcOrd="0" destOrd="0" presId="urn:microsoft.com/office/officeart/2005/8/layout/pyramid2"/>
    <dgm:cxn modelId="{7DAFDBB6-63AF-49FF-A978-6B471ACA759B}" type="presOf" srcId="{99814B21-54B6-4DD4-80BF-CFC7617797BF}" destId="{5F37CFAF-28C0-445C-A8BF-3A975BA42B36}" srcOrd="0" destOrd="0" presId="urn:microsoft.com/office/officeart/2005/8/layout/pyramid2"/>
    <dgm:cxn modelId="{5890F0BA-D28F-4D52-9219-46A5D76ECAFD}" type="presParOf" srcId="{5F37CFAF-28C0-445C-A8BF-3A975BA42B36}" destId="{EB82FE4A-869D-48F1-A8FA-8E912BDB5690}" srcOrd="0" destOrd="0" presId="urn:microsoft.com/office/officeart/2005/8/layout/pyramid2"/>
    <dgm:cxn modelId="{3406E59E-5FA4-4277-8D4C-1C27F22F7125}" type="presParOf" srcId="{5F37CFAF-28C0-445C-A8BF-3A975BA42B36}" destId="{BB9B3F97-29AF-45DE-B196-E8EF7C4E9BDA}" srcOrd="1" destOrd="0" presId="urn:microsoft.com/office/officeart/2005/8/layout/pyramid2"/>
    <dgm:cxn modelId="{12327E98-10CE-4656-B625-0838E6F33098}" type="presParOf" srcId="{BB9B3F97-29AF-45DE-B196-E8EF7C4E9BDA}" destId="{D6318CAB-1982-47F8-B5D1-E928606E410D}" srcOrd="0" destOrd="0" presId="urn:microsoft.com/office/officeart/2005/8/layout/pyramid2"/>
    <dgm:cxn modelId="{06627DE6-DDAB-4455-9EA3-F1D1C7098EC5}" type="presParOf" srcId="{BB9B3F97-29AF-45DE-B196-E8EF7C4E9BDA}" destId="{7E4E9E5F-F030-4E88-9666-47369E7107F7}" srcOrd="1" destOrd="0" presId="urn:microsoft.com/office/officeart/2005/8/layout/pyramid2"/>
    <dgm:cxn modelId="{6AD86045-3496-466B-922C-6A4EC4644126}" type="presParOf" srcId="{BB9B3F97-29AF-45DE-B196-E8EF7C4E9BDA}" destId="{9A82603D-B1BC-4C64-9F43-AD2711BF356D}" srcOrd="2" destOrd="0" presId="urn:microsoft.com/office/officeart/2005/8/layout/pyramid2"/>
    <dgm:cxn modelId="{DA85CBF7-FCC5-4C2B-9527-4C22BEA3D963}" type="presParOf" srcId="{BB9B3F97-29AF-45DE-B196-E8EF7C4E9BDA}" destId="{3BC7E73B-394A-4AC3-ACE2-9F9578F39AF2}" srcOrd="3" destOrd="0" presId="urn:microsoft.com/office/officeart/2005/8/layout/pyramid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814B21-54B6-4DD4-80BF-CFC7617797BF}" type="doc">
      <dgm:prSet loTypeId="urn:microsoft.com/office/officeart/2005/8/layout/pyramid2" loCatId="list" qsTypeId="urn:microsoft.com/office/officeart/2005/8/quickstyle/simple1" qsCatId="simple" csTypeId="urn:microsoft.com/office/officeart/2005/8/colors/accent1_2" csCatId="accent1" phldr="1"/>
      <dgm:spPr/>
    </dgm:pt>
    <dgm:pt modelId="{C345CB8C-F180-4A97-9ED0-51A2975AA2E8}">
      <dgm:prSet phldrT="[Text]"/>
      <dgm:spPr/>
      <dgm:t>
        <a:bodyPr/>
        <a:lstStyle/>
        <a:p>
          <a:r>
            <a:rPr lang="en-US" dirty="0" smtClean="0"/>
            <a:t>Specific</a:t>
          </a:r>
          <a:endParaRPr lang="en-US" dirty="0"/>
        </a:p>
      </dgm:t>
    </dgm:pt>
    <dgm:pt modelId="{0B16E518-E162-42BF-8FCE-9AA601E9234E}" type="parTrans" cxnId="{EB6C5B4A-874A-4BCB-9F45-895C3641378C}">
      <dgm:prSet/>
      <dgm:spPr/>
      <dgm:t>
        <a:bodyPr/>
        <a:lstStyle/>
        <a:p>
          <a:endParaRPr lang="en-US"/>
        </a:p>
      </dgm:t>
    </dgm:pt>
    <dgm:pt modelId="{8A0FC008-5C61-4D7E-A7EA-B66E76144B00}" type="sibTrans" cxnId="{EB6C5B4A-874A-4BCB-9F45-895C3641378C}">
      <dgm:prSet/>
      <dgm:spPr/>
      <dgm:t>
        <a:bodyPr/>
        <a:lstStyle/>
        <a:p>
          <a:endParaRPr lang="en-US"/>
        </a:p>
      </dgm:t>
    </dgm:pt>
    <dgm:pt modelId="{790483ED-CF49-4800-BC21-902C7BE0743D}">
      <dgm:prSet phldrT="[Text]"/>
      <dgm:spPr/>
      <dgm:t>
        <a:bodyPr/>
        <a:lstStyle/>
        <a:p>
          <a:r>
            <a:rPr lang="en-US" dirty="0" smtClean="0"/>
            <a:t>General</a:t>
          </a:r>
          <a:endParaRPr lang="en-US" dirty="0"/>
        </a:p>
      </dgm:t>
    </dgm:pt>
    <dgm:pt modelId="{2F6DDDA3-0DAB-477B-AEDE-59F3EBDF8C29}" type="parTrans" cxnId="{6E8813A9-60B0-44F1-83C8-68881E9C6E8A}">
      <dgm:prSet/>
      <dgm:spPr/>
      <dgm:t>
        <a:bodyPr/>
        <a:lstStyle/>
        <a:p>
          <a:endParaRPr lang="en-US"/>
        </a:p>
      </dgm:t>
    </dgm:pt>
    <dgm:pt modelId="{165F774C-4BC5-4D5C-8DF3-D2A2983082CB}" type="sibTrans" cxnId="{6E8813A9-60B0-44F1-83C8-68881E9C6E8A}">
      <dgm:prSet/>
      <dgm:spPr/>
      <dgm:t>
        <a:bodyPr/>
        <a:lstStyle/>
        <a:p>
          <a:endParaRPr lang="en-US"/>
        </a:p>
      </dgm:t>
    </dgm:pt>
    <dgm:pt modelId="{5F37CFAF-28C0-445C-A8BF-3A975BA42B36}" type="pres">
      <dgm:prSet presAssocID="{99814B21-54B6-4DD4-80BF-CFC7617797BF}" presName="compositeShape" presStyleCnt="0">
        <dgm:presLayoutVars>
          <dgm:dir/>
          <dgm:resizeHandles/>
        </dgm:presLayoutVars>
      </dgm:prSet>
      <dgm:spPr/>
    </dgm:pt>
    <dgm:pt modelId="{EB82FE4A-869D-48F1-A8FA-8E912BDB5690}" type="pres">
      <dgm:prSet presAssocID="{99814B21-54B6-4DD4-80BF-CFC7617797BF}" presName="pyramid" presStyleLbl="node1" presStyleIdx="0" presStyleCnt="1" custLinFactNeighborX="13899" custLinFactNeighborY="-2000"/>
      <dgm:spPr>
        <a:gradFill rotWithShape="0">
          <a:gsLst>
            <a:gs pos="0">
              <a:srgbClr val="000082"/>
            </a:gs>
            <a:gs pos="30000">
              <a:srgbClr val="66008F"/>
            </a:gs>
            <a:gs pos="64999">
              <a:srgbClr val="BA0066"/>
            </a:gs>
            <a:gs pos="89999">
              <a:srgbClr val="FF0000"/>
            </a:gs>
            <a:gs pos="100000">
              <a:srgbClr val="FF8200"/>
            </a:gs>
          </a:gsLst>
          <a:lin ang="5400000" scaled="0"/>
        </a:gradFill>
      </dgm:spPr>
    </dgm:pt>
    <dgm:pt modelId="{BB9B3F97-29AF-45DE-B196-E8EF7C4E9BDA}" type="pres">
      <dgm:prSet presAssocID="{99814B21-54B6-4DD4-80BF-CFC7617797BF}" presName="theList" presStyleCnt="0"/>
      <dgm:spPr/>
    </dgm:pt>
    <dgm:pt modelId="{D6318CAB-1982-47F8-B5D1-E928606E410D}" type="pres">
      <dgm:prSet presAssocID="{C345CB8C-F180-4A97-9ED0-51A2975AA2E8}" presName="aNode" presStyleLbl="fgAcc1" presStyleIdx="0" presStyleCnt="2">
        <dgm:presLayoutVars>
          <dgm:bulletEnabled val="1"/>
        </dgm:presLayoutVars>
      </dgm:prSet>
      <dgm:spPr/>
      <dgm:t>
        <a:bodyPr/>
        <a:lstStyle/>
        <a:p>
          <a:endParaRPr lang="en-US"/>
        </a:p>
      </dgm:t>
    </dgm:pt>
    <dgm:pt modelId="{7E4E9E5F-F030-4E88-9666-47369E7107F7}" type="pres">
      <dgm:prSet presAssocID="{C345CB8C-F180-4A97-9ED0-51A2975AA2E8}" presName="aSpace" presStyleCnt="0"/>
      <dgm:spPr/>
    </dgm:pt>
    <dgm:pt modelId="{9A82603D-B1BC-4C64-9F43-AD2711BF356D}" type="pres">
      <dgm:prSet presAssocID="{790483ED-CF49-4800-BC21-902C7BE0743D}" presName="aNode" presStyleLbl="fgAcc1" presStyleIdx="1" presStyleCnt="2">
        <dgm:presLayoutVars>
          <dgm:bulletEnabled val="1"/>
        </dgm:presLayoutVars>
      </dgm:prSet>
      <dgm:spPr/>
      <dgm:t>
        <a:bodyPr/>
        <a:lstStyle/>
        <a:p>
          <a:endParaRPr lang="en-US"/>
        </a:p>
      </dgm:t>
    </dgm:pt>
    <dgm:pt modelId="{3BC7E73B-394A-4AC3-ACE2-9F9578F39AF2}" type="pres">
      <dgm:prSet presAssocID="{790483ED-CF49-4800-BC21-902C7BE0743D}" presName="aSpace" presStyleCnt="0"/>
      <dgm:spPr/>
    </dgm:pt>
  </dgm:ptLst>
  <dgm:cxnLst>
    <dgm:cxn modelId="{A92F0805-DA68-47F7-A5BE-5871A77125F1}" type="presOf" srcId="{C345CB8C-F180-4A97-9ED0-51A2975AA2E8}" destId="{D6318CAB-1982-47F8-B5D1-E928606E410D}" srcOrd="0" destOrd="0" presId="urn:microsoft.com/office/officeart/2005/8/layout/pyramid2"/>
    <dgm:cxn modelId="{63B79FAC-4514-49F0-B28F-E9D82370216E}" type="presOf" srcId="{790483ED-CF49-4800-BC21-902C7BE0743D}" destId="{9A82603D-B1BC-4C64-9F43-AD2711BF356D}" srcOrd="0" destOrd="0" presId="urn:microsoft.com/office/officeart/2005/8/layout/pyramid2"/>
    <dgm:cxn modelId="{6E8813A9-60B0-44F1-83C8-68881E9C6E8A}" srcId="{99814B21-54B6-4DD4-80BF-CFC7617797BF}" destId="{790483ED-CF49-4800-BC21-902C7BE0743D}" srcOrd="1" destOrd="0" parTransId="{2F6DDDA3-0DAB-477B-AEDE-59F3EBDF8C29}" sibTransId="{165F774C-4BC5-4D5C-8DF3-D2A2983082CB}"/>
    <dgm:cxn modelId="{EB6C5B4A-874A-4BCB-9F45-895C3641378C}" srcId="{99814B21-54B6-4DD4-80BF-CFC7617797BF}" destId="{C345CB8C-F180-4A97-9ED0-51A2975AA2E8}" srcOrd="0" destOrd="0" parTransId="{0B16E518-E162-42BF-8FCE-9AA601E9234E}" sibTransId="{8A0FC008-5C61-4D7E-A7EA-B66E76144B00}"/>
    <dgm:cxn modelId="{FF7A8C5B-C65C-4297-93F4-431B2A98281C}" type="presOf" srcId="{99814B21-54B6-4DD4-80BF-CFC7617797BF}" destId="{5F37CFAF-28C0-445C-A8BF-3A975BA42B36}" srcOrd="0" destOrd="0" presId="urn:microsoft.com/office/officeart/2005/8/layout/pyramid2"/>
    <dgm:cxn modelId="{410A6513-FAAB-4074-A31F-AD8E99131A52}" type="presParOf" srcId="{5F37CFAF-28C0-445C-A8BF-3A975BA42B36}" destId="{EB82FE4A-869D-48F1-A8FA-8E912BDB5690}" srcOrd="0" destOrd="0" presId="urn:microsoft.com/office/officeart/2005/8/layout/pyramid2"/>
    <dgm:cxn modelId="{202265B8-7133-4410-92C3-E7F88878BBAA}" type="presParOf" srcId="{5F37CFAF-28C0-445C-A8BF-3A975BA42B36}" destId="{BB9B3F97-29AF-45DE-B196-E8EF7C4E9BDA}" srcOrd="1" destOrd="0" presId="urn:microsoft.com/office/officeart/2005/8/layout/pyramid2"/>
    <dgm:cxn modelId="{DB66A85D-6E63-41DB-879E-103CD58254C7}" type="presParOf" srcId="{BB9B3F97-29AF-45DE-B196-E8EF7C4E9BDA}" destId="{D6318CAB-1982-47F8-B5D1-E928606E410D}" srcOrd="0" destOrd="0" presId="urn:microsoft.com/office/officeart/2005/8/layout/pyramid2"/>
    <dgm:cxn modelId="{1FD7D045-7F1E-4005-8095-104CDA4EE871}" type="presParOf" srcId="{BB9B3F97-29AF-45DE-B196-E8EF7C4E9BDA}" destId="{7E4E9E5F-F030-4E88-9666-47369E7107F7}" srcOrd="1" destOrd="0" presId="urn:microsoft.com/office/officeart/2005/8/layout/pyramid2"/>
    <dgm:cxn modelId="{D1969FAF-C897-4644-9785-F746A2B5A979}" type="presParOf" srcId="{BB9B3F97-29AF-45DE-B196-E8EF7C4E9BDA}" destId="{9A82603D-B1BC-4C64-9F43-AD2711BF356D}" srcOrd="2" destOrd="0" presId="urn:microsoft.com/office/officeart/2005/8/layout/pyramid2"/>
    <dgm:cxn modelId="{CD9F5A2E-DF64-42E3-B77D-37F8C117A8B4}" type="presParOf" srcId="{BB9B3F97-29AF-45DE-B196-E8EF7C4E9BDA}" destId="{3BC7E73B-394A-4AC3-ACE2-9F9578F39AF2}" srcOrd="3" destOrd="0" presId="urn:microsoft.com/office/officeart/2005/8/layout/pyramid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814B21-54B6-4DD4-80BF-CFC7617797BF}" type="doc">
      <dgm:prSet loTypeId="urn:microsoft.com/office/officeart/2005/8/layout/pyramid2" loCatId="list" qsTypeId="urn:microsoft.com/office/officeart/2005/8/quickstyle/simple1" qsCatId="simple" csTypeId="urn:microsoft.com/office/officeart/2005/8/colors/accent1_2" csCatId="accent1" phldr="1"/>
      <dgm:spPr/>
    </dgm:pt>
    <dgm:pt modelId="{C345CB8C-F180-4A97-9ED0-51A2975AA2E8}">
      <dgm:prSet phldrT="[Text]"/>
      <dgm:spPr/>
      <dgm:t>
        <a:bodyPr/>
        <a:lstStyle/>
        <a:p>
          <a:r>
            <a:rPr lang="en-US" dirty="0" smtClean="0"/>
            <a:t>General</a:t>
          </a:r>
          <a:endParaRPr lang="en-US" dirty="0"/>
        </a:p>
      </dgm:t>
    </dgm:pt>
    <dgm:pt modelId="{0B16E518-E162-42BF-8FCE-9AA601E9234E}" type="parTrans" cxnId="{EB6C5B4A-874A-4BCB-9F45-895C3641378C}">
      <dgm:prSet/>
      <dgm:spPr/>
      <dgm:t>
        <a:bodyPr/>
        <a:lstStyle/>
        <a:p>
          <a:endParaRPr lang="en-US"/>
        </a:p>
      </dgm:t>
    </dgm:pt>
    <dgm:pt modelId="{8A0FC008-5C61-4D7E-A7EA-B66E76144B00}" type="sibTrans" cxnId="{EB6C5B4A-874A-4BCB-9F45-895C3641378C}">
      <dgm:prSet/>
      <dgm:spPr/>
      <dgm:t>
        <a:bodyPr/>
        <a:lstStyle/>
        <a:p>
          <a:endParaRPr lang="en-US"/>
        </a:p>
      </dgm:t>
    </dgm:pt>
    <dgm:pt modelId="{790483ED-CF49-4800-BC21-902C7BE0743D}">
      <dgm:prSet phldrT="[Text]"/>
      <dgm:spPr/>
      <dgm:t>
        <a:bodyPr/>
        <a:lstStyle/>
        <a:p>
          <a:r>
            <a:rPr lang="en-US" dirty="0" smtClean="0"/>
            <a:t>Specific</a:t>
          </a:r>
          <a:endParaRPr lang="en-US" dirty="0"/>
        </a:p>
      </dgm:t>
    </dgm:pt>
    <dgm:pt modelId="{2F6DDDA3-0DAB-477B-AEDE-59F3EBDF8C29}" type="parTrans" cxnId="{6E8813A9-60B0-44F1-83C8-68881E9C6E8A}">
      <dgm:prSet/>
      <dgm:spPr/>
      <dgm:t>
        <a:bodyPr/>
        <a:lstStyle/>
        <a:p>
          <a:endParaRPr lang="en-US"/>
        </a:p>
      </dgm:t>
    </dgm:pt>
    <dgm:pt modelId="{165F774C-4BC5-4D5C-8DF3-D2A2983082CB}" type="sibTrans" cxnId="{6E8813A9-60B0-44F1-83C8-68881E9C6E8A}">
      <dgm:prSet/>
      <dgm:spPr/>
      <dgm:t>
        <a:bodyPr/>
        <a:lstStyle/>
        <a:p>
          <a:endParaRPr lang="en-US"/>
        </a:p>
      </dgm:t>
    </dgm:pt>
    <dgm:pt modelId="{5F37CFAF-28C0-445C-A8BF-3A975BA42B36}" type="pres">
      <dgm:prSet presAssocID="{99814B21-54B6-4DD4-80BF-CFC7617797BF}" presName="compositeShape" presStyleCnt="0">
        <dgm:presLayoutVars>
          <dgm:dir/>
          <dgm:resizeHandles/>
        </dgm:presLayoutVars>
      </dgm:prSet>
      <dgm:spPr/>
    </dgm:pt>
    <dgm:pt modelId="{EB82FE4A-869D-48F1-A8FA-8E912BDB5690}" type="pres">
      <dgm:prSet presAssocID="{99814B21-54B6-4DD4-80BF-CFC7617797BF}" presName="pyramid" presStyleLbl="node1" presStyleIdx="0" presStyleCnt="1" custLinFactNeighborX="-66846" custLinFactNeighborY="19150"/>
      <dgm:spPr>
        <a:prstGeom prst="flowChartMerge">
          <a:avLst/>
        </a:prstGeom>
        <a:gradFill rotWithShape="0">
          <a:gsLst>
            <a:gs pos="0">
              <a:srgbClr val="FF0000"/>
            </a:gs>
            <a:gs pos="50000">
              <a:schemeClr val="accent1">
                <a:tint val="44500"/>
                <a:satMod val="160000"/>
              </a:schemeClr>
            </a:gs>
            <a:gs pos="100000">
              <a:schemeClr val="accent1">
                <a:tint val="23500"/>
                <a:satMod val="160000"/>
              </a:schemeClr>
            </a:gs>
          </a:gsLst>
          <a:lin ang="5400000" scaled="0"/>
        </a:gradFill>
      </dgm:spPr>
    </dgm:pt>
    <dgm:pt modelId="{BB9B3F97-29AF-45DE-B196-E8EF7C4E9BDA}" type="pres">
      <dgm:prSet presAssocID="{99814B21-54B6-4DD4-80BF-CFC7617797BF}" presName="theList" presStyleCnt="0"/>
      <dgm:spPr/>
    </dgm:pt>
    <dgm:pt modelId="{D6318CAB-1982-47F8-B5D1-E928606E410D}" type="pres">
      <dgm:prSet presAssocID="{C345CB8C-F180-4A97-9ED0-51A2975AA2E8}" presName="aNode" presStyleLbl="fgAcc1" presStyleIdx="0" presStyleCnt="2" custLinFactNeighborX="-73898" custLinFactNeighborY="-9783">
        <dgm:presLayoutVars>
          <dgm:bulletEnabled val="1"/>
        </dgm:presLayoutVars>
      </dgm:prSet>
      <dgm:spPr/>
      <dgm:t>
        <a:bodyPr/>
        <a:lstStyle/>
        <a:p>
          <a:endParaRPr lang="en-US"/>
        </a:p>
      </dgm:t>
    </dgm:pt>
    <dgm:pt modelId="{7E4E9E5F-F030-4E88-9666-47369E7107F7}" type="pres">
      <dgm:prSet presAssocID="{C345CB8C-F180-4A97-9ED0-51A2975AA2E8}" presName="aSpace" presStyleCnt="0"/>
      <dgm:spPr/>
    </dgm:pt>
    <dgm:pt modelId="{9A82603D-B1BC-4C64-9F43-AD2711BF356D}" type="pres">
      <dgm:prSet presAssocID="{790483ED-CF49-4800-BC21-902C7BE0743D}" presName="aNode" presStyleLbl="fgAcc1" presStyleIdx="1" presStyleCnt="2" custLinFactNeighborX="-73898" custLinFactNeighborY="-9783">
        <dgm:presLayoutVars>
          <dgm:bulletEnabled val="1"/>
        </dgm:presLayoutVars>
      </dgm:prSet>
      <dgm:spPr/>
      <dgm:t>
        <a:bodyPr/>
        <a:lstStyle/>
        <a:p>
          <a:endParaRPr lang="en-US"/>
        </a:p>
      </dgm:t>
    </dgm:pt>
    <dgm:pt modelId="{3BC7E73B-394A-4AC3-ACE2-9F9578F39AF2}" type="pres">
      <dgm:prSet presAssocID="{790483ED-CF49-4800-BC21-902C7BE0743D}" presName="aSpace" presStyleCnt="0"/>
      <dgm:spPr/>
    </dgm:pt>
  </dgm:ptLst>
  <dgm:cxnLst>
    <dgm:cxn modelId="{6E8813A9-60B0-44F1-83C8-68881E9C6E8A}" srcId="{99814B21-54B6-4DD4-80BF-CFC7617797BF}" destId="{790483ED-CF49-4800-BC21-902C7BE0743D}" srcOrd="1" destOrd="0" parTransId="{2F6DDDA3-0DAB-477B-AEDE-59F3EBDF8C29}" sibTransId="{165F774C-4BC5-4D5C-8DF3-D2A2983082CB}"/>
    <dgm:cxn modelId="{1EE9B62F-F1C1-4F8B-B7C7-F59893AA4D8D}" type="presOf" srcId="{C345CB8C-F180-4A97-9ED0-51A2975AA2E8}" destId="{D6318CAB-1982-47F8-B5D1-E928606E410D}" srcOrd="0" destOrd="0" presId="urn:microsoft.com/office/officeart/2005/8/layout/pyramid2"/>
    <dgm:cxn modelId="{EB6C5B4A-874A-4BCB-9F45-895C3641378C}" srcId="{99814B21-54B6-4DD4-80BF-CFC7617797BF}" destId="{C345CB8C-F180-4A97-9ED0-51A2975AA2E8}" srcOrd="0" destOrd="0" parTransId="{0B16E518-E162-42BF-8FCE-9AA601E9234E}" sibTransId="{8A0FC008-5C61-4D7E-A7EA-B66E76144B00}"/>
    <dgm:cxn modelId="{AA746735-C01F-4830-8E79-D8C27C769E2C}" type="presOf" srcId="{99814B21-54B6-4DD4-80BF-CFC7617797BF}" destId="{5F37CFAF-28C0-445C-A8BF-3A975BA42B36}" srcOrd="0" destOrd="0" presId="urn:microsoft.com/office/officeart/2005/8/layout/pyramid2"/>
    <dgm:cxn modelId="{0A6B0F20-89E3-4724-818E-B7B465C8D134}" type="presOf" srcId="{790483ED-CF49-4800-BC21-902C7BE0743D}" destId="{9A82603D-B1BC-4C64-9F43-AD2711BF356D}" srcOrd="0" destOrd="0" presId="urn:microsoft.com/office/officeart/2005/8/layout/pyramid2"/>
    <dgm:cxn modelId="{841A8634-B02E-4D82-90AF-466DFF5DBA19}" type="presParOf" srcId="{5F37CFAF-28C0-445C-A8BF-3A975BA42B36}" destId="{EB82FE4A-869D-48F1-A8FA-8E912BDB5690}" srcOrd="0" destOrd="0" presId="urn:microsoft.com/office/officeart/2005/8/layout/pyramid2"/>
    <dgm:cxn modelId="{630E4C5E-5404-4B46-A403-1F8C11B62EE8}" type="presParOf" srcId="{5F37CFAF-28C0-445C-A8BF-3A975BA42B36}" destId="{BB9B3F97-29AF-45DE-B196-E8EF7C4E9BDA}" srcOrd="1" destOrd="0" presId="urn:microsoft.com/office/officeart/2005/8/layout/pyramid2"/>
    <dgm:cxn modelId="{F9B2F14E-4DE7-410C-BB59-6C48E0C0AAE4}" type="presParOf" srcId="{BB9B3F97-29AF-45DE-B196-E8EF7C4E9BDA}" destId="{D6318CAB-1982-47F8-B5D1-E928606E410D}" srcOrd="0" destOrd="0" presId="urn:microsoft.com/office/officeart/2005/8/layout/pyramid2"/>
    <dgm:cxn modelId="{1BCE9E64-BD83-4903-8756-AFF74FAD5228}" type="presParOf" srcId="{BB9B3F97-29AF-45DE-B196-E8EF7C4E9BDA}" destId="{7E4E9E5F-F030-4E88-9666-47369E7107F7}" srcOrd="1" destOrd="0" presId="urn:microsoft.com/office/officeart/2005/8/layout/pyramid2"/>
    <dgm:cxn modelId="{2FA930A2-AE42-4EE9-8B17-CE6F0E0332E4}" type="presParOf" srcId="{BB9B3F97-29AF-45DE-B196-E8EF7C4E9BDA}" destId="{9A82603D-B1BC-4C64-9F43-AD2711BF356D}" srcOrd="2" destOrd="0" presId="urn:microsoft.com/office/officeart/2005/8/layout/pyramid2"/>
    <dgm:cxn modelId="{31B23340-DC1A-4D0B-AB0D-49B922BF58DF}" type="presParOf" srcId="{BB9B3F97-29AF-45DE-B196-E8EF7C4E9BDA}" destId="{3BC7E73B-394A-4AC3-ACE2-9F9578F39AF2}" srcOrd="3" destOrd="0" presId="urn:microsoft.com/office/officeart/2005/8/layout/pyramid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814B21-54B6-4DD4-80BF-CFC7617797BF}" type="doc">
      <dgm:prSet loTypeId="urn:microsoft.com/office/officeart/2005/8/layout/pyramid2" loCatId="list" qsTypeId="urn:microsoft.com/office/officeart/2005/8/quickstyle/simple1" qsCatId="simple" csTypeId="urn:microsoft.com/office/officeart/2005/8/colors/accent1_2" csCatId="accent1" phldr="1"/>
      <dgm:spPr/>
    </dgm:pt>
    <dgm:pt modelId="{C345CB8C-F180-4A97-9ED0-51A2975AA2E8}">
      <dgm:prSet phldrT="[Text]"/>
      <dgm:spPr/>
      <dgm:t>
        <a:bodyPr/>
        <a:lstStyle/>
        <a:p>
          <a:r>
            <a:rPr lang="en-US" dirty="0" smtClean="0"/>
            <a:t>Specific</a:t>
          </a:r>
          <a:endParaRPr lang="en-US" dirty="0"/>
        </a:p>
      </dgm:t>
    </dgm:pt>
    <dgm:pt modelId="{0B16E518-E162-42BF-8FCE-9AA601E9234E}" type="parTrans" cxnId="{EB6C5B4A-874A-4BCB-9F45-895C3641378C}">
      <dgm:prSet/>
      <dgm:spPr/>
      <dgm:t>
        <a:bodyPr/>
        <a:lstStyle/>
        <a:p>
          <a:endParaRPr lang="en-US"/>
        </a:p>
      </dgm:t>
    </dgm:pt>
    <dgm:pt modelId="{8A0FC008-5C61-4D7E-A7EA-B66E76144B00}" type="sibTrans" cxnId="{EB6C5B4A-874A-4BCB-9F45-895C3641378C}">
      <dgm:prSet/>
      <dgm:spPr/>
      <dgm:t>
        <a:bodyPr/>
        <a:lstStyle/>
        <a:p>
          <a:endParaRPr lang="en-US"/>
        </a:p>
      </dgm:t>
    </dgm:pt>
    <dgm:pt modelId="{790483ED-CF49-4800-BC21-902C7BE0743D}">
      <dgm:prSet phldrT="[Text]"/>
      <dgm:spPr/>
      <dgm:t>
        <a:bodyPr/>
        <a:lstStyle/>
        <a:p>
          <a:r>
            <a:rPr lang="en-US" dirty="0" smtClean="0"/>
            <a:t>General</a:t>
          </a:r>
          <a:endParaRPr lang="en-US" dirty="0"/>
        </a:p>
      </dgm:t>
    </dgm:pt>
    <dgm:pt modelId="{2F6DDDA3-0DAB-477B-AEDE-59F3EBDF8C29}" type="parTrans" cxnId="{6E8813A9-60B0-44F1-83C8-68881E9C6E8A}">
      <dgm:prSet/>
      <dgm:spPr/>
      <dgm:t>
        <a:bodyPr/>
        <a:lstStyle/>
        <a:p>
          <a:endParaRPr lang="en-US"/>
        </a:p>
      </dgm:t>
    </dgm:pt>
    <dgm:pt modelId="{165F774C-4BC5-4D5C-8DF3-D2A2983082CB}" type="sibTrans" cxnId="{6E8813A9-60B0-44F1-83C8-68881E9C6E8A}">
      <dgm:prSet/>
      <dgm:spPr/>
      <dgm:t>
        <a:bodyPr/>
        <a:lstStyle/>
        <a:p>
          <a:endParaRPr lang="en-US"/>
        </a:p>
      </dgm:t>
    </dgm:pt>
    <dgm:pt modelId="{5F37CFAF-28C0-445C-A8BF-3A975BA42B36}" type="pres">
      <dgm:prSet presAssocID="{99814B21-54B6-4DD4-80BF-CFC7617797BF}" presName="compositeShape" presStyleCnt="0">
        <dgm:presLayoutVars>
          <dgm:dir/>
          <dgm:resizeHandles/>
        </dgm:presLayoutVars>
      </dgm:prSet>
      <dgm:spPr/>
    </dgm:pt>
    <dgm:pt modelId="{EB82FE4A-869D-48F1-A8FA-8E912BDB5690}" type="pres">
      <dgm:prSet presAssocID="{99814B21-54B6-4DD4-80BF-CFC7617797BF}" presName="pyramid" presStyleLbl="node1" presStyleIdx="0" presStyleCnt="1" custLinFactNeighborX="13899" custLinFactNeighborY="-2000"/>
      <dgm:spPr>
        <a:gradFill rotWithShape="0">
          <a:gsLst>
            <a:gs pos="0">
              <a:srgbClr val="000082"/>
            </a:gs>
            <a:gs pos="30000">
              <a:srgbClr val="66008F"/>
            </a:gs>
            <a:gs pos="64999">
              <a:srgbClr val="BA0066"/>
            </a:gs>
            <a:gs pos="89999">
              <a:srgbClr val="FF0000"/>
            </a:gs>
            <a:gs pos="100000">
              <a:srgbClr val="FF8200"/>
            </a:gs>
          </a:gsLst>
          <a:lin ang="5400000" scaled="0"/>
        </a:gradFill>
      </dgm:spPr>
    </dgm:pt>
    <dgm:pt modelId="{BB9B3F97-29AF-45DE-B196-E8EF7C4E9BDA}" type="pres">
      <dgm:prSet presAssocID="{99814B21-54B6-4DD4-80BF-CFC7617797BF}" presName="theList" presStyleCnt="0"/>
      <dgm:spPr/>
    </dgm:pt>
    <dgm:pt modelId="{D6318CAB-1982-47F8-B5D1-E928606E410D}" type="pres">
      <dgm:prSet presAssocID="{C345CB8C-F180-4A97-9ED0-51A2975AA2E8}" presName="aNode" presStyleLbl="fgAcc1" presStyleIdx="0" presStyleCnt="2">
        <dgm:presLayoutVars>
          <dgm:bulletEnabled val="1"/>
        </dgm:presLayoutVars>
      </dgm:prSet>
      <dgm:spPr/>
      <dgm:t>
        <a:bodyPr/>
        <a:lstStyle/>
        <a:p>
          <a:endParaRPr lang="en-US"/>
        </a:p>
      </dgm:t>
    </dgm:pt>
    <dgm:pt modelId="{7E4E9E5F-F030-4E88-9666-47369E7107F7}" type="pres">
      <dgm:prSet presAssocID="{C345CB8C-F180-4A97-9ED0-51A2975AA2E8}" presName="aSpace" presStyleCnt="0"/>
      <dgm:spPr/>
    </dgm:pt>
    <dgm:pt modelId="{9A82603D-B1BC-4C64-9F43-AD2711BF356D}" type="pres">
      <dgm:prSet presAssocID="{790483ED-CF49-4800-BC21-902C7BE0743D}" presName="aNode" presStyleLbl="fgAcc1" presStyleIdx="1" presStyleCnt="2">
        <dgm:presLayoutVars>
          <dgm:bulletEnabled val="1"/>
        </dgm:presLayoutVars>
      </dgm:prSet>
      <dgm:spPr/>
      <dgm:t>
        <a:bodyPr/>
        <a:lstStyle/>
        <a:p>
          <a:endParaRPr lang="en-US"/>
        </a:p>
      </dgm:t>
    </dgm:pt>
    <dgm:pt modelId="{3BC7E73B-394A-4AC3-ACE2-9F9578F39AF2}" type="pres">
      <dgm:prSet presAssocID="{790483ED-CF49-4800-BC21-902C7BE0743D}" presName="aSpace" presStyleCnt="0"/>
      <dgm:spPr/>
    </dgm:pt>
  </dgm:ptLst>
  <dgm:cxnLst>
    <dgm:cxn modelId="{6E8813A9-60B0-44F1-83C8-68881E9C6E8A}" srcId="{99814B21-54B6-4DD4-80BF-CFC7617797BF}" destId="{790483ED-CF49-4800-BC21-902C7BE0743D}" srcOrd="1" destOrd="0" parTransId="{2F6DDDA3-0DAB-477B-AEDE-59F3EBDF8C29}" sibTransId="{165F774C-4BC5-4D5C-8DF3-D2A2983082CB}"/>
    <dgm:cxn modelId="{A68334A7-636E-4731-AFE9-6081EF1E357D}" type="presOf" srcId="{790483ED-CF49-4800-BC21-902C7BE0743D}" destId="{9A82603D-B1BC-4C64-9F43-AD2711BF356D}" srcOrd="0" destOrd="0" presId="urn:microsoft.com/office/officeart/2005/8/layout/pyramid2"/>
    <dgm:cxn modelId="{EB6C5B4A-874A-4BCB-9F45-895C3641378C}" srcId="{99814B21-54B6-4DD4-80BF-CFC7617797BF}" destId="{C345CB8C-F180-4A97-9ED0-51A2975AA2E8}" srcOrd="0" destOrd="0" parTransId="{0B16E518-E162-42BF-8FCE-9AA601E9234E}" sibTransId="{8A0FC008-5C61-4D7E-A7EA-B66E76144B00}"/>
    <dgm:cxn modelId="{B6B7E786-9304-429B-8A78-068FAFCE1F6C}" type="presOf" srcId="{C345CB8C-F180-4A97-9ED0-51A2975AA2E8}" destId="{D6318CAB-1982-47F8-B5D1-E928606E410D}" srcOrd="0" destOrd="0" presId="urn:microsoft.com/office/officeart/2005/8/layout/pyramid2"/>
    <dgm:cxn modelId="{BBFD76C2-8DD1-426A-8196-B6397A02F326}" type="presOf" srcId="{99814B21-54B6-4DD4-80BF-CFC7617797BF}" destId="{5F37CFAF-28C0-445C-A8BF-3A975BA42B36}" srcOrd="0" destOrd="0" presId="urn:microsoft.com/office/officeart/2005/8/layout/pyramid2"/>
    <dgm:cxn modelId="{3293AAB7-E67B-4F38-809B-645ACEFFF31F}" type="presParOf" srcId="{5F37CFAF-28C0-445C-A8BF-3A975BA42B36}" destId="{EB82FE4A-869D-48F1-A8FA-8E912BDB5690}" srcOrd="0" destOrd="0" presId="urn:microsoft.com/office/officeart/2005/8/layout/pyramid2"/>
    <dgm:cxn modelId="{4C25F452-FDC7-45DC-B460-0FE2545486DE}" type="presParOf" srcId="{5F37CFAF-28C0-445C-A8BF-3A975BA42B36}" destId="{BB9B3F97-29AF-45DE-B196-E8EF7C4E9BDA}" srcOrd="1" destOrd="0" presId="urn:microsoft.com/office/officeart/2005/8/layout/pyramid2"/>
    <dgm:cxn modelId="{F52E1FF0-CF0E-4F38-8D03-6F59FCABD3D5}" type="presParOf" srcId="{BB9B3F97-29AF-45DE-B196-E8EF7C4E9BDA}" destId="{D6318CAB-1982-47F8-B5D1-E928606E410D}" srcOrd="0" destOrd="0" presId="urn:microsoft.com/office/officeart/2005/8/layout/pyramid2"/>
    <dgm:cxn modelId="{282D660A-3DA0-4B6A-89F8-A59B28E75E54}" type="presParOf" srcId="{BB9B3F97-29AF-45DE-B196-E8EF7C4E9BDA}" destId="{7E4E9E5F-F030-4E88-9666-47369E7107F7}" srcOrd="1" destOrd="0" presId="urn:microsoft.com/office/officeart/2005/8/layout/pyramid2"/>
    <dgm:cxn modelId="{2F53349F-5FF4-4FF8-9AE1-322546180738}" type="presParOf" srcId="{BB9B3F97-29AF-45DE-B196-E8EF7C4E9BDA}" destId="{9A82603D-B1BC-4C64-9F43-AD2711BF356D}" srcOrd="2" destOrd="0" presId="urn:microsoft.com/office/officeart/2005/8/layout/pyramid2"/>
    <dgm:cxn modelId="{819C063A-DA87-4816-A20B-EAC27C90B5FE}" type="presParOf" srcId="{BB9B3F97-29AF-45DE-B196-E8EF7C4E9BDA}" destId="{3BC7E73B-394A-4AC3-ACE2-9F9578F39AF2}" srcOrd="3" destOrd="0" presId="urn:microsoft.com/office/officeart/2005/8/layout/pyramid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8F4B159-1576-4B56-9914-58C8C410EF1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B561FC0D-BF18-4FC6-8E07-19F091913038}">
      <dgm:prSet phldrT="[Text]"/>
      <dgm:spPr/>
      <dgm:t>
        <a:bodyPr/>
        <a:lstStyle/>
        <a:p>
          <a:r>
            <a:rPr lang="en-US" dirty="0" smtClean="0"/>
            <a:t>Getting out of the house</a:t>
          </a:r>
        </a:p>
        <a:p>
          <a:r>
            <a:rPr lang="en-US" dirty="0" smtClean="0"/>
            <a:t> </a:t>
          </a:r>
          <a:r>
            <a:rPr lang="en-US" i="1" dirty="0" smtClean="0"/>
            <a:t>p</a:t>
          </a:r>
          <a:r>
            <a:rPr lang="en-US" dirty="0" smtClean="0"/>
            <a:t> = 1.0</a:t>
          </a:r>
          <a:endParaRPr lang="en-US" dirty="0"/>
        </a:p>
      </dgm:t>
    </dgm:pt>
    <dgm:pt modelId="{0D4A8486-6783-4619-90E8-0A70345FECC3}" type="parTrans" cxnId="{0C161599-AEE5-485A-9AC5-55419347061B}">
      <dgm:prSet/>
      <dgm:spPr/>
      <dgm:t>
        <a:bodyPr/>
        <a:lstStyle/>
        <a:p>
          <a:endParaRPr lang="en-US"/>
        </a:p>
      </dgm:t>
    </dgm:pt>
    <dgm:pt modelId="{ECD46330-1C7C-4287-81EE-688FD2C7AFFD}" type="sibTrans" cxnId="{0C161599-AEE5-485A-9AC5-55419347061B}">
      <dgm:prSet/>
      <dgm:spPr/>
      <dgm:t>
        <a:bodyPr/>
        <a:lstStyle/>
        <a:p>
          <a:endParaRPr lang="en-US"/>
        </a:p>
      </dgm:t>
    </dgm:pt>
    <dgm:pt modelId="{D7626204-4903-4247-89E8-F200C42E48A9}">
      <dgm:prSet phldrT="[Text]"/>
      <dgm:spPr/>
      <dgm:t>
        <a:bodyPr/>
        <a:lstStyle/>
        <a:p>
          <a:r>
            <a:rPr lang="en-US" dirty="0" smtClean="0"/>
            <a:t>Catch Bus</a:t>
          </a:r>
        </a:p>
        <a:p>
          <a:r>
            <a:rPr lang="en-US" i="1" dirty="0" smtClean="0"/>
            <a:t>p</a:t>
          </a:r>
          <a:r>
            <a:rPr lang="en-US" dirty="0" smtClean="0"/>
            <a:t> = 0.5</a:t>
          </a:r>
          <a:endParaRPr lang="en-US" dirty="0"/>
        </a:p>
      </dgm:t>
    </dgm:pt>
    <dgm:pt modelId="{9442AD14-1337-45E7-861F-A3AD4F314021}" type="parTrans" cxnId="{B5E8FFEC-AF12-4530-8B6E-1D5754D775FC}">
      <dgm:prSet/>
      <dgm:spPr/>
      <dgm:t>
        <a:bodyPr/>
        <a:lstStyle/>
        <a:p>
          <a:endParaRPr lang="en-US"/>
        </a:p>
      </dgm:t>
    </dgm:pt>
    <dgm:pt modelId="{11E93B08-3E63-4926-B671-DAF027C8F3D1}" type="sibTrans" cxnId="{B5E8FFEC-AF12-4530-8B6E-1D5754D775FC}">
      <dgm:prSet/>
      <dgm:spPr/>
      <dgm:t>
        <a:bodyPr/>
        <a:lstStyle/>
        <a:p>
          <a:endParaRPr lang="en-US"/>
        </a:p>
      </dgm:t>
    </dgm:pt>
    <dgm:pt modelId="{8C44F33B-6F56-4B08-857F-94A8A600C2D9}">
      <dgm:prSet phldrT="[Text]"/>
      <dgm:spPr/>
      <dgm:t>
        <a:bodyPr/>
        <a:lstStyle/>
        <a:p>
          <a:r>
            <a:rPr lang="en-US" dirty="0" smtClean="0"/>
            <a:t>Catch Bus</a:t>
          </a:r>
        </a:p>
        <a:p>
          <a:r>
            <a:rPr lang="en-US" i="1" dirty="0" smtClean="0"/>
            <a:t>p</a:t>
          </a:r>
          <a:r>
            <a:rPr lang="en-US" dirty="0" smtClean="0"/>
            <a:t> = 0.25</a:t>
          </a:r>
          <a:endParaRPr lang="en-US" dirty="0"/>
        </a:p>
      </dgm:t>
    </dgm:pt>
    <dgm:pt modelId="{773689B9-B85C-4AFE-BFC9-FB50EA76AB3B}" type="parTrans" cxnId="{48DB7200-D0B8-407A-A537-452C934AE382}">
      <dgm:prSet/>
      <dgm:spPr/>
      <dgm:t>
        <a:bodyPr/>
        <a:lstStyle/>
        <a:p>
          <a:endParaRPr lang="en-US"/>
        </a:p>
      </dgm:t>
    </dgm:pt>
    <dgm:pt modelId="{8DE3C4D0-4A51-402B-94F6-7F9A22EEBA23}" type="sibTrans" cxnId="{48DB7200-D0B8-407A-A537-452C934AE382}">
      <dgm:prSet/>
      <dgm:spPr/>
      <dgm:t>
        <a:bodyPr/>
        <a:lstStyle/>
        <a:p>
          <a:endParaRPr lang="en-US"/>
        </a:p>
      </dgm:t>
    </dgm:pt>
    <dgm:pt modelId="{E4AA32D7-84D6-41A8-8F7A-66B41FE3733C}">
      <dgm:prSet phldrT="[Text]"/>
      <dgm:spPr/>
      <dgm:t>
        <a:bodyPr/>
        <a:lstStyle/>
        <a:p>
          <a:r>
            <a:rPr lang="en-US" dirty="0" smtClean="0"/>
            <a:t>Miss Bus</a:t>
          </a:r>
        </a:p>
        <a:p>
          <a:r>
            <a:rPr lang="en-US" i="1" dirty="0" smtClean="0"/>
            <a:t>p</a:t>
          </a:r>
          <a:r>
            <a:rPr lang="en-US" dirty="0" smtClean="0"/>
            <a:t> = 0.25</a:t>
          </a:r>
          <a:endParaRPr lang="en-US" dirty="0"/>
        </a:p>
      </dgm:t>
    </dgm:pt>
    <dgm:pt modelId="{6B247F37-4E88-4836-A90C-F639DC91DE02}" type="parTrans" cxnId="{DC557CFE-A3F2-4EDB-A53D-7912D97E4B37}">
      <dgm:prSet/>
      <dgm:spPr/>
      <dgm:t>
        <a:bodyPr/>
        <a:lstStyle/>
        <a:p>
          <a:endParaRPr lang="en-US"/>
        </a:p>
      </dgm:t>
    </dgm:pt>
    <dgm:pt modelId="{07C895D2-D224-4A69-98E3-A12DE987CF9F}" type="sibTrans" cxnId="{DC557CFE-A3F2-4EDB-A53D-7912D97E4B37}">
      <dgm:prSet/>
      <dgm:spPr/>
      <dgm:t>
        <a:bodyPr/>
        <a:lstStyle/>
        <a:p>
          <a:endParaRPr lang="en-US"/>
        </a:p>
      </dgm:t>
    </dgm:pt>
    <dgm:pt modelId="{39799799-A65F-4458-A8B7-EFC3E096785C}">
      <dgm:prSet phldrT="[Text]"/>
      <dgm:spPr/>
      <dgm:t>
        <a:bodyPr/>
        <a:lstStyle/>
        <a:p>
          <a:r>
            <a:rPr lang="en-US" dirty="0" smtClean="0"/>
            <a:t>Miss Bus</a:t>
          </a:r>
        </a:p>
        <a:p>
          <a:r>
            <a:rPr lang="en-US" i="1" dirty="0" smtClean="0"/>
            <a:t>p</a:t>
          </a:r>
          <a:r>
            <a:rPr lang="en-US" dirty="0" smtClean="0"/>
            <a:t> = 0.5</a:t>
          </a:r>
          <a:endParaRPr lang="en-US" dirty="0"/>
        </a:p>
      </dgm:t>
    </dgm:pt>
    <dgm:pt modelId="{0191CFE2-BF31-4AE3-9BF5-392ACE30E06D}" type="parTrans" cxnId="{FADCDE9A-333A-4493-A63F-F225F4780587}">
      <dgm:prSet/>
      <dgm:spPr/>
      <dgm:t>
        <a:bodyPr/>
        <a:lstStyle/>
        <a:p>
          <a:endParaRPr lang="en-US"/>
        </a:p>
      </dgm:t>
    </dgm:pt>
    <dgm:pt modelId="{1C10D04C-1D98-49D4-9C85-08950CB897C5}" type="sibTrans" cxnId="{FADCDE9A-333A-4493-A63F-F225F4780587}">
      <dgm:prSet/>
      <dgm:spPr/>
      <dgm:t>
        <a:bodyPr/>
        <a:lstStyle/>
        <a:p>
          <a:endParaRPr lang="en-US"/>
        </a:p>
      </dgm:t>
    </dgm:pt>
    <dgm:pt modelId="{66BF7FAD-338D-4589-922E-FBB9B8F177A5}">
      <dgm:prSet phldrT="[Text]"/>
      <dgm:spPr/>
      <dgm:t>
        <a:bodyPr/>
        <a:lstStyle/>
        <a:p>
          <a:r>
            <a:rPr lang="en-US" dirty="0" smtClean="0"/>
            <a:t>Catch Bus</a:t>
          </a:r>
        </a:p>
        <a:p>
          <a:r>
            <a:rPr lang="en-US" i="1" dirty="0" smtClean="0"/>
            <a:t>p</a:t>
          </a:r>
          <a:r>
            <a:rPr lang="en-US" dirty="0" smtClean="0"/>
            <a:t> = 0.25</a:t>
          </a:r>
          <a:endParaRPr lang="en-US" dirty="0"/>
        </a:p>
      </dgm:t>
    </dgm:pt>
    <dgm:pt modelId="{8EDD6BAC-8E18-4397-89E4-3FD3487E3FD5}" type="parTrans" cxnId="{EC40835B-C3AD-44F4-A800-19786052D319}">
      <dgm:prSet/>
      <dgm:spPr/>
      <dgm:t>
        <a:bodyPr/>
        <a:lstStyle/>
        <a:p>
          <a:endParaRPr lang="en-US"/>
        </a:p>
      </dgm:t>
    </dgm:pt>
    <dgm:pt modelId="{9D78163D-DE5B-473B-B914-CA96A61D859E}" type="sibTrans" cxnId="{EC40835B-C3AD-44F4-A800-19786052D319}">
      <dgm:prSet/>
      <dgm:spPr/>
      <dgm:t>
        <a:bodyPr/>
        <a:lstStyle/>
        <a:p>
          <a:endParaRPr lang="en-US"/>
        </a:p>
      </dgm:t>
    </dgm:pt>
    <dgm:pt modelId="{B99A7179-9F16-43EB-9BDB-D9A5C9FA6051}">
      <dgm:prSet/>
      <dgm:spPr/>
      <dgm:t>
        <a:bodyPr/>
        <a:lstStyle/>
        <a:p>
          <a:r>
            <a:rPr lang="en-US" dirty="0" smtClean="0"/>
            <a:t>Miss Bus</a:t>
          </a:r>
        </a:p>
        <a:p>
          <a:r>
            <a:rPr lang="en-US" i="1" dirty="0" smtClean="0"/>
            <a:t>p</a:t>
          </a:r>
          <a:r>
            <a:rPr lang="en-US" dirty="0" smtClean="0"/>
            <a:t> = 0.25</a:t>
          </a:r>
          <a:endParaRPr lang="en-US" dirty="0"/>
        </a:p>
      </dgm:t>
    </dgm:pt>
    <dgm:pt modelId="{86FC81D4-233B-4120-A960-8A136F3B5E34}" type="parTrans" cxnId="{608E5561-E6B4-4216-B7CC-11A3CF6AC110}">
      <dgm:prSet/>
      <dgm:spPr/>
      <dgm:t>
        <a:bodyPr/>
        <a:lstStyle/>
        <a:p>
          <a:endParaRPr lang="en-US"/>
        </a:p>
      </dgm:t>
    </dgm:pt>
    <dgm:pt modelId="{534B893B-96D1-4F0D-9011-5C4F528CFE96}" type="sibTrans" cxnId="{608E5561-E6B4-4216-B7CC-11A3CF6AC110}">
      <dgm:prSet/>
      <dgm:spPr/>
      <dgm:t>
        <a:bodyPr/>
        <a:lstStyle/>
        <a:p>
          <a:endParaRPr lang="en-US"/>
        </a:p>
      </dgm:t>
    </dgm:pt>
    <dgm:pt modelId="{4D2C2A9B-5D42-43F8-8ED6-AD71B2EB77C2}">
      <dgm:prSet/>
      <dgm:spPr/>
      <dgm:t>
        <a:bodyPr/>
        <a:lstStyle/>
        <a:p>
          <a:r>
            <a:rPr lang="en-US" dirty="0" smtClean="0"/>
            <a:t>Miss Bus</a:t>
          </a:r>
        </a:p>
        <a:p>
          <a:r>
            <a:rPr lang="en-US" i="1" dirty="0" smtClean="0"/>
            <a:t>p</a:t>
          </a:r>
          <a:r>
            <a:rPr lang="en-US" dirty="0" smtClean="0"/>
            <a:t> = 0.125</a:t>
          </a:r>
          <a:endParaRPr lang="en-US" dirty="0"/>
        </a:p>
      </dgm:t>
    </dgm:pt>
    <dgm:pt modelId="{BE25129A-1F71-4228-ACE4-49F3B041401C}" type="parTrans" cxnId="{6F20548A-9685-4C76-8CCD-50BF7CDD6C6C}">
      <dgm:prSet/>
      <dgm:spPr/>
      <dgm:t>
        <a:bodyPr/>
        <a:lstStyle/>
        <a:p>
          <a:endParaRPr lang="en-US"/>
        </a:p>
      </dgm:t>
    </dgm:pt>
    <dgm:pt modelId="{30BC45E8-A388-42A4-B1B3-92B12B98A879}" type="sibTrans" cxnId="{6F20548A-9685-4C76-8CCD-50BF7CDD6C6C}">
      <dgm:prSet/>
      <dgm:spPr/>
      <dgm:t>
        <a:bodyPr/>
        <a:lstStyle/>
        <a:p>
          <a:endParaRPr lang="en-US"/>
        </a:p>
      </dgm:t>
    </dgm:pt>
    <dgm:pt modelId="{FC136417-4E85-42AF-B773-9817A609564A}">
      <dgm:prSet phldrT="[Text]"/>
      <dgm:spPr/>
      <dgm:t>
        <a:bodyPr/>
        <a:lstStyle/>
        <a:p>
          <a:r>
            <a:rPr lang="en-US" dirty="0" smtClean="0"/>
            <a:t>Catch Bus</a:t>
          </a:r>
        </a:p>
        <a:p>
          <a:r>
            <a:rPr lang="en-US" i="1" dirty="0" smtClean="0"/>
            <a:t>p</a:t>
          </a:r>
          <a:r>
            <a:rPr lang="en-US" dirty="0" smtClean="0"/>
            <a:t> = 0.125</a:t>
          </a:r>
          <a:endParaRPr lang="en-US" dirty="0"/>
        </a:p>
      </dgm:t>
    </dgm:pt>
    <dgm:pt modelId="{D054423C-E0FD-4079-8377-ECDB7448414B}" type="parTrans" cxnId="{C1F3DD6E-7650-47E4-BEA3-396D1760F7EF}">
      <dgm:prSet/>
      <dgm:spPr/>
      <dgm:t>
        <a:bodyPr/>
        <a:lstStyle/>
        <a:p>
          <a:endParaRPr lang="en-US"/>
        </a:p>
      </dgm:t>
    </dgm:pt>
    <dgm:pt modelId="{D4ECFCF0-F04B-427E-A9D9-79EE6631846C}" type="sibTrans" cxnId="{C1F3DD6E-7650-47E4-BEA3-396D1760F7EF}">
      <dgm:prSet/>
      <dgm:spPr/>
      <dgm:t>
        <a:bodyPr/>
        <a:lstStyle/>
        <a:p>
          <a:endParaRPr lang="en-US"/>
        </a:p>
      </dgm:t>
    </dgm:pt>
    <dgm:pt modelId="{04795A16-8D30-472A-9090-CA0110F03106}">
      <dgm:prSet phldrT="[Text]"/>
      <dgm:spPr/>
      <dgm:t>
        <a:bodyPr/>
        <a:lstStyle/>
        <a:p>
          <a:r>
            <a:rPr lang="en-US" dirty="0" smtClean="0"/>
            <a:t>Catch Bus</a:t>
          </a:r>
        </a:p>
        <a:p>
          <a:r>
            <a:rPr lang="en-US" i="1" dirty="0" smtClean="0"/>
            <a:t>p</a:t>
          </a:r>
          <a:r>
            <a:rPr lang="en-US" dirty="0" smtClean="0"/>
            <a:t> = 0.125</a:t>
          </a:r>
          <a:endParaRPr lang="en-US" dirty="0"/>
        </a:p>
      </dgm:t>
    </dgm:pt>
    <dgm:pt modelId="{0657F68B-5874-4183-81F2-779AD211D6BF}" type="parTrans" cxnId="{95BA8375-0BA7-4379-972C-D77393EB56E7}">
      <dgm:prSet/>
      <dgm:spPr/>
      <dgm:t>
        <a:bodyPr/>
        <a:lstStyle/>
        <a:p>
          <a:endParaRPr lang="en-US"/>
        </a:p>
      </dgm:t>
    </dgm:pt>
    <dgm:pt modelId="{02F3A166-C0B3-45C7-8B7B-041B3A6A9BD6}" type="sibTrans" cxnId="{95BA8375-0BA7-4379-972C-D77393EB56E7}">
      <dgm:prSet/>
      <dgm:spPr/>
      <dgm:t>
        <a:bodyPr/>
        <a:lstStyle/>
        <a:p>
          <a:endParaRPr lang="en-US"/>
        </a:p>
      </dgm:t>
    </dgm:pt>
    <dgm:pt modelId="{9F9C28C4-85F9-441B-93B1-AC34092216F4}">
      <dgm:prSet/>
      <dgm:spPr/>
      <dgm:t>
        <a:bodyPr/>
        <a:lstStyle/>
        <a:p>
          <a:r>
            <a:rPr lang="en-US" dirty="0" smtClean="0"/>
            <a:t>Miss Bus</a:t>
          </a:r>
        </a:p>
        <a:p>
          <a:r>
            <a:rPr lang="en-US" i="1" dirty="0" smtClean="0"/>
            <a:t>p</a:t>
          </a:r>
          <a:r>
            <a:rPr lang="en-US" dirty="0" smtClean="0"/>
            <a:t> = 0.125</a:t>
          </a:r>
          <a:endParaRPr lang="en-US" dirty="0"/>
        </a:p>
      </dgm:t>
    </dgm:pt>
    <dgm:pt modelId="{55258838-0419-4C5A-834A-0F5AB0378EBC}" type="parTrans" cxnId="{5428A72E-D577-493B-BEFD-BA4421DE05A5}">
      <dgm:prSet/>
      <dgm:spPr/>
      <dgm:t>
        <a:bodyPr/>
        <a:lstStyle/>
        <a:p>
          <a:endParaRPr lang="en-US"/>
        </a:p>
      </dgm:t>
    </dgm:pt>
    <dgm:pt modelId="{7583522A-1D82-4918-9778-303C2D933F84}" type="sibTrans" cxnId="{5428A72E-D577-493B-BEFD-BA4421DE05A5}">
      <dgm:prSet/>
      <dgm:spPr/>
      <dgm:t>
        <a:bodyPr/>
        <a:lstStyle/>
        <a:p>
          <a:endParaRPr lang="en-US"/>
        </a:p>
      </dgm:t>
    </dgm:pt>
    <dgm:pt modelId="{8DBB71FB-F260-43CD-9E36-4EC51490FF8E}" type="pres">
      <dgm:prSet presAssocID="{C8F4B159-1576-4B56-9914-58C8C410EF14}" presName="diagram" presStyleCnt="0">
        <dgm:presLayoutVars>
          <dgm:chPref val="1"/>
          <dgm:dir/>
          <dgm:animOne val="branch"/>
          <dgm:animLvl val="lvl"/>
          <dgm:resizeHandles val="exact"/>
        </dgm:presLayoutVars>
      </dgm:prSet>
      <dgm:spPr/>
      <dgm:t>
        <a:bodyPr/>
        <a:lstStyle/>
        <a:p>
          <a:endParaRPr lang="en-US"/>
        </a:p>
      </dgm:t>
    </dgm:pt>
    <dgm:pt modelId="{DDD36F9A-4026-4008-9706-6E1A143FB4AC}" type="pres">
      <dgm:prSet presAssocID="{B561FC0D-BF18-4FC6-8E07-19F091913038}" presName="root1" presStyleCnt="0"/>
      <dgm:spPr/>
    </dgm:pt>
    <dgm:pt modelId="{7B28EC50-EC68-4B81-837A-8DFBA95303F3}" type="pres">
      <dgm:prSet presAssocID="{B561FC0D-BF18-4FC6-8E07-19F091913038}" presName="LevelOneTextNode" presStyleLbl="node0" presStyleIdx="0" presStyleCnt="1" custScaleY="135241">
        <dgm:presLayoutVars>
          <dgm:chPref val="3"/>
        </dgm:presLayoutVars>
      </dgm:prSet>
      <dgm:spPr/>
      <dgm:t>
        <a:bodyPr/>
        <a:lstStyle/>
        <a:p>
          <a:endParaRPr lang="en-US"/>
        </a:p>
      </dgm:t>
    </dgm:pt>
    <dgm:pt modelId="{79D1952C-6161-4FBD-B112-4C8E74F0604E}" type="pres">
      <dgm:prSet presAssocID="{B561FC0D-BF18-4FC6-8E07-19F091913038}" presName="level2hierChild" presStyleCnt="0"/>
      <dgm:spPr/>
    </dgm:pt>
    <dgm:pt modelId="{02BBE312-19D6-41EF-9CA7-5BF6909AD835}" type="pres">
      <dgm:prSet presAssocID="{9442AD14-1337-45E7-861F-A3AD4F314021}" presName="conn2-1" presStyleLbl="parChTrans1D2" presStyleIdx="0" presStyleCnt="2"/>
      <dgm:spPr/>
      <dgm:t>
        <a:bodyPr/>
        <a:lstStyle/>
        <a:p>
          <a:endParaRPr lang="en-US"/>
        </a:p>
      </dgm:t>
    </dgm:pt>
    <dgm:pt modelId="{8FF4967D-59ED-464D-85D9-1D8A63C5B8B6}" type="pres">
      <dgm:prSet presAssocID="{9442AD14-1337-45E7-861F-A3AD4F314021}" presName="connTx" presStyleLbl="parChTrans1D2" presStyleIdx="0" presStyleCnt="2"/>
      <dgm:spPr/>
      <dgm:t>
        <a:bodyPr/>
        <a:lstStyle/>
        <a:p>
          <a:endParaRPr lang="en-US"/>
        </a:p>
      </dgm:t>
    </dgm:pt>
    <dgm:pt modelId="{2861F481-A621-4368-B9BC-0C9D52A6B5EB}" type="pres">
      <dgm:prSet presAssocID="{D7626204-4903-4247-89E8-F200C42E48A9}" presName="root2" presStyleCnt="0"/>
      <dgm:spPr/>
    </dgm:pt>
    <dgm:pt modelId="{151BEC8E-66AF-4022-86E9-223868372AE5}" type="pres">
      <dgm:prSet presAssocID="{D7626204-4903-4247-89E8-F200C42E48A9}" presName="LevelTwoTextNode" presStyleLbl="node2" presStyleIdx="0" presStyleCnt="2" custScaleY="149551">
        <dgm:presLayoutVars>
          <dgm:chPref val="3"/>
        </dgm:presLayoutVars>
      </dgm:prSet>
      <dgm:spPr/>
      <dgm:t>
        <a:bodyPr/>
        <a:lstStyle/>
        <a:p>
          <a:endParaRPr lang="en-US"/>
        </a:p>
      </dgm:t>
    </dgm:pt>
    <dgm:pt modelId="{C733730C-5327-4F40-AA5A-387E33894FB3}" type="pres">
      <dgm:prSet presAssocID="{D7626204-4903-4247-89E8-F200C42E48A9}" presName="level3hierChild" presStyleCnt="0"/>
      <dgm:spPr/>
    </dgm:pt>
    <dgm:pt modelId="{2F15835B-CB64-40E8-A528-21A949DC06E9}" type="pres">
      <dgm:prSet presAssocID="{773689B9-B85C-4AFE-BFC9-FB50EA76AB3B}" presName="conn2-1" presStyleLbl="parChTrans1D3" presStyleIdx="0" presStyleCnt="4"/>
      <dgm:spPr/>
      <dgm:t>
        <a:bodyPr/>
        <a:lstStyle/>
        <a:p>
          <a:endParaRPr lang="en-US"/>
        </a:p>
      </dgm:t>
    </dgm:pt>
    <dgm:pt modelId="{6D1B9A3A-2FEA-4884-A3F2-05E963F71584}" type="pres">
      <dgm:prSet presAssocID="{773689B9-B85C-4AFE-BFC9-FB50EA76AB3B}" presName="connTx" presStyleLbl="parChTrans1D3" presStyleIdx="0" presStyleCnt="4"/>
      <dgm:spPr/>
      <dgm:t>
        <a:bodyPr/>
        <a:lstStyle/>
        <a:p>
          <a:endParaRPr lang="en-US"/>
        </a:p>
      </dgm:t>
    </dgm:pt>
    <dgm:pt modelId="{94D745F7-8C33-4EAC-B01B-1CE4D01333C8}" type="pres">
      <dgm:prSet presAssocID="{8C44F33B-6F56-4B08-857F-94A8A600C2D9}" presName="root2" presStyleCnt="0"/>
      <dgm:spPr/>
    </dgm:pt>
    <dgm:pt modelId="{05DF2E33-4A59-4487-8AE2-32C3948A4BB5}" type="pres">
      <dgm:prSet presAssocID="{8C44F33B-6F56-4B08-857F-94A8A600C2D9}" presName="LevelTwoTextNode" presStyleLbl="node3" presStyleIdx="0" presStyleCnt="4" custScaleY="146360" custLinFactNeighborX="27304">
        <dgm:presLayoutVars>
          <dgm:chPref val="3"/>
        </dgm:presLayoutVars>
      </dgm:prSet>
      <dgm:spPr/>
      <dgm:t>
        <a:bodyPr/>
        <a:lstStyle/>
        <a:p>
          <a:endParaRPr lang="en-US"/>
        </a:p>
      </dgm:t>
    </dgm:pt>
    <dgm:pt modelId="{914A6A91-51FE-496D-BA1A-2A5D6F1AC66C}" type="pres">
      <dgm:prSet presAssocID="{8C44F33B-6F56-4B08-857F-94A8A600C2D9}" presName="level3hierChild" presStyleCnt="0"/>
      <dgm:spPr/>
    </dgm:pt>
    <dgm:pt modelId="{1573C246-3F4E-422B-8642-96AD0FE50E39}" type="pres">
      <dgm:prSet presAssocID="{D054423C-E0FD-4079-8377-ECDB7448414B}" presName="conn2-1" presStyleLbl="parChTrans1D4" presStyleIdx="0" presStyleCnt="4"/>
      <dgm:spPr/>
      <dgm:t>
        <a:bodyPr/>
        <a:lstStyle/>
        <a:p>
          <a:endParaRPr lang="en-US"/>
        </a:p>
      </dgm:t>
    </dgm:pt>
    <dgm:pt modelId="{A0D036CF-2009-4DFB-B4A1-B590580F4A17}" type="pres">
      <dgm:prSet presAssocID="{D054423C-E0FD-4079-8377-ECDB7448414B}" presName="connTx" presStyleLbl="parChTrans1D4" presStyleIdx="0" presStyleCnt="4"/>
      <dgm:spPr/>
      <dgm:t>
        <a:bodyPr/>
        <a:lstStyle/>
        <a:p>
          <a:endParaRPr lang="en-US"/>
        </a:p>
      </dgm:t>
    </dgm:pt>
    <dgm:pt modelId="{70EB0CAD-3D88-4A43-BADB-289520E0B16C}" type="pres">
      <dgm:prSet presAssocID="{FC136417-4E85-42AF-B773-9817A609564A}" presName="root2" presStyleCnt="0"/>
      <dgm:spPr/>
    </dgm:pt>
    <dgm:pt modelId="{29E81A52-AEB8-4D4F-A4BB-3565559951D4}" type="pres">
      <dgm:prSet presAssocID="{FC136417-4E85-42AF-B773-9817A609564A}" presName="LevelTwoTextNode" presStyleLbl="node4" presStyleIdx="0" presStyleCnt="4" custScaleY="145091" custLinFactNeighborX="64069">
        <dgm:presLayoutVars>
          <dgm:chPref val="3"/>
        </dgm:presLayoutVars>
      </dgm:prSet>
      <dgm:spPr/>
      <dgm:t>
        <a:bodyPr/>
        <a:lstStyle/>
        <a:p>
          <a:endParaRPr lang="en-US"/>
        </a:p>
      </dgm:t>
    </dgm:pt>
    <dgm:pt modelId="{CCEA8551-3ADA-40AC-8B22-899787E6D858}" type="pres">
      <dgm:prSet presAssocID="{FC136417-4E85-42AF-B773-9817A609564A}" presName="level3hierChild" presStyleCnt="0"/>
      <dgm:spPr/>
    </dgm:pt>
    <dgm:pt modelId="{6A7E137B-9FA9-4084-839E-F8A78C4B32C9}" type="pres">
      <dgm:prSet presAssocID="{BE25129A-1F71-4228-ACE4-49F3B041401C}" presName="conn2-1" presStyleLbl="parChTrans1D4" presStyleIdx="1" presStyleCnt="4"/>
      <dgm:spPr/>
      <dgm:t>
        <a:bodyPr/>
        <a:lstStyle/>
        <a:p>
          <a:endParaRPr lang="en-US"/>
        </a:p>
      </dgm:t>
    </dgm:pt>
    <dgm:pt modelId="{2888883E-7D48-4E00-B890-BA4F5E7E7395}" type="pres">
      <dgm:prSet presAssocID="{BE25129A-1F71-4228-ACE4-49F3B041401C}" presName="connTx" presStyleLbl="parChTrans1D4" presStyleIdx="1" presStyleCnt="4"/>
      <dgm:spPr/>
      <dgm:t>
        <a:bodyPr/>
        <a:lstStyle/>
        <a:p>
          <a:endParaRPr lang="en-US"/>
        </a:p>
      </dgm:t>
    </dgm:pt>
    <dgm:pt modelId="{8AA71854-1CEF-4B71-9459-C405C5A9A575}" type="pres">
      <dgm:prSet presAssocID="{4D2C2A9B-5D42-43F8-8ED6-AD71B2EB77C2}" presName="root2" presStyleCnt="0"/>
      <dgm:spPr/>
    </dgm:pt>
    <dgm:pt modelId="{7716BDC6-64FB-47B5-A0B8-CE14DADFBA08}" type="pres">
      <dgm:prSet presAssocID="{4D2C2A9B-5D42-43F8-8ED6-AD71B2EB77C2}" presName="LevelTwoTextNode" presStyleLbl="node4" presStyleIdx="1" presStyleCnt="4" custScaleY="145771" custLinFactNeighborX="63902">
        <dgm:presLayoutVars>
          <dgm:chPref val="3"/>
        </dgm:presLayoutVars>
      </dgm:prSet>
      <dgm:spPr/>
      <dgm:t>
        <a:bodyPr/>
        <a:lstStyle/>
        <a:p>
          <a:endParaRPr lang="en-US"/>
        </a:p>
      </dgm:t>
    </dgm:pt>
    <dgm:pt modelId="{CE2A4035-4624-4EB1-B13B-7D2C8E749CB5}" type="pres">
      <dgm:prSet presAssocID="{4D2C2A9B-5D42-43F8-8ED6-AD71B2EB77C2}" presName="level3hierChild" presStyleCnt="0"/>
      <dgm:spPr/>
    </dgm:pt>
    <dgm:pt modelId="{D85361EE-675C-4F78-9E77-9FFF6BE2FEE6}" type="pres">
      <dgm:prSet presAssocID="{6B247F37-4E88-4836-A90C-F639DC91DE02}" presName="conn2-1" presStyleLbl="parChTrans1D3" presStyleIdx="1" presStyleCnt="4"/>
      <dgm:spPr/>
      <dgm:t>
        <a:bodyPr/>
        <a:lstStyle/>
        <a:p>
          <a:endParaRPr lang="en-US"/>
        </a:p>
      </dgm:t>
    </dgm:pt>
    <dgm:pt modelId="{42B544AC-82AF-411D-9739-7C8157B072D2}" type="pres">
      <dgm:prSet presAssocID="{6B247F37-4E88-4836-A90C-F639DC91DE02}" presName="connTx" presStyleLbl="parChTrans1D3" presStyleIdx="1" presStyleCnt="4"/>
      <dgm:spPr/>
      <dgm:t>
        <a:bodyPr/>
        <a:lstStyle/>
        <a:p>
          <a:endParaRPr lang="en-US"/>
        </a:p>
      </dgm:t>
    </dgm:pt>
    <dgm:pt modelId="{8F792A8F-C334-4E6E-A6AA-4F893ACFAD6C}" type="pres">
      <dgm:prSet presAssocID="{E4AA32D7-84D6-41A8-8F7A-66B41FE3733C}" presName="root2" presStyleCnt="0"/>
      <dgm:spPr/>
    </dgm:pt>
    <dgm:pt modelId="{9D588EF9-F5D7-4935-9BBF-CBDE9DB239E7}" type="pres">
      <dgm:prSet presAssocID="{E4AA32D7-84D6-41A8-8F7A-66B41FE3733C}" presName="LevelTwoTextNode" presStyleLbl="node3" presStyleIdx="1" presStyleCnt="4" custLinFactNeighborX="33196">
        <dgm:presLayoutVars>
          <dgm:chPref val="3"/>
        </dgm:presLayoutVars>
      </dgm:prSet>
      <dgm:spPr/>
      <dgm:t>
        <a:bodyPr/>
        <a:lstStyle/>
        <a:p>
          <a:endParaRPr lang="en-US"/>
        </a:p>
      </dgm:t>
    </dgm:pt>
    <dgm:pt modelId="{5FDD2567-81F7-476B-83B0-33E0DA978AA9}" type="pres">
      <dgm:prSet presAssocID="{E4AA32D7-84D6-41A8-8F7A-66B41FE3733C}" presName="level3hierChild" presStyleCnt="0"/>
      <dgm:spPr/>
    </dgm:pt>
    <dgm:pt modelId="{68EE76CF-04FB-41DE-B8B9-D21BADFE01E9}" type="pres">
      <dgm:prSet presAssocID="{0657F68B-5874-4183-81F2-779AD211D6BF}" presName="conn2-1" presStyleLbl="parChTrans1D4" presStyleIdx="2" presStyleCnt="4"/>
      <dgm:spPr/>
      <dgm:t>
        <a:bodyPr/>
        <a:lstStyle/>
        <a:p>
          <a:endParaRPr lang="en-US"/>
        </a:p>
      </dgm:t>
    </dgm:pt>
    <dgm:pt modelId="{EEADCAEC-1425-46E3-ACA4-234D310791D0}" type="pres">
      <dgm:prSet presAssocID="{0657F68B-5874-4183-81F2-779AD211D6BF}" presName="connTx" presStyleLbl="parChTrans1D4" presStyleIdx="2" presStyleCnt="4"/>
      <dgm:spPr/>
      <dgm:t>
        <a:bodyPr/>
        <a:lstStyle/>
        <a:p>
          <a:endParaRPr lang="en-US"/>
        </a:p>
      </dgm:t>
    </dgm:pt>
    <dgm:pt modelId="{5E1363AD-B472-493F-8235-730D920977AA}" type="pres">
      <dgm:prSet presAssocID="{04795A16-8D30-472A-9090-CA0110F03106}" presName="root2" presStyleCnt="0"/>
      <dgm:spPr/>
    </dgm:pt>
    <dgm:pt modelId="{8DEA9E03-55D8-4964-8C1B-D24ED0FDA3BE}" type="pres">
      <dgm:prSet presAssocID="{04795A16-8D30-472A-9090-CA0110F03106}" presName="LevelTwoTextNode" presStyleLbl="node4" presStyleIdx="2" presStyleCnt="4" custScaleY="126217" custLinFactNeighborX="64069">
        <dgm:presLayoutVars>
          <dgm:chPref val="3"/>
        </dgm:presLayoutVars>
      </dgm:prSet>
      <dgm:spPr/>
      <dgm:t>
        <a:bodyPr/>
        <a:lstStyle/>
        <a:p>
          <a:endParaRPr lang="en-US"/>
        </a:p>
      </dgm:t>
    </dgm:pt>
    <dgm:pt modelId="{55CC9480-1B00-4DD5-9013-8A568B664514}" type="pres">
      <dgm:prSet presAssocID="{04795A16-8D30-472A-9090-CA0110F03106}" presName="level3hierChild" presStyleCnt="0"/>
      <dgm:spPr/>
    </dgm:pt>
    <dgm:pt modelId="{5823C751-47DC-4EAB-8D1A-F0274AEED70F}" type="pres">
      <dgm:prSet presAssocID="{55258838-0419-4C5A-834A-0F5AB0378EBC}" presName="conn2-1" presStyleLbl="parChTrans1D4" presStyleIdx="3" presStyleCnt="4"/>
      <dgm:spPr/>
      <dgm:t>
        <a:bodyPr/>
        <a:lstStyle/>
        <a:p>
          <a:endParaRPr lang="en-US"/>
        </a:p>
      </dgm:t>
    </dgm:pt>
    <dgm:pt modelId="{C341A19A-1EA1-41A1-97E2-C95C99EDEDA8}" type="pres">
      <dgm:prSet presAssocID="{55258838-0419-4C5A-834A-0F5AB0378EBC}" presName="connTx" presStyleLbl="parChTrans1D4" presStyleIdx="3" presStyleCnt="4"/>
      <dgm:spPr/>
      <dgm:t>
        <a:bodyPr/>
        <a:lstStyle/>
        <a:p>
          <a:endParaRPr lang="en-US"/>
        </a:p>
      </dgm:t>
    </dgm:pt>
    <dgm:pt modelId="{7AB20818-1DA3-4949-94BD-8A4400A44E1B}" type="pres">
      <dgm:prSet presAssocID="{9F9C28C4-85F9-441B-93B1-AC34092216F4}" presName="root2" presStyleCnt="0"/>
      <dgm:spPr/>
    </dgm:pt>
    <dgm:pt modelId="{845FDD44-2233-4E7A-914B-8371EFC28CC9}" type="pres">
      <dgm:prSet presAssocID="{9F9C28C4-85F9-441B-93B1-AC34092216F4}" presName="LevelTwoTextNode" presStyleLbl="node4" presStyleIdx="3" presStyleCnt="4" custScaleY="136756" custLinFactNeighborX="64069" custLinFactNeighborY="-4635">
        <dgm:presLayoutVars>
          <dgm:chPref val="3"/>
        </dgm:presLayoutVars>
      </dgm:prSet>
      <dgm:spPr/>
      <dgm:t>
        <a:bodyPr/>
        <a:lstStyle/>
        <a:p>
          <a:endParaRPr lang="en-US"/>
        </a:p>
      </dgm:t>
    </dgm:pt>
    <dgm:pt modelId="{213EB2B3-EFC3-4D8F-97F0-9ADD904ECA46}" type="pres">
      <dgm:prSet presAssocID="{9F9C28C4-85F9-441B-93B1-AC34092216F4}" presName="level3hierChild" presStyleCnt="0"/>
      <dgm:spPr/>
    </dgm:pt>
    <dgm:pt modelId="{06A19DD0-1EBC-43BF-BADA-A7DB23939922}" type="pres">
      <dgm:prSet presAssocID="{0191CFE2-BF31-4AE3-9BF5-392ACE30E06D}" presName="conn2-1" presStyleLbl="parChTrans1D2" presStyleIdx="1" presStyleCnt="2"/>
      <dgm:spPr/>
      <dgm:t>
        <a:bodyPr/>
        <a:lstStyle/>
        <a:p>
          <a:endParaRPr lang="en-US"/>
        </a:p>
      </dgm:t>
    </dgm:pt>
    <dgm:pt modelId="{36C6E6D7-BEFC-448D-A5C5-7DB001B521DC}" type="pres">
      <dgm:prSet presAssocID="{0191CFE2-BF31-4AE3-9BF5-392ACE30E06D}" presName="connTx" presStyleLbl="parChTrans1D2" presStyleIdx="1" presStyleCnt="2"/>
      <dgm:spPr/>
      <dgm:t>
        <a:bodyPr/>
        <a:lstStyle/>
        <a:p>
          <a:endParaRPr lang="en-US"/>
        </a:p>
      </dgm:t>
    </dgm:pt>
    <dgm:pt modelId="{A214EE2D-AAF3-4ABB-A6F6-1A7FA018C3ED}" type="pres">
      <dgm:prSet presAssocID="{39799799-A65F-4458-A8B7-EFC3E096785C}" presName="root2" presStyleCnt="0"/>
      <dgm:spPr/>
    </dgm:pt>
    <dgm:pt modelId="{A4EF806B-D849-4020-AB26-70ABCDF1651D}" type="pres">
      <dgm:prSet presAssocID="{39799799-A65F-4458-A8B7-EFC3E096785C}" presName="LevelTwoTextNode" presStyleLbl="node2" presStyleIdx="1" presStyleCnt="2" custScaleY="127866">
        <dgm:presLayoutVars>
          <dgm:chPref val="3"/>
        </dgm:presLayoutVars>
      </dgm:prSet>
      <dgm:spPr/>
      <dgm:t>
        <a:bodyPr/>
        <a:lstStyle/>
        <a:p>
          <a:endParaRPr lang="en-US"/>
        </a:p>
      </dgm:t>
    </dgm:pt>
    <dgm:pt modelId="{6F13265B-BB09-435C-87F6-EA28F259E61C}" type="pres">
      <dgm:prSet presAssocID="{39799799-A65F-4458-A8B7-EFC3E096785C}" presName="level3hierChild" presStyleCnt="0"/>
      <dgm:spPr/>
    </dgm:pt>
    <dgm:pt modelId="{5613FAEF-F2BD-4BFD-B22B-6218E8C5B46D}" type="pres">
      <dgm:prSet presAssocID="{8EDD6BAC-8E18-4397-89E4-3FD3487E3FD5}" presName="conn2-1" presStyleLbl="parChTrans1D3" presStyleIdx="2" presStyleCnt="4"/>
      <dgm:spPr/>
      <dgm:t>
        <a:bodyPr/>
        <a:lstStyle/>
        <a:p>
          <a:endParaRPr lang="en-US"/>
        </a:p>
      </dgm:t>
    </dgm:pt>
    <dgm:pt modelId="{972C6A6A-74D4-433D-9F28-09C4BE7820A0}" type="pres">
      <dgm:prSet presAssocID="{8EDD6BAC-8E18-4397-89E4-3FD3487E3FD5}" presName="connTx" presStyleLbl="parChTrans1D3" presStyleIdx="2" presStyleCnt="4"/>
      <dgm:spPr/>
      <dgm:t>
        <a:bodyPr/>
        <a:lstStyle/>
        <a:p>
          <a:endParaRPr lang="en-US"/>
        </a:p>
      </dgm:t>
    </dgm:pt>
    <dgm:pt modelId="{72D8B030-405E-49FB-BFDA-E4397E99F9F0}" type="pres">
      <dgm:prSet presAssocID="{66BF7FAD-338D-4589-922E-FBB9B8F177A5}" presName="root2" presStyleCnt="0"/>
      <dgm:spPr/>
    </dgm:pt>
    <dgm:pt modelId="{028A749F-CCC4-497A-BF15-0B1F0E1EB545}" type="pres">
      <dgm:prSet presAssocID="{66BF7FAD-338D-4589-922E-FBB9B8F177A5}" presName="LevelTwoTextNode" presStyleLbl="node3" presStyleIdx="2" presStyleCnt="4" custLinFactNeighborX="33196">
        <dgm:presLayoutVars>
          <dgm:chPref val="3"/>
        </dgm:presLayoutVars>
      </dgm:prSet>
      <dgm:spPr/>
      <dgm:t>
        <a:bodyPr/>
        <a:lstStyle/>
        <a:p>
          <a:endParaRPr lang="en-US"/>
        </a:p>
      </dgm:t>
    </dgm:pt>
    <dgm:pt modelId="{7B479222-B69B-415F-AE2C-E3C3E4AE229C}" type="pres">
      <dgm:prSet presAssocID="{66BF7FAD-338D-4589-922E-FBB9B8F177A5}" presName="level3hierChild" presStyleCnt="0"/>
      <dgm:spPr/>
    </dgm:pt>
    <dgm:pt modelId="{83D46A88-7CFB-48A3-A5E5-B9DB29D23FC9}" type="pres">
      <dgm:prSet presAssocID="{86FC81D4-233B-4120-A960-8A136F3B5E34}" presName="conn2-1" presStyleLbl="parChTrans1D3" presStyleIdx="3" presStyleCnt="4"/>
      <dgm:spPr/>
      <dgm:t>
        <a:bodyPr/>
        <a:lstStyle/>
        <a:p>
          <a:endParaRPr lang="en-US"/>
        </a:p>
      </dgm:t>
    </dgm:pt>
    <dgm:pt modelId="{3653738F-556C-4C3C-8620-5C4E307A2508}" type="pres">
      <dgm:prSet presAssocID="{86FC81D4-233B-4120-A960-8A136F3B5E34}" presName="connTx" presStyleLbl="parChTrans1D3" presStyleIdx="3" presStyleCnt="4"/>
      <dgm:spPr/>
      <dgm:t>
        <a:bodyPr/>
        <a:lstStyle/>
        <a:p>
          <a:endParaRPr lang="en-US"/>
        </a:p>
      </dgm:t>
    </dgm:pt>
    <dgm:pt modelId="{473AF4B2-C485-446D-B120-E73735E2592F}" type="pres">
      <dgm:prSet presAssocID="{B99A7179-9F16-43EB-9BDB-D9A5C9FA6051}" presName="root2" presStyleCnt="0"/>
      <dgm:spPr/>
    </dgm:pt>
    <dgm:pt modelId="{A92961EF-2DAE-40D3-8463-A369E2BD4BA2}" type="pres">
      <dgm:prSet presAssocID="{B99A7179-9F16-43EB-9BDB-D9A5C9FA6051}" presName="LevelTwoTextNode" presStyleLbl="node3" presStyleIdx="3" presStyleCnt="4" custLinFactNeighborX="33196">
        <dgm:presLayoutVars>
          <dgm:chPref val="3"/>
        </dgm:presLayoutVars>
      </dgm:prSet>
      <dgm:spPr/>
      <dgm:t>
        <a:bodyPr/>
        <a:lstStyle/>
        <a:p>
          <a:endParaRPr lang="en-US"/>
        </a:p>
      </dgm:t>
    </dgm:pt>
    <dgm:pt modelId="{694C1B66-1657-45E3-8B45-1CC007365D69}" type="pres">
      <dgm:prSet presAssocID="{B99A7179-9F16-43EB-9BDB-D9A5C9FA6051}" presName="level3hierChild" presStyleCnt="0"/>
      <dgm:spPr/>
    </dgm:pt>
  </dgm:ptLst>
  <dgm:cxnLst>
    <dgm:cxn modelId="{B3A83C45-5AC6-421E-936E-E6FF799DB900}" type="presOf" srcId="{0191CFE2-BF31-4AE3-9BF5-392ACE30E06D}" destId="{36C6E6D7-BEFC-448D-A5C5-7DB001B521DC}" srcOrd="1" destOrd="0" presId="urn:microsoft.com/office/officeart/2005/8/layout/hierarchy2"/>
    <dgm:cxn modelId="{D04E3330-2101-400E-A0A8-2C13794E3878}" type="presOf" srcId="{39799799-A65F-4458-A8B7-EFC3E096785C}" destId="{A4EF806B-D849-4020-AB26-70ABCDF1651D}" srcOrd="0" destOrd="0" presId="urn:microsoft.com/office/officeart/2005/8/layout/hierarchy2"/>
    <dgm:cxn modelId="{87CFF049-0566-4336-8BB7-76914ABB9691}" type="presOf" srcId="{0657F68B-5874-4183-81F2-779AD211D6BF}" destId="{68EE76CF-04FB-41DE-B8B9-D21BADFE01E9}" srcOrd="0" destOrd="0" presId="urn:microsoft.com/office/officeart/2005/8/layout/hierarchy2"/>
    <dgm:cxn modelId="{98F3DCE0-E369-4452-9545-EDC018A8BBE1}" type="presOf" srcId="{BE25129A-1F71-4228-ACE4-49F3B041401C}" destId="{2888883E-7D48-4E00-B890-BA4F5E7E7395}" srcOrd="1" destOrd="0" presId="urn:microsoft.com/office/officeart/2005/8/layout/hierarchy2"/>
    <dgm:cxn modelId="{1A00CD7B-8324-41A9-BBC4-25C6BC161DBD}" type="presOf" srcId="{55258838-0419-4C5A-834A-0F5AB0378EBC}" destId="{5823C751-47DC-4EAB-8D1A-F0274AEED70F}" srcOrd="0" destOrd="0" presId="urn:microsoft.com/office/officeart/2005/8/layout/hierarchy2"/>
    <dgm:cxn modelId="{52C37E54-2C7C-4936-B697-189A57B2D32A}" type="presOf" srcId="{04795A16-8D30-472A-9090-CA0110F03106}" destId="{8DEA9E03-55D8-4964-8C1B-D24ED0FDA3BE}" srcOrd="0" destOrd="0" presId="urn:microsoft.com/office/officeart/2005/8/layout/hierarchy2"/>
    <dgm:cxn modelId="{812DD1B9-A0A4-4849-9310-E737A3D9362B}" type="presOf" srcId="{8EDD6BAC-8E18-4397-89E4-3FD3487E3FD5}" destId="{972C6A6A-74D4-433D-9F28-09C4BE7820A0}" srcOrd="1" destOrd="0" presId="urn:microsoft.com/office/officeart/2005/8/layout/hierarchy2"/>
    <dgm:cxn modelId="{934D17FD-AA6F-4979-98A9-6FB9B033E2E9}" type="presOf" srcId="{0191CFE2-BF31-4AE3-9BF5-392ACE30E06D}" destId="{06A19DD0-1EBC-43BF-BADA-A7DB23939922}" srcOrd="0" destOrd="0" presId="urn:microsoft.com/office/officeart/2005/8/layout/hierarchy2"/>
    <dgm:cxn modelId="{E3B8DD94-8B5D-4DF4-92A8-CBF13C3F706D}" type="presOf" srcId="{773689B9-B85C-4AFE-BFC9-FB50EA76AB3B}" destId="{6D1B9A3A-2FEA-4884-A3F2-05E963F71584}" srcOrd="1" destOrd="0" presId="urn:microsoft.com/office/officeart/2005/8/layout/hierarchy2"/>
    <dgm:cxn modelId="{C202C270-FEF2-4096-A86D-C0055918E56E}" type="presOf" srcId="{B561FC0D-BF18-4FC6-8E07-19F091913038}" destId="{7B28EC50-EC68-4B81-837A-8DFBA95303F3}" srcOrd="0" destOrd="0" presId="urn:microsoft.com/office/officeart/2005/8/layout/hierarchy2"/>
    <dgm:cxn modelId="{4E6D5ED6-BBAB-4207-B439-90D89091AE5F}" type="presOf" srcId="{6B247F37-4E88-4836-A90C-F639DC91DE02}" destId="{42B544AC-82AF-411D-9739-7C8157B072D2}" srcOrd="1" destOrd="0" presId="urn:microsoft.com/office/officeart/2005/8/layout/hierarchy2"/>
    <dgm:cxn modelId="{705FB448-D146-4A6F-BF82-1A2EEE27C5B2}" type="presOf" srcId="{C8F4B159-1576-4B56-9914-58C8C410EF14}" destId="{8DBB71FB-F260-43CD-9E36-4EC51490FF8E}" srcOrd="0" destOrd="0" presId="urn:microsoft.com/office/officeart/2005/8/layout/hierarchy2"/>
    <dgm:cxn modelId="{FADCDE9A-333A-4493-A63F-F225F4780587}" srcId="{B561FC0D-BF18-4FC6-8E07-19F091913038}" destId="{39799799-A65F-4458-A8B7-EFC3E096785C}" srcOrd="1" destOrd="0" parTransId="{0191CFE2-BF31-4AE3-9BF5-392ACE30E06D}" sibTransId="{1C10D04C-1D98-49D4-9C85-08950CB897C5}"/>
    <dgm:cxn modelId="{34FA2B5B-3753-485C-9B39-D631B10100A8}" type="presOf" srcId="{B99A7179-9F16-43EB-9BDB-D9A5C9FA6051}" destId="{A92961EF-2DAE-40D3-8463-A369E2BD4BA2}" srcOrd="0" destOrd="0" presId="urn:microsoft.com/office/officeart/2005/8/layout/hierarchy2"/>
    <dgm:cxn modelId="{EB2777D2-C744-4697-8405-9382126748B6}" type="presOf" srcId="{FC136417-4E85-42AF-B773-9817A609564A}" destId="{29E81A52-AEB8-4D4F-A4BB-3565559951D4}" srcOrd="0" destOrd="0" presId="urn:microsoft.com/office/officeart/2005/8/layout/hierarchy2"/>
    <dgm:cxn modelId="{48DB7200-D0B8-407A-A537-452C934AE382}" srcId="{D7626204-4903-4247-89E8-F200C42E48A9}" destId="{8C44F33B-6F56-4B08-857F-94A8A600C2D9}" srcOrd="0" destOrd="0" parTransId="{773689B9-B85C-4AFE-BFC9-FB50EA76AB3B}" sibTransId="{8DE3C4D0-4A51-402B-94F6-7F9A22EEBA23}"/>
    <dgm:cxn modelId="{53C05EA9-C6A8-4BCB-8364-B9EEC4F67D8D}" type="presOf" srcId="{8C44F33B-6F56-4B08-857F-94A8A600C2D9}" destId="{05DF2E33-4A59-4487-8AE2-32C3948A4BB5}" srcOrd="0" destOrd="0" presId="urn:microsoft.com/office/officeart/2005/8/layout/hierarchy2"/>
    <dgm:cxn modelId="{EE8E15A2-E315-41B3-A9EA-06072DCF7871}" type="presOf" srcId="{0657F68B-5874-4183-81F2-779AD211D6BF}" destId="{EEADCAEC-1425-46E3-ACA4-234D310791D0}" srcOrd="1" destOrd="0" presId="urn:microsoft.com/office/officeart/2005/8/layout/hierarchy2"/>
    <dgm:cxn modelId="{561776C8-3354-4147-BFD0-0C8C9A9A437C}" type="presOf" srcId="{9F9C28C4-85F9-441B-93B1-AC34092216F4}" destId="{845FDD44-2233-4E7A-914B-8371EFC28CC9}" srcOrd="0" destOrd="0" presId="urn:microsoft.com/office/officeart/2005/8/layout/hierarchy2"/>
    <dgm:cxn modelId="{EC40835B-C3AD-44F4-A800-19786052D319}" srcId="{39799799-A65F-4458-A8B7-EFC3E096785C}" destId="{66BF7FAD-338D-4589-922E-FBB9B8F177A5}" srcOrd="0" destOrd="0" parTransId="{8EDD6BAC-8E18-4397-89E4-3FD3487E3FD5}" sibTransId="{9D78163D-DE5B-473B-B914-CA96A61D859E}"/>
    <dgm:cxn modelId="{2D951CF3-AAF3-4D6D-B757-852D5DA9C0C9}" type="presOf" srcId="{D7626204-4903-4247-89E8-F200C42E48A9}" destId="{151BEC8E-66AF-4022-86E9-223868372AE5}" srcOrd="0" destOrd="0" presId="urn:microsoft.com/office/officeart/2005/8/layout/hierarchy2"/>
    <dgm:cxn modelId="{0C161599-AEE5-485A-9AC5-55419347061B}" srcId="{C8F4B159-1576-4B56-9914-58C8C410EF14}" destId="{B561FC0D-BF18-4FC6-8E07-19F091913038}" srcOrd="0" destOrd="0" parTransId="{0D4A8486-6783-4619-90E8-0A70345FECC3}" sibTransId="{ECD46330-1C7C-4287-81EE-688FD2C7AFFD}"/>
    <dgm:cxn modelId="{C1F3DD6E-7650-47E4-BEA3-396D1760F7EF}" srcId="{8C44F33B-6F56-4B08-857F-94A8A600C2D9}" destId="{FC136417-4E85-42AF-B773-9817A609564A}" srcOrd="0" destOrd="0" parTransId="{D054423C-E0FD-4079-8377-ECDB7448414B}" sibTransId="{D4ECFCF0-F04B-427E-A9D9-79EE6631846C}"/>
    <dgm:cxn modelId="{1C973C9B-8AF8-4672-9BBB-C4A58F475A24}" type="presOf" srcId="{D054423C-E0FD-4079-8377-ECDB7448414B}" destId="{1573C246-3F4E-422B-8642-96AD0FE50E39}" srcOrd="0" destOrd="0" presId="urn:microsoft.com/office/officeart/2005/8/layout/hierarchy2"/>
    <dgm:cxn modelId="{A43A5B80-2EDB-4FB2-AE85-A6B8894DEB4F}" type="presOf" srcId="{6B247F37-4E88-4836-A90C-F639DC91DE02}" destId="{D85361EE-675C-4F78-9E77-9FFF6BE2FEE6}" srcOrd="0" destOrd="0" presId="urn:microsoft.com/office/officeart/2005/8/layout/hierarchy2"/>
    <dgm:cxn modelId="{95BA8375-0BA7-4379-972C-D77393EB56E7}" srcId="{E4AA32D7-84D6-41A8-8F7A-66B41FE3733C}" destId="{04795A16-8D30-472A-9090-CA0110F03106}" srcOrd="0" destOrd="0" parTransId="{0657F68B-5874-4183-81F2-779AD211D6BF}" sibTransId="{02F3A166-C0B3-45C7-8B7B-041B3A6A9BD6}"/>
    <dgm:cxn modelId="{D7B36C1F-316D-4786-8D37-53A12144D7F2}" type="presOf" srcId="{D054423C-E0FD-4079-8377-ECDB7448414B}" destId="{A0D036CF-2009-4DFB-B4A1-B590580F4A17}" srcOrd="1" destOrd="0" presId="urn:microsoft.com/office/officeart/2005/8/layout/hierarchy2"/>
    <dgm:cxn modelId="{6F20548A-9685-4C76-8CCD-50BF7CDD6C6C}" srcId="{8C44F33B-6F56-4B08-857F-94A8A600C2D9}" destId="{4D2C2A9B-5D42-43F8-8ED6-AD71B2EB77C2}" srcOrd="1" destOrd="0" parTransId="{BE25129A-1F71-4228-ACE4-49F3B041401C}" sibTransId="{30BC45E8-A388-42A4-B1B3-92B12B98A879}"/>
    <dgm:cxn modelId="{9E31B656-2E05-430E-966F-136262822B53}" type="presOf" srcId="{66BF7FAD-338D-4589-922E-FBB9B8F177A5}" destId="{028A749F-CCC4-497A-BF15-0B1F0E1EB545}" srcOrd="0" destOrd="0" presId="urn:microsoft.com/office/officeart/2005/8/layout/hierarchy2"/>
    <dgm:cxn modelId="{27CF81F6-3757-44EF-9D5D-6FF981F592EA}" type="presOf" srcId="{773689B9-B85C-4AFE-BFC9-FB50EA76AB3B}" destId="{2F15835B-CB64-40E8-A528-21A949DC06E9}" srcOrd="0" destOrd="0" presId="urn:microsoft.com/office/officeart/2005/8/layout/hierarchy2"/>
    <dgm:cxn modelId="{F8D007FA-FF13-4184-9837-FBFADBCBAB99}" type="presOf" srcId="{9442AD14-1337-45E7-861F-A3AD4F314021}" destId="{02BBE312-19D6-41EF-9CA7-5BF6909AD835}" srcOrd="0" destOrd="0" presId="urn:microsoft.com/office/officeart/2005/8/layout/hierarchy2"/>
    <dgm:cxn modelId="{2AFC006F-15F4-47D4-B2A9-B5AB92E0F312}" type="presOf" srcId="{86FC81D4-233B-4120-A960-8A136F3B5E34}" destId="{3653738F-556C-4C3C-8620-5C4E307A2508}" srcOrd="1" destOrd="0" presId="urn:microsoft.com/office/officeart/2005/8/layout/hierarchy2"/>
    <dgm:cxn modelId="{5428A72E-D577-493B-BEFD-BA4421DE05A5}" srcId="{E4AA32D7-84D6-41A8-8F7A-66B41FE3733C}" destId="{9F9C28C4-85F9-441B-93B1-AC34092216F4}" srcOrd="1" destOrd="0" parTransId="{55258838-0419-4C5A-834A-0F5AB0378EBC}" sibTransId="{7583522A-1D82-4918-9778-303C2D933F84}"/>
    <dgm:cxn modelId="{DC557CFE-A3F2-4EDB-A53D-7912D97E4B37}" srcId="{D7626204-4903-4247-89E8-F200C42E48A9}" destId="{E4AA32D7-84D6-41A8-8F7A-66B41FE3733C}" srcOrd="1" destOrd="0" parTransId="{6B247F37-4E88-4836-A90C-F639DC91DE02}" sibTransId="{07C895D2-D224-4A69-98E3-A12DE987CF9F}"/>
    <dgm:cxn modelId="{E95DF059-2F0E-4EAF-A6EA-F75915A67D50}" type="presOf" srcId="{9442AD14-1337-45E7-861F-A3AD4F314021}" destId="{8FF4967D-59ED-464D-85D9-1D8A63C5B8B6}" srcOrd="1" destOrd="0" presId="urn:microsoft.com/office/officeart/2005/8/layout/hierarchy2"/>
    <dgm:cxn modelId="{B5E8FFEC-AF12-4530-8B6E-1D5754D775FC}" srcId="{B561FC0D-BF18-4FC6-8E07-19F091913038}" destId="{D7626204-4903-4247-89E8-F200C42E48A9}" srcOrd="0" destOrd="0" parTransId="{9442AD14-1337-45E7-861F-A3AD4F314021}" sibTransId="{11E93B08-3E63-4926-B671-DAF027C8F3D1}"/>
    <dgm:cxn modelId="{608E5561-E6B4-4216-B7CC-11A3CF6AC110}" srcId="{39799799-A65F-4458-A8B7-EFC3E096785C}" destId="{B99A7179-9F16-43EB-9BDB-D9A5C9FA6051}" srcOrd="1" destOrd="0" parTransId="{86FC81D4-233B-4120-A960-8A136F3B5E34}" sibTransId="{534B893B-96D1-4F0D-9011-5C4F528CFE96}"/>
    <dgm:cxn modelId="{34FBAAB1-CDBC-4165-935D-BD695E8BE086}" type="presOf" srcId="{4D2C2A9B-5D42-43F8-8ED6-AD71B2EB77C2}" destId="{7716BDC6-64FB-47B5-A0B8-CE14DADFBA08}" srcOrd="0" destOrd="0" presId="urn:microsoft.com/office/officeart/2005/8/layout/hierarchy2"/>
    <dgm:cxn modelId="{70BBE2A3-6F89-436E-89E4-58478E5DEC22}" type="presOf" srcId="{E4AA32D7-84D6-41A8-8F7A-66B41FE3733C}" destId="{9D588EF9-F5D7-4935-9BBF-CBDE9DB239E7}" srcOrd="0" destOrd="0" presId="urn:microsoft.com/office/officeart/2005/8/layout/hierarchy2"/>
    <dgm:cxn modelId="{71CFC21A-855E-4B30-A59B-59BB7ECCB4CD}" type="presOf" srcId="{8EDD6BAC-8E18-4397-89E4-3FD3487E3FD5}" destId="{5613FAEF-F2BD-4BFD-B22B-6218E8C5B46D}" srcOrd="0" destOrd="0" presId="urn:microsoft.com/office/officeart/2005/8/layout/hierarchy2"/>
    <dgm:cxn modelId="{2550D0DE-BA5C-4C2C-95B4-BC5771E777D4}" type="presOf" srcId="{55258838-0419-4C5A-834A-0F5AB0378EBC}" destId="{C341A19A-1EA1-41A1-97E2-C95C99EDEDA8}" srcOrd="1" destOrd="0" presId="urn:microsoft.com/office/officeart/2005/8/layout/hierarchy2"/>
    <dgm:cxn modelId="{33BC8078-A2C9-43E4-A156-BBB3FDEEEB77}" type="presOf" srcId="{86FC81D4-233B-4120-A960-8A136F3B5E34}" destId="{83D46A88-7CFB-48A3-A5E5-B9DB29D23FC9}" srcOrd="0" destOrd="0" presId="urn:microsoft.com/office/officeart/2005/8/layout/hierarchy2"/>
    <dgm:cxn modelId="{D8D65264-BDFB-4D01-A499-BACA0CBBAEBD}" type="presOf" srcId="{BE25129A-1F71-4228-ACE4-49F3B041401C}" destId="{6A7E137B-9FA9-4084-839E-F8A78C4B32C9}" srcOrd="0" destOrd="0" presId="urn:microsoft.com/office/officeart/2005/8/layout/hierarchy2"/>
    <dgm:cxn modelId="{0209F389-F344-49B2-B2FE-7112D40A2CCB}" type="presParOf" srcId="{8DBB71FB-F260-43CD-9E36-4EC51490FF8E}" destId="{DDD36F9A-4026-4008-9706-6E1A143FB4AC}" srcOrd="0" destOrd="0" presId="urn:microsoft.com/office/officeart/2005/8/layout/hierarchy2"/>
    <dgm:cxn modelId="{60D5F4B1-486B-4425-8C10-3D1A1500F628}" type="presParOf" srcId="{DDD36F9A-4026-4008-9706-6E1A143FB4AC}" destId="{7B28EC50-EC68-4B81-837A-8DFBA95303F3}" srcOrd="0" destOrd="0" presId="urn:microsoft.com/office/officeart/2005/8/layout/hierarchy2"/>
    <dgm:cxn modelId="{F66F6243-6384-4859-9DA0-095F6E5AEF1A}" type="presParOf" srcId="{DDD36F9A-4026-4008-9706-6E1A143FB4AC}" destId="{79D1952C-6161-4FBD-B112-4C8E74F0604E}" srcOrd="1" destOrd="0" presId="urn:microsoft.com/office/officeart/2005/8/layout/hierarchy2"/>
    <dgm:cxn modelId="{B795D1A5-DF15-4C4A-954A-FAA4670D0098}" type="presParOf" srcId="{79D1952C-6161-4FBD-B112-4C8E74F0604E}" destId="{02BBE312-19D6-41EF-9CA7-5BF6909AD835}" srcOrd="0" destOrd="0" presId="urn:microsoft.com/office/officeart/2005/8/layout/hierarchy2"/>
    <dgm:cxn modelId="{F6465973-8611-4550-AAB4-BA0A59417893}" type="presParOf" srcId="{02BBE312-19D6-41EF-9CA7-5BF6909AD835}" destId="{8FF4967D-59ED-464D-85D9-1D8A63C5B8B6}" srcOrd="0" destOrd="0" presId="urn:microsoft.com/office/officeart/2005/8/layout/hierarchy2"/>
    <dgm:cxn modelId="{28DEE6A3-E657-47FB-8F5F-E9C404A2775F}" type="presParOf" srcId="{79D1952C-6161-4FBD-B112-4C8E74F0604E}" destId="{2861F481-A621-4368-B9BC-0C9D52A6B5EB}" srcOrd="1" destOrd="0" presId="urn:microsoft.com/office/officeart/2005/8/layout/hierarchy2"/>
    <dgm:cxn modelId="{59B505C2-14CD-4C02-AE91-62A1804944A2}" type="presParOf" srcId="{2861F481-A621-4368-B9BC-0C9D52A6B5EB}" destId="{151BEC8E-66AF-4022-86E9-223868372AE5}" srcOrd="0" destOrd="0" presId="urn:microsoft.com/office/officeart/2005/8/layout/hierarchy2"/>
    <dgm:cxn modelId="{0A3F5ABD-7AB0-4A7F-9FDD-93B69870F328}" type="presParOf" srcId="{2861F481-A621-4368-B9BC-0C9D52A6B5EB}" destId="{C733730C-5327-4F40-AA5A-387E33894FB3}" srcOrd="1" destOrd="0" presId="urn:microsoft.com/office/officeart/2005/8/layout/hierarchy2"/>
    <dgm:cxn modelId="{E8B2D750-96BD-482F-9031-310D731C4F1C}" type="presParOf" srcId="{C733730C-5327-4F40-AA5A-387E33894FB3}" destId="{2F15835B-CB64-40E8-A528-21A949DC06E9}" srcOrd="0" destOrd="0" presId="urn:microsoft.com/office/officeart/2005/8/layout/hierarchy2"/>
    <dgm:cxn modelId="{86E07D2F-E3A9-4869-B60D-0EAA171251D7}" type="presParOf" srcId="{2F15835B-CB64-40E8-A528-21A949DC06E9}" destId="{6D1B9A3A-2FEA-4884-A3F2-05E963F71584}" srcOrd="0" destOrd="0" presId="urn:microsoft.com/office/officeart/2005/8/layout/hierarchy2"/>
    <dgm:cxn modelId="{EE1D82F3-F116-4018-96EA-5D184425B451}" type="presParOf" srcId="{C733730C-5327-4F40-AA5A-387E33894FB3}" destId="{94D745F7-8C33-4EAC-B01B-1CE4D01333C8}" srcOrd="1" destOrd="0" presId="urn:microsoft.com/office/officeart/2005/8/layout/hierarchy2"/>
    <dgm:cxn modelId="{F5ECF410-136A-4ED4-91E1-6C352B4F6138}" type="presParOf" srcId="{94D745F7-8C33-4EAC-B01B-1CE4D01333C8}" destId="{05DF2E33-4A59-4487-8AE2-32C3948A4BB5}" srcOrd="0" destOrd="0" presId="urn:microsoft.com/office/officeart/2005/8/layout/hierarchy2"/>
    <dgm:cxn modelId="{BF413B3E-DCEA-4863-B1BC-F8979FB79BE0}" type="presParOf" srcId="{94D745F7-8C33-4EAC-B01B-1CE4D01333C8}" destId="{914A6A91-51FE-496D-BA1A-2A5D6F1AC66C}" srcOrd="1" destOrd="0" presId="urn:microsoft.com/office/officeart/2005/8/layout/hierarchy2"/>
    <dgm:cxn modelId="{28E8923A-C450-4247-B82A-D974B498F8C1}" type="presParOf" srcId="{914A6A91-51FE-496D-BA1A-2A5D6F1AC66C}" destId="{1573C246-3F4E-422B-8642-96AD0FE50E39}" srcOrd="0" destOrd="0" presId="urn:microsoft.com/office/officeart/2005/8/layout/hierarchy2"/>
    <dgm:cxn modelId="{59021474-A76D-4254-B91D-6A8C1644253D}" type="presParOf" srcId="{1573C246-3F4E-422B-8642-96AD0FE50E39}" destId="{A0D036CF-2009-4DFB-B4A1-B590580F4A17}" srcOrd="0" destOrd="0" presId="urn:microsoft.com/office/officeart/2005/8/layout/hierarchy2"/>
    <dgm:cxn modelId="{F0A23301-A0DE-400E-83BD-9595102297F7}" type="presParOf" srcId="{914A6A91-51FE-496D-BA1A-2A5D6F1AC66C}" destId="{70EB0CAD-3D88-4A43-BADB-289520E0B16C}" srcOrd="1" destOrd="0" presId="urn:microsoft.com/office/officeart/2005/8/layout/hierarchy2"/>
    <dgm:cxn modelId="{0621F5D5-F2C4-4107-BBFC-5870FCFC6C03}" type="presParOf" srcId="{70EB0CAD-3D88-4A43-BADB-289520E0B16C}" destId="{29E81A52-AEB8-4D4F-A4BB-3565559951D4}" srcOrd="0" destOrd="0" presId="urn:microsoft.com/office/officeart/2005/8/layout/hierarchy2"/>
    <dgm:cxn modelId="{FB76A651-C905-4729-8CC9-05E813076FF7}" type="presParOf" srcId="{70EB0CAD-3D88-4A43-BADB-289520E0B16C}" destId="{CCEA8551-3ADA-40AC-8B22-899787E6D858}" srcOrd="1" destOrd="0" presId="urn:microsoft.com/office/officeart/2005/8/layout/hierarchy2"/>
    <dgm:cxn modelId="{A9A2115A-BDCD-49C1-AB4E-1BFA8775FB76}" type="presParOf" srcId="{914A6A91-51FE-496D-BA1A-2A5D6F1AC66C}" destId="{6A7E137B-9FA9-4084-839E-F8A78C4B32C9}" srcOrd="2" destOrd="0" presId="urn:microsoft.com/office/officeart/2005/8/layout/hierarchy2"/>
    <dgm:cxn modelId="{16715896-9793-4450-BB41-ABA6E6509BE8}" type="presParOf" srcId="{6A7E137B-9FA9-4084-839E-F8A78C4B32C9}" destId="{2888883E-7D48-4E00-B890-BA4F5E7E7395}" srcOrd="0" destOrd="0" presId="urn:microsoft.com/office/officeart/2005/8/layout/hierarchy2"/>
    <dgm:cxn modelId="{A414E9A3-2282-4BBB-BB15-011907AC8352}" type="presParOf" srcId="{914A6A91-51FE-496D-BA1A-2A5D6F1AC66C}" destId="{8AA71854-1CEF-4B71-9459-C405C5A9A575}" srcOrd="3" destOrd="0" presId="urn:microsoft.com/office/officeart/2005/8/layout/hierarchy2"/>
    <dgm:cxn modelId="{7D4E5006-3529-4013-BD3F-0499D74C8235}" type="presParOf" srcId="{8AA71854-1CEF-4B71-9459-C405C5A9A575}" destId="{7716BDC6-64FB-47B5-A0B8-CE14DADFBA08}" srcOrd="0" destOrd="0" presId="urn:microsoft.com/office/officeart/2005/8/layout/hierarchy2"/>
    <dgm:cxn modelId="{0BE0ED90-D947-4057-9B73-39E345B01281}" type="presParOf" srcId="{8AA71854-1CEF-4B71-9459-C405C5A9A575}" destId="{CE2A4035-4624-4EB1-B13B-7D2C8E749CB5}" srcOrd="1" destOrd="0" presId="urn:microsoft.com/office/officeart/2005/8/layout/hierarchy2"/>
    <dgm:cxn modelId="{D396795D-79AE-4C77-A2AC-AEF51038C598}" type="presParOf" srcId="{C733730C-5327-4F40-AA5A-387E33894FB3}" destId="{D85361EE-675C-4F78-9E77-9FFF6BE2FEE6}" srcOrd="2" destOrd="0" presId="urn:microsoft.com/office/officeart/2005/8/layout/hierarchy2"/>
    <dgm:cxn modelId="{CC92C20F-3518-435B-9840-E0B2FD06D1C7}" type="presParOf" srcId="{D85361EE-675C-4F78-9E77-9FFF6BE2FEE6}" destId="{42B544AC-82AF-411D-9739-7C8157B072D2}" srcOrd="0" destOrd="0" presId="urn:microsoft.com/office/officeart/2005/8/layout/hierarchy2"/>
    <dgm:cxn modelId="{DCDE5625-D5F3-4A8D-A04E-0241022DDB00}" type="presParOf" srcId="{C733730C-5327-4F40-AA5A-387E33894FB3}" destId="{8F792A8F-C334-4E6E-A6AA-4F893ACFAD6C}" srcOrd="3" destOrd="0" presId="urn:microsoft.com/office/officeart/2005/8/layout/hierarchy2"/>
    <dgm:cxn modelId="{0FB856FE-EC79-491F-B1F9-4150985A1555}" type="presParOf" srcId="{8F792A8F-C334-4E6E-A6AA-4F893ACFAD6C}" destId="{9D588EF9-F5D7-4935-9BBF-CBDE9DB239E7}" srcOrd="0" destOrd="0" presId="urn:microsoft.com/office/officeart/2005/8/layout/hierarchy2"/>
    <dgm:cxn modelId="{FB2FD10B-3234-4D77-A6E6-C92954E82C88}" type="presParOf" srcId="{8F792A8F-C334-4E6E-A6AA-4F893ACFAD6C}" destId="{5FDD2567-81F7-476B-83B0-33E0DA978AA9}" srcOrd="1" destOrd="0" presId="urn:microsoft.com/office/officeart/2005/8/layout/hierarchy2"/>
    <dgm:cxn modelId="{FCBE22B2-4248-4565-A626-A53DD3BFB444}" type="presParOf" srcId="{5FDD2567-81F7-476B-83B0-33E0DA978AA9}" destId="{68EE76CF-04FB-41DE-B8B9-D21BADFE01E9}" srcOrd="0" destOrd="0" presId="urn:microsoft.com/office/officeart/2005/8/layout/hierarchy2"/>
    <dgm:cxn modelId="{C2E3A894-E64B-4F66-90BC-0719AC29499B}" type="presParOf" srcId="{68EE76CF-04FB-41DE-B8B9-D21BADFE01E9}" destId="{EEADCAEC-1425-46E3-ACA4-234D310791D0}" srcOrd="0" destOrd="0" presId="urn:microsoft.com/office/officeart/2005/8/layout/hierarchy2"/>
    <dgm:cxn modelId="{3FA7A92B-C92F-40EF-9520-F614029C2B4F}" type="presParOf" srcId="{5FDD2567-81F7-476B-83B0-33E0DA978AA9}" destId="{5E1363AD-B472-493F-8235-730D920977AA}" srcOrd="1" destOrd="0" presId="urn:microsoft.com/office/officeart/2005/8/layout/hierarchy2"/>
    <dgm:cxn modelId="{823B43D7-CA93-4C09-912E-6EC7970EB3DA}" type="presParOf" srcId="{5E1363AD-B472-493F-8235-730D920977AA}" destId="{8DEA9E03-55D8-4964-8C1B-D24ED0FDA3BE}" srcOrd="0" destOrd="0" presId="urn:microsoft.com/office/officeart/2005/8/layout/hierarchy2"/>
    <dgm:cxn modelId="{EC077B49-40C7-4B39-A83D-46FCCA863BF7}" type="presParOf" srcId="{5E1363AD-B472-493F-8235-730D920977AA}" destId="{55CC9480-1B00-4DD5-9013-8A568B664514}" srcOrd="1" destOrd="0" presId="urn:microsoft.com/office/officeart/2005/8/layout/hierarchy2"/>
    <dgm:cxn modelId="{C6D524B8-221B-48FB-A19E-A4B0C7F168C8}" type="presParOf" srcId="{5FDD2567-81F7-476B-83B0-33E0DA978AA9}" destId="{5823C751-47DC-4EAB-8D1A-F0274AEED70F}" srcOrd="2" destOrd="0" presId="urn:microsoft.com/office/officeart/2005/8/layout/hierarchy2"/>
    <dgm:cxn modelId="{A86C6C4A-427F-4D8A-9EE2-4021420E9483}" type="presParOf" srcId="{5823C751-47DC-4EAB-8D1A-F0274AEED70F}" destId="{C341A19A-1EA1-41A1-97E2-C95C99EDEDA8}" srcOrd="0" destOrd="0" presId="urn:microsoft.com/office/officeart/2005/8/layout/hierarchy2"/>
    <dgm:cxn modelId="{E371B946-CC8C-44D5-8A82-08D5245719A0}" type="presParOf" srcId="{5FDD2567-81F7-476B-83B0-33E0DA978AA9}" destId="{7AB20818-1DA3-4949-94BD-8A4400A44E1B}" srcOrd="3" destOrd="0" presId="urn:microsoft.com/office/officeart/2005/8/layout/hierarchy2"/>
    <dgm:cxn modelId="{DB063874-3970-4A8D-8E22-2B3DA46B0551}" type="presParOf" srcId="{7AB20818-1DA3-4949-94BD-8A4400A44E1B}" destId="{845FDD44-2233-4E7A-914B-8371EFC28CC9}" srcOrd="0" destOrd="0" presId="urn:microsoft.com/office/officeart/2005/8/layout/hierarchy2"/>
    <dgm:cxn modelId="{0D96A2E8-E7D7-4CA7-97A4-B398014EFE05}" type="presParOf" srcId="{7AB20818-1DA3-4949-94BD-8A4400A44E1B}" destId="{213EB2B3-EFC3-4D8F-97F0-9ADD904ECA46}" srcOrd="1" destOrd="0" presId="urn:microsoft.com/office/officeart/2005/8/layout/hierarchy2"/>
    <dgm:cxn modelId="{6E373E65-7DEB-4B2A-9417-EE1885002BE4}" type="presParOf" srcId="{79D1952C-6161-4FBD-B112-4C8E74F0604E}" destId="{06A19DD0-1EBC-43BF-BADA-A7DB23939922}" srcOrd="2" destOrd="0" presId="urn:microsoft.com/office/officeart/2005/8/layout/hierarchy2"/>
    <dgm:cxn modelId="{C3CA8D5C-FA0B-40E5-AC2B-E0276F7B358A}" type="presParOf" srcId="{06A19DD0-1EBC-43BF-BADA-A7DB23939922}" destId="{36C6E6D7-BEFC-448D-A5C5-7DB001B521DC}" srcOrd="0" destOrd="0" presId="urn:microsoft.com/office/officeart/2005/8/layout/hierarchy2"/>
    <dgm:cxn modelId="{71C95039-D9E6-4A31-8E15-12713F144CA3}" type="presParOf" srcId="{79D1952C-6161-4FBD-B112-4C8E74F0604E}" destId="{A214EE2D-AAF3-4ABB-A6F6-1A7FA018C3ED}" srcOrd="3" destOrd="0" presId="urn:microsoft.com/office/officeart/2005/8/layout/hierarchy2"/>
    <dgm:cxn modelId="{D37B3B83-F3A4-4DF5-B4D1-7D2AD00156C6}" type="presParOf" srcId="{A214EE2D-AAF3-4ABB-A6F6-1A7FA018C3ED}" destId="{A4EF806B-D849-4020-AB26-70ABCDF1651D}" srcOrd="0" destOrd="0" presId="urn:microsoft.com/office/officeart/2005/8/layout/hierarchy2"/>
    <dgm:cxn modelId="{2B76A1FE-A064-45B0-984C-5E2C5EE53568}" type="presParOf" srcId="{A214EE2D-AAF3-4ABB-A6F6-1A7FA018C3ED}" destId="{6F13265B-BB09-435C-87F6-EA28F259E61C}" srcOrd="1" destOrd="0" presId="urn:microsoft.com/office/officeart/2005/8/layout/hierarchy2"/>
    <dgm:cxn modelId="{E0A6DBB9-3BD2-4C34-A902-794CBA92DE1E}" type="presParOf" srcId="{6F13265B-BB09-435C-87F6-EA28F259E61C}" destId="{5613FAEF-F2BD-4BFD-B22B-6218E8C5B46D}" srcOrd="0" destOrd="0" presId="urn:microsoft.com/office/officeart/2005/8/layout/hierarchy2"/>
    <dgm:cxn modelId="{6682518B-28F8-470B-AD64-2D65D1083E4D}" type="presParOf" srcId="{5613FAEF-F2BD-4BFD-B22B-6218E8C5B46D}" destId="{972C6A6A-74D4-433D-9F28-09C4BE7820A0}" srcOrd="0" destOrd="0" presId="urn:microsoft.com/office/officeart/2005/8/layout/hierarchy2"/>
    <dgm:cxn modelId="{6A2F0CBD-E3E1-434C-8D02-96A161D6FD74}" type="presParOf" srcId="{6F13265B-BB09-435C-87F6-EA28F259E61C}" destId="{72D8B030-405E-49FB-BFDA-E4397E99F9F0}" srcOrd="1" destOrd="0" presId="urn:microsoft.com/office/officeart/2005/8/layout/hierarchy2"/>
    <dgm:cxn modelId="{DB7B15CD-0821-4A8C-8EB9-DBF5A2EE6D84}" type="presParOf" srcId="{72D8B030-405E-49FB-BFDA-E4397E99F9F0}" destId="{028A749F-CCC4-497A-BF15-0B1F0E1EB545}" srcOrd="0" destOrd="0" presId="urn:microsoft.com/office/officeart/2005/8/layout/hierarchy2"/>
    <dgm:cxn modelId="{A49E83B9-A3C6-482E-9DB0-711C65A1D876}" type="presParOf" srcId="{72D8B030-405E-49FB-BFDA-E4397E99F9F0}" destId="{7B479222-B69B-415F-AE2C-E3C3E4AE229C}" srcOrd="1" destOrd="0" presId="urn:microsoft.com/office/officeart/2005/8/layout/hierarchy2"/>
    <dgm:cxn modelId="{38E50750-99DF-4E73-AFD3-C98DB026D4B5}" type="presParOf" srcId="{6F13265B-BB09-435C-87F6-EA28F259E61C}" destId="{83D46A88-7CFB-48A3-A5E5-B9DB29D23FC9}" srcOrd="2" destOrd="0" presId="urn:microsoft.com/office/officeart/2005/8/layout/hierarchy2"/>
    <dgm:cxn modelId="{C815F230-7C9A-4049-9FFE-7705D22A9EE5}" type="presParOf" srcId="{83D46A88-7CFB-48A3-A5E5-B9DB29D23FC9}" destId="{3653738F-556C-4C3C-8620-5C4E307A2508}" srcOrd="0" destOrd="0" presId="urn:microsoft.com/office/officeart/2005/8/layout/hierarchy2"/>
    <dgm:cxn modelId="{ECB7F7A7-663E-4E2F-9810-7FD8319216FA}" type="presParOf" srcId="{6F13265B-BB09-435C-87F6-EA28F259E61C}" destId="{473AF4B2-C485-446D-B120-E73735E2592F}" srcOrd="3" destOrd="0" presId="urn:microsoft.com/office/officeart/2005/8/layout/hierarchy2"/>
    <dgm:cxn modelId="{C8144404-9B27-4E1A-961B-2ED15DCE1C7D}" type="presParOf" srcId="{473AF4B2-C485-446D-B120-E73735E2592F}" destId="{A92961EF-2DAE-40D3-8463-A369E2BD4BA2}" srcOrd="0" destOrd="0" presId="urn:microsoft.com/office/officeart/2005/8/layout/hierarchy2"/>
    <dgm:cxn modelId="{8A80C618-D588-4C07-9C49-C39D534EDE7F}" type="presParOf" srcId="{473AF4B2-C485-446D-B120-E73735E2592F}" destId="{694C1B66-1657-45E3-8B45-1CC007365D69}"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6E22F7-D3CA-488F-A502-BF8F264A9A65}" type="datetimeFigureOut">
              <a:rPr lang="en-CA" smtClean="0"/>
              <a:pPr/>
              <a:t>2013-05-06</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DD91C4-332B-460F-98A4-A07774790391}" type="slidenum">
              <a:rPr lang="en-CA" smtClean="0"/>
              <a:pPr/>
              <a:t>‹#›</a:t>
            </a:fld>
            <a:endParaRPr lang="en-CA"/>
          </a:p>
        </p:txBody>
      </p:sp>
    </p:spTree>
    <p:extLst>
      <p:ext uri="{BB962C8B-B14F-4D97-AF65-F5344CB8AC3E}">
        <p14:creationId xmlns:p14="http://schemas.microsoft.com/office/powerpoint/2010/main" xmlns="" val="598314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blogs.scientificamerican.com/observations/2012/04/01/what-doesnt-kill-you-doesnt-necessarily-make-you-stronger-it-might-make-you-into-a-right-wing-extremist/"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nsf.gov/statistics/infbrief/nsf06312/"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10</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11</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http://c1334242.cdn.cloudfiles.rackspacecloud.com/images/products/bs_65000/68731.gif</a:t>
            </a:r>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18</a:t>
            </a:fld>
            <a:endParaRPr lang="en-CA"/>
          </a:p>
        </p:txBody>
      </p:sp>
    </p:spTree>
    <p:extLst>
      <p:ext uri="{BB962C8B-B14F-4D97-AF65-F5344CB8AC3E}">
        <p14:creationId xmlns:p14="http://schemas.microsoft.com/office/powerpoint/2010/main" xmlns="" val="3729909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19</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21</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To see brief report:</a:t>
            </a:r>
            <a:r>
              <a:rPr lang="en-US" baseline="0" dirty="0" smtClean="0"/>
              <a:t> </a:t>
            </a:r>
            <a:r>
              <a:rPr lang="en-US" dirty="0" smtClean="0">
                <a:hlinkClick r:id="rId3"/>
              </a:rPr>
              <a:t>http://blogs.scientificamerican.com/observations/2012/04/01/what-doesnt-kill-you-doesnt-necessarily-make-you-stronger-it-might-make-you-into-a-right-wing-extremist/</a:t>
            </a:r>
            <a:endParaRPr lang="en-US"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22</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23</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PHD: NSF, </a:t>
            </a:r>
            <a:r>
              <a:rPr lang="en-US" dirty="0" smtClean="0">
                <a:hlinkClick r:id="rId3"/>
              </a:rPr>
              <a:t>http://www.nsf.gov/statistics/infbrief/nsf06312/</a:t>
            </a:r>
            <a:endParaRPr lang="en-US"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28</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that each bar</a:t>
            </a:r>
            <a:r>
              <a:rPr lang="en-US" baseline="0" dirty="0" smtClean="0"/>
              <a:t> represents an individual's mean gaze time</a:t>
            </a:r>
            <a:endParaRPr lang="en-US" dirty="0"/>
          </a:p>
        </p:txBody>
      </p:sp>
      <p:sp>
        <p:nvSpPr>
          <p:cNvPr id="4" name="Slide Number Placeholder 3"/>
          <p:cNvSpPr>
            <a:spLocks noGrp="1"/>
          </p:cNvSpPr>
          <p:nvPr>
            <p:ph type="sldNum" sz="quarter" idx="10"/>
          </p:nvPr>
        </p:nvSpPr>
        <p:spPr/>
        <p:txBody>
          <a:bodyPr/>
          <a:lstStyle/>
          <a:p>
            <a:fld id="{D0338E33-4A12-4075-84C2-2650247586D4}" type="slidenum">
              <a:rPr lang="en-CA" smtClean="0"/>
              <a:pPr/>
              <a:t>29</a:t>
            </a:fld>
            <a:endParaRPr lang="en-CA"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34</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1170A9D-9E38-4BDB-851E-4FA74E976017}" type="slidenum">
              <a:rPr lang="en-US" smtClean="0"/>
              <a:pPr/>
              <a:t>37</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1170A9D-9E38-4BDB-851E-4FA74E976017}" type="slidenum">
              <a:rPr lang="en-US" smtClean="0"/>
              <a:pPr/>
              <a:t>39</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1170A9D-9E38-4BDB-851E-4FA74E976017}" type="slidenum">
              <a:rPr lang="en-US" smtClean="0"/>
              <a:pPr/>
              <a:t>40</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44</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48</a:t>
            </a:fld>
            <a:endParaRPr lang="en-CA"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55</a:t>
            </a:fld>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58</a:t>
            </a:fld>
            <a:endParaRPr lang="en-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59</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E7B1689-95AB-48D4-A33C-0BD45A3325D8}" type="datetime1">
              <a:rPr lang="en-US" smtClean="0"/>
              <a:pPr/>
              <a:t>5/6/2013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2ECD44-5B0F-496B-9F23-C034421A96B7}" type="datetime1">
              <a:rPr lang="en-US" smtClean="0"/>
              <a:pPr/>
              <a:t>5/6/2013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BEEFA4-C03A-4AFC-A204-10DDE56397D9}" type="datetime1">
              <a:rPr lang="en-US" smtClean="0"/>
              <a:pPr/>
              <a:t>5/6/2013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1FA60F8-63EB-4292-9C42-389D24913139}" type="datetime1">
              <a:rPr lang="en-US" smtClean="0"/>
              <a:pPr/>
              <a:t>5/6/2013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39ACAE-E118-4FDB-B27D-AE9E539F1C40}" type="datetime1">
              <a:rPr lang="en-US" smtClean="0"/>
              <a:pPr/>
              <a:t>5/6/2013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1AA5593-40E9-4222-9CC7-1F23562CE672}" type="datetime1">
              <a:rPr lang="en-US" smtClean="0"/>
              <a:pPr/>
              <a:t>5/6/2013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3F68D5-A7D4-4279-91A6-A65430872146}" type="datetime1">
              <a:rPr lang="en-US" smtClean="0"/>
              <a:pPr/>
              <a:t>5/6/2013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80031D-BD3E-45DF-B25C-8A996BCC05D8}" type="datetime1">
              <a:rPr lang="en-US" smtClean="0"/>
              <a:pPr/>
              <a:t>5/6/2013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E8B7AA-17B2-4E31-9799-7CD7E9BF635D}" type="datetime1">
              <a:rPr lang="en-US" smtClean="0"/>
              <a:pPr/>
              <a:t>5/6/2013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36C96ED-3685-456A-B53D-D5D27953C7B7}" type="datetime1">
              <a:rPr lang="en-US" smtClean="0"/>
              <a:pPr/>
              <a:t>5/6/2013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983439-BEDC-4F64-938C-05291C285EF7}" type="datetime1">
              <a:rPr lang="en-US" smtClean="0"/>
              <a:pPr/>
              <a:t>5/6/2013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87115-9895-4084-9D4B-E04959BE5F8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C5979B-7FA0-4669-9204-D63EB26D1E53}" type="datetime1">
              <a:rPr lang="en-US" smtClean="0"/>
              <a:pPr/>
              <a:t>5/6/2013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87115-9895-4084-9D4B-E04959BE5F8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gif"/><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Data" Target="../diagrams/data3.xml"/><Relationship Id="rId7" Type="http://schemas.openxmlformats.org/officeDocument/2006/relationships/diagramData" Target="../diagrams/data4.xml"/><Relationship Id="rId12" Type="http://schemas.microsoft.com/office/2007/relationships/diagramDrawing" Target="../diagrams/drawing4.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microsoft.com/office/2007/relationships/diagramDrawing" Target="../diagrams/drawing3.xml"/><Relationship Id="rId5" Type="http://schemas.openxmlformats.org/officeDocument/2006/relationships/diagramQuickStyle" Target="../diagrams/quickStyle3.xml"/><Relationship Id="rId10" Type="http://schemas.openxmlformats.org/officeDocument/2006/relationships/diagramColors" Target="../diagrams/colors4.xml"/><Relationship Id="rId4" Type="http://schemas.openxmlformats.org/officeDocument/2006/relationships/diagramLayout" Target="../diagrams/layout3.xml"/><Relationship Id="rId9" Type="http://schemas.openxmlformats.org/officeDocument/2006/relationships/diagramQuickStyle" Target="../diagrams/quickStyle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683568" y="2346449"/>
            <a:ext cx="8064896" cy="1946647"/>
          </a:xfrm>
        </p:spPr>
        <p:txBody>
          <a:bodyPr>
            <a:noAutofit/>
          </a:bodyPr>
          <a:lstStyle/>
          <a:p>
            <a:pPr algn="r"/>
            <a:r>
              <a:rPr lang="en-US" sz="3600" b="1" dirty="0" smtClean="0"/>
              <a:t>Intuition, Authority, and Understanding</a:t>
            </a:r>
            <a:r>
              <a:rPr lang="en-US" sz="3600" dirty="0" smtClean="0"/>
              <a:t>:</a:t>
            </a:r>
            <a:br>
              <a:rPr lang="en-US" sz="3600" dirty="0" smtClean="0"/>
            </a:br>
            <a:r>
              <a:rPr lang="en-US" sz="3600" dirty="0" smtClean="0"/>
              <a:t>Fake It Until You Make It</a:t>
            </a:r>
            <a:endParaRPr lang="en-US" sz="3600" dirty="0"/>
          </a:p>
        </p:txBody>
      </p:sp>
      <p:sp>
        <p:nvSpPr>
          <p:cNvPr id="5" name="Subtitle 2"/>
          <p:cNvSpPr>
            <a:spLocks noGrp="1"/>
          </p:cNvSpPr>
          <p:nvPr>
            <p:ph type="subTitle" idx="1"/>
          </p:nvPr>
        </p:nvSpPr>
        <p:spPr>
          <a:xfrm>
            <a:off x="1371600" y="4581128"/>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3"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PSYC/NEURO2001 </a:t>
            </a:r>
            <a:r>
              <a:rPr lang="en-US" sz="2800" b="1" smtClean="0">
                <a:solidFill>
                  <a:srgbClr val="800000"/>
                </a:solidFill>
                <a:latin typeface="Lucida Sans" pitchFamily="34" charset="0"/>
              </a:rPr>
              <a:t>Mon and Weds </a:t>
            </a:r>
            <a:r>
              <a:rPr lang="en-US" sz="2800" b="1" dirty="0" smtClean="0">
                <a:solidFill>
                  <a:srgbClr val="800000"/>
                </a:solidFill>
                <a:latin typeface="Lucida Sans" pitchFamily="34" charset="0"/>
              </a:rPr>
              <a:t>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sz="1200" dirty="0" smtClean="0"/>
          </a:p>
          <a:p>
            <a:endParaRPr lang="en-US" sz="1200" dirty="0" smtClean="0"/>
          </a:p>
          <a:p>
            <a:endParaRPr lang="en-US" sz="1200" dirty="0" smtClean="0"/>
          </a:p>
          <a:p>
            <a:r>
              <a:rPr lang="en-US" dirty="0" smtClean="0"/>
              <a:t>Method of Intuition (and 'Tenacity')</a:t>
            </a:r>
          </a:p>
          <a:p>
            <a:endParaRPr lang="en-US" sz="1200" dirty="0" smtClean="0"/>
          </a:p>
          <a:p>
            <a:r>
              <a:rPr lang="en-US" dirty="0" smtClean="0"/>
              <a:t>Method of Authority</a:t>
            </a:r>
          </a:p>
          <a:p>
            <a:endParaRPr lang="en-US" sz="1200" dirty="0" smtClean="0"/>
          </a:p>
          <a:p>
            <a:r>
              <a:rPr lang="en-US" dirty="0" smtClean="0"/>
              <a:t>Method of Reason</a:t>
            </a:r>
          </a:p>
          <a:p>
            <a:endParaRPr lang="en-US" sz="1200" dirty="0" smtClean="0"/>
          </a:p>
          <a:p>
            <a:r>
              <a:rPr lang="en-US" dirty="0" smtClean="0"/>
              <a:t>Method of Empiricism</a:t>
            </a:r>
            <a:endParaRPr lang="en-US"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Nothing in the world is more dangerous than sincere ignorance and conscientious stupidity</a:t>
            </a:r>
            <a:r>
              <a:rPr lang="en-CA" sz="2400" dirty="0" smtClean="0"/>
              <a:t>.”</a:t>
            </a:r>
          </a:p>
          <a:p>
            <a:endParaRPr lang="en-CA" sz="2400" dirty="0" smtClean="0"/>
          </a:p>
          <a:p>
            <a:r>
              <a:rPr lang="en-CA" sz="2400" dirty="0" smtClean="0"/>
              <a:t>- Martin Luther King, jr.</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Our World at a Glance:</a:t>
            </a:r>
            <a:br>
              <a:rPr lang="en-US" sz="3000" b="1" dirty="0" smtClean="0">
                <a:solidFill>
                  <a:schemeClr val="bg1"/>
                </a:solidFill>
                <a:latin typeface="Lucida Sans" pitchFamily="34" charset="0"/>
              </a:rPr>
            </a:br>
            <a:r>
              <a:rPr lang="en-US" sz="3000" b="1" dirty="0" smtClean="0">
                <a:solidFill>
                  <a:schemeClr val="bg1"/>
                </a:solidFill>
                <a:latin typeface="Lucida Sans" pitchFamily="34" charset="0"/>
              </a:rPr>
              <a:t>Psychology of Science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19062" y="1268760"/>
            <a:ext cx="4036914" cy="2304256"/>
          </a:xfrm>
          <a:prstGeom prst="rect">
            <a:avLst/>
          </a:prstGeom>
          <a:noFill/>
          <a:ln w="9525">
            <a:noFill/>
            <a:miter lim="800000"/>
            <a:headEnd/>
            <a:tailEnd/>
          </a:ln>
        </p:spPr>
      </p:pic>
      <p:sp>
        <p:nvSpPr>
          <p:cNvPr id="3" name="Content Placeholder 2"/>
          <p:cNvSpPr>
            <a:spLocks noGrp="1"/>
          </p:cNvSpPr>
          <p:nvPr>
            <p:ph idx="1"/>
          </p:nvPr>
        </p:nvSpPr>
        <p:spPr>
          <a:xfrm>
            <a:off x="4499992" y="1340768"/>
            <a:ext cx="4474840" cy="5184576"/>
          </a:xfrm>
        </p:spPr>
        <p:txBody>
          <a:bodyPr>
            <a:normAutofit fontScale="92500" lnSpcReduction="10000"/>
          </a:bodyPr>
          <a:lstStyle/>
          <a:p>
            <a:r>
              <a:rPr lang="en-US" sz="2800" dirty="0" smtClean="0"/>
              <a:t>Since ‘prehistory’ humans have attempted to understand the world.</a:t>
            </a:r>
          </a:p>
          <a:p>
            <a:endParaRPr lang="en-US" sz="1200" dirty="0" smtClean="0"/>
          </a:p>
          <a:p>
            <a:r>
              <a:rPr lang="en-US" sz="2800" dirty="0" smtClean="0"/>
              <a:t>Whether through myths, religion, philosophy or science, there appears a human predisposition to comprehend and model the world.</a:t>
            </a:r>
          </a:p>
          <a:p>
            <a:endParaRPr lang="en-US" sz="1200" dirty="0" smtClean="0"/>
          </a:p>
          <a:p>
            <a:r>
              <a:rPr lang="en-US" sz="2800" dirty="0" smtClean="0"/>
              <a:t>Not surprisingly, this impulse is motivated by a need to survive in the world.</a:t>
            </a:r>
            <a:endParaRPr lang="en-US" sz="2800" dirty="0"/>
          </a:p>
        </p:txBody>
      </p:sp>
      <p:pic>
        <p:nvPicPr>
          <p:cNvPr id="87048" name="Picture 8" descr="http://www.thejerusalemconnection.us/blog/wp-content/uploads/2010/02/torah.jpg"/>
          <p:cNvPicPr>
            <a:picLocks noChangeAspect="1" noChangeArrowheads="1"/>
          </p:cNvPicPr>
          <p:nvPr/>
        </p:nvPicPr>
        <p:blipFill>
          <a:blip r:embed="rId3" cstate="print"/>
          <a:srcRect/>
          <a:stretch>
            <a:fillRect/>
          </a:stretch>
        </p:blipFill>
        <p:spPr bwMode="auto">
          <a:xfrm>
            <a:off x="1331640" y="4509120"/>
            <a:ext cx="1489348" cy="1489348"/>
          </a:xfrm>
          <a:prstGeom prst="rect">
            <a:avLst/>
          </a:prstGeom>
          <a:noFill/>
        </p:spPr>
      </p:pic>
      <p:pic>
        <p:nvPicPr>
          <p:cNvPr id="87044" name="Picture 4" descr="http://cdn.www.carm.org/images/bible6.jpg"/>
          <p:cNvPicPr>
            <a:picLocks noChangeAspect="1" noChangeArrowheads="1"/>
          </p:cNvPicPr>
          <p:nvPr/>
        </p:nvPicPr>
        <p:blipFill>
          <a:blip r:embed="rId4" cstate="print"/>
          <a:srcRect/>
          <a:stretch>
            <a:fillRect/>
          </a:stretch>
        </p:blipFill>
        <p:spPr bwMode="auto">
          <a:xfrm>
            <a:off x="179512" y="3648464"/>
            <a:ext cx="1223079" cy="1004672"/>
          </a:xfrm>
          <a:prstGeom prst="rect">
            <a:avLst/>
          </a:prstGeom>
          <a:noFill/>
        </p:spPr>
      </p:pic>
      <p:sp>
        <p:nvSpPr>
          <p:cNvPr id="10"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Understand the World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1" name="Down Arrow 10"/>
          <p:cNvSpPr/>
          <p:nvPr/>
        </p:nvSpPr>
        <p:spPr>
          <a:xfrm>
            <a:off x="1547664" y="3501008"/>
            <a:ext cx="1080120" cy="10801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7046" name="Picture 6" descr="http://scm-l3.technorati.com/10/09/07/17803/quran.jpg"/>
          <p:cNvPicPr>
            <a:picLocks noChangeAspect="1" noChangeArrowheads="1"/>
          </p:cNvPicPr>
          <p:nvPr/>
        </p:nvPicPr>
        <p:blipFill>
          <a:blip r:embed="rId5" cstate="print"/>
          <a:srcRect/>
          <a:stretch>
            <a:fillRect/>
          </a:stretch>
        </p:blipFill>
        <p:spPr bwMode="auto">
          <a:xfrm>
            <a:off x="2627784" y="3861048"/>
            <a:ext cx="1088406" cy="836712"/>
          </a:xfrm>
          <a:prstGeom prst="rect">
            <a:avLst/>
          </a:prstGeom>
          <a:noFill/>
        </p:spPr>
      </p:pic>
      <p:pic>
        <p:nvPicPr>
          <p:cNvPr id="87054" name="Picture 14" descr="http://upload.wikimedia.org/wikipedia/commons/d/de/Science-symbol.png"/>
          <p:cNvPicPr>
            <a:picLocks noChangeAspect="1" noChangeArrowheads="1"/>
          </p:cNvPicPr>
          <p:nvPr/>
        </p:nvPicPr>
        <p:blipFill>
          <a:blip r:embed="rId6" cstate="print"/>
          <a:srcRect/>
          <a:stretch>
            <a:fillRect/>
          </a:stretch>
        </p:blipFill>
        <p:spPr bwMode="auto">
          <a:xfrm>
            <a:off x="3203848" y="4509120"/>
            <a:ext cx="1096674" cy="1123207"/>
          </a:xfrm>
          <a:prstGeom prst="rect">
            <a:avLst/>
          </a:prstGeom>
          <a:noFill/>
        </p:spPr>
      </p:pic>
      <p:pic>
        <p:nvPicPr>
          <p:cNvPr id="87050" name="Picture 10" descr="http://www.religioustolerance.org/taoism1.gif"/>
          <p:cNvPicPr>
            <a:picLocks noChangeAspect="1" noChangeArrowheads="1"/>
          </p:cNvPicPr>
          <p:nvPr/>
        </p:nvPicPr>
        <p:blipFill>
          <a:blip r:embed="rId7" cstate="print"/>
          <a:srcRect/>
          <a:stretch>
            <a:fillRect/>
          </a:stretch>
        </p:blipFill>
        <p:spPr bwMode="auto">
          <a:xfrm>
            <a:off x="2195736" y="4581128"/>
            <a:ext cx="936501" cy="921022"/>
          </a:xfrm>
          <a:prstGeom prst="rect">
            <a:avLst/>
          </a:prstGeom>
          <a:noFill/>
        </p:spPr>
      </p:pic>
      <p:pic>
        <p:nvPicPr>
          <p:cNvPr id="87056" name="Picture 16" descr="http://t0.gstatic.com/images?q=tbn:ANd9GcQ7SCHdWXqFowyhtBGSPYclHf2a-Zs92PZjOky4HSBj03iFpH1Q3QLCp2Fe"/>
          <p:cNvPicPr>
            <a:picLocks noChangeAspect="1" noChangeArrowheads="1"/>
          </p:cNvPicPr>
          <p:nvPr/>
        </p:nvPicPr>
        <p:blipFill>
          <a:blip r:embed="rId8" cstate="print"/>
          <a:srcRect/>
          <a:stretch>
            <a:fillRect/>
          </a:stretch>
        </p:blipFill>
        <p:spPr bwMode="auto">
          <a:xfrm>
            <a:off x="539552" y="4653136"/>
            <a:ext cx="1162447" cy="990233"/>
          </a:xfrm>
          <a:prstGeom prst="rect">
            <a:avLst/>
          </a:prstGeom>
          <a:noFill/>
        </p:spPr>
      </p:pic>
      <p:pic>
        <p:nvPicPr>
          <p:cNvPr id="87052" name="Picture 12" descr="http://upload.wikimedia.org/wikipedia/commons/thumb/0/02/Rigveda_MS2097.jpg/300px-Rigveda_MS2097.jpg"/>
          <p:cNvPicPr>
            <a:picLocks noChangeAspect="1" noChangeArrowheads="1"/>
          </p:cNvPicPr>
          <p:nvPr/>
        </p:nvPicPr>
        <p:blipFill>
          <a:blip r:embed="rId9" cstate="print"/>
          <a:srcRect/>
          <a:stretch>
            <a:fillRect/>
          </a:stretch>
        </p:blipFill>
        <p:spPr bwMode="auto">
          <a:xfrm>
            <a:off x="179512" y="5517232"/>
            <a:ext cx="1159003" cy="1124233"/>
          </a:xfrm>
          <a:prstGeom prst="rect">
            <a:avLst/>
          </a:prstGeom>
          <a:noFill/>
        </p:spPr>
      </p:pic>
      <p:pic>
        <p:nvPicPr>
          <p:cNvPr id="87058" name="Picture 18" descr="http://www.scientificamerican.com/media/inline/does-brain-size-matter_1.jpg"/>
          <p:cNvPicPr>
            <a:picLocks noChangeAspect="1" noChangeArrowheads="1"/>
          </p:cNvPicPr>
          <p:nvPr/>
        </p:nvPicPr>
        <p:blipFill>
          <a:blip r:embed="rId10" cstate="print"/>
          <a:srcRect/>
          <a:stretch>
            <a:fillRect/>
          </a:stretch>
        </p:blipFill>
        <p:spPr bwMode="auto">
          <a:xfrm>
            <a:off x="1475656" y="6042248"/>
            <a:ext cx="815752" cy="815752"/>
          </a:xfrm>
          <a:prstGeom prst="rect">
            <a:avLst/>
          </a:prstGeom>
          <a:noFill/>
        </p:spPr>
      </p:pic>
      <p:pic>
        <p:nvPicPr>
          <p:cNvPr id="87060" name="Picture 20" descr="http://www.clavius.org/img/whirlwind-computer.jpg"/>
          <p:cNvPicPr>
            <a:picLocks noChangeAspect="1" noChangeArrowheads="1"/>
          </p:cNvPicPr>
          <p:nvPr/>
        </p:nvPicPr>
        <p:blipFill>
          <a:blip r:embed="rId11" cstate="print"/>
          <a:srcRect/>
          <a:stretch>
            <a:fillRect/>
          </a:stretch>
        </p:blipFill>
        <p:spPr bwMode="auto">
          <a:xfrm>
            <a:off x="2339752" y="5483554"/>
            <a:ext cx="2225824" cy="1374446"/>
          </a:xfrm>
          <a:prstGeom prst="rect">
            <a:avLst/>
          </a:prstGeom>
          <a:noFill/>
        </p:spPr>
      </p:pic>
      <p:sp>
        <p:nvSpPr>
          <p:cNvPr id="15" name="Slide Number Placeholder 14"/>
          <p:cNvSpPr>
            <a:spLocks noGrp="1"/>
          </p:cNvSpPr>
          <p:nvPr>
            <p:ph type="sldNum" sz="quarter" idx="12"/>
          </p:nvPr>
        </p:nvSpPr>
        <p:spPr/>
        <p:txBody>
          <a:bodyPr/>
          <a:lstStyle/>
          <a:p>
            <a:fld id="{95587115-9895-4084-9D4B-E04959BE5F83}" type="slidenum">
              <a:rPr lang="en-US" smtClean="0"/>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968552"/>
          </a:xfrm>
        </p:spPr>
        <p:txBody>
          <a:bodyPr>
            <a:normAutofit lnSpcReduction="10000"/>
          </a:bodyPr>
          <a:lstStyle/>
          <a:p>
            <a:r>
              <a:rPr lang="en-US" sz="2800" dirty="0" smtClean="0"/>
              <a:t>Science is often caste as something wholly different then all other belief systems:</a:t>
            </a:r>
          </a:p>
          <a:p>
            <a:pPr lvl="1"/>
            <a:r>
              <a:rPr lang="en-US" dirty="0" smtClean="0"/>
              <a:t>e.g., "[S]cience is a very exceptional and peculiar activity..." (p.x, de Solla Price, 1975)</a:t>
            </a:r>
          </a:p>
          <a:p>
            <a:pPr lvl="1"/>
            <a:endParaRPr lang="en-US" sz="1200" dirty="0" smtClean="0"/>
          </a:p>
          <a:p>
            <a:r>
              <a:rPr lang="en-US" sz="2800" dirty="0" smtClean="0"/>
              <a:t>The elements of science (i.e., the scientific method) are evidenced across time and civilizations (Teresi, 2002), e.g.,</a:t>
            </a:r>
          </a:p>
          <a:p>
            <a:pPr lvl="1"/>
            <a:r>
              <a:rPr lang="en-US" sz="2400" i="1" dirty="0" smtClean="0"/>
              <a:t>Religion </a:t>
            </a:r>
            <a:r>
              <a:rPr lang="en-US" sz="2400" dirty="0" smtClean="0"/>
              <a:t>and </a:t>
            </a:r>
            <a:r>
              <a:rPr lang="en-US" sz="2400" i="1" dirty="0" smtClean="0"/>
              <a:t>Philosophy </a:t>
            </a:r>
            <a:r>
              <a:rPr lang="en-US" sz="2400" dirty="0" smtClean="0"/>
              <a:t>try to understand from a set of assumptions and logic,</a:t>
            </a:r>
          </a:p>
          <a:p>
            <a:pPr lvl="1"/>
            <a:r>
              <a:rPr lang="en-US" sz="2400" i="1" dirty="0" smtClean="0"/>
              <a:t>Alchemy</a:t>
            </a:r>
            <a:r>
              <a:rPr lang="en-US" sz="2400" dirty="0" smtClean="0"/>
              <a:t> and </a:t>
            </a:r>
            <a:r>
              <a:rPr lang="en-US" sz="2400" i="1" dirty="0" smtClean="0"/>
              <a:t>Engineering</a:t>
            </a:r>
            <a:r>
              <a:rPr lang="en-US" sz="2400" dirty="0" smtClean="0"/>
              <a:t>  identify practical principles for interacting with the world.</a:t>
            </a:r>
            <a:endParaRPr lang="en-US" sz="24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Scientific Precursors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5587115-9895-4084-9D4B-E04959BE5F83}" type="slidenum">
              <a:rPr lang="en-US" smtClean="0"/>
              <a:pPr/>
              <a:t>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Understand the World</a:t>
            </a:r>
          </a:p>
        </p:txBody>
      </p:sp>
      <p:graphicFrame>
        <p:nvGraphicFramePr>
          <p:cNvPr id="6" name="Table 5"/>
          <p:cNvGraphicFramePr>
            <a:graphicFrameLocks noGrp="1"/>
          </p:cNvGraphicFramePr>
          <p:nvPr/>
        </p:nvGraphicFramePr>
        <p:xfrm>
          <a:off x="323528" y="1268760"/>
          <a:ext cx="8496944" cy="5457991"/>
        </p:xfrm>
        <a:graphic>
          <a:graphicData uri="http://schemas.openxmlformats.org/drawingml/2006/table">
            <a:tbl>
              <a:tblPr firstRow="1" bandRow="1">
                <a:tableStyleId>{5C22544A-7EE6-4342-B048-85BDC9FD1C3A}</a:tableStyleId>
              </a:tblPr>
              <a:tblGrid>
                <a:gridCol w="1928672"/>
                <a:gridCol w="6568272"/>
              </a:tblGrid>
              <a:tr h="131021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000" b="1" u="none" dirty="0" smtClean="0"/>
                        <a:t>Intuitions</a:t>
                      </a:r>
                      <a:endParaRPr lang="en-US" sz="3000" u="none" dirty="0"/>
                    </a:p>
                  </a:txBody>
                  <a:tcPr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endParaRPr lang="en-US" sz="2800" dirty="0"/>
                    </a:p>
                  </a:txBody>
                  <a:tcPr anchor="ctr"/>
                </a:tc>
              </a:tr>
              <a:tr h="131021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000" b="1" u="none" dirty="0" smtClean="0"/>
                        <a:t>Authority</a:t>
                      </a:r>
                    </a:p>
                  </a:txBody>
                  <a:tcPr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endParaRPr lang="en-US" sz="2800" dirty="0" smtClean="0"/>
                    </a:p>
                  </a:txBody>
                  <a:tcPr anchor="ctr"/>
                </a:tc>
              </a:tr>
              <a:tr h="10261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000" b="1" u="none" dirty="0" smtClean="0"/>
                        <a:t>Reason</a:t>
                      </a:r>
                    </a:p>
                  </a:txBody>
                  <a:tcPr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endParaRPr lang="en-US" sz="2800" dirty="0" smtClean="0"/>
                    </a:p>
                    <a:p>
                      <a:pPr marL="0" marR="0" lvl="1" indent="0" algn="l" defTabSz="914400" rtl="0" eaLnBrk="1" fontAlgn="auto" latinLnBrk="0" hangingPunct="1">
                        <a:lnSpc>
                          <a:spcPct val="100000"/>
                        </a:lnSpc>
                        <a:spcBef>
                          <a:spcPts val="0"/>
                        </a:spcBef>
                        <a:spcAft>
                          <a:spcPts val="0"/>
                        </a:spcAft>
                        <a:buClrTx/>
                        <a:buSzTx/>
                        <a:buFontTx/>
                        <a:buNone/>
                        <a:tabLst/>
                        <a:defRPr/>
                      </a:pPr>
                      <a:endParaRPr lang="en-US" sz="2800" dirty="0" smtClean="0"/>
                    </a:p>
                    <a:p>
                      <a:pPr marL="0" marR="0" lvl="1" indent="0" algn="l" defTabSz="914400" rtl="0" eaLnBrk="1" fontAlgn="auto" latinLnBrk="0" hangingPunct="1">
                        <a:lnSpc>
                          <a:spcPct val="100000"/>
                        </a:lnSpc>
                        <a:spcBef>
                          <a:spcPts val="0"/>
                        </a:spcBef>
                        <a:spcAft>
                          <a:spcPts val="0"/>
                        </a:spcAft>
                        <a:buClrTx/>
                        <a:buSzTx/>
                        <a:buFontTx/>
                        <a:buNone/>
                        <a:tabLst/>
                        <a:defRPr/>
                      </a:pPr>
                      <a:endParaRPr lang="en-US" sz="2800" dirty="0" smtClean="0"/>
                    </a:p>
                  </a:txBody>
                  <a:tcPr anchor="ctr"/>
                </a:tc>
              </a:tr>
              <a:tr h="14659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000" b="1" u="none" dirty="0" smtClean="0"/>
                        <a:t>Empiricism</a:t>
                      </a:r>
                    </a:p>
                  </a:txBody>
                  <a:tcPr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endParaRPr lang="en-US" sz="2800" dirty="0" smtClean="0"/>
                    </a:p>
                    <a:p>
                      <a:pPr marL="0" marR="0" lvl="1" indent="0" algn="l" defTabSz="914400" rtl="0" eaLnBrk="1" fontAlgn="auto" latinLnBrk="0" hangingPunct="1">
                        <a:lnSpc>
                          <a:spcPct val="100000"/>
                        </a:lnSpc>
                        <a:spcBef>
                          <a:spcPts val="0"/>
                        </a:spcBef>
                        <a:spcAft>
                          <a:spcPts val="0"/>
                        </a:spcAft>
                        <a:buClrTx/>
                        <a:buSzTx/>
                        <a:buFontTx/>
                        <a:buNone/>
                        <a:tabLst/>
                        <a:defRPr/>
                      </a:pPr>
                      <a:endParaRPr lang="en-US" sz="2800" dirty="0" smtClean="0"/>
                    </a:p>
                    <a:p>
                      <a:pPr marL="0" marR="0" lvl="1" indent="0" algn="l" defTabSz="914400" rtl="0" eaLnBrk="1" fontAlgn="auto" latinLnBrk="0" hangingPunct="1">
                        <a:lnSpc>
                          <a:spcPct val="100000"/>
                        </a:lnSpc>
                        <a:spcBef>
                          <a:spcPts val="0"/>
                        </a:spcBef>
                        <a:spcAft>
                          <a:spcPts val="0"/>
                        </a:spcAft>
                        <a:buClrTx/>
                        <a:buSzTx/>
                        <a:buFontTx/>
                        <a:buNone/>
                        <a:tabLst/>
                        <a:defRPr/>
                      </a:pPr>
                      <a:endParaRPr lang="en-US" sz="2800" dirty="0" smtClean="0"/>
                    </a:p>
                  </a:txBody>
                  <a:tcPr anchor="ct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5587115-9895-4084-9D4B-E04959BE5F83}" type="slidenum">
              <a:rPr lang="en-US" smtClean="0"/>
              <a:pPr/>
              <a:t>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Understand the World</a:t>
            </a:r>
          </a:p>
        </p:txBody>
      </p:sp>
      <p:graphicFrame>
        <p:nvGraphicFramePr>
          <p:cNvPr id="6" name="Table 5"/>
          <p:cNvGraphicFramePr>
            <a:graphicFrameLocks noGrp="1"/>
          </p:cNvGraphicFramePr>
          <p:nvPr>
            <p:extLst>
              <p:ext uri="{D42A27DB-BD31-4B8C-83A1-F6EECF244321}">
                <p14:modId xmlns:p14="http://schemas.microsoft.com/office/powerpoint/2010/main" xmlns="" val="188138685"/>
              </p:ext>
            </p:extLst>
          </p:nvPr>
        </p:nvGraphicFramePr>
        <p:xfrm>
          <a:off x="323528" y="1268760"/>
          <a:ext cx="8496944" cy="5519380"/>
        </p:xfrm>
        <a:graphic>
          <a:graphicData uri="http://schemas.openxmlformats.org/drawingml/2006/table">
            <a:tbl>
              <a:tblPr firstRow="1" bandRow="1">
                <a:tableStyleId>{5C22544A-7EE6-4342-B048-85BDC9FD1C3A}</a:tableStyleId>
              </a:tblPr>
              <a:tblGrid>
                <a:gridCol w="1928672"/>
                <a:gridCol w="6568272"/>
              </a:tblGrid>
              <a:tr h="131021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000" b="1" u="none" dirty="0" smtClean="0"/>
                        <a:t>Intuitions</a:t>
                      </a:r>
                      <a:endParaRPr lang="en-US" sz="3000" u="none" dirty="0"/>
                    </a:p>
                  </a:txBody>
                  <a:tcPr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2800" dirty="0" smtClean="0"/>
                        <a:t>Our initial responses to stimuli, situations, etc.</a:t>
                      </a:r>
                      <a:endParaRPr lang="en-US" sz="2800" dirty="0"/>
                    </a:p>
                  </a:txBody>
                  <a:tcPr anchor="ctr"/>
                </a:tc>
              </a:tr>
              <a:tr h="131021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000" b="1" u="none" dirty="0" smtClean="0"/>
                        <a:t>Authority</a:t>
                      </a:r>
                    </a:p>
                  </a:txBody>
                  <a:tcPr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2800" dirty="0" smtClean="0"/>
                        <a:t>Taking, at face value, information from an individual respected within a social framework.</a:t>
                      </a:r>
                    </a:p>
                  </a:txBody>
                  <a:tcPr anchor="ctr"/>
                </a:tc>
              </a:tr>
              <a:tr h="10261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000" b="1" u="none" dirty="0" smtClean="0"/>
                        <a:t>Reason</a:t>
                      </a:r>
                    </a:p>
                  </a:txBody>
                  <a:tcPr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2800" dirty="0" smtClean="0"/>
                        <a:t>With the assumption of a set of premises (‘facts’), using rules to determine what necessarily follows.</a:t>
                      </a:r>
                    </a:p>
                  </a:txBody>
                  <a:tcPr anchor="ctr"/>
                </a:tc>
              </a:tr>
              <a:tr h="14659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000" b="1" u="none" dirty="0" smtClean="0"/>
                        <a:t>Empiricism</a:t>
                      </a:r>
                    </a:p>
                  </a:txBody>
                  <a:tcPr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2800" dirty="0" smtClean="0"/>
                        <a:t>Using natural observation and controlled experiments to obtained data.</a:t>
                      </a:r>
                      <a:endParaRPr lang="en-US" sz="2800" dirty="0"/>
                    </a:p>
                  </a:txBody>
                  <a:tcPr anchor="ct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968552"/>
          </a:xfrm>
        </p:spPr>
        <p:txBody>
          <a:bodyPr>
            <a:normAutofit fontScale="92500" lnSpcReduction="10000"/>
          </a:bodyPr>
          <a:lstStyle/>
          <a:p>
            <a:r>
              <a:rPr lang="en-US" sz="3000" dirty="0" smtClean="0"/>
              <a:t>As we’ll see (next class), science brings together these elements:</a:t>
            </a:r>
          </a:p>
          <a:p>
            <a:pPr lvl="1"/>
            <a:r>
              <a:rPr lang="en-US" sz="2600" dirty="0" smtClean="0"/>
              <a:t>Using intuition as a starting point, we have naïve theories that help us understand the world.</a:t>
            </a:r>
          </a:p>
          <a:p>
            <a:pPr lvl="1"/>
            <a:endParaRPr lang="en-US" sz="900" dirty="0" smtClean="0"/>
          </a:p>
          <a:p>
            <a:pPr lvl="1"/>
            <a:r>
              <a:rPr lang="en-US" sz="2600" dirty="0" smtClean="0"/>
              <a:t>By learning from existing knowledge provided by authorities, we narrow down new possible avenues to explore.</a:t>
            </a:r>
          </a:p>
          <a:p>
            <a:pPr lvl="1"/>
            <a:endParaRPr lang="en-US" sz="900" dirty="0" smtClean="0"/>
          </a:p>
          <a:p>
            <a:pPr lvl="1"/>
            <a:r>
              <a:rPr lang="en-US" sz="2600" dirty="0" smtClean="0"/>
              <a:t>Taking existing facts and using assumptions, we can derive new knowledge and check truth claims through reason.</a:t>
            </a:r>
          </a:p>
          <a:p>
            <a:pPr lvl="1"/>
            <a:endParaRPr lang="en-US" sz="900" dirty="0" smtClean="0"/>
          </a:p>
          <a:p>
            <a:pPr lvl="1"/>
            <a:r>
              <a:rPr lang="en-US" sz="2600" dirty="0" smtClean="0"/>
              <a:t>With additional experience, we can test our naïve theories, expert advice and reasoned conclusions to ensure that what we believe to be the case is in fact so.</a:t>
            </a:r>
            <a:endParaRPr lang="en-US" sz="26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8</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The Scientific Imperative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fontScale="92500" lnSpcReduction="10000"/>
          </a:bodyPr>
          <a:lstStyle/>
          <a:p>
            <a:r>
              <a:rPr lang="en-CA" sz="2700" dirty="0" smtClean="0"/>
              <a:t>“Intuition and concepts constitute... the elements of all our knowledge, so that neither concepts without an intuition in some way corresponding to them, nor intuition without concepts, can yield knowledge.”</a:t>
            </a:r>
          </a:p>
          <a:p>
            <a:endParaRPr lang="en-CA" sz="2700" dirty="0" smtClean="0"/>
          </a:p>
          <a:p>
            <a:r>
              <a:rPr lang="en-CA" sz="2700" dirty="0" smtClean="0"/>
              <a:t>- Immanuel Kant</a:t>
            </a:r>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'Gut Feelings' and 'Following your Heart'</a:t>
            </a:r>
          </a:p>
        </p:txBody>
      </p:sp>
      <p:sp>
        <p:nvSpPr>
          <p:cNvPr id="5" name="Slide Number Placeholder 4"/>
          <p:cNvSpPr>
            <a:spLocks noGrp="1"/>
          </p:cNvSpPr>
          <p:nvPr>
            <p:ph type="sldNum" sz="quarter" idx="12"/>
          </p:nvPr>
        </p:nvSpPr>
        <p:spPr/>
        <p:txBody>
          <a:bodyPr/>
          <a:lstStyle/>
          <a:p>
            <a:fld id="{95587115-9895-4084-9D4B-E04959BE5F83}" type="slidenum">
              <a:rPr lang="en-US" smtClean="0"/>
              <a:pPr/>
              <a:t>9</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79512" y="1340768"/>
            <a:ext cx="6696744" cy="5184576"/>
          </a:xfrm>
        </p:spPr>
        <p:txBody>
          <a:bodyPr>
            <a:normAutofit/>
          </a:bodyPr>
          <a:lstStyle/>
          <a:p>
            <a:r>
              <a:rPr lang="en-US" sz="2800" dirty="0" smtClean="0"/>
              <a:t>One of the first set of processes to develop concern naïve theories, or intuitions: </a:t>
            </a:r>
          </a:p>
          <a:p>
            <a:pPr lvl="1"/>
            <a:r>
              <a:rPr lang="en-US" sz="2600" b="1" dirty="0" smtClean="0"/>
              <a:t>Naïve Physics</a:t>
            </a:r>
            <a:r>
              <a:rPr lang="en-US" sz="2600" dirty="0" smtClean="0"/>
              <a:t> – predicting </a:t>
            </a:r>
          </a:p>
          <a:p>
            <a:pPr lvl="1">
              <a:buNone/>
            </a:pPr>
            <a:r>
              <a:rPr lang="en-US" sz="2600" dirty="0" smtClean="0"/>
              <a:t>	behaviour of objects in the </a:t>
            </a:r>
          </a:p>
          <a:p>
            <a:pPr lvl="1">
              <a:buNone/>
            </a:pPr>
            <a:r>
              <a:rPr lang="en-US" sz="2600" dirty="0" smtClean="0"/>
              <a:t>    environment</a:t>
            </a:r>
          </a:p>
          <a:p>
            <a:pPr lvl="1"/>
            <a:r>
              <a:rPr lang="en-US" sz="2600" b="1" dirty="0" smtClean="0"/>
              <a:t>Folkbiology</a:t>
            </a:r>
            <a:r>
              <a:rPr lang="en-US" sz="2600" dirty="0" smtClean="0"/>
              <a:t> – classifying </a:t>
            </a:r>
          </a:p>
          <a:p>
            <a:pPr lvl="1">
              <a:buNone/>
            </a:pPr>
            <a:r>
              <a:rPr lang="en-US" sz="2600" dirty="0" smtClean="0"/>
              <a:t>    biological life (botanical and </a:t>
            </a:r>
          </a:p>
          <a:p>
            <a:pPr lvl="1">
              <a:buNone/>
            </a:pPr>
            <a:r>
              <a:rPr lang="en-US" sz="2600" dirty="0" smtClean="0"/>
              <a:t>    zoological)</a:t>
            </a:r>
          </a:p>
          <a:p>
            <a:pPr lvl="1"/>
            <a:r>
              <a:rPr lang="en-US" sz="2600" b="1" dirty="0" smtClean="0"/>
              <a:t>Folk Psychology</a:t>
            </a:r>
            <a:r>
              <a:rPr lang="en-US" sz="2600" dirty="0" smtClean="0"/>
              <a:t>/</a:t>
            </a:r>
            <a:r>
              <a:rPr lang="en-US" sz="2600" b="1" dirty="0" smtClean="0"/>
              <a:t>Theory of Mind </a:t>
            </a:r>
            <a:r>
              <a:rPr lang="en-US" sz="2600" dirty="0" smtClean="0"/>
              <a:t>– how others think</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Understanding the World: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Our Naïve Theories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0178" name="Picture 2" descr="http://www.blogcdn.com/www.urlesque.com/media/2010/10/6.jpg"/>
          <p:cNvPicPr>
            <a:picLocks noChangeAspect="1" noChangeArrowheads="1"/>
          </p:cNvPicPr>
          <p:nvPr/>
        </p:nvPicPr>
        <p:blipFill>
          <a:blip r:embed="rId3" cstate="print"/>
          <a:srcRect/>
          <a:stretch>
            <a:fillRect/>
          </a:stretch>
        </p:blipFill>
        <p:spPr bwMode="auto">
          <a:xfrm>
            <a:off x="6300192" y="4797152"/>
            <a:ext cx="2400028" cy="1656184"/>
          </a:xfrm>
          <a:prstGeom prst="rect">
            <a:avLst/>
          </a:prstGeom>
          <a:noFill/>
        </p:spPr>
      </p:pic>
      <p:pic>
        <p:nvPicPr>
          <p:cNvPr id="51202" name="Picture 2" descr="http://www.thepoachedegg.net/.a/6a0133f0b2fdc2970b014e86fb802f970d-pi"/>
          <p:cNvPicPr>
            <a:picLocks noChangeAspect="1" noChangeArrowheads="1"/>
          </p:cNvPicPr>
          <p:nvPr/>
        </p:nvPicPr>
        <p:blipFill>
          <a:blip r:embed="rId4" cstate="print"/>
          <a:srcRect/>
          <a:stretch>
            <a:fillRect/>
          </a:stretch>
        </p:blipFill>
        <p:spPr bwMode="auto">
          <a:xfrm>
            <a:off x="5508104" y="3573016"/>
            <a:ext cx="1910106" cy="1440160"/>
          </a:xfrm>
          <a:prstGeom prst="rect">
            <a:avLst/>
          </a:prstGeom>
          <a:noFill/>
        </p:spPr>
      </p:pic>
      <p:pic>
        <p:nvPicPr>
          <p:cNvPr id="11266" name="Picture 2" descr="http://i.qkme.me/4dmo.jpg"/>
          <p:cNvPicPr>
            <a:picLocks noChangeAspect="1" noChangeArrowheads="1"/>
          </p:cNvPicPr>
          <p:nvPr/>
        </p:nvPicPr>
        <p:blipFill>
          <a:blip r:embed="rId5" cstate="print"/>
          <a:srcRect/>
          <a:stretch>
            <a:fillRect/>
          </a:stretch>
        </p:blipFill>
        <p:spPr bwMode="auto">
          <a:xfrm>
            <a:off x="6588224" y="1628800"/>
            <a:ext cx="2170908" cy="2160240"/>
          </a:xfrm>
          <a:prstGeom prst="rect">
            <a:avLst/>
          </a:prstGeom>
          <a:noFill/>
          <a:effectLst>
            <a:outerShdw blurRad="50800" dist="38100" dir="2700000" algn="tl" rotWithShape="0">
              <a:prstClr val="black">
                <a:alpha val="40000"/>
              </a:prstClr>
            </a:outerShdw>
          </a:effectLst>
        </p:spPr>
      </p:pic>
      <p:sp>
        <p:nvSpPr>
          <p:cNvPr id="7" name="Slide Number Placeholder 6"/>
          <p:cNvSpPr>
            <a:spLocks noGrp="1"/>
          </p:cNvSpPr>
          <p:nvPr>
            <p:ph type="sldNum" sz="quarter" idx="12"/>
          </p:nvPr>
        </p:nvSpPr>
        <p:spPr/>
        <p:txBody>
          <a:bodyPr/>
          <a:lstStyle/>
          <a:p>
            <a:fld id="{95587115-9895-4084-9D4B-E04959BE5F83}" type="slidenum">
              <a:rPr lang="en-US" smtClean="0"/>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29"/>
          <p:cNvSpPr txBox="1">
            <a:spLocks noGrp="1" noChangeArrowheads="1"/>
          </p:cNvSpPr>
          <p:nvPr>
            <p:ph type="title"/>
          </p:nvPr>
        </p:nvSpPr>
        <p:spPr>
          <a:prstGeom prst="rect">
            <a:avLst/>
          </a:prstGeom>
          <a:solidFill>
            <a:srgbClr val="920000"/>
          </a:solidFill>
          <a:ln/>
        </p:spPr>
        <p:txBody>
          <a:bodyPr vert="horz" lIns="91440" tIns="45720" rIns="91440" bIns="45720" rtlCol="0" anchor="ctr">
            <a:normAutofit/>
          </a:bodyPr>
          <a:lstStyle/>
          <a:p>
            <a:pPr>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Physical Models of the </a:t>
            </a:r>
            <a:r>
              <a:rPr lang="en-US" sz="3000" b="1" dirty="0" smtClean="0">
                <a:solidFill>
                  <a:schemeClr val="bg1"/>
                </a:solidFill>
                <a:latin typeface="Lucida Sans" pitchFamily="34" charset="0"/>
              </a:rPr>
              <a:t>World:</a:t>
            </a:r>
            <a:br>
              <a:rPr lang="en-US" sz="3000" b="1" dirty="0" smtClean="0">
                <a:solidFill>
                  <a:schemeClr val="bg1"/>
                </a:solidFill>
                <a:latin typeface="Lucida Sans" pitchFamily="34" charset="0"/>
              </a:rPr>
            </a:br>
            <a:r>
              <a:rPr lang="en-US" sz="3000" b="1" dirty="0" smtClean="0">
                <a:solidFill>
                  <a:schemeClr val="bg1"/>
                </a:solidFill>
                <a:latin typeface="Lucida Sans" pitchFamily="34" charset="0"/>
              </a:rPr>
              <a:t>Green, McCloskey, &amp; Caramazza (1980)</a:t>
            </a:r>
            <a:endPar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endParaRPr>
          </a:p>
        </p:txBody>
      </p:sp>
      <p:sp>
        <p:nvSpPr>
          <p:cNvPr id="3" name="Content Placeholder 2"/>
          <p:cNvSpPr>
            <a:spLocks noGrp="1"/>
          </p:cNvSpPr>
          <p:nvPr>
            <p:ph sz="half" idx="1"/>
          </p:nvPr>
        </p:nvSpPr>
        <p:spPr/>
        <p:txBody>
          <a:bodyPr>
            <a:normAutofit lnSpcReduction="10000"/>
          </a:bodyPr>
          <a:lstStyle/>
          <a:p>
            <a:r>
              <a:rPr lang="en-US" sz="2600" dirty="0" smtClean="0"/>
              <a:t>If we want to consider a question such as how people intuitively perceive the mechanics of the world, what could we do?</a:t>
            </a:r>
          </a:p>
          <a:p>
            <a:pPr lvl="1"/>
            <a:r>
              <a:rPr lang="en-US" sz="2200" dirty="0" smtClean="0"/>
              <a:t>Who should participate?</a:t>
            </a:r>
          </a:p>
          <a:p>
            <a:pPr lvl="1"/>
            <a:r>
              <a:rPr lang="en-US" sz="2200" dirty="0" smtClean="0"/>
              <a:t>What materials should we use?</a:t>
            </a:r>
          </a:p>
          <a:p>
            <a:pPr lvl="1"/>
            <a:r>
              <a:rPr lang="en-US" sz="2200" dirty="0" smtClean="0"/>
              <a:t>What could we measure?</a:t>
            </a:r>
          </a:p>
          <a:p>
            <a:pPr lvl="1"/>
            <a:endParaRPr lang="en-US" sz="2200" dirty="0" smtClean="0"/>
          </a:p>
        </p:txBody>
      </p:sp>
      <p:sp>
        <p:nvSpPr>
          <p:cNvPr id="6" name="Content Placeholder 5"/>
          <p:cNvSpPr>
            <a:spLocks noGrp="1"/>
          </p:cNvSpPr>
          <p:nvPr>
            <p:ph sz="half" idx="2"/>
          </p:nvPr>
        </p:nvSpPr>
        <p:spPr/>
        <p:txBody>
          <a:bodyPr>
            <a:normAutofit lnSpcReduction="10000"/>
          </a:bodyPr>
          <a:lstStyle/>
          <a:p>
            <a:endParaRPr lang="en-US" sz="1200" dirty="0" smtClean="0"/>
          </a:p>
          <a:p>
            <a:r>
              <a:rPr lang="en-US" dirty="0" smtClean="0"/>
              <a:t>Participants consisted of students with varying degrees of experience with physics.</a:t>
            </a:r>
          </a:p>
          <a:p>
            <a:endParaRPr lang="en-US" sz="1200" dirty="0" smtClean="0"/>
          </a:p>
          <a:p>
            <a:r>
              <a:rPr lang="en-US" dirty="0" smtClean="0"/>
              <a:t>Provided them with physics problems.</a:t>
            </a:r>
          </a:p>
          <a:p>
            <a:endParaRPr lang="en-US" sz="1200" dirty="0" smtClean="0"/>
          </a:p>
          <a:p>
            <a:r>
              <a:rPr lang="en-US" dirty="0" smtClean="0"/>
              <a:t>Participants asked to draw (predicted) the results.</a:t>
            </a:r>
          </a:p>
        </p:txBody>
      </p:sp>
      <p:sp>
        <p:nvSpPr>
          <p:cNvPr id="4" name="Slide Number Placeholder 3"/>
          <p:cNvSpPr>
            <a:spLocks noGrp="1"/>
          </p:cNvSpPr>
          <p:nvPr>
            <p:ph type="sldNum" sz="quarter" idx="12"/>
          </p:nvPr>
        </p:nvSpPr>
        <p:spPr/>
        <p:txBody>
          <a:bodyPr/>
          <a:lstStyle/>
          <a:p>
            <a:fld id="{95587115-9895-4084-9D4B-E04959BE5F83}" type="slidenum">
              <a:rPr lang="en-US" smtClean="0"/>
              <a:pPr/>
              <a:t>11</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2000"/>
                                        <p:tgtEl>
                                          <p:spTgt spid="6">
                                            <p:txEl>
                                              <p:pRg st="1" end="1"/>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3" end="3"/>
                                            </p:txEl>
                                          </p:spTgt>
                                        </p:tgtEl>
                                        <p:attrNameLst>
                                          <p:attrName>style.visibility</p:attrName>
                                        </p:attrNameLst>
                                      </p:cBhvr>
                                      <p:to>
                                        <p:strVal val="visible"/>
                                      </p:to>
                                    </p:set>
                                    <p:animEffect transition="in" filter="fade">
                                      <p:cBhvr>
                                        <p:cTn id="10" dur="2000"/>
                                        <p:tgtEl>
                                          <p:spTgt spid="6">
                                            <p:txEl>
                                              <p:pRg st="3" end="3"/>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xEl>
                                              <p:pRg st="5" end="5"/>
                                            </p:txEl>
                                          </p:spTgt>
                                        </p:tgtEl>
                                        <p:attrNameLst>
                                          <p:attrName>style.visibility</p:attrName>
                                        </p:attrNameLst>
                                      </p:cBhvr>
                                      <p:to>
                                        <p:strVal val="visible"/>
                                      </p:to>
                                    </p:set>
                                    <p:animEffect transition="in" filter="fade">
                                      <p:cBhvr>
                                        <p:cTn id="13" dur="2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429000"/>
            <a:ext cx="8229600" cy="2592288"/>
          </a:xfrm>
        </p:spPr>
        <p:txBody>
          <a:bodyPr>
            <a:noAutofit/>
          </a:bodyPr>
          <a:lstStyle/>
          <a:p>
            <a:pPr>
              <a:buNone/>
            </a:pPr>
            <a:r>
              <a:rPr lang="en-CA" sz="2200" dirty="0" smtClean="0"/>
              <a:t>“In the diagram, an airplane is flying along at a constant speed. The plane is also flying at a constant altitude, so that its flight path is parallel to the ground. The arrow shows the direction in which the plane is flying. When the plane is in the position shown in the diagram a large metal ball is dropped from the plane. The plane continues flying at the same speed in the same direction and at the same altitude. Draw the path the ball will follow from the time it is dropped until it hits the ground. Ignore wind or air resistance. Also, show as well as you can, the position of the plane at the moment the ball hits the ground.”</a:t>
            </a:r>
          </a:p>
        </p:txBody>
      </p:sp>
      <p:pic>
        <p:nvPicPr>
          <p:cNvPr id="1026" name="Picture 2"/>
          <p:cNvPicPr>
            <a:picLocks noChangeAspect="1" noChangeArrowheads="1"/>
          </p:cNvPicPr>
          <p:nvPr/>
        </p:nvPicPr>
        <p:blipFill>
          <a:blip r:embed="rId2" cstate="print"/>
          <a:srcRect/>
          <a:stretch>
            <a:fillRect/>
          </a:stretch>
        </p:blipFill>
        <p:spPr bwMode="auto">
          <a:xfrm>
            <a:off x="487046" y="1412775"/>
            <a:ext cx="2572786" cy="1885401"/>
          </a:xfrm>
          <a:prstGeom prst="rect">
            <a:avLst/>
          </a:prstGeom>
          <a:noFill/>
          <a:ln w="9525">
            <a:noFill/>
            <a:miter lim="800000"/>
            <a:headEnd/>
            <a:tailEnd/>
          </a:ln>
        </p:spPr>
      </p:pic>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Drop the Bomb on Naïve Physics: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Green, et al. (1980)</a:t>
            </a:r>
          </a:p>
        </p:txBody>
      </p:sp>
      <p:sp>
        <p:nvSpPr>
          <p:cNvPr id="7" name="Slide Number Placeholder 6"/>
          <p:cNvSpPr>
            <a:spLocks noGrp="1"/>
          </p:cNvSpPr>
          <p:nvPr>
            <p:ph type="sldNum" sz="quarter" idx="12"/>
          </p:nvPr>
        </p:nvSpPr>
        <p:spPr/>
        <p:txBody>
          <a:bodyPr/>
          <a:lstStyle/>
          <a:p>
            <a:fld id="{95587115-9895-4084-9D4B-E04959BE5F83}" type="slidenum">
              <a:rPr lang="en-US" smtClean="0"/>
              <a:pPr/>
              <a:t>12</a:t>
            </a:fld>
            <a:endParaRPr lang="en-US" dirty="0"/>
          </a:p>
        </p:txBody>
      </p:sp>
      <p:pic>
        <p:nvPicPr>
          <p:cNvPr id="2" name="Picture 2"/>
          <p:cNvPicPr>
            <a:picLocks noChangeAspect="1" noChangeArrowheads="1"/>
          </p:cNvPicPr>
          <p:nvPr/>
        </p:nvPicPr>
        <p:blipFill>
          <a:blip r:embed="rId3" cstate="print"/>
          <a:srcRect/>
          <a:stretch>
            <a:fillRect/>
          </a:stretch>
        </p:blipFill>
        <p:spPr bwMode="auto">
          <a:xfrm>
            <a:off x="4932040" y="1268760"/>
            <a:ext cx="2496277" cy="2160240"/>
          </a:xfrm>
          <a:prstGeom prst="rect">
            <a:avLst/>
          </a:prstGeom>
          <a:noFill/>
          <a:ln w="9525">
            <a:noFill/>
            <a:miter lim="800000"/>
            <a:headEnd/>
            <a:tailEnd/>
          </a:ln>
        </p:spPr>
      </p:pic>
      <p:sp>
        <p:nvSpPr>
          <p:cNvPr id="8" name="Striped Right Arrow 7"/>
          <p:cNvSpPr/>
          <p:nvPr/>
        </p:nvSpPr>
        <p:spPr>
          <a:xfrm>
            <a:off x="3203848" y="1700808"/>
            <a:ext cx="1440160" cy="1224136"/>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25144"/>
          </a:xfrm>
        </p:spPr>
        <p:txBody>
          <a:bodyPr>
            <a:normAutofit lnSpcReduction="10000"/>
          </a:bodyPr>
          <a:lstStyle/>
          <a:p>
            <a:r>
              <a:rPr lang="en-US" sz="3000" dirty="0" smtClean="0"/>
              <a:t>40 % selected forward arcs (A; correct)</a:t>
            </a:r>
          </a:p>
          <a:p>
            <a:endParaRPr lang="en-US" sz="1200" dirty="0" smtClean="0"/>
          </a:p>
          <a:p>
            <a:r>
              <a:rPr lang="en-CA" sz="3000" b="1" i="1" dirty="0" smtClean="0"/>
              <a:t>60 % were wrong! (B, C, and D)</a:t>
            </a:r>
          </a:p>
          <a:p>
            <a:pPr lvl="1"/>
            <a:r>
              <a:rPr lang="en-CA" sz="2600" dirty="0" smtClean="0"/>
              <a:t>36 %: downward motion (D)</a:t>
            </a:r>
          </a:p>
          <a:p>
            <a:pPr lvl="1"/>
            <a:r>
              <a:rPr lang="en-CA" sz="2600" dirty="0" smtClean="0"/>
              <a:t>13 %: diagonal lines (B)</a:t>
            </a:r>
          </a:p>
          <a:p>
            <a:pPr lvl="1"/>
            <a:r>
              <a:rPr lang="en-CA" sz="2600" dirty="0" smtClean="0"/>
              <a:t>11%: backward trajectory (C)</a:t>
            </a:r>
          </a:p>
          <a:p>
            <a:pPr lvl="1"/>
            <a:endParaRPr lang="en-CA" sz="1200" dirty="0" smtClean="0"/>
          </a:p>
          <a:p>
            <a:r>
              <a:rPr lang="en-CA" sz="2800" dirty="0" smtClean="0"/>
              <a:t>In later replications, they demonstrated that the amount of knowledge of physics was associated with correct responses (same patterns produced in all groups).</a:t>
            </a:r>
          </a:p>
          <a:p>
            <a:pPr lvl="1"/>
            <a:r>
              <a:rPr lang="en-CA" sz="2400" dirty="0" smtClean="0"/>
              <a:t>None &lt; High School Physics &lt; College/University</a:t>
            </a:r>
            <a:endParaRPr lang="en-CA" sz="24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13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Green, McCloskey, &amp; Caramazza (1980)</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896544"/>
          </a:xfrm>
        </p:spPr>
        <p:txBody>
          <a:bodyPr/>
          <a:lstStyle/>
          <a:p>
            <a:endParaRPr lang="en-US" sz="2800" dirty="0" smtClean="0"/>
          </a:p>
          <a:p>
            <a:r>
              <a:rPr lang="en-US" sz="2800" dirty="0" smtClean="0"/>
              <a:t>Some might argue that physics is too esoteric :</a:t>
            </a:r>
          </a:p>
          <a:p>
            <a:pPr lvl="1"/>
            <a:r>
              <a:rPr lang="en-US" sz="2600" dirty="0" smtClean="0"/>
              <a:t>It requires an understanding of the fundamental laws of the universe,</a:t>
            </a:r>
          </a:p>
          <a:p>
            <a:pPr lvl="1"/>
            <a:r>
              <a:rPr lang="en-US" sz="2600" dirty="0" smtClean="0"/>
              <a:t>It requires math,</a:t>
            </a:r>
          </a:p>
          <a:p>
            <a:pPr lvl="1"/>
            <a:r>
              <a:rPr lang="en-US" sz="2600" dirty="0" smtClean="0"/>
              <a:t>It requires experiments.</a:t>
            </a:r>
          </a:p>
          <a:p>
            <a:endParaRPr lang="en-US" sz="1200" dirty="0" smtClean="0"/>
          </a:p>
          <a:p>
            <a:r>
              <a:rPr lang="en-US" sz="2800" dirty="0" smtClean="0"/>
              <a:t>If this is the case then (perhaps) we have better intuitions about other domains.</a:t>
            </a:r>
            <a:endParaRPr lang="en-US" sz="28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14</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Intuitions about Intuitions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5050904" cy="4925144"/>
          </a:xfrm>
        </p:spPr>
        <p:txBody>
          <a:bodyPr>
            <a:normAutofit lnSpcReduction="10000"/>
          </a:bodyPr>
          <a:lstStyle/>
          <a:p>
            <a:r>
              <a:rPr lang="en-US" sz="2800" dirty="0" smtClean="0"/>
              <a:t>Other domains elicit our attention in the environment out of the need to survive.</a:t>
            </a:r>
          </a:p>
          <a:p>
            <a:endParaRPr lang="en-US" sz="1200" dirty="0" smtClean="0"/>
          </a:p>
          <a:p>
            <a:r>
              <a:rPr lang="en-US" sz="2800" dirty="0" smtClean="0"/>
              <a:t>When we look at biota, we assume that things stand in relation to one another.</a:t>
            </a:r>
          </a:p>
          <a:p>
            <a:endParaRPr lang="en-US" sz="1300" dirty="0" smtClean="0"/>
          </a:p>
          <a:p>
            <a:r>
              <a:rPr lang="en-US" sz="2800" dirty="0" smtClean="0"/>
              <a:t>Importantly, we assume that our intuitions about the observed pattern could not be otherwise.</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Folkbiology:</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An Example</a:t>
            </a:r>
            <a:endParaRPr kumimoji="0" lang="en-US" sz="3000" b="1" i="0" u="none" strike="noStrike" kern="1200" cap="none" spc="0" normalizeH="0" noProof="0" dirty="0" smtClean="0">
              <a:ln>
                <a:noFill/>
              </a:ln>
              <a:solidFill>
                <a:schemeClr val="bg1"/>
              </a:solidFill>
              <a:effectLst/>
              <a:uLnTx/>
              <a:uFillTx/>
              <a:latin typeface="Lucida Bright" pitchFamily="18"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15</a:t>
            </a:fld>
            <a:endParaRPr lang="en-US" dirty="0"/>
          </a:p>
        </p:txBody>
      </p:sp>
      <p:pic>
        <p:nvPicPr>
          <p:cNvPr id="5122" name="Picture 2" descr="http://1.bp.blogspot.com/_5KJ3ZnQljQM/TSMSIWQj0fI/AAAAAAAABEI/9k9TWIAdd3Y/s640/1-birds.jpg"/>
          <p:cNvPicPr>
            <a:picLocks noChangeAspect="1" noChangeArrowheads="1"/>
          </p:cNvPicPr>
          <p:nvPr/>
        </p:nvPicPr>
        <p:blipFill>
          <a:blip r:embed="rId2" cstate="print"/>
          <a:srcRect/>
          <a:stretch>
            <a:fillRect/>
          </a:stretch>
        </p:blipFill>
        <p:spPr bwMode="auto">
          <a:xfrm>
            <a:off x="6876256" y="1196752"/>
            <a:ext cx="2088232" cy="1392154"/>
          </a:xfrm>
          <a:prstGeom prst="rect">
            <a:avLst/>
          </a:prstGeom>
          <a:noFill/>
        </p:spPr>
      </p:pic>
      <p:pic>
        <p:nvPicPr>
          <p:cNvPr id="5124" name="Picture 4" descr="http://1.bp.blogspot.com/-VKr_uhpeXP4/TiCmX3QigxI/AAAAAAAAAzA/7jiFXMifwRM/s640/Bird-of-Paradise-3.jpg"/>
          <p:cNvPicPr>
            <a:picLocks noChangeAspect="1" noChangeArrowheads="1"/>
          </p:cNvPicPr>
          <p:nvPr/>
        </p:nvPicPr>
        <p:blipFill>
          <a:blip r:embed="rId3" cstate="print"/>
          <a:srcRect/>
          <a:stretch>
            <a:fillRect/>
          </a:stretch>
        </p:blipFill>
        <p:spPr bwMode="auto">
          <a:xfrm>
            <a:off x="5364088" y="1628800"/>
            <a:ext cx="1917894" cy="1458492"/>
          </a:xfrm>
          <a:prstGeom prst="rect">
            <a:avLst/>
          </a:prstGeom>
          <a:noFill/>
        </p:spPr>
      </p:pic>
      <p:pic>
        <p:nvPicPr>
          <p:cNvPr id="5126" name="Picture 6" descr="http://1.bp.blogspot.com/--96NbjtuQhs/Tb4v7K_ssaI/AAAAAAAAD50/SCFWJczYi4w/s1600/Big-eared-townsend-fledermaus.jpg"/>
          <p:cNvPicPr>
            <a:picLocks noChangeAspect="1" noChangeArrowheads="1"/>
          </p:cNvPicPr>
          <p:nvPr/>
        </p:nvPicPr>
        <p:blipFill>
          <a:blip r:embed="rId4" cstate="print"/>
          <a:srcRect/>
          <a:stretch>
            <a:fillRect/>
          </a:stretch>
        </p:blipFill>
        <p:spPr bwMode="auto">
          <a:xfrm>
            <a:off x="6948264" y="2924944"/>
            <a:ext cx="1988493" cy="1208565"/>
          </a:xfrm>
          <a:prstGeom prst="rect">
            <a:avLst/>
          </a:prstGeom>
          <a:noFill/>
        </p:spPr>
      </p:pic>
      <p:pic>
        <p:nvPicPr>
          <p:cNvPr id="5128" name="Picture 8" descr="http://www.allfromweb.net/img/funny/what_talented_mice/talented_mice_8.jpg"/>
          <p:cNvPicPr>
            <a:picLocks noChangeAspect="1" noChangeArrowheads="1"/>
          </p:cNvPicPr>
          <p:nvPr/>
        </p:nvPicPr>
        <p:blipFill>
          <a:blip r:embed="rId5" cstate="print"/>
          <a:srcRect/>
          <a:stretch>
            <a:fillRect/>
          </a:stretch>
        </p:blipFill>
        <p:spPr bwMode="auto">
          <a:xfrm>
            <a:off x="5508104" y="3861048"/>
            <a:ext cx="1800200" cy="1427745"/>
          </a:xfrm>
          <a:prstGeom prst="rect">
            <a:avLst/>
          </a:prstGeom>
          <a:noFill/>
        </p:spPr>
      </p:pic>
      <p:pic>
        <p:nvPicPr>
          <p:cNvPr id="5132" name="Picture 12" descr="Humpback Whale"/>
          <p:cNvPicPr>
            <a:picLocks noChangeAspect="1" noChangeArrowheads="1"/>
          </p:cNvPicPr>
          <p:nvPr/>
        </p:nvPicPr>
        <p:blipFill>
          <a:blip r:embed="rId6" cstate="print"/>
          <a:srcRect/>
          <a:stretch>
            <a:fillRect/>
          </a:stretch>
        </p:blipFill>
        <p:spPr bwMode="auto">
          <a:xfrm>
            <a:off x="7308304" y="4437112"/>
            <a:ext cx="1775752" cy="1224136"/>
          </a:xfrm>
          <a:prstGeom prst="rect">
            <a:avLst/>
          </a:prstGeom>
          <a:noFill/>
        </p:spPr>
      </p:pic>
      <p:pic>
        <p:nvPicPr>
          <p:cNvPr id="5134" name="Picture 14" descr="http://www.geishablog.com/wp-content/uploads/2010/03/20090416-bluefin-tuna.jpg"/>
          <p:cNvPicPr>
            <a:picLocks noChangeAspect="1" noChangeArrowheads="1"/>
          </p:cNvPicPr>
          <p:nvPr/>
        </p:nvPicPr>
        <p:blipFill>
          <a:blip r:embed="rId7" cstate="print"/>
          <a:srcRect/>
          <a:stretch>
            <a:fillRect/>
          </a:stretch>
        </p:blipFill>
        <p:spPr bwMode="auto">
          <a:xfrm>
            <a:off x="5940152" y="5445223"/>
            <a:ext cx="1728192" cy="1237061"/>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785395"/>
          </a:xfrm>
        </p:spPr>
        <p:txBody>
          <a:bodyPr/>
          <a:lstStyle/>
          <a:p>
            <a:endParaRPr lang="en-US" sz="1200" dirty="0" smtClean="0"/>
          </a:p>
          <a:p>
            <a:r>
              <a:rPr lang="en-US" dirty="0" smtClean="0"/>
              <a:t>Gelman, Coley, and Gottfried (1994)</a:t>
            </a:r>
          </a:p>
          <a:p>
            <a:pPr lvl="1"/>
            <a:r>
              <a:rPr lang="en-US" dirty="0" smtClean="0"/>
              <a:t>“People seem to assume that categories of things in the world have a true, underlying nature that imparts category identity . . . The underlying nature, or category </a:t>
            </a:r>
            <a:r>
              <a:rPr lang="en-US" i="1" dirty="0" smtClean="0"/>
              <a:t>essence, </a:t>
            </a:r>
            <a:r>
              <a:rPr lang="en-US" dirty="0" smtClean="0"/>
              <a:t>is thought to be the causal mechanism that results in those properties we can see. For example, the essence of tigers causes them to grow as they do—to have stripes, large size, capacity to roar, and so forth.” (p. 344)</a:t>
            </a:r>
          </a:p>
          <a:p>
            <a:endParaRPr lang="en-CA"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16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Folkbiology:</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An Example</a:t>
            </a:r>
            <a:endParaRPr kumimoji="0" lang="en-US" sz="3000" b="1" i="0" u="none" strike="noStrike" kern="1200" cap="none" spc="0" normalizeH="0" noProof="0" dirty="0" smtClean="0">
              <a:ln>
                <a:noFill/>
              </a:ln>
              <a:solidFill>
                <a:schemeClr val="bg1"/>
              </a:solidFill>
              <a:effectLst/>
              <a:uLnTx/>
              <a:uFillTx/>
              <a:latin typeface="Lucida Bright" pitchFamily="18" charset="0"/>
              <a:ea typeface="+mj-ea"/>
              <a:cs typeface="+mj-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968552"/>
          </a:xfrm>
        </p:spPr>
        <p:txBody>
          <a:bodyPr/>
          <a:lstStyle/>
          <a:p>
            <a:r>
              <a:rPr lang="en-CA" sz="2800" dirty="0" smtClean="0"/>
              <a:t>As the previous fish-whale example demonstrates, we are prone to defaulting to </a:t>
            </a:r>
            <a:r>
              <a:rPr lang="en-CA" sz="2800" i="1" dirty="0" smtClean="0"/>
              <a:t>physical similarity</a:t>
            </a:r>
            <a:r>
              <a:rPr lang="en-CA" sz="2800" dirty="0" smtClean="0"/>
              <a:t>.</a:t>
            </a:r>
          </a:p>
          <a:p>
            <a:endParaRPr lang="en-CA" sz="1200" dirty="0" smtClean="0"/>
          </a:p>
          <a:p>
            <a:r>
              <a:rPr lang="en-CA" sz="2800" dirty="0" smtClean="0"/>
              <a:t>One of the most robust findings in the literature on </a:t>
            </a:r>
            <a:r>
              <a:rPr lang="en-CA" sz="2800" i="1" dirty="0" smtClean="0"/>
              <a:t>categorization </a:t>
            </a:r>
            <a:r>
              <a:rPr lang="en-CA" sz="2800" dirty="0" smtClean="0"/>
              <a:t>(the grouping of individual entities into classes) is that people typically default to </a:t>
            </a:r>
            <a:r>
              <a:rPr lang="en-CA" sz="2800" i="1" dirty="0" smtClean="0"/>
              <a:t>physical similarity.</a:t>
            </a:r>
            <a:endParaRPr lang="en-CA" sz="2800" dirty="0" smtClean="0"/>
          </a:p>
          <a:p>
            <a:pPr lvl="1"/>
            <a:r>
              <a:rPr lang="en-CA" sz="2400" dirty="0" smtClean="0"/>
              <a:t>For instance, Keil (1989) has demonstrated that when children are asked to classify animals, they initially focus on physical similarity of offspring to parent and only later consider ‘internal’ properties of the animal</a:t>
            </a:r>
          </a:p>
        </p:txBody>
      </p:sp>
      <p:sp>
        <p:nvSpPr>
          <p:cNvPr id="4" name="Slide Number Placeholder 3"/>
          <p:cNvSpPr>
            <a:spLocks noGrp="1"/>
          </p:cNvSpPr>
          <p:nvPr>
            <p:ph type="sldNum" sz="quarter" idx="12"/>
          </p:nvPr>
        </p:nvSpPr>
        <p:spPr/>
        <p:txBody>
          <a:bodyPr/>
          <a:lstStyle/>
          <a:p>
            <a:fld id="{95587115-9895-4084-9D4B-E04959BE5F83}" type="slidenum">
              <a:rPr lang="en-US" smtClean="0"/>
              <a:pPr/>
              <a:t>17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Similarity- and Theory-Based</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Intuitions</a:t>
            </a:r>
            <a:endParaRPr kumimoji="0" lang="en-US" sz="3000" b="1" i="0" u="none" strike="noStrike" kern="1200" cap="none" spc="0" normalizeH="0" noProof="0" dirty="0" smtClean="0">
              <a:ln>
                <a:noFill/>
              </a:ln>
              <a:solidFill>
                <a:schemeClr val="bg1"/>
              </a:solidFill>
              <a:effectLst/>
              <a:uLnTx/>
              <a:uFillTx/>
              <a:latin typeface="Lucida Bright" pitchFamily="18" charset="0"/>
              <a:ea typeface="+mj-ea"/>
              <a:cs typeface="+mj-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19" y="1268760"/>
            <a:ext cx="4830101" cy="3106473"/>
          </a:xfrm>
        </p:spPr>
        <p:txBody>
          <a:bodyPr>
            <a:normAutofit fontScale="70000" lnSpcReduction="20000"/>
          </a:bodyPr>
          <a:lstStyle/>
          <a:p>
            <a:r>
              <a:rPr lang="en-US" sz="2800" dirty="0" smtClean="0"/>
              <a:t>A classic experiment investigating essentialism:</a:t>
            </a:r>
          </a:p>
          <a:p>
            <a:pPr lvl="1"/>
            <a:r>
              <a:rPr lang="en-US" sz="2400" dirty="0" smtClean="0"/>
              <a:t>Children are told that there is an animal that has tiger parents and the ‘insides’ of a tiger, but looked like a horse.</a:t>
            </a:r>
          </a:p>
          <a:p>
            <a:pPr lvl="1"/>
            <a:endParaRPr lang="en-US" sz="1300" dirty="0" smtClean="0"/>
          </a:p>
          <a:p>
            <a:pPr lvl="1"/>
            <a:r>
              <a:rPr lang="en-US" sz="2400" dirty="0" smtClean="0"/>
              <a:t>Conflict between internal properties (essence) and external properties (similarity).</a:t>
            </a:r>
          </a:p>
          <a:p>
            <a:pPr lvl="1"/>
            <a:endParaRPr lang="en-US" sz="1200" dirty="0" smtClean="0"/>
          </a:p>
          <a:p>
            <a:pPr lvl="1"/>
            <a:r>
              <a:rPr lang="en-US" sz="2400" dirty="0" smtClean="0"/>
              <a:t>Children &lt;7 yo, categorized the animal  based on the appearance whereas children ≥7 yo categorized based on the internal properties.</a:t>
            </a:r>
            <a:endParaRPr lang="en-US" sz="2400" dirty="0"/>
          </a:p>
        </p:txBody>
      </p:sp>
      <p:pic>
        <p:nvPicPr>
          <p:cNvPr id="88067" name="Picture 3"/>
          <p:cNvPicPr>
            <a:picLocks noChangeAspect="1" noChangeArrowheads="1"/>
          </p:cNvPicPr>
          <p:nvPr/>
        </p:nvPicPr>
        <p:blipFill>
          <a:blip r:embed="rId3" cstate="print"/>
          <a:srcRect/>
          <a:stretch>
            <a:fillRect/>
          </a:stretch>
        </p:blipFill>
        <p:spPr bwMode="auto">
          <a:xfrm>
            <a:off x="755576" y="5575719"/>
            <a:ext cx="3918363" cy="1289407"/>
          </a:xfrm>
          <a:prstGeom prst="rect">
            <a:avLst/>
          </a:prstGeom>
          <a:noFill/>
          <a:ln w="9525">
            <a:noFill/>
            <a:miter lim="800000"/>
            <a:headEnd/>
            <a:tailEnd/>
          </a:ln>
        </p:spPr>
      </p:pic>
      <p:pic>
        <p:nvPicPr>
          <p:cNvPr id="88068" name="Picture 4"/>
          <p:cNvPicPr>
            <a:picLocks noChangeAspect="1" noChangeArrowheads="1"/>
          </p:cNvPicPr>
          <p:nvPr/>
        </p:nvPicPr>
        <p:blipFill>
          <a:blip r:embed="rId4" cstate="print"/>
          <a:srcRect/>
          <a:stretch>
            <a:fillRect/>
          </a:stretch>
        </p:blipFill>
        <p:spPr bwMode="auto">
          <a:xfrm>
            <a:off x="795553" y="4293096"/>
            <a:ext cx="3914899" cy="1275886"/>
          </a:xfrm>
          <a:prstGeom prst="rect">
            <a:avLst/>
          </a:prstGeom>
          <a:noFill/>
          <a:ln w="9525">
            <a:noFill/>
            <a:miter lim="800000"/>
            <a:headEnd/>
            <a:tailEnd/>
          </a:ln>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Folkbiology:</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 </a:t>
            </a:r>
            <a:r>
              <a:rPr kumimoji="0" lang="en-US" sz="3000" b="1" i="0" u="none" strike="noStrike" kern="1200" cap="none" spc="0" normalizeH="0" noProof="0" dirty="0" err="1" smtClean="0">
                <a:ln>
                  <a:noFill/>
                </a:ln>
                <a:solidFill>
                  <a:schemeClr val="bg1"/>
                </a:solidFill>
                <a:effectLst/>
                <a:uLnTx/>
                <a:uFillTx/>
                <a:latin typeface="Lucida Sans" pitchFamily="34" charset="0"/>
                <a:ea typeface="+mj-ea"/>
                <a:cs typeface="+mj-cs"/>
              </a:rPr>
              <a:t>GGGreat</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Example</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noProof="0" dirty="0" smtClean="0">
                <a:solidFill>
                  <a:schemeClr val="bg1"/>
                </a:solidFill>
                <a:latin typeface="Lucida Sans" pitchFamily="34" charset="0"/>
                <a:ea typeface="+mj-ea"/>
                <a:cs typeface="+mj-cs"/>
              </a:rPr>
              <a:t>Keil (1989)</a:t>
            </a:r>
            <a:endParaRPr kumimoji="0" lang="en-US" sz="3000" b="1" i="0" u="none" strike="noStrike" kern="1200" cap="none" spc="0" normalizeH="0" noProof="0" dirty="0" smtClean="0">
              <a:ln>
                <a:noFill/>
              </a:ln>
              <a:solidFill>
                <a:schemeClr val="bg1"/>
              </a:solidFill>
              <a:effectLst/>
              <a:uLnTx/>
              <a:uFillTx/>
              <a:latin typeface="Lucida Bright" pitchFamily="18" charset="0"/>
              <a:ea typeface="+mj-ea"/>
              <a:cs typeface="+mj-cs"/>
            </a:endParaRPr>
          </a:p>
        </p:txBody>
      </p:sp>
      <p:sp>
        <p:nvSpPr>
          <p:cNvPr id="6" name="Slide Number Placeholder 5"/>
          <p:cNvSpPr>
            <a:spLocks noGrp="1"/>
          </p:cNvSpPr>
          <p:nvPr>
            <p:ph type="sldNum" sz="quarter" idx="12"/>
          </p:nvPr>
        </p:nvSpPr>
        <p:spPr/>
        <p:txBody>
          <a:bodyPr/>
          <a:lstStyle/>
          <a:p>
            <a:fld id="{95587115-9895-4084-9D4B-E04959BE5F83}" type="slidenum">
              <a:rPr lang="en-US" smtClean="0"/>
              <a:pPr/>
              <a:t>18</a:t>
            </a:fld>
            <a:endParaRPr lang="en-US" dirty="0"/>
          </a:p>
        </p:txBody>
      </p:sp>
      <p:pic>
        <p:nvPicPr>
          <p:cNvPr id="2051" name="Picture 3"/>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580112" y="1412776"/>
            <a:ext cx="2880320" cy="491131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482" name="Picture 2" descr="http://petsfunnies.com/wp-content/uploads/2011/06/tiger_16.jpg"/>
          <p:cNvPicPr>
            <a:picLocks noChangeAspect="1" noChangeArrowheads="1"/>
          </p:cNvPicPr>
          <p:nvPr/>
        </p:nvPicPr>
        <p:blipFill>
          <a:blip r:embed="rId6" cstate="print"/>
          <a:srcRect/>
          <a:stretch>
            <a:fillRect/>
          </a:stretch>
        </p:blipFill>
        <p:spPr bwMode="auto">
          <a:xfrm>
            <a:off x="5004048" y="5085184"/>
            <a:ext cx="1691341" cy="1268506"/>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4273" y="1268760"/>
            <a:ext cx="8424191" cy="5184576"/>
          </a:xfrm>
        </p:spPr>
        <p:txBody>
          <a:bodyPr>
            <a:normAutofit/>
          </a:bodyPr>
          <a:lstStyle/>
          <a:p>
            <a:r>
              <a:rPr lang="en-US" sz="2800" dirty="0" smtClean="0"/>
              <a:t>The idea that every member of a group, or class of objects in the world, has a defining set of qualities is referred to as </a:t>
            </a:r>
            <a:r>
              <a:rPr lang="en-US" sz="2800" i="1" dirty="0" smtClean="0"/>
              <a:t>essentialism.</a:t>
            </a:r>
            <a:endParaRPr lang="en-US" sz="2800" dirty="0" smtClean="0"/>
          </a:p>
          <a:p>
            <a:endParaRPr lang="en-US" sz="1200" dirty="0" smtClean="0"/>
          </a:p>
          <a:p>
            <a:r>
              <a:rPr lang="en-US" sz="2800" dirty="0" smtClean="0"/>
              <a:t>Humans are, necessarily, a central group in our everyday lives so it's not surprising that we also have theories about how we function in the world:</a:t>
            </a:r>
          </a:p>
          <a:p>
            <a:pPr lvl="1"/>
            <a:r>
              <a:rPr lang="en-US" sz="2400" dirty="0" smtClean="0"/>
              <a:t>Folkwisdom / Folkpsychology concerns behaviour of </a:t>
            </a:r>
            <a:r>
              <a:rPr lang="en-US" sz="2400" b="1" i="1" dirty="0" smtClean="0"/>
              <a:t>members of groups</a:t>
            </a:r>
          </a:p>
          <a:p>
            <a:pPr lvl="1"/>
            <a:r>
              <a:rPr lang="en-US" sz="2400" dirty="0" smtClean="0"/>
              <a:t>Social cognition / Folksociology concern behaviour of </a:t>
            </a:r>
            <a:r>
              <a:rPr lang="en-US" sz="2400" b="1" i="1" dirty="0" smtClean="0"/>
              <a:t>groups</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Folkwisdom</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and Folkpsychology</a:t>
            </a:r>
            <a:endParaRPr kumimoji="0" lang="en-US" sz="3000" b="1" i="0" u="none" strike="noStrike" kern="1200" cap="none" spc="0" normalizeH="0" noProof="0" dirty="0" smtClean="0">
              <a:ln>
                <a:noFill/>
              </a:ln>
              <a:solidFill>
                <a:schemeClr val="bg1"/>
              </a:solidFill>
              <a:effectLst/>
              <a:uLnTx/>
              <a:uFillTx/>
              <a:latin typeface="Lucida Bright" pitchFamily="18"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19</a:t>
            </a:fld>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9"/>
            <a:ext cx="8229600" cy="648071"/>
          </a:xfrm>
        </p:spPr>
        <p:txBody>
          <a:bodyPr/>
          <a:lstStyle/>
          <a:p>
            <a:r>
              <a:rPr lang="en-CA" sz="2800" dirty="0" smtClean="0"/>
              <a:t>Consider the following:</a:t>
            </a:r>
          </a:p>
          <a:p>
            <a:endParaRPr lang="en-CA" sz="12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20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Folkwisdom and Folkpsychology</a:t>
            </a:r>
            <a:endParaRPr lang="en-US" sz="3000" b="1" dirty="0">
              <a:solidFill>
                <a:schemeClr val="bg1"/>
              </a:solidFill>
              <a:latin typeface="Lucida Sans" pitchFamily="34" charset="0"/>
            </a:endParaRPr>
          </a:p>
        </p:txBody>
      </p:sp>
      <p:sp>
        <p:nvSpPr>
          <p:cNvPr id="6" name="Content Placeholder 2"/>
          <p:cNvSpPr txBox="1">
            <a:spLocks/>
          </p:cNvSpPr>
          <p:nvPr/>
        </p:nvSpPr>
        <p:spPr>
          <a:xfrm>
            <a:off x="467544" y="1988841"/>
            <a:ext cx="8229600" cy="1224135"/>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CA" sz="2400" b="1" i="1" u="none" strike="noStrike" kern="1200" cap="none" spc="0" normalizeH="0" baseline="0" noProof="0" dirty="0" smtClean="0">
                <a:ln>
                  <a:noFill/>
                </a:ln>
                <a:solidFill>
                  <a:schemeClr val="tx1"/>
                </a:solidFill>
                <a:effectLst/>
                <a:uLnTx/>
                <a:uFillTx/>
                <a:latin typeface="+mn-lt"/>
                <a:ea typeface="+mn-ea"/>
                <a:cs typeface="+mn-cs"/>
              </a:rPr>
              <a:t>“Birds of a feather flock together”</a:t>
            </a:r>
            <a:r>
              <a:rPr kumimoji="0" lang="en-CA" sz="2400" b="0" i="0" u="none" strike="noStrike" kern="1200" cap="none" spc="0" normalizeH="0" baseline="0" noProof="0" dirty="0" smtClean="0">
                <a:ln>
                  <a:noFill/>
                </a:ln>
                <a:solidFill>
                  <a:schemeClr val="tx1"/>
                </a:solidFill>
                <a:effectLst/>
                <a:uLnTx/>
                <a:uFillTx/>
                <a:latin typeface="+mn-lt"/>
                <a:ea typeface="+mn-ea"/>
                <a:cs typeface="+mn-cs"/>
              </a:rPr>
              <a:t> – people that have </a:t>
            </a:r>
            <a:r>
              <a:rPr kumimoji="0" lang="en-CA" sz="2400" b="0" i="1" u="none" strike="noStrike" kern="1200" cap="none" spc="0" normalizeH="0" baseline="0" noProof="0" dirty="0" smtClean="0">
                <a:ln>
                  <a:noFill/>
                </a:ln>
                <a:solidFill>
                  <a:schemeClr val="tx1"/>
                </a:solidFill>
                <a:effectLst/>
                <a:uLnTx/>
                <a:uFillTx/>
                <a:latin typeface="+mn-lt"/>
                <a:ea typeface="+mn-ea"/>
                <a:cs typeface="+mn-cs"/>
              </a:rPr>
              <a:t>similar</a:t>
            </a:r>
            <a:r>
              <a:rPr kumimoji="0" lang="en-CA" sz="2400" b="0" i="0" u="none" strike="noStrike" kern="1200" cap="none" spc="0" normalizeH="0" baseline="0" noProof="0" dirty="0" smtClean="0">
                <a:ln>
                  <a:noFill/>
                </a:ln>
                <a:solidFill>
                  <a:schemeClr val="tx1"/>
                </a:solidFill>
                <a:effectLst/>
                <a:uLnTx/>
                <a:uFillTx/>
                <a:latin typeface="+mn-lt"/>
                <a:ea typeface="+mn-ea"/>
                <a:cs typeface="+mn-cs"/>
              </a:rPr>
              <a:t> personality traits,</a:t>
            </a:r>
            <a:r>
              <a:rPr kumimoji="0" lang="en-CA" sz="2400" b="0" i="0" u="none" strike="noStrike" kern="1200" cap="none" spc="0" normalizeH="0" noProof="0" dirty="0" smtClean="0">
                <a:ln>
                  <a:noFill/>
                </a:ln>
                <a:solidFill>
                  <a:schemeClr val="tx1"/>
                </a:solidFill>
                <a:effectLst/>
                <a:uLnTx/>
                <a:uFillTx/>
                <a:latin typeface="+mn-lt"/>
                <a:ea typeface="+mn-ea"/>
                <a:cs typeface="+mn-cs"/>
              </a:rPr>
              <a:t> preferences, etc. are better matches for one another.</a:t>
            </a:r>
            <a:endParaRPr kumimoji="0" lang="en-CA" sz="24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8" name="Content Placeholder 2"/>
          <p:cNvSpPr txBox="1">
            <a:spLocks/>
          </p:cNvSpPr>
          <p:nvPr/>
        </p:nvSpPr>
        <p:spPr>
          <a:xfrm>
            <a:off x="467544" y="3140969"/>
            <a:ext cx="8229600" cy="864095"/>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CA" sz="2400" b="1" i="1" u="none" strike="noStrike" kern="1200" cap="none" spc="0" normalizeH="0" baseline="0" noProof="0" dirty="0" smtClean="0">
                <a:ln>
                  <a:noFill/>
                </a:ln>
                <a:solidFill>
                  <a:schemeClr val="tx1"/>
                </a:solidFill>
                <a:effectLst/>
                <a:uLnTx/>
                <a:uFillTx/>
                <a:latin typeface="+mn-lt"/>
                <a:ea typeface="+mn-ea"/>
                <a:cs typeface="+mn-cs"/>
              </a:rPr>
              <a:t>“Opposites</a:t>
            </a:r>
            <a:r>
              <a:rPr kumimoji="0" lang="en-CA" sz="2400" b="1" i="1" u="none" strike="noStrike" kern="1200" cap="none" spc="0" normalizeH="0" noProof="0" dirty="0" smtClean="0">
                <a:ln>
                  <a:noFill/>
                </a:ln>
                <a:solidFill>
                  <a:schemeClr val="tx1"/>
                </a:solidFill>
                <a:effectLst/>
                <a:uLnTx/>
                <a:uFillTx/>
                <a:latin typeface="+mn-lt"/>
                <a:ea typeface="+mn-ea"/>
                <a:cs typeface="+mn-cs"/>
              </a:rPr>
              <a:t> attract</a:t>
            </a:r>
            <a:r>
              <a:rPr kumimoji="0" lang="en-CA" sz="2400" b="1" i="1" u="none" strike="noStrike" kern="1200" cap="none" spc="0" normalizeH="0" baseline="0" noProof="0" dirty="0" smtClean="0">
                <a:ln>
                  <a:noFill/>
                </a:ln>
                <a:solidFill>
                  <a:schemeClr val="tx1"/>
                </a:solidFill>
                <a:effectLst/>
                <a:uLnTx/>
                <a:uFillTx/>
                <a:latin typeface="+mn-lt"/>
                <a:ea typeface="+mn-ea"/>
                <a:cs typeface="+mn-cs"/>
              </a:rPr>
              <a:t>”</a:t>
            </a:r>
            <a:r>
              <a:rPr kumimoji="0" lang="en-CA" sz="2400" b="0" i="0" u="none" strike="noStrike" kern="1200" cap="none" spc="0" normalizeH="0" baseline="0" noProof="0" dirty="0" smtClean="0">
                <a:ln>
                  <a:noFill/>
                </a:ln>
                <a:solidFill>
                  <a:schemeClr val="tx1"/>
                </a:solidFill>
                <a:effectLst/>
                <a:uLnTx/>
                <a:uFillTx/>
                <a:latin typeface="+mn-lt"/>
                <a:ea typeface="+mn-ea"/>
                <a:cs typeface="+mn-cs"/>
              </a:rPr>
              <a:t> – people that have </a:t>
            </a:r>
            <a:r>
              <a:rPr kumimoji="0" lang="en-CA" sz="2400" b="0" i="1" u="none" strike="noStrike" kern="1200" cap="none" spc="0" normalizeH="0" baseline="0" noProof="0" dirty="0" smtClean="0">
                <a:ln>
                  <a:noFill/>
                </a:ln>
                <a:solidFill>
                  <a:schemeClr val="tx1"/>
                </a:solidFill>
                <a:effectLst/>
                <a:uLnTx/>
                <a:uFillTx/>
                <a:latin typeface="+mn-lt"/>
                <a:ea typeface="+mn-ea"/>
                <a:cs typeface="+mn-cs"/>
              </a:rPr>
              <a:t>dissimilar</a:t>
            </a:r>
            <a:r>
              <a:rPr kumimoji="0" lang="en-CA" sz="2400" b="0" i="0" u="none" strike="noStrike" kern="1200" cap="none" spc="0" normalizeH="0" baseline="0" noProof="0" dirty="0" smtClean="0">
                <a:ln>
                  <a:noFill/>
                </a:ln>
                <a:solidFill>
                  <a:schemeClr val="tx1"/>
                </a:solidFill>
                <a:effectLst/>
                <a:uLnTx/>
                <a:uFillTx/>
                <a:latin typeface="+mn-lt"/>
                <a:ea typeface="+mn-ea"/>
                <a:cs typeface="+mn-cs"/>
              </a:rPr>
              <a:t> personality traits,</a:t>
            </a:r>
            <a:r>
              <a:rPr kumimoji="0" lang="en-CA" sz="2400" b="0" i="0" u="none" strike="noStrike" kern="1200" cap="none" spc="0" normalizeH="0" noProof="0" dirty="0" smtClean="0">
                <a:ln>
                  <a:noFill/>
                </a:ln>
                <a:solidFill>
                  <a:schemeClr val="tx1"/>
                </a:solidFill>
                <a:effectLst/>
                <a:uLnTx/>
                <a:uFillTx/>
                <a:latin typeface="+mn-lt"/>
                <a:ea typeface="+mn-ea"/>
                <a:cs typeface="+mn-cs"/>
              </a:rPr>
              <a:t> preferences, etc. are better matches for one another.</a:t>
            </a:r>
            <a:endParaRPr kumimoji="0" lang="en-CA" sz="24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9" name="Content Placeholder 2"/>
          <p:cNvSpPr txBox="1">
            <a:spLocks/>
          </p:cNvSpPr>
          <p:nvPr/>
        </p:nvSpPr>
        <p:spPr>
          <a:xfrm>
            <a:off x="467544" y="4437112"/>
            <a:ext cx="8229600" cy="2160240"/>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600" b="0" i="0" u="none" strike="noStrike" kern="1200" cap="none" spc="0" normalizeH="0" baseline="0" noProof="0" dirty="0" smtClean="0">
                <a:ln>
                  <a:noFill/>
                </a:ln>
                <a:solidFill>
                  <a:schemeClr val="tx1"/>
                </a:solidFill>
                <a:effectLst/>
                <a:uLnTx/>
                <a:uFillTx/>
                <a:latin typeface="+mn-lt"/>
                <a:ea typeface="+mn-ea"/>
                <a:cs typeface="+mn-cs"/>
              </a:rPr>
              <a:t>These statements are in direct opposition to one another, yet many people ascribe to both.</a:t>
            </a:r>
            <a:r>
              <a:rPr kumimoji="0" lang="en-CA" sz="2600" b="0" i="0" u="none" strike="noStrike" kern="1200" cap="none" spc="0" normalizeH="0" noProof="0" dirty="0" smtClean="0">
                <a:ln>
                  <a:noFill/>
                </a:ln>
                <a:solidFill>
                  <a:schemeClr val="tx1"/>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600" b="0" i="0" u="none" strike="noStrike" kern="1200" cap="none" spc="0" normalizeH="0" noProof="0" dirty="0" smtClean="0">
                <a:ln>
                  <a:noFill/>
                </a:ln>
                <a:solidFill>
                  <a:schemeClr val="tx1"/>
                </a:solidFill>
                <a:effectLst/>
                <a:uLnTx/>
                <a:uFillTx/>
                <a:latin typeface="+mn-lt"/>
                <a:ea typeface="+mn-ea"/>
                <a:cs typeface="+mn-cs"/>
              </a:rPr>
              <a:t>Worse still, people feel very confident that they are right.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CA" sz="2600" baseline="0" dirty="0" smtClean="0"/>
              <a:t>People</a:t>
            </a:r>
            <a:r>
              <a:rPr lang="en-CA" sz="2600" dirty="0" smtClean="0"/>
              <a:t> have the naïve believe that folkwisdom is the repository for past observations (i.e., a naïve science).</a:t>
            </a:r>
            <a:endParaRPr kumimoji="0" lang="en-CA" sz="26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xEl>
                                              <p:pRg st="1" end="1"/>
                                            </p:txEl>
                                          </p:spTgt>
                                        </p:tgtEl>
                                        <p:attrNameLst>
                                          <p:attrName>style.visibility</p:attrName>
                                        </p:attrNameLst>
                                      </p:cBhvr>
                                      <p:to>
                                        <p:strVal val="visible"/>
                                      </p:to>
                                    </p:set>
                                    <p:anim calcmode="lin" valueType="num">
                                      <p:cBhvr additive="base">
                                        <p:cTn id="25"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1" end="1"/>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xEl>
                                              <p:pRg st="2" end="2"/>
                                            </p:txEl>
                                          </p:spTgt>
                                        </p:tgtEl>
                                        <p:attrNameLst>
                                          <p:attrName>style.visibility</p:attrName>
                                        </p:attrNameLst>
                                      </p:cBhvr>
                                      <p:to>
                                        <p:strVal val="visible"/>
                                      </p:to>
                                    </p:set>
                                    <p:anim calcmode="lin" valueType="num">
                                      <p:cBhvr additive="base">
                                        <p:cTn id="2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8" grpId="0" build="allAtOnce"/>
      <p:bldP spid="9" grpId="0"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4690864" cy="5112568"/>
          </a:xfrm>
        </p:spPr>
        <p:txBody>
          <a:bodyPr>
            <a:normAutofit lnSpcReduction="10000"/>
          </a:bodyPr>
          <a:lstStyle/>
          <a:p>
            <a:endParaRPr lang="en-US" sz="600" dirty="0" smtClean="0"/>
          </a:p>
          <a:p>
            <a:r>
              <a:rPr lang="en-US" sz="2600" dirty="0" smtClean="0"/>
              <a:t>Providing the plot for many Hollywood films, the notion that opposites attract permeates our culture.</a:t>
            </a:r>
          </a:p>
          <a:p>
            <a:endParaRPr lang="en-US" sz="1200" dirty="0" smtClean="0"/>
          </a:p>
          <a:p>
            <a:r>
              <a:rPr lang="en-US" sz="2600" dirty="0" smtClean="0"/>
              <a:t>Majority of studies demonstrate that those with similar personality traits are more likely to be attracted to one another (Lewak, Wakefield &amp; Briggs, 1985) and befriend those that are similar (Nangle, et al., 2004).</a:t>
            </a:r>
            <a:endParaRPr lang="en-US" sz="26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21</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Knocked-Up or Fed Up?</a:t>
            </a:r>
            <a:endParaRPr lang="en-US" sz="3000" b="1" dirty="0">
              <a:solidFill>
                <a:schemeClr val="bg1"/>
              </a:solidFill>
              <a:latin typeface="Lucida Sans" pitchFamily="34" charset="0"/>
            </a:endParaRPr>
          </a:p>
        </p:txBody>
      </p:sp>
      <p:pic>
        <p:nvPicPr>
          <p:cNvPr id="1026" name="Picture 2" descr="http://3.bp.blogspot.com/_jxGpfZVLELU/S-sTWqznlII/AAAAAAAAAYo/eIZvgjI_C2I/s1600/carrie-big_l.jpg"/>
          <p:cNvPicPr>
            <a:picLocks noChangeAspect="1" noChangeArrowheads="1"/>
          </p:cNvPicPr>
          <p:nvPr/>
        </p:nvPicPr>
        <p:blipFill>
          <a:blip r:embed="rId3" cstate="print"/>
          <a:srcRect/>
          <a:stretch>
            <a:fillRect/>
          </a:stretch>
        </p:blipFill>
        <p:spPr bwMode="auto">
          <a:xfrm>
            <a:off x="5868144" y="1484784"/>
            <a:ext cx="2801888" cy="2101416"/>
          </a:xfrm>
          <a:prstGeom prst="rect">
            <a:avLst/>
          </a:prstGeom>
          <a:noFill/>
        </p:spPr>
      </p:pic>
      <p:pic>
        <p:nvPicPr>
          <p:cNvPr id="1028" name="Picture 4" descr="http://img.photobucket.com/albums/v87/johnmora/01.jpg"/>
          <p:cNvPicPr>
            <a:picLocks noChangeAspect="1" noChangeArrowheads="1"/>
          </p:cNvPicPr>
          <p:nvPr/>
        </p:nvPicPr>
        <p:blipFill>
          <a:blip r:embed="rId4" cstate="print"/>
          <a:srcRect/>
          <a:stretch>
            <a:fillRect/>
          </a:stretch>
        </p:blipFill>
        <p:spPr bwMode="auto">
          <a:xfrm>
            <a:off x="5868144" y="4005064"/>
            <a:ext cx="2761950" cy="2016224"/>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21088"/>
            <a:ext cx="8003232" cy="2448272"/>
          </a:xfrm>
        </p:spPr>
        <p:txBody>
          <a:bodyPr>
            <a:normAutofit/>
          </a:bodyPr>
          <a:lstStyle/>
          <a:p>
            <a:r>
              <a:rPr lang="en-US" sz="2600" dirty="0" smtClean="0"/>
              <a:t>What doesn’t kill you… </a:t>
            </a:r>
          </a:p>
          <a:p>
            <a:pPr lvl="1"/>
            <a:r>
              <a:rPr lang="en-US" sz="2200" dirty="0" smtClean="0"/>
              <a:t>NY Time reported a phenomena referred to as “PTSD growth”</a:t>
            </a:r>
          </a:p>
          <a:p>
            <a:pPr lvl="1"/>
            <a:r>
              <a:rPr lang="en-US" sz="2200" dirty="0" smtClean="0"/>
              <a:t>Hobfoll et al. (2007) considered PTSD growth in NYC population and Israel found that although people reported doing well, they had a greater instance of psychological problems.</a:t>
            </a:r>
            <a:endParaRPr lang="en-US" sz="22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22</a:t>
            </a:fld>
            <a:endParaRPr lang="en-US" dirty="0"/>
          </a:p>
        </p:txBody>
      </p:sp>
      <p:pic>
        <p:nvPicPr>
          <p:cNvPr id="1028" name="Picture 4" descr="http://graphics8.nytimes.com/images/2011/08/12/blogs/atwar-vantage-point-4/atwar-vantage-point-4-blog480.jpg"/>
          <p:cNvPicPr>
            <a:picLocks noChangeAspect="1" noChangeArrowheads="1"/>
          </p:cNvPicPr>
          <p:nvPr/>
        </p:nvPicPr>
        <p:blipFill>
          <a:blip r:embed="rId3" cstate="print"/>
          <a:srcRect/>
          <a:stretch>
            <a:fillRect/>
          </a:stretch>
        </p:blipFill>
        <p:spPr bwMode="auto">
          <a:xfrm>
            <a:off x="467544" y="1556792"/>
            <a:ext cx="4572000" cy="2571751"/>
          </a:xfrm>
          <a:prstGeom prst="rect">
            <a:avLst/>
          </a:prstGeom>
          <a:noFill/>
        </p:spPr>
      </p:pic>
      <p:pic>
        <p:nvPicPr>
          <p:cNvPr id="1030" name="Picture 6" descr="http://scrapetv.com/News/News%20Pages/Everyone%20Else/images-4/afghanistan-soldier-killed.jpg"/>
          <p:cNvPicPr>
            <a:picLocks noChangeAspect="1" noChangeArrowheads="1"/>
          </p:cNvPicPr>
          <p:nvPr/>
        </p:nvPicPr>
        <p:blipFill>
          <a:blip r:embed="rId4" cstate="print"/>
          <a:srcRect/>
          <a:stretch>
            <a:fillRect/>
          </a:stretch>
        </p:blipFill>
        <p:spPr bwMode="auto">
          <a:xfrm>
            <a:off x="5220072" y="1556792"/>
            <a:ext cx="3617218" cy="2602633"/>
          </a:xfrm>
          <a:prstGeom prst="rect">
            <a:avLst/>
          </a:prstGeom>
          <a:noFill/>
        </p:spPr>
      </p:pic>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What Doesn’t Kill Me….</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340768"/>
            <a:ext cx="5410944" cy="5256584"/>
          </a:xfrm>
        </p:spPr>
        <p:txBody>
          <a:bodyPr>
            <a:normAutofit/>
          </a:bodyPr>
          <a:lstStyle/>
          <a:p>
            <a:endParaRPr lang="en-CA" sz="1200" dirty="0" smtClean="0"/>
          </a:p>
          <a:p>
            <a:r>
              <a:rPr lang="en-CA" sz="2600" dirty="0" smtClean="0"/>
              <a:t>Graver instances of naïve theories are evidenced in early attempts to understand human nature.</a:t>
            </a:r>
          </a:p>
          <a:p>
            <a:pPr lvl="1"/>
            <a:r>
              <a:rPr lang="en-CA" sz="2400" dirty="0" smtClean="0"/>
              <a:t>Efforts to determine intelligence based on size of cranium, race, etc.</a:t>
            </a:r>
          </a:p>
          <a:p>
            <a:endParaRPr lang="en-CA" sz="1200" dirty="0" smtClean="0"/>
          </a:p>
          <a:p>
            <a:r>
              <a:rPr lang="en-CA" sz="2600" b="1" dirty="0" smtClean="0"/>
              <a:t>In-group-out-group bias</a:t>
            </a:r>
            <a:r>
              <a:rPr lang="en-CA" sz="2600" dirty="0" smtClean="0"/>
              <a:t>: social psychology demonstrates that one perceives members of their group to be more diverse/unique relative to those outside one's group.</a:t>
            </a:r>
          </a:p>
          <a:p>
            <a:pPr lvl="1"/>
            <a:endParaRPr lang="en-CA" sz="2200" dirty="0" smtClean="0"/>
          </a:p>
        </p:txBody>
      </p:sp>
      <p:sp>
        <p:nvSpPr>
          <p:cNvPr id="4" name="Slide Number Placeholder 3"/>
          <p:cNvSpPr>
            <a:spLocks noGrp="1"/>
          </p:cNvSpPr>
          <p:nvPr>
            <p:ph type="sldNum" sz="quarter" idx="12"/>
          </p:nvPr>
        </p:nvSpPr>
        <p:spPr/>
        <p:txBody>
          <a:bodyPr/>
          <a:lstStyle/>
          <a:p>
            <a:fld id="{95587115-9895-4084-9D4B-E04959BE5F83}" type="slidenum">
              <a:rPr lang="en-US" smtClean="0"/>
              <a:pPr/>
              <a:t>23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The Darker Side of Folkpsychology</a:t>
            </a:r>
            <a:endParaRPr lang="en-US" sz="3000" b="1" dirty="0">
              <a:solidFill>
                <a:schemeClr val="bg1"/>
              </a:solidFill>
              <a:latin typeface="Lucida Sans" pitchFamily="34" charset="0"/>
            </a:endParaRPr>
          </a:p>
        </p:txBody>
      </p:sp>
      <p:pic>
        <p:nvPicPr>
          <p:cNvPr id="4098" name="Picture 2" descr="http://upload.wikimedia.org/wikipedia/en/0/05/Gouldmismeasure.jpg"/>
          <p:cNvPicPr>
            <a:picLocks noChangeAspect="1" noChangeArrowheads="1"/>
          </p:cNvPicPr>
          <p:nvPr/>
        </p:nvPicPr>
        <p:blipFill>
          <a:blip r:embed="rId3" cstate="print"/>
          <a:srcRect/>
          <a:stretch>
            <a:fillRect/>
          </a:stretch>
        </p:blipFill>
        <p:spPr bwMode="auto">
          <a:xfrm>
            <a:off x="5940152" y="1772816"/>
            <a:ext cx="2785022" cy="4258444"/>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5040560"/>
          </a:xfrm>
        </p:spPr>
        <p:txBody>
          <a:bodyPr>
            <a:normAutofit fontScale="92500"/>
          </a:bodyPr>
          <a:lstStyle/>
          <a:p>
            <a:r>
              <a:rPr lang="en-CA" dirty="0" smtClean="0"/>
              <a:t>Considerable debate has concerned the origin of folk theories:</a:t>
            </a:r>
          </a:p>
          <a:p>
            <a:pPr lvl="1"/>
            <a:r>
              <a:rPr lang="en-CA" b="1" u="sng" dirty="0" smtClean="0"/>
              <a:t>Nativist/Innate</a:t>
            </a:r>
            <a:r>
              <a:rPr lang="en-CA" dirty="0" smtClean="0"/>
              <a:t>: People are </a:t>
            </a:r>
            <a:r>
              <a:rPr lang="en-CA" b="1" dirty="0" smtClean="0"/>
              <a:t>born</a:t>
            </a:r>
            <a:r>
              <a:rPr lang="en-CA" dirty="0" smtClean="0"/>
              <a:t> with prepotent responses to stimuli due to our ancestors being exposed to stimuli, and surviving (</a:t>
            </a:r>
            <a:r>
              <a:rPr lang="en-CA" i="1" dirty="0" smtClean="0"/>
              <a:t>natural selection</a:t>
            </a:r>
            <a:r>
              <a:rPr lang="en-CA" dirty="0" smtClean="0"/>
              <a:t>)</a:t>
            </a:r>
          </a:p>
          <a:p>
            <a:pPr lvl="2"/>
            <a:r>
              <a:rPr lang="en-CA" i="1" dirty="0" smtClean="0"/>
              <a:t>Method of Intuition</a:t>
            </a:r>
          </a:p>
          <a:p>
            <a:pPr lvl="1"/>
            <a:endParaRPr lang="en-CA" sz="1300" dirty="0" smtClean="0"/>
          </a:p>
          <a:p>
            <a:pPr lvl="1"/>
            <a:r>
              <a:rPr lang="en-CA" b="1" u="sng" dirty="0" smtClean="0"/>
              <a:t>General Learning</a:t>
            </a:r>
            <a:r>
              <a:rPr lang="en-CA" dirty="0" smtClean="0"/>
              <a:t>: Due to continuous exposure to recurrent stimuli in our environment we </a:t>
            </a:r>
            <a:r>
              <a:rPr lang="en-CA" b="1" dirty="0" smtClean="0"/>
              <a:t>learn</a:t>
            </a:r>
            <a:r>
              <a:rPr lang="en-CA" dirty="0" smtClean="0"/>
              <a:t> how to respond to stimuli through a process of trial and error and through available information from other sources</a:t>
            </a:r>
          </a:p>
          <a:p>
            <a:pPr lvl="2"/>
            <a:r>
              <a:rPr lang="en-CA" i="1" dirty="0" smtClean="0"/>
              <a:t>Method of Tenacity </a:t>
            </a:r>
            <a:r>
              <a:rPr lang="en-CA" dirty="0" smtClean="0"/>
              <a:t>with extensive exposure</a:t>
            </a:r>
            <a:endParaRPr lang="en-CA" i="1" dirty="0" smtClean="0"/>
          </a:p>
          <a:p>
            <a:endParaRPr lang="en-CA" dirty="0" smtClean="0"/>
          </a:p>
          <a:p>
            <a:endParaRPr lang="en-CA"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24</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The Origin of Folk Theories</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5040560"/>
          </a:xfrm>
        </p:spPr>
        <p:txBody>
          <a:bodyPr/>
          <a:lstStyle/>
          <a:p>
            <a:endParaRPr lang="en-CA" sz="1200" dirty="0" smtClean="0"/>
          </a:p>
          <a:p>
            <a:r>
              <a:rPr lang="en-CA" dirty="0" smtClean="0"/>
              <a:t>Many people find nativist accounts shockingly unimaginable.</a:t>
            </a:r>
          </a:p>
          <a:p>
            <a:endParaRPr lang="en-CA" sz="1200" dirty="0" smtClean="0"/>
          </a:p>
          <a:p>
            <a:r>
              <a:rPr lang="en-CA" dirty="0" smtClean="0"/>
              <a:t>Consider, however, your perceptual abilities:</a:t>
            </a:r>
          </a:p>
          <a:p>
            <a:pPr lvl="1"/>
            <a:r>
              <a:rPr lang="en-CA" dirty="0" smtClean="0"/>
              <a:t>We can only see a limited range of the visible spectrum and hear a limited range of sounds.</a:t>
            </a:r>
          </a:p>
          <a:p>
            <a:pPr lvl="1"/>
            <a:endParaRPr lang="en-CA" sz="1200" dirty="0" smtClean="0"/>
          </a:p>
          <a:p>
            <a:r>
              <a:rPr lang="en-CA" dirty="0" smtClean="0"/>
              <a:t>Our nervous systems have adapted to process this information.</a:t>
            </a:r>
            <a:endParaRPr lang="en-CA"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25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The Origin of Folk Theories</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600" dirty="0" smtClean="0"/>
              <a:t>“</a:t>
            </a:r>
            <a:r>
              <a:rPr lang="en-US" sz="2600" dirty="0" smtClean="0"/>
              <a:t>I have as much authority as the Pope, I just don't have as many people who believe it</a:t>
            </a:r>
            <a:r>
              <a:rPr lang="en-CA" sz="2600" dirty="0" smtClean="0"/>
              <a:t>.”</a:t>
            </a:r>
          </a:p>
          <a:p>
            <a:endParaRPr lang="en-CA" sz="2600" dirty="0" smtClean="0"/>
          </a:p>
          <a:p>
            <a:r>
              <a:rPr lang="en-CA" sz="2600" dirty="0" smtClean="0"/>
              <a:t>- George Carlin</a:t>
            </a:r>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Authority: Taking People at their Word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26</a:t>
            </a:fld>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95933"/>
            <a:ext cx="8229600" cy="4857403"/>
          </a:xfrm>
        </p:spPr>
        <p:txBody>
          <a:bodyPr/>
          <a:lstStyle/>
          <a:p>
            <a:r>
              <a:rPr lang="en-US" sz="2800" dirty="0" smtClean="0"/>
              <a:t>People also have naive theories about expertise and authority.</a:t>
            </a:r>
          </a:p>
          <a:p>
            <a:endParaRPr lang="en-US" sz="1200" dirty="0" smtClean="0"/>
          </a:p>
          <a:p>
            <a:r>
              <a:rPr lang="en-US" sz="2800" dirty="0" smtClean="0"/>
              <a:t>At least two arguments could be made for the acceptance of the advice of authorities:</a:t>
            </a:r>
          </a:p>
          <a:p>
            <a:pPr lvl="1"/>
            <a:r>
              <a:rPr lang="en-US" sz="2600" b="1" dirty="0" smtClean="0"/>
              <a:t>Evolutionary arguments</a:t>
            </a:r>
            <a:r>
              <a:rPr lang="en-US" sz="2600" dirty="0" smtClean="0"/>
              <a:t>: If an authority has survived or is respected within the community then their experiences provide useful information,</a:t>
            </a:r>
          </a:p>
          <a:p>
            <a:pPr lvl="1"/>
            <a:r>
              <a:rPr lang="en-US" sz="2600" b="1" dirty="0" smtClean="0"/>
              <a:t>Rational arguments</a:t>
            </a:r>
            <a:r>
              <a:rPr lang="en-US" sz="2600" dirty="0" smtClean="0"/>
              <a:t>: If someone has studied a topic for years, they likely know more than you.</a:t>
            </a:r>
            <a:endParaRPr lang="en-US" sz="26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27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Authority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5184576"/>
          </a:xfrm>
        </p:spPr>
        <p:txBody>
          <a:bodyPr>
            <a:normAutofit lnSpcReduction="10000"/>
          </a:bodyPr>
          <a:lstStyle/>
          <a:p>
            <a:endParaRPr lang="en-US" sz="1200" dirty="0" smtClean="0"/>
          </a:p>
          <a:p>
            <a:r>
              <a:rPr lang="en-US" dirty="0" smtClean="0"/>
              <a:t>The contents of one’s expertise necessarily differs depending on the domain/subject you are studying.</a:t>
            </a:r>
          </a:p>
          <a:p>
            <a:endParaRPr lang="en-US" sz="1200" dirty="0" smtClean="0"/>
          </a:p>
          <a:p>
            <a:r>
              <a:rPr lang="en-US" dirty="0" smtClean="0"/>
              <a:t>Experiences, Training, and Education:</a:t>
            </a:r>
          </a:p>
          <a:p>
            <a:pPr lvl="1"/>
            <a:endParaRPr lang="en-US" sz="800" dirty="0" smtClean="0"/>
          </a:p>
          <a:p>
            <a:pPr lvl="1"/>
            <a:r>
              <a:rPr lang="en-US" b="1" dirty="0" smtClean="0"/>
              <a:t>Priests (Catholic)</a:t>
            </a:r>
            <a:r>
              <a:rPr lang="en-US" dirty="0" smtClean="0"/>
              <a:t>: 5 to 6 years</a:t>
            </a:r>
          </a:p>
          <a:p>
            <a:pPr lvl="1"/>
            <a:r>
              <a:rPr lang="en-US" b="1" dirty="0" smtClean="0"/>
              <a:t>PhD</a:t>
            </a:r>
            <a:r>
              <a:rPr lang="en-US" dirty="0" smtClean="0"/>
              <a:t>:  6.8 (Math.) to 9.6 years (Anthro.)</a:t>
            </a:r>
          </a:p>
          <a:p>
            <a:pPr lvl="2"/>
            <a:r>
              <a:rPr lang="en-US" dirty="0" smtClean="0"/>
              <a:t>According to APA, 5-6 years for PhD Psychology</a:t>
            </a:r>
          </a:p>
          <a:p>
            <a:pPr lvl="2"/>
            <a:endParaRPr lang="en-US" sz="800" dirty="0" smtClean="0"/>
          </a:p>
          <a:p>
            <a:r>
              <a:rPr lang="en-US" dirty="0" smtClean="0"/>
              <a:t>In general, it takes 10 years to become an expert (Glaser &amp; Chi, 1988).</a:t>
            </a:r>
          </a:p>
        </p:txBody>
      </p:sp>
      <p:sp>
        <p:nvSpPr>
          <p:cNvPr id="4" name="Slide Number Placeholder 3"/>
          <p:cNvSpPr>
            <a:spLocks noGrp="1"/>
          </p:cNvSpPr>
          <p:nvPr>
            <p:ph type="sldNum" sz="quarter" idx="12"/>
          </p:nvPr>
        </p:nvSpPr>
        <p:spPr/>
        <p:txBody>
          <a:bodyPr/>
          <a:lstStyle/>
          <a:p>
            <a:fld id="{95587115-9895-4084-9D4B-E04959BE5F83}" type="slidenum">
              <a:rPr lang="en-US" smtClean="0"/>
              <a:pPr/>
              <a:t>28</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Identifying</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Authority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4258816" cy="5013175"/>
          </a:xfrm>
        </p:spPr>
        <p:txBody>
          <a:bodyPr>
            <a:normAutofit lnSpcReduction="10000"/>
          </a:bodyPr>
          <a:lstStyle/>
          <a:p>
            <a:r>
              <a:rPr lang="en-US" sz="2800" dirty="0" smtClean="0"/>
              <a:t>Are medical experts more thorough?</a:t>
            </a:r>
          </a:p>
          <a:p>
            <a:endParaRPr lang="en-US" sz="1200" dirty="0" smtClean="0">
              <a:effectLst>
                <a:outerShdw blurRad="38100" dist="38100" dir="2700000" algn="tl">
                  <a:srgbClr val="000000">
                    <a:alpha val="43137"/>
                  </a:srgbClr>
                </a:outerShdw>
              </a:effectLst>
            </a:endParaRPr>
          </a:p>
          <a:p>
            <a:r>
              <a:rPr lang="en-US" sz="2600" dirty="0" smtClean="0"/>
              <a:t>Krupinski et al. (2006) examined gaze time for three levels of expertise:</a:t>
            </a:r>
          </a:p>
          <a:p>
            <a:pPr lvl="1"/>
            <a:r>
              <a:rPr lang="en-US" sz="2000" dirty="0" smtClean="0"/>
              <a:t>Medical Students (Med)</a:t>
            </a:r>
            <a:r>
              <a:rPr lang="en-US" sz="2000" baseline="30000" dirty="0" smtClean="0"/>
              <a:t>+</a:t>
            </a:r>
          </a:p>
          <a:p>
            <a:pPr lvl="1"/>
            <a:r>
              <a:rPr lang="en-US" sz="2000" dirty="0" smtClean="0"/>
              <a:t>Residents (Res)</a:t>
            </a:r>
            <a:r>
              <a:rPr lang="en-US" sz="2000" baseline="30000" dirty="0" smtClean="0"/>
              <a:t>++</a:t>
            </a:r>
          </a:p>
          <a:p>
            <a:pPr lvl="1"/>
            <a:r>
              <a:rPr lang="en-US" sz="2000" dirty="0" smtClean="0"/>
              <a:t>Pathology (Path)</a:t>
            </a:r>
            <a:r>
              <a:rPr lang="en-US" sz="2000" baseline="30000" dirty="0" smtClean="0"/>
              <a:t>+++</a:t>
            </a:r>
          </a:p>
          <a:p>
            <a:endParaRPr lang="en-US" sz="1200" dirty="0" smtClean="0"/>
          </a:p>
          <a:p>
            <a:r>
              <a:rPr lang="en-US" sz="2600" dirty="0" smtClean="0"/>
              <a:t>They found that expertise was inversely related to gaze time.</a:t>
            </a:r>
          </a:p>
        </p:txBody>
      </p:sp>
      <p:pic>
        <p:nvPicPr>
          <p:cNvPr id="2050" name="Picture 2"/>
          <p:cNvPicPr>
            <a:picLocks noChangeAspect="1" noChangeArrowheads="1"/>
          </p:cNvPicPr>
          <p:nvPr/>
        </p:nvPicPr>
        <p:blipFill>
          <a:blip r:embed="rId3" cstate="print"/>
          <a:srcRect/>
          <a:stretch>
            <a:fillRect/>
          </a:stretch>
        </p:blipFill>
        <p:spPr bwMode="auto">
          <a:xfrm>
            <a:off x="4637391" y="2683718"/>
            <a:ext cx="4327097" cy="3769618"/>
          </a:xfrm>
          <a:prstGeom prst="rect">
            <a:avLst/>
          </a:prstGeom>
          <a:noFill/>
          <a:ln w="9525">
            <a:noFill/>
            <a:miter lim="800000"/>
            <a:headEnd/>
            <a:tailEnd/>
          </a:ln>
        </p:spPr>
      </p:pic>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Medical Expertise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Line Callout 3 6"/>
          <p:cNvSpPr/>
          <p:nvPr/>
        </p:nvSpPr>
        <p:spPr>
          <a:xfrm>
            <a:off x="5292080" y="1340768"/>
            <a:ext cx="1440160" cy="936104"/>
          </a:xfrm>
          <a:prstGeom prst="borderCallout3">
            <a:avLst>
              <a:gd name="adj1" fmla="val 18750"/>
              <a:gd name="adj2" fmla="val -8333"/>
              <a:gd name="adj3" fmla="val 18750"/>
              <a:gd name="adj4" fmla="val -16667"/>
              <a:gd name="adj5" fmla="val 197682"/>
              <a:gd name="adj6" fmla="val -15719"/>
              <a:gd name="adj7" fmla="val 372475"/>
              <a:gd name="adj8" fmla="val 4663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Expert</a:t>
            </a:r>
            <a:endParaRPr lang="en-US" dirty="0"/>
          </a:p>
        </p:txBody>
      </p:sp>
      <p:sp>
        <p:nvSpPr>
          <p:cNvPr id="8" name="Line Callout 3 7"/>
          <p:cNvSpPr/>
          <p:nvPr/>
        </p:nvSpPr>
        <p:spPr>
          <a:xfrm>
            <a:off x="7164288" y="1340768"/>
            <a:ext cx="1440160" cy="936104"/>
          </a:xfrm>
          <a:prstGeom prst="borderCallout3">
            <a:avLst>
              <a:gd name="adj1" fmla="val 18750"/>
              <a:gd name="adj2" fmla="val 107281"/>
              <a:gd name="adj3" fmla="val 18750"/>
              <a:gd name="adj4" fmla="val 122638"/>
              <a:gd name="adj5" fmla="val 123328"/>
              <a:gd name="adj6" fmla="val 123587"/>
              <a:gd name="adj7" fmla="val 196066"/>
              <a:gd name="adj8" fmla="val 769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Novice</a:t>
            </a:r>
            <a:endParaRPr lang="en-US" dirty="0"/>
          </a:p>
        </p:txBody>
      </p:sp>
      <p:sp>
        <p:nvSpPr>
          <p:cNvPr id="9" name="Slide Number Placeholder 8"/>
          <p:cNvSpPr>
            <a:spLocks noGrp="1"/>
          </p:cNvSpPr>
          <p:nvPr>
            <p:ph type="sldNum" sz="quarter" idx="12"/>
          </p:nvPr>
        </p:nvSpPr>
        <p:spPr/>
        <p:txBody>
          <a:bodyPr/>
          <a:lstStyle/>
          <a:p>
            <a:fld id="{95587115-9895-4084-9D4B-E04959BE5F83}" type="slidenum">
              <a:rPr lang="en-US" smtClean="0"/>
              <a:pPr/>
              <a:t>29</a:t>
            </a:fld>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4474840" cy="4925144"/>
          </a:xfrm>
        </p:spPr>
        <p:txBody>
          <a:bodyPr>
            <a:normAutofit/>
          </a:bodyPr>
          <a:lstStyle/>
          <a:p>
            <a:r>
              <a:rPr lang="en-US" sz="2800" dirty="0" smtClean="0"/>
              <a:t>What were novices and experts considering?</a:t>
            </a:r>
          </a:p>
          <a:p>
            <a:pPr lvl="1"/>
            <a:r>
              <a:rPr lang="en-US" sz="2200" dirty="0" smtClean="0"/>
              <a:t>Eye fixation can be used as a proxy for attention allocation.</a:t>
            </a:r>
          </a:p>
          <a:p>
            <a:endParaRPr lang="en-US" sz="1200" dirty="0" smtClean="0"/>
          </a:p>
          <a:p>
            <a:r>
              <a:rPr lang="en-US" sz="2800" dirty="0" smtClean="0"/>
              <a:t>Krupinski et al. (2006) also examined the pattern of gazes.</a:t>
            </a:r>
          </a:p>
          <a:p>
            <a:pPr lvl="1"/>
            <a:r>
              <a:rPr lang="en-US" sz="2600" i="1" dirty="0" smtClean="0"/>
              <a:t>Residents</a:t>
            </a:r>
            <a:r>
              <a:rPr lang="en-US" sz="2600" dirty="0" smtClean="0"/>
              <a:t> (A) looked at fewer features than </a:t>
            </a:r>
            <a:r>
              <a:rPr lang="en-US" sz="2600" i="1" dirty="0" smtClean="0"/>
              <a:t>Medical Students</a:t>
            </a:r>
            <a:r>
              <a:rPr lang="en-US" sz="2600" dirty="0" smtClean="0"/>
              <a:t> (B).</a:t>
            </a:r>
            <a:endParaRPr lang="en-US" sz="2600" i="1" dirty="0"/>
          </a:p>
        </p:txBody>
      </p:sp>
      <p:pic>
        <p:nvPicPr>
          <p:cNvPr id="3074" name="Picture 2"/>
          <p:cNvPicPr>
            <a:picLocks noChangeAspect="1" noChangeArrowheads="1"/>
          </p:cNvPicPr>
          <p:nvPr/>
        </p:nvPicPr>
        <p:blipFill>
          <a:blip r:embed="rId2" cstate="print"/>
          <a:srcRect/>
          <a:stretch>
            <a:fillRect/>
          </a:stretch>
        </p:blipFill>
        <p:spPr bwMode="auto">
          <a:xfrm>
            <a:off x="5292080" y="1484784"/>
            <a:ext cx="3384376" cy="4675190"/>
          </a:xfrm>
          <a:prstGeom prst="rect">
            <a:avLst/>
          </a:prstGeom>
          <a:noFill/>
          <a:ln w="9525">
            <a:noFill/>
            <a:miter lim="800000"/>
            <a:headEnd/>
            <a:tailEnd/>
          </a:ln>
        </p:spPr>
      </p:pic>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Expertise: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Less is More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95587115-9895-4084-9D4B-E04959BE5F83}" type="slidenum">
              <a:rPr lang="en-US" smtClean="0"/>
              <a:pPr/>
              <a:t>30</a:t>
            </a:fld>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4762872" cy="4525963"/>
          </a:xfrm>
        </p:spPr>
        <p:txBody>
          <a:bodyPr>
            <a:normAutofit/>
          </a:bodyPr>
          <a:lstStyle/>
          <a:p>
            <a:r>
              <a:rPr lang="en-US" sz="2800" dirty="0" smtClean="0"/>
              <a:t>Krupinski et al. (2006) also examined the pattern of gazes.</a:t>
            </a:r>
          </a:p>
          <a:p>
            <a:pPr lvl="1"/>
            <a:r>
              <a:rPr lang="en-US" sz="2600" i="1" dirty="0" smtClean="0"/>
              <a:t>Pathologists </a:t>
            </a:r>
            <a:r>
              <a:rPr lang="en-US" sz="2600" dirty="0" smtClean="0"/>
              <a:t>(A2) looked at even fewer features than either </a:t>
            </a:r>
            <a:r>
              <a:rPr lang="en-US" sz="2600" i="1" dirty="0" smtClean="0"/>
              <a:t>Residents</a:t>
            </a:r>
            <a:r>
              <a:rPr lang="en-US" sz="2600" dirty="0" smtClean="0"/>
              <a:t> or </a:t>
            </a:r>
            <a:r>
              <a:rPr lang="en-US" sz="2600" i="1" dirty="0" smtClean="0"/>
              <a:t>Medical Students.</a:t>
            </a:r>
          </a:p>
          <a:p>
            <a:pPr lvl="1"/>
            <a:endParaRPr lang="en-US" sz="1200" dirty="0" smtClean="0"/>
          </a:p>
          <a:p>
            <a:pPr lvl="1"/>
            <a:r>
              <a:rPr lang="en-US" sz="2600" dirty="0" smtClean="0"/>
              <a:t>Note also that one critical feature (3) didn't fall within </a:t>
            </a:r>
            <a:r>
              <a:rPr lang="en-US" sz="2600" dirty="0" err="1" smtClean="0"/>
              <a:t>foveal</a:t>
            </a:r>
            <a:r>
              <a:rPr lang="en-US" sz="2600" dirty="0" smtClean="0"/>
              <a:t> vision.</a:t>
            </a:r>
            <a:endParaRPr lang="en-US" sz="2600" dirty="0"/>
          </a:p>
        </p:txBody>
      </p:sp>
      <p:pic>
        <p:nvPicPr>
          <p:cNvPr id="4098" name="Picture 2"/>
          <p:cNvPicPr>
            <a:picLocks noChangeAspect="1" noChangeArrowheads="1"/>
          </p:cNvPicPr>
          <p:nvPr/>
        </p:nvPicPr>
        <p:blipFill>
          <a:blip r:embed="rId2" cstate="print"/>
          <a:srcRect/>
          <a:stretch>
            <a:fillRect/>
          </a:stretch>
        </p:blipFill>
        <p:spPr bwMode="auto">
          <a:xfrm>
            <a:off x="5292080" y="2420888"/>
            <a:ext cx="3488457" cy="2372151"/>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Expertise: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Less is More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Up Arrow 6"/>
          <p:cNvSpPr/>
          <p:nvPr/>
        </p:nvSpPr>
        <p:spPr>
          <a:xfrm>
            <a:off x="6228184" y="4437112"/>
            <a:ext cx="360040"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Slide Number Placeholder 7"/>
          <p:cNvSpPr>
            <a:spLocks noGrp="1"/>
          </p:cNvSpPr>
          <p:nvPr>
            <p:ph type="sldNum" sz="quarter" idx="12"/>
          </p:nvPr>
        </p:nvSpPr>
        <p:spPr/>
        <p:txBody>
          <a:bodyPr/>
          <a:lstStyle/>
          <a:p>
            <a:fld id="{95587115-9895-4084-9D4B-E04959BE5F83}" type="slidenum">
              <a:rPr lang="en-US" smtClean="0"/>
              <a:pPr/>
              <a:t>31</a:t>
            </a:fld>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5112568"/>
          </a:xfrm>
        </p:spPr>
        <p:txBody>
          <a:bodyPr>
            <a:normAutofit lnSpcReduction="10000"/>
          </a:bodyPr>
          <a:lstStyle/>
          <a:p>
            <a:endParaRPr lang="en-US" sz="2800" dirty="0" smtClean="0"/>
          </a:p>
          <a:p>
            <a:r>
              <a:rPr lang="en-US" sz="2800" dirty="0" smtClean="0"/>
              <a:t>Clinical diagnosis is one such area with two available techniques (Meehl, 1954):</a:t>
            </a:r>
          </a:p>
          <a:p>
            <a:pPr lvl="1"/>
            <a:r>
              <a:rPr lang="en-US" b="1" dirty="0" smtClean="0"/>
              <a:t>Clinical Prediction</a:t>
            </a:r>
            <a:r>
              <a:rPr lang="en-US" dirty="0" smtClean="0"/>
              <a:t>: </a:t>
            </a:r>
            <a:r>
              <a:rPr lang="en-US" sz="2400" dirty="0" smtClean="0"/>
              <a:t>“the typical procedure long used by applied psychologists and physicians, in which the judge puts data together using informal, subjective methods”.</a:t>
            </a:r>
          </a:p>
          <a:p>
            <a:pPr lvl="1"/>
            <a:endParaRPr lang="en-US" sz="1200" dirty="0" smtClean="0"/>
          </a:p>
          <a:p>
            <a:pPr lvl="1"/>
            <a:r>
              <a:rPr lang="en-US" b="1" dirty="0" smtClean="0"/>
              <a:t>Mechanical Prediction</a:t>
            </a:r>
            <a:r>
              <a:rPr lang="en-US" dirty="0" smtClean="0"/>
              <a:t>: </a:t>
            </a:r>
            <a:r>
              <a:rPr lang="en-US" sz="2400" dirty="0" smtClean="0"/>
              <a:t>procedures including “statistical prediction (using explicit equations), actuarial prediction (as with insurance companies‘ actuarial tables), and what we may call algorithmic prediction (e.g., a computer program emulating expert judges), is by contrast well specified”.</a:t>
            </a:r>
          </a:p>
          <a:p>
            <a:endParaRPr lang="en-US" dirty="0" smtClean="0"/>
          </a:p>
        </p:txBody>
      </p:sp>
      <p:sp>
        <p:nvSpPr>
          <p:cNvPr id="4" name="Slide Number Placeholder 3"/>
          <p:cNvSpPr>
            <a:spLocks noGrp="1"/>
          </p:cNvSpPr>
          <p:nvPr>
            <p:ph type="sldNum" sz="quarter" idx="12"/>
          </p:nvPr>
        </p:nvSpPr>
        <p:spPr/>
        <p:txBody>
          <a:bodyPr/>
          <a:lstStyle/>
          <a:p>
            <a:fld id="{95587115-9895-4084-9D4B-E04959BE5F83}" type="slidenum">
              <a:rPr lang="en-US" smtClean="0"/>
              <a:pPr/>
              <a:t>32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Accuracy</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as a Function of Knowledge</a:t>
            </a:r>
            <a:r>
              <a:rPr lang="en-US" sz="3000" b="1" dirty="0" smtClean="0">
                <a:solidFill>
                  <a:schemeClr val="bg1"/>
                </a:solidFill>
                <a:latin typeface="Lucida Sans" pitchFamily="34" charset="0"/>
                <a:ea typeface="+mj-ea"/>
                <a:cs typeface="+mj-cs"/>
              </a:rPr>
              <a: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785395"/>
          </a:xfrm>
        </p:spPr>
        <p:txBody>
          <a:bodyPr>
            <a:normAutofit lnSpcReduction="10000"/>
          </a:bodyPr>
          <a:lstStyle/>
          <a:p>
            <a:endParaRPr lang="en-US" sz="1200" dirty="0" smtClean="0"/>
          </a:p>
          <a:p>
            <a:r>
              <a:rPr lang="en-US" sz="2800" dirty="0" smtClean="0"/>
              <a:t>Meehl (1954) found that clinical diagnoses were actually less effective then mechanical.</a:t>
            </a:r>
          </a:p>
          <a:p>
            <a:endParaRPr lang="en-US" sz="1200" dirty="0" smtClean="0"/>
          </a:p>
          <a:p>
            <a:r>
              <a:rPr lang="en-US" sz="2800" dirty="0" smtClean="0"/>
              <a:t>In Grove, et al.’s (2000) </a:t>
            </a:r>
            <a:r>
              <a:rPr lang="en-US" sz="2800" b="1" i="1" dirty="0" err="1" smtClean="0"/>
              <a:t>metaanalysis</a:t>
            </a:r>
            <a:r>
              <a:rPr lang="en-US" sz="2800" b="1" i="1" dirty="0" smtClean="0"/>
              <a:t> </a:t>
            </a:r>
            <a:r>
              <a:rPr lang="en-US" sz="2800" dirty="0" smtClean="0"/>
              <a:t>they observed that:</a:t>
            </a:r>
          </a:p>
          <a:p>
            <a:pPr lvl="1"/>
            <a:r>
              <a:rPr lang="en-US" sz="2400" dirty="0" smtClean="0"/>
              <a:t>Nearly half of the studies (47%; </a:t>
            </a:r>
            <a:r>
              <a:rPr lang="en-US" sz="2400" i="1" dirty="0" smtClean="0"/>
              <a:t>n</a:t>
            </a:r>
            <a:r>
              <a:rPr lang="en-US" sz="2400" dirty="0" smtClean="0"/>
              <a:t> = 63) found the </a:t>
            </a:r>
          </a:p>
          <a:p>
            <a:pPr lvl="1">
              <a:buNone/>
            </a:pPr>
            <a:r>
              <a:rPr lang="en-US" sz="2400" dirty="0" smtClean="0"/>
              <a:t>    mech. &gt; clinical advantage; nearly as many did not find any difference (</a:t>
            </a:r>
            <a:r>
              <a:rPr lang="en-US" sz="2400" i="1" dirty="0" smtClean="0"/>
              <a:t>n</a:t>
            </a:r>
            <a:r>
              <a:rPr lang="en-US" sz="2400" dirty="0" smtClean="0"/>
              <a:t> = 65); </a:t>
            </a:r>
            <a:r>
              <a:rPr lang="en-US" sz="2400" i="1" dirty="0" smtClean="0"/>
              <a:t>only</a:t>
            </a:r>
            <a:r>
              <a:rPr lang="en-US" sz="2400" dirty="0" smtClean="0"/>
              <a:t> eight studies found clinical &gt; mech. advantage.</a:t>
            </a:r>
          </a:p>
          <a:p>
            <a:endParaRPr lang="en-US" sz="1200" dirty="0" smtClean="0"/>
          </a:p>
          <a:p>
            <a:r>
              <a:rPr lang="en-US" sz="2800" dirty="0" smtClean="0"/>
              <a:t>Training for ‘Medical judges’ or psychologists, did not affect effectiveness.</a:t>
            </a:r>
            <a:endParaRPr lang="en-US" sz="28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33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Accuracy as a Function of Knowledge?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496944" cy="4968552"/>
          </a:xfrm>
        </p:spPr>
        <p:txBody>
          <a:bodyPr>
            <a:normAutofit lnSpcReduction="10000"/>
          </a:bodyPr>
          <a:lstStyle/>
          <a:p>
            <a:r>
              <a:rPr lang="en-CA" dirty="0" smtClean="0"/>
              <a:t>Norman, Eva, Brooks, &amp; Hamstra (2006)</a:t>
            </a:r>
          </a:p>
          <a:p>
            <a:pPr lvl="1"/>
            <a:r>
              <a:rPr lang="en-CA" sz="3000" dirty="0" smtClean="0"/>
              <a:t>Not the amount of information: </a:t>
            </a:r>
          </a:p>
          <a:p>
            <a:pPr lvl="2"/>
            <a:r>
              <a:rPr lang="en-CA" sz="2600" dirty="0" smtClean="0"/>
              <a:t>Novice can recall the same amount of information as experts if given enough time.</a:t>
            </a:r>
          </a:p>
          <a:p>
            <a:pPr lvl="1"/>
            <a:r>
              <a:rPr lang="en-CA" sz="3000" dirty="0" smtClean="0"/>
              <a:t>Not just experience:</a:t>
            </a:r>
          </a:p>
          <a:p>
            <a:pPr lvl="2"/>
            <a:r>
              <a:rPr lang="en-CA" sz="2600" dirty="0" smtClean="0"/>
              <a:t>Presenting a diagnostic task before a similar one increases performance; when presented erroneous information, they made a diagnosis similar to the one that was in error.</a:t>
            </a:r>
          </a:p>
          <a:p>
            <a:pPr lvl="1"/>
            <a:endParaRPr lang="en-CA" sz="800" dirty="0" smtClean="0"/>
          </a:p>
          <a:p>
            <a:r>
              <a:rPr lang="en-CA" sz="3000" dirty="0" smtClean="0"/>
              <a:t>Coordination of available knowledge and critical reflection is required.</a:t>
            </a:r>
            <a:endParaRPr lang="en-CA" sz="30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34</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Should we Ever Trust an 'Expert'?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600" dirty="0" smtClean="0"/>
              <a:t>“</a:t>
            </a:r>
            <a:r>
              <a:rPr lang="en-US" sz="2600" dirty="0" smtClean="0"/>
              <a:t>The ultimate authority must always rest with the individual's own reason and critical analysis</a:t>
            </a:r>
            <a:r>
              <a:rPr lang="en-CA" sz="2600" dirty="0" smtClean="0"/>
              <a:t>.”</a:t>
            </a:r>
          </a:p>
          <a:p>
            <a:endParaRPr lang="en-CA" sz="2600" dirty="0" smtClean="0"/>
          </a:p>
          <a:p>
            <a:r>
              <a:rPr lang="en-CA" sz="2600" dirty="0" smtClean="0"/>
              <a:t>- Dalai Lama</a:t>
            </a:r>
          </a:p>
          <a:p>
            <a:endParaRPr lang="en-CA" sz="2600" dirty="0" smtClean="0"/>
          </a:p>
          <a:p>
            <a:endParaRPr lang="en-CA" sz="26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Reasoning and Empiricism:</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The Way Out?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35</a:t>
            </a:fld>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853136"/>
          </a:xfrm>
        </p:spPr>
        <p:txBody>
          <a:bodyPr/>
          <a:lstStyle/>
          <a:p>
            <a:r>
              <a:rPr lang="en-US" sz="2800" dirty="0" smtClean="0"/>
              <a:t>Philosophy represents one of the first, concerted attempts to understand the world for a more objective stand point.</a:t>
            </a:r>
          </a:p>
          <a:p>
            <a:endParaRPr lang="en-US" sz="1200" dirty="0" smtClean="0"/>
          </a:p>
          <a:p>
            <a:r>
              <a:rPr lang="en-US" sz="2800" dirty="0" smtClean="0"/>
              <a:t>Philosophers want to derive general principles from the world by looking at a set of </a:t>
            </a:r>
            <a:r>
              <a:rPr lang="en-US" sz="2800" smtClean="0"/>
              <a:t>instances </a:t>
            </a:r>
            <a:r>
              <a:rPr lang="en-US" sz="2800" smtClean="0"/>
              <a:t>(</a:t>
            </a:r>
            <a:r>
              <a:rPr lang="en-US" sz="2800" b="1" i="1" smtClean="0"/>
              <a:t>inductive </a:t>
            </a:r>
            <a:r>
              <a:rPr lang="en-US" sz="2800" dirty="0" smtClean="0"/>
              <a:t>reasoning) and to use general principles to arrive at specific conclusions </a:t>
            </a:r>
            <a:r>
              <a:rPr lang="en-US" sz="2800" dirty="0" smtClean="0"/>
              <a:t>(</a:t>
            </a:r>
            <a:r>
              <a:rPr lang="en-US" sz="2800" b="1" i="1" dirty="0" smtClean="0"/>
              <a:t>deductive </a:t>
            </a:r>
            <a:r>
              <a:rPr lang="en-US" sz="2800" dirty="0" smtClean="0"/>
              <a:t>reasoning).</a:t>
            </a:r>
          </a:p>
          <a:p>
            <a:endParaRPr lang="en-US" sz="1200" dirty="0" smtClean="0"/>
          </a:p>
          <a:p>
            <a:r>
              <a:rPr lang="en-US" sz="2800" dirty="0" smtClean="0"/>
              <a:t>The problem is, people aren’t always effective in their use of reasoning.</a:t>
            </a:r>
            <a:endParaRPr lang="en-US" sz="2800"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36</a:t>
            </a:fld>
            <a:endParaRPr lang="en-US" dirty="0"/>
          </a:p>
        </p:txBody>
      </p:sp>
      <p:sp>
        <p:nvSpPr>
          <p:cNvPr id="5" name="Rectangle 1029"/>
          <p:cNvSpPr txBox="1">
            <a:spLocks noChangeArrowheads="1"/>
          </p:cNvSpPr>
          <p:nvPr/>
        </p:nvSpPr>
        <p:spPr>
          <a:xfrm>
            <a:off x="457200" y="260648"/>
            <a:ext cx="8229600" cy="1143000"/>
          </a:xfrm>
          <a:prstGeom prst="rect">
            <a:avLst/>
          </a:prstGeom>
          <a:solidFill>
            <a:srgbClr val="9200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Object</a:t>
            </a:r>
            <a:r>
              <a:rPr lang="en-US" sz="3000" b="1" dirty="0" smtClean="0">
                <a:solidFill>
                  <a:schemeClr val="bg1"/>
                </a:solidFill>
                <a:latin typeface="Lucida Sans" pitchFamily="34" charset="0"/>
                <a:ea typeface="+mj-ea"/>
                <a:cs typeface="+mj-cs"/>
              </a:rPr>
              <a:t>s of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Reason</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Up Arrow 13"/>
          <p:cNvSpPr/>
          <p:nvPr/>
        </p:nvSpPr>
        <p:spPr>
          <a:xfrm>
            <a:off x="755576" y="5544616"/>
            <a:ext cx="3024336" cy="126876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Environment</a:t>
            </a:r>
            <a:endParaRPr lang="en-US" dirty="0"/>
          </a:p>
        </p:txBody>
      </p:sp>
      <p:graphicFrame>
        <p:nvGraphicFramePr>
          <p:cNvPr id="6" name="Diagram 5"/>
          <p:cNvGraphicFramePr/>
          <p:nvPr/>
        </p:nvGraphicFramePr>
        <p:xfrm>
          <a:off x="395536" y="1757040"/>
          <a:ext cx="4211960" cy="37601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p:cNvSpPr txBox="1"/>
          <p:nvPr/>
        </p:nvSpPr>
        <p:spPr>
          <a:xfrm>
            <a:off x="1406561" y="1208365"/>
            <a:ext cx="1797287" cy="492443"/>
          </a:xfrm>
          <a:prstGeom prst="rect">
            <a:avLst/>
          </a:prstGeom>
          <a:noFill/>
        </p:spPr>
        <p:txBody>
          <a:bodyPr wrap="none" rtlCol="0">
            <a:spAutoFit/>
          </a:bodyPr>
          <a:lstStyle/>
          <a:p>
            <a:r>
              <a:rPr lang="en-US" sz="2600" b="1" dirty="0" smtClean="0"/>
              <a:t>INDUCTION</a:t>
            </a:r>
            <a:endParaRPr lang="en-US" sz="2600" b="1" dirty="0"/>
          </a:p>
        </p:txBody>
      </p:sp>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Inductive Reasoning</a:t>
            </a:r>
            <a:endParaRPr lang="en-US" sz="3000" b="1" dirty="0" smtClean="0">
              <a:solidFill>
                <a:schemeClr val="bg1"/>
              </a:solidFill>
              <a:latin typeface="Lucida Sans" pitchFamily="34" charset="0"/>
            </a:endParaRPr>
          </a:p>
        </p:txBody>
      </p:sp>
      <p:sp>
        <p:nvSpPr>
          <p:cNvPr id="13" name="Content Placeholder 12"/>
          <p:cNvSpPr>
            <a:spLocks noGrp="1"/>
          </p:cNvSpPr>
          <p:nvPr>
            <p:ph sz="half" idx="2"/>
          </p:nvPr>
        </p:nvSpPr>
        <p:spPr>
          <a:xfrm>
            <a:off x="4648200" y="1340768"/>
            <a:ext cx="4038600" cy="5256584"/>
          </a:xfrm>
        </p:spPr>
        <p:txBody>
          <a:bodyPr>
            <a:normAutofit fontScale="92500" lnSpcReduction="10000"/>
          </a:bodyPr>
          <a:lstStyle/>
          <a:p>
            <a:r>
              <a:rPr lang="en-US" dirty="0" smtClean="0"/>
              <a:t>Once information is available, we can use it in two ways: </a:t>
            </a:r>
          </a:p>
          <a:p>
            <a:pPr lvl="1"/>
            <a:r>
              <a:rPr lang="en-US" dirty="0" smtClean="0"/>
              <a:t>Induction or deduction</a:t>
            </a:r>
          </a:p>
          <a:p>
            <a:endParaRPr lang="en-US" sz="1300" dirty="0" smtClean="0">
              <a:solidFill>
                <a:srgbClr val="CC0000"/>
              </a:solidFill>
            </a:endParaRPr>
          </a:p>
          <a:p>
            <a:r>
              <a:rPr lang="en-US" b="1" u="sng" dirty="0" smtClean="0"/>
              <a:t>Induction</a:t>
            </a:r>
            <a:r>
              <a:rPr lang="en-US" b="1" dirty="0" smtClean="0"/>
              <a:t>: An inference that builds a general explanation about a phenomenon based on a subset of observations.</a:t>
            </a:r>
          </a:p>
          <a:p>
            <a:endParaRPr lang="en-US" sz="1200" dirty="0" smtClean="0">
              <a:solidFill>
                <a:srgbClr val="CC0000"/>
              </a:solidFill>
            </a:endParaRPr>
          </a:p>
          <a:p>
            <a:r>
              <a:rPr lang="en-US" dirty="0" smtClean="0"/>
              <a:t>The strength of the induction is proportional to that of the evidence.</a:t>
            </a:r>
          </a:p>
        </p:txBody>
      </p:sp>
      <p:sp>
        <p:nvSpPr>
          <p:cNvPr id="7" name="Slide Number Placeholder 6"/>
          <p:cNvSpPr>
            <a:spLocks noGrp="1"/>
          </p:cNvSpPr>
          <p:nvPr>
            <p:ph type="sldNum" sz="quarter" idx="12"/>
          </p:nvPr>
        </p:nvSpPr>
        <p:spPr/>
        <p:txBody>
          <a:bodyPr/>
          <a:lstStyle/>
          <a:p>
            <a:fld id="{95587115-9895-4084-9D4B-E04959BE5F83}" type="slidenum">
              <a:rPr lang="en-US" smtClean="0"/>
              <a:pPr/>
              <a:t>37</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457200" y="1268760"/>
            <a:ext cx="8229600" cy="4857403"/>
          </a:xfrm>
        </p:spPr>
        <p:txBody>
          <a:bodyPr/>
          <a:lstStyle/>
          <a:p>
            <a:r>
              <a:rPr lang="en-CA" sz="3000" dirty="0" smtClean="0"/>
              <a:t>The inductive method is a sure means to avoid bias from other people and intuitions.</a:t>
            </a:r>
          </a:p>
          <a:p>
            <a:endParaRPr lang="en-CA" sz="1200" dirty="0" smtClean="0"/>
          </a:p>
          <a:p>
            <a:r>
              <a:rPr lang="en-CA" sz="3000" dirty="0" smtClean="0"/>
              <a:t>It is </a:t>
            </a:r>
            <a:r>
              <a:rPr lang="en-CA" sz="3000" b="1" dirty="0" smtClean="0"/>
              <a:t>costly </a:t>
            </a:r>
            <a:r>
              <a:rPr lang="en-CA" sz="3000" dirty="0" smtClean="0"/>
              <a:t>both in </a:t>
            </a:r>
            <a:r>
              <a:rPr lang="en-CA" sz="3000" i="1" dirty="0" smtClean="0"/>
              <a:t>time</a:t>
            </a:r>
            <a:r>
              <a:rPr lang="en-CA" sz="3000" dirty="0" smtClean="0"/>
              <a:t> and </a:t>
            </a:r>
            <a:r>
              <a:rPr lang="en-CA" sz="3000" i="1" dirty="0" smtClean="0"/>
              <a:t>resources</a:t>
            </a:r>
            <a:r>
              <a:rPr lang="en-CA" sz="3000" dirty="0" smtClean="0"/>
              <a:t>: to get a reliable sample takes many observations.</a:t>
            </a:r>
          </a:p>
          <a:p>
            <a:endParaRPr lang="en-CA" sz="1200" dirty="0" smtClean="0"/>
          </a:p>
          <a:p>
            <a:r>
              <a:rPr lang="en-CA" sz="3000" dirty="0" smtClean="0"/>
              <a:t>Moreover, uniformly discarding the knowledge and experience of others seems unwise.</a:t>
            </a:r>
          </a:p>
          <a:p>
            <a:endParaRPr lang="en-CA" sz="1200" dirty="0" smtClean="0"/>
          </a:p>
          <a:p>
            <a:r>
              <a:rPr lang="en-CA" sz="3000" dirty="0" smtClean="0"/>
              <a:t>We might be inclined to use existing knowledge and theories and attempt to interpret data.</a:t>
            </a:r>
            <a:endParaRPr lang="en-CA" sz="3000" dirty="0"/>
          </a:p>
        </p:txBody>
      </p:sp>
      <p:sp>
        <p:nvSpPr>
          <p:cNvPr id="5" name="Slide Number Placeholder 4"/>
          <p:cNvSpPr>
            <a:spLocks noGrp="1"/>
          </p:cNvSpPr>
          <p:nvPr>
            <p:ph type="sldNum" sz="quarter" idx="12"/>
          </p:nvPr>
        </p:nvSpPr>
        <p:spPr/>
        <p:txBody>
          <a:bodyPr/>
          <a:lstStyle/>
          <a:p>
            <a:fld id="{65084940-205E-4F2A-AD18-4366AF03F399}" type="slidenum">
              <a:rPr lang="en-CA" smtClean="0"/>
              <a:pPr/>
              <a:t>38</a:t>
            </a:fld>
            <a:endParaRPr lang="en-CA"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Inductive Reasoning</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Deductive Reasoning</a:t>
            </a:r>
            <a:endParaRPr lang="en-US" sz="3000" b="1" dirty="0" smtClean="0">
              <a:solidFill>
                <a:schemeClr val="bg1"/>
              </a:solidFill>
              <a:latin typeface="Lucida Sans" pitchFamily="34" charset="0"/>
            </a:endParaRPr>
          </a:p>
        </p:txBody>
      </p:sp>
      <p:sp>
        <p:nvSpPr>
          <p:cNvPr id="13" name="Content Placeholder 12"/>
          <p:cNvSpPr>
            <a:spLocks noGrp="1"/>
          </p:cNvSpPr>
          <p:nvPr>
            <p:ph sz="half" idx="2"/>
          </p:nvPr>
        </p:nvSpPr>
        <p:spPr>
          <a:xfrm>
            <a:off x="4648200" y="1340768"/>
            <a:ext cx="4038600" cy="5256584"/>
          </a:xfrm>
        </p:spPr>
        <p:txBody>
          <a:bodyPr>
            <a:normAutofit/>
          </a:bodyPr>
          <a:lstStyle/>
          <a:p>
            <a:r>
              <a:rPr lang="en-US" b="1" u="sng" dirty="0" smtClean="0"/>
              <a:t>Deduction</a:t>
            </a:r>
            <a:r>
              <a:rPr lang="en-US" b="1" dirty="0" smtClean="0"/>
              <a:t>: An inference that draws a conclusion about a specific event on the basis of a general concept.</a:t>
            </a:r>
          </a:p>
          <a:p>
            <a:endParaRPr lang="en-US" sz="1200" dirty="0" smtClean="0">
              <a:solidFill>
                <a:srgbClr val="CC0000"/>
              </a:solidFill>
            </a:endParaRPr>
          </a:p>
          <a:p>
            <a:r>
              <a:rPr lang="en-US" dirty="0" smtClean="0"/>
              <a:t>The conclusion necessarily follows if the structure of the argument is sound and if the premises are true.</a:t>
            </a:r>
          </a:p>
        </p:txBody>
      </p:sp>
      <p:sp>
        <p:nvSpPr>
          <p:cNvPr id="8" name="Slide Number Placeholder 7"/>
          <p:cNvSpPr>
            <a:spLocks noGrp="1"/>
          </p:cNvSpPr>
          <p:nvPr>
            <p:ph type="sldNum" sz="quarter" idx="12"/>
          </p:nvPr>
        </p:nvSpPr>
        <p:spPr/>
        <p:txBody>
          <a:bodyPr/>
          <a:lstStyle/>
          <a:p>
            <a:fld id="{95587115-9895-4084-9D4B-E04959BE5F83}" type="slidenum">
              <a:rPr lang="en-US" smtClean="0"/>
              <a:pPr/>
              <a:t>39</a:t>
            </a:fld>
            <a:endParaRPr lang="en-US" dirty="0"/>
          </a:p>
        </p:txBody>
      </p:sp>
      <p:graphicFrame>
        <p:nvGraphicFramePr>
          <p:cNvPr id="12" name="Diagram 11"/>
          <p:cNvGraphicFramePr/>
          <p:nvPr>
            <p:extLst>
              <p:ext uri="{D42A27DB-BD31-4B8C-83A1-F6EECF244321}">
                <p14:modId xmlns:p14="http://schemas.microsoft.com/office/powerpoint/2010/main" xmlns="" val="2999129551"/>
              </p:ext>
            </p:extLst>
          </p:nvPr>
        </p:nvGraphicFramePr>
        <p:xfrm>
          <a:off x="323528" y="2708920"/>
          <a:ext cx="3707904" cy="360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TextBox 13"/>
          <p:cNvSpPr txBox="1"/>
          <p:nvPr/>
        </p:nvSpPr>
        <p:spPr>
          <a:xfrm>
            <a:off x="1331640" y="6309320"/>
            <a:ext cx="1872208" cy="492443"/>
          </a:xfrm>
          <a:prstGeom prst="rect">
            <a:avLst/>
          </a:prstGeom>
          <a:noFill/>
        </p:spPr>
        <p:txBody>
          <a:bodyPr wrap="square" rtlCol="0">
            <a:spAutoFit/>
          </a:bodyPr>
          <a:lstStyle/>
          <a:p>
            <a:r>
              <a:rPr lang="en-US" sz="2600" b="1" dirty="0" smtClean="0"/>
              <a:t>DEDUCTION</a:t>
            </a:r>
            <a:endParaRPr lang="en-US" sz="2600" b="1" dirty="0"/>
          </a:p>
        </p:txBody>
      </p:sp>
      <p:sp>
        <p:nvSpPr>
          <p:cNvPr id="15" name="Up Arrow 14"/>
          <p:cNvSpPr/>
          <p:nvPr/>
        </p:nvSpPr>
        <p:spPr>
          <a:xfrm>
            <a:off x="899592" y="1433704"/>
            <a:ext cx="2880320" cy="12032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Environment</a:t>
            </a: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Up Arrow 13"/>
          <p:cNvSpPr/>
          <p:nvPr/>
        </p:nvSpPr>
        <p:spPr>
          <a:xfrm>
            <a:off x="1277888" y="5589240"/>
            <a:ext cx="2880320" cy="12032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Environment</a:t>
            </a:r>
            <a:endParaRPr lang="en-US" dirty="0"/>
          </a:p>
        </p:txBody>
      </p:sp>
      <p:graphicFrame>
        <p:nvGraphicFramePr>
          <p:cNvPr id="6" name="Diagram 5"/>
          <p:cNvGraphicFramePr/>
          <p:nvPr/>
        </p:nvGraphicFramePr>
        <p:xfrm>
          <a:off x="1115616" y="1967913"/>
          <a:ext cx="3707904" cy="360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p:cNvSpPr txBox="1"/>
          <p:nvPr/>
        </p:nvSpPr>
        <p:spPr>
          <a:xfrm>
            <a:off x="1800200" y="1424389"/>
            <a:ext cx="1835696" cy="492443"/>
          </a:xfrm>
          <a:prstGeom prst="rect">
            <a:avLst/>
          </a:prstGeom>
          <a:noFill/>
        </p:spPr>
        <p:txBody>
          <a:bodyPr wrap="square" rtlCol="0">
            <a:spAutoFit/>
          </a:bodyPr>
          <a:lstStyle/>
          <a:p>
            <a:r>
              <a:rPr lang="en-US" sz="2600" b="1" dirty="0" smtClean="0"/>
              <a:t>INDUCTION</a:t>
            </a:r>
            <a:endParaRPr lang="en-US" sz="2600" b="1" dirty="0"/>
          </a:p>
        </p:txBody>
      </p:sp>
      <p:cxnSp>
        <p:nvCxnSpPr>
          <p:cNvPr id="16" name="Straight Arrow Connector 15"/>
          <p:cNvCxnSpPr/>
          <p:nvPr/>
        </p:nvCxnSpPr>
        <p:spPr>
          <a:xfrm>
            <a:off x="4158208" y="2204864"/>
            <a:ext cx="845840" cy="3985980"/>
          </a:xfrm>
          <a:prstGeom prst="straightConnector1">
            <a:avLst/>
          </a:prstGeom>
          <a:ln w="1270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Reasoning</a:t>
            </a:r>
            <a:endParaRPr lang="en-US" sz="3000" b="1" dirty="0" smtClean="0">
              <a:solidFill>
                <a:schemeClr val="bg1"/>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40</a:t>
            </a:fld>
            <a:endParaRPr lang="en-US" dirty="0"/>
          </a:p>
        </p:txBody>
      </p:sp>
      <p:graphicFrame>
        <p:nvGraphicFramePr>
          <p:cNvPr id="18" name="Diagram 17"/>
          <p:cNvGraphicFramePr/>
          <p:nvPr>
            <p:extLst>
              <p:ext uri="{D42A27DB-BD31-4B8C-83A1-F6EECF244321}">
                <p14:modId xmlns:p14="http://schemas.microsoft.com/office/powerpoint/2010/main" xmlns="" val="319144283"/>
              </p:ext>
            </p:extLst>
          </p:nvPr>
        </p:nvGraphicFramePr>
        <p:xfrm>
          <a:off x="4572000" y="2708920"/>
          <a:ext cx="3707904" cy="36004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0" name="TextBox 19"/>
          <p:cNvSpPr txBox="1"/>
          <p:nvPr/>
        </p:nvSpPr>
        <p:spPr>
          <a:xfrm>
            <a:off x="5580112" y="6309320"/>
            <a:ext cx="1872208" cy="492443"/>
          </a:xfrm>
          <a:prstGeom prst="rect">
            <a:avLst/>
          </a:prstGeom>
          <a:noFill/>
        </p:spPr>
        <p:txBody>
          <a:bodyPr wrap="square" rtlCol="0">
            <a:spAutoFit/>
          </a:bodyPr>
          <a:lstStyle/>
          <a:p>
            <a:r>
              <a:rPr lang="en-US" sz="2600" b="1" dirty="0" smtClean="0"/>
              <a:t>DEDUCTION</a:t>
            </a:r>
            <a:endParaRPr lang="en-US" sz="2600" b="1" dirty="0"/>
          </a:p>
        </p:txBody>
      </p:sp>
      <p:sp>
        <p:nvSpPr>
          <p:cNvPr id="21" name="Up Arrow 20"/>
          <p:cNvSpPr/>
          <p:nvPr/>
        </p:nvSpPr>
        <p:spPr>
          <a:xfrm>
            <a:off x="5148064" y="1433704"/>
            <a:ext cx="2880320" cy="12032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Environment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half" idx="1"/>
          </p:nvPr>
        </p:nvGraphicFramePr>
        <p:xfrm>
          <a:off x="323528" y="2708920"/>
          <a:ext cx="4038600" cy="2209800"/>
        </p:xfrm>
        <a:graphic>
          <a:graphicData uri="http://schemas.openxmlformats.org/drawingml/2006/table">
            <a:tbl>
              <a:tblPr firstRow="1" bandRow="1">
                <a:tableStyleId>{5C22544A-7EE6-4342-B048-85BDC9FD1C3A}</a:tableStyleId>
              </a:tblPr>
              <a:tblGrid>
                <a:gridCol w="1009650"/>
                <a:gridCol w="1009650"/>
                <a:gridCol w="1009650"/>
                <a:gridCol w="1009650"/>
              </a:tblGrid>
              <a:tr h="2209800">
                <a:tc>
                  <a:txBody>
                    <a:bodyPr/>
                    <a:lstStyle/>
                    <a:p>
                      <a:pPr algn="ctr"/>
                      <a:r>
                        <a:rPr lang="en-US" sz="3600" dirty="0" smtClean="0"/>
                        <a:t>E</a:t>
                      </a:r>
                      <a:endParaRPr lang="en-US" sz="3600" dirty="0"/>
                    </a:p>
                  </a:txBody>
                  <a:tcPr marL="44873" marR="44873" anchor="ctr"/>
                </a:tc>
                <a:tc>
                  <a:txBody>
                    <a:bodyPr/>
                    <a:lstStyle/>
                    <a:p>
                      <a:pPr algn="ctr"/>
                      <a:r>
                        <a:rPr lang="en-US" sz="3600" dirty="0" smtClean="0"/>
                        <a:t>K</a:t>
                      </a:r>
                      <a:endParaRPr lang="en-US" sz="3600" dirty="0"/>
                    </a:p>
                  </a:txBody>
                  <a:tcPr marL="44873" marR="44873" anchor="ctr"/>
                </a:tc>
                <a:tc>
                  <a:txBody>
                    <a:bodyPr/>
                    <a:lstStyle/>
                    <a:p>
                      <a:pPr algn="ctr"/>
                      <a:r>
                        <a:rPr lang="en-US" sz="3600" dirty="0" smtClean="0"/>
                        <a:t>4</a:t>
                      </a:r>
                      <a:endParaRPr lang="en-US" sz="3600" dirty="0"/>
                    </a:p>
                  </a:txBody>
                  <a:tcPr marL="44873" marR="44873" anchor="ctr"/>
                </a:tc>
                <a:tc>
                  <a:txBody>
                    <a:bodyPr/>
                    <a:lstStyle/>
                    <a:p>
                      <a:pPr algn="ctr"/>
                      <a:r>
                        <a:rPr lang="en-US" sz="3600" dirty="0" smtClean="0"/>
                        <a:t>7</a:t>
                      </a:r>
                      <a:endParaRPr lang="en-US" sz="3600" dirty="0"/>
                    </a:p>
                  </a:txBody>
                  <a:tcPr marL="44873" marR="44873" anchor="ctr"/>
                </a:tc>
              </a:tr>
            </a:tbl>
          </a:graphicData>
        </a:graphic>
      </p:graphicFrame>
      <p:sp>
        <p:nvSpPr>
          <p:cNvPr id="5" name="Text Placeholder 4"/>
          <p:cNvSpPr>
            <a:spLocks noGrp="1"/>
          </p:cNvSpPr>
          <p:nvPr>
            <p:ph sz="half" idx="2"/>
          </p:nvPr>
        </p:nvSpPr>
        <p:spPr>
          <a:xfrm>
            <a:off x="4427984" y="1600200"/>
            <a:ext cx="4258816" cy="5069160"/>
          </a:xfrm>
        </p:spPr>
        <p:txBody>
          <a:bodyPr>
            <a:normAutofit/>
          </a:bodyPr>
          <a:lstStyle/>
          <a:p>
            <a:r>
              <a:rPr lang="en-US" sz="2400" dirty="0" smtClean="0"/>
              <a:t>One means to assess syllogistic reasoning is to change the format. Wason (1966) examined failures of conditional reasoning</a:t>
            </a:r>
          </a:p>
          <a:p>
            <a:endParaRPr lang="en-US" sz="1200" dirty="0" smtClean="0"/>
          </a:p>
          <a:p>
            <a:r>
              <a:rPr lang="en-US" sz="2400" dirty="0" smtClean="0"/>
              <a:t>Select cards to verify the </a:t>
            </a:r>
            <a:r>
              <a:rPr lang="en-US" sz="2400" b="1" dirty="0" smtClean="0"/>
              <a:t>Rule</a:t>
            </a:r>
            <a:r>
              <a:rPr lang="en-US" sz="2400" dirty="0" smtClean="0"/>
              <a:t>:</a:t>
            </a:r>
          </a:p>
          <a:p>
            <a:pPr lvl="1">
              <a:buNone/>
            </a:pPr>
            <a:r>
              <a:rPr lang="en-US" sz="2000" dirty="0" smtClean="0"/>
              <a:t>The card has a vowel on one side and an even number on the other side.</a:t>
            </a:r>
          </a:p>
          <a:p>
            <a:endParaRPr lang="en-US" sz="1200" dirty="0" smtClean="0"/>
          </a:p>
          <a:p>
            <a:r>
              <a:rPr lang="en-US" sz="2400" dirty="0" smtClean="0"/>
              <a:t>Which card(s) would you select?</a:t>
            </a:r>
            <a:endParaRPr lang="en-US" sz="2400" dirty="0"/>
          </a:p>
        </p:txBody>
      </p:sp>
      <p:sp>
        <p:nvSpPr>
          <p:cNvPr id="7" name="Rectangle 1029"/>
          <p:cNvSpPr txBox="1">
            <a:spLocks noChangeArrowheads="1"/>
          </p:cNvSpPr>
          <p:nvPr/>
        </p:nvSpPr>
        <p:spPr>
          <a:xfrm>
            <a:off x="457200" y="260648"/>
            <a:ext cx="8229600" cy="1143000"/>
          </a:xfrm>
          <a:prstGeom prst="rect">
            <a:avLst/>
          </a:prstGeom>
          <a:solidFill>
            <a:srgbClr val="9200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Wason Selection Task: Errors in Conditional Reasoning</a:t>
            </a:r>
          </a:p>
        </p:txBody>
      </p:sp>
      <p:sp>
        <p:nvSpPr>
          <p:cNvPr id="6" name="TextBox 5"/>
          <p:cNvSpPr txBox="1"/>
          <p:nvPr/>
        </p:nvSpPr>
        <p:spPr>
          <a:xfrm>
            <a:off x="1907704" y="5157192"/>
            <a:ext cx="864096" cy="369332"/>
          </a:xfrm>
          <a:prstGeom prst="rect">
            <a:avLst/>
          </a:prstGeom>
          <a:noFill/>
        </p:spPr>
        <p:txBody>
          <a:bodyPr wrap="square" rtlCol="0">
            <a:spAutoFit/>
          </a:bodyPr>
          <a:lstStyle/>
          <a:p>
            <a:r>
              <a:rPr lang="en-CA" b="1" dirty="0" smtClean="0"/>
              <a:t>FRONT</a:t>
            </a:r>
            <a:endParaRPr lang="en-CA" b="1" dirty="0"/>
          </a:p>
        </p:txBody>
      </p:sp>
      <p:sp>
        <p:nvSpPr>
          <p:cNvPr id="8" name="Slide Number Placeholder 7"/>
          <p:cNvSpPr>
            <a:spLocks noGrp="1"/>
          </p:cNvSpPr>
          <p:nvPr>
            <p:ph type="sldNum" sz="quarter" idx="12"/>
          </p:nvPr>
        </p:nvSpPr>
        <p:spPr/>
        <p:txBody>
          <a:bodyPr/>
          <a:lstStyle/>
          <a:p>
            <a:fld id="{95587115-9895-4084-9D4B-E04959BE5F83}" type="slidenum">
              <a:rPr lang="en-US" smtClean="0"/>
              <a:pPr/>
              <a:t>41</a:t>
            </a:fld>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3429000"/>
            <a:ext cx="8075240" cy="3096344"/>
          </a:xfrm>
        </p:spPr>
        <p:txBody>
          <a:bodyPr>
            <a:normAutofit/>
          </a:bodyPr>
          <a:lstStyle/>
          <a:p>
            <a:endParaRPr lang="en-US" sz="1200" dirty="0" smtClean="0"/>
          </a:p>
          <a:p>
            <a:r>
              <a:rPr lang="en-US" dirty="0" smtClean="0"/>
              <a:t>Wason (1966) found:</a:t>
            </a:r>
          </a:p>
          <a:p>
            <a:pPr lvl="1"/>
            <a:r>
              <a:rPr lang="en-US" dirty="0" smtClean="0"/>
              <a:t>53% indicated E should be turned over;</a:t>
            </a:r>
          </a:p>
          <a:p>
            <a:pPr lvl="1"/>
            <a:r>
              <a:rPr lang="en-US" dirty="0" smtClean="0"/>
              <a:t>46% indicated the 4 card should be turned over (false);</a:t>
            </a:r>
          </a:p>
        </p:txBody>
      </p:sp>
      <p:sp>
        <p:nvSpPr>
          <p:cNvPr id="7" name="Rectangle 1029"/>
          <p:cNvSpPr txBox="1">
            <a:spLocks noChangeArrowheads="1"/>
          </p:cNvSpPr>
          <p:nvPr/>
        </p:nvSpPr>
        <p:spPr>
          <a:xfrm>
            <a:off x="457200" y="260648"/>
            <a:ext cx="8229600" cy="1143000"/>
          </a:xfrm>
          <a:prstGeom prst="rect">
            <a:avLst/>
          </a:prstGeom>
          <a:solidFill>
            <a:srgbClr val="9200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Wason Selection Task: Results</a:t>
            </a:r>
          </a:p>
        </p:txBody>
      </p:sp>
      <p:sp>
        <p:nvSpPr>
          <p:cNvPr id="4" name="Text Placeholder 4"/>
          <p:cNvSpPr txBox="1">
            <a:spLocks/>
          </p:cNvSpPr>
          <p:nvPr/>
        </p:nvSpPr>
        <p:spPr>
          <a:xfrm>
            <a:off x="611560" y="1484784"/>
            <a:ext cx="8064896" cy="1944216"/>
          </a:xfrm>
          <a:prstGeom prst="rect">
            <a:avLst/>
          </a:prstGeom>
          <a:ln w="25400">
            <a:solidFill>
              <a:schemeClr val="accent1"/>
            </a:solidFill>
          </a:ln>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1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1" i="0" u="none" strike="noStrike" kern="1200" cap="none" spc="0" normalizeH="0" baseline="0" noProof="0" dirty="0" smtClean="0">
                <a:ln>
                  <a:noFill/>
                </a:ln>
                <a:solidFill>
                  <a:schemeClr val="tx1"/>
                </a:solidFill>
                <a:effectLst/>
                <a:uLnTx/>
                <a:uFillTx/>
                <a:latin typeface="+mn-lt"/>
                <a:ea typeface="+mn-ea"/>
                <a:cs typeface="+mn-cs"/>
              </a:rPr>
              <a:t>The Rule</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chemeClr val="tx1"/>
                </a:solidFill>
                <a:effectLst/>
                <a:uLnTx/>
                <a:uFillTx/>
                <a:latin typeface="+mn-lt"/>
                <a:ea typeface="+mn-ea"/>
                <a:cs typeface="+mn-cs"/>
              </a:rPr>
              <a:t>The card has a vowel on one side and an even number on the other side.</a:t>
            </a:r>
          </a:p>
        </p:txBody>
      </p:sp>
      <p:sp>
        <p:nvSpPr>
          <p:cNvPr id="5" name="Slide Number Placeholder 4"/>
          <p:cNvSpPr>
            <a:spLocks noGrp="1"/>
          </p:cNvSpPr>
          <p:nvPr>
            <p:ph type="sldNum" sz="quarter" idx="12"/>
          </p:nvPr>
        </p:nvSpPr>
        <p:spPr/>
        <p:txBody>
          <a:bodyPr/>
          <a:lstStyle/>
          <a:p>
            <a:fld id="{95587115-9895-4084-9D4B-E04959BE5F83}" type="slidenum">
              <a:rPr lang="en-US" smtClean="0"/>
              <a:pPr/>
              <a:t>42</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 calcmode="lin" valueType="num">
                                      <p:cBhvr additive="base">
                                        <p:cTn id="1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 calcmode="lin" valueType="num">
                                      <p:cBhvr additive="base">
                                        <p:cTn id="1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3000" dirty="0" smtClean="0"/>
              <a:t>Performance in the Wason Task demonstrates the </a:t>
            </a:r>
            <a:r>
              <a:rPr lang="en-US" sz="3000" b="1" i="1" dirty="0" smtClean="0"/>
              <a:t>confirmation bias</a:t>
            </a:r>
            <a:r>
              <a:rPr lang="en-US" sz="3000" dirty="0" smtClean="0"/>
              <a:t>: a tendency to search for and use information that supports, rather than refutes, a hypothesis</a:t>
            </a:r>
          </a:p>
          <a:p>
            <a:endParaRPr lang="en-US" sz="1200" dirty="0" smtClean="0"/>
          </a:p>
          <a:p>
            <a:r>
              <a:rPr lang="en-US" sz="3000" dirty="0" smtClean="0"/>
              <a:t>Wason suggested that rather than seeking falsifying information (Popper, </a:t>
            </a:r>
            <a:r>
              <a:rPr lang="en-US" sz="2800" dirty="0" smtClean="0"/>
              <a:t>1959</a:t>
            </a:r>
            <a:r>
              <a:rPr lang="en-US" sz="3000" dirty="0" smtClean="0"/>
              <a:t>), they instead seek confirmatory information in this task, thereby leading them to err</a:t>
            </a:r>
          </a:p>
        </p:txBody>
      </p:sp>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Confirmation Bias</a:t>
            </a:r>
          </a:p>
        </p:txBody>
      </p:sp>
      <p:sp>
        <p:nvSpPr>
          <p:cNvPr id="5" name="Slide Number Placeholder 4"/>
          <p:cNvSpPr>
            <a:spLocks noGrp="1"/>
          </p:cNvSpPr>
          <p:nvPr>
            <p:ph type="sldNum" sz="quarter" idx="12"/>
          </p:nvPr>
        </p:nvSpPr>
        <p:spPr/>
        <p:txBody>
          <a:bodyPr/>
          <a:lstStyle/>
          <a:p>
            <a:fld id="{95587115-9895-4084-9D4B-E04959BE5F83}" type="slidenum">
              <a:rPr lang="en-US" smtClean="0"/>
              <a:pPr/>
              <a:t>43</a:t>
            </a:fld>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half" idx="1"/>
          </p:nvPr>
        </p:nvGraphicFramePr>
        <p:xfrm>
          <a:off x="323528" y="4274512"/>
          <a:ext cx="4038600" cy="2209800"/>
        </p:xfrm>
        <a:graphic>
          <a:graphicData uri="http://schemas.openxmlformats.org/drawingml/2006/table">
            <a:tbl>
              <a:tblPr firstRow="1" bandRow="1">
                <a:tableStyleId>{5C22544A-7EE6-4342-B048-85BDC9FD1C3A}</a:tableStyleId>
              </a:tblPr>
              <a:tblGrid>
                <a:gridCol w="1009650"/>
                <a:gridCol w="1009650"/>
                <a:gridCol w="1009650"/>
                <a:gridCol w="1009650"/>
              </a:tblGrid>
              <a:tr h="2209800">
                <a:tc>
                  <a:txBody>
                    <a:bodyPr/>
                    <a:lstStyle/>
                    <a:p>
                      <a:pPr algn="ctr"/>
                      <a:r>
                        <a:rPr lang="en-US" sz="3600" dirty="0" smtClean="0"/>
                        <a:t>7</a:t>
                      </a:r>
                      <a:endParaRPr lang="en-US" sz="3600" dirty="0"/>
                    </a:p>
                  </a:txBody>
                  <a:tcPr marL="44873" marR="44873" anchor="ctr"/>
                </a:tc>
                <a:tc>
                  <a:txBody>
                    <a:bodyPr/>
                    <a:lstStyle/>
                    <a:p>
                      <a:pPr algn="ctr"/>
                      <a:r>
                        <a:rPr lang="en-US" sz="3600" dirty="0" smtClean="0"/>
                        <a:t>4</a:t>
                      </a:r>
                      <a:endParaRPr lang="en-US" sz="3600" dirty="0"/>
                    </a:p>
                  </a:txBody>
                  <a:tcPr marL="44873" marR="44873" anchor="ctr"/>
                </a:tc>
                <a:tc>
                  <a:txBody>
                    <a:bodyPr/>
                    <a:lstStyle/>
                    <a:p>
                      <a:pPr algn="ctr"/>
                      <a:r>
                        <a:rPr lang="en-US" sz="3600" dirty="0" smtClean="0"/>
                        <a:t>K</a:t>
                      </a:r>
                      <a:endParaRPr lang="en-US" sz="3600" dirty="0"/>
                    </a:p>
                  </a:txBody>
                  <a:tcPr marL="44873" marR="44873" anchor="ctr"/>
                </a:tc>
                <a:tc>
                  <a:txBody>
                    <a:bodyPr/>
                    <a:lstStyle/>
                    <a:p>
                      <a:pPr algn="ctr"/>
                      <a:r>
                        <a:rPr lang="en-US" sz="3600" dirty="0" smtClean="0"/>
                        <a:t>E</a:t>
                      </a:r>
                      <a:endParaRPr lang="en-US" sz="3600" dirty="0"/>
                    </a:p>
                  </a:txBody>
                  <a:tcPr marL="44873" marR="44873" anchor="ctr"/>
                </a:tc>
              </a:tr>
            </a:tbl>
          </a:graphicData>
        </a:graphic>
      </p:graphicFrame>
      <p:sp>
        <p:nvSpPr>
          <p:cNvPr id="5" name="Text Placeholder 4"/>
          <p:cNvSpPr>
            <a:spLocks noGrp="1"/>
          </p:cNvSpPr>
          <p:nvPr>
            <p:ph sz="half" idx="2"/>
          </p:nvPr>
        </p:nvSpPr>
        <p:spPr>
          <a:xfrm>
            <a:off x="4427984" y="1600200"/>
            <a:ext cx="4258816" cy="5069160"/>
          </a:xfrm>
        </p:spPr>
        <p:txBody>
          <a:bodyPr>
            <a:normAutofit fontScale="92500" lnSpcReduction="10000"/>
          </a:bodyPr>
          <a:lstStyle/>
          <a:p>
            <a:r>
              <a:rPr lang="en-US" sz="2200" dirty="0" smtClean="0"/>
              <a:t>Again, consider our rule:</a:t>
            </a:r>
          </a:p>
          <a:p>
            <a:pPr lvl="1">
              <a:buNone/>
            </a:pPr>
            <a:r>
              <a:rPr lang="en-US" sz="1800" dirty="0" smtClean="0"/>
              <a:t>The card has a vowel on one side and a even number on the other side.</a:t>
            </a:r>
          </a:p>
          <a:p>
            <a:endParaRPr lang="en-US" sz="1200" dirty="0" smtClean="0"/>
          </a:p>
          <a:p>
            <a:r>
              <a:rPr lang="en-US" sz="2200" dirty="0" smtClean="0"/>
              <a:t>Rather than selecting cards that confirm the rule, i.e., ‘E’, we need to select a card that disconfirms the rule</a:t>
            </a:r>
          </a:p>
          <a:p>
            <a:pPr lvl="1"/>
            <a:r>
              <a:rPr lang="en-US" sz="1800" dirty="0" smtClean="0"/>
              <a:t>If we find a card that violates the rule, we know the rule cannot hold</a:t>
            </a:r>
          </a:p>
          <a:p>
            <a:pPr lvl="1"/>
            <a:endParaRPr lang="en-US" sz="1800" dirty="0" smtClean="0"/>
          </a:p>
          <a:p>
            <a:r>
              <a:rPr lang="en-US" sz="2200" dirty="0" smtClean="0"/>
              <a:t>Consider turning over the cards.</a:t>
            </a:r>
          </a:p>
          <a:p>
            <a:pPr lvl="1"/>
            <a:r>
              <a:rPr lang="en-US" sz="1800" dirty="0" smtClean="0"/>
              <a:t>If we selected the ‘E’ we find that the rule is violated (it’s a vowel with an odd number on the other side)</a:t>
            </a:r>
          </a:p>
          <a:p>
            <a:pPr lvl="1"/>
            <a:r>
              <a:rPr lang="en-US" sz="1800" dirty="0" smtClean="0"/>
              <a:t>selecting the ‘7’ also disconfirms the rule (it’s an odd number with a vowel on the other side)</a:t>
            </a:r>
            <a:endParaRPr lang="en-US" sz="1800" dirty="0"/>
          </a:p>
        </p:txBody>
      </p:sp>
      <p:sp>
        <p:nvSpPr>
          <p:cNvPr id="7" name="Rectangle 1029"/>
          <p:cNvSpPr txBox="1">
            <a:spLocks noChangeArrowheads="1"/>
          </p:cNvSpPr>
          <p:nvPr/>
        </p:nvSpPr>
        <p:spPr>
          <a:xfrm>
            <a:off x="457200" y="260648"/>
            <a:ext cx="8229600" cy="1143000"/>
          </a:xfrm>
          <a:prstGeom prst="rect">
            <a:avLst/>
          </a:prstGeom>
          <a:solidFill>
            <a:srgbClr val="9200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Falsification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Rules</a:t>
            </a:r>
            <a:endPar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endParaRPr>
          </a:p>
        </p:txBody>
      </p:sp>
      <p:sp>
        <p:nvSpPr>
          <p:cNvPr id="6" name="TextBox 5"/>
          <p:cNvSpPr txBox="1"/>
          <p:nvPr/>
        </p:nvSpPr>
        <p:spPr>
          <a:xfrm>
            <a:off x="1979712" y="6516052"/>
            <a:ext cx="720080" cy="369332"/>
          </a:xfrm>
          <a:prstGeom prst="rect">
            <a:avLst/>
          </a:prstGeom>
          <a:noFill/>
        </p:spPr>
        <p:txBody>
          <a:bodyPr wrap="square" rtlCol="0">
            <a:spAutoFit/>
          </a:bodyPr>
          <a:lstStyle/>
          <a:p>
            <a:r>
              <a:rPr lang="en-CA" b="1" dirty="0" smtClean="0"/>
              <a:t>BACK</a:t>
            </a:r>
            <a:endParaRPr lang="en-CA" b="1" dirty="0"/>
          </a:p>
        </p:txBody>
      </p:sp>
      <p:sp>
        <p:nvSpPr>
          <p:cNvPr id="8" name="Slide Number Placeholder 7"/>
          <p:cNvSpPr>
            <a:spLocks noGrp="1"/>
          </p:cNvSpPr>
          <p:nvPr>
            <p:ph type="sldNum" sz="quarter" idx="12"/>
          </p:nvPr>
        </p:nvSpPr>
        <p:spPr/>
        <p:txBody>
          <a:bodyPr/>
          <a:lstStyle/>
          <a:p>
            <a:fld id="{95587115-9895-4084-9D4B-E04959BE5F83}" type="slidenum">
              <a:rPr lang="en-US" smtClean="0"/>
              <a:pPr/>
              <a:t>44</a:t>
            </a:fld>
            <a:endParaRPr lang="en-US" dirty="0"/>
          </a:p>
        </p:txBody>
      </p:sp>
      <p:graphicFrame>
        <p:nvGraphicFramePr>
          <p:cNvPr id="9" name="Content Placeholder 3"/>
          <p:cNvGraphicFramePr>
            <a:graphicFrameLocks/>
          </p:cNvGraphicFramePr>
          <p:nvPr/>
        </p:nvGraphicFramePr>
        <p:xfrm>
          <a:off x="323528" y="1484784"/>
          <a:ext cx="4038600" cy="2209800"/>
        </p:xfrm>
        <a:graphic>
          <a:graphicData uri="http://schemas.openxmlformats.org/drawingml/2006/table">
            <a:tbl>
              <a:tblPr firstRow="1" bandRow="1">
                <a:tableStyleId>{5C22544A-7EE6-4342-B048-85BDC9FD1C3A}</a:tableStyleId>
              </a:tblPr>
              <a:tblGrid>
                <a:gridCol w="1009650"/>
                <a:gridCol w="1009650"/>
                <a:gridCol w="1009650"/>
                <a:gridCol w="1009650"/>
              </a:tblGrid>
              <a:tr h="2209800">
                <a:tc>
                  <a:txBody>
                    <a:bodyPr/>
                    <a:lstStyle/>
                    <a:p>
                      <a:pPr algn="ctr"/>
                      <a:r>
                        <a:rPr lang="en-US" sz="3600" dirty="0" smtClean="0"/>
                        <a:t>E</a:t>
                      </a:r>
                      <a:endParaRPr lang="en-US" sz="3600" dirty="0"/>
                    </a:p>
                  </a:txBody>
                  <a:tcPr marL="44873" marR="44873" anchor="ctr"/>
                </a:tc>
                <a:tc>
                  <a:txBody>
                    <a:bodyPr/>
                    <a:lstStyle/>
                    <a:p>
                      <a:pPr algn="ctr"/>
                      <a:r>
                        <a:rPr lang="en-US" sz="3600" dirty="0" smtClean="0"/>
                        <a:t>K</a:t>
                      </a:r>
                      <a:endParaRPr lang="en-US" sz="3600" dirty="0"/>
                    </a:p>
                  </a:txBody>
                  <a:tcPr marL="44873" marR="44873" anchor="ctr"/>
                </a:tc>
                <a:tc>
                  <a:txBody>
                    <a:bodyPr/>
                    <a:lstStyle/>
                    <a:p>
                      <a:pPr algn="ctr"/>
                      <a:r>
                        <a:rPr lang="en-US" sz="3600" dirty="0" smtClean="0"/>
                        <a:t>4</a:t>
                      </a:r>
                      <a:endParaRPr lang="en-US" sz="3600" dirty="0"/>
                    </a:p>
                  </a:txBody>
                  <a:tcPr marL="44873" marR="44873" anchor="ctr"/>
                </a:tc>
                <a:tc>
                  <a:txBody>
                    <a:bodyPr/>
                    <a:lstStyle/>
                    <a:p>
                      <a:pPr algn="ctr"/>
                      <a:r>
                        <a:rPr lang="en-US" sz="3600" dirty="0" smtClean="0"/>
                        <a:t>7</a:t>
                      </a:r>
                      <a:endParaRPr lang="en-US" sz="3600" dirty="0"/>
                    </a:p>
                  </a:txBody>
                  <a:tcPr marL="44873" marR="44873" anchor="ctr"/>
                </a:tc>
              </a:tr>
            </a:tbl>
          </a:graphicData>
        </a:graphic>
      </p:graphicFrame>
      <p:sp>
        <p:nvSpPr>
          <p:cNvPr id="10" name="TextBox 9"/>
          <p:cNvSpPr txBox="1"/>
          <p:nvPr/>
        </p:nvSpPr>
        <p:spPr>
          <a:xfrm>
            <a:off x="1907704" y="3779748"/>
            <a:ext cx="864096" cy="369332"/>
          </a:xfrm>
          <a:prstGeom prst="rect">
            <a:avLst/>
          </a:prstGeom>
          <a:noFill/>
        </p:spPr>
        <p:txBody>
          <a:bodyPr wrap="square" rtlCol="0">
            <a:spAutoFit/>
          </a:bodyPr>
          <a:lstStyle/>
          <a:p>
            <a:r>
              <a:rPr lang="en-CA" b="1" dirty="0" smtClean="0"/>
              <a:t>FRONT</a:t>
            </a:r>
            <a:endParaRPr lang="en-CA"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781128"/>
          </a:xfrm>
        </p:spPr>
        <p:txBody>
          <a:bodyPr>
            <a:normAutofit/>
          </a:bodyPr>
          <a:lstStyle/>
          <a:p>
            <a:r>
              <a:rPr lang="en-US" sz="2800" dirty="0" smtClean="0"/>
              <a:t>Science reasoning pursues an </a:t>
            </a:r>
            <a:r>
              <a:rPr lang="en-US" sz="2800" b="1" dirty="0" smtClean="0"/>
              <a:t>eliminative strategy</a:t>
            </a:r>
            <a:r>
              <a:rPr lang="en-US" sz="2800" dirty="0" smtClean="0"/>
              <a:t>: we must seek to </a:t>
            </a:r>
            <a:r>
              <a:rPr lang="en-US" sz="2800" i="1" dirty="0" smtClean="0"/>
              <a:t>eliminate </a:t>
            </a:r>
            <a:r>
              <a:rPr lang="en-US" sz="2800" dirty="0" smtClean="0"/>
              <a:t>incorrect beliefs or alternatives.</a:t>
            </a:r>
          </a:p>
          <a:p>
            <a:endParaRPr lang="en-US" sz="1200" dirty="0" smtClean="0"/>
          </a:p>
          <a:p>
            <a:r>
              <a:rPr lang="en-US" sz="2800" dirty="0" smtClean="0"/>
              <a:t>As we’ll see next class, scientist frequently seek </a:t>
            </a:r>
            <a:r>
              <a:rPr lang="en-US" sz="2800" b="1" i="1" dirty="0" smtClean="0"/>
              <a:t>falsification: </a:t>
            </a:r>
            <a:r>
              <a:rPr lang="en-US" sz="2800" dirty="0" smtClean="0"/>
              <a:t>to demonstrate the condition under which a given hypothesis, or theory is false.</a:t>
            </a:r>
          </a:p>
          <a:p>
            <a:endParaRPr lang="en-US" sz="1200" dirty="0" smtClean="0"/>
          </a:p>
          <a:p>
            <a:r>
              <a:rPr lang="en-US" sz="2800" dirty="0" smtClean="0"/>
              <a:t>The main issue for us is that people often seek to obtain evidence (empiricism) to confirm their naïve theories.</a:t>
            </a:r>
          </a:p>
          <a:p>
            <a:endParaRPr lang="en-US" sz="2800" dirty="0"/>
          </a:p>
        </p:txBody>
      </p:sp>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Confirmation Bias and Empiricism</a:t>
            </a:r>
          </a:p>
        </p:txBody>
      </p:sp>
      <p:sp>
        <p:nvSpPr>
          <p:cNvPr id="5" name="Slide Number Placeholder 4"/>
          <p:cNvSpPr>
            <a:spLocks noGrp="1"/>
          </p:cNvSpPr>
          <p:nvPr>
            <p:ph type="sldNum" sz="quarter" idx="12"/>
          </p:nvPr>
        </p:nvSpPr>
        <p:spPr/>
        <p:txBody>
          <a:bodyPr/>
          <a:lstStyle/>
          <a:p>
            <a:fld id="{95587115-9895-4084-9D4B-E04959BE5F83}" type="slidenum">
              <a:rPr lang="en-US" smtClean="0"/>
              <a:pPr/>
              <a:t>45</a:t>
            </a:fld>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800" dirty="0" smtClean="0"/>
              <a:t>Empiricism, in conjunction with the other modes, is the focus of the remainder of the course.</a:t>
            </a:r>
          </a:p>
          <a:p>
            <a:endParaRPr lang="en-US" sz="1200" dirty="0" smtClean="0"/>
          </a:p>
          <a:p>
            <a:r>
              <a:rPr lang="en-US" sz="2800" dirty="0" smtClean="0"/>
              <a:t>As we will see next class, the strength of an empirical approach is best understood as obtaining </a:t>
            </a:r>
            <a:r>
              <a:rPr lang="en-US" sz="2800" i="1" dirty="0" smtClean="0"/>
              <a:t>multiple</a:t>
            </a:r>
            <a:r>
              <a:rPr lang="en-US" sz="2800" dirty="0" smtClean="0"/>
              <a:t> observations of the same event or phenomena.</a:t>
            </a:r>
          </a:p>
          <a:p>
            <a:endParaRPr lang="en-US" sz="1200" dirty="0" smtClean="0"/>
          </a:p>
          <a:p>
            <a:r>
              <a:rPr lang="en-US" sz="2800" dirty="0" smtClean="0"/>
              <a:t>If we obtain one event, it might be by chance. As the number of events of a certain kind increase, it is harder to say that they have occurred by chance.</a:t>
            </a:r>
          </a:p>
        </p:txBody>
      </p:sp>
      <p:sp>
        <p:nvSpPr>
          <p:cNvPr id="4" name="Slide Number Placeholder 3"/>
          <p:cNvSpPr>
            <a:spLocks noGrp="1"/>
          </p:cNvSpPr>
          <p:nvPr>
            <p:ph type="sldNum" sz="quarter" idx="12"/>
          </p:nvPr>
        </p:nvSpPr>
        <p:spPr/>
        <p:txBody>
          <a:bodyPr/>
          <a:lstStyle/>
          <a:p>
            <a:fld id="{95587115-9895-4084-9D4B-E04959BE5F83}" type="slidenum">
              <a:rPr lang="en-US" smtClean="0"/>
              <a:pPr/>
              <a:t>46</a:t>
            </a:fld>
            <a:endParaRPr lang="en-US" dirty="0"/>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The Role of Empiricism</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sz="1200" dirty="0" smtClean="0"/>
          </a:p>
          <a:p>
            <a:r>
              <a:rPr lang="en-US" dirty="0" smtClean="0"/>
              <a:t>The next series of slides contains math!</a:t>
            </a:r>
          </a:p>
          <a:p>
            <a:endParaRPr lang="en-US" sz="1200" dirty="0" smtClean="0"/>
          </a:p>
          <a:p>
            <a:r>
              <a:rPr lang="en-US" dirty="0" smtClean="0"/>
              <a:t>I am not responsible for any illness, mental or physical, resulting from exposure to math or its products.</a:t>
            </a:r>
          </a:p>
          <a:p>
            <a:endParaRPr lang="en-US" sz="1200" dirty="0" smtClean="0"/>
          </a:p>
          <a:p>
            <a:r>
              <a:rPr lang="en-US" dirty="0" smtClean="0"/>
              <a:t>Viewers that are sensitive to math are advised to avert their eyes.</a:t>
            </a:r>
            <a:endParaRPr lang="en-US"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47</a:t>
            </a:fld>
            <a:endParaRPr lang="en-US" dirty="0"/>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!!!WARNING!!!</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sz="2800" dirty="0" smtClean="0"/>
              <a:t>Think about the following situation:</a:t>
            </a:r>
          </a:p>
          <a:p>
            <a:pPr>
              <a:buNone/>
            </a:pPr>
            <a:endParaRPr lang="en-US" sz="1200" dirty="0" smtClean="0"/>
          </a:p>
          <a:p>
            <a:pPr>
              <a:buNone/>
            </a:pPr>
            <a:r>
              <a:rPr lang="en-US" sz="2800" dirty="0" smtClean="0"/>
              <a:t>You live in the suburbs, outside Ottawa (e.g., Kanata, Orleans) and you want to make it in to town to go to your favourite pub/class. Your car is broken so you have to take the bus. Given the reliability of the bus service, you have a 50/50 chance (</a:t>
            </a:r>
            <a:r>
              <a:rPr lang="en-US" sz="2800" i="1" dirty="0" smtClean="0"/>
              <a:t>p</a:t>
            </a:r>
            <a:r>
              <a:rPr lang="en-US" sz="2800" dirty="0" smtClean="0"/>
              <a:t> = 0.5) of catching a bus on schedule. To get to the pub/class, you have to catch three buses in a row to get there on time.</a:t>
            </a:r>
          </a:p>
          <a:p>
            <a:pPr>
              <a:buNone/>
            </a:pPr>
            <a:endParaRPr lang="en-US" sz="1200" dirty="0" smtClean="0"/>
          </a:p>
          <a:p>
            <a:pPr>
              <a:buNone/>
            </a:pPr>
            <a:endParaRPr lang="en-US" sz="1200" dirty="0" smtClean="0"/>
          </a:p>
          <a:p>
            <a:r>
              <a:rPr lang="en-US" sz="2800" dirty="0" smtClean="0"/>
              <a:t>If we catch all three buses, how likely is it to have occurred by chance?</a:t>
            </a:r>
          </a:p>
        </p:txBody>
      </p:sp>
      <p:sp>
        <p:nvSpPr>
          <p:cNvPr id="4" name="Slide Number Placeholder 3"/>
          <p:cNvSpPr>
            <a:spLocks noGrp="1"/>
          </p:cNvSpPr>
          <p:nvPr>
            <p:ph type="sldNum" sz="quarter" idx="12"/>
          </p:nvPr>
        </p:nvSpPr>
        <p:spPr/>
        <p:txBody>
          <a:bodyPr/>
          <a:lstStyle/>
          <a:p>
            <a:fld id="{95587115-9895-4084-9D4B-E04959BE5F83}" type="slidenum">
              <a:rPr lang="en-US" smtClean="0"/>
              <a:pPr/>
              <a:t>48</a:t>
            </a:fld>
            <a:endParaRPr lang="en-US" dirty="0"/>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Basics of Probability Theory</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457200" y="1600201"/>
            <a:ext cx="8219256" cy="4781127"/>
          </a:xfrm>
        </p:spPr>
        <p:txBody>
          <a:bodyPr>
            <a:normAutofit fontScale="77500" lnSpcReduction="20000"/>
          </a:bodyPr>
          <a:lstStyle/>
          <a:p>
            <a:endParaRPr lang="en-US" sz="2600" dirty="0" smtClean="0"/>
          </a:p>
          <a:p>
            <a:r>
              <a:rPr lang="en-US" sz="3600" dirty="0" smtClean="0"/>
              <a:t>We can breakdown our question, into 3 smaller questions:</a:t>
            </a:r>
          </a:p>
          <a:p>
            <a:pPr lvl="1"/>
            <a:r>
              <a:rPr lang="en-US" sz="3400" dirty="0" smtClean="0"/>
              <a:t>On the first transfer, what is the probability of catching one bus?</a:t>
            </a:r>
          </a:p>
          <a:p>
            <a:pPr lvl="1"/>
            <a:r>
              <a:rPr lang="en-US" sz="3400" dirty="0" smtClean="0"/>
              <a:t>What is the probability of catching two buses in a row?</a:t>
            </a:r>
          </a:p>
          <a:p>
            <a:pPr lvl="1"/>
            <a:r>
              <a:rPr lang="en-US" sz="3400" dirty="0" smtClean="0"/>
              <a:t>What is the probability of catching three buses in a row?</a:t>
            </a:r>
          </a:p>
          <a:p>
            <a:endParaRPr lang="en-US" sz="3200" dirty="0" smtClean="0"/>
          </a:p>
          <a:p>
            <a:pPr>
              <a:buNone/>
            </a:pPr>
            <a:r>
              <a:rPr lang="en-US" sz="3400" dirty="0" smtClean="0"/>
              <a:t>HINT: Catching one bus is </a:t>
            </a:r>
            <a:r>
              <a:rPr lang="en-US" sz="3400" i="1" dirty="0" smtClean="0"/>
              <a:t>independent</a:t>
            </a:r>
            <a:r>
              <a:rPr lang="en-US" sz="3400" dirty="0" smtClean="0"/>
              <a:t> of catching any other bus. Each event is </a:t>
            </a:r>
            <a:r>
              <a:rPr lang="en-US" sz="3400" i="1" dirty="0" err="1" smtClean="0"/>
              <a:t>equiprobable</a:t>
            </a:r>
            <a:r>
              <a:rPr lang="en-US" sz="3400" dirty="0" smtClean="0"/>
              <a:t>, the chances of catching a bus has the same probability as not catching a bus.</a:t>
            </a:r>
          </a:p>
        </p:txBody>
      </p:sp>
      <p:sp>
        <p:nvSpPr>
          <p:cNvPr id="4" name="Slide Number Placeholder 3"/>
          <p:cNvSpPr>
            <a:spLocks noGrp="1"/>
          </p:cNvSpPr>
          <p:nvPr>
            <p:ph type="sldNum" sz="quarter" idx="12"/>
          </p:nvPr>
        </p:nvSpPr>
        <p:spPr/>
        <p:txBody>
          <a:bodyPr/>
          <a:lstStyle/>
          <a:p>
            <a:fld id="{95587115-9895-4084-9D4B-E04959BE5F83}" type="slidenum">
              <a:rPr lang="en-US" smtClean="0"/>
              <a:pPr/>
              <a:t>49</a:t>
            </a:fld>
            <a:endParaRPr lang="en-US"/>
          </a:p>
        </p:txBody>
      </p:sp>
      <p:sp>
        <p:nvSpPr>
          <p:cNvPr id="8"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Basics of Probability Theory</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nvPr>
        </p:nvGraphicFramePr>
        <p:xfrm>
          <a:off x="457200" y="2215405"/>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fld id="{95587115-9895-4084-9D4B-E04959BE5F83}" type="slidenum">
              <a:rPr lang="en-US" smtClean="0"/>
              <a:pPr/>
              <a:t>50</a:t>
            </a:fld>
            <a:endParaRPr lang="en-US"/>
          </a:p>
        </p:txBody>
      </p:sp>
      <p:sp>
        <p:nvSpPr>
          <p:cNvPr id="9"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The Tree of Probability: 3 Buses</a:t>
            </a:r>
          </a:p>
        </p:txBody>
      </p:sp>
      <p:sp>
        <p:nvSpPr>
          <p:cNvPr id="10" name="Rounded Rectangle 9"/>
          <p:cNvSpPr/>
          <p:nvPr/>
        </p:nvSpPr>
        <p:spPr>
          <a:xfrm>
            <a:off x="1403648" y="4620269"/>
            <a:ext cx="1224136" cy="82495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3131840" y="3612157"/>
            <a:ext cx="1224136" cy="86409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5148064" y="2708920"/>
            <a:ext cx="1224136" cy="86409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7308304" y="2244005"/>
            <a:ext cx="1224136" cy="86409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3059832" y="1455167"/>
            <a:ext cx="1264257" cy="461665"/>
          </a:xfrm>
          <a:prstGeom prst="rect">
            <a:avLst/>
          </a:prstGeom>
          <a:noFill/>
        </p:spPr>
        <p:txBody>
          <a:bodyPr wrap="none" rtlCol="0">
            <a:spAutoFit/>
          </a:bodyPr>
          <a:lstStyle/>
          <a:p>
            <a:r>
              <a:rPr lang="en-US" sz="2400" b="1" dirty="0" smtClean="0"/>
              <a:t>First Bus</a:t>
            </a:r>
            <a:endParaRPr lang="en-US" sz="2400" b="1" dirty="0"/>
          </a:p>
        </p:txBody>
      </p:sp>
      <p:sp>
        <p:nvSpPr>
          <p:cNvPr id="15" name="TextBox 14"/>
          <p:cNvSpPr txBox="1"/>
          <p:nvPr/>
        </p:nvSpPr>
        <p:spPr>
          <a:xfrm>
            <a:off x="5076056" y="1455167"/>
            <a:ext cx="1638718" cy="461665"/>
          </a:xfrm>
          <a:prstGeom prst="rect">
            <a:avLst/>
          </a:prstGeom>
          <a:noFill/>
        </p:spPr>
        <p:txBody>
          <a:bodyPr wrap="none" rtlCol="0">
            <a:spAutoFit/>
          </a:bodyPr>
          <a:lstStyle/>
          <a:p>
            <a:r>
              <a:rPr lang="en-US" sz="2400" b="1" dirty="0" smtClean="0"/>
              <a:t>Second Bus</a:t>
            </a:r>
            <a:endParaRPr lang="en-US" sz="2400" b="1" dirty="0"/>
          </a:p>
        </p:txBody>
      </p:sp>
      <p:sp>
        <p:nvSpPr>
          <p:cNvPr id="16" name="TextBox 15"/>
          <p:cNvSpPr txBox="1"/>
          <p:nvPr/>
        </p:nvSpPr>
        <p:spPr>
          <a:xfrm>
            <a:off x="7298130" y="1455167"/>
            <a:ext cx="1378326" cy="461665"/>
          </a:xfrm>
          <a:prstGeom prst="rect">
            <a:avLst/>
          </a:prstGeom>
          <a:noFill/>
        </p:spPr>
        <p:txBody>
          <a:bodyPr wrap="none" rtlCol="0">
            <a:spAutoFit/>
          </a:bodyPr>
          <a:lstStyle/>
          <a:p>
            <a:r>
              <a:rPr lang="en-US" sz="2400" b="1" dirty="0" smtClean="0"/>
              <a:t>Third Bus</a:t>
            </a:r>
            <a:endParaRPr lang="en-US" sz="2400" b="1" dirty="0"/>
          </a:p>
        </p:txBody>
      </p:sp>
      <p:sp>
        <p:nvSpPr>
          <p:cNvPr id="18" name="Content Placeholder 6"/>
          <p:cNvSpPr txBox="1">
            <a:spLocks/>
          </p:cNvSpPr>
          <p:nvPr/>
        </p:nvSpPr>
        <p:spPr>
          <a:xfrm>
            <a:off x="179512" y="1772816"/>
            <a:ext cx="8147248" cy="1656184"/>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1" u="none" strike="noStrike" kern="1200" cap="none" spc="0" normalizeH="0" baseline="0" noProof="0" dirty="0" smtClean="0">
                <a:ln>
                  <a:noFill/>
                </a:ln>
                <a:solidFill>
                  <a:schemeClr val="tx1"/>
                </a:solidFill>
                <a:effectLst/>
                <a:uLnTx/>
                <a:uFillTx/>
                <a:latin typeface="+mn-lt"/>
                <a:ea typeface="+mn-ea"/>
                <a:cs typeface="+mn-cs"/>
              </a:rPr>
              <a:t>p</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(1 Bus) = 0.5</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1" u="none" strike="noStrike" kern="1200" cap="none" spc="0" normalizeH="0" baseline="0" noProof="0" dirty="0" smtClean="0">
                <a:ln>
                  <a:noFill/>
                </a:ln>
                <a:solidFill>
                  <a:schemeClr val="tx1"/>
                </a:solidFill>
                <a:effectLst/>
                <a:uLnTx/>
                <a:uFillTx/>
                <a:latin typeface="+mn-lt"/>
                <a:ea typeface="+mn-ea"/>
                <a:cs typeface="+mn-cs"/>
              </a:rPr>
              <a:t>p</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(2 Buses) = </a:t>
            </a:r>
            <a:r>
              <a:rPr kumimoji="0" lang="en-US" sz="2400" b="0" i="1" u="none" strike="noStrike" kern="1200" cap="none" spc="0" normalizeH="0" baseline="0" noProof="0" dirty="0" smtClean="0">
                <a:ln>
                  <a:noFill/>
                </a:ln>
                <a:solidFill>
                  <a:schemeClr val="tx1"/>
                </a:solidFill>
                <a:effectLst/>
                <a:uLnTx/>
                <a:uFillTx/>
                <a:latin typeface="+mn-lt"/>
                <a:ea typeface="+mn-ea"/>
                <a:cs typeface="+mn-cs"/>
              </a:rPr>
              <a:t>p</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(1 Bus)*</a:t>
            </a:r>
            <a:r>
              <a:rPr kumimoji="0" lang="en-US" sz="2400" b="0" i="1" u="none" strike="noStrike" kern="1200" cap="none" spc="0" normalizeH="0" baseline="0" noProof="0" dirty="0" smtClean="0">
                <a:ln>
                  <a:noFill/>
                </a:ln>
                <a:solidFill>
                  <a:schemeClr val="tx1"/>
                </a:solidFill>
                <a:effectLst/>
                <a:uLnTx/>
                <a:uFillTx/>
                <a:latin typeface="+mn-lt"/>
                <a:ea typeface="+mn-ea"/>
                <a:cs typeface="+mn-cs"/>
              </a:rPr>
              <a:t>p</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(1 Bus) = 0.5*0.5 = 0.25</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1" u="none" strike="noStrike" kern="1200" cap="none" spc="0" normalizeH="0" baseline="0" noProof="0" dirty="0" smtClean="0">
                <a:ln>
                  <a:noFill/>
                </a:ln>
                <a:solidFill>
                  <a:schemeClr val="tx1"/>
                </a:solidFill>
                <a:effectLst/>
                <a:uLnTx/>
                <a:uFillTx/>
                <a:latin typeface="+mn-lt"/>
                <a:ea typeface="+mn-ea"/>
                <a:cs typeface="+mn-cs"/>
              </a:rPr>
              <a:t>p</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(3 Buses) = 0.5*0.5*0.5 = 0.125</a:t>
            </a:r>
          </a:p>
        </p:txBody>
      </p:sp>
      <p:sp>
        <p:nvSpPr>
          <p:cNvPr id="19" name="TextBox 18"/>
          <p:cNvSpPr txBox="1"/>
          <p:nvPr/>
        </p:nvSpPr>
        <p:spPr>
          <a:xfrm>
            <a:off x="2627784" y="4859868"/>
            <a:ext cx="819455" cy="369332"/>
          </a:xfrm>
          <a:prstGeom prst="rect">
            <a:avLst/>
          </a:prstGeom>
          <a:noFill/>
        </p:spPr>
        <p:txBody>
          <a:bodyPr wrap="none" rtlCol="0">
            <a:spAutoFit/>
          </a:bodyPr>
          <a:lstStyle/>
          <a:p>
            <a:r>
              <a:rPr lang="en-CA" i="1" dirty="0" smtClean="0"/>
              <a:t>p</a:t>
            </a:r>
            <a:r>
              <a:rPr lang="en-CA" dirty="0" smtClean="0"/>
              <a:t> = 0.5</a:t>
            </a:r>
            <a:endParaRPr lang="en-CA" dirty="0"/>
          </a:p>
        </p:txBody>
      </p:sp>
      <p:sp>
        <p:nvSpPr>
          <p:cNvPr id="20" name="TextBox 19"/>
          <p:cNvSpPr txBox="1"/>
          <p:nvPr/>
        </p:nvSpPr>
        <p:spPr>
          <a:xfrm>
            <a:off x="6444208" y="2987660"/>
            <a:ext cx="819455" cy="369332"/>
          </a:xfrm>
          <a:prstGeom prst="rect">
            <a:avLst/>
          </a:prstGeom>
          <a:noFill/>
        </p:spPr>
        <p:txBody>
          <a:bodyPr wrap="none" rtlCol="0">
            <a:spAutoFit/>
          </a:bodyPr>
          <a:lstStyle/>
          <a:p>
            <a:r>
              <a:rPr lang="en-CA" i="1" dirty="0" smtClean="0"/>
              <a:t>p</a:t>
            </a:r>
            <a:r>
              <a:rPr lang="en-CA" dirty="0" smtClean="0"/>
              <a:t> = 0.5</a:t>
            </a:r>
            <a:endParaRPr lang="en-CA" dirty="0"/>
          </a:p>
        </p:txBody>
      </p:sp>
      <p:sp>
        <p:nvSpPr>
          <p:cNvPr id="21" name="TextBox 20"/>
          <p:cNvSpPr txBox="1"/>
          <p:nvPr/>
        </p:nvSpPr>
        <p:spPr>
          <a:xfrm>
            <a:off x="4355976" y="3851756"/>
            <a:ext cx="819455" cy="369332"/>
          </a:xfrm>
          <a:prstGeom prst="rect">
            <a:avLst/>
          </a:prstGeom>
          <a:noFill/>
        </p:spPr>
        <p:txBody>
          <a:bodyPr wrap="none" rtlCol="0">
            <a:spAutoFit/>
          </a:bodyPr>
          <a:lstStyle/>
          <a:p>
            <a:r>
              <a:rPr lang="en-CA" i="1" dirty="0" smtClean="0"/>
              <a:t>p</a:t>
            </a:r>
            <a:r>
              <a:rPr lang="en-CA" dirty="0" smtClean="0"/>
              <a:t> = 0.5</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 calcmode="lin" valueType="num">
                                      <p:cBhvr additive="base">
                                        <p:cTn id="7"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xEl>
                                              <p:pRg st="1" end="1"/>
                                            </p:txEl>
                                          </p:spTgt>
                                        </p:tgtEl>
                                        <p:attrNameLst>
                                          <p:attrName>style.visibility</p:attrName>
                                        </p:attrNameLst>
                                      </p:cBhvr>
                                      <p:to>
                                        <p:strVal val="visible"/>
                                      </p:to>
                                    </p:set>
                                    <p:anim calcmode="lin" valueType="num">
                                      <p:cBhvr additive="base">
                                        <p:cTn id="11" dur="500" fill="hold"/>
                                        <p:tgtEl>
                                          <p:spTgt spid="1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8">
                                            <p:txEl>
                                              <p:pRg st="2" end="2"/>
                                            </p:txEl>
                                          </p:spTgt>
                                        </p:tgtEl>
                                        <p:attrNameLst>
                                          <p:attrName>style.visibility</p:attrName>
                                        </p:attrNameLst>
                                      </p:cBhvr>
                                      <p:to>
                                        <p:strVal val="visible"/>
                                      </p:to>
                                    </p:set>
                                    <p:anim calcmode="lin" valueType="num">
                                      <p:cBhvr additive="base">
                                        <p:cTn id="15" dur="500" fill="hold"/>
                                        <p:tgtEl>
                                          <p:spTgt spid="1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allAtOnce"/>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p:txBody>
          <a:bodyPr>
            <a:normAutofit lnSpcReduction="10000"/>
          </a:bodyPr>
          <a:lstStyle/>
          <a:p>
            <a:r>
              <a:rPr lang="en-US" dirty="0" smtClean="0"/>
              <a:t>Notice that as we catch more buses, the probability of it happening progressively decreases: it gets more and more unlikely that it happens by chance.</a:t>
            </a:r>
          </a:p>
          <a:p>
            <a:endParaRPr lang="en-US" sz="1200" dirty="0" smtClean="0"/>
          </a:p>
          <a:p>
            <a:r>
              <a:rPr lang="en-US" dirty="0" smtClean="0"/>
              <a:t>Although catching the first bus is associated with a reasonable probability (0.5) catching all three is much lower (0.125)</a:t>
            </a:r>
          </a:p>
          <a:p>
            <a:pPr lvl="1"/>
            <a:r>
              <a:rPr lang="en-US" dirty="0" smtClean="0"/>
              <a:t>If we catch all 3, this might suggest that OC </a:t>
            </a:r>
            <a:r>
              <a:rPr lang="en-US" dirty="0" err="1" smtClean="0"/>
              <a:t>Transpo</a:t>
            </a:r>
            <a:r>
              <a:rPr lang="en-US" dirty="0" smtClean="0"/>
              <a:t> is running smoothly.</a:t>
            </a:r>
            <a:endParaRPr lang="en-US" dirty="0"/>
          </a:p>
        </p:txBody>
      </p:sp>
      <p:sp>
        <p:nvSpPr>
          <p:cNvPr id="5" name="Slide Number Placeholder 4"/>
          <p:cNvSpPr>
            <a:spLocks noGrp="1"/>
          </p:cNvSpPr>
          <p:nvPr>
            <p:ph type="sldNum" sz="quarter" idx="12"/>
          </p:nvPr>
        </p:nvSpPr>
        <p:spPr/>
        <p:txBody>
          <a:bodyPr/>
          <a:lstStyle/>
          <a:p>
            <a:fld id="{95587115-9895-4084-9D4B-E04959BE5F83}" type="slidenum">
              <a:rPr lang="en-US" smtClean="0"/>
              <a:pPr/>
              <a:t>51</a:t>
            </a:fld>
            <a:endParaRPr lang="en-US"/>
          </a:p>
        </p:txBody>
      </p:sp>
      <p:sp>
        <p:nvSpPr>
          <p:cNvPr id="8"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Basics of Probability Theory</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sz="2800" dirty="0" smtClean="0"/>
              <a:t>In the absence of formal statistical procedures, people have difficulty identifying random sequences (e.g., </a:t>
            </a:r>
            <a:r>
              <a:rPr lang="en-US" sz="2800" dirty="0" err="1" smtClean="0"/>
              <a:t>Kahneman</a:t>
            </a:r>
            <a:r>
              <a:rPr lang="en-US" sz="2800" dirty="0" smtClean="0"/>
              <a:t> &amp; </a:t>
            </a:r>
            <a:r>
              <a:rPr lang="en-US" sz="2800" dirty="0" err="1" smtClean="0"/>
              <a:t>Tverksy</a:t>
            </a:r>
            <a:r>
              <a:rPr lang="en-US" sz="2800" dirty="0" smtClean="0"/>
              <a:t>, 1972):</a:t>
            </a:r>
          </a:p>
          <a:p>
            <a:pPr>
              <a:buNone/>
            </a:pPr>
            <a:r>
              <a:rPr lang="en-US" sz="2600" dirty="0" smtClean="0"/>
              <a:t>		HTHTHTHTTTHHTHTTHTHHHTHTHTHTHTHT</a:t>
            </a:r>
          </a:p>
          <a:p>
            <a:pPr>
              <a:buNone/>
            </a:pPr>
            <a:r>
              <a:rPr lang="en-US" sz="2600" dirty="0" smtClean="0"/>
              <a:t>		HHHTHHHHHHHHHHHTTTTTTTHTTTTTTTTT</a:t>
            </a:r>
          </a:p>
          <a:p>
            <a:pPr>
              <a:lnSpc>
                <a:spcPct val="80000"/>
              </a:lnSpc>
            </a:pPr>
            <a:endParaRPr lang="en-US" sz="1200" dirty="0" smtClean="0"/>
          </a:p>
          <a:p>
            <a:pPr>
              <a:lnSpc>
                <a:spcPct val="80000"/>
              </a:lnSpc>
            </a:pPr>
            <a:r>
              <a:rPr lang="en-US" sz="2600" dirty="0" smtClean="0"/>
              <a:t>Prior knowledge and feedback can aid in feedback:</a:t>
            </a:r>
          </a:p>
          <a:p>
            <a:pPr lvl="1">
              <a:lnSpc>
                <a:spcPct val="80000"/>
              </a:lnSpc>
            </a:pPr>
            <a:r>
              <a:rPr lang="en-US" sz="2600" dirty="0" smtClean="0"/>
              <a:t>Nickerson (2002) </a:t>
            </a:r>
            <a:r>
              <a:rPr lang="en-US" sz="2600" dirty="0" err="1" smtClean="0"/>
              <a:t>equiprobable</a:t>
            </a:r>
            <a:r>
              <a:rPr lang="en-US" sz="2600" dirty="0" smtClean="0"/>
              <a:t>, sequentially  independent/unpredictable, irregular, and incompressible</a:t>
            </a:r>
          </a:p>
          <a:p>
            <a:pPr lvl="1">
              <a:lnSpc>
                <a:spcPct val="80000"/>
              </a:lnSpc>
            </a:pPr>
            <a:endParaRPr lang="en-US" sz="1200" dirty="0" smtClean="0"/>
          </a:p>
          <a:p>
            <a:pPr>
              <a:lnSpc>
                <a:spcPct val="80000"/>
              </a:lnSpc>
            </a:pPr>
            <a:r>
              <a:rPr lang="en-US" sz="3000" dirty="0" smtClean="0"/>
              <a:t>People typically lack this prior knowledge</a:t>
            </a:r>
          </a:p>
        </p:txBody>
      </p:sp>
      <p:sp>
        <p:nvSpPr>
          <p:cNvPr id="4" name="Slide Number Placeholder 3"/>
          <p:cNvSpPr>
            <a:spLocks noGrp="1"/>
          </p:cNvSpPr>
          <p:nvPr>
            <p:ph type="sldNum" sz="quarter" idx="12"/>
          </p:nvPr>
        </p:nvSpPr>
        <p:spPr/>
        <p:txBody>
          <a:bodyPr/>
          <a:lstStyle/>
          <a:p>
            <a:fld id="{95587115-9895-4084-9D4B-E04959BE5F83}" type="slidenum">
              <a:rPr lang="en-US" smtClean="0"/>
              <a:pPr/>
              <a:t>52</a:t>
            </a:fld>
            <a:endParaRPr lang="en-US"/>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Perception of Randomness</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800" dirty="0" smtClean="0"/>
              <a:t>Although we are not terribly good judges of randomness, we can use observations to identify whether and event appears to be random or not.</a:t>
            </a:r>
          </a:p>
          <a:p>
            <a:endParaRPr lang="en-US" sz="1200" dirty="0" smtClean="0"/>
          </a:p>
          <a:p>
            <a:r>
              <a:rPr lang="en-US" dirty="0" smtClean="0"/>
              <a:t>The basics of the statistical logic is simple:</a:t>
            </a:r>
          </a:p>
          <a:p>
            <a:pPr lvl="1">
              <a:buNone/>
            </a:pPr>
            <a:endParaRPr lang="en-US" sz="1300" b="1" dirty="0" smtClean="0"/>
          </a:p>
          <a:p>
            <a:pPr lvl="1">
              <a:buNone/>
            </a:pPr>
            <a:r>
              <a:rPr lang="en-US" b="1" dirty="0" smtClean="0"/>
              <a:t>The less likely an event is to have occurred by chance, the more convinced we should be that out experimental procedures have identified a real phenomena.</a:t>
            </a:r>
            <a:endParaRPr lang="en-US" b="1"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53</a:t>
            </a:fld>
            <a:endParaRPr lang="en-US"/>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Empirical/Statistical Logic</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600" dirty="0" smtClean="0"/>
              <a:t>“</a:t>
            </a:r>
            <a:r>
              <a:rPr lang="en-US" sz="2600" dirty="0" smtClean="0"/>
              <a:t>Good tests kill flawed theories; we remain alive to guess again.</a:t>
            </a:r>
            <a:r>
              <a:rPr lang="en-CA" sz="2600" dirty="0" smtClean="0"/>
              <a:t>”</a:t>
            </a:r>
          </a:p>
          <a:p>
            <a:endParaRPr lang="en-CA" sz="2600" dirty="0" smtClean="0"/>
          </a:p>
          <a:p>
            <a:r>
              <a:rPr lang="en-CA" sz="2600" dirty="0" smtClean="0"/>
              <a:t>- Karl Popper</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From Naïve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Theories to Scientific Theories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54</a:t>
            </a:fld>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5554960" cy="4713387"/>
          </a:xfrm>
        </p:spPr>
        <p:txBody>
          <a:bodyPr>
            <a:normAutofit fontScale="92500" lnSpcReduction="10000"/>
          </a:bodyPr>
          <a:lstStyle/>
          <a:p>
            <a:r>
              <a:rPr lang="en-US" sz="2800" dirty="0" smtClean="0"/>
              <a:t>One frequent misinterpretation of the term ‘theory’ is that it is somehow an indictment of information, i.e., “It's just a theory”</a:t>
            </a:r>
          </a:p>
          <a:p>
            <a:endParaRPr lang="en-US" sz="1200" dirty="0" smtClean="0"/>
          </a:p>
          <a:p>
            <a:r>
              <a:rPr lang="en-US" sz="2800" dirty="0" smtClean="0"/>
              <a:t>As we’ve just seen there is a substantial difference between intuitive theories (e.g., essentialism) and those that are subjected to falsification</a:t>
            </a:r>
          </a:p>
          <a:p>
            <a:endParaRPr lang="en-US" sz="1200" dirty="0" smtClean="0"/>
          </a:p>
          <a:p>
            <a:r>
              <a:rPr lang="en-US" sz="2800" dirty="0" smtClean="0"/>
              <a:t>What separates a naïve theory from a scientific theory?</a:t>
            </a:r>
            <a:endParaRPr lang="en-US" sz="28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55</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The Strength of a Theory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146" name="Picture 2" descr="http://26.media.tumblr.com/tumblr_lhkc3zeN4Z1qeagjro1_500.jpg"/>
          <p:cNvPicPr>
            <a:picLocks noChangeAspect="1" noChangeArrowheads="1"/>
          </p:cNvPicPr>
          <p:nvPr/>
        </p:nvPicPr>
        <p:blipFill>
          <a:blip r:embed="rId3" cstate="print"/>
          <a:srcRect/>
          <a:stretch>
            <a:fillRect/>
          </a:stretch>
        </p:blipFill>
        <p:spPr bwMode="auto">
          <a:xfrm>
            <a:off x="6084168" y="2204864"/>
            <a:ext cx="2808312" cy="2808312"/>
          </a:xfrm>
          <a:prstGeom prst="rect">
            <a:avLst/>
          </a:prstGeom>
          <a:noFill/>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8229600" cy="4713387"/>
          </a:xfrm>
        </p:spPr>
        <p:txBody>
          <a:bodyPr/>
          <a:lstStyle/>
          <a:p>
            <a:r>
              <a:rPr lang="en-US" dirty="0" smtClean="0"/>
              <a:t>As </a:t>
            </a:r>
            <a:r>
              <a:rPr lang="en-US" dirty="0" err="1" smtClean="0"/>
              <a:t>Reichenbach</a:t>
            </a:r>
            <a:r>
              <a:rPr lang="en-US" dirty="0" smtClean="0"/>
              <a:t> (1938) points out, in the early development of a research area greater construct ambiguity is permitted (e.g., mind, libido).</a:t>
            </a:r>
          </a:p>
          <a:p>
            <a:endParaRPr lang="en-US" sz="1200" dirty="0" smtClean="0"/>
          </a:p>
          <a:p>
            <a:r>
              <a:rPr lang="en-US" dirty="0" smtClean="0"/>
              <a:t>The hallmark of science, however, is clarity in what is being studied, control of how that information is obtained, and the testability of hypotheses.</a:t>
            </a:r>
            <a:endParaRPr lang="en-US"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56</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The Strength of a Theory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61048"/>
            <a:ext cx="8229600" cy="2592288"/>
          </a:xfrm>
        </p:spPr>
        <p:txBody>
          <a:bodyPr>
            <a:normAutofit fontScale="92500" lnSpcReduction="20000"/>
          </a:bodyPr>
          <a:lstStyle/>
          <a:p>
            <a:r>
              <a:rPr lang="en-US" b="1" u="sng" dirty="0" smtClean="0"/>
              <a:t>Observations</a:t>
            </a:r>
            <a:r>
              <a:rPr lang="en-US" dirty="0" smtClean="0"/>
              <a:t> – vary in their degree of control.</a:t>
            </a:r>
          </a:p>
          <a:p>
            <a:endParaRPr lang="en-US" sz="1200" dirty="0" smtClean="0"/>
          </a:p>
          <a:p>
            <a:r>
              <a:rPr lang="en-US" b="1" u="sng" dirty="0" smtClean="0"/>
              <a:t>Constructs</a:t>
            </a:r>
            <a:r>
              <a:rPr lang="en-US" dirty="0" smtClean="0"/>
              <a:t> – vary in the degree to which we can specify relationship of an idea to observations.</a:t>
            </a:r>
          </a:p>
          <a:p>
            <a:endParaRPr lang="en-US" sz="1200" dirty="0" smtClean="0"/>
          </a:p>
          <a:p>
            <a:r>
              <a:rPr lang="en-US" b="1" u="sng" dirty="0" smtClean="0"/>
              <a:t>Hypotheses</a:t>
            </a:r>
            <a:r>
              <a:rPr lang="en-US" dirty="0" smtClean="0"/>
              <a:t> – vary in the extent to which they can be tested.</a:t>
            </a:r>
            <a:endParaRPr lang="en-US"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57</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Intuitive and </a:t>
            </a:r>
            <a:r>
              <a:rPr lang="en-GB" sz="3000" b="1" smtClean="0">
                <a:solidFill>
                  <a:schemeClr val="bg1"/>
                </a:solidFill>
                <a:latin typeface="Lucida Sans" pitchFamily="34" charset="0"/>
                <a:ea typeface="+mj-ea"/>
                <a:cs typeface="+mj-cs"/>
              </a:rPr>
              <a:t>Scientific Theories </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smtClean="0">
                <a:solidFill>
                  <a:schemeClr val="bg1"/>
                </a:solidFill>
                <a:latin typeface="Lucida Sans" pitchFamily="34" charset="0"/>
                <a:ea typeface="+mj-ea"/>
                <a:cs typeface="+mj-cs"/>
              </a:rPr>
              <a:t>(</a:t>
            </a:r>
            <a:r>
              <a:rPr lang="en-GB" sz="3000" b="1" dirty="0" smtClean="0">
                <a:solidFill>
                  <a:schemeClr val="bg1"/>
                </a:solidFill>
                <a:latin typeface="Lucida Sans" pitchFamily="34" charset="0"/>
                <a:ea typeface="+mj-ea"/>
                <a:cs typeface="+mj-cs"/>
              </a:rPr>
              <a:t>Marx, 1963)</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7" name="Picture 3"/>
          <p:cNvPicPr>
            <a:picLocks noChangeAspect="1" noChangeArrowheads="1"/>
          </p:cNvPicPr>
          <p:nvPr/>
        </p:nvPicPr>
        <p:blipFill>
          <a:blip r:embed="rId2" cstate="print"/>
          <a:srcRect/>
          <a:stretch>
            <a:fillRect/>
          </a:stretch>
        </p:blipFill>
        <p:spPr bwMode="auto">
          <a:xfrm>
            <a:off x="1403648" y="1412776"/>
            <a:ext cx="6336704" cy="231301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800" dirty="0" smtClean="0"/>
              <a:t>Whereas we are inclined to produce theories about how certain aspects of the world function, those intuitions are rarely correct.</a:t>
            </a:r>
          </a:p>
          <a:p>
            <a:pPr>
              <a:buNone/>
            </a:pPr>
            <a:endParaRPr lang="en-US" sz="1200" dirty="0" smtClean="0"/>
          </a:p>
          <a:p>
            <a:r>
              <a:rPr lang="en-US" sz="2800" dirty="0" smtClean="0"/>
              <a:t>A tentative definition:</a:t>
            </a:r>
          </a:p>
          <a:p>
            <a:pPr lvl="1"/>
            <a:r>
              <a:rPr lang="en-US" sz="3000" dirty="0" smtClean="0"/>
              <a:t>the </a:t>
            </a:r>
            <a:r>
              <a:rPr lang="en-US" sz="3000" i="1" dirty="0" smtClean="0"/>
              <a:t>goal</a:t>
            </a:r>
            <a:r>
              <a:rPr lang="en-US" sz="3000" dirty="0" smtClean="0"/>
              <a:t> of </a:t>
            </a:r>
            <a:r>
              <a:rPr lang="en-US" sz="3000" b="1" dirty="0" smtClean="0"/>
              <a:t>science</a:t>
            </a:r>
            <a:r>
              <a:rPr lang="en-US" sz="3000" dirty="0" smtClean="0"/>
              <a:t> is the </a:t>
            </a:r>
            <a:r>
              <a:rPr lang="en-US" sz="3000" b="1" i="1" dirty="0" smtClean="0"/>
              <a:t>explicit</a:t>
            </a:r>
            <a:r>
              <a:rPr lang="en-US" sz="3000" b="1" dirty="0" smtClean="0"/>
              <a:t>, </a:t>
            </a:r>
            <a:r>
              <a:rPr lang="en-US" sz="3000" b="1" i="1" dirty="0" smtClean="0"/>
              <a:t>formalized </a:t>
            </a:r>
            <a:r>
              <a:rPr lang="en-US" sz="3000" dirty="0" smtClean="0"/>
              <a:t>development of </a:t>
            </a:r>
            <a:r>
              <a:rPr lang="en-US" sz="3000" b="1" i="1" dirty="0" smtClean="0"/>
              <a:t>accurate</a:t>
            </a:r>
            <a:r>
              <a:rPr lang="en-US" sz="3000" b="1" dirty="0" smtClean="0"/>
              <a:t> </a:t>
            </a:r>
            <a:r>
              <a:rPr lang="en-US" sz="3000" b="1" i="1" dirty="0" smtClean="0"/>
              <a:t>theories and models</a:t>
            </a:r>
            <a:r>
              <a:rPr lang="en-US" sz="3000" dirty="0" smtClean="0"/>
              <a:t> of our world through </a:t>
            </a:r>
            <a:r>
              <a:rPr lang="en-US" sz="3000" b="1" dirty="0" smtClean="0"/>
              <a:t>rational </a:t>
            </a:r>
            <a:r>
              <a:rPr lang="en-US" sz="3000" dirty="0" smtClean="0"/>
              <a:t>and </a:t>
            </a:r>
            <a:r>
              <a:rPr lang="en-US" sz="3000" b="1" dirty="0" smtClean="0"/>
              <a:t>empirical</a:t>
            </a:r>
            <a:r>
              <a:rPr lang="en-US" sz="3000" dirty="0" smtClean="0"/>
              <a:t> methods.</a:t>
            </a:r>
          </a:p>
          <a:p>
            <a:pPr lvl="1">
              <a:buNone/>
            </a:pPr>
            <a:endParaRPr lang="en-US" sz="2600" b="1" dirty="0" smtClean="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Our Naïve Understanding of the World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58</a:t>
            </a:fld>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412776"/>
            <a:ext cx="8352928" cy="5112568"/>
          </a:xfrm>
        </p:spPr>
        <p:txBody>
          <a:bodyPr>
            <a:normAutofit/>
          </a:bodyPr>
          <a:lstStyle/>
          <a:p>
            <a:r>
              <a:rPr lang="en-US" sz="2800" dirty="0" smtClean="0"/>
              <a:t>Dissect our definition:</a:t>
            </a:r>
          </a:p>
          <a:p>
            <a:pPr lvl="1"/>
            <a:r>
              <a:rPr lang="en-US" sz="2600" b="1" u="sng" dirty="0" smtClean="0"/>
              <a:t>Goal</a:t>
            </a:r>
            <a:r>
              <a:rPr lang="en-US" sz="2600" dirty="0" smtClean="0"/>
              <a:t>: Although a given theory, model or hypothesis can be in error, our objective is to produce something transparently accurate.</a:t>
            </a:r>
          </a:p>
          <a:p>
            <a:pPr lvl="1"/>
            <a:r>
              <a:rPr lang="en-US" sz="2600" b="1" u="sng" dirty="0" smtClean="0"/>
              <a:t>Explicit</a:t>
            </a:r>
            <a:r>
              <a:rPr lang="en-US" sz="2600" dirty="0" smtClean="0"/>
              <a:t>: Although our naïve, domain-specific theories do model the world, they aren’t necessarily examined critically or explicated.</a:t>
            </a:r>
          </a:p>
          <a:p>
            <a:endParaRPr lang="en-US" sz="1200" dirty="0" smtClean="0"/>
          </a:p>
          <a:p>
            <a:pPr marL="342900" lvl="2" indent="-342900"/>
            <a:r>
              <a:rPr lang="en-US" sz="2800" dirty="0" smtClean="0"/>
              <a:t>We actively go out into the world and seek evidence (through observation, consider counterarguments, etc.) to ensure that we reach our goal.</a:t>
            </a:r>
          </a:p>
          <a:p>
            <a:endParaRPr lang="en-US"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Science in Brief</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59</a:t>
            </a:fld>
            <a:endParaRPr lang="en-US"/>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25144"/>
          </a:xfrm>
        </p:spPr>
        <p:txBody>
          <a:bodyPr/>
          <a:lstStyle/>
          <a:p>
            <a:r>
              <a:rPr lang="en-US" sz="2800" dirty="0" smtClean="0"/>
              <a:t>Dissect our definition:</a:t>
            </a:r>
          </a:p>
          <a:p>
            <a:pPr lvl="1"/>
            <a:r>
              <a:rPr lang="en-US" sz="2600" b="1" u="sng" dirty="0" smtClean="0"/>
              <a:t>Formalized</a:t>
            </a:r>
            <a:r>
              <a:rPr lang="en-US" sz="2600" dirty="0" smtClean="0"/>
              <a:t>: Science isn’t a hobby, it requires the dedication of specific resources (e.g., time and money).</a:t>
            </a:r>
          </a:p>
          <a:p>
            <a:pPr lvl="1"/>
            <a:r>
              <a:rPr lang="en-US" sz="2600" b="1" u="sng" dirty="0" smtClean="0"/>
              <a:t>Accuracy</a:t>
            </a:r>
            <a:r>
              <a:rPr lang="en-US" sz="2600" dirty="0" smtClean="0"/>
              <a:t>: A hypothesis, theory or model is judged in terms of how it can account for a given body of evidence . Requires a point of comparison/standard.</a:t>
            </a:r>
          </a:p>
          <a:p>
            <a:endParaRPr lang="en-US" sz="1200" dirty="0" smtClean="0"/>
          </a:p>
          <a:p>
            <a:r>
              <a:rPr lang="en-US" sz="2800" dirty="0" smtClean="0"/>
              <a:t>In the next class, we will see that neither is the </a:t>
            </a:r>
            <a:r>
              <a:rPr lang="en-US" sz="2800" i="1" dirty="0" smtClean="0"/>
              <a:t>scientific method</a:t>
            </a:r>
            <a:r>
              <a:rPr lang="en-US" sz="2800" dirty="0" smtClean="0"/>
              <a:t> a singular approach, nor does it always call upon the same data or theory.</a:t>
            </a:r>
            <a:endParaRPr lang="en-US" sz="2800"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Science in Brief</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60</a:t>
            </a:fld>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sz="2800" dirty="0" smtClean="0"/>
              <a:t>There are a variety of methods for acquiring information in our world. Science brings together these modes.</a:t>
            </a:r>
          </a:p>
          <a:p>
            <a:endParaRPr lang="en-US" sz="1200" dirty="0" smtClean="0"/>
          </a:p>
          <a:p>
            <a:r>
              <a:rPr lang="en-US" sz="2800" b="1" dirty="0" smtClean="0"/>
              <a:t>Intuition </a:t>
            </a:r>
            <a:r>
              <a:rPr lang="en-US" sz="2800" dirty="0" smtClean="0"/>
              <a:t>is a strong force in our understanding of the world: </a:t>
            </a:r>
            <a:r>
              <a:rPr lang="en-US" sz="2800" i="1" dirty="0" smtClean="0"/>
              <a:t>good or bad</a:t>
            </a:r>
            <a:r>
              <a:rPr lang="en-US" sz="2800" dirty="0" smtClean="0"/>
              <a:t>.</a:t>
            </a:r>
          </a:p>
          <a:p>
            <a:endParaRPr lang="en-US" sz="1200" dirty="0" smtClean="0"/>
          </a:p>
          <a:p>
            <a:r>
              <a:rPr lang="en-US" sz="2800" b="1" dirty="0" smtClean="0"/>
              <a:t>Authority</a:t>
            </a:r>
            <a:r>
              <a:rPr lang="en-US" sz="2800" dirty="0" smtClean="0"/>
              <a:t> allows us to get some information for free, but it comes with the cost of reliance on others.</a:t>
            </a:r>
          </a:p>
          <a:p>
            <a:endParaRPr lang="en-US" sz="1200" dirty="0" smtClean="0"/>
          </a:p>
          <a:p>
            <a:r>
              <a:rPr lang="en-US" sz="2800" b="1" dirty="0" smtClean="0"/>
              <a:t>Rationality</a:t>
            </a:r>
            <a:r>
              <a:rPr lang="en-US" sz="2800" dirty="0" smtClean="0"/>
              <a:t> and </a:t>
            </a:r>
            <a:r>
              <a:rPr lang="en-US" sz="2800" b="1" dirty="0" smtClean="0"/>
              <a:t>Empiricism</a:t>
            </a:r>
            <a:r>
              <a:rPr lang="en-US" sz="2800" dirty="0" smtClean="0"/>
              <a:t> offer powerful, effortful mental tools but have their own costs.</a:t>
            </a:r>
            <a:endParaRPr lang="en-US" sz="2800"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smtClean="0">
                <a:solidFill>
                  <a:schemeClr val="bg1"/>
                </a:solidFill>
                <a:latin typeface="Lucida Sans" pitchFamily="34" charset="0"/>
                <a:ea typeface="+mj-ea"/>
                <a:cs typeface="+mj-cs"/>
              </a:rPr>
              <a:t>W1L1b </a:t>
            </a:r>
            <a:r>
              <a:rPr lang="en-GB" sz="3000" b="1" dirty="0" smtClean="0">
                <a:solidFill>
                  <a:schemeClr val="bg1"/>
                </a:solidFill>
                <a:latin typeface="Lucida Sans" pitchFamily="34" charset="0"/>
                <a:ea typeface="+mj-ea"/>
                <a:cs typeface="+mj-cs"/>
              </a:rPr>
              <a:t>Review</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61</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1778</TotalTime>
  <Words>4065</Words>
  <Application>Microsoft Office PowerPoint</Application>
  <PresentationFormat>On-screen Show (4:3)</PresentationFormat>
  <Paragraphs>543</Paragraphs>
  <Slides>61</Slides>
  <Notes>19</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Office Theme</vt:lpstr>
      <vt:lpstr>Intuition, Authority, and Understanding: Fake It Until You Make It</vt:lpstr>
      <vt:lpstr>Slide 2</vt:lpstr>
      <vt:lpstr>Slide 3</vt:lpstr>
      <vt:lpstr>Slide 4</vt:lpstr>
      <vt:lpstr>Slide 5</vt:lpstr>
      <vt:lpstr>Slide 6</vt:lpstr>
      <vt:lpstr>Slide 7</vt:lpstr>
      <vt:lpstr>Slide 8</vt:lpstr>
      <vt:lpstr>Slide 9</vt:lpstr>
      <vt:lpstr>Slide 10</vt:lpstr>
      <vt:lpstr>Physical Models of the World: Green, McCloskey, &amp; Caramazza (1980)</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Confirmation Bias</vt:lpstr>
      <vt:lpstr>Slide 44</vt:lpstr>
      <vt:lpstr>Confirmation Bias and Empiricism</vt:lpstr>
      <vt:lpstr>The Role of Empiricism</vt:lpstr>
      <vt:lpstr>!!!WARNING!!!</vt:lpstr>
      <vt:lpstr>Basics of Probability Theory</vt:lpstr>
      <vt:lpstr>Basics of Probability Theory</vt:lpstr>
      <vt:lpstr>The Tree of Probability: 3 Buses</vt:lpstr>
      <vt:lpstr>Basics of Probability Theory</vt:lpstr>
      <vt:lpstr>Perception of Randomness</vt:lpstr>
      <vt:lpstr>Empirical/Statistical Logic</vt:lpstr>
      <vt:lpstr>Slide 54</vt:lpstr>
      <vt:lpstr>Slide 55</vt:lpstr>
      <vt:lpstr>Slide 56</vt:lpstr>
      <vt:lpstr>Slide 57</vt:lpstr>
      <vt:lpstr>Slide 58</vt:lpstr>
      <vt:lpstr>Slide 59</vt:lpstr>
      <vt:lpstr>Slide 60</vt:lpstr>
      <vt:lpstr>Slide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Jordan Schoenherr</dc:creator>
  <cp:lastModifiedBy>Jordan R Schoenherr</cp:lastModifiedBy>
  <cp:revision>392</cp:revision>
  <dcterms:created xsi:type="dcterms:W3CDTF">2012-03-01T04:53:19Z</dcterms:created>
  <dcterms:modified xsi:type="dcterms:W3CDTF">2013-05-06T21:27:53Z</dcterms:modified>
</cp:coreProperties>
</file>