
<file path=[Content_Types].xml><?xml version="1.0" encoding="utf-8"?>
<Types xmlns="http://schemas.openxmlformats.org/package/2006/content-types">
  <Override PartName="/ppt/embeddings/Microsoft_Equation24.bin" ContentType="application/vnd.openxmlformats-officedocument.oleObject"/>
  <Override PartName="/ppt/slides/slide14.xml" ContentType="application/vnd.openxmlformats-officedocument.presentationml.slide+xml"/>
  <Override PartName="/ppt/embeddings/oleObject1.bin" ContentType="application/vnd.openxmlformats-officedocument.oleObject"/>
  <Default Extension="xml" ContentType="application/xml"/>
  <Override PartName="/ppt/tableStyles.xml" ContentType="application/vnd.openxmlformats-officedocument.presentationml.tableStyles+xml"/>
  <Override PartName="/ppt/embeddings/Microsoft_Equation5.bin" ContentType="application/vnd.openxmlformats-officedocument.oleObject"/>
  <Override PartName="/ppt/embeddings/Microsoft_Equation16.bin" ContentType="application/vnd.openxmlformats-officedocument.oleObject"/>
  <Override PartName="/ppt/slides/slide28.xml" ContentType="application/vnd.openxmlformats-officedocument.presentationml.slide+xml"/>
  <Override PartName="/ppt/slides/slide21.xml" ContentType="application/vnd.openxmlformats-officedocument.presentationml.slide+xml"/>
  <Override PartName="/ppt/slides/slide5.xml" ContentType="application/vnd.openxmlformats-officedocument.presentationml.slide+xml"/>
  <Override PartName="/ppt/slideLayouts/slideLayout5.xml" ContentType="application/vnd.openxmlformats-officedocument.presentationml.slideLayout+xml"/>
  <Override PartName="/ppt/slides/slide30.xml" ContentType="application/vnd.openxmlformats-officedocument.presentationml.slide+xml"/>
  <Override PartName="/ppt/embeddings/Microsoft_Equation23.bin" ContentType="application/vnd.openxmlformats-officedocument.oleObject"/>
  <Override PartName="/ppt/slides/slide13.xml" ContentType="application/vnd.openxmlformats-officedocument.presentationml.slide+xml"/>
  <Override PartName="/ppt/slideMasters/slideMaster1.xml" ContentType="application/vnd.openxmlformats-officedocument.presentationml.slideMaster+xml"/>
  <Override PartName="/docProps/core.xml" ContentType="application/vnd.openxmlformats-package.core-properties+xml"/>
  <Override PartName="/ppt/embeddings/Microsoft_Equation4.bin" ContentType="application/vnd.openxmlformats-officedocument.oleObject"/>
  <Override PartName="/ppt/embeddings/Microsoft_Equation15.bin" ContentType="application/vnd.openxmlformats-officedocument.oleObject"/>
  <Override PartName="/ppt/slides/slide27.xml" ContentType="application/vnd.openxmlformats-officedocument.presentationml.slide+xml"/>
  <Default Extension="vml" ContentType="application/vnd.openxmlformats-officedocument.vmlDrawing"/>
  <Override PartName="/ppt/slides/slide20.xml" ContentType="application/vnd.openxmlformats-officedocument.presentationml.slide+xml"/>
  <Override PartName="/ppt/slides/slide4.xml" ContentType="application/vnd.openxmlformats-officedocument.presentationml.slide+xml"/>
  <Override PartName="/ppt/slides/slide19.xml" ContentType="application/vnd.openxmlformats-officedocument.presentationml.slide+xml"/>
  <Override PartName="/ppt/slideLayouts/slideLayout4.xml" ContentType="application/vnd.openxmlformats-officedocument.presentationml.slideLayout+xml"/>
  <Default Extension="png" ContentType="image/png"/>
  <Override PartName="/ppt/embeddings/Microsoft_Equation22.bin" ContentType="application/vnd.openxmlformats-officedocument.oleObject"/>
  <Override PartName="/ppt/slides/slide12.xml" ContentType="application/vnd.openxmlformats-officedocument.presentationml.slide+xml"/>
  <Override PartName="/ppt/embeddings/Microsoft_Equation3.bin" ContentType="application/vnd.openxmlformats-officedocument.oleObject"/>
  <Override PartName="/ppt/embeddings/Microsoft_Equation14.bin" ContentType="application/vnd.openxmlformats-officedocument.oleObject"/>
  <Override PartName="/ppt/presProps.xml" ContentType="application/vnd.openxmlformats-officedocument.presentationml.presProps+xml"/>
  <Default Extension="pict" ContentType="image/pict"/>
  <Override PartName="/ppt/slides/slide26.xml" ContentType="application/vnd.openxmlformats-officedocument.presentationml.slide+xml"/>
  <Override PartName="/ppt/slides/slide3.xml" ContentType="application/vnd.openxmlformats-officedocument.presentationml.slide+xml"/>
  <Override PartName="/ppt/slides/slide18.xml" ContentType="application/vnd.openxmlformats-officedocument.presentationml.slide+xml"/>
  <Override PartName="/ppt/slideLayouts/slideLayout3.xml" ContentType="application/vnd.openxmlformats-officedocument.presentationml.slideLayout+xml"/>
  <Override PartName="/ppt/embeddings/Microsoft_Equation21.bin" ContentType="application/vnd.openxmlformats-officedocument.oleObject"/>
  <Override PartName="/ppt/slides/slide11.xml" ContentType="application/vnd.openxmlformats-officedocument.presentationml.slide+xml"/>
  <Override PartName="/ppt/embeddings/Microsoft_Equation9.bin" ContentType="application/vnd.openxmlformats-officedocument.oleObject"/>
  <Override PartName="/ppt/embeddings/Microsoft_Equation13.bin" ContentType="application/vnd.openxmlformats-officedocument.oleObject"/>
  <Override PartName="/ppt/embeddings/Microsoft_Equation2.bin" ContentType="application/vnd.openxmlformats-officedocument.oleObject"/>
  <Override PartName="/ppt/slides/slide25.xml" ContentType="application/vnd.openxmlformats-officedocument.presentationml.slide+xml"/>
  <Override PartName="/ppt/slides/slide9.xml" ContentType="application/vnd.openxmlformats-officedocument.presentationml.slide+xml"/>
  <Override PartName="/ppt/slideLayouts/slideLayout9.xml" ContentType="application/vnd.openxmlformats-officedocument.presentationml.slideLayout+xml"/>
  <Override PartName="/ppt/slides/slide2.xml" ContentType="application/vnd.openxmlformats-officedocument.presentationml.slide+xml"/>
  <Override PartName="/ppt/slideLayouts/slideLayout2.xml" ContentType="application/vnd.openxmlformats-officedocument.presentationml.slideLayout+xml"/>
  <Override PartName="/ppt/slides/slide17.xml" ContentType="application/vnd.openxmlformats-officedocument.presentationml.slide+xml"/>
  <Override PartName="/ppt/embeddings/Microsoft_Equation20.bin" ContentType="application/vnd.openxmlformats-officedocument.oleObject"/>
  <Override PartName="/ppt/slides/slide10.xml" ContentType="application/vnd.openxmlformats-officedocument.presentationml.slide+xml"/>
  <Override PartName="/ppt/embeddings/Microsoft_Equation8.bin" ContentType="application/vnd.openxmlformats-officedocument.oleObject"/>
  <Override PartName="/ppt/embeddings/Microsoft_Equation19.bin" ContentType="application/vnd.openxmlformats-officedocument.oleObject"/>
  <Default Extension="wmf" ContentType="image/x-wmf"/>
  <Override PartName="/docProps/app.xml" ContentType="application/vnd.openxmlformats-officedocument.extended-properties+xml"/>
  <Override PartName="/ppt/embeddings/Microsoft_Equation12.bin" ContentType="application/vnd.openxmlformats-officedocument.oleObject"/>
  <Override PartName="/ppt/embeddings/Microsoft_Equation1.bin" ContentType="application/vnd.openxmlformats-officedocument.oleObject"/>
  <Override PartName="/ppt/embeddings/Microsoft_Equation28.bin" ContentType="application/vnd.openxmlformats-officedocument.oleObject"/>
  <Override PartName="/ppt/slides/slide24.xml" ContentType="application/vnd.openxmlformats-officedocument.presentationml.slide+xml"/>
  <Override PartName="/ppt/slides/slide8.xml" ContentType="application/vnd.openxmlformats-officedocument.presentationml.slide+xml"/>
  <Override PartName="/ppt/slideLayouts/slideLayout8.xml" ContentType="application/vnd.openxmlformats-officedocument.presentationml.slideLayout+xml"/>
  <Override PartName="/ppt/slides/slide1.xml" ContentType="application/vnd.openxmlformats-officedocument.presentationml.slide+xml"/>
  <Override PartName="/ppt/slideLayouts/slideLayout1.xml" ContentType="application/vnd.openxmlformats-officedocument.presentationml.slideLayout+xml"/>
  <Override PartName="/ppt/slides/slide16.xml" ContentType="application/vnd.openxmlformats-officedocument.presentationml.slide+xml"/>
  <Override PartName="/ppt/viewProps.xml" ContentType="application/vnd.openxmlformats-officedocument.presentationml.viewProps+xml"/>
  <Default Extension="jpeg" ContentType="image/jpeg"/>
  <Override PartName="/ppt/embeddings/Microsoft_Equation7.bin" ContentType="application/vnd.openxmlformats-officedocument.oleObject"/>
  <Override PartName="/ppt/embeddings/Microsoft_Equation18.bin" ContentType="application/vnd.openxmlformats-officedocument.oleObject"/>
  <Override PartName="/ppt/embeddings/Microsoft_Equation11.bin" ContentType="application/vnd.openxmlformats-officedocument.oleObject"/>
  <Override PartName="/ppt/embeddings/Microsoft_Equation27.bin" ContentType="application/vnd.openxmlformats-officedocument.oleObject"/>
  <Override PartName="/ppt/theme/theme2.xml" ContentType="application/vnd.openxmlformats-officedocument.theme+xml"/>
  <Override PartName="/ppt/slideLayouts/slideLayout11.xml" ContentType="application/vnd.openxmlformats-officedocument.presentationml.slideLayout+xml"/>
  <Override PartName="/ppt/slides/slide23.xml" ContentType="application/vnd.openxmlformats-officedocument.presentationml.slide+xml"/>
  <Override PartName="/ppt/slides/slide7.xml" ContentType="application/vnd.openxmlformats-officedocument.presentationml.slide+xml"/>
  <Override PartName="/ppt/slideLayouts/slideLayout7.xml" ContentType="application/vnd.openxmlformats-officedocument.presentationml.slideLayout+xml"/>
  <Override PartName="/ppt/slides/slide32.xml" ContentType="application/vnd.openxmlformats-officedocument.presentationml.slide+xml"/>
  <Override PartName="/ppt/embeddings/Microsoft_Equation25.bin" ContentType="application/vnd.openxmlformats-officedocument.oleObject"/>
  <Override PartName="/ppt/notesMasters/notesMaster1.xml" ContentType="application/vnd.openxmlformats-officedocument.presentationml.notesMaster+xml"/>
  <Override PartName="/ppt/slides/slide15.xml" ContentType="application/vnd.openxmlformats-officedocument.presentationml.slide+xml"/>
  <Override PartName="/ppt/embeddings/oleObject2.bin" ContentType="application/vnd.openxmlformats-officedocument.oleObject"/>
  <Override PartName="/ppt/embeddings/Microsoft_Equation17.bin" ContentType="application/vnd.openxmlformats-officedocument.oleObject"/>
  <Override PartName="/ppt/embeddings/Microsoft_Equation6.bin" ContentType="application/vnd.openxmlformats-officedocument.oleObject"/>
  <Override PartName="/ppt/embeddings/Microsoft_Equation10.bin" ContentType="application/vnd.openxmlformats-officedocument.oleObject"/>
  <Override PartName="/ppt/embeddings/Microsoft_Equation26.bin" ContentType="application/vnd.openxmlformats-officedocument.oleObject"/>
  <Override PartName="/ppt/slides/slide29.xml" ContentType="application/vnd.openxmlformats-officedocument.presentationml.slide+xml"/>
  <Override PartName="/ppt/theme/theme1.xml" ContentType="application/vnd.openxmlformats-officedocument.theme+xml"/>
  <Override PartName="/ppt/slides/slide22.xml" ContentType="application/vnd.openxmlformats-officedocument.presentationml.slide+xml"/>
  <Override PartName="/ppt/presentation.xml" ContentType="application/vnd.openxmlformats-officedocument.presentationml.presentation.main+xml"/>
  <Override PartName="/ppt/slideLayouts/slideLayout10.xml" ContentType="application/vnd.openxmlformats-officedocument.presentationml.slideLayout+xml"/>
  <Override PartName="/ppt/slides/slide6.xml" ContentType="application/vnd.openxmlformats-officedocument.presentationml.slide+xml"/>
  <Default Extension="bin" ContentType="application/vnd.openxmlformats-officedocument.presentationml.printerSettings"/>
  <Override PartName="/ppt/slideLayouts/slideLayout6.xml" ContentType="application/vnd.openxmlformats-officedocument.presentationml.slideLayout+xml"/>
  <Override PartName="/ppt/slides/slide31.xml" ContentType="application/vnd.openxmlformats-officedocument.presentationml.slide+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SpecialPlsOnTitleSld="0" saveSubsetFonts="1">
  <p:sldMasterIdLst>
    <p:sldMasterId id="2147483666" r:id="rId1"/>
  </p:sldMasterIdLst>
  <p:notesMasterIdLst>
    <p:notesMasterId r:id="rId34"/>
  </p:notesMasterIdLst>
  <p:sldIdLst>
    <p:sldId id="256" r:id="rId2"/>
    <p:sldId id="257" r:id="rId3"/>
    <p:sldId id="317" r:id="rId4"/>
    <p:sldId id="319" r:id="rId5"/>
    <p:sldId id="320" r:id="rId6"/>
    <p:sldId id="345" r:id="rId7"/>
    <p:sldId id="346" r:id="rId8"/>
    <p:sldId id="347" r:id="rId9"/>
    <p:sldId id="321" r:id="rId10"/>
    <p:sldId id="341" r:id="rId11"/>
    <p:sldId id="340" r:id="rId12"/>
    <p:sldId id="339" r:id="rId13"/>
    <p:sldId id="343" r:id="rId14"/>
    <p:sldId id="342" r:id="rId15"/>
    <p:sldId id="344" r:id="rId16"/>
    <p:sldId id="322" r:id="rId17"/>
    <p:sldId id="338" r:id="rId18"/>
    <p:sldId id="324" r:id="rId19"/>
    <p:sldId id="333" r:id="rId20"/>
    <p:sldId id="334" r:id="rId21"/>
    <p:sldId id="335" r:id="rId22"/>
    <p:sldId id="336" r:id="rId23"/>
    <p:sldId id="323" r:id="rId24"/>
    <p:sldId id="331" r:id="rId25"/>
    <p:sldId id="332" r:id="rId26"/>
    <p:sldId id="325" r:id="rId27"/>
    <p:sldId id="326" r:id="rId28"/>
    <p:sldId id="327" r:id="rId29"/>
    <p:sldId id="330" r:id="rId30"/>
    <p:sldId id="328" r:id="rId31"/>
    <p:sldId id="329" r:id="rId32"/>
    <p:sldId id="269" r:id="rId3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lrMru>
    <a:srgbClr val="6E64BE"/>
    <a:srgbClr val="5A6496"/>
    <a:srgbClr val="333399"/>
    <a:srgbClr val="666699"/>
    <a:srgbClr val="858599"/>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horzBarState="maximized">
    <p:restoredLeft sz="15629" autoAdjust="0"/>
    <p:restoredTop sz="94660" autoAdjust="0"/>
  </p:normalViewPr>
  <p:slideViewPr>
    <p:cSldViewPr>
      <p:cViewPr>
        <p:scale>
          <a:sx n="100" d="100"/>
          <a:sy n="100" d="100"/>
        </p:scale>
        <p:origin x="-2696" y="-1512"/>
      </p:cViewPr>
      <p:guideLst>
        <p:guide orient="horz" pos="2160"/>
        <p:guide pos="2880"/>
      </p:guideLst>
    </p:cSldViewPr>
  </p:slideViewPr>
  <p:outlineViewPr>
    <p:cViewPr>
      <p:scale>
        <a:sx n="33" d="100"/>
        <a:sy n="33" d="100"/>
      </p:scale>
      <p:origin x="18720" y="7144"/>
    </p:cViewPr>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notesMaster" Target="notesMasters/notesMaster1.xml"/><Relationship Id="rId35" Type="http://schemas.openxmlformats.org/officeDocument/2006/relationships/printerSettings" Target="printerSettings/printerSettings1.bin"/><Relationship Id="rId36" Type="http://schemas.openxmlformats.org/officeDocument/2006/relationships/presProps" Target="presProp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viewProps" Target="viewProps.xml"/><Relationship Id="rId38" Type="http://schemas.openxmlformats.org/officeDocument/2006/relationships/theme" Target="theme/theme1.xml"/><Relationship Id="rId39"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2.wmf"/><Relationship Id="rId2" Type="http://schemas.openxmlformats.org/officeDocument/2006/relationships/image" Target="../media/image23.w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4.w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25.pict"/></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27.w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28.wmf"/><Relationship Id="rId2" Type="http://schemas.openxmlformats.org/officeDocument/2006/relationships/image" Target="../media/image29.pict"/></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30.w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32.w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33.w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34.w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35.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7.wmf"/><Relationship Id="rId4" Type="http://schemas.openxmlformats.org/officeDocument/2006/relationships/image" Target="../media/image8.wmf"/><Relationship Id="rId1" Type="http://schemas.openxmlformats.org/officeDocument/2006/relationships/image" Target="../media/image5.wmf"/><Relationship Id="rId2" Type="http://schemas.openxmlformats.org/officeDocument/2006/relationships/image" Target="../media/image6.w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36.w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37.w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38.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3.wmf"/><Relationship Id="rId2" Type="http://schemas.openxmlformats.org/officeDocument/2006/relationships/image" Target="../media/image14.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5.wmf"/><Relationship Id="rId2" Type="http://schemas.openxmlformats.org/officeDocument/2006/relationships/image" Target="../media/image16.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7.wmf"/><Relationship Id="rId2" Type="http://schemas.openxmlformats.org/officeDocument/2006/relationships/image" Target="../media/image18.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9.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0.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1.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1AD798A-4AD9-46DD-BA32-5A4F500BC6FC}" type="datetimeFigureOut">
              <a:rPr lang="en-US" smtClean="0"/>
              <a:pPr/>
              <a:t>1/16/11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19DF8FB-A8C0-4676-8566-C811D75D8F82}"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CA"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CA" smtClean="0"/>
              <a:t>Click to edit Master subtitle style</a:t>
            </a:r>
            <a:endParaRPr lang="en-US"/>
          </a:p>
        </p:txBody>
      </p:sp>
      <p:sp>
        <p:nvSpPr>
          <p:cNvPr id="4" name="Date Placeholder 3"/>
          <p:cNvSpPr>
            <a:spLocks noGrp="1"/>
          </p:cNvSpPr>
          <p:nvPr>
            <p:ph type="dt" sz="half" idx="10"/>
          </p:nvPr>
        </p:nvSpPr>
        <p:spPr/>
        <p:txBody>
          <a:bodyPr/>
          <a:lstStyle/>
          <a:p>
            <a:fld id="{BFC54416-BDFF-B14F-AEF8-81BCAA957C9A}" type="datetimeFigureOut">
              <a:rPr lang="en-US" smtClean="0"/>
              <a:pPr/>
              <a:t>1/16/11</a:t>
            </a:fld>
            <a:endParaRPr lang="en-US"/>
          </a:p>
        </p:txBody>
      </p:sp>
      <p:sp>
        <p:nvSpPr>
          <p:cNvPr id="5" name="Footer Placeholder 4"/>
          <p:cNvSpPr>
            <a:spLocks noGrp="1"/>
          </p:cNvSpPr>
          <p:nvPr>
            <p:ph type="ftr" sz="quarter" idx="11"/>
          </p:nvPr>
        </p:nvSpPr>
        <p:spPr/>
        <p:txBody>
          <a:bodyPr/>
          <a:lstStyle/>
          <a:p>
            <a:r>
              <a:rPr lang="en-US" smtClean="0"/>
              <a:t>Booth/Cleary Introduction to Corporate Finance, Second Edition</a:t>
            </a:r>
            <a:endParaRPr lang="en-US" dirty="0"/>
          </a:p>
        </p:txBody>
      </p:sp>
      <p:sp>
        <p:nvSpPr>
          <p:cNvPr id="6" name="Slide Number Placeholder 5"/>
          <p:cNvSpPr>
            <a:spLocks noGrp="1"/>
          </p:cNvSpPr>
          <p:nvPr>
            <p:ph type="sldNum" sz="quarter" idx="12"/>
          </p:nvPr>
        </p:nvSpPr>
        <p:spPr/>
        <p:txBody>
          <a:bodyPr/>
          <a:lstStyle/>
          <a:p>
            <a:fld id="{35F7F5E3-6AC2-DA4F-8748-C54252AD39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4" name="Date Placeholder 3"/>
          <p:cNvSpPr>
            <a:spLocks noGrp="1"/>
          </p:cNvSpPr>
          <p:nvPr>
            <p:ph type="dt" sz="half" idx="10"/>
          </p:nvPr>
        </p:nvSpPr>
        <p:spPr/>
        <p:txBody>
          <a:bodyPr/>
          <a:lstStyle/>
          <a:p>
            <a:fld id="{BFC54416-BDFF-B14F-AEF8-81BCAA957C9A}" type="datetimeFigureOut">
              <a:rPr lang="en-US" smtClean="0"/>
              <a:pPr/>
              <a:t>1/16/11</a:t>
            </a:fld>
            <a:endParaRPr lang="en-US"/>
          </a:p>
        </p:txBody>
      </p:sp>
      <p:sp>
        <p:nvSpPr>
          <p:cNvPr id="5" name="Footer Placeholder 4"/>
          <p:cNvSpPr>
            <a:spLocks noGrp="1"/>
          </p:cNvSpPr>
          <p:nvPr>
            <p:ph type="ftr" sz="quarter" idx="11"/>
          </p:nvPr>
        </p:nvSpPr>
        <p:spPr/>
        <p:txBody>
          <a:bodyPr/>
          <a:lstStyle/>
          <a:p>
            <a:r>
              <a:rPr lang="en-US" smtClean="0"/>
              <a:t>Booth/Cleary Introduction to Corporate Finance, Second Edition</a:t>
            </a:r>
            <a:endParaRPr lang="en-US" dirty="0"/>
          </a:p>
        </p:txBody>
      </p:sp>
      <p:sp>
        <p:nvSpPr>
          <p:cNvPr id="6" name="Slide Number Placeholder 5"/>
          <p:cNvSpPr>
            <a:spLocks noGrp="1"/>
          </p:cNvSpPr>
          <p:nvPr>
            <p:ph type="sldNum" sz="quarter" idx="12"/>
          </p:nvPr>
        </p:nvSpPr>
        <p:spPr/>
        <p:txBody>
          <a:bodyPr/>
          <a:lstStyle/>
          <a:p>
            <a:fld id="{CA15C064-DD44-4CAC-873E-2D1F54821676}" type="slidenum">
              <a:rPr lang="en-US" smtClean="0"/>
              <a:pPr/>
              <a:t>‹#›</a:t>
            </a:fld>
            <a:endParaRPr lang="en-US" dirty="0"/>
          </a:p>
        </p:txBody>
      </p:sp>
    </p:spTree>
  </p:cSld>
  <p:clrMapOvr>
    <a:masterClrMapping/>
  </p:clrMapOvr>
  <p:hf hdr="0" dt="0"/>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CA"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4" name="Date Placeholder 3"/>
          <p:cNvSpPr>
            <a:spLocks noGrp="1"/>
          </p:cNvSpPr>
          <p:nvPr>
            <p:ph type="dt" sz="half" idx="10"/>
          </p:nvPr>
        </p:nvSpPr>
        <p:spPr/>
        <p:txBody>
          <a:bodyPr/>
          <a:lstStyle/>
          <a:p>
            <a:fld id="{BFC54416-BDFF-B14F-AEF8-81BCAA957C9A}" type="datetimeFigureOut">
              <a:rPr lang="en-US" smtClean="0"/>
              <a:pPr/>
              <a:t>1/16/11</a:t>
            </a:fld>
            <a:endParaRPr lang="en-US"/>
          </a:p>
        </p:txBody>
      </p:sp>
      <p:sp>
        <p:nvSpPr>
          <p:cNvPr id="5" name="Footer Placeholder 4"/>
          <p:cNvSpPr>
            <a:spLocks noGrp="1"/>
          </p:cNvSpPr>
          <p:nvPr>
            <p:ph type="ftr" sz="quarter" idx="11"/>
          </p:nvPr>
        </p:nvSpPr>
        <p:spPr/>
        <p:txBody>
          <a:bodyPr/>
          <a:lstStyle/>
          <a:p>
            <a:r>
              <a:rPr lang="en-US" smtClean="0"/>
              <a:t>Booth/Cleary Introduction to Corporate Finance, Second Edition</a:t>
            </a:r>
            <a:endParaRPr lang="en-US" dirty="0"/>
          </a:p>
        </p:txBody>
      </p:sp>
      <p:sp>
        <p:nvSpPr>
          <p:cNvPr id="6" name="Slide Number Placeholder 5"/>
          <p:cNvSpPr>
            <a:spLocks noGrp="1"/>
          </p:cNvSpPr>
          <p:nvPr>
            <p:ph type="sldNum" sz="quarter" idx="12"/>
          </p:nvPr>
        </p:nvSpPr>
        <p:spPr/>
        <p:txBody>
          <a:bodyPr/>
          <a:lstStyle/>
          <a:p>
            <a:fld id="{CA15C064-DD44-4CAC-873E-2D1F54821676}" type="slidenum">
              <a:rPr lang="en-US" smtClean="0"/>
              <a:pPr/>
              <a:t>‹#›</a:t>
            </a:fld>
            <a:endParaRPr lang="en-US" dirty="0"/>
          </a:p>
        </p:txBody>
      </p:sp>
    </p:spTree>
  </p:cSld>
  <p:clrMapOvr>
    <a:masterClrMapping/>
  </p:clrMapOvr>
  <p:hf hdr="0" dt="0"/>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mtClean="0"/>
              <a:t>Click to edit Master title style</a:t>
            </a:r>
            <a:endParaRPr lang="en-US"/>
          </a:p>
        </p:txBody>
      </p:sp>
      <p:sp>
        <p:nvSpPr>
          <p:cNvPr id="3" name="Content Placeholder 2"/>
          <p:cNvSpPr>
            <a:spLocks noGrp="1"/>
          </p:cNvSpPr>
          <p:nvPr>
            <p:ph idx="1"/>
          </p:nvPr>
        </p:nvSpPr>
        <p:spPr/>
        <p:txBody>
          <a:body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4" name="Date Placeholder 3"/>
          <p:cNvSpPr>
            <a:spLocks noGrp="1"/>
          </p:cNvSpPr>
          <p:nvPr>
            <p:ph type="dt" sz="half" idx="10"/>
          </p:nvPr>
        </p:nvSpPr>
        <p:spPr/>
        <p:txBody>
          <a:bodyPr/>
          <a:lstStyle/>
          <a:p>
            <a:fld id="{BFC54416-BDFF-B14F-AEF8-81BCAA957C9A}" type="datetimeFigureOut">
              <a:rPr lang="en-US" smtClean="0"/>
              <a:pPr/>
              <a:t>1/16/11</a:t>
            </a:fld>
            <a:endParaRPr lang="en-US"/>
          </a:p>
        </p:txBody>
      </p:sp>
      <p:sp>
        <p:nvSpPr>
          <p:cNvPr id="5" name="Footer Placeholder 4"/>
          <p:cNvSpPr>
            <a:spLocks noGrp="1"/>
          </p:cNvSpPr>
          <p:nvPr>
            <p:ph type="ftr" sz="quarter" idx="11"/>
          </p:nvPr>
        </p:nvSpPr>
        <p:spPr/>
        <p:txBody>
          <a:bodyPr/>
          <a:lstStyle/>
          <a:p>
            <a:r>
              <a:rPr lang="en-US" smtClean="0"/>
              <a:t>Booth/Cleary Introduction to Corporate Finance, Second Edition</a:t>
            </a:r>
            <a:endParaRPr lang="en-US" dirty="0"/>
          </a:p>
        </p:txBody>
      </p:sp>
      <p:sp>
        <p:nvSpPr>
          <p:cNvPr id="6" name="Slide Number Placeholder 5"/>
          <p:cNvSpPr>
            <a:spLocks noGrp="1"/>
          </p:cNvSpPr>
          <p:nvPr>
            <p:ph type="sldNum" sz="quarter" idx="12"/>
          </p:nvPr>
        </p:nvSpPr>
        <p:spPr/>
        <p:txBody>
          <a:bodyPr/>
          <a:lstStyle/>
          <a:p>
            <a:fld id="{CA15C064-DD44-4CAC-873E-2D1F54821676}" type="slidenum">
              <a:rPr kumimoji="0" lang="en-US" smtClean="0"/>
              <a:pPr/>
              <a:t>‹#›</a:t>
            </a:fld>
            <a:endParaRPr kumimoji="0"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CA"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CA" smtClean="0"/>
              <a:t>Click to edit Master text styles</a:t>
            </a:r>
          </a:p>
        </p:txBody>
      </p:sp>
      <p:sp>
        <p:nvSpPr>
          <p:cNvPr id="4" name="Date Placeholder 3"/>
          <p:cNvSpPr>
            <a:spLocks noGrp="1"/>
          </p:cNvSpPr>
          <p:nvPr>
            <p:ph type="dt" sz="half" idx="10"/>
          </p:nvPr>
        </p:nvSpPr>
        <p:spPr/>
        <p:txBody>
          <a:bodyPr/>
          <a:lstStyle/>
          <a:p>
            <a:fld id="{BFC54416-BDFF-B14F-AEF8-81BCAA957C9A}" type="datetimeFigureOut">
              <a:rPr lang="en-US" smtClean="0"/>
              <a:pPr/>
              <a:t>1/16/11</a:t>
            </a:fld>
            <a:endParaRPr lang="en-US"/>
          </a:p>
        </p:txBody>
      </p:sp>
      <p:sp>
        <p:nvSpPr>
          <p:cNvPr id="5" name="Footer Placeholder 4"/>
          <p:cNvSpPr>
            <a:spLocks noGrp="1"/>
          </p:cNvSpPr>
          <p:nvPr>
            <p:ph type="ftr" sz="quarter" idx="11"/>
          </p:nvPr>
        </p:nvSpPr>
        <p:spPr/>
        <p:txBody>
          <a:bodyPr/>
          <a:lstStyle/>
          <a:p>
            <a:r>
              <a:rPr lang="en-US" smtClean="0"/>
              <a:t>Booth/Cleary Introduction to Corporate Finance, Second Edition</a:t>
            </a:r>
            <a:endParaRPr lang="en-US" dirty="0"/>
          </a:p>
        </p:txBody>
      </p:sp>
      <p:sp>
        <p:nvSpPr>
          <p:cNvPr id="6" name="Slide Number Placeholder 5"/>
          <p:cNvSpPr>
            <a:spLocks noGrp="1"/>
          </p:cNvSpPr>
          <p:nvPr>
            <p:ph type="sldNum" sz="quarter" idx="12"/>
          </p:nvPr>
        </p:nvSpPr>
        <p:spPr/>
        <p:txBody>
          <a:bodyPr/>
          <a:lstStyle/>
          <a:p>
            <a:fld id="{CA15C064-DD44-4CAC-873E-2D1F54821676}" type="slidenum">
              <a:rPr lang="en-US" smtClean="0"/>
              <a:pPr/>
              <a:t>‹#›</a:t>
            </a:fld>
            <a:endParaRPr lang="en-US" dirty="0"/>
          </a:p>
        </p:txBody>
      </p:sp>
    </p:spTree>
  </p:cSld>
  <p:clrMapOvr>
    <a:masterClrMapping/>
  </p:clrMapOvr>
  <p:hf hdr="0" dt="0"/>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5" name="Date Placeholder 4"/>
          <p:cNvSpPr>
            <a:spLocks noGrp="1"/>
          </p:cNvSpPr>
          <p:nvPr>
            <p:ph type="dt" sz="half" idx="10"/>
          </p:nvPr>
        </p:nvSpPr>
        <p:spPr/>
        <p:txBody>
          <a:bodyPr/>
          <a:lstStyle/>
          <a:p>
            <a:fld id="{BFC54416-BDFF-B14F-AEF8-81BCAA957C9A}" type="datetimeFigureOut">
              <a:rPr lang="en-US" smtClean="0"/>
              <a:pPr/>
              <a:t>1/16/11</a:t>
            </a:fld>
            <a:endParaRPr lang="en-US"/>
          </a:p>
        </p:txBody>
      </p:sp>
      <p:sp>
        <p:nvSpPr>
          <p:cNvPr id="6" name="Footer Placeholder 5"/>
          <p:cNvSpPr>
            <a:spLocks noGrp="1"/>
          </p:cNvSpPr>
          <p:nvPr>
            <p:ph type="ftr" sz="quarter" idx="11"/>
          </p:nvPr>
        </p:nvSpPr>
        <p:spPr/>
        <p:txBody>
          <a:bodyPr/>
          <a:lstStyle/>
          <a:p>
            <a:r>
              <a:rPr lang="en-US" smtClean="0"/>
              <a:t>Booth/Cleary Introduction to Corporate Finance, Second Edition</a:t>
            </a:r>
            <a:endParaRPr lang="en-US" dirty="0"/>
          </a:p>
        </p:txBody>
      </p:sp>
      <p:sp>
        <p:nvSpPr>
          <p:cNvPr id="7" name="Slide Number Placeholder 6"/>
          <p:cNvSpPr>
            <a:spLocks noGrp="1"/>
          </p:cNvSpPr>
          <p:nvPr>
            <p:ph type="sldNum" sz="quarter" idx="12"/>
          </p:nvPr>
        </p:nvSpPr>
        <p:spPr/>
        <p:txBody>
          <a:bodyPr/>
          <a:lstStyle/>
          <a:p>
            <a:fld id="{CA15C064-DD44-4CAC-873E-2D1F54821676}" type="slidenum">
              <a:rPr lang="en-US" smtClean="0"/>
              <a:pPr/>
              <a:t>‹#›</a:t>
            </a:fld>
            <a:endParaRPr lang="en-US" dirty="0"/>
          </a:p>
        </p:txBody>
      </p:sp>
    </p:spTree>
  </p:cSld>
  <p:clrMapOvr>
    <a:masterClrMapping/>
  </p:clrMapOvr>
  <p:hf hdr="0" dt="0"/>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CA"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CA"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CA"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7" name="Date Placeholder 6"/>
          <p:cNvSpPr>
            <a:spLocks noGrp="1"/>
          </p:cNvSpPr>
          <p:nvPr>
            <p:ph type="dt" sz="half" idx="10"/>
          </p:nvPr>
        </p:nvSpPr>
        <p:spPr/>
        <p:txBody>
          <a:bodyPr/>
          <a:lstStyle/>
          <a:p>
            <a:fld id="{BFC54416-BDFF-B14F-AEF8-81BCAA957C9A}" type="datetimeFigureOut">
              <a:rPr lang="en-US" smtClean="0"/>
              <a:pPr/>
              <a:t>1/16/11</a:t>
            </a:fld>
            <a:endParaRPr lang="en-US"/>
          </a:p>
        </p:txBody>
      </p:sp>
      <p:sp>
        <p:nvSpPr>
          <p:cNvPr id="8" name="Footer Placeholder 7"/>
          <p:cNvSpPr>
            <a:spLocks noGrp="1"/>
          </p:cNvSpPr>
          <p:nvPr>
            <p:ph type="ftr" sz="quarter" idx="11"/>
          </p:nvPr>
        </p:nvSpPr>
        <p:spPr/>
        <p:txBody>
          <a:bodyPr/>
          <a:lstStyle/>
          <a:p>
            <a:r>
              <a:rPr lang="en-US" smtClean="0"/>
              <a:t>Booth/Cleary Introduction to Corporate Finance, Second Edition</a:t>
            </a:r>
            <a:endParaRPr lang="en-US" dirty="0"/>
          </a:p>
        </p:txBody>
      </p:sp>
      <p:sp>
        <p:nvSpPr>
          <p:cNvPr id="9" name="Slide Number Placeholder 8"/>
          <p:cNvSpPr>
            <a:spLocks noGrp="1"/>
          </p:cNvSpPr>
          <p:nvPr>
            <p:ph type="sldNum" sz="quarter" idx="12"/>
          </p:nvPr>
        </p:nvSpPr>
        <p:spPr/>
        <p:txBody>
          <a:bodyPr/>
          <a:lstStyle/>
          <a:p>
            <a:fld id="{CA15C064-DD44-4CAC-873E-2D1F54821676}" type="slidenum">
              <a:rPr lang="en-US" smtClean="0"/>
              <a:pPr/>
              <a:t>‹#›</a:t>
            </a:fld>
            <a:endParaRPr lang="en-US" dirty="0"/>
          </a:p>
        </p:txBody>
      </p:sp>
    </p:spTree>
  </p:cSld>
  <p:clrMapOvr>
    <a:masterClrMapping/>
  </p:clrMapOvr>
  <p:hf hdr="0" dt="0"/>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mtClean="0"/>
              <a:t>Click to edit Master title style</a:t>
            </a:r>
            <a:endParaRPr lang="en-US"/>
          </a:p>
        </p:txBody>
      </p:sp>
      <p:sp>
        <p:nvSpPr>
          <p:cNvPr id="3" name="Date Placeholder 2"/>
          <p:cNvSpPr>
            <a:spLocks noGrp="1"/>
          </p:cNvSpPr>
          <p:nvPr>
            <p:ph type="dt" sz="half" idx="10"/>
          </p:nvPr>
        </p:nvSpPr>
        <p:spPr/>
        <p:txBody>
          <a:bodyPr/>
          <a:lstStyle/>
          <a:p>
            <a:fld id="{BFC54416-BDFF-B14F-AEF8-81BCAA957C9A}" type="datetimeFigureOut">
              <a:rPr lang="en-US" smtClean="0"/>
              <a:pPr/>
              <a:t>1/16/11</a:t>
            </a:fld>
            <a:endParaRPr lang="en-US"/>
          </a:p>
        </p:txBody>
      </p:sp>
      <p:sp>
        <p:nvSpPr>
          <p:cNvPr id="4" name="Footer Placeholder 3"/>
          <p:cNvSpPr>
            <a:spLocks noGrp="1"/>
          </p:cNvSpPr>
          <p:nvPr>
            <p:ph type="ftr" sz="quarter" idx="11"/>
          </p:nvPr>
        </p:nvSpPr>
        <p:spPr/>
        <p:txBody>
          <a:bodyPr/>
          <a:lstStyle/>
          <a:p>
            <a:r>
              <a:rPr lang="en-US" smtClean="0"/>
              <a:t>Booth/Cleary Introduction to Corporate Finance, Second Edition</a:t>
            </a:r>
            <a:endParaRPr lang="en-US" dirty="0"/>
          </a:p>
        </p:txBody>
      </p:sp>
      <p:sp>
        <p:nvSpPr>
          <p:cNvPr id="5" name="Slide Number Placeholder 4"/>
          <p:cNvSpPr>
            <a:spLocks noGrp="1"/>
          </p:cNvSpPr>
          <p:nvPr>
            <p:ph type="sldNum" sz="quarter" idx="12"/>
          </p:nvPr>
        </p:nvSpPr>
        <p:spPr/>
        <p:txBody>
          <a:bodyPr/>
          <a:lstStyle/>
          <a:p>
            <a:fld id="{CA15C064-DD44-4CAC-873E-2D1F54821676}" type="slidenum">
              <a:rPr lang="en-US" smtClean="0"/>
              <a:pPr/>
              <a:t>‹#›</a:t>
            </a:fld>
            <a:endParaRPr lang="en-US" dirty="0"/>
          </a:p>
        </p:txBody>
      </p:sp>
    </p:spTree>
  </p:cSld>
  <p:clrMapOvr>
    <a:masterClrMapping/>
  </p:clrMapOvr>
  <p:hf hdr="0" dt="0"/>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FC54416-BDFF-B14F-AEF8-81BCAA957C9A}" type="datetimeFigureOut">
              <a:rPr lang="en-US" smtClean="0"/>
              <a:pPr/>
              <a:t>1/16/11</a:t>
            </a:fld>
            <a:endParaRPr lang="en-US"/>
          </a:p>
        </p:txBody>
      </p:sp>
      <p:sp>
        <p:nvSpPr>
          <p:cNvPr id="3" name="Footer Placeholder 2"/>
          <p:cNvSpPr>
            <a:spLocks noGrp="1"/>
          </p:cNvSpPr>
          <p:nvPr>
            <p:ph type="ftr" sz="quarter" idx="11"/>
          </p:nvPr>
        </p:nvSpPr>
        <p:spPr/>
        <p:txBody>
          <a:bodyPr/>
          <a:lstStyle/>
          <a:p>
            <a:r>
              <a:rPr lang="en-US" smtClean="0"/>
              <a:t>Booth/Cleary Introduction to Corporate Finance, Second Edition</a:t>
            </a:r>
            <a:endParaRPr lang="en-US" dirty="0"/>
          </a:p>
        </p:txBody>
      </p:sp>
      <p:sp>
        <p:nvSpPr>
          <p:cNvPr id="4" name="Slide Number Placeholder 3"/>
          <p:cNvSpPr>
            <a:spLocks noGrp="1"/>
          </p:cNvSpPr>
          <p:nvPr>
            <p:ph type="sldNum" sz="quarter" idx="12"/>
          </p:nvPr>
        </p:nvSpPr>
        <p:spPr/>
        <p:txBody>
          <a:bodyPr/>
          <a:lstStyle/>
          <a:p>
            <a:fld id="{CA15C064-DD44-4CAC-873E-2D1F54821676}" type="slidenum">
              <a:rPr lang="en-US" smtClean="0"/>
              <a:pPr/>
              <a:t>‹#›</a:t>
            </a:fld>
            <a:endParaRPr lang="en-US" dirty="0"/>
          </a:p>
        </p:txBody>
      </p:sp>
    </p:spTree>
  </p:cSld>
  <p:clrMapOvr>
    <a:masterClrMapping/>
  </p:clrMapOvr>
  <p:hf hdr="0" dt="0"/>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CA"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CA" smtClean="0"/>
              <a:t>Click to edit Master text styles</a:t>
            </a:r>
          </a:p>
        </p:txBody>
      </p:sp>
      <p:sp>
        <p:nvSpPr>
          <p:cNvPr id="5" name="Date Placeholder 4"/>
          <p:cNvSpPr>
            <a:spLocks noGrp="1"/>
          </p:cNvSpPr>
          <p:nvPr>
            <p:ph type="dt" sz="half" idx="10"/>
          </p:nvPr>
        </p:nvSpPr>
        <p:spPr/>
        <p:txBody>
          <a:bodyPr/>
          <a:lstStyle/>
          <a:p>
            <a:fld id="{BFC54416-BDFF-B14F-AEF8-81BCAA957C9A}" type="datetimeFigureOut">
              <a:rPr lang="en-US" smtClean="0"/>
              <a:pPr/>
              <a:t>1/16/11</a:t>
            </a:fld>
            <a:endParaRPr lang="en-US"/>
          </a:p>
        </p:txBody>
      </p:sp>
      <p:sp>
        <p:nvSpPr>
          <p:cNvPr id="6" name="Footer Placeholder 5"/>
          <p:cNvSpPr>
            <a:spLocks noGrp="1"/>
          </p:cNvSpPr>
          <p:nvPr>
            <p:ph type="ftr" sz="quarter" idx="11"/>
          </p:nvPr>
        </p:nvSpPr>
        <p:spPr/>
        <p:txBody>
          <a:bodyPr/>
          <a:lstStyle/>
          <a:p>
            <a:r>
              <a:rPr lang="en-US" smtClean="0"/>
              <a:t>Booth/Cleary Introduction to Corporate Finance, Second Edition</a:t>
            </a:r>
            <a:endParaRPr lang="en-US" dirty="0"/>
          </a:p>
        </p:txBody>
      </p:sp>
      <p:sp>
        <p:nvSpPr>
          <p:cNvPr id="7" name="Slide Number Placeholder 6"/>
          <p:cNvSpPr>
            <a:spLocks noGrp="1"/>
          </p:cNvSpPr>
          <p:nvPr>
            <p:ph type="sldNum" sz="quarter" idx="12"/>
          </p:nvPr>
        </p:nvSpPr>
        <p:spPr/>
        <p:txBody>
          <a:bodyPr/>
          <a:lstStyle/>
          <a:p>
            <a:fld id="{CA15C064-DD44-4CAC-873E-2D1F54821676}" type="slidenum">
              <a:rPr lang="en-US" smtClean="0"/>
              <a:pPr/>
              <a:t>‹#›</a:t>
            </a:fld>
            <a:endParaRPr lang="en-US" dirty="0"/>
          </a:p>
        </p:txBody>
      </p:sp>
    </p:spTree>
  </p:cSld>
  <p:clrMapOvr>
    <a:masterClrMapping/>
  </p:clrMapOvr>
  <p:hf hdr="0" dt="0"/>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CA"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CA" smtClean="0"/>
              <a:t>Click to edit Master text styles</a:t>
            </a:r>
          </a:p>
        </p:txBody>
      </p:sp>
      <p:sp>
        <p:nvSpPr>
          <p:cNvPr id="5" name="Date Placeholder 4"/>
          <p:cNvSpPr>
            <a:spLocks noGrp="1"/>
          </p:cNvSpPr>
          <p:nvPr>
            <p:ph type="dt" sz="half" idx="10"/>
          </p:nvPr>
        </p:nvSpPr>
        <p:spPr/>
        <p:txBody>
          <a:bodyPr/>
          <a:lstStyle/>
          <a:p>
            <a:fld id="{BFC54416-BDFF-B14F-AEF8-81BCAA957C9A}" type="datetimeFigureOut">
              <a:rPr lang="en-US" smtClean="0"/>
              <a:pPr/>
              <a:t>1/16/11</a:t>
            </a:fld>
            <a:endParaRPr lang="en-US"/>
          </a:p>
        </p:txBody>
      </p:sp>
      <p:sp>
        <p:nvSpPr>
          <p:cNvPr id="6" name="Footer Placeholder 5"/>
          <p:cNvSpPr>
            <a:spLocks noGrp="1"/>
          </p:cNvSpPr>
          <p:nvPr>
            <p:ph type="ftr" sz="quarter" idx="11"/>
          </p:nvPr>
        </p:nvSpPr>
        <p:spPr/>
        <p:txBody>
          <a:bodyPr/>
          <a:lstStyle/>
          <a:p>
            <a:r>
              <a:rPr lang="en-US" smtClean="0"/>
              <a:t>Booth/Cleary Introduction to Corporate Finance, Second Edition</a:t>
            </a:r>
            <a:endParaRPr lang="en-US" dirty="0"/>
          </a:p>
        </p:txBody>
      </p:sp>
      <p:sp>
        <p:nvSpPr>
          <p:cNvPr id="7" name="Slide Number Placeholder 6"/>
          <p:cNvSpPr>
            <a:spLocks noGrp="1"/>
          </p:cNvSpPr>
          <p:nvPr>
            <p:ph type="sldNum" sz="quarter" idx="12"/>
          </p:nvPr>
        </p:nvSpPr>
        <p:spPr/>
        <p:txBody>
          <a:bodyPr/>
          <a:lstStyle/>
          <a:p>
            <a:fld id="{CA15C064-DD44-4CAC-873E-2D1F54821676}" type="slidenum">
              <a:rPr lang="en-US" smtClean="0"/>
              <a:pPr/>
              <a:t>‹#›</a:t>
            </a:fld>
            <a:endParaRPr lang="en-US" dirty="0"/>
          </a:p>
        </p:txBody>
      </p:sp>
    </p:spTree>
  </p:cSld>
  <p:clrMapOvr>
    <a:masterClrMapping/>
  </p:clrMapOvr>
  <p:hf hdr="0" dt="0"/>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CA"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FC54416-BDFF-B14F-AEF8-81BCAA957C9A}" type="datetimeFigureOut">
              <a:rPr lang="en-US" smtClean="0"/>
              <a:pPr/>
              <a:t>1/16/11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t>Booth/Cleary Introduction to Corporate Finance, Second Edition</a:t>
            </a: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A15C064-DD44-4CAC-873E-2D1F54821676}"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Lst>
  <p:hf hd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oleObject" Target="../embeddings/Microsoft_Equation7.bin"/><Relationship Id="rId4" Type="http://schemas.openxmlformats.org/officeDocument/2006/relationships/oleObject" Target="../embeddings/Microsoft_Equation8.bin"/><Relationship Id="rId5" Type="http://schemas.openxmlformats.org/officeDocument/2006/relationships/image" Target="../media/image11.png"/><Relationship Id="rId1" Type="http://schemas.openxmlformats.org/officeDocument/2006/relationships/vmlDrawing" Target="../drawings/vmlDrawing4.vml"/><Relationship Id="rId2"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oleObject" Target="../embeddings/Microsoft_Equation9.bin"/><Relationship Id="rId4" Type="http://schemas.openxmlformats.org/officeDocument/2006/relationships/oleObject" Target="../embeddings/Microsoft_Equation10.bin"/><Relationship Id="rId5" Type="http://schemas.openxmlformats.org/officeDocument/2006/relationships/image" Target="../media/image12.png"/><Relationship Id="rId1" Type="http://schemas.openxmlformats.org/officeDocument/2006/relationships/vmlDrawing" Target="../drawings/vmlDrawing5.vml"/><Relationship Id="rId2"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oleObject" Target="../embeddings/Microsoft_Equation11.bin"/><Relationship Id="rId4" Type="http://schemas.openxmlformats.org/officeDocument/2006/relationships/oleObject" Target="../embeddings/Microsoft_Equation12.bin"/><Relationship Id="rId1" Type="http://schemas.openxmlformats.org/officeDocument/2006/relationships/vmlDrawing" Target="../drawings/vmlDrawing6.vml"/><Relationship Id="rId2"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vmlDrawing" Target="../drawings/vmlDrawing7.vml"/><Relationship Id="rId2" Type="http://schemas.openxmlformats.org/officeDocument/2006/relationships/slideLayout" Target="../slideLayouts/slideLayout2.xml"/><Relationship Id="rId3" Type="http://schemas.openxmlformats.org/officeDocument/2006/relationships/oleObject" Target="../embeddings/Microsoft_Equation13.bin"/></Relationships>
</file>

<file path=ppt/slides/_rels/slide14.xml.rels><?xml version="1.0" encoding="UTF-8" standalone="yes"?>
<Relationships xmlns="http://schemas.openxmlformats.org/package/2006/relationships"><Relationship Id="rId1" Type="http://schemas.openxmlformats.org/officeDocument/2006/relationships/vmlDrawing" Target="../drawings/vmlDrawing8.vml"/><Relationship Id="rId2" Type="http://schemas.openxmlformats.org/officeDocument/2006/relationships/slideLayout" Target="../slideLayouts/slideLayout2.xml"/><Relationship Id="rId3" Type="http://schemas.openxmlformats.org/officeDocument/2006/relationships/oleObject" Target="../embeddings/Microsoft_Equation14.bin"/></Relationships>
</file>

<file path=ppt/slides/_rels/slide15.xml.rels><?xml version="1.0" encoding="UTF-8" standalone="yes"?>
<Relationships xmlns="http://schemas.openxmlformats.org/package/2006/relationships"><Relationship Id="rId1" Type="http://schemas.openxmlformats.org/officeDocument/2006/relationships/vmlDrawing" Target="../drawings/vmlDrawing9.vml"/><Relationship Id="rId2" Type="http://schemas.openxmlformats.org/officeDocument/2006/relationships/slideLayout" Target="../slideLayouts/slideLayout2.xml"/><Relationship Id="rId3" Type="http://schemas.openxmlformats.org/officeDocument/2006/relationships/oleObject" Target="../embeddings/Microsoft_Equation15.bin"/></Relationships>
</file>

<file path=ppt/slides/_rels/slide16.xml.rels><?xml version="1.0" encoding="UTF-8" standalone="yes"?>
<Relationships xmlns="http://schemas.openxmlformats.org/package/2006/relationships"><Relationship Id="rId3" Type="http://schemas.openxmlformats.org/officeDocument/2006/relationships/oleObject" Target="../embeddings/Microsoft_Equation16.bin"/><Relationship Id="rId4" Type="http://schemas.openxmlformats.org/officeDocument/2006/relationships/oleObject" Target="../embeddings/Microsoft_Equation17.bin"/><Relationship Id="rId1" Type="http://schemas.openxmlformats.org/officeDocument/2006/relationships/vmlDrawing" Target="../drawings/vmlDrawing10.vml"/><Relationship Id="rId2"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vmlDrawing" Target="../drawings/vmlDrawing11.vml"/><Relationship Id="rId2" Type="http://schemas.openxmlformats.org/officeDocument/2006/relationships/slideLayout" Target="../slideLayouts/slideLayout2.xml"/><Relationship Id="rId3" Type="http://schemas.openxmlformats.org/officeDocument/2006/relationships/oleObject" Target="../embeddings/Microsoft_Equation18.bin"/></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1.bin"/><Relationship Id="rId4" Type="http://schemas.openxmlformats.org/officeDocument/2006/relationships/image" Target="../media/image26.png"/><Relationship Id="rId1" Type="http://schemas.openxmlformats.org/officeDocument/2006/relationships/vmlDrawing" Target="../drawings/vmlDrawing12.vml"/><Relationship Id="rId2"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6.png"/></Relationships>
</file>

<file path=ppt/slides/_rels/slide21.xml.rels><?xml version="1.0" encoding="UTF-8" standalone="yes"?>
<Relationships xmlns="http://schemas.openxmlformats.org/package/2006/relationships"><Relationship Id="rId1" Type="http://schemas.openxmlformats.org/officeDocument/2006/relationships/vmlDrawing" Target="../drawings/vmlDrawing13.vml"/><Relationship Id="rId2" Type="http://schemas.openxmlformats.org/officeDocument/2006/relationships/slideLayout" Target="../slideLayouts/slideLayout2.xml"/><Relationship Id="rId3" Type="http://schemas.openxmlformats.org/officeDocument/2006/relationships/oleObject" Target="../embeddings/Microsoft_Equation19.bin"/></Relationships>
</file>

<file path=ppt/slides/_rels/slide22.xml.rels><?xml version="1.0" encoding="UTF-8" standalone="yes"?>
<Relationships xmlns="http://schemas.openxmlformats.org/package/2006/relationships"><Relationship Id="rId3" Type="http://schemas.openxmlformats.org/officeDocument/2006/relationships/oleObject" Target="../embeddings/Microsoft_Equation20.bin"/><Relationship Id="rId4" Type="http://schemas.openxmlformats.org/officeDocument/2006/relationships/oleObject" Target="../embeddings/oleObject2.bin"/><Relationship Id="rId1" Type="http://schemas.openxmlformats.org/officeDocument/2006/relationships/vmlDrawing" Target="../drawings/vmlDrawing14.vml"/><Relationship Id="rId2"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1.png"/><Relationship Id="rId4" Type="http://schemas.openxmlformats.org/officeDocument/2006/relationships/oleObject" Target="../embeddings/Microsoft_Equation21.bin"/><Relationship Id="rId1" Type="http://schemas.openxmlformats.org/officeDocument/2006/relationships/vmlDrawing" Target="../drawings/vmlDrawing15.vml"/><Relationship Id="rId2"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vmlDrawing" Target="../drawings/vmlDrawing16.vml"/><Relationship Id="rId2" Type="http://schemas.openxmlformats.org/officeDocument/2006/relationships/slideLayout" Target="../slideLayouts/slideLayout2.xml"/><Relationship Id="rId3" Type="http://schemas.openxmlformats.org/officeDocument/2006/relationships/oleObject" Target="../embeddings/Microsoft_Equation22.bin"/></Relationships>
</file>

<file path=ppt/slides/_rels/slide26.xml.rels><?xml version="1.0" encoding="UTF-8" standalone="yes"?>
<Relationships xmlns="http://schemas.openxmlformats.org/package/2006/relationships"><Relationship Id="rId1" Type="http://schemas.openxmlformats.org/officeDocument/2006/relationships/vmlDrawing" Target="../drawings/vmlDrawing17.vml"/><Relationship Id="rId2" Type="http://schemas.openxmlformats.org/officeDocument/2006/relationships/slideLayout" Target="../slideLayouts/slideLayout2.xml"/><Relationship Id="rId3" Type="http://schemas.openxmlformats.org/officeDocument/2006/relationships/oleObject" Target="../embeddings/Microsoft_Equation23.bin"/></Relationships>
</file>

<file path=ppt/slides/_rels/slide27.xml.rels><?xml version="1.0" encoding="UTF-8" standalone="yes"?>
<Relationships xmlns="http://schemas.openxmlformats.org/package/2006/relationships"><Relationship Id="rId1" Type="http://schemas.openxmlformats.org/officeDocument/2006/relationships/vmlDrawing" Target="../drawings/vmlDrawing18.vml"/><Relationship Id="rId2" Type="http://schemas.openxmlformats.org/officeDocument/2006/relationships/slideLayout" Target="../slideLayouts/slideLayout2.xml"/><Relationship Id="rId3" Type="http://schemas.openxmlformats.org/officeDocument/2006/relationships/oleObject" Target="../embeddings/Microsoft_Equation24.bin"/></Relationships>
</file>

<file path=ppt/slides/_rels/slide28.xml.rels><?xml version="1.0" encoding="UTF-8" standalone="yes"?>
<Relationships xmlns="http://schemas.openxmlformats.org/package/2006/relationships"><Relationship Id="rId1" Type="http://schemas.openxmlformats.org/officeDocument/2006/relationships/vmlDrawing" Target="../drawings/vmlDrawing19.vml"/><Relationship Id="rId2" Type="http://schemas.openxmlformats.org/officeDocument/2006/relationships/slideLayout" Target="../slideLayouts/slideLayout2.xml"/><Relationship Id="rId3" Type="http://schemas.openxmlformats.org/officeDocument/2006/relationships/oleObject" Target="../embeddings/Microsoft_Equation25.bin"/></Relationships>
</file>

<file path=ppt/slides/_rels/slide29.xml.rels><?xml version="1.0" encoding="UTF-8" standalone="yes"?>
<Relationships xmlns="http://schemas.openxmlformats.org/package/2006/relationships"><Relationship Id="rId1" Type="http://schemas.openxmlformats.org/officeDocument/2006/relationships/vmlDrawing" Target="../drawings/vmlDrawing20.vml"/><Relationship Id="rId2" Type="http://schemas.openxmlformats.org/officeDocument/2006/relationships/slideLayout" Target="../slideLayouts/slideLayout2.xml"/><Relationship Id="rId3" Type="http://schemas.openxmlformats.org/officeDocument/2006/relationships/oleObject" Target="../embeddings/Microsoft_Equation26.bin"/></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vmlDrawing" Target="../drawings/vmlDrawing21.vml"/><Relationship Id="rId2" Type="http://schemas.openxmlformats.org/officeDocument/2006/relationships/slideLayout" Target="../slideLayouts/slideLayout2.xml"/><Relationship Id="rId3" Type="http://schemas.openxmlformats.org/officeDocument/2006/relationships/oleObject" Target="../embeddings/Microsoft_Equation27.bin"/></Relationships>
</file>

<file path=ppt/slides/_rels/slide31.xml.rels><?xml version="1.0" encoding="UTF-8" standalone="yes"?>
<Relationships xmlns="http://schemas.openxmlformats.org/package/2006/relationships"><Relationship Id="rId1" Type="http://schemas.openxmlformats.org/officeDocument/2006/relationships/vmlDrawing" Target="../drawings/vmlDrawing22.vml"/><Relationship Id="rId2" Type="http://schemas.openxmlformats.org/officeDocument/2006/relationships/slideLayout" Target="../slideLayouts/slideLayout2.xml"/><Relationship Id="rId3" Type="http://schemas.openxmlformats.org/officeDocument/2006/relationships/oleObject" Target="../embeddings/Microsoft_Equation28.bin"/></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9.png"/></Relationships>
</file>

<file path=ppt/slides/_rels/slide4.xml.rels><?xml version="1.0" encoding="UTF-8" standalone="yes"?>
<Relationships xmlns="http://schemas.openxmlformats.org/package/2006/relationships"><Relationship Id="rId1" Type="http://schemas.openxmlformats.org/officeDocument/2006/relationships/vmlDrawing" Target="../drawings/vmlDrawing1.vml"/><Relationship Id="rId2" Type="http://schemas.openxmlformats.org/officeDocument/2006/relationships/slideLayout" Target="../slideLayouts/slideLayout2.xml"/><Relationship Id="rId3" Type="http://schemas.openxmlformats.org/officeDocument/2006/relationships/oleObject" Target="../embeddings/Microsoft_Equation1.bin"/></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oleObject" Target="../embeddings/Microsoft_Equation2.bin"/><Relationship Id="rId4" Type="http://schemas.openxmlformats.org/officeDocument/2006/relationships/oleObject" Target="../embeddings/Microsoft_Equation3.bin"/><Relationship Id="rId5" Type="http://schemas.openxmlformats.org/officeDocument/2006/relationships/oleObject" Target="../embeddings/Microsoft_Equation4.bin"/><Relationship Id="rId6" Type="http://schemas.openxmlformats.org/officeDocument/2006/relationships/oleObject" Target="../embeddings/Microsoft_Equation5.bin"/><Relationship Id="rId1" Type="http://schemas.openxmlformats.org/officeDocument/2006/relationships/vmlDrawing" Target="../drawings/vmlDrawing2.vml"/><Relationship Id="rId2"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oleObject" Target="../embeddings/Microsoft_Equation6.bin"/><Relationship Id="rId1" Type="http://schemas.openxmlformats.org/officeDocument/2006/relationships/vmlDrawing" Target="../drawings/vmlDrawing3.vml"/><Relationship Id="rId2"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png"/><Relationship Id="rId3"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200400" y="685800"/>
            <a:ext cx="5791200" cy="3962400"/>
          </a:xfrm>
        </p:spPr>
        <p:txBody>
          <a:bodyPr>
            <a:normAutofit fontScale="92500" lnSpcReduction="20000"/>
          </a:bodyPr>
          <a:lstStyle/>
          <a:p>
            <a:pPr algn="ctr">
              <a:spcBef>
                <a:spcPts val="600"/>
              </a:spcBef>
            </a:pPr>
            <a:r>
              <a:rPr lang="en-US" sz="1600" b="1" dirty="0" smtClean="0">
                <a:solidFill>
                  <a:schemeClr val="tx1"/>
                </a:solidFill>
                <a:latin typeface="Georgia" pitchFamily="18" charset="0"/>
              </a:rPr>
              <a:t>INTRODUCTION TO </a:t>
            </a:r>
          </a:p>
          <a:p>
            <a:pPr algn="ctr">
              <a:spcBef>
                <a:spcPts val="600"/>
              </a:spcBef>
            </a:pPr>
            <a:r>
              <a:rPr lang="en-US" sz="3400" b="1" dirty="0" smtClean="0">
                <a:solidFill>
                  <a:schemeClr val="tx1"/>
                </a:solidFill>
                <a:latin typeface="Georgia" pitchFamily="18" charset="0"/>
              </a:rPr>
              <a:t>CORPORATE FINANCE</a:t>
            </a:r>
          </a:p>
          <a:p>
            <a:pPr algn="ctr">
              <a:spcBef>
                <a:spcPts val="600"/>
              </a:spcBef>
            </a:pPr>
            <a:r>
              <a:rPr lang="en-US" sz="1800" dirty="0" smtClean="0">
                <a:solidFill>
                  <a:schemeClr val="tx1"/>
                </a:solidFill>
                <a:latin typeface="Georgia" pitchFamily="18" charset="0"/>
              </a:rPr>
              <a:t>SECOND EDITION</a:t>
            </a:r>
          </a:p>
          <a:p>
            <a:pPr algn="ctr">
              <a:spcBef>
                <a:spcPts val="1200"/>
              </a:spcBef>
              <a:spcAft>
                <a:spcPts val="600"/>
              </a:spcAft>
            </a:pPr>
            <a:r>
              <a:rPr lang="en-US" b="1" dirty="0" smtClean="0">
                <a:solidFill>
                  <a:schemeClr val="tx1"/>
                </a:solidFill>
                <a:latin typeface="Georgia" pitchFamily="18" charset="0"/>
              </a:rPr>
              <a:t>Lawrence Booth &amp; W. Sean </a:t>
            </a:r>
            <a:r>
              <a:rPr lang="en-US" b="1" dirty="0" smtClean="0">
                <a:solidFill>
                  <a:schemeClr val="tx1"/>
                </a:solidFill>
                <a:latin typeface="Georgia" pitchFamily="18" charset="0"/>
              </a:rPr>
              <a:t>Cleary</a:t>
            </a:r>
          </a:p>
          <a:p>
            <a:pPr algn="ctr">
              <a:spcBef>
                <a:spcPts val="1200"/>
              </a:spcBef>
              <a:spcAft>
                <a:spcPts val="600"/>
              </a:spcAft>
            </a:pPr>
            <a:r>
              <a:rPr lang="en-US" b="1" dirty="0" smtClean="0">
                <a:solidFill>
                  <a:schemeClr val="tx1"/>
                </a:solidFill>
                <a:latin typeface="Georgia" pitchFamily="18" charset="0"/>
              </a:rPr>
              <a:t>Chapter 5</a:t>
            </a:r>
          </a:p>
          <a:p>
            <a:pPr algn="ctr">
              <a:spcBef>
                <a:spcPts val="1200"/>
              </a:spcBef>
              <a:spcAft>
                <a:spcPts val="600"/>
              </a:spcAft>
            </a:pPr>
            <a:r>
              <a:rPr lang="en-US" b="1" dirty="0" smtClean="0">
                <a:solidFill>
                  <a:schemeClr val="tx1"/>
                </a:solidFill>
                <a:latin typeface="Georgia" pitchFamily="18" charset="0"/>
              </a:rPr>
              <a:t>Time Value of Money</a:t>
            </a:r>
          </a:p>
          <a:p>
            <a:pPr algn="ctr">
              <a:spcBef>
                <a:spcPts val="0"/>
              </a:spcBef>
              <a:spcAft>
                <a:spcPts val="600"/>
              </a:spcAft>
            </a:pPr>
            <a:r>
              <a:rPr lang="en-US" sz="1600" b="1" dirty="0" smtClean="0">
                <a:solidFill>
                  <a:schemeClr val="tx1"/>
                </a:solidFill>
                <a:latin typeface="Georgia" pitchFamily="18" charset="0"/>
              </a:rPr>
              <a:t>Prepared by Jared </a:t>
            </a:r>
            <a:r>
              <a:rPr lang="en-US" sz="1600" b="1" dirty="0" err="1" smtClean="0">
                <a:solidFill>
                  <a:schemeClr val="tx1"/>
                </a:solidFill>
                <a:latin typeface="Georgia" pitchFamily="18" charset="0"/>
              </a:rPr>
              <a:t>Laneus</a:t>
            </a:r>
            <a:endParaRPr lang="en-US" sz="1600" b="1" dirty="0" smtClean="0">
              <a:solidFill>
                <a:schemeClr val="tx1"/>
              </a:solidFill>
              <a:latin typeface="Georgia" pitchFamily="18" charset="0"/>
            </a:endParaRPr>
          </a:p>
          <a:p>
            <a:pPr>
              <a:spcBef>
                <a:spcPts val="0"/>
              </a:spcBef>
              <a:spcAft>
                <a:spcPts val="600"/>
              </a:spcAft>
            </a:pPr>
            <a:r>
              <a:rPr lang="en-US" sz="1600" b="1" dirty="0" smtClean="0">
                <a:solidFill>
                  <a:schemeClr val="tx1"/>
                </a:solidFill>
                <a:latin typeface="Georgia" pitchFamily="18" charset="0"/>
              </a:rPr>
              <a:t>Edited by Dr. William F. Rentz, Ph.D., LIFA</a:t>
            </a:r>
          </a:p>
          <a:p>
            <a:pPr algn="ctr">
              <a:spcBef>
                <a:spcPts val="0"/>
              </a:spcBef>
              <a:spcAft>
                <a:spcPts val="600"/>
              </a:spcAft>
            </a:pPr>
            <a:endParaRPr lang="en-US" sz="1600" b="1" dirty="0">
              <a:solidFill>
                <a:schemeClr val="tx1"/>
              </a:solidFill>
              <a:latin typeface="Georgia" pitchFamily="18" charset="0"/>
            </a:endParaRPr>
          </a:p>
        </p:txBody>
      </p:sp>
      <p:pic>
        <p:nvPicPr>
          <p:cNvPr id="4" name="Picture 69" descr="wiley_vert_k"/>
          <p:cNvPicPr>
            <a:picLocks noChangeAspect="1" noChangeArrowheads="1"/>
          </p:cNvPicPr>
          <p:nvPr/>
        </p:nvPicPr>
        <p:blipFill>
          <a:blip r:embed="rId2" cstate="print">
            <a:grayscl/>
            <a:biLevel thresh="50000"/>
          </a:blip>
          <a:srcRect/>
          <a:stretch>
            <a:fillRect/>
          </a:stretch>
        </p:blipFill>
        <p:spPr bwMode="auto">
          <a:xfrm>
            <a:off x="4267200" y="5485482"/>
            <a:ext cx="685800" cy="991518"/>
          </a:xfrm>
          <a:prstGeom prst="rect">
            <a:avLst/>
          </a:prstGeom>
          <a:noFill/>
        </p:spPr>
      </p:pic>
      <p:pic>
        <p:nvPicPr>
          <p:cNvPr id="5" name="Picture 2"/>
          <p:cNvPicPr>
            <a:picLocks noChangeAspect="1" noChangeArrowheads="1"/>
          </p:cNvPicPr>
          <p:nvPr/>
        </p:nvPicPr>
        <p:blipFill>
          <a:blip r:embed="rId3" cstate="print"/>
          <a:srcRect/>
          <a:stretch>
            <a:fillRect/>
          </a:stretch>
        </p:blipFill>
        <p:spPr bwMode="auto">
          <a:xfrm>
            <a:off x="457200" y="1828800"/>
            <a:ext cx="2743200" cy="3359127"/>
          </a:xfrm>
          <a:prstGeom prst="rect">
            <a:avLst/>
          </a:prstGeom>
          <a:noFill/>
          <a:ln w="9525">
            <a:noFill/>
            <a:miter lim="800000"/>
            <a:headEnd/>
            <a:tailEnd/>
          </a:ln>
          <a:effectLst>
            <a:outerShdw blurRad="317500" dist="50800" dir="5400000" algn="ctr" rotWithShape="0">
              <a:schemeClr val="tx1"/>
            </a:outerShdw>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8686800" cy="838200"/>
          </a:xfrm>
        </p:spPr>
        <p:txBody>
          <a:bodyPr vert="horz" anchor="ctr">
            <a:normAutofit/>
          </a:bodyPr>
          <a:lstStyle/>
          <a:p>
            <a:r>
              <a:rPr lang="en-US" b="1" cap="none" dirty="0" smtClean="0">
                <a:solidFill>
                  <a:schemeClr val="tx1"/>
                </a:solidFill>
                <a:effectLst/>
                <a:latin typeface="Calibri" pitchFamily="34" charset="0"/>
              </a:rPr>
              <a:t>Ordinary Annuities</a:t>
            </a:r>
          </a:p>
        </p:txBody>
      </p:sp>
      <p:sp>
        <p:nvSpPr>
          <p:cNvPr id="3" name="Content Placeholder 2"/>
          <p:cNvSpPr>
            <a:spLocks noGrp="1"/>
          </p:cNvSpPr>
          <p:nvPr>
            <p:ph idx="1"/>
          </p:nvPr>
        </p:nvSpPr>
        <p:spPr>
          <a:xfrm>
            <a:off x="381000" y="990600"/>
            <a:ext cx="8001000" cy="5257800"/>
          </a:xfrm>
        </p:spPr>
        <p:txBody>
          <a:bodyPr>
            <a:noAutofit/>
          </a:bodyPr>
          <a:lstStyle/>
          <a:p>
            <a:pPr>
              <a:buClrTx/>
              <a:buSzPct val="100000"/>
              <a:buFont typeface="Arial" pitchFamily="34" charset="0"/>
              <a:buChar char="•"/>
            </a:pPr>
            <a:r>
              <a:rPr lang="en-US" sz="2200" dirty="0" smtClean="0">
                <a:solidFill>
                  <a:schemeClr val="tx1"/>
                </a:solidFill>
                <a:latin typeface="Calibri" pitchFamily="34" charset="0"/>
                <a:cs typeface="Calibri" pitchFamily="34" charset="0"/>
              </a:rPr>
              <a:t>Ordinary annuities generate constant payments </a:t>
            </a:r>
            <a:r>
              <a:rPr lang="en-US" sz="2200" i="1" dirty="0" smtClean="0">
                <a:solidFill>
                  <a:schemeClr val="tx1"/>
                </a:solidFill>
                <a:latin typeface="Calibri" pitchFamily="34" charset="0"/>
                <a:cs typeface="Calibri" pitchFamily="34" charset="0"/>
              </a:rPr>
              <a:t>PMT</a:t>
            </a:r>
            <a:r>
              <a:rPr lang="en-US" sz="2200" dirty="0" smtClean="0">
                <a:solidFill>
                  <a:schemeClr val="tx1"/>
                </a:solidFill>
                <a:latin typeface="Calibri" pitchFamily="34" charset="0"/>
                <a:cs typeface="Calibri" pitchFamily="34" charset="0"/>
              </a:rPr>
              <a:t> at regular intervals for a finite period of time </a:t>
            </a:r>
            <a:r>
              <a:rPr lang="en-US" sz="2200" i="1" dirty="0" smtClean="0">
                <a:solidFill>
                  <a:schemeClr val="tx1"/>
                </a:solidFill>
                <a:latin typeface="Calibri" pitchFamily="34" charset="0"/>
                <a:cs typeface="Calibri" pitchFamily="34" charset="0"/>
              </a:rPr>
              <a:t>n </a:t>
            </a:r>
            <a:r>
              <a:rPr lang="en-US" sz="2200" dirty="0" smtClean="0">
                <a:solidFill>
                  <a:schemeClr val="tx1"/>
                </a:solidFill>
                <a:latin typeface="Calibri" pitchFamily="34" charset="0"/>
                <a:cs typeface="Calibri" pitchFamily="34" charset="0"/>
              </a:rPr>
              <a:t>at the end of each period</a:t>
            </a:r>
            <a:r>
              <a:rPr lang="en-US" sz="2200" i="1" dirty="0" smtClean="0">
                <a:solidFill>
                  <a:schemeClr val="tx1"/>
                </a:solidFill>
                <a:latin typeface="Calibri" pitchFamily="34" charset="0"/>
                <a:cs typeface="Calibri" pitchFamily="34" charset="0"/>
              </a:rPr>
              <a:t>.  </a:t>
            </a:r>
          </a:p>
          <a:p>
            <a:pPr>
              <a:buClrTx/>
              <a:buSzPct val="100000"/>
              <a:buFont typeface="Arial" pitchFamily="34" charset="0"/>
              <a:buChar char="•"/>
            </a:pPr>
            <a:endParaRPr lang="en-US" sz="2000" i="1" dirty="0" smtClean="0">
              <a:solidFill>
                <a:schemeClr val="tx1"/>
              </a:solidFill>
              <a:latin typeface="Calibri" pitchFamily="34" charset="0"/>
              <a:cs typeface="Calibri" pitchFamily="34" charset="0"/>
            </a:endParaRPr>
          </a:p>
          <a:p>
            <a:pPr>
              <a:buClrTx/>
              <a:buSzPct val="100000"/>
              <a:buFont typeface="Arial" pitchFamily="34" charset="0"/>
              <a:buChar char="•"/>
            </a:pPr>
            <a:endParaRPr lang="en-US" sz="2000" i="1" dirty="0" smtClean="0">
              <a:solidFill>
                <a:schemeClr val="tx1"/>
              </a:solidFill>
              <a:latin typeface="Calibri" pitchFamily="34" charset="0"/>
              <a:cs typeface="Calibri" pitchFamily="34" charset="0"/>
            </a:endParaRPr>
          </a:p>
          <a:p>
            <a:pPr>
              <a:buClrTx/>
              <a:buSzPct val="100000"/>
              <a:buFont typeface="Arial" pitchFamily="34" charset="0"/>
              <a:buChar char="•"/>
            </a:pPr>
            <a:endParaRPr lang="en-US" sz="2000" dirty="0" smtClean="0">
              <a:solidFill>
                <a:schemeClr val="tx1"/>
              </a:solidFill>
              <a:latin typeface="Calibri" pitchFamily="34" charset="0"/>
              <a:cs typeface="Calibri" pitchFamily="34" charset="0"/>
            </a:endParaRPr>
          </a:p>
          <a:p>
            <a:pPr>
              <a:buClrTx/>
              <a:buSzPct val="100000"/>
              <a:buFont typeface="Arial" pitchFamily="34" charset="0"/>
              <a:buChar char="•"/>
            </a:pPr>
            <a:r>
              <a:rPr lang="en-US" sz="2200" dirty="0" smtClean="0">
                <a:solidFill>
                  <a:schemeClr val="tx1"/>
                </a:solidFill>
                <a:latin typeface="Calibri" pitchFamily="34" charset="0"/>
                <a:cs typeface="Calibri" pitchFamily="34" charset="0"/>
              </a:rPr>
              <a:t>The future value of an annuity is given by Equation 5-4</a:t>
            </a:r>
          </a:p>
          <a:p>
            <a:pPr>
              <a:buClrTx/>
              <a:buSzPct val="100000"/>
              <a:buFont typeface="Arial" pitchFamily="34" charset="0"/>
              <a:buChar char="•"/>
            </a:pPr>
            <a:endParaRPr lang="en-US" sz="2000" dirty="0" smtClean="0">
              <a:solidFill>
                <a:schemeClr val="tx1"/>
              </a:solidFill>
              <a:latin typeface="Calibri" pitchFamily="34" charset="0"/>
              <a:cs typeface="Calibri" pitchFamily="34" charset="0"/>
            </a:endParaRPr>
          </a:p>
          <a:p>
            <a:pPr>
              <a:buClrTx/>
              <a:buSzPct val="100000"/>
              <a:buFont typeface="Arial" pitchFamily="34" charset="0"/>
              <a:buChar char="•"/>
            </a:pPr>
            <a:endParaRPr lang="en-US" sz="2000" dirty="0" smtClean="0">
              <a:solidFill>
                <a:schemeClr val="tx1"/>
              </a:solidFill>
              <a:latin typeface="Calibri" pitchFamily="34" charset="0"/>
              <a:cs typeface="Calibri" pitchFamily="34" charset="0"/>
            </a:endParaRPr>
          </a:p>
          <a:p>
            <a:pPr>
              <a:buClrTx/>
              <a:buSzPct val="100000"/>
              <a:buFont typeface="Arial" pitchFamily="34" charset="0"/>
              <a:buChar char="•"/>
            </a:pPr>
            <a:endParaRPr lang="en-US" sz="2000" dirty="0" smtClean="0">
              <a:solidFill>
                <a:schemeClr val="tx1"/>
              </a:solidFill>
              <a:latin typeface="Calibri" pitchFamily="34" charset="0"/>
              <a:cs typeface="Calibri" pitchFamily="34" charset="0"/>
            </a:endParaRPr>
          </a:p>
          <a:p>
            <a:pPr>
              <a:buClrTx/>
              <a:buSzPct val="100000"/>
              <a:buFont typeface="Arial" pitchFamily="34" charset="0"/>
              <a:buChar char="•"/>
            </a:pPr>
            <a:endParaRPr lang="en-US" sz="2000" dirty="0" smtClean="0">
              <a:solidFill>
                <a:schemeClr val="tx1"/>
              </a:solidFill>
              <a:latin typeface="Calibri" pitchFamily="34" charset="0"/>
              <a:cs typeface="Calibri" pitchFamily="34" charset="0"/>
            </a:endParaRPr>
          </a:p>
          <a:p>
            <a:pPr>
              <a:buClrTx/>
              <a:buSzPct val="100000"/>
              <a:buFont typeface="Arial" pitchFamily="34" charset="0"/>
              <a:buChar char="•"/>
            </a:pPr>
            <a:r>
              <a:rPr lang="en-US" sz="2200" dirty="0" smtClean="0">
                <a:solidFill>
                  <a:schemeClr val="tx1"/>
                </a:solidFill>
                <a:latin typeface="Calibri" pitchFamily="34" charset="0"/>
                <a:cs typeface="Calibri" pitchFamily="34" charset="0"/>
              </a:rPr>
              <a:t>The </a:t>
            </a:r>
            <a:r>
              <a:rPr lang="en-US" sz="2200" dirty="0" smtClean="0">
                <a:latin typeface="Calibri" pitchFamily="34" charset="0"/>
                <a:cs typeface="Calibri" pitchFamily="34" charset="0"/>
              </a:rPr>
              <a:t>present</a:t>
            </a:r>
            <a:r>
              <a:rPr lang="en-US" sz="2200" dirty="0" smtClean="0">
                <a:solidFill>
                  <a:schemeClr val="tx1"/>
                </a:solidFill>
                <a:latin typeface="Calibri" pitchFamily="34" charset="0"/>
                <a:cs typeface="Calibri" pitchFamily="34" charset="0"/>
              </a:rPr>
              <a:t> value of an annuity is given by Equation 5-5</a:t>
            </a:r>
          </a:p>
          <a:p>
            <a:pPr>
              <a:buClrTx/>
              <a:buSzPct val="100000"/>
              <a:buFont typeface="Arial" pitchFamily="34" charset="0"/>
              <a:buChar char="•"/>
            </a:pPr>
            <a:endParaRPr lang="en-US" sz="2000" dirty="0" smtClean="0">
              <a:solidFill>
                <a:schemeClr val="tx1"/>
              </a:solidFill>
              <a:latin typeface="Calibri" pitchFamily="34" charset="0"/>
              <a:cs typeface="Calibri" pitchFamily="34" charset="0"/>
            </a:endParaRPr>
          </a:p>
          <a:p>
            <a:pPr>
              <a:buClrTx/>
              <a:buSzPct val="100000"/>
              <a:buFont typeface="Arial" pitchFamily="34" charset="0"/>
              <a:buChar char="•"/>
            </a:pPr>
            <a:endParaRPr lang="en-US" sz="2000" dirty="0" smtClean="0">
              <a:solidFill>
                <a:schemeClr val="tx1"/>
              </a:solidFill>
              <a:latin typeface="Calibri" pitchFamily="34" charset="0"/>
              <a:cs typeface="Calibri" pitchFamily="34" charset="0"/>
            </a:endParaRPr>
          </a:p>
          <a:p>
            <a:pPr>
              <a:buClrTx/>
              <a:buSzPct val="100000"/>
              <a:buFont typeface="Arial" pitchFamily="34" charset="0"/>
              <a:buChar char="•"/>
            </a:pPr>
            <a:endParaRPr lang="en-US" sz="2000" dirty="0">
              <a:solidFill>
                <a:schemeClr val="tx1"/>
              </a:solidFill>
              <a:latin typeface="Calibri" pitchFamily="34" charset="0"/>
              <a:cs typeface="Calibri" pitchFamily="34" charset="0"/>
            </a:endParaRPr>
          </a:p>
        </p:txBody>
      </p:sp>
      <p:sp>
        <p:nvSpPr>
          <p:cNvPr id="8" name="Footer Placeholder 7"/>
          <p:cNvSpPr>
            <a:spLocks noGrp="1"/>
          </p:cNvSpPr>
          <p:nvPr>
            <p:ph type="ftr" sz="quarter" idx="11"/>
          </p:nvPr>
        </p:nvSpPr>
        <p:spPr/>
        <p:txBody>
          <a:bodyPr/>
          <a:lstStyle/>
          <a:p>
            <a:r>
              <a:rPr lang="en-US" smtClean="0"/>
              <a:t>Booth/Cleary Introduction to Corporate Finance, Second Edition</a:t>
            </a:r>
            <a:endParaRPr lang="en-US" dirty="0"/>
          </a:p>
        </p:txBody>
      </p:sp>
      <p:sp>
        <p:nvSpPr>
          <p:cNvPr id="7" name="Slide Number Placeholder 6"/>
          <p:cNvSpPr>
            <a:spLocks noGrp="1"/>
          </p:cNvSpPr>
          <p:nvPr>
            <p:ph type="sldNum" sz="quarter" idx="12"/>
          </p:nvPr>
        </p:nvSpPr>
        <p:spPr/>
        <p:txBody>
          <a:bodyPr/>
          <a:lstStyle/>
          <a:p>
            <a:fld id="{CA15C064-DD44-4CAC-873E-2D1F54821676}" type="slidenum">
              <a:rPr kumimoji="0" lang="en-US" smtClean="0"/>
              <a:pPr/>
              <a:t>10</a:t>
            </a:fld>
            <a:endParaRPr kumimoji="0" lang="en-US" dirty="0"/>
          </a:p>
        </p:txBody>
      </p:sp>
      <p:graphicFrame>
        <p:nvGraphicFramePr>
          <p:cNvPr id="16386" name="Object 2"/>
          <p:cNvGraphicFramePr>
            <a:graphicFrameLocks noChangeAspect="1"/>
          </p:cNvGraphicFramePr>
          <p:nvPr/>
        </p:nvGraphicFramePr>
        <p:xfrm>
          <a:off x="2362200" y="5181600"/>
          <a:ext cx="3727450" cy="1063625"/>
        </p:xfrm>
        <a:graphic>
          <a:graphicData uri="http://schemas.openxmlformats.org/presentationml/2006/ole">
            <p:oleObj spid="_x0000_s18434" name="Equation" r:id="rId3" imgW="1600200" imgH="457200" progId="Equation.3">
              <p:embed/>
            </p:oleObj>
          </a:graphicData>
        </a:graphic>
      </p:graphicFrame>
      <p:graphicFrame>
        <p:nvGraphicFramePr>
          <p:cNvPr id="16389" name="Object 5"/>
          <p:cNvGraphicFramePr>
            <a:graphicFrameLocks noChangeAspect="1"/>
          </p:cNvGraphicFramePr>
          <p:nvPr/>
        </p:nvGraphicFramePr>
        <p:xfrm>
          <a:off x="2286000" y="3352800"/>
          <a:ext cx="3640137" cy="1122362"/>
        </p:xfrm>
        <a:graphic>
          <a:graphicData uri="http://schemas.openxmlformats.org/presentationml/2006/ole">
            <p:oleObj spid="_x0000_s18435" name="Equation" r:id="rId4" imgW="1562040" imgH="482400" progId="Equation.3">
              <p:embed/>
            </p:oleObj>
          </a:graphicData>
        </a:graphic>
      </p:graphicFrame>
      <p:pic>
        <p:nvPicPr>
          <p:cNvPr id="18436" name="Picture 4"/>
          <p:cNvPicPr>
            <a:picLocks noChangeAspect="1" noChangeArrowheads="1"/>
          </p:cNvPicPr>
          <p:nvPr/>
        </p:nvPicPr>
        <p:blipFill>
          <a:blip r:embed="rId5" cstate="print"/>
          <a:srcRect/>
          <a:stretch>
            <a:fillRect/>
          </a:stretch>
        </p:blipFill>
        <p:spPr bwMode="auto">
          <a:xfrm>
            <a:off x="1828800" y="1905000"/>
            <a:ext cx="4914900" cy="762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04800"/>
            <a:ext cx="8686800" cy="838200"/>
          </a:xfrm>
        </p:spPr>
        <p:txBody>
          <a:bodyPr vert="horz" anchor="ctr">
            <a:normAutofit/>
          </a:bodyPr>
          <a:lstStyle/>
          <a:p>
            <a:r>
              <a:rPr lang="en-US" b="1" cap="none" dirty="0" smtClean="0">
                <a:solidFill>
                  <a:schemeClr val="tx1"/>
                </a:solidFill>
                <a:effectLst/>
                <a:latin typeface="Calibri" pitchFamily="34" charset="0"/>
              </a:rPr>
              <a:t>Annuities Due</a:t>
            </a:r>
          </a:p>
        </p:txBody>
      </p:sp>
      <p:sp>
        <p:nvSpPr>
          <p:cNvPr id="3" name="Content Placeholder 2"/>
          <p:cNvSpPr>
            <a:spLocks noGrp="1"/>
          </p:cNvSpPr>
          <p:nvPr>
            <p:ph idx="1"/>
          </p:nvPr>
        </p:nvSpPr>
        <p:spPr>
          <a:xfrm>
            <a:off x="304800" y="990600"/>
            <a:ext cx="8458200" cy="5638800"/>
          </a:xfrm>
        </p:spPr>
        <p:txBody>
          <a:bodyPr>
            <a:noAutofit/>
          </a:bodyPr>
          <a:lstStyle/>
          <a:p>
            <a:pPr>
              <a:buClrTx/>
              <a:buSzPct val="100000"/>
              <a:buFont typeface="Arial" pitchFamily="34" charset="0"/>
              <a:buChar char="•"/>
            </a:pPr>
            <a:r>
              <a:rPr lang="en-US" sz="2200" dirty="0" smtClean="0">
                <a:solidFill>
                  <a:schemeClr val="tx1"/>
                </a:solidFill>
                <a:latin typeface="Calibri" pitchFamily="34" charset="0"/>
                <a:cs typeface="Calibri" pitchFamily="34" charset="0"/>
              </a:rPr>
              <a:t>Annuities due are like ordinary annuities, in that they made constant payments </a:t>
            </a:r>
            <a:r>
              <a:rPr lang="en-US" sz="2200" i="1" dirty="0" smtClean="0">
                <a:solidFill>
                  <a:schemeClr val="tx1"/>
                </a:solidFill>
                <a:latin typeface="Calibri" pitchFamily="34" charset="0"/>
                <a:cs typeface="Calibri" pitchFamily="34" charset="0"/>
              </a:rPr>
              <a:t>PMT</a:t>
            </a:r>
            <a:r>
              <a:rPr lang="en-US" sz="2200" dirty="0" smtClean="0">
                <a:solidFill>
                  <a:schemeClr val="tx1"/>
                </a:solidFill>
                <a:latin typeface="Calibri" pitchFamily="34" charset="0"/>
                <a:cs typeface="Calibri" pitchFamily="34" charset="0"/>
              </a:rPr>
              <a:t> at regular intervals for a finite period of time </a:t>
            </a:r>
            <a:r>
              <a:rPr lang="en-US" sz="2200" i="1" dirty="0" smtClean="0">
                <a:solidFill>
                  <a:schemeClr val="tx1"/>
                </a:solidFill>
                <a:latin typeface="Calibri" pitchFamily="34" charset="0"/>
                <a:cs typeface="Calibri" pitchFamily="34" charset="0"/>
              </a:rPr>
              <a:t>n.  </a:t>
            </a:r>
            <a:r>
              <a:rPr lang="en-US" sz="2200" dirty="0" smtClean="0">
                <a:solidFill>
                  <a:schemeClr val="tx1"/>
                </a:solidFill>
                <a:latin typeface="Calibri" pitchFamily="34" charset="0"/>
                <a:cs typeface="Calibri" pitchFamily="34" charset="0"/>
              </a:rPr>
              <a:t>But, while ordinary annuities generate cash flows at the end of a period, annuities due generate cash flows at the beginning of a period</a:t>
            </a:r>
            <a:r>
              <a:rPr lang="en-US" sz="2000" dirty="0" smtClean="0">
                <a:solidFill>
                  <a:schemeClr val="tx1"/>
                </a:solidFill>
                <a:latin typeface="Calibri" pitchFamily="34" charset="0"/>
                <a:cs typeface="Calibri" pitchFamily="34" charset="0"/>
              </a:rPr>
              <a:t>.</a:t>
            </a:r>
          </a:p>
          <a:p>
            <a:pPr>
              <a:buClrTx/>
              <a:buSzPct val="100000"/>
              <a:buFont typeface="Arial" pitchFamily="34" charset="0"/>
              <a:buChar char="•"/>
            </a:pPr>
            <a:endParaRPr lang="en-US" sz="2000" dirty="0" smtClean="0">
              <a:solidFill>
                <a:schemeClr val="tx1"/>
              </a:solidFill>
              <a:latin typeface="Calibri" pitchFamily="34" charset="0"/>
              <a:cs typeface="Calibri" pitchFamily="34" charset="0"/>
            </a:endParaRPr>
          </a:p>
          <a:p>
            <a:pPr>
              <a:buClrTx/>
              <a:buSzPct val="100000"/>
              <a:buFont typeface="Arial" pitchFamily="34" charset="0"/>
              <a:buChar char="•"/>
            </a:pPr>
            <a:endParaRPr lang="en-US" sz="2000" dirty="0" smtClean="0">
              <a:solidFill>
                <a:schemeClr val="tx1"/>
              </a:solidFill>
              <a:latin typeface="Calibri" pitchFamily="34" charset="0"/>
              <a:cs typeface="Calibri" pitchFamily="34" charset="0"/>
            </a:endParaRPr>
          </a:p>
          <a:p>
            <a:pPr>
              <a:buClrTx/>
              <a:buSzPct val="100000"/>
              <a:buFont typeface="Arial" pitchFamily="34" charset="0"/>
              <a:buChar char="•"/>
            </a:pPr>
            <a:endParaRPr lang="en-US" sz="2000" dirty="0" smtClean="0">
              <a:solidFill>
                <a:schemeClr val="tx1"/>
              </a:solidFill>
              <a:latin typeface="Calibri" pitchFamily="34" charset="0"/>
              <a:cs typeface="Calibri" pitchFamily="34" charset="0"/>
            </a:endParaRPr>
          </a:p>
          <a:p>
            <a:pPr>
              <a:buClrTx/>
              <a:buSzPct val="100000"/>
              <a:buFont typeface="Arial" pitchFamily="34" charset="0"/>
              <a:buChar char="•"/>
            </a:pPr>
            <a:r>
              <a:rPr lang="en-US" sz="2200" dirty="0" smtClean="0">
                <a:solidFill>
                  <a:schemeClr val="tx1"/>
                </a:solidFill>
                <a:latin typeface="Calibri" pitchFamily="34" charset="0"/>
                <a:cs typeface="Calibri" pitchFamily="34" charset="0"/>
              </a:rPr>
              <a:t>The future value of an annuity due is given by Equation 5-6</a:t>
            </a:r>
          </a:p>
          <a:p>
            <a:pPr>
              <a:buClrTx/>
              <a:buSzPct val="100000"/>
              <a:buFont typeface="Arial" pitchFamily="34" charset="0"/>
              <a:buChar char="•"/>
            </a:pPr>
            <a:endParaRPr lang="en-US" sz="2000" dirty="0" smtClean="0">
              <a:solidFill>
                <a:schemeClr val="tx1"/>
              </a:solidFill>
              <a:latin typeface="Calibri" pitchFamily="34" charset="0"/>
              <a:cs typeface="Calibri" pitchFamily="34" charset="0"/>
            </a:endParaRPr>
          </a:p>
          <a:p>
            <a:pPr>
              <a:buClrTx/>
              <a:buSzPct val="100000"/>
              <a:buFont typeface="Arial" pitchFamily="34" charset="0"/>
              <a:buChar char="•"/>
            </a:pPr>
            <a:endParaRPr lang="en-US" sz="2000" dirty="0" smtClean="0">
              <a:solidFill>
                <a:schemeClr val="tx1"/>
              </a:solidFill>
              <a:latin typeface="Calibri" pitchFamily="34" charset="0"/>
              <a:cs typeface="Calibri" pitchFamily="34" charset="0"/>
            </a:endParaRPr>
          </a:p>
          <a:p>
            <a:pPr>
              <a:buClrTx/>
              <a:buSzPct val="100000"/>
              <a:buFont typeface="Arial" pitchFamily="34" charset="0"/>
              <a:buChar char="•"/>
            </a:pPr>
            <a:endParaRPr lang="en-US" sz="2000" dirty="0" smtClean="0">
              <a:solidFill>
                <a:schemeClr val="tx1"/>
              </a:solidFill>
              <a:latin typeface="Calibri" pitchFamily="34" charset="0"/>
              <a:cs typeface="Calibri" pitchFamily="34" charset="0"/>
            </a:endParaRPr>
          </a:p>
          <a:p>
            <a:pPr>
              <a:buClrTx/>
              <a:buSzPct val="100000"/>
              <a:buFont typeface="Arial" pitchFamily="34" charset="0"/>
              <a:buChar char="•"/>
            </a:pPr>
            <a:r>
              <a:rPr lang="en-US" sz="2200" dirty="0" smtClean="0">
                <a:solidFill>
                  <a:schemeClr val="tx1"/>
                </a:solidFill>
                <a:latin typeface="Calibri" pitchFamily="34" charset="0"/>
                <a:cs typeface="Calibri" pitchFamily="34" charset="0"/>
              </a:rPr>
              <a:t>The future value of an annuity due is given by Equation 5-7</a:t>
            </a:r>
          </a:p>
          <a:p>
            <a:pPr>
              <a:buClrTx/>
              <a:buSzPct val="100000"/>
              <a:buFont typeface="Arial" pitchFamily="34" charset="0"/>
              <a:buChar char="•"/>
            </a:pPr>
            <a:endParaRPr lang="en-US" sz="2000" dirty="0" smtClean="0">
              <a:solidFill>
                <a:schemeClr val="tx1"/>
              </a:solidFill>
              <a:latin typeface="Calibri" pitchFamily="34" charset="0"/>
              <a:cs typeface="Calibri" pitchFamily="34" charset="0"/>
            </a:endParaRPr>
          </a:p>
          <a:p>
            <a:pPr>
              <a:buClrTx/>
              <a:buSzPct val="100000"/>
              <a:buFont typeface="Arial" pitchFamily="34" charset="0"/>
              <a:buChar char="•"/>
            </a:pPr>
            <a:endParaRPr lang="en-US" sz="2000" dirty="0" smtClean="0">
              <a:solidFill>
                <a:schemeClr val="tx1"/>
              </a:solidFill>
              <a:latin typeface="Calibri" pitchFamily="34" charset="0"/>
              <a:cs typeface="Calibri" pitchFamily="34" charset="0"/>
            </a:endParaRPr>
          </a:p>
          <a:p>
            <a:pPr>
              <a:buClrTx/>
              <a:buSzPct val="100000"/>
              <a:buFont typeface="Arial" pitchFamily="34" charset="0"/>
              <a:buChar char="•"/>
            </a:pPr>
            <a:endParaRPr lang="en-US" sz="2000" dirty="0">
              <a:solidFill>
                <a:schemeClr val="tx1"/>
              </a:solidFill>
              <a:latin typeface="Calibri" pitchFamily="34" charset="0"/>
              <a:cs typeface="Calibri" pitchFamily="34" charset="0"/>
            </a:endParaRPr>
          </a:p>
        </p:txBody>
      </p:sp>
      <p:sp>
        <p:nvSpPr>
          <p:cNvPr id="8" name="Footer Placeholder 7"/>
          <p:cNvSpPr>
            <a:spLocks noGrp="1"/>
          </p:cNvSpPr>
          <p:nvPr>
            <p:ph type="ftr" sz="quarter" idx="11"/>
          </p:nvPr>
        </p:nvSpPr>
        <p:spPr/>
        <p:txBody>
          <a:bodyPr/>
          <a:lstStyle/>
          <a:p>
            <a:r>
              <a:rPr lang="en-US" smtClean="0"/>
              <a:t>Booth/Cleary Introduction to Corporate Finance, Second Edition</a:t>
            </a:r>
            <a:endParaRPr lang="en-US" dirty="0"/>
          </a:p>
        </p:txBody>
      </p:sp>
      <p:sp>
        <p:nvSpPr>
          <p:cNvPr id="7" name="Slide Number Placeholder 6"/>
          <p:cNvSpPr>
            <a:spLocks noGrp="1"/>
          </p:cNvSpPr>
          <p:nvPr>
            <p:ph type="sldNum" sz="quarter" idx="12"/>
          </p:nvPr>
        </p:nvSpPr>
        <p:spPr/>
        <p:txBody>
          <a:bodyPr/>
          <a:lstStyle/>
          <a:p>
            <a:fld id="{CA15C064-DD44-4CAC-873E-2D1F54821676}" type="slidenum">
              <a:rPr kumimoji="0" lang="en-US" smtClean="0"/>
              <a:pPr/>
              <a:t>11</a:t>
            </a:fld>
            <a:endParaRPr kumimoji="0" lang="en-US" dirty="0"/>
          </a:p>
        </p:txBody>
      </p:sp>
      <p:graphicFrame>
        <p:nvGraphicFramePr>
          <p:cNvPr id="16386" name="Object 2"/>
          <p:cNvGraphicFramePr>
            <a:graphicFrameLocks noChangeAspect="1"/>
          </p:cNvGraphicFramePr>
          <p:nvPr/>
        </p:nvGraphicFramePr>
        <p:xfrm>
          <a:off x="2286000" y="5641975"/>
          <a:ext cx="4586287" cy="1063625"/>
        </p:xfrm>
        <a:graphic>
          <a:graphicData uri="http://schemas.openxmlformats.org/presentationml/2006/ole">
            <p:oleObj spid="_x0000_s17410" name="Equation" r:id="rId3" imgW="1968480" imgH="457200" progId="Equation.3">
              <p:embed/>
            </p:oleObj>
          </a:graphicData>
        </a:graphic>
      </p:graphicFrame>
      <p:graphicFrame>
        <p:nvGraphicFramePr>
          <p:cNvPr id="16389" name="Object 5"/>
          <p:cNvGraphicFramePr>
            <a:graphicFrameLocks noChangeAspect="1"/>
          </p:cNvGraphicFramePr>
          <p:nvPr/>
        </p:nvGraphicFramePr>
        <p:xfrm>
          <a:off x="2286000" y="3886200"/>
          <a:ext cx="4497387" cy="1122362"/>
        </p:xfrm>
        <a:graphic>
          <a:graphicData uri="http://schemas.openxmlformats.org/presentationml/2006/ole">
            <p:oleObj spid="_x0000_s17411" name="Equation" r:id="rId4" imgW="1930320" imgH="482400" progId="Equation.3">
              <p:embed/>
            </p:oleObj>
          </a:graphicData>
        </a:graphic>
      </p:graphicFrame>
      <p:pic>
        <p:nvPicPr>
          <p:cNvPr id="17413" name="Picture 5"/>
          <p:cNvPicPr>
            <a:picLocks noChangeAspect="1" noChangeArrowheads="1"/>
          </p:cNvPicPr>
          <p:nvPr/>
        </p:nvPicPr>
        <p:blipFill>
          <a:blip r:embed="rId5" cstate="print"/>
          <a:srcRect/>
          <a:stretch>
            <a:fillRect/>
          </a:stretch>
        </p:blipFill>
        <p:spPr bwMode="auto">
          <a:xfrm>
            <a:off x="2133600" y="2438400"/>
            <a:ext cx="4914900" cy="762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anchor="ctr">
            <a:normAutofit/>
          </a:bodyPr>
          <a:lstStyle/>
          <a:p>
            <a:r>
              <a:rPr lang="en-US" b="1" cap="none" dirty="0" smtClean="0">
                <a:solidFill>
                  <a:schemeClr val="tx1"/>
                </a:solidFill>
                <a:effectLst/>
                <a:latin typeface="Calibri" pitchFamily="34" charset="0"/>
              </a:rPr>
              <a:t>Perpetuities</a:t>
            </a:r>
          </a:p>
        </p:txBody>
      </p:sp>
      <p:sp>
        <p:nvSpPr>
          <p:cNvPr id="3" name="Content Placeholder 2"/>
          <p:cNvSpPr>
            <a:spLocks noGrp="1"/>
          </p:cNvSpPr>
          <p:nvPr>
            <p:ph idx="1"/>
          </p:nvPr>
        </p:nvSpPr>
        <p:spPr>
          <a:xfrm>
            <a:off x="304800" y="1295400"/>
            <a:ext cx="8686800" cy="5105400"/>
          </a:xfrm>
        </p:spPr>
        <p:txBody>
          <a:bodyPr>
            <a:noAutofit/>
          </a:bodyPr>
          <a:lstStyle/>
          <a:p>
            <a:pPr>
              <a:buClrTx/>
              <a:buSzPct val="100000"/>
              <a:buFont typeface="Arial" pitchFamily="34" charset="0"/>
              <a:buChar char="•"/>
            </a:pPr>
            <a:r>
              <a:rPr lang="en-US" sz="2400" dirty="0" smtClean="0">
                <a:solidFill>
                  <a:schemeClr val="tx1"/>
                </a:solidFill>
                <a:latin typeface="Calibri" pitchFamily="34" charset="0"/>
                <a:cs typeface="Calibri" pitchFamily="34" charset="0"/>
              </a:rPr>
              <a:t>Perpetuities are like annuities in that a constant payment </a:t>
            </a:r>
            <a:r>
              <a:rPr lang="en-US" sz="2400" i="1" dirty="0" smtClean="0">
                <a:solidFill>
                  <a:schemeClr val="tx1"/>
                </a:solidFill>
                <a:latin typeface="Calibri" pitchFamily="34" charset="0"/>
                <a:cs typeface="Calibri" pitchFamily="34" charset="0"/>
              </a:rPr>
              <a:t>PMT</a:t>
            </a:r>
            <a:r>
              <a:rPr lang="en-US" sz="2400" dirty="0" smtClean="0">
                <a:solidFill>
                  <a:schemeClr val="tx1"/>
                </a:solidFill>
                <a:latin typeface="Calibri" pitchFamily="34" charset="0"/>
                <a:cs typeface="Calibri" pitchFamily="34" charset="0"/>
              </a:rPr>
              <a:t> is made at regular intervals but, unlike annuities, perpetuities continue to make payments for an infinite period of time.</a:t>
            </a:r>
          </a:p>
          <a:p>
            <a:pPr>
              <a:buClrTx/>
              <a:buSzPct val="100000"/>
              <a:buFont typeface="Arial" pitchFamily="34" charset="0"/>
              <a:buChar char="•"/>
            </a:pPr>
            <a:r>
              <a:rPr lang="en-US" sz="2400" dirty="0" smtClean="0">
                <a:solidFill>
                  <a:schemeClr val="tx1"/>
                </a:solidFill>
                <a:latin typeface="Calibri" pitchFamily="34" charset="0"/>
                <a:cs typeface="Calibri" pitchFamily="34" charset="0"/>
              </a:rPr>
              <a:t>The present value of an ordinary perpetuity is given by Equation 5-8</a:t>
            </a:r>
          </a:p>
          <a:p>
            <a:pPr>
              <a:buClrTx/>
              <a:buSzPct val="100000"/>
              <a:buFont typeface="Arial" pitchFamily="34" charset="0"/>
              <a:buChar char="•"/>
            </a:pPr>
            <a:endParaRPr lang="en-US" sz="2400" dirty="0" smtClean="0">
              <a:solidFill>
                <a:schemeClr val="tx1"/>
              </a:solidFill>
              <a:latin typeface="Calibri" pitchFamily="34" charset="0"/>
              <a:cs typeface="Calibri" pitchFamily="34" charset="0"/>
            </a:endParaRPr>
          </a:p>
          <a:p>
            <a:pPr>
              <a:buClrTx/>
              <a:buSzPct val="100000"/>
              <a:buFont typeface="Arial" pitchFamily="34" charset="0"/>
              <a:buChar char="•"/>
            </a:pPr>
            <a:endParaRPr lang="en-US" sz="2400" dirty="0" smtClean="0">
              <a:solidFill>
                <a:schemeClr val="tx1"/>
              </a:solidFill>
              <a:latin typeface="Calibri" pitchFamily="34" charset="0"/>
              <a:cs typeface="Calibri" pitchFamily="34" charset="0"/>
            </a:endParaRPr>
          </a:p>
          <a:p>
            <a:pPr>
              <a:buClrTx/>
              <a:buSzPct val="100000"/>
              <a:buFont typeface="Arial" pitchFamily="34" charset="0"/>
              <a:buChar char="•"/>
            </a:pPr>
            <a:r>
              <a:rPr lang="en-US" sz="2400" dirty="0" smtClean="0">
                <a:solidFill>
                  <a:schemeClr val="tx1"/>
                </a:solidFill>
                <a:latin typeface="Calibri" pitchFamily="34" charset="0"/>
                <a:cs typeface="Calibri" pitchFamily="34" charset="0"/>
              </a:rPr>
              <a:t>The present value of a perpetuity due is given by:</a:t>
            </a:r>
          </a:p>
          <a:p>
            <a:pPr>
              <a:buClrTx/>
              <a:buSzPct val="100000"/>
              <a:buFont typeface="Arial" pitchFamily="34" charset="0"/>
              <a:buChar char="•"/>
            </a:pPr>
            <a:endParaRPr lang="en-US" sz="2400" dirty="0" smtClean="0">
              <a:solidFill>
                <a:schemeClr val="tx1"/>
              </a:solidFill>
              <a:latin typeface="Calibri" pitchFamily="34" charset="0"/>
              <a:cs typeface="Calibri" pitchFamily="34" charset="0"/>
            </a:endParaRPr>
          </a:p>
          <a:p>
            <a:pPr>
              <a:buClrTx/>
              <a:buSzPct val="100000"/>
              <a:buFont typeface="Arial" pitchFamily="34" charset="0"/>
              <a:buChar char="•"/>
            </a:pPr>
            <a:endParaRPr lang="en-US" sz="2400" dirty="0" smtClean="0">
              <a:solidFill>
                <a:schemeClr val="tx1"/>
              </a:solidFill>
              <a:latin typeface="Calibri" pitchFamily="34" charset="0"/>
              <a:cs typeface="Calibri" pitchFamily="34" charset="0"/>
            </a:endParaRPr>
          </a:p>
          <a:p>
            <a:pPr>
              <a:buClrTx/>
              <a:buSzPct val="100000"/>
              <a:buFont typeface="Arial" pitchFamily="34" charset="0"/>
              <a:buChar char="•"/>
            </a:pPr>
            <a:endParaRPr lang="en-US" sz="1200" dirty="0" smtClean="0">
              <a:solidFill>
                <a:schemeClr val="tx1"/>
              </a:solidFill>
              <a:latin typeface="Calibri" pitchFamily="34" charset="0"/>
              <a:cs typeface="Calibri" pitchFamily="34" charset="0"/>
            </a:endParaRPr>
          </a:p>
          <a:p>
            <a:pPr>
              <a:buClrTx/>
              <a:buSzPct val="100000"/>
              <a:buFont typeface="Arial" pitchFamily="34" charset="0"/>
              <a:buChar char="•"/>
            </a:pPr>
            <a:r>
              <a:rPr lang="en-US" sz="2400" dirty="0" smtClean="0">
                <a:solidFill>
                  <a:schemeClr val="tx1"/>
                </a:solidFill>
                <a:latin typeface="Calibri" pitchFamily="34" charset="0"/>
                <a:cs typeface="Calibri" pitchFamily="34" charset="0"/>
              </a:rPr>
              <a:t>Note:  perpetuities do not have future or accumulated values</a:t>
            </a:r>
          </a:p>
          <a:p>
            <a:pPr>
              <a:buClrTx/>
              <a:buSzPct val="100000"/>
              <a:buFont typeface="Arial" pitchFamily="34" charset="0"/>
              <a:buChar char="•"/>
            </a:pPr>
            <a:endParaRPr lang="en-US" sz="2400" dirty="0">
              <a:solidFill>
                <a:schemeClr val="tx1"/>
              </a:solidFill>
              <a:latin typeface="Calibri" pitchFamily="34" charset="0"/>
              <a:cs typeface="Calibri" pitchFamily="34" charset="0"/>
            </a:endParaRPr>
          </a:p>
        </p:txBody>
      </p:sp>
      <p:sp>
        <p:nvSpPr>
          <p:cNvPr id="7" name="Footer Placeholder 6"/>
          <p:cNvSpPr>
            <a:spLocks noGrp="1"/>
          </p:cNvSpPr>
          <p:nvPr>
            <p:ph type="ftr" sz="quarter" idx="11"/>
          </p:nvPr>
        </p:nvSpPr>
        <p:spPr/>
        <p:txBody>
          <a:bodyPr/>
          <a:lstStyle/>
          <a:p>
            <a:r>
              <a:rPr lang="en-US" smtClean="0"/>
              <a:t>Booth/Cleary Introduction to Corporate Finance, Second Edition</a:t>
            </a:r>
            <a:endParaRPr lang="en-US" dirty="0"/>
          </a:p>
        </p:txBody>
      </p:sp>
      <p:sp>
        <p:nvSpPr>
          <p:cNvPr id="6" name="Slide Number Placeholder 5"/>
          <p:cNvSpPr>
            <a:spLocks noGrp="1"/>
          </p:cNvSpPr>
          <p:nvPr>
            <p:ph type="sldNum" sz="quarter" idx="12"/>
          </p:nvPr>
        </p:nvSpPr>
        <p:spPr/>
        <p:txBody>
          <a:bodyPr/>
          <a:lstStyle/>
          <a:p>
            <a:fld id="{CA15C064-DD44-4CAC-873E-2D1F54821676}" type="slidenum">
              <a:rPr kumimoji="0" lang="en-US" smtClean="0"/>
              <a:pPr/>
              <a:t>12</a:t>
            </a:fld>
            <a:endParaRPr kumimoji="0" lang="en-US" dirty="0"/>
          </a:p>
        </p:txBody>
      </p:sp>
      <p:graphicFrame>
        <p:nvGraphicFramePr>
          <p:cNvPr id="16386" name="Object 2"/>
          <p:cNvGraphicFramePr>
            <a:graphicFrameLocks noChangeAspect="1"/>
          </p:cNvGraphicFramePr>
          <p:nvPr/>
        </p:nvGraphicFramePr>
        <p:xfrm>
          <a:off x="3429000" y="3048000"/>
          <a:ext cx="1863725" cy="915987"/>
        </p:xfrm>
        <a:graphic>
          <a:graphicData uri="http://schemas.openxmlformats.org/presentationml/2006/ole">
            <p:oleObj spid="_x0000_s16386" name="Equation" r:id="rId3" imgW="799920" imgH="393480" progId="Equation.3">
              <p:embed/>
            </p:oleObj>
          </a:graphicData>
        </a:graphic>
      </p:graphicFrame>
      <p:graphicFrame>
        <p:nvGraphicFramePr>
          <p:cNvPr id="16389" name="Object 5"/>
          <p:cNvGraphicFramePr>
            <a:graphicFrameLocks noChangeAspect="1"/>
          </p:cNvGraphicFramePr>
          <p:nvPr/>
        </p:nvGraphicFramePr>
        <p:xfrm>
          <a:off x="3200400" y="4648200"/>
          <a:ext cx="2722563" cy="915987"/>
        </p:xfrm>
        <a:graphic>
          <a:graphicData uri="http://schemas.openxmlformats.org/presentationml/2006/ole">
            <p:oleObj spid="_x0000_s16389" name="Equation" r:id="rId4" imgW="1168200" imgH="393480" progId="Equation.3">
              <p:embed/>
            </p:oleObj>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anchor="ctr">
            <a:normAutofit/>
          </a:bodyPr>
          <a:lstStyle/>
          <a:p>
            <a:r>
              <a:rPr lang="en-US" b="1" cap="none" dirty="0" smtClean="0">
                <a:solidFill>
                  <a:schemeClr val="tx1"/>
                </a:solidFill>
                <a:effectLst/>
                <a:latin typeface="Calibri" pitchFamily="34" charset="0"/>
              </a:rPr>
              <a:t>Annuity Examples</a:t>
            </a:r>
          </a:p>
        </p:txBody>
      </p:sp>
      <p:sp>
        <p:nvSpPr>
          <p:cNvPr id="3" name="Content Placeholder 2"/>
          <p:cNvSpPr>
            <a:spLocks noGrp="1"/>
          </p:cNvSpPr>
          <p:nvPr>
            <p:ph idx="1"/>
          </p:nvPr>
        </p:nvSpPr>
        <p:spPr>
          <a:xfrm>
            <a:off x="304800" y="1295400"/>
            <a:ext cx="8686800" cy="4525963"/>
          </a:xfrm>
        </p:spPr>
        <p:txBody>
          <a:bodyPr>
            <a:noAutofit/>
          </a:bodyPr>
          <a:lstStyle/>
          <a:p>
            <a:pPr>
              <a:buClrTx/>
              <a:buSzPct val="100000"/>
              <a:buNone/>
            </a:pPr>
            <a:r>
              <a:rPr lang="en-US" sz="2400" i="1" dirty="0" smtClean="0">
                <a:solidFill>
                  <a:schemeClr val="tx1"/>
                </a:solidFill>
                <a:latin typeface="Calibri" pitchFamily="34" charset="0"/>
                <a:cs typeface="Calibri" pitchFamily="34" charset="0"/>
              </a:rPr>
              <a:t>Example:</a:t>
            </a:r>
            <a:r>
              <a:rPr lang="en-US" sz="2400" dirty="0" smtClean="0">
                <a:solidFill>
                  <a:schemeClr val="tx1"/>
                </a:solidFill>
                <a:latin typeface="Calibri" pitchFamily="34" charset="0"/>
                <a:cs typeface="Calibri" pitchFamily="34" charset="0"/>
              </a:rPr>
              <a:t>  What is the future value of an investor’s savings if she deposits $2,000 at the end of each year for 40 years and the interest rate is 5%?</a:t>
            </a:r>
          </a:p>
          <a:p>
            <a:pPr>
              <a:buClrTx/>
              <a:buSzPct val="100000"/>
              <a:buNone/>
            </a:pPr>
            <a:endParaRPr lang="en-US" sz="2400" dirty="0" smtClean="0">
              <a:solidFill>
                <a:schemeClr val="tx1"/>
              </a:solidFill>
              <a:latin typeface="Calibri" pitchFamily="34" charset="0"/>
              <a:cs typeface="Calibri" pitchFamily="34" charset="0"/>
            </a:endParaRPr>
          </a:p>
          <a:p>
            <a:pPr marL="0" indent="0">
              <a:buClrTx/>
              <a:buSzPct val="100000"/>
              <a:buNone/>
            </a:pPr>
            <a:r>
              <a:rPr lang="en-US" sz="2400" dirty="0" smtClean="0">
                <a:solidFill>
                  <a:schemeClr val="tx1"/>
                </a:solidFill>
                <a:latin typeface="Calibri" pitchFamily="34" charset="0"/>
                <a:cs typeface="Calibri" pitchFamily="34" charset="0"/>
              </a:rPr>
              <a:t>Since payments occur at the end of the year, this is an ordinary annuity:</a:t>
            </a:r>
          </a:p>
          <a:p>
            <a:pPr>
              <a:buClrTx/>
              <a:buSzPct val="100000"/>
              <a:buFont typeface="Arial" pitchFamily="34" charset="0"/>
              <a:buChar char="•"/>
            </a:pPr>
            <a:endParaRPr lang="en-US" sz="2400" dirty="0" smtClean="0">
              <a:solidFill>
                <a:schemeClr val="tx1"/>
              </a:solidFill>
              <a:latin typeface="Calibri" pitchFamily="34" charset="0"/>
              <a:cs typeface="Calibri" pitchFamily="34" charset="0"/>
            </a:endParaRPr>
          </a:p>
          <a:p>
            <a:pPr>
              <a:buClrTx/>
              <a:buSzPct val="100000"/>
              <a:buFont typeface="Arial" pitchFamily="34" charset="0"/>
              <a:buChar char="•"/>
            </a:pPr>
            <a:endParaRPr lang="en-US" sz="2400" dirty="0" smtClean="0">
              <a:solidFill>
                <a:schemeClr val="tx1"/>
              </a:solidFill>
              <a:latin typeface="Calibri" pitchFamily="34" charset="0"/>
              <a:cs typeface="Calibri" pitchFamily="34" charset="0"/>
            </a:endParaRPr>
          </a:p>
        </p:txBody>
      </p:sp>
      <p:sp>
        <p:nvSpPr>
          <p:cNvPr id="6" name="Footer Placeholder 5"/>
          <p:cNvSpPr>
            <a:spLocks noGrp="1"/>
          </p:cNvSpPr>
          <p:nvPr>
            <p:ph type="ftr" sz="quarter" idx="11"/>
          </p:nvPr>
        </p:nvSpPr>
        <p:spPr/>
        <p:txBody>
          <a:bodyPr/>
          <a:lstStyle/>
          <a:p>
            <a:r>
              <a:rPr lang="en-US" smtClean="0"/>
              <a:t>Booth/Cleary Introduction to Corporate Finance, Second Edition</a:t>
            </a:r>
            <a:endParaRPr lang="en-US" dirty="0"/>
          </a:p>
        </p:txBody>
      </p:sp>
      <p:sp>
        <p:nvSpPr>
          <p:cNvPr id="5" name="Slide Number Placeholder 4"/>
          <p:cNvSpPr>
            <a:spLocks noGrp="1"/>
          </p:cNvSpPr>
          <p:nvPr>
            <p:ph type="sldNum" sz="quarter" idx="12"/>
          </p:nvPr>
        </p:nvSpPr>
        <p:spPr/>
        <p:txBody>
          <a:bodyPr/>
          <a:lstStyle/>
          <a:p>
            <a:fld id="{CA15C064-DD44-4CAC-873E-2D1F54821676}" type="slidenum">
              <a:rPr kumimoji="0" lang="en-US" smtClean="0"/>
              <a:pPr/>
              <a:t>13</a:t>
            </a:fld>
            <a:endParaRPr kumimoji="0" lang="en-US" dirty="0"/>
          </a:p>
        </p:txBody>
      </p:sp>
      <p:graphicFrame>
        <p:nvGraphicFramePr>
          <p:cNvPr id="20483" name="Object 3"/>
          <p:cNvGraphicFramePr>
            <a:graphicFrameLocks noChangeAspect="1"/>
          </p:cNvGraphicFramePr>
          <p:nvPr/>
        </p:nvGraphicFramePr>
        <p:xfrm>
          <a:off x="1558925" y="3830638"/>
          <a:ext cx="5948363" cy="1122362"/>
        </p:xfrm>
        <a:graphic>
          <a:graphicData uri="http://schemas.openxmlformats.org/presentationml/2006/ole">
            <p:oleObj spid="_x0000_s20483" name="Equation" r:id="rId3" imgW="2552400" imgH="482400" progId="Equation.3">
              <p:embed/>
            </p:oleObj>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anchor="ctr">
            <a:normAutofit/>
          </a:bodyPr>
          <a:lstStyle/>
          <a:p>
            <a:r>
              <a:rPr lang="en-US" b="1" cap="none" dirty="0" smtClean="0">
                <a:solidFill>
                  <a:schemeClr val="tx1"/>
                </a:solidFill>
                <a:effectLst/>
                <a:latin typeface="Calibri" pitchFamily="34" charset="0"/>
              </a:rPr>
              <a:t>Annuity Examples</a:t>
            </a:r>
          </a:p>
        </p:txBody>
      </p:sp>
      <p:sp>
        <p:nvSpPr>
          <p:cNvPr id="3" name="Content Placeholder 2"/>
          <p:cNvSpPr>
            <a:spLocks noGrp="1"/>
          </p:cNvSpPr>
          <p:nvPr>
            <p:ph idx="1"/>
          </p:nvPr>
        </p:nvSpPr>
        <p:spPr>
          <a:xfrm>
            <a:off x="304800" y="1295400"/>
            <a:ext cx="8686800" cy="4525963"/>
          </a:xfrm>
        </p:spPr>
        <p:txBody>
          <a:bodyPr>
            <a:noAutofit/>
          </a:bodyPr>
          <a:lstStyle/>
          <a:p>
            <a:pPr>
              <a:buClrTx/>
              <a:buSzPct val="100000"/>
              <a:buNone/>
            </a:pPr>
            <a:r>
              <a:rPr lang="en-US" sz="2400" i="1" dirty="0" smtClean="0">
                <a:solidFill>
                  <a:schemeClr val="tx1"/>
                </a:solidFill>
                <a:latin typeface="Calibri" pitchFamily="34" charset="0"/>
                <a:cs typeface="Calibri" pitchFamily="34" charset="0"/>
              </a:rPr>
              <a:t>Example:</a:t>
            </a:r>
            <a:r>
              <a:rPr lang="en-US" sz="2400" dirty="0" smtClean="0">
                <a:solidFill>
                  <a:schemeClr val="tx1"/>
                </a:solidFill>
                <a:latin typeface="Calibri" pitchFamily="34" charset="0"/>
                <a:cs typeface="Calibri" pitchFamily="34" charset="0"/>
              </a:rPr>
              <a:t>  What is the present value of an annuity that pays $1,000 at the beginning of each year for 25 years if the interest rate is 10%?</a:t>
            </a:r>
          </a:p>
          <a:p>
            <a:pPr>
              <a:buClrTx/>
              <a:buSzPct val="100000"/>
              <a:buNone/>
            </a:pPr>
            <a:endParaRPr lang="en-US" sz="2400" dirty="0" smtClean="0">
              <a:solidFill>
                <a:schemeClr val="tx1"/>
              </a:solidFill>
              <a:latin typeface="Calibri" pitchFamily="34" charset="0"/>
              <a:cs typeface="Calibri" pitchFamily="34" charset="0"/>
            </a:endParaRPr>
          </a:p>
          <a:p>
            <a:pPr marL="0" indent="0">
              <a:buClrTx/>
              <a:buSzPct val="100000"/>
              <a:buNone/>
            </a:pPr>
            <a:r>
              <a:rPr lang="en-US" sz="2400" dirty="0" smtClean="0">
                <a:solidFill>
                  <a:schemeClr val="tx1"/>
                </a:solidFill>
                <a:latin typeface="Calibri" pitchFamily="34" charset="0"/>
                <a:cs typeface="Calibri" pitchFamily="34" charset="0"/>
              </a:rPr>
              <a:t>Since payments occur at the beginning of the year, this is an annuity due:</a:t>
            </a:r>
          </a:p>
          <a:p>
            <a:pPr>
              <a:buClrTx/>
              <a:buSzPct val="100000"/>
              <a:buFont typeface="Arial" pitchFamily="34" charset="0"/>
              <a:buChar char="•"/>
            </a:pPr>
            <a:endParaRPr lang="en-US" sz="2400" dirty="0" smtClean="0">
              <a:solidFill>
                <a:schemeClr val="tx1"/>
              </a:solidFill>
              <a:latin typeface="Calibri" pitchFamily="34" charset="0"/>
              <a:cs typeface="Calibri" pitchFamily="34" charset="0"/>
            </a:endParaRPr>
          </a:p>
          <a:p>
            <a:pPr>
              <a:buClrTx/>
              <a:buSzPct val="100000"/>
              <a:buFont typeface="Arial" pitchFamily="34" charset="0"/>
              <a:buChar char="•"/>
            </a:pPr>
            <a:endParaRPr lang="en-US" sz="2400" dirty="0" smtClean="0">
              <a:solidFill>
                <a:schemeClr val="tx1"/>
              </a:solidFill>
              <a:latin typeface="Calibri" pitchFamily="34" charset="0"/>
              <a:cs typeface="Calibri" pitchFamily="34" charset="0"/>
            </a:endParaRPr>
          </a:p>
        </p:txBody>
      </p:sp>
      <p:sp>
        <p:nvSpPr>
          <p:cNvPr id="6" name="Footer Placeholder 5"/>
          <p:cNvSpPr>
            <a:spLocks noGrp="1"/>
          </p:cNvSpPr>
          <p:nvPr>
            <p:ph type="ftr" sz="quarter" idx="11"/>
          </p:nvPr>
        </p:nvSpPr>
        <p:spPr/>
        <p:txBody>
          <a:bodyPr/>
          <a:lstStyle/>
          <a:p>
            <a:r>
              <a:rPr lang="en-US" smtClean="0"/>
              <a:t>Booth/Cleary Introduction to Corporate Finance, Second Edition</a:t>
            </a:r>
            <a:endParaRPr lang="en-US" dirty="0"/>
          </a:p>
        </p:txBody>
      </p:sp>
      <p:sp>
        <p:nvSpPr>
          <p:cNvPr id="5" name="Slide Number Placeholder 4"/>
          <p:cNvSpPr>
            <a:spLocks noGrp="1"/>
          </p:cNvSpPr>
          <p:nvPr>
            <p:ph type="sldNum" sz="quarter" idx="12"/>
          </p:nvPr>
        </p:nvSpPr>
        <p:spPr/>
        <p:txBody>
          <a:bodyPr/>
          <a:lstStyle/>
          <a:p>
            <a:fld id="{CA15C064-DD44-4CAC-873E-2D1F54821676}" type="slidenum">
              <a:rPr kumimoji="0" lang="en-US" smtClean="0"/>
              <a:pPr/>
              <a:t>14</a:t>
            </a:fld>
            <a:endParaRPr kumimoji="0" lang="en-US" dirty="0"/>
          </a:p>
        </p:txBody>
      </p:sp>
      <p:graphicFrame>
        <p:nvGraphicFramePr>
          <p:cNvPr id="19460" name="Object 4"/>
          <p:cNvGraphicFramePr>
            <a:graphicFrameLocks noChangeAspect="1"/>
          </p:cNvGraphicFramePr>
          <p:nvPr/>
        </p:nvGraphicFramePr>
        <p:xfrm>
          <a:off x="1157288" y="4114800"/>
          <a:ext cx="6538912" cy="1063625"/>
        </p:xfrm>
        <a:graphic>
          <a:graphicData uri="http://schemas.openxmlformats.org/presentationml/2006/ole">
            <p:oleObj spid="_x0000_s19460" name="Equation" r:id="rId3" imgW="2806560" imgH="457200" progId="Equation.3">
              <p:embed/>
            </p:oleObj>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anchor="ctr">
            <a:normAutofit/>
          </a:bodyPr>
          <a:lstStyle/>
          <a:p>
            <a:r>
              <a:rPr lang="en-US" b="1" cap="none" dirty="0" smtClean="0">
                <a:solidFill>
                  <a:schemeClr val="tx1"/>
                </a:solidFill>
                <a:effectLst/>
                <a:latin typeface="Calibri" pitchFamily="34" charset="0"/>
              </a:rPr>
              <a:t>Perpetuity Example</a:t>
            </a:r>
          </a:p>
        </p:txBody>
      </p:sp>
      <p:sp>
        <p:nvSpPr>
          <p:cNvPr id="3" name="Content Placeholder 2"/>
          <p:cNvSpPr>
            <a:spLocks noGrp="1"/>
          </p:cNvSpPr>
          <p:nvPr>
            <p:ph idx="1"/>
          </p:nvPr>
        </p:nvSpPr>
        <p:spPr>
          <a:xfrm>
            <a:off x="304800" y="1295400"/>
            <a:ext cx="8686800" cy="4525963"/>
          </a:xfrm>
        </p:spPr>
        <p:txBody>
          <a:bodyPr>
            <a:noAutofit/>
          </a:bodyPr>
          <a:lstStyle/>
          <a:p>
            <a:pPr>
              <a:buClrTx/>
              <a:buSzPct val="100000"/>
              <a:buNone/>
            </a:pPr>
            <a:r>
              <a:rPr lang="en-US" sz="2400" i="1" dirty="0" smtClean="0">
                <a:solidFill>
                  <a:schemeClr val="tx1"/>
                </a:solidFill>
                <a:latin typeface="Calibri" pitchFamily="34" charset="0"/>
                <a:cs typeface="Calibri" pitchFamily="34" charset="0"/>
              </a:rPr>
              <a:t>Example:</a:t>
            </a:r>
            <a:r>
              <a:rPr lang="en-US" sz="2400" dirty="0" smtClean="0">
                <a:solidFill>
                  <a:schemeClr val="tx1"/>
                </a:solidFill>
                <a:latin typeface="Calibri" pitchFamily="34" charset="0"/>
                <a:cs typeface="Calibri" pitchFamily="34" charset="0"/>
              </a:rPr>
              <a:t>  Gloria has won a contest where the prize is annual payments at the end of each year of $1,000 forever.  How much would she have to be paid today in order to give up the right to these perpetual payments if the appropriate interest rate is 10%?</a:t>
            </a:r>
          </a:p>
          <a:p>
            <a:pPr>
              <a:buClrTx/>
              <a:buSzPct val="100000"/>
              <a:buNone/>
            </a:pPr>
            <a:endParaRPr lang="en-US" sz="2400" dirty="0" smtClean="0">
              <a:solidFill>
                <a:schemeClr val="tx1"/>
              </a:solidFill>
              <a:latin typeface="Calibri" pitchFamily="34" charset="0"/>
              <a:cs typeface="Calibri" pitchFamily="34" charset="0"/>
            </a:endParaRPr>
          </a:p>
          <a:p>
            <a:pPr>
              <a:buClrTx/>
              <a:buSzPct val="100000"/>
              <a:buNone/>
            </a:pPr>
            <a:endParaRPr lang="en-US" sz="2400" dirty="0" smtClean="0">
              <a:solidFill>
                <a:schemeClr val="tx1"/>
              </a:solidFill>
              <a:latin typeface="Calibri" pitchFamily="34" charset="0"/>
              <a:cs typeface="Calibri" pitchFamily="34" charset="0"/>
            </a:endParaRPr>
          </a:p>
          <a:p>
            <a:pPr>
              <a:buClrTx/>
              <a:buSzPct val="100000"/>
              <a:buNone/>
            </a:pPr>
            <a:endParaRPr lang="en-US" sz="2400" dirty="0" smtClean="0">
              <a:solidFill>
                <a:schemeClr val="tx1"/>
              </a:solidFill>
              <a:latin typeface="Calibri" pitchFamily="34" charset="0"/>
              <a:cs typeface="Calibri" pitchFamily="34" charset="0"/>
            </a:endParaRPr>
          </a:p>
          <a:p>
            <a:pPr marL="0" indent="0">
              <a:buClrTx/>
              <a:buSzPct val="100000"/>
              <a:buNone/>
            </a:pPr>
            <a:r>
              <a:rPr lang="en-US" sz="2400" dirty="0" smtClean="0">
                <a:solidFill>
                  <a:schemeClr val="tx1"/>
                </a:solidFill>
                <a:latin typeface="Calibri" pitchFamily="34" charset="0"/>
                <a:cs typeface="Calibri" pitchFamily="34" charset="0"/>
              </a:rPr>
              <a:t>Gloria would have to be paid at least $10,000 in order to be willing to give up her right to receive the perpetual payments.</a:t>
            </a:r>
          </a:p>
          <a:p>
            <a:pPr>
              <a:buClrTx/>
              <a:buSzPct val="100000"/>
              <a:buNone/>
            </a:pPr>
            <a:endParaRPr lang="en-US" sz="2400" dirty="0" smtClean="0">
              <a:solidFill>
                <a:schemeClr val="tx1"/>
              </a:solidFill>
              <a:latin typeface="Calibri" pitchFamily="34" charset="0"/>
              <a:cs typeface="Calibri" pitchFamily="34" charset="0"/>
            </a:endParaRPr>
          </a:p>
          <a:p>
            <a:pPr>
              <a:buClrTx/>
              <a:buSzPct val="100000"/>
              <a:buFont typeface="Arial" pitchFamily="34" charset="0"/>
              <a:buChar char="•"/>
            </a:pPr>
            <a:endParaRPr lang="en-US" sz="2400" dirty="0" smtClean="0">
              <a:solidFill>
                <a:schemeClr val="tx1"/>
              </a:solidFill>
              <a:latin typeface="Calibri" pitchFamily="34" charset="0"/>
              <a:cs typeface="Calibri" pitchFamily="34" charset="0"/>
            </a:endParaRPr>
          </a:p>
        </p:txBody>
      </p:sp>
      <p:sp>
        <p:nvSpPr>
          <p:cNvPr id="6" name="Footer Placeholder 5"/>
          <p:cNvSpPr>
            <a:spLocks noGrp="1"/>
          </p:cNvSpPr>
          <p:nvPr>
            <p:ph type="ftr" sz="quarter" idx="11"/>
          </p:nvPr>
        </p:nvSpPr>
        <p:spPr/>
        <p:txBody>
          <a:bodyPr/>
          <a:lstStyle/>
          <a:p>
            <a:r>
              <a:rPr lang="en-US" smtClean="0"/>
              <a:t>Booth/Cleary Introduction to Corporate Finance, Second Edition</a:t>
            </a:r>
            <a:endParaRPr lang="en-US" dirty="0"/>
          </a:p>
        </p:txBody>
      </p:sp>
      <p:sp>
        <p:nvSpPr>
          <p:cNvPr id="5" name="Slide Number Placeholder 4"/>
          <p:cNvSpPr>
            <a:spLocks noGrp="1"/>
          </p:cNvSpPr>
          <p:nvPr>
            <p:ph type="sldNum" sz="quarter" idx="12"/>
          </p:nvPr>
        </p:nvSpPr>
        <p:spPr/>
        <p:txBody>
          <a:bodyPr/>
          <a:lstStyle/>
          <a:p>
            <a:fld id="{CA15C064-DD44-4CAC-873E-2D1F54821676}" type="slidenum">
              <a:rPr kumimoji="0" lang="en-US" smtClean="0"/>
              <a:pPr/>
              <a:t>15</a:t>
            </a:fld>
            <a:endParaRPr kumimoji="0" lang="en-US" dirty="0"/>
          </a:p>
        </p:txBody>
      </p:sp>
      <p:graphicFrame>
        <p:nvGraphicFramePr>
          <p:cNvPr id="19460" name="Object 4"/>
          <p:cNvGraphicFramePr>
            <a:graphicFrameLocks noChangeAspect="1"/>
          </p:cNvGraphicFramePr>
          <p:nvPr/>
        </p:nvGraphicFramePr>
        <p:xfrm>
          <a:off x="2895600" y="2819400"/>
          <a:ext cx="3519488" cy="915988"/>
        </p:xfrm>
        <a:graphic>
          <a:graphicData uri="http://schemas.openxmlformats.org/presentationml/2006/ole">
            <p:oleObj spid="_x0000_s21506" name="Equation" r:id="rId3" imgW="1511280" imgH="393480" progId="Equation.3">
              <p:embed/>
            </p:oleObj>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8229600" cy="838200"/>
          </a:xfrm>
        </p:spPr>
        <p:txBody>
          <a:bodyPr vert="horz" anchor="ctr">
            <a:normAutofit/>
          </a:bodyPr>
          <a:lstStyle/>
          <a:p>
            <a:r>
              <a:rPr lang="en-US" b="1" cap="none" dirty="0" smtClean="0">
                <a:solidFill>
                  <a:schemeClr val="tx1"/>
                </a:solidFill>
                <a:effectLst/>
                <a:latin typeface="Calibri" pitchFamily="34" charset="0"/>
              </a:rPr>
              <a:t>Nominal Versus Effective Rates</a:t>
            </a:r>
          </a:p>
        </p:txBody>
      </p:sp>
      <p:sp>
        <p:nvSpPr>
          <p:cNvPr id="3" name="Content Placeholder 2"/>
          <p:cNvSpPr>
            <a:spLocks noGrp="1"/>
          </p:cNvSpPr>
          <p:nvPr>
            <p:ph idx="1"/>
          </p:nvPr>
        </p:nvSpPr>
        <p:spPr>
          <a:xfrm>
            <a:off x="457200" y="914400"/>
            <a:ext cx="8305800" cy="4525963"/>
          </a:xfrm>
        </p:spPr>
        <p:txBody>
          <a:bodyPr>
            <a:noAutofit/>
          </a:bodyPr>
          <a:lstStyle/>
          <a:p>
            <a:pPr>
              <a:buClrTx/>
              <a:buSzPct val="100000"/>
              <a:buFont typeface="Arial" pitchFamily="34" charset="0"/>
              <a:buChar char="•"/>
            </a:pPr>
            <a:r>
              <a:rPr lang="en-US" sz="2000" dirty="0" smtClean="0">
                <a:solidFill>
                  <a:schemeClr val="tx1"/>
                </a:solidFill>
                <a:latin typeface="Calibri" pitchFamily="34" charset="0"/>
                <a:cs typeface="Calibri" pitchFamily="34" charset="0"/>
              </a:rPr>
              <a:t>When the payment frequency (</a:t>
            </a:r>
            <a:r>
              <a:rPr lang="en-US" sz="2000" i="1" dirty="0" smtClean="0">
                <a:solidFill>
                  <a:schemeClr val="tx1"/>
                </a:solidFill>
                <a:latin typeface="Calibri" pitchFamily="34" charset="0"/>
                <a:cs typeface="Calibri" pitchFamily="34" charset="0"/>
              </a:rPr>
              <a:t>f </a:t>
            </a:r>
            <a:r>
              <a:rPr lang="en-US" sz="2000" dirty="0" smtClean="0">
                <a:solidFill>
                  <a:schemeClr val="tx1"/>
                </a:solidFill>
                <a:latin typeface="Calibri" pitchFamily="34" charset="0"/>
                <a:cs typeface="Calibri" pitchFamily="34" charset="0"/>
              </a:rPr>
              <a:t>) and interest compounding frequencies </a:t>
            </a:r>
            <a:r>
              <a:rPr lang="en-US" sz="2000" i="1" dirty="0" smtClean="0">
                <a:solidFill>
                  <a:schemeClr val="tx1"/>
                </a:solidFill>
                <a:latin typeface="Calibri" pitchFamily="34" charset="0"/>
                <a:cs typeface="Calibri" pitchFamily="34" charset="0"/>
              </a:rPr>
              <a:t>(m</a:t>
            </a:r>
            <a:r>
              <a:rPr lang="en-US" sz="2000" dirty="0" smtClean="0">
                <a:solidFill>
                  <a:schemeClr val="tx1"/>
                </a:solidFill>
                <a:latin typeface="Calibri" pitchFamily="34" charset="0"/>
                <a:cs typeface="Calibri" pitchFamily="34" charset="0"/>
              </a:rPr>
              <a:t>) match (</a:t>
            </a:r>
            <a:r>
              <a:rPr lang="en-US" sz="2000" i="1" dirty="0" smtClean="0">
                <a:solidFill>
                  <a:schemeClr val="tx1"/>
                </a:solidFill>
                <a:latin typeface="Calibri" pitchFamily="34" charset="0"/>
                <a:cs typeface="Calibri" pitchFamily="34" charset="0"/>
              </a:rPr>
              <a:t>m</a:t>
            </a:r>
            <a:r>
              <a:rPr lang="en-US" sz="2000" dirty="0" smtClean="0">
                <a:solidFill>
                  <a:schemeClr val="tx1"/>
                </a:solidFill>
                <a:latin typeface="Calibri" pitchFamily="34" charset="0"/>
                <a:cs typeface="Calibri" pitchFamily="34" charset="0"/>
              </a:rPr>
              <a:t> = </a:t>
            </a:r>
            <a:r>
              <a:rPr lang="en-US" sz="2000" i="1" dirty="0" smtClean="0">
                <a:solidFill>
                  <a:schemeClr val="tx1"/>
                </a:solidFill>
                <a:latin typeface="Calibri" pitchFamily="34" charset="0"/>
                <a:cs typeface="Calibri" pitchFamily="34" charset="0"/>
              </a:rPr>
              <a:t>f </a:t>
            </a:r>
            <a:r>
              <a:rPr lang="en-US" sz="2000" dirty="0" smtClean="0">
                <a:solidFill>
                  <a:schemeClr val="tx1"/>
                </a:solidFill>
                <a:latin typeface="Calibri" pitchFamily="34" charset="0"/>
                <a:cs typeface="Calibri" pitchFamily="34" charset="0"/>
              </a:rPr>
              <a:t>), interest rate calculations are relatively simple</a:t>
            </a:r>
          </a:p>
          <a:p>
            <a:pPr>
              <a:buClrTx/>
              <a:buSzPct val="100000"/>
              <a:buFont typeface="Arial" pitchFamily="34" charset="0"/>
              <a:buChar char="•"/>
            </a:pPr>
            <a:r>
              <a:rPr lang="en-US" sz="2000" dirty="0" smtClean="0">
                <a:solidFill>
                  <a:schemeClr val="tx1"/>
                </a:solidFill>
                <a:latin typeface="Calibri" pitchFamily="34" charset="0"/>
                <a:cs typeface="Calibri" pitchFamily="34" charset="0"/>
              </a:rPr>
              <a:t>But, when payment and interest compounding frequencies do not match (</a:t>
            </a:r>
            <a:r>
              <a:rPr lang="en-US" sz="2000" i="1" dirty="0" smtClean="0">
                <a:solidFill>
                  <a:schemeClr val="tx1"/>
                </a:solidFill>
                <a:latin typeface="Calibri" pitchFamily="34" charset="0"/>
                <a:cs typeface="Calibri" pitchFamily="34" charset="0"/>
              </a:rPr>
              <a:t>m</a:t>
            </a:r>
            <a:r>
              <a:rPr lang="en-US" sz="2000" dirty="0" smtClean="0">
                <a:solidFill>
                  <a:schemeClr val="tx1"/>
                </a:solidFill>
                <a:latin typeface="Calibri" pitchFamily="34" charset="0"/>
                <a:cs typeface="Calibri" pitchFamily="34" charset="0"/>
              </a:rPr>
              <a:t> ≠ </a:t>
            </a:r>
            <a:r>
              <a:rPr lang="en-US" sz="2000" i="1" dirty="0" smtClean="0">
                <a:solidFill>
                  <a:schemeClr val="tx1"/>
                </a:solidFill>
                <a:latin typeface="Calibri" pitchFamily="34" charset="0"/>
                <a:cs typeface="Calibri" pitchFamily="34" charset="0"/>
              </a:rPr>
              <a:t>f </a:t>
            </a:r>
            <a:r>
              <a:rPr lang="en-US" sz="2000" dirty="0" smtClean="0">
                <a:solidFill>
                  <a:schemeClr val="tx1"/>
                </a:solidFill>
                <a:latin typeface="Calibri" pitchFamily="34" charset="0"/>
                <a:cs typeface="Calibri" pitchFamily="34" charset="0"/>
              </a:rPr>
              <a:t>), we must calculate effective periodic rates using equation 5-11.  Mortgages, where interest compounds semi-annually but payments are often made monthly, are an example (see section 5.6).</a:t>
            </a:r>
          </a:p>
          <a:p>
            <a:pPr>
              <a:buClrTx/>
              <a:buSzPct val="100000"/>
              <a:buFont typeface="Arial" pitchFamily="34" charset="0"/>
              <a:buChar char="•"/>
            </a:pPr>
            <a:endParaRPr lang="en-US" sz="2000" dirty="0" smtClean="0">
              <a:solidFill>
                <a:schemeClr val="tx1"/>
              </a:solidFill>
              <a:latin typeface="Calibri" pitchFamily="34" charset="0"/>
              <a:cs typeface="Calibri" pitchFamily="34" charset="0"/>
            </a:endParaRPr>
          </a:p>
          <a:p>
            <a:pPr>
              <a:buClrTx/>
              <a:buSzPct val="100000"/>
              <a:buFont typeface="Arial" pitchFamily="34" charset="0"/>
              <a:buChar char="•"/>
            </a:pPr>
            <a:endParaRPr lang="en-US" sz="2000" dirty="0" smtClean="0">
              <a:solidFill>
                <a:schemeClr val="tx1"/>
              </a:solidFill>
              <a:latin typeface="Calibri" pitchFamily="34" charset="0"/>
              <a:cs typeface="Calibri" pitchFamily="34" charset="0"/>
            </a:endParaRPr>
          </a:p>
          <a:p>
            <a:pPr>
              <a:buClrTx/>
              <a:buSzPct val="100000"/>
              <a:buFont typeface="Arial" pitchFamily="34" charset="0"/>
              <a:buChar char="•"/>
            </a:pPr>
            <a:endParaRPr lang="en-US" sz="2000" dirty="0" smtClean="0">
              <a:solidFill>
                <a:schemeClr val="tx1"/>
              </a:solidFill>
              <a:latin typeface="Calibri" pitchFamily="34" charset="0"/>
              <a:cs typeface="Calibri" pitchFamily="34" charset="0"/>
            </a:endParaRPr>
          </a:p>
          <a:p>
            <a:pPr>
              <a:buClrTx/>
              <a:buSzPct val="100000"/>
              <a:buFont typeface="Arial" pitchFamily="34" charset="0"/>
              <a:buChar char="•"/>
            </a:pPr>
            <a:r>
              <a:rPr lang="en-US" sz="2000" dirty="0" smtClean="0">
                <a:solidFill>
                  <a:schemeClr val="tx1"/>
                </a:solidFill>
                <a:latin typeface="Calibri" pitchFamily="34" charset="0"/>
                <a:cs typeface="Calibri" pitchFamily="34" charset="0"/>
              </a:rPr>
              <a:t>Effective annual rates can be calculated using Equation 5-9 (where </a:t>
            </a:r>
            <a:r>
              <a:rPr lang="en-US" sz="2000" i="1" dirty="0" smtClean="0">
                <a:solidFill>
                  <a:schemeClr val="tx1"/>
                </a:solidFill>
                <a:latin typeface="Calibri" pitchFamily="34" charset="0"/>
                <a:cs typeface="Calibri" pitchFamily="34" charset="0"/>
              </a:rPr>
              <a:t>f</a:t>
            </a:r>
            <a:r>
              <a:rPr lang="en-US" sz="2000" dirty="0" smtClean="0">
                <a:solidFill>
                  <a:schemeClr val="tx1"/>
                </a:solidFill>
                <a:latin typeface="Calibri" pitchFamily="34" charset="0"/>
                <a:cs typeface="Calibri" pitchFamily="34" charset="0"/>
              </a:rPr>
              <a:t> = 1)</a:t>
            </a:r>
          </a:p>
          <a:p>
            <a:pPr>
              <a:buClrTx/>
              <a:buSzPct val="100000"/>
              <a:buFont typeface="Arial" pitchFamily="34" charset="0"/>
              <a:buChar char="•"/>
            </a:pPr>
            <a:endParaRPr lang="en-US" sz="2000" dirty="0" smtClean="0">
              <a:solidFill>
                <a:schemeClr val="tx1"/>
              </a:solidFill>
              <a:latin typeface="Calibri" pitchFamily="34" charset="0"/>
              <a:cs typeface="Calibri" pitchFamily="34" charset="0"/>
            </a:endParaRPr>
          </a:p>
          <a:p>
            <a:pPr>
              <a:buClrTx/>
              <a:buSzPct val="100000"/>
              <a:buFont typeface="Arial" pitchFamily="34" charset="0"/>
              <a:buChar char="•"/>
            </a:pPr>
            <a:endParaRPr lang="en-US" sz="2000" dirty="0" smtClean="0">
              <a:solidFill>
                <a:schemeClr val="tx1"/>
              </a:solidFill>
              <a:latin typeface="Calibri" pitchFamily="34" charset="0"/>
              <a:cs typeface="Calibri" pitchFamily="34" charset="0"/>
            </a:endParaRPr>
          </a:p>
          <a:p>
            <a:pPr>
              <a:buClrTx/>
              <a:buSzPct val="100000"/>
              <a:buFont typeface="Arial" pitchFamily="34" charset="0"/>
              <a:buChar char="•"/>
            </a:pPr>
            <a:endParaRPr lang="en-US" sz="2000" dirty="0" smtClean="0">
              <a:solidFill>
                <a:schemeClr val="tx1"/>
              </a:solidFill>
              <a:latin typeface="Calibri" pitchFamily="34" charset="0"/>
              <a:cs typeface="Calibri" pitchFamily="34" charset="0"/>
            </a:endParaRPr>
          </a:p>
          <a:p>
            <a:pPr>
              <a:buClrTx/>
              <a:buSzPct val="100000"/>
              <a:buFont typeface="Arial" pitchFamily="34" charset="0"/>
              <a:buChar char="•"/>
            </a:pPr>
            <a:r>
              <a:rPr lang="en-US" sz="2000" dirty="0" smtClean="0">
                <a:solidFill>
                  <a:schemeClr val="tx1"/>
                </a:solidFill>
                <a:latin typeface="Calibri" pitchFamily="34" charset="0"/>
                <a:cs typeface="Calibri" pitchFamily="34" charset="0"/>
              </a:rPr>
              <a:t>The </a:t>
            </a:r>
            <a:r>
              <a:rPr lang="en-US" sz="2000" i="1" dirty="0" smtClean="0">
                <a:solidFill>
                  <a:schemeClr val="tx1"/>
                </a:solidFill>
                <a:latin typeface="Calibri" pitchFamily="34" charset="0"/>
                <a:cs typeface="Calibri" pitchFamily="34" charset="0"/>
              </a:rPr>
              <a:t>effective rate</a:t>
            </a:r>
            <a:r>
              <a:rPr lang="en-US" sz="2000" dirty="0" smtClean="0">
                <a:solidFill>
                  <a:schemeClr val="tx1"/>
                </a:solidFill>
                <a:latin typeface="Calibri" pitchFamily="34" charset="0"/>
                <a:cs typeface="Calibri" pitchFamily="34" charset="0"/>
              </a:rPr>
              <a:t> is the rate at which a dollar invested grows over a given period</a:t>
            </a:r>
            <a:r>
              <a:rPr lang="en-US" sz="2000" dirty="0">
                <a:solidFill>
                  <a:schemeClr val="tx1"/>
                </a:solidFill>
                <a:latin typeface="Calibri" pitchFamily="34" charset="0"/>
                <a:cs typeface="Calibri" pitchFamily="34" charset="0"/>
              </a:rPr>
              <a:t> </a:t>
            </a:r>
            <a:r>
              <a:rPr lang="en-US" sz="2000" dirty="0" smtClean="0">
                <a:solidFill>
                  <a:schemeClr val="tx1"/>
                </a:solidFill>
                <a:latin typeface="Calibri" pitchFamily="34" charset="0"/>
                <a:cs typeface="Calibri" pitchFamily="34" charset="0"/>
              </a:rPr>
              <a:t>(e.g., daily, monthly, quarterly, etc.)</a:t>
            </a:r>
          </a:p>
        </p:txBody>
      </p:sp>
      <p:sp>
        <p:nvSpPr>
          <p:cNvPr id="7" name="Footer Placeholder 6"/>
          <p:cNvSpPr>
            <a:spLocks noGrp="1"/>
          </p:cNvSpPr>
          <p:nvPr>
            <p:ph type="ftr" sz="quarter" idx="11"/>
          </p:nvPr>
        </p:nvSpPr>
        <p:spPr/>
        <p:txBody>
          <a:bodyPr/>
          <a:lstStyle/>
          <a:p>
            <a:r>
              <a:rPr lang="en-US" smtClean="0"/>
              <a:t>Booth/Cleary Introduction to Corporate Finance, Second Edition</a:t>
            </a:r>
            <a:endParaRPr lang="en-US" dirty="0"/>
          </a:p>
        </p:txBody>
      </p:sp>
      <p:sp>
        <p:nvSpPr>
          <p:cNvPr id="6" name="Slide Number Placeholder 5"/>
          <p:cNvSpPr>
            <a:spLocks noGrp="1"/>
          </p:cNvSpPr>
          <p:nvPr>
            <p:ph type="sldNum" sz="quarter" idx="12"/>
          </p:nvPr>
        </p:nvSpPr>
        <p:spPr/>
        <p:txBody>
          <a:bodyPr/>
          <a:lstStyle/>
          <a:p>
            <a:fld id="{CA15C064-DD44-4CAC-873E-2D1F54821676}" type="slidenum">
              <a:rPr kumimoji="0" lang="en-US" smtClean="0"/>
              <a:pPr/>
              <a:t>16</a:t>
            </a:fld>
            <a:endParaRPr kumimoji="0" lang="en-US" dirty="0"/>
          </a:p>
        </p:txBody>
      </p:sp>
      <p:graphicFrame>
        <p:nvGraphicFramePr>
          <p:cNvPr id="14339" name="Object 3"/>
          <p:cNvGraphicFramePr>
            <a:graphicFrameLocks noChangeAspect="1"/>
          </p:cNvGraphicFramePr>
          <p:nvPr/>
        </p:nvGraphicFramePr>
        <p:xfrm>
          <a:off x="2971800" y="2819400"/>
          <a:ext cx="2722562" cy="1124270"/>
        </p:xfrm>
        <a:graphic>
          <a:graphicData uri="http://schemas.openxmlformats.org/presentationml/2006/ole">
            <p:oleObj spid="_x0000_s14339" name="Equation" r:id="rId3" imgW="1168200" imgH="482400" progId="Equation.3">
              <p:embed/>
            </p:oleObj>
          </a:graphicData>
        </a:graphic>
      </p:graphicFrame>
      <p:graphicFrame>
        <p:nvGraphicFramePr>
          <p:cNvPr id="14342" name="Object 6"/>
          <p:cNvGraphicFramePr>
            <a:graphicFrameLocks noChangeAspect="1"/>
          </p:cNvGraphicFramePr>
          <p:nvPr/>
        </p:nvGraphicFramePr>
        <p:xfrm>
          <a:off x="3048000" y="4267200"/>
          <a:ext cx="2544763" cy="1095375"/>
        </p:xfrm>
        <a:graphic>
          <a:graphicData uri="http://schemas.openxmlformats.org/presentationml/2006/ole">
            <p:oleObj spid="_x0000_s14342" name="Equation" r:id="rId4" imgW="1091880" imgH="469800" progId="Equation.3">
              <p:embed/>
            </p:oleObj>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8686800" cy="838200"/>
          </a:xfrm>
        </p:spPr>
        <p:txBody>
          <a:bodyPr vert="horz" anchor="ctr">
            <a:normAutofit/>
          </a:bodyPr>
          <a:lstStyle/>
          <a:p>
            <a:r>
              <a:rPr lang="en-US" b="1" cap="none" dirty="0" smtClean="0">
                <a:solidFill>
                  <a:schemeClr val="tx1"/>
                </a:solidFill>
                <a:effectLst/>
                <a:latin typeface="Calibri" pitchFamily="34" charset="0"/>
              </a:rPr>
              <a:t>Continuous Compounding</a:t>
            </a:r>
          </a:p>
        </p:txBody>
      </p:sp>
      <p:sp>
        <p:nvSpPr>
          <p:cNvPr id="3" name="Content Placeholder 2"/>
          <p:cNvSpPr>
            <a:spLocks noGrp="1"/>
          </p:cNvSpPr>
          <p:nvPr>
            <p:ph idx="1"/>
          </p:nvPr>
        </p:nvSpPr>
        <p:spPr>
          <a:xfrm>
            <a:off x="457200" y="914400"/>
            <a:ext cx="8153400" cy="2819400"/>
          </a:xfrm>
        </p:spPr>
        <p:txBody>
          <a:bodyPr>
            <a:noAutofit/>
          </a:bodyPr>
          <a:lstStyle/>
          <a:p>
            <a:pPr>
              <a:buClrTx/>
              <a:buSzPct val="100000"/>
              <a:buFont typeface="Arial" pitchFamily="34" charset="0"/>
              <a:buChar char="•"/>
            </a:pPr>
            <a:r>
              <a:rPr lang="en-US" sz="2200" dirty="0" smtClean="0">
                <a:solidFill>
                  <a:schemeClr val="tx1"/>
                </a:solidFill>
                <a:latin typeface="Calibri" pitchFamily="34" charset="0"/>
                <a:cs typeface="Calibri" pitchFamily="34" charset="0"/>
              </a:rPr>
              <a:t>As we increase the interest compounding frequency (</a:t>
            </a:r>
            <a:r>
              <a:rPr lang="en-US" sz="2200" i="1" dirty="0" smtClean="0">
                <a:solidFill>
                  <a:schemeClr val="tx1"/>
                </a:solidFill>
                <a:latin typeface="Calibri" pitchFamily="34" charset="0"/>
                <a:cs typeface="Calibri" pitchFamily="34" charset="0"/>
              </a:rPr>
              <a:t>m</a:t>
            </a:r>
            <a:r>
              <a:rPr lang="en-US" sz="2200" dirty="0" smtClean="0">
                <a:solidFill>
                  <a:schemeClr val="tx1"/>
                </a:solidFill>
                <a:latin typeface="Calibri" pitchFamily="34" charset="0"/>
                <a:cs typeface="Calibri" pitchFamily="34" charset="0"/>
              </a:rPr>
              <a:t>), we increase the effective annual rate.</a:t>
            </a:r>
          </a:p>
          <a:p>
            <a:pPr>
              <a:buClrTx/>
              <a:buSzPct val="100000"/>
              <a:buFont typeface="Arial" pitchFamily="34" charset="0"/>
              <a:buChar char="•"/>
            </a:pPr>
            <a:r>
              <a:rPr lang="en-US" sz="2200" dirty="0" smtClean="0">
                <a:solidFill>
                  <a:schemeClr val="tx1"/>
                </a:solidFill>
                <a:latin typeface="Calibri" pitchFamily="34" charset="0"/>
                <a:cs typeface="Calibri" pitchFamily="34" charset="0"/>
              </a:rPr>
              <a:t>As </a:t>
            </a:r>
            <a:r>
              <a:rPr lang="en-US" sz="2200" i="1" dirty="0" smtClean="0">
                <a:solidFill>
                  <a:schemeClr val="tx1"/>
                </a:solidFill>
                <a:latin typeface="Calibri" pitchFamily="34" charset="0"/>
                <a:cs typeface="Calibri" pitchFamily="34" charset="0"/>
              </a:rPr>
              <a:t>m </a:t>
            </a:r>
            <a:r>
              <a:rPr lang="en-US" sz="2200" dirty="0" smtClean="0">
                <a:solidFill>
                  <a:schemeClr val="tx1"/>
                </a:solidFill>
                <a:latin typeface="Calibri" pitchFamily="34" charset="0"/>
                <a:cs typeface="Calibri" pitchFamily="34" charset="0"/>
              </a:rPr>
              <a:t>becomes infinite, we achieve </a:t>
            </a:r>
            <a:r>
              <a:rPr lang="en-US" sz="2200" i="1" dirty="0" smtClean="0">
                <a:solidFill>
                  <a:schemeClr val="tx1"/>
                </a:solidFill>
                <a:latin typeface="Calibri" pitchFamily="34" charset="0"/>
                <a:cs typeface="Calibri" pitchFamily="34" charset="0"/>
              </a:rPr>
              <a:t>continuous compounding</a:t>
            </a:r>
            <a:r>
              <a:rPr lang="en-US" sz="2200" dirty="0" smtClean="0">
                <a:solidFill>
                  <a:schemeClr val="tx1"/>
                </a:solidFill>
                <a:latin typeface="Calibri" pitchFamily="34" charset="0"/>
                <a:cs typeface="Calibri" pitchFamily="34" charset="0"/>
              </a:rPr>
              <a:t>, and the effective annual rate is given by Equation 5-10</a:t>
            </a:r>
          </a:p>
          <a:p>
            <a:pPr>
              <a:buClrTx/>
              <a:buSzPct val="100000"/>
              <a:buFont typeface="Arial" pitchFamily="34" charset="0"/>
              <a:buChar char="•"/>
            </a:pPr>
            <a:endParaRPr lang="en-US" sz="2200" dirty="0" smtClean="0">
              <a:solidFill>
                <a:schemeClr val="tx1"/>
              </a:solidFill>
              <a:latin typeface="Calibri" pitchFamily="34" charset="0"/>
              <a:cs typeface="Calibri" pitchFamily="34" charset="0"/>
            </a:endParaRPr>
          </a:p>
          <a:p>
            <a:pPr>
              <a:buClrTx/>
              <a:buSzPct val="100000"/>
              <a:buFont typeface="Arial" pitchFamily="34" charset="0"/>
              <a:buChar char="•"/>
            </a:pPr>
            <a:endParaRPr lang="en-US" sz="2200" dirty="0" smtClean="0">
              <a:solidFill>
                <a:schemeClr val="tx1"/>
              </a:solidFill>
              <a:latin typeface="Calibri" pitchFamily="34" charset="0"/>
              <a:cs typeface="Calibri" pitchFamily="34" charset="0"/>
            </a:endParaRPr>
          </a:p>
          <a:p>
            <a:pPr>
              <a:buClrTx/>
              <a:buSzPct val="100000"/>
              <a:buNone/>
            </a:pPr>
            <a:r>
              <a:rPr lang="en-US" sz="2200" dirty="0" smtClean="0">
                <a:solidFill>
                  <a:schemeClr val="tx1"/>
                </a:solidFill>
                <a:latin typeface="Calibri" pitchFamily="34" charset="0"/>
                <a:cs typeface="Calibri" pitchFamily="34" charset="0"/>
              </a:rPr>
              <a:t>	where </a:t>
            </a:r>
            <a:r>
              <a:rPr lang="en-US" sz="2200" i="1" dirty="0" smtClean="0">
                <a:solidFill>
                  <a:schemeClr val="tx1"/>
                </a:solidFill>
                <a:latin typeface="Calibri" pitchFamily="34" charset="0"/>
                <a:cs typeface="Calibri" pitchFamily="34" charset="0"/>
              </a:rPr>
              <a:t>e</a:t>
            </a:r>
            <a:r>
              <a:rPr lang="en-US" sz="2200" dirty="0" smtClean="0">
                <a:solidFill>
                  <a:schemeClr val="tx1"/>
                </a:solidFill>
                <a:latin typeface="Calibri" pitchFamily="34" charset="0"/>
                <a:cs typeface="Calibri" pitchFamily="34" charset="0"/>
              </a:rPr>
              <a:t> is Euler’s number (approx. 2.718)</a:t>
            </a:r>
          </a:p>
          <a:p>
            <a:pPr>
              <a:buClrTx/>
              <a:buSzPct val="100000"/>
              <a:buFont typeface="Arial" pitchFamily="34" charset="0"/>
              <a:buChar char="•"/>
            </a:pPr>
            <a:endParaRPr lang="en-US" sz="2200" dirty="0" smtClean="0">
              <a:solidFill>
                <a:schemeClr val="tx1"/>
              </a:solidFill>
              <a:latin typeface="Calibri" pitchFamily="34" charset="0"/>
              <a:cs typeface="Calibri" pitchFamily="34" charset="0"/>
            </a:endParaRPr>
          </a:p>
          <a:p>
            <a:pPr>
              <a:buClrTx/>
              <a:buSzPct val="100000"/>
              <a:buFont typeface="Arial" pitchFamily="34" charset="0"/>
              <a:buChar char="•"/>
            </a:pPr>
            <a:endParaRPr lang="en-US" sz="2200" dirty="0" smtClean="0">
              <a:solidFill>
                <a:schemeClr val="tx1"/>
              </a:solidFill>
              <a:latin typeface="Calibri" pitchFamily="34" charset="0"/>
              <a:cs typeface="Calibri" pitchFamily="34" charset="0"/>
            </a:endParaRPr>
          </a:p>
          <a:p>
            <a:pPr>
              <a:buClrTx/>
              <a:buSzPct val="100000"/>
              <a:buFont typeface="Arial" pitchFamily="34" charset="0"/>
              <a:buChar char="•"/>
            </a:pPr>
            <a:endParaRPr lang="en-US" sz="2200" dirty="0" smtClean="0">
              <a:solidFill>
                <a:schemeClr val="tx1"/>
              </a:solidFill>
              <a:latin typeface="Calibri" pitchFamily="34" charset="0"/>
              <a:cs typeface="Calibri" pitchFamily="34" charset="0"/>
            </a:endParaRPr>
          </a:p>
          <a:p>
            <a:pPr>
              <a:buClrTx/>
              <a:buSzPct val="100000"/>
              <a:buFont typeface="Arial" pitchFamily="34" charset="0"/>
              <a:buChar char="•"/>
            </a:pPr>
            <a:endParaRPr lang="en-US" sz="2200" dirty="0" smtClean="0">
              <a:solidFill>
                <a:schemeClr val="tx1"/>
              </a:solidFill>
              <a:latin typeface="Calibri" pitchFamily="34" charset="0"/>
              <a:cs typeface="Calibri" pitchFamily="34" charset="0"/>
            </a:endParaRPr>
          </a:p>
          <a:p>
            <a:pPr>
              <a:buClrTx/>
              <a:buSzPct val="100000"/>
              <a:buFont typeface="Arial" pitchFamily="34" charset="0"/>
              <a:buChar char="•"/>
            </a:pPr>
            <a:endParaRPr lang="en-US" sz="2200" dirty="0" smtClean="0">
              <a:solidFill>
                <a:schemeClr val="tx1"/>
              </a:solidFill>
              <a:latin typeface="Calibri" pitchFamily="34" charset="0"/>
              <a:cs typeface="Calibri" pitchFamily="34" charset="0"/>
            </a:endParaRPr>
          </a:p>
        </p:txBody>
      </p:sp>
      <p:sp>
        <p:nvSpPr>
          <p:cNvPr id="8" name="Footer Placeholder 7"/>
          <p:cNvSpPr>
            <a:spLocks noGrp="1"/>
          </p:cNvSpPr>
          <p:nvPr>
            <p:ph type="ftr" sz="quarter" idx="11"/>
          </p:nvPr>
        </p:nvSpPr>
        <p:spPr/>
        <p:txBody>
          <a:bodyPr/>
          <a:lstStyle/>
          <a:p>
            <a:r>
              <a:rPr lang="en-US" smtClean="0"/>
              <a:t>Booth/Cleary Introduction to Corporate Finance, Second Edition</a:t>
            </a:r>
            <a:endParaRPr lang="en-US" dirty="0"/>
          </a:p>
        </p:txBody>
      </p:sp>
      <p:sp>
        <p:nvSpPr>
          <p:cNvPr id="7" name="Slide Number Placeholder 6"/>
          <p:cNvSpPr>
            <a:spLocks noGrp="1"/>
          </p:cNvSpPr>
          <p:nvPr>
            <p:ph type="sldNum" sz="quarter" idx="12"/>
          </p:nvPr>
        </p:nvSpPr>
        <p:spPr/>
        <p:txBody>
          <a:bodyPr/>
          <a:lstStyle/>
          <a:p>
            <a:fld id="{CA15C064-DD44-4CAC-873E-2D1F54821676}" type="slidenum">
              <a:rPr kumimoji="0" lang="en-US" smtClean="0"/>
              <a:pPr/>
              <a:t>17</a:t>
            </a:fld>
            <a:endParaRPr kumimoji="0" lang="en-US" dirty="0"/>
          </a:p>
        </p:txBody>
      </p:sp>
      <p:graphicFrame>
        <p:nvGraphicFramePr>
          <p:cNvPr id="14339" name="Object 3"/>
          <p:cNvGraphicFramePr>
            <a:graphicFrameLocks noChangeAspect="1"/>
          </p:cNvGraphicFramePr>
          <p:nvPr/>
        </p:nvGraphicFramePr>
        <p:xfrm>
          <a:off x="3505200" y="2438400"/>
          <a:ext cx="1568450" cy="473075"/>
        </p:xfrm>
        <a:graphic>
          <a:graphicData uri="http://schemas.openxmlformats.org/presentationml/2006/ole">
            <p:oleObj spid="_x0000_s15362" name="Equation" r:id="rId3" imgW="672840" imgH="203040" progId="Equation.3">
              <p:embed/>
            </p:oleObj>
          </a:graphicData>
        </a:graphic>
      </p:graphicFrame>
      <p:graphicFrame>
        <p:nvGraphicFramePr>
          <p:cNvPr id="6" name="Table 5"/>
          <p:cNvGraphicFramePr>
            <a:graphicFrameLocks noGrp="1"/>
          </p:cNvGraphicFramePr>
          <p:nvPr/>
        </p:nvGraphicFramePr>
        <p:xfrm>
          <a:off x="1524000" y="3886200"/>
          <a:ext cx="6096000" cy="2595880"/>
        </p:xfrm>
        <a:graphic>
          <a:graphicData uri="http://schemas.openxmlformats.org/drawingml/2006/table">
            <a:tbl>
              <a:tblPr firstRow="1" bandRow="1">
                <a:tableStyleId>{5C22544A-7EE6-4342-B048-85BDC9FD1C3A}</a:tableStyleId>
              </a:tblPr>
              <a:tblGrid>
                <a:gridCol w="3048000"/>
                <a:gridCol w="3048000"/>
              </a:tblGrid>
              <a:tr h="370840">
                <a:tc>
                  <a:txBody>
                    <a:bodyPr/>
                    <a:lstStyle/>
                    <a:p>
                      <a:pPr algn="ctr"/>
                      <a:r>
                        <a:rPr lang="en-US" dirty="0" smtClean="0">
                          <a:solidFill>
                            <a:schemeClr val="tx1"/>
                          </a:solidFill>
                        </a:rPr>
                        <a:t>12% Compounded </a:t>
                      </a:r>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smtClean="0">
                          <a:solidFill>
                            <a:schemeClr val="tx1"/>
                          </a:solidFill>
                        </a:rPr>
                        <a:t>Effective Annual Rate</a:t>
                      </a:r>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pPr algn="ctr"/>
                      <a:r>
                        <a:rPr lang="en-US" dirty="0" smtClean="0"/>
                        <a:t>Annually (</a:t>
                      </a:r>
                      <a:r>
                        <a:rPr lang="en-US" i="1" dirty="0" smtClean="0"/>
                        <a:t>m</a:t>
                      </a:r>
                      <a:r>
                        <a:rPr lang="en-US" i="0" dirty="0" smtClean="0"/>
                        <a:t> = 1)</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smtClean="0"/>
                        <a:t>12.0000%</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pPr algn="ctr"/>
                      <a:r>
                        <a:rPr lang="en-US" dirty="0" smtClean="0"/>
                        <a:t>Semi-annually (</a:t>
                      </a:r>
                      <a:r>
                        <a:rPr lang="en-US" i="1" dirty="0" smtClean="0"/>
                        <a:t>m</a:t>
                      </a:r>
                      <a:r>
                        <a:rPr lang="en-US" i="0" dirty="0" smtClean="0"/>
                        <a:t> = 2)</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smtClean="0"/>
                        <a:t>12.3600%</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pPr algn="ctr"/>
                      <a:r>
                        <a:rPr lang="en-US" dirty="0" smtClean="0"/>
                        <a:t>Quarterly (</a:t>
                      </a:r>
                      <a:r>
                        <a:rPr lang="en-US" i="1" dirty="0" smtClean="0"/>
                        <a:t>m</a:t>
                      </a:r>
                      <a:r>
                        <a:rPr lang="en-US" i="0" dirty="0" smtClean="0"/>
                        <a:t> = 4)</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smtClean="0"/>
                        <a:t>12.5509%</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pPr algn="ctr"/>
                      <a:r>
                        <a:rPr lang="en-US" dirty="0" smtClean="0"/>
                        <a:t>Monthly (</a:t>
                      </a:r>
                      <a:r>
                        <a:rPr lang="en-US" i="1" dirty="0" smtClean="0"/>
                        <a:t>m</a:t>
                      </a:r>
                      <a:r>
                        <a:rPr lang="en-US" i="0" dirty="0" smtClean="0"/>
                        <a:t> = 12)</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smtClean="0"/>
                        <a:t>12.6825%</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pPr algn="ctr"/>
                      <a:r>
                        <a:rPr lang="en-US" dirty="0" smtClean="0"/>
                        <a:t>Daily (</a:t>
                      </a:r>
                      <a:r>
                        <a:rPr lang="en-US" i="1" dirty="0" smtClean="0"/>
                        <a:t>m</a:t>
                      </a:r>
                      <a:r>
                        <a:rPr lang="en-US" i="0" dirty="0" smtClean="0"/>
                        <a:t> = 365)</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smtClean="0"/>
                        <a:t>12.7478%</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pPr algn="ctr"/>
                      <a:r>
                        <a:rPr lang="en-US" dirty="0" smtClean="0"/>
                        <a:t>Continuously</a:t>
                      </a:r>
                      <a:r>
                        <a:rPr lang="en-US" baseline="0" dirty="0" smtClean="0"/>
                        <a:t> (</a:t>
                      </a:r>
                      <a:r>
                        <a:rPr lang="en-US" i="1" baseline="0" dirty="0" smtClean="0"/>
                        <a:t>m</a:t>
                      </a:r>
                      <a:r>
                        <a:rPr lang="en-US" i="0" baseline="0" dirty="0" smtClean="0"/>
                        <a:t> = </a:t>
                      </a:r>
                      <a:r>
                        <a:rPr lang="en-US" i="0" baseline="0" dirty="0" smtClean="0">
                          <a:latin typeface="Georgia"/>
                        </a:rPr>
                        <a:t>∞)</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smtClean="0"/>
                        <a:t>12.7497%</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anchor="ctr">
            <a:normAutofit/>
          </a:bodyPr>
          <a:lstStyle/>
          <a:p>
            <a:r>
              <a:rPr lang="en-US" b="1" cap="none" dirty="0" smtClean="0">
                <a:solidFill>
                  <a:schemeClr val="tx1"/>
                </a:solidFill>
                <a:effectLst/>
                <a:latin typeface="Calibri" pitchFamily="34" charset="0"/>
              </a:rPr>
              <a:t>Loan or Mortgage Arrangements</a:t>
            </a:r>
          </a:p>
        </p:txBody>
      </p:sp>
      <p:sp>
        <p:nvSpPr>
          <p:cNvPr id="3" name="Content Placeholder 2"/>
          <p:cNvSpPr>
            <a:spLocks noGrp="1"/>
          </p:cNvSpPr>
          <p:nvPr>
            <p:ph idx="1"/>
          </p:nvPr>
        </p:nvSpPr>
        <p:spPr>
          <a:xfrm>
            <a:off x="304800" y="1295400"/>
            <a:ext cx="8458200" cy="4876800"/>
          </a:xfrm>
        </p:spPr>
        <p:txBody>
          <a:bodyPr>
            <a:noAutofit/>
          </a:bodyPr>
          <a:lstStyle/>
          <a:p>
            <a:pPr>
              <a:buClrTx/>
              <a:buSzPct val="100000"/>
              <a:buFont typeface="Arial" pitchFamily="34" charset="0"/>
              <a:buChar char="•"/>
            </a:pPr>
            <a:r>
              <a:rPr lang="en-US" sz="2400" dirty="0" smtClean="0">
                <a:solidFill>
                  <a:schemeClr val="tx1"/>
                </a:solidFill>
                <a:latin typeface="Calibri" pitchFamily="34" charset="0"/>
                <a:cs typeface="Calibri" pitchFamily="34" charset="0"/>
              </a:rPr>
              <a:t>Loans and mortgages often involve blended payments, where each payment is a combination of interest and principal so that the loan is amortized, or paid off in full, in an orderly fashion with equal payments over its term.</a:t>
            </a:r>
          </a:p>
          <a:p>
            <a:pPr>
              <a:buClrTx/>
              <a:buSzPct val="100000"/>
              <a:buFont typeface="Arial" pitchFamily="34" charset="0"/>
              <a:buChar char="•"/>
            </a:pPr>
            <a:r>
              <a:rPr lang="en-US" sz="2400" dirty="0" smtClean="0">
                <a:solidFill>
                  <a:schemeClr val="tx1"/>
                </a:solidFill>
                <a:latin typeface="Calibri" pitchFamily="34" charset="0"/>
                <a:cs typeface="Calibri" pitchFamily="34" charset="0"/>
              </a:rPr>
              <a:t>Loans and mortgages are an important application of annuity concepts, since equal payments are made at regular intervals based on a fixed interest rate specified when the loan is taken out.</a:t>
            </a:r>
          </a:p>
          <a:p>
            <a:pPr>
              <a:buClrTx/>
              <a:buSzPct val="100000"/>
              <a:buFont typeface="Arial" pitchFamily="34" charset="0"/>
              <a:buChar char="•"/>
            </a:pPr>
            <a:r>
              <a:rPr lang="en-US" sz="2400" dirty="0" smtClean="0">
                <a:solidFill>
                  <a:schemeClr val="tx1"/>
                </a:solidFill>
                <a:latin typeface="Calibri" pitchFamily="34" charset="0"/>
                <a:cs typeface="Calibri" pitchFamily="34" charset="0"/>
              </a:rPr>
              <a:t>Although loan payments are equal, the interest portion and principal portions fluctuate with each payment.  Initially, the majority of a payment is interest, but over time the proportion represented by principal repayment increases.</a:t>
            </a:r>
            <a:endParaRPr lang="en-US" sz="2400" dirty="0">
              <a:solidFill>
                <a:schemeClr val="tx1"/>
              </a:solidFill>
              <a:latin typeface="Calibri" pitchFamily="34" charset="0"/>
              <a:cs typeface="Calibri" pitchFamily="34" charset="0"/>
            </a:endParaRPr>
          </a:p>
        </p:txBody>
      </p:sp>
      <p:sp>
        <p:nvSpPr>
          <p:cNvPr id="5" name="Footer Placeholder 4"/>
          <p:cNvSpPr>
            <a:spLocks noGrp="1"/>
          </p:cNvSpPr>
          <p:nvPr>
            <p:ph type="ftr" sz="quarter" idx="11"/>
          </p:nvPr>
        </p:nvSpPr>
        <p:spPr/>
        <p:txBody>
          <a:bodyPr/>
          <a:lstStyle/>
          <a:p>
            <a:r>
              <a:rPr lang="en-US" smtClean="0"/>
              <a:t>Booth/Cleary Introduction to Corporate Finance, Second Edition</a:t>
            </a:r>
            <a:endParaRPr lang="en-US" dirty="0"/>
          </a:p>
        </p:txBody>
      </p:sp>
      <p:sp>
        <p:nvSpPr>
          <p:cNvPr id="4" name="Slide Number Placeholder 3"/>
          <p:cNvSpPr>
            <a:spLocks noGrp="1"/>
          </p:cNvSpPr>
          <p:nvPr>
            <p:ph type="sldNum" sz="quarter" idx="12"/>
          </p:nvPr>
        </p:nvSpPr>
        <p:spPr/>
        <p:txBody>
          <a:bodyPr/>
          <a:lstStyle/>
          <a:p>
            <a:fld id="{CA15C064-DD44-4CAC-873E-2D1F54821676}" type="slidenum">
              <a:rPr kumimoji="0" lang="en-US" smtClean="0"/>
              <a:pPr/>
              <a:t>18</a:t>
            </a:fld>
            <a:endParaRPr kumimoji="0"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04800"/>
            <a:ext cx="8686800" cy="838200"/>
          </a:xfrm>
        </p:spPr>
        <p:txBody>
          <a:bodyPr vert="horz" anchor="ctr">
            <a:normAutofit/>
          </a:bodyPr>
          <a:lstStyle/>
          <a:p>
            <a:r>
              <a:rPr lang="en-US" b="1" cap="none" dirty="0" smtClean="0">
                <a:solidFill>
                  <a:schemeClr val="tx1"/>
                </a:solidFill>
                <a:effectLst/>
                <a:latin typeface="Calibri" pitchFamily="34" charset="0"/>
              </a:rPr>
              <a:t>Loan Payments and Amortization</a:t>
            </a:r>
          </a:p>
        </p:txBody>
      </p:sp>
      <p:sp>
        <p:nvSpPr>
          <p:cNvPr id="3" name="Content Placeholder 2"/>
          <p:cNvSpPr>
            <a:spLocks noGrp="1"/>
          </p:cNvSpPr>
          <p:nvPr>
            <p:ph idx="1"/>
          </p:nvPr>
        </p:nvSpPr>
        <p:spPr>
          <a:xfrm>
            <a:off x="304800" y="1143000"/>
            <a:ext cx="8686800" cy="3505199"/>
          </a:xfrm>
        </p:spPr>
        <p:txBody>
          <a:bodyPr>
            <a:noAutofit/>
          </a:bodyPr>
          <a:lstStyle/>
          <a:p>
            <a:pPr>
              <a:buClrTx/>
              <a:buSzPct val="100000"/>
              <a:buNone/>
            </a:pPr>
            <a:r>
              <a:rPr lang="en-US" sz="2400" i="1" dirty="0" smtClean="0">
                <a:solidFill>
                  <a:schemeClr val="tx1"/>
                </a:solidFill>
                <a:latin typeface="Calibri" pitchFamily="34" charset="0"/>
                <a:cs typeface="Calibri" pitchFamily="34" charset="0"/>
              </a:rPr>
              <a:t>Example:</a:t>
            </a:r>
            <a:r>
              <a:rPr lang="en-US" sz="2400" dirty="0" smtClean="0">
                <a:solidFill>
                  <a:schemeClr val="tx1"/>
                </a:solidFill>
                <a:latin typeface="Calibri" pitchFamily="34" charset="0"/>
                <a:cs typeface="Calibri" pitchFamily="34" charset="0"/>
              </a:rPr>
              <a:t>  Suppose we borrow $5,000 with a 10% annual interest rate.  We will repay the loan with annual blended payments at the end of each year.</a:t>
            </a:r>
            <a:endParaRPr lang="en-US" sz="2400" i="1" dirty="0" smtClean="0">
              <a:solidFill>
                <a:schemeClr val="tx1"/>
              </a:solidFill>
              <a:latin typeface="Calibri" pitchFamily="34" charset="0"/>
              <a:cs typeface="Calibri" pitchFamily="34" charset="0"/>
            </a:endParaRPr>
          </a:p>
          <a:p>
            <a:pPr>
              <a:buClrTx/>
              <a:buSzPct val="100000"/>
              <a:buNone/>
            </a:pPr>
            <a:r>
              <a:rPr lang="en-US" sz="2400" dirty="0" smtClean="0">
                <a:solidFill>
                  <a:schemeClr val="tx1"/>
                </a:solidFill>
                <a:latin typeface="Calibri" pitchFamily="34" charset="0"/>
                <a:cs typeface="Calibri" pitchFamily="34" charset="0"/>
              </a:rPr>
              <a:t>We solve Equation 5-5 for PMT to find the loan payment.</a:t>
            </a:r>
          </a:p>
          <a:p>
            <a:pPr>
              <a:buClrTx/>
              <a:buSzPct val="100000"/>
              <a:buNone/>
            </a:pPr>
            <a:endParaRPr lang="en-US" sz="2400" dirty="0" smtClean="0">
              <a:solidFill>
                <a:schemeClr val="tx1"/>
              </a:solidFill>
              <a:latin typeface="Calibri" pitchFamily="34" charset="0"/>
              <a:cs typeface="Calibri" pitchFamily="34" charset="0"/>
            </a:endParaRPr>
          </a:p>
          <a:p>
            <a:pPr>
              <a:buClrTx/>
              <a:buSzPct val="100000"/>
              <a:buNone/>
            </a:pPr>
            <a:endParaRPr lang="en-US" sz="2400" dirty="0" smtClean="0">
              <a:solidFill>
                <a:schemeClr val="tx1"/>
              </a:solidFill>
              <a:latin typeface="Calibri" pitchFamily="34" charset="0"/>
              <a:cs typeface="Calibri" pitchFamily="34" charset="0"/>
            </a:endParaRPr>
          </a:p>
          <a:p>
            <a:pPr>
              <a:buClrTx/>
              <a:buSzPct val="100000"/>
              <a:buNone/>
            </a:pPr>
            <a:endParaRPr lang="en-US" sz="2400" dirty="0" smtClean="0">
              <a:solidFill>
                <a:schemeClr val="tx1"/>
              </a:solidFill>
              <a:latin typeface="Calibri" pitchFamily="34" charset="0"/>
              <a:cs typeface="Calibri" pitchFamily="34" charset="0"/>
            </a:endParaRPr>
          </a:p>
          <a:p>
            <a:pPr>
              <a:buClrTx/>
              <a:buSzPct val="100000"/>
              <a:buNone/>
            </a:pPr>
            <a:r>
              <a:rPr lang="en-US" sz="2400" dirty="0" smtClean="0">
                <a:solidFill>
                  <a:schemeClr val="tx1"/>
                </a:solidFill>
                <a:latin typeface="Calibri" pitchFamily="34" charset="0"/>
                <a:cs typeface="Calibri" pitchFamily="34" charset="0"/>
              </a:rPr>
              <a:t>The amortization schedule for this loan:</a:t>
            </a:r>
          </a:p>
          <a:p>
            <a:pPr>
              <a:buClrTx/>
              <a:buSzPct val="100000"/>
              <a:buNone/>
            </a:pPr>
            <a:endParaRPr lang="en-US" sz="2400" dirty="0" smtClean="0">
              <a:solidFill>
                <a:schemeClr val="tx1"/>
              </a:solidFill>
              <a:latin typeface="Calibri" pitchFamily="34" charset="0"/>
              <a:cs typeface="Calibri" pitchFamily="34" charset="0"/>
            </a:endParaRPr>
          </a:p>
        </p:txBody>
      </p:sp>
      <p:sp>
        <p:nvSpPr>
          <p:cNvPr id="7" name="Footer Placeholder 6"/>
          <p:cNvSpPr>
            <a:spLocks noGrp="1"/>
          </p:cNvSpPr>
          <p:nvPr>
            <p:ph type="ftr" sz="quarter" idx="11"/>
          </p:nvPr>
        </p:nvSpPr>
        <p:spPr/>
        <p:txBody>
          <a:bodyPr/>
          <a:lstStyle/>
          <a:p>
            <a:r>
              <a:rPr lang="en-US" smtClean="0"/>
              <a:t>Booth/Cleary Introduction to Corporate Finance, Second Edition</a:t>
            </a:r>
            <a:endParaRPr lang="en-US" dirty="0"/>
          </a:p>
        </p:txBody>
      </p:sp>
      <p:sp>
        <p:nvSpPr>
          <p:cNvPr id="6" name="Slide Number Placeholder 5"/>
          <p:cNvSpPr>
            <a:spLocks noGrp="1"/>
          </p:cNvSpPr>
          <p:nvPr>
            <p:ph type="sldNum" sz="quarter" idx="12"/>
          </p:nvPr>
        </p:nvSpPr>
        <p:spPr/>
        <p:txBody>
          <a:bodyPr/>
          <a:lstStyle/>
          <a:p>
            <a:fld id="{CA15C064-DD44-4CAC-873E-2D1F54821676}" type="slidenum">
              <a:rPr kumimoji="0" lang="en-US" smtClean="0"/>
              <a:pPr/>
              <a:t>19</a:t>
            </a:fld>
            <a:endParaRPr kumimoji="0" lang="en-US" dirty="0"/>
          </a:p>
        </p:txBody>
      </p:sp>
      <p:graphicFrame>
        <p:nvGraphicFramePr>
          <p:cNvPr id="9218" name="Object 2"/>
          <p:cNvGraphicFramePr>
            <a:graphicFrameLocks noChangeAspect="1"/>
          </p:cNvGraphicFramePr>
          <p:nvPr/>
        </p:nvGraphicFramePr>
        <p:xfrm>
          <a:off x="817563" y="2592388"/>
          <a:ext cx="7558087" cy="1655762"/>
        </p:xfrm>
        <a:graphic>
          <a:graphicData uri="http://schemas.openxmlformats.org/presentationml/2006/ole">
            <p:oleObj spid="_x0000_s9218" name="Equation" r:id="rId3" imgW="3187700" imgH="698500" progId="Equation.DSMT4">
              <p:embed/>
            </p:oleObj>
          </a:graphicData>
        </a:graphic>
      </p:graphicFrame>
      <p:pic>
        <p:nvPicPr>
          <p:cNvPr id="9219" name="Picture 3"/>
          <p:cNvPicPr>
            <a:picLocks noChangeAspect="1" noChangeArrowheads="1"/>
          </p:cNvPicPr>
          <p:nvPr/>
        </p:nvPicPr>
        <p:blipFill>
          <a:blip r:embed="rId4" cstate="print"/>
          <a:srcRect/>
          <a:stretch>
            <a:fillRect/>
          </a:stretch>
        </p:blipFill>
        <p:spPr bwMode="auto">
          <a:xfrm>
            <a:off x="1219200" y="4495800"/>
            <a:ext cx="6781800" cy="205370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anchor="ctr">
            <a:normAutofit/>
          </a:bodyPr>
          <a:lstStyle/>
          <a:p>
            <a:r>
              <a:rPr lang="en-US" b="1" cap="none" dirty="0" smtClean="0">
                <a:solidFill>
                  <a:schemeClr val="tx1"/>
                </a:solidFill>
                <a:effectLst/>
                <a:latin typeface="Calibri" pitchFamily="34" charset="0"/>
                <a:cs typeface="Calibri" pitchFamily="34" charset="0"/>
              </a:rPr>
              <a:t>Chapter 5  Learning </a:t>
            </a:r>
            <a:r>
              <a:rPr lang="en-US" b="1" cap="none" dirty="0" smtClean="0">
                <a:solidFill>
                  <a:schemeClr val="tx1"/>
                </a:solidFill>
                <a:effectLst/>
                <a:latin typeface="Calibri" pitchFamily="34" charset="0"/>
                <a:cs typeface="Calibri" pitchFamily="34" charset="0"/>
              </a:rPr>
              <a:t>Objectives</a:t>
            </a:r>
          </a:p>
        </p:txBody>
      </p:sp>
      <p:sp>
        <p:nvSpPr>
          <p:cNvPr id="3" name="Content Placeholder 2"/>
          <p:cNvSpPr>
            <a:spLocks noGrp="1"/>
          </p:cNvSpPr>
          <p:nvPr>
            <p:ph idx="1"/>
          </p:nvPr>
        </p:nvSpPr>
        <p:spPr>
          <a:xfrm>
            <a:off x="304800" y="1219200"/>
            <a:ext cx="8686800" cy="5181600"/>
          </a:xfrm>
        </p:spPr>
        <p:txBody>
          <a:bodyPr>
            <a:noAutofit/>
          </a:bodyPr>
          <a:lstStyle/>
          <a:p>
            <a:pPr>
              <a:buClrTx/>
              <a:buSzPct val="100000"/>
              <a:buNone/>
            </a:pPr>
            <a:r>
              <a:rPr lang="en-US" sz="2400" dirty="0" smtClean="0">
                <a:solidFill>
                  <a:schemeClr val="tx1"/>
                </a:solidFill>
                <a:latin typeface="Calibri" pitchFamily="34" charset="0"/>
                <a:cs typeface="Calibri" pitchFamily="34" charset="0"/>
              </a:rPr>
              <a:t>5.1 Explain the importance of the time value of money and how it is related to an investor’s opportunity costs.</a:t>
            </a:r>
          </a:p>
          <a:p>
            <a:pPr>
              <a:buClrTx/>
              <a:buSzPct val="100000"/>
              <a:buNone/>
            </a:pPr>
            <a:r>
              <a:rPr lang="en-US" sz="2400" dirty="0" smtClean="0">
                <a:solidFill>
                  <a:schemeClr val="tx1"/>
                </a:solidFill>
                <a:latin typeface="Calibri" pitchFamily="34" charset="0"/>
                <a:cs typeface="Calibri" pitchFamily="34" charset="0"/>
              </a:rPr>
              <a:t>5.2 Define simple interest and explain how it works.</a:t>
            </a:r>
          </a:p>
          <a:p>
            <a:pPr>
              <a:buClrTx/>
              <a:buSzPct val="100000"/>
              <a:buNone/>
            </a:pPr>
            <a:r>
              <a:rPr lang="en-US" sz="2400" dirty="0" smtClean="0">
                <a:solidFill>
                  <a:schemeClr val="tx1"/>
                </a:solidFill>
                <a:latin typeface="Calibri" pitchFamily="34" charset="0"/>
                <a:cs typeface="Calibri" pitchFamily="34" charset="0"/>
              </a:rPr>
              <a:t>5.3 Define compound interest and explain how it works.</a:t>
            </a:r>
          </a:p>
          <a:p>
            <a:pPr>
              <a:buClrTx/>
              <a:buSzPct val="100000"/>
              <a:buNone/>
            </a:pPr>
            <a:r>
              <a:rPr lang="en-US" sz="2400" dirty="0" smtClean="0">
                <a:solidFill>
                  <a:schemeClr val="tx1"/>
                </a:solidFill>
                <a:latin typeface="Calibri" pitchFamily="34" charset="0"/>
                <a:cs typeface="Calibri" pitchFamily="34" charset="0"/>
              </a:rPr>
              <a:t>5.4 Differentiate between an ordinary annuity and an annuity due, and explain how special constant payment problems can be valued as annuities and, in special cases, perpetuities.</a:t>
            </a:r>
          </a:p>
          <a:p>
            <a:pPr>
              <a:buClrTx/>
              <a:buSzPct val="100000"/>
              <a:buNone/>
            </a:pPr>
            <a:r>
              <a:rPr lang="en-US" sz="2400" dirty="0" smtClean="0">
                <a:solidFill>
                  <a:schemeClr val="tx1"/>
                </a:solidFill>
                <a:latin typeface="Calibri" pitchFamily="34" charset="0"/>
                <a:cs typeface="Calibri" pitchFamily="34" charset="0"/>
              </a:rPr>
              <a:t>5.5 Differentiate between quoted rates and effective rates, and explain how quoted rates can be converted to effective rates.</a:t>
            </a:r>
          </a:p>
          <a:p>
            <a:pPr>
              <a:buClrTx/>
              <a:buSzPct val="100000"/>
              <a:buNone/>
            </a:pPr>
            <a:r>
              <a:rPr lang="en-US" sz="2400" dirty="0" smtClean="0">
                <a:solidFill>
                  <a:schemeClr val="tx1"/>
                </a:solidFill>
                <a:latin typeface="Calibri" pitchFamily="34" charset="0"/>
                <a:cs typeface="Calibri" pitchFamily="34" charset="0"/>
              </a:rPr>
              <a:t>5.6 Apply annuity formulas to value loans and mortgages and set up an amortization schedule.</a:t>
            </a:r>
          </a:p>
          <a:p>
            <a:pPr>
              <a:buClrTx/>
              <a:buSzPct val="100000"/>
              <a:buNone/>
            </a:pPr>
            <a:r>
              <a:rPr lang="en-US" sz="2400" dirty="0" smtClean="0">
                <a:solidFill>
                  <a:schemeClr val="tx1"/>
                </a:solidFill>
                <a:latin typeface="Calibri" pitchFamily="34" charset="0"/>
                <a:cs typeface="Calibri" pitchFamily="34" charset="0"/>
              </a:rPr>
              <a:t>5.7 Solve a basic retirement problem.</a:t>
            </a:r>
          </a:p>
        </p:txBody>
      </p:sp>
      <p:sp>
        <p:nvSpPr>
          <p:cNvPr id="5" name="Footer Placeholder 4"/>
          <p:cNvSpPr>
            <a:spLocks noGrp="1"/>
          </p:cNvSpPr>
          <p:nvPr>
            <p:ph type="ftr" sz="quarter" idx="11"/>
          </p:nvPr>
        </p:nvSpPr>
        <p:spPr/>
        <p:txBody>
          <a:bodyPr/>
          <a:lstStyle/>
          <a:p>
            <a:r>
              <a:rPr lang="en-US" smtClean="0"/>
              <a:t>Booth/Cleary Introduction to Corporate Finance, Second Edition</a:t>
            </a:r>
            <a:endParaRPr lang="en-US" dirty="0"/>
          </a:p>
        </p:txBody>
      </p:sp>
      <p:sp>
        <p:nvSpPr>
          <p:cNvPr id="4" name="Slide Number Placeholder 3"/>
          <p:cNvSpPr>
            <a:spLocks noGrp="1"/>
          </p:cNvSpPr>
          <p:nvPr>
            <p:ph type="sldNum" sz="quarter" idx="12"/>
          </p:nvPr>
        </p:nvSpPr>
        <p:spPr/>
        <p:txBody>
          <a:bodyPr/>
          <a:lstStyle/>
          <a:p>
            <a:fld id="{CA15C064-DD44-4CAC-873E-2D1F54821676}" type="slidenum">
              <a:rPr kumimoji="0" lang="en-US" smtClean="0"/>
              <a:pPr/>
              <a:t>2</a:t>
            </a:fld>
            <a:endParaRPr kumimoji="0"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04800"/>
            <a:ext cx="8686800" cy="838200"/>
          </a:xfrm>
        </p:spPr>
        <p:txBody>
          <a:bodyPr vert="horz" anchor="ctr">
            <a:normAutofit/>
          </a:bodyPr>
          <a:lstStyle/>
          <a:p>
            <a:r>
              <a:rPr lang="en-US" b="1" cap="none" dirty="0" smtClean="0">
                <a:solidFill>
                  <a:schemeClr val="tx1"/>
                </a:solidFill>
                <a:effectLst/>
                <a:latin typeface="Calibri" pitchFamily="34" charset="0"/>
              </a:rPr>
              <a:t>Amortization Schedules</a:t>
            </a:r>
          </a:p>
        </p:txBody>
      </p:sp>
      <p:sp>
        <p:nvSpPr>
          <p:cNvPr id="3" name="Content Placeholder 2"/>
          <p:cNvSpPr>
            <a:spLocks noGrp="1"/>
          </p:cNvSpPr>
          <p:nvPr>
            <p:ph idx="1"/>
          </p:nvPr>
        </p:nvSpPr>
        <p:spPr>
          <a:xfrm>
            <a:off x="304800" y="990600"/>
            <a:ext cx="8839200" cy="3505200"/>
          </a:xfrm>
        </p:spPr>
        <p:txBody>
          <a:bodyPr>
            <a:noAutofit/>
          </a:bodyPr>
          <a:lstStyle/>
          <a:p>
            <a:pPr>
              <a:buClrTx/>
              <a:buSzPct val="100000"/>
              <a:buNone/>
            </a:pPr>
            <a:r>
              <a:rPr lang="en-US" sz="2400" dirty="0" smtClean="0">
                <a:solidFill>
                  <a:schemeClr val="tx1"/>
                </a:solidFill>
                <a:latin typeface="Calibri" pitchFamily="34" charset="0"/>
                <a:cs typeface="Calibri" pitchFamily="34" charset="0"/>
              </a:rPr>
              <a:t>Notice that:</a:t>
            </a:r>
          </a:p>
          <a:p>
            <a:pPr>
              <a:buClrTx/>
              <a:buSzPct val="100000"/>
              <a:buFont typeface="Arial" pitchFamily="34" charset="0"/>
              <a:buChar char="•"/>
            </a:pPr>
            <a:r>
              <a:rPr lang="en-US" sz="2400" dirty="0" smtClean="0">
                <a:solidFill>
                  <a:schemeClr val="tx1"/>
                </a:solidFill>
                <a:latin typeface="Calibri" pitchFamily="34" charset="0"/>
                <a:cs typeface="Calibri" pitchFamily="34" charset="0"/>
              </a:rPr>
              <a:t>Beginning principal outstanding = amount loaned in the first period</a:t>
            </a:r>
          </a:p>
          <a:p>
            <a:pPr>
              <a:buClrTx/>
              <a:buSzPct val="100000"/>
              <a:buFont typeface="Arial" pitchFamily="34" charset="0"/>
              <a:buChar char="•"/>
            </a:pPr>
            <a:r>
              <a:rPr lang="en-US" sz="2400" dirty="0" smtClean="0">
                <a:solidFill>
                  <a:schemeClr val="tx1"/>
                </a:solidFill>
                <a:latin typeface="Calibri" pitchFamily="34" charset="0"/>
                <a:cs typeface="Calibri" pitchFamily="34" charset="0"/>
              </a:rPr>
              <a:t>Payment (</a:t>
            </a:r>
            <a:r>
              <a:rPr lang="en-US" sz="2400" i="1" dirty="0" smtClean="0">
                <a:solidFill>
                  <a:schemeClr val="tx1"/>
                </a:solidFill>
                <a:latin typeface="Calibri" pitchFamily="34" charset="0"/>
                <a:cs typeface="Calibri" pitchFamily="34" charset="0"/>
              </a:rPr>
              <a:t>PMT</a:t>
            </a:r>
            <a:r>
              <a:rPr lang="en-US" sz="2400" dirty="0" smtClean="0">
                <a:solidFill>
                  <a:schemeClr val="tx1"/>
                </a:solidFill>
                <a:latin typeface="Calibri" pitchFamily="34" charset="0"/>
                <a:cs typeface="Calibri" pitchFamily="34" charset="0"/>
              </a:rPr>
              <a:t>) is constant, and found using Equation 5-5.</a:t>
            </a:r>
          </a:p>
          <a:p>
            <a:pPr>
              <a:buClrTx/>
              <a:buSzPct val="100000"/>
              <a:buFont typeface="Arial" pitchFamily="34" charset="0"/>
              <a:buChar char="•"/>
            </a:pPr>
            <a:r>
              <a:rPr lang="en-US" sz="2400" dirty="0" smtClean="0">
                <a:solidFill>
                  <a:schemeClr val="tx1"/>
                </a:solidFill>
                <a:latin typeface="Calibri" pitchFamily="34" charset="0"/>
                <a:cs typeface="Calibri" pitchFamily="34" charset="0"/>
              </a:rPr>
              <a:t>Interest portion = Beginning principal outstanding × </a:t>
            </a:r>
            <a:r>
              <a:rPr lang="en-US" sz="2400" i="1" dirty="0" smtClean="0">
                <a:solidFill>
                  <a:schemeClr val="tx1"/>
                </a:solidFill>
                <a:latin typeface="Calibri" pitchFamily="34" charset="0"/>
                <a:cs typeface="Calibri" pitchFamily="34" charset="0"/>
              </a:rPr>
              <a:t>k</a:t>
            </a:r>
            <a:endParaRPr lang="en-US" sz="2400" dirty="0" smtClean="0">
              <a:solidFill>
                <a:schemeClr val="tx1"/>
              </a:solidFill>
              <a:latin typeface="Calibri" pitchFamily="34" charset="0"/>
              <a:cs typeface="Calibri" pitchFamily="34" charset="0"/>
            </a:endParaRPr>
          </a:p>
          <a:p>
            <a:pPr>
              <a:buClrTx/>
              <a:buSzPct val="100000"/>
              <a:buFont typeface="Arial" pitchFamily="34" charset="0"/>
              <a:buChar char="•"/>
            </a:pPr>
            <a:r>
              <a:rPr lang="en-US" sz="2400" dirty="0" smtClean="0">
                <a:solidFill>
                  <a:schemeClr val="tx1"/>
                </a:solidFill>
                <a:latin typeface="Calibri" pitchFamily="34" charset="0"/>
                <a:cs typeface="Calibri" pitchFamily="34" charset="0"/>
              </a:rPr>
              <a:t>Principal portion = Payment – Interest portion</a:t>
            </a:r>
          </a:p>
          <a:p>
            <a:pPr>
              <a:buClrTx/>
              <a:buSzPct val="100000"/>
              <a:buFont typeface="Arial" pitchFamily="34" charset="0"/>
              <a:buChar char="•"/>
            </a:pPr>
            <a:r>
              <a:rPr lang="en-US" sz="2400" dirty="0" smtClean="0">
                <a:solidFill>
                  <a:schemeClr val="tx1"/>
                </a:solidFill>
                <a:latin typeface="Calibri" pitchFamily="34" charset="0"/>
                <a:cs typeface="Calibri" pitchFamily="34" charset="0"/>
              </a:rPr>
              <a:t>End principal outstanding</a:t>
            </a:r>
          </a:p>
          <a:p>
            <a:pPr>
              <a:buClrTx/>
              <a:buSzPct val="100000"/>
              <a:buNone/>
            </a:pPr>
            <a:r>
              <a:rPr lang="en-US" sz="2400" dirty="0" smtClean="0">
                <a:solidFill>
                  <a:schemeClr val="tx1"/>
                </a:solidFill>
                <a:latin typeface="Calibri" pitchFamily="34" charset="0"/>
                <a:cs typeface="Calibri" pitchFamily="34" charset="0"/>
              </a:rPr>
              <a:t>	= beginning principal outstanding– principal portion</a:t>
            </a:r>
          </a:p>
          <a:p>
            <a:pPr>
              <a:buClrTx/>
              <a:buSzPct val="100000"/>
              <a:buNone/>
            </a:pPr>
            <a:r>
              <a:rPr lang="en-US" sz="2400" dirty="0" smtClean="0">
                <a:solidFill>
                  <a:schemeClr val="tx1"/>
                </a:solidFill>
                <a:latin typeface="Calibri" pitchFamily="34" charset="0"/>
                <a:cs typeface="Calibri" pitchFamily="34" charset="0"/>
              </a:rPr>
              <a:t>	= beginning principal outstanding for next period</a:t>
            </a:r>
          </a:p>
          <a:p>
            <a:pPr>
              <a:buClrTx/>
              <a:buSzPct val="100000"/>
              <a:buNone/>
            </a:pPr>
            <a:endParaRPr lang="en-US" sz="2000" dirty="0" smtClean="0">
              <a:solidFill>
                <a:schemeClr val="tx1"/>
              </a:solidFill>
              <a:latin typeface="Calibri" pitchFamily="34" charset="0"/>
              <a:cs typeface="Calibri" pitchFamily="34" charset="0"/>
            </a:endParaRPr>
          </a:p>
          <a:p>
            <a:pPr>
              <a:buClrTx/>
              <a:buSzPct val="100000"/>
              <a:buNone/>
            </a:pPr>
            <a:endParaRPr lang="en-US" sz="2000" dirty="0" smtClean="0">
              <a:solidFill>
                <a:schemeClr val="tx1"/>
              </a:solidFill>
              <a:latin typeface="Calibri" pitchFamily="34" charset="0"/>
              <a:cs typeface="Calibri" pitchFamily="34" charset="0"/>
            </a:endParaRPr>
          </a:p>
          <a:p>
            <a:pPr>
              <a:buClrTx/>
              <a:buSzPct val="100000"/>
              <a:buNone/>
            </a:pPr>
            <a:endParaRPr lang="en-US" sz="2000" dirty="0" smtClean="0">
              <a:solidFill>
                <a:schemeClr val="tx1"/>
              </a:solidFill>
              <a:latin typeface="Calibri" pitchFamily="34" charset="0"/>
              <a:cs typeface="Calibri" pitchFamily="34" charset="0"/>
            </a:endParaRPr>
          </a:p>
          <a:p>
            <a:pPr>
              <a:buClrTx/>
              <a:buSzPct val="100000"/>
              <a:buNone/>
            </a:pPr>
            <a:endParaRPr lang="en-US" sz="2000" dirty="0" smtClean="0">
              <a:solidFill>
                <a:schemeClr val="tx1"/>
              </a:solidFill>
              <a:latin typeface="Calibri" pitchFamily="34" charset="0"/>
              <a:cs typeface="Calibri" pitchFamily="34" charset="0"/>
            </a:endParaRPr>
          </a:p>
        </p:txBody>
      </p:sp>
      <p:sp>
        <p:nvSpPr>
          <p:cNvPr id="6" name="Footer Placeholder 5"/>
          <p:cNvSpPr>
            <a:spLocks noGrp="1"/>
          </p:cNvSpPr>
          <p:nvPr>
            <p:ph type="ftr" sz="quarter" idx="11"/>
          </p:nvPr>
        </p:nvSpPr>
        <p:spPr/>
        <p:txBody>
          <a:bodyPr/>
          <a:lstStyle/>
          <a:p>
            <a:r>
              <a:rPr lang="en-US" smtClean="0"/>
              <a:t>Booth/Cleary Introduction to Corporate Finance, Second Edition</a:t>
            </a:r>
            <a:endParaRPr lang="en-US" dirty="0"/>
          </a:p>
        </p:txBody>
      </p:sp>
      <p:sp>
        <p:nvSpPr>
          <p:cNvPr id="5" name="Slide Number Placeholder 4"/>
          <p:cNvSpPr>
            <a:spLocks noGrp="1"/>
          </p:cNvSpPr>
          <p:nvPr>
            <p:ph type="sldNum" sz="quarter" idx="12"/>
          </p:nvPr>
        </p:nvSpPr>
        <p:spPr/>
        <p:txBody>
          <a:bodyPr/>
          <a:lstStyle/>
          <a:p>
            <a:fld id="{CA15C064-DD44-4CAC-873E-2D1F54821676}" type="slidenum">
              <a:rPr kumimoji="0" lang="en-US" smtClean="0"/>
              <a:pPr/>
              <a:t>20</a:t>
            </a:fld>
            <a:endParaRPr kumimoji="0" lang="en-US" dirty="0"/>
          </a:p>
        </p:txBody>
      </p:sp>
      <p:pic>
        <p:nvPicPr>
          <p:cNvPr id="9219" name="Picture 3"/>
          <p:cNvPicPr>
            <a:picLocks noChangeAspect="1" noChangeArrowheads="1"/>
          </p:cNvPicPr>
          <p:nvPr/>
        </p:nvPicPr>
        <p:blipFill>
          <a:blip r:embed="rId2" cstate="print"/>
          <a:srcRect/>
          <a:stretch>
            <a:fillRect/>
          </a:stretch>
        </p:blipFill>
        <p:spPr bwMode="auto">
          <a:xfrm>
            <a:off x="1143000" y="4495800"/>
            <a:ext cx="6705599" cy="203063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anchor="ctr">
            <a:normAutofit/>
          </a:bodyPr>
          <a:lstStyle/>
          <a:p>
            <a:r>
              <a:rPr lang="en-US" b="1" cap="none" dirty="0" smtClean="0">
                <a:solidFill>
                  <a:schemeClr val="tx1"/>
                </a:solidFill>
                <a:effectLst/>
                <a:latin typeface="Calibri" pitchFamily="34" charset="0"/>
              </a:rPr>
              <a:t>Mortgages</a:t>
            </a:r>
          </a:p>
        </p:txBody>
      </p:sp>
      <p:sp>
        <p:nvSpPr>
          <p:cNvPr id="3" name="Content Placeholder 2"/>
          <p:cNvSpPr>
            <a:spLocks noGrp="1"/>
          </p:cNvSpPr>
          <p:nvPr>
            <p:ph idx="1"/>
          </p:nvPr>
        </p:nvSpPr>
        <p:spPr>
          <a:xfrm>
            <a:off x="304800" y="1265237"/>
            <a:ext cx="8686800" cy="4525963"/>
          </a:xfrm>
        </p:spPr>
        <p:txBody>
          <a:bodyPr>
            <a:noAutofit/>
          </a:bodyPr>
          <a:lstStyle/>
          <a:p>
            <a:pPr>
              <a:buClrTx/>
              <a:buSzPct val="100000"/>
              <a:buFont typeface="Arial" pitchFamily="34" charset="0"/>
              <a:buChar char="•"/>
            </a:pPr>
            <a:r>
              <a:rPr lang="en-US" sz="2400" dirty="0" smtClean="0">
                <a:solidFill>
                  <a:schemeClr val="tx1"/>
                </a:solidFill>
                <a:latin typeface="Calibri" pitchFamily="34" charset="0"/>
                <a:cs typeface="Calibri" pitchFamily="34" charset="0"/>
              </a:rPr>
              <a:t>Quoted annual borrowing rates must be converted into effective period rates that correspond to the frequency of payments using Equation 5-11 whenever loans call for payment frequencies that are not annual (e.g., quarterly, monthly, weekly, etc.)</a:t>
            </a:r>
          </a:p>
          <a:p>
            <a:pPr>
              <a:buClrTx/>
              <a:buSzPct val="100000"/>
              <a:buFont typeface="Arial" pitchFamily="34" charset="0"/>
              <a:buChar char="•"/>
            </a:pPr>
            <a:r>
              <a:rPr lang="en-US" sz="2400" dirty="0" smtClean="0">
                <a:solidFill>
                  <a:schemeClr val="tx1"/>
                </a:solidFill>
                <a:latin typeface="Calibri" pitchFamily="34" charset="0"/>
                <a:cs typeface="Calibri" pitchFamily="34" charset="0"/>
              </a:rPr>
              <a:t>In Canada, mortgage rates compound semi-annually and mortgage payments must be made at least once a month: </a:t>
            </a:r>
          </a:p>
          <a:p>
            <a:pPr>
              <a:buClrTx/>
              <a:buSzPct val="100000"/>
              <a:buFont typeface="Arial" pitchFamily="34" charset="0"/>
              <a:buChar char="•"/>
            </a:pPr>
            <a:r>
              <a:rPr lang="en-US" sz="2400" dirty="0" smtClean="0">
                <a:solidFill>
                  <a:schemeClr val="tx1"/>
                </a:solidFill>
                <a:latin typeface="Calibri" pitchFamily="34" charset="0"/>
                <a:cs typeface="Calibri" pitchFamily="34" charset="0"/>
              </a:rPr>
              <a:t>In the notation of  Equation 5-11: </a:t>
            </a:r>
            <a:r>
              <a:rPr lang="en-US" sz="2400" i="1" dirty="0" smtClean="0">
                <a:solidFill>
                  <a:schemeClr val="tx1"/>
                </a:solidFill>
                <a:latin typeface="Calibri" pitchFamily="34" charset="0"/>
                <a:cs typeface="Calibri" pitchFamily="34" charset="0"/>
              </a:rPr>
              <a:t>m = </a:t>
            </a:r>
            <a:r>
              <a:rPr lang="en-US" sz="2400" dirty="0" smtClean="0">
                <a:solidFill>
                  <a:schemeClr val="tx1"/>
                </a:solidFill>
                <a:latin typeface="Calibri" pitchFamily="34" charset="0"/>
                <a:cs typeface="Calibri" pitchFamily="34" charset="0"/>
              </a:rPr>
              <a:t>2 and </a:t>
            </a:r>
            <a:r>
              <a:rPr lang="en-US" sz="2400" i="1" dirty="0" smtClean="0">
                <a:solidFill>
                  <a:schemeClr val="tx1"/>
                </a:solidFill>
                <a:latin typeface="Calibri" pitchFamily="34" charset="0"/>
                <a:cs typeface="Calibri" pitchFamily="34" charset="0"/>
              </a:rPr>
              <a:t>f</a:t>
            </a:r>
            <a:r>
              <a:rPr lang="en-US" sz="2400" dirty="0" smtClean="0">
                <a:solidFill>
                  <a:schemeClr val="tx1"/>
                </a:solidFill>
                <a:latin typeface="Calibri" pitchFamily="34" charset="0"/>
                <a:cs typeface="Calibri" pitchFamily="34" charset="0"/>
              </a:rPr>
              <a:t> ≥ 12.  For monthly payments, the effective monthly rate given a quoted mortgage rate </a:t>
            </a:r>
            <a:r>
              <a:rPr lang="en-US" sz="2400" i="1" dirty="0" smtClean="0">
                <a:solidFill>
                  <a:schemeClr val="tx1"/>
                </a:solidFill>
                <a:latin typeface="Calibri" pitchFamily="34" charset="0"/>
                <a:cs typeface="Calibri" pitchFamily="34" charset="0"/>
              </a:rPr>
              <a:t>QR</a:t>
            </a:r>
            <a:r>
              <a:rPr lang="en-US" sz="2400" dirty="0" smtClean="0">
                <a:solidFill>
                  <a:schemeClr val="tx1"/>
                </a:solidFill>
                <a:latin typeface="Calibri" pitchFamily="34" charset="0"/>
                <a:cs typeface="Calibri" pitchFamily="34" charset="0"/>
              </a:rPr>
              <a:t> is:</a:t>
            </a:r>
            <a:endParaRPr lang="en-US" sz="2400" i="1" dirty="0" smtClean="0">
              <a:solidFill>
                <a:schemeClr val="tx1"/>
              </a:solidFill>
              <a:latin typeface="Calibri" pitchFamily="34" charset="0"/>
              <a:cs typeface="Calibri" pitchFamily="34" charset="0"/>
            </a:endParaRPr>
          </a:p>
          <a:p>
            <a:pPr>
              <a:buClrTx/>
              <a:buSzPct val="100000"/>
              <a:buNone/>
            </a:pPr>
            <a:endParaRPr lang="en-US" sz="2000" dirty="0" smtClean="0">
              <a:solidFill>
                <a:schemeClr val="tx1"/>
              </a:solidFill>
              <a:latin typeface="Calibri" pitchFamily="34" charset="0"/>
              <a:cs typeface="Calibri" pitchFamily="34" charset="0"/>
            </a:endParaRPr>
          </a:p>
          <a:p>
            <a:pPr>
              <a:buClrTx/>
              <a:buSzPct val="100000"/>
              <a:buNone/>
            </a:pPr>
            <a:endParaRPr lang="en-US" sz="2000" dirty="0" smtClean="0">
              <a:solidFill>
                <a:schemeClr val="tx1"/>
              </a:solidFill>
              <a:latin typeface="Calibri" pitchFamily="34" charset="0"/>
              <a:cs typeface="Calibri" pitchFamily="34" charset="0"/>
            </a:endParaRPr>
          </a:p>
          <a:p>
            <a:pPr>
              <a:buClrTx/>
              <a:buSzPct val="100000"/>
              <a:buNone/>
            </a:pPr>
            <a:endParaRPr lang="en-US" sz="2000" dirty="0" smtClean="0">
              <a:solidFill>
                <a:schemeClr val="tx1"/>
              </a:solidFill>
              <a:latin typeface="Calibri" pitchFamily="34" charset="0"/>
              <a:cs typeface="Calibri" pitchFamily="34" charset="0"/>
            </a:endParaRPr>
          </a:p>
          <a:p>
            <a:pPr>
              <a:buClrTx/>
              <a:buSzPct val="100000"/>
              <a:buNone/>
            </a:pPr>
            <a:endParaRPr lang="en-US" sz="2000" dirty="0" smtClean="0">
              <a:solidFill>
                <a:schemeClr val="tx1"/>
              </a:solidFill>
              <a:latin typeface="Calibri" pitchFamily="34" charset="0"/>
              <a:cs typeface="Calibri" pitchFamily="34" charset="0"/>
            </a:endParaRPr>
          </a:p>
        </p:txBody>
      </p:sp>
      <p:sp>
        <p:nvSpPr>
          <p:cNvPr id="6" name="Footer Placeholder 5"/>
          <p:cNvSpPr>
            <a:spLocks noGrp="1"/>
          </p:cNvSpPr>
          <p:nvPr>
            <p:ph type="ftr" sz="quarter" idx="11"/>
          </p:nvPr>
        </p:nvSpPr>
        <p:spPr/>
        <p:txBody>
          <a:bodyPr/>
          <a:lstStyle/>
          <a:p>
            <a:r>
              <a:rPr lang="en-US" smtClean="0"/>
              <a:t>Booth/Cleary Introduction to Corporate Finance, Second Edition</a:t>
            </a:r>
            <a:endParaRPr lang="en-US" dirty="0"/>
          </a:p>
        </p:txBody>
      </p:sp>
      <p:sp>
        <p:nvSpPr>
          <p:cNvPr id="5" name="Slide Number Placeholder 4"/>
          <p:cNvSpPr>
            <a:spLocks noGrp="1"/>
          </p:cNvSpPr>
          <p:nvPr>
            <p:ph type="sldNum" sz="quarter" idx="12"/>
          </p:nvPr>
        </p:nvSpPr>
        <p:spPr/>
        <p:txBody>
          <a:bodyPr/>
          <a:lstStyle/>
          <a:p>
            <a:fld id="{CA15C064-DD44-4CAC-873E-2D1F54821676}" type="slidenum">
              <a:rPr kumimoji="0" lang="en-US" smtClean="0"/>
              <a:pPr/>
              <a:t>21</a:t>
            </a:fld>
            <a:endParaRPr kumimoji="0" lang="en-US" dirty="0"/>
          </a:p>
        </p:txBody>
      </p:sp>
      <p:graphicFrame>
        <p:nvGraphicFramePr>
          <p:cNvPr id="11266" name="Object 2"/>
          <p:cNvGraphicFramePr>
            <a:graphicFrameLocks noChangeAspect="1"/>
          </p:cNvGraphicFramePr>
          <p:nvPr/>
        </p:nvGraphicFramePr>
        <p:xfrm>
          <a:off x="2286000" y="4495800"/>
          <a:ext cx="5340350" cy="1172654"/>
        </p:xfrm>
        <a:graphic>
          <a:graphicData uri="http://schemas.openxmlformats.org/presentationml/2006/ole">
            <p:oleObj spid="_x0000_s11266" name="Equation" r:id="rId3" imgW="2197080" imgH="482400" progId="Equation.3">
              <p:embed/>
            </p:oleObj>
          </a:graphicData>
        </a:graphic>
      </p:graphicFrame>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anchor="ctr">
            <a:normAutofit/>
          </a:bodyPr>
          <a:lstStyle/>
          <a:p>
            <a:r>
              <a:rPr lang="en-US" b="1" cap="none" dirty="0" smtClean="0">
                <a:solidFill>
                  <a:schemeClr val="tx1"/>
                </a:solidFill>
                <a:effectLst/>
                <a:latin typeface="Calibri" pitchFamily="34" charset="0"/>
              </a:rPr>
              <a:t>Mortgages</a:t>
            </a:r>
          </a:p>
        </p:txBody>
      </p:sp>
      <p:sp>
        <p:nvSpPr>
          <p:cNvPr id="3" name="Content Placeholder 2"/>
          <p:cNvSpPr>
            <a:spLocks noGrp="1"/>
          </p:cNvSpPr>
          <p:nvPr>
            <p:ph idx="1"/>
          </p:nvPr>
        </p:nvSpPr>
        <p:spPr>
          <a:xfrm>
            <a:off x="304800" y="1265237"/>
            <a:ext cx="8686800" cy="5364163"/>
          </a:xfrm>
        </p:spPr>
        <p:txBody>
          <a:bodyPr>
            <a:noAutofit/>
          </a:bodyPr>
          <a:lstStyle/>
          <a:p>
            <a:pPr>
              <a:buClrTx/>
              <a:buSzPct val="100000"/>
              <a:buNone/>
            </a:pPr>
            <a:r>
              <a:rPr lang="en-US" sz="2400" i="1" dirty="0" smtClean="0">
                <a:solidFill>
                  <a:schemeClr val="tx1"/>
                </a:solidFill>
                <a:latin typeface="Calibri" pitchFamily="34" charset="0"/>
                <a:cs typeface="Calibri" pitchFamily="34" charset="0"/>
              </a:rPr>
              <a:t>Example:  </a:t>
            </a:r>
            <a:r>
              <a:rPr lang="en-US" sz="2400" dirty="0" smtClean="0">
                <a:solidFill>
                  <a:schemeClr val="tx1"/>
                </a:solidFill>
                <a:latin typeface="Calibri" pitchFamily="34" charset="0"/>
                <a:cs typeface="Calibri" pitchFamily="34" charset="0"/>
              </a:rPr>
              <a:t>Determine the monthly payment for a $200,000 mortgage with an amortization period of 25 years based on a quoted rate of 6 percent.</a:t>
            </a:r>
          </a:p>
          <a:p>
            <a:pPr>
              <a:buClrTx/>
              <a:buSzPct val="100000"/>
              <a:buNone/>
            </a:pPr>
            <a:r>
              <a:rPr lang="en-US" sz="2400" dirty="0" smtClean="0">
                <a:solidFill>
                  <a:schemeClr val="tx1"/>
                </a:solidFill>
                <a:latin typeface="Calibri" pitchFamily="34" charset="0"/>
                <a:cs typeface="Calibri" pitchFamily="34" charset="0"/>
              </a:rPr>
              <a:t>The effective monthly interest rate is:</a:t>
            </a:r>
          </a:p>
          <a:p>
            <a:pPr>
              <a:buClrTx/>
              <a:buSzPct val="100000"/>
              <a:buNone/>
            </a:pPr>
            <a:endParaRPr lang="en-US" sz="2400" dirty="0" smtClean="0">
              <a:solidFill>
                <a:schemeClr val="tx1"/>
              </a:solidFill>
              <a:latin typeface="Calibri" pitchFamily="34" charset="0"/>
              <a:cs typeface="Calibri" pitchFamily="34" charset="0"/>
            </a:endParaRPr>
          </a:p>
          <a:p>
            <a:pPr>
              <a:buClrTx/>
              <a:buSzPct val="100000"/>
              <a:buNone/>
            </a:pPr>
            <a:endParaRPr lang="en-US" sz="2400" dirty="0" smtClean="0">
              <a:solidFill>
                <a:schemeClr val="tx1"/>
              </a:solidFill>
              <a:latin typeface="Calibri" pitchFamily="34" charset="0"/>
              <a:cs typeface="Calibri" pitchFamily="34" charset="0"/>
            </a:endParaRPr>
          </a:p>
          <a:p>
            <a:pPr>
              <a:buClrTx/>
              <a:buSzPct val="100000"/>
              <a:buNone/>
            </a:pPr>
            <a:endParaRPr lang="en-US" sz="2400" dirty="0" smtClean="0">
              <a:solidFill>
                <a:schemeClr val="tx1"/>
              </a:solidFill>
              <a:latin typeface="Calibri" pitchFamily="34" charset="0"/>
              <a:cs typeface="Calibri" pitchFamily="34" charset="0"/>
            </a:endParaRPr>
          </a:p>
          <a:p>
            <a:pPr>
              <a:buClrTx/>
              <a:buSzPct val="100000"/>
              <a:buNone/>
            </a:pPr>
            <a:r>
              <a:rPr lang="en-US" sz="2400" dirty="0" smtClean="0">
                <a:solidFill>
                  <a:schemeClr val="tx1"/>
                </a:solidFill>
                <a:latin typeface="Calibri" pitchFamily="34" charset="0"/>
                <a:cs typeface="Calibri" pitchFamily="34" charset="0"/>
              </a:rPr>
              <a:t>To calculate the monthly payment, we take the $200,000 borrowed as the present value of the annuity of payments required to repay the loan over 25 years (300 months):</a:t>
            </a:r>
            <a:endParaRPr lang="en-US" sz="2000" dirty="0" smtClean="0">
              <a:solidFill>
                <a:schemeClr val="tx1"/>
              </a:solidFill>
              <a:latin typeface="Calibri" pitchFamily="34" charset="0"/>
              <a:cs typeface="Calibri" pitchFamily="34" charset="0"/>
            </a:endParaRPr>
          </a:p>
          <a:p>
            <a:pPr>
              <a:buClrTx/>
              <a:buSzPct val="100000"/>
              <a:buNone/>
            </a:pPr>
            <a:endParaRPr lang="en-US" sz="2000" dirty="0" smtClean="0">
              <a:solidFill>
                <a:schemeClr val="tx1"/>
              </a:solidFill>
              <a:latin typeface="Calibri" pitchFamily="34" charset="0"/>
              <a:cs typeface="Calibri" pitchFamily="34" charset="0"/>
            </a:endParaRPr>
          </a:p>
          <a:p>
            <a:pPr>
              <a:buClrTx/>
              <a:buSzPct val="100000"/>
              <a:buNone/>
            </a:pPr>
            <a:endParaRPr lang="en-US" sz="2000" dirty="0" smtClean="0">
              <a:solidFill>
                <a:schemeClr val="tx1"/>
              </a:solidFill>
              <a:latin typeface="Calibri" pitchFamily="34" charset="0"/>
              <a:cs typeface="Calibri" pitchFamily="34" charset="0"/>
            </a:endParaRPr>
          </a:p>
          <a:p>
            <a:pPr>
              <a:buClrTx/>
              <a:buSzPct val="100000"/>
              <a:buNone/>
            </a:pPr>
            <a:endParaRPr lang="en-US" sz="2000" dirty="0" smtClean="0">
              <a:solidFill>
                <a:schemeClr val="tx1"/>
              </a:solidFill>
              <a:latin typeface="Calibri" pitchFamily="34" charset="0"/>
              <a:cs typeface="Calibri" pitchFamily="34" charset="0"/>
            </a:endParaRPr>
          </a:p>
        </p:txBody>
      </p:sp>
      <p:sp>
        <p:nvSpPr>
          <p:cNvPr id="7" name="Footer Placeholder 6"/>
          <p:cNvSpPr>
            <a:spLocks noGrp="1"/>
          </p:cNvSpPr>
          <p:nvPr>
            <p:ph type="ftr" sz="quarter" idx="11"/>
          </p:nvPr>
        </p:nvSpPr>
        <p:spPr/>
        <p:txBody>
          <a:bodyPr/>
          <a:lstStyle/>
          <a:p>
            <a:r>
              <a:rPr lang="en-US" smtClean="0"/>
              <a:t>Booth/Cleary Introduction to Corporate Finance, Second Edition</a:t>
            </a:r>
            <a:endParaRPr lang="en-US" dirty="0"/>
          </a:p>
        </p:txBody>
      </p:sp>
      <p:sp>
        <p:nvSpPr>
          <p:cNvPr id="6" name="Slide Number Placeholder 5"/>
          <p:cNvSpPr>
            <a:spLocks noGrp="1"/>
          </p:cNvSpPr>
          <p:nvPr>
            <p:ph type="sldNum" sz="quarter" idx="12"/>
          </p:nvPr>
        </p:nvSpPr>
        <p:spPr/>
        <p:txBody>
          <a:bodyPr/>
          <a:lstStyle/>
          <a:p>
            <a:fld id="{CA15C064-DD44-4CAC-873E-2D1F54821676}" type="slidenum">
              <a:rPr kumimoji="0" lang="en-US" smtClean="0"/>
              <a:pPr/>
              <a:t>22</a:t>
            </a:fld>
            <a:endParaRPr kumimoji="0" lang="en-US" dirty="0"/>
          </a:p>
        </p:txBody>
      </p:sp>
      <p:graphicFrame>
        <p:nvGraphicFramePr>
          <p:cNvPr id="11266" name="Object 2"/>
          <p:cNvGraphicFramePr>
            <a:graphicFrameLocks noChangeAspect="1"/>
          </p:cNvGraphicFramePr>
          <p:nvPr/>
        </p:nvGraphicFramePr>
        <p:xfrm>
          <a:off x="1143000" y="2895600"/>
          <a:ext cx="6286918" cy="951477"/>
        </p:xfrm>
        <a:graphic>
          <a:graphicData uri="http://schemas.openxmlformats.org/presentationml/2006/ole">
            <p:oleObj spid="_x0000_s12290" name="Equation" r:id="rId3" imgW="3187440" imgH="482400" progId="Equation.3">
              <p:embed/>
            </p:oleObj>
          </a:graphicData>
        </a:graphic>
      </p:graphicFrame>
      <p:graphicFrame>
        <p:nvGraphicFramePr>
          <p:cNvPr id="12291" name="Object 3"/>
          <p:cNvGraphicFramePr>
            <a:graphicFrameLocks noChangeAspect="1"/>
          </p:cNvGraphicFramePr>
          <p:nvPr/>
        </p:nvGraphicFramePr>
        <p:xfrm>
          <a:off x="1141413" y="5273675"/>
          <a:ext cx="6783387" cy="1231900"/>
        </p:xfrm>
        <a:graphic>
          <a:graphicData uri="http://schemas.openxmlformats.org/presentationml/2006/ole">
            <p:oleObj spid="_x0000_s12291" name="Equation" r:id="rId4" imgW="3848100" imgH="698500" progId="Equation.DSMT4">
              <p:embed/>
            </p:oleObj>
          </a:graphicData>
        </a:graphic>
      </p:graphicFrame>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8686800" cy="914400"/>
          </a:xfrm>
        </p:spPr>
        <p:txBody>
          <a:bodyPr vert="horz" anchor="ctr">
            <a:normAutofit fontScale="90000"/>
          </a:bodyPr>
          <a:lstStyle/>
          <a:p>
            <a:r>
              <a:rPr lang="en-US" b="1" cap="none" dirty="0" smtClean="0">
                <a:solidFill>
                  <a:schemeClr val="tx1"/>
                </a:solidFill>
                <a:effectLst/>
                <a:latin typeface="Calibri" pitchFamily="34" charset="0"/>
              </a:rPr>
              <a:t>Comprehensive Example:</a:t>
            </a:r>
            <a:br>
              <a:rPr lang="en-US" b="1" cap="none" dirty="0" smtClean="0">
                <a:solidFill>
                  <a:schemeClr val="tx1"/>
                </a:solidFill>
                <a:effectLst/>
                <a:latin typeface="Calibri" pitchFamily="34" charset="0"/>
              </a:rPr>
            </a:br>
            <a:r>
              <a:rPr lang="en-US" b="1" cap="none" dirty="0" smtClean="0">
                <a:solidFill>
                  <a:schemeClr val="tx1"/>
                </a:solidFill>
                <a:effectLst/>
                <a:latin typeface="Calibri" pitchFamily="34" charset="0"/>
              </a:rPr>
              <a:t>A Basic Retirement Problem</a:t>
            </a:r>
          </a:p>
        </p:txBody>
      </p:sp>
      <p:sp>
        <p:nvSpPr>
          <p:cNvPr id="3" name="Content Placeholder 2"/>
          <p:cNvSpPr>
            <a:spLocks noGrp="1"/>
          </p:cNvSpPr>
          <p:nvPr>
            <p:ph idx="1"/>
          </p:nvPr>
        </p:nvSpPr>
        <p:spPr>
          <a:xfrm>
            <a:off x="304800" y="1295401"/>
            <a:ext cx="8686800" cy="4191000"/>
          </a:xfrm>
        </p:spPr>
        <p:txBody>
          <a:bodyPr>
            <a:noAutofit/>
          </a:bodyPr>
          <a:lstStyle/>
          <a:p>
            <a:pPr>
              <a:buClrTx/>
              <a:buSzPct val="100000"/>
              <a:buNone/>
            </a:pPr>
            <a:r>
              <a:rPr lang="en-US" sz="2400" i="1" dirty="0" smtClean="0">
                <a:solidFill>
                  <a:schemeClr val="tx1"/>
                </a:solidFill>
                <a:latin typeface="Calibri" pitchFamily="34" charset="0"/>
                <a:cs typeface="Calibri" pitchFamily="34" charset="0"/>
              </a:rPr>
              <a:t>Example:  </a:t>
            </a:r>
            <a:r>
              <a:rPr lang="en-US" sz="2400" dirty="0" smtClean="0">
                <a:solidFill>
                  <a:schemeClr val="tx1"/>
                </a:solidFill>
                <a:latin typeface="Calibri" pitchFamily="34" charset="0"/>
                <a:cs typeface="Calibri" pitchFamily="34" charset="0"/>
              </a:rPr>
              <a:t>An investor plans to retire 35 years from today and have sufficient savings to guarantee</a:t>
            </a:r>
            <a:r>
              <a:rPr lang="en-US" sz="2400" dirty="0" smtClean="0">
                <a:solidFill>
                  <a:schemeClr val="tx1"/>
                </a:solidFill>
                <a:latin typeface="Calibri" pitchFamily="34" charset="0"/>
                <a:cs typeface="Calibri" pitchFamily="34" charset="0"/>
              </a:rPr>
              <a:t> her $</a:t>
            </a:r>
            <a:r>
              <a:rPr lang="en-US" sz="2400" dirty="0" smtClean="0">
                <a:solidFill>
                  <a:schemeClr val="tx1"/>
                </a:solidFill>
                <a:latin typeface="Calibri" pitchFamily="34" charset="0"/>
                <a:cs typeface="Calibri" pitchFamily="34" charset="0"/>
              </a:rPr>
              <a:t>48,000 each year for 20 years.  Assume retirement withdrawals will be made at the beginning of each of the 20 years.  The investor estimates that at the time of retirement, he can sell his business for $200,000.  The expectation is that interest rates will be relatively stable at 8% per year for the next 35 years.  Thereafter, the interest rate is expected to decline to 6% per year forever.  The investor wants to make equal annual deposits at the end of each of the next 35 years.  How much should be deposited each year in order to meet the stated objective?</a:t>
            </a:r>
            <a:endParaRPr lang="en-US" sz="2400" dirty="0">
              <a:solidFill>
                <a:schemeClr val="tx1"/>
              </a:solidFill>
              <a:latin typeface="Calibri" pitchFamily="34" charset="0"/>
              <a:cs typeface="Calibri" pitchFamily="34" charset="0"/>
            </a:endParaRPr>
          </a:p>
        </p:txBody>
      </p:sp>
      <p:sp>
        <p:nvSpPr>
          <p:cNvPr id="5" name="Footer Placeholder 4"/>
          <p:cNvSpPr>
            <a:spLocks noGrp="1"/>
          </p:cNvSpPr>
          <p:nvPr>
            <p:ph type="ftr" sz="quarter" idx="11"/>
          </p:nvPr>
        </p:nvSpPr>
        <p:spPr/>
        <p:txBody>
          <a:bodyPr/>
          <a:lstStyle/>
          <a:p>
            <a:r>
              <a:rPr lang="en-US" smtClean="0"/>
              <a:t>Booth/Cleary Introduction to Corporate Finance, Second Edition</a:t>
            </a:r>
            <a:endParaRPr lang="en-US" dirty="0"/>
          </a:p>
        </p:txBody>
      </p:sp>
      <p:sp>
        <p:nvSpPr>
          <p:cNvPr id="4" name="Slide Number Placeholder 3"/>
          <p:cNvSpPr>
            <a:spLocks noGrp="1"/>
          </p:cNvSpPr>
          <p:nvPr>
            <p:ph type="sldNum" sz="quarter" idx="12"/>
          </p:nvPr>
        </p:nvSpPr>
        <p:spPr/>
        <p:txBody>
          <a:bodyPr/>
          <a:lstStyle/>
          <a:p>
            <a:fld id="{CA15C064-DD44-4CAC-873E-2D1F54821676}" type="slidenum">
              <a:rPr kumimoji="0" lang="en-US" smtClean="0"/>
              <a:pPr/>
              <a:t>23</a:t>
            </a:fld>
            <a:endParaRPr kumimoji="0" 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8686800" cy="914400"/>
          </a:xfrm>
        </p:spPr>
        <p:txBody>
          <a:bodyPr vert="horz" anchor="ctr">
            <a:normAutofit fontScale="90000"/>
          </a:bodyPr>
          <a:lstStyle/>
          <a:p>
            <a:r>
              <a:rPr lang="en-US" b="1" cap="none" dirty="0" smtClean="0">
                <a:solidFill>
                  <a:schemeClr val="tx1"/>
                </a:solidFill>
                <a:effectLst/>
                <a:latin typeface="Calibri" pitchFamily="34" charset="0"/>
              </a:rPr>
              <a:t>Comprehensive Example:</a:t>
            </a:r>
            <a:br>
              <a:rPr lang="en-US" b="1" cap="none" dirty="0" smtClean="0">
                <a:solidFill>
                  <a:schemeClr val="tx1"/>
                </a:solidFill>
                <a:effectLst/>
                <a:latin typeface="Calibri" pitchFamily="34" charset="0"/>
              </a:rPr>
            </a:br>
            <a:r>
              <a:rPr lang="en-US" b="1" cap="none" dirty="0" smtClean="0">
                <a:solidFill>
                  <a:schemeClr val="tx1"/>
                </a:solidFill>
                <a:effectLst/>
                <a:latin typeface="Calibri" pitchFamily="34" charset="0"/>
              </a:rPr>
              <a:t>A Basic Retirement Problem</a:t>
            </a:r>
          </a:p>
        </p:txBody>
      </p:sp>
      <p:sp>
        <p:nvSpPr>
          <p:cNvPr id="3" name="Content Placeholder 2"/>
          <p:cNvSpPr>
            <a:spLocks noGrp="1"/>
          </p:cNvSpPr>
          <p:nvPr>
            <p:ph idx="1"/>
          </p:nvPr>
        </p:nvSpPr>
        <p:spPr>
          <a:xfrm>
            <a:off x="304800" y="1295400"/>
            <a:ext cx="8686800" cy="4525963"/>
          </a:xfrm>
        </p:spPr>
        <p:txBody>
          <a:bodyPr>
            <a:noAutofit/>
          </a:bodyPr>
          <a:lstStyle/>
          <a:p>
            <a:pPr>
              <a:buClrTx/>
              <a:buSzPct val="100000"/>
              <a:buNone/>
            </a:pPr>
            <a:r>
              <a:rPr lang="en-US" sz="2400" i="1" dirty="0" smtClean="0">
                <a:solidFill>
                  <a:schemeClr val="tx1"/>
                </a:solidFill>
                <a:latin typeface="Calibri" pitchFamily="34" charset="0"/>
                <a:cs typeface="Calibri" pitchFamily="34" charset="0"/>
              </a:rPr>
              <a:t>Solution:</a:t>
            </a:r>
          </a:p>
          <a:p>
            <a:pPr>
              <a:buClrTx/>
              <a:buSzPct val="100000"/>
              <a:buNone/>
            </a:pPr>
            <a:endParaRPr lang="en-US" sz="2400" i="1" dirty="0" smtClean="0">
              <a:solidFill>
                <a:schemeClr val="tx1"/>
              </a:solidFill>
              <a:latin typeface="Calibri" pitchFamily="34" charset="0"/>
              <a:cs typeface="Calibri" pitchFamily="34" charset="0"/>
            </a:endParaRPr>
          </a:p>
          <a:p>
            <a:pPr>
              <a:buClrTx/>
              <a:buSzPct val="100000"/>
              <a:buNone/>
            </a:pPr>
            <a:endParaRPr lang="en-US" sz="2400" i="1" dirty="0" smtClean="0">
              <a:solidFill>
                <a:schemeClr val="tx1"/>
              </a:solidFill>
              <a:latin typeface="Calibri" pitchFamily="34" charset="0"/>
              <a:cs typeface="Calibri" pitchFamily="34" charset="0"/>
            </a:endParaRPr>
          </a:p>
          <a:p>
            <a:pPr>
              <a:buClrTx/>
              <a:buSzPct val="100000"/>
              <a:buNone/>
            </a:pPr>
            <a:endParaRPr lang="en-US" sz="2400" i="1" dirty="0" smtClean="0">
              <a:solidFill>
                <a:schemeClr val="tx1"/>
              </a:solidFill>
              <a:latin typeface="Calibri" pitchFamily="34" charset="0"/>
              <a:cs typeface="Calibri" pitchFamily="34" charset="0"/>
            </a:endParaRPr>
          </a:p>
          <a:p>
            <a:pPr>
              <a:buClrTx/>
              <a:buSzPct val="100000"/>
              <a:buNone/>
            </a:pPr>
            <a:r>
              <a:rPr lang="en-US" sz="2400" dirty="0" smtClean="0">
                <a:solidFill>
                  <a:schemeClr val="tx1"/>
                </a:solidFill>
                <a:latin typeface="Calibri" pitchFamily="34" charset="0"/>
                <a:cs typeface="Calibri" pitchFamily="34" charset="0"/>
              </a:rPr>
              <a:t>Step 1:  Determine how much the investor must have accumulated when retirement starts 35 years from now.  At that point in time the investor wants a 20-year annuity that will pay a constant $48,000 each year at the beginning of the year (an annuity due) at a 6% interest rate.  The present value of this annuity is:</a:t>
            </a:r>
            <a:endParaRPr lang="en-US" sz="2400" dirty="0">
              <a:solidFill>
                <a:schemeClr val="tx1"/>
              </a:solidFill>
              <a:latin typeface="Calibri" pitchFamily="34" charset="0"/>
              <a:cs typeface="Calibri" pitchFamily="34" charset="0"/>
            </a:endParaRPr>
          </a:p>
        </p:txBody>
      </p:sp>
      <p:sp>
        <p:nvSpPr>
          <p:cNvPr id="7" name="Footer Placeholder 6"/>
          <p:cNvSpPr>
            <a:spLocks noGrp="1"/>
          </p:cNvSpPr>
          <p:nvPr>
            <p:ph type="ftr" sz="quarter" idx="11"/>
          </p:nvPr>
        </p:nvSpPr>
        <p:spPr/>
        <p:txBody>
          <a:bodyPr/>
          <a:lstStyle/>
          <a:p>
            <a:r>
              <a:rPr lang="en-US" smtClean="0"/>
              <a:t>Booth/Cleary Introduction to Corporate Finance, Second Edition</a:t>
            </a:r>
            <a:endParaRPr lang="en-US" dirty="0"/>
          </a:p>
        </p:txBody>
      </p:sp>
      <p:sp>
        <p:nvSpPr>
          <p:cNvPr id="6" name="Slide Number Placeholder 5"/>
          <p:cNvSpPr>
            <a:spLocks noGrp="1"/>
          </p:cNvSpPr>
          <p:nvPr>
            <p:ph type="sldNum" sz="quarter" idx="12"/>
          </p:nvPr>
        </p:nvSpPr>
        <p:spPr/>
        <p:txBody>
          <a:bodyPr/>
          <a:lstStyle/>
          <a:p>
            <a:fld id="{CA15C064-DD44-4CAC-873E-2D1F54821676}" type="slidenum">
              <a:rPr kumimoji="0" lang="en-US" smtClean="0"/>
              <a:pPr/>
              <a:t>24</a:t>
            </a:fld>
            <a:endParaRPr kumimoji="0" lang="en-US" dirty="0"/>
          </a:p>
        </p:txBody>
      </p:sp>
      <p:pic>
        <p:nvPicPr>
          <p:cNvPr id="7170" name="Picture 2"/>
          <p:cNvPicPr>
            <a:picLocks noChangeAspect="1" noChangeArrowheads="1"/>
          </p:cNvPicPr>
          <p:nvPr/>
        </p:nvPicPr>
        <p:blipFill>
          <a:blip r:embed="rId3" cstate="print"/>
          <a:srcRect/>
          <a:stretch>
            <a:fillRect/>
          </a:stretch>
        </p:blipFill>
        <p:spPr bwMode="auto">
          <a:xfrm>
            <a:off x="1905000" y="1266825"/>
            <a:ext cx="6400800" cy="1733550"/>
          </a:xfrm>
          <a:prstGeom prst="rect">
            <a:avLst/>
          </a:prstGeom>
          <a:noFill/>
          <a:ln w="9525">
            <a:noFill/>
            <a:miter lim="800000"/>
            <a:headEnd/>
            <a:tailEnd/>
          </a:ln>
        </p:spPr>
      </p:pic>
      <p:graphicFrame>
        <p:nvGraphicFramePr>
          <p:cNvPr id="7172" name="Object 4"/>
          <p:cNvGraphicFramePr>
            <a:graphicFrameLocks noChangeAspect="1"/>
          </p:cNvGraphicFramePr>
          <p:nvPr/>
        </p:nvGraphicFramePr>
        <p:xfrm>
          <a:off x="1905000" y="4953000"/>
          <a:ext cx="6336515" cy="962616"/>
        </p:xfrm>
        <a:graphic>
          <a:graphicData uri="http://schemas.openxmlformats.org/presentationml/2006/ole">
            <p:oleObj spid="_x0000_s7172" name="Equation" r:id="rId4" imgW="3009600" imgH="457200" progId="Equation.3">
              <p:embed/>
            </p:oleObj>
          </a:graphicData>
        </a:graphic>
      </p:graphicFrame>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8686800" cy="990600"/>
          </a:xfrm>
        </p:spPr>
        <p:txBody>
          <a:bodyPr vert="horz" anchor="ctr">
            <a:normAutofit fontScale="90000"/>
          </a:bodyPr>
          <a:lstStyle/>
          <a:p>
            <a:r>
              <a:rPr lang="en-US" b="1" cap="none" dirty="0" smtClean="0">
                <a:solidFill>
                  <a:schemeClr val="tx1"/>
                </a:solidFill>
                <a:effectLst/>
                <a:latin typeface="Calibri" pitchFamily="34" charset="0"/>
              </a:rPr>
              <a:t>Comprehensive Example:</a:t>
            </a:r>
            <a:br>
              <a:rPr lang="en-US" b="1" cap="none" dirty="0" smtClean="0">
                <a:solidFill>
                  <a:schemeClr val="tx1"/>
                </a:solidFill>
                <a:effectLst/>
                <a:latin typeface="Calibri" pitchFamily="34" charset="0"/>
              </a:rPr>
            </a:br>
            <a:r>
              <a:rPr lang="en-US" b="1" cap="none" dirty="0" smtClean="0">
                <a:solidFill>
                  <a:schemeClr val="tx1"/>
                </a:solidFill>
                <a:effectLst/>
                <a:latin typeface="Calibri" pitchFamily="34" charset="0"/>
              </a:rPr>
              <a:t>A Basic Retirement Problem</a:t>
            </a:r>
          </a:p>
        </p:txBody>
      </p:sp>
      <p:sp>
        <p:nvSpPr>
          <p:cNvPr id="3" name="Content Placeholder 2"/>
          <p:cNvSpPr>
            <a:spLocks noGrp="1"/>
          </p:cNvSpPr>
          <p:nvPr>
            <p:ph idx="1"/>
          </p:nvPr>
        </p:nvSpPr>
        <p:spPr>
          <a:xfrm>
            <a:off x="304800" y="1295400"/>
            <a:ext cx="8534400" cy="5257800"/>
          </a:xfrm>
        </p:spPr>
        <p:txBody>
          <a:bodyPr>
            <a:noAutofit/>
          </a:bodyPr>
          <a:lstStyle/>
          <a:p>
            <a:pPr>
              <a:buClrTx/>
              <a:buSzPct val="100000"/>
              <a:buNone/>
            </a:pPr>
            <a:r>
              <a:rPr lang="en-US" sz="2400" dirty="0" smtClean="0">
                <a:solidFill>
                  <a:schemeClr val="tx1"/>
                </a:solidFill>
                <a:latin typeface="Calibri" pitchFamily="34" charset="0"/>
                <a:cs typeface="Calibri" pitchFamily="34" charset="0"/>
              </a:rPr>
              <a:t>Step 2:  We know the investor will need to have accumulated $583,589.59 by the time</a:t>
            </a:r>
            <a:r>
              <a:rPr lang="en-US" sz="2400" dirty="0" smtClean="0">
                <a:solidFill>
                  <a:schemeClr val="tx1"/>
                </a:solidFill>
                <a:latin typeface="Calibri" pitchFamily="34" charset="0"/>
                <a:cs typeface="Calibri" pitchFamily="34" charset="0"/>
              </a:rPr>
              <a:t> she </a:t>
            </a:r>
            <a:r>
              <a:rPr lang="en-US" sz="2400" dirty="0" smtClean="0">
                <a:solidFill>
                  <a:schemeClr val="tx1"/>
                </a:solidFill>
                <a:latin typeface="Calibri" pitchFamily="34" charset="0"/>
                <a:cs typeface="Calibri" pitchFamily="34" charset="0"/>
              </a:rPr>
              <a:t>retires in order to fund 20 years of $48,000 annual payments at 6%.  We also know that the investor will raise $200,000 by selling</a:t>
            </a:r>
            <a:r>
              <a:rPr lang="en-US" sz="2400" dirty="0" smtClean="0">
                <a:solidFill>
                  <a:schemeClr val="tx1"/>
                </a:solidFill>
                <a:latin typeface="Calibri" pitchFamily="34" charset="0"/>
                <a:cs typeface="Calibri" pitchFamily="34" charset="0"/>
              </a:rPr>
              <a:t> her </a:t>
            </a:r>
            <a:r>
              <a:rPr lang="en-US" sz="2400" dirty="0" smtClean="0">
                <a:solidFill>
                  <a:schemeClr val="tx1"/>
                </a:solidFill>
                <a:latin typeface="Calibri" pitchFamily="34" charset="0"/>
                <a:cs typeface="Calibri" pitchFamily="34" charset="0"/>
              </a:rPr>
              <a:t>business when</a:t>
            </a:r>
            <a:r>
              <a:rPr lang="en-US" sz="2400" dirty="0" smtClean="0">
                <a:solidFill>
                  <a:schemeClr val="tx1"/>
                </a:solidFill>
                <a:latin typeface="Calibri" pitchFamily="34" charset="0"/>
                <a:cs typeface="Calibri" pitchFamily="34" charset="0"/>
              </a:rPr>
              <a:t> she </a:t>
            </a:r>
            <a:r>
              <a:rPr lang="en-US" sz="2400" dirty="0" smtClean="0">
                <a:solidFill>
                  <a:schemeClr val="tx1"/>
                </a:solidFill>
                <a:latin typeface="Calibri" pitchFamily="34" charset="0"/>
                <a:cs typeface="Calibri" pitchFamily="34" charset="0"/>
              </a:rPr>
              <a:t>retires.  This means that $383,589.59 must be accumulated as the future value of 35 years of investing for retirement.  The next step is to determine our annual deposit for the 35 years until retirement given that the future value must be $383,589.59, and the interest rate is 8%.</a:t>
            </a:r>
          </a:p>
          <a:p>
            <a:pPr>
              <a:buClrTx/>
              <a:buSzPct val="100000"/>
              <a:buNone/>
            </a:pPr>
            <a:endParaRPr lang="en-US" sz="2400" dirty="0" smtClean="0">
              <a:solidFill>
                <a:schemeClr val="tx1"/>
              </a:solidFill>
              <a:latin typeface="Calibri" pitchFamily="34" charset="0"/>
              <a:cs typeface="Calibri" pitchFamily="34" charset="0"/>
            </a:endParaRPr>
          </a:p>
          <a:p>
            <a:pPr>
              <a:buClrTx/>
              <a:buSzPct val="100000"/>
              <a:buNone/>
            </a:pPr>
            <a:endParaRPr lang="en-US" sz="2400" dirty="0" smtClean="0">
              <a:solidFill>
                <a:schemeClr val="tx1"/>
              </a:solidFill>
              <a:latin typeface="Calibri" pitchFamily="34" charset="0"/>
              <a:cs typeface="Calibri" pitchFamily="34" charset="0"/>
            </a:endParaRPr>
          </a:p>
          <a:p>
            <a:pPr>
              <a:buClrTx/>
              <a:buSzPct val="100000"/>
              <a:buNone/>
            </a:pPr>
            <a:endParaRPr lang="en-US" sz="1200" dirty="0" smtClean="0">
              <a:solidFill>
                <a:schemeClr val="tx1"/>
              </a:solidFill>
              <a:latin typeface="Calibri" pitchFamily="34" charset="0"/>
              <a:cs typeface="Calibri" pitchFamily="34" charset="0"/>
            </a:endParaRPr>
          </a:p>
          <a:p>
            <a:pPr>
              <a:buClrTx/>
              <a:buSzPct val="100000"/>
              <a:buNone/>
            </a:pPr>
            <a:r>
              <a:rPr lang="en-US" sz="2400" dirty="0" smtClean="0">
                <a:solidFill>
                  <a:schemeClr val="tx1"/>
                </a:solidFill>
                <a:latin typeface="Calibri" pitchFamily="34" charset="0"/>
                <a:cs typeface="Calibri" pitchFamily="34" charset="0"/>
              </a:rPr>
              <a:t>The investor must deposit $2,226.07 each year.</a:t>
            </a:r>
          </a:p>
        </p:txBody>
      </p:sp>
      <p:sp>
        <p:nvSpPr>
          <p:cNvPr id="6" name="Footer Placeholder 5"/>
          <p:cNvSpPr>
            <a:spLocks noGrp="1"/>
          </p:cNvSpPr>
          <p:nvPr>
            <p:ph type="ftr" sz="quarter" idx="11"/>
          </p:nvPr>
        </p:nvSpPr>
        <p:spPr/>
        <p:txBody>
          <a:bodyPr/>
          <a:lstStyle/>
          <a:p>
            <a:r>
              <a:rPr lang="en-US" smtClean="0"/>
              <a:t>Booth/Cleary Introduction to Corporate Finance, Second Edition</a:t>
            </a:r>
            <a:endParaRPr lang="en-US" dirty="0"/>
          </a:p>
        </p:txBody>
      </p:sp>
      <p:sp>
        <p:nvSpPr>
          <p:cNvPr id="5" name="Slide Number Placeholder 4"/>
          <p:cNvSpPr>
            <a:spLocks noGrp="1"/>
          </p:cNvSpPr>
          <p:nvPr>
            <p:ph type="sldNum" sz="quarter" idx="12"/>
          </p:nvPr>
        </p:nvSpPr>
        <p:spPr/>
        <p:txBody>
          <a:bodyPr/>
          <a:lstStyle/>
          <a:p>
            <a:fld id="{CA15C064-DD44-4CAC-873E-2D1F54821676}" type="slidenum">
              <a:rPr kumimoji="0" lang="en-US" smtClean="0"/>
              <a:pPr/>
              <a:t>25</a:t>
            </a:fld>
            <a:endParaRPr kumimoji="0" lang="en-US" dirty="0"/>
          </a:p>
        </p:txBody>
      </p:sp>
      <p:graphicFrame>
        <p:nvGraphicFramePr>
          <p:cNvPr id="7172" name="Object 4"/>
          <p:cNvGraphicFramePr>
            <a:graphicFrameLocks noChangeAspect="1"/>
          </p:cNvGraphicFramePr>
          <p:nvPr/>
        </p:nvGraphicFramePr>
        <p:xfrm>
          <a:off x="2863407" y="4800600"/>
          <a:ext cx="4852138" cy="838200"/>
        </p:xfrm>
        <a:graphic>
          <a:graphicData uri="http://schemas.openxmlformats.org/presentationml/2006/ole">
            <p:oleObj spid="_x0000_s8194" name="Equation" r:id="rId3" imgW="2425680" imgH="419040" progId="Equation.3">
              <p:embed/>
            </p:oleObj>
          </a:graphicData>
        </a:graphic>
      </p:graphicFrame>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anchor="ctr">
            <a:normAutofit fontScale="90000"/>
          </a:bodyPr>
          <a:lstStyle/>
          <a:p>
            <a:r>
              <a:rPr lang="en-US" b="1" cap="none" dirty="0" smtClean="0">
                <a:solidFill>
                  <a:schemeClr val="tx1"/>
                </a:solidFill>
                <a:effectLst/>
                <a:latin typeface="Calibri" pitchFamily="34" charset="0"/>
              </a:rPr>
              <a:t>Growing Annuities and Perpetuities</a:t>
            </a:r>
          </a:p>
        </p:txBody>
      </p:sp>
      <p:sp>
        <p:nvSpPr>
          <p:cNvPr id="3" name="Content Placeholder 2"/>
          <p:cNvSpPr>
            <a:spLocks noGrp="1"/>
          </p:cNvSpPr>
          <p:nvPr>
            <p:ph idx="1"/>
          </p:nvPr>
        </p:nvSpPr>
        <p:spPr>
          <a:xfrm>
            <a:off x="304800" y="1295401"/>
            <a:ext cx="8686800" cy="2514600"/>
          </a:xfrm>
        </p:spPr>
        <p:txBody>
          <a:bodyPr>
            <a:noAutofit/>
          </a:bodyPr>
          <a:lstStyle/>
          <a:p>
            <a:pPr>
              <a:buClrTx/>
              <a:buSzPct val="100000"/>
              <a:buFont typeface="Arial" pitchFamily="34" charset="0"/>
              <a:buChar char="•"/>
            </a:pPr>
            <a:r>
              <a:rPr lang="en-US" sz="2400" dirty="0" smtClean="0">
                <a:solidFill>
                  <a:schemeClr val="tx1"/>
                </a:solidFill>
                <a:latin typeface="Calibri" pitchFamily="34" charset="0"/>
                <a:cs typeface="Calibri" pitchFamily="34" charset="0"/>
              </a:rPr>
              <a:t>Some annuities and perpetuities grow (or, if the rate is negative, shrink) at a constant rate </a:t>
            </a:r>
            <a:r>
              <a:rPr lang="en-US" sz="2400" i="1" dirty="0" smtClean="0">
                <a:solidFill>
                  <a:schemeClr val="tx1"/>
                </a:solidFill>
                <a:latin typeface="Calibri" pitchFamily="34" charset="0"/>
                <a:cs typeface="Calibri" pitchFamily="34" charset="0"/>
              </a:rPr>
              <a:t>g</a:t>
            </a:r>
            <a:r>
              <a:rPr lang="en-US" sz="2400" dirty="0" smtClean="0">
                <a:solidFill>
                  <a:schemeClr val="tx1"/>
                </a:solidFill>
                <a:latin typeface="Calibri" pitchFamily="34" charset="0"/>
                <a:cs typeface="Calibri" pitchFamily="34" charset="0"/>
              </a:rPr>
              <a:t> each period.</a:t>
            </a:r>
          </a:p>
          <a:p>
            <a:pPr>
              <a:buClrTx/>
              <a:buSzPct val="100000"/>
              <a:buFont typeface="Arial" pitchFamily="34" charset="0"/>
              <a:buChar char="•"/>
            </a:pPr>
            <a:r>
              <a:rPr lang="en-US" sz="2400" dirty="0" smtClean="0">
                <a:solidFill>
                  <a:schemeClr val="tx1"/>
                </a:solidFill>
                <a:latin typeface="Calibri" pitchFamily="34" charset="0"/>
                <a:cs typeface="Calibri" pitchFamily="34" charset="0"/>
              </a:rPr>
              <a:t>In this case, we no longer have constant payments each period, but we do have a constant growth rate.  The first three payments in a series of cash flows growing at constant rate </a:t>
            </a:r>
            <a:r>
              <a:rPr lang="en-US" sz="2400" i="1" dirty="0" smtClean="0">
                <a:solidFill>
                  <a:schemeClr val="tx1"/>
                </a:solidFill>
                <a:latin typeface="Calibri" pitchFamily="34" charset="0"/>
                <a:cs typeface="Calibri" pitchFamily="34" charset="0"/>
              </a:rPr>
              <a:t>g</a:t>
            </a:r>
            <a:r>
              <a:rPr lang="en-US" sz="2400" dirty="0" smtClean="0">
                <a:solidFill>
                  <a:schemeClr val="tx1"/>
                </a:solidFill>
                <a:latin typeface="Calibri" pitchFamily="34" charset="0"/>
                <a:cs typeface="Calibri" pitchFamily="34" charset="0"/>
              </a:rPr>
              <a:t> would therefore be:</a:t>
            </a:r>
            <a:endParaRPr lang="en-US" sz="2400" dirty="0">
              <a:solidFill>
                <a:schemeClr val="tx1"/>
              </a:solidFill>
              <a:latin typeface="Calibri" pitchFamily="34" charset="0"/>
              <a:cs typeface="Calibri" pitchFamily="34" charset="0"/>
            </a:endParaRPr>
          </a:p>
        </p:txBody>
      </p:sp>
      <p:sp>
        <p:nvSpPr>
          <p:cNvPr id="6" name="Footer Placeholder 5"/>
          <p:cNvSpPr>
            <a:spLocks noGrp="1"/>
          </p:cNvSpPr>
          <p:nvPr>
            <p:ph type="ftr" sz="quarter" idx="11"/>
          </p:nvPr>
        </p:nvSpPr>
        <p:spPr/>
        <p:txBody>
          <a:bodyPr/>
          <a:lstStyle/>
          <a:p>
            <a:r>
              <a:rPr lang="en-US" smtClean="0"/>
              <a:t>Booth/Cleary Introduction to Corporate Finance, Second Edition</a:t>
            </a:r>
            <a:endParaRPr lang="en-US" dirty="0"/>
          </a:p>
        </p:txBody>
      </p:sp>
      <p:sp>
        <p:nvSpPr>
          <p:cNvPr id="5" name="Slide Number Placeholder 4"/>
          <p:cNvSpPr>
            <a:spLocks noGrp="1"/>
          </p:cNvSpPr>
          <p:nvPr>
            <p:ph type="sldNum" sz="quarter" idx="12"/>
          </p:nvPr>
        </p:nvSpPr>
        <p:spPr/>
        <p:txBody>
          <a:bodyPr/>
          <a:lstStyle/>
          <a:p>
            <a:fld id="{CA15C064-DD44-4CAC-873E-2D1F54821676}" type="slidenum">
              <a:rPr kumimoji="0" lang="en-US" smtClean="0"/>
              <a:pPr/>
              <a:t>26</a:t>
            </a:fld>
            <a:endParaRPr kumimoji="0" lang="en-US" dirty="0"/>
          </a:p>
        </p:txBody>
      </p:sp>
      <p:graphicFrame>
        <p:nvGraphicFramePr>
          <p:cNvPr id="1029" name="Object 5"/>
          <p:cNvGraphicFramePr>
            <a:graphicFrameLocks noChangeAspect="1"/>
          </p:cNvGraphicFramePr>
          <p:nvPr/>
        </p:nvGraphicFramePr>
        <p:xfrm>
          <a:off x="2813240" y="3352800"/>
          <a:ext cx="5086159" cy="1600200"/>
        </p:xfrm>
        <a:graphic>
          <a:graphicData uri="http://schemas.openxmlformats.org/presentationml/2006/ole">
            <p:oleObj spid="_x0000_s1029" name="Equation" r:id="rId3" imgW="2260440" imgH="711000" progId="Equation.3">
              <p:embed/>
            </p:oleObj>
          </a:graphicData>
        </a:graphic>
      </p:graphicFrame>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anchor="ctr">
            <a:normAutofit/>
          </a:bodyPr>
          <a:lstStyle/>
          <a:p>
            <a:r>
              <a:rPr lang="en-US" b="1" cap="none" dirty="0" smtClean="0">
                <a:solidFill>
                  <a:schemeClr val="tx1"/>
                </a:solidFill>
                <a:effectLst/>
                <a:latin typeface="Calibri" pitchFamily="34" charset="0"/>
              </a:rPr>
              <a:t>Growing Perpetuities</a:t>
            </a:r>
          </a:p>
        </p:txBody>
      </p:sp>
      <p:sp>
        <p:nvSpPr>
          <p:cNvPr id="3" name="Content Placeholder 2"/>
          <p:cNvSpPr>
            <a:spLocks noGrp="1"/>
          </p:cNvSpPr>
          <p:nvPr>
            <p:ph idx="1"/>
          </p:nvPr>
        </p:nvSpPr>
        <p:spPr>
          <a:xfrm>
            <a:off x="304800" y="1295400"/>
            <a:ext cx="8382000" cy="5334000"/>
          </a:xfrm>
        </p:spPr>
        <p:txBody>
          <a:bodyPr>
            <a:noAutofit/>
          </a:bodyPr>
          <a:lstStyle/>
          <a:p>
            <a:pPr>
              <a:buClrTx/>
              <a:buSzPct val="100000"/>
              <a:buFont typeface="Arial" pitchFamily="34" charset="0"/>
              <a:buChar char="•"/>
            </a:pPr>
            <a:r>
              <a:rPr lang="en-US" sz="2400" dirty="0" smtClean="0">
                <a:solidFill>
                  <a:schemeClr val="tx1"/>
                </a:solidFill>
                <a:latin typeface="Calibri" pitchFamily="34" charset="0"/>
                <a:cs typeface="Calibri" pitchFamily="34" charset="0"/>
              </a:rPr>
              <a:t>The present value of a constant growth perpetuity is given by Equation 5A-2:</a:t>
            </a:r>
          </a:p>
          <a:p>
            <a:pPr>
              <a:buClrTx/>
              <a:buSzPct val="100000"/>
              <a:buFont typeface="Arial" pitchFamily="34" charset="0"/>
              <a:buChar char="•"/>
            </a:pPr>
            <a:endParaRPr lang="en-US" sz="2400" dirty="0" smtClean="0">
              <a:solidFill>
                <a:schemeClr val="tx1"/>
              </a:solidFill>
              <a:latin typeface="Calibri" pitchFamily="34" charset="0"/>
              <a:cs typeface="Calibri" pitchFamily="34" charset="0"/>
            </a:endParaRPr>
          </a:p>
          <a:p>
            <a:pPr>
              <a:buClrTx/>
              <a:buSzPct val="100000"/>
              <a:buFont typeface="Arial" pitchFamily="34" charset="0"/>
              <a:buChar char="•"/>
            </a:pPr>
            <a:endParaRPr lang="en-US" sz="2400" dirty="0" smtClean="0">
              <a:solidFill>
                <a:schemeClr val="tx1"/>
              </a:solidFill>
              <a:latin typeface="Calibri" pitchFamily="34" charset="0"/>
              <a:cs typeface="Calibri" pitchFamily="34" charset="0"/>
            </a:endParaRPr>
          </a:p>
          <a:p>
            <a:pPr>
              <a:buClrTx/>
              <a:buSzPct val="100000"/>
              <a:buFont typeface="Arial" pitchFamily="34" charset="0"/>
              <a:buChar char="•"/>
            </a:pPr>
            <a:endParaRPr lang="en-US" sz="1200" dirty="0" smtClean="0">
              <a:solidFill>
                <a:schemeClr val="tx1"/>
              </a:solidFill>
              <a:latin typeface="Calibri" pitchFamily="34" charset="0"/>
              <a:cs typeface="Calibri" pitchFamily="34" charset="0"/>
            </a:endParaRPr>
          </a:p>
          <a:p>
            <a:pPr>
              <a:buClrTx/>
              <a:buSzPct val="100000"/>
              <a:buFont typeface="Arial" pitchFamily="34" charset="0"/>
              <a:buChar char="•"/>
            </a:pPr>
            <a:r>
              <a:rPr lang="en-US" sz="2400" dirty="0" smtClean="0">
                <a:solidFill>
                  <a:schemeClr val="tx1"/>
                </a:solidFill>
                <a:latin typeface="Calibri" pitchFamily="34" charset="0"/>
                <a:cs typeface="Calibri" pitchFamily="34" charset="0"/>
              </a:rPr>
              <a:t>Equation 5A-2 holds only when </a:t>
            </a:r>
            <a:r>
              <a:rPr lang="en-US" sz="2400" i="1" dirty="0" smtClean="0">
                <a:solidFill>
                  <a:schemeClr val="tx1"/>
                </a:solidFill>
                <a:latin typeface="Calibri" pitchFamily="34" charset="0"/>
                <a:cs typeface="Calibri" pitchFamily="34" charset="0"/>
              </a:rPr>
              <a:t>k</a:t>
            </a:r>
            <a:r>
              <a:rPr lang="en-US" sz="2400" dirty="0" smtClean="0">
                <a:solidFill>
                  <a:schemeClr val="tx1"/>
                </a:solidFill>
                <a:latin typeface="Calibri" pitchFamily="34" charset="0"/>
                <a:cs typeface="Calibri" pitchFamily="34" charset="0"/>
              </a:rPr>
              <a:t> &gt; </a:t>
            </a:r>
            <a:r>
              <a:rPr lang="en-US" sz="2400" i="1" dirty="0" smtClean="0">
                <a:solidFill>
                  <a:schemeClr val="tx1"/>
                </a:solidFill>
                <a:latin typeface="Calibri" pitchFamily="34" charset="0"/>
                <a:cs typeface="Calibri" pitchFamily="34" charset="0"/>
              </a:rPr>
              <a:t>g</a:t>
            </a:r>
            <a:r>
              <a:rPr lang="en-US" sz="2400" dirty="0" smtClean="0">
                <a:solidFill>
                  <a:schemeClr val="tx1"/>
                </a:solidFill>
                <a:latin typeface="Calibri" pitchFamily="34" charset="0"/>
                <a:cs typeface="Calibri" pitchFamily="34" charset="0"/>
              </a:rPr>
              <a:t>, the discount rate is greater than the growth  rate.  Otherwise, the answer is becomes negative and has no practical interpretation.</a:t>
            </a:r>
          </a:p>
          <a:p>
            <a:pPr>
              <a:buClrTx/>
              <a:buSzPct val="100000"/>
              <a:buFont typeface="Arial" pitchFamily="34" charset="0"/>
              <a:buChar char="•"/>
            </a:pPr>
            <a:r>
              <a:rPr lang="en-US" sz="2400" dirty="0" smtClean="0">
                <a:solidFill>
                  <a:schemeClr val="tx1"/>
                </a:solidFill>
                <a:latin typeface="Calibri" pitchFamily="34" charset="0"/>
                <a:cs typeface="Calibri" pitchFamily="34" charset="0"/>
              </a:rPr>
              <a:t>Only </a:t>
            </a:r>
            <a:r>
              <a:rPr lang="en-US" sz="2400" i="1" dirty="0" smtClean="0">
                <a:solidFill>
                  <a:schemeClr val="tx1"/>
                </a:solidFill>
                <a:latin typeface="Calibri" pitchFamily="34" charset="0"/>
                <a:cs typeface="Calibri" pitchFamily="34" charset="0"/>
              </a:rPr>
              <a:t>future</a:t>
            </a:r>
            <a:r>
              <a:rPr lang="en-US" sz="2400" dirty="0" smtClean="0">
                <a:solidFill>
                  <a:schemeClr val="tx1"/>
                </a:solidFill>
                <a:latin typeface="Calibri" pitchFamily="34" charset="0"/>
                <a:cs typeface="Calibri" pitchFamily="34" charset="0"/>
              </a:rPr>
              <a:t> estimated cash flows and estimated growth in these cash flows are relevant, while past cash flows are not.</a:t>
            </a:r>
          </a:p>
          <a:p>
            <a:pPr>
              <a:buClrTx/>
              <a:buSzPct val="100000"/>
              <a:buFont typeface="Arial" pitchFamily="34" charset="0"/>
              <a:buChar char="•"/>
            </a:pPr>
            <a:r>
              <a:rPr lang="en-US" sz="2400" dirty="0" smtClean="0">
                <a:solidFill>
                  <a:schemeClr val="tx1"/>
                </a:solidFill>
                <a:latin typeface="Calibri" pitchFamily="34" charset="0"/>
                <a:cs typeface="Calibri" pitchFamily="34" charset="0"/>
              </a:rPr>
              <a:t>Equation 5A-2 holds only when the growth rate is constant.  If the grow rate is non-constant, alternative valuation methods are necessary.</a:t>
            </a:r>
            <a:endParaRPr lang="en-US" sz="2400" dirty="0">
              <a:solidFill>
                <a:schemeClr val="tx1"/>
              </a:solidFill>
              <a:latin typeface="Calibri" pitchFamily="34" charset="0"/>
              <a:cs typeface="Calibri" pitchFamily="34" charset="0"/>
            </a:endParaRPr>
          </a:p>
        </p:txBody>
      </p:sp>
      <p:sp>
        <p:nvSpPr>
          <p:cNvPr id="6" name="Footer Placeholder 5"/>
          <p:cNvSpPr>
            <a:spLocks noGrp="1"/>
          </p:cNvSpPr>
          <p:nvPr>
            <p:ph type="ftr" sz="quarter" idx="11"/>
          </p:nvPr>
        </p:nvSpPr>
        <p:spPr/>
        <p:txBody>
          <a:bodyPr/>
          <a:lstStyle/>
          <a:p>
            <a:r>
              <a:rPr lang="en-US" smtClean="0"/>
              <a:t>Booth/Cleary Introduction to Corporate Finance, Second Edition</a:t>
            </a:r>
            <a:endParaRPr lang="en-US" dirty="0"/>
          </a:p>
        </p:txBody>
      </p:sp>
      <p:sp>
        <p:nvSpPr>
          <p:cNvPr id="5" name="Slide Number Placeholder 4"/>
          <p:cNvSpPr>
            <a:spLocks noGrp="1"/>
          </p:cNvSpPr>
          <p:nvPr>
            <p:ph type="sldNum" sz="quarter" idx="12"/>
          </p:nvPr>
        </p:nvSpPr>
        <p:spPr/>
        <p:txBody>
          <a:bodyPr/>
          <a:lstStyle/>
          <a:p>
            <a:fld id="{CA15C064-DD44-4CAC-873E-2D1F54821676}" type="slidenum">
              <a:rPr kumimoji="0" lang="en-US" smtClean="0"/>
              <a:pPr/>
              <a:t>27</a:t>
            </a:fld>
            <a:endParaRPr kumimoji="0" lang="en-US" dirty="0"/>
          </a:p>
        </p:txBody>
      </p:sp>
      <p:graphicFrame>
        <p:nvGraphicFramePr>
          <p:cNvPr id="2052" name="Object 4"/>
          <p:cNvGraphicFramePr>
            <a:graphicFrameLocks noChangeAspect="1"/>
          </p:cNvGraphicFramePr>
          <p:nvPr/>
        </p:nvGraphicFramePr>
        <p:xfrm>
          <a:off x="2438400" y="2057400"/>
          <a:ext cx="4346575" cy="1039455"/>
        </p:xfrm>
        <a:graphic>
          <a:graphicData uri="http://schemas.openxmlformats.org/presentationml/2006/ole">
            <p:oleObj spid="_x0000_s2052" name="Equation" r:id="rId3" imgW="1752480" imgH="419040" progId="Equation.3">
              <p:embed/>
            </p:oleObj>
          </a:graphicData>
        </a:graphic>
      </p:graphicFrame>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anchor="ctr">
            <a:normAutofit/>
          </a:bodyPr>
          <a:lstStyle/>
          <a:p>
            <a:r>
              <a:rPr lang="en-US" b="1" cap="none" dirty="0" smtClean="0">
                <a:solidFill>
                  <a:schemeClr val="tx1"/>
                </a:solidFill>
                <a:effectLst/>
                <a:latin typeface="Calibri" pitchFamily="34" charset="0"/>
              </a:rPr>
              <a:t>Growing Perpetuities</a:t>
            </a:r>
          </a:p>
        </p:txBody>
      </p:sp>
      <p:sp>
        <p:nvSpPr>
          <p:cNvPr id="3" name="Content Placeholder 2"/>
          <p:cNvSpPr>
            <a:spLocks noGrp="1"/>
          </p:cNvSpPr>
          <p:nvPr>
            <p:ph idx="1"/>
          </p:nvPr>
        </p:nvSpPr>
        <p:spPr>
          <a:xfrm>
            <a:off x="304800" y="1295400"/>
            <a:ext cx="8686800" cy="5334000"/>
          </a:xfrm>
        </p:spPr>
        <p:txBody>
          <a:bodyPr>
            <a:noAutofit/>
          </a:bodyPr>
          <a:lstStyle/>
          <a:p>
            <a:pPr marL="0" indent="0">
              <a:buClrTx/>
              <a:buSzPct val="100000"/>
              <a:buNone/>
            </a:pPr>
            <a:r>
              <a:rPr lang="en-US" sz="2400" i="1" dirty="0" smtClean="0">
                <a:solidFill>
                  <a:schemeClr val="tx1"/>
                </a:solidFill>
                <a:latin typeface="Calibri" pitchFamily="34" charset="0"/>
                <a:cs typeface="Calibri" pitchFamily="34" charset="0"/>
              </a:rPr>
              <a:t>Example:  </a:t>
            </a:r>
            <a:r>
              <a:rPr lang="en-US" sz="2400" dirty="0" smtClean="0">
                <a:solidFill>
                  <a:schemeClr val="tx1"/>
                </a:solidFill>
                <a:latin typeface="Calibri" pitchFamily="34" charset="0"/>
                <a:cs typeface="Calibri" pitchFamily="34" charset="0"/>
              </a:rPr>
              <a:t>An apartment building generated $100,000 in after-tax cash flow last year. We assume that rent will increase at 4% each year forever and that the appropriate discount rate is 15%.</a:t>
            </a:r>
          </a:p>
          <a:p>
            <a:pPr marL="0" indent="0">
              <a:buClrTx/>
              <a:buSzPct val="100000"/>
              <a:buNone/>
            </a:pPr>
            <a:endParaRPr lang="en-US" sz="1200" dirty="0" smtClean="0">
              <a:solidFill>
                <a:schemeClr val="tx1"/>
              </a:solidFill>
              <a:latin typeface="Calibri" pitchFamily="34" charset="0"/>
              <a:cs typeface="Calibri" pitchFamily="34" charset="0"/>
            </a:endParaRPr>
          </a:p>
          <a:p>
            <a:pPr marL="0" indent="0">
              <a:buClrTx/>
              <a:buSzPct val="100000"/>
              <a:buNone/>
            </a:pPr>
            <a:r>
              <a:rPr lang="en-US" sz="2400" dirty="0" smtClean="0">
                <a:solidFill>
                  <a:schemeClr val="tx1"/>
                </a:solidFill>
                <a:latin typeface="Calibri" pitchFamily="34" charset="0"/>
                <a:cs typeface="Calibri" pitchFamily="34" charset="0"/>
              </a:rPr>
              <a:t>The present value of these cash flows is:</a:t>
            </a:r>
          </a:p>
          <a:p>
            <a:pPr>
              <a:buClrTx/>
              <a:buSzPct val="100000"/>
              <a:buFont typeface="Arial" pitchFamily="34" charset="0"/>
              <a:buChar char="•"/>
            </a:pPr>
            <a:endParaRPr lang="en-US" sz="2400" dirty="0" smtClean="0">
              <a:solidFill>
                <a:schemeClr val="tx1"/>
              </a:solidFill>
              <a:latin typeface="Calibri" pitchFamily="34" charset="0"/>
              <a:cs typeface="Calibri" pitchFamily="34" charset="0"/>
            </a:endParaRPr>
          </a:p>
          <a:p>
            <a:pPr>
              <a:buClrTx/>
              <a:buSzPct val="100000"/>
              <a:buFont typeface="Arial" pitchFamily="34" charset="0"/>
              <a:buChar char="•"/>
            </a:pPr>
            <a:endParaRPr lang="en-US" sz="2400" dirty="0" smtClean="0">
              <a:solidFill>
                <a:schemeClr val="tx1"/>
              </a:solidFill>
              <a:latin typeface="Calibri" pitchFamily="34" charset="0"/>
              <a:cs typeface="Calibri" pitchFamily="34" charset="0"/>
            </a:endParaRPr>
          </a:p>
          <a:p>
            <a:pPr>
              <a:buClrTx/>
              <a:buSzPct val="100000"/>
              <a:buFont typeface="Arial" pitchFamily="34" charset="0"/>
              <a:buChar char="•"/>
            </a:pPr>
            <a:endParaRPr lang="en-US" sz="2400" dirty="0">
              <a:solidFill>
                <a:schemeClr val="tx1"/>
              </a:solidFill>
              <a:latin typeface="Calibri" pitchFamily="34" charset="0"/>
              <a:cs typeface="Calibri" pitchFamily="34" charset="0"/>
            </a:endParaRPr>
          </a:p>
        </p:txBody>
      </p:sp>
      <p:sp>
        <p:nvSpPr>
          <p:cNvPr id="7" name="Footer Placeholder 6"/>
          <p:cNvSpPr>
            <a:spLocks noGrp="1"/>
          </p:cNvSpPr>
          <p:nvPr>
            <p:ph type="ftr" sz="quarter" idx="11"/>
          </p:nvPr>
        </p:nvSpPr>
        <p:spPr/>
        <p:txBody>
          <a:bodyPr/>
          <a:lstStyle/>
          <a:p>
            <a:r>
              <a:rPr lang="en-US" smtClean="0"/>
              <a:t>Booth/Cleary Introduction to Corporate Finance, Second Edition</a:t>
            </a:r>
            <a:endParaRPr lang="en-US" dirty="0"/>
          </a:p>
        </p:txBody>
      </p:sp>
      <p:sp>
        <p:nvSpPr>
          <p:cNvPr id="6" name="Slide Number Placeholder 5"/>
          <p:cNvSpPr>
            <a:spLocks noGrp="1"/>
          </p:cNvSpPr>
          <p:nvPr>
            <p:ph type="sldNum" sz="quarter" idx="12"/>
          </p:nvPr>
        </p:nvSpPr>
        <p:spPr/>
        <p:txBody>
          <a:bodyPr/>
          <a:lstStyle/>
          <a:p>
            <a:fld id="{CA15C064-DD44-4CAC-873E-2D1F54821676}" type="slidenum">
              <a:rPr kumimoji="0" lang="en-US" smtClean="0"/>
              <a:pPr/>
              <a:t>28</a:t>
            </a:fld>
            <a:endParaRPr kumimoji="0" lang="en-US" dirty="0"/>
          </a:p>
        </p:txBody>
      </p:sp>
      <p:graphicFrame>
        <p:nvGraphicFramePr>
          <p:cNvPr id="5" name="Object 4"/>
          <p:cNvGraphicFramePr>
            <a:graphicFrameLocks noChangeAspect="1"/>
          </p:cNvGraphicFramePr>
          <p:nvPr/>
        </p:nvGraphicFramePr>
        <p:xfrm>
          <a:off x="1219200" y="3276600"/>
          <a:ext cx="6304973" cy="819150"/>
        </p:xfrm>
        <a:graphic>
          <a:graphicData uri="http://schemas.openxmlformats.org/presentationml/2006/ole">
            <p:oleObj spid="_x0000_s3074" name="Equation" r:id="rId3" imgW="3225600" imgH="419040" progId="Equation.3">
              <p:embed/>
            </p:oleObj>
          </a:graphicData>
        </a:graphic>
      </p:graphicFrame>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457200"/>
            <a:ext cx="7010400" cy="838200"/>
          </a:xfrm>
        </p:spPr>
        <p:txBody>
          <a:bodyPr vert="horz" anchor="ctr">
            <a:normAutofit fontScale="90000"/>
          </a:bodyPr>
          <a:lstStyle/>
          <a:p>
            <a:r>
              <a:rPr lang="en-US" b="1" cap="none" dirty="0" smtClean="0">
                <a:solidFill>
                  <a:schemeClr val="tx1"/>
                </a:solidFill>
                <a:effectLst/>
                <a:latin typeface="Calibri" pitchFamily="34" charset="0"/>
              </a:rPr>
              <a:t>Growing (or Shrinking) Annuities</a:t>
            </a:r>
          </a:p>
        </p:txBody>
      </p:sp>
      <p:sp>
        <p:nvSpPr>
          <p:cNvPr id="3" name="Content Placeholder 2"/>
          <p:cNvSpPr>
            <a:spLocks noGrp="1"/>
          </p:cNvSpPr>
          <p:nvPr>
            <p:ph idx="1"/>
          </p:nvPr>
        </p:nvSpPr>
        <p:spPr>
          <a:xfrm>
            <a:off x="304800" y="1295400"/>
            <a:ext cx="8686800" cy="5029200"/>
          </a:xfrm>
        </p:spPr>
        <p:txBody>
          <a:bodyPr>
            <a:noAutofit/>
          </a:bodyPr>
          <a:lstStyle/>
          <a:p>
            <a:pPr>
              <a:buClrTx/>
              <a:buSzPct val="100000"/>
              <a:buFont typeface="Arial" pitchFamily="34" charset="0"/>
              <a:buChar char="•"/>
            </a:pPr>
            <a:r>
              <a:rPr lang="en-US" sz="2400" dirty="0" smtClean="0">
                <a:solidFill>
                  <a:schemeClr val="tx1"/>
                </a:solidFill>
                <a:latin typeface="Calibri" pitchFamily="34" charset="0"/>
                <a:cs typeface="Calibri" pitchFamily="34" charset="0"/>
              </a:rPr>
              <a:t>A growing annuity is similar to a growing perpetuity in that payments grow at a constant rate each period, but the annuity only lasts for a finite period of time (</a:t>
            </a:r>
            <a:r>
              <a:rPr lang="en-US" sz="2400" i="1" dirty="0" smtClean="0">
                <a:solidFill>
                  <a:schemeClr val="tx1"/>
                </a:solidFill>
                <a:latin typeface="Calibri" pitchFamily="34" charset="0"/>
                <a:cs typeface="Calibri" pitchFamily="34" charset="0"/>
              </a:rPr>
              <a:t>n</a:t>
            </a:r>
            <a:r>
              <a:rPr lang="en-US" sz="2400" dirty="0" smtClean="0">
                <a:solidFill>
                  <a:schemeClr val="tx1"/>
                </a:solidFill>
                <a:latin typeface="Calibri" pitchFamily="34" charset="0"/>
                <a:cs typeface="Calibri" pitchFamily="34" charset="0"/>
              </a:rPr>
              <a:t> periods).</a:t>
            </a:r>
          </a:p>
          <a:p>
            <a:pPr>
              <a:buClrTx/>
              <a:buSzPct val="100000"/>
              <a:buFont typeface="Arial" pitchFamily="34" charset="0"/>
              <a:buChar char="•"/>
            </a:pPr>
            <a:r>
              <a:rPr lang="en-US" sz="2400" dirty="0" smtClean="0">
                <a:solidFill>
                  <a:schemeClr val="tx1"/>
                </a:solidFill>
                <a:latin typeface="Calibri" pitchFamily="34" charset="0"/>
                <a:cs typeface="Calibri" pitchFamily="34" charset="0"/>
              </a:rPr>
              <a:t>The present value of a constant growth annuity is given by Equation 5A-3:</a:t>
            </a:r>
          </a:p>
          <a:p>
            <a:pPr>
              <a:buClrTx/>
              <a:buSzPct val="100000"/>
              <a:buFont typeface="Arial" pitchFamily="34" charset="0"/>
              <a:buChar char="•"/>
            </a:pPr>
            <a:endParaRPr lang="en-US" sz="2400" dirty="0" smtClean="0">
              <a:solidFill>
                <a:schemeClr val="tx1"/>
              </a:solidFill>
              <a:latin typeface="Calibri" pitchFamily="34" charset="0"/>
              <a:cs typeface="Calibri" pitchFamily="34" charset="0"/>
            </a:endParaRPr>
          </a:p>
          <a:p>
            <a:pPr>
              <a:buClrTx/>
              <a:buSzPct val="100000"/>
              <a:buFont typeface="Arial" pitchFamily="34" charset="0"/>
              <a:buChar char="•"/>
            </a:pPr>
            <a:endParaRPr lang="en-US" sz="2400" dirty="0" smtClean="0">
              <a:solidFill>
                <a:schemeClr val="tx1"/>
              </a:solidFill>
              <a:latin typeface="Calibri" pitchFamily="34" charset="0"/>
              <a:cs typeface="Calibri" pitchFamily="34" charset="0"/>
            </a:endParaRPr>
          </a:p>
          <a:p>
            <a:pPr>
              <a:buClrTx/>
              <a:buSzPct val="100000"/>
              <a:buFont typeface="Arial" pitchFamily="34" charset="0"/>
              <a:buChar char="•"/>
            </a:pPr>
            <a:endParaRPr lang="en-US" sz="2400" dirty="0" smtClean="0">
              <a:solidFill>
                <a:schemeClr val="tx1"/>
              </a:solidFill>
              <a:latin typeface="Calibri" pitchFamily="34" charset="0"/>
              <a:cs typeface="Calibri" pitchFamily="34" charset="0"/>
            </a:endParaRPr>
          </a:p>
          <a:p>
            <a:pPr>
              <a:buClrTx/>
              <a:buSzPct val="100000"/>
              <a:buFont typeface="Arial" pitchFamily="34" charset="0"/>
              <a:buChar char="•"/>
            </a:pPr>
            <a:r>
              <a:rPr lang="en-US" sz="2400" dirty="0" smtClean="0">
                <a:solidFill>
                  <a:schemeClr val="tx1"/>
                </a:solidFill>
                <a:latin typeface="Calibri" pitchFamily="34" charset="0"/>
                <a:cs typeface="Calibri" pitchFamily="34" charset="0"/>
              </a:rPr>
              <a:t>Positive growth rates (</a:t>
            </a:r>
            <a:r>
              <a:rPr lang="en-US" sz="2400" i="1" dirty="0" smtClean="0">
                <a:solidFill>
                  <a:schemeClr val="tx1"/>
                </a:solidFill>
                <a:latin typeface="Calibri" pitchFamily="34" charset="0"/>
                <a:cs typeface="Calibri" pitchFamily="34" charset="0"/>
              </a:rPr>
              <a:t>g</a:t>
            </a:r>
            <a:r>
              <a:rPr lang="en-US" sz="2400" dirty="0" smtClean="0">
                <a:solidFill>
                  <a:schemeClr val="tx1"/>
                </a:solidFill>
                <a:latin typeface="Calibri" pitchFamily="34" charset="0"/>
                <a:cs typeface="Calibri" pitchFamily="34" charset="0"/>
              </a:rPr>
              <a:t> &gt; 0) yield growing annuities.</a:t>
            </a:r>
          </a:p>
          <a:p>
            <a:pPr>
              <a:buClrTx/>
              <a:buSzPct val="100000"/>
              <a:buFont typeface="Arial" pitchFamily="34" charset="0"/>
              <a:buChar char="•"/>
            </a:pPr>
            <a:r>
              <a:rPr lang="en-US" sz="2400" dirty="0" smtClean="0">
                <a:solidFill>
                  <a:schemeClr val="tx1"/>
                </a:solidFill>
                <a:latin typeface="Calibri" pitchFamily="34" charset="0"/>
                <a:cs typeface="Calibri" pitchFamily="34" charset="0"/>
              </a:rPr>
              <a:t>Negative growth rates (</a:t>
            </a:r>
            <a:r>
              <a:rPr lang="en-US" sz="2400" i="1" dirty="0" smtClean="0">
                <a:solidFill>
                  <a:schemeClr val="tx1"/>
                </a:solidFill>
                <a:latin typeface="Calibri" pitchFamily="34" charset="0"/>
                <a:cs typeface="Calibri" pitchFamily="34" charset="0"/>
              </a:rPr>
              <a:t>g</a:t>
            </a:r>
            <a:r>
              <a:rPr lang="en-US" sz="2400" dirty="0" smtClean="0">
                <a:solidFill>
                  <a:schemeClr val="tx1"/>
                </a:solidFill>
                <a:latin typeface="Calibri" pitchFamily="34" charset="0"/>
                <a:cs typeface="Calibri" pitchFamily="34" charset="0"/>
              </a:rPr>
              <a:t> &lt; 0) yield shrinking annuities.</a:t>
            </a:r>
          </a:p>
          <a:p>
            <a:pPr>
              <a:buClrTx/>
              <a:buSzPct val="100000"/>
              <a:buFont typeface="Arial" pitchFamily="34" charset="0"/>
              <a:buChar char="•"/>
            </a:pPr>
            <a:r>
              <a:rPr lang="en-US" sz="2400" dirty="0" smtClean="0">
                <a:solidFill>
                  <a:schemeClr val="tx1"/>
                </a:solidFill>
                <a:latin typeface="Calibri" pitchFamily="34" charset="0"/>
                <a:cs typeface="Calibri" pitchFamily="34" charset="0"/>
              </a:rPr>
              <a:t>Notice that if </a:t>
            </a:r>
            <a:r>
              <a:rPr lang="en-US" sz="2400" i="1" dirty="0" smtClean="0">
                <a:solidFill>
                  <a:schemeClr val="tx1"/>
                </a:solidFill>
                <a:latin typeface="Calibri" pitchFamily="34" charset="0"/>
                <a:cs typeface="Calibri" pitchFamily="34" charset="0"/>
              </a:rPr>
              <a:t>g</a:t>
            </a:r>
            <a:r>
              <a:rPr lang="en-US" sz="2400" dirty="0" smtClean="0">
                <a:solidFill>
                  <a:schemeClr val="tx1"/>
                </a:solidFill>
                <a:latin typeface="Calibri" pitchFamily="34" charset="0"/>
                <a:cs typeface="Calibri" pitchFamily="34" charset="0"/>
              </a:rPr>
              <a:t> = 0, Equation 5A-3 simplifies to Equation 5-5, the present value of an ordinary annuity.</a:t>
            </a:r>
            <a:endParaRPr lang="en-US" sz="2400" dirty="0">
              <a:solidFill>
                <a:schemeClr val="tx1"/>
              </a:solidFill>
              <a:latin typeface="Calibri" pitchFamily="34" charset="0"/>
              <a:cs typeface="Calibri" pitchFamily="34" charset="0"/>
            </a:endParaRPr>
          </a:p>
        </p:txBody>
      </p:sp>
      <p:sp>
        <p:nvSpPr>
          <p:cNvPr id="7" name="Footer Placeholder 6"/>
          <p:cNvSpPr>
            <a:spLocks noGrp="1"/>
          </p:cNvSpPr>
          <p:nvPr>
            <p:ph type="ftr" sz="quarter" idx="11"/>
          </p:nvPr>
        </p:nvSpPr>
        <p:spPr/>
        <p:txBody>
          <a:bodyPr/>
          <a:lstStyle/>
          <a:p>
            <a:r>
              <a:rPr lang="en-US" smtClean="0"/>
              <a:t>Booth/Cleary Introduction to Corporate Finance, Second Edition</a:t>
            </a:r>
            <a:endParaRPr lang="en-US" dirty="0"/>
          </a:p>
        </p:txBody>
      </p:sp>
      <p:sp>
        <p:nvSpPr>
          <p:cNvPr id="6" name="Slide Number Placeholder 5"/>
          <p:cNvSpPr>
            <a:spLocks noGrp="1"/>
          </p:cNvSpPr>
          <p:nvPr>
            <p:ph type="sldNum" sz="quarter" idx="12"/>
          </p:nvPr>
        </p:nvSpPr>
        <p:spPr/>
        <p:txBody>
          <a:bodyPr/>
          <a:lstStyle/>
          <a:p>
            <a:fld id="{CA15C064-DD44-4CAC-873E-2D1F54821676}" type="slidenum">
              <a:rPr kumimoji="0" lang="en-US" smtClean="0"/>
              <a:pPr/>
              <a:t>29</a:t>
            </a:fld>
            <a:endParaRPr kumimoji="0" lang="en-US" dirty="0"/>
          </a:p>
        </p:txBody>
      </p:sp>
      <p:graphicFrame>
        <p:nvGraphicFramePr>
          <p:cNvPr id="5" name="Object 4"/>
          <p:cNvGraphicFramePr>
            <a:graphicFrameLocks noChangeAspect="1"/>
          </p:cNvGraphicFramePr>
          <p:nvPr/>
        </p:nvGraphicFramePr>
        <p:xfrm>
          <a:off x="2667000" y="2971800"/>
          <a:ext cx="3962400" cy="1268587"/>
        </p:xfrm>
        <a:graphic>
          <a:graphicData uri="http://schemas.openxmlformats.org/presentationml/2006/ole">
            <p:oleObj spid="_x0000_s6146" name="Equation" r:id="rId3" imgW="1663560" imgH="533160" progId="Equation.3">
              <p:embed/>
            </p:oleObj>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7772400" cy="838200"/>
          </a:xfrm>
        </p:spPr>
        <p:txBody>
          <a:bodyPr vert="horz" anchor="ctr">
            <a:normAutofit/>
          </a:bodyPr>
          <a:lstStyle/>
          <a:p>
            <a:r>
              <a:rPr lang="en-US" b="1" cap="none" dirty="0" smtClean="0">
                <a:solidFill>
                  <a:schemeClr val="tx1"/>
                </a:solidFill>
                <a:effectLst/>
                <a:latin typeface="Calibri" pitchFamily="34" charset="0"/>
              </a:rPr>
              <a:t>Opportunity Cost</a:t>
            </a:r>
          </a:p>
        </p:txBody>
      </p:sp>
      <p:sp>
        <p:nvSpPr>
          <p:cNvPr id="3" name="Content Placeholder 2"/>
          <p:cNvSpPr>
            <a:spLocks noGrp="1"/>
          </p:cNvSpPr>
          <p:nvPr>
            <p:ph idx="1"/>
          </p:nvPr>
        </p:nvSpPr>
        <p:spPr>
          <a:xfrm>
            <a:off x="457200" y="1066800"/>
            <a:ext cx="8305800" cy="5257800"/>
          </a:xfrm>
        </p:spPr>
        <p:txBody>
          <a:bodyPr>
            <a:noAutofit/>
          </a:bodyPr>
          <a:lstStyle/>
          <a:p>
            <a:pPr>
              <a:buClrTx/>
              <a:buSzPct val="100000"/>
              <a:buFont typeface="Arial" pitchFamily="34" charset="0"/>
              <a:buChar char="•"/>
            </a:pPr>
            <a:r>
              <a:rPr lang="en-US" sz="2400" dirty="0" smtClean="0">
                <a:solidFill>
                  <a:schemeClr val="tx1"/>
                </a:solidFill>
                <a:latin typeface="Calibri" pitchFamily="34" charset="0"/>
                <a:cs typeface="Calibri" pitchFamily="34" charset="0"/>
              </a:rPr>
              <a:t>Money has a </a:t>
            </a:r>
            <a:r>
              <a:rPr lang="en-US" sz="2400" b="1" i="1" dirty="0" smtClean="0">
                <a:solidFill>
                  <a:schemeClr val="tx1"/>
                </a:solidFill>
                <a:latin typeface="Calibri" pitchFamily="34" charset="0"/>
                <a:cs typeface="Calibri" pitchFamily="34" charset="0"/>
              </a:rPr>
              <a:t>time value </a:t>
            </a:r>
            <a:r>
              <a:rPr lang="en-US" sz="2400" dirty="0" smtClean="0">
                <a:solidFill>
                  <a:schemeClr val="tx1"/>
                </a:solidFill>
                <a:latin typeface="Calibri" pitchFamily="34" charset="0"/>
                <a:cs typeface="Calibri" pitchFamily="34" charset="0"/>
              </a:rPr>
              <a:t>because it can be invested today and be worth more at a later date</a:t>
            </a:r>
          </a:p>
          <a:p>
            <a:pPr>
              <a:buClrTx/>
              <a:buSzPct val="100000"/>
              <a:buFont typeface="Arial" pitchFamily="34" charset="0"/>
              <a:buChar char="•"/>
            </a:pPr>
            <a:r>
              <a:rPr lang="en-US" sz="2400" dirty="0" smtClean="0">
                <a:solidFill>
                  <a:schemeClr val="tx1"/>
                </a:solidFill>
                <a:latin typeface="Calibri" pitchFamily="34" charset="0"/>
                <a:cs typeface="Calibri" pitchFamily="34" charset="0"/>
              </a:rPr>
              <a:t>The </a:t>
            </a:r>
            <a:r>
              <a:rPr lang="en-US" sz="2400" b="1" i="1" dirty="0" smtClean="0">
                <a:solidFill>
                  <a:schemeClr val="tx1"/>
                </a:solidFill>
                <a:latin typeface="Calibri" pitchFamily="34" charset="0"/>
                <a:cs typeface="Calibri" pitchFamily="34" charset="0"/>
              </a:rPr>
              <a:t>opportunity cost </a:t>
            </a:r>
            <a:r>
              <a:rPr lang="en-US" sz="2400" dirty="0" smtClean="0">
                <a:solidFill>
                  <a:schemeClr val="tx1"/>
                </a:solidFill>
                <a:latin typeface="Calibri" pitchFamily="34" charset="0"/>
                <a:cs typeface="Calibri" pitchFamily="34" charset="0"/>
              </a:rPr>
              <a:t>of money is the interest rate that would be earned by investing it</a:t>
            </a:r>
          </a:p>
          <a:p>
            <a:pPr>
              <a:buClrTx/>
              <a:buSzPct val="100000"/>
              <a:buFont typeface="Arial" pitchFamily="34" charset="0"/>
              <a:buChar char="•"/>
            </a:pPr>
            <a:r>
              <a:rPr lang="en-US" sz="2400" dirty="0" smtClean="0">
                <a:solidFill>
                  <a:schemeClr val="tx1"/>
                </a:solidFill>
                <a:latin typeface="Calibri" pitchFamily="34" charset="0"/>
                <a:cs typeface="Calibri" pitchFamily="34" charset="0"/>
              </a:rPr>
              <a:t>The </a:t>
            </a:r>
            <a:r>
              <a:rPr lang="en-US" sz="2400" b="1" i="1" dirty="0" smtClean="0">
                <a:solidFill>
                  <a:schemeClr val="tx1"/>
                </a:solidFill>
                <a:latin typeface="Calibri" pitchFamily="34" charset="0"/>
                <a:cs typeface="Calibri" pitchFamily="34" charset="0"/>
              </a:rPr>
              <a:t>interest rate </a:t>
            </a:r>
            <a:r>
              <a:rPr lang="en-US" sz="2400" dirty="0" smtClean="0">
                <a:solidFill>
                  <a:schemeClr val="tx1"/>
                </a:solidFill>
                <a:latin typeface="Calibri" pitchFamily="34" charset="0"/>
                <a:cs typeface="Calibri" pitchFamily="34" charset="0"/>
              </a:rPr>
              <a:t>is also known as the </a:t>
            </a:r>
            <a:r>
              <a:rPr lang="en-US" sz="2400" b="1" i="1" dirty="0" smtClean="0">
                <a:solidFill>
                  <a:schemeClr val="tx1"/>
                </a:solidFill>
                <a:latin typeface="Calibri" pitchFamily="34" charset="0"/>
                <a:cs typeface="Calibri" pitchFamily="34" charset="0"/>
              </a:rPr>
              <a:t>cost of money</a:t>
            </a:r>
            <a:r>
              <a:rPr lang="en-US" sz="2400" dirty="0" smtClean="0">
                <a:solidFill>
                  <a:schemeClr val="tx1"/>
                </a:solidFill>
                <a:latin typeface="Calibri" pitchFamily="34" charset="0"/>
                <a:cs typeface="Calibri" pitchFamily="34" charset="0"/>
              </a:rPr>
              <a:t>, the </a:t>
            </a:r>
            <a:r>
              <a:rPr lang="en-US" sz="2400" b="1" i="1" dirty="0" smtClean="0">
                <a:solidFill>
                  <a:schemeClr val="tx1"/>
                </a:solidFill>
                <a:latin typeface="Calibri" pitchFamily="34" charset="0"/>
                <a:cs typeface="Calibri" pitchFamily="34" charset="0"/>
              </a:rPr>
              <a:t>required rate of return</a:t>
            </a:r>
            <a:r>
              <a:rPr lang="en-US" sz="2400" b="1" dirty="0" smtClean="0">
                <a:solidFill>
                  <a:schemeClr val="tx1"/>
                </a:solidFill>
                <a:latin typeface="Calibri" pitchFamily="34" charset="0"/>
                <a:cs typeface="Calibri" pitchFamily="34" charset="0"/>
              </a:rPr>
              <a:t> </a:t>
            </a:r>
            <a:r>
              <a:rPr lang="en-US" sz="2400" dirty="0" smtClean="0">
                <a:solidFill>
                  <a:schemeClr val="tx1"/>
                </a:solidFill>
                <a:latin typeface="Calibri" pitchFamily="34" charset="0"/>
                <a:cs typeface="Calibri" pitchFamily="34" charset="0"/>
              </a:rPr>
              <a:t>or the </a:t>
            </a:r>
            <a:r>
              <a:rPr lang="en-US" sz="2400" b="1" i="1" dirty="0" smtClean="0">
                <a:solidFill>
                  <a:schemeClr val="tx1"/>
                </a:solidFill>
                <a:latin typeface="Calibri" pitchFamily="34" charset="0"/>
                <a:cs typeface="Calibri" pitchFamily="34" charset="0"/>
              </a:rPr>
              <a:t>discount rate</a:t>
            </a:r>
          </a:p>
          <a:p>
            <a:pPr>
              <a:buClrTx/>
              <a:buSzPct val="100000"/>
              <a:buFont typeface="Arial" pitchFamily="34" charset="0"/>
              <a:buChar char="•"/>
            </a:pPr>
            <a:r>
              <a:rPr lang="en-US" sz="2400" dirty="0" smtClean="0">
                <a:solidFill>
                  <a:schemeClr val="tx1"/>
                </a:solidFill>
                <a:latin typeface="Calibri" pitchFamily="34" charset="0"/>
                <a:cs typeface="Calibri" pitchFamily="34" charset="0"/>
              </a:rPr>
              <a:t>For example, </a:t>
            </a:r>
            <a:r>
              <a:rPr lang="en-US" sz="2400" b="1" dirty="0" smtClean="0">
                <a:solidFill>
                  <a:srgbClr val="C00000"/>
                </a:solidFill>
                <a:latin typeface="Calibri" pitchFamily="34" charset="0"/>
                <a:cs typeface="Calibri" pitchFamily="34" charset="0"/>
              </a:rPr>
              <a:t>time value of money </a:t>
            </a:r>
            <a:r>
              <a:rPr lang="en-US" sz="2400" dirty="0" smtClean="0">
                <a:solidFill>
                  <a:schemeClr val="tx1"/>
                </a:solidFill>
                <a:latin typeface="Calibri" pitchFamily="34" charset="0"/>
                <a:cs typeface="Calibri" pitchFamily="34" charset="0"/>
              </a:rPr>
              <a:t>can help us compare the following three alternatives:</a:t>
            </a:r>
          </a:p>
          <a:p>
            <a:pPr lvl="2">
              <a:buClrTx/>
              <a:buSzPct val="100000"/>
              <a:buFont typeface="Arial" pitchFamily="34" charset="0"/>
              <a:buChar char="•"/>
            </a:pPr>
            <a:r>
              <a:rPr lang="en-US" sz="2200" dirty="0" smtClean="0">
                <a:solidFill>
                  <a:schemeClr val="tx1"/>
                </a:solidFill>
                <a:latin typeface="Calibri" pitchFamily="34" charset="0"/>
                <a:cs typeface="Calibri" pitchFamily="34" charset="0"/>
              </a:rPr>
              <a:t>Receive $20,000 today</a:t>
            </a:r>
          </a:p>
          <a:p>
            <a:pPr lvl="2">
              <a:buClrTx/>
              <a:buSzPct val="100000"/>
              <a:buFont typeface="Arial" pitchFamily="34" charset="0"/>
              <a:buChar char="•"/>
            </a:pPr>
            <a:r>
              <a:rPr lang="en-US" sz="2200" dirty="0" smtClean="0">
                <a:solidFill>
                  <a:schemeClr val="tx1"/>
                </a:solidFill>
                <a:latin typeface="Calibri" pitchFamily="34" charset="0"/>
                <a:cs typeface="Calibri" pitchFamily="34" charset="0"/>
              </a:rPr>
              <a:t>Receive $31,000 in 5 years</a:t>
            </a:r>
          </a:p>
          <a:p>
            <a:pPr lvl="2">
              <a:buClrTx/>
              <a:buSzPct val="100000"/>
              <a:buFont typeface="Arial" pitchFamily="34" charset="0"/>
              <a:buChar char="•"/>
            </a:pPr>
            <a:r>
              <a:rPr lang="en-US" sz="2200" dirty="0" smtClean="0">
                <a:solidFill>
                  <a:schemeClr val="tx1"/>
                </a:solidFill>
                <a:latin typeface="Calibri" pitchFamily="34" charset="0"/>
                <a:cs typeface="Calibri" pitchFamily="34" charset="0"/>
              </a:rPr>
              <a:t>Receive $3,000 each year in perpetuity</a:t>
            </a:r>
          </a:p>
          <a:p>
            <a:pPr>
              <a:buClrTx/>
              <a:buSzPct val="100000"/>
              <a:buFont typeface="Arial" pitchFamily="34" charset="0"/>
              <a:buChar char="•"/>
            </a:pPr>
            <a:r>
              <a:rPr lang="en-US" sz="2400" dirty="0" smtClean="0">
                <a:solidFill>
                  <a:schemeClr val="tx1"/>
                </a:solidFill>
                <a:latin typeface="Calibri" pitchFamily="34" charset="0"/>
                <a:cs typeface="Calibri" pitchFamily="34" charset="0"/>
              </a:rPr>
              <a:t>In order to decide which alternative is best, we need to know what interest rate to use.</a:t>
            </a:r>
            <a:endParaRPr lang="en-US" sz="2400" dirty="0">
              <a:solidFill>
                <a:schemeClr val="tx1"/>
              </a:solidFill>
              <a:latin typeface="Calibri" pitchFamily="34" charset="0"/>
              <a:cs typeface="Calibri" pitchFamily="34" charset="0"/>
            </a:endParaRPr>
          </a:p>
        </p:txBody>
      </p:sp>
      <p:sp>
        <p:nvSpPr>
          <p:cNvPr id="5" name="Footer Placeholder 4"/>
          <p:cNvSpPr>
            <a:spLocks noGrp="1"/>
          </p:cNvSpPr>
          <p:nvPr>
            <p:ph type="ftr" sz="quarter" idx="11"/>
          </p:nvPr>
        </p:nvSpPr>
        <p:spPr/>
        <p:txBody>
          <a:bodyPr/>
          <a:lstStyle/>
          <a:p>
            <a:r>
              <a:rPr lang="en-US" smtClean="0"/>
              <a:t>Booth/Cleary Introduction to Corporate Finance, Second Edition</a:t>
            </a:r>
            <a:endParaRPr lang="en-US" dirty="0"/>
          </a:p>
        </p:txBody>
      </p:sp>
      <p:sp>
        <p:nvSpPr>
          <p:cNvPr id="4" name="Slide Number Placeholder 3"/>
          <p:cNvSpPr>
            <a:spLocks noGrp="1"/>
          </p:cNvSpPr>
          <p:nvPr>
            <p:ph type="sldNum" sz="quarter" idx="12"/>
          </p:nvPr>
        </p:nvSpPr>
        <p:spPr/>
        <p:txBody>
          <a:bodyPr/>
          <a:lstStyle/>
          <a:p>
            <a:fld id="{CA15C064-DD44-4CAC-873E-2D1F54821676}" type="slidenum">
              <a:rPr kumimoji="0" lang="en-US" smtClean="0"/>
              <a:pPr/>
              <a:t>3</a:t>
            </a:fld>
            <a:endParaRPr kumimoji="0"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anchor="ctr">
            <a:normAutofit/>
          </a:bodyPr>
          <a:lstStyle/>
          <a:p>
            <a:r>
              <a:rPr lang="en-US" b="1" cap="none" dirty="0" smtClean="0">
                <a:solidFill>
                  <a:schemeClr val="tx1"/>
                </a:solidFill>
                <a:effectLst/>
                <a:latin typeface="Calibri" pitchFamily="34" charset="0"/>
              </a:rPr>
              <a:t>Growing Annuities</a:t>
            </a:r>
          </a:p>
        </p:txBody>
      </p:sp>
      <p:sp>
        <p:nvSpPr>
          <p:cNvPr id="3" name="Content Placeholder 2"/>
          <p:cNvSpPr>
            <a:spLocks noGrp="1"/>
          </p:cNvSpPr>
          <p:nvPr>
            <p:ph idx="1"/>
          </p:nvPr>
        </p:nvSpPr>
        <p:spPr>
          <a:xfrm>
            <a:off x="304800" y="1295400"/>
            <a:ext cx="8686800" cy="4267200"/>
          </a:xfrm>
        </p:spPr>
        <p:txBody>
          <a:bodyPr>
            <a:noAutofit/>
          </a:bodyPr>
          <a:lstStyle/>
          <a:p>
            <a:pPr marL="0" indent="0">
              <a:buClrTx/>
              <a:buSzPct val="100000"/>
              <a:buNone/>
            </a:pPr>
            <a:r>
              <a:rPr lang="en-US" sz="2400" i="1" dirty="0" smtClean="0">
                <a:solidFill>
                  <a:schemeClr val="tx1"/>
                </a:solidFill>
                <a:latin typeface="Calibri" pitchFamily="34" charset="0"/>
                <a:cs typeface="Calibri" pitchFamily="34" charset="0"/>
              </a:rPr>
              <a:t>Example:  </a:t>
            </a:r>
            <a:r>
              <a:rPr lang="en-US" sz="2400" dirty="0" smtClean="0">
                <a:solidFill>
                  <a:schemeClr val="tx1"/>
                </a:solidFill>
                <a:latin typeface="Calibri" pitchFamily="34" charset="0"/>
                <a:cs typeface="Calibri" pitchFamily="34" charset="0"/>
              </a:rPr>
              <a:t>Jim’s pension will pay him annual payments that grow at a constant rate of 3% per year for the next 25 years.  This year’s payment, to be received at the end of the year, will be $40,000.  If the appropriate discount rate is 10%, what is the present value of these cash flows?</a:t>
            </a:r>
          </a:p>
          <a:p>
            <a:pPr marL="0" indent="0">
              <a:buClrTx/>
              <a:buSzPct val="100000"/>
              <a:buNone/>
            </a:pPr>
            <a:endParaRPr lang="en-US" sz="2400" dirty="0" smtClean="0">
              <a:solidFill>
                <a:schemeClr val="tx1"/>
              </a:solidFill>
              <a:latin typeface="Calibri" pitchFamily="34" charset="0"/>
              <a:cs typeface="Calibri" pitchFamily="34" charset="0"/>
            </a:endParaRPr>
          </a:p>
          <a:p>
            <a:pPr marL="0" indent="0">
              <a:buClrTx/>
              <a:buSzPct val="100000"/>
              <a:buNone/>
            </a:pPr>
            <a:endParaRPr lang="en-US" sz="2400" dirty="0" smtClean="0">
              <a:solidFill>
                <a:schemeClr val="tx1"/>
              </a:solidFill>
              <a:latin typeface="Calibri" pitchFamily="34" charset="0"/>
              <a:cs typeface="Calibri" pitchFamily="34" charset="0"/>
            </a:endParaRPr>
          </a:p>
          <a:p>
            <a:pPr marL="0" indent="0">
              <a:buClrTx/>
              <a:buSzPct val="100000"/>
              <a:buNone/>
            </a:pPr>
            <a:endParaRPr lang="en-US" sz="2400" dirty="0" smtClean="0">
              <a:solidFill>
                <a:schemeClr val="tx1"/>
              </a:solidFill>
              <a:latin typeface="Calibri" pitchFamily="34" charset="0"/>
              <a:cs typeface="Calibri" pitchFamily="34" charset="0"/>
            </a:endParaRPr>
          </a:p>
          <a:p>
            <a:pPr marL="0" indent="0">
              <a:buClrTx/>
              <a:buSzPct val="100000"/>
              <a:buNone/>
            </a:pPr>
            <a:endParaRPr lang="en-US" sz="2400" dirty="0" smtClean="0">
              <a:solidFill>
                <a:schemeClr val="tx1"/>
              </a:solidFill>
              <a:latin typeface="Calibri" pitchFamily="34" charset="0"/>
              <a:cs typeface="Calibri" pitchFamily="34" charset="0"/>
            </a:endParaRPr>
          </a:p>
          <a:p>
            <a:pPr marL="0" indent="0">
              <a:buClrTx/>
              <a:buSzPct val="100000"/>
              <a:buNone/>
            </a:pPr>
            <a:r>
              <a:rPr lang="en-US" sz="2400" dirty="0" smtClean="0">
                <a:solidFill>
                  <a:schemeClr val="tx1"/>
                </a:solidFill>
                <a:latin typeface="Calibri" pitchFamily="34" charset="0"/>
                <a:cs typeface="Calibri" pitchFamily="34" charset="0"/>
              </a:rPr>
              <a:t>Therefore, Jim’s pension is worth about $461,000 today.</a:t>
            </a:r>
            <a:endParaRPr lang="en-US" sz="2400" dirty="0">
              <a:solidFill>
                <a:schemeClr val="tx1"/>
              </a:solidFill>
              <a:latin typeface="Calibri" pitchFamily="34" charset="0"/>
              <a:cs typeface="Calibri" pitchFamily="34" charset="0"/>
            </a:endParaRPr>
          </a:p>
        </p:txBody>
      </p:sp>
      <p:sp>
        <p:nvSpPr>
          <p:cNvPr id="7" name="Footer Placeholder 6"/>
          <p:cNvSpPr>
            <a:spLocks noGrp="1"/>
          </p:cNvSpPr>
          <p:nvPr>
            <p:ph type="ftr" sz="quarter" idx="11"/>
          </p:nvPr>
        </p:nvSpPr>
        <p:spPr/>
        <p:txBody>
          <a:bodyPr/>
          <a:lstStyle/>
          <a:p>
            <a:r>
              <a:rPr lang="en-US" smtClean="0"/>
              <a:t>Booth/Cleary Introduction to Corporate Finance, Second Edition</a:t>
            </a:r>
            <a:endParaRPr lang="en-US" dirty="0"/>
          </a:p>
        </p:txBody>
      </p:sp>
      <p:sp>
        <p:nvSpPr>
          <p:cNvPr id="6" name="Slide Number Placeholder 5"/>
          <p:cNvSpPr>
            <a:spLocks noGrp="1"/>
          </p:cNvSpPr>
          <p:nvPr>
            <p:ph type="sldNum" sz="quarter" idx="12"/>
          </p:nvPr>
        </p:nvSpPr>
        <p:spPr/>
        <p:txBody>
          <a:bodyPr/>
          <a:lstStyle/>
          <a:p>
            <a:fld id="{CA15C064-DD44-4CAC-873E-2D1F54821676}" type="slidenum">
              <a:rPr kumimoji="0" lang="en-US" smtClean="0"/>
              <a:pPr/>
              <a:t>30</a:t>
            </a:fld>
            <a:endParaRPr kumimoji="0" lang="en-US" dirty="0"/>
          </a:p>
        </p:txBody>
      </p:sp>
      <p:graphicFrame>
        <p:nvGraphicFramePr>
          <p:cNvPr id="5" name="Object 4"/>
          <p:cNvGraphicFramePr>
            <a:graphicFrameLocks noChangeAspect="1"/>
          </p:cNvGraphicFramePr>
          <p:nvPr/>
        </p:nvGraphicFramePr>
        <p:xfrm>
          <a:off x="533400" y="3276600"/>
          <a:ext cx="8142288" cy="1041400"/>
        </p:xfrm>
        <a:graphic>
          <a:graphicData uri="http://schemas.openxmlformats.org/presentationml/2006/ole">
            <p:oleObj spid="_x0000_s4098" name="Equation" r:id="rId3" imgW="4165560" imgH="533160" progId="Equation.3">
              <p:embed/>
            </p:oleObj>
          </a:graphicData>
        </a:graphic>
      </p:graphicFrame>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anchor="ctr">
            <a:normAutofit/>
          </a:bodyPr>
          <a:lstStyle/>
          <a:p>
            <a:r>
              <a:rPr lang="en-US" b="1" cap="none" dirty="0" smtClean="0">
                <a:solidFill>
                  <a:schemeClr val="tx1"/>
                </a:solidFill>
                <a:effectLst/>
                <a:latin typeface="Calibri" pitchFamily="34" charset="0"/>
                <a:cs typeface="Calibri" pitchFamily="34" charset="0"/>
              </a:rPr>
              <a:t>Shrinking Annuities</a:t>
            </a:r>
          </a:p>
        </p:txBody>
      </p:sp>
      <p:sp>
        <p:nvSpPr>
          <p:cNvPr id="3" name="Content Placeholder 2"/>
          <p:cNvSpPr>
            <a:spLocks noGrp="1"/>
          </p:cNvSpPr>
          <p:nvPr>
            <p:ph idx="1"/>
          </p:nvPr>
        </p:nvSpPr>
        <p:spPr>
          <a:xfrm>
            <a:off x="304800" y="1295400"/>
            <a:ext cx="8686800" cy="4191000"/>
          </a:xfrm>
        </p:spPr>
        <p:txBody>
          <a:bodyPr>
            <a:noAutofit/>
          </a:bodyPr>
          <a:lstStyle/>
          <a:p>
            <a:pPr marL="0" indent="0">
              <a:buClrTx/>
              <a:buSzPct val="100000"/>
              <a:buNone/>
            </a:pPr>
            <a:r>
              <a:rPr lang="en-US" sz="2400" i="1" dirty="0" smtClean="0">
                <a:solidFill>
                  <a:schemeClr val="tx1"/>
                </a:solidFill>
                <a:latin typeface="Calibri" pitchFamily="34" charset="0"/>
                <a:cs typeface="Calibri" pitchFamily="34" charset="0"/>
              </a:rPr>
              <a:t>Example:  </a:t>
            </a:r>
            <a:r>
              <a:rPr lang="en-US" sz="2400" dirty="0" smtClean="0">
                <a:solidFill>
                  <a:schemeClr val="tx1"/>
                </a:solidFill>
                <a:latin typeface="Calibri" pitchFamily="34" charset="0"/>
                <a:cs typeface="Calibri" pitchFamily="34" charset="0"/>
              </a:rPr>
              <a:t>Alice will receive royalty payments from a gas well on land she owns.  As the resource will be depleted over the next 10 years, she expects the royalties to decline by 5% per year over the next decade.  This year’s royalty payment is $10,000.  If the appropriate discount rate is 15%, what is the present value of Alice’s royalty payments?</a:t>
            </a:r>
          </a:p>
          <a:p>
            <a:pPr marL="0" indent="0">
              <a:buClrTx/>
              <a:buSzPct val="100000"/>
              <a:buNone/>
            </a:pPr>
            <a:endParaRPr lang="en-US" sz="2400" dirty="0" smtClean="0">
              <a:solidFill>
                <a:schemeClr val="tx1"/>
              </a:solidFill>
              <a:latin typeface="Calibri" pitchFamily="34" charset="0"/>
              <a:cs typeface="Calibri" pitchFamily="34" charset="0"/>
            </a:endParaRPr>
          </a:p>
          <a:p>
            <a:pPr marL="0" indent="0">
              <a:buClrTx/>
              <a:buSzPct val="100000"/>
              <a:buNone/>
            </a:pPr>
            <a:endParaRPr lang="en-US" sz="2400" dirty="0" smtClean="0">
              <a:solidFill>
                <a:schemeClr val="tx1"/>
              </a:solidFill>
              <a:latin typeface="Calibri" pitchFamily="34" charset="0"/>
              <a:cs typeface="Calibri" pitchFamily="34" charset="0"/>
            </a:endParaRPr>
          </a:p>
          <a:p>
            <a:pPr marL="0" indent="0">
              <a:buClrTx/>
              <a:buSzPct val="100000"/>
              <a:buNone/>
            </a:pPr>
            <a:endParaRPr lang="en-US" sz="2400" dirty="0" smtClean="0">
              <a:solidFill>
                <a:schemeClr val="tx1"/>
              </a:solidFill>
              <a:latin typeface="Calibri" pitchFamily="34" charset="0"/>
              <a:cs typeface="Calibri" pitchFamily="34" charset="0"/>
            </a:endParaRPr>
          </a:p>
          <a:p>
            <a:pPr marL="0" indent="0">
              <a:buClrTx/>
              <a:buSzPct val="100000"/>
              <a:buNone/>
            </a:pPr>
            <a:r>
              <a:rPr lang="en-US" sz="2400" dirty="0" smtClean="0">
                <a:solidFill>
                  <a:schemeClr val="tx1"/>
                </a:solidFill>
                <a:latin typeface="Calibri" pitchFamily="34" charset="0"/>
                <a:cs typeface="Calibri" pitchFamily="34" charset="0"/>
              </a:rPr>
              <a:t>Therefore, Alice’s royalties are worth about $42,600 today.</a:t>
            </a:r>
            <a:endParaRPr lang="en-US" sz="2400" dirty="0">
              <a:solidFill>
                <a:schemeClr val="tx1"/>
              </a:solidFill>
              <a:latin typeface="Calibri" pitchFamily="34" charset="0"/>
              <a:cs typeface="Calibri" pitchFamily="34" charset="0"/>
            </a:endParaRPr>
          </a:p>
        </p:txBody>
      </p:sp>
      <p:sp>
        <p:nvSpPr>
          <p:cNvPr id="7" name="Footer Placeholder 6"/>
          <p:cNvSpPr>
            <a:spLocks noGrp="1"/>
          </p:cNvSpPr>
          <p:nvPr>
            <p:ph type="ftr" sz="quarter" idx="11"/>
          </p:nvPr>
        </p:nvSpPr>
        <p:spPr/>
        <p:txBody>
          <a:bodyPr/>
          <a:lstStyle/>
          <a:p>
            <a:r>
              <a:rPr lang="en-US" smtClean="0"/>
              <a:t>Booth/Cleary Introduction to Corporate Finance, Second Edition</a:t>
            </a:r>
            <a:endParaRPr lang="en-US" dirty="0"/>
          </a:p>
        </p:txBody>
      </p:sp>
      <p:sp>
        <p:nvSpPr>
          <p:cNvPr id="6" name="Slide Number Placeholder 5"/>
          <p:cNvSpPr>
            <a:spLocks noGrp="1"/>
          </p:cNvSpPr>
          <p:nvPr>
            <p:ph type="sldNum" sz="quarter" idx="12"/>
          </p:nvPr>
        </p:nvSpPr>
        <p:spPr/>
        <p:txBody>
          <a:bodyPr/>
          <a:lstStyle/>
          <a:p>
            <a:fld id="{CA15C064-DD44-4CAC-873E-2D1F54821676}" type="slidenum">
              <a:rPr kumimoji="0" lang="en-US" smtClean="0"/>
              <a:pPr/>
              <a:t>31</a:t>
            </a:fld>
            <a:endParaRPr kumimoji="0" lang="en-US" dirty="0"/>
          </a:p>
        </p:txBody>
      </p:sp>
      <p:graphicFrame>
        <p:nvGraphicFramePr>
          <p:cNvPr id="5" name="Object 4"/>
          <p:cNvGraphicFramePr>
            <a:graphicFrameLocks noChangeAspect="1"/>
          </p:cNvGraphicFramePr>
          <p:nvPr/>
        </p:nvGraphicFramePr>
        <p:xfrm>
          <a:off x="609600" y="3733800"/>
          <a:ext cx="7845425" cy="951312"/>
        </p:xfrm>
        <a:graphic>
          <a:graphicData uri="http://schemas.openxmlformats.org/presentationml/2006/ole">
            <p:oleObj spid="_x0000_s5122" name="Equation" r:id="rId3" imgW="4394160" imgH="533160" progId="Equation.3">
              <p:embed/>
            </p:oleObj>
          </a:graphicData>
        </a:graphic>
      </p:graphicFrame>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95400" y="1295400"/>
            <a:ext cx="6781800" cy="3505200"/>
          </a:xfrm>
        </p:spPr>
        <p:txBody>
          <a:bodyPr>
            <a:normAutofit fontScale="92500" lnSpcReduction="10000"/>
          </a:bodyPr>
          <a:lstStyle/>
          <a:p>
            <a:pPr>
              <a:buClrTx/>
              <a:buSzPct val="100000"/>
              <a:buNone/>
            </a:pPr>
            <a:r>
              <a:rPr lang="en-CA" altLang="en-US" sz="1800" b="1" dirty="0" smtClean="0">
                <a:solidFill>
                  <a:schemeClr val="tx1"/>
                </a:solidFill>
                <a:latin typeface="Calibri" pitchFamily="34" charset="0"/>
                <a:cs typeface="Calibri" pitchFamily="34" charset="0"/>
              </a:rPr>
              <a:t>	</a:t>
            </a:r>
            <a:r>
              <a:rPr lang="en-CA" altLang="en-US" sz="1800" dirty="0" smtClean="0">
                <a:solidFill>
                  <a:schemeClr val="tx1"/>
                </a:solidFill>
                <a:latin typeface="Calibri" pitchFamily="34" charset="0"/>
                <a:cs typeface="Calibri" pitchFamily="34" charset="0"/>
              </a:rPr>
              <a:t>Copyright © 2010 John Wiley &amp; Sons Canada, Ltd.  All rights reserved.  Reproduction or translation of this work beyond that permitted by Access Copyright (the Canadian copyright licensing agency) is unlawful.  Requests for further information should be addressed to the Permissions Department, John Wiley &amp; Sons Canada, Ltd.</a:t>
            </a:r>
            <a:r>
              <a:rPr lang="en-US" altLang="en-US" sz="1800" dirty="0" smtClean="0">
                <a:solidFill>
                  <a:schemeClr val="tx1"/>
                </a:solidFill>
                <a:latin typeface="Calibri" pitchFamily="34" charset="0"/>
                <a:cs typeface="Calibri" pitchFamily="34" charset="0"/>
              </a:rPr>
              <a:t> </a:t>
            </a:r>
            <a:r>
              <a:rPr lang="en-CA" altLang="en-US" sz="1800" dirty="0" smtClean="0">
                <a:solidFill>
                  <a:schemeClr val="tx1"/>
                </a:solidFill>
                <a:latin typeface="Calibri" pitchFamily="34" charset="0"/>
                <a:cs typeface="Calibri" pitchFamily="34" charset="0"/>
              </a:rPr>
              <a:t>The purchaser may make back-up copies for his or her own use only and not for distribution or resale.</a:t>
            </a:r>
            <a:r>
              <a:rPr lang="en-US" altLang="en-US" sz="1800" dirty="0" smtClean="0">
                <a:solidFill>
                  <a:schemeClr val="tx1"/>
                </a:solidFill>
                <a:latin typeface="Calibri" pitchFamily="34" charset="0"/>
                <a:cs typeface="Calibri" pitchFamily="34" charset="0"/>
              </a:rPr>
              <a:t> </a:t>
            </a:r>
            <a:r>
              <a:rPr lang="en-CA" altLang="en-US" sz="1800" dirty="0" smtClean="0">
                <a:solidFill>
                  <a:schemeClr val="tx1"/>
                </a:solidFill>
                <a:latin typeface="Calibri" pitchFamily="34" charset="0"/>
                <a:cs typeface="Calibri" pitchFamily="34" charset="0"/>
              </a:rPr>
              <a:t>The author and the publisher assume no responsibility for errors, omissions, or damages caused by the use of these files or programs or from the use of the information contained herein</a:t>
            </a:r>
            <a:r>
              <a:rPr lang="en-CA" altLang="en-US" sz="1800" dirty="0" smtClean="0">
                <a:solidFill>
                  <a:schemeClr val="tx1"/>
                </a:solidFill>
                <a:latin typeface="Calibri" pitchFamily="34" charset="0"/>
                <a:cs typeface="Calibri" pitchFamily="34" charset="0"/>
              </a:rPr>
              <a:t>.</a:t>
            </a:r>
          </a:p>
          <a:p>
            <a:pPr>
              <a:buClrTx/>
              <a:buSzPct val="100000"/>
              <a:buNone/>
            </a:pPr>
            <a:endParaRPr lang="en-CA" altLang="en-US" sz="1800" dirty="0" smtClean="0">
              <a:latin typeface="Calibri" pitchFamily="34" charset="0"/>
              <a:cs typeface="Calibri" pitchFamily="34" charset="0"/>
            </a:endParaRPr>
          </a:p>
          <a:p>
            <a:pPr>
              <a:buClrTx/>
              <a:buSzPct val="100000"/>
              <a:buNone/>
            </a:pPr>
            <a:r>
              <a:rPr lang="en-CA" altLang="en-US" sz="1800" dirty="0" smtClean="0">
                <a:solidFill>
                  <a:schemeClr val="tx1"/>
                </a:solidFill>
                <a:latin typeface="Calibri" pitchFamily="34" charset="0"/>
                <a:cs typeface="Calibri" pitchFamily="34" charset="0"/>
              </a:rPr>
              <a:t>	</a:t>
            </a:r>
            <a:r>
              <a:rPr lang="en-CA" altLang="en-US" sz="1800" dirty="0" smtClean="0">
                <a:latin typeface="Calibri" pitchFamily="34" charset="0"/>
                <a:cs typeface="Calibri" pitchFamily="34" charset="0"/>
              </a:rPr>
              <a:t>Copyright © 2011 Dr. William F. Rentz &amp; Associates. Unless permission is given, additions, deletions, and corrections prepared by Dr. William F. Rentz are solely for use at the University of Ottawa.</a:t>
            </a:r>
            <a:endParaRPr lang="en-CA" altLang="en-US" sz="1800" dirty="0" smtClean="0">
              <a:solidFill>
                <a:schemeClr val="tx1"/>
              </a:solidFill>
              <a:latin typeface="Calibri" pitchFamily="34" charset="0"/>
              <a:cs typeface="Calibri" pitchFamily="34" charset="0"/>
            </a:endParaRPr>
          </a:p>
          <a:p>
            <a:pPr>
              <a:buClrTx/>
              <a:buSzPct val="100000"/>
              <a:buNone/>
            </a:pPr>
            <a:endParaRPr lang="en-CA" sz="1800" dirty="0" smtClean="0">
              <a:latin typeface="Calibri" pitchFamily="34" charset="0"/>
              <a:cs typeface="Calibri" pitchFamily="34" charset="0"/>
            </a:endParaRPr>
          </a:p>
          <a:p>
            <a:pPr>
              <a:buClrTx/>
              <a:buSzPct val="100000"/>
              <a:buNone/>
            </a:pPr>
            <a:endParaRPr lang="en-US" sz="1800" dirty="0" smtClean="0">
              <a:solidFill>
                <a:schemeClr val="tx1"/>
              </a:solidFill>
              <a:latin typeface="Calibri" pitchFamily="34" charset="0"/>
              <a:cs typeface="Calibri" pitchFamily="34" charset="0"/>
            </a:endParaRPr>
          </a:p>
          <a:p>
            <a:pPr algn="just">
              <a:buClrTx/>
              <a:buSzPct val="100000"/>
              <a:buFont typeface="Arial" pitchFamily="34" charset="0"/>
              <a:buChar char="•"/>
            </a:pPr>
            <a:endParaRPr lang="en-US" sz="1800" dirty="0">
              <a:solidFill>
                <a:schemeClr val="tx1"/>
              </a:solidFill>
              <a:latin typeface="Calibri" pitchFamily="34" charset="0"/>
              <a:cs typeface="Calibri" pitchFamily="34" charset="0"/>
            </a:endParaRPr>
          </a:p>
        </p:txBody>
      </p:sp>
      <p:sp>
        <p:nvSpPr>
          <p:cNvPr id="7" name="Footer Placeholder 6"/>
          <p:cNvSpPr>
            <a:spLocks noGrp="1"/>
          </p:cNvSpPr>
          <p:nvPr>
            <p:ph type="ftr" sz="quarter" idx="11"/>
          </p:nvPr>
        </p:nvSpPr>
        <p:spPr/>
        <p:txBody>
          <a:bodyPr/>
          <a:lstStyle/>
          <a:p>
            <a:r>
              <a:rPr lang="en-US" smtClean="0"/>
              <a:t>Booth/Cleary Introduction to Corporate Finance, Second Edition</a:t>
            </a:r>
            <a:endParaRPr lang="en-US" dirty="0"/>
          </a:p>
        </p:txBody>
      </p:sp>
      <p:sp>
        <p:nvSpPr>
          <p:cNvPr id="6" name="Slide Number Placeholder 5"/>
          <p:cNvSpPr>
            <a:spLocks noGrp="1"/>
          </p:cNvSpPr>
          <p:nvPr>
            <p:ph type="sldNum" sz="quarter" idx="12"/>
          </p:nvPr>
        </p:nvSpPr>
        <p:spPr/>
        <p:txBody>
          <a:bodyPr/>
          <a:lstStyle/>
          <a:p>
            <a:fld id="{CA15C064-DD44-4CAC-873E-2D1F54821676}" type="slidenum">
              <a:rPr kumimoji="0" lang="en-US" smtClean="0"/>
              <a:pPr/>
              <a:t>32</a:t>
            </a:fld>
            <a:endParaRPr kumimoji="0" lang="en-US" dirty="0"/>
          </a:p>
        </p:txBody>
      </p:sp>
      <p:pic>
        <p:nvPicPr>
          <p:cNvPr id="4" name="Picture 4" descr="wiley_vert_k"/>
          <p:cNvPicPr>
            <a:picLocks noChangeAspect="1" noChangeArrowheads="1"/>
          </p:cNvPicPr>
          <p:nvPr/>
        </p:nvPicPr>
        <p:blipFill>
          <a:blip r:embed="rId2" cstate="print">
            <a:grayscl/>
            <a:biLevel thresh="50000"/>
          </a:blip>
          <a:srcRect/>
          <a:stretch>
            <a:fillRect/>
          </a:stretch>
        </p:blipFill>
        <p:spPr bwMode="auto">
          <a:xfrm>
            <a:off x="4495800" y="4876800"/>
            <a:ext cx="685800" cy="991396"/>
          </a:xfrm>
          <a:prstGeom prst="rect">
            <a:avLst/>
          </a:prstGeom>
          <a:noFill/>
        </p:spPr>
      </p:pic>
      <p:sp>
        <p:nvSpPr>
          <p:cNvPr id="5" name="Title 1"/>
          <p:cNvSpPr txBox="1">
            <a:spLocks/>
          </p:cNvSpPr>
          <p:nvPr/>
        </p:nvSpPr>
        <p:spPr>
          <a:xfrm>
            <a:off x="3276600" y="533400"/>
            <a:ext cx="2590800" cy="838200"/>
          </a:xfrm>
          <a:prstGeom prst="rect">
            <a:avLst/>
          </a:prstGeom>
        </p:spPr>
        <p:txBody>
          <a:bodyPr vert="horz"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600" b="1" i="0" u="none" strike="noStrike" kern="1200" cap="none" spc="0" normalizeH="0" baseline="0" noProof="0" dirty="0" smtClean="0">
                <a:ln>
                  <a:noFill/>
                </a:ln>
                <a:solidFill>
                  <a:schemeClr val="tx1"/>
                </a:solidFill>
                <a:effectLst/>
                <a:uLnTx/>
                <a:uFillTx/>
                <a:latin typeface="Calibri" pitchFamily="34" charset="0"/>
                <a:ea typeface="+mj-ea"/>
                <a:cs typeface="Calibri" pitchFamily="34" charset="0"/>
              </a:rPr>
              <a:t>Copyright</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838200"/>
          </a:xfrm>
        </p:spPr>
        <p:txBody>
          <a:bodyPr vert="horz" anchor="ctr">
            <a:normAutofit/>
          </a:bodyPr>
          <a:lstStyle/>
          <a:p>
            <a:r>
              <a:rPr lang="en-US" b="1" cap="none" dirty="0" smtClean="0">
                <a:solidFill>
                  <a:schemeClr val="tx1"/>
                </a:solidFill>
                <a:effectLst/>
                <a:latin typeface="Calibri" pitchFamily="34" charset="0"/>
              </a:rPr>
              <a:t>Simple Interest</a:t>
            </a:r>
          </a:p>
        </p:txBody>
      </p:sp>
      <p:sp>
        <p:nvSpPr>
          <p:cNvPr id="3" name="Content Placeholder 2"/>
          <p:cNvSpPr>
            <a:spLocks noGrp="1"/>
          </p:cNvSpPr>
          <p:nvPr>
            <p:ph idx="1"/>
          </p:nvPr>
        </p:nvSpPr>
        <p:spPr>
          <a:xfrm>
            <a:off x="457200" y="1295400"/>
            <a:ext cx="8229600" cy="2971799"/>
          </a:xfrm>
        </p:spPr>
        <p:txBody>
          <a:bodyPr>
            <a:noAutofit/>
          </a:bodyPr>
          <a:lstStyle/>
          <a:p>
            <a:pPr>
              <a:buClrTx/>
              <a:buSzPct val="100000"/>
              <a:buFont typeface="Arial" pitchFamily="34" charset="0"/>
              <a:buChar char="•"/>
            </a:pPr>
            <a:r>
              <a:rPr lang="en-US" sz="2800" b="1" dirty="0" smtClean="0">
                <a:solidFill>
                  <a:srgbClr val="C00000"/>
                </a:solidFill>
                <a:latin typeface="Calibri" pitchFamily="34" charset="0"/>
                <a:cs typeface="Calibri" pitchFamily="34" charset="0"/>
              </a:rPr>
              <a:t>Simple interest </a:t>
            </a:r>
            <a:r>
              <a:rPr lang="en-US" sz="2800" dirty="0" smtClean="0">
                <a:solidFill>
                  <a:schemeClr val="tx1"/>
                </a:solidFill>
                <a:latin typeface="Calibri" pitchFamily="34" charset="0"/>
                <a:cs typeface="Calibri" pitchFamily="34" charset="0"/>
              </a:rPr>
              <a:t>is interest paid or received on only the initial investment (the principal).</a:t>
            </a:r>
          </a:p>
          <a:p>
            <a:pPr>
              <a:buClrTx/>
              <a:buSzPct val="100000"/>
              <a:buFont typeface="Arial" pitchFamily="34" charset="0"/>
              <a:buChar char="•"/>
            </a:pPr>
            <a:r>
              <a:rPr lang="en-US" sz="2800" dirty="0" smtClean="0">
                <a:solidFill>
                  <a:schemeClr val="tx1"/>
                </a:solidFill>
                <a:latin typeface="Calibri" pitchFamily="34" charset="0"/>
                <a:cs typeface="Calibri" pitchFamily="34" charset="0"/>
              </a:rPr>
              <a:t>Only used for a limited number of applications, while compound interest is used in far more applications.</a:t>
            </a:r>
          </a:p>
          <a:p>
            <a:pPr>
              <a:buClrTx/>
              <a:buSzPct val="100000"/>
              <a:buFont typeface="Arial" pitchFamily="34" charset="0"/>
              <a:buChar char="•"/>
            </a:pPr>
            <a:r>
              <a:rPr lang="en-US" sz="2800" dirty="0" smtClean="0">
                <a:solidFill>
                  <a:schemeClr val="tx1"/>
                </a:solidFill>
                <a:latin typeface="Calibri" pitchFamily="34" charset="0"/>
                <a:cs typeface="Calibri" pitchFamily="34" charset="0"/>
              </a:rPr>
              <a:t>The value of a simple interest investment at time </a:t>
            </a:r>
            <a:r>
              <a:rPr lang="en-US" sz="2800" i="1" dirty="0" smtClean="0">
                <a:solidFill>
                  <a:schemeClr val="tx1"/>
                </a:solidFill>
                <a:latin typeface="Calibri" pitchFamily="34" charset="0"/>
                <a:cs typeface="Calibri" pitchFamily="34" charset="0"/>
              </a:rPr>
              <a:t>n</a:t>
            </a:r>
            <a:r>
              <a:rPr lang="en-US" sz="2800" dirty="0" smtClean="0">
                <a:solidFill>
                  <a:schemeClr val="tx1"/>
                </a:solidFill>
                <a:latin typeface="Calibri" pitchFamily="34" charset="0"/>
                <a:cs typeface="Calibri" pitchFamily="34" charset="0"/>
              </a:rPr>
              <a:t> is given by Equation 5-1</a:t>
            </a:r>
            <a:endParaRPr lang="en-US" sz="2800" dirty="0">
              <a:solidFill>
                <a:schemeClr val="tx1"/>
              </a:solidFill>
              <a:latin typeface="Calibri" pitchFamily="34" charset="0"/>
              <a:cs typeface="Calibri" pitchFamily="34" charset="0"/>
            </a:endParaRPr>
          </a:p>
        </p:txBody>
      </p:sp>
      <p:sp>
        <p:nvSpPr>
          <p:cNvPr id="6" name="Footer Placeholder 5"/>
          <p:cNvSpPr>
            <a:spLocks noGrp="1"/>
          </p:cNvSpPr>
          <p:nvPr>
            <p:ph type="ftr" sz="quarter" idx="11"/>
          </p:nvPr>
        </p:nvSpPr>
        <p:spPr/>
        <p:txBody>
          <a:bodyPr/>
          <a:lstStyle/>
          <a:p>
            <a:r>
              <a:rPr lang="en-US" smtClean="0"/>
              <a:t>Booth/Cleary Introduction to Corporate Finance, Second Edition</a:t>
            </a:r>
            <a:endParaRPr lang="en-US" dirty="0"/>
          </a:p>
        </p:txBody>
      </p:sp>
      <p:sp>
        <p:nvSpPr>
          <p:cNvPr id="5" name="Slide Number Placeholder 4"/>
          <p:cNvSpPr>
            <a:spLocks noGrp="1"/>
          </p:cNvSpPr>
          <p:nvPr>
            <p:ph type="sldNum" sz="quarter" idx="12"/>
          </p:nvPr>
        </p:nvSpPr>
        <p:spPr/>
        <p:txBody>
          <a:bodyPr/>
          <a:lstStyle/>
          <a:p>
            <a:fld id="{CA15C064-DD44-4CAC-873E-2D1F54821676}" type="slidenum">
              <a:rPr kumimoji="0" lang="en-US" smtClean="0"/>
              <a:pPr/>
              <a:t>4</a:t>
            </a:fld>
            <a:endParaRPr kumimoji="0" lang="en-US" dirty="0"/>
          </a:p>
        </p:txBody>
      </p:sp>
      <p:graphicFrame>
        <p:nvGraphicFramePr>
          <p:cNvPr id="25602" name="Object 2"/>
          <p:cNvGraphicFramePr>
            <a:graphicFrameLocks noChangeAspect="1"/>
          </p:cNvGraphicFramePr>
          <p:nvPr/>
        </p:nvGraphicFramePr>
        <p:xfrm>
          <a:off x="2590800" y="4572000"/>
          <a:ext cx="4276725" cy="481013"/>
        </p:xfrm>
        <a:graphic>
          <a:graphicData uri="http://schemas.openxmlformats.org/presentationml/2006/ole">
            <p:oleObj spid="_x0000_s25602" name="Equation" r:id="rId3" imgW="1803240" imgH="203040" progId="Equation.3">
              <p:embed/>
            </p:oleObj>
          </a:graphicData>
        </a:graphic>
      </p:graphicFrame>
      <p:sp>
        <p:nvSpPr>
          <p:cNvPr id="7" name="TextBox 6"/>
          <p:cNvSpPr txBox="1"/>
          <p:nvPr/>
        </p:nvSpPr>
        <p:spPr>
          <a:xfrm>
            <a:off x="533400" y="5105400"/>
            <a:ext cx="6858000" cy="923330"/>
          </a:xfrm>
          <a:prstGeom prst="rect">
            <a:avLst/>
          </a:prstGeom>
          <a:noFill/>
        </p:spPr>
        <p:txBody>
          <a:bodyPr wrap="square" rtlCol="0">
            <a:spAutoFit/>
          </a:bodyPr>
          <a:lstStyle/>
          <a:p>
            <a:r>
              <a:rPr lang="en-US" dirty="0" smtClean="0"/>
              <a:t>NB. Unless specifically stated otherwise, </a:t>
            </a:r>
            <a:r>
              <a:rPr lang="en-US" b="1" dirty="0" smtClean="0"/>
              <a:t>you should use compound interest in any calculation</a:t>
            </a:r>
            <a:r>
              <a:rPr lang="en-US" dirty="0" smtClean="0"/>
              <a:t>. It is extremely rare to use simple interest in a modern economy.</a:t>
            </a: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6477000" cy="838200"/>
          </a:xfrm>
        </p:spPr>
        <p:txBody>
          <a:bodyPr vert="horz" anchor="ctr">
            <a:normAutofit/>
          </a:bodyPr>
          <a:lstStyle/>
          <a:p>
            <a:r>
              <a:rPr lang="en-US" b="1" cap="none" dirty="0" smtClean="0">
                <a:solidFill>
                  <a:schemeClr val="tx1"/>
                </a:solidFill>
                <a:effectLst/>
                <a:latin typeface="Calibri" pitchFamily="34" charset="0"/>
              </a:rPr>
              <a:t>Compound Interest</a:t>
            </a:r>
          </a:p>
        </p:txBody>
      </p:sp>
      <p:sp>
        <p:nvSpPr>
          <p:cNvPr id="3" name="Content Placeholder 2"/>
          <p:cNvSpPr>
            <a:spLocks noGrp="1"/>
          </p:cNvSpPr>
          <p:nvPr>
            <p:ph idx="1"/>
          </p:nvPr>
        </p:nvSpPr>
        <p:spPr>
          <a:xfrm>
            <a:off x="304800" y="914400"/>
            <a:ext cx="8458200" cy="3276600"/>
          </a:xfrm>
        </p:spPr>
        <p:txBody>
          <a:bodyPr>
            <a:noAutofit/>
          </a:bodyPr>
          <a:lstStyle/>
          <a:p>
            <a:pPr>
              <a:buClrTx/>
              <a:buSzPct val="100000"/>
              <a:buFont typeface="Arial" pitchFamily="34" charset="0"/>
              <a:buChar char="•"/>
            </a:pPr>
            <a:r>
              <a:rPr lang="en-US" sz="2200" b="1" dirty="0" smtClean="0">
                <a:solidFill>
                  <a:srgbClr val="C00000"/>
                </a:solidFill>
                <a:latin typeface="Calibri" pitchFamily="34" charset="0"/>
                <a:cs typeface="Calibri" pitchFamily="34" charset="0"/>
              </a:rPr>
              <a:t>Compound interest </a:t>
            </a:r>
            <a:r>
              <a:rPr lang="en-US" sz="2200" dirty="0" smtClean="0">
                <a:solidFill>
                  <a:schemeClr val="tx1"/>
                </a:solidFill>
                <a:latin typeface="Calibri" pitchFamily="34" charset="0"/>
                <a:cs typeface="Calibri" pitchFamily="34" charset="0"/>
              </a:rPr>
              <a:t>is interest that is earned on the principal amount invested </a:t>
            </a:r>
            <a:r>
              <a:rPr lang="en-US" sz="2200" i="1" dirty="0" smtClean="0">
                <a:solidFill>
                  <a:schemeClr val="tx1"/>
                </a:solidFill>
                <a:latin typeface="Calibri" pitchFamily="34" charset="0"/>
                <a:cs typeface="Calibri" pitchFamily="34" charset="0"/>
              </a:rPr>
              <a:t>and</a:t>
            </a:r>
            <a:r>
              <a:rPr lang="en-US" sz="2200" dirty="0" smtClean="0">
                <a:solidFill>
                  <a:schemeClr val="tx1"/>
                </a:solidFill>
                <a:latin typeface="Calibri" pitchFamily="34" charset="0"/>
                <a:cs typeface="Calibri" pitchFamily="34" charset="0"/>
              </a:rPr>
              <a:t> on any accrued interest.</a:t>
            </a:r>
          </a:p>
          <a:p>
            <a:pPr>
              <a:buClrTx/>
              <a:buSzPct val="100000"/>
              <a:buFont typeface="Arial" pitchFamily="34" charset="0"/>
              <a:buChar char="•"/>
            </a:pPr>
            <a:r>
              <a:rPr lang="en-US" sz="2200" dirty="0" smtClean="0">
                <a:solidFill>
                  <a:schemeClr val="tx1"/>
                </a:solidFill>
                <a:latin typeface="Calibri" pitchFamily="34" charset="0"/>
                <a:cs typeface="Calibri" pitchFamily="34" charset="0"/>
              </a:rPr>
              <a:t>The amount of interest earned each year with simple interest is constant.  But, with compound interest, the amount of interest earned each year increases every year since the interest rate is applied to the principal </a:t>
            </a:r>
            <a:r>
              <a:rPr lang="en-US" sz="2200" i="1" dirty="0" smtClean="0">
                <a:solidFill>
                  <a:schemeClr val="tx1"/>
                </a:solidFill>
                <a:latin typeface="Calibri" pitchFamily="34" charset="0"/>
                <a:cs typeface="Calibri" pitchFamily="34" charset="0"/>
              </a:rPr>
              <a:t>plus</a:t>
            </a:r>
            <a:r>
              <a:rPr lang="en-US" sz="2200" dirty="0" smtClean="0">
                <a:solidFill>
                  <a:schemeClr val="tx1"/>
                </a:solidFill>
                <a:latin typeface="Calibri" pitchFamily="34" charset="0"/>
                <a:cs typeface="Calibri" pitchFamily="34" charset="0"/>
              </a:rPr>
              <a:t> the interest earned and reinvested.</a:t>
            </a:r>
          </a:p>
          <a:p>
            <a:pPr>
              <a:buClrTx/>
              <a:buSzPct val="100000"/>
              <a:buFont typeface="Arial" pitchFamily="34" charset="0"/>
              <a:buChar char="•"/>
            </a:pPr>
            <a:r>
              <a:rPr lang="en-US" sz="2200" dirty="0" smtClean="0">
                <a:solidFill>
                  <a:schemeClr val="tx1"/>
                </a:solidFill>
                <a:latin typeface="Calibri" pitchFamily="34" charset="0"/>
                <a:cs typeface="Calibri" pitchFamily="34" charset="0"/>
              </a:rPr>
              <a:t>This makes simple interest investments grow</a:t>
            </a:r>
            <a:r>
              <a:rPr lang="en-US" sz="2200" dirty="0" smtClean="0">
                <a:solidFill>
                  <a:schemeClr val="tx1"/>
                </a:solidFill>
                <a:latin typeface="Calibri" pitchFamily="34" charset="0"/>
                <a:cs typeface="Calibri" pitchFamily="34" charset="0"/>
              </a:rPr>
              <a:t> </a:t>
            </a:r>
            <a:r>
              <a:rPr lang="en-US" sz="2200" dirty="0" smtClean="0">
                <a:latin typeface="Calibri" pitchFamily="34" charset="0"/>
                <a:cs typeface="Calibri" pitchFamily="34" charset="0"/>
              </a:rPr>
              <a:t>by</a:t>
            </a:r>
            <a:r>
              <a:rPr lang="en-US" sz="2200" dirty="0" smtClean="0">
                <a:solidFill>
                  <a:schemeClr val="tx1"/>
                </a:solidFill>
                <a:latin typeface="Calibri" pitchFamily="34" charset="0"/>
                <a:cs typeface="Calibri" pitchFamily="34" charset="0"/>
              </a:rPr>
              <a:t> </a:t>
            </a:r>
            <a:r>
              <a:rPr lang="en-US" sz="2200" dirty="0" smtClean="0">
                <a:solidFill>
                  <a:schemeClr val="tx1"/>
                </a:solidFill>
                <a:latin typeface="Calibri" pitchFamily="34" charset="0"/>
                <a:cs typeface="Calibri" pitchFamily="34" charset="0"/>
              </a:rPr>
              <a:t>a constant</a:t>
            </a:r>
            <a:r>
              <a:rPr lang="en-US" sz="2200" dirty="0" smtClean="0">
                <a:solidFill>
                  <a:schemeClr val="tx1"/>
                </a:solidFill>
                <a:latin typeface="Calibri" pitchFamily="34" charset="0"/>
                <a:cs typeface="Calibri" pitchFamily="34" charset="0"/>
              </a:rPr>
              <a:t> </a:t>
            </a:r>
            <a:r>
              <a:rPr lang="en-US" sz="2200" dirty="0" smtClean="0">
                <a:latin typeface="Calibri" pitchFamily="34" charset="0"/>
                <a:cs typeface="Calibri" pitchFamily="34" charset="0"/>
              </a:rPr>
              <a:t>amount</a:t>
            </a:r>
            <a:r>
              <a:rPr lang="en-US" sz="2200" dirty="0" smtClean="0">
                <a:solidFill>
                  <a:schemeClr val="tx1"/>
                </a:solidFill>
                <a:latin typeface="Calibri" pitchFamily="34" charset="0"/>
                <a:cs typeface="Calibri" pitchFamily="34" charset="0"/>
              </a:rPr>
              <a:t> </a:t>
            </a:r>
            <a:r>
              <a:rPr lang="en-US" sz="2200" dirty="0" smtClean="0">
                <a:latin typeface="Calibri" pitchFamily="34" charset="0"/>
                <a:cs typeface="Calibri" pitchFamily="34" charset="0"/>
              </a:rPr>
              <a:t>each</a:t>
            </a:r>
            <a:r>
              <a:rPr lang="en-US" sz="2200" dirty="0" smtClean="0">
                <a:solidFill>
                  <a:schemeClr val="tx1"/>
                </a:solidFill>
                <a:latin typeface="Calibri" pitchFamily="34" charset="0"/>
                <a:cs typeface="Calibri" pitchFamily="34" charset="0"/>
              </a:rPr>
              <a:t> </a:t>
            </a:r>
            <a:r>
              <a:rPr lang="en-US" sz="2200" dirty="0" smtClean="0">
                <a:latin typeface="Calibri" pitchFamily="34" charset="0"/>
                <a:cs typeface="Calibri" pitchFamily="34" charset="0"/>
              </a:rPr>
              <a:t>period</a:t>
            </a:r>
            <a:r>
              <a:rPr lang="en-US" sz="2200" dirty="0" smtClean="0">
                <a:solidFill>
                  <a:schemeClr val="tx1"/>
                </a:solidFill>
                <a:latin typeface="Calibri" pitchFamily="34" charset="0"/>
                <a:cs typeface="Calibri" pitchFamily="34" charset="0"/>
              </a:rPr>
              <a:t>, </a:t>
            </a:r>
            <a:r>
              <a:rPr lang="en-US" sz="2200" dirty="0" smtClean="0">
                <a:solidFill>
                  <a:schemeClr val="tx1"/>
                </a:solidFill>
                <a:latin typeface="Calibri" pitchFamily="34" charset="0"/>
                <a:cs typeface="Calibri" pitchFamily="34" charset="0"/>
              </a:rPr>
              <a:t>while compound interest investments grow</a:t>
            </a:r>
            <a:r>
              <a:rPr lang="en-US" sz="2200" dirty="0" smtClean="0">
                <a:solidFill>
                  <a:schemeClr val="tx1"/>
                </a:solidFill>
                <a:latin typeface="Calibri" pitchFamily="34" charset="0"/>
                <a:cs typeface="Calibri" pitchFamily="34" charset="0"/>
              </a:rPr>
              <a:t> </a:t>
            </a:r>
            <a:r>
              <a:rPr lang="en-US" sz="2200" dirty="0" smtClean="0">
                <a:latin typeface="Calibri" pitchFamily="34" charset="0"/>
                <a:cs typeface="Calibri" pitchFamily="34" charset="0"/>
              </a:rPr>
              <a:t>by</a:t>
            </a:r>
            <a:r>
              <a:rPr lang="en-US" sz="2200" dirty="0" smtClean="0">
                <a:solidFill>
                  <a:schemeClr val="tx1"/>
                </a:solidFill>
                <a:latin typeface="Calibri" pitchFamily="34" charset="0"/>
                <a:cs typeface="Calibri" pitchFamily="34" charset="0"/>
              </a:rPr>
              <a:t> </a:t>
            </a:r>
            <a:r>
              <a:rPr lang="en-US" sz="2200" dirty="0" smtClean="0">
                <a:solidFill>
                  <a:schemeClr val="tx1"/>
                </a:solidFill>
                <a:latin typeface="Calibri" pitchFamily="34" charset="0"/>
                <a:cs typeface="Calibri" pitchFamily="34" charset="0"/>
              </a:rPr>
              <a:t>an increasing</a:t>
            </a:r>
            <a:r>
              <a:rPr lang="en-US" sz="2200" dirty="0" smtClean="0">
                <a:solidFill>
                  <a:schemeClr val="tx1"/>
                </a:solidFill>
                <a:latin typeface="Calibri" pitchFamily="34" charset="0"/>
                <a:cs typeface="Calibri" pitchFamily="34" charset="0"/>
              </a:rPr>
              <a:t> </a:t>
            </a:r>
            <a:r>
              <a:rPr lang="en-US" sz="2200" dirty="0" smtClean="0">
                <a:latin typeface="Calibri" pitchFamily="34" charset="0"/>
                <a:cs typeface="Calibri" pitchFamily="34" charset="0"/>
              </a:rPr>
              <a:t>amount</a:t>
            </a:r>
            <a:r>
              <a:rPr lang="en-US" sz="2200" dirty="0" smtClean="0">
                <a:solidFill>
                  <a:schemeClr val="tx1"/>
                </a:solidFill>
                <a:latin typeface="Calibri" pitchFamily="34" charset="0"/>
                <a:cs typeface="Calibri" pitchFamily="34" charset="0"/>
              </a:rPr>
              <a:t> </a:t>
            </a:r>
            <a:r>
              <a:rPr lang="en-US" sz="2200" dirty="0" smtClean="0">
                <a:latin typeface="Calibri" pitchFamily="34" charset="0"/>
                <a:cs typeface="Calibri" pitchFamily="34" charset="0"/>
              </a:rPr>
              <a:t>each</a:t>
            </a:r>
            <a:r>
              <a:rPr lang="en-US" sz="2200" dirty="0" smtClean="0">
                <a:solidFill>
                  <a:schemeClr val="tx1"/>
                </a:solidFill>
                <a:latin typeface="Calibri" pitchFamily="34" charset="0"/>
                <a:cs typeface="Calibri" pitchFamily="34" charset="0"/>
              </a:rPr>
              <a:t> </a:t>
            </a:r>
            <a:r>
              <a:rPr lang="en-US" sz="2200" dirty="0" smtClean="0">
                <a:latin typeface="Calibri" pitchFamily="34" charset="0"/>
                <a:cs typeface="Calibri" pitchFamily="34" charset="0"/>
              </a:rPr>
              <a:t>period</a:t>
            </a:r>
            <a:r>
              <a:rPr lang="en-US" sz="2200" dirty="0" smtClean="0">
                <a:solidFill>
                  <a:schemeClr val="tx1"/>
                </a:solidFill>
                <a:latin typeface="Calibri" pitchFamily="34" charset="0"/>
                <a:cs typeface="Calibri" pitchFamily="34" charset="0"/>
              </a:rPr>
              <a:t>.</a:t>
            </a:r>
            <a:endParaRPr lang="en-US" sz="2200" dirty="0" smtClean="0">
              <a:solidFill>
                <a:schemeClr val="tx1"/>
              </a:solidFill>
              <a:latin typeface="Calibri" pitchFamily="34" charset="0"/>
              <a:cs typeface="Calibri" pitchFamily="34" charset="0"/>
            </a:endParaRPr>
          </a:p>
          <a:p>
            <a:pPr>
              <a:buClrTx/>
              <a:buSzPct val="100000"/>
              <a:buFont typeface="Arial" pitchFamily="34" charset="0"/>
              <a:buChar char="•"/>
            </a:pPr>
            <a:endParaRPr lang="en-US" sz="2200" dirty="0" smtClean="0">
              <a:solidFill>
                <a:schemeClr val="tx1"/>
              </a:solidFill>
              <a:latin typeface="Calibri" pitchFamily="34" charset="0"/>
              <a:cs typeface="Calibri" pitchFamily="34" charset="0"/>
            </a:endParaRPr>
          </a:p>
        </p:txBody>
      </p:sp>
      <p:sp>
        <p:nvSpPr>
          <p:cNvPr id="6" name="Footer Placeholder 5"/>
          <p:cNvSpPr>
            <a:spLocks noGrp="1"/>
          </p:cNvSpPr>
          <p:nvPr>
            <p:ph type="ftr" sz="quarter" idx="11"/>
          </p:nvPr>
        </p:nvSpPr>
        <p:spPr/>
        <p:txBody>
          <a:bodyPr/>
          <a:lstStyle/>
          <a:p>
            <a:r>
              <a:rPr lang="en-US" smtClean="0"/>
              <a:t>Booth/Cleary Introduction to Corporate Finance, Second Edition</a:t>
            </a:r>
            <a:endParaRPr lang="en-US" dirty="0"/>
          </a:p>
        </p:txBody>
      </p:sp>
      <p:sp>
        <p:nvSpPr>
          <p:cNvPr id="5" name="Slide Number Placeholder 4"/>
          <p:cNvSpPr>
            <a:spLocks noGrp="1"/>
          </p:cNvSpPr>
          <p:nvPr>
            <p:ph type="sldNum" sz="quarter" idx="12"/>
          </p:nvPr>
        </p:nvSpPr>
        <p:spPr/>
        <p:txBody>
          <a:bodyPr/>
          <a:lstStyle/>
          <a:p>
            <a:fld id="{CA15C064-DD44-4CAC-873E-2D1F54821676}" type="slidenum">
              <a:rPr kumimoji="0" lang="en-US" smtClean="0"/>
              <a:pPr/>
              <a:t>5</a:t>
            </a:fld>
            <a:endParaRPr kumimoji="0" lang="en-US" dirty="0"/>
          </a:p>
        </p:txBody>
      </p:sp>
      <p:pic>
        <p:nvPicPr>
          <p:cNvPr id="22534" name="Picture 6"/>
          <p:cNvPicPr>
            <a:picLocks noChangeAspect="1" noChangeArrowheads="1"/>
          </p:cNvPicPr>
          <p:nvPr/>
        </p:nvPicPr>
        <p:blipFill>
          <a:blip r:embed="rId2" cstate="print"/>
          <a:srcRect/>
          <a:stretch>
            <a:fillRect/>
          </a:stretch>
        </p:blipFill>
        <p:spPr bwMode="auto">
          <a:xfrm>
            <a:off x="1447800" y="4114800"/>
            <a:ext cx="5638800" cy="228599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anchor="ctr">
            <a:normAutofit/>
          </a:bodyPr>
          <a:lstStyle/>
          <a:p>
            <a:r>
              <a:rPr lang="en-US" b="1" cap="none" dirty="0" smtClean="0">
                <a:solidFill>
                  <a:schemeClr val="tx1"/>
                </a:solidFill>
                <a:effectLst/>
                <a:latin typeface="Calibri" pitchFamily="34" charset="0"/>
              </a:rPr>
              <a:t>Compound Interest</a:t>
            </a:r>
          </a:p>
        </p:txBody>
      </p:sp>
      <p:sp>
        <p:nvSpPr>
          <p:cNvPr id="3" name="Content Placeholder 2"/>
          <p:cNvSpPr>
            <a:spLocks noGrp="1"/>
          </p:cNvSpPr>
          <p:nvPr>
            <p:ph idx="1"/>
          </p:nvPr>
        </p:nvSpPr>
        <p:spPr>
          <a:xfrm>
            <a:off x="304800" y="1295400"/>
            <a:ext cx="8686800" cy="5334000"/>
          </a:xfrm>
        </p:spPr>
        <p:txBody>
          <a:bodyPr>
            <a:noAutofit/>
          </a:bodyPr>
          <a:lstStyle/>
          <a:p>
            <a:pPr>
              <a:buClrTx/>
              <a:buSzPct val="100000"/>
              <a:buFont typeface="Arial" pitchFamily="34" charset="0"/>
              <a:buChar char="•"/>
            </a:pPr>
            <a:r>
              <a:rPr lang="en-US" sz="2200" dirty="0" smtClean="0">
                <a:solidFill>
                  <a:schemeClr val="tx1"/>
                </a:solidFill>
                <a:latin typeface="Calibri" pitchFamily="34" charset="0"/>
                <a:cs typeface="Calibri" pitchFamily="34" charset="0"/>
              </a:rPr>
              <a:t>The future value of an investment using </a:t>
            </a:r>
          </a:p>
          <a:p>
            <a:pPr>
              <a:buClrTx/>
              <a:buSzPct val="100000"/>
              <a:buNone/>
            </a:pPr>
            <a:r>
              <a:rPr lang="en-US" sz="2200" dirty="0" smtClean="0">
                <a:solidFill>
                  <a:schemeClr val="tx1"/>
                </a:solidFill>
                <a:latin typeface="Calibri" pitchFamily="34" charset="0"/>
                <a:cs typeface="Calibri" pitchFamily="34" charset="0"/>
              </a:rPr>
              <a:t>	compound interest is given by Equation 5-2</a:t>
            </a:r>
          </a:p>
          <a:p>
            <a:pPr>
              <a:buClrTx/>
              <a:buSzPct val="100000"/>
              <a:buFont typeface="Arial" pitchFamily="34" charset="0"/>
              <a:buChar char="•"/>
            </a:pPr>
            <a:endParaRPr lang="en-US" sz="2000" dirty="0" smtClean="0">
              <a:solidFill>
                <a:schemeClr val="tx1"/>
              </a:solidFill>
              <a:latin typeface="Calibri" pitchFamily="34" charset="0"/>
              <a:cs typeface="Calibri" pitchFamily="34" charset="0"/>
            </a:endParaRPr>
          </a:p>
          <a:p>
            <a:pPr>
              <a:buClrTx/>
              <a:buSzPct val="100000"/>
              <a:buFont typeface="Arial" pitchFamily="34" charset="0"/>
              <a:buChar char="•"/>
            </a:pPr>
            <a:r>
              <a:rPr lang="en-US" sz="2200" dirty="0" smtClean="0">
                <a:solidFill>
                  <a:schemeClr val="tx1"/>
                </a:solidFill>
                <a:latin typeface="Calibri" pitchFamily="34" charset="0"/>
                <a:cs typeface="Calibri" pitchFamily="34" charset="0"/>
              </a:rPr>
              <a:t>We can discount, or find the present value of, </a:t>
            </a:r>
          </a:p>
          <a:p>
            <a:pPr>
              <a:buClrTx/>
              <a:buSzPct val="100000"/>
              <a:buNone/>
            </a:pPr>
            <a:r>
              <a:rPr lang="en-US" sz="2200" dirty="0" smtClean="0">
                <a:solidFill>
                  <a:schemeClr val="tx1"/>
                </a:solidFill>
                <a:latin typeface="Calibri" pitchFamily="34" charset="0"/>
                <a:cs typeface="Calibri" pitchFamily="34" charset="0"/>
              </a:rPr>
              <a:t>	a future value using compound interest with </a:t>
            </a:r>
          </a:p>
          <a:p>
            <a:pPr>
              <a:buClrTx/>
              <a:buSzPct val="100000"/>
              <a:buNone/>
            </a:pPr>
            <a:r>
              <a:rPr lang="en-US" sz="2200" dirty="0" smtClean="0">
                <a:solidFill>
                  <a:schemeClr val="tx1"/>
                </a:solidFill>
                <a:latin typeface="Calibri" pitchFamily="34" charset="0"/>
                <a:cs typeface="Calibri" pitchFamily="34" charset="0"/>
              </a:rPr>
              <a:t>	Equation 5-3</a:t>
            </a:r>
          </a:p>
          <a:p>
            <a:pPr>
              <a:buClrTx/>
              <a:buSzPct val="100000"/>
              <a:buNone/>
            </a:pPr>
            <a:endParaRPr lang="en-US" sz="2000" dirty="0" smtClean="0">
              <a:solidFill>
                <a:schemeClr val="tx1"/>
              </a:solidFill>
              <a:latin typeface="Calibri" pitchFamily="34" charset="0"/>
              <a:cs typeface="Calibri" pitchFamily="34" charset="0"/>
            </a:endParaRPr>
          </a:p>
          <a:p>
            <a:pPr>
              <a:buClrTx/>
              <a:buSzPct val="100000"/>
              <a:buFont typeface="Arial" pitchFamily="34" charset="0"/>
              <a:buChar char="•"/>
            </a:pPr>
            <a:endParaRPr lang="en-US" sz="2000" dirty="0" smtClean="0">
              <a:solidFill>
                <a:schemeClr val="tx1"/>
              </a:solidFill>
              <a:latin typeface="Calibri" pitchFamily="34" charset="0"/>
              <a:cs typeface="Calibri" pitchFamily="34" charset="0"/>
            </a:endParaRPr>
          </a:p>
          <a:p>
            <a:pPr>
              <a:buClrTx/>
              <a:buSzPct val="100000"/>
              <a:buFont typeface="Arial" pitchFamily="34" charset="0"/>
              <a:buChar char="•"/>
            </a:pPr>
            <a:r>
              <a:rPr lang="en-US" sz="2200" dirty="0" smtClean="0">
                <a:solidFill>
                  <a:schemeClr val="tx1"/>
                </a:solidFill>
                <a:latin typeface="Calibri" pitchFamily="34" charset="0"/>
                <a:cs typeface="Calibri" pitchFamily="34" charset="0"/>
              </a:rPr>
              <a:t>The holding period </a:t>
            </a:r>
            <a:r>
              <a:rPr lang="en-US" sz="2200" i="1" dirty="0" smtClean="0">
                <a:solidFill>
                  <a:schemeClr val="tx1"/>
                </a:solidFill>
                <a:latin typeface="Calibri" pitchFamily="34" charset="0"/>
                <a:cs typeface="Calibri" pitchFamily="34" charset="0"/>
              </a:rPr>
              <a:t>n</a:t>
            </a:r>
            <a:r>
              <a:rPr lang="en-US" sz="2200" dirty="0" smtClean="0">
                <a:solidFill>
                  <a:schemeClr val="tx1"/>
                </a:solidFill>
                <a:latin typeface="Calibri" pitchFamily="34" charset="0"/>
                <a:cs typeface="Calibri" pitchFamily="34" charset="0"/>
              </a:rPr>
              <a:t> can be computed as</a:t>
            </a:r>
          </a:p>
          <a:p>
            <a:pPr>
              <a:buClrTx/>
              <a:buSzPct val="100000"/>
              <a:buFont typeface="Arial" pitchFamily="34" charset="0"/>
              <a:buChar char="•"/>
            </a:pPr>
            <a:endParaRPr lang="en-US" sz="2000" dirty="0" smtClean="0">
              <a:solidFill>
                <a:schemeClr val="tx1"/>
              </a:solidFill>
              <a:latin typeface="Calibri" pitchFamily="34" charset="0"/>
              <a:cs typeface="Calibri" pitchFamily="34" charset="0"/>
            </a:endParaRPr>
          </a:p>
          <a:p>
            <a:pPr>
              <a:buClrTx/>
              <a:buSzPct val="100000"/>
              <a:buFont typeface="Arial" pitchFamily="34" charset="0"/>
              <a:buChar char="•"/>
            </a:pPr>
            <a:endParaRPr lang="en-US" sz="2000" dirty="0" smtClean="0">
              <a:solidFill>
                <a:schemeClr val="tx1"/>
              </a:solidFill>
              <a:latin typeface="Calibri" pitchFamily="34" charset="0"/>
              <a:cs typeface="Calibri" pitchFamily="34" charset="0"/>
            </a:endParaRPr>
          </a:p>
          <a:p>
            <a:pPr>
              <a:buClrTx/>
              <a:buSzPct val="100000"/>
              <a:buNone/>
            </a:pPr>
            <a:endParaRPr lang="en-US" sz="2000" dirty="0" smtClean="0">
              <a:solidFill>
                <a:schemeClr val="tx1"/>
              </a:solidFill>
              <a:latin typeface="Calibri" pitchFamily="34" charset="0"/>
              <a:cs typeface="Calibri" pitchFamily="34" charset="0"/>
            </a:endParaRPr>
          </a:p>
          <a:p>
            <a:pPr>
              <a:buClrTx/>
              <a:buSzPct val="100000"/>
              <a:buFont typeface="Arial" pitchFamily="34" charset="0"/>
              <a:buChar char="•"/>
            </a:pPr>
            <a:r>
              <a:rPr lang="en-US" sz="2200" dirty="0" smtClean="0">
                <a:solidFill>
                  <a:schemeClr val="tx1"/>
                </a:solidFill>
                <a:latin typeface="Calibri" pitchFamily="34" charset="0"/>
                <a:cs typeface="Calibri" pitchFamily="34" charset="0"/>
              </a:rPr>
              <a:t>The rate of return </a:t>
            </a:r>
            <a:r>
              <a:rPr lang="en-US" sz="2200" i="1" dirty="0" smtClean="0">
                <a:solidFill>
                  <a:schemeClr val="tx1"/>
                </a:solidFill>
                <a:latin typeface="Calibri" pitchFamily="34" charset="0"/>
                <a:cs typeface="Calibri" pitchFamily="34" charset="0"/>
              </a:rPr>
              <a:t>k</a:t>
            </a:r>
            <a:r>
              <a:rPr lang="en-US" sz="2200" dirty="0" smtClean="0">
                <a:solidFill>
                  <a:schemeClr val="tx1"/>
                </a:solidFill>
                <a:latin typeface="Calibri" pitchFamily="34" charset="0"/>
                <a:cs typeface="Calibri" pitchFamily="34" charset="0"/>
              </a:rPr>
              <a:t> can be computed as </a:t>
            </a:r>
          </a:p>
        </p:txBody>
      </p:sp>
      <p:sp>
        <p:nvSpPr>
          <p:cNvPr id="9" name="Footer Placeholder 8"/>
          <p:cNvSpPr>
            <a:spLocks noGrp="1"/>
          </p:cNvSpPr>
          <p:nvPr>
            <p:ph type="ftr" sz="quarter" idx="11"/>
          </p:nvPr>
        </p:nvSpPr>
        <p:spPr/>
        <p:txBody>
          <a:bodyPr/>
          <a:lstStyle/>
          <a:p>
            <a:r>
              <a:rPr lang="en-US" smtClean="0"/>
              <a:t>Booth/Cleary Introduction to Corporate Finance, Second Edition</a:t>
            </a:r>
            <a:endParaRPr lang="en-US" dirty="0"/>
          </a:p>
        </p:txBody>
      </p:sp>
      <p:sp>
        <p:nvSpPr>
          <p:cNvPr id="8" name="Slide Number Placeholder 7"/>
          <p:cNvSpPr>
            <a:spLocks noGrp="1"/>
          </p:cNvSpPr>
          <p:nvPr>
            <p:ph type="sldNum" sz="quarter" idx="12"/>
          </p:nvPr>
        </p:nvSpPr>
        <p:spPr/>
        <p:txBody>
          <a:bodyPr/>
          <a:lstStyle/>
          <a:p>
            <a:fld id="{CA15C064-DD44-4CAC-873E-2D1F54821676}" type="slidenum">
              <a:rPr kumimoji="0" lang="en-US" smtClean="0"/>
              <a:pPr/>
              <a:t>6</a:t>
            </a:fld>
            <a:endParaRPr kumimoji="0" lang="en-US" dirty="0"/>
          </a:p>
        </p:txBody>
      </p:sp>
      <p:graphicFrame>
        <p:nvGraphicFramePr>
          <p:cNvPr id="22532" name="Object 4"/>
          <p:cNvGraphicFramePr>
            <a:graphicFrameLocks noChangeAspect="1"/>
          </p:cNvGraphicFramePr>
          <p:nvPr/>
        </p:nvGraphicFramePr>
        <p:xfrm>
          <a:off x="6096000" y="2438400"/>
          <a:ext cx="2168525" cy="992188"/>
        </p:xfrm>
        <a:graphic>
          <a:graphicData uri="http://schemas.openxmlformats.org/presentationml/2006/ole">
            <p:oleObj spid="_x0000_s23555" name="Equation" r:id="rId3" imgW="914400" imgH="419040" progId="Equation.3">
              <p:embed/>
            </p:oleObj>
          </a:graphicData>
        </a:graphic>
      </p:graphicFrame>
      <p:graphicFrame>
        <p:nvGraphicFramePr>
          <p:cNvPr id="23556" name="Object 4"/>
          <p:cNvGraphicFramePr>
            <a:graphicFrameLocks noChangeAspect="1"/>
          </p:cNvGraphicFramePr>
          <p:nvPr/>
        </p:nvGraphicFramePr>
        <p:xfrm>
          <a:off x="5867400" y="1371600"/>
          <a:ext cx="2679700" cy="571500"/>
        </p:xfrm>
        <a:graphic>
          <a:graphicData uri="http://schemas.openxmlformats.org/presentationml/2006/ole">
            <p:oleObj spid="_x0000_s23556" name="Equation" r:id="rId4" imgW="1130040" imgH="241200" progId="Equation.3">
              <p:embed/>
            </p:oleObj>
          </a:graphicData>
        </a:graphic>
      </p:graphicFrame>
      <p:graphicFrame>
        <p:nvGraphicFramePr>
          <p:cNvPr id="23557" name="Object 5"/>
          <p:cNvGraphicFramePr>
            <a:graphicFrameLocks noChangeAspect="1"/>
          </p:cNvGraphicFramePr>
          <p:nvPr/>
        </p:nvGraphicFramePr>
        <p:xfrm>
          <a:off x="5638800" y="4038600"/>
          <a:ext cx="2590800" cy="992188"/>
        </p:xfrm>
        <a:graphic>
          <a:graphicData uri="http://schemas.openxmlformats.org/presentationml/2006/ole">
            <p:oleObj spid="_x0000_s23557" name="Equation" r:id="rId5" imgW="1091880" imgH="419040" progId="Equation.3">
              <p:embed/>
            </p:oleObj>
          </a:graphicData>
        </a:graphic>
      </p:graphicFrame>
      <p:graphicFrame>
        <p:nvGraphicFramePr>
          <p:cNvPr id="23559" name="Object 7"/>
          <p:cNvGraphicFramePr>
            <a:graphicFrameLocks noChangeAspect="1"/>
          </p:cNvGraphicFramePr>
          <p:nvPr/>
        </p:nvGraphicFramePr>
        <p:xfrm>
          <a:off x="5410200" y="5410200"/>
          <a:ext cx="2408237" cy="1203325"/>
        </p:xfrm>
        <a:graphic>
          <a:graphicData uri="http://schemas.openxmlformats.org/presentationml/2006/ole">
            <p:oleObj spid="_x0000_s23559" name="Equation" r:id="rId6" imgW="1015920" imgH="507960" progId="Equation.3">
              <p:embed/>
            </p:oleObj>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anchor="ctr">
            <a:normAutofit/>
          </a:bodyPr>
          <a:lstStyle/>
          <a:p>
            <a:r>
              <a:rPr lang="en-US" b="1" cap="none" dirty="0" smtClean="0">
                <a:solidFill>
                  <a:schemeClr val="tx1"/>
                </a:solidFill>
                <a:effectLst/>
                <a:latin typeface="Calibri" pitchFamily="34" charset="0"/>
              </a:rPr>
              <a:t>Compound Interest Example</a:t>
            </a:r>
          </a:p>
        </p:txBody>
      </p:sp>
      <p:sp>
        <p:nvSpPr>
          <p:cNvPr id="3" name="Content Placeholder 2"/>
          <p:cNvSpPr>
            <a:spLocks noGrp="1"/>
          </p:cNvSpPr>
          <p:nvPr>
            <p:ph idx="1"/>
          </p:nvPr>
        </p:nvSpPr>
        <p:spPr>
          <a:xfrm>
            <a:off x="304800" y="1295400"/>
            <a:ext cx="8686800" cy="5181600"/>
          </a:xfrm>
        </p:spPr>
        <p:txBody>
          <a:bodyPr>
            <a:noAutofit/>
          </a:bodyPr>
          <a:lstStyle/>
          <a:p>
            <a:pPr>
              <a:buClrTx/>
              <a:buSzPct val="100000"/>
              <a:buFont typeface="Arial" pitchFamily="34" charset="0"/>
              <a:buChar char="•"/>
            </a:pPr>
            <a:endParaRPr lang="en-US" sz="2000" dirty="0" smtClean="0">
              <a:solidFill>
                <a:schemeClr val="tx1"/>
              </a:solidFill>
              <a:latin typeface="Calibri" pitchFamily="34" charset="0"/>
              <a:cs typeface="Calibri" pitchFamily="34" charset="0"/>
            </a:endParaRPr>
          </a:p>
          <a:p>
            <a:pPr>
              <a:buClrTx/>
              <a:buSzPct val="100000"/>
              <a:buFont typeface="Arial" pitchFamily="34" charset="0"/>
              <a:buChar char="•"/>
            </a:pPr>
            <a:endParaRPr lang="en-US" sz="2000" dirty="0" smtClean="0">
              <a:solidFill>
                <a:schemeClr val="tx1"/>
              </a:solidFill>
              <a:latin typeface="Calibri" pitchFamily="34" charset="0"/>
              <a:cs typeface="Calibri" pitchFamily="34" charset="0"/>
            </a:endParaRPr>
          </a:p>
          <a:p>
            <a:pPr>
              <a:buClrTx/>
              <a:buSzPct val="100000"/>
              <a:buFont typeface="Arial" pitchFamily="34" charset="0"/>
              <a:buChar char="•"/>
            </a:pPr>
            <a:endParaRPr lang="en-US" sz="2000" dirty="0" smtClean="0">
              <a:solidFill>
                <a:schemeClr val="tx1"/>
              </a:solidFill>
              <a:latin typeface="Calibri" pitchFamily="34" charset="0"/>
              <a:cs typeface="Calibri" pitchFamily="34" charset="0"/>
            </a:endParaRPr>
          </a:p>
          <a:p>
            <a:pPr>
              <a:buClrTx/>
              <a:buSzPct val="100000"/>
              <a:buFont typeface="Arial" pitchFamily="34" charset="0"/>
              <a:buChar char="•"/>
            </a:pPr>
            <a:endParaRPr lang="en-US" sz="2000" dirty="0" smtClean="0">
              <a:solidFill>
                <a:schemeClr val="tx1"/>
              </a:solidFill>
              <a:latin typeface="Calibri" pitchFamily="34" charset="0"/>
              <a:cs typeface="Calibri" pitchFamily="34" charset="0"/>
            </a:endParaRPr>
          </a:p>
          <a:p>
            <a:pPr>
              <a:buClrTx/>
              <a:buSzPct val="100000"/>
              <a:buFont typeface="Arial" pitchFamily="34" charset="0"/>
              <a:buChar char="•"/>
            </a:pPr>
            <a:endParaRPr lang="en-US" sz="2000" dirty="0" smtClean="0">
              <a:solidFill>
                <a:schemeClr val="tx1"/>
              </a:solidFill>
              <a:latin typeface="Calibri" pitchFamily="34" charset="0"/>
              <a:cs typeface="Calibri" pitchFamily="34" charset="0"/>
            </a:endParaRPr>
          </a:p>
          <a:p>
            <a:pPr>
              <a:buClrTx/>
              <a:buSzPct val="100000"/>
              <a:buFont typeface="Arial" pitchFamily="34" charset="0"/>
              <a:buChar char="•"/>
            </a:pPr>
            <a:endParaRPr lang="en-US" sz="2000" dirty="0" smtClean="0">
              <a:solidFill>
                <a:schemeClr val="tx1"/>
              </a:solidFill>
              <a:latin typeface="Calibri" pitchFamily="34" charset="0"/>
              <a:cs typeface="Calibri" pitchFamily="34" charset="0"/>
            </a:endParaRPr>
          </a:p>
          <a:p>
            <a:pPr>
              <a:buClrTx/>
              <a:buSzPct val="100000"/>
              <a:buFont typeface="Arial" pitchFamily="34" charset="0"/>
              <a:buChar char="•"/>
            </a:pPr>
            <a:endParaRPr lang="en-US" sz="2000" dirty="0" smtClean="0">
              <a:solidFill>
                <a:schemeClr val="tx1"/>
              </a:solidFill>
              <a:latin typeface="Calibri" pitchFamily="34" charset="0"/>
              <a:cs typeface="Calibri" pitchFamily="34" charset="0"/>
            </a:endParaRPr>
          </a:p>
          <a:p>
            <a:pPr>
              <a:buClrTx/>
              <a:buSzPct val="100000"/>
              <a:buFont typeface="Arial" pitchFamily="34" charset="0"/>
              <a:buChar char="•"/>
            </a:pPr>
            <a:endParaRPr lang="en-US" sz="2000" dirty="0" smtClean="0">
              <a:solidFill>
                <a:schemeClr val="tx1"/>
              </a:solidFill>
              <a:latin typeface="Calibri" pitchFamily="34" charset="0"/>
              <a:cs typeface="Calibri" pitchFamily="34" charset="0"/>
            </a:endParaRPr>
          </a:p>
          <a:p>
            <a:pPr>
              <a:buClrTx/>
              <a:buSzPct val="100000"/>
              <a:buFont typeface="Arial" pitchFamily="34" charset="0"/>
              <a:buChar char="•"/>
            </a:pPr>
            <a:endParaRPr lang="en-US" sz="2000" dirty="0" smtClean="0">
              <a:solidFill>
                <a:schemeClr val="tx1"/>
              </a:solidFill>
              <a:latin typeface="Calibri" pitchFamily="34" charset="0"/>
              <a:cs typeface="Calibri" pitchFamily="34" charset="0"/>
            </a:endParaRPr>
          </a:p>
          <a:p>
            <a:pPr>
              <a:buClrTx/>
              <a:buSzPct val="100000"/>
              <a:buFont typeface="Arial" pitchFamily="34" charset="0"/>
              <a:buChar char="•"/>
            </a:pPr>
            <a:endParaRPr lang="en-US" sz="2000" dirty="0" smtClean="0">
              <a:solidFill>
                <a:schemeClr val="tx1"/>
              </a:solidFill>
              <a:latin typeface="Calibri" pitchFamily="34" charset="0"/>
              <a:cs typeface="Calibri" pitchFamily="34" charset="0"/>
            </a:endParaRPr>
          </a:p>
          <a:p>
            <a:pPr>
              <a:buClrTx/>
              <a:buSzPct val="100000"/>
              <a:buNone/>
            </a:pPr>
            <a:r>
              <a:rPr lang="en-US" sz="2000" dirty="0" smtClean="0">
                <a:solidFill>
                  <a:schemeClr val="tx1"/>
                </a:solidFill>
                <a:latin typeface="Calibri" pitchFamily="34" charset="0"/>
                <a:cs typeface="Calibri" pitchFamily="34" charset="0"/>
              </a:rPr>
              <a:t>where </a:t>
            </a:r>
            <a:r>
              <a:rPr lang="en-US" sz="2000" i="1" dirty="0" smtClean="0">
                <a:solidFill>
                  <a:schemeClr val="tx1"/>
                </a:solidFill>
                <a:latin typeface="Calibri" pitchFamily="34" charset="0"/>
                <a:cs typeface="Calibri" pitchFamily="34" charset="0"/>
              </a:rPr>
              <a:t>k</a:t>
            </a:r>
            <a:r>
              <a:rPr lang="en-US" sz="2000" dirty="0" smtClean="0">
                <a:solidFill>
                  <a:schemeClr val="tx1"/>
                </a:solidFill>
                <a:latin typeface="Calibri" pitchFamily="34" charset="0"/>
                <a:cs typeface="Calibri" pitchFamily="34" charset="0"/>
              </a:rPr>
              <a:t> is the annual geometric mean (%) for each asset class</a:t>
            </a:r>
          </a:p>
          <a:p>
            <a:pPr>
              <a:buClrTx/>
              <a:buSzPct val="100000"/>
              <a:buFont typeface="Arial" pitchFamily="34" charset="0"/>
              <a:buChar char="•"/>
            </a:pPr>
            <a:r>
              <a:rPr lang="en-US" sz="2000" dirty="0" smtClean="0">
                <a:solidFill>
                  <a:schemeClr val="tx1"/>
                </a:solidFill>
                <a:latin typeface="Calibri" pitchFamily="34" charset="0"/>
                <a:cs typeface="Calibri" pitchFamily="34" charset="0"/>
              </a:rPr>
              <a:t>Notice that higher annual mean returns correspond with greater year-end values in 2008</a:t>
            </a:r>
          </a:p>
          <a:p>
            <a:pPr>
              <a:buClrTx/>
              <a:buSzPct val="100000"/>
              <a:buFont typeface="Arial" pitchFamily="34" charset="0"/>
              <a:buChar char="•"/>
            </a:pPr>
            <a:r>
              <a:rPr lang="en-US" sz="2000" dirty="0" smtClean="0">
                <a:solidFill>
                  <a:schemeClr val="tx1"/>
                </a:solidFill>
                <a:latin typeface="Calibri" pitchFamily="34" charset="0"/>
                <a:cs typeface="Calibri" pitchFamily="34" charset="0"/>
              </a:rPr>
              <a:t>Results will not be exact due to rounding the annual geometric mean</a:t>
            </a:r>
          </a:p>
        </p:txBody>
      </p:sp>
      <p:sp>
        <p:nvSpPr>
          <p:cNvPr id="7" name="Footer Placeholder 6"/>
          <p:cNvSpPr>
            <a:spLocks noGrp="1"/>
          </p:cNvSpPr>
          <p:nvPr>
            <p:ph type="ftr" sz="quarter" idx="11"/>
          </p:nvPr>
        </p:nvSpPr>
        <p:spPr/>
        <p:txBody>
          <a:bodyPr/>
          <a:lstStyle/>
          <a:p>
            <a:r>
              <a:rPr lang="en-US" smtClean="0"/>
              <a:t>Booth/Cleary Introduction to Corporate Finance, Second Edition</a:t>
            </a:r>
            <a:endParaRPr lang="en-US" dirty="0"/>
          </a:p>
        </p:txBody>
      </p:sp>
      <p:sp>
        <p:nvSpPr>
          <p:cNvPr id="6" name="Slide Number Placeholder 5"/>
          <p:cNvSpPr>
            <a:spLocks noGrp="1"/>
          </p:cNvSpPr>
          <p:nvPr>
            <p:ph type="sldNum" sz="quarter" idx="12"/>
          </p:nvPr>
        </p:nvSpPr>
        <p:spPr/>
        <p:txBody>
          <a:bodyPr/>
          <a:lstStyle/>
          <a:p>
            <a:fld id="{CA15C064-DD44-4CAC-873E-2D1F54821676}" type="slidenum">
              <a:rPr kumimoji="0" lang="en-US" smtClean="0"/>
              <a:pPr/>
              <a:t>7</a:t>
            </a:fld>
            <a:endParaRPr kumimoji="0" lang="en-US" dirty="0"/>
          </a:p>
        </p:txBody>
      </p:sp>
      <p:pic>
        <p:nvPicPr>
          <p:cNvPr id="22533" name="Picture 5"/>
          <p:cNvPicPr>
            <a:picLocks noChangeAspect="1" noChangeArrowheads="1"/>
          </p:cNvPicPr>
          <p:nvPr/>
        </p:nvPicPr>
        <p:blipFill>
          <a:blip r:embed="rId3" cstate="print"/>
          <a:srcRect/>
          <a:stretch>
            <a:fillRect/>
          </a:stretch>
        </p:blipFill>
        <p:spPr bwMode="auto">
          <a:xfrm>
            <a:off x="838200" y="1371600"/>
            <a:ext cx="6989483" cy="2714625"/>
          </a:xfrm>
          <a:prstGeom prst="rect">
            <a:avLst/>
          </a:prstGeom>
          <a:noFill/>
          <a:ln w="9525">
            <a:noFill/>
            <a:miter lim="800000"/>
            <a:headEnd/>
            <a:tailEnd/>
          </a:ln>
        </p:spPr>
      </p:pic>
      <p:graphicFrame>
        <p:nvGraphicFramePr>
          <p:cNvPr id="24578" name="Object 2"/>
          <p:cNvGraphicFramePr>
            <a:graphicFrameLocks noChangeAspect="1"/>
          </p:cNvGraphicFramePr>
          <p:nvPr/>
        </p:nvGraphicFramePr>
        <p:xfrm>
          <a:off x="1981200" y="4191000"/>
          <a:ext cx="5118100" cy="571500"/>
        </p:xfrm>
        <a:graphic>
          <a:graphicData uri="http://schemas.openxmlformats.org/presentationml/2006/ole">
            <p:oleObj spid="_x0000_s24578" name="Equation" r:id="rId4" imgW="2158920" imgH="241200" progId="Equation.3">
              <p:embed/>
            </p:oleObj>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anchor="ctr">
            <a:normAutofit fontScale="90000"/>
          </a:bodyPr>
          <a:lstStyle/>
          <a:p>
            <a:r>
              <a:rPr lang="en-US" b="1" cap="none" dirty="0" smtClean="0">
                <a:solidFill>
                  <a:schemeClr val="tx1"/>
                </a:solidFill>
                <a:effectLst/>
                <a:latin typeface="Calibri" pitchFamily="34" charset="0"/>
              </a:rPr>
              <a:t>Compare Simple and Compound Interest</a:t>
            </a:r>
          </a:p>
        </p:txBody>
      </p:sp>
      <p:sp>
        <p:nvSpPr>
          <p:cNvPr id="3" name="Content Placeholder 2"/>
          <p:cNvSpPr>
            <a:spLocks noGrp="1"/>
          </p:cNvSpPr>
          <p:nvPr>
            <p:ph idx="1"/>
          </p:nvPr>
        </p:nvSpPr>
        <p:spPr>
          <a:xfrm>
            <a:off x="304800" y="1295401"/>
            <a:ext cx="8686800" cy="1295400"/>
          </a:xfrm>
        </p:spPr>
        <p:txBody>
          <a:bodyPr>
            <a:noAutofit/>
          </a:bodyPr>
          <a:lstStyle/>
          <a:p>
            <a:pPr>
              <a:buClrTx/>
              <a:buSzPct val="100000"/>
              <a:buNone/>
            </a:pPr>
            <a:r>
              <a:rPr lang="en-US" sz="2400" i="1" dirty="0" smtClean="0">
                <a:solidFill>
                  <a:schemeClr val="tx1"/>
                </a:solidFill>
                <a:latin typeface="Calibri" pitchFamily="34" charset="0"/>
                <a:cs typeface="Calibri" pitchFamily="34" charset="0"/>
              </a:rPr>
              <a:t>Example</a:t>
            </a:r>
            <a:r>
              <a:rPr lang="en-US" sz="2400" dirty="0" smtClean="0">
                <a:solidFill>
                  <a:schemeClr val="tx1"/>
                </a:solidFill>
                <a:latin typeface="Calibri" pitchFamily="34" charset="0"/>
                <a:cs typeface="Calibri" pitchFamily="34" charset="0"/>
              </a:rPr>
              <a:t>:  Compare the interest earned and future values of equal investments of $1,000 at 5% per year simple and compound interest for five years.</a:t>
            </a:r>
            <a:endParaRPr lang="en-US" sz="2400" i="1" dirty="0" smtClean="0">
              <a:solidFill>
                <a:schemeClr val="tx1"/>
              </a:solidFill>
              <a:latin typeface="Calibri" pitchFamily="34" charset="0"/>
              <a:cs typeface="Calibri" pitchFamily="34" charset="0"/>
            </a:endParaRPr>
          </a:p>
        </p:txBody>
      </p:sp>
      <p:sp>
        <p:nvSpPr>
          <p:cNvPr id="7" name="Footer Placeholder 6"/>
          <p:cNvSpPr>
            <a:spLocks noGrp="1"/>
          </p:cNvSpPr>
          <p:nvPr>
            <p:ph type="ftr" sz="quarter" idx="11"/>
          </p:nvPr>
        </p:nvSpPr>
        <p:spPr/>
        <p:txBody>
          <a:bodyPr/>
          <a:lstStyle/>
          <a:p>
            <a:r>
              <a:rPr lang="en-US" smtClean="0"/>
              <a:t>Booth/Cleary Introduction to Corporate Finance, Second Edition</a:t>
            </a:r>
            <a:endParaRPr lang="en-US" dirty="0"/>
          </a:p>
        </p:txBody>
      </p:sp>
      <p:sp>
        <p:nvSpPr>
          <p:cNvPr id="5" name="Slide Number Placeholder 4"/>
          <p:cNvSpPr>
            <a:spLocks noGrp="1"/>
          </p:cNvSpPr>
          <p:nvPr>
            <p:ph type="sldNum" sz="quarter" idx="12"/>
          </p:nvPr>
        </p:nvSpPr>
        <p:spPr/>
        <p:txBody>
          <a:bodyPr/>
          <a:lstStyle/>
          <a:p>
            <a:fld id="{CA15C064-DD44-4CAC-873E-2D1F54821676}" type="slidenum">
              <a:rPr kumimoji="0" lang="en-US" smtClean="0"/>
              <a:pPr/>
              <a:t>8</a:t>
            </a:fld>
            <a:endParaRPr kumimoji="0" lang="en-US" dirty="0"/>
          </a:p>
        </p:txBody>
      </p:sp>
      <p:graphicFrame>
        <p:nvGraphicFramePr>
          <p:cNvPr id="6" name="Table 5"/>
          <p:cNvGraphicFramePr>
            <a:graphicFrameLocks noGrp="1"/>
          </p:cNvGraphicFramePr>
          <p:nvPr/>
        </p:nvGraphicFramePr>
        <p:xfrm>
          <a:off x="304800" y="2743200"/>
          <a:ext cx="8347061" cy="2804160"/>
        </p:xfrm>
        <a:graphic>
          <a:graphicData uri="http://schemas.openxmlformats.org/drawingml/2006/table">
            <a:tbl>
              <a:tblPr firstRow="1" bandRow="1">
                <a:tableStyleId>{5C22544A-7EE6-4342-B048-85BDC9FD1C3A}</a:tableStyleId>
              </a:tblPr>
              <a:tblGrid>
                <a:gridCol w="890905"/>
                <a:gridCol w="1864039"/>
                <a:gridCol w="1864039"/>
                <a:gridCol w="1864039"/>
                <a:gridCol w="1864039"/>
              </a:tblGrid>
              <a:tr h="370840">
                <a:tc>
                  <a:txBody>
                    <a:bodyPr/>
                    <a:lstStyle/>
                    <a:p>
                      <a:pPr algn="ctr"/>
                      <a:r>
                        <a:rPr lang="en-US" sz="1600" dirty="0" smtClean="0">
                          <a:solidFill>
                            <a:schemeClr val="tx1"/>
                          </a:solidFill>
                        </a:rPr>
                        <a:t>Time</a:t>
                      </a:r>
                      <a:r>
                        <a:rPr lang="en-US" sz="1600" baseline="0" dirty="0" smtClean="0">
                          <a:solidFill>
                            <a:schemeClr val="tx1"/>
                          </a:solidFill>
                        </a:rPr>
                        <a:t> </a:t>
                      </a:r>
                      <a:r>
                        <a:rPr lang="en-US" sz="1600" i="1" baseline="0" dirty="0" smtClean="0">
                          <a:solidFill>
                            <a:schemeClr val="tx1"/>
                          </a:solidFill>
                        </a:rPr>
                        <a:t>n</a:t>
                      </a:r>
                      <a:endParaRPr lang="en-US" sz="16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dirty="0" smtClean="0">
                          <a:solidFill>
                            <a:schemeClr val="tx1"/>
                          </a:solidFill>
                        </a:rPr>
                        <a:t>Simple Interest Value</a:t>
                      </a:r>
                      <a:endParaRPr lang="en-US" sz="16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dirty="0" smtClean="0">
                          <a:solidFill>
                            <a:schemeClr val="tx1"/>
                          </a:solidFill>
                        </a:rPr>
                        <a:t>Simple</a:t>
                      </a:r>
                      <a:r>
                        <a:rPr lang="en-US" sz="1600" baseline="0" dirty="0" smtClean="0">
                          <a:solidFill>
                            <a:schemeClr val="tx1"/>
                          </a:solidFill>
                        </a:rPr>
                        <a:t> Interest </a:t>
                      </a:r>
                      <a:r>
                        <a:rPr lang="en-US" sz="1600" baseline="0" dirty="0" err="1" smtClean="0">
                          <a:solidFill>
                            <a:schemeClr val="tx1"/>
                          </a:solidFill>
                        </a:rPr>
                        <a:t>Interest</a:t>
                      </a:r>
                      <a:r>
                        <a:rPr lang="en-US" sz="1600" baseline="0" dirty="0" smtClean="0">
                          <a:solidFill>
                            <a:schemeClr val="tx1"/>
                          </a:solidFill>
                        </a:rPr>
                        <a:t> Earned</a:t>
                      </a:r>
                      <a:endParaRPr lang="en-US" sz="16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dirty="0" smtClean="0">
                          <a:solidFill>
                            <a:schemeClr val="tx1"/>
                          </a:solidFill>
                        </a:rPr>
                        <a:t>Compound Interest Value</a:t>
                      </a:r>
                      <a:endParaRPr lang="en-US" sz="16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dirty="0" smtClean="0">
                          <a:solidFill>
                            <a:schemeClr val="tx1"/>
                          </a:solidFill>
                        </a:rPr>
                        <a:t>Compound Interest </a:t>
                      </a:r>
                      <a:r>
                        <a:rPr lang="en-US" sz="1600" dirty="0" err="1" smtClean="0">
                          <a:solidFill>
                            <a:schemeClr val="tx1"/>
                          </a:solidFill>
                        </a:rPr>
                        <a:t>Interest</a:t>
                      </a:r>
                      <a:r>
                        <a:rPr lang="en-US" sz="1600" dirty="0" smtClean="0">
                          <a:solidFill>
                            <a:schemeClr val="tx1"/>
                          </a:solidFill>
                        </a:rPr>
                        <a:t> Earned</a:t>
                      </a:r>
                      <a:endParaRPr lang="en-US" sz="16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pPr algn="ctr"/>
                      <a:r>
                        <a:rPr lang="en-US" dirty="0" smtClean="0"/>
                        <a:t>0</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smtClean="0"/>
                        <a:t>$1,000.00</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smtClean="0"/>
                        <a:t>n/a</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smtClean="0"/>
                        <a:t>$1,000.0000</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smtClean="0"/>
                        <a:t>n/a</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pPr algn="ctr"/>
                      <a:r>
                        <a:rPr lang="en-US" dirty="0" smtClean="0"/>
                        <a:t>1</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smtClean="0"/>
                        <a:t>$1,050.00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smtClean="0"/>
                        <a:t>$50.00</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smtClean="0"/>
                        <a:t>$1,050.0000</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smtClean="0"/>
                        <a:t>$50.0000</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pPr algn="ctr"/>
                      <a:r>
                        <a:rPr lang="en-US" dirty="0" smtClean="0"/>
                        <a:t>2</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smtClean="0"/>
                        <a:t>$1,100.00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smtClean="0"/>
                        <a:t>$50.00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smtClean="0"/>
                        <a:t>$1,102.5000</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smtClean="0"/>
                        <a:t>$52.5000</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pPr algn="ctr"/>
                      <a:r>
                        <a:rPr lang="en-US" dirty="0" smtClean="0"/>
                        <a:t>3</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smtClean="0"/>
                        <a:t>$1,150.00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smtClean="0"/>
                        <a:t>$50.00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smtClean="0"/>
                        <a:t>$1,157.6250</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smtClean="0"/>
                        <a:t>$55.1250</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pPr algn="ctr"/>
                      <a:r>
                        <a:rPr lang="en-US" dirty="0" smtClean="0"/>
                        <a:t>4</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smtClean="0"/>
                        <a:t>$1,200.00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smtClean="0"/>
                        <a:t>$50.00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smtClean="0"/>
                        <a:t>$1,125.50625</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smtClean="0"/>
                        <a:t>$57.88125</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pPr algn="ctr"/>
                      <a:r>
                        <a:rPr lang="en-US" dirty="0" smtClean="0"/>
                        <a:t>5</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smtClean="0"/>
                        <a:t>$1,250.00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smtClean="0"/>
                        <a:t>$50.00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smtClean="0"/>
                        <a:t>$1,276.2815625</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smtClean="0"/>
                        <a:t>$60.7753125</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304800"/>
            <a:ext cx="8686800" cy="838200"/>
          </a:xfrm>
        </p:spPr>
        <p:txBody>
          <a:bodyPr vert="horz" anchor="ctr">
            <a:normAutofit/>
          </a:bodyPr>
          <a:lstStyle/>
          <a:p>
            <a:r>
              <a:rPr lang="en-US" b="1" cap="none" dirty="0" smtClean="0">
                <a:solidFill>
                  <a:schemeClr val="tx1"/>
                </a:solidFill>
                <a:effectLst/>
                <a:latin typeface="Calibri" pitchFamily="34" charset="0"/>
              </a:rPr>
              <a:t>Annuities and Perpetuities</a:t>
            </a:r>
          </a:p>
        </p:txBody>
      </p:sp>
      <p:sp>
        <p:nvSpPr>
          <p:cNvPr id="3" name="Content Placeholder 2"/>
          <p:cNvSpPr>
            <a:spLocks noGrp="1"/>
          </p:cNvSpPr>
          <p:nvPr>
            <p:ph idx="1"/>
          </p:nvPr>
        </p:nvSpPr>
        <p:spPr>
          <a:xfrm>
            <a:off x="304800" y="990600"/>
            <a:ext cx="8686800" cy="5486400"/>
          </a:xfrm>
        </p:spPr>
        <p:txBody>
          <a:bodyPr>
            <a:noAutofit/>
          </a:bodyPr>
          <a:lstStyle/>
          <a:p>
            <a:pPr>
              <a:buClrTx/>
              <a:buSzPct val="100000"/>
              <a:buFont typeface="Arial" pitchFamily="34" charset="0"/>
              <a:buChar char="•"/>
            </a:pPr>
            <a:r>
              <a:rPr lang="en-US" sz="2200" i="1" dirty="0" smtClean="0">
                <a:solidFill>
                  <a:schemeClr val="tx1"/>
                </a:solidFill>
                <a:latin typeface="Calibri" pitchFamily="34" charset="0"/>
                <a:cs typeface="Calibri" pitchFamily="34" charset="0"/>
              </a:rPr>
              <a:t>Ordinary annuities </a:t>
            </a:r>
            <a:r>
              <a:rPr lang="en-US" sz="2200" dirty="0" smtClean="0">
                <a:solidFill>
                  <a:schemeClr val="tx1"/>
                </a:solidFill>
                <a:latin typeface="Calibri" pitchFamily="34" charset="0"/>
                <a:cs typeface="Calibri" pitchFamily="34" charset="0"/>
              </a:rPr>
              <a:t>generate constant payments </a:t>
            </a:r>
            <a:r>
              <a:rPr lang="en-US" sz="2200" i="1" dirty="0" smtClean="0">
                <a:solidFill>
                  <a:schemeClr val="tx1"/>
                </a:solidFill>
                <a:latin typeface="Calibri" pitchFamily="34" charset="0"/>
                <a:cs typeface="Calibri" pitchFamily="34" charset="0"/>
              </a:rPr>
              <a:t>PMT</a:t>
            </a:r>
            <a:r>
              <a:rPr lang="en-US" sz="2200" dirty="0" smtClean="0">
                <a:solidFill>
                  <a:schemeClr val="tx1"/>
                </a:solidFill>
                <a:latin typeface="Calibri" pitchFamily="34" charset="0"/>
                <a:cs typeface="Calibri" pitchFamily="34" charset="0"/>
              </a:rPr>
              <a:t> at regular intervals for a finite period of time </a:t>
            </a:r>
            <a:r>
              <a:rPr lang="en-US" sz="2200" i="1" dirty="0" smtClean="0">
                <a:solidFill>
                  <a:schemeClr val="tx1"/>
                </a:solidFill>
                <a:latin typeface="Calibri" pitchFamily="34" charset="0"/>
                <a:cs typeface="Calibri" pitchFamily="34" charset="0"/>
              </a:rPr>
              <a:t>n </a:t>
            </a:r>
            <a:r>
              <a:rPr lang="en-US" sz="2200" dirty="0" smtClean="0">
                <a:solidFill>
                  <a:schemeClr val="tx1"/>
                </a:solidFill>
                <a:latin typeface="Calibri" pitchFamily="34" charset="0"/>
                <a:cs typeface="Calibri" pitchFamily="34" charset="0"/>
              </a:rPr>
              <a:t>at the end of each period</a:t>
            </a:r>
            <a:r>
              <a:rPr lang="en-US" sz="2200" i="1" dirty="0" smtClean="0">
                <a:solidFill>
                  <a:schemeClr val="tx1"/>
                </a:solidFill>
                <a:latin typeface="Calibri" pitchFamily="34" charset="0"/>
                <a:cs typeface="Calibri" pitchFamily="34" charset="0"/>
              </a:rPr>
              <a:t>.  </a:t>
            </a:r>
          </a:p>
          <a:p>
            <a:pPr>
              <a:buClrTx/>
              <a:buSzPct val="100000"/>
              <a:buFont typeface="Arial" pitchFamily="34" charset="0"/>
              <a:buChar char="•"/>
            </a:pPr>
            <a:endParaRPr lang="en-US" sz="2000" i="1" dirty="0" smtClean="0">
              <a:solidFill>
                <a:schemeClr val="tx1"/>
              </a:solidFill>
              <a:latin typeface="Calibri" pitchFamily="34" charset="0"/>
              <a:cs typeface="Calibri" pitchFamily="34" charset="0"/>
            </a:endParaRPr>
          </a:p>
          <a:p>
            <a:pPr>
              <a:buClrTx/>
              <a:buSzPct val="100000"/>
              <a:buFont typeface="Arial" pitchFamily="34" charset="0"/>
              <a:buChar char="•"/>
            </a:pPr>
            <a:endParaRPr lang="en-US" sz="2000" i="1" dirty="0" smtClean="0">
              <a:solidFill>
                <a:schemeClr val="tx1"/>
              </a:solidFill>
              <a:latin typeface="Calibri" pitchFamily="34" charset="0"/>
              <a:cs typeface="Calibri" pitchFamily="34" charset="0"/>
            </a:endParaRPr>
          </a:p>
          <a:p>
            <a:pPr>
              <a:buClrTx/>
              <a:buSzPct val="100000"/>
              <a:buFont typeface="Arial" pitchFamily="34" charset="0"/>
              <a:buChar char="•"/>
            </a:pPr>
            <a:endParaRPr lang="en-US" sz="2000" i="1" dirty="0" smtClean="0">
              <a:solidFill>
                <a:schemeClr val="tx1"/>
              </a:solidFill>
              <a:latin typeface="Calibri" pitchFamily="34" charset="0"/>
              <a:cs typeface="Calibri" pitchFamily="34" charset="0"/>
            </a:endParaRPr>
          </a:p>
          <a:p>
            <a:pPr>
              <a:buClrTx/>
              <a:buSzPct val="100000"/>
              <a:buFont typeface="Arial" pitchFamily="34" charset="0"/>
              <a:buChar char="•"/>
            </a:pPr>
            <a:r>
              <a:rPr lang="en-US" sz="2200" i="1" dirty="0" smtClean="0">
                <a:solidFill>
                  <a:schemeClr val="tx1"/>
                </a:solidFill>
                <a:latin typeface="Calibri" pitchFamily="34" charset="0"/>
                <a:cs typeface="Calibri" pitchFamily="34" charset="0"/>
              </a:rPr>
              <a:t>Annuities due </a:t>
            </a:r>
            <a:r>
              <a:rPr lang="en-US" sz="2200" dirty="0" smtClean="0">
                <a:solidFill>
                  <a:schemeClr val="tx1"/>
                </a:solidFill>
                <a:latin typeface="Calibri" pitchFamily="34" charset="0"/>
                <a:cs typeface="Calibri" pitchFamily="34" charset="0"/>
              </a:rPr>
              <a:t>are like ordinary annuities, in that they made constant payments </a:t>
            </a:r>
            <a:r>
              <a:rPr lang="en-US" sz="2200" i="1" dirty="0" smtClean="0">
                <a:solidFill>
                  <a:schemeClr val="tx1"/>
                </a:solidFill>
                <a:latin typeface="Calibri" pitchFamily="34" charset="0"/>
                <a:cs typeface="Calibri" pitchFamily="34" charset="0"/>
              </a:rPr>
              <a:t>PMT</a:t>
            </a:r>
            <a:r>
              <a:rPr lang="en-US" sz="2200" dirty="0" smtClean="0">
                <a:solidFill>
                  <a:schemeClr val="tx1"/>
                </a:solidFill>
                <a:latin typeface="Calibri" pitchFamily="34" charset="0"/>
                <a:cs typeface="Calibri" pitchFamily="34" charset="0"/>
              </a:rPr>
              <a:t> at regular intervals for a finite period of time </a:t>
            </a:r>
            <a:r>
              <a:rPr lang="en-US" sz="2200" i="1" dirty="0" smtClean="0">
                <a:solidFill>
                  <a:schemeClr val="tx1"/>
                </a:solidFill>
                <a:latin typeface="Calibri" pitchFamily="34" charset="0"/>
                <a:cs typeface="Calibri" pitchFamily="34" charset="0"/>
              </a:rPr>
              <a:t>n.  </a:t>
            </a:r>
            <a:r>
              <a:rPr lang="en-US" sz="2200" dirty="0" smtClean="0">
                <a:solidFill>
                  <a:schemeClr val="tx1"/>
                </a:solidFill>
                <a:latin typeface="Calibri" pitchFamily="34" charset="0"/>
                <a:cs typeface="Calibri" pitchFamily="34" charset="0"/>
              </a:rPr>
              <a:t>But, while ordinary annuities generate cash flows at the end of a period, annuities due generate cash flows at the beginning of a period.</a:t>
            </a:r>
          </a:p>
          <a:p>
            <a:pPr>
              <a:buClrTx/>
              <a:buSzPct val="100000"/>
              <a:buFont typeface="Arial" pitchFamily="34" charset="0"/>
              <a:buChar char="•"/>
            </a:pPr>
            <a:endParaRPr lang="en-US" sz="2000" dirty="0" smtClean="0">
              <a:solidFill>
                <a:schemeClr val="tx1"/>
              </a:solidFill>
              <a:latin typeface="Calibri" pitchFamily="34" charset="0"/>
              <a:cs typeface="Calibri" pitchFamily="34" charset="0"/>
            </a:endParaRPr>
          </a:p>
          <a:p>
            <a:pPr>
              <a:buClrTx/>
              <a:buSzPct val="100000"/>
              <a:buFont typeface="Arial" pitchFamily="34" charset="0"/>
              <a:buChar char="•"/>
            </a:pPr>
            <a:endParaRPr lang="en-US" sz="2000" dirty="0" smtClean="0">
              <a:solidFill>
                <a:schemeClr val="tx1"/>
              </a:solidFill>
              <a:latin typeface="Calibri" pitchFamily="34" charset="0"/>
              <a:cs typeface="Calibri" pitchFamily="34" charset="0"/>
            </a:endParaRPr>
          </a:p>
          <a:p>
            <a:pPr>
              <a:buClrTx/>
              <a:buSzPct val="100000"/>
              <a:buFont typeface="Arial" pitchFamily="34" charset="0"/>
              <a:buChar char="•"/>
            </a:pPr>
            <a:endParaRPr lang="en-US" sz="2000" dirty="0" smtClean="0">
              <a:solidFill>
                <a:schemeClr val="tx1"/>
              </a:solidFill>
              <a:latin typeface="Calibri" pitchFamily="34" charset="0"/>
              <a:cs typeface="Calibri" pitchFamily="34" charset="0"/>
            </a:endParaRPr>
          </a:p>
          <a:p>
            <a:pPr>
              <a:buClrTx/>
              <a:buSzPct val="100000"/>
              <a:buFont typeface="Arial" pitchFamily="34" charset="0"/>
              <a:buChar char="•"/>
            </a:pPr>
            <a:r>
              <a:rPr lang="en-US" sz="2200" i="1" dirty="0" smtClean="0">
                <a:solidFill>
                  <a:schemeClr val="tx1"/>
                </a:solidFill>
                <a:latin typeface="Calibri" pitchFamily="34" charset="0"/>
                <a:cs typeface="Calibri" pitchFamily="34" charset="0"/>
              </a:rPr>
              <a:t>Perpetuities</a:t>
            </a:r>
            <a:r>
              <a:rPr lang="en-US" sz="2200" dirty="0" smtClean="0">
                <a:solidFill>
                  <a:schemeClr val="tx1"/>
                </a:solidFill>
                <a:latin typeface="Calibri" pitchFamily="34" charset="0"/>
                <a:cs typeface="Calibri" pitchFamily="34" charset="0"/>
              </a:rPr>
              <a:t> are like annuities in that a constant payment </a:t>
            </a:r>
            <a:r>
              <a:rPr lang="en-US" sz="2200" i="1" dirty="0" smtClean="0">
                <a:solidFill>
                  <a:schemeClr val="tx1"/>
                </a:solidFill>
                <a:latin typeface="Calibri" pitchFamily="34" charset="0"/>
                <a:cs typeface="Calibri" pitchFamily="34" charset="0"/>
              </a:rPr>
              <a:t>PMT</a:t>
            </a:r>
            <a:r>
              <a:rPr lang="en-US" sz="2200" dirty="0" smtClean="0">
                <a:solidFill>
                  <a:schemeClr val="tx1"/>
                </a:solidFill>
                <a:latin typeface="Calibri" pitchFamily="34" charset="0"/>
                <a:cs typeface="Calibri" pitchFamily="34" charset="0"/>
              </a:rPr>
              <a:t> is made at regular intervals but, unlike annuities, perpetuities continue to make payments for an infinite period of time.</a:t>
            </a:r>
          </a:p>
        </p:txBody>
      </p:sp>
      <p:sp>
        <p:nvSpPr>
          <p:cNvPr id="7" name="Footer Placeholder 6"/>
          <p:cNvSpPr>
            <a:spLocks noGrp="1"/>
          </p:cNvSpPr>
          <p:nvPr>
            <p:ph type="ftr" sz="quarter" idx="11"/>
          </p:nvPr>
        </p:nvSpPr>
        <p:spPr/>
        <p:txBody>
          <a:bodyPr/>
          <a:lstStyle/>
          <a:p>
            <a:r>
              <a:rPr lang="en-US" smtClean="0"/>
              <a:t>Booth/Cleary Introduction to Corporate Finance, Second Edition</a:t>
            </a:r>
            <a:endParaRPr lang="en-US" dirty="0"/>
          </a:p>
        </p:txBody>
      </p:sp>
      <p:sp>
        <p:nvSpPr>
          <p:cNvPr id="6" name="Slide Number Placeholder 5"/>
          <p:cNvSpPr>
            <a:spLocks noGrp="1"/>
          </p:cNvSpPr>
          <p:nvPr>
            <p:ph type="sldNum" sz="quarter" idx="12"/>
          </p:nvPr>
        </p:nvSpPr>
        <p:spPr/>
        <p:txBody>
          <a:bodyPr/>
          <a:lstStyle/>
          <a:p>
            <a:fld id="{CA15C064-DD44-4CAC-873E-2D1F54821676}" type="slidenum">
              <a:rPr kumimoji="0" lang="en-US" smtClean="0"/>
              <a:pPr/>
              <a:t>9</a:t>
            </a:fld>
            <a:endParaRPr kumimoji="0" lang="en-US" dirty="0"/>
          </a:p>
        </p:txBody>
      </p:sp>
      <p:pic>
        <p:nvPicPr>
          <p:cNvPr id="4" name="Picture 4"/>
          <p:cNvPicPr>
            <a:picLocks noChangeAspect="1" noChangeArrowheads="1"/>
          </p:cNvPicPr>
          <p:nvPr/>
        </p:nvPicPr>
        <p:blipFill>
          <a:blip r:embed="rId2" cstate="print"/>
          <a:srcRect/>
          <a:stretch>
            <a:fillRect/>
          </a:stretch>
        </p:blipFill>
        <p:spPr bwMode="auto">
          <a:xfrm>
            <a:off x="1981200" y="2057400"/>
            <a:ext cx="4914900" cy="762000"/>
          </a:xfrm>
          <a:prstGeom prst="rect">
            <a:avLst/>
          </a:prstGeom>
          <a:noFill/>
          <a:ln w="9525">
            <a:noFill/>
            <a:miter lim="800000"/>
            <a:headEnd/>
            <a:tailEnd/>
          </a:ln>
        </p:spPr>
      </p:pic>
      <p:pic>
        <p:nvPicPr>
          <p:cNvPr id="5" name="Picture 5"/>
          <p:cNvPicPr>
            <a:picLocks noChangeAspect="1" noChangeArrowheads="1"/>
          </p:cNvPicPr>
          <p:nvPr/>
        </p:nvPicPr>
        <p:blipFill>
          <a:blip r:embed="rId3" cstate="print"/>
          <a:srcRect/>
          <a:stretch>
            <a:fillRect/>
          </a:stretch>
        </p:blipFill>
        <p:spPr bwMode="auto">
          <a:xfrm>
            <a:off x="2057400" y="4495800"/>
            <a:ext cx="4914900" cy="762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79</TotalTime>
  <Words>3114</Words>
  <Application>Microsoft Macintosh PowerPoint</Application>
  <PresentationFormat>On-screen Show (4:3)</PresentationFormat>
  <Paragraphs>345</Paragraphs>
  <Slides>32</Slides>
  <Notes>0</Notes>
  <HiddenSlides>0</HiddenSlides>
  <MMClips>0</MMClips>
  <ScaleCrop>false</ScaleCrop>
  <HeadingPairs>
    <vt:vector size="6" baseType="variant">
      <vt:variant>
        <vt:lpstr>Design Template</vt:lpstr>
      </vt:variant>
      <vt:variant>
        <vt:i4>1</vt:i4>
      </vt:variant>
      <vt:variant>
        <vt:lpstr>Embedded OLE Servers</vt:lpstr>
      </vt:variant>
      <vt:variant>
        <vt:i4>1</vt:i4>
      </vt:variant>
      <vt:variant>
        <vt:lpstr>Slide Titles</vt:lpstr>
      </vt:variant>
      <vt:variant>
        <vt:i4>32</vt:i4>
      </vt:variant>
    </vt:vector>
  </HeadingPairs>
  <TitlesOfParts>
    <vt:vector size="34" baseType="lpstr">
      <vt:lpstr>Office Theme</vt:lpstr>
      <vt:lpstr>Equation</vt:lpstr>
      <vt:lpstr>Slide 1</vt:lpstr>
      <vt:lpstr>Chapter 5  Learning Objectives</vt:lpstr>
      <vt:lpstr>Opportunity Cost</vt:lpstr>
      <vt:lpstr>Simple Interest</vt:lpstr>
      <vt:lpstr>Compound Interest</vt:lpstr>
      <vt:lpstr>Compound Interest</vt:lpstr>
      <vt:lpstr>Compound Interest Example</vt:lpstr>
      <vt:lpstr>Compare Simple and Compound Interest</vt:lpstr>
      <vt:lpstr>Annuities and Perpetuities</vt:lpstr>
      <vt:lpstr>Ordinary Annuities</vt:lpstr>
      <vt:lpstr>Annuities Due</vt:lpstr>
      <vt:lpstr>Perpetuities</vt:lpstr>
      <vt:lpstr>Annuity Examples</vt:lpstr>
      <vt:lpstr>Annuity Examples</vt:lpstr>
      <vt:lpstr>Perpetuity Example</vt:lpstr>
      <vt:lpstr>Nominal Versus Effective Rates</vt:lpstr>
      <vt:lpstr>Continuous Compounding</vt:lpstr>
      <vt:lpstr>Loan or Mortgage Arrangements</vt:lpstr>
      <vt:lpstr>Loan Payments and Amortization</vt:lpstr>
      <vt:lpstr>Amortization Schedules</vt:lpstr>
      <vt:lpstr>Mortgages</vt:lpstr>
      <vt:lpstr>Mortgages</vt:lpstr>
      <vt:lpstr>Comprehensive Example: A Basic Retirement Problem</vt:lpstr>
      <vt:lpstr>Comprehensive Example: A Basic Retirement Problem</vt:lpstr>
      <vt:lpstr>Comprehensive Example: A Basic Retirement Problem</vt:lpstr>
      <vt:lpstr>Growing Annuities and Perpetuities</vt:lpstr>
      <vt:lpstr>Growing Perpetuities</vt:lpstr>
      <vt:lpstr>Growing Perpetuities</vt:lpstr>
      <vt:lpstr>Growing (or Shrinking) Annuities</vt:lpstr>
      <vt:lpstr>Growing Annuities</vt:lpstr>
      <vt:lpstr>Shrinking Annuities</vt:lpstr>
      <vt:lpstr>Slide 32</vt:lpstr>
    </vt:vector>
  </TitlesOfParts>
  <Company>Grant MacEwan College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  An Introduction to Corporate Finance</dc:title>
  <dc:creator>Brown, Gail - Toronto</dc:creator>
  <cp:lastModifiedBy>William Rentz</cp:lastModifiedBy>
  <cp:revision>200</cp:revision>
  <dcterms:created xsi:type="dcterms:W3CDTF">2011-01-17T01:12:25Z</dcterms:created>
  <dcterms:modified xsi:type="dcterms:W3CDTF">2011-01-17T01:55:17Z</dcterms:modified>
</cp:coreProperties>
</file>