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0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66FBBF2E-F0A3-49D8-A0DA-7E882DFC6FFC}" type="datetimeFigureOut">
              <a:rPr lang="en-CA" smtClean="0"/>
              <a:pPr/>
              <a:t>08/02/2012</a:t>
            </a:fld>
            <a:endParaRPr lang="en-CA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CA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B0DB4195-5501-4295-B0D5-62015BBD27E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BBF2E-F0A3-49D8-A0DA-7E882DFC6FFC}" type="datetimeFigureOut">
              <a:rPr lang="en-CA" smtClean="0"/>
              <a:pPr/>
              <a:t>08/02/2012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B4195-5501-4295-B0D5-62015BBD27E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BBF2E-F0A3-49D8-A0DA-7E882DFC6FFC}" type="datetimeFigureOut">
              <a:rPr lang="en-CA" smtClean="0"/>
              <a:pPr/>
              <a:t>08/02/2012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B4195-5501-4295-B0D5-62015BBD27E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BBF2E-F0A3-49D8-A0DA-7E882DFC6FFC}" type="datetimeFigureOut">
              <a:rPr lang="en-CA" smtClean="0"/>
              <a:pPr/>
              <a:t>08/02/2012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B4195-5501-4295-B0D5-62015BBD27E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6FBBF2E-F0A3-49D8-A0DA-7E882DFC6FFC}" type="datetimeFigureOut">
              <a:rPr lang="en-CA" smtClean="0"/>
              <a:pPr/>
              <a:t>08/02/2012</a:t>
            </a:fld>
            <a:endParaRPr lang="en-CA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0DB4195-5501-4295-B0D5-62015BBD27E8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66FBBF2E-F0A3-49D8-A0DA-7E882DFC6FFC}" type="datetimeFigureOut">
              <a:rPr lang="en-CA" smtClean="0"/>
              <a:pPr/>
              <a:t>08/02/2012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B0DB4195-5501-4295-B0D5-62015BBD27E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BBF2E-F0A3-49D8-A0DA-7E882DFC6FFC}" type="datetimeFigureOut">
              <a:rPr lang="en-CA" smtClean="0"/>
              <a:pPr/>
              <a:t>08/02/2012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B4195-5501-4295-B0D5-62015BBD27E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BBF2E-F0A3-49D8-A0DA-7E882DFC6FFC}" type="datetimeFigureOut">
              <a:rPr lang="en-CA" smtClean="0"/>
              <a:pPr/>
              <a:t>08/02/2012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B4195-5501-4295-B0D5-62015BBD27E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BBF2E-F0A3-49D8-A0DA-7E882DFC6FFC}" type="datetimeFigureOut">
              <a:rPr lang="en-CA" smtClean="0"/>
              <a:pPr/>
              <a:t>08/02/2012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B4195-5501-4295-B0D5-62015BBD27E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BBF2E-F0A3-49D8-A0DA-7E882DFC6FFC}" type="datetimeFigureOut">
              <a:rPr lang="en-CA" smtClean="0"/>
              <a:pPr/>
              <a:t>08/02/2012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B4195-5501-4295-B0D5-62015BBD27E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BBF2E-F0A3-49D8-A0DA-7E882DFC6FFC}" type="datetimeFigureOut">
              <a:rPr lang="en-CA" smtClean="0"/>
              <a:pPr/>
              <a:t>08/02/2012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B4195-5501-4295-B0D5-62015BBD27E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D1BB50-0AA7-429A-B4F8-857330883761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66FBBF2E-F0A3-49D8-A0DA-7E882DFC6FFC}" type="datetimeFigureOut">
              <a:rPr lang="en-CA" smtClean="0"/>
              <a:pPr/>
              <a:t>08/02/2012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CA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B0DB4195-5501-4295-B0D5-62015BBD27E8}" type="slidenum">
              <a:rPr lang="en-CA" smtClean="0"/>
              <a:pPr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  <p:sldLayoutId id="2147483852" r:id="rId12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PHIL1550A: Introduction to Ethics and Social Issues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CA" smtClean="0"/>
              <a:t>Week 6: </a:t>
            </a:r>
            <a:r>
              <a:rPr lang="en-CA" dirty="0" smtClean="0"/>
              <a:t>Harm and personal freedom </a:t>
            </a:r>
          </a:p>
          <a:p>
            <a:r>
              <a:rPr lang="en-CA" dirty="0" smtClean="0"/>
              <a:t>(Part 2: Do we have a right to hardcore pornography?)</a:t>
            </a:r>
            <a:endParaRPr lang="en-CA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Extending the discussion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As we saw last week, harm and freedom are two of the main ideas at play in the ethics of recreational drug use. </a:t>
            </a:r>
          </a:p>
          <a:p>
            <a:r>
              <a:rPr lang="en-CA" dirty="0" smtClean="0"/>
              <a:t>But they also help to put into perspective an area of moral concern that has considerable bearing on our society: hardcore pornography. </a:t>
            </a:r>
            <a:endParaRPr lang="en-C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Defining “pornography”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One of the highest grossing industries on the planet is the pornography industry. </a:t>
            </a:r>
          </a:p>
          <a:p>
            <a:pPr eaLnBrk="1" hangingPunct="1"/>
            <a:r>
              <a:rPr lang="en-CA" smtClean="0"/>
              <a:t>A majority of young Canadian men and a lesser number of young Canadian women are said to regularly consume pornography.</a:t>
            </a:r>
          </a:p>
          <a:p>
            <a:pPr eaLnBrk="1" hangingPunct="1"/>
            <a:r>
              <a:rPr lang="en-CA" smtClean="0"/>
              <a:t>So what is it?</a:t>
            </a:r>
          </a:p>
          <a:p>
            <a:pPr eaLnBrk="1" hangingPunct="1">
              <a:buFontTx/>
              <a:buNone/>
            </a:pPr>
            <a:endParaRPr lang="en-CA" smtClean="0"/>
          </a:p>
          <a:p>
            <a:pPr eaLnBrk="1" hangingPunct="1"/>
            <a:endParaRPr lang="en-CA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classical definition</a:t>
            </a:r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dirty="0" smtClean="0"/>
              <a:t>The word “pornography” derives from a Greek word whose literal meaning is “writings about prostitutes”.</a:t>
            </a:r>
          </a:p>
          <a:p>
            <a:pPr eaLnBrk="1" hangingPunct="1"/>
            <a:r>
              <a:rPr lang="en-US" sz="2800" dirty="0" smtClean="0"/>
              <a:t>This definition seems too narrow; it does not fit with many of the ways people currently use the word.</a:t>
            </a:r>
          </a:p>
          <a:p>
            <a:pPr eaLnBrk="1" hangingPunct="1">
              <a:buNone/>
            </a:pPr>
            <a:endParaRPr lang="en-US" sz="2800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z="4000" dirty="0" smtClean="0"/>
              <a:t>The hazards of definition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CA" sz="2800" dirty="0" smtClean="0"/>
              <a:t>We need a better definition. But note that the term “pornography” is like the term “abortion”. If we aren’t careful, we risk smuggling morally evaluative language into our definition.</a:t>
            </a:r>
          </a:p>
          <a:p>
            <a:pPr lvl="1">
              <a:lnSpc>
                <a:spcPct val="90000"/>
              </a:lnSpc>
            </a:pPr>
            <a:r>
              <a:rPr lang="en-CA" sz="2600" dirty="0" smtClean="0"/>
              <a:t>Recall that doing so is a question-begging move in the context of moral reasoning. Perhaps “a morally degrading, pernicious practice” describes pornography, but we can’t assume that from the beginning; we can only make such a claim after we do careful moral reasoning about pornography as practice and as artefact.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z="4000" smtClean="0"/>
              <a:t>A neutral definition?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CA" sz="2800" dirty="0" smtClean="0"/>
              <a:t>For present purposes, let’s try for a morally neutral definition. </a:t>
            </a:r>
          </a:p>
          <a:p>
            <a:pPr eaLnBrk="1" hangingPunct="1">
              <a:lnSpc>
                <a:spcPct val="90000"/>
              </a:lnSpc>
            </a:pPr>
            <a:r>
              <a:rPr lang="en-CA" sz="2800" dirty="0" smtClean="0"/>
              <a:t>Perhaps we can designate by the term “pornography” something like “graphic depictions of sexuality produced with the intention of arousing the producer and/or viewer”.</a:t>
            </a:r>
          </a:p>
          <a:p>
            <a:pPr lvl="1">
              <a:lnSpc>
                <a:spcPct val="90000"/>
              </a:lnSpc>
            </a:pPr>
            <a:r>
              <a:rPr lang="en-CA" sz="2600" dirty="0" smtClean="0"/>
              <a:t>This definition rules out certain other depictions of sexuality, for example those intended solely to educate, or those with purely aesthetic purposes. 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CA" sz="4000" dirty="0" smtClean="0"/>
              <a:t>So what’s wrong with </a:t>
            </a:r>
            <a:r>
              <a:rPr lang="en-CA" dirty="0" smtClean="0"/>
              <a:t>depictio</a:t>
            </a:r>
            <a:r>
              <a:rPr lang="en-CA" sz="4000" dirty="0" smtClean="0"/>
              <a:t>ns intended to arouse others?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CA" sz="2600" dirty="0" smtClean="0"/>
              <a:t>On the definition we’re using, there seems to be nothing </a:t>
            </a:r>
            <a:r>
              <a:rPr lang="en-CA" sz="2600" i="1" dirty="0" smtClean="0"/>
              <a:t>prima facie </a:t>
            </a:r>
            <a:r>
              <a:rPr lang="en-CA" sz="2600" dirty="0" smtClean="0"/>
              <a:t>wrong with pornography.</a:t>
            </a:r>
          </a:p>
          <a:p>
            <a:pPr eaLnBrk="1" hangingPunct="1">
              <a:lnSpc>
                <a:spcPct val="90000"/>
              </a:lnSpc>
            </a:pPr>
            <a:r>
              <a:rPr lang="en-CA" sz="2600" dirty="0" smtClean="0"/>
              <a:t>It’s like cigarettes or alcohol; no one has to buy it or use it, and the fact that other people do perhaps shouldn’t be overly troubling. Distasteful, perhaps; but are we allowed to morally condemn what’s merely distasteful? </a:t>
            </a:r>
          </a:p>
          <a:p>
            <a:pPr lvl="1">
              <a:lnSpc>
                <a:spcPct val="90000"/>
              </a:lnSpc>
            </a:pPr>
            <a:r>
              <a:rPr lang="en-CA" sz="2400" dirty="0" smtClean="0"/>
              <a:t>Maybe filming myself naked and showing people is how I express myself; what business is it of yours?</a:t>
            </a:r>
          </a:p>
          <a:p>
            <a:pPr lvl="1">
              <a:lnSpc>
                <a:spcPct val="90000"/>
              </a:lnSpc>
            </a:pPr>
            <a:r>
              <a:rPr lang="en-CA" sz="2400" dirty="0" smtClean="0"/>
              <a:t>As long as expressions of sexuality aren’t foisted upon an unwilling public, what’s the big deal? </a:t>
            </a:r>
          </a:p>
          <a:p>
            <a:pPr eaLnBrk="1" hangingPunct="1">
              <a:lnSpc>
                <a:spcPct val="90000"/>
              </a:lnSpc>
            </a:pPr>
            <a:endParaRPr lang="en-CA" sz="2800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The harm principle revisited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204864"/>
            <a:ext cx="8229600" cy="4119736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CA" sz="2800" dirty="0" smtClean="0"/>
              <a:t>Think back to John Stuart Mill: according to him, autonomy should be respected to the extent that one’s actions do not harm others.</a:t>
            </a:r>
          </a:p>
          <a:p>
            <a:pPr eaLnBrk="1" hangingPunct="1">
              <a:lnSpc>
                <a:spcPct val="90000"/>
              </a:lnSpc>
            </a:pPr>
            <a:r>
              <a:rPr lang="en-CA" sz="2800" dirty="0" smtClean="0"/>
              <a:t>In this week’s selection by Mill, we see how he extends this principle to protect thought and expression; humanity is better off for having a rich variety of thoughts and expressions, even if many of them are strange or mistaken.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CA" sz="2800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The harm principle revisited, continued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But sometimes the time/place of speech can be a good reason to censor it.</a:t>
            </a:r>
          </a:p>
          <a:p>
            <a:pPr lvl="1">
              <a:lnSpc>
                <a:spcPct val="90000"/>
              </a:lnSpc>
            </a:pPr>
            <a:r>
              <a:rPr lang="en-CA" dirty="0" smtClean="0"/>
              <a:t>If I yell “Fire!” in a crowded train station when there is no fire, I have overstepped the bounds of my autonomy. Why? Because clearly in this case my free expression could cause harm to others. </a:t>
            </a:r>
          </a:p>
          <a:p>
            <a:endParaRPr lang="en-CA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Mill and porn?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If graphic depictions of sexuality intended to arouse are produced and consumed, what harm is there in that? Aren’t we better off in some way for having access to a rich variety of depictions of sexuality?</a:t>
            </a:r>
          </a:p>
          <a:p>
            <a:pPr eaLnBrk="1" hangingPunct="1"/>
            <a:r>
              <a:rPr lang="en-CA" smtClean="0"/>
              <a:t>Or is there a sense in which such depictions cause enough harm for us to censor them?</a:t>
            </a:r>
          </a:p>
          <a:p>
            <a:endParaRPr lang="en-CA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Pornography and harm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It’s precisely on the grounds of harm that many people currently oppose pornography.</a:t>
            </a:r>
          </a:p>
          <a:p>
            <a:pPr eaLnBrk="1" hangingPunct="1"/>
            <a:r>
              <a:rPr lang="en-CA" dirty="0" smtClean="0"/>
              <a:t>Harm claims usually come in two kinds: </a:t>
            </a:r>
          </a:p>
          <a:p>
            <a:pPr lvl="1"/>
            <a:r>
              <a:rPr lang="en-CA" dirty="0" smtClean="0"/>
              <a:t>It is claimed that pornography harms the actors (usually the women) who participate in it.</a:t>
            </a:r>
          </a:p>
          <a:p>
            <a:pPr lvl="1"/>
            <a:r>
              <a:rPr lang="en-CA" dirty="0" smtClean="0"/>
              <a:t>It is claimed that pornography harms society. This it does by encouraging or even causing sexist and anti-social behaviours on the part of the people who consume it. </a:t>
            </a:r>
          </a:p>
          <a:p>
            <a:pPr eaLnBrk="1" hangingPunct="1"/>
            <a:endParaRPr lang="en-CA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z="4000" smtClean="0"/>
              <a:t>Pornography and harm: production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r>
              <a:rPr lang="en-CA" sz="3000" dirty="0" smtClean="0"/>
              <a:t>It is alleged by many who condemn pornography that the women who act in it are harmed physically, psychologically and morally (i.e. morally degraded – think virtue theory here).</a:t>
            </a:r>
          </a:p>
          <a:p>
            <a:pPr lvl="1"/>
            <a:r>
              <a:rPr lang="en-CA" dirty="0" smtClean="0"/>
              <a:t>Many such claims can be substantiated; there is in any case a large literature comprised of testimonials, etc, relating such harms. See for instance the case of Linda Marchiano (“Linda Lovelace”). 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CA" sz="4000" dirty="0" smtClean="0"/>
              <a:t>Possible solutions on the production end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CA" sz="2800" dirty="0" smtClean="0"/>
              <a:t>The pornography industry is </a:t>
            </a:r>
            <a:r>
              <a:rPr lang="en-CA" dirty="0" smtClean="0"/>
              <a:t>basically</a:t>
            </a:r>
            <a:r>
              <a:rPr lang="en-CA" sz="2800" dirty="0" smtClean="0"/>
              <a:t> an industry like any other that exists under capitalism. </a:t>
            </a:r>
          </a:p>
          <a:p>
            <a:pPr eaLnBrk="1" hangingPunct="1">
              <a:lnSpc>
                <a:spcPct val="90000"/>
              </a:lnSpc>
            </a:pPr>
            <a:r>
              <a:rPr lang="en-CA" sz="2800" dirty="0" smtClean="0"/>
              <a:t>Perhaps pornographic actors and actresses could </a:t>
            </a:r>
            <a:r>
              <a:rPr lang="en-CA" sz="2800" i="1" dirty="0" smtClean="0"/>
              <a:t>unionize </a:t>
            </a:r>
            <a:r>
              <a:rPr lang="en-CA" sz="2800" dirty="0" smtClean="0"/>
              <a:t>to fight further harms, and increase their autonomy within the production process.</a:t>
            </a:r>
          </a:p>
          <a:p>
            <a:pPr lvl="1">
              <a:lnSpc>
                <a:spcPct val="90000"/>
              </a:lnSpc>
            </a:pPr>
            <a:r>
              <a:rPr lang="en-CA" sz="2600" dirty="0" smtClean="0"/>
              <a:t>There are some experiments like this underway in other parts of the sex industry; see for instance the documentary “Live Nude Girls Unite”.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Possible solutions, continued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CA" sz="2800" dirty="0" smtClean="0"/>
              <a:t>But as with any fight for justice in a given industry, it seems unfair to devolve all responsibility for change to the workers. </a:t>
            </a:r>
          </a:p>
          <a:p>
            <a:pPr eaLnBrk="1" hangingPunct="1">
              <a:lnSpc>
                <a:spcPct val="80000"/>
              </a:lnSpc>
            </a:pPr>
            <a:r>
              <a:rPr lang="en-CA" sz="2800" dirty="0" smtClean="0"/>
              <a:t>Perhaps consumers of pornography, if they took workers’ rights seriously, could boycott films, web sites, etc, that they are aware employ suspect labour practices.</a:t>
            </a:r>
          </a:p>
          <a:p>
            <a:pPr lvl="1">
              <a:lnSpc>
                <a:spcPct val="80000"/>
              </a:lnSpc>
            </a:pPr>
            <a:r>
              <a:rPr lang="en-CA" sz="2600" dirty="0" smtClean="0"/>
              <a:t>This would be no different in principle than boycotting Nike for using sweatshops, or boycotting Starbucks for its union-busting and its attempts to patent Ethiopian coffees at the expense of indigenous farmers.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Pornography as industry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smtClean="0"/>
              <a:t>Let’s briefly consider how pornography, as an industry and as a line of work, stands with regard to other industries and jobs such as food services, automotives, university education.</a:t>
            </a:r>
          </a:p>
          <a:p>
            <a:r>
              <a:rPr lang="en-CA" smtClean="0"/>
              <a:t>What are the relevant differences?</a:t>
            </a:r>
          </a:p>
          <a:p>
            <a:r>
              <a:rPr lang="en-CA" smtClean="0"/>
              <a:t>What are the relevant similarities?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CA" sz="4000" smtClean="0"/>
              <a:t>Pornography and harm: consumption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CA" sz="2800" dirty="0" smtClean="0"/>
              <a:t>Note that even if pornography were to be produced in better working conditions, some people could still claim that it harms women, specifically those not involved in its production.</a:t>
            </a:r>
          </a:p>
          <a:p>
            <a:pPr lvl="1">
              <a:lnSpc>
                <a:spcPct val="90000"/>
              </a:lnSpc>
            </a:pPr>
            <a:r>
              <a:rPr lang="en-CA" sz="2600" dirty="0" smtClean="0"/>
              <a:t>By consuming it, the argument goes, men are more likely to view women as subordinate beings, as objects for sexual gratification. </a:t>
            </a:r>
          </a:p>
          <a:p>
            <a:pPr lvl="1">
              <a:lnSpc>
                <a:spcPct val="90000"/>
              </a:lnSpc>
            </a:pPr>
            <a:r>
              <a:rPr lang="en-CA" sz="2600" dirty="0" smtClean="0"/>
              <a:t>This in turn harms society by undermining solidarity between the sexes. It results not only in strained relationships, but in increased instances of rape, molestation, sexism, etc.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Pornography and racism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sz="2800" dirty="0" smtClean="0"/>
              <a:t>This is not to mention the fact that pornography also generally plays on racial stereotypes.</a:t>
            </a:r>
          </a:p>
          <a:p>
            <a:pPr lvl="1"/>
            <a:r>
              <a:rPr lang="en-CA" sz="2600" dirty="0" smtClean="0"/>
              <a:t>Perhaps Asian women, for example, are doubly harmed by pornography perpetuating the “sexually submissive geisha” stereotype.</a:t>
            </a:r>
          </a:p>
          <a:p>
            <a:pPr lvl="1"/>
            <a:r>
              <a:rPr lang="en-CA" sz="2600" dirty="0" smtClean="0"/>
              <a:t>Perhaps stereotyped depictions of African American sexual masculinity fuel racial tensions by portraying African American men as intimidating, preying upon white women, etc.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Pornography and racism, continued</a:t>
            </a:r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mtClean="0"/>
              <a:t>If it’s plausible to say that the consumption of sexist imagery undermines society, then it should also be plausible to say that the consumption of racist imagery does the same.</a:t>
            </a:r>
          </a:p>
          <a:p>
            <a:r>
              <a:rPr lang="en-CA" smtClean="0"/>
              <a:t>If consumers of porn are constantly bombarded with stereotypes, this can’t be a good thing.</a:t>
            </a:r>
          </a:p>
          <a:p>
            <a:endParaRPr lang="en-US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sz="4000" smtClean="0"/>
              <a:t>Possible solutions on the consumption end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CA" sz="2800" dirty="0" smtClean="0"/>
              <a:t>If pornography has such a powerful influence on male interpretations of female sexuality and race (as many argue), would it not be possible to influence men via pornography with an un-oppressive message?</a:t>
            </a:r>
          </a:p>
          <a:p>
            <a:pPr lvl="1">
              <a:lnSpc>
                <a:spcPct val="90000"/>
              </a:lnSpc>
            </a:pPr>
            <a:r>
              <a:rPr lang="en-CA" sz="2600" dirty="0" smtClean="0"/>
              <a:t>Whether or not this is possible, note the vast </a:t>
            </a:r>
            <a:r>
              <a:rPr lang="en-CA" sz="2600" i="1" dirty="0" smtClean="0"/>
              <a:t>demand </a:t>
            </a:r>
            <a:r>
              <a:rPr lang="en-CA" sz="2600" dirty="0" smtClean="0"/>
              <a:t>for increasingly more degrading movies and pictures; it’s fair to ask who is going to make men who already have a proclivity for degrading material sit down and internalize the more progressive stuff.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Consent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CA" sz="2600" smtClean="0"/>
              <a:t>But talk of harm, especially on the production end, can obscure the fact that pornography is not always something a woman is compelled to do for economic reasons. </a:t>
            </a:r>
          </a:p>
          <a:p>
            <a:pPr>
              <a:lnSpc>
                <a:spcPct val="90000"/>
              </a:lnSpc>
            </a:pPr>
            <a:r>
              <a:rPr lang="en-CA" sz="2600" smtClean="0"/>
              <a:t>We risk seeing all the women of pornography as helpless victims unless we admit that a woman </a:t>
            </a:r>
            <a:r>
              <a:rPr lang="en-CA" sz="2600" i="1" smtClean="0"/>
              <a:t>could</a:t>
            </a:r>
            <a:r>
              <a:rPr lang="en-CA" sz="2600" smtClean="0"/>
              <a:t> freely consent to such a career choice under certain conditions. </a:t>
            </a:r>
          </a:p>
          <a:p>
            <a:pPr>
              <a:lnSpc>
                <a:spcPct val="90000"/>
              </a:lnSpc>
            </a:pPr>
            <a:r>
              <a:rPr lang="en-CA" sz="2600" smtClean="0"/>
              <a:t>According to the harm principle, even if a woman will be eventually harmed by freely making this choice, we have no moral right to actively interfere. 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Consent that harms others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CA" dirty="0" smtClean="0"/>
              <a:t>Suppose then that some women performing in pornography make a free, informed choice to do so (i.e. it is not their only option, they were not coerced, etc.). Maybe some enjoy it. </a:t>
            </a:r>
          </a:p>
          <a:p>
            <a:pPr>
              <a:lnSpc>
                <a:spcPct val="90000"/>
              </a:lnSpc>
            </a:pPr>
            <a:r>
              <a:rPr lang="en-CA" dirty="0" smtClean="0"/>
              <a:t>But if pornography harms </a:t>
            </a:r>
            <a:r>
              <a:rPr lang="en-CA" i="1" dirty="0" smtClean="0"/>
              <a:t>other </a:t>
            </a:r>
            <a:r>
              <a:rPr lang="en-CA" dirty="0" smtClean="0"/>
              <a:t>women by undermining sexual solidarity, do we have to respect their choice to be in porn?</a:t>
            </a:r>
          </a:p>
          <a:p>
            <a:pPr lvl="1">
              <a:lnSpc>
                <a:spcPct val="90000"/>
              </a:lnSpc>
            </a:pPr>
            <a:r>
              <a:rPr lang="en-CA" dirty="0" smtClean="0"/>
              <a:t>In other words, if what they’re doing harms others, what difference does it make that the women of porn consented to do it?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eaLnBrk="1" hangingPunct="1"/>
            <a:r>
              <a:rPr lang="en-CA" dirty="0" smtClean="0"/>
              <a:t>Andrea Dworkin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40768"/>
            <a:ext cx="3970784" cy="5060032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CA" sz="2400" dirty="0" smtClean="0"/>
              <a:t>Not in our textbook, but an important reference. Characterizes pornography as “hate propaganda” against women.</a:t>
            </a:r>
          </a:p>
          <a:p>
            <a:pPr eaLnBrk="1" hangingPunct="1"/>
            <a:r>
              <a:rPr lang="en-CA" sz="2400" dirty="0" smtClean="0"/>
              <a:t>On her view, pornography (including “soft” erotica) depicts women as naturally </a:t>
            </a:r>
            <a:r>
              <a:rPr lang="en-CA" sz="2400" i="1" dirty="0" smtClean="0"/>
              <a:t>enjoying</a:t>
            </a:r>
            <a:r>
              <a:rPr lang="en-CA" sz="2400" dirty="0" smtClean="0"/>
              <a:t> pain, humiliation, rape, male aggression etc. </a:t>
            </a:r>
          </a:p>
          <a:p>
            <a:pPr eaLnBrk="1" hangingPunct="1"/>
            <a:r>
              <a:rPr lang="en-CA" sz="2400" dirty="0" smtClean="0"/>
              <a:t>It’s therefore structurally similar to hate literature depicting Jews, for example, as greedy; it spreads a stereotype that harms the targeted group. </a:t>
            </a:r>
          </a:p>
        </p:txBody>
      </p:sp>
      <p:pic>
        <p:nvPicPr>
          <p:cNvPr id="26628" name="Picture 5" descr="http://www.famousnewjerseyans.com/Images/andrea_dwork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1484784"/>
            <a:ext cx="3044976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Dworkin on the behavioural effects of porn</a:t>
            </a:r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CA" sz="2800" dirty="0" smtClean="0"/>
              <a:t>Porn functions particularly well as propaganda for reasons grounded in behaviourist psychology.</a:t>
            </a:r>
          </a:p>
          <a:p>
            <a:pPr lvl="1"/>
            <a:r>
              <a:rPr lang="en-CA" sz="2600" dirty="0" smtClean="0"/>
              <a:t>Men are </a:t>
            </a:r>
            <a:r>
              <a:rPr lang="en-CA" sz="2600" i="1" dirty="0" smtClean="0"/>
              <a:t>rewarded</a:t>
            </a:r>
            <a:r>
              <a:rPr lang="en-CA" sz="2600" dirty="0" smtClean="0"/>
              <a:t>, i.e. by orgasm, for assenting to the veracity of pornographic depictions; hence, they are </a:t>
            </a:r>
            <a:r>
              <a:rPr lang="en-CA" sz="2600" i="1" dirty="0" smtClean="0"/>
              <a:t>behaviourally conditioned  </a:t>
            </a:r>
            <a:r>
              <a:rPr lang="en-CA" sz="2600" dirty="0" smtClean="0"/>
              <a:t>to believe what porn tells them. </a:t>
            </a:r>
          </a:p>
          <a:p>
            <a:pPr lvl="1"/>
            <a:r>
              <a:rPr lang="en-CA" sz="2600" dirty="0" smtClean="0"/>
              <a:t>The result is that men, in a pornographic culture, will increasingly view women as disposable sexual objects who like abuse. </a:t>
            </a:r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Objectification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sz="2800" dirty="0" smtClean="0"/>
              <a:t>Key to Dworkin’s and other anti-porn feminists’ attacks on pornography is this last claim, that it </a:t>
            </a:r>
            <a:r>
              <a:rPr lang="en-CA" sz="2800" i="1" dirty="0" smtClean="0"/>
              <a:t>objectifies</a:t>
            </a:r>
            <a:r>
              <a:rPr lang="en-CA" sz="2800" dirty="0" smtClean="0"/>
              <a:t> women.</a:t>
            </a:r>
          </a:p>
          <a:p>
            <a:pPr eaLnBrk="1" hangingPunct="1"/>
            <a:r>
              <a:rPr lang="en-CA" sz="2800" dirty="0" smtClean="0"/>
              <a:t>To objectify is to treat-as-an-object; to treat a person as a </a:t>
            </a:r>
            <a:r>
              <a:rPr lang="en-CA" sz="2800" i="1" dirty="0" smtClean="0"/>
              <a:t>means </a:t>
            </a:r>
            <a:r>
              <a:rPr lang="en-CA" sz="2800" dirty="0" smtClean="0"/>
              <a:t>to something rather than an </a:t>
            </a:r>
            <a:r>
              <a:rPr lang="en-CA" sz="2800" i="1" dirty="0" smtClean="0"/>
              <a:t>end </a:t>
            </a:r>
            <a:r>
              <a:rPr lang="en-CA" sz="2800" dirty="0" smtClean="0"/>
              <a:t>in herself.</a:t>
            </a:r>
          </a:p>
          <a:p>
            <a:pPr eaLnBrk="1" hangingPunct="1"/>
            <a:r>
              <a:rPr lang="en-CA" sz="2800" dirty="0" smtClean="0"/>
              <a:t>This is generally considered to be bad; most of us think we should treat people as people, with their own interests and feelings. </a:t>
            </a:r>
          </a:p>
          <a:p>
            <a:pPr eaLnBrk="1" hangingPunct="1"/>
            <a:endParaRPr lang="en-CA" sz="2800" dirty="0" smtClean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Is objectification always bad?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CA" sz="2800" dirty="0" smtClean="0"/>
              <a:t>If we treat other people </a:t>
            </a:r>
            <a:r>
              <a:rPr lang="en-CA" sz="2800" i="1" dirty="0" smtClean="0"/>
              <a:t>solely</a:t>
            </a:r>
            <a:r>
              <a:rPr lang="en-CA" sz="2800" dirty="0" smtClean="0"/>
              <a:t> as means, that seems obviously bad.</a:t>
            </a:r>
          </a:p>
          <a:p>
            <a:pPr eaLnBrk="1" hangingPunct="1">
              <a:lnSpc>
                <a:spcPct val="80000"/>
              </a:lnSpc>
            </a:pPr>
            <a:r>
              <a:rPr lang="en-CA" sz="2800" dirty="0" smtClean="0"/>
              <a:t>However, it’s nearly impossible to do the opposite, to treat someone solely as an end.</a:t>
            </a:r>
          </a:p>
          <a:p>
            <a:pPr lvl="1">
              <a:lnSpc>
                <a:spcPct val="80000"/>
              </a:lnSpc>
            </a:pPr>
            <a:r>
              <a:rPr lang="en-CA" sz="2600" dirty="0" smtClean="0"/>
              <a:t>If you rest your head on your partner’s stomach on a Sunday morning in bed, you’re treating him as a means, an object; but not </a:t>
            </a:r>
            <a:r>
              <a:rPr lang="en-CA" sz="2600" i="1" dirty="0" smtClean="0"/>
              <a:t>solely </a:t>
            </a:r>
            <a:r>
              <a:rPr lang="en-CA" sz="2600" dirty="0" smtClean="0"/>
              <a:t>as one. Presumably you hold him in higher regard than, say, a throw pillow.</a:t>
            </a:r>
          </a:p>
          <a:p>
            <a:pPr lvl="1">
              <a:lnSpc>
                <a:spcPct val="80000"/>
              </a:lnSpc>
            </a:pPr>
            <a:r>
              <a:rPr lang="en-CA" sz="2600" dirty="0" smtClean="0"/>
              <a:t>It seems that objectification is not always total, and is not always a reason to condemn an activity. 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CA" sz="4000" smtClean="0"/>
              <a:t>Objectification and sexual spectatorship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sz="2800" dirty="0" smtClean="0"/>
              <a:t>When we consume images of explicit sexuality intended to arouse, we’re treating the people on the screen as means, as objects to our gratification.</a:t>
            </a:r>
          </a:p>
          <a:p>
            <a:pPr eaLnBrk="1" hangingPunct="1"/>
            <a:r>
              <a:rPr lang="en-CA" sz="2800" dirty="0" smtClean="0"/>
              <a:t>But because we are completely cut off from them as living, present human beings, we seem also to treat them </a:t>
            </a:r>
            <a:r>
              <a:rPr lang="en-CA" sz="2800" i="1" dirty="0" smtClean="0"/>
              <a:t>solely </a:t>
            </a:r>
            <a:r>
              <a:rPr lang="en-CA" sz="2800" dirty="0" smtClean="0"/>
              <a:t>as means/objects, even if they suffer no obvious harm from us doing so.</a:t>
            </a:r>
          </a:p>
          <a:p>
            <a:pPr eaLnBrk="1" hangingPunct="1"/>
            <a:r>
              <a:rPr lang="en-CA" sz="2800" dirty="0" smtClean="0"/>
              <a:t>Is this bad? </a:t>
            </a:r>
          </a:p>
          <a:p>
            <a:pPr eaLnBrk="1" hangingPunct="1"/>
            <a:endParaRPr lang="en-CA" sz="3000" dirty="0" smtClean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CA" sz="4000" dirty="0" smtClean="0"/>
              <a:t>Feminist / anti-oppressive porn?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204864"/>
            <a:ext cx="8229600" cy="4653136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CA" sz="2800" dirty="0" smtClean="0"/>
              <a:t>There is a minority movement in the industry which produces self-described </a:t>
            </a:r>
            <a:r>
              <a:rPr lang="en-CA" sz="2800" i="1" dirty="0" smtClean="0"/>
              <a:t>feminist</a:t>
            </a:r>
            <a:r>
              <a:rPr lang="en-CA" sz="2800" dirty="0" smtClean="0"/>
              <a:t> or </a:t>
            </a:r>
            <a:r>
              <a:rPr lang="en-CA" sz="2800" i="1" dirty="0" smtClean="0"/>
              <a:t>anti-oppressive</a:t>
            </a:r>
            <a:r>
              <a:rPr lang="en-CA" sz="2800" dirty="0" smtClean="0"/>
              <a:t> pornography.</a:t>
            </a:r>
          </a:p>
          <a:p>
            <a:pPr eaLnBrk="1" hangingPunct="1">
              <a:lnSpc>
                <a:spcPct val="80000"/>
              </a:lnSpc>
            </a:pPr>
            <a:r>
              <a:rPr lang="en-CA" sz="2800" dirty="0" smtClean="0"/>
              <a:t>These descriptions pertain to both the </a:t>
            </a:r>
            <a:r>
              <a:rPr lang="en-CA" sz="2800" i="1" dirty="0" smtClean="0"/>
              <a:t>production process </a:t>
            </a:r>
            <a:r>
              <a:rPr lang="en-CA" sz="2800" dirty="0" smtClean="0"/>
              <a:t>as well as the </a:t>
            </a:r>
            <a:r>
              <a:rPr lang="en-CA" sz="2800" i="1" dirty="0" smtClean="0"/>
              <a:t>contents </a:t>
            </a:r>
            <a:r>
              <a:rPr lang="en-CA" sz="2800" dirty="0" smtClean="0"/>
              <a:t>of the material.</a:t>
            </a:r>
          </a:p>
          <a:p>
            <a:pPr lvl="1">
              <a:lnSpc>
                <a:spcPct val="80000"/>
              </a:lnSpc>
            </a:pPr>
            <a:r>
              <a:rPr lang="en-CA" sz="2600" dirty="0" smtClean="0"/>
              <a:t>Female performers decide the limits of what they are willing to do, decisions are made non-hierarchically, portrayals of sexuality are women-centric and/or focus on mutuality, respect, etc.</a:t>
            </a:r>
          </a:p>
          <a:p>
            <a:pPr lvl="1">
              <a:lnSpc>
                <a:spcPct val="80000"/>
              </a:lnSpc>
            </a:pPr>
            <a:r>
              <a:rPr lang="en-CA" sz="2600" dirty="0" smtClean="0"/>
              <a:t>Some projects operate </a:t>
            </a:r>
            <a:r>
              <a:rPr lang="en-CA" sz="2600" i="1" dirty="0" smtClean="0"/>
              <a:t>collectively</a:t>
            </a:r>
            <a:r>
              <a:rPr lang="en-CA" sz="2600" dirty="0" smtClean="0"/>
              <a:t>, in some cases on a strongly anti-capitalist model.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CA" sz="4000" smtClean="0"/>
              <a:t>Many female pornographers are not feminist / anti-oppressive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CA" sz="2800" dirty="0" smtClean="0"/>
              <a:t>It’s important to note that just because a given pornographic </a:t>
            </a:r>
            <a:r>
              <a:rPr lang="en-CA" dirty="0" smtClean="0"/>
              <a:t>item </a:t>
            </a:r>
            <a:r>
              <a:rPr lang="en-CA" sz="2800" dirty="0" smtClean="0"/>
              <a:t>is produced by a woman or women, it does not automatically qualify as feminist or anti-oppressive.</a:t>
            </a:r>
          </a:p>
          <a:p>
            <a:pPr lvl="1">
              <a:lnSpc>
                <a:spcPct val="90000"/>
              </a:lnSpc>
            </a:pPr>
            <a:r>
              <a:rPr lang="en-CA" sz="2600" dirty="0" smtClean="0"/>
              <a:t>There are examples of female directors in the pornography industry who produce mainstream, male-centric, arguably oppressive pornography. </a:t>
            </a:r>
          </a:p>
          <a:p>
            <a:pPr lvl="1">
              <a:lnSpc>
                <a:spcPct val="90000"/>
              </a:lnSpc>
            </a:pPr>
            <a:r>
              <a:rPr lang="en-CA" sz="2600" dirty="0" smtClean="0"/>
              <a:t>Production-wise and content-wise, female-produced pornography is often no different from male-produced pornography.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CA" sz="4000" smtClean="0"/>
              <a:t>Is feminist / anti-oppressive porn still morally problematic?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CA" sz="2800" dirty="0" smtClean="0"/>
              <a:t>Let’s suppose that a given pornographic movie was produced in non-oppressive ways, and that the contents do not reflect a male-dominant attitude.</a:t>
            </a:r>
          </a:p>
          <a:p>
            <a:pPr eaLnBrk="1" hangingPunct="1">
              <a:lnSpc>
                <a:spcPct val="90000"/>
              </a:lnSpc>
            </a:pPr>
            <a:r>
              <a:rPr lang="en-CA" sz="2800" dirty="0" smtClean="0"/>
              <a:t>Insofar as the consumer still objectifies the actresses depicted, is it still a morally suspect product?</a:t>
            </a:r>
          </a:p>
          <a:p>
            <a:pPr eaLnBrk="1" hangingPunct="1">
              <a:lnSpc>
                <a:spcPct val="90000"/>
              </a:lnSpc>
            </a:pPr>
            <a:r>
              <a:rPr lang="en-CA" sz="2800" dirty="0" smtClean="0"/>
              <a:t>That is, is there something </a:t>
            </a:r>
            <a:r>
              <a:rPr lang="en-CA" sz="2800" i="1" dirty="0" smtClean="0"/>
              <a:t>intrinsically </a:t>
            </a:r>
            <a:r>
              <a:rPr lang="en-CA" sz="2800" dirty="0" smtClean="0"/>
              <a:t>bad about the movie, and others like it, even when no one in the production process has been harmed?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CA" sz="4000" smtClean="0"/>
              <a:t>Is feminist / anti-oppressive porn narrowly normative?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420888"/>
            <a:ext cx="8229600" cy="405611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CA" dirty="0" smtClean="0"/>
              <a:t>Notice that materials described as “feminist” and “anti-oppressive” imply that certain other behaviours and depictions of sexuality are “non-feminist” and “oppressive”.</a:t>
            </a:r>
          </a:p>
          <a:p>
            <a:pPr lvl="1">
              <a:lnSpc>
                <a:spcPct val="90000"/>
              </a:lnSpc>
            </a:pPr>
            <a:r>
              <a:rPr lang="en-CA" dirty="0" smtClean="0"/>
              <a:t>If a man and a woman engage in male-dominant “rough sex” consensually, within the context of a reciprocal, communicative relationship, is the woman being oppressed? Why / why not?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Limits to Dworkin’s approach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CA" sz="2800" dirty="0" smtClean="0"/>
              <a:t>Whatever the merits of such alternative models, feminists like Dworkin do not recognize them as authentically feminist.</a:t>
            </a:r>
          </a:p>
          <a:p>
            <a:pPr lvl="1">
              <a:lnSpc>
                <a:spcPct val="90000"/>
              </a:lnSpc>
            </a:pPr>
            <a:r>
              <a:rPr lang="en-CA" sz="2600" dirty="0" smtClean="0"/>
              <a:t>Because she defines pornography as violent and morally wrong, “feminist” pornography for Dworkin is also, by definition, violent and morally wrong.</a:t>
            </a:r>
          </a:p>
          <a:p>
            <a:pPr>
              <a:lnSpc>
                <a:spcPct val="90000"/>
              </a:lnSpc>
            </a:pPr>
            <a:r>
              <a:rPr lang="en-CA" sz="2800" dirty="0" smtClean="0"/>
              <a:t>It is impossible on her model for there to be graphic depictions of sexuality, intended to arouse, that are morally neutral or harmless (or, by extension, beneficial).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Why is Dworkin’s view so strict?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CA" sz="2800" dirty="0" smtClean="0"/>
              <a:t>Dworkin argues that images of sexuality are intrinsically violent and debasing in a </a:t>
            </a:r>
            <a:r>
              <a:rPr lang="en-CA" sz="2800" i="1" dirty="0" smtClean="0"/>
              <a:t>patriarchal</a:t>
            </a:r>
            <a:r>
              <a:rPr lang="en-CA" sz="2800" dirty="0" smtClean="0"/>
              <a:t> (male-supremacist) society like ours.</a:t>
            </a:r>
          </a:p>
          <a:p>
            <a:pPr lvl="1">
              <a:lnSpc>
                <a:spcPct val="90000"/>
              </a:lnSpc>
            </a:pPr>
            <a:r>
              <a:rPr lang="en-CA" sz="2600" dirty="0" smtClean="0"/>
              <a:t>The social context </a:t>
            </a:r>
            <a:r>
              <a:rPr lang="en-CA" sz="2600" i="1" dirty="0" smtClean="0"/>
              <a:t>over-codes </a:t>
            </a:r>
            <a:r>
              <a:rPr lang="en-CA" sz="2600" dirty="0" smtClean="0"/>
              <a:t>female nudity and sexuality by pre-interpreting it relative to a system of male-supremacist meanings and values.  </a:t>
            </a:r>
          </a:p>
          <a:p>
            <a:pPr lvl="1">
              <a:lnSpc>
                <a:spcPct val="90000"/>
              </a:lnSpc>
            </a:pPr>
            <a:r>
              <a:rPr lang="en-CA" dirty="0" smtClean="0"/>
              <a:t>W</a:t>
            </a:r>
            <a:r>
              <a:rPr lang="en-CA" sz="2600" dirty="0" smtClean="0"/>
              <a:t>omen, being </a:t>
            </a:r>
            <a:r>
              <a:rPr lang="en-CA" sz="2600" i="1" dirty="0" smtClean="0"/>
              <a:t>systematically oppressed</a:t>
            </a:r>
            <a:r>
              <a:rPr lang="en-CA" sz="2600" dirty="0" smtClean="0"/>
              <a:t>, convey inferiority, usability, etc, whenever they display their sexuality.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Porn in utopia?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smtClean="0"/>
              <a:t>Imagine there was no more systematic oppression of women …</a:t>
            </a:r>
          </a:p>
          <a:p>
            <a:r>
              <a:rPr lang="en-CA" smtClean="0"/>
              <a:t>Would graphic depictions of female nudity/sexuality have a different meaning?</a:t>
            </a:r>
          </a:p>
          <a:p>
            <a:r>
              <a:rPr lang="en-CA" smtClean="0"/>
              <a:t>Would the moral status of pornography change? </a:t>
            </a:r>
          </a:p>
          <a:p>
            <a:r>
              <a:rPr lang="en-CA" smtClean="0"/>
              <a:t>Would the arguments of people like Dworkin no longer apply? 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Pornography as speech?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CA" sz="2800" dirty="0" smtClean="0"/>
              <a:t>Pornography is often framed as a matter of “free speech”.</a:t>
            </a:r>
          </a:p>
          <a:p>
            <a:pPr eaLnBrk="1" hangingPunct="1">
              <a:lnSpc>
                <a:spcPct val="90000"/>
              </a:lnSpc>
            </a:pPr>
            <a:r>
              <a:rPr lang="en-CA" sz="2800" dirty="0" smtClean="0"/>
              <a:t>This is suspect for several reasons; what does pornography communicate in the strict sense? Perhaps, at most, “hey, check out these sex acts”?</a:t>
            </a:r>
          </a:p>
          <a:p>
            <a:pPr eaLnBrk="1" hangingPunct="1">
              <a:lnSpc>
                <a:spcPct val="90000"/>
              </a:lnSpc>
            </a:pPr>
            <a:r>
              <a:rPr lang="en-CA" sz="2800" dirty="0" smtClean="0"/>
              <a:t>Given that pornography has the potential to directly harm others at the production end, framing it as speech might in any case make it seem unduly harmless. </a:t>
            </a:r>
          </a:p>
          <a:p>
            <a:pPr eaLnBrk="1" hangingPunct="1">
              <a:lnSpc>
                <a:spcPct val="90000"/>
              </a:lnSpc>
            </a:pPr>
            <a:endParaRPr lang="en-CA" sz="2800" dirty="0" smtClean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Sexual speech as harmful?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CA" dirty="0" smtClean="0"/>
              <a:t>But what about more obvious instances of sexual speech?</a:t>
            </a:r>
          </a:p>
          <a:p>
            <a:pPr eaLnBrk="1" hangingPunct="1">
              <a:lnSpc>
                <a:spcPct val="90000"/>
              </a:lnSpc>
            </a:pPr>
            <a:r>
              <a:rPr lang="en-CA" dirty="0" smtClean="0"/>
              <a:t>There might be cases of sexually graphic speech that we might want to protect. Who has a right to censor what I say about sex? Or even sexual violence?</a:t>
            </a:r>
          </a:p>
          <a:p>
            <a:pPr eaLnBrk="1" hangingPunct="1">
              <a:lnSpc>
                <a:spcPct val="90000"/>
              </a:lnSpc>
            </a:pPr>
            <a:r>
              <a:rPr lang="en-CA" dirty="0" smtClean="0"/>
              <a:t>This, however, if we take Mill seriously, depends on whether such speech does not harm anyone. 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sz="4000" smtClean="0"/>
              <a:t>Sexual speech and harm, continued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CA" sz="2800" dirty="0" smtClean="0"/>
              <a:t>If you took out an ad in the paper proclaiming your sexual proclivities, that would probably be viewed as very odd, or inappropriate, but not necessarily harmful.</a:t>
            </a:r>
          </a:p>
          <a:p>
            <a:pPr>
              <a:lnSpc>
                <a:spcPct val="90000"/>
              </a:lnSpc>
            </a:pPr>
            <a:r>
              <a:rPr lang="en-CA" sz="2800" dirty="0" smtClean="0"/>
              <a:t>However, if </a:t>
            </a:r>
            <a:r>
              <a:rPr lang="en-CA" dirty="0" smtClean="0"/>
              <a:t>you took</a:t>
            </a:r>
            <a:r>
              <a:rPr lang="en-CA" sz="2800" dirty="0" smtClean="0"/>
              <a:t> out an ad in the paper proclaiming that “All women are whores”, </a:t>
            </a:r>
            <a:r>
              <a:rPr lang="en-CA" dirty="0" smtClean="0"/>
              <a:t>m</a:t>
            </a:r>
            <a:r>
              <a:rPr lang="en-CA" sz="2800" dirty="0" smtClean="0"/>
              <a:t>any people would hold that there would be convincing grounds for censoring </a:t>
            </a:r>
            <a:r>
              <a:rPr lang="en-CA" dirty="0" smtClean="0"/>
              <a:t>you</a:t>
            </a:r>
            <a:r>
              <a:rPr lang="en-CA" sz="2800" dirty="0" smtClean="0"/>
              <a:t>. 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This week’s readings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Today’s authors not only help us to deepen our understanding of the pornography debate, but also to consider what the limits of autonomy might be with regard to sexual speech.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Andrew Altman 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204864"/>
            <a:ext cx="4042792" cy="4032448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sz="2800" dirty="0" smtClean="0"/>
              <a:t>Argues that access to pornography, even that which is violent and degrading to women, should be protected to uphold sexual autonomy.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dirty="0" smtClean="0"/>
              <a:t>We have “a right to be turned on” by depictions of rape, battery, etc.</a:t>
            </a:r>
          </a:p>
        </p:txBody>
      </p:sp>
      <p:pic>
        <p:nvPicPr>
          <p:cNvPr id="44036" name="Picture 5" descr="http://www2.gsu.edu/~wwwphi/images/PHIL/AAltm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1628800"/>
            <a:ext cx="1952625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Autonomy in the sexual sphere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CA" smtClean="0"/>
              <a:t>Altman argues that autonomy, for him a supreme value, contains an important sexual component.</a:t>
            </a:r>
          </a:p>
          <a:p>
            <a:pPr>
              <a:lnSpc>
                <a:spcPct val="90000"/>
              </a:lnSpc>
            </a:pPr>
            <a:r>
              <a:rPr lang="en-CA" smtClean="0"/>
              <a:t>In other words, freedom of action extends to the sphere of sexual action.</a:t>
            </a:r>
          </a:p>
          <a:p>
            <a:pPr>
              <a:lnSpc>
                <a:spcPct val="90000"/>
              </a:lnSpc>
            </a:pPr>
            <a:r>
              <a:rPr lang="en-CA" smtClean="0"/>
              <a:t>The harm principle would seem to apply here; rape or sex with minors who cannot consent would not count as morally legitimate uses of one’s autonomy.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The scope of sexual autonomy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CA" sz="2800" dirty="0" smtClean="0"/>
              <a:t>For Altman, sexual autonomy covers such things as one’s choice of sexual partners, sex outside of marriage, one’s sexual orientation, and access/use of birth control.</a:t>
            </a:r>
          </a:p>
          <a:p>
            <a:pPr>
              <a:lnSpc>
                <a:spcPct val="90000"/>
              </a:lnSpc>
            </a:pPr>
            <a:r>
              <a:rPr lang="en-CA" sz="2800" dirty="0" smtClean="0"/>
              <a:t>Viewing and accessing pornography – even depictions of violent degradation to women – also belongs here according to him.</a:t>
            </a:r>
          </a:p>
          <a:p>
            <a:pPr lvl="1">
              <a:lnSpc>
                <a:spcPct val="90000"/>
              </a:lnSpc>
            </a:pPr>
            <a:r>
              <a:rPr lang="en-CA" sz="2600" dirty="0" smtClean="0"/>
              <a:t>Is this convincing? What do you make of the claim that the moral right to use contraception is equivalent to the moral right to masturbate to misogynist sex movies?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sz="4000" smtClean="0"/>
              <a:t>Pornography, bad character and harm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CA" sz="2800" dirty="0" smtClean="0"/>
              <a:t>Altman concedes that pornography often harms women on the production end, and that efforts should be made to reduce such harms.</a:t>
            </a:r>
          </a:p>
          <a:p>
            <a:pPr>
              <a:lnSpc>
                <a:spcPct val="90000"/>
              </a:lnSpc>
            </a:pPr>
            <a:r>
              <a:rPr lang="en-CA" sz="2800" dirty="0" smtClean="0"/>
              <a:t>He also concedes that much pornography is degrading to women as a group.</a:t>
            </a:r>
          </a:p>
          <a:p>
            <a:pPr>
              <a:lnSpc>
                <a:spcPct val="90000"/>
              </a:lnSpc>
            </a:pPr>
            <a:r>
              <a:rPr lang="en-CA" sz="2800" dirty="0" smtClean="0"/>
              <a:t>Further, he allows that “getting off” to misogynist porn is a sign of a bad character (think virtue theory here).</a:t>
            </a:r>
          </a:p>
          <a:p>
            <a:pPr>
              <a:lnSpc>
                <a:spcPct val="90000"/>
              </a:lnSpc>
            </a:pPr>
            <a:r>
              <a:rPr lang="en-CA" sz="2800" dirty="0" smtClean="0"/>
              <a:t>So why does he still uphold a right to pornography? 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“The price we pay”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CA" sz="2800" dirty="0" smtClean="0"/>
              <a:t>Admitting that violent, degrading pornography is harmful, and that its enjoyment suggests character flaws, Altman argues that </a:t>
            </a:r>
            <a:r>
              <a:rPr lang="en-CA" sz="2800" i="1" dirty="0" smtClean="0"/>
              <a:t>banning it would constitute an even greater harm</a:t>
            </a:r>
            <a:r>
              <a:rPr lang="en-CA" sz="2800" dirty="0" smtClean="0"/>
              <a:t>.</a:t>
            </a:r>
          </a:p>
          <a:p>
            <a:r>
              <a:rPr lang="en-CA" sz="2800" dirty="0" smtClean="0"/>
              <a:t>The existence and free access to such materials are just “the price we pay” for our liberal sexual morality; for a moral climate upholding autonomy in the sexual sphere (broadly construed to include sexual orientation, rights to contraception, etc.). 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Susan J. Brison  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28800"/>
            <a:ext cx="3898776" cy="4497363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CA" sz="2400" dirty="0" smtClean="0"/>
              <a:t>Not convinced by Altman’s pro-porn argument.</a:t>
            </a:r>
          </a:p>
          <a:p>
            <a:pPr>
              <a:lnSpc>
                <a:spcPct val="80000"/>
              </a:lnSpc>
            </a:pPr>
            <a:r>
              <a:rPr lang="en-CA" sz="2400" dirty="0" smtClean="0"/>
              <a:t>Argues that violent, misogynistic sexual depictions are sufficiently harmful to rule out a moral right to producing, selling or consuming them. “The price we pay” is actually too high. </a:t>
            </a:r>
          </a:p>
          <a:p>
            <a:pPr>
              <a:lnSpc>
                <a:spcPct val="80000"/>
              </a:lnSpc>
            </a:pPr>
            <a:endParaRPr lang="en-CA" sz="2400" dirty="0" smtClean="0"/>
          </a:p>
        </p:txBody>
      </p:sp>
      <p:pic>
        <p:nvPicPr>
          <p:cNvPr id="49156" name="Picture 2" descr="http://www.dartmouth.edu/~vox/0506/0220/images/brison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436096" y="1628800"/>
            <a:ext cx="1779588" cy="2895600"/>
          </a:xfrm>
          <a:noFill/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sz="4000" dirty="0" smtClean="0"/>
              <a:t>“If you don’t like it, don’t look at it”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Brison takes issue with defences like this one.</a:t>
            </a:r>
          </a:p>
          <a:p>
            <a:r>
              <a:rPr lang="en-CA" dirty="0" smtClean="0"/>
              <a:t>“This is a satisfactory response only if the behaviour in question isn’t harming anyone.” </a:t>
            </a:r>
          </a:p>
          <a:p>
            <a:r>
              <a:rPr lang="en-CA" dirty="0" smtClean="0"/>
              <a:t>Harm is central to her argument.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Harms to participants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sz="3000" dirty="0" smtClean="0"/>
              <a:t>Brison seriously questions claims that women consent to act in violent, degrading pornography, given the patriarchal culture and climate of pervasive female poverty.</a:t>
            </a:r>
          </a:p>
          <a:p>
            <a:r>
              <a:rPr lang="en-CA" sz="3000" dirty="0" smtClean="0"/>
              <a:t>On her view, women are more or less tricked or forced down a road with various harms at its end. </a:t>
            </a:r>
          </a:p>
          <a:p>
            <a:pPr lvl="1"/>
            <a:r>
              <a:rPr lang="en-CA" dirty="0" smtClean="0"/>
              <a:t>Is this unfair to women who might legitimately desire and consent to violent sex, etc?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Harms to non-participants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smtClean="0"/>
              <a:t>Brison also argues that porn can harm non-participants in at least four ways:</a:t>
            </a:r>
          </a:p>
          <a:p>
            <a:pPr lvl="2"/>
            <a:r>
              <a:rPr lang="en-CA" smtClean="0"/>
              <a:t>People can have porn forced on them;</a:t>
            </a:r>
          </a:p>
          <a:p>
            <a:pPr lvl="2"/>
            <a:r>
              <a:rPr lang="en-CA" smtClean="0"/>
              <a:t>Discrimination and abuse of girls and women is increased and reinforced by male consumption;</a:t>
            </a:r>
          </a:p>
          <a:p>
            <a:pPr lvl="2"/>
            <a:r>
              <a:rPr lang="en-CA" smtClean="0"/>
              <a:t>Men and boys are harmed by having their sexualities distorted through consumption;</a:t>
            </a:r>
          </a:p>
          <a:p>
            <a:pPr lvl="2"/>
            <a:r>
              <a:rPr lang="en-CA" smtClean="0"/>
              <a:t>Those already victims of sexual violence are harmed when depictions of what they had to endure are widely available. </a:t>
            </a:r>
          </a:p>
          <a:p>
            <a:pPr lvl="2"/>
            <a:endParaRPr lang="en-CA" smtClean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z="4000" smtClean="0"/>
              <a:t>Autonomy and sexual preferences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CA" sz="2800" dirty="0" smtClean="0"/>
              <a:t>Brison points to the apparent </a:t>
            </a:r>
            <a:r>
              <a:rPr lang="en-CA" sz="2800" i="1" dirty="0" smtClean="0"/>
              <a:t>malleability</a:t>
            </a:r>
            <a:r>
              <a:rPr lang="en-CA" sz="2800" dirty="0" smtClean="0"/>
              <a:t> of sexual preferences; human beings, within certain parameters, seem to develop their sexualities over time, with environmental input as a factor.</a:t>
            </a:r>
          </a:p>
          <a:p>
            <a:pPr>
              <a:lnSpc>
                <a:spcPct val="90000"/>
              </a:lnSpc>
            </a:pPr>
            <a:r>
              <a:rPr lang="en-CA" sz="2800" dirty="0" smtClean="0"/>
              <a:t>So why should we have a right to enjoy something that is not necessarily a fixed part of our nature?</a:t>
            </a:r>
          </a:p>
          <a:p>
            <a:pPr>
              <a:lnSpc>
                <a:spcPct val="90000"/>
              </a:lnSpc>
            </a:pPr>
            <a:r>
              <a:rPr lang="en-CA" sz="2800" dirty="0" smtClean="0"/>
              <a:t>Access to misogynist pornography is not like access to food; we don’t really need it.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Autonomy and sexual preferences, continued</a:t>
            </a:r>
          </a:p>
        </p:txBody>
      </p:sp>
      <p:sp>
        <p:nvSpPr>
          <p:cNvPr id="5427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The sheer </a:t>
            </a:r>
            <a:r>
              <a:rPr lang="en-CA" i="1" dirty="0" smtClean="0"/>
              <a:t>variety</a:t>
            </a:r>
            <a:r>
              <a:rPr lang="en-CA" dirty="0" smtClean="0"/>
              <a:t> of sexual preferences also poses a problem. </a:t>
            </a:r>
            <a:endParaRPr lang="en-CA" dirty="0" smtClean="0"/>
          </a:p>
          <a:p>
            <a:pPr lvl="1"/>
            <a:r>
              <a:rPr lang="en-CA" dirty="0" smtClean="0"/>
              <a:t>Does </a:t>
            </a:r>
            <a:r>
              <a:rPr lang="en-CA" i="1" dirty="0" smtClean="0"/>
              <a:t>every</a:t>
            </a:r>
            <a:r>
              <a:rPr lang="en-CA" dirty="0" smtClean="0"/>
              <a:t> predilection or fetish entail a </a:t>
            </a:r>
            <a:r>
              <a:rPr lang="en-CA" i="1" dirty="0" smtClean="0"/>
              <a:t>right</a:t>
            </a:r>
            <a:r>
              <a:rPr lang="en-CA" dirty="0" smtClean="0"/>
              <a:t> to enjoyment? </a:t>
            </a:r>
          </a:p>
          <a:p>
            <a:pPr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Progressive, not liberal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sz="2800" smtClean="0"/>
              <a:t>Brison charges “liberal sexual morality” of the kind championed by Altman with blindness regarding harm; it often assumes that practices are harmless, purely a private matter, etc, when they are not.</a:t>
            </a:r>
          </a:p>
          <a:p>
            <a:r>
              <a:rPr lang="en-CA" sz="2800" smtClean="0"/>
              <a:t>She advocates a “progressive sexual morality”; a process of deeply questioning given assumptions about sex.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Main ideas for this week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The definition of pornography is contentious. </a:t>
            </a:r>
          </a:p>
          <a:p>
            <a:r>
              <a:rPr lang="en-CA" dirty="0" smtClean="0"/>
              <a:t>As with drugs, autonomy and harm can be used as guiding concepts to think through the pornography debate. </a:t>
            </a:r>
          </a:p>
          <a:p>
            <a:r>
              <a:rPr lang="en-CA" dirty="0" smtClean="0"/>
              <a:t>Perhaps people have a right to consume and produce it because their autonomy requires it; perhaps not, because the production and consumption of pornography harms others. </a:t>
            </a:r>
            <a:endParaRPr lang="en-CA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5375</TotalTime>
  <Words>3439</Words>
  <Application>Microsoft Office PowerPoint</Application>
  <PresentationFormat>On-screen Show (4:3)</PresentationFormat>
  <Paragraphs>189</Paragraphs>
  <Slides>50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1" baseType="lpstr">
      <vt:lpstr>Urban</vt:lpstr>
      <vt:lpstr>PHIL1550A: Introduction to Ethics and Social Issues</vt:lpstr>
      <vt:lpstr>Extending the discussion </vt:lpstr>
      <vt:lpstr>Defining “pornography”</vt:lpstr>
      <vt:lpstr>The classical definition</vt:lpstr>
      <vt:lpstr>The hazards of definition</vt:lpstr>
      <vt:lpstr>A neutral definition?</vt:lpstr>
      <vt:lpstr>So what’s wrong with depictions intended to arouse others?</vt:lpstr>
      <vt:lpstr>The harm principle revisited</vt:lpstr>
      <vt:lpstr>The harm principle revisited, continued</vt:lpstr>
      <vt:lpstr>Mill and porn?</vt:lpstr>
      <vt:lpstr>Pornography and harm</vt:lpstr>
      <vt:lpstr>Pornography and harm: production</vt:lpstr>
      <vt:lpstr>Possible solutions on the production end</vt:lpstr>
      <vt:lpstr>Possible solutions, continued</vt:lpstr>
      <vt:lpstr>Pornography as industry</vt:lpstr>
      <vt:lpstr>Pornography and harm: consumption</vt:lpstr>
      <vt:lpstr>Pornography and racism</vt:lpstr>
      <vt:lpstr>Pornography and racism, continued</vt:lpstr>
      <vt:lpstr>Possible solutions on the consumption end</vt:lpstr>
      <vt:lpstr>Consent</vt:lpstr>
      <vt:lpstr>Consent that harms others</vt:lpstr>
      <vt:lpstr>Andrea Dworkin</vt:lpstr>
      <vt:lpstr>Dworkin on the behavioural effects of porn</vt:lpstr>
      <vt:lpstr>Objectification</vt:lpstr>
      <vt:lpstr>Is objectification always bad?</vt:lpstr>
      <vt:lpstr>Objectification and sexual spectatorship</vt:lpstr>
      <vt:lpstr>Feminist / anti-oppressive porn?</vt:lpstr>
      <vt:lpstr>Many female pornographers are not feminist / anti-oppressive</vt:lpstr>
      <vt:lpstr>Is feminist / anti-oppressive porn still morally problematic?</vt:lpstr>
      <vt:lpstr>Is feminist / anti-oppressive porn narrowly normative?</vt:lpstr>
      <vt:lpstr>Limits to Dworkin’s approach</vt:lpstr>
      <vt:lpstr>Why is Dworkin’s view so strict?</vt:lpstr>
      <vt:lpstr>Porn in utopia?</vt:lpstr>
      <vt:lpstr>Pornography as speech?</vt:lpstr>
      <vt:lpstr>Sexual speech as harmful?</vt:lpstr>
      <vt:lpstr>Sexual speech and harm, continued</vt:lpstr>
      <vt:lpstr>This week’s readings</vt:lpstr>
      <vt:lpstr>Andrew Altman </vt:lpstr>
      <vt:lpstr>Autonomy in the sexual sphere</vt:lpstr>
      <vt:lpstr>The scope of sexual autonomy</vt:lpstr>
      <vt:lpstr>Pornography, bad character and harm</vt:lpstr>
      <vt:lpstr>“The price we pay”</vt:lpstr>
      <vt:lpstr>Susan J. Brison  </vt:lpstr>
      <vt:lpstr>“If you don’t like it, don’t look at it”</vt:lpstr>
      <vt:lpstr>Harms to participants</vt:lpstr>
      <vt:lpstr>Harms to non-participants</vt:lpstr>
      <vt:lpstr>Autonomy and sexual preferences</vt:lpstr>
      <vt:lpstr>Autonomy and sexual preferences, continued</vt:lpstr>
      <vt:lpstr>Progressive, not liberal</vt:lpstr>
      <vt:lpstr>Main ideas for this week 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PHI1101 Reasoning and Critical Thinking</dc:title>
  <dc:creator>Anna Seifried</dc:creator>
  <cp:lastModifiedBy>Anna Seifried</cp:lastModifiedBy>
  <cp:revision>743</cp:revision>
  <dcterms:created xsi:type="dcterms:W3CDTF">2011-09-01T16:56:29Z</dcterms:created>
  <dcterms:modified xsi:type="dcterms:W3CDTF">2012-02-09T03:18:46Z</dcterms:modified>
</cp:coreProperties>
</file>