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9" r:id="rId3"/>
    <p:sldId id="356" r:id="rId4"/>
    <p:sldId id="443" r:id="rId5"/>
    <p:sldId id="444" r:id="rId6"/>
    <p:sldId id="460" r:id="rId7"/>
    <p:sldId id="461" r:id="rId8"/>
    <p:sldId id="468" r:id="rId9"/>
    <p:sldId id="462" r:id="rId10"/>
    <p:sldId id="469" r:id="rId11"/>
    <p:sldId id="466" r:id="rId12"/>
    <p:sldId id="467" r:id="rId13"/>
    <p:sldId id="445" r:id="rId14"/>
    <p:sldId id="415" r:id="rId15"/>
    <p:sldId id="470" r:id="rId16"/>
    <p:sldId id="471" r:id="rId17"/>
    <p:sldId id="421" r:id="rId18"/>
    <p:sldId id="422" r:id="rId19"/>
    <p:sldId id="484" r:id="rId20"/>
    <p:sldId id="485" r:id="rId21"/>
    <p:sldId id="427" r:id="rId22"/>
    <p:sldId id="483" r:id="rId23"/>
    <p:sldId id="474" r:id="rId24"/>
    <p:sldId id="475" r:id="rId25"/>
    <p:sldId id="476" r:id="rId26"/>
    <p:sldId id="477" r:id="rId27"/>
    <p:sldId id="478" r:id="rId28"/>
    <p:sldId id="486" r:id="rId29"/>
    <p:sldId id="479" r:id="rId30"/>
    <p:sldId id="480" r:id="rId31"/>
    <p:sldId id="481" r:id="rId32"/>
    <p:sldId id="473"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89409" autoAdjust="0"/>
  </p:normalViewPr>
  <p:slideViewPr>
    <p:cSldViewPr>
      <p:cViewPr varScale="1">
        <p:scale>
          <a:sx n="65" d="100"/>
          <a:sy n="65" d="100"/>
        </p:scale>
        <p:origin x="-276" y="-114"/>
      </p:cViewPr>
      <p:guideLst>
        <p:guide orient="horz" pos="2160"/>
        <p:guide pos="283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78DCCD-14C0-46FB-9106-8EC8616DBA33}" type="datetimeFigureOut">
              <a:rPr lang="en-CA" smtClean="0"/>
              <a:pPr/>
              <a:t>29/05/2013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02FEC-9A50-40C7-9D49-447D15254A7B}" type="slidenum">
              <a:rPr lang="en-CA" smtClean="0"/>
              <a:pPr/>
              <a:t>‹#›</a:t>
            </a:fld>
            <a:endParaRPr lang="en-CA" dirty="0"/>
          </a:p>
        </p:txBody>
      </p:sp>
    </p:spTree>
    <p:extLst>
      <p:ext uri="{BB962C8B-B14F-4D97-AF65-F5344CB8AC3E}">
        <p14:creationId xmlns:p14="http://schemas.microsoft.com/office/powerpoint/2010/main" val="2845986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en.wikipedia.org/wiki/File:Henry_Gustav_1.jpg"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psychospaces.wikispaces.com/file/view/d_10_cr_lan_2a.jpg/272324762/d_10_cr_lan_2a.jp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andrewhillary.com/image.axd?picture=2011/8/broca_wernicke.jpg"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psychclassics.yorku.ca/Broca/perte-e.htm"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cdn.screenrant.com/wp-content/uploads/Star-Wars-Blu-ray.jp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minddisorders.com/images/gemd_01_img0020.jpg"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us.cdn2.123rf.com/168nwm/eskay/eskay0506/eskay050600036/202988-a-young-woman-thinking-of-her-next-move-while-holding-a-chess-piece-in-her-hand.jpg"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www.taftoys.com/Products/Fullsize/10865a.jpg"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lafayettelifesciences.com/product_detail.asp?itemid=167"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ogle.ca/url?sa=t&amp;rct=j&amp;q=&amp;esrc=s&amp;source=web&amp;cd=1&amp;ved=0CEMQFjAA&amp;url=http://www.apef.com.pt/download.php?path=pdfs&amp;filename=APEF_20081008213212_Teste_de_Conexao_Numerica__Avaliacao_Encefalopatia_Hepatica.pdf&amp;ei=CxKmUY2SNI7OyAHLyIGwDw&amp;usg=AFQjCNHzUOzgCuyLsAS9TwNfFTwTS3WKPQ&amp;sig2=Ax6SFjOFN3KWP8vdDWZFWQ&amp;bvm=bv.47008514,d.aWc"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www.braininjury.com/images/injured01.gif"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http://en.wikipedia.org/wiki/File:Henry_Gustav_1.jpg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5</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http://psychospaces.wikispaces.com/file/view/d_10_cr_lan_2a.jpg/272324762/d_10_cr_lan_2a.jpg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7</a:t>
            </a:fld>
            <a:endParaRPr lang="en-C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http://www.andrewhillary.com/image.axd?picture=2011%2F8%2Fbroca_wernicke.jpg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8</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http://psychclassics.yorku.ca/Broca/perte-e.htm</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9</a:t>
            </a:fld>
            <a:endParaRPr lang="en-CA"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http://cdn.screenrant.com/wp-content/uploads/Star-Wars-Blu-ray.jpg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15</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http://www.minddisorders.com/images/gemd_01_img0020.jpg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18</a:t>
            </a:fld>
            <a:endParaRPr lang="en-C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http://us.cdn2.123rf.com/168nwm/eskay/eskay0506/eskay050600036/202988-a-young-woman-thinking-of-her-next-move-while-holding-a-chess-piece-in-her-hand.jpg</a:t>
            </a:r>
            <a:endParaRPr lang="en-US" dirty="0" smtClean="0"/>
          </a:p>
          <a:p>
            <a:r>
              <a:rPr lang="en-US" dirty="0" smtClean="0">
                <a:hlinkClick r:id="rId4"/>
              </a:rPr>
              <a:t>http://www.taftoys.com/Products/Fullsize/10865a.jpg</a:t>
            </a:r>
            <a:endParaRPr lang="en-US" dirty="0"/>
          </a:p>
        </p:txBody>
      </p:sp>
      <p:sp>
        <p:nvSpPr>
          <p:cNvPr id="4" name="Slide Number Placeholder 3"/>
          <p:cNvSpPr>
            <a:spLocks noGrp="1"/>
          </p:cNvSpPr>
          <p:nvPr>
            <p:ph type="sldNum" sz="quarter" idx="10"/>
          </p:nvPr>
        </p:nvSpPr>
        <p:spPr/>
        <p:txBody>
          <a:bodyPr/>
          <a:lstStyle/>
          <a:p>
            <a:fld id="{B72EC5EC-798A-474F-BF99-754E0EA5C0D7}" type="slidenum">
              <a:rPr lang="en-US" smtClean="0"/>
              <a:pPr/>
              <a:t>24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mtClean="0">
                <a:hlinkClick r:id="rId3"/>
              </a:rPr>
              <a:t>http://www.lafayettelifesciences.com/product_detail.asp?itemid=167</a:t>
            </a:r>
            <a:endParaRPr lang="en-US"/>
          </a:p>
        </p:txBody>
      </p:sp>
      <p:sp>
        <p:nvSpPr>
          <p:cNvPr id="4" name="Slide Number Placeholder 3"/>
          <p:cNvSpPr>
            <a:spLocks noGrp="1"/>
          </p:cNvSpPr>
          <p:nvPr>
            <p:ph type="sldNum" sz="quarter" idx="10"/>
          </p:nvPr>
        </p:nvSpPr>
        <p:spPr/>
        <p:txBody>
          <a:bodyPr/>
          <a:lstStyle/>
          <a:p>
            <a:fld id="{B72EC5EC-798A-474F-BF99-754E0EA5C0D7}" type="slidenum">
              <a:rPr lang="en-US" smtClean="0"/>
              <a:pPr/>
              <a:t>26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s://www.google.ca/url?sa=t&amp;rct=j&amp;q=&amp;esrc=s&amp;source=web&amp;cd=1&amp;ved=0CEMQFjAA&amp;url=http%3A%2F%2Fwww.apef.com.pt%2Fdownload.php%3Fpath%3Dpdfs%26filename%3DAPEF_20081008213212_Teste_de_Conexao_Numerica__Avaliacao_Encefalopatia_Hepatica.pdf&amp;ei=CxKmUY2SNI7OyAHLyIGwDw&amp;usg=AFQjCNHzUOzgCuyLsAS9TwNfFTwTS3WKPQ&amp;sig2=Ax6SFjOFN3KWP8vdDWZFWQ&amp;bvm=bv.47008514,d.aWc</a:t>
            </a:r>
            <a:endParaRPr lang="en-US" dirty="0" smtClean="0"/>
          </a:p>
          <a:p>
            <a:endParaRPr lang="en-CA" dirty="0" smtClean="0"/>
          </a:p>
          <a:p>
            <a:r>
              <a:rPr lang="en-US" dirty="0" smtClean="0">
                <a:hlinkClick r:id="rId4"/>
              </a:rPr>
              <a:t>http://www.braininjury.com/images/injured01.gif</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27</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DC9224-FB8C-45E3-AF57-7E3B5B424C92}" type="datetime1">
              <a:rPr lang="en-US" smtClean="0"/>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479A3A0-576E-49D3-B408-21B2FDB03A1B}" type="datetime1">
              <a:rPr lang="en-US" smtClean="0"/>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E162AF-FE87-4BEA-86C1-C5E4203DCBB6}" type="datetime1">
              <a:rPr lang="en-US" smtClean="0"/>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B2DD50-F251-4B63-BFB3-1578A498BF8D}" type="datetime1">
              <a:rPr lang="en-US" smtClean="0"/>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EA7E54-8DC5-42B1-99B5-8523E6932EAB}" type="datetime1">
              <a:rPr lang="en-US" smtClean="0"/>
              <a:t>5/29/2013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1BB13E-EAF0-428F-9489-8310CF1EE363}" type="datetime1">
              <a:rPr lang="en-US" smtClean="0"/>
              <a:t>5/29/2013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7418BE-1DDF-48B3-8067-54954AC334BE}" type="datetime1">
              <a:rPr lang="en-US" smtClean="0"/>
              <a:t>5/29/2013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B7146D-8E50-4591-BDB2-67E4A4A89529}" type="datetime1">
              <a:rPr lang="en-US" smtClean="0"/>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60B649-F45F-4159-BA04-B95CF49BDE94}" type="datetime1">
              <a:rPr lang="en-US" smtClean="0"/>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301B9B-20AC-4E31-A6B2-540716F609E2}" type="datetime1">
              <a:rPr lang="en-US" smtClean="0"/>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DF4DB1-E6CF-4484-BD24-66EBFA2A382C}" type="datetime1">
              <a:rPr lang="en-US" smtClean="0"/>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95F49D-3963-4D19-A754-15169FD4F589}" type="datetime1">
              <a:rPr lang="en-US" smtClean="0"/>
              <a:t>5/29/2013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youtube.com/watch?v=f2IiMEbMnP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youtube.com/watch?v=B-LD5jzXpLE" TargetMode="External"/><Relationship Id="rId4" Type="http://schemas.openxmlformats.org/officeDocument/2006/relationships/image" Target="../media/image7.gi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hyperlink" Target="https://www.google.ca/url?sa=t&amp;rct=j&amp;q=&amp;esrc=s&amp;source=web&amp;cd=1&amp;ved=0CEMQFjAA&amp;url=http://www.apef.com.pt/download.php?path=pdfs&amp;filename=APEF_20081008213212_Teste_de_Conexao_Numerica__Avaliacao_Encefalopatia_Hepatica.pdf&amp;ei=CxKmUY2SNI7OyAH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
            </a:r>
            <a:br>
              <a:rPr lang="en-US" sz="4600" b="1" dirty="0" smtClean="0"/>
            </a:br>
            <a:r>
              <a:rPr lang="en-US" sz="4600" b="1" dirty="0" smtClean="0"/>
              <a:t>Case Studies and </a:t>
            </a:r>
            <a:br>
              <a:rPr lang="en-US" sz="4600" b="1" dirty="0" smtClean="0"/>
            </a:br>
            <a:r>
              <a:rPr lang="en-US" sz="4600" b="1" dirty="0" smtClean="0"/>
              <a:t>Single-Subjects </a:t>
            </a:r>
            <a:r>
              <a:rPr lang="en-US" sz="4600" b="1" dirty="0" smtClean="0"/>
              <a:t>Design</a:t>
            </a: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SzPct val="90000"/>
            </a:pPr>
            <a:endParaRPr lang="en-US" sz="1200" dirty="0" smtClean="0"/>
          </a:p>
          <a:p>
            <a:pPr>
              <a:buSzPct val="90000"/>
            </a:pPr>
            <a:endParaRPr lang="en-US" dirty="0" smtClean="0"/>
          </a:p>
          <a:p>
            <a:pPr>
              <a:buSzPct val="90000"/>
            </a:pPr>
            <a:r>
              <a:rPr lang="en-US" dirty="0" smtClean="0"/>
              <a:t>Case Studies and Case Histories</a:t>
            </a:r>
          </a:p>
          <a:p>
            <a:pPr>
              <a:buSzPct val="90000"/>
            </a:pPr>
            <a:endParaRPr lang="en-US" dirty="0" smtClean="0"/>
          </a:p>
          <a:p>
            <a:pPr>
              <a:buSzPct val="90000"/>
            </a:pPr>
            <a:r>
              <a:rPr lang="en-US" dirty="0" smtClean="0"/>
              <a:t>Single-Case Design</a:t>
            </a:r>
          </a:p>
          <a:p>
            <a:pPr>
              <a:buSzPct val="90000"/>
            </a:pPr>
            <a:endParaRPr lang="en-CA" dirty="0" smtClean="0"/>
          </a:p>
          <a:p>
            <a:pPr>
              <a:buSzPct val="90000"/>
            </a:pPr>
            <a:r>
              <a:rPr lang="en-CA" dirty="0" smtClean="0"/>
              <a:t>Application in neuropsychology</a:t>
            </a:r>
            <a:endParaRPr lang="en-US"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Society exists only as a mental concept; in the real world there are only individuals</a:t>
            </a:r>
            <a:r>
              <a:rPr lang="en-CA" sz="2400" dirty="0" smtClean="0"/>
              <a:t>.”</a:t>
            </a:r>
          </a:p>
          <a:p>
            <a:endParaRPr lang="en-CA" sz="2400" dirty="0" smtClean="0"/>
          </a:p>
          <a:p>
            <a:r>
              <a:rPr lang="en-CA" sz="2400" dirty="0" smtClean="0"/>
              <a:t>- Oscar Wilde</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Case Studies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a:spLocks noGrp="1" noChangeArrowheads="1"/>
          </p:cNvSpPr>
          <p:nvPr>
            <p:ph type="body" idx="1"/>
          </p:nvPr>
        </p:nvSpPr>
        <p:spPr>
          <a:xfrm>
            <a:off x="304800" y="1371600"/>
            <a:ext cx="5562600" cy="4876800"/>
          </a:xfrm>
        </p:spPr>
        <p:txBody>
          <a:bodyPr>
            <a:normAutofit lnSpcReduction="10000"/>
          </a:bodyPr>
          <a:lstStyle/>
          <a:p>
            <a:pPr eaLnBrk="1" hangingPunct="1"/>
            <a:endParaRPr lang="en-GB" sz="1200" dirty="0" smtClean="0"/>
          </a:p>
          <a:p>
            <a:pPr eaLnBrk="1" hangingPunct="1"/>
            <a:r>
              <a:rPr lang="en-GB" sz="3000" dirty="0" smtClean="0"/>
              <a:t>Case studies are intensive descriptions and analyses of a single individual (Shaughnessy, Zechmeister, Zechmeister, 2006).</a:t>
            </a:r>
          </a:p>
          <a:p>
            <a:pPr eaLnBrk="1" hangingPunct="1"/>
            <a:endParaRPr lang="en-GB" sz="1200" dirty="0" smtClean="0"/>
          </a:p>
          <a:p>
            <a:pPr eaLnBrk="1" hangingPunct="1"/>
            <a:r>
              <a:rPr lang="en-GB" sz="3000" dirty="0" smtClean="0"/>
              <a:t>Can be contrasted against case histories which do not provide a treatment</a:t>
            </a:r>
          </a:p>
          <a:p>
            <a:pPr lvl="1"/>
            <a:r>
              <a:rPr lang="en-GB" sz="2600" dirty="0" smtClean="0"/>
              <a:t>i.e., they do not constitute a pretest-posttest design</a:t>
            </a:r>
          </a:p>
          <a:p>
            <a:pPr eaLnBrk="1" hangingPunct="1"/>
            <a:endParaRPr lang="en-GB" sz="3000" dirty="0" smtClean="0"/>
          </a:p>
          <a:p>
            <a:pPr eaLnBrk="1" hangingPunct="1"/>
            <a:endParaRPr lang="en-GB" sz="3000" dirty="0" smtClean="0"/>
          </a:p>
        </p:txBody>
      </p:sp>
      <p:sp>
        <p:nvSpPr>
          <p:cNvPr id="11" name="TextBox 10"/>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4</a:t>
            </a:fld>
            <a:endParaRPr lang="en-CA" sz="1200" dirty="0">
              <a:solidFill>
                <a:schemeClr val="bg1"/>
              </a:solidFill>
            </a:endParaRPr>
          </a:p>
        </p:txBody>
      </p:sp>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Case Studies and Case Histories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9" name="Picture 2"/>
          <p:cNvPicPr>
            <a:picLocks noChangeAspect="1" noChangeArrowheads="1"/>
          </p:cNvPicPr>
          <p:nvPr/>
        </p:nvPicPr>
        <p:blipFill>
          <a:blip r:embed="rId2" cstate="print"/>
          <a:srcRect/>
          <a:stretch>
            <a:fillRect/>
          </a:stretch>
        </p:blipFill>
        <p:spPr bwMode="auto">
          <a:xfrm>
            <a:off x="5715000" y="2057400"/>
            <a:ext cx="2953897" cy="342900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B6F15528-21DE-4FAA-801E-634DDDAF4B2B}"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p:cNvSpPr>
            <a:spLocks noGrp="1" noChangeArrowheads="1"/>
          </p:cNvSpPr>
          <p:nvPr>
            <p:ph type="body" idx="1"/>
          </p:nvPr>
        </p:nvSpPr>
        <p:spPr>
          <a:xfrm>
            <a:off x="304800" y="1258888"/>
            <a:ext cx="5943600" cy="5181600"/>
          </a:xfrm>
        </p:spPr>
        <p:txBody>
          <a:bodyPr>
            <a:normAutofit fontScale="92500" lnSpcReduction="10000"/>
          </a:bodyPr>
          <a:lstStyle/>
          <a:p>
            <a:pPr eaLnBrk="1" hangingPunct="1"/>
            <a:endParaRPr lang="en-CA" sz="1200" dirty="0" smtClean="0"/>
          </a:p>
          <a:p>
            <a:pPr eaLnBrk="1" hangingPunct="1"/>
            <a:r>
              <a:rPr lang="en-CA" sz="3000" dirty="0" smtClean="0"/>
              <a:t>Case histories and case studies have provided the basis for considerable advances in early neuroscience</a:t>
            </a:r>
          </a:p>
          <a:p>
            <a:pPr lvl="1"/>
            <a:r>
              <a:rPr lang="en-CA" sz="2600" dirty="0" smtClean="0"/>
              <a:t>Phineas Gage (Damasio et al., 1994;  Harlow, 1848)</a:t>
            </a:r>
          </a:p>
          <a:p>
            <a:pPr lvl="1"/>
            <a:r>
              <a:rPr lang="en-CA" sz="2600" dirty="0" smtClean="0"/>
              <a:t>HM (Scoville &amp; Milner, 1957)</a:t>
            </a:r>
          </a:p>
          <a:p>
            <a:pPr lvl="1"/>
            <a:r>
              <a:rPr lang="en-CA" sz="2600" b="1" dirty="0" smtClean="0"/>
              <a:t>‘Tan’ (Broca, 1861)</a:t>
            </a:r>
          </a:p>
          <a:p>
            <a:pPr eaLnBrk="1" hangingPunct="1"/>
            <a:endParaRPr lang="en-CA" sz="1200" dirty="0" smtClean="0"/>
          </a:p>
          <a:p>
            <a:pPr eaLnBrk="1" hangingPunct="1"/>
            <a:r>
              <a:rPr lang="en-CA" sz="3000" dirty="0" smtClean="0"/>
              <a:t>As we will see in the next lecture, this is close to the correlational logic</a:t>
            </a:r>
          </a:p>
          <a:p>
            <a:pPr lvl="1"/>
            <a:r>
              <a:rPr lang="en-CA" sz="2600" dirty="0" smtClean="0"/>
              <a:t>Impaired function and neurological damage (co-occurrence)</a:t>
            </a:r>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5</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Famous Cases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5</a:t>
            </a:fld>
            <a:endParaRPr lang="en-US" dirty="0"/>
          </a:p>
        </p:txBody>
      </p:sp>
      <p:pic>
        <p:nvPicPr>
          <p:cNvPr id="33796" name="Picture 4" descr="http://3.bp.blogspot.com/_JprpmGxj4qc/SnHXKzlkCSI/AAAAAAAAAws/W_8A2fw5rUU/s320/phineas_gage.jpg"/>
          <p:cNvPicPr>
            <a:picLocks noChangeAspect="1" noChangeArrowheads="1"/>
          </p:cNvPicPr>
          <p:nvPr/>
        </p:nvPicPr>
        <p:blipFill>
          <a:blip r:embed="rId3"/>
          <a:srcRect/>
          <a:stretch>
            <a:fillRect/>
          </a:stretch>
        </p:blipFill>
        <p:spPr bwMode="auto">
          <a:xfrm>
            <a:off x="6172200" y="1362075"/>
            <a:ext cx="2133600" cy="2905125"/>
          </a:xfrm>
          <a:prstGeom prst="rect">
            <a:avLst/>
          </a:prstGeom>
          <a:noFill/>
        </p:spPr>
      </p:pic>
      <p:pic>
        <p:nvPicPr>
          <p:cNvPr id="33794" name="Picture 2" descr="File:Henry Gustav 1.jpg"/>
          <p:cNvPicPr>
            <a:picLocks noChangeAspect="1" noChangeArrowheads="1"/>
          </p:cNvPicPr>
          <p:nvPr/>
        </p:nvPicPr>
        <p:blipFill>
          <a:blip r:embed="rId4"/>
          <a:srcRect/>
          <a:stretch>
            <a:fillRect/>
          </a:stretch>
        </p:blipFill>
        <p:spPr bwMode="auto">
          <a:xfrm>
            <a:off x="6553200" y="4418357"/>
            <a:ext cx="2305050" cy="175384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migraine-aura.org/site/content/e27891/e27265/e26585/e26790/e47357/wernicke_en.jpg"/>
          <p:cNvPicPr>
            <a:picLocks noChangeAspect="1" noChangeArrowheads="1"/>
          </p:cNvPicPr>
          <p:nvPr/>
        </p:nvPicPr>
        <p:blipFill>
          <a:blip r:embed="rId2" cstate="print"/>
          <a:srcRect/>
          <a:stretch>
            <a:fillRect/>
          </a:stretch>
        </p:blipFill>
        <p:spPr bwMode="auto">
          <a:xfrm>
            <a:off x="6400800" y="3771900"/>
            <a:ext cx="2407920" cy="3009900"/>
          </a:xfrm>
          <a:prstGeom prst="rect">
            <a:avLst/>
          </a:prstGeom>
          <a:noFill/>
        </p:spPr>
      </p:pic>
      <p:sp>
        <p:nvSpPr>
          <p:cNvPr id="3" name="Content Placeholder 2"/>
          <p:cNvSpPr>
            <a:spLocks noGrp="1"/>
          </p:cNvSpPr>
          <p:nvPr>
            <p:ph idx="1"/>
          </p:nvPr>
        </p:nvSpPr>
        <p:spPr>
          <a:xfrm>
            <a:off x="457200" y="1371600"/>
            <a:ext cx="5867400" cy="5029200"/>
          </a:xfrm>
        </p:spPr>
        <p:txBody>
          <a:bodyPr>
            <a:normAutofit/>
          </a:bodyPr>
          <a:lstStyle/>
          <a:p>
            <a:r>
              <a:rPr lang="en-US" sz="2800" dirty="0" smtClean="0"/>
              <a:t>One of the most prolific research areas to use quasi-experimental method is neuroscience</a:t>
            </a:r>
          </a:p>
          <a:p>
            <a:endParaRPr lang="en-US" sz="1200" dirty="0" smtClean="0"/>
          </a:p>
          <a:p>
            <a:r>
              <a:rPr lang="en-US" sz="2800" dirty="0" smtClean="0"/>
              <a:t>One of the earliest techniques to identify a consistent relationship between damage to an area of the brain and performance deficits</a:t>
            </a:r>
          </a:p>
          <a:p>
            <a:endParaRPr lang="en-US" sz="1200" dirty="0" smtClean="0"/>
          </a:p>
          <a:p>
            <a:r>
              <a:rPr lang="en-US" sz="2800" dirty="0" smtClean="0"/>
              <a:t>One of the most well studied are those provided by Paul Broca and Carl Wernicke</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Case Histories in Neuroscience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www.skeptricks.com/images/Pierre%20Paul%20Broca.jpg"/>
          <p:cNvPicPr>
            <a:picLocks noChangeAspect="1" noChangeArrowheads="1"/>
          </p:cNvPicPr>
          <p:nvPr/>
        </p:nvPicPr>
        <p:blipFill>
          <a:blip r:embed="rId3" cstate="print"/>
          <a:srcRect/>
          <a:stretch>
            <a:fillRect/>
          </a:stretch>
        </p:blipFill>
        <p:spPr bwMode="auto">
          <a:xfrm>
            <a:off x="6705600" y="1219200"/>
            <a:ext cx="1812288" cy="25146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648200" cy="4876800"/>
          </a:xfrm>
        </p:spPr>
        <p:txBody>
          <a:bodyPr/>
          <a:lstStyle/>
          <a:p>
            <a:endParaRPr lang="en-CA" sz="1200" dirty="0" smtClean="0"/>
          </a:p>
          <a:p>
            <a:r>
              <a:rPr lang="en-CA" sz="2600" dirty="0" smtClean="0"/>
              <a:t>Together with the motor cortex, Broca’s and Wernicke’s areas create a circuit for speech </a:t>
            </a:r>
            <a:r>
              <a:rPr lang="en-CA" sz="2600" i="1" dirty="0" smtClean="0"/>
              <a:t>production</a:t>
            </a:r>
            <a:r>
              <a:rPr lang="en-CA" sz="2600" dirty="0" smtClean="0"/>
              <a:t> and </a:t>
            </a:r>
            <a:r>
              <a:rPr lang="en-CA" sz="2600" i="1" dirty="0" smtClean="0"/>
              <a:t>comprehension</a:t>
            </a:r>
            <a:r>
              <a:rPr lang="en-CA" sz="2600" dirty="0" smtClean="0"/>
              <a:t>, respectively</a:t>
            </a:r>
          </a:p>
          <a:p>
            <a:endParaRPr lang="en-CA" sz="1200" dirty="0" smtClean="0"/>
          </a:p>
          <a:p>
            <a:r>
              <a:rPr lang="en-CA" sz="2600" dirty="0" smtClean="0"/>
              <a:t>We cannot cause brain damage, the participants in the study are therefore not randomly assigned</a:t>
            </a:r>
          </a:p>
        </p:txBody>
      </p:sp>
      <p:pic>
        <p:nvPicPr>
          <p:cNvPr id="1026" name="Picture 2" descr="http://www.gazzaro.it/g/language%20in%20the%20brain_file/broca_wernicke_speak.gif">
            <a:hlinkClick r:id="rId3"/>
          </p:cNvPr>
          <p:cNvPicPr>
            <a:picLocks noChangeAspect="1" noChangeArrowheads="1"/>
          </p:cNvPicPr>
          <p:nvPr/>
        </p:nvPicPr>
        <p:blipFill>
          <a:blip r:embed="rId4" cstate="print"/>
          <a:srcRect/>
          <a:stretch>
            <a:fillRect/>
          </a:stretch>
        </p:blipFill>
        <p:spPr bwMode="auto">
          <a:xfrm>
            <a:off x="5181600" y="1676400"/>
            <a:ext cx="3573800" cy="3048000"/>
          </a:xfrm>
          <a:prstGeom prst="rect">
            <a:avLst/>
          </a:prstGeom>
          <a:noFill/>
        </p:spPr>
      </p:pic>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Speech Comprehension and Production</a:t>
            </a:r>
          </a:p>
        </p:txBody>
      </p:sp>
      <p:sp>
        <p:nvSpPr>
          <p:cNvPr id="6" name="Action Button: Forward or Next 5">
            <a:hlinkClick r:id="rId5" highlightClick="1"/>
          </p:cNvPr>
          <p:cNvSpPr/>
          <p:nvPr/>
        </p:nvSpPr>
        <p:spPr>
          <a:xfrm>
            <a:off x="6324600" y="4953000"/>
            <a:ext cx="1447800" cy="1447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5638800" cy="5410200"/>
          </a:xfrm>
        </p:spPr>
        <p:txBody>
          <a:bodyPr>
            <a:normAutofit fontScale="92500" lnSpcReduction="10000"/>
          </a:bodyPr>
          <a:lstStyle/>
          <a:p>
            <a:r>
              <a:rPr lang="en-US" sz="2800" dirty="0" smtClean="0"/>
              <a:t>‘Tan’ a 51 year old man (at TOD)</a:t>
            </a:r>
          </a:p>
          <a:p>
            <a:endParaRPr lang="en-US" sz="1200" dirty="0" smtClean="0"/>
          </a:p>
          <a:p>
            <a:r>
              <a:rPr lang="en-US" sz="2800" dirty="0" smtClean="0"/>
              <a:t>Loss of ability to produce speech 21 years prior</a:t>
            </a:r>
          </a:p>
          <a:p>
            <a:endParaRPr lang="en-US" sz="1200" dirty="0" smtClean="0"/>
          </a:p>
          <a:p>
            <a:r>
              <a:rPr lang="en-US" sz="2800" dirty="0" smtClean="0"/>
              <a:t>Only a single syllable could be produced on admittance to the facility, i.e., ‘tan’</a:t>
            </a:r>
          </a:p>
          <a:p>
            <a:endParaRPr lang="en-US" sz="1200" dirty="0" smtClean="0"/>
          </a:p>
          <a:p>
            <a:r>
              <a:rPr lang="en-US" sz="2800" dirty="0" smtClean="0"/>
              <a:t>Could do most other task normally and exhibited normal intelligence, understanding other’s speech</a:t>
            </a:r>
          </a:p>
          <a:p>
            <a:endParaRPr lang="en-US" sz="1200" dirty="0" smtClean="0"/>
          </a:p>
          <a:p>
            <a:r>
              <a:rPr lang="en-US" sz="2800" dirty="0" smtClean="0"/>
              <a:t>After 10 years, mobility was lost in right arm and, later, in his right leg</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Tan: A Case History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 name="Picture 2" descr="http://www.nature.com/nrn/journal/v5/n10/images/nrn1521-f1.jpg"/>
          <p:cNvPicPr>
            <a:picLocks noChangeAspect="1" noChangeArrowheads="1"/>
          </p:cNvPicPr>
          <p:nvPr/>
        </p:nvPicPr>
        <p:blipFill>
          <a:blip r:embed="rId3" cstate="print"/>
          <a:srcRect/>
          <a:stretch>
            <a:fillRect/>
          </a:stretch>
        </p:blipFill>
        <p:spPr bwMode="auto">
          <a:xfrm>
            <a:off x="5867400" y="3886200"/>
            <a:ext cx="2832099" cy="2417919"/>
          </a:xfrm>
          <a:prstGeom prst="rect">
            <a:avLst/>
          </a:prstGeom>
          <a:noFill/>
        </p:spPr>
      </p:pic>
      <p:pic>
        <p:nvPicPr>
          <p:cNvPr id="8" name="Picture 4" descr="http://www.andrewhillary.com/image.axd?picture=2011%2F8%2Fbroca_wernicke.jpg"/>
          <p:cNvPicPr>
            <a:picLocks noChangeAspect="1" noChangeArrowheads="1"/>
          </p:cNvPicPr>
          <p:nvPr/>
        </p:nvPicPr>
        <p:blipFill>
          <a:blip r:embed="rId4" cstate="print"/>
          <a:srcRect/>
          <a:stretch>
            <a:fillRect/>
          </a:stretch>
        </p:blipFill>
        <p:spPr bwMode="auto">
          <a:xfrm>
            <a:off x="5867400" y="1447800"/>
            <a:ext cx="2896065" cy="233254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458200" cy="5181600"/>
          </a:xfrm>
        </p:spPr>
        <p:txBody>
          <a:bodyPr>
            <a:normAutofit fontScale="92500" lnSpcReduction="20000"/>
          </a:bodyPr>
          <a:lstStyle/>
          <a:p>
            <a:r>
              <a:rPr lang="en-US" dirty="0" smtClean="0"/>
              <a:t>“The patient died April 17, 1861. </a:t>
            </a:r>
            <a:r>
              <a:rPr lang="en-US" b="1" dirty="0" smtClean="0"/>
              <a:t>At the autopsy</a:t>
            </a:r>
            <a:r>
              <a:rPr lang="en-US" dirty="0" smtClean="0"/>
              <a:t>… </a:t>
            </a:r>
            <a:r>
              <a:rPr lang="en-US" b="1" dirty="0" smtClean="0"/>
              <a:t>The frontal lobe of the </a:t>
            </a:r>
            <a:r>
              <a:rPr lang="en-US" b="1" i="1" dirty="0" smtClean="0"/>
              <a:t>left</a:t>
            </a:r>
            <a:r>
              <a:rPr lang="en-US" b="1" dirty="0" smtClean="0"/>
              <a:t> hemisphere was soft </a:t>
            </a:r>
            <a:r>
              <a:rPr lang="en-US" dirty="0" smtClean="0"/>
              <a:t>over a great part of its extent; the convolutions of the orbital region, although atrophied, preserved their shape; most of the other frontal convolutions were entirely destroyed. The result of this destruction of the cerebral substance was a large cavity, capable of holding a chicken egg, and filled with serous fluid. The softness had spread up to the ascending fold of the parietal lobe… it </a:t>
            </a:r>
            <a:r>
              <a:rPr lang="en-US" b="1" dirty="0" smtClean="0"/>
              <a:t>was the lesion of this last organ which was responsible for the paralysis of the movement of the two limbs of the </a:t>
            </a:r>
            <a:r>
              <a:rPr lang="en-US" b="1" i="1" dirty="0" smtClean="0"/>
              <a:t>right</a:t>
            </a:r>
            <a:r>
              <a:rPr lang="en-US" b="1" dirty="0" smtClean="0"/>
              <a:t> side</a:t>
            </a:r>
            <a:r>
              <a:rPr lang="en-US" dirty="0" smtClean="0"/>
              <a:t>,” (Broca, 1981)</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Broca</a:t>
            </a:r>
            <a:r>
              <a:rPr lang="en-US" sz="3000" b="1" dirty="0" smtClean="0">
                <a:solidFill>
                  <a:schemeClr val="bg1"/>
                </a:solidFill>
                <a:latin typeface="Lucida Sans" pitchFamily="34" charset="0"/>
                <a:ea typeface="+mj-ea"/>
                <a:cs typeface="+mj-cs"/>
              </a:rPr>
              <a:t>’s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Post-Mortem</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81600"/>
          </a:xfrm>
        </p:spPr>
        <p:txBody>
          <a:bodyPr>
            <a:normAutofit fontScale="92500"/>
          </a:bodyPr>
          <a:lstStyle/>
          <a:p>
            <a:r>
              <a:rPr lang="en-US" sz="2800" dirty="0" smtClean="0"/>
              <a:t>Broca (1861) concludes that “[T]his permits, however, the belief that, in the present case, the lesion of the frontal lobe was the cause of the loss of speech,”</a:t>
            </a:r>
          </a:p>
          <a:p>
            <a:endParaRPr lang="en-US" sz="1200" dirty="0" smtClean="0"/>
          </a:p>
          <a:p>
            <a:r>
              <a:rPr lang="en-US" sz="2800" dirty="0" smtClean="0"/>
              <a:t>Using the assumption that the brain controls the body, and that destruction of the brain would affect the body, Broca was able to infer that the ‘speech centre’ is located in the left hemisphere,</a:t>
            </a:r>
          </a:p>
          <a:p>
            <a:endParaRPr lang="en-US" sz="1200" dirty="0" smtClean="0"/>
          </a:p>
          <a:p>
            <a:r>
              <a:rPr lang="en-US" sz="2800" dirty="0" smtClean="0"/>
              <a:t>Although there was an event that caused the damage to Tan’s brain, we do not have a prior history for comparison. Thus, Broca’s study is more akin to a case history then a case study.</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Broca’s Conclusions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3"/>
          <p:cNvSpPr>
            <a:spLocks noGrp="1" noChangeArrowheads="1"/>
          </p:cNvSpPr>
          <p:nvPr>
            <p:ph type="body" idx="1"/>
          </p:nvPr>
        </p:nvSpPr>
        <p:spPr/>
        <p:txBody>
          <a:bodyPr>
            <a:normAutofit fontScale="92500"/>
          </a:bodyPr>
          <a:lstStyle/>
          <a:p>
            <a:pPr eaLnBrk="1" hangingPunct="1">
              <a:lnSpc>
                <a:spcPct val="90000"/>
              </a:lnSpc>
            </a:pPr>
            <a:r>
              <a:rPr lang="en-CA" dirty="0" smtClean="0"/>
              <a:t>They can be the source of extraordinary story telling,</a:t>
            </a:r>
          </a:p>
          <a:p>
            <a:pPr eaLnBrk="1" hangingPunct="1">
              <a:lnSpc>
                <a:spcPct val="90000"/>
              </a:lnSpc>
            </a:pPr>
            <a:endParaRPr lang="en-CA" sz="900" dirty="0" smtClean="0"/>
          </a:p>
          <a:p>
            <a:pPr eaLnBrk="1" hangingPunct="1">
              <a:lnSpc>
                <a:spcPct val="90000"/>
              </a:lnSpc>
            </a:pPr>
            <a:r>
              <a:rPr lang="en-CA" dirty="0" smtClean="0"/>
              <a:t>They are a source of insight – they suggest future research,</a:t>
            </a:r>
          </a:p>
          <a:p>
            <a:pPr eaLnBrk="1" hangingPunct="1">
              <a:lnSpc>
                <a:spcPct val="90000"/>
              </a:lnSpc>
            </a:pPr>
            <a:endParaRPr lang="en-CA" sz="900" dirty="0" smtClean="0"/>
          </a:p>
          <a:p>
            <a:pPr eaLnBrk="1" hangingPunct="1">
              <a:lnSpc>
                <a:spcPct val="90000"/>
              </a:lnSpc>
            </a:pPr>
            <a:r>
              <a:rPr lang="en-CA" dirty="0" smtClean="0"/>
              <a:t>They give researchers the opportunity to study rare phenomena,</a:t>
            </a:r>
          </a:p>
          <a:p>
            <a:pPr eaLnBrk="1" hangingPunct="1">
              <a:lnSpc>
                <a:spcPct val="90000"/>
              </a:lnSpc>
            </a:pPr>
            <a:endParaRPr lang="en-CA" sz="900" dirty="0" smtClean="0"/>
          </a:p>
          <a:p>
            <a:pPr eaLnBrk="1" hangingPunct="1">
              <a:lnSpc>
                <a:spcPct val="90000"/>
              </a:lnSpc>
            </a:pPr>
            <a:r>
              <a:rPr lang="en-CA" dirty="0" smtClean="0"/>
              <a:t>Idiographic research vs. nomothetic research: studies on individuals vs. groups</a:t>
            </a:r>
          </a:p>
          <a:p>
            <a:pPr lvl="1">
              <a:lnSpc>
                <a:spcPct val="90000"/>
              </a:lnSpc>
            </a:pPr>
            <a:r>
              <a:rPr lang="en-CA" dirty="0" smtClean="0"/>
              <a:t>Can be used to assess typical vs. atypical individuals</a:t>
            </a:r>
            <a:endParaRPr lang="fr-CA"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11</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Advantages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Case Studies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p:txBody>
          <a:bodyPr/>
          <a:lstStyle/>
          <a:p>
            <a:r>
              <a:rPr lang="en-US" sz="2800" dirty="0" smtClean="0"/>
              <a:t>Arguments made from case studies have low internal and external validity: “One always fears that a case is ‘unique’, especially if it has such extraordinary features as those of [a given patient],” (Sacks, 1985)</a:t>
            </a:r>
          </a:p>
          <a:p>
            <a:pPr eaLnBrk="1" hangingPunct="1"/>
            <a:endParaRPr lang="en-US" sz="1000" dirty="0" smtClean="0"/>
          </a:p>
          <a:p>
            <a:pPr eaLnBrk="1" hangingPunct="1"/>
            <a:r>
              <a:rPr lang="en-US" sz="2800" dirty="0" smtClean="0"/>
              <a:t>Observations may be biased,</a:t>
            </a:r>
          </a:p>
          <a:p>
            <a:pPr eaLnBrk="1" hangingPunct="1"/>
            <a:endParaRPr lang="en-US" sz="1000" dirty="0" smtClean="0"/>
          </a:p>
          <a:p>
            <a:pPr eaLnBrk="1" hangingPunct="1"/>
            <a:r>
              <a:rPr lang="en-US" sz="2800" dirty="0" smtClean="0"/>
              <a:t>How can individual cases be transformed into experimental research?</a:t>
            </a:r>
            <a:endParaRPr lang="fr-CA" sz="2800"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12</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Disadvantages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Case Studies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Judge a man by his questions rather than by his answers</a:t>
            </a:r>
            <a:r>
              <a:rPr lang="en-CA" sz="2400" dirty="0" smtClean="0"/>
              <a:t>.”</a:t>
            </a:r>
          </a:p>
          <a:p>
            <a:endParaRPr lang="en-CA" sz="2400" dirty="0" smtClean="0"/>
          </a:p>
          <a:p>
            <a:r>
              <a:rPr lang="en-CA" sz="2400" dirty="0" smtClean="0"/>
              <a:t>- Voltaire</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Single-Case Design</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447800"/>
            <a:ext cx="8458200" cy="1752600"/>
          </a:xfrm>
        </p:spPr>
        <p:txBody>
          <a:bodyPr/>
          <a:lstStyle/>
          <a:p>
            <a:r>
              <a:rPr lang="en-US" dirty="0" smtClean="0"/>
              <a:t>With the difficulties in inferring from case studies, why would we want to use a single-case design?</a:t>
            </a:r>
            <a:endParaRPr lang="en-US" sz="2800" dirty="0" smtClean="0"/>
          </a:p>
          <a:p>
            <a:endParaRPr lang="en-US" sz="1200" dirty="0" smtClean="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Utility of Single-Case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dirty="0"/>
          </a:p>
        </p:txBody>
      </p:sp>
      <p:sp>
        <p:nvSpPr>
          <p:cNvPr id="5" name="Rectangle 3"/>
          <p:cNvSpPr txBox="1">
            <a:spLocks noChangeArrowheads="1"/>
          </p:cNvSpPr>
          <p:nvPr/>
        </p:nvSpPr>
        <p:spPr>
          <a:xfrm>
            <a:off x="457200" y="3200400"/>
            <a:ext cx="8458200" cy="33528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Useful</a:t>
            </a:r>
            <a:r>
              <a:rPr kumimoji="0" lang="en-US" sz="3200" b="0" i="0" u="none" strike="noStrike" kern="1200" cap="none" spc="0" normalizeH="0" noProof="0" dirty="0" smtClean="0">
                <a:ln>
                  <a:noFill/>
                </a:ln>
                <a:solidFill>
                  <a:schemeClr val="tx1"/>
                </a:solidFill>
                <a:effectLst/>
                <a:uLnTx/>
                <a:uFillTx/>
                <a:latin typeface="+mn-lt"/>
                <a:ea typeface="+mn-ea"/>
                <a:cs typeface="+mn-cs"/>
              </a:rPr>
              <a:t> to monitor the progress of an individual receiving treatment</a:t>
            </a:r>
          </a:p>
          <a:p>
            <a:pPr marL="800100" lvl="1" indent="-342900">
              <a:spcBef>
                <a:spcPct val="20000"/>
              </a:spcBef>
              <a:buFont typeface="Arial" pitchFamily="34" charset="0"/>
              <a:buChar char="•"/>
            </a:pPr>
            <a:r>
              <a:rPr lang="en-US" sz="2800" baseline="0" dirty="0" smtClean="0"/>
              <a:t>Is</a:t>
            </a:r>
            <a:r>
              <a:rPr lang="en-US" sz="2800" dirty="0" smtClean="0"/>
              <a:t> it effective? Should we change treatments?</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Useful for applied research</a:t>
            </a:r>
          </a:p>
          <a:p>
            <a:pPr marL="800100" lvl="1" indent="-342900">
              <a:spcBef>
                <a:spcPct val="20000"/>
              </a:spcBef>
              <a:buFont typeface="Arial" pitchFamily="34" charset="0"/>
              <a:buChar char="•"/>
            </a:pPr>
            <a:r>
              <a:rPr lang="en-US" sz="2800" dirty="0" smtClean="0"/>
              <a:t>Does it seem that the treatment would help other individuals? </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20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fade">
                                      <p:cBhvr>
                                        <p:cTn id="13" dur="2000"/>
                                        <p:tgtEl>
                                          <p:spTgt spid="5">
                                            <p:txEl>
                                              <p:pRg st="3" end="3"/>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fade">
                                      <p:cBhvr>
                                        <p:cTn id="16" dur="2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1295400"/>
            <a:ext cx="5867400" cy="5105400"/>
          </a:xfrm>
        </p:spPr>
        <p:txBody>
          <a:bodyPr>
            <a:normAutofit fontScale="92500" lnSpcReduction="20000"/>
          </a:bodyPr>
          <a:lstStyle/>
          <a:p>
            <a:r>
              <a:rPr lang="en-CA" dirty="0" smtClean="0"/>
              <a:t>Single-case designs require repeated, systematic measurement of our dependent variable:</a:t>
            </a:r>
          </a:p>
          <a:p>
            <a:pPr lvl="1"/>
            <a:r>
              <a:rPr lang="en-CA" sz="2400" dirty="0" smtClean="0"/>
              <a:t>Same behaviour measured repeatedly: before, during, and after treatment</a:t>
            </a:r>
          </a:p>
          <a:p>
            <a:pPr lvl="1"/>
            <a:r>
              <a:rPr lang="en-CA" sz="2400" dirty="0" smtClean="0"/>
              <a:t>Determine consistency/reliability of measurement over time</a:t>
            </a:r>
          </a:p>
          <a:p>
            <a:pPr lvl="1"/>
            <a:r>
              <a:rPr lang="en-CA" sz="2400" dirty="0" smtClean="0"/>
              <a:t>Accounts for variability due to external factors</a:t>
            </a:r>
          </a:p>
          <a:p>
            <a:pPr lvl="1"/>
            <a:endParaRPr lang="en-CA" sz="1200" dirty="0" smtClean="0"/>
          </a:p>
          <a:p>
            <a:r>
              <a:rPr lang="en-CA" dirty="0" smtClean="0"/>
              <a:t>e.g., Do you like Star Wars?</a:t>
            </a:r>
          </a:p>
          <a:p>
            <a:pPr lvl="1"/>
            <a:r>
              <a:rPr lang="en-CA" dirty="0" smtClean="0"/>
              <a:t>At 5 yo? 10 yo? After the prequels have been released?</a:t>
            </a:r>
            <a:endParaRPr lang="en-CA"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Single-Case Design Basics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dirty="0"/>
          </a:p>
        </p:txBody>
      </p:sp>
      <p:pic>
        <p:nvPicPr>
          <p:cNvPr id="2050" name="Picture 2"/>
          <p:cNvPicPr>
            <a:picLocks noChangeAspect="1" noChangeArrowheads="1"/>
          </p:cNvPicPr>
          <p:nvPr/>
        </p:nvPicPr>
        <p:blipFill>
          <a:blip r:embed="rId3" cstate="print"/>
          <a:srcRect/>
          <a:stretch>
            <a:fillRect/>
          </a:stretch>
        </p:blipFill>
        <p:spPr bwMode="auto">
          <a:xfrm>
            <a:off x="6858000" y="1219200"/>
            <a:ext cx="1600200" cy="1666875"/>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6858000" y="2971800"/>
            <a:ext cx="1600200" cy="173764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6858000" y="4724400"/>
            <a:ext cx="1590675" cy="1619250"/>
          </a:xfrm>
          <a:prstGeom prst="rect">
            <a:avLst/>
          </a:prstGeom>
          <a:noFill/>
          <a:ln w="9525">
            <a:noFill/>
            <a:miter lim="800000"/>
            <a:headEnd/>
            <a:tailEnd/>
          </a:ln>
        </p:spPr>
      </p:pic>
      <p:pic>
        <p:nvPicPr>
          <p:cNvPr id="2053" name="Picture 5"/>
          <p:cNvPicPr>
            <a:picLocks noChangeAspect="1" noChangeArrowheads="1"/>
          </p:cNvPicPr>
          <p:nvPr/>
        </p:nvPicPr>
        <p:blipFill>
          <a:blip r:embed="rId6" cstate="print"/>
          <a:srcRect/>
          <a:stretch>
            <a:fillRect/>
          </a:stretch>
        </p:blipFill>
        <p:spPr bwMode="auto">
          <a:xfrm>
            <a:off x="6400800" y="2499361"/>
            <a:ext cx="2590800" cy="268223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2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447800"/>
            <a:ext cx="8458200" cy="3200400"/>
          </a:xfrm>
        </p:spPr>
        <p:txBody>
          <a:bodyPr/>
          <a:lstStyle/>
          <a:p>
            <a:r>
              <a:rPr lang="en-US" sz="2600" b="1" u="sng" dirty="0" smtClean="0"/>
              <a:t>Baseline stage (observation stage)</a:t>
            </a:r>
            <a:r>
              <a:rPr lang="en-US" sz="2600" dirty="0" smtClean="0"/>
              <a:t>: recording behaviour prior to intervention; usually the frequency of some behaviour</a:t>
            </a:r>
          </a:p>
          <a:p>
            <a:endParaRPr lang="en-US" sz="1200" dirty="0" smtClean="0"/>
          </a:p>
          <a:p>
            <a:r>
              <a:rPr lang="en-US" sz="2600" b="1" u="sng" dirty="0" smtClean="0"/>
              <a:t>Treatment stage (manipulation stage)</a:t>
            </a:r>
            <a:r>
              <a:rPr lang="en-US" sz="2600" dirty="0" smtClean="0"/>
              <a:t>: Once stable baseline for behaviour has been established, introduce intervention designed to change behaviour; measure occurrence of behaviour during/after intervention</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Assessing the Effect of Treatment</a:t>
            </a:r>
            <a:endParaRPr lang="en-US" sz="3000" b="1" dirty="0">
              <a:solidFill>
                <a:schemeClr val="bg1"/>
              </a:solidFill>
              <a:latin typeface="Lucida Sans"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dirty="0"/>
          </a:p>
        </p:txBody>
      </p:sp>
      <p:pic>
        <p:nvPicPr>
          <p:cNvPr id="5" name="Picture 2"/>
          <p:cNvPicPr>
            <a:picLocks noChangeAspect="1" noChangeArrowheads="1"/>
          </p:cNvPicPr>
          <p:nvPr/>
        </p:nvPicPr>
        <p:blipFill>
          <a:blip r:embed="rId2" cstate="print"/>
          <a:srcRect/>
          <a:stretch>
            <a:fillRect/>
          </a:stretch>
        </p:blipFill>
        <p:spPr bwMode="auto">
          <a:xfrm>
            <a:off x="914400" y="4546828"/>
            <a:ext cx="3235642" cy="2311172"/>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4800600" y="4631176"/>
            <a:ext cx="3055787" cy="22268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Single-Case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Design: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Alphabet Soup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dirty="0"/>
          </a:p>
        </p:txBody>
      </p:sp>
      <p:graphicFrame>
        <p:nvGraphicFramePr>
          <p:cNvPr id="5" name="Table 4"/>
          <p:cNvGraphicFramePr>
            <a:graphicFrameLocks noGrp="1"/>
          </p:cNvGraphicFramePr>
          <p:nvPr/>
        </p:nvGraphicFramePr>
        <p:xfrm>
          <a:off x="381000" y="1397000"/>
          <a:ext cx="8305800" cy="5178213"/>
        </p:xfrm>
        <a:graphic>
          <a:graphicData uri="http://schemas.openxmlformats.org/drawingml/2006/table">
            <a:tbl>
              <a:tblPr firstRow="1" bandRow="1">
                <a:tableStyleId>{5C22544A-7EE6-4342-B048-85BDC9FD1C3A}</a:tableStyleId>
              </a:tblPr>
              <a:tblGrid>
                <a:gridCol w="2895600"/>
                <a:gridCol w="5410200"/>
              </a:tblGrid>
              <a:tr h="1642533">
                <a:tc>
                  <a:txBody>
                    <a:bodyPr/>
                    <a:lstStyle/>
                    <a:p>
                      <a:r>
                        <a:rPr lang="en-US" sz="3000" b="1" dirty="0" smtClean="0"/>
                        <a:t>AB</a:t>
                      </a:r>
                      <a:r>
                        <a:rPr lang="en-US" sz="3000" b="1" baseline="0" dirty="0" smtClean="0"/>
                        <a:t> Design</a:t>
                      </a:r>
                      <a:endParaRPr lang="en-US" sz="3000" b="1" dirty="0"/>
                    </a:p>
                  </a:txBody>
                  <a:tcPr anchor="ctr"/>
                </a:tc>
                <a:tc>
                  <a:txBody>
                    <a:bodyPr/>
                    <a:lstStyle/>
                    <a:p>
                      <a:pPr>
                        <a:buFont typeface="Arial" pitchFamily="34" charset="0"/>
                        <a:buChar char="•"/>
                      </a:pPr>
                      <a:r>
                        <a:rPr lang="en-US" sz="2200" b="0" dirty="0" smtClean="0"/>
                        <a:t> Measure baseline</a:t>
                      </a:r>
                      <a:r>
                        <a:rPr lang="en-US" sz="2200" b="0" baseline="0" dirty="0" smtClean="0"/>
                        <a:t> response (‘A’)</a:t>
                      </a:r>
                    </a:p>
                    <a:p>
                      <a:pPr>
                        <a:buFont typeface="Arial" pitchFamily="34" charset="0"/>
                        <a:buChar char="•"/>
                      </a:pPr>
                      <a:r>
                        <a:rPr lang="en-US" sz="2200" b="0" baseline="0" dirty="0" smtClean="0"/>
                        <a:t> Administer treatment and measure (‘B’)</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200" b="0" baseline="0" dirty="0" smtClean="0"/>
                        <a:t> </a:t>
                      </a:r>
                      <a:r>
                        <a:rPr lang="en-US" sz="2200" b="0" dirty="0" smtClean="0"/>
                        <a:t>Rapid assessment of treatment</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200" b="0" dirty="0" smtClean="0"/>
                        <a:t> Leaves open</a:t>
                      </a:r>
                      <a:r>
                        <a:rPr lang="en-US" sz="2200" b="0" baseline="0" dirty="0" smtClean="0"/>
                        <a:t> possibility that </a:t>
                      </a:r>
                      <a:r>
                        <a:rPr lang="en-US" sz="2200" b="0" dirty="0" smtClean="0"/>
                        <a:t>‘B’ is not cause </a:t>
                      </a:r>
                    </a:p>
                  </a:txBody>
                  <a:tcPr anchor="ctr"/>
                </a:tc>
              </a:tr>
              <a:tr h="1642533">
                <a:tc>
                  <a:txBody>
                    <a:bodyPr/>
                    <a:lstStyle/>
                    <a:p>
                      <a:r>
                        <a:rPr lang="en-US" sz="3000" b="1" dirty="0" smtClean="0"/>
                        <a:t>ABA(B) </a:t>
                      </a:r>
                      <a:r>
                        <a:rPr lang="en-US" sz="3000" b="1" baseline="0" dirty="0" smtClean="0"/>
                        <a:t>Design</a:t>
                      </a:r>
                      <a:endParaRPr lang="en-US" sz="3000" b="1" dirty="0"/>
                    </a:p>
                  </a:txBody>
                  <a:tcPr anchor="ctr"/>
                </a:tc>
                <a:tc>
                  <a:txBody>
                    <a:bodyPr/>
                    <a:lstStyle/>
                    <a:p>
                      <a:pPr>
                        <a:buFont typeface="Arial" pitchFamily="34" charset="0"/>
                        <a:buChar char="•"/>
                      </a:pPr>
                      <a:r>
                        <a:rPr lang="en-US" sz="2200" b="0" dirty="0" smtClean="0"/>
                        <a:t> After AB design, the treatment is withdrawn (another ‘A’ phase)</a:t>
                      </a:r>
                    </a:p>
                    <a:p>
                      <a:pPr>
                        <a:buFont typeface="Arial" pitchFamily="34" charset="0"/>
                        <a:buChar char="•"/>
                      </a:pPr>
                      <a:r>
                        <a:rPr lang="en-US" sz="2200" b="0" dirty="0" smtClean="0"/>
                        <a:t> Offers more reliability</a:t>
                      </a:r>
                      <a:r>
                        <a:rPr lang="en-US" sz="2200" b="0" baseline="0" dirty="0" smtClean="0"/>
                        <a:t> of measurement</a:t>
                      </a:r>
                      <a:endParaRPr lang="en-US" sz="2200" b="0" dirty="0" smtClean="0"/>
                    </a:p>
                    <a:p>
                      <a:pPr>
                        <a:buFont typeface="Arial" pitchFamily="34" charset="0"/>
                        <a:buChar char="•"/>
                      </a:pPr>
                      <a:r>
                        <a:rPr lang="en-US" sz="2200" b="0" dirty="0" smtClean="0"/>
                        <a:t> Might be a lingering treatment effect,</a:t>
                      </a:r>
                    </a:p>
                    <a:p>
                      <a:pPr>
                        <a:buFont typeface="Arial" pitchFamily="34" charset="0"/>
                        <a:buChar char="•"/>
                      </a:pPr>
                      <a:r>
                        <a:rPr lang="en-US" sz="2200" b="0" baseline="0" dirty="0" smtClean="0"/>
                        <a:t> </a:t>
                      </a:r>
                      <a:r>
                        <a:rPr lang="en-US" sz="2200" b="0" dirty="0" smtClean="0"/>
                        <a:t>Ethical concerns about removal of treatment</a:t>
                      </a:r>
                      <a:endParaRPr lang="en-US" sz="2200" b="0" dirty="0"/>
                    </a:p>
                  </a:txBody>
                  <a:tcPr anchor="ctr"/>
                </a:tc>
              </a:tr>
              <a:tr h="1642533">
                <a:tc>
                  <a:txBody>
                    <a:bodyPr/>
                    <a:lstStyle/>
                    <a:p>
                      <a:r>
                        <a:rPr lang="en-US" sz="3000" b="1" dirty="0" smtClean="0"/>
                        <a:t>ACABCB Design</a:t>
                      </a:r>
                      <a:endParaRPr lang="en-US" sz="3000" b="1" dirty="0"/>
                    </a:p>
                  </a:txBody>
                  <a:tcPr anchor="ctr"/>
                </a:tc>
                <a:tc>
                  <a:txBody>
                    <a:bodyPr/>
                    <a:lstStyle/>
                    <a:p>
                      <a:pPr>
                        <a:buFont typeface="Arial" pitchFamily="34" charset="0"/>
                        <a:buChar char="•"/>
                      </a:pPr>
                      <a:r>
                        <a:rPr lang="en-US" sz="2200" b="0" dirty="0" smtClean="0"/>
                        <a:t> Alternate between one treatment (‘B’) and another</a:t>
                      </a:r>
                      <a:r>
                        <a:rPr lang="en-US" sz="2200" b="0" baseline="0" dirty="0" smtClean="0"/>
                        <a:t> treatment (‘C’) to see which has the greatest effect</a:t>
                      </a:r>
                    </a:p>
                    <a:p>
                      <a:pPr>
                        <a:buFont typeface="Arial" pitchFamily="34" charset="0"/>
                        <a:buChar char="•"/>
                      </a:pPr>
                      <a:r>
                        <a:rPr lang="en-US" sz="2200" b="0" baseline="0" dirty="0" smtClean="0"/>
                        <a:t> Can examine more than one variable</a:t>
                      </a:r>
                    </a:p>
                    <a:p>
                      <a:pPr>
                        <a:buFont typeface="Arial" pitchFamily="34" charset="0"/>
                        <a:buChar char="•"/>
                      </a:pPr>
                      <a:r>
                        <a:rPr lang="en-US" sz="2200" b="0" baseline="0" dirty="0" smtClean="0"/>
                        <a:t> Treatment effects are still present</a:t>
                      </a:r>
                      <a:endParaRPr lang="en-US" sz="2200" b="0" dirty="0"/>
                    </a:p>
                  </a:txBody>
                  <a:tcPr anchor="ct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371600"/>
            <a:ext cx="5562600" cy="5105400"/>
          </a:xfrm>
        </p:spPr>
        <p:txBody>
          <a:bodyPr>
            <a:normAutofit fontScale="92500"/>
          </a:bodyPr>
          <a:lstStyle/>
          <a:p>
            <a:endParaRPr lang="en-CA" sz="1200" dirty="0" smtClean="0"/>
          </a:p>
          <a:p>
            <a:r>
              <a:rPr lang="en-CA" sz="2800" dirty="0" smtClean="0"/>
              <a:t>Although infrequent, single-case designs can be used to demonstrate the possible efficacy of a treatment,</a:t>
            </a:r>
          </a:p>
          <a:p>
            <a:endParaRPr lang="en-CA" sz="1300" dirty="0" smtClean="0"/>
          </a:p>
          <a:p>
            <a:r>
              <a:rPr lang="en-CA" sz="2800" dirty="0" smtClean="0"/>
              <a:t>Horton (1987) wanted to assess ways in which the behaviour of developmentally delayed children could be modified</a:t>
            </a:r>
          </a:p>
          <a:p>
            <a:pPr lvl="1"/>
            <a:r>
              <a:rPr lang="en-CA" sz="2400" dirty="0" smtClean="0"/>
              <a:t>i.e., if there are cognitive impairments that prohibit ‘normal’ learning, can an alternative technique be used to reduce </a:t>
            </a:r>
            <a:r>
              <a:rPr lang="en-CA" sz="2400" dirty="0" err="1" smtClean="0"/>
              <a:t>maladapative</a:t>
            </a:r>
            <a:r>
              <a:rPr lang="en-CA" sz="2400" dirty="0" smtClean="0"/>
              <a:t> behaviours</a:t>
            </a:r>
          </a:p>
          <a:p>
            <a:endParaRPr lang="en-CA" sz="1200" dirty="0" smtClean="0"/>
          </a:p>
          <a:p>
            <a:endParaRPr lang="en-CA" sz="26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Spoon Wars: Revenge of the Bib</a:t>
            </a:r>
            <a:endParaRPr lang="en-US" sz="3000" b="1" dirty="0">
              <a:solidFill>
                <a:schemeClr val="bg1"/>
              </a:solidFill>
              <a:latin typeface="Lucida Sans"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dirty="0"/>
          </a:p>
        </p:txBody>
      </p:sp>
      <p:pic>
        <p:nvPicPr>
          <p:cNvPr id="16386" name="Picture 2" descr="http://www.minddisorders.com/images/gemd_01_img0020.jpg"/>
          <p:cNvPicPr>
            <a:picLocks noChangeAspect="1" noChangeArrowheads="1"/>
          </p:cNvPicPr>
          <p:nvPr/>
        </p:nvPicPr>
        <p:blipFill>
          <a:blip r:embed="rId3"/>
          <a:srcRect/>
          <a:stretch>
            <a:fillRect/>
          </a:stretch>
        </p:blipFill>
        <p:spPr bwMode="auto">
          <a:xfrm>
            <a:off x="6172200" y="2209800"/>
            <a:ext cx="2590800" cy="3255397"/>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371600"/>
            <a:ext cx="5943600" cy="5105400"/>
          </a:xfrm>
        </p:spPr>
        <p:txBody>
          <a:bodyPr>
            <a:normAutofit fontScale="92500" lnSpcReduction="10000"/>
          </a:bodyPr>
          <a:lstStyle/>
          <a:p>
            <a:endParaRPr lang="en-CA" sz="1200" dirty="0" smtClean="0"/>
          </a:p>
          <a:p>
            <a:r>
              <a:rPr lang="en-CA" sz="2600" dirty="0" smtClean="0"/>
              <a:t>Facial screening (covering the face with a soft cloth) successfully used elsewhere,</a:t>
            </a:r>
          </a:p>
          <a:p>
            <a:pPr lvl="1"/>
            <a:r>
              <a:rPr lang="en-CA" sz="2200" dirty="0" smtClean="0"/>
              <a:t>Self-injurious behaviour, &amp;</a:t>
            </a:r>
          </a:p>
          <a:p>
            <a:pPr lvl="1"/>
            <a:r>
              <a:rPr lang="en-CA" sz="2200" dirty="0" smtClean="0"/>
              <a:t>Stereotypy.</a:t>
            </a:r>
          </a:p>
          <a:p>
            <a:endParaRPr lang="en-CA" sz="1300" dirty="0" smtClean="0"/>
          </a:p>
          <a:p>
            <a:r>
              <a:rPr lang="en-CA" sz="2600" dirty="0" smtClean="0"/>
              <a:t>A 8 </a:t>
            </a:r>
            <a:r>
              <a:rPr lang="en-CA" sz="2600" dirty="0" err="1" smtClean="0"/>
              <a:t>yo</a:t>
            </a:r>
            <a:r>
              <a:rPr lang="en-CA" sz="2600" dirty="0" smtClean="0"/>
              <a:t> developmental delayed child participated engaging in </a:t>
            </a:r>
            <a:r>
              <a:rPr lang="en-CA" sz="2600" dirty="0" err="1" smtClean="0"/>
              <a:t>sterotypic</a:t>
            </a:r>
            <a:r>
              <a:rPr lang="en-CA" sz="2600" dirty="0" smtClean="0"/>
              <a:t> behaviour,</a:t>
            </a:r>
          </a:p>
          <a:p>
            <a:endParaRPr lang="en-CA" sz="1200" dirty="0" smtClean="0"/>
          </a:p>
          <a:p>
            <a:r>
              <a:rPr lang="en-CA" sz="2600" dirty="0" smtClean="0"/>
              <a:t>Study consisted of multiple baselines (‘no bang’) and treatments (‘no bang’ + face cover),</a:t>
            </a:r>
          </a:p>
          <a:p>
            <a:pPr lvl="1"/>
            <a:r>
              <a:rPr lang="en-CA" sz="2200" dirty="0" smtClean="0"/>
              <a:t>Building a paired association between saying ‘No’ and facial screening</a:t>
            </a:r>
          </a:p>
          <a:p>
            <a:endParaRPr lang="en-CA" sz="1300" dirty="0" smtClean="0"/>
          </a:p>
          <a:p>
            <a:endParaRPr lang="en-CA" sz="26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Spoon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Wars: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Revenge of the Bib</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dirty="0"/>
          </a:p>
        </p:txBody>
      </p:sp>
      <p:pic>
        <p:nvPicPr>
          <p:cNvPr id="2050" name="Picture 2" descr="http://www.aussiedeafkids.org.au/user-assets/iStock_000006596563XSmall.jpg"/>
          <p:cNvPicPr>
            <a:picLocks noChangeAspect="1" noChangeArrowheads="1"/>
          </p:cNvPicPr>
          <p:nvPr/>
        </p:nvPicPr>
        <p:blipFill>
          <a:blip r:embed="rId2"/>
          <a:srcRect/>
          <a:stretch>
            <a:fillRect/>
          </a:stretch>
        </p:blipFill>
        <p:spPr bwMode="auto">
          <a:xfrm>
            <a:off x="6553200" y="1981200"/>
            <a:ext cx="2242184" cy="33528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371600"/>
            <a:ext cx="4191000" cy="5105400"/>
          </a:xfrm>
        </p:spPr>
        <p:txBody>
          <a:bodyPr>
            <a:normAutofit/>
          </a:bodyPr>
          <a:lstStyle/>
          <a:p>
            <a:endParaRPr lang="en-CA" sz="1200" dirty="0" smtClean="0"/>
          </a:p>
          <a:p>
            <a:r>
              <a:rPr lang="en-CA" sz="2600" dirty="0" smtClean="0"/>
              <a:t>Horton (1987) found that facial screening technique was effective in reducing maladaptive behaviour,</a:t>
            </a:r>
          </a:p>
          <a:p>
            <a:endParaRPr lang="en-CA" sz="2600" dirty="0" smtClean="0"/>
          </a:p>
          <a:p>
            <a:r>
              <a:rPr lang="en-CA" sz="2600" dirty="0" smtClean="0"/>
              <a:t>We can observe a reduction in stereotypic behaviour during treatment  AND during the follow-up.</a:t>
            </a:r>
          </a:p>
          <a:p>
            <a:endParaRPr lang="en-CA" sz="26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Horton (1987): Behaviour</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Modification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4457700" y="2066925"/>
            <a:ext cx="4686300" cy="3190875"/>
          </a:xfrm>
          <a:prstGeom prst="rect">
            <a:avLst/>
          </a:prstGeom>
          <a:noFill/>
          <a:ln w="9525">
            <a:noFill/>
            <a:miter lim="800000"/>
            <a:headEnd/>
            <a:tailEnd/>
          </a:ln>
        </p:spPr>
      </p:pic>
      <p:grpSp>
        <p:nvGrpSpPr>
          <p:cNvPr id="467973" name="Group 467972"/>
          <p:cNvGrpSpPr/>
          <p:nvPr/>
        </p:nvGrpSpPr>
        <p:grpSpPr>
          <a:xfrm>
            <a:off x="4617026" y="1232297"/>
            <a:ext cx="3561118" cy="3776722"/>
            <a:chOff x="4617026" y="1232297"/>
            <a:chExt cx="3561118" cy="3776722"/>
          </a:xfrm>
        </p:grpSpPr>
        <p:sp>
          <p:nvSpPr>
            <p:cNvPr id="2" name="SMARTInkAnnotation0"/>
            <p:cNvSpPr/>
            <p:nvPr/>
          </p:nvSpPr>
          <p:spPr>
            <a:xfrm>
              <a:off x="4911379" y="3286125"/>
              <a:ext cx="151755" cy="1294745"/>
            </a:xfrm>
            <a:custGeom>
              <a:avLst/>
              <a:gdLst/>
              <a:ahLst/>
              <a:cxnLst/>
              <a:rect l="0" t="0" r="0" b="0"/>
              <a:pathLst>
                <a:path w="151755" h="1294745">
                  <a:moveTo>
                    <a:pt x="53527" y="0"/>
                  </a:moveTo>
                  <a:lnTo>
                    <a:pt x="37018" y="16509"/>
                  </a:lnTo>
                  <a:lnTo>
                    <a:pt x="36568" y="17952"/>
                  </a:lnTo>
                  <a:lnTo>
                    <a:pt x="35704" y="26386"/>
                  </a:lnTo>
                  <a:lnTo>
                    <a:pt x="40419" y="31410"/>
                  </a:lnTo>
                  <a:lnTo>
                    <a:pt x="40819" y="32846"/>
                  </a:lnTo>
                  <a:lnTo>
                    <a:pt x="40094" y="33804"/>
                  </a:lnTo>
                  <a:lnTo>
                    <a:pt x="38619" y="34442"/>
                  </a:lnTo>
                  <a:lnTo>
                    <a:pt x="38627" y="35860"/>
                  </a:lnTo>
                  <a:lnTo>
                    <a:pt x="39625" y="37797"/>
                  </a:lnTo>
                  <a:lnTo>
                    <a:pt x="41283" y="40081"/>
                  </a:lnTo>
                  <a:lnTo>
                    <a:pt x="43124" y="45264"/>
                  </a:lnTo>
                  <a:lnTo>
                    <a:pt x="44404" y="54468"/>
                  </a:lnTo>
                  <a:lnTo>
                    <a:pt x="44587" y="92343"/>
                  </a:lnTo>
                  <a:lnTo>
                    <a:pt x="44595" y="125618"/>
                  </a:lnTo>
                  <a:lnTo>
                    <a:pt x="41951" y="140496"/>
                  </a:lnTo>
                  <a:lnTo>
                    <a:pt x="38461" y="153724"/>
                  </a:lnTo>
                  <a:lnTo>
                    <a:pt x="35503" y="173320"/>
                  </a:lnTo>
                  <a:lnTo>
                    <a:pt x="31295" y="189148"/>
                  </a:lnTo>
                  <a:lnTo>
                    <a:pt x="27638" y="216434"/>
                  </a:lnTo>
                  <a:lnTo>
                    <a:pt x="27138" y="228815"/>
                  </a:lnTo>
                  <a:lnTo>
                    <a:pt x="29562" y="240933"/>
                  </a:lnTo>
                  <a:lnTo>
                    <a:pt x="32954" y="252933"/>
                  </a:lnTo>
                  <a:lnTo>
                    <a:pt x="34462" y="264881"/>
                  </a:lnTo>
                  <a:lnTo>
                    <a:pt x="32486" y="276806"/>
                  </a:lnTo>
                  <a:lnTo>
                    <a:pt x="28441" y="292029"/>
                  </a:lnTo>
                  <a:lnTo>
                    <a:pt x="24242" y="317598"/>
                  </a:lnTo>
                  <a:lnTo>
                    <a:pt x="19676" y="331655"/>
                  </a:lnTo>
                  <a:lnTo>
                    <a:pt x="17069" y="338181"/>
                  </a:lnTo>
                  <a:lnTo>
                    <a:pt x="14339" y="344517"/>
                  </a:lnTo>
                  <a:lnTo>
                    <a:pt x="11305" y="359494"/>
                  </a:lnTo>
                  <a:lnTo>
                    <a:pt x="9358" y="393362"/>
                  </a:lnTo>
                  <a:lnTo>
                    <a:pt x="8942" y="427901"/>
                  </a:lnTo>
                  <a:lnTo>
                    <a:pt x="8880" y="485196"/>
                  </a:lnTo>
                  <a:lnTo>
                    <a:pt x="11525" y="498747"/>
                  </a:lnTo>
                  <a:lnTo>
                    <a:pt x="15016" y="512376"/>
                  </a:lnTo>
                  <a:lnTo>
                    <a:pt x="17441" y="549346"/>
                  </a:lnTo>
                  <a:lnTo>
                    <a:pt x="17760" y="589970"/>
                  </a:lnTo>
                  <a:lnTo>
                    <a:pt x="17808" y="697760"/>
                  </a:lnTo>
                  <a:lnTo>
                    <a:pt x="13068" y="728414"/>
                  </a:lnTo>
                  <a:lnTo>
                    <a:pt x="10120" y="762632"/>
                  </a:lnTo>
                  <a:lnTo>
                    <a:pt x="9247" y="797906"/>
                  </a:lnTo>
                  <a:lnTo>
                    <a:pt x="6396" y="821615"/>
                  </a:lnTo>
                  <a:lnTo>
                    <a:pt x="1859" y="854629"/>
                  </a:lnTo>
                  <a:lnTo>
                    <a:pt x="515" y="885908"/>
                  </a:lnTo>
                  <a:lnTo>
                    <a:pt x="0" y="945928"/>
                  </a:lnTo>
                  <a:lnTo>
                    <a:pt x="964" y="964131"/>
                  </a:lnTo>
                  <a:lnTo>
                    <a:pt x="6093" y="990122"/>
                  </a:lnTo>
                  <a:lnTo>
                    <a:pt x="8512" y="1028145"/>
                  </a:lnTo>
                  <a:lnTo>
                    <a:pt x="9799" y="1063868"/>
                  </a:lnTo>
                  <a:lnTo>
                    <a:pt x="13587" y="1085341"/>
                  </a:lnTo>
                  <a:lnTo>
                    <a:pt x="17967" y="1124335"/>
                  </a:lnTo>
                  <a:lnTo>
                    <a:pt x="22178" y="1142642"/>
                  </a:lnTo>
                  <a:lnTo>
                    <a:pt x="25837" y="1172511"/>
                  </a:lnTo>
                  <a:lnTo>
                    <a:pt x="27464" y="1196393"/>
                  </a:lnTo>
                  <a:lnTo>
                    <a:pt x="31360" y="1210056"/>
                  </a:lnTo>
                  <a:lnTo>
                    <a:pt x="34817" y="1241133"/>
                  </a:lnTo>
                  <a:lnTo>
                    <a:pt x="35556" y="1273564"/>
                  </a:lnTo>
                  <a:lnTo>
                    <a:pt x="36585" y="1278660"/>
                  </a:lnTo>
                  <a:lnTo>
                    <a:pt x="40375" y="1286968"/>
                  </a:lnTo>
                  <a:lnTo>
                    <a:pt x="43347" y="1292483"/>
                  </a:lnTo>
                  <a:lnTo>
                    <a:pt x="44756" y="1293257"/>
                  </a:lnTo>
                  <a:lnTo>
                    <a:pt x="48967" y="1294117"/>
                  </a:lnTo>
                  <a:lnTo>
                    <a:pt x="51480" y="1294347"/>
                  </a:lnTo>
                  <a:lnTo>
                    <a:pt x="54147" y="1294499"/>
                  </a:lnTo>
                  <a:lnTo>
                    <a:pt x="59756" y="1294669"/>
                  </a:lnTo>
                  <a:lnTo>
                    <a:pt x="65556" y="1294744"/>
                  </a:lnTo>
                  <a:lnTo>
                    <a:pt x="68492" y="1293773"/>
                  </a:lnTo>
                  <a:lnTo>
                    <a:pt x="71441" y="1292132"/>
                  </a:lnTo>
                  <a:lnTo>
                    <a:pt x="74400" y="1290046"/>
                  </a:lnTo>
                  <a:lnTo>
                    <a:pt x="77364" y="1286672"/>
                  </a:lnTo>
                  <a:lnTo>
                    <a:pt x="80332" y="1282437"/>
                  </a:lnTo>
                  <a:lnTo>
                    <a:pt x="83304" y="1277631"/>
                  </a:lnTo>
                  <a:lnTo>
                    <a:pt x="86277" y="1271449"/>
                  </a:lnTo>
                  <a:lnTo>
                    <a:pt x="89251" y="1264352"/>
                  </a:lnTo>
                  <a:lnTo>
                    <a:pt x="92226" y="1256643"/>
                  </a:lnTo>
                  <a:lnTo>
                    <a:pt x="98178" y="1240141"/>
                  </a:lnTo>
                  <a:lnTo>
                    <a:pt x="110082" y="1205293"/>
                  </a:lnTo>
                  <a:lnTo>
                    <a:pt x="113059" y="1197427"/>
                  </a:lnTo>
                  <a:lnTo>
                    <a:pt x="116035" y="1190199"/>
                  </a:lnTo>
                  <a:lnTo>
                    <a:pt x="119012" y="1183396"/>
                  </a:lnTo>
                  <a:lnTo>
                    <a:pt x="122319" y="1167900"/>
                  </a:lnTo>
                  <a:lnTo>
                    <a:pt x="126827" y="1142440"/>
                  </a:lnTo>
                  <a:lnTo>
                    <a:pt x="130753" y="1124892"/>
                  </a:lnTo>
                  <a:lnTo>
                    <a:pt x="133274" y="1089373"/>
                  </a:lnTo>
                  <a:lnTo>
                    <a:pt x="133772" y="1053693"/>
                  </a:lnTo>
                  <a:lnTo>
                    <a:pt x="133884" y="1000124"/>
                  </a:lnTo>
                  <a:lnTo>
                    <a:pt x="136536" y="979620"/>
                  </a:lnTo>
                  <a:lnTo>
                    <a:pt x="140961" y="945763"/>
                  </a:lnTo>
                  <a:lnTo>
                    <a:pt x="142272" y="910596"/>
                  </a:lnTo>
                  <a:lnTo>
                    <a:pt x="142776" y="839370"/>
                  </a:lnTo>
                  <a:lnTo>
                    <a:pt x="142824" y="596663"/>
                  </a:lnTo>
                  <a:lnTo>
                    <a:pt x="145470" y="569454"/>
                  </a:lnTo>
                  <a:lnTo>
                    <a:pt x="151754" y="526852"/>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 name="SMARTInkAnnotation1"/>
            <p:cNvSpPr/>
            <p:nvPr/>
          </p:nvSpPr>
          <p:spPr>
            <a:xfrm>
              <a:off x="4617026" y="2982516"/>
              <a:ext cx="97850" cy="1357165"/>
            </a:xfrm>
            <a:custGeom>
              <a:avLst/>
              <a:gdLst/>
              <a:ahLst/>
              <a:cxnLst/>
              <a:rect l="0" t="0" r="0" b="0"/>
              <a:pathLst>
                <a:path w="97850" h="1357165">
                  <a:moveTo>
                    <a:pt x="97849" y="0"/>
                  </a:moveTo>
                  <a:lnTo>
                    <a:pt x="93109" y="4740"/>
                  </a:lnTo>
                  <a:lnTo>
                    <a:pt x="91712" y="8121"/>
                  </a:lnTo>
                  <a:lnTo>
                    <a:pt x="88755" y="22360"/>
                  </a:lnTo>
                  <a:lnTo>
                    <a:pt x="86824" y="27805"/>
                  </a:lnTo>
                  <a:lnTo>
                    <a:pt x="84547" y="33419"/>
                  </a:lnTo>
                  <a:lnTo>
                    <a:pt x="82015" y="44949"/>
                  </a:lnTo>
                  <a:lnTo>
                    <a:pt x="80168" y="83039"/>
                  </a:lnTo>
                  <a:lnTo>
                    <a:pt x="79992" y="185960"/>
                  </a:lnTo>
                  <a:lnTo>
                    <a:pt x="77345" y="207334"/>
                  </a:lnTo>
                  <a:lnTo>
                    <a:pt x="75250" y="218590"/>
                  </a:lnTo>
                  <a:lnTo>
                    <a:pt x="72301" y="253393"/>
                  </a:lnTo>
                  <a:lnTo>
                    <a:pt x="71428" y="288841"/>
                  </a:lnTo>
                  <a:lnTo>
                    <a:pt x="68577" y="312589"/>
                  </a:lnTo>
                  <a:lnTo>
                    <a:pt x="66428" y="324479"/>
                  </a:lnTo>
                  <a:lnTo>
                    <a:pt x="63404" y="360174"/>
                  </a:lnTo>
                  <a:lnTo>
                    <a:pt x="62507" y="395885"/>
                  </a:lnTo>
                  <a:lnTo>
                    <a:pt x="62140" y="510727"/>
                  </a:lnTo>
                  <a:lnTo>
                    <a:pt x="59489" y="535229"/>
                  </a:lnTo>
                  <a:lnTo>
                    <a:pt x="57393" y="547319"/>
                  </a:lnTo>
                  <a:lnTo>
                    <a:pt x="54443" y="583297"/>
                  </a:lnTo>
                  <a:lnTo>
                    <a:pt x="53569" y="619092"/>
                  </a:lnTo>
                  <a:lnTo>
                    <a:pt x="50718" y="642923"/>
                  </a:lnTo>
                  <a:lnTo>
                    <a:pt x="48569" y="654834"/>
                  </a:lnTo>
                  <a:lnTo>
                    <a:pt x="45545" y="690560"/>
                  </a:lnTo>
                  <a:lnTo>
                    <a:pt x="44648" y="726280"/>
                  </a:lnTo>
                  <a:lnTo>
                    <a:pt x="44281" y="838178"/>
                  </a:lnTo>
                  <a:lnTo>
                    <a:pt x="41630" y="864317"/>
                  </a:lnTo>
                  <a:lnTo>
                    <a:pt x="39533" y="876845"/>
                  </a:lnTo>
                  <a:lnTo>
                    <a:pt x="35177" y="919328"/>
                  </a:lnTo>
                  <a:lnTo>
                    <a:pt x="33247" y="930386"/>
                  </a:lnTo>
                  <a:lnTo>
                    <a:pt x="30969" y="941725"/>
                  </a:lnTo>
                  <a:lnTo>
                    <a:pt x="28437" y="964909"/>
                  </a:lnTo>
                  <a:lnTo>
                    <a:pt x="26319" y="988442"/>
                  </a:lnTo>
                  <a:lnTo>
                    <a:pt x="24366" y="1000274"/>
                  </a:lnTo>
                  <a:lnTo>
                    <a:pt x="22071" y="1012130"/>
                  </a:lnTo>
                  <a:lnTo>
                    <a:pt x="19521" y="1038533"/>
                  </a:lnTo>
                  <a:lnTo>
                    <a:pt x="18388" y="1067797"/>
                  </a:lnTo>
                  <a:lnTo>
                    <a:pt x="17885" y="1100647"/>
                  </a:lnTo>
                  <a:lnTo>
                    <a:pt x="15015" y="1132444"/>
                  </a:lnTo>
                  <a:lnTo>
                    <a:pt x="12860" y="1147869"/>
                  </a:lnTo>
                  <a:lnTo>
                    <a:pt x="10467" y="1178237"/>
                  </a:lnTo>
                  <a:lnTo>
                    <a:pt x="9119" y="1220578"/>
                  </a:lnTo>
                  <a:lnTo>
                    <a:pt x="7812" y="1243955"/>
                  </a:lnTo>
                  <a:lnTo>
                    <a:pt x="6074" y="1252968"/>
                  </a:lnTo>
                  <a:lnTo>
                    <a:pt x="3924" y="1260960"/>
                  </a:lnTo>
                  <a:lnTo>
                    <a:pt x="897" y="1281689"/>
                  </a:lnTo>
                  <a:lnTo>
                    <a:pt x="0" y="1300399"/>
                  </a:lnTo>
                  <a:lnTo>
                    <a:pt x="866" y="1305480"/>
                  </a:lnTo>
                  <a:lnTo>
                    <a:pt x="2436" y="1309859"/>
                  </a:lnTo>
                  <a:lnTo>
                    <a:pt x="4475" y="1313770"/>
                  </a:lnTo>
                  <a:lnTo>
                    <a:pt x="6741" y="1323408"/>
                  </a:lnTo>
                  <a:lnTo>
                    <a:pt x="8551" y="1357164"/>
                  </a:lnTo>
                  <a:lnTo>
                    <a:pt x="8552" y="1352528"/>
                  </a:lnTo>
                  <a:lnTo>
                    <a:pt x="9544" y="1352138"/>
                  </a:lnTo>
                  <a:lnTo>
                    <a:pt x="11198" y="1352871"/>
                  </a:lnTo>
                  <a:lnTo>
                    <a:pt x="13292" y="1354351"/>
                  </a:lnTo>
                  <a:lnTo>
                    <a:pt x="14689" y="1354346"/>
                  </a:lnTo>
                  <a:lnTo>
                    <a:pt x="15620" y="1353350"/>
                  </a:lnTo>
                  <a:lnTo>
                    <a:pt x="17373" y="1348673"/>
                  </a:lnTo>
                  <a:lnTo>
                    <a:pt x="17482" y="1312664"/>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5" name="SMARTInkAnnotation2"/>
            <p:cNvSpPr/>
            <p:nvPr/>
          </p:nvSpPr>
          <p:spPr>
            <a:xfrm>
              <a:off x="4886627" y="2696766"/>
              <a:ext cx="675735" cy="711538"/>
            </a:xfrm>
            <a:custGeom>
              <a:avLst/>
              <a:gdLst/>
              <a:ahLst/>
              <a:cxnLst/>
              <a:rect l="0" t="0" r="0" b="0"/>
              <a:pathLst>
                <a:path w="675735" h="711538">
                  <a:moveTo>
                    <a:pt x="587271" y="0"/>
                  </a:moveTo>
                  <a:lnTo>
                    <a:pt x="568309" y="0"/>
                  </a:lnTo>
                  <a:lnTo>
                    <a:pt x="548416" y="2645"/>
                  </a:lnTo>
                  <a:lnTo>
                    <a:pt x="537556" y="4740"/>
                  </a:lnTo>
                  <a:lnTo>
                    <a:pt x="526346" y="5144"/>
                  </a:lnTo>
                  <a:lnTo>
                    <a:pt x="514905" y="4422"/>
                  </a:lnTo>
                  <a:lnTo>
                    <a:pt x="503308" y="2948"/>
                  </a:lnTo>
                  <a:lnTo>
                    <a:pt x="491609" y="2957"/>
                  </a:lnTo>
                  <a:lnTo>
                    <a:pt x="479840" y="3956"/>
                  </a:lnTo>
                  <a:lnTo>
                    <a:pt x="468026" y="5614"/>
                  </a:lnTo>
                  <a:lnTo>
                    <a:pt x="456181" y="6719"/>
                  </a:lnTo>
                  <a:lnTo>
                    <a:pt x="444315" y="7456"/>
                  </a:lnTo>
                  <a:lnTo>
                    <a:pt x="432436" y="7947"/>
                  </a:lnTo>
                  <a:lnTo>
                    <a:pt x="418564" y="11251"/>
                  </a:lnTo>
                  <a:lnTo>
                    <a:pt x="403362" y="16430"/>
                  </a:lnTo>
                  <a:lnTo>
                    <a:pt x="387274" y="22860"/>
                  </a:lnTo>
                  <a:lnTo>
                    <a:pt x="369604" y="31114"/>
                  </a:lnTo>
                  <a:lnTo>
                    <a:pt x="350879" y="40586"/>
                  </a:lnTo>
                  <a:lnTo>
                    <a:pt x="331450" y="50870"/>
                  </a:lnTo>
                  <a:lnTo>
                    <a:pt x="312544" y="63679"/>
                  </a:lnTo>
                  <a:lnTo>
                    <a:pt x="293987" y="78171"/>
                  </a:lnTo>
                  <a:lnTo>
                    <a:pt x="275663" y="93786"/>
                  </a:lnTo>
                  <a:lnTo>
                    <a:pt x="256501" y="111141"/>
                  </a:lnTo>
                  <a:lnTo>
                    <a:pt x="216689" y="148945"/>
                  </a:lnTo>
                  <a:lnTo>
                    <a:pt x="199326" y="167758"/>
                  </a:lnTo>
                  <a:lnTo>
                    <a:pt x="183782" y="186252"/>
                  </a:lnTo>
                  <a:lnTo>
                    <a:pt x="169450" y="204535"/>
                  </a:lnTo>
                  <a:lnTo>
                    <a:pt x="155928" y="223669"/>
                  </a:lnTo>
                  <a:lnTo>
                    <a:pt x="142943" y="243371"/>
                  </a:lnTo>
                  <a:lnTo>
                    <a:pt x="130318" y="263450"/>
                  </a:lnTo>
                  <a:lnTo>
                    <a:pt x="105707" y="304282"/>
                  </a:lnTo>
                  <a:lnTo>
                    <a:pt x="93588" y="324893"/>
                  </a:lnTo>
                  <a:lnTo>
                    <a:pt x="82532" y="344588"/>
                  </a:lnTo>
                  <a:lnTo>
                    <a:pt x="62310" y="382345"/>
                  </a:lnTo>
                  <a:lnTo>
                    <a:pt x="52751" y="401741"/>
                  </a:lnTo>
                  <a:lnTo>
                    <a:pt x="34191" y="441812"/>
                  </a:lnTo>
                  <a:lnTo>
                    <a:pt x="27059" y="461228"/>
                  </a:lnTo>
                  <a:lnTo>
                    <a:pt x="21311" y="480126"/>
                  </a:lnTo>
                  <a:lnTo>
                    <a:pt x="16488" y="498678"/>
                  </a:lnTo>
                  <a:lnTo>
                    <a:pt x="8483" y="532520"/>
                  </a:lnTo>
                  <a:lnTo>
                    <a:pt x="4959" y="548490"/>
                  </a:lnTo>
                  <a:lnTo>
                    <a:pt x="2610" y="564097"/>
                  </a:lnTo>
                  <a:lnTo>
                    <a:pt x="1044" y="579463"/>
                  </a:lnTo>
                  <a:lnTo>
                    <a:pt x="0" y="594668"/>
                  </a:lnTo>
                  <a:lnTo>
                    <a:pt x="297" y="607781"/>
                  </a:lnTo>
                  <a:lnTo>
                    <a:pt x="1486" y="619500"/>
                  </a:lnTo>
                  <a:lnTo>
                    <a:pt x="6446" y="640458"/>
                  </a:lnTo>
                  <a:lnTo>
                    <a:pt x="15264" y="659695"/>
                  </a:lnTo>
                  <a:lnTo>
                    <a:pt x="28445" y="678166"/>
                  </a:lnTo>
                  <a:lnTo>
                    <a:pt x="36126" y="687259"/>
                  </a:lnTo>
                  <a:lnTo>
                    <a:pt x="55245" y="700008"/>
                  </a:lnTo>
                  <a:lnTo>
                    <a:pt x="65900" y="704797"/>
                  </a:lnTo>
                  <a:lnTo>
                    <a:pt x="77964" y="707990"/>
                  </a:lnTo>
                  <a:lnTo>
                    <a:pt x="90968" y="710118"/>
                  </a:lnTo>
                  <a:lnTo>
                    <a:pt x="104597" y="711537"/>
                  </a:lnTo>
                  <a:lnTo>
                    <a:pt x="118645" y="711491"/>
                  </a:lnTo>
                  <a:lnTo>
                    <a:pt x="132971" y="710468"/>
                  </a:lnTo>
                  <a:lnTo>
                    <a:pt x="147482" y="708794"/>
                  </a:lnTo>
                  <a:lnTo>
                    <a:pt x="179482" y="704288"/>
                  </a:lnTo>
                  <a:lnTo>
                    <a:pt x="196349" y="701697"/>
                  </a:lnTo>
                  <a:lnTo>
                    <a:pt x="214540" y="697985"/>
                  </a:lnTo>
                  <a:lnTo>
                    <a:pt x="233611" y="693527"/>
                  </a:lnTo>
                  <a:lnTo>
                    <a:pt x="253271" y="688570"/>
                  </a:lnTo>
                  <a:lnTo>
                    <a:pt x="272332" y="682289"/>
                  </a:lnTo>
                  <a:lnTo>
                    <a:pt x="290991" y="675125"/>
                  </a:lnTo>
                  <a:lnTo>
                    <a:pt x="309384" y="667372"/>
                  </a:lnTo>
                  <a:lnTo>
                    <a:pt x="328591" y="658235"/>
                  </a:lnTo>
                  <a:lnTo>
                    <a:pt x="348341" y="648175"/>
                  </a:lnTo>
                  <a:lnTo>
                    <a:pt x="368453" y="637499"/>
                  </a:lnTo>
                  <a:lnTo>
                    <a:pt x="390791" y="624429"/>
                  </a:lnTo>
                  <a:lnTo>
                    <a:pt x="439423" y="594032"/>
                  </a:lnTo>
                  <a:lnTo>
                    <a:pt x="462909" y="576599"/>
                  </a:lnTo>
                  <a:lnTo>
                    <a:pt x="485511" y="558032"/>
                  </a:lnTo>
                  <a:lnTo>
                    <a:pt x="507526" y="538709"/>
                  </a:lnTo>
                  <a:lnTo>
                    <a:pt x="528154" y="518882"/>
                  </a:lnTo>
                  <a:lnTo>
                    <a:pt x="547860" y="498718"/>
                  </a:lnTo>
                  <a:lnTo>
                    <a:pt x="566950" y="478330"/>
                  </a:lnTo>
                  <a:lnTo>
                    <a:pt x="584638" y="456801"/>
                  </a:lnTo>
                  <a:lnTo>
                    <a:pt x="601391" y="434510"/>
                  </a:lnTo>
                  <a:lnTo>
                    <a:pt x="617520" y="411713"/>
                  </a:lnTo>
                  <a:lnTo>
                    <a:pt x="630258" y="391553"/>
                  </a:lnTo>
                  <a:lnTo>
                    <a:pt x="640734" y="373152"/>
                  </a:lnTo>
                  <a:lnTo>
                    <a:pt x="649702" y="355924"/>
                  </a:lnTo>
                  <a:lnTo>
                    <a:pt x="656673" y="338486"/>
                  </a:lnTo>
                  <a:lnTo>
                    <a:pt x="662313" y="320907"/>
                  </a:lnTo>
                  <a:lnTo>
                    <a:pt x="667065" y="303235"/>
                  </a:lnTo>
                  <a:lnTo>
                    <a:pt x="670233" y="286493"/>
                  </a:lnTo>
                  <a:lnTo>
                    <a:pt x="672344" y="270370"/>
                  </a:lnTo>
                  <a:lnTo>
                    <a:pt x="673752" y="254660"/>
                  </a:lnTo>
                  <a:lnTo>
                    <a:pt x="674691" y="240219"/>
                  </a:lnTo>
                  <a:lnTo>
                    <a:pt x="675734" y="213589"/>
                  </a:lnTo>
                  <a:lnTo>
                    <a:pt x="675020" y="200932"/>
                  </a:lnTo>
                  <a:lnTo>
                    <a:pt x="673551" y="188525"/>
                  </a:lnTo>
                  <a:lnTo>
                    <a:pt x="671581" y="176285"/>
                  </a:lnTo>
                  <a:lnTo>
                    <a:pt x="669274" y="164156"/>
                  </a:lnTo>
                  <a:lnTo>
                    <a:pt x="664066" y="140096"/>
                  </a:lnTo>
                  <a:lnTo>
                    <a:pt x="655799" y="118819"/>
                  </a:lnTo>
                  <a:lnTo>
                    <a:pt x="644517" y="99441"/>
                  </a:lnTo>
                  <a:lnTo>
                    <a:pt x="629581" y="80907"/>
                  </a:lnTo>
                  <a:lnTo>
                    <a:pt x="613021" y="65393"/>
                  </a:lnTo>
                  <a:lnTo>
                    <a:pt x="595740" y="52876"/>
                  </a:lnTo>
                  <a:lnTo>
                    <a:pt x="578136" y="44005"/>
                  </a:lnTo>
                  <a:lnTo>
                    <a:pt x="546752" y="28693"/>
                  </a:lnTo>
                  <a:lnTo>
                    <a:pt x="535453" y="25082"/>
                  </a:lnTo>
                  <a:lnTo>
                    <a:pt x="523952" y="22674"/>
                  </a:lnTo>
                  <a:lnTo>
                    <a:pt x="512317" y="21069"/>
                  </a:lnTo>
                  <a:lnTo>
                    <a:pt x="500591" y="19999"/>
                  </a:lnTo>
                  <a:lnTo>
                    <a:pt x="488805" y="19286"/>
                  </a:lnTo>
                  <a:lnTo>
                    <a:pt x="476979" y="18810"/>
                  </a:lnTo>
                  <a:lnTo>
                    <a:pt x="450609" y="18282"/>
                  </a:lnTo>
                  <a:lnTo>
                    <a:pt x="436632" y="18141"/>
                  </a:lnTo>
                  <a:lnTo>
                    <a:pt x="421361" y="20031"/>
                  </a:lnTo>
                  <a:lnTo>
                    <a:pt x="405226" y="23276"/>
                  </a:lnTo>
                  <a:lnTo>
                    <a:pt x="355100" y="3571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7" name="SMARTInkAnnotation3"/>
            <p:cNvSpPr/>
            <p:nvPr/>
          </p:nvSpPr>
          <p:spPr>
            <a:xfrm>
              <a:off x="5179219" y="1750219"/>
              <a:ext cx="158351" cy="191360"/>
            </a:xfrm>
            <a:custGeom>
              <a:avLst/>
              <a:gdLst/>
              <a:ahLst/>
              <a:cxnLst/>
              <a:rect l="0" t="0" r="0" b="0"/>
              <a:pathLst>
                <a:path w="158351" h="191360">
                  <a:moveTo>
                    <a:pt x="0" y="26789"/>
                  </a:moveTo>
                  <a:lnTo>
                    <a:pt x="0" y="39218"/>
                  </a:lnTo>
                  <a:lnTo>
                    <a:pt x="992" y="44004"/>
                  </a:lnTo>
                  <a:lnTo>
                    <a:pt x="2645" y="50172"/>
                  </a:lnTo>
                  <a:lnTo>
                    <a:pt x="7129" y="64963"/>
                  </a:lnTo>
                  <a:lnTo>
                    <a:pt x="12428" y="81458"/>
                  </a:lnTo>
                  <a:lnTo>
                    <a:pt x="16223" y="90024"/>
                  </a:lnTo>
                  <a:lnTo>
                    <a:pt x="20738" y="98711"/>
                  </a:lnTo>
                  <a:lnTo>
                    <a:pt x="25731" y="107479"/>
                  </a:lnTo>
                  <a:lnTo>
                    <a:pt x="30053" y="116301"/>
                  </a:lnTo>
                  <a:lnTo>
                    <a:pt x="33926" y="125159"/>
                  </a:lnTo>
                  <a:lnTo>
                    <a:pt x="37499" y="134041"/>
                  </a:lnTo>
                  <a:lnTo>
                    <a:pt x="39882" y="141947"/>
                  </a:lnTo>
                  <a:lnTo>
                    <a:pt x="41471" y="149201"/>
                  </a:lnTo>
                  <a:lnTo>
                    <a:pt x="42530" y="156022"/>
                  </a:lnTo>
                  <a:lnTo>
                    <a:pt x="44228" y="161562"/>
                  </a:lnTo>
                  <a:lnTo>
                    <a:pt x="46352" y="166247"/>
                  </a:lnTo>
                  <a:lnTo>
                    <a:pt x="48761" y="170362"/>
                  </a:lnTo>
                  <a:lnTo>
                    <a:pt x="50366" y="174098"/>
                  </a:lnTo>
                  <a:lnTo>
                    <a:pt x="51437" y="177581"/>
                  </a:lnTo>
                  <a:lnTo>
                    <a:pt x="52150" y="180895"/>
                  </a:lnTo>
                  <a:lnTo>
                    <a:pt x="52626" y="184097"/>
                  </a:lnTo>
                  <a:lnTo>
                    <a:pt x="52943" y="187223"/>
                  </a:lnTo>
                  <a:lnTo>
                    <a:pt x="53296" y="191359"/>
                  </a:lnTo>
                  <a:lnTo>
                    <a:pt x="53390" y="191072"/>
                  </a:lnTo>
                  <a:lnTo>
                    <a:pt x="53452" y="189890"/>
                  </a:lnTo>
                  <a:lnTo>
                    <a:pt x="52502" y="187116"/>
                  </a:lnTo>
                  <a:lnTo>
                    <a:pt x="50876" y="183283"/>
                  </a:lnTo>
                  <a:lnTo>
                    <a:pt x="48800" y="178744"/>
                  </a:lnTo>
                  <a:lnTo>
                    <a:pt x="46424" y="170756"/>
                  </a:lnTo>
                  <a:lnTo>
                    <a:pt x="43848" y="160470"/>
                  </a:lnTo>
                  <a:lnTo>
                    <a:pt x="41138" y="148652"/>
                  </a:lnTo>
                  <a:lnTo>
                    <a:pt x="38339" y="137796"/>
                  </a:lnTo>
                  <a:lnTo>
                    <a:pt x="35481" y="127583"/>
                  </a:lnTo>
                  <a:lnTo>
                    <a:pt x="32584" y="117797"/>
                  </a:lnTo>
                  <a:lnTo>
                    <a:pt x="28668" y="107305"/>
                  </a:lnTo>
                  <a:lnTo>
                    <a:pt x="24073" y="96341"/>
                  </a:lnTo>
                  <a:lnTo>
                    <a:pt x="19025" y="85064"/>
                  </a:lnTo>
                  <a:lnTo>
                    <a:pt x="15660" y="75560"/>
                  </a:lnTo>
                  <a:lnTo>
                    <a:pt x="13417" y="67241"/>
                  </a:lnTo>
                  <a:lnTo>
                    <a:pt x="11921" y="59710"/>
                  </a:lnTo>
                  <a:lnTo>
                    <a:pt x="10924" y="53697"/>
                  </a:lnTo>
                  <a:lnTo>
                    <a:pt x="10258" y="48697"/>
                  </a:lnTo>
                  <a:lnTo>
                    <a:pt x="9816" y="44370"/>
                  </a:lnTo>
                  <a:lnTo>
                    <a:pt x="8528" y="41487"/>
                  </a:lnTo>
                  <a:lnTo>
                    <a:pt x="6677" y="39564"/>
                  </a:lnTo>
                  <a:lnTo>
                    <a:pt x="390" y="35943"/>
                  </a:lnTo>
                  <a:lnTo>
                    <a:pt x="4856" y="40526"/>
                  </a:lnTo>
                  <a:lnTo>
                    <a:pt x="8198" y="42892"/>
                  </a:lnTo>
                  <a:lnTo>
                    <a:pt x="12411" y="45462"/>
                  </a:lnTo>
                  <a:lnTo>
                    <a:pt x="17203" y="48167"/>
                  </a:lnTo>
                  <a:lnTo>
                    <a:pt x="27820" y="53819"/>
                  </a:lnTo>
                  <a:lnTo>
                    <a:pt x="33429" y="56715"/>
                  </a:lnTo>
                  <a:lnTo>
                    <a:pt x="40146" y="59638"/>
                  </a:lnTo>
                  <a:lnTo>
                    <a:pt x="47600" y="62579"/>
                  </a:lnTo>
                  <a:lnTo>
                    <a:pt x="55545" y="65532"/>
                  </a:lnTo>
                  <a:lnTo>
                    <a:pt x="66796" y="70477"/>
                  </a:lnTo>
                  <a:lnTo>
                    <a:pt x="95171" y="83909"/>
                  </a:lnTo>
                  <a:lnTo>
                    <a:pt x="102143" y="87689"/>
                  </a:lnTo>
                  <a:lnTo>
                    <a:pt x="103814" y="89217"/>
                  </a:lnTo>
                  <a:lnTo>
                    <a:pt x="101951" y="89244"/>
                  </a:lnTo>
                  <a:lnTo>
                    <a:pt x="104678" y="90254"/>
                  </a:lnTo>
                  <a:lnTo>
                    <a:pt x="110465" y="91919"/>
                  </a:lnTo>
                  <a:lnTo>
                    <a:pt x="118292" y="94022"/>
                  </a:lnTo>
                  <a:lnTo>
                    <a:pt x="125494" y="96415"/>
                  </a:lnTo>
                  <a:lnTo>
                    <a:pt x="132280" y="99003"/>
                  </a:lnTo>
                  <a:lnTo>
                    <a:pt x="138788" y="101721"/>
                  </a:lnTo>
                  <a:lnTo>
                    <a:pt x="144119" y="103533"/>
                  </a:lnTo>
                  <a:lnTo>
                    <a:pt x="148665" y="104740"/>
                  </a:lnTo>
                  <a:lnTo>
                    <a:pt x="152688" y="105546"/>
                  </a:lnTo>
                  <a:lnTo>
                    <a:pt x="155370" y="105090"/>
                  </a:lnTo>
                  <a:lnTo>
                    <a:pt x="157158" y="103795"/>
                  </a:lnTo>
                  <a:lnTo>
                    <a:pt x="158350" y="101938"/>
                  </a:lnTo>
                  <a:lnTo>
                    <a:pt x="158153" y="99709"/>
                  </a:lnTo>
                  <a:lnTo>
                    <a:pt x="157029" y="97230"/>
                  </a:lnTo>
                  <a:lnTo>
                    <a:pt x="155288" y="94586"/>
                  </a:lnTo>
                  <a:lnTo>
                    <a:pt x="153352" y="89002"/>
                  </a:lnTo>
                  <a:lnTo>
                    <a:pt x="152836" y="86124"/>
                  </a:lnTo>
                  <a:lnTo>
                    <a:pt x="150508" y="82220"/>
                  </a:lnTo>
                  <a:lnTo>
                    <a:pt x="146971" y="77634"/>
                  </a:lnTo>
                  <a:lnTo>
                    <a:pt x="142629" y="72592"/>
                  </a:lnTo>
                  <a:lnTo>
                    <a:pt x="138742" y="67246"/>
                  </a:lnTo>
                  <a:lnTo>
                    <a:pt x="135159" y="61698"/>
                  </a:lnTo>
                  <a:lnTo>
                    <a:pt x="131777" y="56015"/>
                  </a:lnTo>
                  <a:lnTo>
                    <a:pt x="127540" y="51234"/>
                  </a:lnTo>
                  <a:lnTo>
                    <a:pt x="122729" y="47054"/>
                  </a:lnTo>
                  <a:lnTo>
                    <a:pt x="117538" y="43276"/>
                  </a:lnTo>
                  <a:lnTo>
                    <a:pt x="113085" y="38772"/>
                  </a:lnTo>
                  <a:lnTo>
                    <a:pt x="109125" y="33785"/>
                  </a:lnTo>
                  <a:lnTo>
                    <a:pt x="105492" y="28477"/>
                  </a:lnTo>
                  <a:lnTo>
                    <a:pt x="102077" y="24938"/>
                  </a:lnTo>
                  <a:lnTo>
                    <a:pt x="98809" y="22578"/>
                  </a:lnTo>
                  <a:lnTo>
                    <a:pt x="95638" y="21005"/>
                  </a:lnTo>
                  <a:lnTo>
                    <a:pt x="92532" y="18964"/>
                  </a:lnTo>
                  <a:lnTo>
                    <a:pt x="89469" y="16612"/>
                  </a:lnTo>
                  <a:lnTo>
                    <a:pt x="86435" y="14051"/>
                  </a:lnTo>
                  <a:lnTo>
                    <a:pt x="84413" y="11352"/>
                  </a:lnTo>
                  <a:lnTo>
                    <a:pt x="82165" y="5706"/>
                  </a:lnTo>
                  <a:lnTo>
                    <a:pt x="82558" y="3804"/>
                  </a:lnTo>
                  <a:lnTo>
                    <a:pt x="83812" y="2536"/>
                  </a:lnTo>
                  <a:lnTo>
                    <a:pt x="89297"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8" name="SMARTInkAnnotation4"/>
            <p:cNvSpPr/>
            <p:nvPr/>
          </p:nvSpPr>
          <p:spPr>
            <a:xfrm>
              <a:off x="5366742" y="1696952"/>
              <a:ext cx="75144" cy="88829"/>
            </a:xfrm>
            <a:custGeom>
              <a:avLst/>
              <a:gdLst/>
              <a:ahLst/>
              <a:cxnLst/>
              <a:rect l="0" t="0" r="0" b="0"/>
              <a:pathLst>
                <a:path w="75144" h="88829">
                  <a:moveTo>
                    <a:pt x="0" y="26478"/>
                  </a:moveTo>
                  <a:lnTo>
                    <a:pt x="9482" y="26478"/>
                  </a:lnTo>
                  <a:lnTo>
                    <a:pt x="13266" y="25486"/>
                  </a:lnTo>
                  <a:lnTo>
                    <a:pt x="16782" y="23832"/>
                  </a:lnTo>
                  <a:lnTo>
                    <a:pt x="24813" y="18789"/>
                  </a:lnTo>
                  <a:lnTo>
                    <a:pt x="25472" y="17383"/>
                  </a:lnTo>
                  <a:lnTo>
                    <a:pt x="25911" y="15454"/>
                  </a:lnTo>
                  <a:lnTo>
                    <a:pt x="26203" y="13175"/>
                  </a:lnTo>
                  <a:lnTo>
                    <a:pt x="25407" y="12648"/>
                  </a:lnTo>
                  <a:lnTo>
                    <a:pt x="23883" y="13290"/>
                  </a:lnTo>
                  <a:lnTo>
                    <a:pt x="19050" y="16707"/>
                  </a:lnTo>
                  <a:lnTo>
                    <a:pt x="17661" y="17979"/>
                  </a:lnTo>
                  <a:lnTo>
                    <a:pt x="13472" y="22039"/>
                  </a:lnTo>
                  <a:lnTo>
                    <a:pt x="11958" y="24511"/>
                  </a:lnTo>
                  <a:lnTo>
                    <a:pt x="10948" y="27151"/>
                  </a:lnTo>
                  <a:lnTo>
                    <a:pt x="10276" y="29903"/>
                  </a:lnTo>
                  <a:lnTo>
                    <a:pt x="9827" y="32730"/>
                  </a:lnTo>
                  <a:lnTo>
                    <a:pt x="9529" y="35607"/>
                  </a:lnTo>
                  <a:lnTo>
                    <a:pt x="9329" y="38517"/>
                  </a:lnTo>
                  <a:lnTo>
                    <a:pt x="9196" y="42441"/>
                  </a:lnTo>
                  <a:lnTo>
                    <a:pt x="8982" y="60352"/>
                  </a:lnTo>
                  <a:lnTo>
                    <a:pt x="8965" y="63943"/>
                  </a:lnTo>
                  <a:lnTo>
                    <a:pt x="9945" y="67330"/>
                  </a:lnTo>
                  <a:lnTo>
                    <a:pt x="11591" y="70580"/>
                  </a:lnTo>
                  <a:lnTo>
                    <a:pt x="13681" y="73738"/>
                  </a:lnTo>
                  <a:lnTo>
                    <a:pt x="17058" y="76836"/>
                  </a:lnTo>
                  <a:lnTo>
                    <a:pt x="21294" y="79894"/>
                  </a:lnTo>
                  <a:lnTo>
                    <a:pt x="26102" y="82924"/>
                  </a:lnTo>
                  <a:lnTo>
                    <a:pt x="30300" y="84945"/>
                  </a:lnTo>
                  <a:lnTo>
                    <a:pt x="34091" y="86292"/>
                  </a:lnTo>
                  <a:lnTo>
                    <a:pt x="37610" y="87190"/>
                  </a:lnTo>
                  <a:lnTo>
                    <a:pt x="41941" y="87788"/>
                  </a:lnTo>
                  <a:lnTo>
                    <a:pt x="46812" y="88187"/>
                  </a:lnTo>
                  <a:lnTo>
                    <a:pt x="56524" y="88631"/>
                  </a:lnTo>
                  <a:lnTo>
                    <a:pt x="64148" y="88828"/>
                  </a:lnTo>
                  <a:lnTo>
                    <a:pt x="67570" y="87888"/>
                  </a:lnTo>
                  <a:lnTo>
                    <a:pt x="70844" y="86270"/>
                  </a:lnTo>
                  <a:lnTo>
                    <a:pt x="74019" y="84198"/>
                  </a:lnTo>
                  <a:lnTo>
                    <a:pt x="75143" y="79841"/>
                  </a:lnTo>
                  <a:lnTo>
                    <a:pt x="74900" y="73959"/>
                  </a:lnTo>
                  <a:lnTo>
                    <a:pt x="73746" y="67062"/>
                  </a:lnTo>
                  <a:lnTo>
                    <a:pt x="71985" y="60479"/>
                  </a:lnTo>
                  <a:lnTo>
                    <a:pt x="69818" y="54106"/>
                  </a:lnTo>
                  <a:lnTo>
                    <a:pt x="67381" y="47873"/>
                  </a:lnTo>
                  <a:lnTo>
                    <a:pt x="63773" y="41734"/>
                  </a:lnTo>
                  <a:lnTo>
                    <a:pt x="59382" y="35656"/>
                  </a:lnTo>
                  <a:lnTo>
                    <a:pt x="54471" y="29620"/>
                  </a:lnTo>
                  <a:lnTo>
                    <a:pt x="49213" y="23612"/>
                  </a:lnTo>
                  <a:lnTo>
                    <a:pt x="43722" y="17622"/>
                  </a:lnTo>
                  <a:lnTo>
                    <a:pt x="38078" y="11644"/>
                  </a:lnTo>
                  <a:lnTo>
                    <a:pt x="32331" y="7659"/>
                  </a:lnTo>
                  <a:lnTo>
                    <a:pt x="26515" y="5002"/>
                  </a:lnTo>
                  <a:lnTo>
                    <a:pt x="9959" y="0"/>
                  </a:lnTo>
                  <a:lnTo>
                    <a:pt x="9616" y="888"/>
                  </a:lnTo>
                  <a:lnTo>
                    <a:pt x="9387" y="2473"/>
                  </a:lnTo>
                  <a:lnTo>
                    <a:pt x="8930" y="861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9" name="SMARTInkAnnotation5"/>
            <p:cNvSpPr/>
            <p:nvPr/>
          </p:nvSpPr>
          <p:spPr>
            <a:xfrm>
              <a:off x="5545336" y="1553967"/>
              <a:ext cx="52183" cy="168676"/>
            </a:xfrm>
            <a:custGeom>
              <a:avLst/>
              <a:gdLst/>
              <a:ahLst/>
              <a:cxnLst/>
              <a:rect l="0" t="0" r="0" b="0"/>
              <a:pathLst>
                <a:path w="52183" h="168676">
                  <a:moveTo>
                    <a:pt x="0" y="62306"/>
                  </a:moveTo>
                  <a:lnTo>
                    <a:pt x="0" y="53409"/>
                  </a:lnTo>
                  <a:lnTo>
                    <a:pt x="0" y="58127"/>
                  </a:lnTo>
                  <a:lnTo>
                    <a:pt x="992" y="60512"/>
                  </a:lnTo>
                  <a:lnTo>
                    <a:pt x="2646" y="63095"/>
                  </a:lnTo>
                  <a:lnTo>
                    <a:pt x="4740" y="65808"/>
                  </a:lnTo>
                  <a:lnTo>
                    <a:pt x="7129" y="70594"/>
                  </a:lnTo>
                  <a:lnTo>
                    <a:pt x="9713" y="76761"/>
                  </a:lnTo>
                  <a:lnTo>
                    <a:pt x="12429" y="83849"/>
                  </a:lnTo>
                  <a:lnTo>
                    <a:pt x="15231" y="90559"/>
                  </a:lnTo>
                  <a:lnTo>
                    <a:pt x="18091" y="97016"/>
                  </a:lnTo>
                  <a:lnTo>
                    <a:pt x="23916" y="109483"/>
                  </a:lnTo>
                  <a:lnTo>
                    <a:pt x="29811" y="121638"/>
                  </a:lnTo>
                  <a:lnTo>
                    <a:pt x="32773" y="128650"/>
                  </a:lnTo>
                  <a:lnTo>
                    <a:pt x="35739" y="136301"/>
                  </a:lnTo>
                  <a:lnTo>
                    <a:pt x="38709" y="144378"/>
                  </a:lnTo>
                  <a:lnTo>
                    <a:pt x="40689" y="150755"/>
                  </a:lnTo>
                  <a:lnTo>
                    <a:pt x="42008" y="155999"/>
                  </a:lnTo>
                  <a:lnTo>
                    <a:pt x="42888" y="160487"/>
                  </a:lnTo>
                  <a:lnTo>
                    <a:pt x="44467" y="163479"/>
                  </a:lnTo>
                  <a:lnTo>
                    <a:pt x="46513" y="165473"/>
                  </a:lnTo>
                  <a:lnTo>
                    <a:pt x="52182" y="168675"/>
                  </a:lnTo>
                  <a:lnTo>
                    <a:pt x="51655" y="167945"/>
                  </a:lnTo>
                  <a:lnTo>
                    <a:pt x="50312" y="166467"/>
                  </a:lnTo>
                  <a:lnTo>
                    <a:pt x="46173" y="162178"/>
                  </a:lnTo>
                  <a:lnTo>
                    <a:pt x="41027" y="156964"/>
                  </a:lnTo>
                  <a:lnTo>
                    <a:pt x="38265" y="153193"/>
                  </a:lnTo>
                  <a:lnTo>
                    <a:pt x="35432" y="148694"/>
                  </a:lnTo>
                  <a:lnTo>
                    <a:pt x="32551" y="143711"/>
                  </a:lnTo>
                  <a:lnTo>
                    <a:pt x="29638" y="137412"/>
                  </a:lnTo>
                  <a:lnTo>
                    <a:pt x="26704" y="130236"/>
                  </a:lnTo>
                  <a:lnTo>
                    <a:pt x="23756" y="122476"/>
                  </a:lnTo>
                  <a:lnTo>
                    <a:pt x="20798" y="115318"/>
                  </a:lnTo>
                  <a:lnTo>
                    <a:pt x="17834" y="108561"/>
                  </a:lnTo>
                  <a:lnTo>
                    <a:pt x="14866" y="102073"/>
                  </a:lnTo>
                  <a:lnTo>
                    <a:pt x="12887" y="94770"/>
                  </a:lnTo>
                  <a:lnTo>
                    <a:pt x="11568" y="86926"/>
                  </a:lnTo>
                  <a:lnTo>
                    <a:pt x="10688" y="78719"/>
                  </a:lnTo>
                  <a:lnTo>
                    <a:pt x="10102" y="71264"/>
                  </a:lnTo>
                  <a:lnTo>
                    <a:pt x="9712" y="64309"/>
                  </a:lnTo>
                  <a:lnTo>
                    <a:pt x="9451" y="57689"/>
                  </a:lnTo>
                  <a:lnTo>
                    <a:pt x="10269" y="51290"/>
                  </a:lnTo>
                  <a:lnTo>
                    <a:pt x="11807" y="45041"/>
                  </a:lnTo>
                  <a:lnTo>
                    <a:pt x="13824" y="38890"/>
                  </a:lnTo>
                  <a:lnTo>
                    <a:pt x="15170" y="32804"/>
                  </a:lnTo>
                  <a:lnTo>
                    <a:pt x="16066" y="26764"/>
                  </a:lnTo>
                  <a:lnTo>
                    <a:pt x="16664" y="20752"/>
                  </a:lnTo>
                  <a:lnTo>
                    <a:pt x="18055" y="15752"/>
                  </a:lnTo>
                  <a:lnTo>
                    <a:pt x="19974" y="11426"/>
                  </a:lnTo>
                  <a:lnTo>
                    <a:pt x="22246" y="7550"/>
                  </a:lnTo>
                  <a:lnTo>
                    <a:pt x="24752" y="4967"/>
                  </a:lnTo>
                  <a:lnTo>
                    <a:pt x="27415" y="3244"/>
                  </a:lnTo>
                  <a:lnTo>
                    <a:pt x="34078" y="479"/>
                  </a:lnTo>
                  <a:lnTo>
                    <a:pt x="35618" y="252"/>
                  </a:lnTo>
                  <a:lnTo>
                    <a:pt x="37636" y="101"/>
                  </a:lnTo>
                  <a:lnTo>
                    <a:pt x="39973" y="0"/>
                  </a:lnTo>
                  <a:lnTo>
                    <a:pt x="41532" y="925"/>
                  </a:lnTo>
                  <a:lnTo>
                    <a:pt x="42571" y="2534"/>
                  </a:lnTo>
                  <a:lnTo>
                    <a:pt x="43725" y="6967"/>
                  </a:lnTo>
                  <a:lnTo>
                    <a:pt x="44033" y="9539"/>
                  </a:lnTo>
                  <a:lnTo>
                    <a:pt x="44238" y="12245"/>
                  </a:lnTo>
                  <a:lnTo>
                    <a:pt x="43382" y="15042"/>
                  </a:lnTo>
                  <a:lnTo>
                    <a:pt x="41821" y="17898"/>
                  </a:lnTo>
                  <a:lnTo>
                    <a:pt x="39786" y="20795"/>
                  </a:lnTo>
                  <a:lnTo>
                    <a:pt x="38431" y="24710"/>
                  </a:lnTo>
                  <a:lnTo>
                    <a:pt x="37527" y="29305"/>
                  </a:lnTo>
                  <a:lnTo>
                    <a:pt x="36924" y="34352"/>
                  </a:lnTo>
                  <a:lnTo>
                    <a:pt x="36522" y="39702"/>
                  </a:lnTo>
                  <a:lnTo>
                    <a:pt x="36254" y="45252"/>
                  </a:lnTo>
                  <a:lnTo>
                    <a:pt x="35957" y="56711"/>
                  </a:lnTo>
                  <a:lnTo>
                    <a:pt x="35719" y="8016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0" name="SMARTInkAnnotation6"/>
            <p:cNvSpPr/>
            <p:nvPr/>
          </p:nvSpPr>
          <p:spPr>
            <a:xfrm>
              <a:off x="5581055" y="1651992"/>
              <a:ext cx="132705" cy="98228"/>
            </a:xfrm>
            <a:custGeom>
              <a:avLst/>
              <a:gdLst/>
              <a:ahLst/>
              <a:cxnLst/>
              <a:rect l="0" t="0" r="0" b="0"/>
              <a:pathLst>
                <a:path w="132705" h="98228">
                  <a:moveTo>
                    <a:pt x="125015" y="0"/>
                  </a:moveTo>
                  <a:lnTo>
                    <a:pt x="129756" y="0"/>
                  </a:lnTo>
                  <a:lnTo>
                    <a:pt x="131152" y="992"/>
                  </a:lnTo>
                  <a:lnTo>
                    <a:pt x="132083" y="2646"/>
                  </a:lnTo>
                  <a:lnTo>
                    <a:pt x="132704" y="4741"/>
                  </a:lnTo>
                  <a:lnTo>
                    <a:pt x="132125" y="8122"/>
                  </a:lnTo>
                  <a:lnTo>
                    <a:pt x="130747" y="12360"/>
                  </a:lnTo>
                  <a:lnTo>
                    <a:pt x="128837" y="17170"/>
                  </a:lnTo>
                  <a:lnTo>
                    <a:pt x="124586" y="22360"/>
                  </a:lnTo>
                  <a:lnTo>
                    <a:pt x="118776" y="27805"/>
                  </a:lnTo>
                  <a:lnTo>
                    <a:pt x="111927" y="33420"/>
                  </a:lnTo>
                  <a:lnTo>
                    <a:pt x="93732" y="47596"/>
                  </a:lnTo>
                  <a:lnTo>
                    <a:pt x="83324" y="55543"/>
                  </a:lnTo>
                  <a:lnTo>
                    <a:pt x="63822" y="69665"/>
                  </a:lnTo>
                  <a:lnTo>
                    <a:pt x="54454" y="76209"/>
                  </a:lnTo>
                  <a:lnTo>
                    <a:pt x="45232" y="81564"/>
                  </a:lnTo>
                  <a:lnTo>
                    <a:pt x="36108" y="86126"/>
                  </a:lnTo>
                  <a:lnTo>
                    <a:pt x="27048" y="90160"/>
                  </a:lnTo>
                  <a:lnTo>
                    <a:pt x="20017" y="92849"/>
                  </a:lnTo>
                  <a:lnTo>
                    <a:pt x="14337" y="94641"/>
                  </a:lnTo>
                  <a:lnTo>
                    <a:pt x="0" y="9822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1" name="SMARTInkAnnotation7"/>
            <p:cNvSpPr/>
            <p:nvPr/>
          </p:nvSpPr>
          <p:spPr>
            <a:xfrm>
              <a:off x="5652492" y="1519571"/>
              <a:ext cx="35720" cy="69914"/>
            </a:xfrm>
            <a:custGeom>
              <a:avLst/>
              <a:gdLst/>
              <a:ahLst/>
              <a:cxnLst/>
              <a:rect l="0" t="0" r="0" b="0"/>
              <a:pathLst>
                <a:path w="35720" h="69914">
                  <a:moveTo>
                    <a:pt x="0" y="43124"/>
                  </a:moveTo>
                  <a:lnTo>
                    <a:pt x="9481" y="33643"/>
                  </a:lnTo>
                  <a:lnTo>
                    <a:pt x="12274" y="28866"/>
                  </a:lnTo>
                  <a:lnTo>
                    <a:pt x="14136" y="23697"/>
                  </a:lnTo>
                  <a:lnTo>
                    <a:pt x="15377" y="18267"/>
                  </a:lnTo>
                  <a:lnTo>
                    <a:pt x="17197" y="14646"/>
                  </a:lnTo>
                  <a:lnTo>
                    <a:pt x="19402" y="12233"/>
                  </a:lnTo>
                  <a:lnTo>
                    <a:pt x="21864" y="10624"/>
                  </a:lnTo>
                  <a:lnTo>
                    <a:pt x="23506" y="8559"/>
                  </a:lnTo>
                  <a:lnTo>
                    <a:pt x="24601" y="6190"/>
                  </a:lnTo>
                  <a:lnTo>
                    <a:pt x="26357" y="0"/>
                  </a:lnTo>
                  <a:lnTo>
                    <a:pt x="26501" y="484"/>
                  </a:lnTo>
                  <a:lnTo>
                    <a:pt x="26597" y="1799"/>
                  </a:lnTo>
                  <a:lnTo>
                    <a:pt x="26661" y="3668"/>
                  </a:lnTo>
                  <a:lnTo>
                    <a:pt x="26778" y="36676"/>
                  </a:lnTo>
                  <a:lnTo>
                    <a:pt x="27774" y="43786"/>
                  </a:lnTo>
                  <a:lnTo>
                    <a:pt x="29430" y="50511"/>
                  </a:lnTo>
                  <a:lnTo>
                    <a:pt x="35719" y="6991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2" name="SMARTInkAnnotation8"/>
            <p:cNvSpPr/>
            <p:nvPr/>
          </p:nvSpPr>
          <p:spPr>
            <a:xfrm>
              <a:off x="5697141" y="1651992"/>
              <a:ext cx="26790" cy="53579"/>
            </a:xfrm>
            <a:custGeom>
              <a:avLst/>
              <a:gdLst/>
              <a:ahLst/>
              <a:cxnLst/>
              <a:rect l="0" t="0" r="0" b="0"/>
              <a:pathLst>
                <a:path w="26790" h="53579">
                  <a:moveTo>
                    <a:pt x="0" y="0"/>
                  </a:moveTo>
                  <a:lnTo>
                    <a:pt x="4740" y="14222"/>
                  </a:lnTo>
                  <a:lnTo>
                    <a:pt x="7129" y="20395"/>
                  </a:lnTo>
                  <a:lnTo>
                    <a:pt x="9713" y="26495"/>
                  </a:lnTo>
                  <a:lnTo>
                    <a:pt x="12428" y="32546"/>
                  </a:lnTo>
                  <a:lnTo>
                    <a:pt x="15231" y="37573"/>
                  </a:lnTo>
                  <a:lnTo>
                    <a:pt x="18091" y="41916"/>
                  </a:lnTo>
                  <a:lnTo>
                    <a:pt x="26789" y="5357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3" name="SMARTInkAnnotation9"/>
            <p:cNvSpPr/>
            <p:nvPr/>
          </p:nvSpPr>
          <p:spPr>
            <a:xfrm>
              <a:off x="5723930" y="1544836"/>
              <a:ext cx="140958" cy="116087"/>
            </a:xfrm>
            <a:custGeom>
              <a:avLst/>
              <a:gdLst/>
              <a:ahLst/>
              <a:cxnLst/>
              <a:rect l="0" t="0" r="0" b="0"/>
              <a:pathLst>
                <a:path w="140958" h="116087">
                  <a:moveTo>
                    <a:pt x="0" y="116086"/>
                  </a:moveTo>
                  <a:lnTo>
                    <a:pt x="4740" y="116086"/>
                  </a:lnTo>
                  <a:lnTo>
                    <a:pt x="7129" y="115094"/>
                  </a:lnTo>
                  <a:lnTo>
                    <a:pt x="9713" y="113440"/>
                  </a:lnTo>
                  <a:lnTo>
                    <a:pt x="12428" y="111345"/>
                  </a:lnTo>
                  <a:lnTo>
                    <a:pt x="16223" y="108957"/>
                  </a:lnTo>
                  <a:lnTo>
                    <a:pt x="20738" y="106372"/>
                  </a:lnTo>
                  <a:lnTo>
                    <a:pt x="31044" y="100855"/>
                  </a:lnTo>
                  <a:lnTo>
                    <a:pt x="95265" y="68457"/>
                  </a:lnTo>
                  <a:lnTo>
                    <a:pt x="101213" y="66474"/>
                  </a:lnTo>
                  <a:lnTo>
                    <a:pt x="107163" y="65152"/>
                  </a:lnTo>
                  <a:lnTo>
                    <a:pt x="113114" y="64271"/>
                  </a:lnTo>
                  <a:lnTo>
                    <a:pt x="118073" y="62691"/>
                  </a:lnTo>
                  <a:lnTo>
                    <a:pt x="122372" y="60645"/>
                  </a:lnTo>
                  <a:lnTo>
                    <a:pt x="126230" y="58290"/>
                  </a:lnTo>
                  <a:lnTo>
                    <a:pt x="129794" y="56719"/>
                  </a:lnTo>
                  <a:lnTo>
                    <a:pt x="133162" y="55672"/>
                  </a:lnTo>
                  <a:lnTo>
                    <a:pt x="140957" y="53992"/>
                  </a:lnTo>
                  <a:lnTo>
                    <a:pt x="140604" y="53854"/>
                  </a:lnTo>
                  <a:lnTo>
                    <a:pt x="137566" y="53701"/>
                  </a:lnTo>
                  <a:lnTo>
                    <a:pt x="136359" y="52668"/>
                  </a:lnTo>
                  <a:lnTo>
                    <a:pt x="135555" y="50987"/>
                  </a:lnTo>
                  <a:lnTo>
                    <a:pt x="135019" y="48874"/>
                  </a:lnTo>
                  <a:lnTo>
                    <a:pt x="133668" y="46473"/>
                  </a:lnTo>
                  <a:lnTo>
                    <a:pt x="131776" y="43880"/>
                  </a:lnTo>
                  <a:lnTo>
                    <a:pt x="129523" y="41160"/>
                  </a:lnTo>
                  <a:lnTo>
                    <a:pt x="127028" y="37362"/>
                  </a:lnTo>
                  <a:lnTo>
                    <a:pt x="124373" y="32845"/>
                  </a:lnTo>
                  <a:lnTo>
                    <a:pt x="121610" y="27850"/>
                  </a:lnTo>
                  <a:lnTo>
                    <a:pt x="117785" y="22535"/>
                  </a:lnTo>
                  <a:lnTo>
                    <a:pt x="113250" y="17008"/>
                  </a:lnTo>
                  <a:lnTo>
                    <a:pt x="98226"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4" name="SMARTInkAnnotation10"/>
            <p:cNvSpPr/>
            <p:nvPr/>
          </p:nvSpPr>
          <p:spPr>
            <a:xfrm>
              <a:off x="5938242" y="1367483"/>
              <a:ext cx="62509" cy="52338"/>
            </a:xfrm>
            <a:custGeom>
              <a:avLst/>
              <a:gdLst/>
              <a:ahLst/>
              <a:cxnLst/>
              <a:rect l="0" t="0" r="0" b="0"/>
              <a:pathLst>
                <a:path w="62509" h="52338">
                  <a:moveTo>
                    <a:pt x="62508" y="7689"/>
                  </a:moveTo>
                  <a:lnTo>
                    <a:pt x="57768" y="7689"/>
                  </a:lnTo>
                  <a:lnTo>
                    <a:pt x="56371" y="6697"/>
                  </a:lnTo>
                  <a:lnTo>
                    <a:pt x="55440" y="5043"/>
                  </a:lnTo>
                  <a:lnTo>
                    <a:pt x="54819" y="2948"/>
                  </a:lnTo>
                  <a:lnTo>
                    <a:pt x="53414" y="1552"/>
                  </a:lnTo>
                  <a:lnTo>
                    <a:pt x="51483" y="621"/>
                  </a:lnTo>
                  <a:lnTo>
                    <a:pt x="49206" y="0"/>
                  </a:lnTo>
                  <a:lnTo>
                    <a:pt x="46694" y="579"/>
                  </a:lnTo>
                  <a:lnTo>
                    <a:pt x="44028" y="1957"/>
                  </a:lnTo>
                  <a:lnTo>
                    <a:pt x="36205" y="7353"/>
                  </a:lnTo>
                  <a:lnTo>
                    <a:pt x="33289" y="10186"/>
                  </a:lnTo>
                  <a:lnTo>
                    <a:pt x="14741" y="28671"/>
                  </a:lnTo>
                  <a:lnTo>
                    <a:pt x="11812" y="32591"/>
                  </a:lnTo>
                  <a:lnTo>
                    <a:pt x="8867" y="37189"/>
                  </a:lnTo>
                  <a:lnTo>
                    <a:pt x="0" y="52337"/>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5" name="SMARTInkAnnotation11"/>
            <p:cNvSpPr/>
            <p:nvPr/>
          </p:nvSpPr>
          <p:spPr>
            <a:xfrm>
              <a:off x="6036469" y="1446609"/>
              <a:ext cx="24813" cy="53580"/>
            </a:xfrm>
            <a:custGeom>
              <a:avLst/>
              <a:gdLst/>
              <a:ahLst/>
              <a:cxnLst/>
              <a:rect l="0" t="0" r="0" b="0"/>
              <a:pathLst>
                <a:path w="24813" h="53580">
                  <a:moveTo>
                    <a:pt x="0" y="53579"/>
                  </a:moveTo>
                  <a:lnTo>
                    <a:pt x="20117" y="33461"/>
                  </a:lnTo>
                  <a:lnTo>
                    <a:pt x="22341" y="30245"/>
                  </a:lnTo>
                  <a:lnTo>
                    <a:pt x="23823" y="27109"/>
                  </a:lnTo>
                  <a:lnTo>
                    <a:pt x="24812" y="24026"/>
                  </a:lnTo>
                  <a:lnTo>
                    <a:pt x="23487" y="19986"/>
                  </a:lnTo>
                  <a:lnTo>
                    <a:pt x="20619" y="15308"/>
                  </a:lnTo>
                  <a:lnTo>
                    <a:pt x="892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6" name="SMARTInkAnnotation12"/>
            <p:cNvSpPr/>
            <p:nvPr/>
          </p:nvSpPr>
          <p:spPr>
            <a:xfrm>
              <a:off x="5965031" y="1482328"/>
              <a:ext cx="26790" cy="1"/>
            </a:xfrm>
            <a:custGeom>
              <a:avLst/>
              <a:gdLst/>
              <a:ahLst/>
              <a:cxnLst/>
              <a:rect l="0" t="0" r="0" b="0"/>
              <a:pathLst>
                <a:path w="26790" h="1">
                  <a:moveTo>
                    <a:pt x="0" y="0"/>
                  </a:moveTo>
                  <a:lnTo>
                    <a:pt x="26789"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7" name="SMARTInkAnnotation13"/>
            <p:cNvSpPr/>
            <p:nvPr/>
          </p:nvSpPr>
          <p:spPr>
            <a:xfrm>
              <a:off x="6134695" y="1571625"/>
              <a:ext cx="8931" cy="17860"/>
            </a:xfrm>
            <a:custGeom>
              <a:avLst/>
              <a:gdLst/>
              <a:ahLst/>
              <a:cxnLst/>
              <a:rect l="0" t="0" r="0" b="0"/>
              <a:pathLst>
                <a:path w="8931" h="17860">
                  <a:moveTo>
                    <a:pt x="0" y="17859"/>
                  </a:moveTo>
                  <a:lnTo>
                    <a:pt x="0" y="10171"/>
                  </a:lnTo>
                  <a:lnTo>
                    <a:pt x="993" y="8765"/>
                  </a:lnTo>
                  <a:lnTo>
                    <a:pt x="2646" y="6836"/>
                  </a:lnTo>
                  <a:lnTo>
                    <a:pt x="8930"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8" name="SMARTInkAnnotation14"/>
            <p:cNvSpPr/>
            <p:nvPr/>
          </p:nvSpPr>
          <p:spPr>
            <a:xfrm>
              <a:off x="5938805" y="1393449"/>
              <a:ext cx="160027" cy="210788"/>
            </a:xfrm>
            <a:custGeom>
              <a:avLst/>
              <a:gdLst/>
              <a:ahLst/>
              <a:cxnLst/>
              <a:rect l="0" t="0" r="0" b="0"/>
              <a:pathLst>
                <a:path w="160027" h="210788">
                  <a:moveTo>
                    <a:pt x="61945" y="79949"/>
                  </a:moveTo>
                  <a:lnTo>
                    <a:pt x="61945" y="0"/>
                  </a:lnTo>
                  <a:lnTo>
                    <a:pt x="57205" y="4446"/>
                  </a:lnTo>
                  <a:lnTo>
                    <a:pt x="44776" y="16788"/>
                  </a:lnTo>
                  <a:lnTo>
                    <a:pt x="39585" y="22959"/>
                  </a:lnTo>
                  <a:lnTo>
                    <a:pt x="34140" y="30050"/>
                  </a:lnTo>
                  <a:lnTo>
                    <a:pt x="28526" y="37753"/>
                  </a:lnTo>
                  <a:lnTo>
                    <a:pt x="23790" y="45865"/>
                  </a:lnTo>
                  <a:lnTo>
                    <a:pt x="19641" y="54250"/>
                  </a:lnTo>
                  <a:lnTo>
                    <a:pt x="12385" y="70512"/>
                  </a:lnTo>
                  <a:lnTo>
                    <a:pt x="5853" y="84354"/>
                  </a:lnTo>
                  <a:lnTo>
                    <a:pt x="3715" y="91815"/>
                  </a:lnTo>
                  <a:lnTo>
                    <a:pt x="2289" y="99766"/>
                  </a:lnTo>
                  <a:lnTo>
                    <a:pt x="1338" y="108043"/>
                  </a:lnTo>
                  <a:lnTo>
                    <a:pt x="705" y="116538"/>
                  </a:lnTo>
                  <a:lnTo>
                    <a:pt x="282" y="125178"/>
                  </a:lnTo>
                  <a:lnTo>
                    <a:pt x="0" y="133914"/>
                  </a:lnTo>
                  <a:lnTo>
                    <a:pt x="805" y="141723"/>
                  </a:lnTo>
                  <a:lnTo>
                    <a:pt x="2334" y="148913"/>
                  </a:lnTo>
                  <a:lnTo>
                    <a:pt x="4345" y="155691"/>
                  </a:lnTo>
                  <a:lnTo>
                    <a:pt x="5685" y="162194"/>
                  </a:lnTo>
                  <a:lnTo>
                    <a:pt x="6579" y="168513"/>
                  </a:lnTo>
                  <a:lnTo>
                    <a:pt x="7175" y="174711"/>
                  </a:lnTo>
                  <a:lnTo>
                    <a:pt x="8565" y="179835"/>
                  </a:lnTo>
                  <a:lnTo>
                    <a:pt x="10483" y="184243"/>
                  </a:lnTo>
                  <a:lnTo>
                    <a:pt x="12754" y="188174"/>
                  </a:lnTo>
                  <a:lnTo>
                    <a:pt x="16253" y="192779"/>
                  </a:lnTo>
                  <a:lnTo>
                    <a:pt x="20570" y="197833"/>
                  </a:lnTo>
                  <a:lnTo>
                    <a:pt x="25432" y="203187"/>
                  </a:lnTo>
                  <a:lnTo>
                    <a:pt x="30657" y="206756"/>
                  </a:lnTo>
                  <a:lnTo>
                    <a:pt x="36126" y="209136"/>
                  </a:lnTo>
                  <a:lnTo>
                    <a:pt x="41756" y="210722"/>
                  </a:lnTo>
                  <a:lnTo>
                    <a:pt x="47493" y="210787"/>
                  </a:lnTo>
                  <a:lnTo>
                    <a:pt x="53303" y="209839"/>
                  </a:lnTo>
                  <a:lnTo>
                    <a:pt x="59160" y="208214"/>
                  </a:lnTo>
                  <a:lnTo>
                    <a:pt x="64057" y="207131"/>
                  </a:lnTo>
                  <a:lnTo>
                    <a:pt x="68314" y="206409"/>
                  </a:lnTo>
                  <a:lnTo>
                    <a:pt x="72144" y="205928"/>
                  </a:lnTo>
                  <a:lnTo>
                    <a:pt x="76682" y="204615"/>
                  </a:lnTo>
                  <a:lnTo>
                    <a:pt x="81691" y="202747"/>
                  </a:lnTo>
                  <a:lnTo>
                    <a:pt x="87016" y="200510"/>
                  </a:lnTo>
                  <a:lnTo>
                    <a:pt x="92549" y="199018"/>
                  </a:lnTo>
                  <a:lnTo>
                    <a:pt x="98223" y="198024"/>
                  </a:lnTo>
                  <a:lnTo>
                    <a:pt x="103990" y="197361"/>
                  </a:lnTo>
                  <a:lnTo>
                    <a:pt x="108826" y="195927"/>
                  </a:lnTo>
                  <a:lnTo>
                    <a:pt x="113043" y="193979"/>
                  </a:lnTo>
                  <a:lnTo>
                    <a:pt x="116846" y="191688"/>
                  </a:lnTo>
                  <a:lnTo>
                    <a:pt x="120374" y="190160"/>
                  </a:lnTo>
                  <a:lnTo>
                    <a:pt x="123718" y="189142"/>
                  </a:lnTo>
                  <a:lnTo>
                    <a:pt x="126939" y="188463"/>
                  </a:lnTo>
                  <a:lnTo>
                    <a:pt x="130079" y="188011"/>
                  </a:lnTo>
                  <a:lnTo>
                    <a:pt x="133165" y="187709"/>
                  </a:lnTo>
                  <a:lnTo>
                    <a:pt x="136214" y="187508"/>
                  </a:lnTo>
                  <a:lnTo>
                    <a:pt x="138247" y="186382"/>
                  </a:lnTo>
                  <a:lnTo>
                    <a:pt x="139603" y="184639"/>
                  </a:lnTo>
                  <a:lnTo>
                    <a:pt x="140506" y="182484"/>
                  </a:lnTo>
                  <a:lnTo>
                    <a:pt x="142100" y="181048"/>
                  </a:lnTo>
                  <a:lnTo>
                    <a:pt x="144155" y="180091"/>
                  </a:lnTo>
                  <a:lnTo>
                    <a:pt x="146518" y="179453"/>
                  </a:lnTo>
                  <a:lnTo>
                    <a:pt x="149084" y="178035"/>
                  </a:lnTo>
                  <a:lnTo>
                    <a:pt x="151788" y="176098"/>
                  </a:lnTo>
                  <a:lnTo>
                    <a:pt x="160026" y="169365"/>
                  </a:lnTo>
                  <a:lnTo>
                    <a:pt x="155388" y="174022"/>
                  </a:lnTo>
                  <a:lnTo>
                    <a:pt x="153014" y="175406"/>
                  </a:lnTo>
                  <a:lnTo>
                    <a:pt x="150438" y="176330"/>
                  </a:lnTo>
                  <a:lnTo>
                    <a:pt x="147730" y="176945"/>
                  </a:lnTo>
                  <a:lnTo>
                    <a:pt x="144932" y="178348"/>
                  </a:lnTo>
                  <a:lnTo>
                    <a:pt x="142075" y="180275"/>
                  </a:lnTo>
                  <a:lnTo>
                    <a:pt x="139177" y="182552"/>
                  </a:lnTo>
                  <a:lnTo>
                    <a:pt x="136253" y="184070"/>
                  </a:lnTo>
                  <a:lnTo>
                    <a:pt x="133312" y="185082"/>
                  </a:lnTo>
                  <a:lnTo>
                    <a:pt x="124453" y="18710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19" name="SMARTInkAnnotation15"/>
            <p:cNvSpPr/>
            <p:nvPr/>
          </p:nvSpPr>
          <p:spPr>
            <a:xfrm>
              <a:off x="6009798" y="1488303"/>
              <a:ext cx="151687" cy="154761"/>
            </a:xfrm>
            <a:custGeom>
              <a:avLst/>
              <a:gdLst/>
              <a:ahLst/>
              <a:cxnLst/>
              <a:rect l="0" t="0" r="0" b="0"/>
              <a:pathLst>
                <a:path w="151687" h="154761">
                  <a:moveTo>
                    <a:pt x="17741" y="92252"/>
                  </a:moveTo>
                  <a:lnTo>
                    <a:pt x="10053" y="92252"/>
                  </a:lnTo>
                  <a:lnTo>
                    <a:pt x="6717" y="89606"/>
                  </a:lnTo>
                  <a:lnTo>
                    <a:pt x="1232" y="84563"/>
                  </a:lnTo>
                  <a:lnTo>
                    <a:pt x="782" y="83157"/>
                  </a:lnTo>
                  <a:lnTo>
                    <a:pt x="282" y="78949"/>
                  </a:lnTo>
                  <a:lnTo>
                    <a:pt x="148" y="76438"/>
                  </a:lnTo>
                  <a:lnTo>
                    <a:pt x="0" y="71002"/>
                  </a:lnTo>
                  <a:lnTo>
                    <a:pt x="953" y="68163"/>
                  </a:lnTo>
                  <a:lnTo>
                    <a:pt x="2580" y="65279"/>
                  </a:lnTo>
                  <a:lnTo>
                    <a:pt x="4657" y="62363"/>
                  </a:lnTo>
                  <a:lnTo>
                    <a:pt x="6042" y="59428"/>
                  </a:lnTo>
                  <a:lnTo>
                    <a:pt x="6965" y="56478"/>
                  </a:lnTo>
                  <a:lnTo>
                    <a:pt x="7581" y="53520"/>
                  </a:lnTo>
                  <a:lnTo>
                    <a:pt x="9975" y="49563"/>
                  </a:lnTo>
                  <a:lnTo>
                    <a:pt x="13556" y="44941"/>
                  </a:lnTo>
                  <a:lnTo>
                    <a:pt x="17927" y="39876"/>
                  </a:lnTo>
                  <a:lnTo>
                    <a:pt x="22826" y="35506"/>
                  </a:lnTo>
                  <a:lnTo>
                    <a:pt x="28077" y="31601"/>
                  </a:lnTo>
                  <a:lnTo>
                    <a:pt x="33561" y="28005"/>
                  </a:lnTo>
                  <a:lnTo>
                    <a:pt x="40194" y="24616"/>
                  </a:lnTo>
                  <a:lnTo>
                    <a:pt x="47593" y="21364"/>
                  </a:lnTo>
                  <a:lnTo>
                    <a:pt x="55502" y="18204"/>
                  </a:lnTo>
                  <a:lnTo>
                    <a:pt x="62758" y="15106"/>
                  </a:lnTo>
                  <a:lnTo>
                    <a:pt x="76113" y="9017"/>
                  </a:lnTo>
                  <a:lnTo>
                    <a:pt x="94788" y="11"/>
                  </a:lnTo>
                  <a:lnTo>
                    <a:pt x="100856" y="0"/>
                  </a:lnTo>
                  <a:lnTo>
                    <a:pt x="106885" y="1977"/>
                  </a:lnTo>
                  <a:lnTo>
                    <a:pt x="112890" y="5279"/>
                  </a:lnTo>
                  <a:lnTo>
                    <a:pt x="117884" y="8473"/>
                  </a:lnTo>
                  <a:lnTo>
                    <a:pt x="122206" y="11595"/>
                  </a:lnTo>
                  <a:lnTo>
                    <a:pt x="126080" y="14668"/>
                  </a:lnTo>
                  <a:lnTo>
                    <a:pt x="129654" y="19693"/>
                  </a:lnTo>
                  <a:lnTo>
                    <a:pt x="133029" y="26020"/>
                  </a:lnTo>
                  <a:lnTo>
                    <a:pt x="136272" y="33214"/>
                  </a:lnTo>
                  <a:lnTo>
                    <a:pt x="138434" y="39995"/>
                  </a:lnTo>
                  <a:lnTo>
                    <a:pt x="139875" y="46500"/>
                  </a:lnTo>
                  <a:lnTo>
                    <a:pt x="140835" y="52821"/>
                  </a:lnTo>
                  <a:lnTo>
                    <a:pt x="142468" y="60011"/>
                  </a:lnTo>
                  <a:lnTo>
                    <a:pt x="144549" y="67782"/>
                  </a:lnTo>
                  <a:lnTo>
                    <a:pt x="146928" y="75938"/>
                  </a:lnTo>
                  <a:lnTo>
                    <a:pt x="148514" y="83360"/>
                  </a:lnTo>
                  <a:lnTo>
                    <a:pt x="149572" y="90293"/>
                  </a:lnTo>
                  <a:lnTo>
                    <a:pt x="150276" y="96899"/>
                  </a:lnTo>
                  <a:lnTo>
                    <a:pt x="150747" y="103287"/>
                  </a:lnTo>
                  <a:lnTo>
                    <a:pt x="151060" y="109531"/>
                  </a:lnTo>
                  <a:lnTo>
                    <a:pt x="151408" y="121759"/>
                  </a:lnTo>
                  <a:lnTo>
                    <a:pt x="151686" y="15476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0" name="SMARTInkAnnotation16"/>
            <p:cNvSpPr/>
            <p:nvPr/>
          </p:nvSpPr>
          <p:spPr>
            <a:xfrm>
              <a:off x="6152555" y="1625203"/>
              <a:ext cx="8930" cy="26790"/>
            </a:xfrm>
            <a:custGeom>
              <a:avLst/>
              <a:gdLst/>
              <a:ahLst/>
              <a:cxnLst/>
              <a:rect l="0" t="0" r="0" b="0"/>
              <a:pathLst>
                <a:path w="8930" h="26790">
                  <a:moveTo>
                    <a:pt x="8929" y="26789"/>
                  </a:moveTo>
                  <a:lnTo>
                    <a:pt x="8929" y="14360"/>
                  </a:lnTo>
                  <a:lnTo>
                    <a:pt x="7938" y="11558"/>
                  </a:lnTo>
                  <a:lnTo>
                    <a:pt x="6284" y="8698"/>
                  </a:lnTo>
                  <a:lnTo>
                    <a:pt x="0"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1" name="SMARTInkAnnotation17"/>
            <p:cNvSpPr/>
            <p:nvPr/>
          </p:nvSpPr>
          <p:spPr>
            <a:xfrm>
              <a:off x="5759655" y="1492657"/>
              <a:ext cx="26784" cy="177196"/>
            </a:xfrm>
            <a:custGeom>
              <a:avLst/>
              <a:gdLst/>
              <a:ahLst/>
              <a:cxnLst/>
              <a:rect l="0" t="0" r="0" b="0"/>
              <a:pathLst>
                <a:path w="26784" h="177196">
                  <a:moveTo>
                    <a:pt x="26783" y="177195"/>
                  </a:moveTo>
                  <a:lnTo>
                    <a:pt x="26783" y="172454"/>
                  </a:lnTo>
                  <a:lnTo>
                    <a:pt x="25791" y="171058"/>
                  </a:lnTo>
                  <a:lnTo>
                    <a:pt x="24137" y="170127"/>
                  </a:lnTo>
                  <a:lnTo>
                    <a:pt x="22043" y="169506"/>
                  </a:lnTo>
                  <a:lnTo>
                    <a:pt x="20646" y="168100"/>
                  </a:lnTo>
                  <a:lnTo>
                    <a:pt x="19715" y="166171"/>
                  </a:lnTo>
                  <a:lnTo>
                    <a:pt x="19094" y="163892"/>
                  </a:lnTo>
                  <a:lnTo>
                    <a:pt x="18680" y="160389"/>
                  </a:lnTo>
                  <a:lnTo>
                    <a:pt x="18405" y="156069"/>
                  </a:lnTo>
                  <a:lnTo>
                    <a:pt x="18221" y="151204"/>
                  </a:lnTo>
                  <a:lnTo>
                    <a:pt x="17106" y="146969"/>
                  </a:lnTo>
                  <a:lnTo>
                    <a:pt x="15370" y="143154"/>
                  </a:lnTo>
                  <a:lnTo>
                    <a:pt x="13221" y="139618"/>
                  </a:lnTo>
                  <a:lnTo>
                    <a:pt x="11788" y="136269"/>
                  </a:lnTo>
                  <a:lnTo>
                    <a:pt x="10834" y="133043"/>
                  </a:lnTo>
                  <a:lnTo>
                    <a:pt x="10197" y="129901"/>
                  </a:lnTo>
                  <a:lnTo>
                    <a:pt x="9772" y="125822"/>
                  </a:lnTo>
                  <a:lnTo>
                    <a:pt x="9489" y="121118"/>
                  </a:lnTo>
                  <a:lnTo>
                    <a:pt x="9175" y="110600"/>
                  </a:lnTo>
                  <a:lnTo>
                    <a:pt x="8956" y="77058"/>
                  </a:lnTo>
                  <a:lnTo>
                    <a:pt x="7953" y="70749"/>
                  </a:lnTo>
                  <a:lnTo>
                    <a:pt x="6292" y="65551"/>
                  </a:lnTo>
                  <a:lnTo>
                    <a:pt x="4192" y="61094"/>
                  </a:lnTo>
                  <a:lnTo>
                    <a:pt x="2793" y="56138"/>
                  </a:lnTo>
                  <a:lnTo>
                    <a:pt x="1860" y="50849"/>
                  </a:lnTo>
                  <a:lnTo>
                    <a:pt x="1238" y="45339"/>
                  </a:lnTo>
                  <a:lnTo>
                    <a:pt x="824" y="40674"/>
                  </a:lnTo>
                  <a:lnTo>
                    <a:pt x="546" y="36572"/>
                  </a:lnTo>
                  <a:lnTo>
                    <a:pt x="362" y="32844"/>
                  </a:lnTo>
                  <a:lnTo>
                    <a:pt x="1231" y="29367"/>
                  </a:lnTo>
                  <a:lnTo>
                    <a:pt x="2803" y="26057"/>
                  </a:lnTo>
                  <a:lnTo>
                    <a:pt x="4843" y="22858"/>
                  </a:lnTo>
                  <a:lnTo>
                    <a:pt x="5211" y="19733"/>
                  </a:lnTo>
                  <a:lnTo>
                    <a:pt x="4464" y="16658"/>
                  </a:lnTo>
                  <a:lnTo>
                    <a:pt x="877" y="9334"/>
                  </a:lnTo>
                  <a:lnTo>
                    <a:pt x="386" y="5686"/>
                  </a:lnTo>
                  <a:lnTo>
                    <a:pt x="71" y="0"/>
                  </a:lnTo>
                  <a:lnTo>
                    <a:pt x="9" y="5014"/>
                  </a:lnTo>
                  <a:lnTo>
                    <a:pt x="0" y="6412"/>
                  </a:lnTo>
                  <a:lnTo>
                    <a:pt x="990" y="7777"/>
                  </a:lnTo>
                  <a:lnTo>
                    <a:pt x="2643" y="9679"/>
                  </a:lnTo>
                  <a:lnTo>
                    <a:pt x="8923" y="1646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2" name="SMARTInkAnnotation18"/>
            <p:cNvSpPr/>
            <p:nvPr/>
          </p:nvSpPr>
          <p:spPr>
            <a:xfrm>
              <a:off x="5848945" y="1446609"/>
              <a:ext cx="17861" cy="26790"/>
            </a:xfrm>
            <a:custGeom>
              <a:avLst/>
              <a:gdLst/>
              <a:ahLst/>
              <a:cxnLst/>
              <a:rect l="0" t="0" r="0" b="0"/>
              <a:pathLst>
                <a:path w="17861" h="26790">
                  <a:moveTo>
                    <a:pt x="17860" y="0"/>
                  </a:moveTo>
                  <a:lnTo>
                    <a:pt x="13119" y="0"/>
                  </a:lnTo>
                  <a:lnTo>
                    <a:pt x="11723" y="993"/>
                  </a:lnTo>
                  <a:lnTo>
                    <a:pt x="10792" y="2646"/>
                  </a:lnTo>
                  <a:lnTo>
                    <a:pt x="10171" y="4741"/>
                  </a:lnTo>
                  <a:lnTo>
                    <a:pt x="8765" y="8122"/>
                  </a:lnTo>
                  <a:lnTo>
                    <a:pt x="6835" y="12360"/>
                  </a:lnTo>
                  <a:lnTo>
                    <a:pt x="0" y="26789"/>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3" name="SMARTInkAnnotation19"/>
            <p:cNvSpPr/>
            <p:nvPr/>
          </p:nvSpPr>
          <p:spPr>
            <a:xfrm>
              <a:off x="5688211" y="1536443"/>
              <a:ext cx="26790" cy="186988"/>
            </a:xfrm>
            <a:custGeom>
              <a:avLst/>
              <a:gdLst/>
              <a:ahLst/>
              <a:cxnLst/>
              <a:rect l="0" t="0" r="0" b="0"/>
              <a:pathLst>
                <a:path w="26790" h="186988">
                  <a:moveTo>
                    <a:pt x="8930" y="186987"/>
                  </a:moveTo>
                  <a:lnTo>
                    <a:pt x="8930" y="179298"/>
                  </a:lnTo>
                  <a:lnTo>
                    <a:pt x="7938" y="176900"/>
                  </a:lnTo>
                  <a:lnTo>
                    <a:pt x="6284" y="173317"/>
                  </a:lnTo>
                  <a:lnTo>
                    <a:pt x="4189" y="168944"/>
                  </a:lnTo>
                  <a:lnTo>
                    <a:pt x="2793" y="165036"/>
                  </a:lnTo>
                  <a:lnTo>
                    <a:pt x="1862" y="161439"/>
                  </a:lnTo>
                  <a:lnTo>
                    <a:pt x="1241" y="158049"/>
                  </a:lnTo>
                  <a:lnTo>
                    <a:pt x="827" y="153804"/>
                  </a:lnTo>
                  <a:lnTo>
                    <a:pt x="551" y="148990"/>
                  </a:lnTo>
                  <a:lnTo>
                    <a:pt x="245" y="138349"/>
                  </a:lnTo>
                  <a:lnTo>
                    <a:pt x="7" y="90902"/>
                  </a:lnTo>
                  <a:lnTo>
                    <a:pt x="0" y="1275"/>
                  </a:lnTo>
                  <a:lnTo>
                    <a:pt x="992" y="671"/>
                  </a:lnTo>
                  <a:lnTo>
                    <a:pt x="2646" y="269"/>
                  </a:lnTo>
                  <a:lnTo>
                    <a:pt x="4740" y="0"/>
                  </a:lnTo>
                  <a:lnTo>
                    <a:pt x="8121" y="1806"/>
                  </a:lnTo>
                  <a:lnTo>
                    <a:pt x="12359" y="4994"/>
                  </a:lnTo>
                  <a:lnTo>
                    <a:pt x="26789" y="1732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4" name="SMARTInkAnnotation20"/>
            <p:cNvSpPr/>
            <p:nvPr/>
          </p:nvSpPr>
          <p:spPr>
            <a:xfrm>
              <a:off x="6045398" y="2009180"/>
              <a:ext cx="89298" cy="293446"/>
            </a:xfrm>
            <a:custGeom>
              <a:avLst/>
              <a:gdLst/>
              <a:ahLst/>
              <a:cxnLst/>
              <a:rect l="0" t="0" r="0" b="0"/>
              <a:pathLst>
                <a:path w="89298" h="293446">
                  <a:moveTo>
                    <a:pt x="0" y="0"/>
                  </a:moveTo>
                  <a:lnTo>
                    <a:pt x="4741" y="0"/>
                  </a:lnTo>
                  <a:lnTo>
                    <a:pt x="7129" y="992"/>
                  </a:lnTo>
                  <a:lnTo>
                    <a:pt x="9714" y="2645"/>
                  </a:lnTo>
                  <a:lnTo>
                    <a:pt x="12429" y="4740"/>
                  </a:lnTo>
                  <a:lnTo>
                    <a:pt x="14239" y="7129"/>
                  </a:lnTo>
                  <a:lnTo>
                    <a:pt x="15446" y="9713"/>
                  </a:lnTo>
                  <a:lnTo>
                    <a:pt x="17818" y="17718"/>
                  </a:lnTo>
                  <a:lnTo>
                    <a:pt x="17847" y="22558"/>
                  </a:lnTo>
                  <a:lnTo>
                    <a:pt x="18844" y="22976"/>
                  </a:lnTo>
                  <a:lnTo>
                    <a:pt x="20500" y="22262"/>
                  </a:lnTo>
                  <a:lnTo>
                    <a:pt x="25547" y="18729"/>
                  </a:lnTo>
                  <a:lnTo>
                    <a:pt x="26953" y="18439"/>
                  </a:lnTo>
                  <a:lnTo>
                    <a:pt x="28883" y="18246"/>
                  </a:lnTo>
                  <a:lnTo>
                    <a:pt x="34368" y="17936"/>
                  </a:lnTo>
                  <a:lnTo>
                    <a:pt x="34819" y="16918"/>
                  </a:lnTo>
                  <a:lnTo>
                    <a:pt x="35541" y="8155"/>
                  </a:lnTo>
                  <a:lnTo>
                    <a:pt x="35601" y="5437"/>
                  </a:lnTo>
                  <a:lnTo>
                    <a:pt x="36632" y="3624"/>
                  </a:lnTo>
                  <a:lnTo>
                    <a:pt x="38312" y="2416"/>
                  </a:lnTo>
                  <a:lnTo>
                    <a:pt x="43398" y="477"/>
                  </a:lnTo>
                  <a:lnTo>
                    <a:pt x="43814" y="1310"/>
                  </a:lnTo>
                  <a:lnTo>
                    <a:pt x="44648" y="8923"/>
                  </a:lnTo>
                  <a:lnTo>
                    <a:pt x="44648" y="8927"/>
                  </a:lnTo>
                  <a:lnTo>
                    <a:pt x="44649" y="8929"/>
                  </a:lnTo>
                  <a:lnTo>
                    <a:pt x="44649" y="56565"/>
                  </a:lnTo>
                  <a:lnTo>
                    <a:pt x="47294" y="65158"/>
                  </a:lnTo>
                  <a:lnTo>
                    <a:pt x="49389" y="70228"/>
                  </a:lnTo>
                  <a:lnTo>
                    <a:pt x="50786" y="75592"/>
                  </a:lnTo>
                  <a:lnTo>
                    <a:pt x="51717" y="81152"/>
                  </a:lnTo>
                  <a:lnTo>
                    <a:pt x="52338" y="86844"/>
                  </a:lnTo>
                  <a:lnTo>
                    <a:pt x="53743" y="92622"/>
                  </a:lnTo>
                  <a:lnTo>
                    <a:pt x="55673" y="98459"/>
                  </a:lnTo>
                  <a:lnTo>
                    <a:pt x="57951" y="104335"/>
                  </a:lnTo>
                  <a:lnTo>
                    <a:pt x="59470" y="110236"/>
                  </a:lnTo>
                  <a:lnTo>
                    <a:pt x="60483" y="116155"/>
                  </a:lnTo>
                  <a:lnTo>
                    <a:pt x="61158" y="122085"/>
                  </a:lnTo>
                  <a:lnTo>
                    <a:pt x="61609" y="128022"/>
                  </a:lnTo>
                  <a:lnTo>
                    <a:pt x="61908" y="133965"/>
                  </a:lnTo>
                  <a:lnTo>
                    <a:pt x="62242" y="145860"/>
                  </a:lnTo>
                  <a:lnTo>
                    <a:pt x="62390" y="157762"/>
                  </a:lnTo>
                  <a:lnTo>
                    <a:pt x="63421" y="163713"/>
                  </a:lnTo>
                  <a:lnTo>
                    <a:pt x="65102" y="169665"/>
                  </a:lnTo>
                  <a:lnTo>
                    <a:pt x="67213" y="175618"/>
                  </a:lnTo>
                  <a:lnTo>
                    <a:pt x="68622" y="180579"/>
                  </a:lnTo>
                  <a:lnTo>
                    <a:pt x="70187" y="188736"/>
                  </a:lnTo>
                  <a:lnTo>
                    <a:pt x="70603" y="193293"/>
                  </a:lnTo>
                  <a:lnTo>
                    <a:pt x="70882" y="198315"/>
                  </a:lnTo>
                  <a:lnTo>
                    <a:pt x="71067" y="203647"/>
                  </a:lnTo>
                  <a:lnTo>
                    <a:pt x="71329" y="225374"/>
                  </a:lnTo>
                  <a:lnTo>
                    <a:pt x="72357" y="231608"/>
                  </a:lnTo>
                  <a:lnTo>
                    <a:pt x="74035" y="236757"/>
                  </a:lnTo>
                  <a:lnTo>
                    <a:pt x="76146" y="241182"/>
                  </a:lnTo>
                  <a:lnTo>
                    <a:pt x="77553" y="246116"/>
                  </a:lnTo>
                  <a:lnTo>
                    <a:pt x="78491" y="251390"/>
                  </a:lnTo>
                  <a:lnTo>
                    <a:pt x="79117" y="256890"/>
                  </a:lnTo>
                  <a:lnTo>
                    <a:pt x="80526" y="262541"/>
                  </a:lnTo>
                  <a:lnTo>
                    <a:pt x="82458" y="268293"/>
                  </a:lnTo>
                  <a:lnTo>
                    <a:pt x="88897" y="284728"/>
                  </a:lnTo>
                  <a:lnTo>
                    <a:pt x="89218" y="290693"/>
                  </a:lnTo>
                  <a:lnTo>
                    <a:pt x="89297" y="285824"/>
                  </a:lnTo>
                  <a:lnTo>
                    <a:pt x="89297" y="293445"/>
                  </a:lnTo>
                  <a:lnTo>
                    <a:pt x="89297" y="26789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5" name="SMARTInkAnnotation21"/>
            <p:cNvSpPr/>
            <p:nvPr/>
          </p:nvSpPr>
          <p:spPr>
            <a:xfrm>
              <a:off x="6009799" y="2116336"/>
              <a:ext cx="258843" cy="71438"/>
            </a:xfrm>
            <a:custGeom>
              <a:avLst/>
              <a:gdLst/>
              <a:ahLst/>
              <a:cxnLst/>
              <a:rect l="0" t="0" r="0" b="0"/>
              <a:pathLst>
                <a:path w="258843" h="71438">
                  <a:moveTo>
                    <a:pt x="26670" y="71437"/>
                  </a:moveTo>
                  <a:lnTo>
                    <a:pt x="18981" y="71437"/>
                  </a:lnTo>
                  <a:lnTo>
                    <a:pt x="17575" y="70445"/>
                  </a:lnTo>
                  <a:lnTo>
                    <a:pt x="15645" y="68791"/>
                  </a:lnTo>
                  <a:lnTo>
                    <a:pt x="10160" y="63749"/>
                  </a:lnTo>
                  <a:lnTo>
                    <a:pt x="6764" y="63059"/>
                  </a:lnTo>
                  <a:lnTo>
                    <a:pt x="0" y="62517"/>
                  </a:lnTo>
                  <a:lnTo>
                    <a:pt x="2579" y="59866"/>
                  </a:lnTo>
                  <a:lnTo>
                    <a:pt x="7580" y="54820"/>
                  </a:lnTo>
                  <a:lnTo>
                    <a:pt x="13555" y="54130"/>
                  </a:lnTo>
                  <a:lnTo>
                    <a:pt x="17926" y="53946"/>
                  </a:lnTo>
                  <a:lnTo>
                    <a:pt x="22825" y="52831"/>
                  </a:lnTo>
                  <a:lnTo>
                    <a:pt x="28076" y="51096"/>
                  </a:lnTo>
                  <a:lnTo>
                    <a:pt x="33560" y="48947"/>
                  </a:lnTo>
                  <a:lnTo>
                    <a:pt x="40193" y="47514"/>
                  </a:lnTo>
                  <a:lnTo>
                    <a:pt x="47592" y="46559"/>
                  </a:lnTo>
                  <a:lnTo>
                    <a:pt x="55501" y="45922"/>
                  </a:lnTo>
                  <a:lnTo>
                    <a:pt x="64742" y="44505"/>
                  </a:lnTo>
                  <a:lnTo>
                    <a:pt x="74871" y="42568"/>
                  </a:lnTo>
                  <a:lnTo>
                    <a:pt x="85593" y="40285"/>
                  </a:lnTo>
                  <a:lnTo>
                    <a:pt x="95718" y="38763"/>
                  </a:lnTo>
                  <a:lnTo>
                    <a:pt x="105444" y="37748"/>
                  </a:lnTo>
                  <a:lnTo>
                    <a:pt x="114905" y="37072"/>
                  </a:lnTo>
                  <a:lnTo>
                    <a:pt x="124188" y="35629"/>
                  </a:lnTo>
                  <a:lnTo>
                    <a:pt x="133354" y="33674"/>
                  </a:lnTo>
                  <a:lnTo>
                    <a:pt x="142441" y="31379"/>
                  </a:lnTo>
                  <a:lnTo>
                    <a:pt x="151476" y="29849"/>
                  </a:lnTo>
                  <a:lnTo>
                    <a:pt x="160475" y="28829"/>
                  </a:lnTo>
                  <a:lnTo>
                    <a:pt x="169452" y="28149"/>
                  </a:lnTo>
                  <a:lnTo>
                    <a:pt x="177420" y="27696"/>
                  </a:lnTo>
                  <a:lnTo>
                    <a:pt x="191566" y="27192"/>
                  </a:lnTo>
                  <a:lnTo>
                    <a:pt x="198116" y="26066"/>
                  </a:lnTo>
                  <a:lnTo>
                    <a:pt x="204467" y="24322"/>
                  </a:lnTo>
                  <a:lnTo>
                    <a:pt x="210685" y="22168"/>
                  </a:lnTo>
                  <a:lnTo>
                    <a:pt x="216816" y="20732"/>
                  </a:lnTo>
                  <a:lnTo>
                    <a:pt x="222887" y="19774"/>
                  </a:lnTo>
                  <a:lnTo>
                    <a:pt x="237408" y="18238"/>
                  </a:lnTo>
                  <a:lnTo>
                    <a:pt x="244663" y="17971"/>
                  </a:lnTo>
                  <a:lnTo>
                    <a:pt x="249912" y="17859"/>
                  </a:lnTo>
                  <a:lnTo>
                    <a:pt x="249912" y="13119"/>
                  </a:lnTo>
                  <a:lnTo>
                    <a:pt x="250904" y="12715"/>
                  </a:lnTo>
                  <a:lnTo>
                    <a:pt x="252558" y="13437"/>
                  </a:lnTo>
                  <a:lnTo>
                    <a:pt x="254652" y="14911"/>
                  </a:lnTo>
                  <a:lnTo>
                    <a:pt x="256049" y="14902"/>
                  </a:lnTo>
                  <a:lnTo>
                    <a:pt x="256980" y="13903"/>
                  </a:lnTo>
                  <a:lnTo>
                    <a:pt x="258474" y="9912"/>
                  </a:lnTo>
                  <a:lnTo>
                    <a:pt x="258678" y="12012"/>
                  </a:lnTo>
                  <a:lnTo>
                    <a:pt x="258832" y="17517"/>
                  </a:lnTo>
                  <a:lnTo>
                    <a:pt x="258841" y="26412"/>
                  </a:lnTo>
                  <a:lnTo>
                    <a:pt x="258842"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6" name="SMARTInkAnnotation22"/>
            <p:cNvSpPr/>
            <p:nvPr/>
          </p:nvSpPr>
          <p:spPr>
            <a:xfrm>
              <a:off x="5751101" y="4473773"/>
              <a:ext cx="758642" cy="406631"/>
            </a:xfrm>
            <a:custGeom>
              <a:avLst/>
              <a:gdLst/>
              <a:ahLst/>
              <a:cxnLst/>
              <a:rect l="0" t="0" r="0" b="0"/>
              <a:pathLst>
                <a:path w="758642" h="406631">
                  <a:moveTo>
                    <a:pt x="44266" y="0"/>
                  </a:moveTo>
                  <a:lnTo>
                    <a:pt x="44266" y="8821"/>
                  </a:lnTo>
                  <a:lnTo>
                    <a:pt x="51955" y="8920"/>
                  </a:lnTo>
                  <a:lnTo>
                    <a:pt x="52369" y="9916"/>
                  </a:lnTo>
                  <a:lnTo>
                    <a:pt x="53087" y="16618"/>
                  </a:lnTo>
                  <a:lnTo>
                    <a:pt x="60875" y="25439"/>
                  </a:lnTo>
                  <a:lnTo>
                    <a:pt x="61570" y="28835"/>
                  </a:lnTo>
                  <a:lnTo>
                    <a:pt x="61961" y="38972"/>
                  </a:lnTo>
                  <a:lnTo>
                    <a:pt x="62116" y="57464"/>
                  </a:lnTo>
                  <a:lnTo>
                    <a:pt x="63112" y="60138"/>
                  </a:lnTo>
                  <a:lnTo>
                    <a:pt x="66863" y="65754"/>
                  </a:lnTo>
                  <a:lnTo>
                    <a:pt x="69192" y="74203"/>
                  </a:lnTo>
                  <a:lnTo>
                    <a:pt x="70687" y="86316"/>
                  </a:lnTo>
                  <a:lnTo>
                    <a:pt x="75687" y="97895"/>
                  </a:lnTo>
                  <a:lnTo>
                    <a:pt x="78075" y="105686"/>
                  </a:lnTo>
                  <a:lnTo>
                    <a:pt x="78711" y="109153"/>
                  </a:lnTo>
                  <a:lnTo>
                    <a:pt x="82065" y="115651"/>
                  </a:lnTo>
                  <a:lnTo>
                    <a:pt x="84348" y="118773"/>
                  </a:lnTo>
                  <a:lnTo>
                    <a:pt x="86885" y="127533"/>
                  </a:lnTo>
                  <a:lnTo>
                    <a:pt x="87562" y="132647"/>
                  </a:lnTo>
                  <a:lnTo>
                    <a:pt x="90959" y="140976"/>
                  </a:lnTo>
                  <a:lnTo>
                    <a:pt x="94784" y="147984"/>
                  </a:lnTo>
                  <a:lnTo>
                    <a:pt x="97930" y="158500"/>
                  </a:lnTo>
                  <a:lnTo>
                    <a:pt x="102182" y="168341"/>
                  </a:lnTo>
                  <a:lnTo>
                    <a:pt x="110025" y="179329"/>
                  </a:lnTo>
                  <a:lnTo>
                    <a:pt x="117149" y="187850"/>
                  </a:lnTo>
                  <a:lnTo>
                    <a:pt x="117659" y="188734"/>
                  </a:lnTo>
                  <a:lnTo>
                    <a:pt x="117007" y="188330"/>
                  </a:lnTo>
                  <a:lnTo>
                    <a:pt x="128235" y="200949"/>
                  </a:lnTo>
                  <a:lnTo>
                    <a:pt x="132977" y="210905"/>
                  </a:lnTo>
                  <a:lnTo>
                    <a:pt x="142965" y="223158"/>
                  </a:lnTo>
                  <a:lnTo>
                    <a:pt x="154493" y="235132"/>
                  </a:lnTo>
                  <a:lnTo>
                    <a:pt x="173453" y="248044"/>
                  </a:lnTo>
                  <a:lnTo>
                    <a:pt x="184696" y="257747"/>
                  </a:lnTo>
                  <a:lnTo>
                    <a:pt x="197441" y="269626"/>
                  </a:lnTo>
                  <a:lnTo>
                    <a:pt x="212242" y="279429"/>
                  </a:lnTo>
                  <a:lnTo>
                    <a:pt x="234029" y="291631"/>
                  </a:lnTo>
                  <a:lnTo>
                    <a:pt x="251561" y="303595"/>
                  </a:lnTo>
                  <a:lnTo>
                    <a:pt x="270721" y="312535"/>
                  </a:lnTo>
                  <a:lnTo>
                    <a:pt x="292604" y="321467"/>
                  </a:lnTo>
                  <a:lnTo>
                    <a:pt x="314300" y="330398"/>
                  </a:lnTo>
                  <a:lnTo>
                    <a:pt x="336936" y="339329"/>
                  </a:lnTo>
                  <a:lnTo>
                    <a:pt x="353564" y="345613"/>
                  </a:lnTo>
                  <a:lnTo>
                    <a:pt x="367420" y="347474"/>
                  </a:lnTo>
                  <a:lnTo>
                    <a:pt x="372812" y="347736"/>
                  </a:lnTo>
                  <a:lnTo>
                    <a:pt x="384094" y="350672"/>
                  </a:lnTo>
                  <a:lnTo>
                    <a:pt x="407505" y="360641"/>
                  </a:lnTo>
                  <a:lnTo>
                    <a:pt x="419357" y="363684"/>
                  </a:lnTo>
                  <a:lnTo>
                    <a:pt x="425295" y="364495"/>
                  </a:lnTo>
                  <a:lnTo>
                    <a:pt x="434540" y="368043"/>
                  </a:lnTo>
                  <a:lnTo>
                    <a:pt x="438394" y="370377"/>
                  </a:lnTo>
                  <a:lnTo>
                    <a:pt x="447968" y="372972"/>
                  </a:lnTo>
                  <a:lnTo>
                    <a:pt x="470284" y="374637"/>
                  </a:lnTo>
                  <a:lnTo>
                    <a:pt x="493237" y="375011"/>
                  </a:lnTo>
                  <a:lnTo>
                    <a:pt x="502108" y="377677"/>
                  </a:lnTo>
                  <a:lnTo>
                    <a:pt x="512666" y="381177"/>
                  </a:lnTo>
                  <a:lnTo>
                    <a:pt x="535613" y="383424"/>
                  </a:lnTo>
                  <a:lnTo>
                    <a:pt x="541494" y="383608"/>
                  </a:lnTo>
                  <a:lnTo>
                    <a:pt x="546408" y="382739"/>
                  </a:lnTo>
                  <a:lnTo>
                    <a:pt x="559056" y="377767"/>
                  </a:lnTo>
                  <a:lnTo>
                    <a:pt x="575922" y="375853"/>
                  </a:lnTo>
                  <a:lnTo>
                    <a:pt x="598339" y="375286"/>
                  </a:lnTo>
                  <a:lnTo>
                    <a:pt x="666339" y="375050"/>
                  </a:lnTo>
                  <a:lnTo>
                    <a:pt x="671309" y="374057"/>
                  </a:lnTo>
                  <a:lnTo>
                    <a:pt x="684038" y="368911"/>
                  </a:lnTo>
                  <a:lnTo>
                    <a:pt x="706642" y="366485"/>
                  </a:lnTo>
                  <a:lnTo>
                    <a:pt x="716556" y="366227"/>
                  </a:lnTo>
                  <a:lnTo>
                    <a:pt x="719670" y="365198"/>
                  </a:lnTo>
                  <a:lnTo>
                    <a:pt x="728794" y="360002"/>
                  </a:lnTo>
                  <a:lnTo>
                    <a:pt x="734792" y="358439"/>
                  </a:lnTo>
                  <a:lnTo>
                    <a:pt x="758457" y="357189"/>
                  </a:lnTo>
                  <a:lnTo>
                    <a:pt x="758605" y="357188"/>
                  </a:lnTo>
                  <a:lnTo>
                    <a:pt x="758638" y="364876"/>
                  </a:lnTo>
                  <a:lnTo>
                    <a:pt x="758641" y="357188"/>
                  </a:lnTo>
                  <a:lnTo>
                    <a:pt x="753901" y="361928"/>
                  </a:lnTo>
                  <a:lnTo>
                    <a:pt x="751512" y="363325"/>
                  </a:lnTo>
                  <a:lnTo>
                    <a:pt x="746212" y="364876"/>
                  </a:lnTo>
                  <a:lnTo>
                    <a:pt x="724876" y="367037"/>
                  </a:lnTo>
                  <a:lnTo>
                    <a:pt x="709831" y="372233"/>
                  </a:lnTo>
                  <a:lnTo>
                    <a:pt x="689615" y="374492"/>
                  </a:lnTo>
                  <a:lnTo>
                    <a:pt x="685835" y="374676"/>
                  </a:lnTo>
                  <a:lnTo>
                    <a:pt x="664517" y="382103"/>
                  </a:lnTo>
                  <a:lnTo>
                    <a:pt x="642117" y="389265"/>
                  </a:lnTo>
                  <a:lnTo>
                    <a:pt x="621479" y="391827"/>
                  </a:lnTo>
                  <a:lnTo>
                    <a:pt x="597946" y="393579"/>
                  </a:lnTo>
                  <a:lnTo>
                    <a:pt x="576972" y="398949"/>
                  </a:lnTo>
                  <a:lnTo>
                    <a:pt x="560821" y="400553"/>
                  </a:lnTo>
                  <a:lnTo>
                    <a:pt x="543721" y="401266"/>
                  </a:lnTo>
                  <a:lnTo>
                    <a:pt x="517359" y="401667"/>
                  </a:lnTo>
                  <a:lnTo>
                    <a:pt x="417962" y="401835"/>
                  </a:lnTo>
                  <a:lnTo>
                    <a:pt x="403499" y="399190"/>
                  </a:lnTo>
                  <a:lnTo>
                    <a:pt x="389464" y="395700"/>
                  </a:lnTo>
                  <a:lnTo>
                    <a:pt x="365821" y="393734"/>
                  </a:lnTo>
                  <a:lnTo>
                    <a:pt x="345806" y="392160"/>
                  </a:lnTo>
                  <a:lnTo>
                    <a:pt x="326316" y="385850"/>
                  </a:lnTo>
                  <a:lnTo>
                    <a:pt x="310513" y="380510"/>
                  </a:lnTo>
                  <a:lnTo>
                    <a:pt x="290921" y="374829"/>
                  </a:lnTo>
                  <a:lnTo>
                    <a:pt x="269976" y="369989"/>
                  </a:lnTo>
                  <a:lnTo>
                    <a:pt x="250746" y="367838"/>
                  </a:lnTo>
                  <a:lnTo>
                    <a:pt x="232277" y="361591"/>
                  </a:lnTo>
                  <a:lnTo>
                    <a:pt x="215139" y="354183"/>
                  </a:lnTo>
                  <a:lnTo>
                    <a:pt x="200907" y="350892"/>
                  </a:lnTo>
                  <a:lnTo>
                    <a:pt x="195326" y="348029"/>
                  </a:lnTo>
                  <a:lnTo>
                    <a:pt x="181740" y="335513"/>
                  </a:lnTo>
                  <a:lnTo>
                    <a:pt x="166579" y="325079"/>
                  </a:lnTo>
                  <a:lnTo>
                    <a:pt x="154370" y="314711"/>
                  </a:lnTo>
                  <a:lnTo>
                    <a:pt x="139618" y="300505"/>
                  </a:lnTo>
                  <a:lnTo>
                    <a:pt x="117322" y="278408"/>
                  </a:lnTo>
                  <a:lnTo>
                    <a:pt x="108817" y="267274"/>
                  </a:lnTo>
                  <a:lnTo>
                    <a:pt x="100737" y="255710"/>
                  </a:lnTo>
                  <a:lnTo>
                    <a:pt x="90531" y="243957"/>
                  </a:lnTo>
                  <a:lnTo>
                    <a:pt x="82026" y="232118"/>
                  </a:lnTo>
                  <a:lnTo>
                    <a:pt x="74939" y="221234"/>
                  </a:lnTo>
                  <a:lnTo>
                    <a:pt x="65371" y="208536"/>
                  </a:lnTo>
                  <a:lnTo>
                    <a:pt x="59269" y="198186"/>
                  </a:lnTo>
                  <a:lnTo>
                    <a:pt x="53249" y="186971"/>
                  </a:lnTo>
                  <a:lnTo>
                    <a:pt x="41300" y="163602"/>
                  </a:lnTo>
                  <a:lnTo>
                    <a:pt x="38320" y="156694"/>
                  </a:lnTo>
                  <a:lnTo>
                    <a:pt x="35342" y="149111"/>
                  </a:lnTo>
                  <a:lnTo>
                    <a:pt x="32364" y="141080"/>
                  </a:lnTo>
                  <a:lnTo>
                    <a:pt x="29386" y="133741"/>
                  </a:lnTo>
                  <a:lnTo>
                    <a:pt x="26409" y="126864"/>
                  </a:lnTo>
                  <a:lnTo>
                    <a:pt x="23431" y="120295"/>
                  </a:lnTo>
                  <a:lnTo>
                    <a:pt x="20455" y="112939"/>
                  </a:lnTo>
                  <a:lnTo>
                    <a:pt x="14501" y="96828"/>
                  </a:lnTo>
                  <a:lnTo>
                    <a:pt x="12516" y="89357"/>
                  </a:lnTo>
                  <a:lnTo>
                    <a:pt x="11193" y="82392"/>
                  </a:lnTo>
                  <a:lnTo>
                    <a:pt x="9724" y="70353"/>
                  </a:lnTo>
                  <a:lnTo>
                    <a:pt x="9071" y="61696"/>
                  </a:lnTo>
                  <a:lnTo>
                    <a:pt x="7904" y="57998"/>
                  </a:lnTo>
                  <a:lnTo>
                    <a:pt x="190" y="45517"/>
                  </a:lnTo>
                  <a:lnTo>
                    <a:pt x="0" y="45228"/>
                  </a:lnTo>
                  <a:lnTo>
                    <a:pt x="2433" y="44906"/>
                  </a:lnTo>
                  <a:lnTo>
                    <a:pt x="4471" y="44821"/>
                  </a:lnTo>
                  <a:lnTo>
                    <a:pt x="5830" y="45755"/>
                  </a:lnTo>
                  <a:lnTo>
                    <a:pt x="6736" y="47371"/>
                  </a:lnTo>
                  <a:lnTo>
                    <a:pt x="8442" y="53215"/>
                  </a:lnTo>
                  <a:lnTo>
                    <a:pt x="15656" y="61628"/>
                  </a:lnTo>
                  <a:lnTo>
                    <a:pt x="20967" y="70716"/>
                  </a:lnTo>
                  <a:lnTo>
                    <a:pt x="23772" y="77902"/>
                  </a:lnTo>
                  <a:lnTo>
                    <a:pt x="26635" y="86661"/>
                  </a:lnTo>
                  <a:lnTo>
                    <a:pt x="29535" y="96469"/>
                  </a:lnTo>
                  <a:lnTo>
                    <a:pt x="34446" y="106978"/>
                  </a:lnTo>
                  <a:lnTo>
                    <a:pt x="40696" y="117951"/>
                  </a:lnTo>
                  <a:lnTo>
                    <a:pt x="47839" y="129236"/>
                  </a:lnTo>
                  <a:lnTo>
                    <a:pt x="54586" y="140728"/>
                  </a:lnTo>
                  <a:lnTo>
                    <a:pt x="61068" y="152357"/>
                  </a:lnTo>
                  <a:lnTo>
                    <a:pt x="67373" y="164080"/>
                  </a:lnTo>
                  <a:lnTo>
                    <a:pt x="75546" y="176855"/>
                  </a:lnTo>
                  <a:lnTo>
                    <a:pt x="84963" y="190333"/>
                  </a:lnTo>
                  <a:lnTo>
                    <a:pt x="95210" y="204280"/>
                  </a:lnTo>
                  <a:lnTo>
                    <a:pt x="104026" y="215562"/>
                  </a:lnTo>
                  <a:lnTo>
                    <a:pt x="111887" y="225067"/>
                  </a:lnTo>
                  <a:lnTo>
                    <a:pt x="119113" y="233389"/>
                  </a:lnTo>
                  <a:lnTo>
                    <a:pt x="126906" y="240921"/>
                  </a:lnTo>
                  <a:lnTo>
                    <a:pt x="135078" y="247927"/>
                  </a:lnTo>
                  <a:lnTo>
                    <a:pt x="143503" y="254582"/>
                  </a:lnTo>
                  <a:lnTo>
                    <a:pt x="163447" y="267268"/>
                  </a:lnTo>
                  <a:lnTo>
                    <a:pt x="184548" y="278528"/>
                  </a:lnTo>
                  <a:lnTo>
                    <a:pt x="214154" y="291438"/>
                  </a:lnTo>
                  <a:lnTo>
                    <a:pt x="236189" y="301838"/>
                  </a:lnTo>
                  <a:lnTo>
                    <a:pt x="306329" y="336457"/>
                  </a:lnTo>
                  <a:lnTo>
                    <a:pt x="319185" y="342376"/>
                  </a:lnTo>
                  <a:lnTo>
                    <a:pt x="346700" y="354243"/>
                  </a:lnTo>
                  <a:lnTo>
                    <a:pt x="359991" y="359193"/>
                  </a:lnTo>
                  <a:lnTo>
                    <a:pt x="372819" y="363486"/>
                  </a:lnTo>
                  <a:lnTo>
                    <a:pt x="385341" y="367340"/>
                  </a:lnTo>
                  <a:lnTo>
                    <a:pt x="409836" y="374268"/>
                  </a:lnTo>
                  <a:lnTo>
                    <a:pt x="421925" y="377504"/>
                  </a:lnTo>
                  <a:lnTo>
                    <a:pt x="434945" y="380654"/>
                  </a:lnTo>
                  <a:lnTo>
                    <a:pt x="501383" y="395838"/>
                  </a:lnTo>
                  <a:lnTo>
                    <a:pt x="515699" y="397837"/>
                  </a:lnTo>
                  <a:lnTo>
                    <a:pt x="531195" y="399170"/>
                  </a:lnTo>
                  <a:lnTo>
                    <a:pt x="547479" y="400059"/>
                  </a:lnTo>
                  <a:lnTo>
                    <a:pt x="563296" y="401643"/>
                  </a:lnTo>
                  <a:lnTo>
                    <a:pt x="578802" y="403692"/>
                  </a:lnTo>
                  <a:lnTo>
                    <a:pt x="594100" y="406050"/>
                  </a:lnTo>
                  <a:lnTo>
                    <a:pt x="607275" y="406630"/>
                  </a:lnTo>
                  <a:lnTo>
                    <a:pt x="629852" y="404628"/>
                  </a:lnTo>
                  <a:lnTo>
                    <a:pt x="647162" y="403077"/>
                  </a:lnTo>
                  <a:lnTo>
                    <a:pt x="668063" y="402204"/>
                  </a:lnTo>
                  <a:lnTo>
                    <a:pt x="688163" y="401909"/>
                  </a:lnTo>
                  <a:lnTo>
                    <a:pt x="690820" y="400892"/>
                  </a:lnTo>
                  <a:lnTo>
                    <a:pt x="692591" y="399222"/>
                  </a:lnTo>
                  <a:lnTo>
                    <a:pt x="695433" y="394154"/>
                  </a:lnTo>
                  <a:lnTo>
                    <a:pt x="695667" y="394731"/>
                  </a:lnTo>
                  <a:lnTo>
                    <a:pt x="695995" y="398298"/>
                  </a:lnTo>
                  <a:lnTo>
                    <a:pt x="696128" y="388435"/>
                  </a:lnTo>
                  <a:lnTo>
                    <a:pt x="695138" y="386949"/>
                  </a:lnTo>
                  <a:lnTo>
                    <a:pt x="693485" y="385958"/>
                  </a:lnTo>
                  <a:lnTo>
                    <a:pt x="691392" y="385297"/>
                  </a:lnTo>
                  <a:lnTo>
                    <a:pt x="686419" y="381918"/>
                  </a:lnTo>
                  <a:lnTo>
                    <a:pt x="683704" y="379628"/>
                  </a:lnTo>
                  <a:lnTo>
                    <a:pt x="681894" y="377109"/>
                  </a:lnTo>
                  <a:lnTo>
                    <a:pt x="678274" y="36611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7" name="SMARTInkAnnotation23"/>
            <p:cNvSpPr/>
            <p:nvPr/>
          </p:nvSpPr>
          <p:spPr>
            <a:xfrm>
              <a:off x="5197079" y="1232297"/>
              <a:ext cx="210140" cy="306192"/>
            </a:xfrm>
            <a:custGeom>
              <a:avLst/>
              <a:gdLst/>
              <a:ahLst/>
              <a:cxnLst/>
              <a:rect l="0" t="0" r="0" b="0"/>
              <a:pathLst>
                <a:path w="210140" h="306192">
                  <a:moveTo>
                    <a:pt x="35718" y="0"/>
                  </a:moveTo>
                  <a:lnTo>
                    <a:pt x="30977" y="4740"/>
                  </a:lnTo>
                  <a:lnTo>
                    <a:pt x="29581" y="8121"/>
                  </a:lnTo>
                  <a:lnTo>
                    <a:pt x="26623" y="23352"/>
                  </a:lnTo>
                  <a:lnTo>
                    <a:pt x="24693" y="30451"/>
                  </a:lnTo>
                  <a:lnTo>
                    <a:pt x="19904" y="46276"/>
                  </a:lnTo>
                  <a:lnTo>
                    <a:pt x="14468" y="63231"/>
                  </a:lnTo>
                  <a:lnTo>
                    <a:pt x="12622" y="71920"/>
                  </a:lnTo>
                  <a:lnTo>
                    <a:pt x="11391" y="80689"/>
                  </a:lnTo>
                  <a:lnTo>
                    <a:pt x="10570" y="89511"/>
                  </a:lnTo>
                  <a:lnTo>
                    <a:pt x="10023" y="100354"/>
                  </a:lnTo>
                  <a:lnTo>
                    <a:pt x="9415" y="125630"/>
                  </a:lnTo>
                  <a:lnTo>
                    <a:pt x="8942" y="238035"/>
                  </a:lnTo>
                  <a:lnTo>
                    <a:pt x="9930" y="246994"/>
                  </a:lnTo>
                  <a:lnTo>
                    <a:pt x="11580" y="254952"/>
                  </a:lnTo>
                  <a:lnTo>
                    <a:pt x="13673" y="262241"/>
                  </a:lnTo>
                  <a:lnTo>
                    <a:pt x="15068" y="269085"/>
                  </a:lnTo>
                  <a:lnTo>
                    <a:pt x="15998" y="275632"/>
                  </a:lnTo>
                  <a:lnTo>
                    <a:pt x="16618" y="281981"/>
                  </a:lnTo>
                  <a:lnTo>
                    <a:pt x="17032" y="287206"/>
                  </a:lnTo>
                  <a:lnTo>
                    <a:pt x="17491" y="295658"/>
                  </a:lnTo>
                  <a:lnTo>
                    <a:pt x="17695" y="302721"/>
                  </a:lnTo>
                  <a:lnTo>
                    <a:pt x="17750" y="305994"/>
                  </a:lnTo>
                  <a:lnTo>
                    <a:pt x="17786" y="306191"/>
                  </a:lnTo>
                  <a:lnTo>
                    <a:pt x="17856" y="260906"/>
                  </a:lnTo>
                  <a:lnTo>
                    <a:pt x="16864" y="250336"/>
                  </a:lnTo>
                  <a:lnTo>
                    <a:pt x="15211" y="239320"/>
                  </a:lnTo>
                  <a:lnTo>
                    <a:pt x="13117" y="228008"/>
                  </a:lnTo>
                  <a:lnTo>
                    <a:pt x="11721" y="216497"/>
                  </a:lnTo>
                  <a:lnTo>
                    <a:pt x="10790" y="204855"/>
                  </a:lnTo>
                  <a:lnTo>
                    <a:pt x="10170" y="193125"/>
                  </a:lnTo>
                  <a:lnTo>
                    <a:pt x="8764" y="182328"/>
                  </a:lnTo>
                  <a:lnTo>
                    <a:pt x="6834" y="172153"/>
                  </a:lnTo>
                  <a:lnTo>
                    <a:pt x="4556" y="162394"/>
                  </a:lnTo>
                  <a:lnTo>
                    <a:pt x="3037" y="152911"/>
                  </a:lnTo>
                  <a:lnTo>
                    <a:pt x="2025" y="143612"/>
                  </a:lnTo>
                  <a:lnTo>
                    <a:pt x="1349" y="134437"/>
                  </a:lnTo>
                  <a:lnTo>
                    <a:pt x="899" y="126335"/>
                  </a:lnTo>
                  <a:lnTo>
                    <a:pt x="399" y="112042"/>
                  </a:lnTo>
                  <a:lnTo>
                    <a:pt x="78" y="87690"/>
                  </a:lnTo>
                  <a:lnTo>
                    <a:pt x="0" y="46168"/>
                  </a:lnTo>
                  <a:lnTo>
                    <a:pt x="992" y="45662"/>
                  </a:lnTo>
                  <a:lnTo>
                    <a:pt x="4740" y="45099"/>
                  </a:lnTo>
                  <a:lnTo>
                    <a:pt x="7128" y="46933"/>
                  </a:lnTo>
                  <a:lnTo>
                    <a:pt x="16223" y="58995"/>
                  </a:lnTo>
                  <a:lnTo>
                    <a:pt x="20737" y="64135"/>
                  </a:lnTo>
                  <a:lnTo>
                    <a:pt x="25730" y="69546"/>
                  </a:lnTo>
                  <a:lnTo>
                    <a:pt x="32036" y="77122"/>
                  </a:lnTo>
                  <a:lnTo>
                    <a:pt x="46980" y="96122"/>
                  </a:lnTo>
                  <a:lnTo>
                    <a:pt x="54140" y="106746"/>
                  </a:lnTo>
                  <a:lnTo>
                    <a:pt x="60898" y="117797"/>
                  </a:lnTo>
                  <a:lnTo>
                    <a:pt x="67388" y="129133"/>
                  </a:lnTo>
                  <a:lnTo>
                    <a:pt x="75682" y="140659"/>
                  </a:lnTo>
                  <a:lnTo>
                    <a:pt x="85182" y="152311"/>
                  </a:lnTo>
                  <a:lnTo>
                    <a:pt x="95482" y="164049"/>
                  </a:lnTo>
                  <a:lnTo>
                    <a:pt x="114866" y="185028"/>
                  </a:lnTo>
                  <a:lnTo>
                    <a:pt x="124202" y="194789"/>
                  </a:lnTo>
                  <a:lnTo>
                    <a:pt x="133403" y="203281"/>
                  </a:lnTo>
                  <a:lnTo>
                    <a:pt x="142513" y="210927"/>
                  </a:lnTo>
                  <a:lnTo>
                    <a:pt x="151564" y="218008"/>
                  </a:lnTo>
                  <a:lnTo>
                    <a:pt x="159581" y="224714"/>
                  </a:lnTo>
                  <a:lnTo>
                    <a:pt x="166911" y="231169"/>
                  </a:lnTo>
                  <a:lnTo>
                    <a:pt x="179354" y="242640"/>
                  </a:lnTo>
                  <a:lnTo>
                    <a:pt x="191937" y="254676"/>
                  </a:lnTo>
                  <a:lnTo>
                    <a:pt x="198746" y="261356"/>
                  </a:lnTo>
                  <a:lnTo>
                    <a:pt x="200958" y="264526"/>
                  </a:lnTo>
                  <a:lnTo>
                    <a:pt x="203415" y="270695"/>
                  </a:lnTo>
                  <a:lnTo>
                    <a:pt x="205063" y="271744"/>
                  </a:lnTo>
                  <a:lnTo>
                    <a:pt x="207154" y="271452"/>
                  </a:lnTo>
                  <a:lnTo>
                    <a:pt x="209539" y="270265"/>
                  </a:lnTo>
                  <a:lnTo>
                    <a:pt x="210139" y="269473"/>
                  </a:lnTo>
                  <a:lnTo>
                    <a:pt x="209545" y="268946"/>
                  </a:lnTo>
                  <a:lnTo>
                    <a:pt x="206204" y="268099"/>
                  </a:lnTo>
                  <a:lnTo>
                    <a:pt x="200456" y="265337"/>
                  </a:lnTo>
                  <a:lnTo>
                    <a:pt x="196145" y="263212"/>
                  </a:lnTo>
                  <a:lnTo>
                    <a:pt x="192278" y="261795"/>
                  </a:lnTo>
                  <a:lnTo>
                    <a:pt x="188709" y="260850"/>
                  </a:lnTo>
                  <a:lnTo>
                    <a:pt x="178593" y="258961"/>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8" name="SMARTInkAnnotation24"/>
            <p:cNvSpPr/>
            <p:nvPr/>
          </p:nvSpPr>
          <p:spPr>
            <a:xfrm>
              <a:off x="5179587" y="1357313"/>
              <a:ext cx="177287" cy="125016"/>
            </a:xfrm>
            <a:custGeom>
              <a:avLst/>
              <a:gdLst/>
              <a:ahLst/>
              <a:cxnLst/>
              <a:rect l="0" t="0" r="0" b="0"/>
              <a:pathLst>
                <a:path w="177287" h="125016">
                  <a:moveTo>
                    <a:pt x="8561" y="125015"/>
                  </a:moveTo>
                  <a:lnTo>
                    <a:pt x="873" y="125015"/>
                  </a:lnTo>
                  <a:lnTo>
                    <a:pt x="459" y="124023"/>
                  </a:lnTo>
                  <a:lnTo>
                    <a:pt x="0" y="120275"/>
                  </a:lnTo>
                  <a:lnTo>
                    <a:pt x="868" y="118878"/>
                  </a:lnTo>
                  <a:lnTo>
                    <a:pt x="2441" y="117947"/>
                  </a:lnTo>
                  <a:lnTo>
                    <a:pt x="7825" y="115921"/>
                  </a:lnTo>
                  <a:lnTo>
                    <a:pt x="12040" y="113991"/>
                  </a:lnTo>
                  <a:lnTo>
                    <a:pt x="27451" y="106535"/>
                  </a:lnTo>
                  <a:lnTo>
                    <a:pt x="50436" y="95127"/>
                  </a:lnTo>
                  <a:lnTo>
                    <a:pt x="57314" y="92191"/>
                  </a:lnTo>
                  <a:lnTo>
                    <a:pt x="64876" y="89242"/>
                  </a:lnTo>
                  <a:lnTo>
                    <a:pt x="72894" y="86283"/>
                  </a:lnTo>
                  <a:lnTo>
                    <a:pt x="81215" y="82327"/>
                  </a:lnTo>
                  <a:lnTo>
                    <a:pt x="89739" y="77705"/>
                  </a:lnTo>
                  <a:lnTo>
                    <a:pt x="98399" y="72639"/>
                  </a:lnTo>
                  <a:lnTo>
                    <a:pt x="106155" y="69262"/>
                  </a:lnTo>
                  <a:lnTo>
                    <a:pt x="113312" y="67010"/>
                  </a:lnTo>
                  <a:lnTo>
                    <a:pt x="120067" y="65509"/>
                  </a:lnTo>
                  <a:lnTo>
                    <a:pt x="126554" y="63516"/>
                  </a:lnTo>
                  <a:lnTo>
                    <a:pt x="132864" y="61196"/>
                  </a:lnTo>
                  <a:lnTo>
                    <a:pt x="139055" y="58656"/>
                  </a:lnTo>
                  <a:lnTo>
                    <a:pt x="144174" y="54979"/>
                  </a:lnTo>
                  <a:lnTo>
                    <a:pt x="148579" y="50543"/>
                  </a:lnTo>
                  <a:lnTo>
                    <a:pt x="152508" y="45602"/>
                  </a:lnTo>
                  <a:lnTo>
                    <a:pt x="157112" y="42307"/>
                  </a:lnTo>
                  <a:lnTo>
                    <a:pt x="162165" y="40111"/>
                  </a:lnTo>
                  <a:lnTo>
                    <a:pt x="167519" y="38647"/>
                  </a:lnTo>
                  <a:lnTo>
                    <a:pt x="171088" y="36678"/>
                  </a:lnTo>
                  <a:lnTo>
                    <a:pt x="173467" y="34374"/>
                  </a:lnTo>
                  <a:lnTo>
                    <a:pt x="175053" y="31846"/>
                  </a:lnTo>
                  <a:lnTo>
                    <a:pt x="176111" y="29168"/>
                  </a:lnTo>
                  <a:lnTo>
                    <a:pt x="176816" y="26390"/>
                  </a:lnTo>
                  <a:lnTo>
                    <a:pt x="177286" y="23547"/>
                  </a:lnTo>
                  <a:lnTo>
                    <a:pt x="176607" y="19666"/>
                  </a:lnTo>
                  <a:lnTo>
                    <a:pt x="175162" y="15095"/>
                  </a:lnTo>
                  <a:lnTo>
                    <a:pt x="169296"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29" name="SMARTInkAnnotation25"/>
            <p:cNvSpPr/>
            <p:nvPr/>
          </p:nvSpPr>
          <p:spPr>
            <a:xfrm>
              <a:off x="6107906" y="1707454"/>
              <a:ext cx="238772" cy="292797"/>
            </a:xfrm>
            <a:custGeom>
              <a:avLst/>
              <a:gdLst/>
              <a:ahLst/>
              <a:cxnLst/>
              <a:rect l="0" t="0" r="0" b="0"/>
              <a:pathLst>
                <a:path w="238772" h="292797">
                  <a:moveTo>
                    <a:pt x="0" y="42765"/>
                  </a:moveTo>
                  <a:lnTo>
                    <a:pt x="0" y="26514"/>
                  </a:lnTo>
                  <a:lnTo>
                    <a:pt x="992" y="25978"/>
                  </a:lnTo>
                  <a:lnTo>
                    <a:pt x="7689" y="25046"/>
                  </a:lnTo>
                  <a:lnTo>
                    <a:pt x="8103" y="25992"/>
                  </a:lnTo>
                  <a:lnTo>
                    <a:pt x="8685" y="33055"/>
                  </a:lnTo>
                  <a:lnTo>
                    <a:pt x="8821" y="42087"/>
                  </a:lnTo>
                  <a:lnTo>
                    <a:pt x="9850" y="48266"/>
                  </a:lnTo>
                  <a:lnTo>
                    <a:pt x="11527" y="55362"/>
                  </a:lnTo>
                  <a:lnTo>
                    <a:pt x="16038" y="72176"/>
                  </a:lnTo>
                  <a:lnTo>
                    <a:pt x="41702" y="172887"/>
                  </a:lnTo>
                  <a:lnTo>
                    <a:pt x="47639" y="192870"/>
                  </a:lnTo>
                  <a:lnTo>
                    <a:pt x="59534" y="229953"/>
                  </a:lnTo>
                  <a:lnTo>
                    <a:pt x="65486" y="247998"/>
                  </a:lnTo>
                  <a:lnTo>
                    <a:pt x="66478" y="252017"/>
                  </a:lnTo>
                  <a:lnTo>
                    <a:pt x="66147" y="252711"/>
                  </a:lnTo>
                  <a:lnTo>
                    <a:pt x="64934" y="251190"/>
                  </a:lnTo>
                  <a:lnTo>
                    <a:pt x="65118" y="252160"/>
                  </a:lnTo>
                  <a:lnTo>
                    <a:pt x="67968" y="258530"/>
                  </a:lnTo>
                  <a:lnTo>
                    <a:pt x="69124" y="260030"/>
                  </a:lnTo>
                  <a:lnTo>
                    <a:pt x="69895" y="260038"/>
                  </a:lnTo>
                  <a:lnTo>
                    <a:pt x="71133" y="257662"/>
                  </a:lnTo>
                  <a:lnTo>
                    <a:pt x="71303" y="249400"/>
                  </a:lnTo>
                  <a:lnTo>
                    <a:pt x="71348" y="243029"/>
                  </a:lnTo>
                  <a:lnTo>
                    <a:pt x="70385" y="235805"/>
                  </a:lnTo>
                  <a:lnTo>
                    <a:pt x="68752" y="228014"/>
                  </a:lnTo>
                  <a:lnTo>
                    <a:pt x="66671" y="219842"/>
                  </a:lnTo>
                  <a:lnTo>
                    <a:pt x="64291" y="211418"/>
                  </a:lnTo>
                  <a:lnTo>
                    <a:pt x="59001" y="194120"/>
                  </a:lnTo>
                  <a:lnTo>
                    <a:pt x="50444" y="167647"/>
                  </a:lnTo>
                  <a:lnTo>
                    <a:pt x="47520" y="159754"/>
                  </a:lnTo>
                  <a:lnTo>
                    <a:pt x="44579" y="152508"/>
                  </a:lnTo>
                  <a:lnTo>
                    <a:pt x="41626" y="145692"/>
                  </a:lnTo>
                  <a:lnTo>
                    <a:pt x="35698" y="132828"/>
                  </a:lnTo>
                  <a:lnTo>
                    <a:pt x="32729" y="126620"/>
                  </a:lnTo>
                  <a:lnTo>
                    <a:pt x="29756" y="121488"/>
                  </a:lnTo>
                  <a:lnTo>
                    <a:pt x="23808" y="113141"/>
                  </a:lnTo>
                  <a:lnTo>
                    <a:pt x="17857" y="106124"/>
                  </a:lnTo>
                  <a:lnTo>
                    <a:pt x="14882" y="102863"/>
                  </a:lnTo>
                  <a:lnTo>
                    <a:pt x="12898" y="99698"/>
                  </a:lnTo>
                  <a:lnTo>
                    <a:pt x="10694" y="93534"/>
                  </a:lnTo>
                  <a:lnTo>
                    <a:pt x="9714" y="84842"/>
                  </a:lnTo>
                  <a:lnTo>
                    <a:pt x="9278" y="75357"/>
                  </a:lnTo>
                  <a:lnTo>
                    <a:pt x="9085" y="67833"/>
                  </a:lnTo>
                  <a:lnTo>
                    <a:pt x="10026" y="63446"/>
                  </a:lnTo>
                  <a:lnTo>
                    <a:pt x="11644" y="58537"/>
                  </a:lnTo>
                  <a:lnTo>
                    <a:pt x="13716" y="53279"/>
                  </a:lnTo>
                  <a:lnTo>
                    <a:pt x="17082" y="48782"/>
                  </a:lnTo>
                  <a:lnTo>
                    <a:pt x="21309" y="44792"/>
                  </a:lnTo>
                  <a:lnTo>
                    <a:pt x="26113" y="41140"/>
                  </a:lnTo>
                  <a:lnTo>
                    <a:pt x="31299" y="36721"/>
                  </a:lnTo>
                  <a:lnTo>
                    <a:pt x="36742" y="31790"/>
                  </a:lnTo>
                  <a:lnTo>
                    <a:pt x="42354" y="26518"/>
                  </a:lnTo>
                  <a:lnTo>
                    <a:pt x="48080" y="22012"/>
                  </a:lnTo>
                  <a:lnTo>
                    <a:pt x="53881" y="18016"/>
                  </a:lnTo>
                  <a:lnTo>
                    <a:pt x="59733" y="14359"/>
                  </a:lnTo>
                  <a:lnTo>
                    <a:pt x="65619" y="10929"/>
                  </a:lnTo>
                  <a:lnTo>
                    <a:pt x="71527" y="7650"/>
                  </a:lnTo>
                  <a:lnTo>
                    <a:pt x="77451" y="4473"/>
                  </a:lnTo>
                  <a:lnTo>
                    <a:pt x="83384" y="2354"/>
                  </a:lnTo>
                  <a:lnTo>
                    <a:pt x="89324" y="941"/>
                  </a:lnTo>
                  <a:lnTo>
                    <a:pt x="95268" y="0"/>
                  </a:lnTo>
                  <a:lnTo>
                    <a:pt x="101215" y="364"/>
                  </a:lnTo>
                  <a:lnTo>
                    <a:pt x="107164" y="1599"/>
                  </a:lnTo>
                  <a:lnTo>
                    <a:pt x="113115" y="3415"/>
                  </a:lnTo>
                  <a:lnTo>
                    <a:pt x="118074" y="4625"/>
                  </a:lnTo>
                  <a:lnTo>
                    <a:pt x="122372" y="5432"/>
                  </a:lnTo>
                  <a:lnTo>
                    <a:pt x="126230" y="5970"/>
                  </a:lnTo>
                  <a:lnTo>
                    <a:pt x="128802" y="7321"/>
                  </a:lnTo>
                  <a:lnTo>
                    <a:pt x="130516" y="9214"/>
                  </a:lnTo>
                  <a:lnTo>
                    <a:pt x="131660" y="11468"/>
                  </a:lnTo>
                  <a:lnTo>
                    <a:pt x="131429" y="14955"/>
                  </a:lnTo>
                  <a:lnTo>
                    <a:pt x="130284" y="19264"/>
                  </a:lnTo>
                  <a:lnTo>
                    <a:pt x="126365" y="30335"/>
                  </a:lnTo>
                  <a:lnTo>
                    <a:pt x="121316" y="45178"/>
                  </a:lnTo>
                  <a:lnTo>
                    <a:pt x="117588" y="53303"/>
                  </a:lnTo>
                  <a:lnTo>
                    <a:pt x="113119" y="61697"/>
                  </a:lnTo>
                  <a:lnTo>
                    <a:pt x="108155" y="70269"/>
                  </a:lnTo>
                  <a:lnTo>
                    <a:pt x="103853" y="78960"/>
                  </a:lnTo>
                  <a:lnTo>
                    <a:pt x="99994" y="87731"/>
                  </a:lnTo>
                  <a:lnTo>
                    <a:pt x="96428" y="96555"/>
                  </a:lnTo>
                  <a:lnTo>
                    <a:pt x="94051" y="103429"/>
                  </a:lnTo>
                  <a:lnTo>
                    <a:pt x="92467" y="109005"/>
                  </a:lnTo>
                  <a:lnTo>
                    <a:pt x="90706" y="117845"/>
                  </a:lnTo>
                  <a:lnTo>
                    <a:pt x="89923" y="125082"/>
                  </a:lnTo>
                  <a:lnTo>
                    <a:pt x="90706" y="127408"/>
                  </a:lnTo>
                  <a:lnTo>
                    <a:pt x="92221" y="128959"/>
                  </a:lnTo>
                  <a:lnTo>
                    <a:pt x="106522" y="136189"/>
                  </a:lnTo>
                  <a:lnTo>
                    <a:pt x="112686" y="138782"/>
                  </a:lnTo>
                  <a:lnTo>
                    <a:pt x="119773" y="141503"/>
                  </a:lnTo>
                  <a:lnTo>
                    <a:pt x="135584" y="147172"/>
                  </a:lnTo>
                  <a:lnTo>
                    <a:pt x="178810" y="161857"/>
                  </a:lnTo>
                  <a:lnTo>
                    <a:pt x="186675" y="164824"/>
                  </a:lnTo>
                  <a:lnTo>
                    <a:pt x="193904" y="167794"/>
                  </a:lnTo>
                  <a:lnTo>
                    <a:pt x="200707" y="170766"/>
                  </a:lnTo>
                  <a:lnTo>
                    <a:pt x="207226" y="174732"/>
                  </a:lnTo>
                  <a:lnTo>
                    <a:pt x="213557" y="179360"/>
                  </a:lnTo>
                  <a:lnTo>
                    <a:pt x="219762" y="184430"/>
                  </a:lnTo>
                  <a:lnTo>
                    <a:pt x="224891" y="189794"/>
                  </a:lnTo>
                  <a:lnTo>
                    <a:pt x="229303" y="195355"/>
                  </a:lnTo>
                  <a:lnTo>
                    <a:pt x="233235" y="201046"/>
                  </a:lnTo>
                  <a:lnTo>
                    <a:pt x="237606" y="210016"/>
                  </a:lnTo>
                  <a:lnTo>
                    <a:pt x="238771" y="213797"/>
                  </a:lnTo>
                  <a:lnTo>
                    <a:pt x="237564" y="218302"/>
                  </a:lnTo>
                  <a:lnTo>
                    <a:pt x="234774" y="223289"/>
                  </a:lnTo>
                  <a:lnTo>
                    <a:pt x="230930" y="228599"/>
                  </a:lnTo>
                  <a:lnTo>
                    <a:pt x="226384" y="234123"/>
                  </a:lnTo>
                  <a:lnTo>
                    <a:pt x="221367" y="239790"/>
                  </a:lnTo>
                  <a:lnTo>
                    <a:pt x="216039" y="245552"/>
                  </a:lnTo>
                  <a:lnTo>
                    <a:pt x="209510" y="251379"/>
                  </a:lnTo>
                  <a:lnTo>
                    <a:pt x="202182" y="257247"/>
                  </a:lnTo>
                  <a:lnTo>
                    <a:pt x="194319" y="263144"/>
                  </a:lnTo>
                  <a:lnTo>
                    <a:pt x="187093" y="268067"/>
                  </a:lnTo>
                  <a:lnTo>
                    <a:pt x="180291" y="272341"/>
                  </a:lnTo>
                  <a:lnTo>
                    <a:pt x="173772" y="276183"/>
                  </a:lnTo>
                  <a:lnTo>
                    <a:pt x="166450" y="279736"/>
                  </a:lnTo>
                  <a:lnTo>
                    <a:pt x="158592" y="283097"/>
                  </a:lnTo>
                  <a:lnTo>
                    <a:pt x="150376" y="286330"/>
                  </a:lnTo>
                  <a:lnTo>
                    <a:pt x="141923" y="288485"/>
                  </a:lnTo>
                  <a:lnTo>
                    <a:pt x="133311" y="289922"/>
                  </a:lnTo>
                  <a:lnTo>
                    <a:pt x="107157" y="292796"/>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0" name="SMARTInkAnnotation26"/>
            <p:cNvSpPr/>
            <p:nvPr/>
          </p:nvSpPr>
          <p:spPr>
            <a:xfrm>
              <a:off x="6822281" y="1396576"/>
              <a:ext cx="151806" cy="308550"/>
            </a:xfrm>
            <a:custGeom>
              <a:avLst/>
              <a:gdLst/>
              <a:ahLst/>
              <a:cxnLst/>
              <a:rect l="0" t="0" r="0" b="0"/>
              <a:pathLst>
                <a:path w="151806" h="308550">
                  <a:moveTo>
                    <a:pt x="0" y="58963"/>
                  </a:moveTo>
                  <a:lnTo>
                    <a:pt x="0" y="44742"/>
                  </a:lnTo>
                  <a:lnTo>
                    <a:pt x="992" y="38568"/>
                  </a:lnTo>
                  <a:lnTo>
                    <a:pt x="2646" y="32468"/>
                  </a:lnTo>
                  <a:lnTo>
                    <a:pt x="4740" y="26417"/>
                  </a:lnTo>
                  <a:lnTo>
                    <a:pt x="6137" y="20398"/>
                  </a:lnTo>
                  <a:lnTo>
                    <a:pt x="7068" y="14402"/>
                  </a:lnTo>
                  <a:lnTo>
                    <a:pt x="8563" y="0"/>
                  </a:lnTo>
                  <a:lnTo>
                    <a:pt x="8821" y="6986"/>
                  </a:lnTo>
                  <a:lnTo>
                    <a:pt x="8929" y="174140"/>
                  </a:lnTo>
                  <a:lnTo>
                    <a:pt x="9921" y="195279"/>
                  </a:lnTo>
                  <a:lnTo>
                    <a:pt x="11576" y="215325"/>
                  </a:lnTo>
                  <a:lnTo>
                    <a:pt x="13670" y="234642"/>
                  </a:lnTo>
                  <a:lnTo>
                    <a:pt x="15067" y="252481"/>
                  </a:lnTo>
                  <a:lnTo>
                    <a:pt x="15997" y="269334"/>
                  </a:lnTo>
                  <a:lnTo>
                    <a:pt x="16618" y="285531"/>
                  </a:lnTo>
                  <a:lnTo>
                    <a:pt x="18025" y="296328"/>
                  </a:lnTo>
                  <a:lnTo>
                    <a:pt x="19953" y="303527"/>
                  </a:lnTo>
                  <a:lnTo>
                    <a:pt x="22232" y="308326"/>
                  </a:lnTo>
                  <a:lnTo>
                    <a:pt x="23752" y="308549"/>
                  </a:lnTo>
                  <a:lnTo>
                    <a:pt x="24764" y="305721"/>
                  </a:lnTo>
                  <a:lnTo>
                    <a:pt x="25439" y="300859"/>
                  </a:lnTo>
                  <a:lnTo>
                    <a:pt x="25889" y="293649"/>
                  </a:lnTo>
                  <a:lnTo>
                    <a:pt x="26389" y="275054"/>
                  </a:lnTo>
                  <a:lnTo>
                    <a:pt x="25530" y="263547"/>
                  </a:lnTo>
                  <a:lnTo>
                    <a:pt x="23966" y="250915"/>
                  </a:lnTo>
                  <a:lnTo>
                    <a:pt x="21930" y="237533"/>
                  </a:lnTo>
                  <a:lnTo>
                    <a:pt x="20573" y="222658"/>
                  </a:lnTo>
                  <a:lnTo>
                    <a:pt x="19669" y="206788"/>
                  </a:lnTo>
                  <a:lnTo>
                    <a:pt x="18664" y="174272"/>
                  </a:lnTo>
                  <a:lnTo>
                    <a:pt x="17966" y="102688"/>
                  </a:lnTo>
                  <a:lnTo>
                    <a:pt x="17863" y="31692"/>
                  </a:lnTo>
                  <a:lnTo>
                    <a:pt x="19846" y="30861"/>
                  </a:lnTo>
                  <a:lnTo>
                    <a:pt x="23152" y="32291"/>
                  </a:lnTo>
                  <a:lnTo>
                    <a:pt x="27342" y="35228"/>
                  </a:lnTo>
                  <a:lnTo>
                    <a:pt x="32118" y="41155"/>
                  </a:lnTo>
                  <a:lnTo>
                    <a:pt x="37287" y="49076"/>
                  </a:lnTo>
                  <a:lnTo>
                    <a:pt x="64582" y="95044"/>
                  </a:lnTo>
                  <a:lnTo>
                    <a:pt x="74804" y="110798"/>
                  </a:lnTo>
                  <a:lnTo>
                    <a:pt x="99393" y="146824"/>
                  </a:lnTo>
                  <a:lnTo>
                    <a:pt x="110911" y="162185"/>
                  </a:lnTo>
                  <a:lnTo>
                    <a:pt x="121565" y="175403"/>
                  </a:lnTo>
                  <a:lnTo>
                    <a:pt x="151805" y="21076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1" name="SMARTInkAnnotation27"/>
            <p:cNvSpPr/>
            <p:nvPr/>
          </p:nvSpPr>
          <p:spPr>
            <a:xfrm>
              <a:off x="6974086" y="1651992"/>
              <a:ext cx="34479" cy="8563"/>
            </a:xfrm>
            <a:custGeom>
              <a:avLst/>
              <a:gdLst/>
              <a:ahLst/>
              <a:cxnLst/>
              <a:rect l="0" t="0" r="0" b="0"/>
              <a:pathLst>
                <a:path w="34479" h="8563">
                  <a:moveTo>
                    <a:pt x="26789" y="0"/>
                  </a:moveTo>
                  <a:lnTo>
                    <a:pt x="34478" y="7688"/>
                  </a:lnTo>
                  <a:lnTo>
                    <a:pt x="32906" y="8102"/>
                  </a:lnTo>
                  <a:lnTo>
                    <a:pt x="29876" y="8378"/>
                  </a:lnTo>
                  <a:lnTo>
                    <a:pt x="25870" y="8562"/>
                  </a:lnTo>
                  <a:lnTo>
                    <a:pt x="21215" y="7693"/>
                  </a:lnTo>
                  <a:lnTo>
                    <a:pt x="16128" y="6121"/>
                  </a:lnTo>
                  <a:lnTo>
                    <a:pt x="0"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67968" name="SMARTInkAnnotation28"/>
            <p:cNvSpPr/>
            <p:nvPr/>
          </p:nvSpPr>
          <p:spPr>
            <a:xfrm>
              <a:off x="6860563" y="1643063"/>
              <a:ext cx="68876" cy="17383"/>
            </a:xfrm>
            <a:custGeom>
              <a:avLst/>
              <a:gdLst/>
              <a:ahLst/>
              <a:cxnLst/>
              <a:rect l="0" t="0" r="0" b="0"/>
              <a:pathLst>
                <a:path w="68876" h="17383">
                  <a:moveTo>
                    <a:pt x="51015" y="0"/>
                  </a:moveTo>
                  <a:lnTo>
                    <a:pt x="41534" y="4740"/>
                  </a:lnTo>
                  <a:lnTo>
                    <a:pt x="35764" y="7129"/>
                  </a:lnTo>
                  <a:lnTo>
                    <a:pt x="28942" y="9713"/>
                  </a:lnTo>
                  <a:lnTo>
                    <a:pt x="21417" y="12428"/>
                  </a:lnTo>
                  <a:lnTo>
                    <a:pt x="15408" y="14239"/>
                  </a:lnTo>
                  <a:lnTo>
                    <a:pt x="10410" y="15445"/>
                  </a:lnTo>
                  <a:lnTo>
                    <a:pt x="0" y="17382"/>
                  </a:lnTo>
                  <a:lnTo>
                    <a:pt x="1130" y="16549"/>
                  </a:lnTo>
                  <a:lnTo>
                    <a:pt x="3868" y="15001"/>
                  </a:lnTo>
                  <a:lnTo>
                    <a:pt x="7677" y="12977"/>
                  </a:lnTo>
                  <a:lnTo>
                    <a:pt x="11209" y="11628"/>
                  </a:lnTo>
                  <a:lnTo>
                    <a:pt x="14555" y="10728"/>
                  </a:lnTo>
                  <a:lnTo>
                    <a:pt x="17779" y="10129"/>
                  </a:lnTo>
                  <a:lnTo>
                    <a:pt x="21913" y="9729"/>
                  </a:lnTo>
                  <a:lnTo>
                    <a:pt x="26653" y="9462"/>
                  </a:lnTo>
                  <a:lnTo>
                    <a:pt x="31797" y="9285"/>
                  </a:lnTo>
                  <a:lnTo>
                    <a:pt x="38203" y="8174"/>
                  </a:lnTo>
                  <a:lnTo>
                    <a:pt x="45450" y="6441"/>
                  </a:lnTo>
                  <a:lnTo>
                    <a:pt x="68875" y="0"/>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67969" name="SMARTInkAnnotation29"/>
            <p:cNvSpPr/>
            <p:nvPr/>
          </p:nvSpPr>
          <p:spPr>
            <a:xfrm>
              <a:off x="6858000" y="1473520"/>
              <a:ext cx="26790" cy="26669"/>
            </a:xfrm>
            <a:custGeom>
              <a:avLst/>
              <a:gdLst/>
              <a:ahLst/>
              <a:cxnLst/>
              <a:rect l="0" t="0" r="0" b="0"/>
              <a:pathLst>
                <a:path w="26790" h="26669">
                  <a:moveTo>
                    <a:pt x="0" y="26668"/>
                  </a:moveTo>
                  <a:lnTo>
                    <a:pt x="4740" y="21927"/>
                  </a:lnTo>
                  <a:lnTo>
                    <a:pt x="6137" y="19538"/>
                  </a:lnTo>
                  <a:lnTo>
                    <a:pt x="7068" y="16954"/>
                  </a:lnTo>
                  <a:lnTo>
                    <a:pt x="8562" y="10417"/>
                  </a:lnTo>
                  <a:lnTo>
                    <a:pt x="8685" y="8889"/>
                  </a:lnTo>
                  <a:lnTo>
                    <a:pt x="8766" y="6877"/>
                  </a:lnTo>
                  <a:lnTo>
                    <a:pt x="8821" y="4544"/>
                  </a:lnTo>
                  <a:lnTo>
                    <a:pt x="9849" y="2989"/>
                  </a:lnTo>
                  <a:lnTo>
                    <a:pt x="11526" y="1952"/>
                  </a:lnTo>
                  <a:lnTo>
                    <a:pt x="17489" y="0"/>
                  </a:lnTo>
                  <a:lnTo>
                    <a:pt x="18605" y="1944"/>
                  </a:lnTo>
                  <a:lnTo>
                    <a:pt x="26789" y="17738"/>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67970" name="SMARTInkAnnotation30"/>
            <p:cNvSpPr/>
            <p:nvPr/>
          </p:nvSpPr>
          <p:spPr>
            <a:xfrm>
              <a:off x="6625828" y="4179094"/>
              <a:ext cx="678622" cy="642938"/>
            </a:xfrm>
            <a:custGeom>
              <a:avLst/>
              <a:gdLst/>
              <a:ahLst/>
              <a:cxnLst/>
              <a:rect l="0" t="0" r="0" b="0"/>
              <a:pathLst>
                <a:path w="678622" h="642938">
                  <a:moveTo>
                    <a:pt x="0" y="642937"/>
                  </a:moveTo>
                  <a:lnTo>
                    <a:pt x="74526" y="642937"/>
                  </a:lnTo>
                  <a:lnTo>
                    <a:pt x="77466" y="641945"/>
                  </a:lnTo>
                  <a:lnTo>
                    <a:pt x="83377" y="638197"/>
                  </a:lnTo>
                  <a:lnTo>
                    <a:pt x="91958" y="635869"/>
                  </a:lnTo>
                  <a:lnTo>
                    <a:pt x="102386" y="633843"/>
                  </a:lnTo>
                  <a:lnTo>
                    <a:pt x="119413" y="627123"/>
                  </a:lnTo>
                  <a:lnTo>
                    <a:pt x="137026" y="617857"/>
                  </a:lnTo>
                  <a:lnTo>
                    <a:pt x="154812" y="603976"/>
                  </a:lnTo>
                  <a:lnTo>
                    <a:pt x="172650" y="593139"/>
                  </a:lnTo>
                  <a:lnTo>
                    <a:pt x="193809" y="580588"/>
                  </a:lnTo>
                  <a:lnTo>
                    <a:pt x="211980" y="565568"/>
                  </a:lnTo>
                  <a:lnTo>
                    <a:pt x="230242" y="553645"/>
                  </a:lnTo>
                  <a:lnTo>
                    <a:pt x="249862" y="535781"/>
                  </a:lnTo>
                  <a:lnTo>
                    <a:pt x="255909" y="528836"/>
                  </a:lnTo>
                  <a:lnTo>
                    <a:pt x="261904" y="519134"/>
                  </a:lnTo>
                  <a:lnTo>
                    <a:pt x="270522" y="510854"/>
                  </a:lnTo>
                  <a:lnTo>
                    <a:pt x="286530" y="497967"/>
                  </a:lnTo>
                  <a:lnTo>
                    <a:pt x="303841" y="481582"/>
                  </a:lnTo>
                  <a:lnTo>
                    <a:pt x="315619" y="471013"/>
                  </a:lnTo>
                  <a:lnTo>
                    <a:pt x="333406" y="458493"/>
                  </a:lnTo>
                  <a:lnTo>
                    <a:pt x="351244" y="442656"/>
                  </a:lnTo>
                  <a:lnTo>
                    <a:pt x="369097" y="425396"/>
                  </a:lnTo>
                  <a:lnTo>
                    <a:pt x="385962" y="407714"/>
                  </a:lnTo>
                  <a:lnTo>
                    <a:pt x="399669" y="389908"/>
                  </a:lnTo>
                  <a:lnTo>
                    <a:pt x="413772" y="378013"/>
                  </a:lnTo>
                  <a:lnTo>
                    <a:pt x="429961" y="360821"/>
                  </a:lnTo>
                  <a:lnTo>
                    <a:pt x="438446" y="350680"/>
                  </a:lnTo>
                  <a:lnTo>
                    <a:pt x="448070" y="339951"/>
                  </a:lnTo>
                  <a:lnTo>
                    <a:pt x="469349" y="317446"/>
                  </a:lnTo>
                  <a:lnTo>
                    <a:pt x="480579" y="306880"/>
                  </a:lnTo>
                  <a:lnTo>
                    <a:pt x="492034" y="296861"/>
                  </a:lnTo>
                  <a:lnTo>
                    <a:pt x="503641" y="287204"/>
                  </a:lnTo>
                  <a:lnTo>
                    <a:pt x="515345" y="276797"/>
                  </a:lnTo>
                  <a:lnTo>
                    <a:pt x="538936" y="254651"/>
                  </a:lnTo>
                  <a:lnTo>
                    <a:pt x="565049" y="229351"/>
                  </a:lnTo>
                  <a:lnTo>
                    <a:pt x="576240" y="213059"/>
                  </a:lnTo>
                  <a:lnTo>
                    <a:pt x="585513" y="196888"/>
                  </a:lnTo>
                  <a:lnTo>
                    <a:pt x="596250" y="183087"/>
                  </a:lnTo>
                  <a:lnTo>
                    <a:pt x="613450" y="164160"/>
                  </a:lnTo>
                  <a:lnTo>
                    <a:pt x="626374" y="145984"/>
                  </a:lnTo>
                  <a:lnTo>
                    <a:pt x="636487" y="128031"/>
                  </a:lnTo>
                  <a:lnTo>
                    <a:pt x="645768" y="110144"/>
                  </a:lnTo>
                  <a:lnTo>
                    <a:pt x="663761" y="74415"/>
                  </a:lnTo>
                  <a:lnTo>
                    <a:pt x="667076" y="62508"/>
                  </a:lnTo>
                  <a:lnTo>
                    <a:pt x="667959" y="56555"/>
                  </a:lnTo>
                  <a:lnTo>
                    <a:pt x="671587" y="47294"/>
                  </a:lnTo>
                  <a:lnTo>
                    <a:pt x="675515" y="39871"/>
                  </a:lnTo>
                  <a:lnTo>
                    <a:pt x="677260" y="33265"/>
                  </a:lnTo>
                  <a:lnTo>
                    <a:pt x="678534" y="14929"/>
                  </a:lnTo>
                  <a:lnTo>
                    <a:pt x="678621" y="10707"/>
                  </a:lnTo>
                  <a:lnTo>
                    <a:pt x="675995" y="7074"/>
                  </a:lnTo>
                  <a:lnTo>
                    <a:pt x="670094" y="414"/>
                  </a:lnTo>
                  <a:lnTo>
                    <a:pt x="660807" y="0"/>
                  </a:lnTo>
                  <a:lnTo>
                    <a:pt x="629669" y="31128"/>
                  </a:lnTo>
                  <a:lnTo>
                    <a:pt x="628139" y="33651"/>
                  </a:lnTo>
                  <a:lnTo>
                    <a:pt x="620741" y="52485"/>
                  </a:lnTo>
                  <a:lnTo>
                    <a:pt x="612770" y="69019"/>
                  </a:lnTo>
                  <a:lnTo>
                    <a:pt x="604123" y="86486"/>
                  </a:lnTo>
                  <a:lnTo>
                    <a:pt x="595591" y="100946"/>
                  </a:lnTo>
                  <a:lnTo>
                    <a:pt x="585184" y="118287"/>
                  </a:lnTo>
                  <a:lnTo>
                    <a:pt x="573944" y="139223"/>
                  </a:lnTo>
                  <a:lnTo>
                    <a:pt x="567176" y="150362"/>
                  </a:lnTo>
                  <a:lnTo>
                    <a:pt x="559688" y="161757"/>
                  </a:lnTo>
                  <a:lnTo>
                    <a:pt x="535781" y="19645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67972" name="SMARTInkAnnotation31"/>
            <p:cNvSpPr/>
            <p:nvPr/>
          </p:nvSpPr>
          <p:spPr>
            <a:xfrm>
              <a:off x="7420570" y="4768453"/>
              <a:ext cx="757574" cy="240566"/>
            </a:xfrm>
            <a:custGeom>
              <a:avLst/>
              <a:gdLst/>
              <a:ahLst/>
              <a:cxnLst/>
              <a:rect l="0" t="0" r="0" b="0"/>
              <a:pathLst>
                <a:path w="757574" h="240566">
                  <a:moveTo>
                    <a:pt x="0" y="0"/>
                  </a:moveTo>
                  <a:lnTo>
                    <a:pt x="4740" y="4741"/>
                  </a:lnTo>
                  <a:lnTo>
                    <a:pt x="5145" y="6137"/>
                  </a:lnTo>
                  <a:lnTo>
                    <a:pt x="4422" y="7068"/>
                  </a:lnTo>
                  <a:lnTo>
                    <a:pt x="2948" y="7689"/>
                  </a:lnTo>
                  <a:lnTo>
                    <a:pt x="2957" y="8103"/>
                  </a:lnTo>
                  <a:lnTo>
                    <a:pt x="3957" y="8379"/>
                  </a:lnTo>
                  <a:lnTo>
                    <a:pt x="5614" y="8562"/>
                  </a:lnTo>
                  <a:lnTo>
                    <a:pt x="6719" y="9677"/>
                  </a:lnTo>
                  <a:lnTo>
                    <a:pt x="7456" y="11413"/>
                  </a:lnTo>
                  <a:lnTo>
                    <a:pt x="8639" y="16586"/>
                  </a:lnTo>
                  <a:lnTo>
                    <a:pt x="9728" y="17010"/>
                  </a:lnTo>
                  <a:lnTo>
                    <a:pt x="13584" y="17482"/>
                  </a:lnTo>
                  <a:lnTo>
                    <a:pt x="16002" y="18601"/>
                  </a:lnTo>
                  <a:lnTo>
                    <a:pt x="24145" y="24914"/>
                  </a:lnTo>
                  <a:lnTo>
                    <a:pt x="29914" y="30256"/>
                  </a:lnTo>
                  <a:lnTo>
                    <a:pt x="32841" y="34061"/>
                  </a:lnTo>
                  <a:lnTo>
                    <a:pt x="35785" y="38582"/>
                  </a:lnTo>
                  <a:lnTo>
                    <a:pt x="38739" y="43581"/>
                  </a:lnTo>
                  <a:lnTo>
                    <a:pt x="42694" y="47905"/>
                  </a:lnTo>
                  <a:lnTo>
                    <a:pt x="52379" y="55356"/>
                  </a:lnTo>
                  <a:lnTo>
                    <a:pt x="57740" y="59725"/>
                  </a:lnTo>
                  <a:lnTo>
                    <a:pt x="63298" y="64621"/>
                  </a:lnTo>
                  <a:lnTo>
                    <a:pt x="68988" y="69870"/>
                  </a:lnTo>
                  <a:lnTo>
                    <a:pt x="75758" y="74361"/>
                  </a:lnTo>
                  <a:lnTo>
                    <a:pt x="83247" y="78347"/>
                  </a:lnTo>
                  <a:lnTo>
                    <a:pt x="91216" y="81997"/>
                  </a:lnTo>
                  <a:lnTo>
                    <a:pt x="98515" y="86415"/>
                  </a:lnTo>
                  <a:lnTo>
                    <a:pt x="105364" y="91344"/>
                  </a:lnTo>
                  <a:lnTo>
                    <a:pt x="111915" y="96615"/>
                  </a:lnTo>
                  <a:lnTo>
                    <a:pt x="121243" y="103105"/>
                  </a:lnTo>
                  <a:lnTo>
                    <a:pt x="132422" y="110408"/>
                  </a:lnTo>
                  <a:lnTo>
                    <a:pt x="171859" y="134909"/>
                  </a:lnTo>
                  <a:lnTo>
                    <a:pt x="186011" y="143517"/>
                  </a:lnTo>
                  <a:lnTo>
                    <a:pt x="200405" y="151241"/>
                  </a:lnTo>
                  <a:lnTo>
                    <a:pt x="214963" y="158374"/>
                  </a:lnTo>
                  <a:lnTo>
                    <a:pt x="229629" y="165114"/>
                  </a:lnTo>
                  <a:lnTo>
                    <a:pt x="259154" y="177894"/>
                  </a:lnTo>
                  <a:lnTo>
                    <a:pt x="273973" y="184080"/>
                  </a:lnTo>
                  <a:lnTo>
                    <a:pt x="286829" y="190189"/>
                  </a:lnTo>
                  <a:lnTo>
                    <a:pt x="298375" y="196246"/>
                  </a:lnTo>
                  <a:lnTo>
                    <a:pt x="309050" y="202268"/>
                  </a:lnTo>
                  <a:lnTo>
                    <a:pt x="320135" y="207275"/>
                  </a:lnTo>
                  <a:lnTo>
                    <a:pt x="331493" y="211605"/>
                  </a:lnTo>
                  <a:lnTo>
                    <a:pt x="354698" y="219062"/>
                  </a:lnTo>
                  <a:lnTo>
                    <a:pt x="378240" y="225684"/>
                  </a:lnTo>
                  <a:lnTo>
                    <a:pt x="413807" y="234990"/>
                  </a:lnTo>
                  <a:lnTo>
                    <a:pt x="428669" y="237027"/>
                  </a:lnTo>
                  <a:lnTo>
                    <a:pt x="445520" y="238385"/>
                  </a:lnTo>
                  <a:lnTo>
                    <a:pt x="463701" y="239291"/>
                  </a:lnTo>
                  <a:lnTo>
                    <a:pt x="502423" y="240297"/>
                  </a:lnTo>
                  <a:lnTo>
                    <a:pt x="522472" y="240565"/>
                  </a:lnTo>
                  <a:lnTo>
                    <a:pt x="541791" y="239751"/>
                  </a:lnTo>
                  <a:lnTo>
                    <a:pt x="560623" y="238217"/>
                  </a:lnTo>
                  <a:lnTo>
                    <a:pt x="579132" y="236202"/>
                  </a:lnTo>
                  <a:lnTo>
                    <a:pt x="598416" y="234859"/>
                  </a:lnTo>
                  <a:lnTo>
                    <a:pt x="618218" y="233963"/>
                  </a:lnTo>
                  <a:lnTo>
                    <a:pt x="668687" y="232702"/>
                  </a:lnTo>
                  <a:lnTo>
                    <a:pt x="749497" y="232174"/>
                  </a:lnTo>
                  <a:lnTo>
                    <a:pt x="754128" y="232172"/>
                  </a:lnTo>
                  <a:lnTo>
                    <a:pt x="755760" y="231180"/>
                  </a:lnTo>
                  <a:lnTo>
                    <a:pt x="756847" y="229526"/>
                  </a:lnTo>
                  <a:lnTo>
                    <a:pt x="757573" y="227432"/>
                  </a:lnTo>
                  <a:lnTo>
                    <a:pt x="757064" y="227028"/>
                  </a:lnTo>
                  <a:lnTo>
                    <a:pt x="755734" y="227750"/>
                  </a:lnTo>
                  <a:lnTo>
                    <a:pt x="753854" y="229224"/>
                  </a:lnTo>
                  <a:lnTo>
                    <a:pt x="753592" y="229214"/>
                  </a:lnTo>
                  <a:lnTo>
                    <a:pt x="755948" y="226558"/>
                  </a:lnTo>
                  <a:lnTo>
                    <a:pt x="755981" y="225453"/>
                  </a:lnTo>
                  <a:lnTo>
                    <a:pt x="755011" y="224716"/>
                  </a:lnTo>
                  <a:lnTo>
                    <a:pt x="750101" y="223244"/>
                  </a:lnTo>
                  <a:lnTo>
                    <a:pt x="745356" y="223243"/>
                  </a:lnTo>
                  <a:lnTo>
                    <a:pt x="743959" y="222251"/>
                  </a:lnTo>
                  <a:lnTo>
                    <a:pt x="743028" y="220597"/>
                  </a:lnTo>
                  <a:lnTo>
                    <a:pt x="741164" y="214313"/>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1295400"/>
            <a:ext cx="8610600" cy="5181600"/>
          </a:xfrm>
        </p:spPr>
        <p:txBody>
          <a:bodyPr>
            <a:normAutofit/>
          </a:bodyPr>
          <a:lstStyle/>
          <a:p>
            <a:r>
              <a:rPr lang="en-US" dirty="0" smtClean="0"/>
              <a:t>The line between a single-case design, multiple case studies and ‘full’ experimental designs is a blurry one</a:t>
            </a:r>
          </a:p>
          <a:p>
            <a:endParaRPr lang="en-US" sz="1200" dirty="0" smtClean="0"/>
          </a:p>
          <a:p>
            <a:r>
              <a:rPr lang="en-US" dirty="0" smtClean="0"/>
              <a:t>Many studies use small-</a:t>
            </a:r>
            <a:r>
              <a:rPr lang="en-US" i="1" dirty="0" smtClean="0"/>
              <a:t>n </a:t>
            </a:r>
            <a:r>
              <a:rPr lang="en-US" dirty="0" smtClean="0"/>
              <a:t>designs, e.g., psychophysics, </a:t>
            </a:r>
            <a:r>
              <a:rPr lang="en-US" dirty="0" err="1" smtClean="0"/>
              <a:t>neuroimaging</a:t>
            </a:r>
            <a:r>
              <a:rPr lang="en-US" dirty="0" smtClean="0"/>
              <a:t>, brain injury</a:t>
            </a:r>
          </a:p>
          <a:p>
            <a:endParaRPr lang="en-US" sz="1200" dirty="0" smtClean="0"/>
          </a:p>
          <a:p>
            <a:r>
              <a:rPr lang="en-CA" dirty="0" smtClean="0"/>
              <a:t>These studies are more reliant on (extensive) repeated treatment rather than shorter periods of treatment</a:t>
            </a:r>
            <a:endParaRPr lang="en-CA"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Extensions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Single-Case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We are all connected; To each other, biologically. To the Earth, chemically</a:t>
            </a:r>
            <a:r>
              <a:rPr lang="en-CA" sz="2400" dirty="0" smtClean="0"/>
              <a:t>. To the rest of the universe atomically.”</a:t>
            </a:r>
          </a:p>
          <a:p>
            <a:endParaRPr lang="en-CA" sz="2400" dirty="0" smtClean="0"/>
          </a:p>
          <a:p>
            <a:r>
              <a:rPr lang="en-CA" sz="2400" dirty="0" smtClean="0"/>
              <a:t>- Neil </a:t>
            </a:r>
            <a:r>
              <a:rPr lang="en-CA" sz="2400" dirty="0" err="1" smtClean="0"/>
              <a:t>deGrasse</a:t>
            </a:r>
            <a:r>
              <a:rPr lang="en-CA" sz="2400" dirty="0" smtClean="0"/>
              <a:t> Tyson</a:t>
            </a:r>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Neuropsychological Applications:</a:t>
            </a:r>
          </a:p>
          <a:p>
            <a:pPr lvl="0" algn="ctr">
              <a:spcBef>
                <a:spcPct val="0"/>
              </a:spcBef>
              <a:defRPr/>
            </a:pPr>
            <a:r>
              <a:rPr lang="en-CA" sz="3000" b="1" dirty="0" smtClean="0">
                <a:solidFill>
                  <a:schemeClr val="bg1"/>
                </a:solidFill>
                <a:latin typeface="Lucida Sans" pitchFamily="34" charset="0"/>
              </a:rPr>
              <a:t>Idiographic and </a:t>
            </a:r>
            <a:r>
              <a:rPr lang="en-CA" sz="3000" b="1" dirty="0" err="1" smtClean="0">
                <a:solidFill>
                  <a:schemeClr val="bg1"/>
                </a:solidFill>
                <a:latin typeface="Lucida Sans" pitchFamily="34" charset="0"/>
              </a:rPr>
              <a:t>Nomothetic</a:t>
            </a:r>
            <a:r>
              <a:rPr lang="en-CA" sz="3000" b="1" dirty="0" smtClean="0">
                <a:solidFill>
                  <a:schemeClr val="bg1"/>
                </a:solidFill>
                <a:latin typeface="Lucida Sans" pitchFamily="34" charset="0"/>
              </a:rPr>
              <a:t> Testing</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22</a:t>
            </a:fld>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endParaRPr lang="en-US" sz="1200" dirty="0" smtClean="0"/>
          </a:p>
          <a:p>
            <a:r>
              <a:rPr lang="en-US" dirty="0" smtClean="0"/>
              <a:t>Thus far, we have characterized the movement from </a:t>
            </a:r>
            <a:r>
              <a:rPr lang="en-US" dirty="0" err="1" smtClean="0"/>
              <a:t>nonexperimental</a:t>
            </a:r>
            <a:r>
              <a:rPr lang="en-US" dirty="0" smtClean="0"/>
              <a:t> to experimental designs as progressive, i.e., we want to exert more control</a:t>
            </a:r>
          </a:p>
          <a:p>
            <a:endParaRPr lang="en-US" sz="1200" dirty="0" smtClean="0"/>
          </a:p>
          <a:p>
            <a:r>
              <a:rPr lang="en-US" dirty="0" smtClean="0"/>
              <a:t>The results of experimental designs can also be used in situations where we have less control.</a:t>
            </a:r>
          </a:p>
          <a:p>
            <a:pPr lvl="1"/>
            <a:r>
              <a:rPr lang="en-US" dirty="0" smtClean="0"/>
              <a:t>e.g., we want to take what we know about an normal population to determine whether an individual is abnormal for treatment.</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Reversing Directions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6059016" cy="4525963"/>
          </a:xfrm>
        </p:spPr>
        <p:txBody>
          <a:bodyPr>
            <a:normAutofit lnSpcReduction="10000"/>
          </a:bodyPr>
          <a:lstStyle/>
          <a:p>
            <a:endParaRPr lang="en-US" sz="1200" dirty="0" smtClean="0"/>
          </a:p>
          <a:p>
            <a:r>
              <a:rPr lang="en-US" dirty="0" smtClean="0"/>
              <a:t>The relationship between physical movement and psychological function, or </a:t>
            </a:r>
            <a:r>
              <a:rPr lang="en-US" b="1" i="1" dirty="0" smtClean="0"/>
              <a:t>psychomotor skills</a:t>
            </a:r>
            <a:r>
              <a:rPr lang="en-US" dirty="0" smtClean="0"/>
              <a:t>, is a universal</a:t>
            </a:r>
          </a:p>
          <a:p>
            <a:endParaRPr lang="en-US" sz="1200" dirty="0" smtClean="0"/>
          </a:p>
          <a:p>
            <a:r>
              <a:rPr lang="en-US" dirty="0" smtClean="0"/>
              <a:t>We can use general findings of studies to asses individuals whether individuals require treatment</a:t>
            </a:r>
          </a:p>
          <a:p>
            <a:endParaRPr lang="en-US" dirty="0" smtClean="0"/>
          </a:p>
          <a:p>
            <a:endParaRPr lang="en-US" dirty="0"/>
          </a:p>
        </p:txBody>
      </p:sp>
      <p:pic>
        <p:nvPicPr>
          <p:cNvPr id="1026" name="Picture 2" descr="http://us.cdn2.123rf.com/168nwm/eskay/eskay0506/eskay050600036/202988-a-young-woman-thinking-of-her-next-move-while-holding-a-chess-piece-in-her-hand.jpg"/>
          <p:cNvPicPr>
            <a:picLocks noChangeAspect="1" noChangeArrowheads="1"/>
          </p:cNvPicPr>
          <p:nvPr/>
        </p:nvPicPr>
        <p:blipFill>
          <a:blip r:embed="rId3" cstate="print"/>
          <a:srcRect/>
          <a:stretch>
            <a:fillRect/>
          </a:stretch>
        </p:blipFill>
        <p:spPr bwMode="auto">
          <a:xfrm>
            <a:off x="6588223" y="1844824"/>
            <a:ext cx="2112235" cy="1584176"/>
          </a:xfrm>
          <a:prstGeom prst="rect">
            <a:avLst/>
          </a:prstGeom>
          <a:noFill/>
        </p:spPr>
      </p:pic>
      <p:pic>
        <p:nvPicPr>
          <p:cNvPr id="1027" name="Picture 3"/>
          <p:cNvPicPr>
            <a:picLocks noChangeAspect="1" noChangeArrowheads="1"/>
          </p:cNvPicPr>
          <p:nvPr/>
        </p:nvPicPr>
        <p:blipFill>
          <a:blip r:embed="rId4" cstate="print"/>
          <a:srcRect/>
          <a:stretch>
            <a:fillRect/>
          </a:stretch>
        </p:blipFill>
        <p:spPr bwMode="auto">
          <a:xfrm>
            <a:off x="6588224" y="3861048"/>
            <a:ext cx="2188076" cy="2636912"/>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Psychomotor</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Skills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r>
              <a:rPr lang="en-US" dirty="0" err="1" smtClean="0"/>
              <a:t>Gauggel</a:t>
            </a:r>
            <a:r>
              <a:rPr lang="en-US" dirty="0" smtClean="0"/>
              <a:t> and Fischer (2001) wanted to assess the effect of goal-orientation on patients with brain injury,</a:t>
            </a:r>
          </a:p>
          <a:p>
            <a:endParaRPr lang="en-US" sz="1200" dirty="0" smtClean="0"/>
          </a:p>
          <a:p>
            <a:r>
              <a:rPr lang="en-US" dirty="0" smtClean="0"/>
              <a:t>In order to do so, psychomotor tests were employed to assess the effects of a concussion</a:t>
            </a:r>
          </a:p>
          <a:p>
            <a:pPr lvl="1"/>
            <a:r>
              <a:rPr lang="en-US" dirty="0" smtClean="0"/>
              <a:t>One such method was the pegboard test </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Psychomotor</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Skills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829180" cy="4525963"/>
          </a:xfrm>
        </p:spPr>
        <p:txBody>
          <a:bodyPr>
            <a:normAutofit/>
          </a:bodyPr>
          <a:lstStyle/>
          <a:p>
            <a:endParaRPr lang="en-CA" sz="1200" b="1" dirty="0" smtClean="0"/>
          </a:p>
          <a:p>
            <a:r>
              <a:rPr lang="en-CA" b="1" dirty="0" smtClean="0"/>
              <a:t>Grooved Pegboard Test</a:t>
            </a:r>
            <a:endParaRPr lang="en-CA" dirty="0" smtClean="0"/>
          </a:p>
          <a:p>
            <a:pPr>
              <a:buNone/>
            </a:pPr>
            <a:r>
              <a:rPr lang="en-GB" sz="2800" dirty="0" smtClean="0"/>
              <a:t>	“This </a:t>
            </a:r>
            <a:r>
              <a:rPr lang="en-GB" sz="2800" dirty="0"/>
              <a:t>procedure measures performance speed in a fine motor task by examining both sides of the body, inferences may be drawn regarding possible lateral brain </a:t>
            </a:r>
            <a:r>
              <a:rPr lang="en-GB" sz="2800" dirty="0" smtClean="0"/>
              <a:t>damage,”</a:t>
            </a:r>
            <a:endParaRPr lang="en-US" sz="2800" b="1" dirty="0"/>
          </a:p>
        </p:txBody>
      </p:sp>
      <p:pic>
        <p:nvPicPr>
          <p:cNvPr id="1026" name="Picture 2" descr="Grooved Pegboard Test"/>
          <p:cNvPicPr>
            <a:picLocks noChangeAspect="1" noChangeArrowheads="1"/>
          </p:cNvPicPr>
          <p:nvPr/>
        </p:nvPicPr>
        <p:blipFill>
          <a:blip r:embed="rId3" cstate="print"/>
          <a:srcRect/>
          <a:stretch>
            <a:fillRect/>
          </a:stretch>
        </p:blipFill>
        <p:spPr bwMode="auto">
          <a:xfrm>
            <a:off x="6172200" y="1752600"/>
            <a:ext cx="1919302" cy="1919302"/>
          </a:xfrm>
          <a:prstGeom prst="rect">
            <a:avLst/>
          </a:prstGeom>
          <a:noFill/>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Grooved Pegboard</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Test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9218" name="Picture 2" descr="http://www.oandp.org/OLC/lessons/html/SSC_09/images/m4p1.jpg"/>
          <p:cNvPicPr>
            <a:picLocks noChangeAspect="1" noChangeArrowheads="1"/>
          </p:cNvPicPr>
          <p:nvPr/>
        </p:nvPicPr>
        <p:blipFill>
          <a:blip r:embed="rId4"/>
          <a:srcRect/>
          <a:stretch>
            <a:fillRect/>
          </a:stretch>
        </p:blipFill>
        <p:spPr bwMode="auto">
          <a:xfrm>
            <a:off x="5486400" y="4191000"/>
            <a:ext cx="3352800" cy="1860804"/>
          </a:xfrm>
          <a:prstGeom prst="rect">
            <a:avLst/>
          </a:prstGeom>
          <a:noFill/>
        </p:spPr>
      </p:pic>
      <p:sp>
        <p:nvSpPr>
          <p:cNvPr id="7" name="Slide Number Placeholder 6"/>
          <p:cNvSpPr>
            <a:spLocks noGrp="1"/>
          </p:cNvSpPr>
          <p:nvPr>
            <p:ph type="sldNum" sz="quarter" idx="12"/>
          </p:nvPr>
        </p:nvSpPr>
        <p:spPr/>
        <p:txBody>
          <a:bodyPr/>
          <a:lstStyle/>
          <a:p>
            <a:fld id="{B6F15528-21DE-4FAA-801E-634DDDAF4B2B}" type="slidenum">
              <a:rPr lang="en-US" smtClean="0"/>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962400"/>
            <a:ext cx="7086600" cy="2514600"/>
          </a:xfrm>
        </p:spPr>
        <p:txBody>
          <a:bodyPr>
            <a:normAutofit fontScale="70000" lnSpcReduction="20000"/>
          </a:bodyPr>
          <a:lstStyle/>
          <a:p>
            <a:endParaRPr lang="en-CA" sz="1400" dirty="0" smtClean="0"/>
          </a:p>
          <a:p>
            <a:r>
              <a:rPr lang="en-CA" dirty="0" smtClean="0"/>
              <a:t>45 patients with brain injury participated in the study,</a:t>
            </a:r>
          </a:p>
          <a:p>
            <a:pPr lvl="1"/>
            <a:r>
              <a:rPr lang="en-CA" dirty="0" err="1" smtClean="0"/>
              <a:t>Cerebrovascular</a:t>
            </a:r>
            <a:r>
              <a:rPr lang="en-CA" dirty="0" smtClean="0"/>
              <a:t> accident (CVA) or Closed head injury (CHI)</a:t>
            </a:r>
          </a:p>
          <a:p>
            <a:pPr lvl="1"/>
            <a:endParaRPr lang="en-CA" sz="1200" dirty="0" smtClean="0"/>
          </a:p>
          <a:p>
            <a:r>
              <a:rPr lang="en-GB" dirty="0" smtClean="0"/>
              <a:t>Test performed prior to the experimental session revealed differences in motor response time. Explained in terms of:</a:t>
            </a:r>
          </a:p>
          <a:p>
            <a:pPr lvl="1"/>
            <a:r>
              <a:rPr lang="en-GB" dirty="0" smtClean="0"/>
              <a:t>Small sample size, and</a:t>
            </a:r>
          </a:p>
          <a:p>
            <a:pPr lvl="1"/>
            <a:r>
              <a:rPr lang="en-GB" dirty="0" smtClean="0"/>
              <a:t>“the heterogeneity of the brain-damaged patient,” (p. 37)</a:t>
            </a:r>
            <a:endParaRPr lang="en-CA" dirty="0" smtClean="0"/>
          </a:p>
          <a:p>
            <a:endParaRPr lang="en-CA" sz="1200"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Methods for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Rehabilitation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Action Button: Document 4">
            <a:hlinkClick r:id="rId3" highlightClick="1"/>
          </p:cNvPr>
          <p:cNvSpPr/>
          <p:nvPr/>
        </p:nvSpPr>
        <p:spPr>
          <a:xfrm>
            <a:off x="7010400" y="2209800"/>
            <a:ext cx="1143000" cy="1143000"/>
          </a:xfrm>
          <a:prstGeom prst="actionButton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http://www.braininjury.com/images/injured01.gif"/>
          <p:cNvPicPr>
            <a:picLocks noChangeAspect="1" noChangeArrowheads="1"/>
          </p:cNvPicPr>
          <p:nvPr/>
        </p:nvPicPr>
        <p:blipFill>
          <a:blip r:embed="rId4"/>
          <a:srcRect/>
          <a:stretch>
            <a:fillRect/>
          </a:stretch>
        </p:blipFill>
        <p:spPr bwMode="auto">
          <a:xfrm>
            <a:off x="1676400" y="1295400"/>
            <a:ext cx="3960889" cy="2667000"/>
          </a:xfrm>
          <a:prstGeom prst="rect">
            <a:avLst/>
          </a:prstGeom>
          <a:noFill/>
        </p:spPr>
      </p:pic>
      <p:sp>
        <p:nvSpPr>
          <p:cNvPr id="7" name="Slide Number Placeholder 6"/>
          <p:cNvSpPr>
            <a:spLocks noGrp="1"/>
          </p:cNvSpPr>
          <p:nvPr>
            <p:ph type="sldNum" sz="quarter" idx="12"/>
          </p:nvPr>
        </p:nvSpPr>
        <p:spPr/>
        <p:txBody>
          <a:bodyPr/>
          <a:lstStyle/>
          <a:p>
            <a:fld id="{B6F15528-21DE-4FAA-801E-634DDDAF4B2B}" type="slidenum">
              <a:rPr lang="en-US" smtClean="0"/>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endParaRPr lang="en-CA" sz="1400" dirty="0" smtClean="0"/>
          </a:p>
          <a:p>
            <a:r>
              <a:rPr lang="en-CA" dirty="0" smtClean="0"/>
              <a:t>45 patients with brain injury participated in the study,</a:t>
            </a:r>
          </a:p>
          <a:p>
            <a:pPr lvl="1"/>
            <a:r>
              <a:rPr lang="en-CA" dirty="0" err="1" smtClean="0"/>
              <a:t>Cerebrovascular</a:t>
            </a:r>
            <a:r>
              <a:rPr lang="en-CA" dirty="0" smtClean="0"/>
              <a:t> accident (CVA) or Closed head injury (CHI)</a:t>
            </a:r>
          </a:p>
          <a:p>
            <a:pPr lvl="1"/>
            <a:r>
              <a:rPr lang="en-GB" dirty="0" smtClean="0"/>
              <a:t>“the heterogeneity of the brain-damaged patient,” (p. 37)</a:t>
            </a:r>
            <a:endParaRPr lang="en-CA" dirty="0" smtClean="0"/>
          </a:p>
          <a:p>
            <a:endParaRPr lang="en-CA" sz="1200" dirty="0" smtClean="0"/>
          </a:p>
          <a:p>
            <a:r>
              <a:rPr lang="en-CA" dirty="0" smtClean="0"/>
              <a:t>Patients were assigned to two conditions:</a:t>
            </a:r>
          </a:p>
          <a:p>
            <a:pPr lvl="1"/>
            <a:r>
              <a:rPr lang="en-CA" b="1" dirty="0" smtClean="0"/>
              <a:t>High-Specific Goal</a:t>
            </a:r>
            <a:r>
              <a:rPr lang="en-CA" dirty="0" smtClean="0"/>
              <a:t>: “</a:t>
            </a:r>
            <a:r>
              <a:rPr lang="en-GB" dirty="0" smtClean="0"/>
              <a:t>“For the next trials you should try to work faster. During the last four trials you completed [the Pegboard Test] in an average of _ seconds. Now, we want you to improve your  performance 20%. This means that you should finish the placement of all pegs in the next trial within _seconds.”</a:t>
            </a:r>
          </a:p>
          <a:p>
            <a:pPr lvl="1"/>
            <a:endParaRPr lang="en-GB" sz="1500" dirty="0" smtClean="0"/>
          </a:p>
          <a:p>
            <a:pPr lvl="1"/>
            <a:r>
              <a:rPr lang="en-GB" b="1" dirty="0" smtClean="0"/>
              <a:t>Do Your Best</a:t>
            </a:r>
            <a:r>
              <a:rPr lang="en-GB" dirty="0" smtClean="0"/>
              <a:t>: “These participants were told to work as fast as possible during each of the following trials.”</a:t>
            </a:r>
          </a:p>
          <a:p>
            <a:pPr lvl="2"/>
            <a:r>
              <a:rPr lang="en-GB" dirty="0" smtClean="0"/>
              <a:t>They also received feedback</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Methods for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Rehabilitation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3686172" cy="4972072"/>
          </a:xfrm>
        </p:spPr>
        <p:txBody>
          <a:bodyPr>
            <a:normAutofit lnSpcReduction="10000"/>
          </a:bodyPr>
          <a:lstStyle/>
          <a:p>
            <a:r>
              <a:rPr lang="en-CA" sz="2400" dirty="0" smtClean="0"/>
              <a:t>After a practice trial, 4 baseline trials were presented (</a:t>
            </a:r>
            <a:r>
              <a:rPr lang="en-CA" sz="2400" dirty="0" err="1" smtClean="0"/>
              <a:t>pretest</a:t>
            </a:r>
            <a:r>
              <a:rPr lang="en-CA" sz="2400" dirty="0" smtClean="0"/>
              <a:t>), followed by the instructions, then followed by additional trials  (</a:t>
            </a:r>
            <a:r>
              <a:rPr lang="en-CA" sz="2400" dirty="0" err="1" smtClean="0"/>
              <a:t>posttest</a:t>
            </a:r>
            <a:r>
              <a:rPr lang="en-CA" sz="2400" dirty="0" smtClean="0"/>
              <a:t>)</a:t>
            </a:r>
          </a:p>
          <a:p>
            <a:endParaRPr lang="en-CA" sz="1200" dirty="0" smtClean="0"/>
          </a:p>
          <a:p>
            <a:r>
              <a:rPr lang="en-CA" sz="2400" dirty="0" smtClean="0"/>
              <a:t>Results demonstrate that the specific goal aided performance.</a:t>
            </a:r>
          </a:p>
          <a:p>
            <a:endParaRPr lang="en-CA" sz="1200" dirty="0" smtClean="0"/>
          </a:p>
          <a:p>
            <a:r>
              <a:rPr lang="en-CA" sz="2400" b="1" dirty="0" smtClean="0"/>
              <a:t>Remember</a:t>
            </a:r>
            <a:r>
              <a:rPr lang="en-CA" sz="2400" dirty="0" smtClean="0"/>
              <a:t>: APs are ~2ms  (.002s) in duration</a:t>
            </a:r>
          </a:p>
          <a:p>
            <a:endParaRPr lang="en-CA" sz="1200" dirty="0" smtClean="0"/>
          </a:p>
        </p:txBody>
      </p:sp>
      <p:pic>
        <p:nvPicPr>
          <p:cNvPr id="1026" name="Picture 2"/>
          <p:cNvPicPr>
            <a:picLocks noChangeAspect="1" noChangeArrowheads="1"/>
          </p:cNvPicPr>
          <p:nvPr/>
        </p:nvPicPr>
        <p:blipFill>
          <a:blip r:embed="rId2"/>
          <a:srcRect/>
          <a:stretch>
            <a:fillRect/>
          </a:stretch>
        </p:blipFill>
        <p:spPr bwMode="auto">
          <a:xfrm>
            <a:off x="4429124" y="2143116"/>
            <a:ext cx="4357718" cy="3576113"/>
          </a:xfrm>
          <a:prstGeom prst="rect">
            <a:avLst/>
          </a:prstGeom>
          <a:noFill/>
          <a:ln w="9525">
            <a:noFill/>
            <a:miter lim="800000"/>
            <a:headEnd/>
            <a:tailEnd/>
          </a:ln>
          <a:effectLst/>
        </p:spPr>
      </p:pic>
      <p:sp>
        <p:nvSpPr>
          <p:cNvPr id="5" name="Rectangle 4"/>
          <p:cNvSpPr/>
          <p:nvPr/>
        </p:nvSpPr>
        <p:spPr>
          <a:xfrm>
            <a:off x="4643438" y="3357562"/>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4071934" y="3857628"/>
            <a:ext cx="428628"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ine Callout 3 (Border and Accent Bar) 6"/>
          <p:cNvSpPr/>
          <p:nvPr/>
        </p:nvSpPr>
        <p:spPr>
          <a:xfrm>
            <a:off x="4857752" y="5786454"/>
            <a:ext cx="2857520" cy="857256"/>
          </a:xfrm>
          <a:prstGeom prst="accentBorderCallout3">
            <a:avLst>
              <a:gd name="adj1" fmla="val 18750"/>
              <a:gd name="adj2" fmla="val -8333"/>
              <a:gd name="adj3" fmla="val 18750"/>
              <a:gd name="adj4" fmla="val -16667"/>
              <a:gd name="adj5" fmla="val -50841"/>
              <a:gd name="adj6" fmla="val -22485"/>
              <a:gd name="adj7" fmla="val -184409"/>
              <a:gd name="adj8" fmla="val -2287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Goal instruction administered.</a:t>
            </a:r>
            <a:endParaRPr lang="en-US" dirty="0"/>
          </a:p>
        </p:txBody>
      </p:sp>
      <p:sp>
        <p:nvSpPr>
          <p:cNvPr id="8" name="Line Callout 2 (Border and Accent Bar) 7"/>
          <p:cNvSpPr/>
          <p:nvPr/>
        </p:nvSpPr>
        <p:spPr>
          <a:xfrm>
            <a:off x="4857752" y="1571612"/>
            <a:ext cx="1500198" cy="500066"/>
          </a:xfrm>
          <a:prstGeom prst="accentBorderCallout2">
            <a:avLst>
              <a:gd name="adj1" fmla="val 20597"/>
              <a:gd name="adj2" fmla="val 106183"/>
              <a:gd name="adj3" fmla="val 22444"/>
              <a:gd name="adj4" fmla="val 116935"/>
              <a:gd name="adj5" fmla="val 182687"/>
              <a:gd name="adj6" fmla="val 1177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‘Best’</a:t>
            </a:r>
            <a:endParaRPr lang="en-US" dirty="0"/>
          </a:p>
        </p:txBody>
      </p:sp>
      <p:sp>
        <p:nvSpPr>
          <p:cNvPr id="9" name="Line Callout 2 (Border and Accent Bar) 8"/>
          <p:cNvSpPr/>
          <p:nvPr/>
        </p:nvSpPr>
        <p:spPr>
          <a:xfrm>
            <a:off x="7500958" y="1571612"/>
            <a:ext cx="1500198" cy="500066"/>
          </a:xfrm>
          <a:prstGeom prst="accentBorderCallout2">
            <a:avLst>
              <a:gd name="adj1" fmla="val 18750"/>
              <a:gd name="adj2" fmla="val -8333"/>
              <a:gd name="adj3" fmla="val 18750"/>
              <a:gd name="adj4" fmla="val -16667"/>
              <a:gd name="adj5" fmla="val 230709"/>
              <a:gd name="adj6" fmla="val -84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Specific Goal</a:t>
            </a:r>
            <a:endParaRPr lang="en-US" dirty="0"/>
          </a:p>
        </p:txBody>
      </p:sp>
      <p:sp>
        <p:nvSpPr>
          <p:cNvPr id="10" name="Rectangle 9"/>
          <p:cNvSpPr/>
          <p:nvPr/>
        </p:nvSpPr>
        <p:spPr>
          <a:xfrm>
            <a:off x="4572000" y="4214818"/>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943600" y="3429000"/>
            <a:ext cx="928694" cy="492443"/>
          </a:xfrm>
          <a:prstGeom prst="rect">
            <a:avLst/>
          </a:prstGeom>
          <a:solidFill>
            <a:srgbClr val="92D050"/>
          </a:solidFill>
        </p:spPr>
        <p:txBody>
          <a:bodyPr wrap="square" rtlCol="0">
            <a:spAutoFit/>
          </a:bodyPr>
          <a:lstStyle/>
          <a:p>
            <a:pPr algn="ctr"/>
            <a:r>
              <a:rPr lang="en-CA" sz="2600" b="1" dirty="0" smtClean="0"/>
              <a:t>63.1</a:t>
            </a:r>
            <a:endParaRPr lang="en-US" sz="2600" b="1" dirty="0"/>
          </a:p>
        </p:txBody>
      </p:sp>
      <p:sp>
        <p:nvSpPr>
          <p:cNvPr id="12" name="TextBox 11"/>
          <p:cNvSpPr txBox="1"/>
          <p:nvPr/>
        </p:nvSpPr>
        <p:spPr>
          <a:xfrm>
            <a:off x="7515236" y="3429000"/>
            <a:ext cx="928694" cy="492443"/>
          </a:xfrm>
          <a:prstGeom prst="rect">
            <a:avLst/>
          </a:prstGeom>
          <a:solidFill>
            <a:srgbClr val="92D050"/>
          </a:solidFill>
        </p:spPr>
        <p:txBody>
          <a:bodyPr wrap="square" rtlCol="0">
            <a:spAutoFit/>
          </a:bodyPr>
          <a:lstStyle/>
          <a:p>
            <a:pPr algn="ctr"/>
            <a:r>
              <a:rPr lang="en-CA" sz="2600" b="1" dirty="0" smtClean="0"/>
              <a:t>59.9</a:t>
            </a:r>
            <a:endParaRPr lang="en-US" sz="2600" b="1" dirty="0"/>
          </a:p>
        </p:txBody>
      </p:sp>
      <p:sp>
        <p:nvSpPr>
          <p:cNvPr id="13" name="TextBox 12"/>
          <p:cNvSpPr txBox="1"/>
          <p:nvPr/>
        </p:nvSpPr>
        <p:spPr>
          <a:xfrm>
            <a:off x="7500958" y="4286256"/>
            <a:ext cx="928694" cy="492443"/>
          </a:xfrm>
          <a:prstGeom prst="rect">
            <a:avLst/>
          </a:prstGeom>
          <a:solidFill>
            <a:srgbClr val="92D050"/>
          </a:solidFill>
        </p:spPr>
        <p:txBody>
          <a:bodyPr wrap="square" rtlCol="0">
            <a:spAutoFit/>
          </a:bodyPr>
          <a:lstStyle/>
          <a:p>
            <a:pPr algn="ctr"/>
            <a:r>
              <a:rPr lang="en-CA" sz="2600" b="1" dirty="0" smtClean="0"/>
              <a:t>53.1</a:t>
            </a:r>
            <a:endParaRPr lang="en-US" sz="2600" b="1" dirty="0"/>
          </a:p>
        </p:txBody>
      </p:sp>
      <p:sp>
        <p:nvSpPr>
          <p:cNvPr id="14" name="TextBox 13"/>
          <p:cNvSpPr txBox="1"/>
          <p:nvPr/>
        </p:nvSpPr>
        <p:spPr>
          <a:xfrm>
            <a:off x="5929322" y="4286256"/>
            <a:ext cx="928694" cy="492443"/>
          </a:xfrm>
          <a:prstGeom prst="rect">
            <a:avLst/>
          </a:prstGeom>
          <a:solidFill>
            <a:srgbClr val="92D050"/>
          </a:solidFill>
        </p:spPr>
        <p:txBody>
          <a:bodyPr wrap="square" rtlCol="0">
            <a:spAutoFit/>
          </a:bodyPr>
          <a:lstStyle/>
          <a:p>
            <a:pPr algn="ctr"/>
            <a:r>
              <a:rPr lang="en-CA" sz="2600" b="1" dirty="0" smtClean="0"/>
              <a:t>59.4</a:t>
            </a:r>
            <a:endParaRPr lang="en-US" sz="2600" b="1" dirty="0"/>
          </a:p>
        </p:txBody>
      </p:sp>
      <p:sp>
        <p:nvSpPr>
          <p:cNvPr id="15" name="TextBox 14"/>
          <p:cNvSpPr txBox="1"/>
          <p:nvPr/>
        </p:nvSpPr>
        <p:spPr>
          <a:xfrm>
            <a:off x="6800856" y="3357562"/>
            <a:ext cx="857256" cy="492443"/>
          </a:xfrm>
          <a:prstGeom prst="rect">
            <a:avLst/>
          </a:prstGeom>
          <a:solidFill>
            <a:srgbClr val="FF0000"/>
          </a:solidFill>
        </p:spPr>
        <p:txBody>
          <a:bodyPr wrap="square" rtlCol="0">
            <a:spAutoFit/>
          </a:bodyPr>
          <a:lstStyle/>
          <a:p>
            <a:pPr algn="ctr"/>
            <a:r>
              <a:rPr lang="en-CA" sz="2600" b="1" dirty="0" smtClean="0"/>
              <a:t>∆3.2</a:t>
            </a:r>
            <a:endParaRPr lang="en-US" sz="2600" b="1" dirty="0"/>
          </a:p>
        </p:txBody>
      </p:sp>
      <p:sp>
        <p:nvSpPr>
          <p:cNvPr id="16" name="TextBox 15"/>
          <p:cNvSpPr txBox="1"/>
          <p:nvPr/>
        </p:nvSpPr>
        <p:spPr>
          <a:xfrm>
            <a:off x="6786578" y="4071942"/>
            <a:ext cx="857256" cy="492443"/>
          </a:xfrm>
          <a:prstGeom prst="rect">
            <a:avLst/>
          </a:prstGeom>
          <a:solidFill>
            <a:srgbClr val="FF0000"/>
          </a:solidFill>
        </p:spPr>
        <p:txBody>
          <a:bodyPr wrap="square" rtlCol="0">
            <a:spAutoFit/>
          </a:bodyPr>
          <a:lstStyle/>
          <a:p>
            <a:pPr algn="ctr"/>
            <a:r>
              <a:rPr lang="en-CA" sz="2600" b="1" dirty="0" smtClean="0"/>
              <a:t>∆6.3</a:t>
            </a:r>
            <a:endParaRPr lang="en-US" sz="2600" b="1" dirty="0"/>
          </a:p>
        </p:txBody>
      </p:sp>
      <p:sp>
        <p:nvSpPr>
          <p:cNvPr id="21" name="Rectangle 20"/>
          <p:cNvSpPr/>
          <p:nvPr/>
        </p:nvSpPr>
        <p:spPr>
          <a:xfrm>
            <a:off x="4572000" y="5000636"/>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500958" y="5072074"/>
            <a:ext cx="928694" cy="492443"/>
          </a:xfrm>
          <a:prstGeom prst="rect">
            <a:avLst/>
          </a:prstGeom>
          <a:solidFill>
            <a:srgbClr val="92D050"/>
          </a:solidFill>
        </p:spPr>
        <p:txBody>
          <a:bodyPr wrap="square" rtlCol="0">
            <a:spAutoFit/>
          </a:bodyPr>
          <a:lstStyle/>
          <a:p>
            <a:pPr algn="ctr"/>
            <a:r>
              <a:rPr lang="en-CA" sz="2600" b="1" dirty="0" smtClean="0"/>
              <a:t>52</a:t>
            </a:r>
            <a:endParaRPr lang="en-US" sz="2600" b="1" dirty="0"/>
          </a:p>
        </p:txBody>
      </p:sp>
      <p:sp>
        <p:nvSpPr>
          <p:cNvPr id="23" name="TextBox 22"/>
          <p:cNvSpPr txBox="1"/>
          <p:nvPr/>
        </p:nvSpPr>
        <p:spPr>
          <a:xfrm>
            <a:off x="5929322" y="5072074"/>
            <a:ext cx="928694" cy="492443"/>
          </a:xfrm>
          <a:prstGeom prst="rect">
            <a:avLst/>
          </a:prstGeom>
          <a:solidFill>
            <a:srgbClr val="92D050"/>
          </a:solidFill>
        </p:spPr>
        <p:txBody>
          <a:bodyPr wrap="square" rtlCol="0">
            <a:spAutoFit/>
          </a:bodyPr>
          <a:lstStyle/>
          <a:p>
            <a:pPr algn="ctr"/>
            <a:r>
              <a:rPr lang="en-CA" sz="2600" b="1" dirty="0" smtClean="0"/>
              <a:t>57.5</a:t>
            </a:r>
            <a:endParaRPr lang="en-US" sz="2600" b="1" dirty="0"/>
          </a:p>
        </p:txBody>
      </p:sp>
      <p:sp>
        <p:nvSpPr>
          <p:cNvPr id="24" name="TextBox 23"/>
          <p:cNvSpPr txBox="1"/>
          <p:nvPr/>
        </p:nvSpPr>
        <p:spPr>
          <a:xfrm>
            <a:off x="6786578" y="4857760"/>
            <a:ext cx="857256" cy="492443"/>
          </a:xfrm>
          <a:prstGeom prst="rect">
            <a:avLst/>
          </a:prstGeom>
          <a:solidFill>
            <a:srgbClr val="FF0000"/>
          </a:solidFill>
        </p:spPr>
        <p:txBody>
          <a:bodyPr wrap="square" rtlCol="0">
            <a:spAutoFit/>
          </a:bodyPr>
          <a:lstStyle/>
          <a:p>
            <a:pPr algn="ctr"/>
            <a:r>
              <a:rPr lang="en-CA" sz="2600" b="1" dirty="0" smtClean="0"/>
              <a:t>∆5.5</a:t>
            </a:r>
            <a:endParaRPr lang="en-US" sz="2600" b="1" dirty="0"/>
          </a:p>
        </p:txBody>
      </p:sp>
      <p:sp>
        <p:nvSpPr>
          <p:cNvPr id="2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Bored of Boards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26" name="Slide Number Placeholder 25"/>
          <p:cNvSpPr>
            <a:spLocks noGrp="1"/>
          </p:cNvSpPr>
          <p:nvPr>
            <p:ph type="sldNum" sz="quarter" idx="12"/>
          </p:nvPr>
        </p:nvSpPr>
        <p:spPr/>
        <p:txBody>
          <a:bodyPr/>
          <a:lstStyle/>
          <a:p>
            <a:fld id="{B6F15528-21DE-4FAA-801E-634DDDAF4B2B}" type="slidenum">
              <a:rPr lang="en-US" smtClean="0"/>
              <a:pPr/>
              <a:t>29</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bg/>
                                          </p:spTgt>
                                        </p:tgtEl>
                                        <p:attrNameLst>
                                          <p:attrName>style.visibility</p:attrName>
                                        </p:attrNameLst>
                                      </p:cBhvr>
                                      <p:to>
                                        <p:strVal val="visible"/>
                                      </p:to>
                                    </p:set>
                                    <p:animEffect transition="in" filter="fade">
                                      <p:cBhvr>
                                        <p:cTn id="21" dur="2000"/>
                                        <p:tgtEl>
                                          <p:spTgt spid="15">
                                            <p:bg/>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xEl>
                                              <p:pRg st="0" end="0"/>
                                            </p:txEl>
                                          </p:spTgt>
                                        </p:tgtEl>
                                        <p:attrNameLst>
                                          <p:attrName>style.visibility</p:attrName>
                                        </p:attrNameLst>
                                      </p:cBhvr>
                                      <p:to>
                                        <p:strVal val="visible"/>
                                      </p:to>
                                    </p:set>
                                    <p:animEffect transition="in" filter="fade">
                                      <p:cBhvr>
                                        <p:cTn id="24" dur="2000"/>
                                        <p:tgtEl>
                                          <p:spTgt spid="1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6">
                                            <p:bg/>
                                          </p:spTgt>
                                        </p:tgtEl>
                                        <p:attrNameLst>
                                          <p:attrName>style.visibility</p:attrName>
                                        </p:attrNameLst>
                                      </p:cBhvr>
                                      <p:to>
                                        <p:strVal val="visible"/>
                                      </p:to>
                                    </p:set>
                                    <p:animEffect transition="in" filter="fade">
                                      <p:cBhvr>
                                        <p:cTn id="43" dur="2000"/>
                                        <p:tgtEl>
                                          <p:spTgt spid="16">
                                            <p:bg/>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xEl>
                                              <p:pRg st="0" end="0"/>
                                            </p:txEl>
                                          </p:spTgt>
                                        </p:tgtEl>
                                        <p:attrNameLst>
                                          <p:attrName>style.visibility</p:attrName>
                                        </p:attrNameLst>
                                      </p:cBhvr>
                                      <p:to>
                                        <p:strVal val="visible"/>
                                      </p:to>
                                    </p:set>
                                    <p:animEffect transition="in" filter="fade">
                                      <p:cBhvr>
                                        <p:cTn id="46" dur="2000"/>
                                        <p:tgtEl>
                                          <p:spTgt spid="16">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4">
                                            <p:bg/>
                                          </p:spTgt>
                                        </p:tgtEl>
                                        <p:attrNameLst>
                                          <p:attrName>style.visibility</p:attrName>
                                        </p:attrNameLst>
                                      </p:cBhvr>
                                      <p:to>
                                        <p:strVal val="visible"/>
                                      </p:to>
                                    </p:set>
                                    <p:animEffect transition="in" filter="fade">
                                      <p:cBhvr>
                                        <p:cTn id="65" dur="2000"/>
                                        <p:tgtEl>
                                          <p:spTgt spid="24">
                                            <p:bg/>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20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animBg="1"/>
      <p:bldP spid="14" grpId="0" animBg="1"/>
      <p:bldP spid="15" grpId="0" build="allAtOnce" animBg="1"/>
      <p:bldP spid="16" grpId="0" build="allAtOnce" animBg="1"/>
      <p:bldP spid="21" grpId="0" animBg="1"/>
      <p:bldP spid="22" grpId="0" animBg="1"/>
      <p:bldP spid="23" grpId="0" animBg="1"/>
      <p:bldP spid="24" grpId="0" build="allAtOnce"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3900486" cy="4972072"/>
          </a:xfrm>
        </p:spPr>
        <p:txBody>
          <a:bodyPr>
            <a:normAutofit lnSpcReduction="10000"/>
          </a:bodyPr>
          <a:lstStyle/>
          <a:p>
            <a:r>
              <a:rPr lang="en-CA" sz="2400" dirty="0" smtClean="0"/>
              <a:t>Note that if we hadn’t established the baseline (</a:t>
            </a:r>
            <a:r>
              <a:rPr lang="en-CA" sz="2400" dirty="0" err="1" smtClean="0"/>
              <a:t>pretest</a:t>
            </a:r>
            <a:r>
              <a:rPr lang="en-CA" sz="2400" dirty="0" smtClean="0"/>
              <a:t> phase), or performed a statistical test we might be reluctant to draw conclusions due to gains in performance as a result of practice,</a:t>
            </a:r>
          </a:p>
          <a:p>
            <a:endParaRPr lang="en-CA" sz="1200" dirty="0" smtClean="0"/>
          </a:p>
          <a:p>
            <a:r>
              <a:rPr lang="en-CA" sz="2400" dirty="0" smtClean="0"/>
              <a:t>Random assignment produced faster responses in the ‘Goal’ condition independent of the manipulation.</a:t>
            </a:r>
          </a:p>
        </p:txBody>
      </p:sp>
      <p:pic>
        <p:nvPicPr>
          <p:cNvPr id="1026" name="Picture 2"/>
          <p:cNvPicPr>
            <a:picLocks noChangeAspect="1" noChangeArrowheads="1"/>
          </p:cNvPicPr>
          <p:nvPr/>
        </p:nvPicPr>
        <p:blipFill>
          <a:blip r:embed="rId2"/>
          <a:srcRect/>
          <a:stretch>
            <a:fillRect/>
          </a:stretch>
        </p:blipFill>
        <p:spPr bwMode="auto">
          <a:xfrm>
            <a:off x="4429124" y="2143116"/>
            <a:ext cx="4357718" cy="3576113"/>
          </a:xfrm>
          <a:prstGeom prst="rect">
            <a:avLst/>
          </a:prstGeom>
          <a:noFill/>
          <a:ln w="9525">
            <a:noFill/>
            <a:miter lim="800000"/>
            <a:headEnd/>
            <a:tailEnd/>
          </a:ln>
          <a:effectLst/>
        </p:spPr>
      </p:pic>
      <p:sp>
        <p:nvSpPr>
          <p:cNvPr id="5" name="Rectangle 4"/>
          <p:cNvSpPr/>
          <p:nvPr/>
        </p:nvSpPr>
        <p:spPr>
          <a:xfrm>
            <a:off x="4643438" y="3357562"/>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ine Callout 2 (Border and Accent Bar) 7"/>
          <p:cNvSpPr/>
          <p:nvPr/>
        </p:nvSpPr>
        <p:spPr>
          <a:xfrm>
            <a:off x="4857752" y="1571612"/>
            <a:ext cx="1500198" cy="500066"/>
          </a:xfrm>
          <a:prstGeom prst="accentBorderCallout2">
            <a:avLst>
              <a:gd name="adj1" fmla="val 20597"/>
              <a:gd name="adj2" fmla="val 106183"/>
              <a:gd name="adj3" fmla="val 22444"/>
              <a:gd name="adj4" fmla="val 116935"/>
              <a:gd name="adj5" fmla="val 182687"/>
              <a:gd name="adj6" fmla="val 1177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‘Best’</a:t>
            </a:r>
            <a:endParaRPr lang="en-US" dirty="0"/>
          </a:p>
        </p:txBody>
      </p:sp>
      <p:sp>
        <p:nvSpPr>
          <p:cNvPr id="9" name="Line Callout 2 (Border and Accent Bar) 8"/>
          <p:cNvSpPr/>
          <p:nvPr/>
        </p:nvSpPr>
        <p:spPr>
          <a:xfrm>
            <a:off x="7500958" y="1571612"/>
            <a:ext cx="1500198" cy="500066"/>
          </a:xfrm>
          <a:prstGeom prst="accentBorderCallout2">
            <a:avLst>
              <a:gd name="adj1" fmla="val 18750"/>
              <a:gd name="adj2" fmla="val -8333"/>
              <a:gd name="adj3" fmla="val 18750"/>
              <a:gd name="adj4" fmla="val -16667"/>
              <a:gd name="adj5" fmla="val 230709"/>
              <a:gd name="adj6" fmla="val -84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Specific Goal</a:t>
            </a:r>
            <a:endParaRPr lang="en-US" dirty="0"/>
          </a:p>
        </p:txBody>
      </p:sp>
      <p:sp>
        <p:nvSpPr>
          <p:cNvPr id="10" name="Rectangle 9"/>
          <p:cNvSpPr/>
          <p:nvPr/>
        </p:nvSpPr>
        <p:spPr>
          <a:xfrm>
            <a:off x="4572000" y="4214818"/>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943600" y="3429000"/>
            <a:ext cx="928694" cy="492443"/>
          </a:xfrm>
          <a:prstGeom prst="rect">
            <a:avLst/>
          </a:prstGeom>
          <a:solidFill>
            <a:srgbClr val="92D050"/>
          </a:solidFill>
        </p:spPr>
        <p:txBody>
          <a:bodyPr wrap="square" rtlCol="0">
            <a:spAutoFit/>
          </a:bodyPr>
          <a:lstStyle/>
          <a:p>
            <a:pPr algn="ctr"/>
            <a:r>
              <a:rPr lang="en-CA" sz="2600" b="1" dirty="0" smtClean="0"/>
              <a:t>63.1</a:t>
            </a:r>
            <a:endParaRPr lang="en-US" sz="2600" b="1" dirty="0"/>
          </a:p>
        </p:txBody>
      </p:sp>
      <p:sp>
        <p:nvSpPr>
          <p:cNvPr id="12" name="TextBox 11"/>
          <p:cNvSpPr txBox="1"/>
          <p:nvPr/>
        </p:nvSpPr>
        <p:spPr>
          <a:xfrm>
            <a:off x="7515236" y="3429000"/>
            <a:ext cx="928694" cy="492443"/>
          </a:xfrm>
          <a:prstGeom prst="rect">
            <a:avLst/>
          </a:prstGeom>
          <a:solidFill>
            <a:srgbClr val="92D050"/>
          </a:solidFill>
        </p:spPr>
        <p:txBody>
          <a:bodyPr wrap="square" rtlCol="0">
            <a:spAutoFit/>
          </a:bodyPr>
          <a:lstStyle/>
          <a:p>
            <a:pPr algn="ctr"/>
            <a:r>
              <a:rPr lang="en-CA" sz="2600" b="1" dirty="0" smtClean="0"/>
              <a:t>59.9</a:t>
            </a:r>
            <a:endParaRPr lang="en-US" sz="2600" b="1" dirty="0"/>
          </a:p>
        </p:txBody>
      </p:sp>
      <p:sp>
        <p:nvSpPr>
          <p:cNvPr id="13" name="TextBox 12"/>
          <p:cNvSpPr txBox="1"/>
          <p:nvPr/>
        </p:nvSpPr>
        <p:spPr>
          <a:xfrm>
            <a:off x="7500958" y="4286256"/>
            <a:ext cx="928694" cy="492443"/>
          </a:xfrm>
          <a:prstGeom prst="rect">
            <a:avLst/>
          </a:prstGeom>
          <a:solidFill>
            <a:srgbClr val="92D050"/>
          </a:solidFill>
        </p:spPr>
        <p:txBody>
          <a:bodyPr wrap="square" rtlCol="0">
            <a:spAutoFit/>
          </a:bodyPr>
          <a:lstStyle/>
          <a:p>
            <a:pPr algn="ctr"/>
            <a:r>
              <a:rPr lang="en-CA" sz="2600" b="1" dirty="0" smtClean="0"/>
              <a:t>53.1</a:t>
            </a:r>
            <a:endParaRPr lang="en-US" sz="2600" b="1" dirty="0"/>
          </a:p>
        </p:txBody>
      </p:sp>
      <p:sp>
        <p:nvSpPr>
          <p:cNvPr id="14" name="TextBox 13"/>
          <p:cNvSpPr txBox="1"/>
          <p:nvPr/>
        </p:nvSpPr>
        <p:spPr>
          <a:xfrm>
            <a:off x="5929322" y="4286256"/>
            <a:ext cx="928694" cy="492443"/>
          </a:xfrm>
          <a:prstGeom prst="rect">
            <a:avLst/>
          </a:prstGeom>
          <a:solidFill>
            <a:srgbClr val="92D050"/>
          </a:solidFill>
        </p:spPr>
        <p:txBody>
          <a:bodyPr wrap="square" rtlCol="0">
            <a:spAutoFit/>
          </a:bodyPr>
          <a:lstStyle/>
          <a:p>
            <a:pPr algn="ctr"/>
            <a:r>
              <a:rPr lang="en-CA" sz="2600" b="1" dirty="0" smtClean="0"/>
              <a:t>59.4</a:t>
            </a:r>
            <a:endParaRPr lang="en-US" sz="2600" b="1" dirty="0"/>
          </a:p>
        </p:txBody>
      </p:sp>
      <p:sp>
        <p:nvSpPr>
          <p:cNvPr id="15" name="TextBox 14"/>
          <p:cNvSpPr txBox="1"/>
          <p:nvPr/>
        </p:nvSpPr>
        <p:spPr>
          <a:xfrm>
            <a:off x="6800856" y="3357562"/>
            <a:ext cx="857256" cy="492443"/>
          </a:xfrm>
          <a:prstGeom prst="rect">
            <a:avLst/>
          </a:prstGeom>
          <a:solidFill>
            <a:srgbClr val="FF0000"/>
          </a:solidFill>
        </p:spPr>
        <p:txBody>
          <a:bodyPr wrap="square" rtlCol="0">
            <a:spAutoFit/>
          </a:bodyPr>
          <a:lstStyle/>
          <a:p>
            <a:pPr algn="ctr"/>
            <a:r>
              <a:rPr lang="en-CA" sz="2600" b="1" dirty="0" smtClean="0"/>
              <a:t>∆3.2</a:t>
            </a:r>
            <a:endParaRPr lang="en-US" sz="2600" b="1" dirty="0"/>
          </a:p>
        </p:txBody>
      </p:sp>
      <p:sp>
        <p:nvSpPr>
          <p:cNvPr id="16" name="TextBox 15"/>
          <p:cNvSpPr txBox="1"/>
          <p:nvPr/>
        </p:nvSpPr>
        <p:spPr>
          <a:xfrm>
            <a:off x="6786578" y="4071942"/>
            <a:ext cx="857256" cy="492443"/>
          </a:xfrm>
          <a:prstGeom prst="rect">
            <a:avLst/>
          </a:prstGeom>
          <a:solidFill>
            <a:srgbClr val="FF0000"/>
          </a:solidFill>
        </p:spPr>
        <p:txBody>
          <a:bodyPr wrap="square" rtlCol="0">
            <a:spAutoFit/>
          </a:bodyPr>
          <a:lstStyle/>
          <a:p>
            <a:pPr algn="ctr"/>
            <a:r>
              <a:rPr lang="en-CA" sz="2600" b="1" dirty="0" smtClean="0"/>
              <a:t>∆6.3</a:t>
            </a:r>
            <a:endParaRPr lang="en-US" sz="2600" b="1" dirty="0"/>
          </a:p>
        </p:txBody>
      </p:sp>
      <p:sp>
        <p:nvSpPr>
          <p:cNvPr id="21" name="Rectangle 20"/>
          <p:cNvSpPr/>
          <p:nvPr/>
        </p:nvSpPr>
        <p:spPr>
          <a:xfrm>
            <a:off x="4572000" y="5000636"/>
            <a:ext cx="4071966" cy="6429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500958" y="5072074"/>
            <a:ext cx="928694" cy="492443"/>
          </a:xfrm>
          <a:prstGeom prst="rect">
            <a:avLst/>
          </a:prstGeom>
          <a:solidFill>
            <a:srgbClr val="92D050"/>
          </a:solidFill>
        </p:spPr>
        <p:txBody>
          <a:bodyPr wrap="square" rtlCol="0">
            <a:spAutoFit/>
          </a:bodyPr>
          <a:lstStyle/>
          <a:p>
            <a:pPr algn="ctr"/>
            <a:r>
              <a:rPr lang="en-CA" sz="2600" b="1" dirty="0" smtClean="0"/>
              <a:t>52</a:t>
            </a:r>
            <a:endParaRPr lang="en-US" sz="2600" b="1" dirty="0"/>
          </a:p>
        </p:txBody>
      </p:sp>
      <p:sp>
        <p:nvSpPr>
          <p:cNvPr id="23" name="TextBox 22"/>
          <p:cNvSpPr txBox="1"/>
          <p:nvPr/>
        </p:nvSpPr>
        <p:spPr>
          <a:xfrm>
            <a:off x="5929322" y="5072074"/>
            <a:ext cx="928694" cy="492443"/>
          </a:xfrm>
          <a:prstGeom prst="rect">
            <a:avLst/>
          </a:prstGeom>
          <a:solidFill>
            <a:srgbClr val="92D050"/>
          </a:solidFill>
        </p:spPr>
        <p:txBody>
          <a:bodyPr wrap="square" rtlCol="0">
            <a:spAutoFit/>
          </a:bodyPr>
          <a:lstStyle/>
          <a:p>
            <a:pPr algn="ctr"/>
            <a:r>
              <a:rPr lang="en-CA" sz="2600" b="1" dirty="0" smtClean="0"/>
              <a:t>57.5</a:t>
            </a:r>
            <a:endParaRPr lang="en-US" sz="2600" b="1" dirty="0"/>
          </a:p>
        </p:txBody>
      </p:sp>
      <p:sp>
        <p:nvSpPr>
          <p:cNvPr id="24" name="TextBox 23"/>
          <p:cNvSpPr txBox="1"/>
          <p:nvPr/>
        </p:nvSpPr>
        <p:spPr>
          <a:xfrm>
            <a:off x="6786578" y="4857760"/>
            <a:ext cx="857256" cy="492443"/>
          </a:xfrm>
          <a:prstGeom prst="rect">
            <a:avLst/>
          </a:prstGeom>
          <a:solidFill>
            <a:srgbClr val="FF0000"/>
          </a:solidFill>
        </p:spPr>
        <p:txBody>
          <a:bodyPr wrap="square" rtlCol="0">
            <a:spAutoFit/>
          </a:bodyPr>
          <a:lstStyle/>
          <a:p>
            <a:pPr algn="ctr"/>
            <a:r>
              <a:rPr lang="en-CA" sz="2600" b="1" dirty="0" smtClean="0"/>
              <a:t>∆5.5</a:t>
            </a:r>
            <a:endParaRPr lang="en-US" sz="2600" b="1" dirty="0"/>
          </a:p>
        </p:txBody>
      </p:sp>
      <p:sp>
        <p:nvSpPr>
          <p:cNvPr id="1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Bored of Boards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20" name="Slide Number Placeholder 19"/>
          <p:cNvSpPr>
            <a:spLocks noGrp="1"/>
          </p:cNvSpPr>
          <p:nvPr>
            <p:ph type="sldNum" sz="quarter" idx="12"/>
          </p:nvPr>
        </p:nvSpPr>
        <p:spPr/>
        <p:txBody>
          <a:bodyPr/>
          <a:lstStyle/>
          <a:p>
            <a:fld id="{B6F15528-21DE-4FAA-801E-634DDDAF4B2B}" type="slidenum">
              <a:rPr lang="en-US" smtClean="0"/>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5114932" cy="4678363"/>
          </a:xfrm>
        </p:spPr>
        <p:txBody>
          <a:bodyPr/>
          <a:lstStyle/>
          <a:p>
            <a:endParaRPr lang="en-CA" sz="1200" dirty="0" smtClean="0"/>
          </a:p>
          <a:p>
            <a:r>
              <a:rPr lang="en-CA" dirty="0" smtClean="0"/>
              <a:t>As a result of this study we can</a:t>
            </a:r>
          </a:p>
          <a:p>
            <a:pPr lvl="1"/>
            <a:r>
              <a:rPr lang="en-CA" dirty="0" smtClean="0"/>
              <a:t>1) Use the pegboard as a tool to assess the existence of neurological trauma in an individual, and</a:t>
            </a:r>
          </a:p>
          <a:p>
            <a:pPr lvl="1"/>
            <a:r>
              <a:rPr lang="en-CA" dirty="0" smtClean="0"/>
              <a:t>2) Identify useful forms of treatment that can be applied to specific patients.</a:t>
            </a:r>
            <a:endParaRPr lang="en-US" dirty="0"/>
          </a:p>
        </p:txBody>
      </p:sp>
      <p:pic>
        <p:nvPicPr>
          <p:cNvPr id="3074" name="Picture 2" descr="http://t.qkme.me/3olxr9.jpg"/>
          <p:cNvPicPr>
            <a:picLocks noChangeAspect="1" noChangeArrowheads="1"/>
          </p:cNvPicPr>
          <p:nvPr/>
        </p:nvPicPr>
        <p:blipFill>
          <a:blip r:embed="rId2"/>
          <a:srcRect/>
          <a:stretch>
            <a:fillRect/>
          </a:stretch>
        </p:blipFill>
        <p:spPr bwMode="auto">
          <a:xfrm>
            <a:off x="6072198" y="2571744"/>
            <a:ext cx="2524125" cy="2828925"/>
          </a:xfrm>
          <a:prstGeom prst="rect">
            <a:avLst/>
          </a:prstGeom>
          <a:noFill/>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Bored of Boards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31</a:t>
            </a:fld>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a:bodyPr>
          <a:lstStyle/>
          <a:p>
            <a:pPr eaLnBrk="1" hangingPunct="1"/>
            <a:endParaRPr lang="en-CA" sz="1200" dirty="0" smtClean="0"/>
          </a:p>
          <a:p>
            <a:pPr eaLnBrk="1" hangingPunct="1"/>
            <a:r>
              <a:rPr lang="en-CA" sz="2800" dirty="0" smtClean="0"/>
              <a:t>When dealing with a special population or a rare condition, a case study can be conducted to examine factors that might have given rise to a condition,</a:t>
            </a:r>
          </a:p>
          <a:p>
            <a:pPr eaLnBrk="1" hangingPunct="1"/>
            <a:endParaRPr lang="en-CA" sz="1200" dirty="0" smtClean="0"/>
          </a:p>
          <a:p>
            <a:pPr eaLnBrk="1" hangingPunct="1"/>
            <a:r>
              <a:rPr lang="en-CA" sz="2800" dirty="0" smtClean="0"/>
              <a:t>A degree of experimental control can be exerted with a single individual in a single-case design,</a:t>
            </a:r>
          </a:p>
          <a:p>
            <a:pPr eaLnBrk="1" hangingPunct="1"/>
            <a:endParaRPr lang="en-CA" sz="1200" dirty="0" smtClean="0"/>
          </a:p>
          <a:p>
            <a:pPr eaLnBrk="1" hangingPunct="1"/>
            <a:r>
              <a:rPr lang="en-CA" sz="2800" dirty="0" smtClean="0"/>
              <a:t>There is a flow back and forth between the findings of individual cases and experimental studies</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W4L2b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32</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2826</TotalTime>
  <Words>1837</Words>
  <Application>Microsoft Office PowerPoint</Application>
  <PresentationFormat>On-screen Show (4:3)</PresentationFormat>
  <Paragraphs>288</Paragraphs>
  <Slides>32</Slides>
  <Notes>9</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 Case Studies and  Single-Subjects Design</vt:lpstr>
      <vt:lpstr>PowerPoint Presentation</vt:lpstr>
      <vt:lpstr>PowerPoint Presentation</vt:lpstr>
      <vt:lpstr>PowerPoint Presentation</vt:lpstr>
      <vt:lpstr>PowerPoint Presentation</vt:lpstr>
      <vt:lpstr>PowerPoint Presentation</vt:lpstr>
      <vt:lpstr>Speech Comprehension and Production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W4L2b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Measurement:  </dc:title>
  <dc:creator>Jordan</dc:creator>
  <cp:lastModifiedBy>Carleton University</cp:lastModifiedBy>
  <cp:revision>718</cp:revision>
  <dcterms:created xsi:type="dcterms:W3CDTF">2006-08-16T00:00:00Z</dcterms:created>
  <dcterms:modified xsi:type="dcterms:W3CDTF">2013-05-29T21:10:04Z</dcterms:modified>
</cp:coreProperties>
</file>