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96" r:id="rId1"/>
  </p:sldMasterIdLst>
  <p:notesMasterIdLst>
    <p:notesMasterId r:id="rId26"/>
  </p:notesMasterIdLst>
  <p:sldIdLst>
    <p:sldId id="256" r:id="rId2"/>
    <p:sldId id="292" r:id="rId3"/>
    <p:sldId id="257" r:id="rId4"/>
    <p:sldId id="261" r:id="rId5"/>
    <p:sldId id="263" r:id="rId6"/>
    <p:sldId id="265" r:id="rId7"/>
    <p:sldId id="269" r:id="rId8"/>
    <p:sldId id="270" r:id="rId9"/>
    <p:sldId id="271" r:id="rId10"/>
    <p:sldId id="272" r:id="rId11"/>
    <p:sldId id="262" r:id="rId12"/>
    <p:sldId id="273" r:id="rId13"/>
    <p:sldId id="274" r:id="rId14"/>
    <p:sldId id="275" r:id="rId15"/>
    <p:sldId id="276" r:id="rId16"/>
    <p:sldId id="278" r:id="rId17"/>
    <p:sldId id="279" r:id="rId18"/>
    <p:sldId id="280" r:id="rId19"/>
    <p:sldId id="288" r:id="rId20"/>
    <p:sldId id="281" r:id="rId21"/>
    <p:sldId id="287" r:id="rId22"/>
    <p:sldId id="289" r:id="rId23"/>
    <p:sldId id="290" r:id="rId24"/>
    <p:sldId id="29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252" autoAdjust="0"/>
  </p:normalViewPr>
  <p:slideViewPr>
    <p:cSldViewPr snapToGrid="0" snapToObjects="1">
      <p:cViewPr>
        <p:scale>
          <a:sx n="58" d="100"/>
          <a:sy n="58" d="100"/>
        </p:scale>
        <p:origin x="-1494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3CDC4-D95D-F742-B153-43E53BBD22C5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12C10-D873-0444-BCDE-7873CFC02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7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038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67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39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 smtClean="0"/>
              <a:t>Feelings; depression. Behavioral:</a:t>
            </a:r>
            <a:r>
              <a:rPr lang="en-US" b="0" baseline="0" dirty="0" smtClean="0"/>
              <a:t> add </a:t>
            </a:r>
            <a:r>
              <a:rPr lang="en-US" b="0" baseline="0" dirty="0" err="1" smtClean="0"/>
              <a:t>adhd</a:t>
            </a:r>
            <a:r>
              <a:rPr lang="en-US" b="0" baseline="0" dirty="0" smtClean="0"/>
              <a:t>. Thoughts: thinking. Deviant: pattern must be against what we think is against the norm. disorders are not necessarily universal. Exception of 2. time matters. 1972 homosexuality was considered a psychological disorder. Distressful, pattern of thoughts feelings and behaviors causes person or significant others distress. Dysfunctional: interferes with your life.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418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E4788A-F1D9-F546-94FE-E1F00B9FB3FB}" type="slidenum">
              <a:rPr lang="en-US"/>
              <a:pPr/>
              <a:t>5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Middle ages: people were </a:t>
            </a:r>
            <a:r>
              <a:rPr lang="en-US" baseline="0" dirty="0" err="1" smtClean="0"/>
              <a:t>possesed</a:t>
            </a:r>
            <a:r>
              <a:rPr lang="en-US" baseline="0" dirty="0" smtClean="0"/>
              <a:t>. Believed that is they could get rid of the evil they could get rid of the disorder (evil). 1800’s: considered a </a:t>
            </a:r>
            <a:r>
              <a:rPr lang="en-US" baseline="0" dirty="0" err="1" smtClean="0"/>
              <a:t>sickeness</a:t>
            </a:r>
            <a:r>
              <a:rPr lang="en-US" baseline="0" dirty="0" smtClean="0"/>
              <a:t> instead of a evil. People with disorders got treated in </a:t>
            </a:r>
            <a:r>
              <a:rPr lang="en-US" baseline="0" dirty="0" err="1" smtClean="0"/>
              <a:t>humain</a:t>
            </a:r>
            <a:r>
              <a:rPr lang="en-US" baseline="0" dirty="0" smtClean="0"/>
              <a:t> ways.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492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68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2B10B9-AFBC-9546-9F42-C640ED965595}" type="slidenum">
              <a:rPr lang="en-US"/>
              <a:pPr/>
              <a:t>8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Todays psychologists </a:t>
            </a:r>
            <a:r>
              <a:rPr lang="en-US" dirty="0" err="1" smtClean="0"/>
              <a:t>diganose</a:t>
            </a:r>
            <a:r>
              <a:rPr lang="en-US" dirty="0" smtClean="0"/>
              <a:t> sickness by using the DSM IV TR mostly focuses</a:t>
            </a:r>
            <a:r>
              <a:rPr lang="en-US" baseline="0" dirty="0" smtClean="0"/>
              <a:t> on describing the disorder. Gives therapists clues. Doesn’t specify causes. Used for </a:t>
            </a:r>
            <a:r>
              <a:rPr lang="en-US" baseline="0" dirty="0" err="1" smtClean="0"/>
              <a:t>assesment</a:t>
            </a:r>
            <a:r>
              <a:rPr lang="en-US" baseline="0" dirty="0" smtClean="0"/>
              <a:t> and diagnosis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5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96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140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Often accompanied by mal adaptive </a:t>
            </a:r>
            <a:r>
              <a:rPr lang="en-US" dirty="0" err="1" smtClean="0"/>
              <a:t>behaviours</a:t>
            </a:r>
            <a:r>
              <a:rPr lang="en-US" dirty="0" smtClean="0"/>
              <a:t> used to cope. Lots of types of anxiety disorders.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317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Worrying is different because it is excessive, </a:t>
            </a:r>
            <a:r>
              <a:rPr lang="en-US" dirty="0" err="1" smtClean="0"/>
              <a:t>persistant</a:t>
            </a:r>
            <a:r>
              <a:rPr lang="en-US" dirty="0" smtClean="0"/>
              <a:t> and intrusive.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5330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latin typeface="Helvetica Narrow Bold" pitchFamily="34" charset="0"/>
              </a:rPr>
              <a:t>More common among teens and young adults. More common</a:t>
            </a:r>
            <a:r>
              <a:rPr lang="en-US" baseline="0" dirty="0" smtClean="0">
                <a:latin typeface="Helvetica Narrow Bold" pitchFamily="34" charset="0"/>
              </a:rPr>
              <a:t> in males. Must take up to an hour doing </a:t>
            </a:r>
            <a:r>
              <a:rPr lang="en-US" baseline="0" smtClean="0">
                <a:latin typeface="Helvetica Narrow Bold" pitchFamily="34" charset="0"/>
              </a:rPr>
              <a:t>compulsive actions a day</a:t>
            </a:r>
          </a:p>
          <a:p>
            <a:endParaRPr lang="en-US" dirty="0" smtClean="0">
              <a:latin typeface="Helvetica Narrow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114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166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Tx/>
              <a:buNone/>
            </a:pPr>
            <a:r>
              <a:rPr lang="en-US" baseline="0" dirty="0" smtClean="0"/>
              <a:t>Our anxieties fears and </a:t>
            </a:r>
            <a:r>
              <a:rPr lang="en-US" baseline="0" dirty="0" err="1" smtClean="0"/>
              <a:t>phobeas</a:t>
            </a:r>
            <a:r>
              <a:rPr lang="en-US" baseline="0" dirty="0" smtClean="0"/>
              <a:t> are things that are learned. Generalization, dog bites you </a:t>
            </a:r>
            <a:r>
              <a:rPr lang="en-US" baseline="0" dirty="0" err="1" smtClean="0"/>
              <a:t>youre</a:t>
            </a:r>
            <a:r>
              <a:rPr lang="en-US" baseline="0" dirty="0" smtClean="0"/>
              <a:t> not just afraid of that dog you are </a:t>
            </a:r>
            <a:r>
              <a:rPr lang="en-US" baseline="0" dirty="0" err="1" smtClean="0"/>
              <a:t>afraids</a:t>
            </a:r>
            <a:r>
              <a:rPr lang="en-US" baseline="0" dirty="0" smtClean="0"/>
              <a:t> of all dogs. Bio– genes, people who have an anxiety disorder has </a:t>
            </a:r>
            <a:r>
              <a:rPr lang="en-US" baseline="0" dirty="0" err="1" smtClean="0"/>
              <a:t>somone</a:t>
            </a:r>
            <a:r>
              <a:rPr lang="en-US" baseline="0" dirty="0" smtClean="0"/>
              <a:t> who </a:t>
            </a:r>
            <a:r>
              <a:rPr lang="en-US" baseline="0" dirty="0" err="1" smtClean="0"/>
              <a:t>sufferes</a:t>
            </a:r>
            <a:r>
              <a:rPr lang="en-US" baseline="0" dirty="0" smtClean="0"/>
              <a:t> from one as well or has high anxiety.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702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859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Called the common cold of psychological disorders. Most common. Number one reason people seek mental health care. Much</a:t>
            </a:r>
            <a:r>
              <a:rPr lang="en-US" baseline="0" dirty="0" smtClean="0"/>
              <a:t> more than sadness. Someone who has these </a:t>
            </a:r>
            <a:r>
              <a:rPr lang="en-US" baseline="0" dirty="0" err="1" smtClean="0"/>
              <a:t>dissorders</a:t>
            </a:r>
            <a:r>
              <a:rPr lang="en-US" baseline="0" dirty="0" smtClean="0"/>
              <a:t> don’t have these symptoms all the time.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5614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Most</a:t>
            </a:r>
            <a:r>
              <a:rPr lang="en-US" baseline="0" dirty="0" smtClean="0"/>
              <a:t> common between 18-50. much more common among women. Women are </a:t>
            </a:r>
            <a:r>
              <a:rPr lang="en-US" baseline="0" dirty="0" err="1" smtClean="0"/>
              <a:t>mor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elikely</a:t>
            </a:r>
            <a:r>
              <a:rPr lang="en-US" baseline="0" dirty="0" smtClean="0"/>
              <a:t> to have internalized disorders. Women have a greater emotional memory. Women tend to over think. They replay negative events over and over.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784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Mood is so </a:t>
            </a:r>
            <a:r>
              <a:rPr lang="en-US" dirty="0" err="1" smtClean="0"/>
              <a:t>elavated</a:t>
            </a:r>
            <a:r>
              <a:rPr lang="en-US" baseline="0" dirty="0" smtClean="0"/>
              <a:t> that it has many consequences. Easily </a:t>
            </a:r>
            <a:r>
              <a:rPr lang="en-US" baseline="0" dirty="0" err="1" smtClean="0"/>
              <a:t>irratable</a:t>
            </a:r>
            <a:r>
              <a:rPr lang="en-US" baseline="0" dirty="0" smtClean="0"/>
              <a:t>. Feel they can solve any problem. Don’t need sleep. Do high </a:t>
            </a:r>
            <a:r>
              <a:rPr lang="en-US" baseline="0" dirty="0" err="1" smtClean="0"/>
              <a:t>rsk</a:t>
            </a:r>
            <a:r>
              <a:rPr lang="en-US" baseline="0" dirty="0" smtClean="0"/>
              <a:t> activities. Lots of </a:t>
            </a:r>
            <a:r>
              <a:rPr lang="en-US" baseline="0" dirty="0" err="1" smtClean="0"/>
              <a:t>drugs.men</a:t>
            </a:r>
            <a:r>
              <a:rPr lang="en-US" baseline="0" dirty="0" smtClean="0"/>
              <a:t> and women are equally likely. Common between 20-30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8448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Tx/>
              <a:buChar char="-"/>
            </a:pPr>
            <a:r>
              <a:rPr lang="en-US" baseline="0" dirty="0" smtClean="0"/>
              <a:t>People with depression have low levels of those neurotransmitters. Drugs that treat </a:t>
            </a:r>
            <a:r>
              <a:rPr lang="en-US" baseline="0" dirty="0" err="1" smtClean="0"/>
              <a:t>dperession</a:t>
            </a:r>
            <a:r>
              <a:rPr lang="en-US" baseline="0" dirty="0" smtClean="0"/>
              <a:t> try to increase them. 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188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188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12C10-D873-0444-BCDE-7873CFC0288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357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AE5B-B07C-441A-8026-C23A427A74DC}" type="datetime1">
              <a:rPr lang="en-US" smtClean="0"/>
              <a:pPr/>
              <a:t>11/21/2012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D1E2379-533F-054B-B937-C88CB04125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132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01D740D-EF65-9F4C-86C4-ABAD972ED93C}" type="datetimeFigureOut">
              <a:rPr lang="en-US" smtClean="0"/>
              <a:t>11/21/2012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76502CA-4AE6-0341-BDFF-3961FE965F7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7" r:id="rId1"/>
    <p:sldLayoutId id="2147484498" r:id="rId2"/>
    <p:sldLayoutId id="2147484499" r:id="rId3"/>
    <p:sldLayoutId id="2147484500" r:id="rId4"/>
    <p:sldLayoutId id="2147484501" r:id="rId5"/>
    <p:sldLayoutId id="2147484502" r:id="rId6"/>
    <p:sldLayoutId id="2147484503" r:id="rId7"/>
    <p:sldLayoutId id="2147484504" r:id="rId8"/>
    <p:sldLayoutId id="2147484505" r:id="rId9"/>
    <p:sldLayoutId id="2147484506" r:id="rId10"/>
    <p:sldLayoutId id="2147484507" r:id="rId11"/>
    <p:sldLayoutId id="2147484508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6652" y="1033143"/>
            <a:ext cx="5964382" cy="2355075"/>
          </a:xfrm>
        </p:spPr>
        <p:txBody>
          <a:bodyPr/>
          <a:lstStyle/>
          <a:p>
            <a:pPr algn="ctr"/>
            <a:r>
              <a:rPr lang="en-US" sz="4400" dirty="0" smtClean="0"/>
              <a:t>PSYCHOLOGICAL DISORDERS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3906" y="3371506"/>
            <a:ext cx="6400800" cy="889937"/>
          </a:xfrm>
        </p:spPr>
        <p:txBody>
          <a:bodyPr/>
          <a:lstStyle/>
          <a:p>
            <a:pPr algn="ctr"/>
            <a:r>
              <a:rPr lang="en-US" dirty="0" smtClean="0"/>
              <a:t>CHAPTER 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82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3914"/>
            <a:ext cx="8229600" cy="4876800"/>
          </a:xfrm>
        </p:spPr>
        <p:txBody>
          <a:bodyPr/>
          <a:lstStyle/>
          <a:p>
            <a:r>
              <a:rPr lang="en-US" sz="3200" dirty="0" smtClean="0"/>
              <a:t>What is a psychological disorder?</a:t>
            </a:r>
          </a:p>
          <a:p>
            <a:r>
              <a:rPr lang="en-US" sz="3200" dirty="0" smtClean="0"/>
              <a:t>Where do disorders comes from?</a:t>
            </a:r>
          </a:p>
          <a:p>
            <a:r>
              <a:rPr lang="en-US" sz="3200" dirty="0" smtClean="0"/>
              <a:t>Diagnosis</a:t>
            </a:r>
          </a:p>
          <a:p>
            <a:r>
              <a:rPr lang="en-US" sz="3200" dirty="0" smtClean="0"/>
              <a:t>Types of psychological disorders</a:t>
            </a:r>
          </a:p>
          <a:p>
            <a:pPr lvl="1"/>
            <a:r>
              <a:rPr lang="en-US" sz="2800" dirty="0" smtClean="0"/>
              <a:t>Anxiety disorders </a:t>
            </a:r>
          </a:p>
          <a:p>
            <a:pPr lvl="1"/>
            <a:r>
              <a:rPr lang="en-US" sz="2800" dirty="0" smtClean="0"/>
              <a:t>Mood disorders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55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a disorder?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5905"/>
            <a:ext cx="8229600" cy="48768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Where do we draw the line between normal and abnormal?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038" y="2241210"/>
            <a:ext cx="5447962" cy="423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do we define a disorder?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t="2195" b="2195"/>
          <a:stretch>
            <a:fillRect/>
          </a:stretch>
        </p:blipFill>
        <p:spPr/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2242571"/>
            <a:ext cx="4038600" cy="3230693"/>
          </a:xfrm>
        </p:spPr>
        <p:txBody>
          <a:bodyPr/>
          <a:lstStyle/>
          <a:p>
            <a:r>
              <a:rPr lang="en-US" dirty="0" smtClean="0"/>
              <a:t>Ongoing patterns of thoughts, feelings, and behaviors that are:</a:t>
            </a:r>
          </a:p>
          <a:p>
            <a:pPr lvl="1"/>
            <a:r>
              <a:rPr lang="en-US" dirty="0" smtClean="0"/>
              <a:t>Deviant (different)</a:t>
            </a:r>
          </a:p>
          <a:p>
            <a:pPr lvl="1"/>
            <a:r>
              <a:rPr lang="en-US" dirty="0" smtClean="0"/>
              <a:t>Distressful </a:t>
            </a:r>
          </a:p>
          <a:p>
            <a:pPr lvl="1"/>
            <a:r>
              <a:rPr lang="en-US" dirty="0" smtClean="0"/>
              <a:t>Dysfunctional</a:t>
            </a:r>
          </a:p>
        </p:txBody>
      </p:sp>
    </p:spTree>
    <p:extLst>
      <p:ext uri="{BB962C8B-B14F-4D97-AF65-F5344CB8AC3E}">
        <p14:creationId xmlns:p14="http://schemas.microsoft.com/office/powerpoint/2010/main" val="53682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do disorders come from?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Middle ages:</a:t>
            </a:r>
          </a:p>
          <a:p>
            <a:pPr lvl="1"/>
            <a:r>
              <a:rPr lang="en-US" sz="2800" dirty="0" smtClean="0"/>
              <a:t>Evil!</a:t>
            </a:r>
          </a:p>
          <a:p>
            <a:pPr lvl="1"/>
            <a:r>
              <a:rPr lang="en-US" sz="2400" dirty="0" smtClean="0"/>
              <a:t>Remove </a:t>
            </a:r>
            <a:r>
              <a:rPr lang="en-US" sz="2400" dirty="0"/>
              <a:t>blood, hair teeth, that ought to take care of it….</a:t>
            </a:r>
          </a:p>
          <a:p>
            <a:r>
              <a:rPr lang="en-US" sz="2800" dirty="0" smtClean="0"/>
              <a:t>1800’s</a:t>
            </a:r>
          </a:p>
          <a:p>
            <a:pPr lvl="1"/>
            <a:r>
              <a:rPr lang="en-US" dirty="0" smtClean="0"/>
              <a:t>A sickness</a:t>
            </a:r>
          </a:p>
          <a:p>
            <a:pPr lvl="1"/>
            <a:r>
              <a:rPr lang="en-US" dirty="0" smtClean="0"/>
              <a:t>Medical model</a:t>
            </a:r>
            <a:endParaRPr lang="en-US" dirty="0"/>
          </a:p>
        </p:txBody>
      </p:sp>
      <p:pic>
        <p:nvPicPr>
          <p:cNvPr id="16389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94263" y="1981200"/>
            <a:ext cx="3544887" cy="4114800"/>
          </a:xfrm>
          <a:noFill/>
          <a:ln/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25400" dir="16979900" algn="ctr" rotWithShape="0">
                    <a:srgbClr val="000000">
                      <a:alpha val="75000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99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Bio-Psycho-Social </a:t>
            </a:r>
            <a:r>
              <a:rPr lang="en-US" dirty="0"/>
              <a:t>Perspective</a:t>
            </a:r>
          </a:p>
        </p:txBody>
      </p:sp>
      <p:pic>
        <p:nvPicPr>
          <p:cNvPr id="2" name="Picture 1" descr="fig150_14.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566" y="2072682"/>
            <a:ext cx="6686225" cy="433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94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Cultural variations in mental disorders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Susto</a:t>
            </a:r>
            <a:endParaRPr lang="en-US" dirty="0" smtClean="0"/>
          </a:p>
          <a:p>
            <a:pPr lvl="1"/>
            <a:r>
              <a:rPr lang="en-US" dirty="0" smtClean="0"/>
              <a:t>“fright sickness”</a:t>
            </a:r>
          </a:p>
          <a:p>
            <a:pPr lvl="1"/>
            <a:r>
              <a:rPr lang="en-US" dirty="0" smtClean="0"/>
              <a:t>Latent American</a:t>
            </a:r>
          </a:p>
          <a:p>
            <a:pPr lvl="1"/>
            <a:r>
              <a:rPr lang="en-US" dirty="0" smtClean="0"/>
              <a:t>Anxiety, restlessness, depression, weakness, rapid heartbeat</a:t>
            </a:r>
          </a:p>
          <a:p>
            <a:pPr lvl="1"/>
            <a:r>
              <a:rPr lang="en-US" dirty="0" smtClean="0"/>
              <a:t>Cause: contact with supernatural beings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Amok</a:t>
            </a:r>
          </a:p>
          <a:p>
            <a:pPr lvl="1"/>
            <a:r>
              <a:rPr lang="en-US" dirty="0" smtClean="0"/>
              <a:t>“furious attack”</a:t>
            </a:r>
          </a:p>
          <a:p>
            <a:pPr lvl="1"/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Brooding followed by sudden outburst/attack. Followed by amnesia. </a:t>
            </a:r>
          </a:p>
          <a:p>
            <a:pPr lvl="1"/>
            <a:r>
              <a:rPr lang="en-US" dirty="0" smtClean="0"/>
              <a:t>Causes: stress, sleep lost, heat, alcohol use.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44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General Risk Factors </a:t>
            </a:r>
            <a:r>
              <a:rPr lang="en-US" dirty="0" smtClean="0"/>
              <a:t>for Psychological Disorders </a:t>
            </a:r>
            <a:endParaRPr lang="en-US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50431"/>
            <a:ext cx="8229600" cy="429027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b="1" dirty="0"/>
              <a:t>Social Conditions: </a:t>
            </a:r>
            <a:endParaRPr lang="en-US" b="1" dirty="0" smtClean="0"/>
          </a:p>
          <a:p>
            <a:pPr lvl="1">
              <a:lnSpc>
                <a:spcPct val="80000"/>
              </a:lnSpc>
            </a:pPr>
            <a:r>
              <a:rPr lang="en-US" dirty="0" smtClean="0"/>
              <a:t>Poverty</a:t>
            </a:r>
            <a:r>
              <a:rPr lang="en-US" dirty="0"/>
              <a:t>, homelessness, overcrowding, stressful living </a:t>
            </a:r>
            <a:r>
              <a:rPr lang="en-US" dirty="0" smtClean="0"/>
              <a:t>conditions</a:t>
            </a:r>
          </a:p>
          <a:p>
            <a:pPr lvl="1"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b="1" dirty="0"/>
              <a:t>Family Factors: </a:t>
            </a:r>
            <a:endParaRPr lang="en-US" b="1" dirty="0" smtClean="0"/>
          </a:p>
          <a:p>
            <a:pPr lvl="1">
              <a:lnSpc>
                <a:spcPct val="80000"/>
              </a:lnSpc>
            </a:pPr>
            <a:r>
              <a:rPr lang="en-US" dirty="0" smtClean="0"/>
              <a:t>Parents </a:t>
            </a:r>
            <a:r>
              <a:rPr lang="en-US" dirty="0"/>
              <a:t>who are immature, mentally ill, abusive, or criminal; poor child discipline; severe marital or relationship </a:t>
            </a:r>
            <a:r>
              <a:rPr lang="en-US" dirty="0" smtClean="0"/>
              <a:t>problems</a:t>
            </a:r>
          </a:p>
          <a:p>
            <a:pPr lvl="1"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b="1" dirty="0"/>
              <a:t>Psychological Factors: </a:t>
            </a:r>
            <a:endParaRPr lang="en-US" b="1" dirty="0" smtClean="0"/>
          </a:p>
          <a:p>
            <a:pPr lvl="1">
              <a:lnSpc>
                <a:spcPct val="80000"/>
              </a:lnSpc>
            </a:pPr>
            <a:r>
              <a:rPr lang="en-US" dirty="0" smtClean="0"/>
              <a:t>Low </a:t>
            </a:r>
            <a:r>
              <a:rPr lang="en-US" dirty="0"/>
              <a:t>intelligence, stress, learning </a:t>
            </a:r>
            <a:r>
              <a:rPr lang="en-US" dirty="0" smtClean="0"/>
              <a:t>disorders</a:t>
            </a:r>
          </a:p>
          <a:p>
            <a:pPr lvl="1"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b="1" dirty="0"/>
              <a:t>Biological Factors: </a:t>
            </a:r>
            <a:endParaRPr lang="en-US" b="1" dirty="0" smtClean="0"/>
          </a:p>
          <a:p>
            <a:pPr lvl="1">
              <a:lnSpc>
                <a:spcPct val="80000"/>
              </a:lnSpc>
            </a:pPr>
            <a:r>
              <a:rPr lang="en-US" dirty="0" smtClean="0"/>
              <a:t>Genetic </a:t>
            </a:r>
            <a:r>
              <a:rPr lang="en-US" dirty="0"/>
              <a:t>defects or inherited vulnerabilities; poor prenatal care, head injuries, exposure to toxins, chronic physical illness, or disability</a:t>
            </a:r>
          </a:p>
        </p:txBody>
      </p:sp>
    </p:spTree>
    <p:extLst>
      <p:ext uri="{BB962C8B-B14F-4D97-AF65-F5344CB8AC3E}">
        <p14:creationId xmlns:p14="http://schemas.microsoft.com/office/powerpoint/2010/main" val="318062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Classifying psychological disorders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Diagnostic and Statistical Manual of Mental Disorders (DSM-IV-TR)</a:t>
            </a:r>
          </a:p>
          <a:p>
            <a:pPr lvl="1"/>
            <a:r>
              <a:rPr lang="en-US" dirty="0" smtClean="0"/>
              <a:t>Describes symptoms</a:t>
            </a:r>
          </a:p>
          <a:p>
            <a:pPr lvl="1"/>
            <a:r>
              <a:rPr lang="en-US" dirty="0" smtClean="0"/>
              <a:t>Statistics about gender, age of onset</a:t>
            </a:r>
          </a:p>
          <a:p>
            <a:pPr lvl="1"/>
            <a:r>
              <a:rPr lang="en-US" dirty="0" smtClean="0"/>
              <a:t>Effects of treatment</a:t>
            </a:r>
          </a:p>
          <a:p>
            <a:pPr lvl="1"/>
            <a:r>
              <a:rPr lang="en-US" dirty="0" smtClean="0"/>
              <a:t>Common treatment approaches 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dirty="0" smtClean="0"/>
              <a:t>Requires specialized training to use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5200" y="2819400"/>
            <a:ext cx="26416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29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 and benefits of classification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Benefits:</a:t>
            </a:r>
          </a:p>
          <a:p>
            <a:pPr lvl="1"/>
            <a:r>
              <a:rPr lang="en-US" dirty="0" smtClean="0"/>
              <a:t>Description of complex disorders</a:t>
            </a:r>
          </a:p>
          <a:p>
            <a:pPr lvl="1"/>
            <a:r>
              <a:rPr lang="en-US" dirty="0" smtClean="0"/>
              <a:t>Communication</a:t>
            </a:r>
          </a:p>
          <a:p>
            <a:pPr lvl="1"/>
            <a:r>
              <a:rPr lang="en-US" dirty="0" smtClean="0"/>
              <a:t>Identify treatment options</a:t>
            </a:r>
          </a:p>
          <a:p>
            <a:pPr lvl="1"/>
            <a:r>
              <a:rPr lang="en-US" dirty="0" smtClean="0"/>
              <a:t>Reliability</a:t>
            </a:r>
          </a:p>
          <a:p>
            <a:pPr lvl="1"/>
            <a:r>
              <a:rPr lang="en-US" dirty="0" smtClean="0"/>
              <a:t>Insurance 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Costs:</a:t>
            </a:r>
          </a:p>
          <a:p>
            <a:pPr lvl="1"/>
            <a:r>
              <a:rPr lang="en-US" dirty="0" smtClean="0"/>
              <a:t>Too many behaviors are considered “symptoms”</a:t>
            </a:r>
          </a:p>
          <a:p>
            <a:pPr lvl="1"/>
            <a:r>
              <a:rPr lang="en-US" dirty="0" smtClean="0"/>
              <a:t>Causation</a:t>
            </a:r>
          </a:p>
          <a:p>
            <a:pPr lvl="1"/>
            <a:r>
              <a:rPr lang="en-US" dirty="0" smtClean="0"/>
              <a:t>arbitrary and subjective</a:t>
            </a:r>
          </a:p>
          <a:p>
            <a:pPr lvl="1"/>
            <a:r>
              <a:rPr lang="en-US" dirty="0" smtClean="0"/>
              <a:t>Labels are powerful </a:t>
            </a:r>
          </a:p>
          <a:p>
            <a:pPr lvl="2"/>
            <a:r>
              <a:rPr lang="en-US" dirty="0" smtClean="0"/>
              <a:t>Bias perceptions</a:t>
            </a:r>
          </a:p>
          <a:p>
            <a:pPr lvl="2"/>
            <a:r>
              <a:rPr lang="en-US" dirty="0" smtClean="0"/>
              <a:t>Self-fulfilling prophecy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38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Categories of Disorders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50926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b="1" dirty="0"/>
              <a:t>Anxiety Disorder: </a:t>
            </a:r>
            <a:r>
              <a:rPr lang="en-US" dirty="0"/>
              <a:t>Feelings of fear, apprehension, anxiety, and distorted behavior that is anxiety related </a:t>
            </a:r>
            <a:endParaRPr lang="en-US" dirty="0" smtClean="0"/>
          </a:p>
          <a:p>
            <a:pPr marL="0" indent="0">
              <a:lnSpc>
                <a:spcPct val="80000"/>
              </a:lnSpc>
              <a:buNone/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/>
              <a:t>Mood Disorder: </a:t>
            </a:r>
            <a:r>
              <a:rPr lang="en-US" dirty="0"/>
              <a:t>Disturbances in affect (emotions</a:t>
            </a:r>
            <a:r>
              <a:rPr lang="en-US" dirty="0" smtClean="0"/>
              <a:t>)</a:t>
            </a:r>
            <a:endParaRPr lang="en-US" dirty="0"/>
          </a:p>
          <a:p>
            <a:pPr marL="0" indent="0">
              <a:lnSpc>
                <a:spcPct val="80000"/>
              </a:lnSpc>
              <a:buNone/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b="1" dirty="0" smtClean="0"/>
              <a:t>Dissociative </a:t>
            </a:r>
            <a:r>
              <a:rPr lang="en-US" b="1" dirty="0"/>
              <a:t>Disorder: </a:t>
            </a:r>
            <a:r>
              <a:rPr lang="en-US" dirty="0"/>
              <a:t>Temporary amnesia, multiple personality, or depersonalization (like being in a dream world, feeling like a robot, feeling like you are outside of your body</a:t>
            </a:r>
            <a:r>
              <a:rPr lang="en-US" dirty="0" smtClean="0"/>
              <a:t>)</a:t>
            </a:r>
          </a:p>
          <a:p>
            <a:pPr marL="0" indent="0">
              <a:lnSpc>
                <a:spcPct val="80000"/>
              </a:lnSpc>
              <a:buNone/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/>
              <a:t>Psychotic Disorder: </a:t>
            </a:r>
            <a:r>
              <a:rPr lang="en-US" dirty="0"/>
              <a:t>Severe psychiatric disorder characterized by hallucinations and delusions, social withdrawal, and a move away from </a:t>
            </a:r>
            <a:r>
              <a:rPr lang="en-US" dirty="0" smtClean="0"/>
              <a:t>reality</a:t>
            </a:r>
          </a:p>
          <a:p>
            <a:pPr marL="0" indent="0">
              <a:lnSpc>
                <a:spcPct val="80000"/>
              </a:lnSpc>
              <a:buNone/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/>
              <a:t>Personality Disorder: </a:t>
            </a:r>
            <a:r>
              <a:rPr lang="en-US" dirty="0"/>
              <a:t>Deeply ingrained, unhealthy, maladaptive personality patterns</a:t>
            </a:r>
          </a:p>
          <a:p>
            <a:pPr>
              <a:lnSpc>
                <a:spcPct val="80000"/>
              </a:lnSpc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16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Anxiety Disorders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7308" r="7308"/>
          <a:stretch>
            <a:fillRect/>
          </a:stretch>
        </p:blipFill>
        <p:spPr/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 smtClean="0"/>
              <a:t>Characterized by distressing, persistent anxiety or maladaptive behaviors to reduce anxiety</a:t>
            </a:r>
          </a:p>
          <a:p>
            <a:r>
              <a:rPr lang="en-US" sz="2400" dirty="0" smtClean="0"/>
              <a:t>Types:</a:t>
            </a:r>
          </a:p>
          <a:p>
            <a:pPr lvl="1"/>
            <a:r>
              <a:rPr lang="en-US" sz="2000" b="1" dirty="0" smtClean="0"/>
              <a:t>General anxiety disorder</a:t>
            </a:r>
          </a:p>
          <a:p>
            <a:pPr lvl="1"/>
            <a:r>
              <a:rPr lang="en-US" sz="2000" dirty="0" smtClean="0"/>
              <a:t>Panic disorder</a:t>
            </a:r>
          </a:p>
          <a:p>
            <a:pPr lvl="1"/>
            <a:r>
              <a:rPr lang="en-US" sz="2000" b="1" dirty="0" smtClean="0"/>
              <a:t>Obsessive compulsive disorder</a:t>
            </a:r>
          </a:p>
          <a:p>
            <a:pPr lvl="1"/>
            <a:r>
              <a:rPr lang="en-US" sz="2000" dirty="0" smtClean="0"/>
              <a:t>Social anxiety</a:t>
            </a:r>
          </a:p>
          <a:p>
            <a:pPr lvl="1"/>
            <a:r>
              <a:rPr lang="en-US" sz="2000" dirty="0" smtClean="0"/>
              <a:t>Post-traumatic stress disorder </a:t>
            </a:r>
          </a:p>
          <a:p>
            <a:pPr lvl="1"/>
            <a:r>
              <a:rPr lang="en-US" sz="2000" dirty="0" smtClean="0"/>
              <a:t>phobias</a:t>
            </a:r>
          </a:p>
          <a:p>
            <a:pPr lvl="1"/>
            <a:endParaRPr lang="en-US" sz="2000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97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Generalized Anxiety Disorder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Chronic, uncontrollable, excessive worry about many things.</a:t>
            </a:r>
          </a:p>
          <a:p>
            <a:r>
              <a:rPr lang="en-US" dirty="0" smtClean="0"/>
              <a:t>Symptoms: </a:t>
            </a:r>
          </a:p>
          <a:p>
            <a:pPr lvl="1"/>
            <a:r>
              <a:rPr lang="en-US" dirty="0" smtClean="0"/>
              <a:t>Difficulty concentrating</a:t>
            </a:r>
          </a:p>
          <a:p>
            <a:pPr lvl="1"/>
            <a:r>
              <a:rPr lang="en-US" dirty="0" smtClean="0"/>
              <a:t>Problems sleeping</a:t>
            </a:r>
          </a:p>
          <a:p>
            <a:pPr lvl="1"/>
            <a:r>
              <a:rPr lang="en-US" dirty="0" smtClean="0"/>
              <a:t>Agitated</a:t>
            </a:r>
          </a:p>
          <a:p>
            <a:pPr lvl="1"/>
            <a:r>
              <a:rPr lang="en-US" dirty="0" smtClean="0"/>
              <a:t>Physical symptoms</a:t>
            </a:r>
          </a:p>
          <a:p>
            <a:r>
              <a:rPr lang="en-US" dirty="0" smtClean="0"/>
              <a:t>3.1%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-4895" r="-4895"/>
          <a:stretch>
            <a:fillRect/>
          </a:stretch>
        </p:blipFill>
        <p:spPr>
          <a:xfrm>
            <a:off x="4648200" y="1673225"/>
            <a:ext cx="4038600" cy="4718050"/>
          </a:xfrm>
        </p:spPr>
      </p:pic>
    </p:spTree>
    <p:extLst>
      <p:ext uri="{BB962C8B-B14F-4D97-AF65-F5344CB8AC3E}">
        <p14:creationId xmlns:p14="http://schemas.microsoft.com/office/powerpoint/2010/main" val="237203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Obsessive-compulsive disorder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Obsessions: </a:t>
            </a:r>
          </a:p>
          <a:p>
            <a:pPr lvl="1"/>
            <a:r>
              <a:rPr lang="en-US" dirty="0" smtClean="0"/>
              <a:t>Thoughts, images or impulses</a:t>
            </a:r>
          </a:p>
          <a:p>
            <a:r>
              <a:rPr lang="en-US" dirty="0" smtClean="0"/>
              <a:t>Compulsions: </a:t>
            </a:r>
          </a:p>
          <a:p>
            <a:pPr lvl="1"/>
            <a:r>
              <a:rPr lang="en-US" dirty="0" smtClean="0"/>
              <a:t>Repetitive behavior</a:t>
            </a:r>
            <a:endParaRPr lang="en-US" dirty="0"/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 smtClean="0"/>
              <a:t>Example: </a:t>
            </a:r>
          </a:p>
          <a:p>
            <a:r>
              <a:rPr lang="en-US" dirty="0" smtClean="0"/>
              <a:t>Obsession: terrified by the thought that cars might careen onto the sidewalk and run over you. Compulsion: walks as far away from the pavement as possible and wears red so that she will be visible.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t="10553" b="1055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2288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able150_14.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539" y="908746"/>
            <a:ext cx="9203539" cy="479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91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Causes of anxiety disorders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Learning perspective:</a:t>
            </a:r>
          </a:p>
          <a:p>
            <a:pPr lvl="1"/>
            <a:r>
              <a:rPr lang="en-US" dirty="0" smtClean="0"/>
              <a:t>Stimulus generalization</a:t>
            </a:r>
          </a:p>
          <a:p>
            <a:pPr lvl="1"/>
            <a:r>
              <a:rPr lang="en-US" dirty="0" smtClean="0"/>
              <a:t>Reinforcement</a:t>
            </a:r>
          </a:p>
          <a:p>
            <a:pPr lvl="1"/>
            <a:endParaRPr lang="en-US" dirty="0"/>
          </a:p>
          <a:p>
            <a:r>
              <a:rPr lang="en-US" dirty="0" smtClean="0"/>
              <a:t>Biological perspective: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enes</a:t>
            </a:r>
          </a:p>
          <a:p>
            <a:pPr lvl="1"/>
            <a:r>
              <a:rPr lang="en-US" dirty="0" smtClean="0"/>
              <a:t>Brain structure</a:t>
            </a:r>
          </a:p>
          <a:p>
            <a:pPr marL="274320" lvl="1" indent="0">
              <a:buNone/>
            </a:pPr>
            <a:endParaRPr lang="en-US" dirty="0"/>
          </a:p>
        </p:txBody>
      </p:sp>
      <p:pic>
        <p:nvPicPr>
          <p:cNvPr id="6" name="Content Placeholder 5" descr="fig150_14.03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852" b="-1885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272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Mood Disorders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1775" r="1775"/>
          <a:stretch>
            <a:fillRect/>
          </a:stretch>
        </p:blipFill>
        <p:spPr/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Characterized by changes in mood</a:t>
            </a:r>
          </a:p>
          <a:p>
            <a:r>
              <a:rPr lang="en-US" dirty="0" smtClean="0"/>
              <a:t>Types: </a:t>
            </a:r>
          </a:p>
          <a:p>
            <a:pPr lvl="1"/>
            <a:r>
              <a:rPr lang="en-US" dirty="0" smtClean="0"/>
              <a:t>Major depressive disorder</a:t>
            </a:r>
          </a:p>
          <a:p>
            <a:pPr lvl="1"/>
            <a:r>
              <a:rPr lang="en-US" dirty="0" smtClean="0"/>
              <a:t>Bipolar disorder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08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Major depressive disorder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97748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Two or more weeks of at least 5 of the following symptoms:</a:t>
            </a:r>
          </a:p>
          <a:p>
            <a:pPr lvl="1"/>
            <a:r>
              <a:rPr lang="en-US" dirty="0" smtClean="0"/>
              <a:t>sadness</a:t>
            </a:r>
          </a:p>
          <a:p>
            <a:pPr lvl="1"/>
            <a:r>
              <a:rPr lang="en-US" dirty="0" smtClean="0"/>
              <a:t>loss of interest/pleasure in usual activities </a:t>
            </a:r>
          </a:p>
          <a:p>
            <a:pPr lvl="1"/>
            <a:r>
              <a:rPr lang="en-US" dirty="0" smtClean="0"/>
              <a:t>Changes in appetite</a:t>
            </a:r>
          </a:p>
          <a:p>
            <a:pPr lvl="1"/>
            <a:r>
              <a:rPr lang="en-US" dirty="0" smtClean="0"/>
              <a:t>Changes in sleep</a:t>
            </a:r>
          </a:p>
          <a:p>
            <a:pPr lvl="1"/>
            <a:r>
              <a:rPr lang="en-US" dirty="0" smtClean="0"/>
              <a:t>Changes in sexual desire</a:t>
            </a:r>
          </a:p>
          <a:p>
            <a:pPr lvl="1"/>
            <a:r>
              <a:rPr lang="en-US" dirty="0" smtClean="0"/>
              <a:t>Difficulties concentrating</a:t>
            </a:r>
          </a:p>
          <a:p>
            <a:pPr lvl="1"/>
            <a:r>
              <a:rPr lang="en-US" dirty="0" smtClean="0"/>
              <a:t>Social withdrawn</a:t>
            </a:r>
          </a:p>
          <a:p>
            <a:pPr lvl="1"/>
            <a:r>
              <a:rPr lang="en-US" dirty="0" smtClean="0"/>
              <a:t>Worthlessness</a:t>
            </a:r>
          </a:p>
          <a:p>
            <a:pPr lvl="1"/>
            <a:r>
              <a:rPr lang="en-US" dirty="0" smtClean="0"/>
              <a:t>Thoughts/plans of suicide</a:t>
            </a:r>
          </a:p>
          <a:p>
            <a:pPr marL="274320" lvl="1" indent="0">
              <a:buNone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6625" r="662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533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9150" y="533400"/>
            <a:ext cx="8229600" cy="990600"/>
          </a:xfrm>
        </p:spPr>
        <p:txBody>
          <a:bodyPr/>
          <a:lstStyle/>
          <a:p>
            <a:r>
              <a:rPr lang="en-US" dirty="0" smtClean="0"/>
              <a:t>Major </a:t>
            </a:r>
            <a:r>
              <a:rPr lang="en-US" dirty="0"/>
              <a:t>d</a:t>
            </a:r>
            <a:r>
              <a:rPr lang="en-US" dirty="0" smtClean="0"/>
              <a:t>epressive disorder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</a:t>
            </a:r>
          </a:p>
          <a:p>
            <a:endParaRPr lang="en-US" dirty="0"/>
          </a:p>
          <a:p>
            <a:pPr marL="274320" lvl="1" indent="0">
              <a:buNone/>
            </a:pPr>
            <a:r>
              <a:rPr lang="en-US" dirty="0"/>
              <a:t>I feel like the world is dark grey even when I am happy. I want to sleep even when I get enough sleep. I feel like crying or have a lump in my throat like I am going to cry, but I can't cry and don't know why. I take offence easily and have no patience. I feel like I am no good to anybody. And at its worst I feel like the people I love are getting so hurt by me that they would be better off if I wasn't here. Although I have had no actual thoughts of suicide, or attempts, I am told that this also is a sign.</a:t>
            </a:r>
          </a:p>
        </p:txBody>
      </p:sp>
    </p:spTree>
    <p:extLst>
      <p:ext uri="{BB962C8B-B14F-4D97-AF65-F5344CB8AC3E}">
        <p14:creationId xmlns:p14="http://schemas.microsoft.com/office/powerpoint/2010/main" val="197182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Major depressive disorder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62111"/>
            <a:ext cx="4038600" cy="3664534"/>
          </a:xfrm>
        </p:spPr>
        <p:txBody>
          <a:bodyPr>
            <a:normAutofit/>
          </a:bodyPr>
          <a:lstStyle/>
          <a:p>
            <a:r>
              <a:rPr lang="en-US" dirty="0" smtClean="0"/>
              <a:t>Any age (average 32)</a:t>
            </a:r>
          </a:p>
          <a:p>
            <a:r>
              <a:rPr lang="en-US" dirty="0" smtClean="0"/>
              <a:t>Women twice as likely to experience depression.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t="-8415" b="-84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2486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Bipolar Disorder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Alternating between states of depression and mania</a:t>
            </a:r>
          </a:p>
          <a:p>
            <a:r>
              <a:rPr lang="en-US" b="1" dirty="0" smtClean="0"/>
              <a:t>Mania: </a:t>
            </a:r>
            <a:r>
              <a:rPr lang="en-US" dirty="0" smtClean="0"/>
              <a:t>extreme state of euphoric, hyperactive, optimism</a:t>
            </a:r>
          </a:p>
          <a:p>
            <a:pPr lvl="1"/>
            <a:r>
              <a:rPr lang="en-US" dirty="0" smtClean="0"/>
              <a:t>Easily distracted</a:t>
            </a:r>
          </a:p>
          <a:p>
            <a:pPr lvl="1"/>
            <a:r>
              <a:rPr lang="en-US" dirty="0" smtClean="0"/>
              <a:t>Reckless behavior</a:t>
            </a:r>
          </a:p>
          <a:p>
            <a:pPr lvl="1"/>
            <a:r>
              <a:rPr lang="en-US" dirty="0" smtClean="0"/>
              <a:t>Little sleep</a:t>
            </a:r>
          </a:p>
          <a:p>
            <a:pPr lvl="1"/>
            <a:r>
              <a:rPr lang="en-US" dirty="0" smtClean="0"/>
              <a:t>Racing thoughts</a:t>
            </a:r>
          </a:p>
          <a:p>
            <a:pPr lvl="1"/>
            <a:r>
              <a:rPr lang="en-US" dirty="0" smtClean="0"/>
              <a:t>Talkative</a:t>
            </a:r>
          </a:p>
          <a:p>
            <a:pPr lvl="1"/>
            <a:r>
              <a:rPr lang="en-US" dirty="0" smtClean="0"/>
              <a:t>Easily irritated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t="6022" b="60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9781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Factors influencing mood disorders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24457"/>
            <a:ext cx="4038600" cy="4267199"/>
          </a:xfrm>
        </p:spPr>
        <p:txBody>
          <a:bodyPr/>
          <a:lstStyle/>
          <a:p>
            <a:r>
              <a:rPr lang="en-US" dirty="0" smtClean="0"/>
              <a:t>Environmental</a:t>
            </a:r>
          </a:p>
          <a:p>
            <a:pPr lvl="1"/>
            <a:r>
              <a:rPr lang="en-US" dirty="0" smtClean="0"/>
              <a:t>1 in 4 have experienced a negative life event</a:t>
            </a:r>
          </a:p>
          <a:p>
            <a:r>
              <a:rPr lang="en-US" dirty="0" smtClean="0"/>
              <a:t>Biological</a:t>
            </a:r>
          </a:p>
          <a:p>
            <a:pPr lvl="1"/>
            <a:r>
              <a:rPr lang="en-US" dirty="0" smtClean="0"/>
              <a:t>Genes</a:t>
            </a:r>
          </a:p>
          <a:p>
            <a:pPr lvl="1"/>
            <a:r>
              <a:rPr lang="en-US" dirty="0" smtClean="0"/>
              <a:t>Neurotransmitters (norepinephrine, serotonin)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24320" r="2432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4823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Factors influencing mood disorders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24457"/>
            <a:ext cx="4038600" cy="4267199"/>
          </a:xfrm>
        </p:spPr>
        <p:txBody>
          <a:bodyPr/>
          <a:lstStyle/>
          <a:p>
            <a:r>
              <a:rPr lang="en-US" dirty="0" smtClean="0"/>
              <a:t>Cognitive factors</a:t>
            </a:r>
          </a:p>
          <a:p>
            <a:pPr lvl="1"/>
            <a:r>
              <a:rPr lang="en-US" dirty="0" smtClean="0"/>
              <a:t>Negative explanatory style</a:t>
            </a:r>
          </a:p>
          <a:p>
            <a:pPr lvl="2"/>
            <a:r>
              <a:rPr lang="en-US" dirty="0" smtClean="0"/>
              <a:t>Stable</a:t>
            </a:r>
          </a:p>
          <a:p>
            <a:pPr lvl="2"/>
            <a:r>
              <a:rPr lang="en-US" dirty="0" smtClean="0"/>
              <a:t>Global</a:t>
            </a:r>
          </a:p>
          <a:p>
            <a:pPr lvl="2"/>
            <a:r>
              <a:rPr lang="en-US" dirty="0" smtClean="0"/>
              <a:t>Internal 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5" name="Content Placeholder 4" descr="fig150_14.07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446" b="-17446"/>
          <a:stretch>
            <a:fillRect/>
          </a:stretch>
        </p:blipFill>
        <p:spPr>
          <a:xfrm>
            <a:off x="4648200" y="1673225"/>
            <a:ext cx="4038600" cy="4718050"/>
          </a:xfrm>
        </p:spPr>
      </p:pic>
    </p:spTree>
    <p:extLst>
      <p:ext uri="{BB962C8B-B14F-4D97-AF65-F5344CB8AC3E}">
        <p14:creationId xmlns:p14="http://schemas.microsoft.com/office/powerpoint/2010/main" val="264165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30559" y="834732"/>
            <a:ext cx="8229600" cy="990600"/>
          </a:xfrm>
        </p:spPr>
        <p:txBody>
          <a:bodyPr/>
          <a:lstStyle/>
          <a:p>
            <a:pPr algn="ctr"/>
            <a:r>
              <a:rPr lang="en-US" dirty="0" smtClean="0"/>
              <a:t>The cycle of depression </a:t>
            </a:r>
            <a:endParaRPr lang="en-US" dirty="0"/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1485900" y="2286000"/>
            <a:ext cx="6172200" cy="4038600"/>
            <a:chOff x="48" y="1440"/>
            <a:chExt cx="3888" cy="2544"/>
          </a:xfrm>
        </p:grpSpPr>
        <p:sp>
          <p:nvSpPr>
            <p:cNvPr id="7" name="Rectangle 4"/>
            <p:cNvSpPr>
              <a:spLocks noChangeArrowheads="1"/>
            </p:cNvSpPr>
            <p:nvPr/>
          </p:nvSpPr>
          <p:spPr bwMode="auto">
            <a:xfrm>
              <a:off x="1344" y="1440"/>
              <a:ext cx="1344" cy="52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1</a:t>
              </a:r>
            </a:p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Stressful</a:t>
              </a:r>
            </a:p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experiences</a:t>
              </a:r>
              <a:endParaRPr lang="en-US" sz="2400">
                <a:cs typeface="Arial" charset="0"/>
              </a:endParaRPr>
            </a:p>
          </p:txBody>
        </p:sp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48" y="2400"/>
              <a:ext cx="1392" cy="52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4</a:t>
              </a:r>
            </a:p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Cognitive and</a:t>
              </a:r>
            </a:p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behavioral changes</a:t>
              </a:r>
              <a:endParaRPr lang="en-US" sz="2400">
                <a:cs typeface="Arial" charset="0"/>
              </a:endParaRPr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2592" y="2400"/>
              <a:ext cx="1344" cy="52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800" b="1" dirty="0">
                  <a:latin typeface="Arial" charset="0"/>
                  <a:cs typeface="Arial" charset="0"/>
                </a:rPr>
                <a:t>2</a:t>
              </a:r>
            </a:p>
            <a:p>
              <a:pPr algn="ctr" eaLnBrk="0" hangingPunct="0"/>
              <a:r>
                <a:rPr lang="en-US" sz="1800" b="1" dirty="0">
                  <a:latin typeface="Arial" charset="0"/>
                  <a:cs typeface="Arial" charset="0"/>
                </a:rPr>
                <a:t>Negative</a:t>
              </a:r>
            </a:p>
            <a:p>
              <a:pPr algn="ctr" eaLnBrk="0" hangingPunct="0"/>
              <a:r>
                <a:rPr lang="en-US" sz="1800" b="1" dirty="0">
                  <a:latin typeface="Arial" charset="0"/>
                  <a:cs typeface="Arial" charset="0"/>
                </a:rPr>
                <a:t>explanatory style</a:t>
              </a:r>
              <a:endParaRPr lang="en-US" sz="2400" dirty="0">
                <a:cs typeface="Arial" charset="0"/>
              </a:endParaRP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1344" y="3456"/>
              <a:ext cx="1344" cy="528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3</a:t>
              </a:r>
            </a:p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Depressed</a:t>
              </a:r>
            </a:p>
            <a:p>
              <a:pPr algn="ctr" eaLnBrk="0" hangingPunct="0"/>
              <a:r>
                <a:rPr lang="en-US" sz="1800" b="1">
                  <a:latin typeface="Arial" charset="0"/>
                  <a:cs typeface="Arial" charset="0"/>
                </a:rPr>
                <a:t>mood</a:t>
              </a:r>
              <a:endParaRPr lang="en-US" sz="2400">
                <a:cs typeface="Arial" charset="0"/>
              </a:endParaRPr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>
              <a:off x="1344" y="1440"/>
              <a:ext cx="1344" cy="0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>
              <a:off x="48" y="2400"/>
              <a:ext cx="1392" cy="0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0"/>
            <p:cNvSpPr>
              <a:spLocks noChangeShapeType="1"/>
            </p:cNvSpPr>
            <p:nvPr/>
          </p:nvSpPr>
          <p:spPr bwMode="auto">
            <a:xfrm>
              <a:off x="2592" y="2400"/>
              <a:ext cx="1344" cy="0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1344" y="3456"/>
              <a:ext cx="1344" cy="0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AutoShape 12"/>
            <p:cNvSpPr>
              <a:spLocks noChangeArrowheads="1"/>
            </p:cNvSpPr>
            <p:nvPr/>
          </p:nvSpPr>
          <p:spPr bwMode="auto">
            <a:xfrm>
              <a:off x="528" y="1584"/>
              <a:ext cx="576" cy="624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AutoShape 13"/>
            <p:cNvSpPr>
              <a:spLocks noChangeArrowheads="1"/>
            </p:cNvSpPr>
            <p:nvPr/>
          </p:nvSpPr>
          <p:spPr bwMode="auto">
            <a:xfrm rot="5400000">
              <a:off x="2976" y="1584"/>
              <a:ext cx="576" cy="624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AutoShape 14"/>
            <p:cNvSpPr>
              <a:spLocks noChangeArrowheads="1"/>
            </p:cNvSpPr>
            <p:nvPr/>
          </p:nvSpPr>
          <p:spPr bwMode="auto">
            <a:xfrm rot="-5400000">
              <a:off x="480" y="3120"/>
              <a:ext cx="576" cy="624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auto">
            <a:xfrm flipH="1" flipV="1">
              <a:off x="2880" y="3168"/>
              <a:ext cx="576" cy="624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4485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5287</TotalTime>
  <Words>1220</Words>
  <Application>Microsoft Office PowerPoint</Application>
  <PresentationFormat>On-screen Show (4:3)</PresentationFormat>
  <Paragraphs>205</Paragraphs>
  <Slides>24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Clarity</vt:lpstr>
      <vt:lpstr>PSYCHOLOGICAL DISORDERS</vt:lpstr>
      <vt:lpstr>Outline</vt:lpstr>
      <vt:lpstr>What is a disorder? </vt:lpstr>
      <vt:lpstr>How do we define a disorder?</vt:lpstr>
      <vt:lpstr>Where do disorders come from?</vt:lpstr>
      <vt:lpstr>Bio-Psycho-Social Perspective</vt:lpstr>
      <vt:lpstr>Cultural variations in mental disorders</vt:lpstr>
      <vt:lpstr>General Risk Factors for Psychological Disorders </vt:lpstr>
      <vt:lpstr>Classifying psychological disorders</vt:lpstr>
      <vt:lpstr>Costs and benefits of classification</vt:lpstr>
      <vt:lpstr>Categories of Disorders</vt:lpstr>
      <vt:lpstr>Anxiety Disorders</vt:lpstr>
      <vt:lpstr>Generalized Anxiety Disorder</vt:lpstr>
      <vt:lpstr>Obsessive-compulsive disorder</vt:lpstr>
      <vt:lpstr>PowerPoint Presentation</vt:lpstr>
      <vt:lpstr>Causes of anxiety disorders</vt:lpstr>
      <vt:lpstr>Mood Disorders</vt:lpstr>
      <vt:lpstr>Major depressive disorder</vt:lpstr>
      <vt:lpstr>Major depressive disorder</vt:lpstr>
      <vt:lpstr>Major depressive disorder</vt:lpstr>
      <vt:lpstr>Bipolar Disorder</vt:lpstr>
      <vt:lpstr>Factors influencing mood disorders</vt:lpstr>
      <vt:lpstr>Factors influencing mood disorders</vt:lpstr>
      <vt:lpstr>The cycle of depression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DISORDERS?</dc:title>
  <dc:creator>Kara Thompson</dc:creator>
  <cp:lastModifiedBy>Mandeep</cp:lastModifiedBy>
  <cp:revision>57</cp:revision>
  <dcterms:created xsi:type="dcterms:W3CDTF">2012-11-12T20:51:32Z</dcterms:created>
  <dcterms:modified xsi:type="dcterms:W3CDTF">2012-11-22T03:13:56Z</dcterms:modified>
</cp:coreProperties>
</file>