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Default Extension="jpeg" ContentType="image/jpeg"/>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5" r:id="rId1"/>
  </p:sldMasterIdLst>
  <p:notesMasterIdLst>
    <p:notesMasterId r:id="rId49"/>
  </p:notesMasterIdLst>
  <p:handoutMasterIdLst>
    <p:handoutMasterId r:id="rId50"/>
  </p:handoutMasterIdLst>
  <p:sldIdLst>
    <p:sldId id="260" r:id="rId2"/>
    <p:sldId id="571" r:id="rId3"/>
    <p:sldId id="363" r:id="rId4"/>
    <p:sldId id="516" r:id="rId5"/>
    <p:sldId id="548" r:id="rId6"/>
    <p:sldId id="517" r:id="rId7"/>
    <p:sldId id="518" r:id="rId8"/>
    <p:sldId id="550" r:id="rId9"/>
    <p:sldId id="549" r:id="rId10"/>
    <p:sldId id="519" r:id="rId11"/>
    <p:sldId id="520" r:id="rId12"/>
    <p:sldId id="521" r:id="rId13"/>
    <p:sldId id="522" r:id="rId14"/>
    <p:sldId id="551" r:id="rId15"/>
    <p:sldId id="523" r:id="rId16"/>
    <p:sldId id="570" r:id="rId17"/>
    <p:sldId id="563" r:id="rId18"/>
    <p:sldId id="564" r:id="rId19"/>
    <p:sldId id="524" r:id="rId20"/>
    <p:sldId id="553" r:id="rId21"/>
    <p:sldId id="552" r:id="rId22"/>
    <p:sldId id="526" r:id="rId23"/>
    <p:sldId id="527" r:id="rId24"/>
    <p:sldId id="528" r:id="rId25"/>
    <p:sldId id="529" r:id="rId26"/>
    <p:sldId id="568" r:id="rId27"/>
    <p:sldId id="569" r:id="rId28"/>
    <p:sldId id="530" r:id="rId29"/>
    <p:sldId id="531" r:id="rId30"/>
    <p:sldId id="532" r:id="rId31"/>
    <p:sldId id="533" r:id="rId32"/>
    <p:sldId id="534" r:id="rId33"/>
    <p:sldId id="535" r:id="rId34"/>
    <p:sldId id="536" r:id="rId35"/>
    <p:sldId id="554" r:id="rId36"/>
    <p:sldId id="537" r:id="rId37"/>
    <p:sldId id="538" r:id="rId38"/>
    <p:sldId id="539" r:id="rId39"/>
    <p:sldId id="540" r:id="rId40"/>
    <p:sldId id="541" r:id="rId41"/>
    <p:sldId id="555" r:id="rId42"/>
    <p:sldId id="557" r:id="rId43"/>
    <p:sldId id="558" r:id="rId44"/>
    <p:sldId id="559" r:id="rId45"/>
    <p:sldId id="560" r:id="rId46"/>
    <p:sldId id="515" r:id="rId47"/>
    <p:sldId id="401" r:id="rId48"/>
  </p:sldIdLst>
  <p:sldSz cx="9144000" cy="6858000" type="screen4x3"/>
  <p:notesSz cx="6858000" cy="10058400"/>
  <p:defaultTextStyle>
    <a:defPPr>
      <a:defRPr lang="en-US"/>
    </a:defPPr>
    <a:lvl1pPr algn="l" rtl="0" eaLnBrk="0" fontAlgn="base" hangingPunct="0">
      <a:spcBef>
        <a:spcPct val="0"/>
      </a:spcBef>
      <a:spcAft>
        <a:spcPct val="0"/>
      </a:spcAft>
      <a:defRPr kern="1200">
        <a:solidFill>
          <a:schemeClr val="tx1"/>
        </a:solidFill>
        <a:latin typeface="Verdana"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3" d="100"/>
          <a:sy n="73" d="100"/>
        </p:scale>
        <p:origin x="-1932" y="-102"/>
      </p:cViewPr>
      <p:guideLst>
        <p:guide orient="horz" pos="2160"/>
        <p:guide pos="2880"/>
      </p:guideLst>
    </p:cSldViewPr>
  </p:slideViewPr>
  <p:notesTextViewPr>
    <p:cViewPr>
      <p:scale>
        <a:sx n="100" d="100"/>
        <a:sy n="100" d="100"/>
      </p:scale>
      <p:origin x="0" y="0"/>
    </p:cViewPr>
  </p:notesTextViewPr>
  <p:sorterViewPr>
    <p:cViewPr>
      <p:scale>
        <a:sx n="75" d="100"/>
        <a:sy n="75"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4994" name="Rectangle 2"/>
          <p:cNvSpPr>
            <a:spLocks noGrp="1" noChangeArrowheads="1"/>
          </p:cNvSpPr>
          <p:nvPr>
            <p:ph type="hdr" sz="quarter"/>
          </p:nvPr>
        </p:nvSpPr>
        <p:spPr bwMode="auto">
          <a:xfrm>
            <a:off x="0" y="0"/>
            <a:ext cx="2971800" cy="5032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84995" name="Rectangle 3"/>
          <p:cNvSpPr>
            <a:spLocks noGrp="1" noChangeArrowheads="1"/>
          </p:cNvSpPr>
          <p:nvPr>
            <p:ph type="dt" sz="quarter" idx="1"/>
          </p:nvPr>
        </p:nvSpPr>
        <p:spPr bwMode="auto">
          <a:xfrm>
            <a:off x="3884613" y="0"/>
            <a:ext cx="2971800" cy="5032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84996" name="Rectangle 4"/>
          <p:cNvSpPr>
            <a:spLocks noGrp="1" noChangeArrowheads="1"/>
          </p:cNvSpPr>
          <p:nvPr>
            <p:ph type="ftr" sz="quarter" idx="2"/>
          </p:nvPr>
        </p:nvSpPr>
        <p:spPr bwMode="auto">
          <a:xfrm>
            <a:off x="0" y="9553575"/>
            <a:ext cx="2971800" cy="5032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84997" name="Rectangle 5"/>
          <p:cNvSpPr>
            <a:spLocks noGrp="1" noChangeArrowheads="1"/>
          </p:cNvSpPr>
          <p:nvPr>
            <p:ph type="sldNum" sz="quarter" idx="3"/>
          </p:nvPr>
        </p:nvSpPr>
        <p:spPr bwMode="auto">
          <a:xfrm>
            <a:off x="3884613" y="9553575"/>
            <a:ext cx="2971800" cy="5032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F71BF05D-150F-40BD-8326-F58FC5CC4A3D}"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503238"/>
          </a:xfrm>
          <a:prstGeom prst="rect">
            <a:avLst/>
          </a:prstGeom>
        </p:spPr>
        <p:txBody>
          <a:bodyPr vert="horz" lIns="91440" tIns="45720" rIns="91440" bIns="45720" rtlCol="0"/>
          <a:lstStyle>
            <a:lvl1pPr algn="l">
              <a:defRPr sz="1200"/>
            </a:lvl1pPr>
          </a:lstStyle>
          <a:p>
            <a:pPr>
              <a:defRPr/>
            </a:pPr>
            <a:endParaRPr lang="en-CA"/>
          </a:p>
        </p:txBody>
      </p:sp>
      <p:sp>
        <p:nvSpPr>
          <p:cNvPr id="3" name="Date Placeholder 2"/>
          <p:cNvSpPr>
            <a:spLocks noGrp="1"/>
          </p:cNvSpPr>
          <p:nvPr>
            <p:ph type="dt" idx="1"/>
          </p:nvPr>
        </p:nvSpPr>
        <p:spPr>
          <a:xfrm>
            <a:off x="3884613" y="0"/>
            <a:ext cx="2971800" cy="503238"/>
          </a:xfrm>
          <a:prstGeom prst="rect">
            <a:avLst/>
          </a:prstGeom>
        </p:spPr>
        <p:txBody>
          <a:bodyPr vert="horz" lIns="91440" tIns="45720" rIns="91440" bIns="45720" rtlCol="0"/>
          <a:lstStyle>
            <a:lvl1pPr algn="r">
              <a:defRPr sz="1200"/>
            </a:lvl1pPr>
          </a:lstStyle>
          <a:p>
            <a:pPr>
              <a:defRPr/>
            </a:pPr>
            <a:fld id="{2F406A52-E8FF-4134-851E-9EB3A67020D6}" type="datetimeFigureOut">
              <a:rPr lang="en-CA"/>
              <a:pPr>
                <a:defRPr/>
              </a:pPr>
              <a:t>07/03/2012</a:t>
            </a:fld>
            <a:endParaRPr lang="en-CA"/>
          </a:p>
        </p:txBody>
      </p:sp>
      <p:sp>
        <p:nvSpPr>
          <p:cNvPr id="4" name="Slide Image Placeholder 3"/>
          <p:cNvSpPr>
            <a:spLocks noGrp="1" noRot="1" noChangeAspect="1"/>
          </p:cNvSpPr>
          <p:nvPr>
            <p:ph type="sldImg" idx="2"/>
          </p:nvPr>
        </p:nvSpPr>
        <p:spPr>
          <a:xfrm>
            <a:off x="914400" y="754063"/>
            <a:ext cx="5029200" cy="3771900"/>
          </a:xfrm>
          <a:prstGeom prst="rect">
            <a:avLst/>
          </a:prstGeom>
          <a:noFill/>
          <a:ln w="12700">
            <a:solidFill>
              <a:prstClr val="black"/>
            </a:solidFill>
          </a:ln>
        </p:spPr>
        <p:txBody>
          <a:bodyPr vert="horz" lIns="91440" tIns="45720" rIns="91440" bIns="45720" rtlCol="0" anchor="ctr"/>
          <a:lstStyle/>
          <a:p>
            <a:pPr lvl="0"/>
            <a:endParaRPr lang="en-CA" noProof="0" smtClean="0"/>
          </a:p>
        </p:txBody>
      </p:sp>
      <p:sp>
        <p:nvSpPr>
          <p:cNvPr id="5" name="Notes Placeholder 4"/>
          <p:cNvSpPr>
            <a:spLocks noGrp="1"/>
          </p:cNvSpPr>
          <p:nvPr>
            <p:ph type="body" sz="quarter" idx="3"/>
          </p:nvPr>
        </p:nvSpPr>
        <p:spPr>
          <a:xfrm>
            <a:off x="685800" y="4778375"/>
            <a:ext cx="5486400" cy="4525963"/>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CA" noProof="0" smtClean="0"/>
          </a:p>
        </p:txBody>
      </p:sp>
      <p:sp>
        <p:nvSpPr>
          <p:cNvPr id="6" name="Footer Placeholder 5"/>
          <p:cNvSpPr>
            <a:spLocks noGrp="1"/>
          </p:cNvSpPr>
          <p:nvPr>
            <p:ph type="ftr" sz="quarter" idx="4"/>
          </p:nvPr>
        </p:nvSpPr>
        <p:spPr>
          <a:xfrm>
            <a:off x="0" y="9553575"/>
            <a:ext cx="2971800" cy="503238"/>
          </a:xfrm>
          <a:prstGeom prst="rect">
            <a:avLst/>
          </a:prstGeom>
        </p:spPr>
        <p:txBody>
          <a:bodyPr vert="horz" lIns="91440" tIns="45720" rIns="91440" bIns="45720" rtlCol="0" anchor="b"/>
          <a:lstStyle>
            <a:lvl1pPr algn="l">
              <a:defRPr sz="1200"/>
            </a:lvl1pPr>
          </a:lstStyle>
          <a:p>
            <a:pPr>
              <a:defRPr/>
            </a:pPr>
            <a:endParaRPr lang="en-CA"/>
          </a:p>
        </p:txBody>
      </p:sp>
      <p:sp>
        <p:nvSpPr>
          <p:cNvPr id="7" name="Slide Number Placeholder 6"/>
          <p:cNvSpPr>
            <a:spLocks noGrp="1"/>
          </p:cNvSpPr>
          <p:nvPr>
            <p:ph type="sldNum" sz="quarter" idx="5"/>
          </p:nvPr>
        </p:nvSpPr>
        <p:spPr>
          <a:xfrm>
            <a:off x="3884613" y="9553575"/>
            <a:ext cx="2971800" cy="503238"/>
          </a:xfrm>
          <a:prstGeom prst="rect">
            <a:avLst/>
          </a:prstGeom>
        </p:spPr>
        <p:txBody>
          <a:bodyPr vert="horz" lIns="91440" tIns="45720" rIns="91440" bIns="45720" rtlCol="0" anchor="b"/>
          <a:lstStyle>
            <a:lvl1pPr algn="r">
              <a:defRPr sz="1200"/>
            </a:lvl1pPr>
          </a:lstStyle>
          <a:p>
            <a:pPr>
              <a:defRPr/>
            </a:pPr>
            <a:fld id="{AAA9314B-4828-46A5-AB9C-D5D17F8A5BD3}" type="slidenum">
              <a:rPr lang="en-CA"/>
              <a:pPr>
                <a:defRPr/>
              </a:pPr>
              <a:t>‹#›</a:t>
            </a:fld>
            <a:endParaRPr lang="en-CA"/>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3653BE2E-428C-455F-9691-F8FB9C3651E4}" type="slidenum">
              <a:rPr lang="en-US"/>
              <a:pPr/>
              <a:t>4</a:t>
            </a:fld>
            <a:endParaRPr lang="en-US"/>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r>
              <a:rPr lang="en-US" smtClean="0"/>
              <a:t>You’ve been asked to explore the potential for your company’s product in foreign markets.  </a:t>
            </a:r>
          </a:p>
          <a:p>
            <a:pPr eaLnBrk="1" hangingPunct="1"/>
            <a:r>
              <a:rPr lang="en-US" smtClean="0"/>
              <a:t>Which markets should you consider?  </a:t>
            </a:r>
          </a:p>
          <a:p>
            <a:pPr eaLnBrk="1" hangingPunct="1"/>
            <a:r>
              <a:rPr lang="en-US" smtClean="0"/>
              <a:t>How should your company enter the markets?  </a:t>
            </a:r>
          </a:p>
          <a:p>
            <a:pPr eaLnBrk="1" hangingPunct="1"/>
            <a:r>
              <a:rPr lang="en-US" smtClean="0"/>
              <a:t>How much commitment should your company make?  </a:t>
            </a:r>
          </a:p>
          <a:p>
            <a:pPr eaLnBrk="1" hangingPunct="1"/>
            <a:r>
              <a:rPr lang="en-US" smtClean="0"/>
              <a:t>These are all questions that most companies have when they consider global expansion.  When Tesco, the British grocer, initially entered the U.S. market for example, it decided to commit only to a smaller level operation.  You can learn more about Tesco in the Management Focus in your text.   </a:t>
            </a:r>
          </a:p>
          <a:p>
            <a:pPr eaLnBrk="1" hangingPunct="1"/>
            <a:r>
              <a:rPr lang="en-US" smtClean="0"/>
              <a:t>Recall from previous chapters that there are several methods of expanding into foreign markets including exporting, licensing or franchising to host country firms, establishing a joint venture with a local firm, and setting up a wholly owned subsidiary in the host market.  </a:t>
            </a:r>
          </a:p>
          <a:p>
            <a:pPr eaLnBrk="1" hangingPunct="1"/>
            <a:r>
              <a:rPr lang="en-US" smtClean="0"/>
              <a:t>But which method is better? </a:t>
            </a:r>
          </a:p>
          <a:p>
            <a:pPr eaLnBrk="1" hangingPunct="1"/>
            <a:endParaRPr lang="en-US" smtClean="0"/>
          </a:p>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3653BE2E-428C-455F-9691-F8FB9C3651E4}" type="slidenum">
              <a:rPr lang="en-US"/>
              <a:pPr/>
              <a:t>5</a:t>
            </a:fld>
            <a:endParaRPr lang="en-US"/>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r>
              <a:rPr lang="en-US" smtClean="0"/>
              <a:t>You’ve been asked to explore the potential for your company’s product in foreign markets.  </a:t>
            </a:r>
          </a:p>
          <a:p>
            <a:pPr eaLnBrk="1" hangingPunct="1"/>
            <a:r>
              <a:rPr lang="en-US" smtClean="0"/>
              <a:t>Which markets should you consider?  </a:t>
            </a:r>
          </a:p>
          <a:p>
            <a:pPr eaLnBrk="1" hangingPunct="1"/>
            <a:r>
              <a:rPr lang="en-US" smtClean="0"/>
              <a:t>How should your company enter the markets?  </a:t>
            </a:r>
          </a:p>
          <a:p>
            <a:pPr eaLnBrk="1" hangingPunct="1"/>
            <a:r>
              <a:rPr lang="en-US" smtClean="0"/>
              <a:t>How much commitment should your company make?  </a:t>
            </a:r>
          </a:p>
          <a:p>
            <a:pPr eaLnBrk="1" hangingPunct="1"/>
            <a:r>
              <a:rPr lang="en-US" smtClean="0"/>
              <a:t>These are all questions that most companies have when they consider global expansion.  When Tesco, the British grocer, initially entered the U.S. market for example, it decided to commit only to a smaller level operation.  You can learn more about Tesco in the Management Focus in your text.   </a:t>
            </a:r>
          </a:p>
          <a:p>
            <a:pPr eaLnBrk="1" hangingPunct="1"/>
            <a:r>
              <a:rPr lang="en-US" smtClean="0"/>
              <a:t>Recall from previous chapters that there are several methods of expanding into foreign markets including exporting, licensing or franchising to host country firms, establishing a joint venture with a local firm, and setting up a wholly owned subsidiary in the host market.  </a:t>
            </a:r>
          </a:p>
          <a:p>
            <a:pPr eaLnBrk="1" hangingPunct="1"/>
            <a:r>
              <a:rPr lang="en-US" smtClean="0"/>
              <a:t>But which method is better? </a:t>
            </a:r>
          </a:p>
          <a:p>
            <a:pPr eaLnBrk="1" hangingPunct="1"/>
            <a:endParaRPr lang="en-US" smtClean="0"/>
          </a:p>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E1CBCB68-9691-4BBD-8EC3-1D9F2847E134}" type="slidenum">
              <a:rPr lang="en-US"/>
              <a:pPr/>
              <a:t>6</a:t>
            </a:fld>
            <a:endParaRPr lang="en-US"/>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r>
              <a:rPr lang="en-US" smtClean="0"/>
              <a:t>How attractive each of these entry methods are depends on several factors including transportation costs and trade barriers, political and economic risks, and the firm’s strategy.  </a:t>
            </a:r>
          </a:p>
          <a:p>
            <a:pPr eaLnBrk="1" hangingPunct="1"/>
            <a:r>
              <a:rPr lang="en-US" smtClean="0"/>
              <a:t>While it might make sense for one company to export, another company might choose a different entry method. </a:t>
            </a:r>
          </a:p>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AEB0F44C-DBA1-46FB-9DD1-B3D77CE110EF}" type="slidenum">
              <a:rPr lang="en-US"/>
              <a:pPr/>
              <a:t>7</a:t>
            </a:fld>
            <a:endParaRPr lang="en-US"/>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r>
              <a:rPr lang="en-US" smtClean="0"/>
              <a:t>Which market should we enter?</a:t>
            </a:r>
          </a:p>
          <a:p>
            <a:pPr eaLnBrk="1" hangingPunct="1"/>
            <a:r>
              <a:rPr lang="en-US" smtClean="0"/>
              <a:t>Given that there are more than 200 countries in the world, firms need some guidelines when they’re deciding which markets to enter, and a system to narrow down the choices.  </a:t>
            </a:r>
          </a:p>
          <a:p>
            <a:pPr eaLnBrk="1" hangingPunct="1"/>
            <a:r>
              <a:rPr lang="en-US" smtClean="0"/>
              <a:t>Ultimately, the firm wants to enter the markets with the greatest long term potential.  </a:t>
            </a:r>
          </a:p>
          <a:p>
            <a:pPr eaLnBrk="1" hangingPunct="1"/>
            <a:r>
              <a:rPr lang="en-US" smtClean="0"/>
              <a:t>The more favorable markets are usually those that are politically stable with free market systems, and where there is a stable rate of inflation and private sector debt.  </a:t>
            </a:r>
          </a:p>
          <a:p>
            <a:pPr eaLnBrk="1" hangingPunct="1"/>
            <a:r>
              <a:rPr lang="en-US" smtClean="0"/>
              <a:t>Politically unstable countries with mixed or command economies, or countries where speculative financial bubbles have led to excessive borrowing are usually less desirable.</a:t>
            </a:r>
          </a:p>
          <a:p>
            <a:pPr eaLnBrk="1" hangingPunct="1"/>
            <a:r>
              <a:rPr lang="en-US" smtClean="0"/>
              <a:t>Companies should also consider the competition.  </a:t>
            </a:r>
          </a:p>
          <a:p>
            <a:pPr eaLnBrk="1" hangingPunct="1"/>
            <a:r>
              <a:rPr lang="en-US" smtClean="0"/>
              <a:t>They’re more likely to be successful in markets where the product is not widely available and where it satisfies an unmet need.</a:t>
            </a:r>
          </a:p>
          <a:p>
            <a:pPr eaLnBrk="1" hangingPunct="1"/>
            <a:r>
              <a:rPr lang="en-US" smtClean="0"/>
              <a:t>So, countries like China or India would be considered attractive because of their size, but less attractive because of their level of economic development.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AEB0F44C-DBA1-46FB-9DD1-B3D77CE110EF}" type="slidenum">
              <a:rPr lang="en-US"/>
              <a:pPr/>
              <a:t>8</a:t>
            </a:fld>
            <a:endParaRPr lang="en-US"/>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r>
              <a:rPr lang="en-US" smtClean="0"/>
              <a:t>Which market should we enter?</a:t>
            </a:r>
          </a:p>
          <a:p>
            <a:pPr eaLnBrk="1" hangingPunct="1"/>
            <a:r>
              <a:rPr lang="en-US" smtClean="0"/>
              <a:t>Given that there are more than 200 countries in the world, firms need some guidelines when they’re deciding which markets to enter, and a system to narrow down the choices.  </a:t>
            </a:r>
          </a:p>
          <a:p>
            <a:pPr eaLnBrk="1" hangingPunct="1"/>
            <a:r>
              <a:rPr lang="en-US" smtClean="0"/>
              <a:t>Ultimately, the firm wants to enter the markets with the greatest long term potential.  </a:t>
            </a:r>
          </a:p>
          <a:p>
            <a:pPr eaLnBrk="1" hangingPunct="1"/>
            <a:r>
              <a:rPr lang="en-US" smtClean="0"/>
              <a:t>The more favorable markets are usually those that are politically stable with free market systems, and where there is a stable rate of inflation and private sector debt.  </a:t>
            </a:r>
          </a:p>
          <a:p>
            <a:pPr eaLnBrk="1" hangingPunct="1"/>
            <a:r>
              <a:rPr lang="en-US" smtClean="0"/>
              <a:t>Politically unstable countries with mixed or command economies, or countries where speculative financial bubbles have led to excessive borrowing are usually less desirable.</a:t>
            </a:r>
          </a:p>
          <a:p>
            <a:pPr eaLnBrk="1" hangingPunct="1"/>
            <a:r>
              <a:rPr lang="en-US" smtClean="0"/>
              <a:t>Companies should also consider the competition.  </a:t>
            </a:r>
          </a:p>
          <a:p>
            <a:pPr eaLnBrk="1" hangingPunct="1"/>
            <a:r>
              <a:rPr lang="en-US" smtClean="0"/>
              <a:t>They’re more likely to be successful in markets where the product is not widely available and where it satisfies an unmet need.</a:t>
            </a:r>
          </a:p>
          <a:p>
            <a:pPr eaLnBrk="1" hangingPunct="1"/>
            <a:r>
              <a:rPr lang="en-US" smtClean="0"/>
              <a:t>So, countries like China or India would be considered attractive because of their size, but less attractive because of their level of economic development.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AEB0F44C-DBA1-46FB-9DD1-B3D77CE110EF}" type="slidenum">
              <a:rPr lang="en-US"/>
              <a:pPr/>
              <a:t>9</a:t>
            </a:fld>
            <a:endParaRPr lang="en-US"/>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r>
              <a:rPr lang="en-US" smtClean="0"/>
              <a:t>Which market should we enter?</a:t>
            </a:r>
          </a:p>
          <a:p>
            <a:pPr eaLnBrk="1" hangingPunct="1"/>
            <a:r>
              <a:rPr lang="en-US" smtClean="0"/>
              <a:t>Given that there are more than 200 countries in the world, firms need some guidelines when they’re deciding which markets to enter, and a system to narrow down the choices.  </a:t>
            </a:r>
          </a:p>
          <a:p>
            <a:pPr eaLnBrk="1" hangingPunct="1"/>
            <a:r>
              <a:rPr lang="en-US" smtClean="0"/>
              <a:t>Ultimately, the firm wants to enter the markets with the greatest long term potential.  </a:t>
            </a:r>
          </a:p>
          <a:p>
            <a:pPr eaLnBrk="1" hangingPunct="1"/>
            <a:r>
              <a:rPr lang="en-US" smtClean="0"/>
              <a:t>The more favorable markets are usually those that are politically stable with free market systems, and where there is a stable rate of inflation and private sector debt.  </a:t>
            </a:r>
          </a:p>
          <a:p>
            <a:pPr eaLnBrk="1" hangingPunct="1"/>
            <a:r>
              <a:rPr lang="en-US" smtClean="0"/>
              <a:t>Politically unstable countries with mixed or command economies, or countries where speculative financial bubbles have led to excessive borrowing are usually less desirable.</a:t>
            </a:r>
          </a:p>
          <a:p>
            <a:pPr eaLnBrk="1" hangingPunct="1"/>
            <a:r>
              <a:rPr lang="en-US" smtClean="0"/>
              <a:t>Companies should also consider the competition.  </a:t>
            </a:r>
          </a:p>
          <a:p>
            <a:pPr eaLnBrk="1" hangingPunct="1"/>
            <a:r>
              <a:rPr lang="en-US" smtClean="0"/>
              <a:t>They’re more likely to be successful in markets where the product is not widely available and where it satisfies an unmet need.</a:t>
            </a:r>
          </a:p>
          <a:p>
            <a:pPr eaLnBrk="1" hangingPunct="1"/>
            <a:r>
              <a:rPr lang="en-US" smtClean="0"/>
              <a:t>So, countries like China or India would be considered attractive because of their size, but less attractive because of their level of economic development.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9AFAF866-739F-43AF-857F-88E596868E78}" type="slidenum">
              <a:rPr lang="en-US"/>
              <a:pPr/>
              <a:t>10</a:t>
            </a:fld>
            <a:endParaRPr lang="en-US"/>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pPr eaLnBrk="1" hangingPunct="1"/>
            <a:r>
              <a:rPr lang="en-US" smtClean="0"/>
              <a:t>Another decision a firm needs to make involves the </a:t>
            </a:r>
            <a:r>
              <a:rPr lang="en-US" b="1" smtClean="0"/>
              <a:t>timing of entry.  </a:t>
            </a:r>
            <a:endParaRPr lang="en-US" smtClean="0"/>
          </a:p>
          <a:p>
            <a:pPr eaLnBrk="1" hangingPunct="1"/>
            <a:r>
              <a:rPr lang="en-US" smtClean="0"/>
              <a:t>We say a firm is early if it enters a market before other foreign firms, and late if it enters the market after foreign firms are already established.  </a:t>
            </a:r>
          </a:p>
          <a:p>
            <a:pPr eaLnBrk="1" hangingPunct="1"/>
            <a:r>
              <a:rPr lang="en-US" smtClean="0"/>
              <a:t>A firm that gets to market early can capitalize on first mover advantages like establishing a strong brand name before other firms get there, but also incurs first mover disadvantages like the costs and risks involved in learning the rules of the game that other firms can avoid. </a:t>
            </a:r>
          </a:p>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812324CC-A166-4EA0-8925-0DAFB2FBFBE8}" type="slidenum">
              <a:rPr lang="en-US"/>
              <a:pPr/>
              <a:t>11</a:t>
            </a:fld>
            <a:endParaRPr lang="en-US"/>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r>
              <a:rPr lang="en-US" smtClean="0"/>
              <a:t>Let’s look at this more closely.</a:t>
            </a:r>
          </a:p>
          <a:p>
            <a:pPr eaLnBrk="1" hangingPunct="1"/>
            <a:r>
              <a:rPr lang="en-US" smtClean="0"/>
              <a:t>The advantages associated with entering a market early are called </a:t>
            </a:r>
            <a:r>
              <a:rPr lang="en-US" b="1" smtClean="0"/>
              <a:t>first mover advantages</a:t>
            </a:r>
            <a:r>
              <a:rPr lang="en-US" smtClean="0"/>
              <a:t> and include the ability to pre-empt rivals and capture market share by establishing a strong brand, the ability to build up sales volume in the foreign market and ride down the experience curve ahead of rivals and by doing so, gain cost advantages over later entrants, and the ability to create switching costs that tie customers to their products or services making it difficult for later entrants to break into the market. </a:t>
            </a:r>
          </a:p>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A3B72800-CA27-43A2-8E8C-6741A5E1163E}" type="slidenum">
              <a:rPr lang="en-US"/>
              <a:pPr/>
              <a:t>12</a:t>
            </a:fld>
            <a:endParaRPr lang="en-US"/>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r>
              <a:rPr lang="en-US" smtClean="0"/>
              <a:t>But keep in mind that being first to market is always a good thing!</a:t>
            </a:r>
          </a:p>
          <a:p>
            <a:pPr eaLnBrk="1" hangingPunct="1"/>
            <a:r>
              <a:rPr lang="en-US" smtClean="0"/>
              <a:t>The disadvantages associated with entering a foreign market before other companies are called </a:t>
            </a:r>
            <a:r>
              <a:rPr lang="en-US" b="1" smtClean="0"/>
              <a:t>first mover disadvantages</a:t>
            </a:r>
            <a:r>
              <a:rPr lang="en-US" smtClean="0"/>
              <a:t> and include pioneering costs or the costs that an early entrant has to bear that a later entrant can avoid.  </a:t>
            </a:r>
          </a:p>
          <a:p>
            <a:pPr eaLnBrk="1" hangingPunct="1"/>
            <a:r>
              <a:rPr lang="en-US" smtClean="0"/>
              <a:t>Studies have shown that the probability of failure is lower if a company enters a market after several other firms have already successfully entered the market. </a:t>
            </a:r>
          </a:p>
          <a:p>
            <a:pPr eaLnBrk="1" hangingPunct="1"/>
            <a:r>
              <a:rPr lang="en-US" smtClean="0"/>
              <a:t>What makes these pioneering costs so critical?  </a:t>
            </a:r>
          </a:p>
          <a:p>
            <a:pPr eaLnBrk="1" hangingPunct="1"/>
            <a:r>
              <a:rPr lang="en-US" smtClean="0"/>
              <a:t>Well, </a:t>
            </a:r>
            <a:r>
              <a:rPr lang="en-US" b="1" smtClean="0"/>
              <a:t>pioneering costs</a:t>
            </a:r>
            <a:r>
              <a:rPr lang="en-US" smtClean="0"/>
              <a:t> arise when a business system in a foreign market is so different from that in a firm’s home country that the company has to devote lots of resources like time, and capital to learning the rules of the game.  </a:t>
            </a:r>
          </a:p>
          <a:p>
            <a:pPr eaLnBrk="1" hangingPunct="1"/>
            <a:r>
              <a:rPr lang="en-US" smtClean="0"/>
              <a:t>The costs include business failure costs if the firm makes major mistakes, and the costs of promoting and establishing a product offering, as well as the costs of educating consumers about the product.</a:t>
            </a:r>
          </a:p>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22053837-86A0-4521-8A07-1BE109B993EE}" type="slidenum">
              <a:rPr lang="en-US"/>
              <a:pPr/>
              <a:t>13</a:t>
            </a:fld>
            <a:endParaRPr lang="en-US"/>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r>
              <a:rPr lang="en-US" smtClean="0"/>
              <a:t>On what</a:t>
            </a:r>
            <a:r>
              <a:rPr lang="en-US" b="1" smtClean="0"/>
              <a:t> scale </a:t>
            </a:r>
            <a:r>
              <a:rPr lang="en-US" smtClean="0"/>
              <a:t>should a firm enter a market?</a:t>
            </a:r>
          </a:p>
          <a:p>
            <a:pPr eaLnBrk="1" hangingPunct="1"/>
            <a:r>
              <a:rPr lang="en-US" smtClean="0"/>
              <a:t>Should the company devote the resources necessary to enter the market in a big way, or should it expand more slowly?  </a:t>
            </a:r>
          </a:p>
          <a:p>
            <a:pPr eaLnBrk="1" hangingPunct="1"/>
            <a:r>
              <a:rPr lang="en-US" smtClean="0"/>
              <a:t>To answer these questions, the firm has to look at the </a:t>
            </a:r>
            <a:r>
              <a:rPr lang="en-US" b="1" smtClean="0"/>
              <a:t>strategic commitments</a:t>
            </a:r>
            <a:r>
              <a:rPr lang="en-US" smtClean="0"/>
              <a:t> involved in entering the market, or the decisions that have long term consequences and are difficult to reverse.  </a:t>
            </a:r>
          </a:p>
          <a:p>
            <a:pPr eaLnBrk="1" hangingPunct="1"/>
            <a:r>
              <a:rPr lang="en-US" smtClean="0"/>
              <a:t>You probably already know that entering a market on a significant scale involves a major strategic commitment that can affect the competitive playing field, while small scale entry lets the firm learn about the market before it’s exposed to significant levels of risk.  </a:t>
            </a:r>
          </a:p>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22053837-86A0-4521-8A07-1BE109B993EE}" type="slidenum">
              <a:rPr lang="en-US"/>
              <a:pPr/>
              <a:t>14</a:t>
            </a:fld>
            <a:endParaRPr lang="en-US"/>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r>
              <a:rPr lang="en-US" smtClean="0"/>
              <a:t>On what</a:t>
            </a:r>
            <a:r>
              <a:rPr lang="en-US" b="1" smtClean="0"/>
              <a:t> scale </a:t>
            </a:r>
            <a:r>
              <a:rPr lang="en-US" smtClean="0"/>
              <a:t>should a firm enter a market?</a:t>
            </a:r>
          </a:p>
          <a:p>
            <a:pPr eaLnBrk="1" hangingPunct="1"/>
            <a:r>
              <a:rPr lang="en-US" smtClean="0"/>
              <a:t>Should the company devote the resources necessary to enter the market in a big way, or should it expand more slowly?  </a:t>
            </a:r>
          </a:p>
          <a:p>
            <a:pPr eaLnBrk="1" hangingPunct="1"/>
            <a:r>
              <a:rPr lang="en-US" smtClean="0"/>
              <a:t>To answer these questions, the firm has to look at the </a:t>
            </a:r>
            <a:r>
              <a:rPr lang="en-US" b="1" smtClean="0"/>
              <a:t>strategic commitments</a:t>
            </a:r>
            <a:r>
              <a:rPr lang="en-US" smtClean="0"/>
              <a:t> involved in entering the market, or the decisions that have long term consequences and are difficult to reverse.  </a:t>
            </a:r>
          </a:p>
          <a:p>
            <a:pPr eaLnBrk="1" hangingPunct="1"/>
            <a:r>
              <a:rPr lang="en-US" smtClean="0"/>
              <a:t>You probably already know that entering a market on a significant scale involves a major strategic commitment that can affect the competitive playing field, while small scale entry lets the firm learn about the market before it’s exposed to significant levels of risk.  </a:t>
            </a:r>
          </a:p>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AEBBF1F8-00B7-42FD-91C6-9B5AA10CDAC9}" type="slidenum">
              <a:rPr lang="en-US"/>
              <a:pPr/>
              <a:t>15</a:t>
            </a:fld>
            <a:endParaRPr lang="en-US"/>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r>
              <a:rPr lang="en-US" smtClean="0"/>
              <a:t>Remember, there aren’t any right or wrong answers when making these decisions -- firms just have to decide on the trade-offs involved with the different levels of risks and rewards.  </a:t>
            </a:r>
          </a:p>
          <a:p>
            <a:pPr eaLnBrk="1" hangingPunct="1"/>
            <a:r>
              <a:rPr lang="en-US" smtClean="0"/>
              <a:t>For example, Jollibee, a fast food company from the Philippines, managed to become a global player in the industry by differentiating its product and learning from existing companies even though it was a late entrant with limited resources.  </a:t>
            </a:r>
          </a:p>
          <a:p>
            <a:pPr eaLnBrk="1" hangingPunct="1"/>
            <a:r>
              <a:rPr lang="en-US" smtClean="0"/>
              <a:t>You can follow Jollibee’s success story in the Management Focus in your text. </a:t>
            </a:r>
          </a:p>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96D8272D-1844-43B6-9024-D9BB69240F75}" type="slidenum">
              <a:rPr lang="en-US"/>
              <a:pPr/>
              <a:t>19</a:t>
            </a:fld>
            <a:endParaRPr lang="en-US"/>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r>
              <a:rPr lang="en-US" sz="1000" smtClean="0"/>
              <a:t>How should a firm enter a market?</a:t>
            </a:r>
          </a:p>
          <a:p>
            <a:pPr eaLnBrk="1" hangingPunct="1"/>
            <a:r>
              <a:rPr lang="en-US" sz="1000" smtClean="0"/>
              <a:t>Recall, that once a company has made the decision to expand internationally, it has to decide how to enter the market.  </a:t>
            </a:r>
          </a:p>
          <a:p>
            <a:pPr eaLnBrk="1" hangingPunct="1"/>
            <a:r>
              <a:rPr lang="en-US" sz="1000" smtClean="0"/>
              <a:t>Should it export or establish a wholly owned subsidiary for example?  </a:t>
            </a:r>
          </a:p>
          <a:p>
            <a:pPr eaLnBrk="1" hangingPunct="1"/>
            <a:r>
              <a:rPr lang="en-US" sz="1000" smtClean="0"/>
              <a:t>As we said earlier, sometimes companies don’t have much choice in the matter, but other times, they have more flexibility.  </a:t>
            </a:r>
          </a:p>
          <a:p>
            <a:pPr eaLnBrk="1" hangingPunct="1"/>
            <a:r>
              <a:rPr lang="en-US" sz="1000" smtClean="0"/>
              <a:t>There are six different ways to enter a market, exporting, turnkey projects, licensing, franchising, joint ventures, and wholly owned subsidiaries.  </a:t>
            </a:r>
          </a:p>
          <a:p>
            <a:pPr eaLnBrk="1" hangingPunct="1"/>
            <a:r>
              <a:rPr lang="en-US" sz="1000" smtClean="0"/>
              <a:t>Most companies begin their global expansion with exporting, and then later switch to other methods.  </a:t>
            </a:r>
          </a:p>
          <a:p>
            <a:pPr eaLnBrk="1" hangingPunct="1"/>
            <a:r>
              <a:rPr lang="en-US" sz="1000" smtClean="0"/>
              <a:t>In some cases, turnkey projects make sense.  In a </a:t>
            </a:r>
            <a:r>
              <a:rPr lang="en-US" sz="1000" b="1" smtClean="0"/>
              <a:t>turnkey project</a:t>
            </a:r>
            <a:r>
              <a:rPr lang="en-US" sz="1000" smtClean="0"/>
              <a:t>, the contractor agrees to handle all the details of the foreign project for the firm, even down to training employees.  </a:t>
            </a:r>
          </a:p>
          <a:p>
            <a:pPr eaLnBrk="1" hangingPunct="1"/>
            <a:r>
              <a:rPr lang="en-US" sz="1000" smtClean="0"/>
              <a:t>At the end of the project, the client is handed the key to the plant that is ready to operate.  </a:t>
            </a:r>
          </a:p>
          <a:p>
            <a:pPr eaLnBrk="1" hangingPunct="1"/>
            <a:r>
              <a:rPr lang="en-US" sz="1000" smtClean="0"/>
              <a:t>This type of arrangement is common in the chemical, pharmaceutical, petroleum refining, and metal refining industries. </a:t>
            </a:r>
          </a:p>
          <a:p>
            <a:pPr eaLnBrk="1" hangingPunct="1"/>
            <a:r>
              <a:rPr lang="en-US" sz="1000" smtClean="0"/>
              <a:t>Licensing is another way that companies can enter foreign markets.  </a:t>
            </a:r>
          </a:p>
          <a:p>
            <a:pPr eaLnBrk="1" hangingPunct="1"/>
            <a:r>
              <a:rPr lang="en-US" sz="1000" smtClean="0"/>
              <a:t>When a firm enters a </a:t>
            </a:r>
            <a:r>
              <a:rPr lang="en-US" sz="1000" b="1" smtClean="0"/>
              <a:t>licensing agreement</a:t>
            </a:r>
            <a:r>
              <a:rPr lang="en-US" sz="1000" smtClean="0"/>
              <a:t> it gives the licensee the rights to intangible property for a specified period of time in exchange for royalties.  </a:t>
            </a:r>
          </a:p>
          <a:p>
            <a:pPr eaLnBrk="1" hangingPunct="1"/>
            <a:r>
              <a:rPr lang="en-US" sz="1000" smtClean="0"/>
              <a:t>What is intangible property? </a:t>
            </a:r>
          </a:p>
          <a:p>
            <a:pPr eaLnBrk="1" hangingPunct="1"/>
            <a:r>
              <a:rPr lang="en-US" sz="1000" smtClean="0"/>
              <a:t>It includes things like patents, inventions, formulas, processes, designs, copyrights, and trademarks. </a:t>
            </a:r>
          </a:p>
          <a:p>
            <a:pPr eaLnBrk="1" hangingPunct="1"/>
            <a:endParaRPr lang="en-US" sz="1000" smtClean="0"/>
          </a:p>
          <a:p>
            <a:pPr eaLnBrk="1" hangingPunct="1"/>
            <a:endParaRPr lang="en-US" sz="1000" smtClean="0"/>
          </a:p>
          <a:p>
            <a:pPr eaLnBrk="1" hangingPunct="1"/>
            <a:endParaRPr lang="en-US" sz="1000" smtClean="0"/>
          </a:p>
          <a:p>
            <a:pPr eaLnBrk="1" hangingPunct="1"/>
            <a:endParaRPr lang="en-US" sz="1000" smtClean="0"/>
          </a:p>
          <a:p>
            <a:pPr eaLnBrk="1" hangingPunct="1"/>
            <a:endParaRPr lang="en-US" sz="100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96D8272D-1844-43B6-9024-D9BB69240F75}" type="slidenum">
              <a:rPr lang="en-US"/>
              <a:pPr/>
              <a:t>20</a:t>
            </a:fld>
            <a:endParaRPr lang="en-US"/>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r>
              <a:rPr lang="en-US" sz="1000" smtClean="0"/>
              <a:t>How should a firm enter a market?</a:t>
            </a:r>
          </a:p>
          <a:p>
            <a:pPr eaLnBrk="1" hangingPunct="1"/>
            <a:r>
              <a:rPr lang="en-US" sz="1000" smtClean="0"/>
              <a:t>Recall, that once a company has made the decision to expand internationally, it has to decide how to enter the market.  </a:t>
            </a:r>
          </a:p>
          <a:p>
            <a:pPr eaLnBrk="1" hangingPunct="1"/>
            <a:r>
              <a:rPr lang="en-US" sz="1000" smtClean="0"/>
              <a:t>Should it export or establish a wholly owned subsidiary for example?  </a:t>
            </a:r>
          </a:p>
          <a:p>
            <a:pPr eaLnBrk="1" hangingPunct="1"/>
            <a:r>
              <a:rPr lang="en-US" sz="1000" smtClean="0"/>
              <a:t>As we said earlier, sometimes companies don’t have much choice in the matter, but other times, they have more flexibility.  </a:t>
            </a:r>
          </a:p>
          <a:p>
            <a:pPr eaLnBrk="1" hangingPunct="1"/>
            <a:r>
              <a:rPr lang="en-US" sz="1000" smtClean="0"/>
              <a:t>There are six different ways to enter a market, exporting, turnkey projects, licensing, franchising, joint ventures, and wholly owned subsidiaries.  </a:t>
            </a:r>
          </a:p>
          <a:p>
            <a:pPr eaLnBrk="1" hangingPunct="1"/>
            <a:r>
              <a:rPr lang="en-US" sz="1000" smtClean="0"/>
              <a:t>Most companies begin their global expansion with exporting, and then later switch to other methods.  </a:t>
            </a:r>
          </a:p>
          <a:p>
            <a:pPr eaLnBrk="1" hangingPunct="1"/>
            <a:r>
              <a:rPr lang="en-US" sz="1000" smtClean="0"/>
              <a:t>In some cases, turnkey projects make sense.  In a </a:t>
            </a:r>
            <a:r>
              <a:rPr lang="en-US" sz="1000" b="1" smtClean="0"/>
              <a:t>turnkey project</a:t>
            </a:r>
            <a:r>
              <a:rPr lang="en-US" sz="1000" smtClean="0"/>
              <a:t>, the contractor agrees to handle all the details of the foreign project for the firm, even down to training employees.  </a:t>
            </a:r>
          </a:p>
          <a:p>
            <a:pPr eaLnBrk="1" hangingPunct="1"/>
            <a:r>
              <a:rPr lang="en-US" sz="1000" smtClean="0"/>
              <a:t>At the end of the project, the client is handed the key to the plant that is ready to operate.  </a:t>
            </a:r>
          </a:p>
          <a:p>
            <a:pPr eaLnBrk="1" hangingPunct="1"/>
            <a:r>
              <a:rPr lang="en-US" sz="1000" smtClean="0"/>
              <a:t>This type of arrangement is common in the chemical, pharmaceutical, petroleum refining, and metal refining industries. </a:t>
            </a:r>
          </a:p>
          <a:p>
            <a:pPr eaLnBrk="1" hangingPunct="1"/>
            <a:r>
              <a:rPr lang="en-US" sz="1000" smtClean="0"/>
              <a:t>Licensing is another way that companies can enter foreign markets.  </a:t>
            </a:r>
          </a:p>
          <a:p>
            <a:pPr eaLnBrk="1" hangingPunct="1"/>
            <a:r>
              <a:rPr lang="en-US" sz="1000" smtClean="0"/>
              <a:t>When a firm enters a </a:t>
            </a:r>
            <a:r>
              <a:rPr lang="en-US" sz="1000" b="1" smtClean="0"/>
              <a:t>licensing agreement</a:t>
            </a:r>
            <a:r>
              <a:rPr lang="en-US" sz="1000" smtClean="0"/>
              <a:t> it gives the licensee the rights to intangible property for a specified period of time in exchange for royalties.  </a:t>
            </a:r>
          </a:p>
          <a:p>
            <a:pPr eaLnBrk="1" hangingPunct="1"/>
            <a:r>
              <a:rPr lang="en-US" sz="1000" smtClean="0"/>
              <a:t>What is intangible property? </a:t>
            </a:r>
          </a:p>
          <a:p>
            <a:pPr eaLnBrk="1" hangingPunct="1"/>
            <a:r>
              <a:rPr lang="en-US" sz="1000" smtClean="0"/>
              <a:t>It includes things like patents, inventions, formulas, processes, designs, copyrights, and trademarks. </a:t>
            </a:r>
          </a:p>
          <a:p>
            <a:pPr eaLnBrk="1" hangingPunct="1"/>
            <a:endParaRPr lang="en-US" sz="1000" smtClean="0"/>
          </a:p>
          <a:p>
            <a:pPr eaLnBrk="1" hangingPunct="1"/>
            <a:endParaRPr lang="en-US" sz="1000" smtClean="0"/>
          </a:p>
          <a:p>
            <a:pPr eaLnBrk="1" hangingPunct="1"/>
            <a:endParaRPr lang="en-US" sz="1000" smtClean="0"/>
          </a:p>
          <a:p>
            <a:pPr eaLnBrk="1" hangingPunct="1"/>
            <a:endParaRPr lang="en-US" sz="1000" smtClean="0"/>
          </a:p>
          <a:p>
            <a:pPr eaLnBrk="1" hangingPunct="1"/>
            <a:endParaRPr lang="en-US" sz="100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96D8272D-1844-43B6-9024-D9BB69240F75}" type="slidenum">
              <a:rPr lang="en-US"/>
              <a:pPr/>
              <a:t>21</a:t>
            </a:fld>
            <a:endParaRPr lang="en-US"/>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r>
              <a:rPr lang="en-US" sz="1000" smtClean="0"/>
              <a:t>How should a firm enter a market?</a:t>
            </a:r>
          </a:p>
          <a:p>
            <a:pPr eaLnBrk="1" hangingPunct="1"/>
            <a:r>
              <a:rPr lang="en-US" sz="1000" smtClean="0"/>
              <a:t>Recall, that once a company has made the decision to expand internationally, it has to decide how to enter the market.  </a:t>
            </a:r>
          </a:p>
          <a:p>
            <a:pPr eaLnBrk="1" hangingPunct="1"/>
            <a:r>
              <a:rPr lang="en-US" sz="1000" smtClean="0"/>
              <a:t>Should it export or establish a wholly owned subsidiary for example?  </a:t>
            </a:r>
          </a:p>
          <a:p>
            <a:pPr eaLnBrk="1" hangingPunct="1"/>
            <a:r>
              <a:rPr lang="en-US" sz="1000" smtClean="0"/>
              <a:t>As we said earlier, sometimes companies don’t have much choice in the matter, but other times, they have more flexibility.  </a:t>
            </a:r>
          </a:p>
          <a:p>
            <a:pPr eaLnBrk="1" hangingPunct="1"/>
            <a:r>
              <a:rPr lang="en-US" sz="1000" smtClean="0"/>
              <a:t>There are six different ways to enter a market, exporting, turnkey projects, licensing, franchising, joint ventures, and wholly owned subsidiaries.  </a:t>
            </a:r>
          </a:p>
          <a:p>
            <a:pPr eaLnBrk="1" hangingPunct="1"/>
            <a:r>
              <a:rPr lang="en-US" sz="1000" smtClean="0"/>
              <a:t>Most companies begin their global expansion with exporting, and then later switch to other methods.  </a:t>
            </a:r>
          </a:p>
          <a:p>
            <a:pPr eaLnBrk="1" hangingPunct="1"/>
            <a:r>
              <a:rPr lang="en-US" sz="1000" smtClean="0"/>
              <a:t>In some cases, turnkey projects make sense.  In a </a:t>
            </a:r>
            <a:r>
              <a:rPr lang="en-US" sz="1000" b="1" smtClean="0"/>
              <a:t>turnkey project</a:t>
            </a:r>
            <a:r>
              <a:rPr lang="en-US" sz="1000" smtClean="0"/>
              <a:t>, the contractor agrees to handle all the details of the foreign project for the firm, even down to training employees.  </a:t>
            </a:r>
          </a:p>
          <a:p>
            <a:pPr eaLnBrk="1" hangingPunct="1"/>
            <a:r>
              <a:rPr lang="en-US" sz="1000" smtClean="0"/>
              <a:t>At the end of the project, the client is handed the key to the plant that is ready to operate.  </a:t>
            </a:r>
          </a:p>
          <a:p>
            <a:pPr eaLnBrk="1" hangingPunct="1"/>
            <a:r>
              <a:rPr lang="en-US" sz="1000" smtClean="0"/>
              <a:t>This type of arrangement is common in the chemical, pharmaceutical, petroleum refining, and metal refining industries. </a:t>
            </a:r>
          </a:p>
          <a:p>
            <a:pPr eaLnBrk="1" hangingPunct="1"/>
            <a:r>
              <a:rPr lang="en-US" sz="1000" smtClean="0"/>
              <a:t>Licensing is another way that companies can enter foreign markets.  </a:t>
            </a:r>
          </a:p>
          <a:p>
            <a:pPr eaLnBrk="1" hangingPunct="1"/>
            <a:r>
              <a:rPr lang="en-US" sz="1000" smtClean="0"/>
              <a:t>When a firm enters a </a:t>
            </a:r>
            <a:r>
              <a:rPr lang="en-US" sz="1000" b="1" smtClean="0"/>
              <a:t>licensing agreement</a:t>
            </a:r>
            <a:r>
              <a:rPr lang="en-US" sz="1000" smtClean="0"/>
              <a:t> it gives the licensee the rights to intangible property for a specified period of time in exchange for royalties.  </a:t>
            </a:r>
          </a:p>
          <a:p>
            <a:pPr eaLnBrk="1" hangingPunct="1"/>
            <a:r>
              <a:rPr lang="en-US" sz="1000" smtClean="0"/>
              <a:t>What is intangible property? </a:t>
            </a:r>
          </a:p>
          <a:p>
            <a:pPr eaLnBrk="1" hangingPunct="1"/>
            <a:r>
              <a:rPr lang="en-US" sz="1000" smtClean="0"/>
              <a:t>It includes things like patents, inventions, formulas, processes, designs, copyrights, and trademarks. </a:t>
            </a:r>
          </a:p>
          <a:p>
            <a:pPr eaLnBrk="1" hangingPunct="1"/>
            <a:endParaRPr lang="en-US" sz="1000" smtClean="0"/>
          </a:p>
          <a:p>
            <a:pPr eaLnBrk="1" hangingPunct="1"/>
            <a:endParaRPr lang="en-US" sz="1000" smtClean="0"/>
          </a:p>
          <a:p>
            <a:pPr eaLnBrk="1" hangingPunct="1"/>
            <a:endParaRPr lang="en-US" sz="1000" smtClean="0"/>
          </a:p>
          <a:p>
            <a:pPr eaLnBrk="1" hangingPunct="1"/>
            <a:endParaRPr lang="en-US" sz="1000" smtClean="0"/>
          </a:p>
          <a:p>
            <a:pPr eaLnBrk="1" hangingPunct="1"/>
            <a:endParaRPr lang="en-US" sz="100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2949E0A8-6F4C-4A15-912F-0A8EB8B6BDE5}" type="slidenum">
              <a:rPr lang="en-US"/>
              <a:pPr/>
              <a:t>22</a:t>
            </a:fld>
            <a:endParaRPr lang="en-US"/>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pPr eaLnBrk="1" hangingPunct="1"/>
            <a:r>
              <a:rPr lang="en-US" smtClean="0"/>
              <a:t>Exporting has two main advantages.  </a:t>
            </a:r>
          </a:p>
          <a:p>
            <a:pPr eaLnBrk="1" hangingPunct="1"/>
            <a:r>
              <a:rPr lang="en-US" smtClean="0"/>
              <a:t>First, exporting lets the firm avoid the costs of establishing manufacturing operations in the host country, and second, exporting can help a firm achieve experience curve and location economies.  </a:t>
            </a:r>
          </a:p>
          <a:p>
            <a:pPr eaLnBrk="1" hangingPunct="1"/>
            <a:r>
              <a:rPr lang="en-US" smtClean="0"/>
              <a:t>However, by exporting, companies may be missing out on opportunities for low cost manufacturing elsewhere, they may incur significant transportation costs or tariff barriers, and they take the chance that agents in the foreign market don’t act in their best interests. </a:t>
            </a:r>
          </a:p>
          <a:p>
            <a:pPr eaLnBrk="1" hangingPunct="1"/>
            <a:endParaRPr lang="en-US" smtClean="0"/>
          </a:p>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73142375-CA79-4ABA-80F6-167322A62BBB}" type="slidenum">
              <a:rPr lang="en-US"/>
              <a:pPr/>
              <a:t>23</a:t>
            </a:fld>
            <a:endParaRPr lang="en-US"/>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r>
              <a:rPr lang="en-US" smtClean="0"/>
              <a:t>Why are turnkey projects attractive?</a:t>
            </a:r>
          </a:p>
          <a:p>
            <a:pPr eaLnBrk="1" hangingPunct="1"/>
            <a:r>
              <a:rPr lang="en-US" smtClean="0"/>
              <a:t>The advantage of a turnkey operation is that it allows firms to earn a return from the know-how involved in assembling and running technologically complex processes.  </a:t>
            </a:r>
          </a:p>
          <a:p>
            <a:pPr eaLnBrk="1" hangingPunct="1"/>
            <a:r>
              <a:rPr lang="en-US" smtClean="0"/>
              <a:t>They make sense in countries where political or economic conditions make it risky to make longer term investments.      </a:t>
            </a:r>
          </a:p>
          <a:p>
            <a:pPr eaLnBrk="1" hangingPunct="1"/>
            <a:r>
              <a:rPr lang="en-US" smtClean="0"/>
              <a:t>Keep in mind however, that a company that enters into turnkey deal won’t have a long-term interest in a country, and so forfeits potential profits.  </a:t>
            </a:r>
          </a:p>
          <a:p>
            <a:pPr eaLnBrk="1" hangingPunct="1"/>
            <a:r>
              <a:rPr lang="en-US" smtClean="0"/>
              <a:t>In addition, because of the nature of the arrangement, the company might create a competitor, particularly if the firm’s process technology is a source of competitive advantage.  </a:t>
            </a:r>
          </a:p>
          <a:p>
            <a:pPr eaLnBrk="1" hangingPunct="1"/>
            <a:r>
              <a:rPr lang="en-US" smtClean="0"/>
              <a:t>Remember, that by selling the process technology through the turnkey project, the firm is essentially selling its competitive advantage! </a:t>
            </a:r>
          </a:p>
          <a:p>
            <a:pPr eaLnBrk="1" hangingPunct="1"/>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93F2CC05-E7B2-4C9D-BF3A-34F3A2E69D54}" type="slidenum">
              <a:rPr lang="en-US"/>
              <a:pPr/>
              <a:t>24</a:t>
            </a:fld>
            <a:endParaRPr lang="en-US"/>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r>
              <a:rPr lang="en-US" smtClean="0"/>
              <a:t>Why is licensing attractive?</a:t>
            </a:r>
          </a:p>
          <a:p>
            <a:pPr eaLnBrk="1" hangingPunct="1"/>
            <a:r>
              <a:rPr lang="en-US" smtClean="0"/>
              <a:t>The advantage of a licensing agreement is that the firm doesn’t have to incur the costs and risk of opening a foreign market, it avoids barriers to investment, and firms can capitalize on market opportunities that might be associated with its intangible property, that it doesn’t want to develop itself.  </a:t>
            </a:r>
          </a:p>
          <a:p>
            <a:pPr eaLnBrk="1" hangingPunct="1"/>
            <a:r>
              <a:rPr lang="en-US" smtClean="0"/>
              <a:t>What are the disadvantages of licensing?</a:t>
            </a:r>
          </a:p>
          <a:p>
            <a:pPr eaLnBrk="1" hangingPunct="1"/>
            <a:r>
              <a:rPr lang="en-US" smtClean="0"/>
              <a:t>One disadvantage is that it doesn’t give the firm the tight control over manufacturing, marketing, and strategy that’s required for realizing experience curve and location economies.  </a:t>
            </a:r>
          </a:p>
          <a:p>
            <a:pPr eaLnBrk="1" hangingPunct="1"/>
            <a:r>
              <a:rPr lang="en-US" smtClean="0"/>
              <a:t>Instead, each licensee sets up its own production operations. </a:t>
            </a:r>
          </a:p>
          <a:p>
            <a:pPr eaLnBrk="1" hangingPunct="1"/>
            <a:r>
              <a:rPr lang="en-US" smtClean="0"/>
              <a:t>A second disadvantage of licensing is that it limits the firm’s ability to coordinate strategic moves across countries by using profits earned in one country to support competitive attacks in another. </a:t>
            </a:r>
          </a:p>
          <a:p>
            <a:pPr eaLnBrk="1" hangingPunct="1"/>
            <a:r>
              <a:rPr lang="en-US" smtClean="0"/>
              <a:t>Licensees will want to keep their own profits.  </a:t>
            </a:r>
          </a:p>
          <a:p>
            <a:pPr eaLnBrk="1" hangingPunct="1"/>
            <a:r>
              <a:rPr lang="en-US" smtClean="0"/>
              <a:t>Third, the company risks losing proprietary information. </a:t>
            </a:r>
          </a:p>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83261D91-5A47-405A-9E1A-DCDCC002753E}" type="slidenum">
              <a:rPr lang="en-US"/>
              <a:pPr/>
              <a:t>25</a:t>
            </a:fld>
            <a:endParaRPr lang="en-US"/>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pPr eaLnBrk="1" hangingPunct="1"/>
            <a:r>
              <a:rPr lang="en-US" smtClean="0"/>
              <a:t>What are the advantages of franchising?</a:t>
            </a:r>
          </a:p>
          <a:p>
            <a:pPr eaLnBrk="1" hangingPunct="1"/>
            <a:r>
              <a:rPr lang="en-US" smtClean="0"/>
              <a:t>The advantages of franchising are similar to those of licensing in that franchising allows firms to avoid many of the costs and risks of opening up a foreign market.  </a:t>
            </a:r>
          </a:p>
          <a:p>
            <a:pPr eaLnBrk="1" hangingPunct="1"/>
            <a:r>
              <a:rPr lang="en-US" smtClean="0"/>
              <a:t>Companies like McDonald’s can use franchising to quickly establish a global presence without incurring significant cost or risk.   </a:t>
            </a:r>
          </a:p>
          <a:p>
            <a:pPr eaLnBrk="1" hangingPunct="1"/>
            <a:r>
              <a:rPr lang="en-US" smtClean="0"/>
              <a:t>Keep in mind however, that like licensing, franchising limits a firm’s ability to take profits out of one country to support competitive attacks in another.  </a:t>
            </a:r>
          </a:p>
          <a:p>
            <a:pPr eaLnBrk="1" hangingPunct="1"/>
            <a:r>
              <a:rPr lang="en-US" smtClean="0"/>
              <a:t>In addition, the physical distance between the franchisor and the franchisee can make it difficult for the franchisor to detect quality problems with the franchisee. </a:t>
            </a:r>
          </a:p>
          <a:p>
            <a:pPr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F800A175-CB10-45F5-9376-A1969457EFC0}" type="slidenum">
              <a:rPr lang="en-US"/>
              <a:pPr/>
              <a:t>28</a:t>
            </a:fld>
            <a:endParaRPr lang="en-US"/>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pPr eaLnBrk="1" hangingPunct="1"/>
            <a:r>
              <a:rPr lang="en-US" smtClean="0"/>
              <a:t>Why form a joint venture?  </a:t>
            </a:r>
          </a:p>
          <a:p>
            <a:pPr eaLnBrk="1" hangingPunct="1"/>
            <a:r>
              <a:rPr lang="en-US" smtClean="0"/>
              <a:t>There are several reasons. </a:t>
            </a:r>
          </a:p>
          <a:p>
            <a:pPr eaLnBrk="1" hangingPunct="1"/>
            <a:r>
              <a:rPr lang="en-US" smtClean="0"/>
              <a:t>First, a joint venture allows a firm to benefit from the local partner’s knowledge of the host country’s competitive conditions, culture, political systems, and business systems.  </a:t>
            </a:r>
          </a:p>
          <a:p>
            <a:pPr eaLnBrk="1" hangingPunct="1"/>
            <a:r>
              <a:rPr lang="en-US" smtClean="0"/>
              <a:t>Second, by forming a joint venture, a firm can share the costs and risks of opening the foreign market. </a:t>
            </a:r>
          </a:p>
          <a:p>
            <a:pPr eaLnBrk="1" hangingPunct="1"/>
            <a:r>
              <a:rPr lang="en-US" smtClean="0"/>
              <a:t>Finally, in some cases, joint ventures make the most sense from a political standpoint.  </a:t>
            </a:r>
          </a:p>
          <a:p>
            <a:pPr eaLnBrk="1" hangingPunct="1"/>
            <a:r>
              <a:rPr lang="en-US" smtClean="0"/>
              <a:t>As you might recall from the Opening Case, General Electric has captured many of these benefits through its joint ventures with firms in foreign markets.</a:t>
            </a:r>
          </a:p>
          <a:p>
            <a:pPr eaLnBrk="1" hangingPunct="1"/>
            <a:r>
              <a:rPr lang="en-US" smtClean="0"/>
              <a:t>You might have already guessed however, that with these benefits comes the risk of giving away control over technology.  </a:t>
            </a:r>
          </a:p>
          <a:p>
            <a:pPr eaLnBrk="1" hangingPunct="1"/>
            <a:r>
              <a:rPr lang="en-US" smtClean="0"/>
              <a:t>Companies have to be careful how they structure agreements to minimize this risk.  </a:t>
            </a:r>
          </a:p>
          <a:p>
            <a:pPr eaLnBrk="1" hangingPunct="1"/>
            <a:r>
              <a:rPr lang="en-US" smtClean="0"/>
              <a:t>Other disadvantages include the inability to realize experience curve or location economies because firms don’t have tight control over subsidiaries.  </a:t>
            </a:r>
          </a:p>
          <a:p>
            <a:pPr eaLnBrk="1" hangingPunct="1"/>
            <a:r>
              <a:rPr lang="en-US" smtClean="0"/>
              <a:t>Finally, shared ownership can lead to conflicts and battles for control if goals and objectives change over time. </a:t>
            </a:r>
          </a:p>
          <a:p>
            <a:pPr eaLnBrk="1" hangingPunct="1"/>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B959B2B1-58FD-4132-ABFD-BBAA1CF74D2F}" type="slidenum">
              <a:rPr lang="en-US"/>
              <a:pPr/>
              <a:t>29</a:t>
            </a:fld>
            <a:endParaRPr lang="en-US"/>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eaLnBrk="1" hangingPunct="1"/>
            <a:r>
              <a:rPr lang="en-US" smtClean="0"/>
              <a:t>What are the advantages of setting up a wholly owned subsidiary?  </a:t>
            </a:r>
          </a:p>
          <a:p>
            <a:pPr eaLnBrk="1" hangingPunct="1"/>
            <a:r>
              <a:rPr lang="en-US" smtClean="0"/>
              <a:t>There are several advantages.  </a:t>
            </a:r>
          </a:p>
          <a:p>
            <a:pPr eaLnBrk="1" hangingPunct="1"/>
            <a:r>
              <a:rPr lang="en-US" smtClean="0"/>
              <a:t>A wholly owned subsidiary reduces the risk of losing control over core competencies, and it gives the firms the tight control over operations in different countries that’s necessary for a global strategic coordination approach where profits from one market are used to support competitive attacks in other markets.</a:t>
            </a:r>
          </a:p>
          <a:p>
            <a:pPr eaLnBrk="1" hangingPunct="1"/>
            <a:r>
              <a:rPr lang="en-US" smtClean="0"/>
              <a:t>A wholly owned subsidiary might also be important to firms that are trying to realize location and experience curve economies.  </a:t>
            </a:r>
          </a:p>
          <a:p>
            <a:pPr eaLnBrk="1" hangingPunct="1"/>
            <a:r>
              <a:rPr lang="en-US" smtClean="0"/>
              <a:t>This might be particularly important for firms following global or transnational strategies. </a:t>
            </a:r>
          </a:p>
          <a:p>
            <a:pPr eaLnBrk="1" hangingPunct="1"/>
            <a:r>
              <a:rPr lang="en-US" smtClean="0"/>
              <a:t>A big downside of a wholly owned subsidiary though, is that the firm bears the full costs and risks of setting up foreign operations. </a:t>
            </a:r>
          </a:p>
          <a:p>
            <a:pPr eaLnBrk="1" hangingPunct="1"/>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C33A94D9-4FB3-4842-87FE-53ACD529B870}" type="slidenum">
              <a:rPr lang="en-US"/>
              <a:pPr/>
              <a:t>30</a:t>
            </a:fld>
            <a:endParaRPr lang="en-US"/>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r>
              <a:rPr lang="en-US" smtClean="0"/>
              <a:t>So, which entry method should a firm choose?  </a:t>
            </a:r>
          </a:p>
          <a:p>
            <a:pPr eaLnBrk="1" hangingPunct="1"/>
            <a:r>
              <a:rPr lang="en-US" smtClean="0"/>
              <a:t>The answer is that a firm has to consider the trade-offs involved with each choice.  </a:t>
            </a:r>
          </a:p>
          <a:p>
            <a:pPr eaLnBrk="1" hangingPunct="1"/>
            <a:r>
              <a:rPr lang="en-US" smtClean="0"/>
              <a:t>As we’ve discussed, there are advantages and disadvantages associated with each method.</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B6CBD4AA-AE2E-45E7-B9F5-E46509506A5A}" type="slidenum">
              <a:rPr lang="en-US"/>
              <a:pPr/>
              <a:t>31</a:t>
            </a:fld>
            <a:endParaRPr lang="en-US"/>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pPr eaLnBrk="1" hangingPunct="1">
              <a:lnSpc>
                <a:spcPct val="90000"/>
              </a:lnSpc>
            </a:pPr>
            <a:r>
              <a:rPr lang="en-US" smtClean="0"/>
              <a:t>We can make some generalizations about the optimal method of expansion.  </a:t>
            </a:r>
          </a:p>
          <a:p>
            <a:pPr eaLnBrk="1" hangingPunct="1">
              <a:lnSpc>
                <a:spcPct val="90000"/>
              </a:lnSpc>
            </a:pPr>
            <a:r>
              <a:rPr lang="en-US" smtClean="0"/>
              <a:t>Firms should consider their core competencies when they think about the trade-offs involved with the different entry methods.  </a:t>
            </a:r>
          </a:p>
          <a:p>
            <a:pPr eaLnBrk="1" hangingPunct="1">
              <a:lnSpc>
                <a:spcPct val="90000"/>
              </a:lnSpc>
            </a:pPr>
            <a:r>
              <a:rPr lang="en-US" smtClean="0"/>
              <a:t>For example, does the firm have core competencies based on technological know-how, or on management know-how?</a:t>
            </a:r>
          </a:p>
          <a:p>
            <a:pPr eaLnBrk="1" hangingPunct="1">
              <a:lnSpc>
                <a:spcPct val="90000"/>
              </a:lnSpc>
            </a:pPr>
            <a:r>
              <a:rPr lang="en-US" smtClean="0"/>
              <a:t>Firms with core competencies based on </a:t>
            </a:r>
            <a:r>
              <a:rPr lang="en-US" b="1" smtClean="0"/>
              <a:t>technological know how</a:t>
            </a:r>
            <a:r>
              <a:rPr lang="en-US" smtClean="0"/>
              <a:t> should avoid licensing and joint venture arrangements to avoid losing control over the technology.  </a:t>
            </a:r>
          </a:p>
          <a:p>
            <a:pPr eaLnBrk="1" hangingPunct="1">
              <a:lnSpc>
                <a:spcPct val="90000"/>
              </a:lnSpc>
            </a:pPr>
            <a:r>
              <a:rPr lang="en-US" smtClean="0"/>
              <a:t>Sometimes however, a firm will engage in licensing even if it does run the risk of losing proprietary know how.  </a:t>
            </a:r>
          </a:p>
          <a:p>
            <a:pPr eaLnBrk="1" hangingPunct="1">
              <a:lnSpc>
                <a:spcPct val="90000"/>
              </a:lnSpc>
            </a:pPr>
            <a:r>
              <a:rPr lang="en-US" smtClean="0"/>
              <a:t>Usually, this will be done if the firm believes that its technological advantage is only transitory, or that it can establish its technology as the dominant design.  </a:t>
            </a:r>
          </a:p>
          <a:p>
            <a:pPr eaLnBrk="1" hangingPunct="1">
              <a:lnSpc>
                <a:spcPct val="90000"/>
              </a:lnSpc>
            </a:pPr>
            <a:r>
              <a:rPr lang="en-US" smtClean="0"/>
              <a:t>Firms, like McDonald’s, that base their competitive advantage on </a:t>
            </a:r>
            <a:r>
              <a:rPr lang="en-US" b="1" smtClean="0"/>
              <a:t>management know-how</a:t>
            </a:r>
            <a:r>
              <a:rPr lang="en-US" smtClean="0"/>
              <a:t>, don’t run the same risks as firms with technological know how.  McDonald’s brand name is protected by trademarks for example, so it doesn’t have to worry about losing control over management skills.  </a:t>
            </a:r>
          </a:p>
          <a:p>
            <a:pPr eaLnBrk="1" hangingPunct="1">
              <a:lnSpc>
                <a:spcPct val="90000"/>
              </a:lnSpc>
            </a:pPr>
            <a:r>
              <a:rPr lang="en-US" smtClean="0"/>
              <a:t>For these types of companies, licensing or franchising may be an attractive option. </a:t>
            </a:r>
          </a:p>
          <a:p>
            <a:pPr eaLnBrk="1" hangingPunct="1">
              <a:lnSpc>
                <a:spcPct val="90000"/>
              </a:lnSpc>
            </a:pPr>
            <a:r>
              <a:rPr lang="en-US" smtClean="0"/>
              <a:t>Joint ventures can also be a good alternative because not only are they more politically acceptable than wholly owned operations, but local partners can also offer knowledge of the local market.</a:t>
            </a:r>
          </a:p>
          <a:p>
            <a:pPr eaLnBrk="1" hangingPunct="1">
              <a:lnSpc>
                <a:spcPct val="90000"/>
              </a:lnSpc>
            </a:pPr>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3694208D-10CF-44FC-809A-0A16801F8BED}" type="slidenum">
              <a:rPr lang="en-US"/>
              <a:pPr/>
              <a:t>32</a:t>
            </a:fld>
            <a:endParaRPr lang="en-US"/>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pPr eaLnBrk="1" hangingPunct="1"/>
            <a:r>
              <a:rPr lang="en-US" smtClean="0"/>
              <a:t>Another factor that can influence the choice of entry mode is pressure for cost reduction.  </a:t>
            </a:r>
          </a:p>
          <a:p>
            <a:pPr eaLnBrk="1" hangingPunct="1"/>
            <a:r>
              <a:rPr lang="en-US" smtClean="0"/>
              <a:t>The greater the pressure to cut costs, the more likely the firm will choose some combination of exporting and wholly owned subsidiaries.  </a:t>
            </a:r>
          </a:p>
          <a:p>
            <a:pPr eaLnBrk="1" hangingPunct="1"/>
            <a:r>
              <a:rPr lang="en-US" smtClean="0"/>
              <a:t>By taking this strategy, firms are in a better position to achieve location and scale economies, and maintain control over manufacturing and distribution. </a:t>
            </a:r>
          </a:p>
          <a:p>
            <a:pPr eaLnBrk="1" hangingPunct="1"/>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341F1041-46FC-4FCF-87E1-941064E2077F}" type="slidenum">
              <a:rPr lang="en-US"/>
              <a:pPr/>
              <a:t>33</a:t>
            </a:fld>
            <a:endParaRPr lang="en-US"/>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pPr eaLnBrk="1" hangingPunct="1"/>
            <a:r>
              <a:rPr lang="en-US" smtClean="0"/>
              <a:t>Suppose a firm decides to go it alone, or operate through a wholly owned subsidiary.  Should the firm build a subsidiary from scratch, a greenfield investment or acquire as existing firm?  </a:t>
            </a:r>
          </a:p>
          <a:p>
            <a:pPr eaLnBrk="1" hangingPunct="1"/>
            <a:r>
              <a:rPr lang="en-US" smtClean="0"/>
              <a:t>Remember, that in the last decade or so, we’ve seen a significant increase in the number of mergers and acquisitions. </a:t>
            </a:r>
          </a:p>
          <a:p>
            <a:pPr eaLnBrk="1" hangingPunct="1"/>
            <a:r>
              <a:rPr lang="en-US" smtClean="0"/>
              <a:t>Generally, acquisitions work well when the market already has well-established competitors or when global competitors are interested in building a market presence</a:t>
            </a:r>
          </a:p>
          <a:p>
            <a:pPr eaLnBrk="1" hangingPunct="1"/>
            <a:r>
              <a:rPr lang="en-US" smtClean="0"/>
              <a:t>A greenfield venture may be better when the firm needs to transfer organizationally embedded competencies, skills, routines, and culture </a:t>
            </a:r>
          </a:p>
          <a:p>
            <a:pPr eaLnBrk="1" hangingPunct="1"/>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33E6703E-7680-44B6-8C2F-4F756A0D2CEC}" type="slidenum">
              <a:rPr lang="en-US"/>
              <a:pPr/>
              <a:t>34</a:t>
            </a:fld>
            <a:endParaRPr lang="en-US"/>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r>
              <a:rPr lang="en-US" sz="1000" smtClean="0"/>
              <a:t>Why are acquisitions attractive?</a:t>
            </a:r>
          </a:p>
          <a:p>
            <a:pPr eaLnBrk="1" hangingPunct="1"/>
            <a:r>
              <a:rPr lang="en-US" sz="1000" smtClean="0"/>
              <a:t>Acquisitions offer three main benefits.  </a:t>
            </a:r>
          </a:p>
          <a:p>
            <a:pPr eaLnBrk="1" hangingPunct="1"/>
            <a:r>
              <a:rPr lang="en-US" sz="1000" smtClean="0"/>
              <a:t>They’re quicker to execute than greenfield investments.  They enable firms to preempt their competitors,. They’re less risky than starting from scratch. </a:t>
            </a:r>
          </a:p>
          <a:p>
            <a:pPr eaLnBrk="1" hangingPunct="1"/>
            <a:r>
              <a:rPr lang="en-US" sz="1000" smtClean="0"/>
              <a:t>Keep in mind that an acquisition doesn’t guarantee success!</a:t>
            </a:r>
          </a:p>
          <a:p>
            <a:pPr eaLnBrk="1" hangingPunct="1"/>
            <a:r>
              <a:rPr lang="en-US" sz="1000" smtClean="0"/>
              <a:t>Why do acquisitions fail?  </a:t>
            </a:r>
          </a:p>
          <a:p>
            <a:pPr eaLnBrk="1" hangingPunct="1"/>
            <a:r>
              <a:rPr lang="en-US" sz="1000" smtClean="0"/>
              <a:t>There are several reasons.  </a:t>
            </a:r>
          </a:p>
          <a:p>
            <a:pPr eaLnBrk="1" hangingPunct="1"/>
            <a:r>
              <a:rPr lang="en-US" sz="1000" smtClean="0"/>
              <a:t>Sometimes firms pay too much for their acquisitions.  </a:t>
            </a:r>
          </a:p>
          <a:p>
            <a:pPr eaLnBrk="1" hangingPunct="1"/>
            <a:r>
              <a:rPr lang="en-US" sz="1000" smtClean="0"/>
              <a:t>Sometimes, the cultures of the two firms don’t mesh well.  </a:t>
            </a:r>
          </a:p>
          <a:p>
            <a:pPr eaLnBrk="1" hangingPunct="1"/>
            <a:r>
              <a:rPr lang="en-US" sz="1000" smtClean="0"/>
              <a:t>A third problem that can cause an acquisition to fail occurs when attempts to realize synergies through the integration of the two firms run into roadblocks or take longer than anticipated.  Finally, inadequate pre-acquisition screening can also cause problems.  Sometimes, prescreening is poor because a company is trying to beat out another firm for the acquisition.  </a:t>
            </a:r>
          </a:p>
          <a:p>
            <a:pPr eaLnBrk="1" hangingPunct="1"/>
            <a:r>
              <a:rPr lang="en-US" sz="1000" smtClean="0"/>
              <a:t>Other times, though, there is simply a failure to thoroughly analyze the candidate firm.</a:t>
            </a:r>
          </a:p>
          <a:p>
            <a:pPr eaLnBrk="1" hangingPunct="1"/>
            <a:r>
              <a:rPr lang="en-US" sz="1000" smtClean="0"/>
              <a:t>How can firms minimize the risk of failure?  </a:t>
            </a:r>
          </a:p>
          <a:p>
            <a:pPr eaLnBrk="1" hangingPunct="1"/>
            <a:r>
              <a:rPr lang="en-US" sz="1000" smtClean="0"/>
              <a:t>One way to try make an acquisition more successful is to careful screen the firm that’s to be acquired and be sure that you don’t pay too much, that there won’t be any nasty surprises, and that the two organizational cultures will mesh well.  </a:t>
            </a:r>
          </a:p>
          <a:p>
            <a:pPr eaLnBrk="1" hangingPunct="1"/>
            <a:r>
              <a:rPr lang="en-US" sz="1000" smtClean="0"/>
              <a:t>Then, once the acquisition has taken place, firms should move quickly to integrate the units.</a:t>
            </a:r>
          </a:p>
          <a:p>
            <a:pPr eaLnBrk="1" hangingPunct="1"/>
            <a:endParaRPr lang="en-US" sz="1000"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33E6703E-7680-44B6-8C2F-4F756A0D2CEC}" type="slidenum">
              <a:rPr lang="en-US"/>
              <a:pPr/>
              <a:t>35</a:t>
            </a:fld>
            <a:endParaRPr lang="en-US"/>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r>
              <a:rPr lang="en-US" sz="1000" smtClean="0"/>
              <a:t>Why are acquisitions attractive?</a:t>
            </a:r>
          </a:p>
          <a:p>
            <a:pPr eaLnBrk="1" hangingPunct="1"/>
            <a:r>
              <a:rPr lang="en-US" sz="1000" smtClean="0"/>
              <a:t>Acquisitions offer three main benefits.  </a:t>
            </a:r>
          </a:p>
          <a:p>
            <a:pPr eaLnBrk="1" hangingPunct="1"/>
            <a:r>
              <a:rPr lang="en-US" sz="1000" smtClean="0"/>
              <a:t>They’re quicker to execute than greenfield investments.  They enable firms to preempt their competitors,. They’re less risky than starting from scratch. </a:t>
            </a:r>
          </a:p>
          <a:p>
            <a:pPr eaLnBrk="1" hangingPunct="1"/>
            <a:r>
              <a:rPr lang="en-US" sz="1000" smtClean="0"/>
              <a:t>Keep in mind that an acquisition doesn’t guarantee success!</a:t>
            </a:r>
          </a:p>
          <a:p>
            <a:pPr eaLnBrk="1" hangingPunct="1"/>
            <a:r>
              <a:rPr lang="en-US" sz="1000" smtClean="0"/>
              <a:t>Why do acquisitions fail?  </a:t>
            </a:r>
          </a:p>
          <a:p>
            <a:pPr eaLnBrk="1" hangingPunct="1"/>
            <a:r>
              <a:rPr lang="en-US" sz="1000" smtClean="0"/>
              <a:t>There are several reasons.  </a:t>
            </a:r>
          </a:p>
          <a:p>
            <a:pPr eaLnBrk="1" hangingPunct="1"/>
            <a:r>
              <a:rPr lang="en-US" sz="1000" smtClean="0"/>
              <a:t>Sometimes firms pay too much for their acquisitions.  </a:t>
            </a:r>
          </a:p>
          <a:p>
            <a:pPr eaLnBrk="1" hangingPunct="1"/>
            <a:r>
              <a:rPr lang="en-US" sz="1000" smtClean="0"/>
              <a:t>Sometimes, the cultures of the two firms don’t mesh well.  </a:t>
            </a:r>
          </a:p>
          <a:p>
            <a:pPr eaLnBrk="1" hangingPunct="1"/>
            <a:r>
              <a:rPr lang="en-US" sz="1000" smtClean="0"/>
              <a:t>A third problem that can cause an acquisition to fail occurs when attempts to realize synergies through the integration of the two firms run into roadblocks or take longer than anticipated.  Finally, inadequate pre-acquisition screening can also cause problems.  Sometimes, prescreening is poor because a company is trying to beat out another firm for the acquisition.  </a:t>
            </a:r>
          </a:p>
          <a:p>
            <a:pPr eaLnBrk="1" hangingPunct="1"/>
            <a:r>
              <a:rPr lang="en-US" sz="1000" smtClean="0"/>
              <a:t>Other times, though, there is simply a failure to thoroughly analyze the candidate firm.</a:t>
            </a:r>
          </a:p>
          <a:p>
            <a:pPr eaLnBrk="1" hangingPunct="1"/>
            <a:r>
              <a:rPr lang="en-US" sz="1000" smtClean="0"/>
              <a:t>How can firms minimize the risk of failure?  </a:t>
            </a:r>
          </a:p>
          <a:p>
            <a:pPr eaLnBrk="1" hangingPunct="1"/>
            <a:r>
              <a:rPr lang="en-US" sz="1000" smtClean="0"/>
              <a:t>One way to try make an acquisition more successful is to careful screen the firm that’s to be acquired and be sure that you don’t pay too much, that there won’t be any nasty surprises, and that the two organizational cultures will mesh well.  </a:t>
            </a:r>
          </a:p>
          <a:p>
            <a:pPr eaLnBrk="1" hangingPunct="1"/>
            <a:r>
              <a:rPr lang="en-US" sz="1000" smtClean="0"/>
              <a:t>Then, once the acquisition has taken place, firms should move quickly to integrate the units.</a:t>
            </a:r>
          </a:p>
          <a:p>
            <a:pPr eaLnBrk="1" hangingPunct="1"/>
            <a:endParaRPr lang="en-US" sz="1000"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DFD7C63C-0205-495C-AD20-C5D35A9E15EB}" type="slidenum">
              <a:rPr lang="en-US"/>
              <a:pPr/>
              <a:t>36</a:t>
            </a:fld>
            <a:endParaRPr lang="en-US"/>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pPr eaLnBrk="1" hangingPunct="1"/>
            <a:r>
              <a:rPr lang="en-US" smtClean="0"/>
              <a:t>You may be wondering, given that so much FDI is in the form of acquisitions, whether a greenfield investment makes sense.  In some cases the answer is yes.  </a:t>
            </a:r>
          </a:p>
          <a:p>
            <a:pPr eaLnBrk="1" hangingPunct="1"/>
            <a:r>
              <a:rPr lang="en-US" smtClean="0"/>
              <a:t>When does a greenfield investment makes sense?</a:t>
            </a:r>
          </a:p>
          <a:p>
            <a:pPr eaLnBrk="1" hangingPunct="1"/>
            <a:r>
              <a:rPr lang="en-US" smtClean="0"/>
              <a:t>The main advantage of a greenfield investment is that it allows the firm to build the kind of subsidiary it wants.  </a:t>
            </a:r>
          </a:p>
          <a:p>
            <a:pPr eaLnBrk="1" hangingPunct="1"/>
            <a:r>
              <a:rPr lang="en-US" smtClean="0"/>
              <a:t>In other words, the firm doesn’t inherit someone else’s problems!</a:t>
            </a:r>
          </a:p>
          <a:p>
            <a:pPr eaLnBrk="1" hangingPunct="1"/>
            <a:r>
              <a:rPr lang="en-US" smtClean="0"/>
              <a:t>Keep in mind though, that greenfield investments take longer to set up, and that because they’re not a proven establishment, they can be more risky!</a:t>
            </a:r>
          </a:p>
          <a:p>
            <a:pPr eaLnBrk="1" hangingPunct="1"/>
            <a:endParaRPr 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8DEF7E53-DE25-494B-BBA3-26E33C636650}" type="slidenum">
              <a:rPr lang="en-US"/>
              <a:pPr/>
              <a:t>37</a:t>
            </a:fld>
            <a:endParaRPr lang="en-US"/>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pPr eaLnBrk="1" hangingPunct="1"/>
            <a:r>
              <a:rPr lang="en-US" smtClean="0"/>
              <a:t>Now, let’s move on to strategic alliances.  </a:t>
            </a:r>
            <a:endParaRPr lang="en-US" b="1" smtClean="0"/>
          </a:p>
          <a:p>
            <a:pPr eaLnBrk="1" hangingPunct="1"/>
            <a:r>
              <a:rPr lang="en-US" b="1" smtClean="0"/>
              <a:t>Strategic alliances</a:t>
            </a:r>
            <a:r>
              <a:rPr lang="en-US" smtClean="0"/>
              <a:t> are cooperative agreements between potential or actual competitors.  </a:t>
            </a:r>
          </a:p>
          <a:p>
            <a:pPr eaLnBrk="1" hangingPunct="1"/>
            <a:r>
              <a:rPr lang="en-US" smtClean="0"/>
              <a:t>They can include arrangements like joint ventures or shorter-term contractual agreements.</a:t>
            </a:r>
          </a:p>
          <a:p>
            <a:pPr eaLnBrk="1" hangingPunct="1"/>
            <a:r>
              <a:rPr lang="en-US" smtClean="0"/>
              <a:t>In recent years, the number of strategic alliances in international business has exploded! </a:t>
            </a:r>
          </a:p>
          <a:p>
            <a:pPr eaLnBrk="1" hangingPunct="1"/>
            <a:endParaRPr 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fld id="{D8AC054B-CB90-4D2A-BA1A-B34982DE4A45}" type="slidenum">
              <a:rPr lang="en-US"/>
              <a:pPr/>
              <a:t>38</a:t>
            </a:fld>
            <a:endParaRPr lang="en-US"/>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ln/>
        </p:spPr>
        <p:txBody>
          <a:bodyPr/>
          <a:lstStyle/>
          <a:p>
            <a:pPr eaLnBrk="1" hangingPunct="1"/>
            <a:r>
              <a:rPr lang="en-US" smtClean="0"/>
              <a:t>Why are strategic alliances attractive?</a:t>
            </a:r>
          </a:p>
          <a:p>
            <a:pPr eaLnBrk="1" hangingPunct="1"/>
            <a:r>
              <a:rPr lang="en-US" smtClean="0"/>
              <a:t>Strategic alliances can make it easier to get into foreign markets because a local partner will be familiar with operating in the market, they can allow firms to share the costs and risks of new product or process development, and they can bring together complementary skills and assets that neither company could easily develop on its own. </a:t>
            </a:r>
          </a:p>
          <a:p>
            <a:pPr eaLnBrk="1" hangingPunct="1"/>
            <a:r>
              <a:rPr lang="en-US" smtClean="0"/>
              <a:t>Keep in mind though, that there is a downside to strategic alliances.  </a:t>
            </a:r>
          </a:p>
          <a:p>
            <a:pPr eaLnBrk="1" hangingPunct="1"/>
            <a:r>
              <a:rPr lang="en-US" smtClean="0"/>
              <a:t>They can give competitors low cost routes to new technology and markets, and without proper safeguards, a company might find that it gives away more than it receives! </a:t>
            </a:r>
          </a:p>
          <a:p>
            <a:pPr eaLnBrk="1" hangingPunct="1"/>
            <a:endParaRPr 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p>
            <a:fld id="{A78A9315-61AC-4D67-A42E-9735DD0A9FCB}" type="slidenum">
              <a:rPr lang="en-US"/>
              <a:pPr/>
              <a:t>39</a:t>
            </a:fld>
            <a:endParaRPr lang="en-US"/>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r>
              <a:rPr lang="en-US" smtClean="0"/>
              <a:t>How can companies increase the chances for a successful strategic alliance?</a:t>
            </a:r>
          </a:p>
          <a:p>
            <a:pPr eaLnBrk="1" hangingPunct="1"/>
            <a:r>
              <a:rPr lang="en-US" smtClean="0"/>
              <a:t>Studies show that success in an alliance is a function of partner selection, alliance structure, and the management of the alliance.  </a:t>
            </a:r>
          </a:p>
          <a:p>
            <a:pPr eaLnBrk="1" hangingPunct="1"/>
            <a:r>
              <a:rPr lang="en-US" smtClean="0"/>
              <a:t>Let’s talk about each of these factors. </a:t>
            </a:r>
          </a:p>
          <a:p>
            <a:pPr eaLnBrk="1" hangingPunct="1"/>
            <a:r>
              <a:rPr lang="en-US" smtClean="0"/>
              <a:t>What makes a good strategic alliance partner?</a:t>
            </a:r>
          </a:p>
          <a:p>
            <a:pPr eaLnBrk="1" hangingPunct="1"/>
            <a:r>
              <a:rPr lang="en-US" smtClean="0"/>
              <a:t>When a firm looks for a partner it should find one that helps the company achieve its goals and has the capabilities the firm lacks and values.  </a:t>
            </a:r>
          </a:p>
          <a:p>
            <a:pPr eaLnBrk="1" hangingPunct="1"/>
            <a:r>
              <a:rPr lang="en-US" smtClean="0"/>
              <a:t>A good partner will also share the firm’s vision for the goals of the alliance, and won’t act opportunistically. </a:t>
            </a:r>
          </a:p>
          <a:p>
            <a:pPr eaLnBrk="1" hangingPunct="1"/>
            <a:endParaRPr 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p>
            <a:fld id="{2C2D1490-99CD-4EF8-8611-E63AE9782276}" type="slidenum">
              <a:rPr lang="en-US"/>
              <a:pPr/>
              <a:t>40</a:t>
            </a:fld>
            <a:endParaRPr lang="en-US"/>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r>
              <a:rPr lang="en-US" smtClean="0"/>
              <a:t>How should an alliance be structured?</a:t>
            </a:r>
          </a:p>
          <a:p>
            <a:pPr eaLnBrk="1" hangingPunct="1"/>
            <a:r>
              <a:rPr lang="en-US" smtClean="0"/>
              <a:t>A company should structure the alliance so that it’s difficult to transfer technology that’s not meant to be transferred.  </a:t>
            </a:r>
          </a:p>
          <a:p>
            <a:pPr eaLnBrk="1" hangingPunct="1"/>
            <a:r>
              <a:rPr lang="en-US" smtClean="0"/>
              <a:t>There should also be contractual safeguards against opportunistic behavior, and the skills and technologies that are to be swapped should be agreed upon in advance so that there’s equitable gain. </a:t>
            </a:r>
          </a:p>
          <a:p>
            <a:pPr eaLnBrk="1" hangingPunct="1"/>
            <a:r>
              <a:rPr lang="en-US" smtClean="0"/>
              <a:t>Finally, for a strategic alliance to work well, managers from both companies need to work together to build interpersonal relationships.  </a:t>
            </a:r>
          </a:p>
          <a:p>
            <a:pPr eaLnBrk="1" hangingPunct="1"/>
            <a:r>
              <a:rPr lang="en-US" smtClean="0"/>
              <a:t>Trust is important in alliances.  </a:t>
            </a:r>
          </a:p>
          <a:p>
            <a:pPr eaLnBrk="1" hangingPunct="1"/>
            <a:r>
              <a:rPr lang="en-US" smtClean="0"/>
              <a:t>Managers should also recognize that a major determinant of how much a company gains from an alliance is its ability to learn from its partner.  </a:t>
            </a:r>
          </a:p>
          <a:p>
            <a:pPr eaLnBrk="1" hangingPunct="1"/>
            <a:r>
              <a:rPr lang="en-US" smtClean="0"/>
              <a:t>So, rather than simply looking at an alliance as a means of cutting costs, managers need too focus on learning opportunities as well. </a:t>
            </a:r>
          </a:p>
          <a:p>
            <a:pPr eaLnBrk="1" hangingPunct="1"/>
            <a:endParaRPr 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p>
            <a:fld id="{2C2D1490-99CD-4EF8-8611-E63AE9782276}" type="slidenum">
              <a:rPr lang="en-US"/>
              <a:pPr/>
              <a:t>41</a:t>
            </a:fld>
            <a:endParaRPr lang="en-US"/>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r>
              <a:rPr lang="en-US" smtClean="0"/>
              <a:t>How should an alliance be structured?</a:t>
            </a:r>
          </a:p>
          <a:p>
            <a:pPr eaLnBrk="1" hangingPunct="1"/>
            <a:r>
              <a:rPr lang="en-US" smtClean="0"/>
              <a:t>A company should structure the alliance so that it’s difficult to transfer technology that’s not meant to be transferred.  </a:t>
            </a:r>
          </a:p>
          <a:p>
            <a:pPr eaLnBrk="1" hangingPunct="1"/>
            <a:r>
              <a:rPr lang="en-US" smtClean="0"/>
              <a:t>There should also be contractual safeguards against opportunistic behavior, and the skills and technologies that are to be swapped should be agreed upon in advance so that there’s equitable gain. </a:t>
            </a:r>
          </a:p>
          <a:p>
            <a:pPr eaLnBrk="1" hangingPunct="1"/>
            <a:r>
              <a:rPr lang="en-US" smtClean="0"/>
              <a:t>Finally, for a strategic alliance to work well, managers from both companies need to work together to build interpersonal relationships.  </a:t>
            </a:r>
          </a:p>
          <a:p>
            <a:pPr eaLnBrk="1" hangingPunct="1"/>
            <a:r>
              <a:rPr lang="en-US" smtClean="0"/>
              <a:t>Trust is important in alliances.  </a:t>
            </a:r>
          </a:p>
          <a:p>
            <a:pPr eaLnBrk="1" hangingPunct="1"/>
            <a:r>
              <a:rPr lang="en-US" smtClean="0"/>
              <a:t>Managers should also recognize that a major determinant of how much a company gains from an alliance is its ability to learn from its partner.  </a:t>
            </a:r>
          </a:p>
          <a:p>
            <a:pPr eaLnBrk="1" hangingPunct="1"/>
            <a:r>
              <a:rPr lang="en-US" smtClean="0"/>
              <a:t>So, rather than simply looking at an alliance as a means of cutting costs, managers need too focus on learning opportunities as well. </a:t>
            </a:r>
          </a:p>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8763" cy="6851650"/>
            <a:chOff x="1" y="0"/>
            <a:chExt cx="5763" cy="4316"/>
          </a:xfrm>
        </p:grpSpPr>
        <p:sp>
          <p:nvSpPr>
            <p:cNvPr id="5"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6"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7"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grpSp>
          <p:nvGrpSpPr>
            <p:cNvPr id="8" name="Group 6"/>
            <p:cNvGrpSpPr>
              <a:grpSpLocks/>
            </p:cNvGrpSpPr>
            <p:nvPr/>
          </p:nvGrpSpPr>
          <p:grpSpPr bwMode="auto">
            <a:xfrm>
              <a:off x="288" y="0"/>
              <a:ext cx="5098" cy="4316"/>
              <a:chOff x="288" y="0"/>
              <a:chExt cx="5098" cy="4316"/>
            </a:xfrm>
          </p:grpSpPr>
          <p:sp>
            <p:nvSpPr>
              <p:cNvPr id="28"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29"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0"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1"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2"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3"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4"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5"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6"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7"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8"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9"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0"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grpSp>
        <p:sp>
          <p:nvSpPr>
            <p:cNvPr id="9"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10"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11"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12"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pPr>
                <a:defRPr/>
              </a:pPr>
              <a:endParaRPr lang="en-CA"/>
            </a:p>
          </p:txBody>
        </p:sp>
        <p:sp>
          <p:nvSpPr>
            <p:cNvPr id="13"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pPr>
                <a:defRPr/>
              </a:pPr>
              <a:endParaRPr lang="en-CA"/>
            </a:p>
          </p:txBody>
        </p:sp>
        <p:sp>
          <p:nvSpPr>
            <p:cNvPr id="14"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15"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pPr>
                <a:defRPr/>
              </a:pPr>
              <a:endParaRPr lang="en-CA"/>
            </a:p>
          </p:txBody>
        </p:sp>
        <p:sp>
          <p:nvSpPr>
            <p:cNvPr id="16"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pPr>
                <a:defRPr/>
              </a:pPr>
              <a:endParaRPr lang="en-CA"/>
            </a:p>
          </p:txBody>
        </p:sp>
        <p:sp>
          <p:nvSpPr>
            <p:cNvPr id="17"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pPr>
                <a:defRPr/>
              </a:pPr>
              <a:endParaRPr lang="en-CA"/>
            </a:p>
          </p:txBody>
        </p:sp>
        <p:sp>
          <p:nvSpPr>
            <p:cNvPr id="18"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pPr>
                <a:defRPr/>
              </a:pPr>
              <a:endParaRPr lang="en-CA"/>
            </a:p>
          </p:txBody>
        </p:sp>
        <p:sp>
          <p:nvSpPr>
            <p:cNvPr id="19"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pPr>
                <a:defRPr/>
              </a:pPr>
              <a:endParaRPr lang="en-CA"/>
            </a:p>
          </p:txBody>
        </p:sp>
        <p:grpSp>
          <p:nvGrpSpPr>
            <p:cNvPr id="20" name="Group 31"/>
            <p:cNvGrpSpPr>
              <a:grpSpLocks/>
            </p:cNvGrpSpPr>
            <p:nvPr/>
          </p:nvGrpSpPr>
          <p:grpSpPr bwMode="auto">
            <a:xfrm>
              <a:off x="1" y="392"/>
              <a:ext cx="5758" cy="1571"/>
              <a:chOff x="1" y="392"/>
              <a:chExt cx="5758" cy="1571"/>
            </a:xfrm>
          </p:grpSpPr>
          <p:sp>
            <p:nvSpPr>
              <p:cNvPr id="23"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pPr>
                  <a:defRPr/>
                </a:pPr>
                <a:endParaRPr lang="en-CA"/>
              </a:p>
            </p:txBody>
          </p:sp>
          <p:sp>
            <p:nvSpPr>
              <p:cNvPr id="24"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pPr>
                  <a:defRPr/>
                </a:pPr>
                <a:endParaRPr lang="en-CA"/>
              </a:p>
            </p:txBody>
          </p:sp>
          <p:sp>
            <p:nvSpPr>
              <p:cNvPr id="25"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pPr>
                  <a:defRPr/>
                </a:pPr>
                <a:endParaRPr lang="en-CA"/>
              </a:p>
            </p:txBody>
          </p:sp>
          <p:sp>
            <p:nvSpPr>
              <p:cNvPr id="26"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pPr>
                  <a:defRPr/>
                </a:pPr>
                <a:endParaRPr lang="en-CA"/>
              </a:p>
            </p:txBody>
          </p:sp>
          <p:sp>
            <p:nvSpPr>
              <p:cNvPr id="27"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pPr>
                  <a:defRPr/>
                </a:pPr>
                <a:endParaRPr lang="en-CA"/>
              </a:p>
            </p:txBody>
          </p:sp>
        </p:grpSp>
        <p:sp>
          <p:nvSpPr>
            <p:cNvPr id="2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pPr>
                <a:defRPr/>
              </a:pPr>
              <a:endParaRPr lang="en-CA"/>
            </a:p>
          </p:txBody>
        </p:sp>
        <p:sp>
          <p:nvSpPr>
            <p:cNvPr id="2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pPr>
                <a:defRPr/>
              </a:pPr>
              <a:endParaRPr lang="en-CA"/>
            </a:p>
          </p:txBody>
        </p:sp>
      </p:grpSp>
      <p:sp>
        <p:nvSpPr>
          <p:cNvPr id="43047" name="Rectangle 39"/>
          <p:cNvSpPr>
            <a:spLocks noGrp="1" noChangeArrowheads="1"/>
          </p:cNvSpPr>
          <p:nvPr>
            <p:ph type="ctrTitle" sz="quarter"/>
          </p:nvPr>
        </p:nvSpPr>
        <p:spPr>
          <a:xfrm>
            <a:off x="685800" y="1692275"/>
            <a:ext cx="7772400" cy="1736725"/>
          </a:xfrm>
        </p:spPr>
        <p:txBody>
          <a:bodyPr anchor="b"/>
          <a:lstStyle>
            <a:lvl1pPr>
              <a:defRPr sz="4400"/>
            </a:lvl1pPr>
          </a:lstStyle>
          <a:p>
            <a:r>
              <a:rPr lang="en-US"/>
              <a:t>Click to edit Master title style</a:t>
            </a:r>
          </a:p>
        </p:txBody>
      </p:sp>
      <p:sp>
        <p:nvSpPr>
          <p:cNvPr id="43048" name="Rectangle 40"/>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41" name="Rectangle 41"/>
          <p:cNvSpPr>
            <a:spLocks noGrp="1" noChangeArrowheads="1"/>
          </p:cNvSpPr>
          <p:nvPr>
            <p:ph type="dt" sz="quarter" idx="10"/>
          </p:nvPr>
        </p:nvSpPr>
        <p:spPr/>
        <p:txBody>
          <a:bodyPr/>
          <a:lstStyle>
            <a:lvl1pPr>
              <a:defRPr/>
            </a:lvl1pPr>
          </a:lstStyle>
          <a:p>
            <a:pPr>
              <a:defRPr/>
            </a:pPr>
            <a:endParaRPr lang="en-US"/>
          </a:p>
        </p:txBody>
      </p:sp>
      <p:sp>
        <p:nvSpPr>
          <p:cNvPr id="42" name="Rectangle 42"/>
          <p:cNvSpPr>
            <a:spLocks noGrp="1" noChangeArrowheads="1"/>
          </p:cNvSpPr>
          <p:nvPr>
            <p:ph type="ftr" sz="quarter" idx="11"/>
          </p:nvPr>
        </p:nvSpPr>
        <p:spPr/>
        <p:txBody>
          <a:bodyPr/>
          <a:lstStyle>
            <a:lvl1pPr>
              <a:defRPr smtClean="0"/>
            </a:lvl1pPr>
          </a:lstStyle>
          <a:p>
            <a:pPr>
              <a:defRPr/>
            </a:pPr>
            <a:r>
              <a:rPr lang="en-US" smtClean="0"/>
              <a:t>©MH 2011          BUSI 2701D</a:t>
            </a:r>
            <a:endParaRPr lang="en-US"/>
          </a:p>
        </p:txBody>
      </p:sp>
      <p:sp>
        <p:nvSpPr>
          <p:cNvPr id="43" name="Rectangle 43"/>
          <p:cNvSpPr>
            <a:spLocks noGrp="1" noChangeArrowheads="1"/>
          </p:cNvSpPr>
          <p:nvPr>
            <p:ph type="sldNum" sz="quarter" idx="12"/>
          </p:nvPr>
        </p:nvSpPr>
        <p:spPr/>
        <p:txBody>
          <a:bodyPr/>
          <a:lstStyle>
            <a:lvl1pPr>
              <a:defRPr/>
            </a:lvl1pPr>
          </a:lstStyle>
          <a:p>
            <a:pPr>
              <a:defRPr/>
            </a:pPr>
            <a:fld id="{188A3A42-FBA1-4018-93CA-EF35EF804B39}"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©MH 2011          BUSI 2701D</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C536D416-AEF1-43E7-8989-F10EBDAE3D1F}"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©MH 2011          BUSI 2701D</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AAF4432E-94F3-4D2A-8640-457293F425FE}"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©MH 2011          BUSI 2701D</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B400130C-89E3-4175-B807-F6104A4D8512}"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40"/>
          <p:cNvSpPr>
            <a:spLocks noGrp="1" noChangeArrowheads="1"/>
          </p:cNvSpPr>
          <p:nvPr>
            <p:ph type="dt" sz="half" idx="10"/>
          </p:nvPr>
        </p:nvSpPr>
        <p:spPr>
          <a:ln/>
        </p:spPr>
        <p:txBody>
          <a:bodyPr/>
          <a:lstStyle>
            <a:lvl1pPr>
              <a:defRPr/>
            </a:lvl1pPr>
          </a:lstStyle>
          <a:p>
            <a:pPr>
              <a:defRPr/>
            </a:pPr>
            <a:endParaRPr lang="en-US"/>
          </a:p>
        </p:txBody>
      </p:sp>
      <p:sp>
        <p:nvSpPr>
          <p:cNvPr id="8" name="Rectangle 41"/>
          <p:cNvSpPr>
            <a:spLocks noGrp="1" noChangeArrowheads="1"/>
          </p:cNvSpPr>
          <p:nvPr>
            <p:ph type="ftr" sz="quarter" idx="11"/>
          </p:nvPr>
        </p:nvSpPr>
        <p:spPr>
          <a:ln/>
        </p:spPr>
        <p:txBody>
          <a:bodyPr/>
          <a:lstStyle>
            <a:lvl1pPr>
              <a:defRPr/>
            </a:lvl1pPr>
          </a:lstStyle>
          <a:p>
            <a:pPr>
              <a:defRPr/>
            </a:pPr>
            <a:r>
              <a:rPr lang="en-US" smtClean="0"/>
              <a:t>©MH 2011          BUSI 2701D</a:t>
            </a:r>
            <a:endParaRPr lang="en-US"/>
          </a:p>
        </p:txBody>
      </p:sp>
      <p:sp>
        <p:nvSpPr>
          <p:cNvPr id="9" name="Rectangle 42"/>
          <p:cNvSpPr>
            <a:spLocks noGrp="1" noChangeArrowheads="1"/>
          </p:cNvSpPr>
          <p:nvPr>
            <p:ph type="sldNum" sz="quarter" idx="12"/>
          </p:nvPr>
        </p:nvSpPr>
        <p:spPr>
          <a:ln/>
        </p:spPr>
        <p:txBody>
          <a:bodyPr/>
          <a:lstStyle>
            <a:lvl1pPr>
              <a:defRPr/>
            </a:lvl1pPr>
          </a:lstStyle>
          <a:p>
            <a:pPr>
              <a:defRPr/>
            </a:pPr>
            <a:fld id="{B7FAA151-303F-4031-988C-9CD0CF6CCAF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40"/>
          <p:cNvSpPr>
            <a:spLocks noGrp="1" noChangeArrowheads="1"/>
          </p:cNvSpPr>
          <p:nvPr>
            <p:ph type="dt" sz="half" idx="10"/>
          </p:nvPr>
        </p:nvSpPr>
        <p:spPr>
          <a:ln/>
        </p:spPr>
        <p:txBody>
          <a:bodyPr/>
          <a:lstStyle>
            <a:lvl1pPr>
              <a:defRPr/>
            </a:lvl1pPr>
          </a:lstStyle>
          <a:p>
            <a:pPr>
              <a:defRPr/>
            </a:pPr>
            <a:endParaRPr lang="en-US"/>
          </a:p>
        </p:txBody>
      </p:sp>
      <p:sp>
        <p:nvSpPr>
          <p:cNvPr id="4" name="Rectangle 41"/>
          <p:cNvSpPr>
            <a:spLocks noGrp="1" noChangeArrowheads="1"/>
          </p:cNvSpPr>
          <p:nvPr>
            <p:ph type="ftr" sz="quarter" idx="11"/>
          </p:nvPr>
        </p:nvSpPr>
        <p:spPr>
          <a:ln/>
        </p:spPr>
        <p:txBody>
          <a:bodyPr/>
          <a:lstStyle>
            <a:lvl1pPr>
              <a:defRPr/>
            </a:lvl1pPr>
          </a:lstStyle>
          <a:p>
            <a:pPr>
              <a:defRPr/>
            </a:pPr>
            <a:r>
              <a:rPr lang="en-US" smtClean="0"/>
              <a:t>©MH 2011          BUSI 2701D</a:t>
            </a:r>
            <a:endParaRPr lang="en-US"/>
          </a:p>
        </p:txBody>
      </p:sp>
      <p:sp>
        <p:nvSpPr>
          <p:cNvPr id="5" name="Rectangle 42"/>
          <p:cNvSpPr>
            <a:spLocks noGrp="1" noChangeArrowheads="1"/>
          </p:cNvSpPr>
          <p:nvPr>
            <p:ph type="sldNum" sz="quarter" idx="12"/>
          </p:nvPr>
        </p:nvSpPr>
        <p:spPr>
          <a:ln/>
        </p:spPr>
        <p:txBody>
          <a:bodyPr/>
          <a:lstStyle>
            <a:lvl1pPr>
              <a:defRPr/>
            </a:lvl1pPr>
          </a:lstStyle>
          <a:p>
            <a:pPr>
              <a:defRPr/>
            </a:pPr>
            <a:fld id="{AFA1F09F-7D11-4647-9EE9-2D17BA25720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0"/>
          <p:cNvSpPr>
            <a:spLocks noGrp="1" noChangeArrowheads="1"/>
          </p:cNvSpPr>
          <p:nvPr>
            <p:ph type="dt" sz="half" idx="10"/>
          </p:nvPr>
        </p:nvSpPr>
        <p:spPr>
          <a:ln/>
        </p:spPr>
        <p:txBody>
          <a:bodyPr/>
          <a:lstStyle>
            <a:lvl1pPr>
              <a:defRPr/>
            </a:lvl1pPr>
          </a:lstStyle>
          <a:p>
            <a:pPr>
              <a:defRPr/>
            </a:pPr>
            <a:endParaRPr lang="en-US"/>
          </a:p>
        </p:txBody>
      </p:sp>
      <p:sp>
        <p:nvSpPr>
          <p:cNvPr id="3" name="Rectangle 41"/>
          <p:cNvSpPr>
            <a:spLocks noGrp="1" noChangeArrowheads="1"/>
          </p:cNvSpPr>
          <p:nvPr>
            <p:ph type="ftr" sz="quarter" idx="11"/>
          </p:nvPr>
        </p:nvSpPr>
        <p:spPr>
          <a:ln/>
        </p:spPr>
        <p:txBody>
          <a:bodyPr/>
          <a:lstStyle>
            <a:lvl1pPr>
              <a:defRPr/>
            </a:lvl1pPr>
          </a:lstStyle>
          <a:p>
            <a:pPr>
              <a:defRPr/>
            </a:pPr>
            <a:r>
              <a:rPr lang="en-US" smtClean="0"/>
              <a:t>©MH 2011          BUSI 2701D</a:t>
            </a:r>
            <a:endParaRPr lang="en-US"/>
          </a:p>
        </p:txBody>
      </p:sp>
      <p:sp>
        <p:nvSpPr>
          <p:cNvPr id="4" name="Rectangle 42"/>
          <p:cNvSpPr>
            <a:spLocks noGrp="1" noChangeArrowheads="1"/>
          </p:cNvSpPr>
          <p:nvPr>
            <p:ph type="sldNum" sz="quarter" idx="12"/>
          </p:nvPr>
        </p:nvSpPr>
        <p:spPr>
          <a:ln/>
        </p:spPr>
        <p:txBody>
          <a:bodyPr/>
          <a:lstStyle>
            <a:lvl1pPr>
              <a:defRPr/>
            </a:lvl1pPr>
          </a:lstStyle>
          <a:p>
            <a:pPr>
              <a:defRPr/>
            </a:pPr>
            <a:fld id="{F19A60B5-5E4E-4D72-997A-1C838CBFF22B}"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©MH 2011          BUSI 2701D</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0FF0386F-72AE-478E-A74F-EA30CEB7B65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©MH 2011          BUSI 2701D</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D1450771-ABE1-42A3-AD64-2D9FB7FFF80E}"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©MH 2011          BUSI 2701D</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72A90AD0-FD33-43E2-AD77-70E5E30A574B}"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©MH 2011          BUSI 2701D</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06F1A202-A7FE-40C8-BE13-9A909B3D838F}"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CA"/>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5"/>
          <p:cNvSpPr>
            <a:spLocks noGrp="1" noChangeArrowheads="1"/>
          </p:cNvSpPr>
          <p:nvPr>
            <p:ph type="ftr" sz="quarter" idx="10"/>
          </p:nvPr>
        </p:nvSpPr>
        <p:spPr>
          <a:ln/>
        </p:spPr>
        <p:txBody>
          <a:bodyPr/>
          <a:lstStyle>
            <a:lvl1pPr>
              <a:defRPr/>
            </a:lvl1pPr>
          </a:lstStyle>
          <a:p>
            <a:pPr>
              <a:defRPr/>
            </a:pPr>
            <a:r>
              <a:rPr lang="en-US" smtClean="0"/>
              <a:t>©MH 2011          BUSI 2701D</a:t>
            </a:r>
            <a:endParaRPr lang="en-US"/>
          </a:p>
        </p:txBody>
      </p:sp>
      <p:sp>
        <p:nvSpPr>
          <p:cNvPr id="6" name="Rectangle 6"/>
          <p:cNvSpPr>
            <a:spLocks noGrp="1" noChangeArrowheads="1"/>
          </p:cNvSpPr>
          <p:nvPr>
            <p:ph type="sldNum" sz="quarter" idx="11"/>
          </p:nvPr>
        </p:nvSpPr>
        <p:spPr>
          <a:ln/>
        </p:spPr>
        <p:txBody>
          <a:bodyPr/>
          <a:lstStyle>
            <a:lvl1pPr>
              <a:defRPr/>
            </a:lvl1pPr>
          </a:lstStyle>
          <a:p>
            <a:pPr>
              <a:defRPr/>
            </a:pPr>
            <a:r>
              <a:rPr lang="en-US"/>
              <a:t>14-</a:t>
            </a:r>
            <a:fld id="{9ADA78EC-D92D-486D-A904-C4BF68455EAC}"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shade val="39216"/>
                <a:invGamma/>
              </a:schemeClr>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1588" y="0"/>
            <a:ext cx="9148762" cy="6851650"/>
            <a:chOff x="1" y="0"/>
            <a:chExt cx="5763" cy="4316"/>
          </a:xfrm>
        </p:grpSpPr>
        <p:sp>
          <p:nvSpPr>
            <p:cNvPr id="41987"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1988"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1989"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grpSp>
          <p:nvGrpSpPr>
            <p:cNvPr id="1035" name="Group 6"/>
            <p:cNvGrpSpPr>
              <a:grpSpLocks/>
            </p:cNvGrpSpPr>
            <p:nvPr/>
          </p:nvGrpSpPr>
          <p:grpSpPr bwMode="auto">
            <a:xfrm>
              <a:off x="288" y="0"/>
              <a:ext cx="5098" cy="4316"/>
              <a:chOff x="288" y="0"/>
              <a:chExt cx="5098" cy="4316"/>
            </a:xfrm>
          </p:grpSpPr>
          <p:sp>
            <p:nvSpPr>
              <p:cNvPr id="41991"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2"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3"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4"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5"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6"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7"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8"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9"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0"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1"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2"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3"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grpSp>
        <p:sp>
          <p:nvSpPr>
            <p:cNvPr id="42004"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2005"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2006"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42007"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pPr>
                <a:defRPr/>
              </a:pPr>
              <a:endParaRPr lang="en-CA"/>
            </a:p>
          </p:txBody>
        </p:sp>
        <p:sp>
          <p:nvSpPr>
            <p:cNvPr id="42008"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pPr>
                <a:defRPr/>
              </a:pPr>
              <a:endParaRPr lang="en-CA"/>
            </a:p>
          </p:txBody>
        </p:sp>
        <p:sp>
          <p:nvSpPr>
            <p:cNvPr id="42009"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42010"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pPr>
                <a:defRPr/>
              </a:pPr>
              <a:endParaRPr lang="en-CA"/>
            </a:p>
          </p:txBody>
        </p:sp>
        <p:sp>
          <p:nvSpPr>
            <p:cNvPr id="42011"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pPr>
                <a:defRPr/>
              </a:pPr>
              <a:endParaRPr lang="en-CA"/>
            </a:p>
          </p:txBody>
        </p:sp>
        <p:sp>
          <p:nvSpPr>
            <p:cNvPr id="42012"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pPr>
                <a:defRPr/>
              </a:pPr>
              <a:endParaRPr lang="en-CA"/>
            </a:p>
          </p:txBody>
        </p:sp>
        <p:sp>
          <p:nvSpPr>
            <p:cNvPr id="42013"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pPr>
                <a:defRPr/>
              </a:pPr>
              <a:endParaRPr lang="en-CA"/>
            </a:p>
          </p:txBody>
        </p:sp>
        <p:sp>
          <p:nvSpPr>
            <p:cNvPr id="42014"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pPr>
                <a:defRPr/>
              </a:pPr>
              <a:endParaRPr lang="en-CA"/>
            </a:p>
          </p:txBody>
        </p:sp>
        <p:grpSp>
          <p:nvGrpSpPr>
            <p:cNvPr id="1047" name="Group 31"/>
            <p:cNvGrpSpPr>
              <a:grpSpLocks/>
            </p:cNvGrpSpPr>
            <p:nvPr/>
          </p:nvGrpSpPr>
          <p:grpSpPr bwMode="auto">
            <a:xfrm>
              <a:off x="1" y="392"/>
              <a:ext cx="5758" cy="1571"/>
              <a:chOff x="1" y="392"/>
              <a:chExt cx="5758" cy="1571"/>
            </a:xfrm>
          </p:grpSpPr>
          <p:sp>
            <p:nvSpPr>
              <p:cNvPr id="42016"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pPr>
                  <a:defRPr/>
                </a:pPr>
                <a:endParaRPr lang="en-CA"/>
              </a:p>
            </p:txBody>
          </p:sp>
          <p:sp>
            <p:nvSpPr>
              <p:cNvPr id="42017"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pPr>
                  <a:defRPr/>
                </a:pPr>
                <a:endParaRPr lang="en-CA"/>
              </a:p>
            </p:txBody>
          </p:sp>
          <p:sp>
            <p:nvSpPr>
              <p:cNvPr id="42018"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pPr>
                  <a:defRPr/>
                </a:pPr>
                <a:endParaRPr lang="en-CA"/>
              </a:p>
            </p:txBody>
          </p:sp>
          <p:sp>
            <p:nvSpPr>
              <p:cNvPr id="42019"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pPr>
                  <a:defRPr/>
                </a:pPr>
                <a:endParaRPr lang="en-CA"/>
              </a:p>
            </p:txBody>
          </p:sp>
          <p:sp>
            <p:nvSpPr>
              <p:cNvPr id="42020"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pPr>
                  <a:defRPr/>
                </a:pPr>
                <a:endParaRPr lang="en-CA"/>
              </a:p>
            </p:txBody>
          </p:sp>
        </p:grpSp>
        <p:sp>
          <p:nvSpPr>
            <p:cNvPr id="4202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pPr>
                <a:defRPr/>
              </a:pPr>
              <a:endParaRPr lang="en-CA"/>
            </a:p>
          </p:txBody>
        </p:sp>
        <p:sp>
          <p:nvSpPr>
            <p:cNvPr id="4202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pPr>
                <a:defRPr/>
              </a:pPr>
              <a:endParaRPr lang="en-CA"/>
            </a:p>
          </p:txBody>
        </p:sp>
      </p:grpSp>
      <p:sp>
        <p:nvSpPr>
          <p:cNvPr id="42023" name="Rectangle 39"/>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n-US" smtClean="0"/>
              <a:t>Click to edit Master title style</a:t>
            </a:r>
          </a:p>
        </p:txBody>
      </p:sp>
      <p:sp>
        <p:nvSpPr>
          <p:cNvPr id="42024" name="Rectangle 40"/>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a:effectLst>
                  <a:outerShdw blurRad="38100" dist="38100" dir="2700000" algn="tl">
                    <a:srgbClr val="000000"/>
                  </a:outerShdw>
                </a:effectLst>
              </a:defRPr>
            </a:lvl1pPr>
          </a:lstStyle>
          <a:p>
            <a:pPr>
              <a:defRPr/>
            </a:pPr>
            <a:endParaRPr lang="en-US"/>
          </a:p>
        </p:txBody>
      </p:sp>
      <p:sp>
        <p:nvSpPr>
          <p:cNvPr id="42025" name="Rectangle 41"/>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smtClean="0">
                <a:effectLst>
                  <a:outerShdw blurRad="38100" dist="38100" dir="2700000" algn="tl">
                    <a:srgbClr val="000000"/>
                  </a:outerShdw>
                </a:effectLst>
              </a:defRPr>
            </a:lvl1pPr>
          </a:lstStyle>
          <a:p>
            <a:pPr>
              <a:defRPr/>
            </a:pPr>
            <a:r>
              <a:rPr lang="en-US" smtClean="0"/>
              <a:t>©MH 2011          BUSI 2701D</a:t>
            </a:r>
            <a:endParaRPr lang="en-US"/>
          </a:p>
        </p:txBody>
      </p:sp>
      <p:sp>
        <p:nvSpPr>
          <p:cNvPr id="42026" name="Rectangle 42"/>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a:effectLst>
                  <a:outerShdw blurRad="38100" dist="38100" dir="2700000" algn="tl">
                    <a:srgbClr val="000000"/>
                  </a:outerShdw>
                </a:effectLst>
              </a:defRPr>
            </a:lvl1pPr>
          </a:lstStyle>
          <a:p>
            <a:pPr>
              <a:defRPr/>
            </a:pPr>
            <a:fld id="{6D346059-1EFF-4220-A196-2C8636417C6A}" type="slidenum">
              <a:rPr lang="en-US"/>
              <a:pPr>
                <a:defRPr/>
              </a:pPr>
              <a:t>‹#›</a:t>
            </a:fld>
            <a:endParaRPr lang="en-US"/>
          </a:p>
        </p:txBody>
      </p:sp>
      <p:sp>
        <p:nvSpPr>
          <p:cNvPr id="42027" name="Rectangle 43"/>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988" r:id="rId1"/>
    <p:sldLayoutId id="2147483978" r:id="rId2"/>
    <p:sldLayoutId id="2147483979" r:id="rId3"/>
    <p:sldLayoutId id="2147483980" r:id="rId4"/>
    <p:sldLayoutId id="2147483981" r:id="rId5"/>
    <p:sldLayoutId id="2147483982" r:id="rId6"/>
    <p:sldLayoutId id="2147483983" r:id="rId7"/>
    <p:sldLayoutId id="2147483984" r:id="rId8"/>
    <p:sldLayoutId id="2147483985" r:id="rId9"/>
    <p:sldLayoutId id="2147483986" r:id="rId10"/>
    <p:sldLayoutId id="2147483987" r:id="rId11"/>
    <p:sldLayoutId id="2147483989" r:id="rId12"/>
  </p:sldLayoutIdLst>
  <p:timing>
    <p:tnLst>
      <p:par>
        <p:cTn id="1" dur="indefinite" restart="never" nodeType="tmRoot"/>
      </p:par>
    </p:tnLst>
  </p:timing>
  <p:hf hdr="0" dt="0"/>
  <p:txStyles>
    <p:titleStyle>
      <a:lvl1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hlink"/>
        </a:buClr>
        <a:buSzPct val="60000"/>
        <a:buFont typeface="Wingdings" pitchFamily="2" charset="2"/>
        <a:buChar char="n"/>
        <a:defRPr sz="28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1"/>
        </a:buClr>
        <a:buChar char="•"/>
        <a:defRPr sz="24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accent2"/>
        </a:buClr>
        <a:buSzPct val="60000"/>
        <a:buFont typeface="Wingdings" pitchFamily="2" charset="2"/>
        <a:buChar char="n"/>
        <a:defRPr sz="20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tx2"/>
        </a:buClr>
        <a:buChar char="•"/>
        <a:defRPr>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4"/>
          <p:cNvSpPr>
            <a:spLocks noGrp="1" noChangeArrowheads="1"/>
          </p:cNvSpPr>
          <p:nvPr>
            <p:ph type="ctrTitle"/>
          </p:nvPr>
        </p:nvSpPr>
        <p:spPr>
          <a:xfrm>
            <a:off x="323850" y="476250"/>
            <a:ext cx="8569325" cy="5689600"/>
          </a:xfrm>
        </p:spPr>
        <p:txBody>
          <a:bodyPr/>
          <a:lstStyle/>
          <a:p>
            <a:pPr eaLnBrk="1" hangingPunct="1">
              <a:defRPr/>
            </a:pP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err="1" smtClean="0"/>
              <a:t>Sprott</a:t>
            </a:r>
            <a:r>
              <a:rPr lang="en-CA" sz="3600" b="1" dirty="0" smtClean="0"/>
              <a:t> School of Business</a:t>
            </a:r>
            <a:br>
              <a:rPr lang="en-CA" sz="3600" b="1" dirty="0" smtClean="0"/>
            </a:br>
            <a:r>
              <a:rPr lang="en-CA" sz="3600" b="1" dirty="0" smtClean="0"/>
              <a:t/>
            </a:r>
            <a:br>
              <a:rPr lang="en-CA" sz="3600" b="1" dirty="0" smtClean="0"/>
            </a:br>
            <a:r>
              <a:rPr lang="en-CA" sz="3600" b="1" dirty="0" smtClean="0"/>
              <a:t>BUSI </a:t>
            </a:r>
            <a:r>
              <a:rPr lang="en-CA" sz="3600" b="1" dirty="0" smtClean="0"/>
              <a:t>2701D </a:t>
            </a:r>
            <a:r>
              <a:rPr lang="en-CA" sz="3600" b="1" dirty="0" smtClean="0"/>
              <a:t>- Fundamentals of International Business</a:t>
            </a:r>
            <a:br>
              <a:rPr lang="en-CA" sz="3600" b="1" dirty="0" smtClean="0"/>
            </a:br>
            <a:r>
              <a:rPr lang="en-CA" sz="3600" b="1" dirty="0" smtClean="0"/>
              <a:t/>
            </a:r>
            <a:br>
              <a:rPr lang="en-CA" sz="3600" b="1" dirty="0" smtClean="0"/>
            </a:br>
            <a:r>
              <a:rPr lang="en-CA" sz="3600" b="1" dirty="0" smtClean="0"/>
              <a:t>Lecture 9 – Modes of Entry</a:t>
            </a:r>
            <a:br>
              <a:rPr lang="en-CA" sz="3600" b="1" dirty="0" smtClean="0"/>
            </a:br>
            <a:r>
              <a:rPr lang="en-CA" sz="3600" b="1" dirty="0" smtClean="0"/>
              <a:t/>
            </a:r>
            <a:br>
              <a:rPr lang="en-CA" sz="3600" b="1" dirty="0" smtClean="0"/>
            </a:br>
            <a:r>
              <a:rPr lang="en-CA" sz="3600" b="1" dirty="0" smtClean="0"/>
              <a:t>Instructor - Wade Rose, PhD</a:t>
            </a:r>
            <a:br>
              <a:rPr lang="en-CA" sz="3600" b="1" dirty="0" smtClean="0"/>
            </a:br>
            <a:r>
              <a:rPr lang="en-CA" sz="4000" dirty="0" smtClean="0"/>
              <a:t> </a:t>
            </a:r>
            <a:endParaRPr lang="en-US" sz="40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Announcements</a:t>
            </a:r>
          </a:p>
        </p:txBody>
      </p:sp>
      <p:sp>
        <p:nvSpPr>
          <p:cNvPr id="19459" name="Rectangle 3"/>
          <p:cNvSpPr>
            <a:spLocks noGrp="1" noChangeArrowheads="1"/>
          </p:cNvSpPr>
          <p:nvPr>
            <p:ph type="body" idx="1"/>
          </p:nvPr>
        </p:nvSpPr>
        <p:spPr>
          <a:xfrm>
            <a:off x="467544" y="1484784"/>
            <a:ext cx="8302625" cy="4535487"/>
          </a:xfrm>
        </p:spPr>
        <p:txBody>
          <a:bodyPr/>
          <a:lstStyle/>
          <a:p>
            <a:pPr lvl="1"/>
            <a:endParaRPr lang="en-US" sz="2000" dirty="0" smtClean="0"/>
          </a:p>
          <a:p>
            <a:pPr algn="ctr">
              <a:buNone/>
            </a:pPr>
            <a:r>
              <a:rPr lang="en-US" sz="4000" dirty="0" smtClean="0"/>
              <a:t>Questions?????</a:t>
            </a:r>
          </a:p>
          <a:p>
            <a:endParaRPr lang="en-US" sz="4000" dirty="0" smtClean="0"/>
          </a:p>
          <a:p>
            <a:r>
              <a:rPr lang="en-US" sz="4000" dirty="0" smtClean="0"/>
              <a:t>Assignment #2</a:t>
            </a:r>
          </a:p>
          <a:p>
            <a:endParaRPr lang="en-US" sz="4000" dirty="0" smtClean="0"/>
          </a:p>
          <a:p>
            <a:r>
              <a:rPr lang="en-US" sz="4000" dirty="0" smtClean="0"/>
              <a:t>Other</a:t>
            </a:r>
            <a:endParaRPr lang="en-US" sz="4000" dirty="0" smtClean="0"/>
          </a:p>
        </p:txBody>
      </p:sp>
      <p:sp>
        <p:nvSpPr>
          <p:cNvPr id="5" name="Footer Placeholder 4"/>
          <p:cNvSpPr>
            <a:spLocks noGrp="1"/>
          </p:cNvSpPr>
          <p:nvPr>
            <p:ph type="ftr" sz="quarter" idx="11"/>
          </p:nvPr>
        </p:nvSpPr>
        <p:spPr/>
        <p:txBody>
          <a:bodyPr/>
          <a:lstStyle/>
          <a:p>
            <a:pPr>
              <a:defRPr/>
            </a:pPr>
            <a:r>
              <a:rPr lang="en-US" smtClean="0"/>
              <a:t>©MH 2011          BUSI 2701D</a:t>
            </a:r>
            <a:endParaRPr lang="en-US"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Lecture 9 Overview</a:t>
            </a:r>
          </a:p>
        </p:txBody>
      </p:sp>
      <p:sp>
        <p:nvSpPr>
          <p:cNvPr id="19459" name="Rectangle 3"/>
          <p:cNvSpPr>
            <a:spLocks noGrp="1" noChangeArrowheads="1"/>
          </p:cNvSpPr>
          <p:nvPr>
            <p:ph type="body" idx="1"/>
          </p:nvPr>
        </p:nvSpPr>
        <p:spPr>
          <a:xfrm>
            <a:off x="467544" y="1484784"/>
            <a:ext cx="8302625" cy="4535487"/>
          </a:xfrm>
        </p:spPr>
        <p:txBody>
          <a:bodyPr/>
          <a:lstStyle/>
          <a:p>
            <a:pPr lvl="0"/>
            <a:r>
              <a:rPr lang="en-US" dirty="0" smtClean="0"/>
              <a:t>Understand the three basic decisions firms must make when contemplating foreign expansion</a:t>
            </a:r>
          </a:p>
          <a:p>
            <a:pPr lvl="0"/>
            <a:endParaRPr lang="en-US" dirty="0" smtClean="0"/>
          </a:p>
          <a:p>
            <a:pPr lvl="0"/>
            <a:r>
              <a:rPr lang="en-US" dirty="0" smtClean="0"/>
              <a:t>Understand the pros and cons of the different modes of entry into foreign markets</a:t>
            </a:r>
          </a:p>
          <a:p>
            <a:pPr lvl="0"/>
            <a:endParaRPr lang="en-US" dirty="0" smtClean="0"/>
          </a:p>
          <a:p>
            <a:pPr lvl="0"/>
            <a:r>
              <a:rPr lang="en-US" dirty="0" smtClean="0"/>
              <a:t>Understand the factors that influence the choice of mode of entry</a:t>
            </a:r>
          </a:p>
        </p:txBody>
      </p:sp>
      <p:sp>
        <p:nvSpPr>
          <p:cNvPr id="5" name="Footer Placeholder 4"/>
          <p:cNvSpPr>
            <a:spLocks noGrp="1"/>
          </p:cNvSpPr>
          <p:nvPr>
            <p:ph type="ftr" sz="quarter" idx="11"/>
          </p:nvPr>
        </p:nvSpPr>
        <p:spPr/>
        <p:txBody>
          <a:bodyPr/>
          <a:lstStyle/>
          <a:p>
            <a:pPr>
              <a:defRPr/>
            </a:pPr>
            <a:r>
              <a:rPr lang="en-US" smtClean="0"/>
              <a:t>©MH 2011          BUSI 2701D</a:t>
            </a:r>
            <a:endParaRPr lang="en-US"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Footer Placeholder 3"/>
          <p:cNvSpPr>
            <a:spLocks noGrp="1"/>
          </p:cNvSpPr>
          <p:nvPr>
            <p:ph type="ftr" sz="quarter" idx="10"/>
          </p:nvPr>
        </p:nvSpPr>
        <p:spPr>
          <a:noFill/>
        </p:spPr>
        <p:txBody>
          <a:bodyPr/>
          <a:lstStyle/>
          <a:p>
            <a:r>
              <a:rPr lang="en-US" smtClean="0"/>
              <a:t>©MH 2011          BUSI 2701D</a:t>
            </a:r>
            <a:endParaRPr lang="en-US"/>
          </a:p>
        </p:txBody>
      </p:sp>
      <p:sp>
        <p:nvSpPr>
          <p:cNvPr id="4100" name="Rectangle 2"/>
          <p:cNvSpPr>
            <a:spLocks noGrp="1" noChangeArrowheads="1"/>
          </p:cNvSpPr>
          <p:nvPr>
            <p:ph type="title"/>
          </p:nvPr>
        </p:nvSpPr>
        <p:spPr/>
        <p:txBody>
          <a:bodyPr/>
          <a:lstStyle/>
          <a:p>
            <a:pPr eaLnBrk="1" hangingPunct="1"/>
            <a:r>
              <a:rPr lang="en-US" sz="3600" b="1" smtClean="0">
                <a:latin typeface="Cambria" pitchFamily="18" charset="0"/>
              </a:rPr>
              <a:t>What Are The Basic Decisions Firms Make When Expanding Globally?</a:t>
            </a:r>
          </a:p>
        </p:txBody>
      </p:sp>
      <p:sp>
        <p:nvSpPr>
          <p:cNvPr id="4101" name="Rectangle 3"/>
          <p:cNvSpPr>
            <a:spLocks noGrp="1" noChangeArrowheads="1"/>
          </p:cNvSpPr>
          <p:nvPr>
            <p:ph type="body" idx="1"/>
          </p:nvPr>
        </p:nvSpPr>
        <p:spPr/>
        <p:txBody>
          <a:bodyPr/>
          <a:lstStyle/>
          <a:p>
            <a:pPr marL="457200" indent="-457200" eaLnBrk="1" hangingPunct="1">
              <a:buNone/>
            </a:pPr>
            <a:r>
              <a:rPr lang="en-US" sz="2800" dirty="0" smtClean="0"/>
              <a:t>Firms expanding internationally must decide</a:t>
            </a:r>
          </a:p>
          <a:p>
            <a:pPr marL="457200" indent="-457200" eaLnBrk="1" hangingPunct="1">
              <a:buFont typeface="Wingdings" pitchFamily="2" charset="2"/>
              <a:buAutoNum type="arabicPeriod"/>
            </a:pPr>
            <a:endParaRPr lang="en-US" sz="2800" dirty="0" smtClean="0"/>
          </a:p>
          <a:p>
            <a:pPr marL="457200" indent="-457200" eaLnBrk="1" hangingPunct="1">
              <a:buFont typeface="Wingdings" pitchFamily="2" charset="2"/>
              <a:buAutoNum type="arabicPeriod"/>
            </a:pPr>
            <a:r>
              <a:rPr lang="en-US" sz="2800" dirty="0" smtClean="0"/>
              <a:t>Which markets to enter</a:t>
            </a:r>
          </a:p>
          <a:p>
            <a:pPr marL="457200" indent="-457200" eaLnBrk="1" hangingPunct="1">
              <a:buFont typeface="Wingdings" pitchFamily="2" charset="2"/>
              <a:buAutoNum type="arabicPeriod"/>
            </a:pPr>
            <a:endParaRPr lang="en-US" sz="2800" dirty="0" smtClean="0"/>
          </a:p>
          <a:p>
            <a:pPr marL="457200" indent="-457200" eaLnBrk="1" hangingPunct="1">
              <a:buFont typeface="Wingdings" pitchFamily="2" charset="2"/>
              <a:buAutoNum type="arabicPeriod"/>
            </a:pPr>
            <a:r>
              <a:rPr lang="en-US" sz="2800" dirty="0" smtClean="0"/>
              <a:t>When to enter them and on what scale</a:t>
            </a:r>
          </a:p>
          <a:p>
            <a:pPr marL="457200" indent="-457200" eaLnBrk="1" hangingPunct="1">
              <a:buFont typeface="Wingdings" pitchFamily="2" charset="2"/>
              <a:buAutoNum type="arabicPeriod"/>
            </a:pPr>
            <a:endParaRPr lang="en-US" sz="2800" dirty="0" smtClean="0"/>
          </a:p>
          <a:p>
            <a:pPr marL="457200" indent="-457200" eaLnBrk="1" hangingPunct="1">
              <a:buFont typeface="Wingdings" pitchFamily="2" charset="2"/>
              <a:buAutoNum type="arabicPeriod"/>
            </a:pPr>
            <a:r>
              <a:rPr lang="en-US" sz="2800" dirty="0" smtClean="0"/>
              <a:t>Which entry mode to use </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Footer Placeholder 3"/>
          <p:cNvSpPr>
            <a:spLocks noGrp="1"/>
          </p:cNvSpPr>
          <p:nvPr>
            <p:ph type="ftr" sz="quarter" idx="10"/>
          </p:nvPr>
        </p:nvSpPr>
        <p:spPr>
          <a:noFill/>
        </p:spPr>
        <p:txBody>
          <a:bodyPr/>
          <a:lstStyle/>
          <a:p>
            <a:r>
              <a:rPr lang="en-US" smtClean="0"/>
              <a:t>©MH 2011          BUSI 2701D</a:t>
            </a:r>
            <a:endParaRPr lang="en-US"/>
          </a:p>
        </p:txBody>
      </p:sp>
      <p:sp>
        <p:nvSpPr>
          <p:cNvPr id="4100" name="Rectangle 2"/>
          <p:cNvSpPr>
            <a:spLocks noGrp="1" noChangeArrowheads="1"/>
          </p:cNvSpPr>
          <p:nvPr>
            <p:ph type="title"/>
          </p:nvPr>
        </p:nvSpPr>
        <p:spPr/>
        <p:txBody>
          <a:bodyPr/>
          <a:lstStyle/>
          <a:p>
            <a:pPr eaLnBrk="1" hangingPunct="1"/>
            <a:r>
              <a:rPr lang="en-US" sz="3600" b="1" dirty="0" smtClean="0">
                <a:latin typeface="Cambria" pitchFamily="18" charset="0"/>
              </a:rPr>
              <a:t>How do Forms Enter Foreign Markets?</a:t>
            </a:r>
          </a:p>
        </p:txBody>
      </p:sp>
      <p:sp>
        <p:nvSpPr>
          <p:cNvPr id="4101" name="Rectangle 3"/>
          <p:cNvSpPr>
            <a:spLocks noGrp="1" noChangeArrowheads="1"/>
          </p:cNvSpPr>
          <p:nvPr>
            <p:ph type="body" idx="1"/>
          </p:nvPr>
        </p:nvSpPr>
        <p:spPr/>
        <p:txBody>
          <a:bodyPr/>
          <a:lstStyle/>
          <a:p>
            <a:pPr marL="838200" lvl="1" indent="-381000" eaLnBrk="1" hangingPunct="1">
              <a:buNone/>
            </a:pPr>
            <a:r>
              <a:rPr lang="en-US" sz="2400" b="1" dirty="0" smtClean="0"/>
              <a:t>Basic Entry Modes</a:t>
            </a:r>
          </a:p>
          <a:p>
            <a:pPr marL="838200" lvl="1" indent="-381000" eaLnBrk="1" hangingPunct="1"/>
            <a:r>
              <a:rPr lang="en-US" sz="2400" dirty="0" smtClean="0"/>
              <a:t>Exporting</a:t>
            </a:r>
          </a:p>
          <a:p>
            <a:pPr marL="838200" lvl="1" indent="-381000" eaLnBrk="1" hangingPunct="1"/>
            <a:r>
              <a:rPr lang="en-US" dirty="0" smtClean="0"/>
              <a:t>Turnkey</a:t>
            </a:r>
            <a:endParaRPr lang="en-US" sz="2400" dirty="0" smtClean="0"/>
          </a:p>
          <a:p>
            <a:pPr marL="838200" lvl="1" indent="-381000" eaLnBrk="1" hangingPunct="1"/>
            <a:r>
              <a:rPr lang="en-US" sz="2400" dirty="0" smtClean="0"/>
              <a:t>Licensing</a:t>
            </a:r>
          </a:p>
          <a:p>
            <a:pPr marL="838200" lvl="1" indent="-381000" eaLnBrk="1" hangingPunct="1"/>
            <a:r>
              <a:rPr lang="en-US" sz="2400" dirty="0" smtClean="0"/>
              <a:t>Franchising</a:t>
            </a:r>
            <a:endParaRPr lang="en-US" sz="2400" dirty="0" smtClean="0"/>
          </a:p>
          <a:p>
            <a:pPr marL="838200" lvl="1" indent="-381000" eaLnBrk="1" hangingPunct="1"/>
            <a:r>
              <a:rPr lang="en-US" sz="2400" dirty="0" smtClean="0"/>
              <a:t>Establishing </a:t>
            </a:r>
            <a:r>
              <a:rPr lang="en-US" sz="2400" dirty="0" smtClean="0"/>
              <a:t>a joint venture with a local company</a:t>
            </a:r>
          </a:p>
          <a:p>
            <a:pPr marL="838200" lvl="1" indent="-381000" eaLnBrk="1" hangingPunct="1"/>
            <a:r>
              <a:rPr lang="en-US" sz="2400" dirty="0" smtClean="0"/>
              <a:t>Establishing </a:t>
            </a:r>
            <a:r>
              <a:rPr lang="en-US" sz="2400" dirty="0" smtClean="0"/>
              <a:t>a new wholly owned subsidiary</a:t>
            </a:r>
          </a:p>
          <a:p>
            <a:pPr marL="838200" lvl="1" indent="-381000" eaLnBrk="1" hangingPunct="1"/>
            <a:r>
              <a:rPr lang="en-US" sz="2400" dirty="0" smtClean="0"/>
              <a:t>Acquiring </a:t>
            </a:r>
            <a:r>
              <a:rPr lang="en-US" sz="2400" dirty="0" smtClean="0"/>
              <a:t>an established enterprise</a:t>
            </a:r>
          </a:p>
          <a:p>
            <a:pPr marL="457200" indent="-457200" eaLnBrk="1" hangingPunct="1"/>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Footer Placeholder 3"/>
          <p:cNvSpPr>
            <a:spLocks noGrp="1"/>
          </p:cNvSpPr>
          <p:nvPr>
            <p:ph type="ftr" sz="quarter" idx="10"/>
          </p:nvPr>
        </p:nvSpPr>
        <p:spPr>
          <a:noFill/>
        </p:spPr>
        <p:txBody>
          <a:bodyPr/>
          <a:lstStyle/>
          <a:p>
            <a:r>
              <a:rPr lang="en-US" smtClean="0"/>
              <a:t>©MH 2011          BUSI 2701D</a:t>
            </a:r>
            <a:endParaRPr lang="en-US"/>
          </a:p>
        </p:txBody>
      </p:sp>
      <p:sp>
        <p:nvSpPr>
          <p:cNvPr id="5124" name="Rectangle 2"/>
          <p:cNvSpPr>
            <a:spLocks noGrp="1" noChangeArrowheads="1"/>
          </p:cNvSpPr>
          <p:nvPr>
            <p:ph type="title"/>
          </p:nvPr>
        </p:nvSpPr>
        <p:spPr/>
        <p:txBody>
          <a:bodyPr/>
          <a:lstStyle/>
          <a:p>
            <a:pPr eaLnBrk="1" hangingPunct="1"/>
            <a:r>
              <a:rPr lang="en-US" b="1" smtClean="0">
                <a:latin typeface="Cambria" pitchFamily="18" charset="0"/>
              </a:rPr>
              <a:t>What Influences </a:t>
            </a:r>
            <a:br>
              <a:rPr lang="en-US" b="1" smtClean="0">
                <a:latin typeface="Cambria" pitchFamily="18" charset="0"/>
              </a:rPr>
            </a:br>
            <a:r>
              <a:rPr lang="en-US" b="1" smtClean="0">
                <a:latin typeface="Cambria" pitchFamily="18" charset="0"/>
              </a:rPr>
              <a:t>The Choice Of Entry Mode?</a:t>
            </a:r>
          </a:p>
        </p:txBody>
      </p:sp>
      <p:sp>
        <p:nvSpPr>
          <p:cNvPr id="5125" name="Rectangle 3"/>
          <p:cNvSpPr>
            <a:spLocks noGrp="1" noChangeArrowheads="1"/>
          </p:cNvSpPr>
          <p:nvPr>
            <p:ph type="body" idx="1"/>
          </p:nvPr>
        </p:nvSpPr>
        <p:spPr/>
        <p:txBody>
          <a:bodyPr/>
          <a:lstStyle/>
          <a:p>
            <a:pPr eaLnBrk="1" hangingPunct="1">
              <a:lnSpc>
                <a:spcPct val="90000"/>
              </a:lnSpc>
            </a:pPr>
            <a:r>
              <a:rPr lang="en-US" sz="2800" dirty="0" smtClean="0"/>
              <a:t>Several factors affect the choice of entry mode including</a:t>
            </a:r>
          </a:p>
          <a:p>
            <a:pPr lvl="1" eaLnBrk="1" hangingPunct="1">
              <a:lnSpc>
                <a:spcPct val="90000"/>
              </a:lnSpc>
            </a:pPr>
            <a:r>
              <a:rPr lang="en-US" sz="2400" dirty="0" smtClean="0"/>
              <a:t>transportation costs</a:t>
            </a:r>
          </a:p>
          <a:p>
            <a:pPr lvl="1" eaLnBrk="1" hangingPunct="1">
              <a:lnSpc>
                <a:spcPct val="90000"/>
              </a:lnSpc>
            </a:pPr>
            <a:r>
              <a:rPr lang="en-US" sz="2400" dirty="0" smtClean="0"/>
              <a:t>trade barriers</a:t>
            </a:r>
          </a:p>
          <a:p>
            <a:pPr lvl="1" eaLnBrk="1" hangingPunct="1">
              <a:lnSpc>
                <a:spcPct val="90000"/>
              </a:lnSpc>
            </a:pPr>
            <a:r>
              <a:rPr lang="en-US" sz="2400" dirty="0" smtClean="0"/>
              <a:t>political risks</a:t>
            </a:r>
          </a:p>
          <a:p>
            <a:pPr lvl="1" eaLnBrk="1" hangingPunct="1">
              <a:lnSpc>
                <a:spcPct val="90000"/>
              </a:lnSpc>
            </a:pPr>
            <a:r>
              <a:rPr lang="en-US" sz="2400" dirty="0" smtClean="0"/>
              <a:t>economic risks</a:t>
            </a:r>
          </a:p>
          <a:p>
            <a:pPr lvl="1" eaLnBrk="1" hangingPunct="1">
              <a:lnSpc>
                <a:spcPct val="90000"/>
              </a:lnSpc>
            </a:pPr>
            <a:r>
              <a:rPr lang="en-US" sz="2400" dirty="0" smtClean="0"/>
              <a:t>costs</a:t>
            </a:r>
          </a:p>
          <a:p>
            <a:pPr lvl="1" eaLnBrk="1" hangingPunct="1">
              <a:lnSpc>
                <a:spcPct val="90000"/>
              </a:lnSpc>
            </a:pPr>
            <a:r>
              <a:rPr lang="en-US" sz="2400" dirty="0" smtClean="0"/>
              <a:t>firm strategy</a:t>
            </a:r>
          </a:p>
          <a:p>
            <a:pPr eaLnBrk="1" hangingPunct="1">
              <a:lnSpc>
                <a:spcPct val="90000"/>
              </a:lnSpc>
            </a:pPr>
            <a:r>
              <a:rPr lang="en-US" sz="2800" dirty="0" smtClean="0"/>
              <a:t>The optimal mode </a:t>
            </a:r>
            <a:r>
              <a:rPr lang="en-US" sz="2800" u="sng" dirty="0" smtClean="0"/>
              <a:t>varies by situation</a:t>
            </a:r>
            <a:r>
              <a:rPr lang="en-US" sz="2800" dirty="0" smtClean="0"/>
              <a:t> – what makes sense for one company and country might not make sense for another</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Footer Placeholder 3"/>
          <p:cNvSpPr>
            <a:spLocks noGrp="1"/>
          </p:cNvSpPr>
          <p:nvPr>
            <p:ph type="ftr" sz="quarter" idx="10"/>
          </p:nvPr>
        </p:nvSpPr>
        <p:spPr>
          <a:noFill/>
        </p:spPr>
        <p:txBody>
          <a:bodyPr/>
          <a:lstStyle/>
          <a:p>
            <a:r>
              <a:rPr lang="en-US" smtClean="0"/>
              <a:t>©MH 2011          BUSI 2701D</a:t>
            </a:r>
            <a:endParaRPr lang="en-US"/>
          </a:p>
        </p:txBody>
      </p:sp>
      <p:sp>
        <p:nvSpPr>
          <p:cNvPr id="6148" name="Rectangle 2"/>
          <p:cNvSpPr>
            <a:spLocks noGrp="1" noChangeArrowheads="1"/>
          </p:cNvSpPr>
          <p:nvPr>
            <p:ph type="title"/>
          </p:nvPr>
        </p:nvSpPr>
        <p:spPr/>
        <p:txBody>
          <a:bodyPr/>
          <a:lstStyle/>
          <a:p>
            <a:pPr eaLnBrk="1" hangingPunct="1"/>
            <a:r>
              <a:rPr lang="en-US" b="1" smtClean="0">
                <a:latin typeface="Cambria" pitchFamily="18" charset="0"/>
              </a:rPr>
              <a:t>Which Foreign Markets </a:t>
            </a:r>
            <a:br>
              <a:rPr lang="en-US" b="1" smtClean="0">
                <a:latin typeface="Cambria" pitchFamily="18" charset="0"/>
              </a:rPr>
            </a:br>
            <a:r>
              <a:rPr lang="en-US" b="1" smtClean="0">
                <a:latin typeface="Cambria" pitchFamily="18" charset="0"/>
              </a:rPr>
              <a:t>Should Firms Enter?</a:t>
            </a:r>
          </a:p>
        </p:txBody>
      </p:sp>
      <p:sp>
        <p:nvSpPr>
          <p:cNvPr id="6149" name="Rectangle 3"/>
          <p:cNvSpPr>
            <a:spLocks noGrp="1" noChangeArrowheads="1"/>
          </p:cNvSpPr>
          <p:nvPr>
            <p:ph type="body" idx="1"/>
          </p:nvPr>
        </p:nvSpPr>
        <p:spPr/>
        <p:txBody>
          <a:bodyPr/>
          <a:lstStyle/>
          <a:p>
            <a:pPr eaLnBrk="1" hangingPunct="1">
              <a:lnSpc>
                <a:spcPct val="80000"/>
              </a:lnSpc>
              <a:buNone/>
            </a:pPr>
            <a:r>
              <a:rPr lang="en-US" sz="2400" dirty="0" smtClean="0"/>
              <a:t>The choice of foreign markets will depend on their long run profit potential  </a:t>
            </a:r>
          </a:p>
          <a:p>
            <a:pPr eaLnBrk="1" hangingPunct="1">
              <a:lnSpc>
                <a:spcPct val="80000"/>
              </a:lnSpc>
            </a:pPr>
            <a:endParaRPr lang="en-US" sz="2400" dirty="0" smtClean="0"/>
          </a:p>
          <a:p>
            <a:pPr eaLnBrk="1" hangingPunct="1">
              <a:lnSpc>
                <a:spcPct val="80000"/>
              </a:lnSpc>
            </a:pPr>
            <a:r>
              <a:rPr lang="en-US" sz="2400" dirty="0" smtClean="0"/>
              <a:t>Favorable markets </a:t>
            </a:r>
          </a:p>
          <a:p>
            <a:pPr lvl="1" eaLnBrk="1" hangingPunct="1">
              <a:lnSpc>
                <a:spcPct val="80000"/>
              </a:lnSpc>
            </a:pPr>
            <a:endParaRPr lang="en-US" sz="2000" dirty="0" smtClean="0"/>
          </a:p>
          <a:p>
            <a:pPr lvl="1" eaLnBrk="1" hangingPunct="1">
              <a:lnSpc>
                <a:spcPct val="80000"/>
              </a:lnSpc>
            </a:pPr>
            <a:r>
              <a:rPr lang="en-US" sz="2000" dirty="0" smtClean="0"/>
              <a:t>are politically stable </a:t>
            </a:r>
          </a:p>
          <a:p>
            <a:pPr lvl="1" eaLnBrk="1" hangingPunct="1">
              <a:lnSpc>
                <a:spcPct val="80000"/>
              </a:lnSpc>
            </a:pPr>
            <a:endParaRPr lang="en-US" sz="2000" dirty="0" smtClean="0"/>
          </a:p>
          <a:p>
            <a:pPr lvl="1" eaLnBrk="1" hangingPunct="1">
              <a:lnSpc>
                <a:spcPct val="80000"/>
              </a:lnSpc>
            </a:pPr>
            <a:r>
              <a:rPr lang="en-US" sz="2000" dirty="0" smtClean="0"/>
              <a:t>have free market systems</a:t>
            </a:r>
          </a:p>
          <a:p>
            <a:pPr lvl="1" eaLnBrk="1" hangingPunct="1">
              <a:lnSpc>
                <a:spcPct val="80000"/>
              </a:lnSpc>
            </a:pPr>
            <a:endParaRPr lang="en-US" sz="2000" dirty="0" smtClean="0"/>
          </a:p>
          <a:p>
            <a:pPr lvl="1" eaLnBrk="1" hangingPunct="1">
              <a:lnSpc>
                <a:spcPct val="80000"/>
              </a:lnSpc>
            </a:pPr>
            <a:r>
              <a:rPr lang="en-US" sz="2000" dirty="0" smtClean="0"/>
              <a:t>have relatively low inflation rates </a:t>
            </a:r>
          </a:p>
          <a:p>
            <a:pPr lvl="1" eaLnBrk="1" hangingPunct="1">
              <a:lnSpc>
                <a:spcPct val="80000"/>
              </a:lnSpc>
            </a:pPr>
            <a:endParaRPr lang="en-US" sz="2000" dirty="0" smtClean="0"/>
          </a:p>
          <a:p>
            <a:pPr lvl="1" eaLnBrk="1" hangingPunct="1">
              <a:lnSpc>
                <a:spcPct val="80000"/>
              </a:lnSpc>
            </a:pPr>
            <a:r>
              <a:rPr lang="en-US" sz="2000" dirty="0" smtClean="0"/>
              <a:t>have low private sector debt</a:t>
            </a:r>
          </a:p>
          <a:p>
            <a:pPr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Footer Placeholder 3"/>
          <p:cNvSpPr>
            <a:spLocks noGrp="1"/>
          </p:cNvSpPr>
          <p:nvPr>
            <p:ph type="ftr" sz="quarter" idx="10"/>
          </p:nvPr>
        </p:nvSpPr>
        <p:spPr>
          <a:noFill/>
        </p:spPr>
        <p:txBody>
          <a:bodyPr/>
          <a:lstStyle/>
          <a:p>
            <a:r>
              <a:rPr lang="en-US" smtClean="0"/>
              <a:t>©MH 2011          BUSI 2701D</a:t>
            </a:r>
            <a:endParaRPr lang="en-US"/>
          </a:p>
        </p:txBody>
      </p:sp>
      <p:sp>
        <p:nvSpPr>
          <p:cNvPr id="6148" name="Rectangle 2"/>
          <p:cNvSpPr>
            <a:spLocks noGrp="1" noChangeArrowheads="1"/>
          </p:cNvSpPr>
          <p:nvPr>
            <p:ph type="title"/>
          </p:nvPr>
        </p:nvSpPr>
        <p:spPr/>
        <p:txBody>
          <a:bodyPr/>
          <a:lstStyle/>
          <a:p>
            <a:pPr eaLnBrk="1" hangingPunct="1"/>
            <a:r>
              <a:rPr lang="en-US" b="1" smtClean="0">
                <a:latin typeface="Cambria" pitchFamily="18" charset="0"/>
              </a:rPr>
              <a:t>Which Foreign Markets </a:t>
            </a:r>
            <a:br>
              <a:rPr lang="en-US" b="1" smtClean="0">
                <a:latin typeface="Cambria" pitchFamily="18" charset="0"/>
              </a:rPr>
            </a:br>
            <a:r>
              <a:rPr lang="en-US" b="1" smtClean="0">
                <a:latin typeface="Cambria" pitchFamily="18" charset="0"/>
              </a:rPr>
              <a:t>Should Firms Enter?</a:t>
            </a:r>
          </a:p>
        </p:txBody>
      </p:sp>
      <p:sp>
        <p:nvSpPr>
          <p:cNvPr id="6149" name="Rectangle 3"/>
          <p:cNvSpPr>
            <a:spLocks noGrp="1" noChangeArrowheads="1"/>
          </p:cNvSpPr>
          <p:nvPr>
            <p:ph type="body" idx="1"/>
          </p:nvPr>
        </p:nvSpPr>
        <p:spPr/>
        <p:txBody>
          <a:bodyPr/>
          <a:lstStyle/>
          <a:p>
            <a:pPr eaLnBrk="1" hangingPunct="1">
              <a:lnSpc>
                <a:spcPct val="80000"/>
              </a:lnSpc>
              <a:buNone/>
            </a:pPr>
            <a:r>
              <a:rPr lang="en-US" sz="2400" dirty="0" smtClean="0"/>
              <a:t>The choice of foreign markets will depend on their long run profit potential  </a:t>
            </a:r>
          </a:p>
          <a:p>
            <a:pPr eaLnBrk="1" hangingPunct="1">
              <a:lnSpc>
                <a:spcPct val="80000"/>
              </a:lnSpc>
            </a:pPr>
            <a:endParaRPr lang="en-US" sz="2400" dirty="0" smtClean="0"/>
          </a:p>
          <a:p>
            <a:pPr eaLnBrk="1" hangingPunct="1">
              <a:lnSpc>
                <a:spcPct val="80000"/>
              </a:lnSpc>
            </a:pPr>
            <a:r>
              <a:rPr lang="en-US" sz="2400" dirty="0" smtClean="0"/>
              <a:t>Less desirable markets </a:t>
            </a:r>
          </a:p>
          <a:p>
            <a:pPr lvl="1" eaLnBrk="1" hangingPunct="1">
              <a:lnSpc>
                <a:spcPct val="80000"/>
              </a:lnSpc>
            </a:pPr>
            <a:endParaRPr lang="en-US" sz="2000" dirty="0" smtClean="0"/>
          </a:p>
          <a:p>
            <a:pPr lvl="1" eaLnBrk="1" hangingPunct="1">
              <a:lnSpc>
                <a:spcPct val="80000"/>
              </a:lnSpc>
            </a:pPr>
            <a:r>
              <a:rPr lang="en-US" sz="2000" dirty="0" smtClean="0"/>
              <a:t>are politically unstable </a:t>
            </a:r>
          </a:p>
          <a:p>
            <a:pPr lvl="1" eaLnBrk="1" hangingPunct="1">
              <a:lnSpc>
                <a:spcPct val="80000"/>
              </a:lnSpc>
            </a:pPr>
            <a:endParaRPr lang="en-US" sz="2000" dirty="0" smtClean="0"/>
          </a:p>
          <a:p>
            <a:pPr lvl="1" eaLnBrk="1" hangingPunct="1">
              <a:lnSpc>
                <a:spcPct val="80000"/>
              </a:lnSpc>
            </a:pPr>
            <a:r>
              <a:rPr lang="en-US" sz="2000" dirty="0" smtClean="0"/>
              <a:t>have mixed or command economies</a:t>
            </a:r>
          </a:p>
          <a:p>
            <a:pPr lvl="1" eaLnBrk="1" hangingPunct="1">
              <a:lnSpc>
                <a:spcPct val="80000"/>
              </a:lnSpc>
            </a:pPr>
            <a:endParaRPr lang="en-US" sz="2000" dirty="0" smtClean="0"/>
          </a:p>
          <a:p>
            <a:pPr lvl="1" eaLnBrk="1" hangingPunct="1">
              <a:lnSpc>
                <a:spcPct val="80000"/>
              </a:lnSpc>
            </a:pPr>
            <a:r>
              <a:rPr lang="en-US" sz="2000" dirty="0" smtClean="0"/>
              <a:t>have excessive levels of borrowing</a:t>
            </a:r>
          </a:p>
          <a:p>
            <a:pPr eaLnBrk="1" hangingPunct="1">
              <a:lnSpc>
                <a:spcPct val="80000"/>
              </a:lnSpc>
            </a:pPr>
            <a:endParaRPr lang="en-US" sz="2400" dirty="0" smtClean="0"/>
          </a:p>
          <a:p>
            <a:pPr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Footer Placeholder 3"/>
          <p:cNvSpPr>
            <a:spLocks noGrp="1"/>
          </p:cNvSpPr>
          <p:nvPr>
            <p:ph type="ftr" sz="quarter" idx="10"/>
          </p:nvPr>
        </p:nvSpPr>
        <p:spPr>
          <a:noFill/>
        </p:spPr>
        <p:txBody>
          <a:bodyPr/>
          <a:lstStyle/>
          <a:p>
            <a:r>
              <a:rPr lang="en-US" smtClean="0"/>
              <a:t>©MH 2011          BUSI 2701D</a:t>
            </a:r>
            <a:endParaRPr lang="en-US"/>
          </a:p>
        </p:txBody>
      </p:sp>
      <p:sp>
        <p:nvSpPr>
          <p:cNvPr id="6148" name="Rectangle 2"/>
          <p:cNvSpPr>
            <a:spLocks noGrp="1" noChangeArrowheads="1"/>
          </p:cNvSpPr>
          <p:nvPr>
            <p:ph type="title"/>
          </p:nvPr>
        </p:nvSpPr>
        <p:spPr/>
        <p:txBody>
          <a:bodyPr/>
          <a:lstStyle/>
          <a:p>
            <a:pPr eaLnBrk="1" hangingPunct="1"/>
            <a:r>
              <a:rPr lang="en-US" b="1" smtClean="0">
                <a:latin typeface="Cambria" pitchFamily="18" charset="0"/>
              </a:rPr>
              <a:t>Which Foreign Markets </a:t>
            </a:r>
            <a:br>
              <a:rPr lang="en-US" b="1" smtClean="0">
                <a:latin typeface="Cambria" pitchFamily="18" charset="0"/>
              </a:rPr>
            </a:br>
            <a:r>
              <a:rPr lang="en-US" b="1" smtClean="0">
                <a:latin typeface="Cambria" pitchFamily="18" charset="0"/>
              </a:rPr>
              <a:t>Should Firms Enter?</a:t>
            </a:r>
          </a:p>
        </p:txBody>
      </p:sp>
      <p:sp>
        <p:nvSpPr>
          <p:cNvPr id="6149" name="Rectangle 3"/>
          <p:cNvSpPr>
            <a:spLocks noGrp="1" noChangeArrowheads="1"/>
          </p:cNvSpPr>
          <p:nvPr>
            <p:ph type="body" idx="1"/>
          </p:nvPr>
        </p:nvSpPr>
        <p:spPr/>
        <p:txBody>
          <a:bodyPr/>
          <a:lstStyle/>
          <a:p>
            <a:pPr eaLnBrk="1" hangingPunct="1">
              <a:lnSpc>
                <a:spcPct val="80000"/>
              </a:lnSpc>
              <a:buNone/>
            </a:pPr>
            <a:r>
              <a:rPr lang="en-US" sz="2400" dirty="0" smtClean="0"/>
              <a:t>The choice of foreign markets will depend on their long run profit potential  </a:t>
            </a:r>
          </a:p>
          <a:p>
            <a:pPr eaLnBrk="1" hangingPunct="1">
              <a:lnSpc>
                <a:spcPct val="80000"/>
              </a:lnSpc>
            </a:pPr>
            <a:endParaRPr lang="en-US" sz="2400" dirty="0" smtClean="0"/>
          </a:p>
          <a:p>
            <a:pPr eaLnBrk="1" hangingPunct="1">
              <a:lnSpc>
                <a:spcPct val="80000"/>
              </a:lnSpc>
            </a:pPr>
            <a:r>
              <a:rPr lang="en-US" sz="2400" dirty="0" smtClean="0"/>
              <a:t>Markets are also more attractive when the </a:t>
            </a:r>
            <a:r>
              <a:rPr lang="en-US" sz="2400" u="sng" dirty="0" smtClean="0"/>
              <a:t>product</a:t>
            </a:r>
            <a:r>
              <a:rPr lang="en-US" sz="2400" dirty="0" smtClean="0"/>
              <a:t> in question is </a:t>
            </a:r>
            <a:r>
              <a:rPr lang="en-US" sz="2400" u="sng" dirty="0" smtClean="0"/>
              <a:t>not widely available</a:t>
            </a:r>
            <a:r>
              <a:rPr lang="en-US" sz="2400" dirty="0" smtClean="0"/>
              <a:t> and </a:t>
            </a:r>
            <a:r>
              <a:rPr lang="en-US" sz="2400" u="sng" dirty="0" smtClean="0"/>
              <a:t>satisfies an unmet need</a:t>
            </a:r>
          </a:p>
          <a:p>
            <a:pPr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Footer Placeholder 3"/>
          <p:cNvSpPr>
            <a:spLocks noGrp="1"/>
          </p:cNvSpPr>
          <p:nvPr>
            <p:ph type="ftr" sz="quarter" idx="10"/>
          </p:nvPr>
        </p:nvSpPr>
        <p:spPr>
          <a:noFill/>
        </p:spPr>
        <p:txBody>
          <a:bodyPr/>
          <a:lstStyle/>
          <a:p>
            <a:r>
              <a:rPr lang="en-US" smtClean="0"/>
              <a:t>©MH 2011          BUSI 2701D</a:t>
            </a:r>
            <a:endParaRPr lang="en-US"/>
          </a:p>
        </p:txBody>
      </p:sp>
      <p:sp>
        <p:nvSpPr>
          <p:cNvPr id="7172" name="Rectangle 2"/>
          <p:cNvSpPr>
            <a:spLocks noGrp="1" noChangeArrowheads="1"/>
          </p:cNvSpPr>
          <p:nvPr>
            <p:ph type="title"/>
          </p:nvPr>
        </p:nvSpPr>
        <p:spPr/>
        <p:txBody>
          <a:bodyPr/>
          <a:lstStyle/>
          <a:p>
            <a:pPr eaLnBrk="1" hangingPunct="1"/>
            <a:r>
              <a:rPr lang="en-US" b="1" smtClean="0">
                <a:latin typeface="Cambria" pitchFamily="18" charset="0"/>
              </a:rPr>
              <a:t>When Should A Firm </a:t>
            </a:r>
            <a:br>
              <a:rPr lang="en-US" b="1" smtClean="0">
                <a:latin typeface="Cambria" pitchFamily="18" charset="0"/>
              </a:rPr>
            </a:br>
            <a:r>
              <a:rPr lang="en-US" b="1" smtClean="0">
                <a:latin typeface="Cambria" pitchFamily="18" charset="0"/>
              </a:rPr>
              <a:t>Enter A Foreign Market?</a:t>
            </a:r>
          </a:p>
        </p:txBody>
      </p:sp>
      <p:sp>
        <p:nvSpPr>
          <p:cNvPr id="7173" name="Rectangle 3"/>
          <p:cNvSpPr>
            <a:spLocks noGrp="1" noChangeArrowheads="1"/>
          </p:cNvSpPr>
          <p:nvPr>
            <p:ph type="body" idx="1"/>
          </p:nvPr>
        </p:nvSpPr>
        <p:spPr/>
        <p:txBody>
          <a:bodyPr/>
          <a:lstStyle/>
          <a:p>
            <a:pPr marL="609600" indent="-609600" eaLnBrk="1" hangingPunct="1">
              <a:buNone/>
            </a:pPr>
            <a:r>
              <a:rPr lang="en-US" dirty="0" smtClean="0"/>
              <a:t>Once attractive markets are identified, the firm must consider the </a:t>
            </a:r>
            <a:r>
              <a:rPr lang="en-US" b="1" dirty="0" smtClean="0"/>
              <a:t>timing of entry</a:t>
            </a:r>
          </a:p>
          <a:p>
            <a:pPr marL="609600" indent="-609600" eaLnBrk="1" hangingPunct="1">
              <a:buFont typeface="Wingdings" pitchFamily="2" charset="2"/>
              <a:buAutoNum type="arabicPeriod"/>
            </a:pPr>
            <a:endParaRPr lang="en-US" dirty="0" smtClean="0"/>
          </a:p>
          <a:p>
            <a:pPr marL="609600" indent="-609600" eaLnBrk="1" hangingPunct="1">
              <a:buFont typeface="Wingdings" pitchFamily="2" charset="2"/>
              <a:buAutoNum type="arabicPeriod"/>
            </a:pPr>
            <a:r>
              <a:rPr lang="en-US" u="sng" dirty="0" smtClean="0"/>
              <a:t>Entry is early</a:t>
            </a:r>
            <a:r>
              <a:rPr lang="en-US" dirty="0" smtClean="0"/>
              <a:t> when the firm enters a foreign market before other foreign firms</a:t>
            </a:r>
          </a:p>
          <a:p>
            <a:pPr marL="609600" indent="-609600" eaLnBrk="1" hangingPunct="1">
              <a:buFont typeface="Wingdings" pitchFamily="2" charset="2"/>
              <a:buAutoNum type="arabicPeriod"/>
            </a:pPr>
            <a:endParaRPr lang="en-US" dirty="0" smtClean="0"/>
          </a:p>
          <a:p>
            <a:pPr marL="609600" indent="-609600" eaLnBrk="1" hangingPunct="1">
              <a:buFont typeface="Wingdings" pitchFamily="2" charset="2"/>
              <a:buAutoNum type="arabicPeriod"/>
            </a:pPr>
            <a:r>
              <a:rPr lang="en-US" u="sng" dirty="0" smtClean="0"/>
              <a:t>Entry is late</a:t>
            </a:r>
            <a:r>
              <a:rPr lang="en-US" dirty="0" smtClean="0"/>
              <a:t> when the firm enters the market after firms have already established themselves in the market</a:t>
            </a:r>
          </a:p>
          <a:p>
            <a:pPr marL="609600" indent="-609600" eaLnBrk="1" hangingPunct="1">
              <a:buFont typeface="Wingdings" pitchFamily="2" charset="2"/>
              <a:buAutoNum type="arabicPeriod"/>
            </a:pPr>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Footer Placeholder 3"/>
          <p:cNvSpPr>
            <a:spLocks noGrp="1"/>
          </p:cNvSpPr>
          <p:nvPr>
            <p:ph type="ftr" sz="quarter" idx="10"/>
          </p:nvPr>
        </p:nvSpPr>
        <p:spPr>
          <a:noFill/>
        </p:spPr>
        <p:txBody>
          <a:bodyPr/>
          <a:lstStyle/>
          <a:p>
            <a:r>
              <a:rPr lang="en-US" smtClean="0"/>
              <a:t>©MH 2011          BUSI 2701D</a:t>
            </a:r>
            <a:endParaRPr lang="en-US"/>
          </a:p>
        </p:txBody>
      </p:sp>
      <p:sp>
        <p:nvSpPr>
          <p:cNvPr id="8196" name="Rectangle 2"/>
          <p:cNvSpPr>
            <a:spLocks noGrp="1" noChangeArrowheads="1"/>
          </p:cNvSpPr>
          <p:nvPr>
            <p:ph type="title"/>
          </p:nvPr>
        </p:nvSpPr>
        <p:spPr/>
        <p:txBody>
          <a:bodyPr/>
          <a:lstStyle/>
          <a:p>
            <a:pPr eaLnBrk="1" hangingPunct="1"/>
            <a:r>
              <a:rPr lang="en-US" b="1" smtClean="0">
                <a:latin typeface="Cambria" pitchFamily="18" charset="0"/>
              </a:rPr>
              <a:t>Why Enter A</a:t>
            </a:r>
            <a:br>
              <a:rPr lang="en-US" b="1" smtClean="0">
                <a:latin typeface="Cambria" pitchFamily="18" charset="0"/>
              </a:rPr>
            </a:br>
            <a:r>
              <a:rPr lang="en-US" b="1" smtClean="0">
                <a:latin typeface="Cambria" pitchFamily="18" charset="0"/>
              </a:rPr>
              <a:t>Foreign Market Early?</a:t>
            </a:r>
          </a:p>
        </p:txBody>
      </p:sp>
      <p:sp>
        <p:nvSpPr>
          <p:cNvPr id="8197" name="Rectangle 3"/>
          <p:cNvSpPr>
            <a:spLocks noGrp="1" noChangeArrowheads="1"/>
          </p:cNvSpPr>
          <p:nvPr>
            <p:ph type="body" idx="1"/>
          </p:nvPr>
        </p:nvSpPr>
        <p:spPr/>
        <p:txBody>
          <a:bodyPr/>
          <a:lstStyle/>
          <a:p>
            <a:pPr marL="609600" indent="-609600" eaLnBrk="1" hangingPunct="1">
              <a:buNone/>
            </a:pPr>
            <a:r>
              <a:rPr lang="en-US" b="1" dirty="0" smtClean="0"/>
              <a:t>First mover advantages</a:t>
            </a:r>
            <a:r>
              <a:rPr lang="en-US" dirty="0" smtClean="0"/>
              <a:t> include</a:t>
            </a:r>
            <a:r>
              <a:rPr lang="en-US" sz="2800" dirty="0" smtClean="0"/>
              <a:t> </a:t>
            </a:r>
            <a:r>
              <a:rPr lang="en-US" sz="2800" b="1" dirty="0" smtClean="0"/>
              <a:t> </a:t>
            </a:r>
          </a:p>
          <a:p>
            <a:pPr marL="990600" lvl="1" indent="-533400" eaLnBrk="1" hangingPunct="1"/>
            <a:r>
              <a:rPr lang="en-US" dirty="0" smtClean="0"/>
              <a:t>the ability to </a:t>
            </a:r>
            <a:r>
              <a:rPr lang="en-US" u="sng" dirty="0" smtClean="0"/>
              <a:t>pre-empt rivals</a:t>
            </a:r>
            <a:r>
              <a:rPr lang="en-US" dirty="0" smtClean="0"/>
              <a:t> by establishing a strong brand name</a:t>
            </a:r>
          </a:p>
          <a:p>
            <a:pPr marL="990600" lvl="1" indent="-533400" eaLnBrk="1" hangingPunct="1"/>
            <a:endParaRPr lang="en-US" dirty="0" smtClean="0"/>
          </a:p>
          <a:p>
            <a:pPr marL="990600" lvl="1" indent="-533400" eaLnBrk="1" hangingPunct="1"/>
            <a:r>
              <a:rPr lang="en-US" dirty="0" smtClean="0"/>
              <a:t>the ability to build up sales volume and </a:t>
            </a:r>
            <a:r>
              <a:rPr lang="en-US" u="sng" dirty="0" smtClean="0"/>
              <a:t>ride down the experience curve ahead of rivals</a:t>
            </a:r>
            <a:r>
              <a:rPr lang="en-US" dirty="0" smtClean="0"/>
              <a:t> and gain a cost advantage over later entrants</a:t>
            </a:r>
          </a:p>
          <a:p>
            <a:pPr marL="990600" lvl="1" indent="-533400" eaLnBrk="1" hangingPunct="1"/>
            <a:endParaRPr lang="en-US" dirty="0" smtClean="0"/>
          </a:p>
          <a:p>
            <a:pPr marL="990600" lvl="1" indent="-533400" eaLnBrk="1" hangingPunct="1"/>
            <a:r>
              <a:rPr lang="en-US" dirty="0" smtClean="0"/>
              <a:t>the ability to </a:t>
            </a:r>
            <a:r>
              <a:rPr lang="en-US" u="sng" dirty="0" smtClean="0"/>
              <a:t>create switching costs</a:t>
            </a:r>
            <a:r>
              <a:rPr lang="en-US" dirty="0" smtClean="0"/>
              <a:t> that tie customers into products or services making it difficult for later entrants to win business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Footer Placeholder 3"/>
          <p:cNvSpPr>
            <a:spLocks noGrp="1"/>
          </p:cNvSpPr>
          <p:nvPr>
            <p:ph type="ftr" sz="quarter" idx="10"/>
          </p:nvPr>
        </p:nvSpPr>
        <p:spPr>
          <a:noFill/>
        </p:spPr>
        <p:txBody>
          <a:bodyPr/>
          <a:lstStyle/>
          <a:p>
            <a:r>
              <a:rPr lang="en-US" smtClean="0"/>
              <a:t>©MH 2011          BUSI 2701D</a:t>
            </a:r>
            <a:endParaRPr lang="en-US"/>
          </a:p>
        </p:txBody>
      </p:sp>
      <p:sp>
        <p:nvSpPr>
          <p:cNvPr id="9220" name="Rectangle 2"/>
          <p:cNvSpPr>
            <a:spLocks noGrp="1" noChangeArrowheads="1"/>
          </p:cNvSpPr>
          <p:nvPr>
            <p:ph type="title"/>
          </p:nvPr>
        </p:nvSpPr>
        <p:spPr/>
        <p:txBody>
          <a:bodyPr/>
          <a:lstStyle/>
          <a:p>
            <a:pPr eaLnBrk="1" hangingPunct="1"/>
            <a:r>
              <a:rPr lang="en-US" b="1" smtClean="0">
                <a:latin typeface="Cambria" pitchFamily="18" charset="0"/>
              </a:rPr>
              <a:t>Why Enter A</a:t>
            </a:r>
            <a:br>
              <a:rPr lang="en-US" b="1" smtClean="0">
                <a:latin typeface="Cambria" pitchFamily="18" charset="0"/>
              </a:rPr>
            </a:br>
            <a:r>
              <a:rPr lang="en-US" b="1" smtClean="0">
                <a:latin typeface="Cambria" pitchFamily="18" charset="0"/>
              </a:rPr>
              <a:t>Foreign Market Late?</a:t>
            </a:r>
          </a:p>
        </p:txBody>
      </p:sp>
      <p:sp>
        <p:nvSpPr>
          <p:cNvPr id="9221" name="Rectangle 3"/>
          <p:cNvSpPr>
            <a:spLocks noGrp="1" noChangeArrowheads="1"/>
          </p:cNvSpPr>
          <p:nvPr>
            <p:ph type="body" idx="1"/>
          </p:nvPr>
        </p:nvSpPr>
        <p:spPr/>
        <p:txBody>
          <a:bodyPr/>
          <a:lstStyle/>
          <a:p>
            <a:pPr marL="609600" indent="-609600" eaLnBrk="1" hangingPunct="1">
              <a:lnSpc>
                <a:spcPct val="80000"/>
              </a:lnSpc>
            </a:pPr>
            <a:r>
              <a:rPr lang="en-US" b="1" dirty="0" smtClean="0"/>
              <a:t>First mover disadvantages </a:t>
            </a:r>
            <a:r>
              <a:rPr lang="en-US" dirty="0" smtClean="0"/>
              <a:t>include</a:t>
            </a:r>
          </a:p>
          <a:p>
            <a:pPr marL="990600" lvl="1" indent="-533400" eaLnBrk="1" hangingPunct="1">
              <a:lnSpc>
                <a:spcPct val="80000"/>
              </a:lnSpc>
            </a:pPr>
            <a:r>
              <a:rPr lang="en-US" b="1" dirty="0" smtClean="0"/>
              <a:t>pioneering costs</a:t>
            </a:r>
            <a:r>
              <a:rPr lang="en-US" dirty="0" smtClean="0"/>
              <a:t> - arise when the </a:t>
            </a:r>
            <a:r>
              <a:rPr lang="en-US" u="sng" dirty="0" smtClean="0"/>
              <a:t>foreign business system</a:t>
            </a:r>
            <a:r>
              <a:rPr lang="en-US" dirty="0" smtClean="0"/>
              <a:t> is so </a:t>
            </a:r>
            <a:r>
              <a:rPr lang="en-US" u="sng" dirty="0" smtClean="0"/>
              <a:t>different</a:t>
            </a:r>
            <a:r>
              <a:rPr lang="en-US" dirty="0" smtClean="0"/>
              <a:t> from that in a </a:t>
            </a:r>
            <a:r>
              <a:rPr lang="en-US" u="sng" dirty="0" smtClean="0"/>
              <a:t>firm’s home market</a:t>
            </a:r>
            <a:r>
              <a:rPr lang="en-US" dirty="0" smtClean="0"/>
              <a:t> that the firm must devote considerable time, effort and expense to learning the rules of the game</a:t>
            </a:r>
          </a:p>
          <a:p>
            <a:pPr marL="1371600" lvl="2" indent="-457200" eaLnBrk="1" hangingPunct="1">
              <a:lnSpc>
                <a:spcPct val="80000"/>
              </a:lnSpc>
            </a:pPr>
            <a:endParaRPr lang="en-US" sz="2400" dirty="0" smtClean="0"/>
          </a:p>
          <a:p>
            <a:pPr marL="1371600" lvl="2" indent="-457200" eaLnBrk="1" hangingPunct="1">
              <a:lnSpc>
                <a:spcPct val="80000"/>
              </a:lnSpc>
            </a:pPr>
            <a:r>
              <a:rPr lang="en-US" sz="2400" dirty="0" smtClean="0"/>
              <a:t>the </a:t>
            </a:r>
            <a:r>
              <a:rPr lang="en-US" sz="2400" u="sng" dirty="0" smtClean="0"/>
              <a:t>costs of business failure</a:t>
            </a:r>
            <a:r>
              <a:rPr lang="en-US" sz="2400" dirty="0" smtClean="0"/>
              <a:t> if the firm, due to its ignorance of the foreign environment, </a:t>
            </a:r>
            <a:r>
              <a:rPr lang="en-US" sz="2400" u="sng" dirty="0" smtClean="0"/>
              <a:t>makes some major mistakes</a:t>
            </a:r>
          </a:p>
          <a:p>
            <a:pPr marL="1371600" lvl="2" indent="-457200" eaLnBrk="1" hangingPunct="1">
              <a:lnSpc>
                <a:spcPct val="80000"/>
              </a:lnSpc>
            </a:pPr>
            <a:endParaRPr lang="en-US" sz="2400" dirty="0" smtClean="0"/>
          </a:p>
          <a:p>
            <a:pPr marL="1371600" lvl="2" indent="-457200" eaLnBrk="1" hangingPunct="1">
              <a:lnSpc>
                <a:spcPct val="80000"/>
              </a:lnSpc>
            </a:pPr>
            <a:r>
              <a:rPr lang="en-US" sz="2400" dirty="0" smtClean="0"/>
              <a:t>the costs of promoting and establishing a product offering, including the </a:t>
            </a:r>
            <a:r>
              <a:rPr lang="en-US" sz="2400" u="sng" dirty="0" smtClean="0"/>
              <a:t>cost of educating customers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Footer Placeholder 3"/>
          <p:cNvSpPr>
            <a:spLocks noGrp="1"/>
          </p:cNvSpPr>
          <p:nvPr>
            <p:ph type="ftr" sz="quarter" idx="10"/>
          </p:nvPr>
        </p:nvSpPr>
        <p:spPr>
          <a:noFill/>
        </p:spPr>
        <p:txBody>
          <a:bodyPr/>
          <a:lstStyle/>
          <a:p>
            <a:r>
              <a:rPr lang="en-US" smtClean="0"/>
              <a:t>©MH 2011          BUSI 2701D</a:t>
            </a:r>
            <a:endParaRPr lang="en-US"/>
          </a:p>
        </p:txBody>
      </p:sp>
      <p:sp>
        <p:nvSpPr>
          <p:cNvPr id="10244" name="Rectangle 2"/>
          <p:cNvSpPr>
            <a:spLocks noGrp="1" noChangeArrowheads="1"/>
          </p:cNvSpPr>
          <p:nvPr>
            <p:ph type="title"/>
          </p:nvPr>
        </p:nvSpPr>
        <p:spPr/>
        <p:txBody>
          <a:bodyPr/>
          <a:lstStyle/>
          <a:p>
            <a:pPr eaLnBrk="1" hangingPunct="1"/>
            <a:r>
              <a:rPr lang="en-US" b="1" smtClean="0">
                <a:latin typeface="Cambria" pitchFamily="18" charset="0"/>
              </a:rPr>
              <a:t>On What Scale Should A Firm Enter Foreign Markets?</a:t>
            </a:r>
          </a:p>
        </p:txBody>
      </p:sp>
      <p:sp>
        <p:nvSpPr>
          <p:cNvPr id="10245" name="Rectangle 3"/>
          <p:cNvSpPr>
            <a:spLocks noGrp="1" noChangeArrowheads="1"/>
          </p:cNvSpPr>
          <p:nvPr>
            <p:ph type="body" idx="1"/>
          </p:nvPr>
        </p:nvSpPr>
        <p:spPr>
          <a:xfrm>
            <a:off x="395536" y="1412776"/>
            <a:ext cx="8229600" cy="4530725"/>
          </a:xfrm>
        </p:spPr>
        <p:txBody>
          <a:bodyPr/>
          <a:lstStyle/>
          <a:p>
            <a:pPr eaLnBrk="1" hangingPunct="1">
              <a:lnSpc>
                <a:spcPct val="80000"/>
              </a:lnSpc>
            </a:pPr>
            <a:endParaRPr lang="en-US" sz="2400" dirty="0" smtClean="0"/>
          </a:p>
          <a:p>
            <a:pPr eaLnBrk="1" hangingPunct="1">
              <a:lnSpc>
                <a:spcPct val="80000"/>
              </a:lnSpc>
            </a:pPr>
            <a:r>
              <a:rPr lang="en-US" sz="2400" dirty="0" smtClean="0"/>
              <a:t>After choosing which market to enter and the timing of entry, firms need to decide on the </a:t>
            </a:r>
            <a:r>
              <a:rPr lang="en-US" sz="2400" b="1" dirty="0" smtClean="0"/>
              <a:t>scale of market entry</a:t>
            </a:r>
          </a:p>
          <a:p>
            <a:pPr lvl="1" eaLnBrk="1" hangingPunct="1">
              <a:lnSpc>
                <a:spcPct val="80000"/>
              </a:lnSpc>
            </a:pPr>
            <a:endParaRPr lang="en-US" sz="2000" dirty="0" smtClean="0"/>
          </a:p>
          <a:p>
            <a:pPr eaLnBrk="1" hangingPunct="1">
              <a:lnSpc>
                <a:spcPct val="80000"/>
              </a:lnSpc>
            </a:pPr>
            <a:r>
              <a:rPr lang="en-US" sz="2400" dirty="0" smtClean="0"/>
              <a:t>Entering a foreign market on a </a:t>
            </a:r>
            <a:r>
              <a:rPr lang="en-US" sz="2400" u="sng" dirty="0" smtClean="0"/>
              <a:t>significant scale</a:t>
            </a:r>
            <a:r>
              <a:rPr lang="en-US" sz="2400" dirty="0" smtClean="0"/>
              <a:t> is:</a:t>
            </a:r>
          </a:p>
          <a:p>
            <a:pPr lvl="1" eaLnBrk="1" hangingPunct="1">
              <a:lnSpc>
                <a:spcPct val="80000"/>
              </a:lnSpc>
            </a:pPr>
            <a:r>
              <a:rPr lang="en-US" sz="2000" dirty="0" smtClean="0"/>
              <a:t>a major </a:t>
            </a:r>
            <a:r>
              <a:rPr lang="en-US" sz="2000" b="1" dirty="0" smtClean="0"/>
              <a:t>strategic commitment</a:t>
            </a:r>
            <a:r>
              <a:rPr lang="en-US" sz="2000" dirty="0" smtClean="0"/>
              <a:t> that </a:t>
            </a:r>
            <a:r>
              <a:rPr lang="en-US" sz="2000" u="sng" dirty="0" smtClean="0"/>
              <a:t>changes the competitive playing field</a:t>
            </a:r>
            <a:r>
              <a:rPr lang="en-US" sz="2000" dirty="0" smtClean="0"/>
              <a:t> </a:t>
            </a:r>
          </a:p>
          <a:p>
            <a:pPr eaLnBrk="1" hangingPunct="1">
              <a:lnSpc>
                <a:spcPct val="80000"/>
              </a:lnSpc>
            </a:pPr>
            <a:endParaRPr lang="en-US" sz="2400" dirty="0" smtClean="0"/>
          </a:p>
          <a:p>
            <a:pPr lvl="1" eaLnBrk="1" hangingPunct="1">
              <a:lnSpc>
                <a:spcPct val="80000"/>
              </a:lnSpc>
            </a:pPr>
            <a:r>
              <a:rPr lang="en-US" sz="2000" dirty="0" smtClean="0"/>
              <a:t>a </a:t>
            </a:r>
            <a:r>
              <a:rPr lang="en-US" sz="2000" b="1" dirty="0" smtClean="0"/>
              <a:t>strategic commitment</a:t>
            </a:r>
            <a:r>
              <a:rPr lang="en-US" sz="2000" dirty="0" smtClean="0"/>
              <a:t> to the market - the decision has a </a:t>
            </a:r>
            <a:r>
              <a:rPr lang="en-US" sz="2000" u="sng" dirty="0" smtClean="0"/>
              <a:t>long term impact</a:t>
            </a:r>
            <a:r>
              <a:rPr lang="en-US" sz="2000" dirty="0" smtClean="0"/>
              <a:t> and is </a:t>
            </a:r>
            <a:r>
              <a:rPr lang="en-US" sz="2000" u="sng" dirty="0" smtClean="0"/>
              <a:t>difficult to reverse</a:t>
            </a:r>
          </a:p>
          <a:p>
            <a:pPr lvl="1" eaLnBrk="1" hangingPunct="1">
              <a:lnSpc>
                <a:spcPct val="80000"/>
              </a:lnSpc>
            </a:pPr>
            <a:endParaRPr lang="en-US" sz="2000" dirty="0" smtClean="0"/>
          </a:p>
          <a:p>
            <a:pPr eaLnBrk="1" hangingPunct="1">
              <a:lnSpc>
                <a:spcPct val="8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Footer Placeholder 3"/>
          <p:cNvSpPr>
            <a:spLocks noGrp="1"/>
          </p:cNvSpPr>
          <p:nvPr>
            <p:ph type="ftr" sz="quarter" idx="10"/>
          </p:nvPr>
        </p:nvSpPr>
        <p:spPr>
          <a:noFill/>
        </p:spPr>
        <p:txBody>
          <a:bodyPr/>
          <a:lstStyle/>
          <a:p>
            <a:r>
              <a:rPr lang="en-US" smtClean="0"/>
              <a:t>©MH 2011          BUSI 2701D</a:t>
            </a:r>
            <a:endParaRPr lang="en-US"/>
          </a:p>
        </p:txBody>
      </p:sp>
      <p:sp>
        <p:nvSpPr>
          <p:cNvPr id="10244" name="Rectangle 2"/>
          <p:cNvSpPr>
            <a:spLocks noGrp="1" noChangeArrowheads="1"/>
          </p:cNvSpPr>
          <p:nvPr>
            <p:ph type="title"/>
          </p:nvPr>
        </p:nvSpPr>
        <p:spPr/>
        <p:txBody>
          <a:bodyPr/>
          <a:lstStyle/>
          <a:p>
            <a:pPr eaLnBrk="1" hangingPunct="1"/>
            <a:r>
              <a:rPr lang="en-US" b="1" smtClean="0">
                <a:latin typeface="Cambria" pitchFamily="18" charset="0"/>
              </a:rPr>
              <a:t>On What Scale Should A Firm Enter Foreign Markets?</a:t>
            </a:r>
          </a:p>
        </p:txBody>
      </p:sp>
      <p:sp>
        <p:nvSpPr>
          <p:cNvPr id="10245" name="Rectangle 3"/>
          <p:cNvSpPr>
            <a:spLocks noGrp="1" noChangeArrowheads="1"/>
          </p:cNvSpPr>
          <p:nvPr>
            <p:ph type="body" idx="1"/>
          </p:nvPr>
        </p:nvSpPr>
        <p:spPr>
          <a:xfrm>
            <a:off x="395536" y="1412776"/>
            <a:ext cx="8229600" cy="4530725"/>
          </a:xfrm>
        </p:spPr>
        <p:txBody>
          <a:bodyPr/>
          <a:lstStyle/>
          <a:p>
            <a:pPr lvl="1" eaLnBrk="1" hangingPunct="1">
              <a:lnSpc>
                <a:spcPct val="80000"/>
              </a:lnSpc>
            </a:pPr>
            <a:endParaRPr lang="en-US" sz="2000" dirty="0" smtClean="0"/>
          </a:p>
          <a:p>
            <a:pPr eaLnBrk="1" hangingPunct="1">
              <a:lnSpc>
                <a:spcPct val="80000"/>
              </a:lnSpc>
              <a:buNone/>
            </a:pPr>
            <a:r>
              <a:rPr lang="en-US" b="1" dirty="0" smtClean="0"/>
              <a:t>Small-scale entry</a:t>
            </a:r>
            <a:r>
              <a:rPr lang="en-US" dirty="0" smtClean="0"/>
              <a:t> has the advantage of allowing a firm to </a:t>
            </a:r>
            <a:r>
              <a:rPr lang="en-US" u="sng" dirty="0" smtClean="0"/>
              <a:t>learn about a foreign market</a:t>
            </a:r>
            <a:r>
              <a:rPr lang="en-US" dirty="0" smtClean="0"/>
              <a:t> while simultaneously </a:t>
            </a:r>
            <a:r>
              <a:rPr lang="en-US" u="sng" dirty="0" smtClean="0"/>
              <a:t>limiting the firm’s exposure</a:t>
            </a:r>
            <a:r>
              <a:rPr lang="en-US" dirty="0" smtClean="0"/>
              <a:t> to that market</a:t>
            </a:r>
          </a:p>
          <a:p>
            <a:pPr eaLnBrk="1" hangingPunct="1">
              <a:lnSpc>
                <a:spcPct val="8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ooter Placeholder 3"/>
          <p:cNvSpPr>
            <a:spLocks noGrp="1"/>
          </p:cNvSpPr>
          <p:nvPr>
            <p:ph type="ftr" sz="quarter" idx="10"/>
          </p:nvPr>
        </p:nvSpPr>
        <p:spPr>
          <a:noFill/>
        </p:spPr>
        <p:txBody>
          <a:bodyPr/>
          <a:lstStyle/>
          <a:p>
            <a:r>
              <a:rPr lang="en-US" smtClean="0"/>
              <a:t>©MH 2011          BUSI 2701D</a:t>
            </a:r>
            <a:endParaRPr lang="en-US"/>
          </a:p>
        </p:txBody>
      </p:sp>
      <p:sp>
        <p:nvSpPr>
          <p:cNvPr id="11268" name="Rectangle 2"/>
          <p:cNvSpPr>
            <a:spLocks noGrp="1" noChangeArrowheads="1"/>
          </p:cNvSpPr>
          <p:nvPr>
            <p:ph type="title"/>
          </p:nvPr>
        </p:nvSpPr>
        <p:spPr/>
        <p:txBody>
          <a:bodyPr/>
          <a:lstStyle/>
          <a:p>
            <a:pPr eaLnBrk="1" hangingPunct="1"/>
            <a:r>
              <a:rPr lang="en-US" b="1" smtClean="0">
                <a:latin typeface="Cambria" pitchFamily="18" charset="0"/>
              </a:rPr>
              <a:t>Is There A “Right” Way To Enter Foreign Markets?</a:t>
            </a:r>
          </a:p>
        </p:txBody>
      </p:sp>
      <p:sp>
        <p:nvSpPr>
          <p:cNvPr id="11269" name="Rectangle 3"/>
          <p:cNvSpPr>
            <a:spLocks noGrp="1" noChangeArrowheads="1"/>
          </p:cNvSpPr>
          <p:nvPr>
            <p:ph type="body" idx="1"/>
          </p:nvPr>
        </p:nvSpPr>
        <p:spPr/>
        <p:txBody>
          <a:bodyPr/>
          <a:lstStyle/>
          <a:p>
            <a:pPr eaLnBrk="1" hangingPunct="1">
              <a:buNone/>
            </a:pPr>
            <a:r>
              <a:rPr lang="en-US" dirty="0" smtClean="0"/>
              <a:t>There are </a:t>
            </a:r>
            <a:r>
              <a:rPr lang="en-US" u="sng" dirty="0" smtClean="0"/>
              <a:t>no “right” answers</a:t>
            </a:r>
            <a:r>
              <a:rPr lang="en-US" dirty="0" smtClean="0"/>
              <a:t> when deciding which markets to enter, and the timing and scale of entry</a:t>
            </a:r>
          </a:p>
          <a:p>
            <a:pPr eaLnBrk="1" hangingPunct="1">
              <a:buNone/>
            </a:pPr>
            <a:endParaRPr lang="en-US" dirty="0" smtClean="0"/>
          </a:p>
          <a:p>
            <a:pPr eaLnBrk="1" hangingPunct="1">
              <a:buNone/>
            </a:pPr>
            <a:r>
              <a:rPr lang="en-US" dirty="0" smtClean="0"/>
              <a:t>There are </a:t>
            </a:r>
            <a:r>
              <a:rPr lang="en-US" u="sng" dirty="0" smtClean="0"/>
              <a:t>just decisions</a:t>
            </a:r>
            <a:r>
              <a:rPr lang="en-US" dirty="0" smtClean="0"/>
              <a:t> that are associated with </a:t>
            </a:r>
            <a:r>
              <a:rPr lang="en-US" u="sng" dirty="0" smtClean="0"/>
              <a:t>different levels of risk and reward</a:t>
            </a:r>
            <a:r>
              <a:rPr lang="en-US" dirty="0" smtClean="0"/>
              <a:t> </a:t>
            </a:r>
          </a:p>
          <a:p>
            <a:pPr eaLnBrk="1" hangingPunct="1"/>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TESCO</a:t>
            </a:r>
            <a:r>
              <a:rPr lang="en-GB" sz="4400" b="1" dirty="0" smtClean="0"/>
              <a:t> </a:t>
            </a:r>
            <a:r>
              <a:rPr lang="en-US" sz="4400" b="1" dirty="0" smtClean="0"/>
              <a:t> </a:t>
            </a:r>
          </a:p>
        </p:txBody>
      </p:sp>
      <p:sp>
        <p:nvSpPr>
          <p:cNvPr id="40963" name="Rectangle 3"/>
          <p:cNvSpPr>
            <a:spLocks noGrp="1" noChangeArrowheads="1"/>
          </p:cNvSpPr>
          <p:nvPr>
            <p:ph type="body" idx="1"/>
          </p:nvPr>
        </p:nvSpPr>
        <p:spPr>
          <a:xfrm>
            <a:off x="395288" y="1412875"/>
            <a:ext cx="8302625" cy="4535488"/>
          </a:xfrm>
        </p:spPr>
        <p:txBody>
          <a:bodyPr/>
          <a:lstStyle/>
          <a:p>
            <a:pPr algn="ctr">
              <a:buNone/>
            </a:pPr>
            <a:endParaRPr lang="en-CA" sz="4800" dirty="0" smtClean="0"/>
          </a:p>
          <a:p>
            <a:pPr algn="ctr">
              <a:buNone/>
            </a:pPr>
            <a:r>
              <a:rPr lang="en-CA" sz="4800" dirty="0" smtClean="0"/>
              <a:t>Tesco Background</a:t>
            </a:r>
          </a:p>
          <a:p>
            <a:pPr algn="ctr">
              <a:buNone/>
            </a:pPr>
            <a:endParaRPr lang="en-CA" sz="4800" dirty="0" smtClean="0"/>
          </a:p>
          <a:p>
            <a:pPr algn="ctr">
              <a:buNone/>
            </a:pPr>
            <a:r>
              <a:rPr lang="en-CA" sz="4800" dirty="0" smtClean="0"/>
              <a:t>Video</a:t>
            </a:r>
            <a:endParaRPr lang="en-CA" sz="4800" dirty="0"/>
          </a:p>
        </p:txBody>
      </p:sp>
      <p:sp>
        <p:nvSpPr>
          <p:cNvPr id="6" name="Footer Placeholder 5"/>
          <p:cNvSpPr>
            <a:spLocks noGrp="1"/>
          </p:cNvSpPr>
          <p:nvPr>
            <p:ph type="ftr" sz="quarter" idx="11"/>
          </p:nvPr>
        </p:nvSpPr>
        <p:spPr/>
        <p:txBody>
          <a:bodyPr/>
          <a:lstStyle/>
          <a:p>
            <a:pPr>
              <a:defRPr/>
            </a:pPr>
            <a:r>
              <a:rPr lang="en-US" smtClean="0"/>
              <a:t>©MH 2011          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16</a:t>
            </a:fld>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TESCO</a:t>
            </a:r>
            <a:r>
              <a:rPr lang="en-GB" sz="4400" b="1" dirty="0" smtClean="0"/>
              <a:t> </a:t>
            </a:r>
            <a:r>
              <a:rPr lang="en-US" sz="4400" b="1" dirty="0" smtClean="0"/>
              <a:t> </a:t>
            </a:r>
          </a:p>
        </p:txBody>
      </p:sp>
      <p:sp>
        <p:nvSpPr>
          <p:cNvPr id="40963" name="Rectangle 3"/>
          <p:cNvSpPr>
            <a:spLocks noGrp="1" noChangeArrowheads="1"/>
          </p:cNvSpPr>
          <p:nvPr>
            <p:ph type="body" idx="1"/>
          </p:nvPr>
        </p:nvSpPr>
        <p:spPr>
          <a:xfrm>
            <a:off x="395288" y="1412875"/>
            <a:ext cx="8302625" cy="4535488"/>
          </a:xfrm>
        </p:spPr>
        <p:txBody>
          <a:bodyPr/>
          <a:lstStyle/>
          <a:p>
            <a:pPr>
              <a:buNone/>
            </a:pPr>
            <a:r>
              <a:rPr lang="en-US" dirty="0" smtClean="0"/>
              <a:t>1. Tesco’s new stores in the United States are called </a:t>
            </a:r>
            <a:r>
              <a:rPr lang="en-US" i="1" dirty="0" smtClean="0"/>
              <a:t>Fresh &amp; Easy</a:t>
            </a:r>
            <a:r>
              <a:rPr lang="en-US" dirty="0" smtClean="0"/>
              <a:t> markets.  Why did Tesco adopt the new name for its stores?</a:t>
            </a:r>
            <a:endParaRPr lang="en-CA" dirty="0" smtClean="0"/>
          </a:p>
          <a:p>
            <a:pPr>
              <a:buNone/>
            </a:pPr>
            <a:r>
              <a:rPr lang="en-US" dirty="0" smtClean="0"/>
              <a:t> </a:t>
            </a:r>
            <a:endParaRPr lang="en-CA" dirty="0" smtClean="0"/>
          </a:p>
          <a:p>
            <a:pPr>
              <a:buNone/>
            </a:pPr>
            <a:r>
              <a:rPr lang="en-US" dirty="0" smtClean="0"/>
              <a:t>2. Consider Tesco’s timing on entering the U.S. market.  Why has Tesco waited to enter the market until now?  How might the decision to wait to enter the market help Tesco succeed in the United States?</a:t>
            </a:r>
            <a:endParaRPr lang="en-CA" dirty="0"/>
          </a:p>
        </p:txBody>
      </p:sp>
      <p:sp>
        <p:nvSpPr>
          <p:cNvPr id="6" name="Footer Placeholder 5"/>
          <p:cNvSpPr>
            <a:spLocks noGrp="1"/>
          </p:cNvSpPr>
          <p:nvPr>
            <p:ph type="ftr" sz="quarter" idx="11"/>
          </p:nvPr>
        </p:nvSpPr>
        <p:spPr/>
        <p:txBody>
          <a:bodyPr/>
          <a:lstStyle/>
          <a:p>
            <a:pPr>
              <a:defRPr/>
            </a:pPr>
            <a:r>
              <a:rPr lang="en-US" smtClean="0"/>
              <a:t>©MH 2011          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17</a:t>
            </a:fld>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TESCO</a:t>
            </a:r>
            <a:r>
              <a:rPr lang="en-GB" sz="4400" b="1" dirty="0" smtClean="0"/>
              <a:t> </a:t>
            </a:r>
            <a:r>
              <a:rPr lang="en-US" sz="4400" b="1" dirty="0" smtClean="0"/>
              <a:t> </a:t>
            </a:r>
          </a:p>
        </p:txBody>
      </p:sp>
      <p:sp>
        <p:nvSpPr>
          <p:cNvPr id="40963" name="Rectangle 3"/>
          <p:cNvSpPr>
            <a:spLocks noGrp="1" noChangeArrowheads="1"/>
          </p:cNvSpPr>
          <p:nvPr>
            <p:ph type="body" idx="1"/>
          </p:nvPr>
        </p:nvSpPr>
        <p:spPr>
          <a:xfrm>
            <a:off x="395288" y="1412875"/>
            <a:ext cx="8302625" cy="4535488"/>
          </a:xfrm>
        </p:spPr>
        <p:txBody>
          <a:bodyPr/>
          <a:lstStyle/>
          <a:p>
            <a:pPr>
              <a:buNone/>
            </a:pPr>
            <a:r>
              <a:rPr lang="en-US" dirty="0" smtClean="0"/>
              <a:t>3. What do Tesco’s strategic commitments and scale of entry signal about the company’s plans for the future?</a:t>
            </a:r>
            <a:endParaRPr lang="en-CA" dirty="0" smtClean="0"/>
          </a:p>
          <a:p>
            <a:pPr>
              <a:buNone/>
            </a:pPr>
            <a:r>
              <a:rPr lang="en-US" dirty="0" smtClean="0"/>
              <a:t> </a:t>
            </a:r>
            <a:endParaRPr lang="en-CA" dirty="0" smtClean="0"/>
          </a:p>
          <a:p>
            <a:pPr>
              <a:buNone/>
            </a:pPr>
            <a:r>
              <a:rPr lang="en-US" dirty="0" smtClean="0"/>
              <a:t>4. Tesco has conducted extensive research on the habits of American shoppers.  Why was the research important to Tesco?  How will it help the company succeed in the United States?</a:t>
            </a:r>
            <a:endParaRPr lang="en-CA" dirty="0"/>
          </a:p>
        </p:txBody>
      </p:sp>
      <p:sp>
        <p:nvSpPr>
          <p:cNvPr id="6" name="Footer Placeholder 5"/>
          <p:cNvSpPr>
            <a:spLocks noGrp="1"/>
          </p:cNvSpPr>
          <p:nvPr>
            <p:ph type="ftr" sz="quarter" idx="11"/>
          </p:nvPr>
        </p:nvSpPr>
        <p:spPr/>
        <p:txBody>
          <a:bodyPr/>
          <a:lstStyle/>
          <a:p>
            <a:pPr>
              <a:defRPr/>
            </a:pPr>
            <a:r>
              <a:rPr lang="en-US" smtClean="0"/>
              <a:t>©MH 2011          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18</a:t>
            </a:fld>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Footer Placeholder 3"/>
          <p:cNvSpPr>
            <a:spLocks noGrp="1"/>
          </p:cNvSpPr>
          <p:nvPr>
            <p:ph type="ftr" sz="quarter" idx="10"/>
          </p:nvPr>
        </p:nvSpPr>
        <p:spPr>
          <a:noFill/>
        </p:spPr>
        <p:txBody>
          <a:bodyPr/>
          <a:lstStyle/>
          <a:p>
            <a:r>
              <a:rPr lang="en-US" smtClean="0"/>
              <a:t>©MH 2011          BUSI 2701D</a:t>
            </a:r>
            <a:endParaRPr lang="en-US"/>
          </a:p>
        </p:txBody>
      </p:sp>
      <p:sp>
        <p:nvSpPr>
          <p:cNvPr id="12292" name="Rectangle 2"/>
          <p:cNvSpPr>
            <a:spLocks noGrp="1" noChangeArrowheads="1"/>
          </p:cNvSpPr>
          <p:nvPr>
            <p:ph type="title"/>
          </p:nvPr>
        </p:nvSpPr>
        <p:spPr/>
        <p:txBody>
          <a:bodyPr/>
          <a:lstStyle/>
          <a:p>
            <a:pPr eaLnBrk="1" hangingPunct="1"/>
            <a:r>
              <a:rPr lang="en-US" b="1" smtClean="0">
                <a:latin typeface="Cambria" pitchFamily="18" charset="0"/>
              </a:rPr>
              <a:t>How Can Firms </a:t>
            </a:r>
            <a:br>
              <a:rPr lang="en-US" b="1" smtClean="0">
                <a:latin typeface="Cambria" pitchFamily="18" charset="0"/>
              </a:rPr>
            </a:br>
            <a:r>
              <a:rPr lang="en-US" b="1" smtClean="0">
                <a:latin typeface="Cambria" pitchFamily="18" charset="0"/>
              </a:rPr>
              <a:t>Enter Foreign Markets?</a:t>
            </a:r>
          </a:p>
        </p:txBody>
      </p:sp>
      <p:sp>
        <p:nvSpPr>
          <p:cNvPr id="12293" name="Rectangle 3"/>
          <p:cNvSpPr>
            <a:spLocks noGrp="1" noChangeArrowheads="1"/>
          </p:cNvSpPr>
          <p:nvPr>
            <p:ph type="body" idx="1"/>
          </p:nvPr>
        </p:nvSpPr>
        <p:spPr/>
        <p:txBody>
          <a:bodyPr/>
          <a:lstStyle/>
          <a:p>
            <a:pPr marL="457200" indent="-457200" eaLnBrk="1" hangingPunct="1">
              <a:lnSpc>
                <a:spcPct val="80000"/>
              </a:lnSpc>
              <a:buNone/>
            </a:pPr>
            <a:r>
              <a:rPr lang="en-US" sz="2400" dirty="0" smtClean="0"/>
              <a:t>These are six different ways to enter a foreign market</a:t>
            </a:r>
          </a:p>
          <a:p>
            <a:pPr marL="457200" indent="-457200" eaLnBrk="1" hangingPunct="1">
              <a:lnSpc>
                <a:spcPct val="80000"/>
              </a:lnSpc>
              <a:buNone/>
            </a:pPr>
            <a:endParaRPr lang="en-US" sz="2400" b="1" dirty="0" smtClean="0"/>
          </a:p>
          <a:p>
            <a:pPr marL="457200" indent="-457200" eaLnBrk="1" hangingPunct="1">
              <a:lnSpc>
                <a:spcPct val="80000"/>
              </a:lnSpc>
              <a:buNone/>
            </a:pPr>
            <a:r>
              <a:rPr lang="en-US" sz="2400" b="1" dirty="0" smtClean="0"/>
              <a:t>1.  Exporting</a:t>
            </a:r>
            <a:r>
              <a:rPr lang="en-US" sz="2400" dirty="0" smtClean="0"/>
              <a:t> - </a:t>
            </a:r>
            <a:r>
              <a:rPr lang="en-US" sz="2400" u="sng" dirty="0" smtClean="0"/>
              <a:t>common first step</a:t>
            </a:r>
            <a:r>
              <a:rPr lang="en-US" sz="2400" dirty="0" smtClean="0"/>
              <a:t> for many manufacturing firms</a:t>
            </a:r>
          </a:p>
          <a:p>
            <a:pPr marL="838200" lvl="1" indent="-381000" eaLnBrk="1" hangingPunct="1">
              <a:lnSpc>
                <a:spcPct val="80000"/>
              </a:lnSpc>
            </a:pPr>
            <a:endParaRPr lang="en-US" sz="2000" dirty="0" smtClean="0"/>
          </a:p>
          <a:p>
            <a:pPr marL="838200" lvl="1" indent="-381000" eaLnBrk="1" hangingPunct="1">
              <a:lnSpc>
                <a:spcPct val="80000"/>
              </a:lnSpc>
            </a:pPr>
            <a:r>
              <a:rPr lang="en-US" sz="2200" dirty="0" smtClean="0"/>
              <a:t>later, a firm may switch to another mode</a:t>
            </a:r>
          </a:p>
          <a:p>
            <a:pPr marL="457200" indent="-457200" eaLnBrk="1" hangingPunct="1">
              <a:lnSpc>
                <a:spcPct val="80000"/>
              </a:lnSpc>
              <a:buNone/>
            </a:pPr>
            <a:endParaRPr lang="en-US" sz="2400" b="1" dirty="0" smtClean="0"/>
          </a:p>
          <a:p>
            <a:pPr marL="457200" indent="-457200" eaLnBrk="1" hangingPunct="1">
              <a:lnSpc>
                <a:spcPct val="80000"/>
              </a:lnSpc>
              <a:buNone/>
            </a:pPr>
            <a:r>
              <a:rPr lang="en-US" sz="2400" b="1" dirty="0" smtClean="0"/>
              <a:t>2.  Turnkey projects</a:t>
            </a:r>
            <a:r>
              <a:rPr lang="en-US" sz="2400" dirty="0" smtClean="0"/>
              <a:t> - the </a:t>
            </a:r>
            <a:r>
              <a:rPr lang="en-US" sz="2400" u="sng" dirty="0" smtClean="0"/>
              <a:t>contractor handles every detail of the project</a:t>
            </a:r>
            <a:r>
              <a:rPr lang="en-US" sz="2400" dirty="0" smtClean="0"/>
              <a:t> for a foreign client, including the training of operating personnel</a:t>
            </a:r>
            <a:r>
              <a:rPr lang="en-US" sz="2000" dirty="0" smtClean="0"/>
              <a:t>  </a:t>
            </a:r>
          </a:p>
          <a:p>
            <a:pPr marL="838200" lvl="1" indent="-381000" eaLnBrk="1" hangingPunct="1">
              <a:lnSpc>
                <a:spcPct val="80000"/>
              </a:lnSpc>
            </a:pPr>
            <a:endParaRPr lang="en-US" sz="1800" dirty="0" smtClean="0"/>
          </a:p>
          <a:p>
            <a:pPr marL="838200" lvl="1" indent="-381000" eaLnBrk="1" hangingPunct="1">
              <a:lnSpc>
                <a:spcPct val="80000"/>
              </a:lnSpc>
            </a:pPr>
            <a:r>
              <a:rPr lang="en-US" sz="2200" dirty="0" smtClean="0"/>
              <a:t>at completion of the contract, the foreign client is handed the "key" to a plant that is ready for full operation  </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Footer Placeholder 3"/>
          <p:cNvSpPr>
            <a:spLocks noGrp="1"/>
          </p:cNvSpPr>
          <p:nvPr>
            <p:ph type="ftr" sz="quarter" idx="10"/>
          </p:nvPr>
        </p:nvSpPr>
        <p:spPr>
          <a:noFill/>
        </p:spPr>
        <p:txBody>
          <a:bodyPr/>
          <a:lstStyle/>
          <a:p>
            <a:r>
              <a:rPr lang="en-US" smtClean="0"/>
              <a:t>©MH 2011          BUSI 2701D</a:t>
            </a:r>
            <a:endParaRPr lang="en-US"/>
          </a:p>
        </p:txBody>
      </p:sp>
      <p:sp>
        <p:nvSpPr>
          <p:cNvPr id="12292" name="Rectangle 2"/>
          <p:cNvSpPr>
            <a:spLocks noGrp="1" noChangeArrowheads="1"/>
          </p:cNvSpPr>
          <p:nvPr>
            <p:ph type="title"/>
          </p:nvPr>
        </p:nvSpPr>
        <p:spPr/>
        <p:txBody>
          <a:bodyPr/>
          <a:lstStyle/>
          <a:p>
            <a:pPr eaLnBrk="1" hangingPunct="1"/>
            <a:r>
              <a:rPr lang="en-US" b="1" smtClean="0">
                <a:latin typeface="Cambria" pitchFamily="18" charset="0"/>
              </a:rPr>
              <a:t>How Can Firms </a:t>
            </a:r>
            <a:br>
              <a:rPr lang="en-US" b="1" smtClean="0">
                <a:latin typeface="Cambria" pitchFamily="18" charset="0"/>
              </a:rPr>
            </a:br>
            <a:r>
              <a:rPr lang="en-US" b="1" smtClean="0">
                <a:latin typeface="Cambria" pitchFamily="18" charset="0"/>
              </a:rPr>
              <a:t>Enter Foreign Markets?</a:t>
            </a:r>
          </a:p>
        </p:txBody>
      </p:sp>
      <p:sp>
        <p:nvSpPr>
          <p:cNvPr id="12293" name="Rectangle 3"/>
          <p:cNvSpPr>
            <a:spLocks noGrp="1" noChangeArrowheads="1"/>
          </p:cNvSpPr>
          <p:nvPr>
            <p:ph type="body" idx="1"/>
          </p:nvPr>
        </p:nvSpPr>
        <p:spPr/>
        <p:txBody>
          <a:bodyPr/>
          <a:lstStyle/>
          <a:p>
            <a:pPr marL="457200" indent="-457200" eaLnBrk="1" hangingPunct="1">
              <a:lnSpc>
                <a:spcPct val="80000"/>
              </a:lnSpc>
              <a:buNone/>
            </a:pPr>
            <a:r>
              <a:rPr lang="en-US" sz="2400" dirty="0" smtClean="0"/>
              <a:t>These are six different ways to enter a foreign market</a:t>
            </a:r>
          </a:p>
          <a:p>
            <a:pPr marL="457200" indent="-457200" eaLnBrk="1" hangingPunct="1">
              <a:lnSpc>
                <a:spcPct val="80000"/>
              </a:lnSpc>
              <a:buNone/>
            </a:pPr>
            <a:r>
              <a:rPr lang="en-US" sz="2400" b="1" dirty="0" smtClean="0"/>
              <a:t>3.  Licensing</a:t>
            </a:r>
            <a:r>
              <a:rPr lang="en-US" sz="2400" dirty="0" smtClean="0"/>
              <a:t> - a </a:t>
            </a:r>
            <a:r>
              <a:rPr lang="en-US" sz="2400" u="sng" dirty="0" smtClean="0"/>
              <a:t>licensor grants the rights to intangible property</a:t>
            </a:r>
            <a:r>
              <a:rPr lang="en-US" sz="2400" dirty="0" smtClean="0"/>
              <a:t> to the licensee for a specified time period, and in return, receives a </a:t>
            </a:r>
            <a:r>
              <a:rPr lang="en-US" sz="2400" u="sng" dirty="0" smtClean="0"/>
              <a:t>royalty fee</a:t>
            </a:r>
            <a:r>
              <a:rPr lang="en-US" sz="2400" dirty="0" smtClean="0"/>
              <a:t> from the licensee</a:t>
            </a:r>
          </a:p>
          <a:p>
            <a:pPr marL="838200" lvl="1" indent="-381000" eaLnBrk="1" hangingPunct="1">
              <a:lnSpc>
                <a:spcPct val="80000"/>
              </a:lnSpc>
            </a:pPr>
            <a:r>
              <a:rPr lang="en-US" sz="2000" dirty="0" smtClean="0"/>
              <a:t>patents, inventions, formulas, processes, designs, copyrights, trademarks</a:t>
            </a:r>
          </a:p>
          <a:p>
            <a:pPr marL="838200" lvl="1" indent="-381000" eaLnBrk="1" hangingPunct="1">
              <a:lnSpc>
                <a:spcPct val="80000"/>
              </a:lnSpc>
            </a:pPr>
            <a:endParaRPr lang="en-US" sz="1800" dirty="0" smtClean="0"/>
          </a:p>
          <a:p>
            <a:pPr marL="609600" indent="-609600" eaLnBrk="1" hangingPunct="1">
              <a:lnSpc>
                <a:spcPct val="80000"/>
              </a:lnSpc>
              <a:buNone/>
            </a:pPr>
            <a:r>
              <a:rPr lang="en-US" sz="2400" b="1" dirty="0" smtClean="0"/>
              <a:t>4.  Franchising</a:t>
            </a:r>
            <a:r>
              <a:rPr lang="en-US" sz="2400" dirty="0" smtClean="0"/>
              <a:t> - a </a:t>
            </a:r>
            <a:r>
              <a:rPr lang="en-US" sz="2400" u="sng" dirty="0" smtClean="0"/>
              <a:t>specialized form of licensing</a:t>
            </a:r>
            <a:r>
              <a:rPr lang="en-US" sz="2400" dirty="0" smtClean="0"/>
              <a:t> in which the franchisor not only sells intangible property to the franchisee, but also </a:t>
            </a:r>
            <a:r>
              <a:rPr lang="en-US" sz="2400" u="sng" dirty="0" smtClean="0"/>
              <a:t>insists that the franchisee agree to abide by strict rules</a:t>
            </a:r>
            <a:r>
              <a:rPr lang="en-US" sz="2400" dirty="0" smtClean="0"/>
              <a:t> as to how it does business </a:t>
            </a:r>
          </a:p>
          <a:p>
            <a:pPr marL="990600" lvl="1" indent="-533400" eaLnBrk="1" hangingPunct="1">
              <a:lnSpc>
                <a:spcPct val="80000"/>
              </a:lnSpc>
            </a:pPr>
            <a:r>
              <a:rPr lang="en-US" sz="2000" dirty="0" smtClean="0"/>
              <a:t>used </a:t>
            </a:r>
            <a:r>
              <a:rPr lang="en-US" sz="2000" u="sng" dirty="0" smtClean="0"/>
              <a:t>primarily by service firms</a:t>
            </a:r>
          </a:p>
          <a:p>
            <a:pPr marL="438150" indent="-381000" eaLnBrk="1" hangingPunct="1">
              <a:lnSpc>
                <a:spcPct val="80000"/>
              </a:lnSpc>
            </a:pPr>
            <a:endParaRPr lang="en-US" sz="22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Footer Placeholder 3"/>
          <p:cNvSpPr>
            <a:spLocks noGrp="1"/>
          </p:cNvSpPr>
          <p:nvPr>
            <p:ph type="ftr" sz="quarter" idx="10"/>
          </p:nvPr>
        </p:nvSpPr>
        <p:spPr>
          <a:noFill/>
        </p:spPr>
        <p:txBody>
          <a:bodyPr/>
          <a:lstStyle/>
          <a:p>
            <a:r>
              <a:rPr lang="en-US" smtClean="0"/>
              <a:t>©MH 2011          BUSI 2701D</a:t>
            </a:r>
            <a:endParaRPr lang="en-US"/>
          </a:p>
        </p:txBody>
      </p:sp>
      <p:sp>
        <p:nvSpPr>
          <p:cNvPr id="12292" name="Rectangle 2"/>
          <p:cNvSpPr>
            <a:spLocks noGrp="1" noChangeArrowheads="1"/>
          </p:cNvSpPr>
          <p:nvPr>
            <p:ph type="title"/>
          </p:nvPr>
        </p:nvSpPr>
        <p:spPr/>
        <p:txBody>
          <a:bodyPr/>
          <a:lstStyle/>
          <a:p>
            <a:pPr eaLnBrk="1" hangingPunct="1"/>
            <a:r>
              <a:rPr lang="en-US" b="1" smtClean="0">
                <a:latin typeface="Cambria" pitchFamily="18" charset="0"/>
              </a:rPr>
              <a:t>How Can Firms </a:t>
            </a:r>
            <a:br>
              <a:rPr lang="en-US" b="1" smtClean="0">
                <a:latin typeface="Cambria" pitchFamily="18" charset="0"/>
              </a:rPr>
            </a:br>
            <a:r>
              <a:rPr lang="en-US" b="1" smtClean="0">
                <a:latin typeface="Cambria" pitchFamily="18" charset="0"/>
              </a:rPr>
              <a:t>Enter Foreign Markets?</a:t>
            </a:r>
          </a:p>
        </p:txBody>
      </p:sp>
      <p:sp>
        <p:nvSpPr>
          <p:cNvPr id="12293" name="Rectangle 3"/>
          <p:cNvSpPr>
            <a:spLocks noGrp="1" noChangeArrowheads="1"/>
          </p:cNvSpPr>
          <p:nvPr>
            <p:ph type="body" idx="1"/>
          </p:nvPr>
        </p:nvSpPr>
        <p:spPr/>
        <p:txBody>
          <a:bodyPr/>
          <a:lstStyle/>
          <a:p>
            <a:pPr marL="457200" indent="-457200" eaLnBrk="1" hangingPunct="1">
              <a:lnSpc>
                <a:spcPct val="80000"/>
              </a:lnSpc>
              <a:buNone/>
            </a:pPr>
            <a:r>
              <a:rPr lang="en-US" sz="2400" dirty="0" smtClean="0"/>
              <a:t>These are six different ways to enter a foreign market</a:t>
            </a:r>
          </a:p>
          <a:p>
            <a:pPr marL="457200" indent="-457200" eaLnBrk="1" hangingPunct="1">
              <a:lnSpc>
                <a:spcPct val="80000"/>
              </a:lnSpc>
              <a:buNone/>
            </a:pPr>
            <a:endParaRPr lang="en-US" sz="2400" dirty="0" smtClean="0"/>
          </a:p>
          <a:p>
            <a:pPr marL="609600" indent="-609600" eaLnBrk="1" hangingPunct="1">
              <a:lnSpc>
                <a:spcPct val="80000"/>
              </a:lnSpc>
              <a:buNone/>
            </a:pPr>
            <a:r>
              <a:rPr lang="en-US" sz="2400" b="1" dirty="0" smtClean="0"/>
              <a:t>5.  Joint ventures with a host country firm</a:t>
            </a:r>
            <a:r>
              <a:rPr lang="en-US" sz="2400" dirty="0" smtClean="0"/>
              <a:t> - a firm that is jointly owned by two or more otherwise independent firms </a:t>
            </a:r>
          </a:p>
          <a:p>
            <a:pPr marL="990600" lvl="1" indent="-533400" eaLnBrk="1" hangingPunct="1">
              <a:lnSpc>
                <a:spcPct val="80000"/>
              </a:lnSpc>
            </a:pPr>
            <a:r>
              <a:rPr lang="en-US" sz="2000" dirty="0" smtClean="0"/>
              <a:t>most joint ventures are 50:50 partnerships but can be any other percentages</a:t>
            </a:r>
          </a:p>
          <a:p>
            <a:pPr marL="609600" indent="-609600" eaLnBrk="1" hangingPunct="1">
              <a:lnSpc>
                <a:spcPct val="80000"/>
              </a:lnSpc>
              <a:buNone/>
            </a:pPr>
            <a:endParaRPr lang="en-US" sz="2400" b="1" dirty="0" smtClean="0"/>
          </a:p>
          <a:p>
            <a:pPr marL="609600" indent="-609600" eaLnBrk="1" hangingPunct="1">
              <a:lnSpc>
                <a:spcPct val="80000"/>
              </a:lnSpc>
              <a:buNone/>
            </a:pPr>
            <a:r>
              <a:rPr lang="en-US" sz="2400" b="1" dirty="0" smtClean="0"/>
              <a:t>6.  Wholly owned subsidiary</a:t>
            </a:r>
            <a:r>
              <a:rPr lang="en-US" sz="2400" dirty="0" smtClean="0"/>
              <a:t> - the firm owns 100 percent of the stock  </a:t>
            </a:r>
          </a:p>
          <a:p>
            <a:pPr marL="990600" lvl="1" indent="-533400" eaLnBrk="1" hangingPunct="1">
              <a:lnSpc>
                <a:spcPct val="80000"/>
              </a:lnSpc>
            </a:pPr>
            <a:r>
              <a:rPr lang="en-US" sz="2000" dirty="0" smtClean="0"/>
              <a:t>set up a new operation</a:t>
            </a:r>
          </a:p>
          <a:p>
            <a:pPr marL="990600" lvl="1" indent="-533400" eaLnBrk="1" hangingPunct="1">
              <a:lnSpc>
                <a:spcPct val="80000"/>
              </a:lnSpc>
            </a:pPr>
            <a:endParaRPr lang="en-US" sz="2000" dirty="0" smtClean="0"/>
          </a:p>
          <a:p>
            <a:pPr marL="990600" lvl="1" indent="-533400" eaLnBrk="1" hangingPunct="1">
              <a:lnSpc>
                <a:spcPct val="80000"/>
              </a:lnSpc>
            </a:pPr>
            <a:r>
              <a:rPr lang="en-US" sz="2000" dirty="0" smtClean="0"/>
              <a:t>acquire an established firm</a:t>
            </a:r>
          </a:p>
          <a:p>
            <a:pPr marL="457200" indent="-457200" eaLnBrk="1" hangingPunct="1">
              <a:lnSpc>
                <a:spcPct val="80000"/>
              </a:lnSpc>
              <a:buNone/>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21</a:t>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Footer Placeholder 3"/>
          <p:cNvSpPr>
            <a:spLocks noGrp="1"/>
          </p:cNvSpPr>
          <p:nvPr>
            <p:ph type="ftr" sz="quarter" idx="10"/>
          </p:nvPr>
        </p:nvSpPr>
        <p:spPr>
          <a:noFill/>
        </p:spPr>
        <p:txBody>
          <a:bodyPr/>
          <a:lstStyle/>
          <a:p>
            <a:r>
              <a:rPr lang="en-US" smtClean="0"/>
              <a:t>©MH 2011          BUSI 2701D</a:t>
            </a:r>
            <a:endParaRPr lang="en-US"/>
          </a:p>
        </p:txBody>
      </p:sp>
      <p:sp>
        <p:nvSpPr>
          <p:cNvPr id="14340" name="Rectangle 2"/>
          <p:cNvSpPr>
            <a:spLocks noGrp="1" noChangeArrowheads="1"/>
          </p:cNvSpPr>
          <p:nvPr>
            <p:ph type="title"/>
          </p:nvPr>
        </p:nvSpPr>
        <p:spPr/>
        <p:txBody>
          <a:bodyPr/>
          <a:lstStyle/>
          <a:p>
            <a:pPr eaLnBrk="1" hangingPunct="1"/>
            <a:r>
              <a:rPr lang="en-US" b="1" smtClean="0">
                <a:latin typeface="Cambria" pitchFamily="18" charset="0"/>
              </a:rPr>
              <a:t>Why Choose Exporting? </a:t>
            </a:r>
          </a:p>
        </p:txBody>
      </p:sp>
      <p:sp>
        <p:nvSpPr>
          <p:cNvPr id="14341" name="Rectangle 3"/>
          <p:cNvSpPr>
            <a:spLocks noGrp="1" noChangeArrowheads="1"/>
          </p:cNvSpPr>
          <p:nvPr>
            <p:ph type="body" idx="1"/>
          </p:nvPr>
        </p:nvSpPr>
        <p:spPr/>
        <p:txBody>
          <a:bodyPr/>
          <a:lstStyle/>
          <a:p>
            <a:pPr eaLnBrk="1" hangingPunct="1">
              <a:lnSpc>
                <a:spcPct val="90000"/>
              </a:lnSpc>
            </a:pPr>
            <a:r>
              <a:rPr lang="en-US" sz="2400" dirty="0" smtClean="0"/>
              <a:t>Exporting is attractive because</a:t>
            </a:r>
          </a:p>
          <a:p>
            <a:pPr lvl="1" eaLnBrk="1" hangingPunct="1">
              <a:lnSpc>
                <a:spcPct val="90000"/>
              </a:lnSpc>
            </a:pPr>
            <a:r>
              <a:rPr lang="en-US" sz="2000" dirty="0" smtClean="0"/>
              <a:t>it </a:t>
            </a:r>
            <a:r>
              <a:rPr lang="en-US" sz="2000" u="sng" dirty="0" smtClean="0"/>
              <a:t>avoids the costs</a:t>
            </a:r>
            <a:r>
              <a:rPr lang="en-US" sz="2000" dirty="0" smtClean="0"/>
              <a:t> of establishing local manufacturing operations</a:t>
            </a:r>
          </a:p>
          <a:p>
            <a:pPr lvl="1" eaLnBrk="1" hangingPunct="1">
              <a:lnSpc>
                <a:spcPct val="90000"/>
              </a:lnSpc>
            </a:pPr>
            <a:r>
              <a:rPr lang="en-US" sz="2000" dirty="0" smtClean="0"/>
              <a:t>it </a:t>
            </a:r>
            <a:r>
              <a:rPr lang="en-US" sz="2000" u="sng" dirty="0" smtClean="0"/>
              <a:t>helps the firm achieve experience curve and location economies</a:t>
            </a:r>
          </a:p>
          <a:p>
            <a:pPr eaLnBrk="1" hangingPunct="1">
              <a:lnSpc>
                <a:spcPct val="90000"/>
              </a:lnSpc>
            </a:pPr>
            <a:endParaRPr lang="en-US" sz="2400" dirty="0" smtClean="0"/>
          </a:p>
          <a:p>
            <a:pPr eaLnBrk="1" hangingPunct="1">
              <a:lnSpc>
                <a:spcPct val="90000"/>
              </a:lnSpc>
            </a:pPr>
            <a:r>
              <a:rPr lang="en-US" sz="2400" dirty="0" smtClean="0"/>
              <a:t>Exporting is unattractive because</a:t>
            </a:r>
          </a:p>
          <a:p>
            <a:pPr lvl="1" eaLnBrk="1" hangingPunct="1">
              <a:lnSpc>
                <a:spcPct val="90000"/>
              </a:lnSpc>
            </a:pPr>
            <a:r>
              <a:rPr lang="en-US" sz="2000" dirty="0" smtClean="0"/>
              <a:t>there </a:t>
            </a:r>
            <a:r>
              <a:rPr lang="en-US" sz="2000" u="sng" dirty="0" smtClean="0"/>
              <a:t>may be lower-cost manufacturing locations</a:t>
            </a:r>
          </a:p>
          <a:p>
            <a:pPr lvl="1" eaLnBrk="1" hangingPunct="1">
              <a:lnSpc>
                <a:spcPct val="90000"/>
              </a:lnSpc>
            </a:pPr>
            <a:r>
              <a:rPr lang="en-US" sz="2000" u="sng" dirty="0" smtClean="0"/>
              <a:t>may be high transport costs and tariffs</a:t>
            </a:r>
            <a:r>
              <a:rPr lang="en-US" sz="2000" dirty="0" smtClean="0"/>
              <a:t> can make it uneconomical</a:t>
            </a:r>
          </a:p>
          <a:p>
            <a:pPr lvl="1" eaLnBrk="1" hangingPunct="1">
              <a:lnSpc>
                <a:spcPct val="90000"/>
              </a:lnSpc>
            </a:pPr>
            <a:r>
              <a:rPr lang="en-US" sz="2000" u="sng" dirty="0" smtClean="0"/>
              <a:t>agents</a:t>
            </a:r>
            <a:r>
              <a:rPr lang="en-US" sz="2000" dirty="0" smtClean="0"/>
              <a:t> in a foreign country </a:t>
            </a:r>
            <a:r>
              <a:rPr lang="en-US" sz="2000" u="sng" dirty="0" smtClean="0"/>
              <a:t>may not act in exporter’s best interest</a:t>
            </a:r>
          </a:p>
          <a:p>
            <a:pPr eaLnBrk="1" hangingPunct="1">
              <a:lnSpc>
                <a:spcPct val="90000"/>
              </a:lnSpc>
            </a:pPr>
            <a:endParaRPr lang="en-US" sz="2400" dirty="0" smtClean="0"/>
          </a:p>
          <a:p>
            <a:pPr eaLnBrk="1" hangingPunct="1">
              <a:lnSpc>
                <a:spcPct val="9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22</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Footer Placeholder 3"/>
          <p:cNvSpPr>
            <a:spLocks noGrp="1"/>
          </p:cNvSpPr>
          <p:nvPr>
            <p:ph type="ftr" sz="quarter" idx="10"/>
          </p:nvPr>
        </p:nvSpPr>
        <p:spPr>
          <a:noFill/>
        </p:spPr>
        <p:txBody>
          <a:bodyPr/>
          <a:lstStyle/>
          <a:p>
            <a:r>
              <a:rPr lang="en-US" smtClean="0"/>
              <a:t>©MH 2011          BUSI 2701D</a:t>
            </a:r>
            <a:endParaRPr lang="en-US"/>
          </a:p>
        </p:txBody>
      </p:sp>
      <p:sp>
        <p:nvSpPr>
          <p:cNvPr id="15364" name="Rectangle 2"/>
          <p:cNvSpPr>
            <a:spLocks noGrp="1" noChangeArrowheads="1"/>
          </p:cNvSpPr>
          <p:nvPr>
            <p:ph type="title"/>
          </p:nvPr>
        </p:nvSpPr>
        <p:spPr/>
        <p:txBody>
          <a:bodyPr/>
          <a:lstStyle/>
          <a:p>
            <a:pPr eaLnBrk="1" hangingPunct="1"/>
            <a:r>
              <a:rPr lang="en-US" b="1" smtClean="0">
                <a:latin typeface="Cambria" pitchFamily="18" charset="0"/>
              </a:rPr>
              <a:t>Why Choose A </a:t>
            </a:r>
            <a:br>
              <a:rPr lang="en-US" b="1" smtClean="0">
                <a:latin typeface="Cambria" pitchFamily="18" charset="0"/>
              </a:rPr>
            </a:br>
            <a:r>
              <a:rPr lang="en-US" b="1" smtClean="0">
                <a:latin typeface="Cambria" pitchFamily="18" charset="0"/>
              </a:rPr>
              <a:t>Turnkey Arrangement?</a:t>
            </a:r>
          </a:p>
        </p:txBody>
      </p:sp>
      <p:sp>
        <p:nvSpPr>
          <p:cNvPr id="15365" name="Rectangle 3"/>
          <p:cNvSpPr>
            <a:spLocks noGrp="1" noChangeArrowheads="1"/>
          </p:cNvSpPr>
          <p:nvPr>
            <p:ph type="body" idx="1"/>
          </p:nvPr>
        </p:nvSpPr>
        <p:spPr/>
        <p:txBody>
          <a:bodyPr/>
          <a:lstStyle/>
          <a:p>
            <a:pPr eaLnBrk="1" hangingPunct="1">
              <a:lnSpc>
                <a:spcPct val="80000"/>
              </a:lnSpc>
            </a:pPr>
            <a:r>
              <a:rPr lang="en-US" sz="2400" dirty="0" smtClean="0"/>
              <a:t>Turnkey projects are attractive because</a:t>
            </a:r>
          </a:p>
          <a:p>
            <a:pPr lvl="1" eaLnBrk="1" hangingPunct="1">
              <a:lnSpc>
                <a:spcPct val="80000"/>
              </a:lnSpc>
            </a:pPr>
            <a:r>
              <a:rPr lang="en-US" sz="2000" dirty="0" smtClean="0"/>
              <a:t>they are a way of </a:t>
            </a:r>
            <a:r>
              <a:rPr lang="en-US" sz="2000" u="sng" dirty="0" smtClean="0"/>
              <a:t>earning economic returns from the know-how</a:t>
            </a:r>
            <a:r>
              <a:rPr lang="en-US" sz="2000" dirty="0" smtClean="0"/>
              <a:t> required to assemble and run a technologically complex process</a:t>
            </a:r>
          </a:p>
          <a:p>
            <a:pPr lvl="1" eaLnBrk="1" hangingPunct="1">
              <a:lnSpc>
                <a:spcPct val="80000"/>
              </a:lnSpc>
            </a:pPr>
            <a:r>
              <a:rPr lang="en-US" sz="2000" dirty="0" smtClean="0"/>
              <a:t>they can be </a:t>
            </a:r>
            <a:r>
              <a:rPr lang="en-US" sz="2000" u="sng" dirty="0" smtClean="0"/>
              <a:t>less risky than conventional FDI</a:t>
            </a:r>
            <a:r>
              <a:rPr lang="en-US" sz="2000" dirty="0" smtClean="0"/>
              <a:t>  </a:t>
            </a:r>
          </a:p>
          <a:p>
            <a:pPr eaLnBrk="1" hangingPunct="1">
              <a:lnSpc>
                <a:spcPct val="80000"/>
              </a:lnSpc>
            </a:pPr>
            <a:endParaRPr lang="en-US" sz="2400" dirty="0" smtClean="0"/>
          </a:p>
          <a:p>
            <a:pPr eaLnBrk="1" hangingPunct="1">
              <a:lnSpc>
                <a:spcPct val="80000"/>
              </a:lnSpc>
            </a:pPr>
            <a:r>
              <a:rPr lang="en-US" sz="2400" dirty="0" smtClean="0"/>
              <a:t>Turnkey projects are unattractive because</a:t>
            </a:r>
          </a:p>
          <a:p>
            <a:pPr lvl="1" eaLnBrk="1" hangingPunct="1">
              <a:lnSpc>
                <a:spcPct val="80000"/>
              </a:lnSpc>
            </a:pPr>
            <a:r>
              <a:rPr lang="en-US" sz="2000" dirty="0" smtClean="0"/>
              <a:t>the firm has </a:t>
            </a:r>
            <a:r>
              <a:rPr lang="en-US" sz="2000" u="sng" dirty="0" smtClean="0"/>
              <a:t>no long-term interest in the foreign country</a:t>
            </a:r>
          </a:p>
          <a:p>
            <a:pPr lvl="1" eaLnBrk="1" hangingPunct="1">
              <a:lnSpc>
                <a:spcPct val="80000"/>
              </a:lnSpc>
            </a:pPr>
            <a:r>
              <a:rPr lang="en-US" sz="2000" dirty="0" smtClean="0"/>
              <a:t>the firm </a:t>
            </a:r>
            <a:r>
              <a:rPr lang="en-US" sz="2000" u="sng" dirty="0" smtClean="0"/>
              <a:t>may create a competitor</a:t>
            </a:r>
          </a:p>
          <a:p>
            <a:pPr lvl="1" eaLnBrk="1" hangingPunct="1">
              <a:lnSpc>
                <a:spcPct val="80000"/>
              </a:lnSpc>
            </a:pPr>
            <a:r>
              <a:rPr lang="en-US" sz="2000" dirty="0" smtClean="0"/>
              <a:t>if the firm's process technology is a source of competitive advantage, then selling this technology through a turnkey project is also </a:t>
            </a:r>
            <a:r>
              <a:rPr lang="en-US" sz="2000" u="sng" dirty="0" smtClean="0"/>
              <a:t>selling competitive advantage to potential and/or actual competitors</a:t>
            </a:r>
          </a:p>
          <a:p>
            <a:pPr eaLnBrk="1" hangingPunct="1">
              <a:lnSpc>
                <a:spcPct val="8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23</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Footer Placeholder 3"/>
          <p:cNvSpPr>
            <a:spLocks noGrp="1"/>
          </p:cNvSpPr>
          <p:nvPr>
            <p:ph type="ftr" sz="quarter" idx="10"/>
          </p:nvPr>
        </p:nvSpPr>
        <p:spPr>
          <a:noFill/>
        </p:spPr>
        <p:txBody>
          <a:bodyPr/>
          <a:lstStyle/>
          <a:p>
            <a:r>
              <a:rPr lang="en-US" smtClean="0"/>
              <a:t>©MH 2011          BUSI 2701D</a:t>
            </a:r>
            <a:endParaRPr lang="en-US"/>
          </a:p>
        </p:txBody>
      </p:sp>
      <p:sp>
        <p:nvSpPr>
          <p:cNvPr id="16388" name="Rectangle 2"/>
          <p:cNvSpPr>
            <a:spLocks noGrp="1" noChangeArrowheads="1"/>
          </p:cNvSpPr>
          <p:nvPr>
            <p:ph type="title"/>
          </p:nvPr>
        </p:nvSpPr>
        <p:spPr/>
        <p:txBody>
          <a:bodyPr/>
          <a:lstStyle/>
          <a:p>
            <a:pPr eaLnBrk="1" hangingPunct="1"/>
            <a:r>
              <a:rPr lang="en-US" b="1" smtClean="0">
                <a:latin typeface="Cambria" pitchFamily="18" charset="0"/>
              </a:rPr>
              <a:t>Why Choose Licensing?</a:t>
            </a:r>
          </a:p>
        </p:txBody>
      </p:sp>
      <p:sp>
        <p:nvSpPr>
          <p:cNvPr id="16389" name="Rectangle 3"/>
          <p:cNvSpPr>
            <a:spLocks noGrp="1" noChangeArrowheads="1"/>
          </p:cNvSpPr>
          <p:nvPr>
            <p:ph type="body" idx="1"/>
          </p:nvPr>
        </p:nvSpPr>
        <p:spPr/>
        <p:txBody>
          <a:bodyPr/>
          <a:lstStyle/>
          <a:p>
            <a:pPr eaLnBrk="1" hangingPunct="1">
              <a:lnSpc>
                <a:spcPct val="80000"/>
              </a:lnSpc>
            </a:pPr>
            <a:r>
              <a:rPr lang="en-US" sz="2400" dirty="0" smtClean="0"/>
              <a:t>Licensing is attractive because</a:t>
            </a:r>
          </a:p>
          <a:p>
            <a:pPr lvl="1" eaLnBrk="1" hangingPunct="1">
              <a:lnSpc>
                <a:spcPct val="80000"/>
              </a:lnSpc>
            </a:pPr>
            <a:r>
              <a:rPr lang="en-US" sz="2000" dirty="0" smtClean="0"/>
              <a:t>the firm </a:t>
            </a:r>
            <a:r>
              <a:rPr lang="en-US" sz="2000" u="sng" dirty="0" smtClean="0"/>
              <a:t>avoids development costs and risks</a:t>
            </a:r>
            <a:r>
              <a:rPr lang="en-US" sz="2000" dirty="0" smtClean="0"/>
              <a:t> associated with opening a foreign market</a:t>
            </a:r>
          </a:p>
          <a:p>
            <a:pPr lvl="1" eaLnBrk="1" hangingPunct="1">
              <a:lnSpc>
                <a:spcPct val="80000"/>
              </a:lnSpc>
            </a:pPr>
            <a:r>
              <a:rPr lang="en-US" sz="2000" dirty="0" smtClean="0"/>
              <a:t>the firm </a:t>
            </a:r>
            <a:r>
              <a:rPr lang="en-US" sz="2000" u="sng" dirty="0" smtClean="0"/>
              <a:t>avoids barriers to investment</a:t>
            </a:r>
          </a:p>
          <a:p>
            <a:pPr lvl="1" eaLnBrk="1" hangingPunct="1">
              <a:lnSpc>
                <a:spcPct val="80000"/>
              </a:lnSpc>
            </a:pPr>
            <a:r>
              <a:rPr lang="en-US" sz="2000" dirty="0" smtClean="0"/>
              <a:t>the firm can </a:t>
            </a:r>
            <a:r>
              <a:rPr lang="en-US" sz="2000" u="sng" dirty="0" smtClean="0"/>
              <a:t>capitalize on market opportunities without developing those applications itself</a:t>
            </a:r>
          </a:p>
          <a:p>
            <a:pPr eaLnBrk="1" hangingPunct="1">
              <a:lnSpc>
                <a:spcPct val="80000"/>
              </a:lnSpc>
            </a:pPr>
            <a:endParaRPr lang="en-US" sz="2400" dirty="0" smtClean="0"/>
          </a:p>
          <a:p>
            <a:pPr eaLnBrk="1" hangingPunct="1">
              <a:lnSpc>
                <a:spcPct val="80000"/>
              </a:lnSpc>
            </a:pPr>
            <a:r>
              <a:rPr lang="en-US" sz="2400" dirty="0" smtClean="0"/>
              <a:t>Licensing is unattractive because</a:t>
            </a:r>
          </a:p>
          <a:p>
            <a:pPr lvl="1" eaLnBrk="1" hangingPunct="1">
              <a:lnSpc>
                <a:spcPct val="80000"/>
              </a:lnSpc>
            </a:pPr>
            <a:r>
              <a:rPr lang="en-US" sz="2000" dirty="0" smtClean="0"/>
              <a:t>the firm </a:t>
            </a:r>
            <a:r>
              <a:rPr lang="en-US" sz="2000" u="sng" dirty="0" smtClean="0"/>
              <a:t>doesn’t have the tight control required</a:t>
            </a:r>
            <a:r>
              <a:rPr lang="en-US" sz="2000" dirty="0" smtClean="0"/>
              <a:t> for realizing </a:t>
            </a:r>
            <a:r>
              <a:rPr lang="en-US" sz="2000" u="sng" dirty="0" smtClean="0"/>
              <a:t>experience curve and location economies</a:t>
            </a:r>
          </a:p>
          <a:p>
            <a:pPr lvl="1" eaLnBrk="1" hangingPunct="1">
              <a:lnSpc>
                <a:spcPct val="80000"/>
              </a:lnSpc>
            </a:pPr>
            <a:r>
              <a:rPr lang="en-US" sz="2000" dirty="0" smtClean="0"/>
              <a:t>the firm’s </a:t>
            </a:r>
            <a:r>
              <a:rPr lang="en-US" sz="2000" u="sng" dirty="0" smtClean="0"/>
              <a:t>ability to coordinate strategic moves across countries is limited</a:t>
            </a:r>
          </a:p>
          <a:p>
            <a:pPr lvl="1" eaLnBrk="1" hangingPunct="1">
              <a:lnSpc>
                <a:spcPct val="80000"/>
              </a:lnSpc>
            </a:pPr>
            <a:r>
              <a:rPr lang="en-US" sz="2000" u="sng" dirty="0" smtClean="0"/>
              <a:t>proprietary (or intangible) assets could be lost</a:t>
            </a:r>
          </a:p>
          <a:p>
            <a:pPr lvl="2" eaLnBrk="1" hangingPunct="1">
              <a:lnSpc>
                <a:spcPct val="80000"/>
              </a:lnSpc>
            </a:pPr>
            <a:endParaRPr lang="en-US" sz="1800" dirty="0" smtClean="0"/>
          </a:p>
          <a:p>
            <a:pPr lvl="2" eaLnBrk="1" hangingPunct="1">
              <a:lnSpc>
                <a:spcPct val="80000"/>
              </a:lnSpc>
            </a:pPr>
            <a:r>
              <a:rPr lang="en-US" dirty="0" smtClean="0"/>
              <a:t>to reduce this risk, firms can use </a:t>
            </a:r>
            <a:r>
              <a:rPr lang="en-US" b="1" u="sng" dirty="0" smtClean="0"/>
              <a:t>cross-licensing agreements</a:t>
            </a:r>
            <a:endParaRPr lang="en-US" u="sng"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24</a:t>
            </a:fld>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Footer Placeholder 3"/>
          <p:cNvSpPr>
            <a:spLocks noGrp="1"/>
          </p:cNvSpPr>
          <p:nvPr>
            <p:ph type="ftr" sz="quarter" idx="10"/>
          </p:nvPr>
        </p:nvSpPr>
        <p:spPr>
          <a:noFill/>
        </p:spPr>
        <p:txBody>
          <a:bodyPr/>
          <a:lstStyle/>
          <a:p>
            <a:r>
              <a:rPr lang="en-US" smtClean="0"/>
              <a:t>©MH 2011          BUSI 2701D</a:t>
            </a:r>
            <a:endParaRPr lang="en-US"/>
          </a:p>
        </p:txBody>
      </p:sp>
      <p:sp>
        <p:nvSpPr>
          <p:cNvPr id="17412" name="Rectangle 2"/>
          <p:cNvSpPr>
            <a:spLocks noGrp="1" noChangeArrowheads="1"/>
          </p:cNvSpPr>
          <p:nvPr>
            <p:ph type="title"/>
          </p:nvPr>
        </p:nvSpPr>
        <p:spPr/>
        <p:txBody>
          <a:bodyPr/>
          <a:lstStyle/>
          <a:p>
            <a:pPr eaLnBrk="1" hangingPunct="1"/>
            <a:r>
              <a:rPr lang="en-US" b="1" smtClean="0">
                <a:latin typeface="Cambria" pitchFamily="18" charset="0"/>
              </a:rPr>
              <a:t>Why Choose Franchising?</a:t>
            </a:r>
          </a:p>
        </p:txBody>
      </p:sp>
      <p:sp>
        <p:nvSpPr>
          <p:cNvPr id="17413" name="Rectangle 3"/>
          <p:cNvSpPr>
            <a:spLocks noGrp="1" noChangeArrowheads="1"/>
          </p:cNvSpPr>
          <p:nvPr>
            <p:ph type="body" idx="1"/>
          </p:nvPr>
        </p:nvSpPr>
        <p:spPr/>
        <p:txBody>
          <a:bodyPr/>
          <a:lstStyle/>
          <a:p>
            <a:pPr eaLnBrk="1" hangingPunct="1"/>
            <a:r>
              <a:rPr lang="en-US" sz="2400" dirty="0" smtClean="0"/>
              <a:t>Franchising is attractive because</a:t>
            </a:r>
          </a:p>
          <a:p>
            <a:pPr lvl="1" eaLnBrk="1" hangingPunct="1"/>
            <a:r>
              <a:rPr lang="en-US" sz="2000" dirty="0" smtClean="0"/>
              <a:t>it </a:t>
            </a:r>
            <a:r>
              <a:rPr lang="en-US" sz="2000" u="sng" dirty="0" smtClean="0"/>
              <a:t>avoids the costs and risks of opening up a foreign market</a:t>
            </a:r>
          </a:p>
          <a:p>
            <a:pPr lvl="1" eaLnBrk="1" hangingPunct="1"/>
            <a:r>
              <a:rPr lang="en-US" sz="2000" dirty="0" smtClean="0"/>
              <a:t>firms can </a:t>
            </a:r>
            <a:r>
              <a:rPr lang="en-US" sz="2000" u="sng" dirty="0" smtClean="0"/>
              <a:t>quickly build a global presence</a:t>
            </a:r>
          </a:p>
          <a:p>
            <a:pPr eaLnBrk="1" hangingPunct="1"/>
            <a:endParaRPr lang="en-US" sz="2400" dirty="0" smtClean="0"/>
          </a:p>
          <a:p>
            <a:pPr eaLnBrk="1" hangingPunct="1"/>
            <a:r>
              <a:rPr lang="en-US" sz="2400" dirty="0" smtClean="0"/>
              <a:t>Franchising is unattractive because</a:t>
            </a:r>
          </a:p>
          <a:p>
            <a:pPr lvl="1" eaLnBrk="1" hangingPunct="1"/>
            <a:r>
              <a:rPr lang="en-US" sz="2000" dirty="0" smtClean="0"/>
              <a:t>it </a:t>
            </a:r>
            <a:r>
              <a:rPr lang="en-US" sz="2000" u="sng" dirty="0" smtClean="0"/>
              <a:t>inhibits the firm's ability to take profits out of one country to support competitive attacks in another</a:t>
            </a:r>
          </a:p>
          <a:p>
            <a:pPr lvl="1" eaLnBrk="1" hangingPunct="1"/>
            <a:r>
              <a:rPr lang="en-US" sz="2000" dirty="0" smtClean="0"/>
              <a:t>the </a:t>
            </a:r>
            <a:r>
              <a:rPr lang="en-US" sz="2000" u="sng" dirty="0" smtClean="0"/>
              <a:t>geographic distance</a:t>
            </a:r>
            <a:r>
              <a:rPr lang="en-US" sz="2000" dirty="0" smtClean="0"/>
              <a:t> of the firm from franchisees can make it </a:t>
            </a:r>
            <a:r>
              <a:rPr lang="en-US" sz="2000" u="sng" dirty="0" smtClean="0"/>
              <a:t>difficult to detect poor quality</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25</a:t>
            </a:fld>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GE</a:t>
            </a:r>
            <a:r>
              <a:rPr lang="en-GB" sz="4400" b="1" dirty="0" smtClean="0"/>
              <a:t> </a:t>
            </a:r>
            <a:r>
              <a:rPr lang="en-US" sz="4400" b="1" dirty="0" smtClean="0"/>
              <a:t> </a:t>
            </a:r>
          </a:p>
        </p:txBody>
      </p:sp>
      <p:sp>
        <p:nvSpPr>
          <p:cNvPr id="40963" name="Rectangle 3"/>
          <p:cNvSpPr>
            <a:spLocks noGrp="1" noChangeArrowheads="1"/>
          </p:cNvSpPr>
          <p:nvPr>
            <p:ph type="body" idx="1"/>
          </p:nvPr>
        </p:nvSpPr>
        <p:spPr>
          <a:xfrm>
            <a:off x="395288" y="1412875"/>
            <a:ext cx="8302625" cy="4535488"/>
          </a:xfrm>
        </p:spPr>
        <p:txBody>
          <a:bodyPr/>
          <a:lstStyle/>
          <a:p>
            <a:pPr eaLnBrk="1" hangingPunct="1">
              <a:buFont typeface="Wingdings" pitchFamily="2" charset="2"/>
              <a:buNone/>
            </a:pPr>
            <a:endParaRPr lang="en-US" dirty="0" smtClean="0">
              <a:effectLst/>
            </a:endParaRPr>
          </a:p>
          <a:p>
            <a:pPr eaLnBrk="1" hangingPunct="1">
              <a:buNone/>
            </a:pPr>
            <a:r>
              <a:rPr lang="en-US" dirty="0" smtClean="0"/>
              <a:t>The opening case explores General Electric’s change in strategy.  For years, General Electric entered new markets using wholly owned operations (i.e. subsidiaries) that it built from the ground up.  Today however, the company has moved to a joint venture approach. </a:t>
            </a:r>
            <a:endParaRPr lang="en-US" sz="5400" dirty="0" smtClean="0">
              <a:effectLst/>
            </a:endParaRPr>
          </a:p>
        </p:txBody>
      </p:sp>
      <p:sp>
        <p:nvSpPr>
          <p:cNvPr id="6" name="Footer Placeholder 5"/>
          <p:cNvSpPr>
            <a:spLocks noGrp="1"/>
          </p:cNvSpPr>
          <p:nvPr>
            <p:ph type="ftr" sz="quarter" idx="11"/>
          </p:nvPr>
        </p:nvSpPr>
        <p:spPr/>
        <p:txBody>
          <a:bodyPr/>
          <a:lstStyle/>
          <a:p>
            <a:pPr>
              <a:defRPr/>
            </a:pPr>
            <a:r>
              <a:rPr lang="en-US" smtClean="0"/>
              <a:t>©MH 2011          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26</a:t>
            </a:fld>
            <a:endParaRPr 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GE</a:t>
            </a:r>
            <a:r>
              <a:rPr lang="en-GB" sz="4400" b="1" dirty="0" smtClean="0"/>
              <a:t> </a:t>
            </a:r>
            <a:r>
              <a:rPr lang="en-US" sz="4400" b="1" dirty="0" smtClean="0"/>
              <a:t> </a:t>
            </a:r>
          </a:p>
        </p:txBody>
      </p:sp>
      <p:sp>
        <p:nvSpPr>
          <p:cNvPr id="40963" name="Rectangle 3"/>
          <p:cNvSpPr>
            <a:spLocks noGrp="1" noChangeArrowheads="1"/>
          </p:cNvSpPr>
          <p:nvPr>
            <p:ph type="body" idx="1"/>
          </p:nvPr>
        </p:nvSpPr>
        <p:spPr>
          <a:xfrm>
            <a:off x="395288" y="1412875"/>
            <a:ext cx="8302625" cy="4535488"/>
          </a:xfrm>
        </p:spPr>
        <p:txBody>
          <a:bodyPr/>
          <a:lstStyle/>
          <a:p>
            <a:pPr eaLnBrk="1" hangingPunct="1">
              <a:buFont typeface="Wingdings" pitchFamily="2" charset="2"/>
              <a:buNone/>
            </a:pPr>
            <a:endParaRPr lang="en-US" dirty="0" smtClean="0">
              <a:effectLst/>
            </a:endParaRPr>
          </a:p>
          <a:p>
            <a:pPr marL="514350" indent="-514350" eaLnBrk="1" hangingPunct="1">
              <a:buFont typeface="+mj-lt"/>
              <a:buAutoNum type="arabicPeriod"/>
            </a:pPr>
            <a:r>
              <a:rPr lang="en-US" dirty="0" smtClean="0"/>
              <a:t>What are the advantages and disadvantages of wholly owned foreign operations (i.e. </a:t>
            </a:r>
            <a:r>
              <a:rPr lang="en-US" dirty="0" smtClean="0"/>
              <a:t>subsidiaries)?</a:t>
            </a:r>
            <a:endParaRPr lang="en-US" dirty="0" smtClean="0"/>
          </a:p>
          <a:p>
            <a:pPr marL="514350" indent="-514350" eaLnBrk="1" hangingPunct="1">
              <a:buFont typeface="+mj-lt"/>
              <a:buAutoNum type="arabicPeriod"/>
            </a:pPr>
            <a:endParaRPr lang="en-US" dirty="0" smtClean="0"/>
          </a:p>
          <a:p>
            <a:pPr marL="514350" indent="-514350" eaLnBrk="1" hangingPunct="1">
              <a:buFont typeface="+mj-lt"/>
              <a:buAutoNum type="arabicPeriod"/>
            </a:pPr>
            <a:r>
              <a:rPr lang="en-US" dirty="0" smtClean="0"/>
              <a:t>What are the advantages and disadvantages of joint ventures?</a:t>
            </a:r>
            <a:endParaRPr lang="en-US" sz="5400" dirty="0" smtClean="0">
              <a:effectLst/>
            </a:endParaRPr>
          </a:p>
          <a:p>
            <a:pPr eaLnBrk="1" hangingPunct="1"/>
            <a:endParaRPr lang="en-US" dirty="0" smtClean="0">
              <a:effectLst/>
            </a:endParaRPr>
          </a:p>
        </p:txBody>
      </p:sp>
      <p:sp>
        <p:nvSpPr>
          <p:cNvPr id="6" name="Footer Placeholder 5"/>
          <p:cNvSpPr>
            <a:spLocks noGrp="1"/>
          </p:cNvSpPr>
          <p:nvPr>
            <p:ph type="ftr" sz="quarter" idx="11"/>
          </p:nvPr>
        </p:nvSpPr>
        <p:spPr/>
        <p:txBody>
          <a:bodyPr/>
          <a:lstStyle/>
          <a:p>
            <a:pPr>
              <a:defRPr/>
            </a:pPr>
            <a:r>
              <a:rPr lang="en-US" smtClean="0"/>
              <a:t>©MH 2011          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27</a:t>
            </a:fld>
            <a:endParaRPr 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oter Placeholder 3"/>
          <p:cNvSpPr>
            <a:spLocks noGrp="1"/>
          </p:cNvSpPr>
          <p:nvPr>
            <p:ph type="ftr" sz="quarter" idx="10"/>
          </p:nvPr>
        </p:nvSpPr>
        <p:spPr>
          <a:noFill/>
        </p:spPr>
        <p:txBody>
          <a:bodyPr/>
          <a:lstStyle/>
          <a:p>
            <a:r>
              <a:rPr lang="en-US" smtClean="0"/>
              <a:t>©MH 2011          BUSI 2701D</a:t>
            </a:r>
            <a:endParaRPr lang="en-US"/>
          </a:p>
        </p:txBody>
      </p:sp>
      <p:sp>
        <p:nvSpPr>
          <p:cNvPr id="18436" name="Rectangle 2"/>
          <p:cNvSpPr>
            <a:spLocks noGrp="1" noChangeArrowheads="1"/>
          </p:cNvSpPr>
          <p:nvPr>
            <p:ph type="title"/>
          </p:nvPr>
        </p:nvSpPr>
        <p:spPr/>
        <p:txBody>
          <a:bodyPr/>
          <a:lstStyle/>
          <a:p>
            <a:pPr eaLnBrk="1" hangingPunct="1"/>
            <a:r>
              <a:rPr lang="en-US" b="1" smtClean="0">
                <a:latin typeface="Cambria" pitchFamily="18" charset="0"/>
              </a:rPr>
              <a:t>Why Choose Joint Ventures?</a:t>
            </a:r>
          </a:p>
        </p:txBody>
      </p:sp>
      <p:sp>
        <p:nvSpPr>
          <p:cNvPr id="18437" name="Rectangle 3"/>
          <p:cNvSpPr>
            <a:spLocks noGrp="1" noChangeArrowheads="1"/>
          </p:cNvSpPr>
          <p:nvPr>
            <p:ph type="body" idx="1"/>
          </p:nvPr>
        </p:nvSpPr>
        <p:spPr>
          <a:xfrm>
            <a:off x="467544" y="1196752"/>
            <a:ext cx="8229600" cy="4530725"/>
          </a:xfrm>
        </p:spPr>
        <p:txBody>
          <a:bodyPr/>
          <a:lstStyle/>
          <a:p>
            <a:pPr eaLnBrk="1" hangingPunct="1">
              <a:lnSpc>
                <a:spcPct val="90000"/>
              </a:lnSpc>
            </a:pPr>
            <a:r>
              <a:rPr lang="en-US" sz="2400" dirty="0" smtClean="0"/>
              <a:t>Joint ventures are attractive because</a:t>
            </a:r>
          </a:p>
          <a:p>
            <a:pPr lvl="1" eaLnBrk="1" hangingPunct="1">
              <a:lnSpc>
                <a:spcPct val="90000"/>
              </a:lnSpc>
            </a:pPr>
            <a:r>
              <a:rPr lang="en-US" sz="2000" dirty="0" smtClean="0"/>
              <a:t>firms benefit from a </a:t>
            </a:r>
            <a:r>
              <a:rPr lang="en-US" sz="2000" u="sng" dirty="0" smtClean="0"/>
              <a:t>local partner's knowledge</a:t>
            </a:r>
            <a:r>
              <a:rPr lang="en-US" sz="2000" dirty="0" smtClean="0"/>
              <a:t> of local conditions, culture, language, political systems, and business systems </a:t>
            </a:r>
          </a:p>
          <a:p>
            <a:pPr lvl="1" eaLnBrk="1" hangingPunct="1">
              <a:lnSpc>
                <a:spcPct val="90000"/>
              </a:lnSpc>
            </a:pPr>
            <a:r>
              <a:rPr lang="en-US" sz="2000" dirty="0" smtClean="0"/>
              <a:t>the </a:t>
            </a:r>
            <a:r>
              <a:rPr lang="en-US" sz="2000" u="sng" dirty="0" smtClean="0"/>
              <a:t>costs and risks</a:t>
            </a:r>
            <a:r>
              <a:rPr lang="en-US" sz="2000" dirty="0" smtClean="0"/>
              <a:t> of opening a foreign market are </a:t>
            </a:r>
            <a:r>
              <a:rPr lang="en-US" sz="2000" u="sng" dirty="0" smtClean="0"/>
              <a:t>shared</a:t>
            </a:r>
            <a:r>
              <a:rPr lang="en-US" sz="2000" dirty="0" smtClean="0"/>
              <a:t> </a:t>
            </a:r>
          </a:p>
          <a:p>
            <a:pPr lvl="1" eaLnBrk="1" hangingPunct="1">
              <a:lnSpc>
                <a:spcPct val="90000"/>
              </a:lnSpc>
            </a:pPr>
            <a:r>
              <a:rPr lang="en-US" sz="2000" dirty="0" smtClean="0"/>
              <a:t>they </a:t>
            </a:r>
            <a:r>
              <a:rPr lang="en-US" sz="2000" u="sng" dirty="0" smtClean="0"/>
              <a:t>satisfy political considerations</a:t>
            </a:r>
            <a:r>
              <a:rPr lang="en-US" sz="2000" dirty="0" smtClean="0"/>
              <a:t> for market entry</a:t>
            </a:r>
          </a:p>
          <a:p>
            <a:pPr eaLnBrk="1" hangingPunct="1">
              <a:lnSpc>
                <a:spcPct val="90000"/>
              </a:lnSpc>
            </a:pPr>
            <a:endParaRPr lang="en-US" sz="2400" dirty="0" smtClean="0"/>
          </a:p>
          <a:p>
            <a:pPr eaLnBrk="1" hangingPunct="1">
              <a:lnSpc>
                <a:spcPct val="90000"/>
              </a:lnSpc>
            </a:pPr>
            <a:r>
              <a:rPr lang="en-US" sz="2400" dirty="0" smtClean="0"/>
              <a:t>Joint ventures are unattractive because</a:t>
            </a:r>
          </a:p>
          <a:p>
            <a:pPr lvl="1" eaLnBrk="1" hangingPunct="1">
              <a:lnSpc>
                <a:spcPct val="90000"/>
              </a:lnSpc>
            </a:pPr>
            <a:r>
              <a:rPr lang="en-US" sz="2000" dirty="0" smtClean="0"/>
              <a:t>the firm </a:t>
            </a:r>
            <a:r>
              <a:rPr lang="en-US" sz="2000" u="sng" dirty="0" smtClean="0"/>
              <a:t>risks giving control of its technology</a:t>
            </a:r>
            <a:r>
              <a:rPr lang="en-US" sz="2000" dirty="0" smtClean="0"/>
              <a:t> to its partner </a:t>
            </a:r>
          </a:p>
          <a:p>
            <a:pPr lvl="1" eaLnBrk="1" hangingPunct="1">
              <a:lnSpc>
                <a:spcPct val="90000"/>
              </a:lnSpc>
            </a:pPr>
            <a:r>
              <a:rPr lang="en-US" sz="2000" dirty="0" smtClean="0"/>
              <a:t>the firm </a:t>
            </a:r>
            <a:r>
              <a:rPr lang="en-US" sz="2000" u="sng" dirty="0" smtClean="0"/>
              <a:t>may not have the tight control to realize experience curve or location economies</a:t>
            </a:r>
          </a:p>
          <a:p>
            <a:pPr lvl="1" eaLnBrk="1" hangingPunct="1">
              <a:lnSpc>
                <a:spcPct val="90000"/>
              </a:lnSpc>
            </a:pPr>
            <a:r>
              <a:rPr lang="en-US" sz="2000" u="sng" dirty="0" smtClean="0"/>
              <a:t>shared ownership can lead to conflicts</a:t>
            </a:r>
            <a:r>
              <a:rPr lang="en-US" sz="2000" dirty="0" smtClean="0"/>
              <a:t> and battles for control if goals and objectives differ or change over time</a:t>
            </a:r>
          </a:p>
          <a:p>
            <a:pPr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28</a:t>
            </a:fld>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ooter Placeholder 3"/>
          <p:cNvSpPr>
            <a:spLocks noGrp="1"/>
          </p:cNvSpPr>
          <p:nvPr>
            <p:ph type="ftr" sz="quarter" idx="10"/>
          </p:nvPr>
        </p:nvSpPr>
        <p:spPr>
          <a:xfrm>
            <a:off x="3491880" y="6237312"/>
            <a:ext cx="2133600" cy="457200"/>
          </a:xfrm>
          <a:noFill/>
        </p:spPr>
        <p:txBody>
          <a:bodyPr/>
          <a:lstStyle/>
          <a:p>
            <a:pPr algn="ctr">
              <a:defRPr/>
            </a:pPr>
            <a:r>
              <a:rPr lang="en-US" smtClean="0"/>
              <a:t>©MH 2011          BUSI 2701D</a:t>
            </a:r>
            <a:endParaRPr lang="en-US" dirty="0"/>
          </a:p>
        </p:txBody>
      </p:sp>
      <p:sp>
        <p:nvSpPr>
          <p:cNvPr id="19460" name="Rectangle 2"/>
          <p:cNvSpPr>
            <a:spLocks noGrp="1" noChangeArrowheads="1"/>
          </p:cNvSpPr>
          <p:nvPr>
            <p:ph type="title"/>
          </p:nvPr>
        </p:nvSpPr>
        <p:spPr/>
        <p:txBody>
          <a:bodyPr/>
          <a:lstStyle/>
          <a:p>
            <a:pPr eaLnBrk="1" hangingPunct="1"/>
            <a:r>
              <a:rPr lang="en-US" b="1" smtClean="0">
                <a:latin typeface="Cambria" pitchFamily="18" charset="0"/>
              </a:rPr>
              <a:t>Why Choose A </a:t>
            </a:r>
            <a:br>
              <a:rPr lang="en-US" b="1" smtClean="0">
                <a:latin typeface="Cambria" pitchFamily="18" charset="0"/>
              </a:rPr>
            </a:br>
            <a:r>
              <a:rPr lang="en-US" b="1" smtClean="0">
                <a:latin typeface="Cambria" pitchFamily="18" charset="0"/>
              </a:rPr>
              <a:t>Wholly Owned Subsidiary?</a:t>
            </a:r>
          </a:p>
        </p:txBody>
      </p:sp>
      <p:sp>
        <p:nvSpPr>
          <p:cNvPr id="19461" name="Rectangle 3"/>
          <p:cNvSpPr>
            <a:spLocks noGrp="1" noChangeArrowheads="1"/>
          </p:cNvSpPr>
          <p:nvPr>
            <p:ph type="body" idx="1"/>
          </p:nvPr>
        </p:nvSpPr>
        <p:spPr/>
        <p:txBody>
          <a:bodyPr/>
          <a:lstStyle/>
          <a:p>
            <a:pPr eaLnBrk="1" hangingPunct="1">
              <a:lnSpc>
                <a:spcPct val="80000"/>
              </a:lnSpc>
            </a:pPr>
            <a:r>
              <a:rPr lang="en-US" sz="2400" dirty="0" smtClean="0"/>
              <a:t>Wholly owned subsidiaries are attractive because</a:t>
            </a:r>
          </a:p>
          <a:p>
            <a:pPr lvl="1" eaLnBrk="1" hangingPunct="1">
              <a:lnSpc>
                <a:spcPct val="80000"/>
              </a:lnSpc>
            </a:pPr>
            <a:r>
              <a:rPr lang="en-US" sz="2000" dirty="0" smtClean="0"/>
              <a:t>they </a:t>
            </a:r>
            <a:r>
              <a:rPr lang="en-US" sz="2000" u="sng" dirty="0" smtClean="0"/>
              <a:t>reduce the risk of losing control</a:t>
            </a:r>
            <a:r>
              <a:rPr lang="en-US" sz="2000" dirty="0" smtClean="0"/>
              <a:t> over core competencies</a:t>
            </a:r>
          </a:p>
          <a:p>
            <a:pPr lvl="1" eaLnBrk="1" hangingPunct="1">
              <a:lnSpc>
                <a:spcPct val="80000"/>
              </a:lnSpc>
            </a:pPr>
            <a:r>
              <a:rPr lang="en-US" sz="2000" dirty="0" smtClean="0"/>
              <a:t>they </a:t>
            </a:r>
            <a:r>
              <a:rPr lang="en-US" sz="2000" u="sng" dirty="0" smtClean="0"/>
              <a:t>give a firm the tight control</a:t>
            </a:r>
            <a:r>
              <a:rPr lang="en-US" sz="2000" dirty="0" smtClean="0"/>
              <a:t> over operations in different countries that is necessary for engaging in </a:t>
            </a:r>
            <a:r>
              <a:rPr lang="en-US" sz="2000" u="sng" dirty="0" smtClean="0"/>
              <a:t>global strategic coordination</a:t>
            </a:r>
          </a:p>
          <a:p>
            <a:pPr lvl="1" eaLnBrk="1" hangingPunct="1">
              <a:lnSpc>
                <a:spcPct val="80000"/>
              </a:lnSpc>
            </a:pPr>
            <a:r>
              <a:rPr lang="en-US" sz="2000" dirty="0" smtClean="0"/>
              <a:t>they may be required in order to </a:t>
            </a:r>
            <a:r>
              <a:rPr lang="en-US" sz="2000" u="sng" dirty="0" smtClean="0"/>
              <a:t>realize location and experience curve economies</a:t>
            </a:r>
          </a:p>
          <a:p>
            <a:pPr eaLnBrk="1" hangingPunct="1">
              <a:lnSpc>
                <a:spcPct val="80000"/>
              </a:lnSpc>
            </a:pPr>
            <a:endParaRPr lang="en-US" sz="2400" dirty="0" smtClean="0"/>
          </a:p>
          <a:p>
            <a:pPr eaLnBrk="1" hangingPunct="1">
              <a:lnSpc>
                <a:spcPct val="80000"/>
              </a:lnSpc>
            </a:pPr>
            <a:r>
              <a:rPr lang="en-US" sz="2400" dirty="0" smtClean="0"/>
              <a:t>Wholly owned subsidiaries are unattractive because</a:t>
            </a:r>
          </a:p>
          <a:p>
            <a:pPr lvl="1" eaLnBrk="1" hangingPunct="1">
              <a:lnSpc>
                <a:spcPct val="80000"/>
              </a:lnSpc>
            </a:pPr>
            <a:r>
              <a:rPr lang="en-US" sz="2000" dirty="0" smtClean="0"/>
              <a:t>the </a:t>
            </a:r>
            <a:r>
              <a:rPr lang="en-US" sz="2000" u="sng" dirty="0" smtClean="0"/>
              <a:t>firm bears the full cost and risk</a:t>
            </a:r>
            <a:r>
              <a:rPr lang="en-US" sz="2000" dirty="0" smtClean="0"/>
              <a:t> of setting up overseas operations</a:t>
            </a:r>
          </a:p>
          <a:p>
            <a:pPr lvl="1" eaLnBrk="1" hangingPunct="1">
              <a:lnSpc>
                <a:spcPct val="80000"/>
              </a:lnSpc>
            </a:pPr>
            <a:r>
              <a:rPr lang="en-US" sz="2000" dirty="0" smtClean="0"/>
              <a:t>In </a:t>
            </a:r>
            <a:r>
              <a:rPr lang="en-US" sz="2000" u="sng" dirty="0" smtClean="0"/>
              <a:t>new markets</a:t>
            </a:r>
            <a:r>
              <a:rPr lang="en-US" sz="2000" dirty="0" smtClean="0"/>
              <a:t> may experience </a:t>
            </a:r>
            <a:r>
              <a:rPr lang="en-US" sz="2000" u="sng" dirty="0" smtClean="0"/>
              <a:t>government or consumer prejudice</a:t>
            </a:r>
          </a:p>
          <a:p>
            <a:pPr lvl="1"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29</a:t>
            </a:fld>
            <a:endParaRPr 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ooter Placeholder 4"/>
          <p:cNvSpPr>
            <a:spLocks noGrp="1"/>
          </p:cNvSpPr>
          <p:nvPr>
            <p:ph type="ftr" sz="quarter" idx="10"/>
          </p:nvPr>
        </p:nvSpPr>
        <p:spPr>
          <a:noFill/>
        </p:spPr>
        <p:txBody>
          <a:bodyPr/>
          <a:lstStyle/>
          <a:p>
            <a:r>
              <a:rPr lang="en-US" smtClean="0"/>
              <a:t>©MH 2011          BUSI 2701D</a:t>
            </a:r>
            <a:endParaRPr lang="en-US"/>
          </a:p>
        </p:txBody>
      </p:sp>
      <p:sp>
        <p:nvSpPr>
          <p:cNvPr id="20484" name="Rectangle 2"/>
          <p:cNvSpPr>
            <a:spLocks noGrp="1" noChangeArrowheads="1"/>
          </p:cNvSpPr>
          <p:nvPr>
            <p:ph type="title"/>
          </p:nvPr>
        </p:nvSpPr>
        <p:spPr/>
        <p:txBody>
          <a:bodyPr/>
          <a:lstStyle/>
          <a:p>
            <a:pPr eaLnBrk="1" hangingPunct="1"/>
            <a:r>
              <a:rPr lang="en-US" b="1" smtClean="0">
                <a:latin typeface="Cambria" pitchFamily="18" charset="0"/>
              </a:rPr>
              <a:t>Which Entry Mode Is Best?</a:t>
            </a:r>
          </a:p>
        </p:txBody>
      </p:sp>
      <p:sp>
        <p:nvSpPr>
          <p:cNvPr id="20485" name="Rectangle 3"/>
          <p:cNvSpPr>
            <a:spLocks noGrp="1" noChangeArrowheads="1"/>
          </p:cNvSpPr>
          <p:nvPr>
            <p:ph type="body" sz="half" idx="1"/>
          </p:nvPr>
        </p:nvSpPr>
        <p:spPr/>
        <p:txBody>
          <a:bodyPr/>
          <a:lstStyle/>
          <a:p>
            <a:pPr algn="ctr" eaLnBrk="1" hangingPunct="1">
              <a:buFont typeface="Wingdings" pitchFamily="2" charset="2"/>
              <a:buNone/>
            </a:pPr>
            <a:r>
              <a:rPr lang="en-US" sz="1200" smtClean="0"/>
              <a:t>Advantages and Disadvantages of Entry Modes</a:t>
            </a:r>
          </a:p>
          <a:p>
            <a:pPr algn="ctr" eaLnBrk="1" hangingPunct="1">
              <a:buFont typeface="Wingdings" pitchFamily="2" charset="2"/>
              <a:buNone/>
            </a:pPr>
            <a:endParaRPr lang="en-US" sz="1200" smtClean="0"/>
          </a:p>
        </p:txBody>
      </p:sp>
      <p:pic>
        <p:nvPicPr>
          <p:cNvPr id="20486" name="Picture 5" descr="slide19"/>
          <p:cNvPicPr>
            <a:picLocks noGrp="1" noChangeAspect="1" noChangeArrowheads="1"/>
          </p:cNvPicPr>
          <p:nvPr>
            <p:ph sz="half" idx="2"/>
          </p:nvPr>
        </p:nvPicPr>
        <p:blipFill>
          <a:blip r:embed="rId3" cstate="print"/>
          <a:srcRect/>
          <a:stretch>
            <a:fillRect/>
          </a:stretch>
        </p:blipFill>
        <p:spPr>
          <a:xfrm>
            <a:off x="990600" y="1905000"/>
            <a:ext cx="7162800" cy="3967163"/>
          </a:xfrm>
          <a:noFill/>
        </p:spPr>
      </p:pic>
      <p:sp>
        <p:nvSpPr>
          <p:cNvPr id="7" name="Slide Number Placeholder 6"/>
          <p:cNvSpPr>
            <a:spLocks noGrp="1"/>
          </p:cNvSpPr>
          <p:nvPr>
            <p:ph type="sldNum" sz="quarter" idx="11"/>
          </p:nvPr>
        </p:nvSpPr>
        <p:spPr/>
        <p:txBody>
          <a:bodyPr/>
          <a:lstStyle/>
          <a:p>
            <a:pPr>
              <a:defRPr/>
            </a:pPr>
            <a:r>
              <a:rPr lang="en-US" smtClean="0"/>
              <a:t>14-</a:t>
            </a:r>
            <a:fld id="{9ADA78EC-D92D-486D-A904-C4BF68455EAC}" type="slidenum">
              <a:rPr lang="en-US" smtClean="0"/>
              <a:pPr>
                <a:defRPr/>
              </a:pPr>
              <a:t>30</a:t>
            </a:fld>
            <a:endParaRPr 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oter Placeholder 3"/>
          <p:cNvSpPr>
            <a:spLocks noGrp="1"/>
          </p:cNvSpPr>
          <p:nvPr>
            <p:ph type="ftr" sz="quarter" idx="10"/>
          </p:nvPr>
        </p:nvSpPr>
        <p:spPr>
          <a:noFill/>
        </p:spPr>
        <p:txBody>
          <a:bodyPr/>
          <a:lstStyle/>
          <a:p>
            <a:r>
              <a:rPr lang="en-US" smtClean="0"/>
              <a:t>©MH 2011          BUSI 2701D</a:t>
            </a:r>
            <a:endParaRPr lang="en-US"/>
          </a:p>
        </p:txBody>
      </p:sp>
      <p:sp>
        <p:nvSpPr>
          <p:cNvPr id="21508" name="Rectangle 2"/>
          <p:cNvSpPr>
            <a:spLocks noGrp="1" noChangeArrowheads="1"/>
          </p:cNvSpPr>
          <p:nvPr>
            <p:ph type="title"/>
          </p:nvPr>
        </p:nvSpPr>
        <p:spPr/>
        <p:txBody>
          <a:bodyPr/>
          <a:lstStyle/>
          <a:p>
            <a:pPr eaLnBrk="1" hangingPunct="1"/>
            <a:r>
              <a:rPr lang="en-US" b="1" smtClean="0">
                <a:latin typeface="Cambria" pitchFamily="18" charset="0"/>
              </a:rPr>
              <a:t>How Do Core Competencies Influence Entry Mode?</a:t>
            </a:r>
            <a:r>
              <a:rPr lang="en-US" sz="4000" b="1" smtClean="0">
                <a:latin typeface="Cambria" pitchFamily="18" charset="0"/>
              </a:rPr>
              <a:t> </a:t>
            </a:r>
          </a:p>
        </p:txBody>
      </p:sp>
      <p:sp>
        <p:nvSpPr>
          <p:cNvPr id="21509" name="Rectangle 3"/>
          <p:cNvSpPr>
            <a:spLocks noGrp="1" noChangeArrowheads="1"/>
          </p:cNvSpPr>
          <p:nvPr>
            <p:ph type="body" idx="1"/>
          </p:nvPr>
        </p:nvSpPr>
        <p:spPr/>
        <p:txBody>
          <a:bodyPr/>
          <a:lstStyle/>
          <a:p>
            <a:pPr eaLnBrk="1" hangingPunct="1">
              <a:lnSpc>
                <a:spcPct val="80000"/>
              </a:lnSpc>
            </a:pPr>
            <a:r>
              <a:rPr lang="en-US" sz="2400" dirty="0" smtClean="0"/>
              <a:t>The optimal entry mode depends to some degree on the nature of a firm’s core competencies</a:t>
            </a:r>
          </a:p>
          <a:p>
            <a:pPr eaLnBrk="1" hangingPunct="1">
              <a:lnSpc>
                <a:spcPct val="80000"/>
              </a:lnSpc>
            </a:pPr>
            <a:endParaRPr lang="en-US" sz="2400" dirty="0" smtClean="0"/>
          </a:p>
          <a:p>
            <a:pPr eaLnBrk="1" hangingPunct="1">
              <a:lnSpc>
                <a:spcPct val="80000"/>
              </a:lnSpc>
            </a:pPr>
            <a:r>
              <a:rPr lang="en-US" sz="2400" dirty="0" smtClean="0"/>
              <a:t>When competitive advantage is based on proprietary </a:t>
            </a:r>
            <a:r>
              <a:rPr lang="en-US" sz="2400" b="1" dirty="0" smtClean="0"/>
              <a:t>technological know-how</a:t>
            </a:r>
          </a:p>
          <a:p>
            <a:pPr lvl="1" eaLnBrk="1" hangingPunct="1">
              <a:lnSpc>
                <a:spcPct val="80000"/>
              </a:lnSpc>
            </a:pPr>
            <a:r>
              <a:rPr lang="en-US" sz="2000" u="sng" dirty="0" smtClean="0"/>
              <a:t>avoid licensing and joint ventures</a:t>
            </a:r>
            <a:r>
              <a:rPr lang="en-US" sz="2000" dirty="0" smtClean="0"/>
              <a:t> unless the technological advantage is only transitory</a:t>
            </a:r>
          </a:p>
          <a:p>
            <a:pPr eaLnBrk="1" hangingPunct="1">
              <a:lnSpc>
                <a:spcPct val="80000"/>
              </a:lnSpc>
            </a:pPr>
            <a:endParaRPr lang="en-US" sz="2400" dirty="0" smtClean="0"/>
          </a:p>
          <a:p>
            <a:pPr eaLnBrk="1" hangingPunct="1">
              <a:lnSpc>
                <a:spcPct val="80000"/>
              </a:lnSpc>
            </a:pPr>
            <a:r>
              <a:rPr lang="en-US" sz="2400" dirty="0" smtClean="0"/>
              <a:t>When competitive advantage is based on </a:t>
            </a:r>
            <a:r>
              <a:rPr lang="en-US" sz="2400" b="1" dirty="0" smtClean="0"/>
              <a:t>management know-how</a:t>
            </a:r>
          </a:p>
          <a:p>
            <a:pPr lvl="1" eaLnBrk="1" hangingPunct="1">
              <a:lnSpc>
                <a:spcPct val="80000"/>
              </a:lnSpc>
            </a:pPr>
            <a:r>
              <a:rPr lang="en-US" sz="2000" u="sng" dirty="0" smtClean="0"/>
              <a:t>the risk of losing control over the management skills is not high</a:t>
            </a:r>
            <a:r>
              <a:rPr lang="en-US" sz="2000" dirty="0" smtClean="0"/>
              <a:t>, and the benefits from getting </a:t>
            </a:r>
            <a:r>
              <a:rPr lang="en-US" sz="2000" u="sng" dirty="0" smtClean="0"/>
              <a:t>greater use of brand names is </a:t>
            </a:r>
            <a:r>
              <a:rPr lang="en-US" sz="2000" u="sng" dirty="0" smtClean="0"/>
              <a:t>significant</a:t>
            </a:r>
          </a:p>
          <a:p>
            <a:pPr lvl="2" eaLnBrk="1" hangingPunct="1">
              <a:lnSpc>
                <a:spcPct val="80000"/>
              </a:lnSpc>
            </a:pPr>
            <a:r>
              <a:rPr lang="en-US" sz="1600" dirty="0" smtClean="0"/>
              <a:t>Franchising may be appropriate</a:t>
            </a:r>
            <a:endParaRPr lang="en-US" sz="1600" dirty="0" smtClean="0"/>
          </a:p>
          <a:p>
            <a:pPr eaLnBrk="1" hangingPunct="1">
              <a:lnSpc>
                <a:spcPct val="8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31</a:t>
            </a:fld>
            <a:endParaRPr 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ooter Placeholder 3"/>
          <p:cNvSpPr>
            <a:spLocks noGrp="1"/>
          </p:cNvSpPr>
          <p:nvPr>
            <p:ph type="ftr" sz="quarter" idx="10"/>
          </p:nvPr>
        </p:nvSpPr>
        <p:spPr>
          <a:noFill/>
        </p:spPr>
        <p:txBody>
          <a:bodyPr/>
          <a:lstStyle/>
          <a:p>
            <a:r>
              <a:rPr lang="en-US" smtClean="0"/>
              <a:t>©MH 2011          BUSI 2701D</a:t>
            </a:r>
            <a:endParaRPr lang="en-US"/>
          </a:p>
        </p:txBody>
      </p:sp>
      <p:sp>
        <p:nvSpPr>
          <p:cNvPr id="22532" name="Rectangle 2"/>
          <p:cNvSpPr>
            <a:spLocks noGrp="1" noChangeArrowheads="1"/>
          </p:cNvSpPr>
          <p:nvPr>
            <p:ph type="title"/>
          </p:nvPr>
        </p:nvSpPr>
        <p:spPr/>
        <p:txBody>
          <a:bodyPr/>
          <a:lstStyle/>
          <a:p>
            <a:pPr eaLnBrk="1" hangingPunct="1"/>
            <a:r>
              <a:rPr lang="en-US" sz="4000" b="1" smtClean="0">
                <a:latin typeface="Cambria" pitchFamily="18" charset="0"/>
              </a:rPr>
              <a:t>How Do Pressures For Cost Reductions Influence Entry Mode?</a:t>
            </a:r>
          </a:p>
        </p:txBody>
      </p:sp>
      <p:sp>
        <p:nvSpPr>
          <p:cNvPr id="22533" name="Rectangle 3"/>
          <p:cNvSpPr>
            <a:spLocks noGrp="1" noChangeArrowheads="1"/>
          </p:cNvSpPr>
          <p:nvPr>
            <p:ph type="body" idx="1"/>
          </p:nvPr>
        </p:nvSpPr>
        <p:spPr/>
        <p:txBody>
          <a:bodyPr/>
          <a:lstStyle/>
          <a:p>
            <a:pPr eaLnBrk="1" hangingPunct="1">
              <a:lnSpc>
                <a:spcPct val="90000"/>
              </a:lnSpc>
            </a:pPr>
            <a:r>
              <a:rPr lang="en-US" sz="2400" dirty="0" smtClean="0"/>
              <a:t>When </a:t>
            </a:r>
            <a:r>
              <a:rPr lang="en-US" sz="2400" u="sng" dirty="0" smtClean="0"/>
              <a:t>pressure for cost reductions is high</a:t>
            </a:r>
            <a:r>
              <a:rPr lang="en-US" sz="2400" dirty="0" smtClean="0"/>
              <a:t>, firms are more likely to pursue </a:t>
            </a:r>
            <a:r>
              <a:rPr lang="en-US" sz="2400" u="sng" dirty="0" smtClean="0"/>
              <a:t>some combination of exporting and wholly owned subsidiaries</a:t>
            </a:r>
          </a:p>
          <a:p>
            <a:pPr lvl="1" eaLnBrk="1" hangingPunct="1">
              <a:lnSpc>
                <a:spcPct val="90000"/>
              </a:lnSpc>
            </a:pPr>
            <a:endParaRPr lang="en-US" sz="2000" dirty="0" smtClean="0"/>
          </a:p>
          <a:p>
            <a:pPr lvl="1" eaLnBrk="1" hangingPunct="1">
              <a:lnSpc>
                <a:spcPct val="90000"/>
              </a:lnSpc>
            </a:pPr>
            <a:r>
              <a:rPr lang="en-US" sz="2000" dirty="0" smtClean="0"/>
              <a:t>allows the firm </a:t>
            </a:r>
            <a:r>
              <a:rPr lang="en-US" sz="2000" u="sng" dirty="0" smtClean="0"/>
              <a:t>to achieve location and scale economies</a:t>
            </a:r>
            <a:r>
              <a:rPr lang="en-US" sz="2000" dirty="0" smtClean="0"/>
              <a:t> and </a:t>
            </a:r>
            <a:r>
              <a:rPr lang="en-US" sz="2000" u="sng" dirty="0" smtClean="0"/>
              <a:t>retain some control over product manufacturing and distribution</a:t>
            </a:r>
            <a:r>
              <a:rPr lang="en-US" sz="2000" dirty="0" smtClean="0"/>
              <a:t> </a:t>
            </a:r>
          </a:p>
          <a:p>
            <a:pPr lvl="1" eaLnBrk="1" hangingPunct="1">
              <a:lnSpc>
                <a:spcPct val="90000"/>
              </a:lnSpc>
            </a:pPr>
            <a:endParaRPr lang="en-US" sz="2000" dirty="0" smtClean="0"/>
          </a:p>
          <a:p>
            <a:pPr lvl="1" eaLnBrk="1" hangingPunct="1">
              <a:lnSpc>
                <a:spcPct val="90000"/>
              </a:lnSpc>
            </a:pPr>
            <a:r>
              <a:rPr lang="en-US" sz="2000" dirty="0" smtClean="0"/>
              <a:t>firms </a:t>
            </a:r>
            <a:r>
              <a:rPr lang="en-US" sz="2000" u="sng" dirty="0" smtClean="0"/>
              <a:t>pursuing global standardization or transnational strategies prefer wholly owned subsidiaries</a:t>
            </a:r>
          </a:p>
          <a:p>
            <a:pPr eaLnBrk="1" hangingPunct="1">
              <a:lnSpc>
                <a:spcPct val="90000"/>
              </a:lnSpc>
            </a:pPr>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32</a:t>
            </a:fld>
            <a:endParaRPr 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Footer Placeholder 3"/>
          <p:cNvSpPr>
            <a:spLocks noGrp="1"/>
          </p:cNvSpPr>
          <p:nvPr>
            <p:ph type="ftr" sz="quarter" idx="10"/>
          </p:nvPr>
        </p:nvSpPr>
        <p:spPr>
          <a:noFill/>
        </p:spPr>
        <p:txBody>
          <a:bodyPr/>
          <a:lstStyle/>
          <a:p>
            <a:r>
              <a:rPr lang="en-US" smtClean="0"/>
              <a:t>©MH 2011          BUSI 2701D</a:t>
            </a:r>
            <a:endParaRPr lang="en-US"/>
          </a:p>
        </p:txBody>
      </p:sp>
      <p:sp>
        <p:nvSpPr>
          <p:cNvPr id="23556" name="Rectangle 2"/>
          <p:cNvSpPr>
            <a:spLocks noGrp="1" noChangeArrowheads="1"/>
          </p:cNvSpPr>
          <p:nvPr>
            <p:ph type="title"/>
          </p:nvPr>
        </p:nvSpPr>
        <p:spPr/>
        <p:txBody>
          <a:bodyPr/>
          <a:lstStyle/>
          <a:p>
            <a:pPr eaLnBrk="1" hangingPunct="1"/>
            <a:r>
              <a:rPr lang="en-US" b="1" smtClean="0">
                <a:latin typeface="Cambria" pitchFamily="18" charset="0"/>
              </a:rPr>
              <a:t>Which Is Better – </a:t>
            </a:r>
            <a:br>
              <a:rPr lang="en-US" b="1" smtClean="0">
                <a:latin typeface="Cambria" pitchFamily="18" charset="0"/>
              </a:rPr>
            </a:br>
            <a:r>
              <a:rPr lang="en-US" b="1" smtClean="0">
                <a:latin typeface="Cambria" pitchFamily="18" charset="0"/>
              </a:rPr>
              <a:t>Greenfield or Acquisition?</a:t>
            </a:r>
          </a:p>
        </p:txBody>
      </p:sp>
      <p:sp>
        <p:nvSpPr>
          <p:cNvPr id="23557" name="Rectangle 3"/>
          <p:cNvSpPr>
            <a:spLocks noGrp="1" noChangeArrowheads="1"/>
          </p:cNvSpPr>
          <p:nvPr>
            <p:ph type="body" idx="1"/>
          </p:nvPr>
        </p:nvSpPr>
        <p:spPr/>
        <p:txBody>
          <a:bodyPr/>
          <a:lstStyle/>
          <a:p>
            <a:pPr marL="533400" indent="-533400" eaLnBrk="1" hangingPunct="1">
              <a:lnSpc>
                <a:spcPct val="80000"/>
              </a:lnSpc>
            </a:pPr>
            <a:r>
              <a:rPr lang="en-US" sz="2400" dirty="0" smtClean="0"/>
              <a:t>The choice depends on the situation confronting the firm</a:t>
            </a:r>
            <a:endParaRPr lang="en-US" sz="2400" b="1" dirty="0" smtClean="0"/>
          </a:p>
          <a:p>
            <a:pPr marL="533400" indent="-533400" eaLnBrk="1" hangingPunct="1">
              <a:lnSpc>
                <a:spcPct val="80000"/>
              </a:lnSpc>
              <a:buFont typeface="Wingdings" pitchFamily="2" charset="2"/>
              <a:buAutoNum type="arabicPeriod"/>
            </a:pPr>
            <a:endParaRPr lang="en-US" sz="2400" b="1" dirty="0" smtClean="0"/>
          </a:p>
          <a:p>
            <a:pPr marL="533400" indent="-533400" eaLnBrk="1" hangingPunct="1">
              <a:lnSpc>
                <a:spcPct val="80000"/>
              </a:lnSpc>
              <a:buFont typeface="Wingdings" pitchFamily="2" charset="2"/>
              <a:buAutoNum type="arabicPeriod"/>
            </a:pPr>
            <a:r>
              <a:rPr lang="en-US" sz="2400" b="1" dirty="0" smtClean="0"/>
              <a:t>A </a:t>
            </a:r>
            <a:r>
              <a:rPr lang="en-US" sz="2400" b="1" dirty="0" err="1" smtClean="0"/>
              <a:t>greenfield</a:t>
            </a:r>
            <a:r>
              <a:rPr lang="en-US" sz="2400" b="1" dirty="0" smtClean="0"/>
              <a:t> strategy</a:t>
            </a:r>
            <a:r>
              <a:rPr lang="en-US" sz="2400" dirty="0" smtClean="0"/>
              <a:t> - build a subsidiary from the ground up</a:t>
            </a:r>
          </a:p>
          <a:p>
            <a:pPr marL="914400" lvl="1" indent="-457200" eaLnBrk="1" hangingPunct="1">
              <a:lnSpc>
                <a:spcPct val="80000"/>
              </a:lnSpc>
            </a:pPr>
            <a:r>
              <a:rPr lang="en-US" sz="2000" dirty="0" err="1" smtClean="0"/>
              <a:t>greenfield</a:t>
            </a:r>
            <a:r>
              <a:rPr lang="en-US" sz="2000" dirty="0" smtClean="0"/>
              <a:t> venture may be better </a:t>
            </a:r>
            <a:r>
              <a:rPr lang="en-US" sz="2000" u="sng" dirty="0" smtClean="0"/>
              <a:t>when the firm needs to transfer organizationally embedded competencies</a:t>
            </a:r>
            <a:r>
              <a:rPr lang="en-US" sz="2000" dirty="0" smtClean="0"/>
              <a:t>, skills, routines, and </a:t>
            </a:r>
            <a:r>
              <a:rPr lang="en-US" sz="2000" u="sng" dirty="0" smtClean="0"/>
              <a:t>culture</a:t>
            </a:r>
          </a:p>
          <a:p>
            <a:pPr marL="533400" indent="-533400" eaLnBrk="1" hangingPunct="1">
              <a:lnSpc>
                <a:spcPct val="80000"/>
              </a:lnSpc>
              <a:buFont typeface="Wingdings" pitchFamily="2" charset="2"/>
              <a:buAutoNum type="arabicPeriod"/>
            </a:pPr>
            <a:endParaRPr lang="en-US" sz="2400" b="1" dirty="0" smtClean="0"/>
          </a:p>
          <a:p>
            <a:pPr marL="533400" indent="-533400" eaLnBrk="1" hangingPunct="1">
              <a:lnSpc>
                <a:spcPct val="80000"/>
              </a:lnSpc>
              <a:buFont typeface="Wingdings" pitchFamily="2" charset="2"/>
              <a:buAutoNum type="arabicPeriod"/>
            </a:pPr>
            <a:r>
              <a:rPr lang="en-US" sz="2400" b="1" dirty="0" smtClean="0"/>
              <a:t>An acquisition strategy</a:t>
            </a:r>
            <a:r>
              <a:rPr lang="en-US" sz="2400" dirty="0" smtClean="0"/>
              <a:t> – acquire an existing company</a:t>
            </a:r>
          </a:p>
          <a:p>
            <a:pPr marL="914400" lvl="1" indent="-457200" eaLnBrk="1" hangingPunct="1">
              <a:lnSpc>
                <a:spcPct val="80000"/>
              </a:lnSpc>
            </a:pPr>
            <a:r>
              <a:rPr lang="en-US" sz="2000" dirty="0" smtClean="0"/>
              <a:t>acquisition may be better when </a:t>
            </a:r>
            <a:r>
              <a:rPr lang="en-US" sz="2000" u="sng" dirty="0" smtClean="0"/>
              <a:t>there are well-established competitors</a:t>
            </a:r>
            <a:r>
              <a:rPr lang="en-US" sz="2000" dirty="0" smtClean="0"/>
              <a:t> or global competitors interested in expanding</a:t>
            </a:r>
          </a:p>
          <a:p>
            <a:pPr marL="914400" lvl="1" indent="-457200"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33</a:t>
            </a:fld>
            <a:endParaRPr lang="en-US"/>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Footer Placeholder 3"/>
          <p:cNvSpPr>
            <a:spLocks noGrp="1"/>
          </p:cNvSpPr>
          <p:nvPr>
            <p:ph type="ftr" sz="quarter" idx="10"/>
          </p:nvPr>
        </p:nvSpPr>
        <p:spPr>
          <a:noFill/>
        </p:spPr>
        <p:txBody>
          <a:bodyPr/>
          <a:lstStyle/>
          <a:p>
            <a:r>
              <a:rPr lang="en-US" smtClean="0"/>
              <a:t>©MH 2011          BUSI 2701D</a:t>
            </a:r>
            <a:endParaRPr lang="en-US"/>
          </a:p>
        </p:txBody>
      </p:sp>
      <p:sp>
        <p:nvSpPr>
          <p:cNvPr id="24580" name="Rectangle 2"/>
          <p:cNvSpPr>
            <a:spLocks noGrp="1" noChangeArrowheads="1"/>
          </p:cNvSpPr>
          <p:nvPr>
            <p:ph type="title"/>
          </p:nvPr>
        </p:nvSpPr>
        <p:spPr/>
        <p:txBody>
          <a:bodyPr/>
          <a:lstStyle/>
          <a:p>
            <a:pPr eaLnBrk="1" hangingPunct="1"/>
            <a:r>
              <a:rPr lang="en-US" b="1" smtClean="0">
                <a:latin typeface="Cambria" pitchFamily="18" charset="0"/>
              </a:rPr>
              <a:t>Why Choose Acquisition?</a:t>
            </a:r>
          </a:p>
        </p:txBody>
      </p:sp>
      <p:sp>
        <p:nvSpPr>
          <p:cNvPr id="24581" name="Rectangle 3"/>
          <p:cNvSpPr>
            <a:spLocks noGrp="1" noChangeArrowheads="1"/>
          </p:cNvSpPr>
          <p:nvPr>
            <p:ph type="body" idx="1"/>
          </p:nvPr>
        </p:nvSpPr>
        <p:spPr/>
        <p:txBody>
          <a:bodyPr/>
          <a:lstStyle/>
          <a:p>
            <a:pPr eaLnBrk="1" hangingPunct="1">
              <a:lnSpc>
                <a:spcPct val="90000"/>
              </a:lnSpc>
            </a:pPr>
            <a:r>
              <a:rPr lang="en-US" dirty="0" smtClean="0"/>
              <a:t>Acquisitions are attractive because they</a:t>
            </a:r>
          </a:p>
          <a:p>
            <a:pPr lvl="1" eaLnBrk="1" hangingPunct="1">
              <a:lnSpc>
                <a:spcPct val="90000"/>
              </a:lnSpc>
            </a:pPr>
            <a:endParaRPr lang="en-US" dirty="0" smtClean="0"/>
          </a:p>
          <a:p>
            <a:pPr lvl="1" eaLnBrk="1" hangingPunct="1">
              <a:lnSpc>
                <a:spcPct val="90000"/>
              </a:lnSpc>
            </a:pPr>
            <a:r>
              <a:rPr lang="en-US" dirty="0" smtClean="0"/>
              <a:t>are quick to execute</a:t>
            </a:r>
          </a:p>
          <a:p>
            <a:pPr lvl="1" eaLnBrk="1" hangingPunct="1">
              <a:lnSpc>
                <a:spcPct val="90000"/>
              </a:lnSpc>
            </a:pPr>
            <a:endParaRPr lang="en-US" dirty="0" smtClean="0"/>
          </a:p>
          <a:p>
            <a:pPr lvl="1" eaLnBrk="1" hangingPunct="1">
              <a:lnSpc>
                <a:spcPct val="90000"/>
              </a:lnSpc>
            </a:pPr>
            <a:r>
              <a:rPr lang="en-US" dirty="0" smtClean="0"/>
              <a:t>enable firms to preempt their competitors</a:t>
            </a:r>
          </a:p>
          <a:p>
            <a:pPr lvl="1" eaLnBrk="1" hangingPunct="1">
              <a:lnSpc>
                <a:spcPct val="90000"/>
              </a:lnSpc>
            </a:pPr>
            <a:endParaRPr lang="en-US" dirty="0" smtClean="0"/>
          </a:p>
          <a:p>
            <a:pPr lvl="1" eaLnBrk="1" hangingPunct="1">
              <a:lnSpc>
                <a:spcPct val="90000"/>
              </a:lnSpc>
            </a:pPr>
            <a:r>
              <a:rPr lang="en-US" dirty="0" smtClean="0"/>
              <a:t>may be less risky than </a:t>
            </a:r>
            <a:r>
              <a:rPr lang="en-US" dirty="0" err="1" smtClean="0"/>
              <a:t>greenfield</a:t>
            </a:r>
            <a:r>
              <a:rPr lang="en-US" dirty="0" smtClean="0"/>
              <a:t> ventures </a:t>
            </a:r>
          </a:p>
          <a:p>
            <a:pPr eaLnBrk="1" hangingPunct="1">
              <a:lnSpc>
                <a:spcPct val="90000"/>
              </a:lnSpc>
            </a:pPr>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34</a:t>
            </a:fld>
            <a:endParaRPr lang="en-US"/>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Footer Placeholder 3"/>
          <p:cNvSpPr>
            <a:spLocks noGrp="1"/>
          </p:cNvSpPr>
          <p:nvPr>
            <p:ph type="ftr" sz="quarter" idx="10"/>
          </p:nvPr>
        </p:nvSpPr>
        <p:spPr>
          <a:noFill/>
        </p:spPr>
        <p:txBody>
          <a:bodyPr/>
          <a:lstStyle/>
          <a:p>
            <a:r>
              <a:rPr lang="en-US" smtClean="0"/>
              <a:t>©MH 2011          BUSI 2701D</a:t>
            </a:r>
            <a:endParaRPr lang="en-US"/>
          </a:p>
        </p:txBody>
      </p:sp>
      <p:sp>
        <p:nvSpPr>
          <p:cNvPr id="24580" name="Rectangle 2"/>
          <p:cNvSpPr>
            <a:spLocks noGrp="1" noChangeArrowheads="1"/>
          </p:cNvSpPr>
          <p:nvPr>
            <p:ph type="title"/>
          </p:nvPr>
        </p:nvSpPr>
        <p:spPr/>
        <p:txBody>
          <a:bodyPr/>
          <a:lstStyle/>
          <a:p>
            <a:pPr eaLnBrk="1" hangingPunct="1"/>
            <a:r>
              <a:rPr lang="en-US" b="1" smtClean="0">
                <a:latin typeface="Cambria" pitchFamily="18" charset="0"/>
              </a:rPr>
              <a:t>Why Choose Acquisition?</a:t>
            </a:r>
          </a:p>
        </p:txBody>
      </p:sp>
      <p:sp>
        <p:nvSpPr>
          <p:cNvPr id="24581" name="Rectangle 3"/>
          <p:cNvSpPr>
            <a:spLocks noGrp="1" noChangeArrowheads="1"/>
          </p:cNvSpPr>
          <p:nvPr>
            <p:ph type="body" idx="1"/>
          </p:nvPr>
        </p:nvSpPr>
        <p:spPr/>
        <p:txBody>
          <a:bodyPr/>
          <a:lstStyle/>
          <a:p>
            <a:pPr eaLnBrk="1" hangingPunct="1">
              <a:lnSpc>
                <a:spcPct val="90000"/>
              </a:lnSpc>
            </a:pPr>
            <a:r>
              <a:rPr lang="en-US" sz="2400" dirty="0" smtClean="0"/>
              <a:t>Acquisitions can fail when</a:t>
            </a:r>
          </a:p>
          <a:p>
            <a:pPr lvl="1" eaLnBrk="1" hangingPunct="1">
              <a:lnSpc>
                <a:spcPct val="90000"/>
              </a:lnSpc>
            </a:pPr>
            <a:r>
              <a:rPr lang="en-US" sz="2000" dirty="0" smtClean="0"/>
              <a:t>the acquiring firm </a:t>
            </a:r>
            <a:r>
              <a:rPr lang="en-US" sz="2000" u="sng" dirty="0" smtClean="0"/>
              <a:t>overpays</a:t>
            </a:r>
            <a:r>
              <a:rPr lang="en-US" sz="2000" dirty="0" smtClean="0"/>
              <a:t> for the acquired firm</a:t>
            </a:r>
          </a:p>
          <a:p>
            <a:pPr lvl="1" eaLnBrk="1" hangingPunct="1">
              <a:lnSpc>
                <a:spcPct val="90000"/>
              </a:lnSpc>
            </a:pPr>
            <a:r>
              <a:rPr lang="en-US" sz="2000" dirty="0" smtClean="0"/>
              <a:t>the </a:t>
            </a:r>
            <a:r>
              <a:rPr lang="en-US" sz="2000" u="sng" dirty="0" smtClean="0"/>
              <a:t>cultures</a:t>
            </a:r>
            <a:r>
              <a:rPr lang="en-US" sz="2000" dirty="0" smtClean="0"/>
              <a:t> of the acquiring and acquired firm </a:t>
            </a:r>
            <a:r>
              <a:rPr lang="en-US" sz="2000" u="sng" dirty="0" smtClean="0"/>
              <a:t>clash</a:t>
            </a:r>
          </a:p>
          <a:p>
            <a:pPr lvl="1" eaLnBrk="1" hangingPunct="1">
              <a:lnSpc>
                <a:spcPct val="90000"/>
              </a:lnSpc>
            </a:pPr>
            <a:r>
              <a:rPr lang="en-US" sz="2000" dirty="0" smtClean="0"/>
              <a:t>attempts to realize </a:t>
            </a:r>
            <a:r>
              <a:rPr lang="en-US" sz="2000" u="sng" dirty="0" smtClean="0"/>
              <a:t>synergies run into roadblocks</a:t>
            </a:r>
            <a:r>
              <a:rPr lang="en-US" sz="2000" dirty="0" smtClean="0"/>
              <a:t> and </a:t>
            </a:r>
            <a:r>
              <a:rPr lang="en-US" sz="2000" u="sng" dirty="0" smtClean="0"/>
              <a:t>take much longer</a:t>
            </a:r>
            <a:r>
              <a:rPr lang="en-US" sz="2000" dirty="0" smtClean="0"/>
              <a:t> than forecast</a:t>
            </a:r>
          </a:p>
          <a:p>
            <a:pPr lvl="1" eaLnBrk="1" hangingPunct="1">
              <a:lnSpc>
                <a:spcPct val="90000"/>
              </a:lnSpc>
            </a:pPr>
            <a:r>
              <a:rPr lang="en-US" sz="2000" dirty="0" smtClean="0"/>
              <a:t>there is </a:t>
            </a:r>
            <a:r>
              <a:rPr lang="en-US" sz="2000" u="sng" dirty="0" smtClean="0"/>
              <a:t>inadequate pre-acquisition screening</a:t>
            </a:r>
            <a:r>
              <a:rPr lang="en-US" sz="2000" dirty="0" smtClean="0"/>
              <a:t> </a:t>
            </a:r>
          </a:p>
          <a:p>
            <a:pPr eaLnBrk="1" hangingPunct="1">
              <a:lnSpc>
                <a:spcPct val="90000"/>
              </a:lnSpc>
            </a:pPr>
            <a:endParaRPr lang="en-US" sz="2400" dirty="0" smtClean="0"/>
          </a:p>
          <a:p>
            <a:pPr eaLnBrk="1" hangingPunct="1">
              <a:lnSpc>
                <a:spcPct val="90000"/>
              </a:lnSpc>
            </a:pPr>
            <a:r>
              <a:rPr lang="en-US" sz="2400" dirty="0" smtClean="0"/>
              <a:t>To avoid these  problems, firms should</a:t>
            </a:r>
          </a:p>
          <a:p>
            <a:pPr lvl="1" eaLnBrk="1" hangingPunct="1">
              <a:lnSpc>
                <a:spcPct val="90000"/>
              </a:lnSpc>
            </a:pPr>
            <a:endParaRPr lang="en-US" sz="2000" dirty="0" smtClean="0"/>
          </a:p>
          <a:p>
            <a:pPr lvl="1" eaLnBrk="1" hangingPunct="1">
              <a:lnSpc>
                <a:spcPct val="90000"/>
              </a:lnSpc>
            </a:pPr>
            <a:r>
              <a:rPr lang="en-US" sz="2000" u="sng" dirty="0" smtClean="0"/>
              <a:t>carefully screen</a:t>
            </a:r>
            <a:r>
              <a:rPr lang="en-US" sz="2000" dirty="0" smtClean="0"/>
              <a:t> the firm to be acquired</a:t>
            </a:r>
          </a:p>
          <a:p>
            <a:pPr lvl="1" eaLnBrk="1" hangingPunct="1">
              <a:lnSpc>
                <a:spcPct val="90000"/>
              </a:lnSpc>
            </a:pPr>
            <a:endParaRPr lang="en-US" sz="2000" dirty="0" smtClean="0"/>
          </a:p>
          <a:p>
            <a:pPr lvl="1" eaLnBrk="1" hangingPunct="1">
              <a:lnSpc>
                <a:spcPct val="90000"/>
              </a:lnSpc>
            </a:pPr>
            <a:r>
              <a:rPr lang="en-US" sz="2000" u="sng" dirty="0" smtClean="0"/>
              <a:t>move rapidly to implement an integration plan</a:t>
            </a:r>
          </a:p>
          <a:p>
            <a:pPr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35</a:t>
            </a:fld>
            <a:endParaRPr 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Footer Placeholder 3"/>
          <p:cNvSpPr>
            <a:spLocks noGrp="1"/>
          </p:cNvSpPr>
          <p:nvPr>
            <p:ph type="ftr" sz="quarter" idx="10"/>
          </p:nvPr>
        </p:nvSpPr>
        <p:spPr>
          <a:noFill/>
        </p:spPr>
        <p:txBody>
          <a:bodyPr/>
          <a:lstStyle/>
          <a:p>
            <a:r>
              <a:rPr lang="en-US" smtClean="0"/>
              <a:t>©MH 2011          BUSI 2701D</a:t>
            </a:r>
            <a:endParaRPr lang="en-US"/>
          </a:p>
        </p:txBody>
      </p:sp>
      <p:sp>
        <p:nvSpPr>
          <p:cNvPr id="25604" name="Rectangle 2"/>
          <p:cNvSpPr>
            <a:spLocks noGrp="1" noChangeArrowheads="1"/>
          </p:cNvSpPr>
          <p:nvPr>
            <p:ph type="title"/>
          </p:nvPr>
        </p:nvSpPr>
        <p:spPr/>
        <p:txBody>
          <a:bodyPr/>
          <a:lstStyle/>
          <a:p>
            <a:pPr eaLnBrk="1" hangingPunct="1"/>
            <a:r>
              <a:rPr lang="en-US" sz="4800" b="1" smtClean="0">
                <a:latin typeface="Cambria" pitchFamily="18" charset="0"/>
              </a:rPr>
              <a:t>Why Choose Greenfield?</a:t>
            </a:r>
          </a:p>
        </p:txBody>
      </p:sp>
      <p:sp>
        <p:nvSpPr>
          <p:cNvPr id="25605" name="Rectangle 3"/>
          <p:cNvSpPr>
            <a:spLocks noGrp="1" noChangeArrowheads="1"/>
          </p:cNvSpPr>
          <p:nvPr>
            <p:ph type="body" idx="1"/>
          </p:nvPr>
        </p:nvSpPr>
        <p:spPr/>
        <p:txBody>
          <a:bodyPr/>
          <a:lstStyle/>
          <a:p>
            <a:pPr eaLnBrk="1" hangingPunct="1"/>
            <a:r>
              <a:rPr lang="en-US" dirty="0" smtClean="0"/>
              <a:t>The main advantage of a </a:t>
            </a:r>
            <a:r>
              <a:rPr lang="en-US" dirty="0" err="1" smtClean="0"/>
              <a:t>greenfield</a:t>
            </a:r>
            <a:r>
              <a:rPr lang="en-US" dirty="0" smtClean="0"/>
              <a:t> venture is that it gives the firm a </a:t>
            </a:r>
            <a:r>
              <a:rPr lang="en-US" u="sng" dirty="0" smtClean="0"/>
              <a:t>greater ability to build the kind of subsidiary company that it wants</a:t>
            </a:r>
          </a:p>
          <a:p>
            <a:pPr eaLnBrk="1" hangingPunct="1"/>
            <a:endParaRPr lang="en-US" dirty="0" smtClean="0"/>
          </a:p>
          <a:p>
            <a:pPr eaLnBrk="1" hangingPunct="1"/>
            <a:r>
              <a:rPr lang="en-US" dirty="0" smtClean="0"/>
              <a:t>But, </a:t>
            </a:r>
            <a:r>
              <a:rPr lang="en-US" dirty="0" err="1" smtClean="0"/>
              <a:t>greenfield</a:t>
            </a:r>
            <a:r>
              <a:rPr lang="en-US" dirty="0" smtClean="0"/>
              <a:t> ventures are </a:t>
            </a:r>
            <a:r>
              <a:rPr lang="en-US" u="sng" dirty="0" smtClean="0"/>
              <a:t>slower</a:t>
            </a:r>
            <a:r>
              <a:rPr lang="en-US" dirty="0" smtClean="0"/>
              <a:t> to establish</a:t>
            </a:r>
          </a:p>
          <a:p>
            <a:pPr eaLnBrk="1" hangingPunct="1"/>
            <a:endParaRPr lang="en-US" dirty="0" smtClean="0"/>
          </a:p>
          <a:p>
            <a:pPr eaLnBrk="1" hangingPunct="1"/>
            <a:r>
              <a:rPr lang="en-US" dirty="0" smtClean="0"/>
              <a:t>Greenfield ventures are also </a:t>
            </a:r>
            <a:r>
              <a:rPr lang="en-US" u="sng" dirty="0" smtClean="0"/>
              <a:t>risky</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36</a:t>
            </a:fld>
            <a:endParaRPr lang="en-US"/>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Footer Placeholder 3"/>
          <p:cNvSpPr>
            <a:spLocks noGrp="1"/>
          </p:cNvSpPr>
          <p:nvPr>
            <p:ph type="ftr" sz="quarter" idx="10"/>
          </p:nvPr>
        </p:nvSpPr>
        <p:spPr>
          <a:noFill/>
        </p:spPr>
        <p:txBody>
          <a:bodyPr/>
          <a:lstStyle/>
          <a:p>
            <a:r>
              <a:rPr lang="en-US" smtClean="0"/>
              <a:t>©MH 2011          BUSI 2701D</a:t>
            </a:r>
            <a:endParaRPr lang="en-US"/>
          </a:p>
        </p:txBody>
      </p:sp>
      <p:sp>
        <p:nvSpPr>
          <p:cNvPr id="26628" name="Rectangle 2"/>
          <p:cNvSpPr>
            <a:spLocks noGrp="1" noChangeArrowheads="1"/>
          </p:cNvSpPr>
          <p:nvPr>
            <p:ph type="title"/>
          </p:nvPr>
        </p:nvSpPr>
        <p:spPr/>
        <p:txBody>
          <a:bodyPr/>
          <a:lstStyle/>
          <a:p>
            <a:pPr eaLnBrk="1" hangingPunct="1"/>
            <a:r>
              <a:rPr lang="en-US" b="1" smtClean="0">
                <a:latin typeface="Cambria" pitchFamily="18" charset="0"/>
              </a:rPr>
              <a:t>What Are Strategic Alliances?</a:t>
            </a:r>
          </a:p>
        </p:txBody>
      </p:sp>
      <p:sp>
        <p:nvSpPr>
          <p:cNvPr id="26629" name="Rectangle 3"/>
          <p:cNvSpPr>
            <a:spLocks noGrp="1" noChangeArrowheads="1"/>
          </p:cNvSpPr>
          <p:nvPr>
            <p:ph type="body" idx="1"/>
          </p:nvPr>
        </p:nvSpPr>
        <p:spPr/>
        <p:txBody>
          <a:bodyPr/>
          <a:lstStyle/>
          <a:p>
            <a:pPr eaLnBrk="1" hangingPunct="1"/>
            <a:r>
              <a:rPr lang="en-US" b="1" dirty="0" smtClean="0"/>
              <a:t>Strategic alliances</a:t>
            </a:r>
            <a:r>
              <a:rPr lang="en-US" dirty="0" smtClean="0"/>
              <a:t> refer to </a:t>
            </a:r>
            <a:r>
              <a:rPr lang="en-US" u="sng" dirty="0" smtClean="0"/>
              <a:t>cooperative agreements</a:t>
            </a:r>
            <a:r>
              <a:rPr lang="en-US" dirty="0" smtClean="0"/>
              <a:t> between potential or actual competitors</a:t>
            </a:r>
          </a:p>
          <a:p>
            <a:pPr lvl="1" eaLnBrk="1" hangingPunct="1"/>
            <a:endParaRPr lang="en-US" dirty="0" smtClean="0"/>
          </a:p>
          <a:p>
            <a:pPr lvl="1" eaLnBrk="1" hangingPunct="1"/>
            <a:r>
              <a:rPr lang="en-US" sz="2200" u="sng" dirty="0" smtClean="0"/>
              <a:t>range</a:t>
            </a:r>
            <a:r>
              <a:rPr lang="en-US" sz="2200" dirty="0" smtClean="0"/>
              <a:t> from </a:t>
            </a:r>
            <a:r>
              <a:rPr lang="en-US" sz="2200" u="sng" dirty="0" smtClean="0"/>
              <a:t>formal joint ventures</a:t>
            </a:r>
            <a:r>
              <a:rPr lang="en-US" sz="2200" dirty="0" smtClean="0"/>
              <a:t> to short-term </a:t>
            </a:r>
            <a:r>
              <a:rPr lang="en-US" sz="2200" u="sng" dirty="0" smtClean="0"/>
              <a:t>contractual agreements</a:t>
            </a:r>
          </a:p>
          <a:p>
            <a:pPr lvl="1" eaLnBrk="1" hangingPunct="1"/>
            <a:endParaRPr lang="en-US" sz="2200" dirty="0" smtClean="0"/>
          </a:p>
          <a:p>
            <a:pPr lvl="1" eaLnBrk="1" hangingPunct="1"/>
            <a:r>
              <a:rPr lang="en-US" sz="2200" dirty="0" smtClean="0"/>
              <a:t>the number of strategic alliances has exploded in recent </a:t>
            </a:r>
            <a:r>
              <a:rPr lang="en-US" sz="2200" dirty="0" smtClean="0"/>
              <a:t>decades</a:t>
            </a:r>
          </a:p>
          <a:p>
            <a:pPr lvl="1" eaLnBrk="1" hangingPunct="1"/>
            <a:endParaRPr lang="en-US" sz="2200" dirty="0" smtClean="0"/>
          </a:p>
          <a:p>
            <a:pPr lvl="1" eaLnBrk="1" hangingPunct="1"/>
            <a:r>
              <a:rPr lang="en-US" sz="2200" dirty="0" smtClean="0"/>
              <a:t>a</a:t>
            </a:r>
            <a:r>
              <a:rPr lang="en-US" sz="2200" dirty="0" smtClean="0"/>
              <a:t> high number fail</a:t>
            </a:r>
            <a:endParaRPr lang="en-US" sz="2200" dirty="0" smtClean="0"/>
          </a:p>
          <a:p>
            <a:pPr eaLnBrk="1" hangingPunct="1"/>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37</a:t>
            </a:fld>
            <a:endParaRPr lang="en-US"/>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Footer Placeholder 3"/>
          <p:cNvSpPr>
            <a:spLocks noGrp="1"/>
          </p:cNvSpPr>
          <p:nvPr>
            <p:ph type="ftr" sz="quarter" idx="10"/>
          </p:nvPr>
        </p:nvSpPr>
        <p:spPr>
          <a:noFill/>
        </p:spPr>
        <p:txBody>
          <a:bodyPr/>
          <a:lstStyle/>
          <a:p>
            <a:r>
              <a:rPr lang="en-US" smtClean="0"/>
              <a:t>©MH 2011          BUSI 2701D</a:t>
            </a:r>
            <a:endParaRPr lang="en-US"/>
          </a:p>
        </p:txBody>
      </p:sp>
      <p:sp>
        <p:nvSpPr>
          <p:cNvPr id="27652" name="Rectangle 2"/>
          <p:cNvSpPr>
            <a:spLocks noGrp="1" noChangeArrowheads="1"/>
          </p:cNvSpPr>
          <p:nvPr>
            <p:ph type="title"/>
          </p:nvPr>
        </p:nvSpPr>
        <p:spPr/>
        <p:txBody>
          <a:bodyPr/>
          <a:lstStyle/>
          <a:p>
            <a:pPr eaLnBrk="1" hangingPunct="1"/>
            <a:r>
              <a:rPr lang="en-US" b="1" smtClean="0">
                <a:latin typeface="Cambria" pitchFamily="18" charset="0"/>
              </a:rPr>
              <a:t>Why Choose </a:t>
            </a:r>
            <a:br>
              <a:rPr lang="en-US" b="1" smtClean="0">
                <a:latin typeface="Cambria" pitchFamily="18" charset="0"/>
              </a:rPr>
            </a:br>
            <a:r>
              <a:rPr lang="en-US" b="1" smtClean="0">
                <a:latin typeface="Cambria" pitchFamily="18" charset="0"/>
              </a:rPr>
              <a:t>Strategic Alliances?</a:t>
            </a:r>
          </a:p>
        </p:txBody>
      </p:sp>
      <p:sp>
        <p:nvSpPr>
          <p:cNvPr id="27653" name="Rectangle 3"/>
          <p:cNvSpPr>
            <a:spLocks noGrp="1" noChangeArrowheads="1"/>
          </p:cNvSpPr>
          <p:nvPr>
            <p:ph type="body" idx="1"/>
          </p:nvPr>
        </p:nvSpPr>
        <p:spPr/>
        <p:txBody>
          <a:bodyPr/>
          <a:lstStyle/>
          <a:p>
            <a:pPr eaLnBrk="1" hangingPunct="1"/>
            <a:r>
              <a:rPr lang="en-US" sz="2400" dirty="0" smtClean="0"/>
              <a:t>Strategic alliances are attractive because they</a:t>
            </a:r>
          </a:p>
          <a:p>
            <a:pPr lvl="1" eaLnBrk="1" hangingPunct="1"/>
            <a:r>
              <a:rPr lang="en-US" sz="2000" u="sng" dirty="0" smtClean="0"/>
              <a:t>facilitate entry</a:t>
            </a:r>
            <a:r>
              <a:rPr lang="en-US" sz="2000" dirty="0" smtClean="0"/>
              <a:t> into a foreign market</a:t>
            </a:r>
          </a:p>
          <a:p>
            <a:pPr lvl="1" eaLnBrk="1" hangingPunct="1"/>
            <a:r>
              <a:rPr lang="en-US" sz="2000" dirty="0" smtClean="0"/>
              <a:t>allow firms to </a:t>
            </a:r>
            <a:r>
              <a:rPr lang="en-US" sz="2000" u="sng" dirty="0" smtClean="0"/>
              <a:t>share the fixed costs and risks</a:t>
            </a:r>
            <a:r>
              <a:rPr lang="en-US" sz="2000" dirty="0" smtClean="0"/>
              <a:t> of developing new products or processes</a:t>
            </a:r>
          </a:p>
          <a:p>
            <a:pPr lvl="1" eaLnBrk="1" hangingPunct="1"/>
            <a:r>
              <a:rPr lang="en-US" sz="2000" u="sng" dirty="0" smtClean="0"/>
              <a:t>bring together complementary skills and assets</a:t>
            </a:r>
            <a:r>
              <a:rPr lang="en-US" sz="2000" dirty="0" smtClean="0"/>
              <a:t> that neither partner could easily develop on its own</a:t>
            </a:r>
          </a:p>
          <a:p>
            <a:pPr lvl="1" eaLnBrk="1" hangingPunct="1"/>
            <a:r>
              <a:rPr lang="en-US" sz="2000" u="sng" dirty="0" smtClean="0"/>
              <a:t>help a firm establish technological industry standards</a:t>
            </a:r>
            <a:r>
              <a:rPr lang="en-US" sz="2000" dirty="0" smtClean="0"/>
              <a:t> that will benefit the firm </a:t>
            </a:r>
          </a:p>
          <a:p>
            <a:pPr eaLnBrk="1" hangingPunct="1"/>
            <a:endParaRPr lang="en-US" sz="2400" dirty="0" smtClean="0"/>
          </a:p>
          <a:p>
            <a:pPr eaLnBrk="1" hangingPunct="1"/>
            <a:r>
              <a:rPr lang="en-US" sz="2400" dirty="0" smtClean="0"/>
              <a:t>But, the firm </a:t>
            </a:r>
            <a:r>
              <a:rPr lang="en-US" sz="2400" u="sng" dirty="0" smtClean="0"/>
              <a:t>needs to be careful</a:t>
            </a:r>
            <a:r>
              <a:rPr lang="en-US" sz="2400" dirty="0" smtClean="0"/>
              <a:t> not to give away more than it receives</a:t>
            </a:r>
          </a:p>
          <a:p>
            <a:pPr eaLnBrk="1" hangingPunct="1"/>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38</a:t>
            </a:fld>
            <a:endParaRPr lang="en-US"/>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Footer Placeholder 3"/>
          <p:cNvSpPr>
            <a:spLocks noGrp="1"/>
          </p:cNvSpPr>
          <p:nvPr>
            <p:ph type="ftr" sz="quarter" idx="10"/>
          </p:nvPr>
        </p:nvSpPr>
        <p:spPr>
          <a:noFill/>
        </p:spPr>
        <p:txBody>
          <a:bodyPr/>
          <a:lstStyle/>
          <a:p>
            <a:r>
              <a:rPr lang="en-US" smtClean="0"/>
              <a:t>©MH 2011          BUSI 2701D</a:t>
            </a:r>
            <a:endParaRPr lang="en-US"/>
          </a:p>
        </p:txBody>
      </p:sp>
      <p:sp>
        <p:nvSpPr>
          <p:cNvPr id="28676" name="Rectangle 2"/>
          <p:cNvSpPr>
            <a:spLocks noGrp="1" noChangeArrowheads="1"/>
          </p:cNvSpPr>
          <p:nvPr>
            <p:ph type="title"/>
          </p:nvPr>
        </p:nvSpPr>
        <p:spPr/>
        <p:txBody>
          <a:bodyPr/>
          <a:lstStyle/>
          <a:p>
            <a:pPr eaLnBrk="1" hangingPunct="1"/>
            <a:r>
              <a:rPr lang="en-US" b="1" smtClean="0">
                <a:latin typeface="Cambria" pitchFamily="18" charset="0"/>
              </a:rPr>
              <a:t>What Makes </a:t>
            </a:r>
            <a:br>
              <a:rPr lang="en-US" b="1" smtClean="0">
                <a:latin typeface="Cambria" pitchFamily="18" charset="0"/>
              </a:rPr>
            </a:br>
            <a:r>
              <a:rPr lang="en-US" b="1" smtClean="0">
                <a:latin typeface="Cambria" pitchFamily="18" charset="0"/>
              </a:rPr>
              <a:t>Strategic Alliances Successful?</a:t>
            </a:r>
          </a:p>
        </p:txBody>
      </p:sp>
      <p:sp>
        <p:nvSpPr>
          <p:cNvPr id="28677" name="Rectangle 3"/>
          <p:cNvSpPr>
            <a:spLocks noGrp="1" noChangeArrowheads="1"/>
          </p:cNvSpPr>
          <p:nvPr>
            <p:ph type="body" idx="1"/>
          </p:nvPr>
        </p:nvSpPr>
        <p:spPr/>
        <p:txBody>
          <a:bodyPr/>
          <a:lstStyle/>
          <a:p>
            <a:pPr marL="609600" indent="-609600" eaLnBrk="1" hangingPunct="1">
              <a:lnSpc>
                <a:spcPct val="90000"/>
              </a:lnSpc>
              <a:buNone/>
            </a:pPr>
            <a:r>
              <a:rPr lang="en-US" dirty="0" smtClean="0"/>
              <a:t>The success of an alliance is a function of</a:t>
            </a:r>
          </a:p>
          <a:p>
            <a:pPr marL="609600" indent="-609600" eaLnBrk="1" hangingPunct="1">
              <a:lnSpc>
                <a:spcPct val="90000"/>
              </a:lnSpc>
              <a:buFont typeface="Wingdings" pitchFamily="2" charset="2"/>
              <a:buAutoNum type="arabicPeriod"/>
            </a:pPr>
            <a:endParaRPr lang="en-US" b="1" dirty="0" smtClean="0"/>
          </a:p>
          <a:p>
            <a:pPr marL="609600" indent="-609600" eaLnBrk="1" hangingPunct="1">
              <a:lnSpc>
                <a:spcPct val="90000"/>
              </a:lnSpc>
              <a:buFont typeface="Wingdings" pitchFamily="2" charset="2"/>
              <a:buAutoNum type="arabicPeriod"/>
            </a:pPr>
            <a:r>
              <a:rPr lang="en-US" b="1" dirty="0" smtClean="0"/>
              <a:t>Partner selection.  </a:t>
            </a:r>
            <a:r>
              <a:rPr lang="en-US" dirty="0" smtClean="0"/>
              <a:t>A good partner</a:t>
            </a:r>
          </a:p>
          <a:p>
            <a:pPr marL="990600" lvl="1" indent="-533400" eaLnBrk="1" hangingPunct="1">
              <a:lnSpc>
                <a:spcPct val="90000"/>
              </a:lnSpc>
            </a:pPr>
            <a:r>
              <a:rPr lang="en-US" dirty="0" smtClean="0"/>
              <a:t>helps the firm achieve its strategic goals and has the </a:t>
            </a:r>
            <a:r>
              <a:rPr lang="en-US" u="sng" dirty="0" smtClean="0"/>
              <a:t>capabilities the firm lacks</a:t>
            </a:r>
            <a:r>
              <a:rPr lang="en-US" dirty="0" smtClean="0"/>
              <a:t> and that it values</a:t>
            </a:r>
          </a:p>
          <a:p>
            <a:pPr marL="990600" lvl="1" indent="-533400" eaLnBrk="1" hangingPunct="1">
              <a:lnSpc>
                <a:spcPct val="90000"/>
              </a:lnSpc>
            </a:pPr>
            <a:endParaRPr lang="en-US" dirty="0" smtClean="0"/>
          </a:p>
          <a:p>
            <a:pPr marL="990600" lvl="1" indent="-533400" eaLnBrk="1" hangingPunct="1">
              <a:lnSpc>
                <a:spcPct val="90000"/>
              </a:lnSpc>
            </a:pPr>
            <a:r>
              <a:rPr lang="en-US" u="sng" dirty="0" smtClean="0"/>
              <a:t>shares the firm’s vision for the purpose of the alliance</a:t>
            </a:r>
          </a:p>
          <a:p>
            <a:pPr marL="990600" lvl="1" indent="-533400" eaLnBrk="1" hangingPunct="1">
              <a:lnSpc>
                <a:spcPct val="90000"/>
              </a:lnSpc>
            </a:pPr>
            <a:endParaRPr lang="en-US" dirty="0" smtClean="0"/>
          </a:p>
          <a:p>
            <a:pPr marL="990600" lvl="1" indent="-533400" eaLnBrk="1" hangingPunct="1">
              <a:lnSpc>
                <a:spcPct val="90000"/>
              </a:lnSpc>
            </a:pPr>
            <a:r>
              <a:rPr lang="en-US" u="sng" dirty="0" smtClean="0"/>
              <a:t>will not exploit the alliance</a:t>
            </a:r>
            <a:r>
              <a:rPr lang="en-US" dirty="0" smtClean="0"/>
              <a:t> for its own ends</a:t>
            </a:r>
          </a:p>
          <a:p>
            <a:pPr marL="609600" indent="-609600" eaLnBrk="1" hangingPunct="1">
              <a:lnSpc>
                <a:spcPct val="90000"/>
              </a:lnSpc>
              <a:buFont typeface="Wingdings" pitchFamily="2" charset="2"/>
              <a:buAutoNum type="arabicPeriod"/>
            </a:pPr>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39</a:t>
            </a:fld>
            <a:endParaRPr lang="en-US"/>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Footer Placeholder 3"/>
          <p:cNvSpPr>
            <a:spLocks noGrp="1"/>
          </p:cNvSpPr>
          <p:nvPr>
            <p:ph type="ftr" sz="quarter" idx="10"/>
          </p:nvPr>
        </p:nvSpPr>
        <p:spPr>
          <a:noFill/>
        </p:spPr>
        <p:txBody>
          <a:bodyPr/>
          <a:lstStyle/>
          <a:p>
            <a:r>
              <a:rPr lang="en-US" smtClean="0"/>
              <a:t>©MH 2011          BUSI 2701D</a:t>
            </a:r>
            <a:endParaRPr lang="en-US"/>
          </a:p>
        </p:txBody>
      </p:sp>
      <p:sp>
        <p:nvSpPr>
          <p:cNvPr id="29700" name="Rectangle 2"/>
          <p:cNvSpPr>
            <a:spLocks noGrp="1" noChangeArrowheads="1"/>
          </p:cNvSpPr>
          <p:nvPr>
            <p:ph type="title"/>
          </p:nvPr>
        </p:nvSpPr>
        <p:spPr/>
        <p:txBody>
          <a:bodyPr/>
          <a:lstStyle/>
          <a:p>
            <a:pPr eaLnBrk="1" hangingPunct="1"/>
            <a:r>
              <a:rPr lang="en-US" b="1" smtClean="0">
                <a:latin typeface="Cambria" pitchFamily="18" charset="0"/>
              </a:rPr>
              <a:t>What Makes </a:t>
            </a:r>
            <a:br>
              <a:rPr lang="en-US" b="1" smtClean="0">
                <a:latin typeface="Cambria" pitchFamily="18" charset="0"/>
              </a:rPr>
            </a:br>
            <a:r>
              <a:rPr lang="en-US" b="1" smtClean="0">
                <a:latin typeface="Cambria" pitchFamily="18" charset="0"/>
              </a:rPr>
              <a:t>Strategic Alliances Successful?</a:t>
            </a:r>
          </a:p>
        </p:txBody>
      </p:sp>
      <p:sp>
        <p:nvSpPr>
          <p:cNvPr id="29701" name="Rectangle 3"/>
          <p:cNvSpPr>
            <a:spLocks noGrp="1" noChangeArrowheads="1"/>
          </p:cNvSpPr>
          <p:nvPr>
            <p:ph type="body" idx="1"/>
          </p:nvPr>
        </p:nvSpPr>
        <p:spPr/>
        <p:txBody>
          <a:bodyPr/>
          <a:lstStyle/>
          <a:p>
            <a:pPr marL="609600" indent="-609600" eaLnBrk="1" hangingPunct="1">
              <a:lnSpc>
                <a:spcPct val="90000"/>
              </a:lnSpc>
              <a:buNone/>
            </a:pPr>
            <a:r>
              <a:rPr lang="en-US" sz="2400" dirty="0" smtClean="0"/>
              <a:t>The success of an alliance is a function of</a:t>
            </a:r>
          </a:p>
          <a:p>
            <a:pPr marL="609600" indent="-609600" eaLnBrk="1" hangingPunct="1">
              <a:lnSpc>
                <a:spcPct val="90000"/>
              </a:lnSpc>
              <a:buFont typeface="Wingdings" pitchFamily="2" charset="2"/>
              <a:buAutoNum type="arabicPeriod" startAt="2"/>
            </a:pPr>
            <a:endParaRPr lang="en-US" sz="2400" b="1" dirty="0" smtClean="0"/>
          </a:p>
          <a:p>
            <a:pPr marL="609600" indent="-609600" eaLnBrk="1" hangingPunct="1">
              <a:lnSpc>
                <a:spcPct val="90000"/>
              </a:lnSpc>
              <a:buNone/>
            </a:pPr>
            <a:r>
              <a:rPr lang="en-US" sz="2400" b="1" dirty="0" smtClean="0"/>
              <a:t>2.  Alliance structure</a:t>
            </a:r>
            <a:r>
              <a:rPr lang="en-US" sz="2400" dirty="0" smtClean="0"/>
              <a:t> should</a:t>
            </a:r>
          </a:p>
          <a:p>
            <a:pPr marL="990600" lvl="1" indent="-533400" eaLnBrk="1" hangingPunct="1">
              <a:lnSpc>
                <a:spcPct val="90000"/>
              </a:lnSpc>
            </a:pPr>
            <a:r>
              <a:rPr lang="en-US" sz="2200" dirty="0" smtClean="0"/>
              <a:t>make it </a:t>
            </a:r>
            <a:r>
              <a:rPr lang="en-US" sz="2200" u="sng" dirty="0" smtClean="0"/>
              <a:t>difficult to transfer technology</a:t>
            </a:r>
            <a:r>
              <a:rPr lang="en-US" sz="2200" dirty="0" smtClean="0"/>
              <a:t> not meant to be transferred</a:t>
            </a:r>
          </a:p>
          <a:p>
            <a:pPr marL="990600" lvl="1" indent="-533400" eaLnBrk="1" hangingPunct="1">
              <a:lnSpc>
                <a:spcPct val="90000"/>
              </a:lnSpc>
            </a:pPr>
            <a:r>
              <a:rPr lang="en-US" sz="2200" dirty="0" smtClean="0"/>
              <a:t>have </a:t>
            </a:r>
            <a:r>
              <a:rPr lang="en-US" sz="2200" u="sng" dirty="0" smtClean="0"/>
              <a:t>contractual safeguards</a:t>
            </a:r>
            <a:r>
              <a:rPr lang="en-US" sz="2200" dirty="0" smtClean="0"/>
              <a:t> to guard against the risk of opportunism by a partner</a:t>
            </a:r>
          </a:p>
          <a:p>
            <a:pPr marL="990600" lvl="1" indent="-533400" eaLnBrk="1" hangingPunct="1">
              <a:lnSpc>
                <a:spcPct val="90000"/>
              </a:lnSpc>
            </a:pPr>
            <a:r>
              <a:rPr lang="en-US" sz="2200" u="sng" dirty="0" smtClean="0"/>
              <a:t>allow for skills and technology swaps with equitable gains</a:t>
            </a:r>
            <a:r>
              <a:rPr lang="en-US" sz="2200" dirty="0" smtClean="0"/>
              <a:t> </a:t>
            </a:r>
          </a:p>
          <a:p>
            <a:pPr marL="990600" lvl="1" indent="-533400" eaLnBrk="1" hangingPunct="1">
              <a:lnSpc>
                <a:spcPct val="90000"/>
              </a:lnSpc>
            </a:pPr>
            <a:r>
              <a:rPr lang="en-US" sz="2200" u="sng" dirty="0" smtClean="0"/>
              <a:t>minimize the risk of opportunism</a:t>
            </a:r>
            <a:r>
              <a:rPr lang="en-US" sz="2200" dirty="0" smtClean="0"/>
              <a:t> by an alliance partner </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40</a:t>
            </a:fld>
            <a:endParaRPr lang="en-US"/>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Footer Placeholder 3"/>
          <p:cNvSpPr>
            <a:spLocks noGrp="1"/>
          </p:cNvSpPr>
          <p:nvPr>
            <p:ph type="ftr" sz="quarter" idx="10"/>
          </p:nvPr>
        </p:nvSpPr>
        <p:spPr>
          <a:noFill/>
        </p:spPr>
        <p:txBody>
          <a:bodyPr/>
          <a:lstStyle/>
          <a:p>
            <a:r>
              <a:rPr lang="en-US" smtClean="0"/>
              <a:t>©MH 2011          BUSI 2701D</a:t>
            </a:r>
            <a:endParaRPr lang="en-US"/>
          </a:p>
        </p:txBody>
      </p:sp>
      <p:sp>
        <p:nvSpPr>
          <p:cNvPr id="29700" name="Rectangle 2"/>
          <p:cNvSpPr>
            <a:spLocks noGrp="1" noChangeArrowheads="1"/>
          </p:cNvSpPr>
          <p:nvPr>
            <p:ph type="title"/>
          </p:nvPr>
        </p:nvSpPr>
        <p:spPr/>
        <p:txBody>
          <a:bodyPr/>
          <a:lstStyle/>
          <a:p>
            <a:pPr eaLnBrk="1" hangingPunct="1"/>
            <a:r>
              <a:rPr lang="en-US" b="1" smtClean="0">
                <a:latin typeface="Cambria" pitchFamily="18" charset="0"/>
              </a:rPr>
              <a:t>What Makes </a:t>
            </a:r>
            <a:br>
              <a:rPr lang="en-US" b="1" smtClean="0">
                <a:latin typeface="Cambria" pitchFamily="18" charset="0"/>
              </a:rPr>
            </a:br>
            <a:r>
              <a:rPr lang="en-US" b="1" smtClean="0">
                <a:latin typeface="Cambria" pitchFamily="18" charset="0"/>
              </a:rPr>
              <a:t>Strategic Alliances Successful?</a:t>
            </a:r>
          </a:p>
        </p:txBody>
      </p:sp>
      <p:sp>
        <p:nvSpPr>
          <p:cNvPr id="29701" name="Rectangle 3"/>
          <p:cNvSpPr>
            <a:spLocks noGrp="1" noChangeArrowheads="1"/>
          </p:cNvSpPr>
          <p:nvPr>
            <p:ph type="body" idx="1"/>
          </p:nvPr>
        </p:nvSpPr>
        <p:spPr/>
        <p:txBody>
          <a:bodyPr/>
          <a:lstStyle/>
          <a:p>
            <a:pPr marL="609600" indent="-609600" eaLnBrk="1" hangingPunct="1">
              <a:lnSpc>
                <a:spcPct val="90000"/>
              </a:lnSpc>
              <a:buNone/>
            </a:pPr>
            <a:endParaRPr lang="en-US" sz="2400" b="1" dirty="0" smtClean="0"/>
          </a:p>
          <a:p>
            <a:pPr marL="609600" indent="-609600" eaLnBrk="1" hangingPunct="1">
              <a:lnSpc>
                <a:spcPct val="90000"/>
              </a:lnSpc>
              <a:buNone/>
            </a:pPr>
            <a:r>
              <a:rPr lang="en-US" sz="2400" b="1" dirty="0" smtClean="0"/>
              <a:t>3.  The manner in which the alliance is managed </a:t>
            </a:r>
            <a:r>
              <a:rPr lang="en-US" sz="2400" dirty="0" smtClean="0"/>
              <a:t>requires </a:t>
            </a:r>
          </a:p>
          <a:p>
            <a:pPr marL="990600" lvl="1" indent="-533400" eaLnBrk="1" hangingPunct="1">
              <a:lnSpc>
                <a:spcPct val="90000"/>
              </a:lnSpc>
            </a:pPr>
            <a:endParaRPr lang="en-US" sz="2000" dirty="0" smtClean="0"/>
          </a:p>
          <a:p>
            <a:pPr marL="990600" lvl="1" indent="-533400" eaLnBrk="1" hangingPunct="1">
              <a:lnSpc>
                <a:spcPct val="90000"/>
              </a:lnSpc>
            </a:pPr>
            <a:r>
              <a:rPr lang="en-US" sz="2000" u="sng" dirty="0" smtClean="0"/>
              <a:t>interpersonal relationships</a:t>
            </a:r>
            <a:r>
              <a:rPr lang="en-US" sz="2000" dirty="0" smtClean="0"/>
              <a:t> between managers</a:t>
            </a:r>
          </a:p>
          <a:p>
            <a:pPr marL="990600" lvl="1" indent="-533400" eaLnBrk="1" hangingPunct="1">
              <a:lnSpc>
                <a:spcPct val="90000"/>
              </a:lnSpc>
            </a:pPr>
            <a:endParaRPr lang="en-US" sz="2000" dirty="0" smtClean="0"/>
          </a:p>
          <a:p>
            <a:pPr marL="990600" lvl="1" indent="-533400" eaLnBrk="1" hangingPunct="1">
              <a:lnSpc>
                <a:spcPct val="90000"/>
              </a:lnSpc>
            </a:pPr>
            <a:r>
              <a:rPr lang="en-US" sz="2000" u="sng" dirty="0" smtClean="0"/>
              <a:t>learning from alliance partners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41</a:t>
            </a:fld>
            <a:endParaRPr lang="en-US"/>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JCB</a:t>
            </a:r>
          </a:p>
        </p:txBody>
      </p:sp>
      <p:sp>
        <p:nvSpPr>
          <p:cNvPr id="40963" name="Rectangle 3"/>
          <p:cNvSpPr>
            <a:spLocks noGrp="1" noChangeArrowheads="1"/>
          </p:cNvSpPr>
          <p:nvPr>
            <p:ph type="body" idx="1"/>
          </p:nvPr>
        </p:nvSpPr>
        <p:spPr>
          <a:xfrm>
            <a:off x="395288" y="1412875"/>
            <a:ext cx="8302625" cy="4535488"/>
          </a:xfrm>
        </p:spPr>
        <p:txBody>
          <a:bodyPr/>
          <a:lstStyle/>
          <a:p>
            <a:pPr eaLnBrk="1" hangingPunct="1">
              <a:buNone/>
            </a:pPr>
            <a:r>
              <a:rPr lang="en-US" sz="2400" dirty="0" smtClean="0"/>
              <a:t>The closing case explores the joint venture between Britain’s JCB, a manufacturer of construction equipment, and Indian engineering conglomerate, Escorts.  The two companies linked up to make equipment (e.g. backhoe loaders) for the Indian market.  The joint venture was a first for JCB, and proved to be hugely successful, gaining 80 percent of the market.  However, JCB felt the arrangement limited its expansion opportunities, and recently bought out its partner.  Today, JCB is a major player in the construction equipment market in both India and China.</a:t>
            </a:r>
            <a:endParaRPr lang="en-US" sz="4800" dirty="0" smtClean="0">
              <a:effectLst/>
            </a:endParaRPr>
          </a:p>
        </p:txBody>
      </p:sp>
      <p:sp>
        <p:nvSpPr>
          <p:cNvPr id="6" name="Footer Placeholder 5"/>
          <p:cNvSpPr>
            <a:spLocks noGrp="1"/>
          </p:cNvSpPr>
          <p:nvPr>
            <p:ph type="ftr" sz="quarter" idx="11"/>
          </p:nvPr>
        </p:nvSpPr>
        <p:spPr/>
        <p:txBody>
          <a:bodyPr/>
          <a:lstStyle/>
          <a:p>
            <a:pPr>
              <a:defRPr/>
            </a:pPr>
            <a:r>
              <a:rPr lang="en-US" smtClean="0"/>
              <a:t>©MH 2011          BUSI 2701D</a:t>
            </a:r>
            <a:endParaRPr lang="en-US" dirty="0"/>
          </a:p>
        </p:txBody>
      </p:sp>
      <p:sp>
        <p:nvSpPr>
          <p:cNvPr id="8" name="Slide Number Placeholder 7"/>
          <p:cNvSpPr>
            <a:spLocks noGrp="1"/>
          </p:cNvSpPr>
          <p:nvPr>
            <p:ph type="sldNum" sz="quarter" idx="12"/>
          </p:nvPr>
        </p:nvSpPr>
        <p:spPr/>
        <p:txBody>
          <a:bodyPr/>
          <a:lstStyle/>
          <a:p>
            <a:pPr>
              <a:defRPr/>
            </a:pPr>
            <a:fld id="{C536D416-AEF1-43E7-8989-F10EBDAE3D1F}" type="slidenum">
              <a:rPr lang="en-US" smtClean="0"/>
              <a:pPr>
                <a:defRPr/>
              </a:pPr>
              <a:t>42</a:t>
            </a:fld>
            <a:endParaRPr lang="en-US"/>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JCB</a:t>
            </a:r>
          </a:p>
        </p:txBody>
      </p:sp>
      <p:sp>
        <p:nvSpPr>
          <p:cNvPr id="40963" name="Rectangle 3"/>
          <p:cNvSpPr>
            <a:spLocks noGrp="1" noChangeArrowheads="1"/>
          </p:cNvSpPr>
          <p:nvPr>
            <p:ph type="body" idx="1"/>
          </p:nvPr>
        </p:nvSpPr>
        <p:spPr>
          <a:xfrm>
            <a:off x="395288" y="1412875"/>
            <a:ext cx="8302625" cy="4535488"/>
          </a:xfrm>
        </p:spPr>
        <p:txBody>
          <a:bodyPr/>
          <a:lstStyle/>
          <a:p>
            <a:pPr>
              <a:buNone/>
            </a:pPr>
            <a:r>
              <a:rPr lang="en-US" sz="2400" dirty="0" smtClean="0"/>
              <a:t>1. What was the strategic rationale underlying JCB’s entry into India in 1979, and China in 2005?  </a:t>
            </a:r>
          </a:p>
          <a:p>
            <a:endParaRPr lang="en-US" sz="2400" dirty="0" smtClean="0"/>
          </a:p>
          <a:p>
            <a:pPr>
              <a:buNone/>
            </a:pPr>
            <a:r>
              <a:rPr lang="en-US" sz="2400" dirty="0" smtClean="0"/>
              <a:t>2. Given that capital to fund expansion is limited, does it make more sense for JCB to expand its presence in these markets, as opposed to more developed markets, such as those of Western Europe?</a:t>
            </a:r>
            <a:endParaRPr lang="en-CA" sz="2400" dirty="0"/>
          </a:p>
        </p:txBody>
      </p:sp>
      <p:sp>
        <p:nvSpPr>
          <p:cNvPr id="6" name="Footer Placeholder 5"/>
          <p:cNvSpPr>
            <a:spLocks noGrp="1"/>
          </p:cNvSpPr>
          <p:nvPr>
            <p:ph type="ftr" sz="quarter" idx="11"/>
          </p:nvPr>
        </p:nvSpPr>
        <p:spPr/>
        <p:txBody>
          <a:bodyPr/>
          <a:lstStyle/>
          <a:p>
            <a:pPr>
              <a:defRPr/>
            </a:pPr>
            <a:r>
              <a:rPr lang="en-US" smtClean="0"/>
              <a:t>©MH 2011          BUSI 2701D</a:t>
            </a:r>
            <a:endParaRPr lang="en-US" dirty="0"/>
          </a:p>
        </p:txBody>
      </p:sp>
      <p:sp>
        <p:nvSpPr>
          <p:cNvPr id="8" name="Slide Number Placeholder 7"/>
          <p:cNvSpPr>
            <a:spLocks noGrp="1"/>
          </p:cNvSpPr>
          <p:nvPr>
            <p:ph type="sldNum" sz="quarter" idx="12"/>
          </p:nvPr>
        </p:nvSpPr>
        <p:spPr/>
        <p:txBody>
          <a:bodyPr/>
          <a:lstStyle/>
          <a:p>
            <a:pPr>
              <a:defRPr/>
            </a:pPr>
            <a:fld id="{C536D416-AEF1-43E7-8989-F10EBDAE3D1F}" type="slidenum">
              <a:rPr lang="en-US" smtClean="0"/>
              <a:pPr>
                <a:defRPr/>
              </a:pPr>
              <a:t>43</a:t>
            </a:fld>
            <a:endParaRPr lang="en-US"/>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JCB</a:t>
            </a:r>
          </a:p>
        </p:txBody>
      </p:sp>
      <p:sp>
        <p:nvSpPr>
          <p:cNvPr id="40963" name="Rectangle 3"/>
          <p:cNvSpPr>
            <a:spLocks noGrp="1" noChangeArrowheads="1"/>
          </p:cNvSpPr>
          <p:nvPr>
            <p:ph type="body" idx="1"/>
          </p:nvPr>
        </p:nvSpPr>
        <p:spPr>
          <a:xfrm>
            <a:off x="395288" y="1412875"/>
            <a:ext cx="8302625" cy="4535488"/>
          </a:xfrm>
        </p:spPr>
        <p:txBody>
          <a:bodyPr/>
          <a:lstStyle/>
          <a:p>
            <a:pPr>
              <a:buNone/>
            </a:pPr>
            <a:r>
              <a:rPr lang="en-US" sz="2400" dirty="0" smtClean="0"/>
              <a:t>3. Why do you think JCB chose to enter India via a </a:t>
            </a:r>
            <a:r>
              <a:rPr lang="en-US" sz="2400" u="sng" dirty="0" smtClean="0"/>
              <a:t>joint venture</a:t>
            </a:r>
            <a:r>
              <a:rPr lang="en-US" sz="2400" dirty="0" smtClean="0"/>
              <a:t>, as opposed to some other entry mode?</a:t>
            </a:r>
          </a:p>
          <a:p>
            <a:pPr lvl="1"/>
            <a:endParaRPr lang="en-US" sz="2000" dirty="0" smtClean="0"/>
          </a:p>
          <a:p>
            <a:pPr lvl="1"/>
            <a:r>
              <a:rPr lang="en-US" sz="2000" dirty="0" smtClean="0"/>
              <a:t>Export?</a:t>
            </a:r>
          </a:p>
          <a:p>
            <a:pPr lvl="1"/>
            <a:endParaRPr lang="en-US" sz="2000" dirty="0" smtClean="0"/>
          </a:p>
          <a:p>
            <a:pPr lvl="1"/>
            <a:r>
              <a:rPr lang="en-US" sz="2000" dirty="0" smtClean="0"/>
              <a:t>Licensing?</a:t>
            </a:r>
          </a:p>
          <a:p>
            <a:pPr lvl="1"/>
            <a:endParaRPr lang="en-CA" sz="2000" dirty="0" smtClean="0"/>
          </a:p>
          <a:p>
            <a:pPr lvl="1"/>
            <a:r>
              <a:rPr lang="en-CA" sz="2000" dirty="0" smtClean="0"/>
              <a:t>Wholly owned subsidiary?</a:t>
            </a:r>
          </a:p>
          <a:p>
            <a:pPr lvl="1"/>
            <a:endParaRPr lang="en-CA" sz="2000" dirty="0" smtClean="0"/>
          </a:p>
          <a:p>
            <a:pPr lvl="1"/>
            <a:r>
              <a:rPr lang="en-CA" sz="2000" dirty="0" smtClean="0"/>
              <a:t>Acquisition in India?</a:t>
            </a:r>
          </a:p>
          <a:p>
            <a:endParaRPr lang="en-US" sz="2400" dirty="0" smtClean="0"/>
          </a:p>
          <a:p>
            <a:endParaRPr lang="en-US" sz="2400" dirty="0" smtClean="0"/>
          </a:p>
          <a:p>
            <a:endParaRPr lang="en-CA" sz="2400" dirty="0" smtClean="0"/>
          </a:p>
          <a:p>
            <a:endParaRPr lang="en-CA" sz="2400" dirty="0"/>
          </a:p>
        </p:txBody>
      </p:sp>
      <p:sp>
        <p:nvSpPr>
          <p:cNvPr id="6" name="Footer Placeholder 5"/>
          <p:cNvSpPr>
            <a:spLocks noGrp="1"/>
          </p:cNvSpPr>
          <p:nvPr>
            <p:ph type="ftr" sz="quarter" idx="11"/>
          </p:nvPr>
        </p:nvSpPr>
        <p:spPr/>
        <p:txBody>
          <a:bodyPr/>
          <a:lstStyle/>
          <a:p>
            <a:pPr>
              <a:defRPr/>
            </a:pPr>
            <a:r>
              <a:rPr lang="en-US" smtClean="0"/>
              <a:t>©MH 2011          BUSI 2701D</a:t>
            </a:r>
            <a:endParaRPr lang="en-US" dirty="0"/>
          </a:p>
        </p:txBody>
      </p:sp>
      <p:sp>
        <p:nvSpPr>
          <p:cNvPr id="8" name="Slide Number Placeholder 7"/>
          <p:cNvSpPr>
            <a:spLocks noGrp="1"/>
          </p:cNvSpPr>
          <p:nvPr>
            <p:ph type="sldNum" sz="quarter" idx="12"/>
          </p:nvPr>
        </p:nvSpPr>
        <p:spPr/>
        <p:txBody>
          <a:bodyPr/>
          <a:lstStyle/>
          <a:p>
            <a:pPr>
              <a:defRPr/>
            </a:pPr>
            <a:fld id="{C536D416-AEF1-43E7-8989-F10EBDAE3D1F}" type="slidenum">
              <a:rPr lang="en-US" smtClean="0"/>
              <a:pPr>
                <a:defRPr/>
              </a:pPr>
              <a:t>44</a:t>
            </a:fld>
            <a:endParaRPr lang="en-US"/>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JCB</a:t>
            </a:r>
          </a:p>
        </p:txBody>
      </p:sp>
      <p:sp>
        <p:nvSpPr>
          <p:cNvPr id="40963" name="Rectangle 3"/>
          <p:cNvSpPr>
            <a:spLocks noGrp="1" noChangeArrowheads="1"/>
          </p:cNvSpPr>
          <p:nvPr>
            <p:ph type="body" idx="1"/>
          </p:nvPr>
        </p:nvSpPr>
        <p:spPr>
          <a:xfrm>
            <a:off x="395288" y="1412875"/>
            <a:ext cx="8302625" cy="4535488"/>
          </a:xfrm>
        </p:spPr>
        <p:txBody>
          <a:bodyPr/>
          <a:lstStyle/>
          <a:p>
            <a:endParaRPr lang="en-US" sz="2400" dirty="0" smtClean="0"/>
          </a:p>
          <a:p>
            <a:pPr>
              <a:buNone/>
            </a:pPr>
            <a:r>
              <a:rPr lang="en-US" sz="2400" dirty="0" smtClean="0"/>
              <a:t>4. What were the potential disadvantages of JCB’s joint venture with Escorts?</a:t>
            </a:r>
          </a:p>
          <a:p>
            <a:endParaRPr lang="en-US" sz="2400" dirty="0" smtClean="0"/>
          </a:p>
          <a:p>
            <a:endParaRPr lang="en-US" sz="2400" dirty="0" smtClean="0"/>
          </a:p>
          <a:p>
            <a:pPr>
              <a:buNone/>
            </a:pPr>
            <a:r>
              <a:rPr lang="en-US" sz="2400" dirty="0" smtClean="0"/>
              <a:t>5. What were the benefits of gaining full control of the Indian joint venture in 2002?  Can you think of any drawbacks?</a:t>
            </a:r>
            <a:endParaRPr lang="en-CA" sz="2400" dirty="0" smtClean="0"/>
          </a:p>
          <a:p>
            <a:endParaRPr lang="en-CA" sz="2400" dirty="0" smtClean="0"/>
          </a:p>
          <a:p>
            <a:endParaRPr lang="en-CA" sz="2400" dirty="0"/>
          </a:p>
        </p:txBody>
      </p:sp>
      <p:sp>
        <p:nvSpPr>
          <p:cNvPr id="6" name="Footer Placeholder 5"/>
          <p:cNvSpPr>
            <a:spLocks noGrp="1"/>
          </p:cNvSpPr>
          <p:nvPr>
            <p:ph type="ftr" sz="quarter" idx="11"/>
          </p:nvPr>
        </p:nvSpPr>
        <p:spPr/>
        <p:txBody>
          <a:bodyPr/>
          <a:lstStyle/>
          <a:p>
            <a:pPr>
              <a:defRPr/>
            </a:pPr>
            <a:r>
              <a:rPr lang="en-US" smtClean="0"/>
              <a:t>©MH 2011          BUSI 2701D</a:t>
            </a:r>
            <a:endParaRPr lang="en-US" dirty="0"/>
          </a:p>
        </p:txBody>
      </p:sp>
      <p:sp>
        <p:nvSpPr>
          <p:cNvPr id="8" name="Slide Number Placeholder 7"/>
          <p:cNvSpPr>
            <a:spLocks noGrp="1"/>
          </p:cNvSpPr>
          <p:nvPr>
            <p:ph type="sldNum" sz="quarter" idx="12"/>
          </p:nvPr>
        </p:nvSpPr>
        <p:spPr/>
        <p:txBody>
          <a:bodyPr/>
          <a:lstStyle/>
          <a:p>
            <a:pPr>
              <a:defRPr/>
            </a:pPr>
            <a:fld id="{C536D416-AEF1-43E7-8989-F10EBDAE3D1F}" type="slidenum">
              <a:rPr lang="en-US" smtClean="0"/>
              <a:pPr>
                <a:defRPr/>
              </a:pPr>
              <a:t>45</a:t>
            </a:fld>
            <a:endParaRPr lang="en-US"/>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Lecture 9 Overview</a:t>
            </a:r>
          </a:p>
        </p:txBody>
      </p:sp>
      <p:sp>
        <p:nvSpPr>
          <p:cNvPr id="19459" name="Rectangle 3"/>
          <p:cNvSpPr>
            <a:spLocks noGrp="1" noChangeArrowheads="1"/>
          </p:cNvSpPr>
          <p:nvPr>
            <p:ph type="body" idx="1"/>
          </p:nvPr>
        </p:nvSpPr>
        <p:spPr>
          <a:xfrm>
            <a:off x="467544" y="1484784"/>
            <a:ext cx="8302625" cy="4535487"/>
          </a:xfrm>
        </p:spPr>
        <p:txBody>
          <a:bodyPr/>
          <a:lstStyle/>
          <a:p>
            <a:pPr lvl="0"/>
            <a:r>
              <a:rPr lang="en-US" dirty="0" smtClean="0"/>
              <a:t>Understand the three basic decisions firms must make when contemplating foreign expansion</a:t>
            </a:r>
          </a:p>
          <a:p>
            <a:pPr lvl="0"/>
            <a:endParaRPr lang="en-US" dirty="0" smtClean="0"/>
          </a:p>
          <a:p>
            <a:pPr lvl="0"/>
            <a:r>
              <a:rPr lang="en-US" dirty="0" smtClean="0"/>
              <a:t>Understand the pros and cons of the different modes of entry into foreign markets</a:t>
            </a:r>
          </a:p>
          <a:p>
            <a:pPr lvl="0"/>
            <a:endParaRPr lang="en-US" dirty="0" smtClean="0"/>
          </a:p>
          <a:p>
            <a:pPr lvl="0"/>
            <a:r>
              <a:rPr lang="en-US" dirty="0" smtClean="0"/>
              <a:t>Understand the factors that influence the choice of mode of entry</a:t>
            </a:r>
          </a:p>
        </p:txBody>
      </p:sp>
      <p:sp>
        <p:nvSpPr>
          <p:cNvPr id="5" name="Footer Placeholder 4"/>
          <p:cNvSpPr>
            <a:spLocks noGrp="1"/>
          </p:cNvSpPr>
          <p:nvPr>
            <p:ph type="ftr" sz="quarter" idx="11"/>
          </p:nvPr>
        </p:nvSpPr>
        <p:spPr/>
        <p:txBody>
          <a:bodyPr/>
          <a:lstStyle/>
          <a:p>
            <a:pPr>
              <a:defRPr/>
            </a:pPr>
            <a:r>
              <a:rPr lang="en-US" smtClean="0"/>
              <a:t>©MH 2011          BUSI 2701D</a:t>
            </a:r>
            <a:endParaRPr lang="en-US"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46</a:t>
            </a:fld>
            <a:endParaRPr lang="en-US"/>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endParaRPr lang="en-US" sz="4400" b="1" dirty="0" smtClean="0"/>
          </a:p>
        </p:txBody>
      </p:sp>
      <p:sp>
        <p:nvSpPr>
          <p:cNvPr id="8195"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defRPr/>
            </a:pPr>
            <a:endParaRPr lang="en-US" dirty="0" smtClean="0"/>
          </a:p>
          <a:p>
            <a:pPr algn="ctr" eaLnBrk="1" hangingPunct="1">
              <a:buFont typeface="Wingdings" pitchFamily="2" charset="2"/>
              <a:buNone/>
              <a:defRPr/>
            </a:pPr>
            <a:endParaRPr lang="en-US" dirty="0" smtClean="0"/>
          </a:p>
          <a:p>
            <a:pPr algn="ctr" eaLnBrk="1" hangingPunct="1">
              <a:buFont typeface="Wingdings" pitchFamily="2" charset="2"/>
              <a:buNone/>
              <a:defRPr/>
            </a:pPr>
            <a:r>
              <a:rPr lang="en-US" sz="4400" dirty="0" smtClean="0"/>
              <a:t>Questions??</a:t>
            </a:r>
            <a:endParaRPr lang="en-CA" sz="4400" dirty="0" smtClean="0"/>
          </a:p>
        </p:txBody>
      </p:sp>
      <p:sp>
        <p:nvSpPr>
          <p:cNvPr id="5" name="Footer Placeholder 4"/>
          <p:cNvSpPr>
            <a:spLocks noGrp="1"/>
          </p:cNvSpPr>
          <p:nvPr>
            <p:ph type="ftr" sz="quarter" idx="11"/>
          </p:nvPr>
        </p:nvSpPr>
        <p:spPr/>
        <p:txBody>
          <a:bodyPr/>
          <a:lstStyle/>
          <a:p>
            <a:pPr>
              <a:defRPr/>
            </a:pPr>
            <a:r>
              <a:rPr lang="en-US" smtClean="0"/>
              <a:t>©MH 2011          BUSI 2701D</a:t>
            </a:r>
            <a:endParaRPr lang="en-US"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47</a:t>
            </a:fld>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Globe">
  <a:themeElements>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fontScheme name="Glob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Globe 1">
        <a:dk1>
          <a:srgbClr val="622100"/>
        </a:dk1>
        <a:lt1>
          <a:srgbClr val="FFFFFF"/>
        </a:lt1>
        <a:dk2>
          <a:srgbClr val="800000"/>
        </a:dk2>
        <a:lt2>
          <a:srgbClr val="FFFFCC"/>
        </a:lt2>
        <a:accent1>
          <a:srgbClr val="E42B00"/>
        </a:accent1>
        <a:accent2>
          <a:srgbClr val="996600"/>
        </a:accent2>
        <a:accent3>
          <a:srgbClr val="C0AAAA"/>
        </a:accent3>
        <a:accent4>
          <a:srgbClr val="DADADA"/>
        </a:accent4>
        <a:accent5>
          <a:srgbClr val="EFACAA"/>
        </a:accent5>
        <a:accent6>
          <a:srgbClr val="8A5C00"/>
        </a:accent6>
        <a:hlink>
          <a:srgbClr val="FADF6C"/>
        </a:hlink>
        <a:folHlink>
          <a:srgbClr val="FF9900"/>
        </a:folHlink>
      </a:clrScheme>
      <a:clrMap bg1="dk2" tx1="lt1" bg2="dk1" tx2="lt2" accent1="accent1" accent2="accent2" accent3="accent3" accent4="accent4" accent5="accent5" accent6="accent6" hlink="hlink" folHlink="folHlink"/>
    </a:extraClrScheme>
    <a:extraClrScheme>
      <a:clrScheme name="Globe 2">
        <a:dk1>
          <a:srgbClr val="5F4545"/>
        </a:dk1>
        <a:lt1>
          <a:srgbClr val="FFFFFF"/>
        </a:lt1>
        <a:dk2>
          <a:srgbClr val="8F6969"/>
        </a:dk2>
        <a:lt2>
          <a:srgbClr val="FFFFCC"/>
        </a:lt2>
        <a:accent1>
          <a:srgbClr val="CC6600"/>
        </a:accent1>
        <a:accent2>
          <a:srgbClr val="924C0C"/>
        </a:accent2>
        <a:accent3>
          <a:srgbClr val="C6B9B9"/>
        </a:accent3>
        <a:accent4>
          <a:srgbClr val="DADADA"/>
        </a:accent4>
        <a:accent5>
          <a:srgbClr val="E2B8AA"/>
        </a:accent5>
        <a:accent6>
          <a:srgbClr val="84440A"/>
        </a:accent6>
        <a:hlink>
          <a:srgbClr val="CFD375"/>
        </a:hlink>
        <a:folHlink>
          <a:srgbClr val="98BB91"/>
        </a:folHlink>
      </a:clrScheme>
      <a:clrMap bg1="dk2" tx1="lt1" bg2="dk1" tx2="lt2" accent1="accent1" accent2="accent2" accent3="accent3" accent4="accent4" accent5="accent5" accent6="accent6" hlink="hlink" folHlink="folHlink"/>
    </a:extraClrScheme>
    <a:extraClrScheme>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Globe 4">
        <a:dk1>
          <a:srgbClr val="005856"/>
        </a:dk1>
        <a:lt1>
          <a:srgbClr val="FFFFFF"/>
        </a:lt1>
        <a:dk2>
          <a:srgbClr val="008080"/>
        </a:dk2>
        <a:lt2>
          <a:srgbClr val="FFFFCC"/>
        </a:lt2>
        <a:accent1>
          <a:srgbClr val="0099CC"/>
        </a:accent1>
        <a:accent2>
          <a:srgbClr val="00CCFF"/>
        </a:accent2>
        <a:accent3>
          <a:srgbClr val="AAC0C0"/>
        </a:accent3>
        <a:accent4>
          <a:srgbClr val="DADADA"/>
        </a:accent4>
        <a:accent5>
          <a:srgbClr val="AACAE2"/>
        </a:accent5>
        <a:accent6>
          <a:srgbClr val="00B9E7"/>
        </a:accent6>
        <a:hlink>
          <a:srgbClr val="1ACE9F"/>
        </a:hlink>
        <a:folHlink>
          <a:srgbClr val="948CCE"/>
        </a:folHlink>
      </a:clrScheme>
      <a:clrMap bg1="dk2" tx1="lt1" bg2="dk1" tx2="lt2" accent1="accent1" accent2="accent2" accent3="accent3" accent4="accent4" accent5="accent5" accent6="accent6" hlink="hlink" folHlink="folHlink"/>
    </a:extraClrScheme>
    <a:extraClrScheme>
      <a:clrScheme name="Globe 5">
        <a:dk1>
          <a:srgbClr val="3C5436"/>
        </a:dk1>
        <a:lt1>
          <a:srgbClr val="FFFFFF"/>
        </a:lt1>
        <a:dk2>
          <a:srgbClr val="5F8656"/>
        </a:dk2>
        <a:lt2>
          <a:srgbClr val="D6D8C0"/>
        </a:lt2>
        <a:accent1>
          <a:srgbClr val="61733D"/>
        </a:accent1>
        <a:accent2>
          <a:srgbClr val="324A39"/>
        </a:accent2>
        <a:accent3>
          <a:srgbClr val="B6C3B4"/>
        </a:accent3>
        <a:accent4>
          <a:srgbClr val="DADADA"/>
        </a:accent4>
        <a:accent5>
          <a:srgbClr val="B7BCAF"/>
        </a:accent5>
        <a:accent6>
          <a:srgbClr val="2C4233"/>
        </a:accent6>
        <a:hlink>
          <a:srgbClr val="73D588"/>
        </a:hlink>
        <a:folHlink>
          <a:srgbClr val="6F99B9"/>
        </a:folHlink>
      </a:clrScheme>
      <a:clrMap bg1="dk2" tx1="lt1" bg2="dk1" tx2="lt2" accent1="accent1" accent2="accent2" accent3="accent3" accent4="accent4" accent5="accent5" accent6="accent6" hlink="hlink" folHlink="folHlink"/>
    </a:extraClrScheme>
    <a:extraClrScheme>
      <a:clrScheme name="Globe 6">
        <a:dk1>
          <a:srgbClr val="5B7B65"/>
        </a:dk1>
        <a:lt1>
          <a:srgbClr val="FFFFFF"/>
        </a:lt1>
        <a:dk2>
          <a:srgbClr val="9ABE9D"/>
        </a:dk2>
        <a:lt2>
          <a:srgbClr val="336600"/>
        </a:lt2>
        <a:accent1>
          <a:srgbClr val="00CC66"/>
        </a:accent1>
        <a:accent2>
          <a:srgbClr val="4E7050"/>
        </a:accent2>
        <a:accent3>
          <a:srgbClr val="CADBCC"/>
        </a:accent3>
        <a:accent4>
          <a:srgbClr val="DADADA"/>
        </a:accent4>
        <a:accent5>
          <a:srgbClr val="AAE2B8"/>
        </a:accent5>
        <a:accent6>
          <a:srgbClr val="466548"/>
        </a:accent6>
        <a:hlink>
          <a:srgbClr val="FFFFCC"/>
        </a:hlink>
        <a:folHlink>
          <a:srgbClr val="9CE8A3"/>
        </a:folHlink>
      </a:clrScheme>
      <a:clrMap bg1="dk2" tx1="lt1" bg2="dk1" tx2="lt2" accent1="accent1" accent2="accent2" accent3="accent3" accent4="accent4" accent5="accent5" accent6="accent6" hlink="hlink" folHlink="folHlink"/>
    </a:extraClrScheme>
    <a:extraClrScheme>
      <a:clrScheme name="Globe 7">
        <a:dk1>
          <a:srgbClr val="4C4E44"/>
        </a:dk1>
        <a:lt1>
          <a:srgbClr val="FFFFFF"/>
        </a:lt1>
        <a:dk2>
          <a:srgbClr val="686B5D"/>
        </a:dk2>
        <a:lt2>
          <a:srgbClr val="D6D5C6"/>
        </a:lt2>
        <a:accent1>
          <a:srgbClr val="898D79"/>
        </a:accent1>
        <a:accent2>
          <a:srgbClr val="4D4F45"/>
        </a:accent2>
        <a:accent3>
          <a:srgbClr val="B9BAB6"/>
        </a:accent3>
        <a:accent4>
          <a:srgbClr val="DADADA"/>
        </a:accent4>
        <a:accent5>
          <a:srgbClr val="C4C5BE"/>
        </a:accent5>
        <a:accent6>
          <a:srgbClr val="45473E"/>
        </a:accent6>
        <a:hlink>
          <a:srgbClr val="58BE67"/>
        </a:hlink>
        <a:folHlink>
          <a:srgbClr val="C0C640"/>
        </a:folHlink>
      </a:clrScheme>
      <a:clrMap bg1="dk2" tx1="lt1" bg2="dk1" tx2="lt2" accent1="accent1" accent2="accent2" accent3="accent3" accent4="accent4" accent5="accent5" accent6="accent6" hlink="hlink" folHlink="folHlink"/>
    </a:extraClrScheme>
    <a:extraClrScheme>
      <a:clrScheme name="Globe 8">
        <a:dk1>
          <a:srgbClr val="000000"/>
        </a:dk1>
        <a:lt1>
          <a:srgbClr val="FFFFDD"/>
        </a:lt1>
        <a:dk2>
          <a:srgbClr val="000000"/>
        </a:dk2>
        <a:lt2>
          <a:srgbClr val="98977A"/>
        </a:lt2>
        <a:accent1>
          <a:srgbClr val="BDCDA7"/>
        </a:accent1>
        <a:accent2>
          <a:srgbClr val="A0D060"/>
        </a:accent2>
        <a:accent3>
          <a:srgbClr val="FFFFEB"/>
        </a:accent3>
        <a:accent4>
          <a:srgbClr val="000000"/>
        </a:accent4>
        <a:accent5>
          <a:srgbClr val="DBE3D0"/>
        </a:accent5>
        <a:accent6>
          <a:srgbClr val="91BC56"/>
        </a:accent6>
        <a:hlink>
          <a:srgbClr val="FADD4E"/>
        </a:hlink>
        <a:folHlink>
          <a:srgbClr val="CC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Globe</Template>
  <TotalTime>2448</TotalTime>
  <Words>7268</Words>
  <Application>Microsoft Office PowerPoint</Application>
  <PresentationFormat>On-screen Show (4:3)</PresentationFormat>
  <Paragraphs>681</Paragraphs>
  <Slides>47</Slides>
  <Notes>33</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Globe</vt:lpstr>
      <vt:lpstr>     Sprott School of Business  BUSI 2701D - Fundamentals of International Business  Lecture 9 – Modes of Entry  Instructor - Wade Rose, PhD  </vt:lpstr>
      <vt:lpstr>Announcements</vt:lpstr>
      <vt:lpstr>Lecture 9 Overview</vt:lpstr>
      <vt:lpstr>What Are The Basic Decisions Firms Make When Expanding Globally?</vt:lpstr>
      <vt:lpstr>How do Forms Enter Foreign Markets?</vt:lpstr>
      <vt:lpstr>What Influences  The Choice Of Entry Mode?</vt:lpstr>
      <vt:lpstr>Which Foreign Markets  Should Firms Enter?</vt:lpstr>
      <vt:lpstr>Which Foreign Markets  Should Firms Enter?</vt:lpstr>
      <vt:lpstr>Which Foreign Markets  Should Firms Enter?</vt:lpstr>
      <vt:lpstr>When Should A Firm  Enter A Foreign Market?</vt:lpstr>
      <vt:lpstr>Why Enter A Foreign Market Early?</vt:lpstr>
      <vt:lpstr>Why Enter A Foreign Market Late?</vt:lpstr>
      <vt:lpstr>On What Scale Should A Firm Enter Foreign Markets?</vt:lpstr>
      <vt:lpstr>On What Scale Should A Firm Enter Foreign Markets?</vt:lpstr>
      <vt:lpstr>Is There A “Right” Way To Enter Foreign Markets?</vt:lpstr>
      <vt:lpstr>Case: TESCO  </vt:lpstr>
      <vt:lpstr>Case: TESCO  </vt:lpstr>
      <vt:lpstr>Case: TESCO  </vt:lpstr>
      <vt:lpstr>How Can Firms  Enter Foreign Markets?</vt:lpstr>
      <vt:lpstr>How Can Firms  Enter Foreign Markets?</vt:lpstr>
      <vt:lpstr>How Can Firms  Enter Foreign Markets?</vt:lpstr>
      <vt:lpstr>Why Choose Exporting? </vt:lpstr>
      <vt:lpstr>Why Choose A  Turnkey Arrangement?</vt:lpstr>
      <vt:lpstr>Why Choose Licensing?</vt:lpstr>
      <vt:lpstr>Why Choose Franchising?</vt:lpstr>
      <vt:lpstr>Case: GE  </vt:lpstr>
      <vt:lpstr>Case: GE  </vt:lpstr>
      <vt:lpstr>Why Choose Joint Ventures?</vt:lpstr>
      <vt:lpstr>Why Choose A  Wholly Owned Subsidiary?</vt:lpstr>
      <vt:lpstr>Which Entry Mode Is Best?</vt:lpstr>
      <vt:lpstr>How Do Core Competencies Influence Entry Mode? </vt:lpstr>
      <vt:lpstr>How Do Pressures For Cost Reductions Influence Entry Mode?</vt:lpstr>
      <vt:lpstr>Which Is Better –  Greenfield or Acquisition?</vt:lpstr>
      <vt:lpstr>Why Choose Acquisition?</vt:lpstr>
      <vt:lpstr>Why Choose Acquisition?</vt:lpstr>
      <vt:lpstr>Why Choose Greenfield?</vt:lpstr>
      <vt:lpstr>What Are Strategic Alliances?</vt:lpstr>
      <vt:lpstr>Why Choose  Strategic Alliances?</vt:lpstr>
      <vt:lpstr>What Makes  Strategic Alliances Successful?</vt:lpstr>
      <vt:lpstr>What Makes  Strategic Alliances Successful?</vt:lpstr>
      <vt:lpstr>What Makes  Strategic Alliances Successful?</vt:lpstr>
      <vt:lpstr>Case: JCB</vt:lpstr>
      <vt:lpstr>Case: JCB</vt:lpstr>
      <vt:lpstr>Case: JCB</vt:lpstr>
      <vt:lpstr>Case: JCB</vt:lpstr>
      <vt:lpstr>Lecture 9 Overview</vt:lpstr>
      <vt:lpstr>Slide 47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Shirley Rose</dc:creator>
  <cp:lastModifiedBy>Wade Rose</cp:lastModifiedBy>
  <cp:revision>298</cp:revision>
  <dcterms:created xsi:type="dcterms:W3CDTF">2007-10-29T20:49:47Z</dcterms:created>
  <dcterms:modified xsi:type="dcterms:W3CDTF">2012-03-07T22:38:27Z</dcterms:modified>
</cp:coreProperties>
</file>