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 id="2147483673" r:id="rId2"/>
  </p:sldMasterIdLst>
  <p:notesMasterIdLst>
    <p:notesMasterId r:id="rId30"/>
  </p:notesMasterIdLst>
  <p:sldIdLst>
    <p:sldId id="265" r:id="rId3"/>
    <p:sldId id="256" r:id="rId4"/>
    <p:sldId id="257" r:id="rId5"/>
    <p:sldId id="266" r:id="rId6"/>
    <p:sldId id="267" r:id="rId7"/>
    <p:sldId id="258" r:id="rId8"/>
    <p:sldId id="268" r:id="rId9"/>
    <p:sldId id="270" r:id="rId10"/>
    <p:sldId id="269" r:id="rId11"/>
    <p:sldId id="283" r:id="rId12"/>
    <p:sldId id="284" r:id="rId13"/>
    <p:sldId id="285" r:id="rId14"/>
    <p:sldId id="276" r:id="rId15"/>
    <p:sldId id="263" r:id="rId16"/>
    <p:sldId id="261" r:id="rId17"/>
    <p:sldId id="262" r:id="rId18"/>
    <p:sldId id="260" r:id="rId19"/>
    <p:sldId id="264" r:id="rId20"/>
    <p:sldId id="286" r:id="rId21"/>
    <p:sldId id="287" r:id="rId22"/>
    <p:sldId id="288" r:id="rId23"/>
    <p:sldId id="289" r:id="rId24"/>
    <p:sldId id="290" r:id="rId25"/>
    <p:sldId id="291" r:id="rId26"/>
    <p:sldId id="292" r:id="rId27"/>
    <p:sldId id="293" r:id="rId28"/>
    <p:sldId id="294" r:id="rId29"/>
  </p:sldIdLst>
  <p:sldSz cx="9144000" cy="6858000" type="screen4x3"/>
  <p:notesSz cx="6858000" cy="9180513"/>
  <p:defaultTextStyle>
    <a:defPPr>
      <a:defRPr lang="en-US"/>
    </a:defPPr>
    <a:lvl1pPr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1pPr>
    <a:lvl2pPr marL="4572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2pPr>
    <a:lvl3pPr marL="9144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3pPr>
    <a:lvl4pPr marL="13716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4pPr>
    <a:lvl5pPr marL="18288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5pPr>
    <a:lvl6pPr marL="2286000" algn="l" defTabSz="914400" rtl="0" eaLnBrk="1" latinLnBrk="0" hangingPunct="1">
      <a:defRPr sz="2400" kern="1200">
        <a:solidFill>
          <a:schemeClr val="tx1"/>
        </a:solidFill>
        <a:latin typeface="Lucida Grande" pitchFamily="124" charset="0"/>
        <a:ea typeface="ヒラギノ角ゴ Pro W3" pitchFamily="124" charset="-128"/>
        <a:cs typeface="+mn-cs"/>
      </a:defRPr>
    </a:lvl6pPr>
    <a:lvl7pPr marL="2743200" algn="l" defTabSz="914400" rtl="0" eaLnBrk="1" latinLnBrk="0" hangingPunct="1">
      <a:defRPr sz="2400" kern="1200">
        <a:solidFill>
          <a:schemeClr val="tx1"/>
        </a:solidFill>
        <a:latin typeface="Lucida Grande" pitchFamily="124" charset="0"/>
        <a:ea typeface="ヒラギノ角ゴ Pro W3" pitchFamily="124" charset="-128"/>
        <a:cs typeface="+mn-cs"/>
      </a:defRPr>
    </a:lvl7pPr>
    <a:lvl8pPr marL="3200400" algn="l" defTabSz="914400" rtl="0" eaLnBrk="1" latinLnBrk="0" hangingPunct="1">
      <a:defRPr sz="2400" kern="1200">
        <a:solidFill>
          <a:schemeClr val="tx1"/>
        </a:solidFill>
        <a:latin typeface="Lucida Grande" pitchFamily="124" charset="0"/>
        <a:ea typeface="ヒラギノ角ゴ Pro W3" pitchFamily="124" charset="-128"/>
        <a:cs typeface="+mn-cs"/>
      </a:defRPr>
    </a:lvl8pPr>
    <a:lvl9pPr marL="3657600" algn="l" defTabSz="914400" rtl="0" eaLnBrk="1" latinLnBrk="0" hangingPunct="1">
      <a:defRPr sz="2400" kern="1200">
        <a:solidFill>
          <a:schemeClr val="tx1"/>
        </a:solidFill>
        <a:latin typeface="Lucida Grande" pitchFamily="124" charset="0"/>
        <a:ea typeface="ヒラギノ角ゴ Pro W3" pitchFamily="12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95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2787"/>
    <p:restoredTop sz="65612" autoAdjust="0"/>
  </p:normalViewPr>
  <p:slideViewPr>
    <p:cSldViewPr>
      <p:cViewPr varScale="1">
        <p:scale>
          <a:sx n="73" d="100"/>
          <a:sy n="73" d="100"/>
        </p:scale>
        <p:origin x="-2004" y="-9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3246" y="-90"/>
      </p:cViewPr>
      <p:guideLst>
        <p:guide orient="horz" pos="2892"/>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195" name="Rectangle 3"/>
          <p:cNvSpPr>
            <a:spLocks noGrp="1" noChangeArrowheads="1"/>
          </p:cNvSpPr>
          <p:nvPr>
            <p:ph type="dt" idx="1"/>
          </p:nvPr>
        </p:nvSpPr>
        <p:spPr bwMode="auto">
          <a:xfrm>
            <a:off x="388620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196" name="Rectangle 4"/>
          <p:cNvSpPr>
            <a:spLocks noGrp="1" noRot="1" noChangeAspect="1" noChangeArrowheads="1" noTextEdit="1"/>
          </p:cNvSpPr>
          <p:nvPr>
            <p:ph type="sldImg" idx="2"/>
          </p:nvPr>
        </p:nvSpPr>
        <p:spPr bwMode="auto">
          <a:xfrm>
            <a:off x="1135063" y="688975"/>
            <a:ext cx="4587875" cy="3441700"/>
          </a:xfrm>
          <a:prstGeom prst="rect">
            <a:avLst/>
          </a:prstGeom>
          <a:noFill/>
          <a:ln w="9525">
            <a:solidFill>
              <a:srgbClr val="000000"/>
            </a:solidFill>
            <a:miter lim="800000"/>
            <a:headEnd/>
            <a:tailEnd/>
          </a:ln>
          <a:effectLst/>
        </p:spPr>
      </p:sp>
      <p:sp>
        <p:nvSpPr>
          <p:cNvPr id="8197" name="Rectangle 5"/>
          <p:cNvSpPr>
            <a:spLocks noGrp="1" noChangeArrowheads="1"/>
          </p:cNvSpPr>
          <p:nvPr>
            <p:ph type="body" sz="quarter" idx="3"/>
          </p:nvPr>
        </p:nvSpPr>
        <p:spPr bwMode="auto">
          <a:xfrm>
            <a:off x="914400" y="4360744"/>
            <a:ext cx="5029200" cy="413123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198" name="Rectangle 6"/>
          <p:cNvSpPr>
            <a:spLocks noGrp="1" noChangeArrowheads="1"/>
          </p:cNvSpPr>
          <p:nvPr>
            <p:ph type="ftr" sz="quarter" idx="4"/>
          </p:nvPr>
        </p:nvSpPr>
        <p:spPr bwMode="auto">
          <a:xfrm>
            <a:off x="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199" name="Rectangle 7"/>
          <p:cNvSpPr>
            <a:spLocks noGrp="1" noChangeArrowheads="1"/>
          </p:cNvSpPr>
          <p:nvPr>
            <p:ph type="sldNum" sz="quarter" idx="5"/>
          </p:nvPr>
        </p:nvSpPr>
        <p:spPr bwMode="auto">
          <a:xfrm>
            <a:off x="388620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15448B91-73E0-412B-AC66-7B6E35E8AD3A}" type="slidenum">
              <a:rPr lang="en-US"/>
              <a:pPr/>
              <a:t>‹#›</a:t>
            </a:fld>
            <a:endParaRPr lang="en-US"/>
          </a:p>
        </p:txBody>
      </p:sp>
    </p:spTree>
    <p:extLst>
      <p:ext uri="{BB962C8B-B14F-4D97-AF65-F5344CB8AC3E}">
        <p14:creationId xmlns:p14="http://schemas.microsoft.com/office/powerpoint/2010/main" val="172882038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Lucida Grande" pitchFamily="124" charset="0"/>
        <a:ea typeface="ヒラギノ角ゴ Pro W3" pitchFamily="124" charset="-128"/>
        <a:cs typeface="+mn-cs"/>
      </a:defRPr>
    </a:lvl1pPr>
    <a:lvl2pPr marL="457200" algn="l" rtl="0" fontAlgn="base">
      <a:spcBef>
        <a:spcPct val="30000"/>
      </a:spcBef>
      <a:spcAft>
        <a:spcPct val="0"/>
      </a:spcAft>
      <a:defRPr sz="1200" kern="1200">
        <a:solidFill>
          <a:schemeClr val="tx1"/>
        </a:solidFill>
        <a:latin typeface="Lucida Grande" pitchFamily="124" charset="0"/>
        <a:ea typeface="ヒラギノ角ゴ Pro W3" pitchFamily="124" charset="-128"/>
        <a:cs typeface="+mn-cs"/>
      </a:defRPr>
    </a:lvl2pPr>
    <a:lvl3pPr marL="914400" algn="l" rtl="0" fontAlgn="base">
      <a:spcBef>
        <a:spcPct val="30000"/>
      </a:spcBef>
      <a:spcAft>
        <a:spcPct val="0"/>
      </a:spcAft>
      <a:defRPr sz="1200" kern="1200">
        <a:solidFill>
          <a:schemeClr val="tx1"/>
        </a:solidFill>
        <a:latin typeface="Lucida Grande" pitchFamily="124" charset="0"/>
        <a:ea typeface="ヒラギノ角ゴ Pro W3" pitchFamily="124" charset="-128"/>
        <a:cs typeface="+mn-cs"/>
      </a:defRPr>
    </a:lvl3pPr>
    <a:lvl4pPr marL="1371600" algn="l" rtl="0" fontAlgn="base">
      <a:spcBef>
        <a:spcPct val="30000"/>
      </a:spcBef>
      <a:spcAft>
        <a:spcPct val="0"/>
      </a:spcAft>
      <a:defRPr sz="1200" kern="1200">
        <a:solidFill>
          <a:schemeClr val="tx1"/>
        </a:solidFill>
        <a:latin typeface="Lucida Grande" pitchFamily="124" charset="0"/>
        <a:ea typeface="ヒラギノ角ゴ Pro W3" pitchFamily="124" charset="-128"/>
        <a:cs typeface="+mn-cs"/>
      </a:defRPr>
    </a:lvl4pPr>
    <a:lvl5pPr marL="1828800" algn="l" rtl="0" fontAlgn="base">
      <a:spcBef>
        <a:spcPct val="30000"/>
      </a:spcBef>
      <a:spcAft>
        <a:spcPct val="0"/>
      </a:spcAft>
      <a:defRPr sz="1200" kern="1200">
        <a:solidFill>
          <a:schemeClr val="tx1"/>
        </a:solidFill>
        <a:latin typeface="Lucida Grande" pitchFamily="124" charset="0"/>
        <a:ea typeface="ヒラギノ角ゴ Pro W3" pitchFamily="12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imf.org/external/np/sec/memdir/members.htm" TargetMode="External"/><Relationship Id="rId7" Type="http://schemas.openxmlformats.org/officeDocument/2006/relationships/hyperlink" Target="http://www.imf.org/external/np/exr/facts/howlend.htm"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www.imf.org/external/np/exr/facts/finfac.htm" TargetMode="External"/><Relationship Id="rId5" Type="http://schemas.openxmlformats.org/officeDocument/2006/relationships/hyperlink" Target="http://www.imf.org/external/np/exr/facts/sdr.htm" TargetMode="External"/><Relationship Id="rId4" Type="http://schemas.openxmlformats.org/officeDocument/2006/relationships/hyperlink" Target="http://www.imf.org/external/pp/longres.aspx?id=4235"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F2A2E7-07AF-4B64-92CF-5B2D998CDEA0}" type="slidenum">
              <a:rPr lang="en-US"/>
              <a:pPr/>
              <a:t>1</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a:t>Chapter 10: The International Monetary System</a:t>
            </a:r>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650138-6FF3-45E4-829D-A0F813F3664A}" type="slidenum">
              <a:rPr lang="en-US"/>
              <a:pPr/>
              <a:t>4</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pPr lvl="1"/>
            <a:r>
              <a:rPr lang="en-US" dirty="0"/>
              <a:t>The Gold Standard.</a:t>
            </a:r>
            <a:endParaRPr lang="en-CA" dirty="0"/>
          </a:p>
          <a:p>
            <a:pPr lvl="2"/>
            <a:r>
              <a:rPr lang="en-US" dirty="0"/>
              <a:t>At the beginning of the last century most of the world, at least the major trading countries, were on the gold standard.</a:t>
            </a:r>
            <a:endParaRPr lang="en-CA" dirty="0"/>
          </a:p>
          <a:p>
            <a:pPr lvl="2"/>
            <a:r>
              <a:rPr lang="en-US" dirty="0"/>
              <a:t>The country’s currency was fixed against a certain amount of gold.</a:t>
            </a:r>
            <a:endParaRPr lang="en-CA" dirty="0"/>
          </a:p>
          <a:p>
            <a:pPr lvl="2"/>
            <a:r>
              <a:rPr lang="en-US" dirty="0"/>
              <a:t>This was, in practice a set of fixed exchange rates since all were denominated to the same standard.</a:t>
            </a:r>
            <a:endParaRPr lang="en-CA" dirty="0"/>
          </a:p>
          <a:p>
            <a:pPr lvl="2"/>
            <a:r>
              <a:rPr lang="en-US" dirty="0"/>
              <a:t>Early in this regime an individual could take his or her currency to the bank and exchange it for gold coins.</a:t>
            </a:r>
            <a:endParaRPr lang="en-CA" dirty="0"/>
          </a:p>
          <a:p>
            <a:pPr lvl="2"/>
            <a:r>
              <a:rPr lang="en-US" dirty="0"/>
              <a:t>Countries later dropped this feature but they still kept a great deal of gold in their vaults.</a:t>
            </a:r>
            <a:endParaRPr lang="en-CA" dirty="0"/>
          </a:p>
          <a:p>
            <a:pPr lvl="2"/>
            <a:r>
              <a:rPr lang="en-US" dirty="0"/>
              <a:t>With this system countries still had to change the value of their currencies from time to time.  They simply changed their relationship to gold.</a:t>
            </a:r>
            <a:endParaRPr lang="en-CA" dirty="0"/>
          </a:p>
          <a:p>
            <a:pPr>
              <a:lnSpc>
                <a:spcPct val="90000"/>
              </a:lnSpc>
            </a:pP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9E2631-254D-43D9-8E70-9ACFAFD99493}" type="slidenum">
              <a:rPr lang="en-US"/>
              <a:pPr/>
              <a:t>5</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pPr lvl="1"/>
            <a:r>
              <a:rPr lang="en-US" dirty="0"/>
              <a:t>World War I.</a:t>
            </a:r>
            <a:endParaRPr lang="en-CA" dirty="0"/>
          </a:p>
          <a:p>
            <a:pPr lvl="2"/>
            <a:r>
              <a:rPr lang="en-US" dirty="0"/>
              <a:t>During WW I most countries abandoned the gold standard.</a:t>
            </a:r>
            <a:endParaRPr lang="en-CA" dirty="0"/>
          </a:p>
          <a:p>
            <a:pPr lvl="2"/>
            <a:r>
              <a:rPr lang="en-US" dirty="0"/>
              <a:t>Inflation, loss of confidence and war-related destruction altered both economies and the perception of their currencies.</a:t>
            </a:r>
            <a:endParaRPr lang="en-CA" dirty="0"/>
          </a:p>
          <a:p>
            <a:pPr lvl="2"/>
            <a:r>
              <a:rPr lang="en-US" dirty="0"/>
              <a:t>Most of the countries involved in the war printed money that was not backed by gold.  They could not afford to make it convertible.</a:t>
            </a:r>
            <a:endParaRPr lang="en-CA" dirty="0"/>
          </a:p>
          <a:p>
            <a:pPr lvl="2"/>
            <a:r>
              <a:rPr lang="en-US" dirty="0"/>
              <a:t>There was what might be called a limited floating rate.</a:t>
            </a:r>
            <a:endParaRPr lang="en-CA" dirty="0"/>
          </a:p>
          <a:p>
            <a:pPr lvl="2"/>
            <a:r>
              <a:rPr lang="en-US" dirty="0"/>
              <a:t>After the war, sometimes many years after, most countries returned to the gold standard as they believed that this was the best system.</a:t>
            </a:r>
            <a:endParaRPr lang="en-CA" dirty="0"/>
          </a:p>
          <a:p>
            <a:pPr lvl="2"/>
            <a:r>
              <a:rPr lang="en-US" dirty="0"/>
              <a:t>It was, in the sense that it provided stability.</a:t>
            </a:r>
            <a:endParaRPr lang="en-CA" dirty="0"/>
          </a:p>
          <a:p>
            <a:pPr>
              <a:lnSpc>
                <a:spcPct val="90000"/>
              </a:lnSpc>
            </a:pPr>
            <a:endParaRPr lang="en-US" sz="1000" dirty="0"/>
          </a:p>
          <a:p>
            <a:pPr>
              <a:lnSpc>
                <a:spcPct val="90000"/>
              </a:lnSpc>
            </a:pPr>
            <a:endParaRPr lang="en-US" sz="9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The Depression</a:t>
            </a:r>
            <a:r>
              <a:rPr lang="en-US" dirty="0"/>
              <a:t>. </a:t>
            </a:r>
            <a:endParaRPr lang="en-US" dirty="0" smtClean="0"/>
          </a:p>
          <a:p>
            <a:r>
              <a:rPr lang="en-US" dirty="0" smtClean="0"/>
              <a:t>When </a:t>
            </a:r>
            <a:r>
              <a:rPr lang="en-US" dirty="0"/>
              <a:t>the Depression began in 1929 it hit different countries with differing degrees of severity.</a:t>
            </a:r>
            <a:endParaRPr lang="en-CA" dirty="0"/>
          </a:p>
          <a:p>
            <a:r>
              <a:rPr lang="en-US" dirty="0"/>
              <a:t>This would have led, in any case, to a revaluation of some currencies.</a:t>
            </a:r>
            <a:endParaRPr lang="en-CA" dirty="0"/>
          </a:p>
          <a:p>
            <a:r>
              <a:rPr lang="en-US" dirty="0"/>
              <a:t>However, countries began to devalue their currencies as a way of making their goods more attractive in other markets.</a:t>
            </a:r>
            <a:endParaRPr lang="en-CA" dirty="0"/>
          </a:p>
          <a:p>
            <a:r>
              <a:rPr lang="en-US" dirty="0"/>
              <a:t>This soon turned into competitive devaluation.</a:t>
            </a:r>
            <a:endParaRPr lang="en-CA" dirty="0"/>
          </a:p>
          <a:p>
            <a:r>
              <a:rPr lang="en-US" dirty="0"/>
              <a:t>Many investors turned to gold itself rather than the currencies which were supposed to be related to its value.</a:t>
            </a:r>
            <a:endParaRPr lang="en-CA" dirty="0"/>
          </a:p>
          <a:p>
            <a:r>
              <a:rPr lang="en-US" dirty="0"/>
              <a:t>This meant that gold became more expensive and countries’ reserves came under pressure.</a:t>
            </a:r>
            <a:endParaRPr lang="en-CA" dirty="0"/>
          </a:p>
          <a:p>
            <a:r>
              <a:rPr lang="en-US" dirty="0"/>
              <a:t>Most countries went off the gold standard again.</a:t>
            </a:r>
            <a:endParaRPr lang="en-CA" dirty="0"/>
          </a:p>
          <a:p>
            <a:r>
              <a:rPr lang="en-US" dirty="0"/>
              <a:t>They tried to maintain fixed rates but there were many shifts and changes</a:t>
            </a:r>
            <a:r>
              <a:rPr lang="en-US" dirty="0" smtClean="0"/>
              <a:t>.</a:t>
            </a:r>
          </a:p>
          <a:p>
            <a:r>
              <a:rPr lang="en-US" b="1" dirty="0"/>
              <a:t>World War II.</a:t>
            </a:r>
            <a:endParaRPr lang="en-CA" b="1" dirty="0"/>
          </a:p>
          <a:p>
            <a:r>
              <a:rPr lang="en-US" dirty="0"/>
              <a:t>World War II would have had the same effect as WW I except that most countries were already off the gold standard.</a:t>
            </a:r>
            <a:endParaRPr lang="en-CA" dirty="0"/>
          </a:p>
          <a:p>
            <a:r>
              <a:rPr lang="en-US" dirty="0"/>
              <a:t>The shift in wealth from the main combatant countries to other nations, especially to the US, put enormous pressure on currencies.</a:t>
            </a:r>
            <a:endParaRPr lang="en-CA" dirty="0"/>
          </a:p>
          <a:p>
            <a:r>
              <a:rPr lang="en-US" dirty="0"/>
              <a:t>As the war began to wind down concern about what would happen to exchange rates after the war was an important concern.</a:t>
            </a:r>
            <a:endParaRPr lang="en-CA" dirty="0"/>
          </a:p>
          <a:p>
            <a:r>
              <a:rPr lang="en-US" dirty="0"/>
              <a:t>This was part of the same impetus that I mentioned when we discussed the GATT</a:t>
            </a:r>
            <a:r>
              <a:rPr lang="en-US" dirty="0" smtClean="0"/>
              <a:t>.</a:t>
            </a:r>
            <a:endParaRPr lang="en-CA" dirty="0"/>
          </a:p>
        </p:txBody>
      </p:sp>
      <p:sp>
        <p:nvSpPr>
          <p:cNvPr id="4" name="Slide Number Placeholder 3"/>
          <p:cNvSpPr>
            <a:spLocks noGrp="1"/>
          </p:cNvSpPr>
          <p:nvPr>
            <p:ph type="sldNum" sz="quarter" idx="10"/>
          </p:nvPr>
        </p:nvSpPr>
        <p:spPr/>
        <p:txBody>
          <a:bodyPr/>
          <a:lstStyle/>
          <a:p>
            <a:fld id="{15448B91-73E0-412B-AC66-7B6E35E8AD3A}" type="slidenum">
              <a:rPr lang="en-US" smtClean="0"/>
              <a:pPr/>
              <a:t>6</a:t>
            </a:fld>
            <a:endParaRPr lang="en-US"/>
          </a:p>
        </p:txBody>
      </p:sp>
    </p:spTree>
    <p:extLst>
      <p:ext uri="{BB962C8B-B14F-4D97-AF65-F5344CB8AC3E}">
        <p14:creationId xmlns:p14="http://schemas.microsoft.com/office/powerpoint/2010/main" val="3893629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FE0667-759C-4275-B3D4-AD27CC8652F8}" type="slidenum">
              <a:rPr lang="en-US"/>
              <a:pPr/>
              <a:t>7</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US" sz="1400"/>
              <a:t>A new international monetary system was established in 1944.  Representatives from 44 countries met at Bretton Woods, New Hampshire with the goal of building an enduring economic order that would facilitate postwar economic growth. </a:t>
            </a:r>
          </a:p>
          <a:p>
            <a:r>
              <a:rPr lang="en-US" sz="1400"/>
              <a:t>Under the </a:t>
            </a:r>
            <a:r>
              <a:rPr lang="en-US" sz="1400" b="1"/>
              <a:t>Bretton Woods</a:t>
            </a:r>
            <a:r>
              <a:rPr lang="en-US" sz="1400"/>
              <a:t> system, the only currency that was to be convertible to gold was the dollar.  Other countries set their exchange rates relative to the dollar.  </a:t>
            </a:r>
          </a:p>
          <a:p>
            <a:r>
              <a:rPr lang="en-US" sz="1400"/>
              <a:t>So, the dollar was set against gold at $35 per ounce, and then each country determined its exchange rate relative to the dollar.  </a:t>
            </a:r>
          </a:p>
          <a:p>
            <a:r>
              <a:rPr lang="en-US" sz="1400"/>
              <a:t>Devaluations were not allowed for competitive purposes, and a country couldn’t devalue its currency by more than 10 percent without IMF approval. </a:t>
            </a:r>
          </a:p>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1D0354-1832-4521-AFBF-73A9E49487E9}" type="slidenum">
              <a:rPr lang="en-US"/>
              <a:pPr/>
              <a:t>8</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pPr>
              <a:lnSpc>
                <a:spcPct val="90000"/>
              </a:lnSpc>
            </a:pPr>
            <a:r>
              <a:rPr lang="en-US"/>
              <a:t>How successful was the Bretton Woods system?</a:t>
            </a:r>
          </a:p>
          <a:p>
            <a:pPr>
              <a:lnSpc>
                <a:spcPct val="90000"/>
              </a:lnSpc>
            </a:pPr>
            <a:r>
              <a:rPr lang="en-US"/>
              <a:t>Bretton Woods worked well until the late 1960s when it began to collapse.  </a:t>
            </a:r>
          </a:p>
          <a:p>
            <a:pPr>
              <a:lnSpc>
                <a:spcPct val="90000"/>
              </a:lnSpc>
            </a:pPr>
            <a:r>
              <a:rPr lang="en-US"/>
              <a:t>Under President Johnson, the U.S. began to finance increases in its welfare program and the costs related to the Vietnam War by increasing the money supply. </a:t>
            </a:r>
          </a:p>
          <a:p>
            <a:pPr>
              <a:lnSpc>
                <a:spcPct val="90000"/>
              </a:lnSpc>
            </a:pPr>
            <a:r>
              <a:rPr lang="en-US"/>
              <a:t>Recall that an increase in the money supply leads to price inflation.  This led to a deterioration of the U.S. foreign trade position, and speculation that the dollar would have to be devalued.   </a:t>
            </a:r>
          </a:p>
          <a:p>
            <a:pPr>
              <a:lnSpc>
                <a:spcPct val="90000"/>
              </a:lnSpc>
            </a:pPr>
            <a:r>
              <a:rPr lang="en-US"/>
              <a:t>However, remember that under  the Bretton Woods system, devaluing the dollar  meant that all other currencies would have to be revalued—a prospect that wasn’t appealing to other countries that would see the price of their products rise relative to American products!</a:t>
            </a:r>
          </a:p>
          <a:p>
            <a:pPr>
              <a:lnSpc>
                <a:spcPct val="90000"/>
              </a:lnSpc>
            </a:pPr>
            <a:r>
              <a:rPr lang="en-US"/>
              <a:t>In 1971, President Nixon announced that the dollar would no longer be convertible to gold, and that a 10 percent tariff on all imports would be implemented unless countries agreed to revalue their currencies.  </a:t>
            </a:r>
          </a:p>
          <a:p>
            <a:pPr>
              <a:lnSpc>
                <a:spcPct val="90000"/>
              </a:lnSpc>
            </a:pPr>
            <a:r>
              <a:rPr lang="en-US"/>
              <a:t>The dollar was eventually devalued by about 8 percent, but problems continued to persist.  The U.S. continued to expand its money supply, run high trade deficits, and experience high inflation.   </a:t>
            </a:r>
          </a:p>
          <a:p>
            <a:pPr>
              <a:lnSpc>
                <a:spcPct val="90000"/>
              </a:lnSpc>
            </a:pPr>
            <a:r>
              <a:rPr lang="en-US"/>
              <a:t>The Bretton Woods system was only viable when the U.S. inflation rate was low, and the U.S. did not run a balance of payments deficit, and so it collapsed, and currencies began to float against each other.</a:t>
            </a:r>
          </a:p>
          <a:p>
            <a:pPr>
              <a:lnSpc>
                <a:spcPct val="90000"/>
              </a:lnSpc>
            </a:pP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58F0FD-AA03-43CB-88DC-64C43ED84798}" type="slidenum">
              <a:rPr lang="en-US"/>
              <a:pPr/>
              <a:t>9</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pPr>
              <a:lnSpc>
                <a:spcPct val="90000"/>
              </a:lnSpc>
            </a:pPr>
            <a:r>
              <a:rPr lang="en-US" sz="1000" dirty="0"/>
              <a:t>As part of the Bretton Woods agreement, two multinational institutions were established.</a:t>
            </a:r>
          </a:p>
          <a:p>
            <a:pPr>
              <a:lnSpc>
                <a:spcPct val="90000"/>
              </a:lnSpc>
            </a:pPr>
            <a:r>
              <a:rPr lang="en-US" sz="1000" dirty="0"/>
              <a:t>The first, the </a:t>
            </a:r>
            <a:r>
              <a:rPr lang="en-US" sz="1000" b="1" dirty="0"/>
              <a:t>International Monetary Fund</a:t>
            </a:r>
            <a:r>
              <a:rPr lang="en-US" sz="1000" dirty="0"/>
              <a:t> or </a:t>
            </a:r>
            <a:r>
              <a:rPr lang="en-US" sz="1000" b="1" dirty="0"/>
              <a:t>IMF</a:t>
            </a:r>
            <a:r>
              <a:rPr lang="en-US" sz="1000" dirty="0"/>
              <a:t>, was designed to maintain order in the international monetary system.  </a:t>
            </a:r>
          </a:p>
          <a:p>
            <a:pPr>
              <a:lnSpc>
                <a:spcPct val="90000"/>
              </a:lnSpc>
            </a:pPr>
            <a:r>
              <a:rPr lang="en-US" sz="1000" dirty="0"/>
              <a:t>The goal of the second, the </a:t>
            </a:r>
            <a:r>
              <a:rPr lang="en-US" sz="1000" b="1" dirty="0"/>
              <a:t>World Bank</a:t>
            </a:r>
            <a:r>
              <a:rPr lang="en-US" sz="1000" dirty="0"/>
              <a:t>, was to promote general economic development. </a:t>
            </a:r>
          </a:p>
          <a:p>
            <a:pPr>
              <a:lnSpc>
                <a:spcPct val="90000"/>
              </a:lnSpc>
            </a:pPr>
            <a:r>
              <a:rPr lang="en-US" sz="1000" dirty="0"/>
              <a:t>Why was the IMF important?</a:t>
            </a:r>
          </a:p>
          <a:p>
            <a:pPr>
              <a:lnSpc>
                <a:spcPct val="90000"/>
              </a:lnSpc>
            </a:pPr>
            <a:r>
              <a:rPr lang="en-US" sz="1000" dirty="0"/>
              <a:t>The IMF, using a combination of </a:t>
            </a:r>
            <a:r>
              <a:rPr lang="en-US" sz="1000" b="1" dirty="0"/>
              <a:t>flexibility</a:t>
            </a:r>
            <a:r>
              <a:rPr lang="en-US" sz="1000" dirty="0"/>
              <a:t> and </a:t>
            </a:r>
            <a:r>
              <a:rPr lang="en-US" sz="1000" b="1" dirty="0"/>
              <a:t>discipline</a:t>
            </a:r>
            <a:r>
              <a:rPr lang="en-US" sz="1000" dirty="0"/>
              <a:t>, was responsible for executing the main objectives of the Bretton Woods agreement, with the goal of avoiding the chaos that occurred during the time between the wars. </a:t>
            </a:r>
          </a:p>
          <a:p>
            <a:pPr>
              <a:lnSpc>
                <a:spcPct val="90000"/>
              </a:lnSpc>
            </a:pPr>
            <a:r>
              <a:rPr lang="en-US" sz="1000" dirty="0"/>
              <a:t>Let’s talk a bit more about the discipline imposed by the IMF.  </a:t>
            </a:r>
          </a:p>
          <a:p>
            <a:pPr>
              <a:lnSpc>
                <a:spcPct val="90000"/>
              </a:lnSpc>
            </a:pPr>
            <a:r>
              <a:rPr lang="en-US" sz="1000" dirty="0"/>
              <a:t>The fixed exchange rate system provides discipline in two ways.  First, the need to maintain a fixed exchange rate limits competitive devaluations and brings stability to the world trade environment.  </a:t>
            </a:r>
          </a:p>
          <a:p>
            <a:pPr>
              <a:lnSpc>
                <a:spcPct val="90000"/>
              </a:lnSpc>
            </a:pPr>
            <a:r>
              <a:rPr lang="en-US" sz="1000" dirty="0"/>
              <a:t>Second, because the system imposes monetary discipline on countries, inflation is limited.  </a:t>
            </a:r>
          </a:p>
          <a:p>
            <a:pPr>
              <a:lnSpc>
                <a:spcPct val="90000"/>
              </a:lnSpc>
            </a:pPr>
            <a:r>
              <a:rPr lang="en-US" sz="1000" dirty="0"/>
              <a:t>So, fixed exchange rates help control inflation and force economic discipline on countries. </a:t>
            </a:r>
          </a:p>
          <a:p>
            <a:pPr>
              <a:lnSpc>
                <a:spcPct val="90000"/>
              </a:lnSpc>
            </a:pPr>
            <a:r>
              <a:rPr lang="en-US" sz="1000" dirty="0"/>
              <a:t>Why was flexibility important?</a:t>
            </a:r>
          </a:p>
          <a:p>
            <a:pPr>
              <a:lnSpc>
                <a:spcPct val="90000"/>
              </a:lnSpc>
            </a:pPr>
            <a:r>
              <a:rPr lang="en-US" sz="1000" dirty="0"/>
              <a:t>Well, representatives at the meeting recognized that a rigid policy of fixed exchange rates would be too inflexible in a more global world.  </a:t>
            </a:r>
          </a:p>
          <a:p>
            <a:pPr>
              <a:lnSpc>
                <a:spcPct val="90000"/>
              </a:lnSpc>
            </a:pPr>
            <a:r>
              <a:rPr lang="en-US" sz="1000" dirty="0"/>
              <a:t>So, instead, the IMF created a fund using contributions from members that gave it the ability to lend foreign currencies to members to tide them over during short term balance of payments deficits when implementing a rapid tightening of monetary or fiscal policy would harm the domestic employment situation. </a:t>
            </a:r>
          </a:p>
          <a:p>
            <a:pPr>
              <a:lnSpc>
                <a:spcPct val="90000"/>
              </a:lnSpc>
            </a:pPr>
            <a:endParaRPr lang="en-US" sz="1000" dirty="0"/>
          </a:p>
          <a:p>
            <a:pPr>
              <a:lnSpc>
                <a:spcPct val="90000"/>
              </a:lnSpc>
            </a:pPr>
            <a:endParaRPr lang="en-US" sz="9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31"/>
          <p:cNvSpPr>
            <a:spLocks noGrp="1" noChangeArrowheads="1"/>
          </p:cNvSpPr>
          <p:nvPr>
            <p:ph type="sldNum" sz="quarter" idx="5"/>
          </p:nvPr>
        </p:nvSpPr>
        <p:spPr>
          <a:noFill/>
        </p:spPr>
        <p:txBody>
          <a:bodyPr/>
          <a:lstStyle/>
          <a:p>
            <a:fld id="{F5B56C33-3CE7-482A-97F5-F59E8E18F02B}" type="slidenum">
              <a:rPr lang="en-US"/>
              <a:pPr/>
              <a:t>10</a:t>
            </a:fld>
            <a:endParaRPr 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31"/>
          <p:cNvSpPr>
            <a:spLocks noGrp="1" noChangeArrowheads="1"/>
          </p:cNvSpPr>
          <p:nvPr>
            <p:ph type="sldNum" sz="quarter" idx="5"/>
          </p:nvPr>
        </p:nvSpPr>
        <p:spPr>
          <a:noFill/>
        </p:spPr>
        <p:txBody>
          <a:bodyPr/>
          <a:lstStyle/>
          <a:p>
            <a:fld id="{317B9210-97B0-4427-B0F8-9EF82D056FB9}" type="slidenum">
              <a:rPr lang="en-US"/>
              <a:pPr/>
              <a:t>11</a:t>
            </a:fld>
            <a:endParaRPr lang="en-US"/>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31"/>
          <p:cNvSpPr>
            <a:spLocks noGrp="1" noChangeArrowheads="1"/>
          </p:cNvSpPr>
          <p:nvPr>
            <p:ph type="sldNum" sz="quarter" idx="5"/>
          </p:nvPr>
        </p:nvSpPr>
        <p:spPr>
          <a:noFill/>
        </p:spPr>
        <p:txBody>
          <a:bodyPr/>
          <a:lstStyle/>
          <a:p>
            <a:fld id="{272249AE-DF5A-4F36-BEFB-B5E7DFFF9442}" type="slidenum">
              <a:rPr lang="en-US"/>
              <a:pPr/>
              <a:t>12</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normAutofit fontScale="70000" lnSpcReduction="20000"/>
          </a:bodyPr>
          <a:lstStyle/>
          <a:p>
            <a:r>
              <a:rPr lang="en-CA" sz="1200" b="1" i="0" kern="1200" dirty="0" smtClean="0">
                <a:solidFill>
                  <a:schemeClr val="tx1"/>
                </a:solidFill>
                <a:effectLst/>
                <a:latin typeface="Lucida Grande" pitchFamily="124" charset="0"/>
                <a:ea typeface="ヒラギノ角ゴ Pro W3" pitchFamily="124" charset="-128"/>
                <a:cs typeface="+mn-cs"/>
              </a:rPr>
              <a:t>How member countries’ quotas are determined</a:t>
            </a:r>
          </a:p>
          <a:p>
            <a:r>
              <a:rPr lang="en-CA" sz="1200" b="0" i="0" kern="1200" dirty="0" smtClean="0">
                <a:solidFill>
                  <a:schemeClr val="tx1"/>
                </a:solidFill>
                <a:effectLst/>
                <a:latin typeface="Lucida Grande" pitchFamily="124" charset="0"/>
                <a:ea typeface="ヒラギノ角ゴ Pro W3" pitchFamily="124" charset="-128"/>
                <a:cs typeface="+mn-cs"/>
              </a:rPr>
              <a:t>When a country joins the IMF, it is assigned an initial quota in the same range as the </a:t>
            </a:r>
            <a:r>
              <a:rPr lang="en-CA" sz="1200" b="0" i="0" u="none" strike="noStrike" kern="1200" dirty="0" smtClean="0">
                <a:solidFill>
                  <a:schemeClr val="tx1"/>
                </a:solidFill>
                <a:effectLst/>
                <a:latin typeface="Lucida Grande" pitchFamily="124" charset="0"/>
                <a:ea typeface="ヒラギノ角ゴ Pro W3" pitchFamily="124" charset="-128"/>
                <a:cs typeface="+mn-cs"/>
                <a:hlinkClick r:id="rId3"/>
              </a:rPr>
              <a:t>quotas of existing members</a:t>
            </a:r>
            <a:r>
              <a:rPr lang="en-CA" sz="1200" b="0" i="0" kern="1200" dirty="0" smtClean="0">
                <a:solidFill>
                  <a:schemeClr val="tx1"/>
                </a:solidFill>
                <a:effectLst/>
                <a:latin typeface="Lucida Grande" pitchFamily="124" charset="0"/>
                <a:ea typeface="ヒラギノ角ゴ Pro W3" pitchFamily="124" charset="-128"/>
                <a:cs typeface="+mn-cs"/>
              </a:rPr>
              <a:t> that are broadly comparable in economic size and characteristics. The IMF uses a quota formula to guide the assessment of a member’s relative position.</a:t>
            </a:r>
          </a:p>
          <a:p>
            <a:r>
              <a:rPr lang="en-CA" sz="1200" b="0" i="0" kern="1200" dirty="0" smtClean="0">
                <a:solidFill>
                  <a:schemeClr val="tx1"/>
                </a:solidFill>
                <a:effectLst/>
                <a:latin typeface="Lucida Grande" pitchFamily="124" charset="0"/>
                <a:ea typeface="ヒラギノ角ゴ Pro W3" pitchFamily="124" charset="-128"/>
                <a:cs typeface="+mn-cs"/>
              </a:rPr>
              <a:t>The current </a:t>
            </a:r>
            <a:r>
              <a:rPr lang="en-CA" sz="1200" b="0" i="0" u="none" strike="noStrike" kern="1200" dirty="0" smtClean="0">
                <a:solidFill>
                  <a:schemeClr val="tx1"/>
                </a:solidFill>
                <a:effectLst/>
                <a:latin typeface="Lucida Grande" pitchFamily="124" charset="0"/>
                <a:ea typeface="ヒラギノ角ゴ Pro W3" pitchFamily="124" charset="-128"/>
                <a:cs typeface="+mn-cs"/>
                <a:hlinkClick r:id="rId4"/>
              </a:rPr>
              <a:t>quota formula</a:t>
            </a:r>
            <a:r>
              <a:rPr lang="en-CA" sz="1200" b="0" i="0" kern="1200" dirty="0" smtClean="0">
                <a:solidFill>
                  <a:schemeClr val="tx1"/>
                </a:solidFill>
                <a:effectLst/>
                <a:latin typeface="Lucida Grande" pitchFamily="124" charset="0"/>
                <a:ea typeface="ヒラギノ角ゴ Pro W3" pitchFamily="124" charset="-128"/>
                <a:cs typeface="+mn-cs"/>
              </a:rPr>
              <a:t> is a weighted average of GDP (weight of 50 percent), openness (30 percent), economic variability (15 percent), and international reserves (5 percent). For this purpose, GDP is measured as a blend of GDP based on market exchange rates (weight of 60 percent) and on PPP exchange rates (40 percent). The formula also includes a “compression factor” that reduces the dispersion in calculated quota shares across members.</a:t>
            </a:r>
          </a:p>
          <a:p>
            <a:r>
              <a:rPr lang="en-CA" sz="1200" b="0" i="0" kern="1200" dirty="0" smtClean="0">
                <a:solidFill>
                  <a:schemeClr val="tx1"/>
                </a:solidFill>
                <a:effectLst/>
                <a:latin typeface="Lucida Grande" pitchFamily="124" charset="0"/>
                <a:ea typeface="ヒラギノ角ゴ Pro W3" pitchFamily="124" charset="-128"/>
                <a:cs typeface="+mn-cs"/>
              </a:rPr>
              <a:t>Quotas are denominated in </a:t>
            </a:r>
            <a:r>
              <a:rPr lang="en-CA" sz="1200" b="0" i="0" u="none" strike="noStrike" kern="1200" dirty="0" smtClean="0">
                <a:solidFill>
                  <a:schemeClr val="tx1"/>
                </a:solidFill>
                <a:effectLst/>
                <a:latin typeface="Lucida Grande" pitchFamily="124" charset="0"/>
                <a:ea typeface="ヒラギノ角ゴ Pro W3" pitchFamily="124" charset="-128"/>
                <a:cs typeface="+mn-cs"/>
                <a:hlinkClick r:id="rId5"/>
              </a:rPr>
              <a:t>Special Drawing Rights (SDRs)</a:t>
            </a:r>
            <a:r>
              <a:rPr lang="en-CA" sz="1200" b="0" i="0" kern="1200" dirty="0" smtClean="0">
                <a:solidFill>
                  <a:schemeClr val="tx1"/>
                </a:solidFill>
                <a:effectLst/>
                <a:latin typeface="Lucida Grande" pitchFamily="124" charset="0"/>
                <a:ea typeface="ヒラギノ角ゴ Pro W3" pitchFamily="124" charset="-128"/>
                <a:cs typeface="+mn-cs"/>
              </a:rPr>
              <a:t>, the IMF’s unit of account. The largest member of the IMF is the United States, with a current quota of SDR 42.1 billion (about $68 billion), and the smallest member is Tuvalu, with a current quota of SDR 1.8 million (about $2.9 million).</a:t>
            </a:r>
          </a:p>
          <a:p>
            <a:r>
              <a:rPr lang="en-CA" sz="1200" b="1" i="0" kern="1200" dirty="0" smtClean="0">
                <a:solidFill>
                  <a:schemeClr val="tx1"/>
                </a:solidFill>
                <a:effectLst/>
                <a:latin typeface="Lucida Grande" pitchFamily="124" charset="0"/>
                <a:ea typeface="ヒラギノ角ゴ Pro W3" pitchFamily="124" charset="-128"/>
                <a:cs typeface="+mn-cs"/>
              </a:rPr>
              <a:t>Quotas play several key roles in the IMF</a:t>
            </a:r>
          </a:p>
          <a:p>
            <a:r>
              <a:rPr lang="en-CA" sz="1200" b="0" i="0" kern="1200" dirty="0" smtClean="0">
                <a:solidFill>
                  <a:schemeClr val="tx1"/>
                </a:solidFill>
                <a:effectLst/>
                <a:latin typeface="Lucida Grande" pitchFamily="124" charset="0"/>
                <a:ea typeface="ヒラギノ角ゴ Pro W3" pitchFamily="124" charset="-128"/>
                <a:cs typeface="+mn-cs"/>
              </a:rPr>
              <a:t>A member's quota delineates basic aspects of its financial and organizational relationship with the IMF, including:</a:t>
            </a:r>
            <a:br>
              <a:rPr lang="en-CA" sz="1200" b="0" i="0" kern="1200" dirty="0" smtClean="0">
                <a:solidFill>
                  <a:schemeClr val="tx1"/>
                </a:solidFill>
                <a:effectLst/>
                <a:latin typeface="Lucida Grande" pitchFamily="124" charset="0"/>
                <a:ea typeface="ヒラギノ角ゴ Pro W3" pitchFamily="124" charset="-128"/>
                <a:cs typeface="+mn-cs"/>
              </a:rPr>
            </a:br>
            <a:r>
              <a:rPr lang="en-CA" sz="1200" b="1" i="0" kern="1200" dirty="0" smtClean="0">
                <a:solidFill>
                  <a:schemeClr val="tx1"/>
                </a:solidFill>
                <a:effectLst/>
                <a:latin typeface="Lucida Grande" pitchFamily="124" charset="0"/>
                <a:ea typeface="ヒラギノ角ゴ Pro W3" pitchFamily="124" charset="-128"/>
                <a:cs typeface="+mn-cs"/>
              </a:rPr>
              <a:t>Subscriptions (quota share)</a:t>
            </a:r>
            <a:r>
              <a:rPr lang="en-CA" sz="1200" b="0" i="0" kern="1200" dirty="0" smtClean="0">
                <a:solidFill>
                  <a:schemeClr val="tx1"/>
                </a:solidFill>
                <a:effectLst/>
                <a:latin typeface="Lucida Grande" pitchFamily="124" charset="0"/>
                <a:ea typeface="ヒラギノ角ゴ Pro W3" pitchFamily="124" charset="-128"/>
                <a:cs typeface="+mn-cs"/>
              </a:rPr>
              <a:t>. A member's quota subscription determines the maximum amount of </a:t>
            </a:r>
            <a:r>
              <a:rPr lang="en-CA" sz="1200" b="0" i="0" u="none" strike="noStrike" kern="1200" dirty="0" smtClean="0">
                <a:solidFill>
                  <a:schemeClr val="tx1"/>
                </a:solidFill>
                <a:effectLst/>
                <a:latin typeface="Lucida Grande" pitchFamily="124" charset="0"/>
                <a:ea typeface="ヒラギノ角ゴ Pro W3" pitchFamily="124" charset="-128"/>
                <a:cs typeface="+mn-cs"/>
                <a:hlinkClick r:id="rId6"/>
              </a:rPr>
              <a:t>financial resources</a:t>
            </a:r>
            <a:r>
              <a:rPr lang="en-CA" sz="1200" b="0" i="0" kern="1200" dirty="0" smtClean="0">
                <a:solidFill>
                  <a:schemeClr val="tx1"/>
                </a:solidFill>
                <a:effectLst/>
                <a:latin typeface="Lucida Grande" pitchFamily="124" charset="0"/>
                <a:ea typeface="ヒラギノ角ゴ Pro W3" pitchFamily="124" charset="-128"/>
                <a:cs typeface="+mn-cs"/>
              </a:rPr>
              <a:t> the member is obliged to provide to the IMF. A member must pay its subscription in full upon joining the Fund: up to 25 percent must be paid in SDRs or widely accepted currencies (such as the U.S. dollar, the euro, the yen, or the pound sterling), while the rest is paid in the member's own currency.</a:t>
            </a:r>
          </a:p>
          <a:p>
            <a:r>
              <a:rPr lang="en-CA" sz="1200" b="1" i="0" kern="1200" dirty="0" smtClean="0">
                <a:solidFill>
                  <a:schemeClr val="tx1"/>
                </a:solidFill>
                <a:effectLst/>
                <a:latin typeface="Lucida Grande" pitchFamily="124" charset="0"/>
                <a:ea typeface="ヒラギノ角ゴ Pro W3" pitchFamily="124" charset="-128"/>
                <a:cs typeface="+mn-cs"/>
              </a:rPr>
              <a:t>Voting power (voting share)</a:t>
            </a:r>
            <a:r>
              <a:rPr lang="en-CA" sz="1200" b="0" i="0" kern="1200" dirty="0" smtClean="0">
                <a:solidFill>
                  <a:schemeClr val="tx1"/>
                </a:solidFill>
                <a:effectLst/>
                <a:latin typeface="Lucida Grande" pitchFamily="124" charset="0"/>
                <a:ea typeface="ヒラギノ角ゴ Pro W3" pitchFamily="124" charset="-128"/>
                <a:cs typeface="+mn-cs"/>
              </a:rPr>
              <a:t>. The quota largely determines a member's voting power in IMF decisions. Each IMF member’s votes are comprised of basic votes plus one additional vote for each SDR 100,000 of quota. The 2008 reform fixed the number of basic votes at 5.502 percent of total votes. The current number of basic votes represents close to a tripling of the number prior to the effectiveness of the 2008 reform.</a:t>
            </a:r>
          </a:p>
          <a:p>
            <a:r>
              <a:rPr lang="en-CA" sz="1200" b="1" i="0" kern="1200" dirty="0" smtClean="0">
                <a:solidFill>
                  <a:schemeClr val="tx1"/>
                </a:solidFill>
                <a:effectLst/>
                <a:latin typeface="Lucida Grande" pitchFamily="124" charset="0"/>
                <a:ea typeface="ヒラギノ角ゴ Pro W3" pitchFamily="124" charset="-128"/>
                <a:cs typeface="+mn-cs"/>
              </a:rPr>
              <a:t>Access to financing</a:t>
            </a:r>
            <a:r>
              <a:rPr lang="en-CA" sz="1200" b="0" i="0" kern="1200" dirty="0" smtClean="0">
                <a:solidFill>
                  <a:schemeClr val="tx1"/>
                </a:solidFill>
                <a:effectLst/>
                <a:latin typeface="Lucida Grande" pitchFamily="124" charset="0"/>
                <a:ea typeface="ヒラギノ角ゴ Pro W3" pitchFamily="124" charset="-128"/>
                <a:cs typeface="+mn-cs"/>
              </a:rPr>
              <a:t>. The amount of financing a member can obtain from the IMF (its access limit) is based on its quota. For example, under </a:t>
            </a:r>
            <a:r>
              <a:rPr lang="en-CA" sz="1200" b="0" i="0" u="none" strike="noStrike" kern="1200" dirty="0" smtClean="0">
                <a:solidFill>
                  <a:schemeClr val="tx1"/>
                </a:solidFill>
                <a:effectLst/>
                <a:latin typeface="Lucida Grande" pitchFamily="124" charset="0"/>
                <a:ea typeface="ヒラギノ角ゴ Pro W3" pitchFamily="124" charset="-128"/>
                <a:cs typeface="+mn-cs"/>
                <a:hlinkClick r:id="rId7"/>
              </a:rPr>
              <a:t>Stand-By and Extended Arrangements</a:t>
            </a:r>
            <a:r>
              <a:rPr lang="en-CA" sz="1200" b="0" i="0" kern="1200" dirty="0" smtClean="0">
                <a:solidFill>
                  <a:schemeClr val="tx1"/>
                </a:solidFill>
                <a:effectLst/>
                <a:latin typeface="Lucida Grande" pitchFamily="124" charset="0"/>
                <a:ea typeface="ヒラギノ角ゴ Pro W3" pitchFamily="124" charset="-128"/>
                <a:cs typeface="+mn-cs"/>
              </a:rPr>
              <a:t>, a member can borrow up to 200 percent of its quota annually and 600 percent cumulatively. However, access may be higher in exceptional circumstances.</a:t>
            </a:r>
          </a:p>
          <a:p>
            <a:pPr eaLnBrk="1" hangingPunct="1"/>
            <a:endParaRPr lang="en-US" dirty="0" smtClean="0"/>
          </a:p>
          <a:p>
            <a:pPr eaLnBrk="1" hangingPunct="1"/>
            <a:r>
              <a:rPr lang="en-US" dirty="0" smtClean="0"/>
              <a:t>CANADA 6,369.2 Million SDR or 2.68% of total and 64.4333 votes </a:t>
            </a:r>
          </a:p>
          <a:p>
            <a:pPr eaLnBrk="1" hangingPunct="1"/>
            <a:r>
              <a:rPr lang="en-US" dirty="0" smtClean="0"/>
              <a:t>US 42, 122 million </a:t>
            </a:r>
            <a:r>
              <a:rPr lang="en-US" dirty="0" err="1" smtClean="0"/>
              <a:t>sdr</a:t>
            </a:r>
            <a:r>
              <a:rPr lang="en-US" dirty="0" smtClean="0"/>
              <a:t> or 17.7% of total and 421,000 votes</a:t>
            </a:r>
          </a:p>
          <a:p>
            <a:pPr eaLnBrk="1" hangingPunct="1"/>
            <a:r>
              <a:rPr lang="en-US" dirty="0" smtClean="0"/>
              <a:t>CHINA 9,525,9 million SDR or 4$ of total and 96,000 votes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7C083C-F887-4840-BE70-79AC464BAC9F}" type="slidenum">
              <a:rPr lang="en-US"/>
              <a:pPr/>
              <a:t>13</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pPr>
              <a:lnSpc>
                <a:spcPct val="80000"/>
              </a:lnSpc>
            </a:pPr>
            <a:r>
              <a:rPr lang="en-US" dirty="0" smtClean="0"/>
              <a:t>Remember</a:t>
            </a:r>
            <a:r>
              <a:rPr lang="en-US" dirty="0"/>
              <a:t>, the IMF was originally established to help maintain the exchange rate system that was set at Bretton Woods.  Today, however, many of the original reasons for its existence are no longer there. </a:t>
            </a:r>
          </a:p>
          <a:p>
            <a:pPr>
              <a:lnSpc>
                <a:spcPct val="80000"/>
              </a:lnSpc>
            </a:pPr>
            <a:r>
              <a:rPr lang="en-US" dirty="0"/>
              <a:t>So, the IMF has redefined its mission, and focuses on lending money to countries that are in financial crisis.   For example, the IMF lent money to several Asian countries in 1997. </a:t>
            </a:r>
          </a:p>
          <a:p>
            <a:pPr>
              <a:lnSpc>
                <a:spcPct val="80000"/>
              </a:lnSpc>
            </a:pPr>
            <a:r>
              <a:rPr lang="en-US" dirty="0"/>
              <a:t>What is a financial crisis?  </a:t>
            </a:r>
          </a:p>
          <a:p>
            <a:pPr>
              <a:lnSpc>
                <a:spcPct val="80000"/>
              </a:lnSpc>
            </a:pPr>
            <a:r>
              <a:rPr lang="en-US" dirty="0"/>
              <a:t>A </a:t>
            </a:r>
            <a:r>
              <a:rPr lang="en-US" b="1" dirty="0"/>
              <a:t>currency crisis</a:t>
            </a:r>
            <a:r>
              <a:rPr lang="en-US" dirty="0"/>
              <a:t> occurs when a speculative attack on the exchange value of a currency results in a sharp depreciation in the currency, or forces the government to expend large amounts of international currency reserves and sharply increase interest rates in an effort to maintain the prevailing exchange rate.</a:t>
            </a:r>
          </a:p>
          <a:p>
            <a:pPr>
              <a:lnSpc>
                <a:spcPct val="80000"/>
              </a:lnSpc>
            </a:pPr>
            <a:r>
              <a:rPr lang="en-US" dirty="0"/>
              <a:t>A </a:t>
            </a:r>
            <a:r>
              <a:rPr lang="en-US" b="1" dirty="0"/>
              <a:t>banking crisis</a:t>
            </a:r>
            <a:r>
              <a:rPr lang="en-US" dirty="0"/>
              <a:t> refers to a situation in which a loss of confidence in the banking system leads to a run on the banks when everyone withdraws their deposits.  </a:t>
            </a:r>
          </a:p>
          <a:p>
            <a:pPr>
              <a:lnSpc>
                <a:spcPct val="80000"/>
              </a:lnSpc>
            </a:pPr>
            <a:r>
              <a:rPr lang="en-US" dirty="0"/>
              <a:t>A </a:t>
            </a:r>
            <a:r>
              <a:rPr lang="en-US" b="1" dirty="0"/>
              <a:t>foreign debt crisis</a:t>
            </a:r>
            <a:r>
              <a:rPr lang="en-US" dirty="0"/>
              <a:t> is a situation in which a country can no longer service its foreign debt obligations.  </a:t>
            </a:r>
          </a:p>
          <a:p>
            <a:pPr>
              <a:lnSpc>
                <a:spcPct val="80000"/>
              </a:lnSpc>
            </a:pPr>
            <a:r>
              <a:rPr lang="en-US" dirty="0"/>
              <a:t>Sometimes these crises occur simultaneously like they did in the 1997 Asian crisis and the 2000-2002 Argentinean crisis.  IMF data show that developing countries are far more likely to experience a currency crisis than developed countries. </a:t>
            </a:r>
          </a:p>
          <a:p>
            <a:pPr>
              <a:lnSpc>
                <a:spcPct val="80000"/>
              </a:lnSpc>
            </a:pPr>
            <a:endParaRPr lang="en-US" dirty="0"/>
          </a:p>
          <a:p>
            <a:pPr>
              <a:lnSpc>
                <a:spcPct val="80000"/>
              </a:lnSpc>
            </a:pPr>
            <a:endParaRPr lang="en-US" sz="10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Criticism of the IMF.  </a:t>
            </a:r>
            <a:r>
              <a:rPr lang="en-US" sz="1200" b="1" kern="1200" dirty="0" smtClean="0">
                <a:solidFill>
                  <a:schemeClr val="tx1"/>
                </a:solidFill>
                <a:effectLst/>
                <a:latin typeface="Lucida Grande" pitchFamily="124" charset="0"/>
                <a:ea typeface="ヒラギノ角ゴ Pro W3" pitchFamily="124" charset="-128"/>
                <a:cs typeface="+mn-cs"/>
              </a:rPr>
              <a:t>(slide 5)</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The IMF has come under fire for its policies.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It has been accused of making economic problems more acute by demanding the countries impose certain programs.  These include:</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Higher interest rates to reduce borrowing and bring down inflation.</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Cutting social programs to reduce government expenditure.</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Introduction of free market mechanisms.</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Pushing for reductions in protectionist policies.</a:t>
            </a:r>
          </a:p>
          <a:p>
            <a:pPr lvl="3"/>
            <a:endParaRPr lang="en-US"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Moral</a:t>
            </a:r>
            <a:r>
              <a:rPr lang="en-US" sz="1200" kern="1200" baseline="0" dirty="0" smtClean="0">
                <a:solidFill>
                  <a:schemeClr val="tx1"/>
                </a:solidFill>
                <a:effectLst/>
                <a:latin typeface="Lucida Grande" pitchFamily="124" charset="0"/>
                <a:ea typeface="ヒラギノ角ゴ Pro W3" pitchFamily="124" charset="-128"/>
                <a:cs typeface="+mn-cs"/>
              </a:rPr>
              <a:t> Hazard – party insulated from risk behaves differently then it would if it were fully exposed to the risk. </a:t>
            </a:r>
            <a:endParaRPr lang="en-US" sz="1200" kern="1200" dirty="0" smtClean="0">
              <a:solidFill>
                <a:schemeClr val="tx1"/>
              </a:solidFill>
              <a:effectLst/>
              <a:latin typeface="Lucida Grande" pitchFamily="124" charset="0"/>
              <a:ea typeface="ヒラギノ角ゴ Pro W3" pitchFamily="124" charset="-128"/>
              <a:cs typeface="+mn-cs"/>
            </a:endParaRPr>
          </a:p>
        </p:txBody>
      </p:sp>
      <p:sp>
        <p:nvSpPr>
          <p:cNvPr id="4" name="Slide Number Placeholder 3"/>
          <p:cNvSpPr>
            <a:spLocks noGrp="1"/>
          </p:cNvSpPr>
          <p:nvPr>
            <p:ph type="sldNum" sz="quarter" idx="10"/>
          </p:nvPr>
        </p:nvSpPr>
        <p:spPr/>
        <p:txBody>
          <a:bodyPr/>
          <a:lstStyle/>
          <a:p>
            <a:fld id="{15448B91-73E0-412B-AC66-7B6E35E8AD3A}" type="slidenum">
              <a:rPr lang="en-US" smtClean="0"/>
              <a:pPr/>
              <a:t>14</a:t>
            </a:fld>
            <a:endParaRPr lang="en-US"/>
          </a:p>
        </p:txBody>
      </p:sp>
    </p:spTree>
    <p:extLst>
      <p:ext uri="{BB962C8B-B14F-4D97-AF65-F5344CB8AC3E}">
        <p14:creationId xmlns:p14="http://schemas.microsoft.com/office/powerpoint/2010/main" val="2058958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Currency Collapses.  </a:t>
            </a:r>
            <a:r>
              <a:rPr lang="en-US" sz="1200" b="1" kern="1200" dirty="0" smtClean="0">
                <a:solidFill>
                  <a:schemeClr val="tx1"/>
                </a:solidFill>
                <a:effectLst/>
                <a:latin typeface="Lucida Grande" pitchFamily="124" charset="0"/>
                <a:ea typeface="ヒラギノ角ゴ Pro W3" pitchFamily="124" charset="-128"/>
                <a:cs typeface="+mn-cs"/>
              </a:rPr>
              <a:t>(slide 6)</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Before leaving our discussion of foreign exchange I would like to talk briefly about why countries have currency problems.  There are quite a few possibilities but many of them are linked.</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Inflation.</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If inflation gets out of hand, and there are a number of underlying reasons for this, then the currency will be driven downward.</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This, in turn, may make inflation worse as imported goods become more expensive.</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External loans.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Government.</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Private.</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Collapse of important markets.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The currencies of countries which depend on particular markets may suffer if that market declines.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May be market for a particular good (oil).</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Or it may be a geographical market.</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Both China &amp; Japan were very worried about being shut out of the US market.</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Investment bubble.</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Too much investment in a country which will not be able to supply an adequate return.</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This is exacerbated if much of the investment comes from outside the country.</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Budget deficits.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Because the government does not take in enough money.</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Because too much of the government’s money is lost to corruption.</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Because of subsidies.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Because of declines in tax revenue.</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Declining economy.</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Using tax breaks for political purposes.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Foreign trade deficits.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Quite often these problems appear together and exacerbate each other.</a:t>
            </a:r>
            <a:endParaRPr lang="en-CA" sz="1200" kern="1200" dirty="0" smtClean="0">
              <a:solidFill>
                <a:schemeClr val="tx1"/>
              </a:solidFill>
              <a:effectLst/>
              <a:latin typeface="Lucida Grande" pitchFamily="124" charset="0"/>
              <a:ea typeface="ヒラギノ角ゴ Pro W3" pitchFamily="124" charset="-128"/>
              <a:cs typeface="+mn-cs"/>
            </a:endParaRPr>
          </a:p>
          <a:p>
            <a:endParaRPr lang="en-CA" dirty="0"/>
          </a:p>
        </p:txBody>
      </p:sp>
      <p:sp>
        <p:nvSpPr>
          <p:cNvPr id="4" name="Slide Number Placeholder 3"/>
          <p:cNvSpPr>
            <a:spLocks noGrp="1"/>
          </p:cNvSpPr>
          <p:nvPr>
            <p:ph type="sldNum" sz="quarter" idx="10"/>
          </p:nvPr>
        </p:nvSpPr>
        <p:spPr/>
        <p:txBody>
          <a:bodyPr/>
          <a:lstStyle/>
          <a:p>
            <a:fld id="{15448B91-73E0-412B-AC66-7B6E35E8AD3A}" type="slidenum">
              <a:rPr lang="en-US" smtClean="0"/>
              <a:pPr/>
              <a:t>15</a:t>
            </a:fld>
            <a:endParaRPr lang="en-US"/>
          </a:p>
        </p:txBody>
      </p:sp>
    </p:spTree>
    <p:extLst>
      <p:ext uri="{BB962C8B-B14F-4D97-AF65-F5344CB8AC3E}">
        <p14:creationId xmlns:p14="http://schemas.microsoft.com/office/powerpoint/2010/main" val="1628498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Chinese Problem and World Exchange Rates.  </a:t>
            </a:r>
            <a:r>
              <a:rPr lang="en-US" sz="1200" b="1" kern="1200" dirty="0" smtClean="0">
                <a:solidFill>
                  <a:schemeClr val="tx1"/>
                </a:solidFill>
                <a:effectLst/>
                <a:latin typeface="Lucida Grande" pitchFamily="124" charset="0"/>
                <a:ea typeface="ヒラギノ角ゴ Pro W3" pitchFamily="124" charset="-128"/>
                <a:cs typeface="+mn-cs"/>
              </a:rPr>
              <a:t>(slide 7)</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Before finishing this lecture I want to turn to one of the more interesting foreign exchange issues the world faces at the moment, China’s </a:t>
            </a:r>
            <a:r>
              <a:rPr lang="en-US" sz="1200" kern="1200" dirty="0" err="1" smtClean="0">
                <a:solidFill>
                  <a:schemeClr val="tx1"/>
                </a:solidFill>
                <a:effectLst/>
                <a:latin typeface="Lucida Grande" pitchFamily="124" charset="0"/>
                <a:ea typeface="ヒラギノ角ゴ Pro W3" pitchFamily="124" charset="-128"/>
                <a:cs typeface="+mn-cs"/>
              </a:rPr>
              <a:t>yuan</a:t>
            </a:r>
            <a:r>
              <a:rPr lang="en-US" sz="1200" kern="1200" dirty="0" smtClean="0">
                <a:solidFill>
                  <a:schemeClr val="tx1"/>
                </a:solidFill>
                <a:effectLst/>
                <a:latin typeface="Lucida Grande" pitchFamily="124" charset="0"/>
                <a:ea typeface="ヒラギノ角ゴ Pro W3" pitchFamily="124" charset="-128"/>
                <a:cs typeface="+mn-cs"/>
              </a:rPr>
              <a:t>.</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As we said the other day the Chinese have a currency which is pegged at a low value to the American dollar.</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This has some big advantages.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Stability with its largest market.</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A price advantage because of its undervalued currency.</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This price advantage is not just in relation to the dollar but against most other currencies.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But it also has some disadvantages.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The potential for inflation.</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Money from many different countries is flowing into China.</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Much of this is in private hands.</a:t>
            </a:r>
            <a:endParaRPr lang="en-CA"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So far inflation hasn’t been too much of a problem but it may become one.</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As the dollar declines, the Chinese government buys American dollars to keep the rates in line.  This has made China one of the biggest holders of American dollars which are decreasing in value.</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If China were to go to a floating exchange rate then the </a:t>
            </a:r>
            <a:r>
              <a:rPr lang="en-US" sz="1200" kern="1200" dirty="0" err="1" smtClean="0">
                <a:solidFill>
                  <a:schemeClr val="tx1"/>
                </a:solidFill>
                <a:effectLst/>
                <a:latin typeface="Lucida Grande" pitchFamily="124" charset="0"/>
                <a:ea typeface="ヒラギノ角ゴ Pro W3" pitchFamily="124" charset="-128"/>
                <a:cs typeface="+mn-cs"/>
              </a:rPr>
              <a:t>yuan</a:t>
            </a:r>
            <a:r>
              <a:rPr lang="en-US" sz="1200" kern="1200" dirty="0" smtClean="0">
                <a:solidFill>
                  <a:schemeClr val="tx1"/>
                </a:solidFill>
                <a:effectLst/>
                <a:latin typeface="Lucida Grande" pitchFamily="124" charset="0"/>
                <a:ea typeface="ヒラギノ角ゴ Pro W3" pitchFamily="124" charset="-128"/>
                <a:cs typeface="+mn-cs"/>
              </a:rPr>
              <a:t> would fall and prices would becomes less competitive.</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Businesses would fail.</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People would lose their jobs.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The banking system is also a problem.</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Too many underperforming loans.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Many made at the government’s suggestion.</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The government is trying to fix this problem but progress has been slow.</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If the currency were freely convertible, a lot of money would be taken out of the banks and changed into other currencies.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Sooner or later China will have to face this problem.</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A direct move to a floating rate is unlikely.</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Some limited moves to increase the value of the </a:t>
            </a:r>
            <a:r>
              <a:rPr lang="en-US" sz="1200" kern="1200" dirty="0" err="1" smtClean="0">
                <a:solidFill>
                  <a:schemeClr val="tx1"/>
                </a:solidFill>
                <a:effectLst/>
                <a:latin typeface="Lucida Grande" pitchFamily="124" charset="0"/>
                <a:ea typeface="ヒラギノ角ゴ Pro W3" pitchFamily="124" charset="-128"/>
                <a:cs typeface="+mn-cs"/>
              </a:rPr>
              <a:t>yuan</a:t>
            </a:r>
            <a:r>
              <a:rPr lang="en-US" sz="1200" kern="1200" dirty="0" smtClean="0">
                <a:solidFill>
                  <a:schemeClr val="tx1"/>
                </a:solidFill>
                <a:effectLst/>
                <a:latin typeface="Lucida Grande" pitchFamily="124" charset="0"/>
                <a:ea typeface="ヒラギノ角ゴ Pro W3" pitchFamily="124" charset="-128"/>
                <a:cs typeface="+mn-cs"/>
              </a:rPr>
              <a:t> have already been made.</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More are likely in the future.</a:t>
            </a:r>
            <a:endParaRPr lang="en-CA" sz="1200" kern="1200" dirty="0" smtClean="0">
              <a:solidFill>
                <a:schemeClr val="tx1"/>
              </a:solidFill>
              <a:effectLst/>
              <a:latin typeface="Lucida Grande" pitchFamily="124" charset="0"/>
              <a:ea typeface="ヒラギノ角ゴ Pro W3" pitchFamily="124" charset="-128"/>
              <a:cs typeface="+mn-cs"/>
            </a:endParaRPr>
          </a:p>
          <a:p>
            <a:endParaRPr lang="en-CA" dirty="0"/>
          </a:p>
        </p:txBody>
      </p:sp>
      <p:sp>
        <p:nvSpPr>
          <p:cNvPr id="4" name="Slide Number Placeholder 3"/>
          <p:cNvSpPr>
            <a:spLocks noGrp="1"/>
          </p:cNvSpPr>
          <p:nvPr>
            <p:ph type="sldNum" sz="quarter" idx="10"/>
          </p:nvPr>
        </p:nvSpPr>
        <p:spPr/>
        <p:txBody>
          <a:bodyPr/>
          <a:lstStyle/>
          <a:p>
            <a:fld id="{15448B91-73E0-412B-AC66-7B6E35E8AD3A}" type="slidenum">
              <a:rPr lang="en-US" smtClean="0"/>
              <a:pPr/>
              <a:t>16</a:t>
            </a:fld>
            <a:endParaRPr lang="en-US"/>
          </a:p>
        </p:txBody>
      </p:sp>
    </p:spTree>
    <p:extLst>
      <p:ext uri="{BB962C8B-B14F-4D97-AF65-F5344CB8AC3E}">
        <p14:creationId xmlns:p14="http://schemas.microsoft.com/office/powerpoint/2010/main" val="2844274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World Bank.  </a:t>
            </a:r>
            <a:r>
              <a:rPr lang="en-US" sz="1200" b="1" kern="1200" dirty="0" smtClean="0">
                <a:solidFill>
                  <a:schemeClr val="tx1"/>
                </a:solidFill>
                <a:effectLst/>
                <a:latin typeface="Lucida Grande" pitchFamily="124" charset="0"/>
                <a:ea typeface="ヒラギノ角ゴ Pro W3" pitchFamily="124" charset="-128"/>
                <a:cs typeface="+mn-cs"/>
              </a:rPr>
              <a:t>(slide 8)</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The World Bank, which was also set up at Bretton Woods, plays a rather different role in international monetary affairs.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When a country gets into trouble and its currency begins to decline, the IMF can lend it money to support the currency.</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The World Bank can lend money so that a country can restructure its economy.</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The World Bank usually follows a path of strict market economy.  It prefers: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Few subsidies.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Smaller government sector.</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Privatizing government businesses.</a:t>
            </a:r>
            <a:endParaRPr lang="en-CA"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A balanced budget.</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This has often led to hardship for both countries and their citizens, at least in the short term.</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This has, in turn, led to resistance from some groups.</a:t>
            </a:r>
            <a:endParaRPr lang="en-CA"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In recent years the World Bank has admitted that it may have been too strict at times but it has not changed its prescription very much.</a:t>
            </a:r>
            <a:endParaRPr lang="en-CA" sz="1200" kern="1200" dirty="0" smtClean="0">
              <a:solidFill>
                <a:schemeClr val="tx1"/>
              </a:solidFill>
              <a:effectLst/>
              <a:latin typeface="Lucida Grande" pitchFamily="124" charset="0"/>
              <a:ea typeface="ヒラギノ角ゴ Pro W3" pitchFamily="124" charset="-128"/>
              <a:cs typeface="+mn-cs"/>
            </a:endParaRPr>
          </a:p>
          <a:p>
            <a:endParaRPr lang="en-CA" dirty="0"/>
          </a:p>
        </p:txBody>
      </p:sp>
      <p:sp>
        <p:nvSpPr>
          <p:cNvPr id="4" name="Slide Number Placeholder 3"/>
          <p:cNvSpPr>
            <a:spLocks noGrp="1"/>
          </p:cNvSpPr>
          <p:nvPr>
            <p:ph type="sldNum" sz="quarter" idx="10"/>
          </p:nvPr>
        </p:nvSpPr>
        <p:spPr/>
        <p:txBody>
          <a:bodyPr/>
          <a:lstStyle/>
          <a:p>
            <a:fld id="{15448B91-73E0-412B-AC66-7B6E35E8AD3A}" type="slidenum">
              <a:rPr lang="en-US" smtClean="0"/>
              <a:pPr/>
              <a:t>17</a:t>
            </a:fld>
            <a:endParaRPr lang="en-US"/>
          </a:p>
        </p:txBody>
      </p:sp>
    </p:spTree>
    <p:extLst>
      <p:ext uri="{BB962C8B-B14F-4D97-AF65-F5344CB8AC3E}">
        <p14:creationId xmlns:p14="http://schemas.microsoft.com/office/powerpoint/2010/main" val="1752748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15448B91-73E0-412B-AC66-7B6E35E8AD3A}" type="slidenum">
              <a:rPr lang="en-US" smtClean="0"/>
              <a:pPr/>
              <a:t>18</a:t>
            </a:fld>
            <a:endParaRPr lang="en-US"/>
          </a:p>
        </p:txBody>
      </p:sp>
    </p:spTree>
    <p:extLst>
      <p:ext uri="{BB962C8B-B14F-4D97-AF65-F5344CB8AC3E}">
        <p14:creationId xmlns:p14="http://schemas.microsoft.com/office/powerpoint/2010/main" val="3841906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15448B91-73E0-412B-AC66-7B6E35E8AD3A}" type="slidenum">
              <a:rPr lang="en-US" smtClean="0"/>
              <a:pPr/>
              <a:t>19</a:t>
            </a:fld>
            <a:endParaRPr lang="en-US"/>
          </a:p>
        </p:txBody>
      </p:sp>
    </p:spTree>
    <p:extLst>
      <p:ext uri="{BB962C8B-B14F-4D97-AF65-F5344CB8AC3E}">
        <p14:creationId xmlns:p14="http://schemas.microsoft.com/office/powerpoint/2010/main" val="3891093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p:spPr>
        <p:txBody>
          <a:bodyPr/>
          <a:lstStyle/>
          <a:p>
            <a:pPr>
              <a:buFontTx/>
              <a:buChar char="-"/>
            </a:pPr>
            <a:r>
              <a:rPr lang="en-US" b="1" smtClean="0">
                <a:latin typeface="Times" pitchFamily="18" charset="0"/>
                <a:ea typeface="Osaka"/>
                <a:cs typeface="Osaka"/>
              </a:rPr>
              <a:t>Singapore tops the ranking </a:t>
            </a:r>
            <a:r>
              <a:rPr lang="en-US" smtClean="0">
                <a:latin typeface="Times" pitchFamily="18" charset="0"/>
                <a:ea typeface="Osaka"/>
                <a:cs typeface="Osaka"/>
              </a:rPr>
              <a:t>for 5 years in a row. </a:t>
            </a:r>
          </a:p>
          <a:p>
            <a:pPr>
              <a:buFontTx/>
              <a:buChar char="-"/>
            </a:pPr>
            <a:r>
              <a:rPr lang="en-US" b="1" smtClean="0">
                <a:latin typeface="Times" pitchFamily="18" charset="0"/>
                <a:ea typeface="Osaka"/>
                <a:cs typeface="Osaka"/>
              </a:rPr>
              <a:t>Change continued at the top. </a:t>
            </a:r>
            <a:r>
              <a:rPr lang="en-US" smtClean="0">
                <a:latin typeface="Times" pitchFamily="18" charset="0"/>
                <a:ea typeface="Osaka"/>
                <a:cs typeface="Osaka"/>
              </a:rPr>
              <a:t>Among top 25 economies, 18 made it easier to do business this past year. </a:t>
            </a:r>
          </a:p>
          <a:p>
            <a:pPr>
              <a:buFontTx/>
              <a:buChar char="-"/>
            </a:pPr>
            <a:r>
              <a:rPr lang="en-US" smtClean="0">
                <a:latin typeface="Times" pitchFamily="18" charset="0"/>
                <a:ea typeface="Osaka"/>
                <a:cs typeface="Osaka"/>
              </a:rPr>
              <a:t>Among the top 25, </a:t>
            </a:r>
            <a:r>
              <a:rPr lang="en-US" b="1" smtClean="0">
                <a:latin typeface="Times" pitchFamily="18" charset="0"/>
                <a:ea typeface="Osaka"/>
                <a:cs typeface="Osaka"/>
              </a:rPr>
              <a:t>Sweden improved the most</a:t>
            </a:r>
            <a:r>
              <a:rPr lang="en-US" smtClean="0">
                <a:latin typeface="Times" pitchFamily="18" charset="0"/>
                <a:ea typeface="Osaka"/>
                <a:cs typeface="Osaka"/>
              </a:rPr>
              <a:t>, from 18 to 14 in rankings. It:</a:t>
            </a:r>
          </a:p>
          <a:p>
            <a:pPr lvl="1">
              <a:buFontTx/>
              <a:buChar char="-"/>
            </a:pPr>
            <a:r>
              <a:rPr lang="en-US" smtClean="0">
                <a:latin typeface="Times" pitchFamily="18" charset="0"/>
                <a:ea typeface="Osaka"/>
                <a:cs typeface="Osaka"/>
              </a:rPr>
              <a:t>reduced the minimum capital requirement for business start-up</a:t>
            </a:r>
          </a:p>
          <a:p>
            <a:pPr lvl="1">
              <a:buFontTx/>
              <a:buChar char="-"/>
            </a:pPr>
            <a:r>
              <a:rPr lang="en-US" smtClean="0">
                <a:latin typeface="Times" pitchFamily="18" charset="0"/>
                <a:ea typeface="Osaka"/>
                <a:cs typeface="Osaka"/>
              </a:rPr>
              <a:t>streamlined property registration</a:t>
            </a:r>
          </a:p>
          <a:p>
            <a:pPr lvl="1">
              <a:buFontTx/>
              <a:buChar char="-"/>
            </a:pPr>
            <a:r>
              <a:rPr lang="en-US" smtClean="0">
                <a:latin typeface="Times" pitchFamily="18" charset="0"/>
                <a:ea typeface="Osaka"/>
                <a:cs typeface="Osaka"/>
              </a:rPr>
              <a:t>strengthened investor protections by increasing requirements for corporate disclosure and regulating the approval of transactions between interested parties </a:t>
            </a:r>
          </a:p>
        </p:txBody>
      </p:sp>
      <p:sp>
        <p:nvSpPr>
          <p:cNvPr id="41988" name="Slide Number Placeholder 3"/>
          <p:cNvSpPr>
            <a:spLocks noGrp="1"/>
          </p:cNvSpPr>
          <p:nvPr>
            <p:ph type="sldNum" sz="quarter" idx="5"/>
          </p:nvPr>
        </p:nvSpPr>
        <p:spPr>
          <a:noFill/>
        </p:spPr>
        <p:txBody>
          <a:bodyPr/>
          <a:lstStyle/>
          <a:p>
            <a:fld id="{9E195CE6-DD9F-4558-8730-3A370CB261EB}" type="slidenum">
              <a:rPr lang="en-US"/>
              <a:pPr/>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p:spPr>
        <p:txBody>
          <a:bodyPr/>
          <a:lstStyle/>
          <a:p>
            <a:pPr defTabSz="896583"/>
            <a:r>
              <a:rPr lang="en-US" dirty="0" smtClean="0">
                <a:latin typeface="Times" pitchFamily="18" charset="0"/>
                <a:ea typeface="Osaka"/>
                <a:cs typeface="Osaka"/>
              </a:rPr>
              <a:t>Globally, Doing business remains </a:t>
            </a:r>
            <a:r>
              <a:rPr lang="en-US" b="1" dirty="0" smtClean="0">
                <a:latin typeface="Times" pitchFamily="18" charset="0"/>
                <a:ea typeface="Osaka"/>
                <a:cs typeface="Osaka"/>
              </a:rPr>
              <a:t>easiest in OECD high income economies</a:t>
            </a:r>
            <a:r>
              <a:rPr lang="en-US" dirty="0" smtClean="0">
                <a:latin typeface="Times" pitchFamily="18" charset="0"/>
                <a:ea typeface="Osaka"/>
                <a:cs typeface="Osaka"/>
              </a:rPr>
              <a:t>. Sub-Saharan Africa and South Asia entrepreneurs have it hardest and property protection weakest.</a:t>
            </a:r>
          </a:p>
          <a:p>
            <a:pPr defTabSz="896583"/>
            <a:endParaRPr lang="en-US" dirty="0" smtClean="0">
              <a:latin typeface="Times" pitchFamily="18" charset="0"/>
              <a:ea typeface="Osaka"/>
              <a:cs typeface="Osaka"/>
            </a:endParaRPr>
          </a:p>
          <a:p>
            <a:pPr defTabSz="896583"/>
            <a:endParaRPr lang="en-US" dirty="0" smtClean="0">
              <a:latin typeface="Times" pitchFamily="18" charset="0"/>
              <a:ea typeface="Osaka"/>
              <a:cs typeface="Osaka"/>
            </a:endParaRPr>
          </a:p>
          <a:p>
            <a:pPr defTabSz="896583"/>
            <a:r>
              <a:rPr lang="en-US" dirty="0" smtClean="0">
                <a:latin typeface="Times" pitchFamily="18" charset="0"/>
                <a:ea typeface="Osaka"/>
                <a:cs typeface="Osaka"/>
              </a:rPr>
              <a:t>On average, in SSA, simple transactions are still more complex. For example, while </a:t>
            </a:r>
            <a:r>
              <a:rPr lang="en-US" dirty="0" err="1" smtClean="0">
                <a:latin typeface="Times" pitchFamily="18" charset="0"/>
                <a:ea typeface="Osaka"/>
                <a:cs typeface="Osaka"/>
              </a:rPr>
              <a:t>avg</a:t>
            </a:r>
            <a:r>
              <a:rPr lang="en-US" dirty="0" smtClean="0">
                <a:latin typeface="Times" pitchFamily="18" charset="0"/>
                <a:ea typeface="Osaka"/>
                <a:cs typeface="Osaka"/>
              </a:rPr>
              <a:t> days to import fell from 45 to 38 days, in OECD high income, traders only face 11 days.  In OECD high income, 4 documents are required for export compared to 8 in SSA. </a:t>
            </a:r>
          </a:p>
        </p:txBody>
      </p:sp>
      <p:sp>
        <p:nvSpPr>
          <p:cNvPr id="43012" name="Slide Number Placeholder 3"/>
          <p:cNvSpPr>
            <a:spLocks noGrp="1"/>
          </p:cNvSpPr>
          <p:nvPr>
            <p:ph type="sldNum" sz="quarter" idx="5"/>
          </p:nvPr>
        </p:nvSpPr>
        <p:spPr>
          <a:noFill/>
        </p:spPr>
        <p:txBody>
          <a:bodyPr/>
          <a:lstStyle/>
          <a:p>
            <a:fld id="{26D800EA-CEEC-47B9-BC6A-54580A8675DB}" type="slidenum">
              <a:rPr lang="en-US"/>
              <a:pPr/>
              <a:t>21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r>
              <a:rPr lang="en-US" sz="1000" dirty="0">
                <a:latin typeface="Times" pitchFamily="18" charset="0"/>
                <a:ea typeface="Osaka"/>
                <a:cs typeface="Osaka"/>
              </a:rPr>
              <a:t>Through indicators get a rough sense of regulatory reforms around the world.  </a:t>
            </a:r>
          </a:p>
          <a:p>
            <a:endParaRPr lang="en-US" sz="1000" dirty="0">
              <a:latin typeface="Times" pitchFamily="18" charset="0"/>
              <a:ea typeface="Osaka"/>
              <a:cs typeface="Osaka"/>
            </a:endParaRPr>
          </a:p>
          <a:p>
            <a:r>
              <a:rPr lang="en-US" sz="1000" dirty="0">
                <a:latin typeface="Times" pitchFamily="18" charset="0"/>
                <a:ea typeface="Osaka"/>
                <a:cs typeface="Osaka"/>
              </a:rPr>
              <a:t>213 reforms in 117 economies in 2009/10 </a:t>
            </a:r>
          </a:p>
          <a:p>
            <a:r>
              <a:rPr lang="en-US" sz="1000" dirty="0">
                <a:latin typeface="Times" pitchFamily="18" charset="0"/>
                <a:ea typeface="Osaka"/>
                <a:cs typeface="Osaka"/>
              </a:rPr>
              <a:t>Today, the majority of business regulation reforms take place in developing countries.  The past year, Eastern Europe and Central Asia were the fastest reforming region for the 7</a:t>
            </a:r>
            <a:r>
              <a:rPr lang="en-US" sz="1000" baseline="30000" dirty="0">
                <a:latin typeface="Times" pitchFamily="18" charset="0"/>
                <a:ea typeface="Osaka"/>
                <a:cs typeface="Osaka"/>
              </a:rPr>
              <a:t>th</a:t>
            </a:r>
            <a:r>
              <a:rPr lang="en-US" sz="1000" dirty="0">
                <a:latin typeface="Times" pitchFamily="18" charset="0"/>
                <a:ea typeface="Osaka"/>
                <a:cs typeface="Osaka"/>
              </a:rPr>
              <a:t> year in a row.  While 6-7 years ago, a lot of the regulatory changes were motivated by the prospect of access to the EU, last year, several economies implemented changes in response to the crisis. </a:t>
            </a:r>
          </a:p>
          <a:p>
            <a:endParaRPr lang="en-US" sz="1000" dirty="0">
              <a:latin typeface="Times" pitchFamily="18" charset="0"/>
              <a:ea typeface="Osaka"/>
              <a:cs typeface="Osaka"/>
            </a:endParaRPr>
          </a:p>
          <a:p>
            <a:r>
              <a:rPr lang="en-US" sz="1000" dirty="0">
                <a:latin typeface="Times" pitchFamily="18" charset="0"/>
                <a:ea typeface="Osaka"/>
                <a:cs typeface="Osaka"/>
              </a:rPr>
              <a:t>Pick-up in regulatory reforms in Asia lead by Malaysia, Vietnam. Several emerging economies such as Indonesia, Malaysia and Vietnam took the lead easing start-up, permitting, and property registration processes for small and medium-sized firms, and improving credit information sharing.  As a more recent trend, several Pacific island states overhauled their legal systems inspired by Australia and New Zealand. Samoa, for example, introduced new corporate and receivership laws in 2008 and completed a sweeping land registration reform in 2009. New insolvency legislation is pending in Tonga and Vanuatu, and new secured transaction laws just entered into effect in Solomon Island and Marshall Island. </a:t>
            </a:r>
          </a:p>
          <a:p>
            <a:endParaRPr lang="en-US" sz="1000" dirty="0">
              <a:latin typeface="Times" pitchFamily="18" charset="0"/>
              <a:ea typeface="Osaka"/>
              <a:cs typeface="Osaka"/>
            </a:endParaRPr>
          </a:p>
          <a:p>
            <a:r>
              <a:rPr lang="en-US" sz="1000" dirty="0">
                <a:latin typeface="Times" pitchFamily="18" charset="0"/>
                <a:ea typeface="Osaka"/>
                <a:cs typeface="Osaka"/>
              </a:rPr>
              <a:t>Already last year, the economic crisis had motivated substantial reforms of insolvency proceeding.   In </a:t>
            </a:r>
            <a:r>
              <a:rPr lang="en-US" sz="1000" b="1" dirty="0">
                <a:latin typeface="Times" pitchFamily="18" charset="0"/>
                <a:ea typeface="Osaka"/>
                <a:cs typeface="Osaka"/>
              </a:rPr>
              <a:t>Eastern and Central Europe</a:t>
            </a:r>
            <a:r>
              <a:rPr lang="en-US" sz="1000" dirty="0">
                <a:latin typeface="Times" pitchFamily="18" charset="0"/>
                <a:ea typeface="Osaka"/>
                <a:cs typeface="Osaka"/>
              </a:rPr>
              <a:t>, more than 60% of economies reformed their insolvency regimes over the past two years.  In 2009/10 alone nine economies implemented insolvency reforms (of a total </a:t>
            </a:r>
            <a:r>
              <a:rPr lang="en-US" sz="900" dirty="0">
                <a:latin typeface="Arial" pitchFamily="34" charset="0"/>
                <a:ea typeface="Osaka"/>
                <a:cs typeface="Arial" pitchFamily="34" charset="0"/>
              </a:rPr>
              <a:t>of 17 globally).  Many reforms aimed at making insolvency proceedings more transparent and keeping viable firms in operation. Such efforts continue. Lithuania, for example, is in advanced stages of passing a new restructuring law. As many other economies in the region, Lithuania has little experience in reorganizations. Filings have already increased dramatically to 71 in 2009.  Until then, since 2001, only 126 restructuring procedures had been filed.  Insolvency reforms are timely in the region. Hard hit by the crisis the number of insolvent firms has increased. At the same time the average recovery rate as calculated by Doing Business is 32 cents on the dollar compared to 70 in OECD high income economies.  Easing formal entry of new firms was the second most prominent reform with one third of economies reforming in this area.  </a:t>
            </a:r>
          </a:p>
          <a:p>
            <a:r>
              <a:rPr lang="en-US" sz="900" dirty="0">
                <a:latin typeface="Arial" pitchFamily="34" charset="0"/>
                <a:ea typeface="Osaka"/>
                <a:cs typeface="Arial" pitchFamily="34" charset="0"/>
              </a:rPr>
              <a:t> </a:t>
            </a:r>
          </a:p>
          <a:p>
            <a:r>
              <a:rPr lang="en-US" sz="900" dirty="0">
                <a:latin typeface="Arial" pitchFamily="34" charset="0"/>
                <a:ea typeface="Osaka"/>
                <a:cs typeface="Arial" pitchFamily="34" charset="0"/>
              </a:rPr>
              <a:t>Following Germany and France last year, several other </a:t>
            </a:r>
            <a:r>
              <a:rPr lang="en-US" sz="900" b="1" dirty="0">
                <a:latin typeface="Arial" pitchFamily="34" charset="0"/>
                <a:ea typeface="Osaka"/>
                <a:cs typeface="Arial" pitchFamily="34" charset="0"/>
              </a:rPr>
              <a:t>OECD high income</a:t>
            </a:r>
            <a:r>
              <a:rPr lang="en-US" sz="900" dirty="0">
                <a:latin typeface="Arial" pitchFamily="34" charset="0"/>
                <a:ea typeface="Osaka"/>
                <a:cs typeface="Arial" pitchFamily="34" charset="0"/>
              </a:rPr>
              <a:t> economies also reformed their insolvency systems: the United Kingdom, Czech Republic as well as Japan and Korea in East Asia. In the UK, in 2009, 19,077 companies were liquidated, up 22.8% compared Overall, 16 of the 27 OECD high income economies implemented 25 Doing Business reforms. The Czech Republic, Hungary and Sweden were the most active. Following Germany’s reform last year, Sweden reduced the minimum capital requirement for limited liability companies. </a:t>
            </a:r>
          </a:p>
          <a:p>
            <a:r>
              <a:rPr lang="en-US" sz="900" dirty="0">
                <a:latin typeface="Arial" pitchFamily="34" charset="0"/>
                <a:ea typeface="Osaka"/>
                <a:cs typeface="Arial" pitchFamily="34" charset="0"/>
              </a:rPr>
              <a:t>Last year 6 economies reformed: Albania, Estonia, Lithuania, Poland, Russian Federation, and Tajikistan. </a:t>
            </a:r>
          </a:p>
          <a:p>
            <a:r>
              <a:rPr lang="en-US" sz="900" dirty="0">
                <a:latin typeface="Arial" pitchFamily="34" charset="0"/>
                <a:ea typeface="Osaka"/>
                <a:cs typeface="Arial" pitchFamily="34" charset="0"/>
              </a:rPr>
              <a:t>Belarus, Estonia, Georgia, Latvia, Lithuania, Romania, Russian Federation, Serbia, Slovenia</a:t>
            </a:r>
          </a:p>
        </p:txBody>
      </p:sp>
      <p:sp>
        <p:nvSpPr>
          <p:cNvPr id="44036" name="Slide Number Placeholder 3"/>
          <p:cNvSpPr>
            <a:spLocks noGrp="1"/>
          </p:cNvSpPr>
          <p:nvPr>
            <p:ph type="sldNum" sz="quarter" idx="5"/>
          </p:nvPr>
        </p:nvSpPr>
        <p:spPr>
          <a:noFill/>
        </p:spPr>
        <p:txBody>
          <a:bodyPr/>
          <a:lstStyle/>
          <a:p>
            <a:fld id="{EDEF9046-8F33-4E26-B4A4-FB0D470CEA45}" type="slidenum">
              <a:rPr lang="en-US"/>
              <a:pPr/>
              <a:t>22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15448B91-73E0-412B-AC66-7B6E35E8AD3A}" type="slidenum">
              <a:rPr lang="en-US" smtClean="0"/>
              <a:pPr/>
              <a:t>23</a:t>
            </a:fld>
            <a:endParaRPr lang="en-US"/>
          </a:p>
        </p:txBody>
      </p:sp>
    </p:spTree>
    <p:extLst>
      <p:ext uri="{BB962C8B-B14F-4D97-AF65-F5344CB8AC3E}">
        <p14:creationId xmlns:p14="http://schemas.microsoft.com/office/powerpoint/2010/main" val="335350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r>
              <a:rPr lang="en-US" i="1" dirty="0" smtClean="0">
                <a:latin typeface="Times" pitchFamily="18" charset="0"/>
                <a:ea typeface="Osaka"/>
                <a:cs typeface="Osaka"/>
              </a:rPr>
              <a:t>This graph depicts the average improvement on DB indicators year by year for each region. This figure looks at the impact of reforms every year and not at the number of reforms in each region  (which depends of the number of economies in each region). </a:t>
            </a:r>
          </a:p>
          <a:p>
            <a:r>
              <a:rPr lang="en-US" i="1" dirty="0" smtClean="0">
                <a:latin typeface="Times" pitchFamily="18" charset="0"/>
                <a:ea typeface="Osaka"/>
                <a:cs typeface="Osaka"/>
              </a:rPr>
              <a:t>This is useful to (1) compare regions and (2) see the evolution of each region over time.</a:t>
            </a:r>
          </a:p>
          <a:p>
            <a:endParaRPr lang="en-US" dirty="0" smtClean="0">
              <a:latin typeface="Times" pitchFamily="18" charset="0"/>
              <a:ea typeface="Osaka"/>
              <a:cs typeface="Osaka"/>
            </a:endParaRPr>
          </a:p>
          <a:p>
            <a:r>
              <a:rPr lang="en-US" dirty="0" smtClean="0">
                <a:latin typeface="Times" pitchFamily="18" charset="0"/>
                <a:ea typeface="Osaka"/>
                <a:cs typeface="Osaka"/>
              </a:rPr>
              <a:t>In ECA, the average improvement on DB sub-indicators has very often been </a:t>
            </a:r>
            <a:r>
              <a:rPr lang="en-US" b="1" dirty="0" smtClean="0">
                <a:latin typeface="Times" pitchFamily="18" charset="0"/>
                <a:ea typeface="Osaka"/>
                <a:cs typeface="Osaka"/>
              </a:rPr>
              <a:t>more important </a:t>
            </a:r>
            <a:r>
              <a:rPr lang="en-US" dirty="0" smtClean="0">
                <a:latin typeface="Times" pitchFamily="18" charset="0"/>
                <a:ea typeface="Osaka"/>
                <a:cs typeface="Osaka"/>
              </a:rPr>
              <a:t>than in other regions since the beginning of Doing Business.  In 2003/4: motivated by prospect of entering the EU.  In 2008/10, increase in insolvency reforms as courts were struggling with the rise in cases as a repercussion of the crisis. </a:t>
            </a:r>
          </a:p>
          <a:p>
            <a:endParaRPr lang="en-US" dirty="0" smtClean="0">
              <a:latin typeface="Times" pitchFamily="18" charset="0"/>
              <a:ea typeface="Osaka"/>
              <a:cs typeface="Osaka"/>
            </a:endParaRPr>
          </a:p>
          <a:p>
            <a:r>
              <a:rPr lang="en-US" dirty="0" smtClean="0">
                <a:latin typeface="Times" pitchFamily="18" charset="0"/>
                <a:ea typeface="Osaka"/>
                <a:cs typeface="Osaka"/>
              </a:rPr>
              <a:t>E.g. in ECA, 36 credit bureau reforms since 2004.  Coverage of adult population increased from 3% to 30%.  Since 2005, 93% have reformed business entry with 20 economies creating a one stop shop for start-up. </a:t>
            </a:r>
          </a:p>
          <a:p>
            <a:endParaRPr lang="en-US" dirty="0" smtClean="0">
              <a:latin typeface="Times" pitchFamily="18" charset="0"/>
              <a:ea typeface="Osaka"/>
              <a:cs typeface="Osaka"/>
            </a:endParaRPr>
          </a:p>
          <a:p>
            <a:r>
              <a:rPr lang="en-US" dirty="0" smtClean="0">
                <a:latin typeface="Times" pitchFamily="18" charset="0"/>
                <a:ea typeface="Osaka"/>
                <a:cs typeface="Osaka"/>
              </a:rPr>
              <a:t>In </a:t>
            </a:r>
            <a:r>
              <a:rPr lang="en-US" dirty="0" smtClean="0">
                <a:latin typeface="Times" pitchFamily="18" charset="0"/>
                <a:ea typeface="Osaka"/>
                <a:cs typeface="Osaka"/>
              </a:rPr>
              <a:t>DB11, reforms in EAP had on average had the biggest improvement on the DB sub-indicators than in the ECA region (3 important reforms in Vietnam and in Indonesia, 2 in Hong-Kong and India, 1 in Samoa (biggest improver on property), China, Thailand, etc.</a:t>
            </a:r>
          </a:p>
          <a:p>
            <a:endParaRPr lang="en-US" dirty="0" smtClean="0">
              <a:latin typeface="Times" pitchFamily="18" charset="0"/>
              <a:ea typeface="Osaka"/>
              <a:cs typeface="Osaka"/>
            </a:endParaRPr>
          </a:p>
          <a:p>
            <a:r>
              <a:rPr lang="en-US" dirty="0" smtClean="0">
                <a:latin typeface="Times" pitchFamily="18" charset="0"/>
                <a:ea typeface="Osaka"/>
                <a:cs typeface="Osaka"/>
              </a:rPr>
              <a:t>Economies in </a:t>
            </a:r>
            <a:r>
              <a:rPr lang="en-US" b="1" dirty="0" smtClean="0">
                <a:latin typeface="Times" pitchFamily="18" charset="0"/>
                <a:ea typeface="Osaka"/>
                <a:cs typeface="Osaka"/>
              </a:rPr>
              <a:t>Sub-Saharan Africa</a:t>
            </a:r>
            <a:r>
              <a:rPr lang="en-US" dirty="0" smtClean="0">
                <a:latin typeface="Times" pitchFamily="18" charset="0"/>
                <a:ea typeface="Osaka"/>
                <a:cs typeface="Osaka"/>
              </a:rPr>
              <a:t> on average maintained their reform pace this year. As in the past, most focused on administrative reforms, easing start-up, licensing and trade.  Two-third of this year’s trade facilitation  reforms took place in the region. Many were motivated by regional integration as, for example, in X,Y,Z.  It has only been for the past 4 years that increasing attention is being paid to business regulation. Going forward it will be interesting to see whether updating business regulations becomes an integral part of policy making as it is for rich economies (Economies such as Australia, Sweden or Netherlands systematically review regulations on a periodic basis. </a:t>
            </a:r>
          </a:p>
        </p:txBody>
      </p:sp>
      <p:sp>
        <p:nvSpPr>
          <p:cNvPr id="45060" name="Slide Number Placeholder 3"/>
          <p:cNvSpPr>
            <a:spLocks noGrp="1"/>
          </p:cNvSpPr>
          <p:nvPr>
            <p:ph type="sldNum" sz="quarter" idx="5"/>
          </p:nvPr>
        </p:nvSpPr>
        <p:spPr>
          <a:noFill/>
        </p:spPr>
        <p:txBody>
          <a:bodyPr/>
          <a:lstStyle/>
          <a:p>
            <a:fld id="{BC4DFF50-13B7-4C0C-8DC6-83302B9695E5}" type="slidenum">
              <a:rPr lang="en-US"/>
              <a:pPr/>
              <a:t>24</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55000" lnSpcReduction="20000"/>
          </a:bodyPr>
          <a:lstStyle/>
          <a:p>
            <a:pPr defTabSz="918565">
              <a:lnSpc>
                <a:spcPct val="80000"/>
              </a:lnSpc>
            </a:pPr>
            <a:r>
              <a:rPr lang="en-US" sz="1100" i="1" dirty="0">
                <a:latin typeface="Times" pitchFamily="18" charset="0"/>
                <a:ea typeface="Osaka"/>
                <a:cs typeface="Osaka"/>
              </a:rPr>
              <a:t>This graph shows the extent to which and how the BRICs improved their business regulatory environment over the past 5 years (according to the 5  year measure of cumulative change). It shows the pace of reforms in China, Brazil, India and the Russian Federation from DB06 to DB11.</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dirty="0">
                <a:latin typeface="Times" pitchFamily="18" charset="0"/>
                <a:ea typeface="Osaka"/>
                <a:cs typeface="Osaka"/>
              </a:rPr>
              <a:t>Over the past 5 years, China focused on building institutions to ease access to credit, particularly for small and medium size enterprises. In 2005, a new Company Law reduced what was one of the highest minimum capital requirements in the world (close to 20 times income per capita).  In 2006, a new credit registry started operating. Since then, coverage of the adult population has risen to over 60% of the adult population. After a record 14 years of consultation, in 2007, a new Property Rights Law came into effect offering equal protection to public and private property, and expanding the range of assets that can be used as collateral. At the time, less than 15% of small-business financing was secured by movable property, compared to 70% in the U.S.. Over 30 million private businesses have been established during the past 3 decades of reform in China. Yet, as of year-end 2007, only 1.3% of the loans extended by state banks went to private enterprises. Only 4% of China’s commercial loans were financed by movable assets. It was estimated that China had about $2 trillion in dead capital – i.e. assets that could be used to generate loans to fund investment and growth owned by private firms.  80% of firms in China indicated that “access to credit” was their top business constraint.  </a:t>
            </a:r>
          </a:p>
          <a:p>
            <a:pPr defTabSz="918565">
              <a:lnSpc>
                <a:spcPct val="80000"/>
              </a:lnSpc>
            </a:pPr>
            <a:r>
              <a:rPr lang="en-US" sz="1100" dirty="0">
                <a:latin typeface="Times" pitchFamily="18" charset="0"/>
                <a:ea typeface="Osaka"/>
                <a:cs typeface="Osaka"/>
              </a:rPr>
              <a:t>Not all reforms had the desired outcome. China’s 2007 enterprise insolvency law, for example, unified the existing rules on insolvency, but did not provide a clear test for distinguishing between companies that should be liquidated and those that should be allowed to restructure. In an effort to save companies and jobs, such lack of clarity might be used to promote restructurings, even for companies that are no longer viable. </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dirty="0">
                <a:latin typeface="Times" pitchFamily="18" charset="0"/>
                <a:ea typeface="Osaka"/>
                <a:cs typeface="Osaka"/>
              </a:rPr>
              <a:t>In India, in spite of electronic firm and tax registrations, starting a business still takes 13 procedures in Mumbai.  Excessive bureaucracy also continues to be a challenge for firms in China. It still takes 14 interactions with outside officials to complete start-up formalities for a domestic LLC in Shanghai.  This explains why China and India are still ranked 89</a:t>
            </a:r>
            <a:r>
              <a:rPr lang="en-US" sz="1100" baseline="30000" dirty="0">
                <a:latin typeface="Times" pitchFamily="18" charset="0"/>
                <a:ea typeface="Osaka"/>
                <a:cs typeface="Osaka"/>
              </a:rPr>
              <a:t>th</a:t>
            </a:r>
            <a:r>
              <a:rPr lang="en-US" sz="1100" dirty="0">
                <a:latin typeface="Times" pitchFamily="18" charset="0"/>
                <a:ea typeface="Osaka"/>
                <a:cs typeface="Osaka"/>
              </a:rPr>
              <a:t> and 131</a:t>
            </a:r>
            <a:r>
              <a:rPr lang="en-US" sz="1100" baseline="30000" dirty="0">
                <a:latin typeface="Times" pitchFamily="18" charset="0"/>
                <a:ea typeface="Osaka"/>
                <a:cs typeface="Osaka"/>
              </a:rPr>
              <a:t>st</a:t>
            </a:r>
            <a:r>
              <a:rPr lang="en-US" sz="1100" dirty="0">
                <a:latin typeface="Times" pitchFamily="18" charset="0"/>
                <a:ea typeface="Osaka"/>
                <a:cs typeface="Osaka"/>
              </a:rPr>
              <a:t> in the Ease of Doing Business.</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dirty="0">
                <a:latin typeface="Times" pitchFamily="18" charset="0"/>
                <a:ea typeface="Osaka"/>
                <a:cs typeface="Osaka"/>
              </a:rPr>
              <a:t>Informal Finance in China: American and Chinese perspectives; </a:t>
            </a:r>
            <a:r>
              <a:rPr lang="en-US" sz="1100" dirty="0" err="1">
                <a:latin typeface="Times" pitchFamily="18" charset="0"/>
                <a:ea typeface="Osaka"/>
                <a:cs typeface="Osaka"/>
              </a:rPr>
              <a:t>Jianjun</a:t>
            </a:r>
            <a:r>
              <a:rPr lang="en-US" sz="1100" dirty="0">
                <a:latin typeface="Times" pitchFamily="18" charset="0"/>
                <a:ea typeface="Osaka"/>
                <a:cs typeface="Osaka"/>
              </a:rPr>
              <a:t> Li, Sara Hsu, 2009</a:t>
            </a:r>
          </a:p>
          <a:p>
            <a:pPr defTabSz="918565">
              <a:lnSpc>
                <a:spcPct val="80000"/>
              </a:lnSpc>
            </a:pPr>
            <a:r>
              <a:rPr lang="en-US" sz="1100" dirty="0">
                <a:latin typeface="Times" pitchFamily="18" charset="0"/>
                <a:ea typeface="Osaka"/>
                <a:cs typeface="Osaka"/>
              </a:rPr>
              <a:t>Valerie </a:t>
            </a:r>
            <a:r>
              <a:rPr lang="en-US" sz="1100" dirty="0" err="1">
                <a:latin typeface="Times" pitchFamily="18" charset="0"/>
                <a:ea typeface="Osaka"/>
                <a:cs typeface="Osaka"/>
              </a:rPr>
              <a:t>Marechal</a:t>
            </a:r>
            <a:r>
              <a:rPr lang="en-US" sz="1100" dirty="0">
                <a:latin typeface="Times" pitchFamily="18" charset="0"/>
                <a:ea typeface="Osaka"/>
                <a:cs typeface="Osaka"/>
              </a:rPr>
              <a:t>, </a:t>
            </a:r>
            <a:r>
              <a:rPr lang="en-US" sz="1100" dirty="0" err="1">
                <a:latin typeface="Times" pitchFamily="18" charset="0"/>
                <a:ea typeface="Osaka"/>
                <a:cs typeface="Osaka"/>
              </a:rPr>
              <a:t>Pelin</a:t>
            </a:r>
            <a:r>
              <a:rPr lang="en-US" sz="1100" dirty="0">
                <a:latin typeface="Times" pitchFamily="18" charset="0"/>
                <a:ea typeface="Osaka"/>
                <a:cs typeface="Osaka"/>
              </a:rPr>
              <a:t> </a:t>
            </a:r>
            <a:r>
              <a:rPr lang="en-US" sz="1100" dirty="0" err="1">
                <a:latin typeface="Times" pitchFamily="18" charset="0"/>
                <a:ea typeface="Osaka"/>
                <a:cs typeface="Osaka"/>
              </a:rPr>
              <a:t>Tekin</a:t>
            </a:r>
            <a:r>
              <a:rPr lang="en-US" sz="1100" dirty="0">
                <a:latin typeface="Times" pitchFamily="18" charset="0"/>
                <a:ea typeface="Osaka"/>
                <a:cs typeface="Osaka"/>
              </a:rPr>
              <a:t> &amp; </a:t>
            </a:r>
            <a:r>
              <a:rPr lang="en-US" sz="1100" dirty="0" err="1">
                <a:latin typeface="Times" pitchFamily="18" charset="0"/>
                <a:ea typeface="Osaka"/>
                <a:cs typeface="Osaka"/>
              </a:rPr>
              <a:t>Humay</a:t>
            </a:r>
            <a:r>
              <a:rPr lang="en-US" sz="1100" dirty="0">
                <a:latin typeface="Times" pitchFamily="18" charset="0"/>
                <a:ea typeface="Osaka"/>
                <a:cs typeface="Osaka"/>
              </a:rPr>
              <a:t> </a:t>
            </a:r>
            <a:r>
              <a:rPr lang="en-US" sz="1100" dirty="0" err="1">
                <a:latin typeface="Times" pitchFamily="18" charset="0"/>
                <a:ea typeface="Osaka"/>
                <a:cs typeface="Osaka"/>
              </a:rPr>
              <a:t>Guliyeva</a:t>
            </a:r>
            <a:r>
              <a:rPr lang="en-US" sz="1100" dirty="0">
                <a:latin typeface="Times" pitchFamily="18" charset="0"/>
                <a:ea typeface="Osaka"/>
                <a:cs typeface="Osaka"/>
              </a:rPr>
              <a:t> China’s new Property Rights Law—an important step  towards improving access to credit for small and medium enterprises </a:t>
            </a:r>
          </a:p>
          <a:p>
            <a:pPr defTabSz="918565">
              <a:lnSpc>
                <a:spcPct val="80000"/>
              </a:lnSpc>
            </a:pPr>
            <a:r>
              <a:rPr lang="en-US" sz="1100" dirty="0">
                <a:latin typeface="Times" pitchFamily="18" charset="0"/>
                <a:ea typeface="Osaka"/>
                <a:cs typeface="Osaka"/>
              </a:rPr>
              <a:t>See </a:t>
            </a:r>
            <a:r>
              <a:rPr lang="en-US" sz="1100" dirty="0" err="1">
                <a:latin typeface="Times" pitchFamily="18" charset="0"/>
                <a:ea typeface="Osaka"/>
                <a:cs typeface="Osaka"/>
              </a:rPr>
              <a:t>McGinty</a:t>
            </a:r>
            <a:r>
              <a:rPr lang="en-US" sz="1100" dirty="0">
                <a:latin typeface="Times" pitchFamily="18" charset="0"/>
                <a:ea typeface="Osaka"/>
                <a:cs typeface="Osaka"/>
              </a:rPr>
              <a:t>, Andrew and VC </a:t>
            </a:r>
            <a:r>
              <a:rPr lang="en-US" sz="1100" dirty="0" err="1">
                <a:latin typeface="Times" pitchFamily="18" charset="0"/>
                <a:ea typeface="Osaka"/>
                <a:cs typeface="Osaka"/>
              </a:rPr>
              <a:t>Leow</a:t>
            </a:r>
            <a:r>
              <a:rPr lang="en-US" sz="1100" dirty="0">
                <a:latin typeface="Times" pitchFamily="18" charset="0"/>
                <a:ea typeface="Osaka"/>
                <a:cs typeface="Osaka"/>
              </a:rPr>
              <a:t>. 2009. “China’s Insolvency Law Two Years On: Are Government-Driven Restructurings the New Trend?” </a:t>
            </a:r>
            <a:r>
              <a:rPr lang="en-US" sz="1100" dirty="0" err="1">
                <a:latin typeface="Times" pitchFamily="18" charset="0"/>
                <a:ea typeface="Osaka"/>
                <a:cs typeface="Osaka"/>
              </a:rPr>
              <a:t>Butterworths</a:t>
            </a:r>
            <a:r>
              <a:rPr lang="en-US" sz="1100" dirty="0">
                <a:latin typeface="Times" pitchFamily="18" charset="0"/>
                <a:ea typeface="Osaka"/>
                <a:cs typeface="Osaka"/>
              </a:rPr>
              <a:t> Journal of International Banking and Financial Law, Dec 2009: 689-92.</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dirty="0">
                <a:latin typeface="Times" pitchFamily="18" charset="0"/>
                <a:ea typeface="Osaka"/>
                <a:cs typeface="Osaka"/>
              </a:rPr>
              <a:t>Among the BRICS, </a:t>
            </a:r>
            <a:r>
              <a:rPr lang="en-US" sz="1100" b="1" dirty="0">
                <a:latin typeface="Times" pitchFamily="18" charset="0"/>
                <a:ea typeface="Osaka"/>
                <a:cs typeface="Osaka"/>
              </a:rPr>
              <a:t>China is the economy which has improved the most its business regulatory environment since DB06</a:t>
            </a:r>
            <a:r>
              <a:rPr lang="en-US" sz="1100" dirty="0">
                <a:latin typeface="Times" pitchFamily="18" charset="0"/>
                <a:ea typeface="Osaka"/>
                <a:cs typeface="Osaka"/>
              </a:rPr>
              <a:t>.</a:t>
            </a:r>
          </a:p>
          <a:p>
            <a:pPr defTabSz="918565">
              <a:lnSpc>
                <a:spcPct val="80000"/>
              </a:lnSpc>
            </a:pPr>
            <a:r>
              <a:rPr lang="en-US" sz="1100" dirty="0">
                <a:latin typeface="Times" pitchFamily="18" charset="0"/>
                <a:ea typeface="Osaka"/>
                <a:cs typeface="Osaka"/>
              </a:rPr>
              <a:t>In DB07, China reformed 4 areas of Doing Business (Starting a Business, Getting Credit - Public Credit Registry, Protecting Investors, Trading across Borders) which had an impact on DB sub-indicators. It kept reforming in DB08 with 3 major positive reforms (Dealing with Construction Permits ,Getting Credit - Legal Rights, Closing a Business) and in DB09 with 3 other reforms (Enforcing Contracts, Getting Credit - Legal Rights, Paying Taxes). </a:t>
            </a:r>
          </a:p>
          <a:p>
            <a:pPr defTabSz="918565">
              <a:lnSpc>
                <a:spcPct val="80000"/>
              </a:lnSpc>
            </a:pPr>
            <a:r>
              <a:rPr lang="en-US" sz="1100" dirty="0">
                <a:latin typeface="Times" pitchFamily="18" charset="0"/>
                <a:ea typeface="Osaka"/>
                <a:cs typeface="Osaka"/>
              </a:rPr>
              <a:t>For information, in DB10, 1 reform in trade; in DB11, 1 reform in taxes.</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b="1" dirty="0">
                <a:latin typeface="Times" pitchFamily="18" charset="0"/>
                <a:ea typeface="Osaka"/>
                <a:cs typeface="Osaka"/>
              </a:rPr>
              <a:t>India</a:t>
            </a:r>
            <a:r>
              <a:rPr lang="en-US" sz="1100" dirty="0">
                <a:latin typeface="Times" pitchFamily="18" charset="0"/>
                <a:ea typeface="Osaka"/>
                <a:cs typeface="Osaka"/>
              </a:rPr>
              <a:t> made efforts in DB07 (5 reforms in Starting a Business, Getting Credit - Legal Rights, Protecting Investors, Paying Taxes, Trading across Borders) but only 2 reforms had impact on DB indicators. Additional reforms were conducted in DB08 (Getting Credit - Private Credit Bureau, Getting Credit - Legal Rights, Trading across Borders) which improved India’s business environment. </a:t>
            </a:r>
          </a:p>
          <a:p>
            <a:pPr defTabSz="918565">
              <a:lnSpc>
                <a:spcPct val="80000"/>
              </a:lnSpc>
            </a:pPr>
            <a:r>
              <a:rPr lang="en-US" sz="1100" dirty="0">
                <a:latin typeface="Times" pitchFamily="18" charset="0"/>
                <a:ea typeface="Osaka"/>
                <a:cs typeface="Osaka"/>
              </a:rPr>
              <a:t>In DB09, 1 reform in trade; in DB10, 1 reform in closing; in DB11, 2 reforms in taxes and starting.</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b="1" dirty="0">
                <a:latin typeface="Times" pitchFamily="18" charset="0"/>
                <a:ea typeface="Osaka"/>
                <a:cs typeface="Osaka"/>
              </a:rPr>
              <a:t>Brazil</a:t>
            </a:r>
            <a:r>
              <a:rPr lang="en-US" sz="1100" dirty="0">
                <a:latin typeface="Times" pitchFamily="18" charset="0"/>
                <a:ea typeface="Osaka"/>
                <a:cs typeface="Osaka"/>
              </a:rPr>
              <a:t> conducted a limited number of reforms from DB06 to DB11 (on average one or two per year), which have slightly improved the Business environment.</a:t>
            </a:r>
          </a:p>
          <a:p>
            <a:pPr defTabSz="918565">
              <a:lnSpc>
                <a:spcPct val="80000"/>
              </a:lnSpc>
            </a:pPr>
            <a:endParaRPr lang="en-US" sz="1100" dirty="0">
              <a:latin typeface="Times" pitchFamily="18" charset="0"/>
              <a:ea typeface="Osaka"/>
              <a:cs typeface="Osaka"/>
            </a:endParaRPr>
          </a:p>
          <a:p>
            <a:pPr defTabSz="918565">
              <a:lnSpc>
                <a:spcPct val="80000"/>
              </a:lnSpc>
            </a:pPr>
            <a:r>
              <a:rPr lang="en-US" sz="1100" b="1" dirty="0">
                <a:latin typeface="Times" pitchFamily="18" charset="0"/>
                <a:ea typeface="Osaka"/>
                <a:cs typeface="Osaka"/>
              </a:rPr>
              <a:t>Russia</a:t>
            </a:r>
            <a:r>
              <a:rPr lang="en-US" sz="1100" dirty="0">
                <a:latin typeface="Times" pitchFamily="18" charset="0"/>
                <a:ea typeface="Osaka"/>
                <a:cs typeface="Osaka"/>
              </a:rPr>
              <a:t> changed its business environment in DB08 and DB11 with 2 major reforms: one reform in getting credit in DB08 (the credit information index rose from 0 to 4) and a reform about building permits in DB11 (a one-stop shop for the land use cut 10 procedures out of 63).</a:t>
            </a:r>
          </a:p>
        </p:txBody>
      </p:sp>
      <p:sp>
        <p:nvSpPr>
          <p:cNvPr id="46084" name="Slide Number Placeholder 3"/>
          <p:cNvSpPr>
            <a:spLocks noGrp="1"/>
          </p:cNvSpPr>
          <p:nvPr>
            <p:ph type="sldNum" sz="quarter" idx="5"/>
          </p:nvPr>
        </p:nvSpPr>
        <p:spPr>
          <a:noFill/>
        </p:spPr>
        <p:txBody>
          <a:bodyPr/>
          <a:lstStyle/>
          <a:p>
            <a:fld id="{CF54C212-3340-4A66-9ECE-C14D9E5AD2D5}" type="slidenum">
              <a:rPr lang="en-US"/>
              <a:pPr/>
              <a:t>25</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pPr eaLnBrk="1" hangingPunct="1">
              <a:spcBef>
                <a:spcPct val="0"/>
              </a:spcBef>
            </a:pPr>
            <a:r>
              <a:rPr lang="en-US" smtClean="0">
                <a:latin typeface="Times" pitchFamily="18" charset="0"/>
                <a:ea typeface="Osaka"/>
                <a:cs typeface="Osaka"/>
              </a:rPr>
              <a:t>=In India, in spite of electronic firm and tax registrations, starting a business still takes 12 procedures in Mumbai.  Excessive bureaucracy also continues to be a challenge for firms in China. It still takes 14 interactions with outside officials to complete start-up formalities for a domestic LLC in Shanghai.  This explains why China and India are still ranked 89</a:t>
            </a:r>
            <a:r>
              <a:rPr lang="en-US" baseline="30000" smtClean="0">
                <a:latin typeface="Times" pitchFamily="18" charset="0"/>
                <a:ea typeface="Osaka"/>
                <a:cs typeface="Osaka"/>
              </a:rPr>
              <a:t>th</a:t>
            </a:r>
            <a:r>
              <a:rPr lang="en-US" smtClean="0">
                <a:latin typeface="Times" pitchFamily="18" charset="0"/>
                <a:ea typeface="Osaka"/>
                <a:cs typeface="Osaka"/>
              </a:rPr>
              <a:t> and 131</a:t>
            </a:r>
            <a:r>
              <a:rPr lang="en-US" baseline="30000" smtClean="0">
                <a:latin typeface="Times" pitchFamily="18" charset="0"/>
                <a:ea typeface="Osaka"/>
                <a:cs typeface="Osaka"/>
              </a:rPr>
              <a:t>st</a:t>
            </a:r>
            <a:r>
              <a:rPr lang="en-US" smtClean="0">
                <a:latin typeface="Times" pitchFamily="18" charset="0"/>
                <a:ea typeface="Osaka"/>
                <a:cs typeface="Osaka"/>
              </a:rPr>
              <a:t> in the Ease of Doing Business.</a:t>
            </a:r>
          </a:p>
          <a:p>
            <a:pPr eaLnBrk="1" hangingPunct="1">
              <a:spcBef>
                <a:spcPct val="0"/>
              </a:spcBef>
            </a:pPr>
            <a:endParaRPr lang="en-US" smtClean="0">
              <a:latin typeface="Times" pitchFamily="18" charset="0"/>
              <a:ea typeface="Osaka"/>
              <a:cs typeface="Osaka"/>
            </a:endParaRPr>
          </a:p>
          <a:p>
            <a:pPr eaLnBrk="1" hangingPunct="1">
              <a:spcBef>
                <a:spcPct val="0"/>
              </a:spcBef>
            </a:pPr>
            <a:r>
              <a:rPr lang="en-US" smtClean="0">
                <a:latin typeface="Times" pitchFamily="18" charset="0"/>
                <a:ea typeface="Osaka"/>
                <a:cs typeface="Osaka"/>
              </a:rPr>
              <a:t>In Mumbai, 12 steps, 29 days, 56.4% with a minimum capital requirement of 188.8%</a:t>
            </a:r>
          </a:p>
          <a:p>
            <a:pPr eaLnBrk="1" hangingPunct="1">
              <a:spcBef>
                <a:spcPct val="0"/>
              </a:spcBef>
            </a:pPr>
            <a:endParaRPr lang="en-US" smtClean="0">
              <a:latin typeface="Times" pitchFamily="18" charset="0"/>
              <a:ea typeface="Osaka"/>
              <a:cs typeface="Osaka"/>
            </a:endParaRPr>
          </a:p>
          <a:p>
            <a:pPr eaLnBrk="1" hangingPunct="1">
              <a:spcBef>
                <a:spcPct val="0"/>
              </a:spcBef>
            </a:pPr>
            <a:endParaRPr lang="en-US" smtClean="0">
              <a:latin typeface="Times" pitchFamily="18" charset="0"/>
              <a:ea typeface="Osaka"/>
              <a:cs typeface="Osaka"/>
            </a:endParaRPr>
          </a:p>
        </p:txBody>
      </p:sp>
      <p:sp>
        <p:nvSpPr>
          <p:cNvPr id="47108" name="Slide Number Placeholder 3"/>
          <p:cNvSpPr>
            <a:spLocks noGrp="1"/>
          </p:cNvSpPr>
          <p:nvPr>
            <p:ph type="sldNum" sz="quarter" idx="5"/>
          </p:nvPr>
        </p:nvSpPr>
        <p:spPr>
          <a:noFill/>
        </p:spPr>
        <p:txBody>
          <a:bodyPr/>
          <a:lstStyle/>
          <a:p>
            <a:fld id="{E966D632-90A5-460F-B2FF-CB4F53D711F8}" type="slidenum">
              <a:rPr lang="en-US"/>
              <a:pPr/>
              <a:t>26</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pPr defTabSz="896583"/>
            <a:r>
              <a:rPr lang="en-US" sz="1000">
                <a:latin typeface="Times" pitchFamily="18" charset="0"/>
                <a:ea typeface="Osaka"/>
                <a:cs typeface="Osaka"/>
              </a:rPr>
              <a:t>- 85% of the economies worldwide reformed during the last 5 years.</a:t>
            </a:r>
          </a:p>
          <a:p>
            <a:pPr defTabSz="896583">
              <a:buFontTx/>
              <a:buChar char="-"/>
            </a:pPr>
            <a:r>
              <a:rPr lang="en-US" sz="1000">
                <a:latin typeface="Times" pitchFamily="18" charset="0"/>
                <a:ea typeface="Osaka"/>
                <a:cs typeface="Osaka"/>
              </a:rPr>
              <a:t>This year two-thirds of developing economies  improved business regulation; a doubling from only 6 years before</a:t>
            </a:r>
          </a:p>
          <a:p>
            <a:pPr defTabSz="896583"/>
            <a:endParaRPr lang="en-US" smtClean="0">
              <a:latin typeface="Times" pitchFamily="18" charset="0"/>
              <a:ea typeface="Osaka"/>
              <a:cs typeface="Osaka"/>
            </a:endParaRPr>
          </a:p>
          <a:p>
            <a:pPr defTabSz="896583"/>
            <a:r>
              <a:rPr lang="en-US" smtClean="0">
                <a:latin typeface="Times" pitchFamily="18" charset="0"/>
                <a:ea typeface="Osaka"/>
                <a:cs typeface="Osaka"/>
              </a:rPr>
              <a:t>156 entry reforms in 140 countries over past 5 years. </a:t>
            </a:r>
          </a:p>
          <a:p>
            <a:pPr defTabSz="896583"/>
            <a:r>
              <a:rPr lang="en-US" smtClean="0">
                <a:latin typeface="Times" pitchFamily="18" charset="0"/>
                <a:ea typeface="Osaka"/>
                <a:cs typeface="Osaka"/>
              </a:rPr>
              <a:t>Minimum capital requirement abolished in Sweden, Denmark </a:t>
            </a:r>
          </a:p>
          <a:p>
            <a:pPr defTabSz="896583"/>
            <a:endParaRPr lang="en-US" smtClean="0">
              <a:latin typeface="Times" pitchFamily="18" charset="0"/>
              <a:ea typeface="Osaka"/>
              <a:cs typeface="Osaka"/>
            </a:endParaRPr>
          </a:p>
          <a:p>
            <a:pPr defTabSz="896583"/>
            <a:endParaRPr lang="en-US" smtClean="0">
              <a:latin typeface="Times" pitchFamily="18" charset="0"/>
              <a:ea typeface="Osaka"/>
              <a:cs typeface="Osaka"/>
            </a:endParaRPr>
          </a:p>
          <a:p>
            <a:pPr defTabSz="896583"/>
            <a:endParaRPr lang="en-US" smtClean="0">
              <a:latin typeface="Times" pitchFamily="18" charset="0"/>
              <a:ea typeface="Osaka"/>
              <a:cs typeface="Osaka"/>
            </a:endParaRPr>
          </a:p>
          <a:p>
            <a:pPr defTabSz="896583"/>
            <a:endParaRPr lang="en-US" smtClean="0">
              <a:latin typeface="Times" pitchFamily="18" charset="0"/>
              <a:ea typeface="Osaka"/>
              <a:cs typeface="Osaka"/>
            </a:endParaRPr>
          </a:p>
        </p:txBody>
      </p:sp>
      <p:sp>
        <p:nvSpPr>
          <p:cNvPr id="48132" name="Slide Number Placeholder 3"/>
          <p:cNvSpPr>
            <a:spLocks noGrp="1"/>
          </p:cNvSpPr>
          <p:nvPr>
            <p:ph type="sldNum" sz="quarter" idx="5"/>
          </p:nvPr>
        </p:nvSpPr>
        <p:spPr>
          <a:noFill/>
        </p:spPr>
        <p:txBody>
          <a:bodyPr/>
          <a:lstStyle/>
          <a:p>
            <a:fld id="{C524C532-C3B3-45CB-B7C7-62AEFC5B1668}" type="slidenum">
              <a:rPr lang="en-US"/>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5" name="Footer Placeholder 4"/>
          <p:cNvSpPr>
            <a:spLocks noGrp="1"/>
          </p:cNvSpPr>
          <p:nvPr>
            <p:ph type="ftr" sz="quarter" idx="11"/>
          </p:nvPr>
        </p:nvSpPr>
        <p:spPr/>
        <p:txBody>
          <a:bodyPr/>
          <a:lstStyle/>
          <a:p>
            <a:r>
              <a:rPr lang="en-US" smtClean="0"/>
              <a:t>Lecture 14  International Monetary System</a:t>
            </a:r>
            <a:endParaRPr lang="en-US"/>
          </a:p>
        </p:txBody>
      </p:sp>
      <p:sp>
        <p:nvSpPr>
          <p:cNvPr id="6" name="Slide Number Placeholder 5"/>
          <p:cNvSpPr>
            <a:spLocks noGrp="1"/>
          </p:cNvSpPr>
          <p:nvPr>
            <p:ph type="sldNum" sz="quarter" idx="12"/>
          </p:nvPr>
        </p:nvSpPr>
        <p:spPr/>
        <p:txBody>
          <a:bodyPr/>
          <a:lstStyle/>
          <a:p>
            <a:fld id="{23F2B189-ED6C-48F1-9515-87FC9E770F0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5" name="Footer Placeholder 4"/>
          <p:cNvSpPr>
            <a:spLocks noGrp="1"/>
          </p:cNvSpPr>
          <p:nvPr>
            <p:ph type="ftr" sz="quarter" idx="11"/>
          </p:nvPr>
        </p:nvSpPr>
        <p:spPr/>
        <p:txBody>
          <a:bodyPr/>
          <a:lstStyle/>
          <a:p>
            <a:r>
              <a:rPr lang="en-US" smtClean="0"/>
              <a:t>Lecture 14  International Monetary System</a:t>
            </a:r>
            <a:endParaRPr lang="en-US"/>
          </a:p>
        </p:txBody>
      </p:sp>
      <p:sp>
        <p:nvSpPr>
          <p:cNvPr id="6" name="Slide Number Placeholder 5"/>
          <p:cNvSpPr>
            <a:spLocks noGrp="1"/>
          </p:cNvSpPr>
          <p:nvPr>
            <p:ph type="sldNum" sz="quarter" idx="12"/>
          </p:nvPr>
        </p:nvSpPr>
        <p:spPr/>
        <p:txBody>
          <a:bodyPr/>
          <a:lstStyle/>
          <a:p>
            <a:fld id="{E041633F-E7F2-4E7B-A307-572B6322756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5" name="Footer Placeholder 4"/>
          <p:cNvSpPr>
            <a:spLocks noGrp="1"/>
          </p:cNvSpPr>
          <p:nvPr>
            <p:ph type="ftr" sz="quarter" idx="11"/>
          </p:nvPr>
        </p:nvSpPr>
        <p:spPr/>
        <p:txBody>
          <a:bodyPr/>
          <a:lstStyle/>
          <a:p>
            <a:r>
              <a:rPr lang="en-US" smtClean="0"/>
              <a:t>Lecture 14  International Monetary System</a:t>
            </a:r>
            <a:endParaRPr lang="en-US"/>
          </a:p>
        </p:txBody>
      </p:sp>
      <p:sp>
        <p:nvSpPr>
          <p:cNvPr id="6" name="Slide Number Placeholder 5"/>
          <p:cNvSpPr>
            <a:spLocks noGrp="1"/>
          </p:cNvSpPr>
          <p:nvPr>
            <p:ph type="sldNum" sz="quarter" idx="12"/>
          </p:nvPr>
        </p:nvSpPr>
        <p:spPr/>
        <p:txBody>
          <a:bodyPr/>
          <a:lstStyle/>
          <a:p>
            <a:fld id="{DAEEE013-576B-4BCF-A0C2-BF57FD18C8B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6" name="Footer Placeholder 5"/>
          <p:cNvSpPr>
            <a:spLocks noGrp="1"/>
          </p:cNvSpPr>
          <p:nvPr>
            <p:ph type="ftr" sz="quarter" idx="11"/>
          </p:nvPr>
        </p:nvSpPr>
        <p:spPr/>
        <p:txBody>
          <a:bodyPr/>
          <a:lstStyle/>
          <a:p>
            <a:r>
              <a:rPr lang="en-US" smtClean="0"/>
              <a:t>Lecture 14  International Monetary System</a:t>
            </a:r>
            <a:endParaRPr lang="en-US"/>
          </a:p>
        </p:txBody>
      </p:sp>
      <p:sp>
        <p:nvSpPr>
          <p:cNvPr id="7" name="Slide Number Placeholder 6"/>
          <p:cNvSpPr>
            <a:spLocks noGrp="1"/>
          </p:cNvSpPr>
          <p:nvPr>
            <p:ph type="sldNum" sz="quarter" idx="12"/>
          </p:nvPr>
        </p:nvSpPr>
        <p:spPr/>
        <p:txBody>
          <a:bodyPr/>
          <a:lstStyle/>
          <a:p>
            <a:fld id="{1C2C2E13-DC16-41F4-A6F4-199DF4147D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8" name="Footer Placeholder 7"/>
          <p:cNvSpPr>
            <a:spLocks noGrp="1"/>
          </p:cNvSpPr>
          <p:nvPr>
            <p:ph type="ftr" sz="quarter" idx="11"/>
          </p:nvPr>
        </p:nvSpPr>
        <p:spPr/>
        <p:txBody>
          <a:bodyPr/>
          <a:lstStyle/>
          <a:p>
            <a:r>
              <a:rPr lang="en-US" smtClean="0"/>
              <a:t>Lecture 14  International Monetary System</a:t>
            </a:r>
            <a:endParaRPr lang="en-US"/>
          </a:p>
        </p:txBody>
      </p:sp>
      <p:sp>
        <p:nvSpPr>
          <p:cNvPr id="9" name="Slide Number Placeholder 8"/>
          <p:cNvSpPr>
            <a:spLocks noGrp="1"/>
          </p:cNvSpPr>
          <p:nvPr>
            <p:ph type="sldNum" sz="quarter" idx="12"/>
          </p:nvPr>
        </p:nvSpPr>
        <p:spPr/>
        <p:txBody>
          <a:bodyPr/>
          <a:lstStyle/>
          <a:p>
            <a:fld id="{AA9A0572-A591-4D5C-8870-75D81C89541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4" name="Footer Placeholder 3"/>
          <p:cNvSpPr>
            <a:spLocks noGrp="1"/>
          </p:cNvSpPr>
          <p:nvPr>
            <p:ph type="ftr" sz="quarter" idx="11"/>
          </p:nvPr>
        </p:nvSpPr>
        <p:spPr/>
        <p:txBody>
          <a:bodyPr/>
          <a:lstStyle/>
          <a:p>
            <a:r>
              <a:rPr lang="en-US" smtClean="0"/>
              <a:t>Lecture 14  International Monetary System</a:t>
            </a:r>
            <a:endParaRPr lang="en-US"/>
          </a:p>
        </p:txBody>
      </p:sp>
      <p:sp>
        <p:nvSpPr>
          <p:cNvPr id="5" name="Slide Number Placeholder 4"/>
          <p:cNvSpPr>
            <a:spLocks noGrp="1"/>
          </p:cNvSpPr>
          <p:nvPr>
            <p:ph type="sldNum" sz="quarter" idx="12"/>
          </p:nvPr>
        </p:nvSpPr>
        <p:spPr/>
        <p:txBody>
          <a:bodyPr/>
          <a:lstStyle/>
          <a:p>
            <a:fld id="{766EE5CD-1595-48CD-9E9C-6D3F9039124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3" name="Footer Placeholder 2"/>
          <p:cNvSpPr>
            <a:spLocks noGrp="1"/>
          </p:cNvSpPr>
          <p:nvPr>
            <p:ph type="ftr" sz="quarter" idx="11"/>
          </p:nvPr>
        </p:nvSpPr>
        <p:spPr/>
        <p:txBody>
          <a:bodyPr/>
          <a:lstStyle/>
          <a:p>
            <a:r>
              <a:rPr lang="en-US" smtClean="0"/>
              <a:t>Lecture 14  International Monetary System</a:t>
            </a:r>
            <a:endParaRPr lang="en-US"/>
          </a:p>
        </p:txBody>
      </p:sp>
      <p:sp>
        <p:nvSpPr>
          <p:cNvPr id="4" name="Slide Number Placeholder 3"/>
          <p:cNvSpPr>
            <a:spLocks noGrp="1"/>
          </p:cNvSpPr>
          <p:nvPr>
            <p:ph type="sldNum" sz="quarter" idx="12"/>
          </p:nvPr>
        </p:nvSpPr>
        <p:spPr/>
        <p:txBody>
          <a:bodyPr/>
          <a:lstStyle/>
          <a:p>
            <a:fld id="{DEB012BD-C24F-4F40-B01C-4F43B7C5DA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6" name="Footer Placeholder 5"/>
          <p:cNvSpPr>
            <a:spLocks noGrp="1"/>
          </p:cNvSpPr>
          <p:nvPr>
            <p:ph type="ftr" sz="quarter" idx="11"/>
          </p:nvPr>
        </p:nvSpPr>
        <p:spPr/>
        <p:txBody>
          <a:bodyPr/>
          <a:lstStyle/>
          <a:p>
            <a:r>
              <a:rPr lang="en-US" smtClean="0"/>
              <a:t>Lecture 14  International Monetary System</a:t>
            </a:r>
            <a:endParaRPr lang="en-US"/>
          </a:p>
        </p:txBody>
      </p:sp>
      <p:sp>
        <p:nvSpPr>
          <p:cNvPr id="7" name="Slide Number Placeholder 6"/>
          <p:cNvSpPr>
            <a:spLocks noGrp="1"/>
          </p:cNvSpPr>
          <p:nvPr>
            <p:ph type="sldNum" sz="quarter" idx="12"/>
          </p:nvPr>
        </p:nvSpPr>
        <p:spPr/>
        <p:txBody>
          <a:bodyPr/>
          <a:lstStyle/>
          <a:p>
            <a:fld id="{023A0331-6DA4-4FA6-89CA-0F4316E96E8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6" name="Footer Placeholder 5"/>
          <p:cNvSpPr>
            <a:spLocks noGrp="1"/>
          </p:cNvSpPr>
          <p:nvPr>
            <p:ph type="ftr" sz="quarter" idx="11"/>
          </p:nvPr>
        </p:nvSpPr>
        <p:spPr/>
        <p:txBody>
          <a:bodyPr/>
          <a:lstStyle/>
          <a:p>
            <a:r>
              <a:rPr lang="en-US" smtClean="0"/>
              <a:t>Lecture 14  International Monetary System</a:t>
            </a:r>
            <a:endParaRPr lang="en-US"/>
          </a:p>
        </p:txBody>
      </p:sp>
      <p:sp>
        <p:nvSpPr>
          <p:cNvPr id="7" name="Slide Number Placeholder 6"/>
          <p:cNvSpPr>
            <a:spLocks noGrp="1"/>
          </p:cNvSpPr>
          <p:nvPr>
            <p:ph type="sldNum" sz="quarter" idx="12"/>
          </p:nvPr>
        </p:nvSpPr>
        <p:spPr/>
        <p:txBody>
          <a:bodyPr/>
          <a:lstStyle/>
          <a:p>
            <a:fld id="{15303038-9A96-44A7-B4C7-D165100D4B3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5" name="Footer Placeholder 4"/>
          <p:cNvSpPr>
            <a:spLocks noGrp="1"/>
          </p:cNvSpPr>
          <p:nvPr>
            <p:ph type="ftr" sz="quarter" idx="11"/>
          </p:nvPr>
        </p:nvSpPr>
        <p:spPr/>
        <p:txBody>
          <a:bodyPr/>
          <a:lstStyle/>
          <a:p>
            <a:r>
              <a:rPr lang="en-US" smtClean="0"/>
              <a:t>Lecture 14  International Monetary System</a:t>
            </a:r>
            <a:endParaRPr lang="en-US"/>
          </a:p>
        </p:txBody>
      </p:sp>
      <p:sp>
        <p:nvSpPr>
          <p:cNvPr id="6" name="Slide Number Placeholder 5"/>
          <p:cNvSpPr>
            <a:spLocks noGrp="1"/>
          </p:cNvSpPr>
          <p:nvPr>
            <p:ph type="sldNum" sz="quarter" idx="12"/>
          </p:nvPr>
        </p:nvSpPr>
        <p:spPr/>
        <p:txBody>
          <a:bodyPr/>
          <a:lstStyle/>
          <a:p>
            <a:fld id="{728E286F-20CD-4224-81E8-334CB572A1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t>October 28, 2009</a:t>
            </a:r>
            <a:endParaRPr lang="en-US"/>
          </a:p>
        </p:txBody>
      </p:sp>
      <p:sp>
        <p:nvSpPr>
          <p:cNvPr id="5" name="Footer Placeholder 4"/>
          <p:cNvSpPr>
            <a:spLocks noGrp="1"/>
          </p:cNvSpPr>
          <p:nvPr>
            <p:ph type="ftr" sz="quarter" idx="11"/>
          </p:nvPr>
        </p:nvSpPr>
        <p:spPr/>
        <p:txBody>
          <a:bodyPr/>
          <a:lstStyle/>
          <a:p>
            <a:r>
              <a:rPr lang="en-US" smtClean="0"/>
              <a:t>Lecture 14  International Monetary System</a:t>
            </a:r>
            <a:endParaRPr lang="en-US"/>
          </a:p>
        </p:txBody>
      </p:sp>
      <p:sp>
        <p:nvSpPr>
          <p:cNvPr id="6" name="Slide Number Placeholder 5"/>
          <p:cNvSpPr>
            <a:spLocks noGrp="1"/>
          </p:cNvSpPr>
          <p:nvPr>
            <p:ph type="sldNum" sz="quarter" idx="12"/>
          </p:nvPr>
        </p:nvSpPr>
        <p:spPr/>
        <p:txBody>
          <a:bodyPr/>
          <a:lstStyle/>
          <a:p>
            <a:fld id="{015C01E6-0342-4969-BAE6-518FC691E8B2}"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6" name="Rectangle 5"/>
          <p:cNvSpPr/>
          <p:nvPr userDrawn="1"/>
        </p:nvSpPr>
        <p:spPr>
          <a:xfrm>
            <a:off x="4572000" y="6535738"/>
            <a:ext cx="350838" cy="246062"/>
          </a:xfrm>
          <a:prstGeom prst="rect">
            <a:avLst/>
          </a:prstGeom>
        </p:spPr>
        <p:txBody>
          <a:bodyPr wrap="none">
            <a:spAutoFit/>
          </a:bodyPr>
          <a:lstStyle/>
          <a:p>
            <a:fld id="{54C617AB-678E-451F-86C2-55ED9DC1DAF8}" type="slidenum">
              <a:rPr lang="en-US" sz="1000">
                <a:latin typeface="Frutiger 75 Black"/>
                <a:cs typeface="Osaka"/>
              </a:rPr>
              <a:pPr/>
              <a:t>‹#›</a:t>
            </a:fld>
            <a:endParaRPr lang="en-US" sz="1000">
              <a:latin typeface="Frutiger 75 Black"/>
              <a:cs typeface="Osaka"/>
            </a:endParaRPr>
          </a:p>
        </p:txBody>
      </p:sp>
      <p:sp>
        <p:nvSpPr>
          <p:cNvPr id="4" name="Title 1"/>
          <p:cNvSpPr>
            <a:spLocks noGrp="1"/>
          </p:cNvSpPr>
          <p:nvPr>
            <p:ph type="title"/>
          </p:nvPr>
        </p:nvSpPr>
        <p:spPr>
          <a:xfrm>
            <a:off x="609600" y="457200"/>
            <a:ext cx="6400800" cy="1162050"/>
          </a:xfrm>
        </p:spPr>
        <p:txBody>
          <a:bodyPr anchor="t" anchorCtr="0"/>
          <a:lstStyle>
            <a:lvl1pPr algn="l">
              <a:defRPr sz="3000" b="0" i="0">
                <a:solidFill>
                  <a:srgbClr val="014A8C"/>
                </a:solidFill>
                <a:latin typeface="Frutiger 75 Black"/>
                <a:cs typeface="Frutiger 75 Black"/>
              </a:defRPr>
            </a:lvl1pPr>
          </a:lstStyle>
          <a:p>
            <a:r>
              <a:rPr lang="en-US" smtClean="0"/>
              <a:t>Click to edit Master title style</a:t>
            </a:r>
            <a:endParaRPr lang="en-US" dirty="0"/>
          </a:p>
        </p:txBody>
      </p:sp>
      <p:sp>
        <p:nvSpPr>
          <p:cNvPr id="5" name="Content Placeholder 2"/>
          <p:cNvSpPr>
            <a:spLocks noGrp="1"/>
          </p:cNvSpPr>
          <p:nvPr>
            <p:ph idx="1"/>
          </p:nvPr>
        </p:nvSpPr>
        <p:spPr>
          <a:xfrm>
            <a:off x="838200" y="1905000"/>
            <a:ext cx="7391400" cy="3460750"/>
          </a:xfrm>
        </p:spPr>
        <p:txBody>
          <a:bodyPr/>
          <a:lstStyle>
            <a:lvl1pPr>
              <a:buClr>
                <a:srgbClr val="FF9900"/>
              </a:buClr>
              <a:buSzPct val="77000"/>
              <a:buFont typeface="Wingdings" charset="2"/>
              <a:buChar char=""/>
              <a:defRPr sz="2400" b="0" i="0">
                <a:solidFill>
                  <a:srgbClr val="014A8C"/>
                </a:solidFill>
                <a:latin typeface="Frutiger 55 Roman"/>
                <a:cs typeface="Frutiger 55 Roman"/>
              </a:defRPr>
            </a:lvl1pPr>
            <a:lvl2pPr>
              <a:buClr>
                <a:srgbClr val="FF9900"/>
              </a:buClr>
              <a:buSzPct val="77000"/>
              <a:buFont typeface="Wingdings" charset="2"/>
              <a:buChar char=""/>
              <a:defRPr sz="2000" b="0" i="0">
                <a:solidFill>
                  <a:srgbClr val="014A8C"/>
                </a:solidFill>
                <a:latin typeface="Frutiger 55 Roman"/>
                <a:cs typeface="Frutiger 55 Roman"/>
              </a:defRPr>
            </a:lvl2pPr>
            <a:lvl3pPr>
              <a:buClr>
                <a:srgbClr val="FF9900"/>
              </a:buClr>
              <a:buSzPct val="77000"/>
              <a:buFont typeface="Wingdings" charset="2"/>
              <a:buChar char=""/>
              <a:defRPr sz="2000" b="0" i="0">
                <a:solidFill>
                  <a:srgbClr val="014A8C"/>
                </a:solidFill>
                <a:latin typeface="Frutiger 55 Roman"/>
                <a:cs typeface="Frutiger 55 Roman"/>
              </a:defRPr>
            </a:lvl3pPr>
            <a:lvl4pPr>
              <a:buClr>
                <a:srgbClr val="FF9900"/>
              </a:buClr>
              <a:buSzPct val="77000"/>
              <a:buFont typeface="Wingdings" charset="2"/>
              <a:buChar char=""/>
              <a:defRPr sz="2000" b="0" i="0">
                <a:solidFill>
                  <a:srgbClr val="014A8C"/>
                </a:solidFill>
                <a:latin typeface="Frutiger 55 Roman"/>
                <a:cs typeface="Frutiger 55 Roman"/>
              </a:defRPr>
            </a:lvl4pPr>
            <a:lvl5pPr>
              <a:buClr>
                <a:srgbClr val="FF9900"/>
              </a:buClr>
              <a:buSzPct val="77000"/>
              <a:buFont typeface="Wingdings" charset="2"/>
              <a:buChar char=""/>
              <a:defRPr sz="2000" b="0" i="0">
                <a:solidFill>
                  <a:srgbClr val="014A8C"/>
                </a:solidFill>
                <a:latin typeface="Frutiger 55 Roman"/>
                <a:cs typeface="Frutiger 55 Roman"/>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069217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4572000" y="6535738"/>
            <a:ext cx="350838" cy="246062"/>
          </a:xfrm>
          <a:prstGeom prst="rect">
            <a:avLst/>
          </a:prstGeom>
        </p:spPr>
        <p:txBody>
          <a:bodyPr wrap="none">
            <a:spAutoFit/>
          </a:bodyPr>
          <a:lstStyle/>
          <a:p>
            <a:fld id="{8A15A55C-C915-4632-A903-CBBBF916B46D}" type="slidenum">
              <a:rPr lang="en-US" sz="1000">
                <a:latin typeface="Frutiger 75 Black"/>
                <a:cs typeface="Osaka"/>
              </a:rPr>
              <a:pPr/>
              <a:t>‹#›</a:t>
            </a:fld>
            <a:endParaRPr lang="en-US" sz="1000">
              <a:latin typeface="Frutiger 75 Black"/>
              <a:cs typeface="Osaka"/>
            </a:endParaRPr>
          </a:p>
        </p:txBody>
      </p:sp>
      <p:sp>
        <p:nvSpPr>
          <p:cNvPr id="6" name="Text Placeholder 5"/>
          <p:cNvSpPr>
            <a:spLocks noGrp="1"/>
          </p:cNvSpPr>
          <p:nvPr>
            <p:ph type="body" sz="quarter" idx="10"/>
          </p:nvPr>
        </p:nvSpPr>
        <p:spPr>
          <a:xfrm>
            <a:off x="409883" y="1432612"/>
            <a:ext cx="8324850" cy="4545012"/>
          </a:xfrm>
          <a:prstGeom prst="rect">
            <a:avLst/>
          </a:prstGeom>
        </p:spPr>
        <p:txBody>
          <a:bodyPr/>
          <a:lstStyle>
            <a:lvl1pPr>
              <a:buClrTx/>
              <a:buSzPct val="100000"/>
              <a:buFont typeface="Wingdings" pitchFamily="2" charset="2"/>
              <a:buChar char="ü"/>
              <a:defRPr sz="2000">
                <a:solidFill>
                  <a:schemeClr val="tx1"/>
                </a:solidFill>
                <a:latin typeface="+mn-lt"/>
              </a:defRPr>
            </a:lvl1pPr>
            <a:lvl2pPr>
              <a:buClrTx/>
              <a:buSzPct val="100000"/>
              <a:buFont typeface="Wingdings" pitchFamily="2" charset="2"/>
              <a:buChar char="ü"/>
              <a:defRPr sz="1800">
                <a:solidFill>
                  <a:schemeClr val="tx1"/>
                </a:solidFill>
                <a:latin typeface="+mn-lt"/>
              </a:defRPr>
            </a:lvl2pPr>
            <a:lvl3pPr>
              <a:buClrTx/>
              <a:buSzPct val="100000"/>
              <a:buFont typeface="Wingdings" pitchFamily="2" charset="2"/>
              <a:buChar char="ü"/>
              <a:defRPr sz="1800">
                <a:solidFill>
                  <a:schemeClr val="tx1"/>
                </a:solidFill>
                <a:latin typeface="+mn-lt"/>
              </a:defRPr>
            </a:lvl3pPr>
            <a:lvl4pPr>
              <a:buClrTx/>
              <a:buSzPct val="100000"/>
              <a:buFont typeface="Wingdings" pitchFamily="2" charset="2"/>
              <a:buChar char="ü"/>
              <a:defRPr sz="1800">
                <a:solidFill>
                  <a:schemeClr val="tx1"/>
                </a:solidFill>
                <a:latin typeface="+mn-lt"/>
              </a:defRPr>
            </a:lvl4pPr>
            <a:lvl5pPr>
              <a:buClrTx/>
              <a:buSzPct val="100000"/>
              <a:buFont typeface="Wingdings" pitchFamily="2" charset="2"/>
              <a:buChar char="ü"/>
              <a:defRPr sz="1800">
                <a:solidFill>
                  <a:schemeClr val="tx1"/>
                </a:solidFill>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1"/>
          </p:nvPr>
        </p:nvSpPr>
        <p:spPr>
          <a:xfrm>
            <a:off x="0" y="0"/>
            <a:ext cx="9144000" cy="914400"/>
          </a:xfrm>
          <a:prstGeom prst="rect">
            <a:avLst/>
          </a:prstGeom>
        </p:spPr>
        <p:txBody>
          <a:bodyPr/>
          <a:lstStyle>
            <a:lvl1pPr marL="288925" indent="-1588">
              <a:spcBef>
                <a:spcPts val="600"/>
              </a:spcBef>
              <a:buNone/>
              <a:defRPr sz="2400" b="1"/>
            </a:lvl1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2061901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3E9339-FA3D-4BF9-9642-B60426AD5B16}" type="datetimeFigureOut">
              <a:rPr lang="en-US" smtClean="0"/>
              <a:t>11/17/2011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3E9339-FA3D-4BF9-9642-B60426AD5B16}" type="datetimeFigureOut">
              <a:rPr lang="en-US" smtClean="0"/>
              <a:t>11/17/2011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3E9339-FA3D-4BF9-9642-B60426AD5B16}" type="datetimeFigureOut">
              <a:rPr lang="en-US" smtClean="0"/>
              <a:t>11/17/2011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3E9339-FA3D-4BF9-9642-B60426AD5B16}" type="datetimeFigureOut">
              <a:rPr lang="en-US" smtClean="0"/>
              <a:t>11/17/2011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3E9339-FA3D-4BF9-9642-B60426AD5B16}" type="datetimeFigureOut">
              <a:rPr lang="en-US" smtClean="0"/>
              <a:t>11/17/2011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3E9339-FA3D-4BF9-9642-B60426AD5B16}" type="datetimeFigureOut">
              <a:rPr lang="en-US" smtClean="0"/>
              <a:t>11/17/2011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3E9339-FA3D-4BF9-9642-B60426AD5B16}" type="datetimeFigureOut">
              <a:rPr lang="en-US" smtClean="0"/>
              <a:t>11/17/2011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E9339-FA3D-4BF9-9642-B60426AD5B16}" type="datetimeFigureOut">
              <a:rPr lang="en-US" smtClean="0"/>
              <a:t>11/17/2011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E9339-FA3D-4BF9-9642-B60426AD5B16}" type="datetimeFigureOut">
              <a:rPr lang="en-US" smtClean="0"/>
              <a:t>11/17/2011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3E9339-FA3D-4BF9-9642-B60426AD5B16}" type="datetimeFigureOut">
              <a:rPr lang="en-US" smtClean="0"/>
              <a:t>11/17/2011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3E9339-FA3D-4BF9-9642-B60426AD5B16}" type="datetimeFigureOut">
              <a:rPr lang="en-US" smtClean="0"/>
              <a:t>11/17/2011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DF1B02-5454-4D79-8E34-7C46B138CA4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International Monetary System</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39A8BB-BF15-42EF-8525-43BD9C18F50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85" r:id="rId12"/>
    <p:sldLayoutId id="2147483686" r:id="rId13"/>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E9339-FA3D-4BF9-9642-B60426AD5B16}" type="datetimeFigureOut">
              <a:rPr lang="en-US" smtClean="0"/>
              <a:t>11/17/2011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F1B02-5454-4D79-8E34-7C46B138CA4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doingbusiness.or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youtu.be/mR_sJWuoXUQ"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26" Type="http://schemas.openxmlformats.org/officeDocument/2006/relationships/image" Target="../media/image25.jpeg"/><Relationship Id="rId3" Type="http://schemas.openxmlformats.org/officeDocument/2006/relationships/notesSlide" Target="../notesSlides/notesSlide18.xml"/><Relationship Id="rId21" Type="http://schemas.openxmlformats.org/officeDocument/2006/relationships/image" Target="../media/image20.jpeg"/><Relationship Id="rId34" Type="http://schemas.openxmlformats.org/officeDocument/2006/relationships/image" Target="../media/image30.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jpeg"/><Relationship Id="rId25" Type="http://schemas.openxmlformats.org/officeDocument/2006/relationships/image" Target="../media/image24.jpeg"/><Relationship Id="rId33" Type="http://schemas.openxmlformats.org/officeDocument/2006/relationships/hyperlink" Target="https://www.cia.gov/library/publications/the-world-factbook/flags/ba-flag.html" TargetMode="External"/><Relationship Id="rId2" Type="http://schemas.openxmlformats.org/officeDocument/2006/relationships/slideLayout" Target="../slideLayouts/slideLayout6.xml"/><Relationship Id="rId16" Type="http://schemas.openxmlformats.org/officeDocument/2006/relationships/image" Target="../media/image15.jpeg"/><Relationship Id="rId20" Type="http://schemas.openxmlformats.org/officeDocument/2006/relationships/image" Target="../media/image19.jpeg"/><Relationship Id="rId29" Type="http://schemas.openxmlformats.org/officeDocument/2006/relationships/image" Target="../media/image28.jpeg"/><Relationship Id="rId1" Type="http://schemas.openxmlformats.org/officeDocument/2006/relationships/vmlDrawing" Target="../drawings/vmlDrawing1.vml"/><Relationship Id="rId6" Type="http://schemas.openxmlformats.org/officeDocument/2006/relationships/image" Target="../media/image5.jpeg"/><Relationship Id="rId11" Type="http://schemas.openxmlformats.org/officeDocument/2006/relationships/image" Target="../media/image10.jpeg"/><Relationship Id="rId24" Type="http://schemas.openxmlformats.org/officeDocument/2006/relationships/image" Target="../media/image23.jpeg"/><Relationship Id="rId32" Type="http://schemas.openxmlformats.org/officeDocument/2006/relationships/image" Target="../media/image2.png"/><Relationship Id="rId5" Type="http://schemas.openxmlformats.org/officeDocument/2006/relationships/image" Target="../media/image4.jpeg"/><Relationship Id="rId15" Type="http://schemas.openxmlformats.org/officeDocument/2006/relationships/image" Target="../media/image14.jpeg"/><Relationship Id="rId23" Type="http://schemas.openxmlformats.org/officeDocument/2006/relationships/image" Target="../media/image22.jpeg"/><Relationship Id="rId28" Type="http://schemas.openxmlformats.org/officeDocument/2006/relationships/image" Target="../media/image27.jpeg"/><Relationship Id="rId36" Type="http://schemas.openxmlformats.org/officeDocument/2006/relationships/image" Target="../media/image32.png"/><Relationship Id="rId10" Type="http://schemas.openxmlformats.org/officeDocument/2006/relationships/image" Target="../media/image9.jpeg"/><Relationship Id="rId19" Type="http://schemas.openxmlformats.org/officeDocument/2006/relationships/image" Target="../media/image18.jpeg"/><Relationship Id="rId31" Type="http://schemas.openxmlformats.org/officeDocument/2006/relationships/oleObject" Target="../embeddings/oleObject1.bin"/><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 Id="rId22" Type="http://schemas.openxmlformats.org/officeDocument/2006/relationships/image" Target="../media/image21.jpeg"/><Relationship Id="rId27" Type="http://schemas.openxmlformats.org/officeDocument/2006/relationships/image" Target="../media/image26.jpeg"/><Relationship Id="rId30" Type="http://schemas.openxmlformats.org/officeDocument/2006/relationships/image" Target="../media/image29.jpeg"/><Relationship Id="rId35"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normAutofit/>
          </a:bodyPr>
          <a:lstStyle/>
          <a:p>
            <a:r>
              <a:rPr lang="en-US" dirty="0" smtClean="0"/>
              <a:t>The International Monetary System</a:t>
            </a:r>
            <a:endParaRPr lang="en-US" dirty="0"/>
          </a:p>
        </p:txBody>
      </p:sp>
      <p:sp>
        <p:nvSpPr>
          <p:cNvPr id="6" name="Subtitle 5"/>
          <p:cNvSpPr>
            <a:spLocks noGrp="1"/>
          </p:cNvSpPr>
          <p:nvPr>
            <p:ph type="subTitle" idx="1"/>
          </p:nvPr>
        </p:nvSpPr>
        <p:spPr/>
        <p:txBody>
          <a:bodyPr/>
          <a:lstStyle/>
          <a:p>
            <a:r>
              <a:rPr lang="en-US" dirty="0" smtClean="0"/>
              <a:t>November 15 and 17,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normAutofit fontScale="90000"/>
          </a:bodyPr>
          <a:lstStyle/>
          <a:p>
            <a:r>
              <a:rPr lang="en-US"/>
              <a:t>The International </a:t>
            </a:r>
            <a:br>
              <a:rPr lang="en-US"/>
            </a:br>
            <a:r>
              <a:rPr lang="en-US"/>
              <a:t>Monetary System</a:t>
            </a:r>
          </a:p>
        </p:txBody>
      </p:sp>
      <p:sp>
        <p:nvSpPr>
          <p:cNvPr id="2051" name="Rectangle 3"/>
          <p:cNvSpPr>
            <a:spLocks noGrp="1" noChangeArrowheads="1"/>
          </p:cNvSpPr>
          <p:nvPr>
            <p:ph idx="1"/>
          </p:nvPr>
        </p:nvSpPr>
        <p:spPr/>
        <p:txBody>
          <a:bodyPr/>
          <a:lstStyle/>
          <a:p>
            <a:r>
              <a:rPr lang="en-US" dirty="0"/>
              <a:t>A brief history of exchange rates</a:t>
            </a:r>
          </a:p>
          <a:p>
            <a:r>
              <a:rPr lang="en-US" dirty="0"/>
              <a:t>The International Monetary Fund</a:t>
            </a:r>
          </a:p>
          <a:p>
            <a:r>
              <a:rPr lang="en-US" dirty="0" smtClean="0"/>
              <a:t>Currency </a:t>
            </a:r>
            <a:r>
              <a:rPr lang="en-US" dirty="0"/>
              <a:t>collapses</a:t>
            </a:r>
          </a:p>
          <a:p>
            <a:r>
              <a:rPr lang="en-US" dirty="0"/>
              <a:t>The Chinese </a:t>
            </a:r>
            <a:r>
              <a:rPr lang="en-US" dirty="0" err="1"/>
              <a:t>yuan</a:t>
            </a:r>
            <a:r>
              <a:rPr lang="en-US" dirty="0"/>
              <a:t> and world </a:t>
            </a:r>
            <a:r>
              <a:rPr lang="en-US" dirty="0" smtClean="0"/>
              <a:t>currencies</a:t>
            </a:r>
          </a:p>
          <a:p>
            <a:r>
              <a:rPr lang="en-US" dirty="0" smtClean="0"/>
              <a:t>The World Bank</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dirty="0"/>
              <a:t>A Brief History of Exchange Rates</a:t>
            </a:r>
          </a:p>
        </p:txBody>
      </p:sp>
      <p:sp>
        <p:nvSpPr>
          <p:cNvPr id="4099" name="Rectangle 3"/>
          <p:cNvSpPr>
            <a:spLocks noGrp="1" noChangeArrowheads="1"/>
          </p:cNvSpPr>
          <p:nvPr>
            <p:ph idx="1"/>
          </p:nvPr>
        </p:nvSpPr>
        <p:spPr/>
        <p:txBody>
          <a:bodyPr/>
          <a:lstStyle/>
          <a:p>
            <a:r>
              <a:rPr lang="en-US" dirty="0"/>
              <a:t>The gold standard</a:t>
            </a:r>
          </a:p>
          <a:p>
            <a:r>
              <a:rPr lang="en-US" dirty="0"/>
              <a:t>World War I</a:t>
            </a:r>
          </a:p>
          <a:p>
            <a:r>
              <a:rPr lang="en-US" dirty="0"/>
              <a:t>The </a:t>
            </a:r>
            <a:r>
              <a:rPr lang="en-US" dirty="0" smtClean="0"/>
              <a:t>Depression</a:t>
            </a:r>
            <a:endParaRPr lang="en-US" dirty="0"/>
          </a:p>
          <a:p>
            <a:r>
              <a:rPr lang="en-US" dirty="0"/>
              <a:t>World War II</a:t>
            </a:r>
          </a:p>
          <a:p>
            <a:r>
              <a:rPr lang="en-US" dirty="0"/>
              <a:t>Bretton </a:t>
            </a:r>
            <a:r>
              <a:rPr lang="en-US" dirty="0" smtClean="0"/>
              <a:t>Woods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dirty="0"/>
              <a:t>What Was The Gold Standard?</a:t>
            </a:r>
          </a:p>
        </p:txBody>
      </p:sp>
      <p:sp>
        <p:nvSpPr>
          <p:cNvPr id="4099" name="Rectangle 3"/>
          <p:cNvSpPr>
            <a:spLocks noGrp="1" noChangeArrowheads="1"/>
          </p:cNvSpPr>
          <p:nvPr>
            <p:ph idx="1"/>
          </p:nvPr>
        </p:nvSpPr>
        <p:spPr/>
        <p:txBody>
          <a:bodyPr/>
          <a:lstStyle/>
          <a:p>
            <a:pPr>
              <a:lnSpc>
                <a:spcPct val="80000"/>
              </a:lnSpc>
            </a:pPr>
            <a:r>
              <a:rPr lang="en-US" sz="2800" dirty="0"/>
              <a:t>The </a:t>
            </a:r>
            <a:r>
              <a:rPr lang="en-US" sz="2800" b="1" dirty="0">
                <a:solidFill>
                  <a:srgbClr val="959535"/>
                </a:solidFill>
              </a:rPr>
              <a:t>gold standard</a:t>
            </a:r>
            <a:r>
              <a:rPr lang="en-US" sz="2800" dirty="0"/>
              <a:t> refers to a system in which countries peg currencies to gold and guarantee their convertibility</a:t>
            </a:r>
          </a:p>
          <a:p>
            <a:pPr lvl="1">
              <a:lnSpc>
                <a:spcPct val="80000"/>
              </a:lnSpc>
            </a:pPr>
            <a:r>
              <a:rPr lang="en-US" sz="2400" dirty="0" smtClean="0"/>
              <a:t>dates </a:t>
            </a:r>
            <a:r>
              <a:rPr lang="en-US" sz="2400" dirty="0"/>
              <a:t>back to ancient times </a:t>
            </a:r>
            <a:endParaRPr lang="en-US" sz="2400" dirty="0" smtClean="0"/>
          </a:p>
          <a:p>
            <a:pPr lvl="1">
              <a:lnSpc>
                <a:spcPct val="80000"/>
              </a:lnSpc>
            </a:pPr>
            <a:r>
              <a:rPr lang="en-US" sz="2400" dirty="0" smtClean="0"/>
              <a:t>later</a:t>
            </a:r>
            <a:r>
              <a:rPr lang="en-US" sz="2400" dirty="0"/>
              <a:t>, payment was made in paper currency which was linked to gold at a fixed rate </a:t>
            </a:r>
            <a:endParaRPr lang="en-US" sz="2400" dirty="0">
              <a:solidFill>
                <a:srgbClr val="CC6600"/>
              </a:solidFill>
            </a:endParaRPr>
          </a:p>
          <a:p>
            <a:pPr lvl="1">
              <a:lnSpc>
                <a:spcPct val="80000"/>
              </a:lnSpc>
            </a:pPr>
            <a:r>
              <a:rPr lang="en-US" sz="2400" dirty="0" smtClean="0"/>
              <a:t>the </a:t>
            </a:r>
            <a:r>
              <a:rPr lang="en-US" sz="2400" b="1" dirty="0">
                <a:solidFill>
                  <a:srgbClr val="959535"/>
                </a:solidFill>
              </a:rPr>
              <a:t>gold par value</a:t>
            </a:r>
            <a:r>
              <a:rPr lang="en-US" sz="2400" dirty="0"/>
              <a:t> refers to the amount of a currency needed to purchase one ounce of gold</a:t>
            </a:r>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Autofit/>
          </a:bodyPr>
          <a:lstStyle/>
          <a:p>
            <a:r>
              <a:rPr lang="en-US" dirty="0" smtClean="0"/>
              <a:t>World War I</a:t>
            </a:r>
            <a:endParaRPr lang="en-US" dirty="0"/>
          </a:p>
        </p:txBody>
      </p:sp>
      <p:sp>
        <p:nvSpPr>
          <p:cNvPr id="6147" name="Rectangle 3"/>
          <p:cNvSpPr>
            <a:spLocks noGrp="1" noChangeArrowheads="1"/>
          </p:cNvSpPr>
          <p:nvPr>
            <p:ph idx="1"/>
          </p:nvPr>
        </p:nvSpPr>
        <p:spPr/>
        <p:txBody>
          <a:bodyPr/>
          <a:lstStyle/>
          <a:p>
            <a:pPr>
              <a:lnSpc>
                <a:spcPct val="90000"/>
              </a:lnSpc>
            </a:pPr>
            <a:r>
              <a:rPr lang="en-US" dirty="0" smtClean="0"/>
              <a:t>Worked well </a:t>
            </a:r>
            <a:r>
              <a:rPr lang="en-US" dirty="0"/>
              <a:t>from the </a:t>
            </a:r>
            <a:r>
              <a:rPr lang="en-US" b="1" dirty="0">
                <a:solidFill>
                  <a:srgbClr val="959535"/>
                </a:solidFill>
              </a:rPr>
              <a:t>1870s until 1914 </a:t>
            </a:r>
          </a:p>
          <a:p>
            <a:pPr lvl="1">
              <a:lnSpc>
                <a:spcPct val="90000"/>
              </a:lnSpc>
            </a:pPr>
            <a:r>
              <a:rPr lang="en-US" sz="3200" dirty="0"/>
              <a:t>but, many governments financed their World War I expenditures by printing money and so, created inflation</a:t>
            </a:r>
          </a:p>
          <a:p>
            <a:pPr>
              <a:lnSpc>
                <a:spcPct val="90000"/>
              </a:lnSpc>
            </a:pPr>
            <a:r>
              <a:rPr lang="en-US" dirty="0"/>
              <a:t>People </a:t>
            </a:r>
            <a:r>
              <a:rPr lang="en-US" b="1" dirty="0">
                <a:solidFill>
                  <a:srgbClr val="959535"/>
                </a:solidFill>
              </a:rPr>
              <a:t>lost confidence </a:t>
            </a:r>
            <a:r>
              <a:rPr lang="en-US" dirty="0"/>
              <a:t>in the system </a:t>
            </a:r>
          </a:p>
          <a:p>
            <a:pPr>
              <a:lnSpc>
                <a:spcPct val="90000"/>
              </a:lnSpc>
            </a:pPr>
            <a:r>
              <a:rPr lang="en-US" dirty="0" smtClean="0"/>
              <a:t>By </a:t>
            </a:r>
            <a:r>
              <a:rPr lang="en-US" dirty="0"/>
              <a:t>1939, the gold standard was dead</a:t>
            </a:r>
          </a:p>
          <a:p>
            <a:pPr>
              <a:lnSpc>
                <a:spcPct val="90000"/>
              </a:lnSpc>
            </a:pPr>
            <a:endParaRPr lang="en-US" sz="2400" dirty="0"/>
          </a:p>
          <a:p>
            <a:pPr>
              <a:lnSpc>
                <a:spcPct val="90000"/>
              </a:lnSpc>
            </a:pPr>
            <a:endParaRPr lang="en-US" sz="2400" dirty="0"/>
          </a:p>
          <a:p>
            <a:pPr>
              <a:lnSpc>
                <a:spcPct val="90000"/>
              </a:lnSpc>
            </a:pPr>
            <a:endParaRPr lang="en-US" sz="2400" dirty="0"/>
          </a:p>
          <a:p>
            <a:pPr>
              <a:lnSpc>
                <a:spcPct val="9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t>The Depression</a:t>
            </a:r>
          </a:p>
        </p:txBody>
      </p:sp>
      <p:sp>
        <p:nvSpPr>
          <p:cNvPr id="5123" name="Rectangle 3"/>
          <p:cNvSpPr>
            <a:spLocks noGrp="1" noChangeArrowheads="1"/>
          </p:cNvSpPr>
          <p:nvPr>
            <p:ph idx="1"/>
          </p:nvPr>
        </p:nvSpPr>
        <p:spPr/>
        <p:txBody>
          <a:bodyPr/>
          <a:lstStyle/>
          <a:p>
            <a:r>
              <a:rPr lang="en-US" dirty="0"/>
              <a:t>Slump hit countries differently</a:t>
            </a:r>
          </a:p>
          <a:p>
            <a:r>
              <a:rPr lang="en-US" dirty="0"/>
              <a:t>Some countries began to devalue their currencies</a:t>
            </a:r>
          </a:p>
          <a:p>
            <a:r>
              <a:rPr lang="en-US" dirty="0"/>
              <a:t>Others followed suit</a:t>
            </a:r>
          </a:p>
          <a:p>
            <a:r>
              <a:rPr lang="en-US" dirty="0"/>
              <a:t>Investors sold currencies and bought gold</a:t>
            </a:r>
          </a:p>
          <a:p>
            <a:r>
              <a:rPr lang="en-US" dirty="0"/>
              <a:t>Most countries abandoned the </a:t>
            </a:r>
            <a:r>
              <a:rPr lang="en-US" dirty="0" smtClean="0"/>
              <a:t>gold </a:t>
            </a:r>
            <a:r>
              <a:rPr lang="en-US" dirty="0"/>
              <a:t>standard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a:bodyPr>
          <a:lstStyle/>
          <a:p>
            <a:r>
              <a:rPr lang="en-US" dirty="0" smtClean="0"/>
              <a:t>The </a:t>
            </a:r>
            <a:r>
              <a:rPr lang="en-US" dirty="0" err="1" smtClean="0"/>
              <a:t>Bretton</a:t>
            </a:r>
            <a:r>
              <a:rPr lang="en-US" dirty="0" smtClean="0"/>
              <a:t> </a:t>
            </a:r>
            <a:r>
              <a:rPr lang="en-US" dirty="0"/>
              <a:t>Woods </a:t>
            </a:r>
            <a:r>
              <a:rPr lang="en-US" dirty="0" smtClean="0"/>
              <a:t>System</a:t>
            </a:r>
            <a:endParaRPr lang="en-US" dirty="0"/>
          </a:p>
        </p:txBody>
      </p:sp>
      <p:sp>
        <p:nvSpPr>
          <p:cNvPr id="12291" name="Rectangle 3"/>
          <p:cNvSpPr>
            <a:spLocks noGrp="1" noChangeArrowheads="1"/>
          </p:cNvSpPr>
          <p:nvPr>
            <p:ph idx="1"/>
          </p:nvPr>
        </p:nvSpPr>
        <p:spPr/>
        <p:txBody>
          <a:bodyPr/>
          <a:lstStyle/>
          <a:p>
            <a:pPr>
              <a:lnSpc>
                <a:spcPct val="80000"/>
              </a:lnSpc>
            </a:pPr>
            <a:r>
              <a:rPr lang="en-US" sz="2800" dirty="0" smtClean="0"/>
              <a:t>In 1944, 44 countries met to design a new international monetary system</a:t>
            </a:r>
          </a:p>
          <a:p>
            <a:pPr>
              <a:lnSpc>
                <a:spcPct val="80000"/>
              </a:lnSpc>
            </a:pPr>
            <a:r>
              <a:rPr lang="en-US" sz="2800" dirty="0" smtClean="0"/>
              <a:t>Under </a:t>
            </a:r>
            <a:r>
              <a:rPr lang="en-US" sz="2800" dirty="0"/>
              <a:t>the new agreement </a:t>
            </a:r>
          </a:p>
          <a:p>
            <a:pPr lvl="1">
              <a:lnSpc>
                <a:spcPct val="80000"/>
              </a:lnSpc>
            </a:pPr>
            <a:r>
              <a:rPr lang="en-US" sz="2400" dirty="0"/>
              <a:t>a </a:t>
            </a:r>
            <a:r>
              <a:rPr lang="en-US" sz="2400" b="1" dirty="0">
                <a:solidFill>
                  <a:srgbClr val="959535"/>
                </a:solidFill>
              </a:rPr>
              <a:t>fixed exchange rate </a:t>
            </a:r>
            <a:r>
              <a:rPr lang="en-US" sz="2400" dirty="0"/>
              <a:t>system was established</a:t>
            </a:r>
          </a:p>
          <a:p>
            <a:pPr lvl="1">
              <a:lnSpc>
                <a:spcPct val="80000"/>
              </a:lnSpc>
            </a:pPr>
            <a:r>
              <a:rPr lang="en-US" sz="2400" dirty="0"/>
              <a:t>all currencies were fixed to gold, but only the U.S. dollar was directly convertible to gold</a:t>
            </a:r>
          </a:p>
          <a:p>
            <a:pPr lvl="1">
              <a:lnSpc>
                <a:spcPct val="80000"/>
              </a:lnSpc>
            </a:pPr>
            <a:r>
              <a:rPr lang="en-US" sz="2400" dirty="0"/>
              <a:t>devaluations could not to be used for competitive purposes</a:t>
            </a:r>
          </a:p>
          <a:p>
            <a:pPr lvl="1">
              <a:lnSpc>
                <a:spcPct val="80000"/>
              </a:lnSpc>
            </a:pPr>
            <a:r>
              <a:rPr lang="en-US" sz="2400" dirty="0"/>
              <a:t>a country could not devalue its currency by more than 10% without IMF approval</a:t>
            </a:r>
          </a:p>
          <a:p>
            <a:pPr lvl="1">
              <a:lnSpc>
                <a:spcPct val="8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29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29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291">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r>
              <a:rPr lang="en-US" dirty="0" smtClean="0"/>
              <a:t>The </a:t>
            </a:r>
            <a:r>
              <a:rPr lang="en-US" dirty="0" err="1" smtClean="0"/>
              <a:t>Bretton</a:t>
            </a:r>
            <a:r>
              <a:rPr lang="en-US" dirty="0" smtClean="0"/>
              <a:t> Woods System cont.</a:t>
            </a:r>
            <a:endParaRPr lang="en-US" dirty="0"/>
          </a:p>
        </p:txBody>
      </p:sp>
      <p:sp>
        <p:nvSpPr>
          <p:cNvPr id="14339" name="Rectangle 3"/>
          <p:cNvSpPr>
            <a:spLocks noGrp="1" noChangeArrowheads="1"/>
          </p:cNvSpPr>
          <p:nvPr>
            <p:ph idx="1"/>
          </p:nvPr>
        </p:nvSpPr>
        <p:spPr/>
        <p:txBody>
          <a:bodyPr/>
          <a:lstStyle/>
          <a:p>
            <a:pPr>
              <a:lnSpc>
                <a:spcPct val="90000"/>
              </a:lnSpc>
            </a:pPr>
            <a:r>
              <a:rPr lang="en-US" sz="2400" dirty="0" smtClean="0"/>
              <a:t>Worked </a:t>
            </a:r>
            <a:r>
              <a:rPr lang="en-US" sz="2400" dirty="0"/>
              <a:t>well until the late 1960s</a:t>
            </a:r>
          </a:p>
          <a:p>
            <a:pPr>
              <a:lnSpc>
                <a:spcPct val="90000"/>
              </a:lnSpc>
            </a:pPr>
            <a:r>
              <a:rPr lang="en-US" sz="2400" dirty="0" smtClean="0"/>
              <a:t>Collapse due to welfare </a:t>
            </a:r>
            <a:r>
              <a:rPr lang="en-US" sz="2400" dirty="0"/>
              <a:t>programs and the Vietnam </a:t>
            </a:r>
            <a:r>
              <a:rPr lang="en-US" sz="2400" dirty="0" smtClean="0"/>
              <a:t>War</a:t>
            </a:r>
            <a:endParaRPr lang="en-US" sz="2400" dirty="0"/>
          </a:p>
          <a:p>
            <a:pPr>
              <a:lnSpc>
                <a:spcPct val="90000"/>
              </a:lnSpc>
            </a:pPr>
            <a:r>
              <a:rPr lang="en-US" sz="2400" dirty="0"/>
              <a:t>Other countries increased the value of their currencies relative to the U.S. dollar in response to speculation the dollar would be devalued</a:t>
            </a:r>
          </a:p>
          <a:p>
            <a:pPr>
              <a:lnSpc>
                <a:spcPct val="90000"/>
              </a:lnSpc>
            </a:pPr>
            <a:r>
              <a:rPr lang="en-US" sz="2400" dirty="0"/>
              <a:t>However, because </a:t>
            </a:r>
            <a:r>
              <a:rPr lang="en-US" sz="2400" b="1" dirty="0">
                <a:solidFill>
                  <a:srgbClr val="959535"/>
                </a:solidFill>
              </a:rPr>
              <a:t>the system relied on an economically well managed U.S., </a:t>
            </a:r>
            <a:r>
              <a:rPr lang="en-US" sz="2400" dirty="0"/>
              <a:t>when the U.S. began to print money, run high trade deficits, and experience high inflation, the system was strained to the breaking point – the U.S. dollar came under speculative attack</a:t>
            </a:r>
          </a:p>
          <a:p>
            <a:pPr>
              <a:lnSpc>
                <a:spcPct val="90000"/>
              </a:lnSpc>
            </a:pPr>
            <a:endParaRPr lang="en-US" sz="2400" dirty="0"/>
          </a:p>
          <a:p>
            <a:pPr>
              <a:lnSpc>
                <a:spcPct val="9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r>
              <a:rPr lang="en-US" dirty="0" smtClean="0"/>
              <a:t>International Monetary Fund</a:t>
            </a:r>
            <a:endParaRPr lang="en-US" dirty="0"/>
          </a:p>
        </p:txBody>
      </p:sp>
      <p:sp>
        <p:nvSpPr>
          <p:cNvPr id="13315" name="Rectangle 3"/>
          <p:cNvSpPr>
            <a:spLocks noGrp="1" noChangeArrowheads="1"/>
          </p:cNvSpPr>
          <p:nvPr>
            <p:ph idx="1"/>
          </p:nvPr>
        </p:nvSpPr>
        <p:spPr/>
        <p:txBody>
          <a:bodyPr/>
          <a:lstStyle/>
          <a:p>
            <a:pPr marL="609600" indent="-609600">
              <a:lnSpc>
                <a:spcPct val="90000"/>
              </a:lnSpc>
            </a:pPr>
            <a:r>
              <a:rPr lang="en-US" sz="2400" dirty="0" smtClean="0"/>
              <a:t>The </a:t>
            </a:r>
            <a:r>
              <a:rPr lang="en-US" sz="2400" b="1" dirty="0">
                <a:solidFill>
                  <a:srgbClr val="959535"/>
                </a:solidFill>
              </a:rPr>
              <a:t>International Monetary Fund </a:t>
            </a:r>
            <a:r>
              <a:rPr lang="en-US" sz="2400" dirty="0"/>
              <a:t>(</a:t>
            </a:r>
            <a:r>
              <a:rPr lang="en-US" sz="2400" b="1" dirty="0">
                <a:solidFill>
                  <a:srgbClr val="959535"/>
                </a:solidFill>
              </a:rPr>
              <a:t>IMF</a:t>
            </a:r>
            <a:r>
              <a:rPr lang="en-US" sz="2400" dirty="0"/>
              <a:t>) to maintain order in the international monetary system through a combination of </a:t>
            </a:r>
            <a:r>
              <a:rPr lang="en-US" sz="2400" b="1" dirty="0">
                <a:solidFill>
                  <a:srgbClr val="959535"/>
                </a:solidFill>
              </a:rPr>
              <a:t>discipline</a:t>
            </a:r>
            <a:r>
              <a:rPr lang="en-US" sz="2400" dirty="0"/>
              <a:t> and </a:t>
            </a:r>
            <a:r>
              <a:rPr lang="en-US" sz="2400" b="1" dirty="0">
                <a:solidFill>
                  <a:srgbClr val="959535"/>
                </a:solidFill>
              </a:rPr>
              <a:t>flexibility</a:t>
            </a:r>
          </a:p>
          <a:p>
            <a:pPr marL="990600" lvl="1" indent="-533400">
              <a:lnSpc>
                <a:spcPct val="90000"/>
              </a:lnSpc>
            </a:pPr>
            <a:r>
              <a:rPr lang="en-US" sz="2000" dirty="0"/>
              <a:t>requiring fixed exchange rates stopped competitive devaluations and brought stability to the world trade environment  </a:t>
            </a:r>
          </a:p>
          <a:p>
            <a:pPr marL="990600" lvl="1" indent="-533400">
              <a:lnSpc>
                <a:spcPct val="90000"/>
              </a:lnSpc>
            </a:pPr>
            <a:r>
              <a:rPr lang="en-US" sz="2000" dirty="0"/>
              <a:t>fixed exchange rates imposed monetary discipline on countries, limiting price inflation</a:t>
            </a:r>
          </a:p>
          <a:p>
            <a:pPr marL="990600" lvl="1" indent="-533400">
              <a:lnSpc>
                <a:spcPct val="90000"/>
              </a:lnSpc>
            </a:pPr>
            <a:r>
              <a:rPr lang="en-US" sz="2000" dirty="0"/>
              <a:t>in cases of fundamental disequilibrium, devaluations were permitted  </a:t>
            </a:r>
          </a:p>
          <a:p>
            <a:pPr marL="990600" lvl="1" indent="-533400">
              <a:lnSpc>
                <a:spcPct val="90000"/>
              </a:lnSpc>
            </a:pPr>
            <a:r>
              <a:rPr lang="en-US" sz="2000" dirty="0"/>
              <a:t>the IMF lent foreign currencies to members during short periods of balance-of-payments deficit, when a rapid tightening of monetary or fiscal policy would hurt domestic employment</a:t>
            </a:r>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304800"/>
            <a:ext cx="7772400" cy="1143000"/>
          </a:xfrm>
        </p:spPr>
        <p:txBody>
          <a:bodyPr/>
          <a:lstStyle/>
          <a:p>
            <a:pPr eaLnBrk="1" hangingPunct="1"/>
            <a:r>
              <a:rPr lang="en-US" sz="4000" dirty="0" smtClean="0"/>
              <a:t>The Functions of the IMF</a:t>
            </a:r>
          </a:p>
        </p:txBody>
      </p:sp>
      <p:sp>
        <p:nvSpPr>
          <p:cNvPr id="6147" name="Rectangle 3"/>
          <p:cNvSpPr>
            <a:spLocks noGrp="1" noChangeArrowheads="1"/>
          </p:cNvSpPr>
          <p:nvPr>
            <p:ph type="body" idx="1"/>
          </p:nvPr>
        </p:nvSpPr>
        <p:spPr>
          <a:xfrm>
            <a:off x="685800" y="1600200"/>
            <a:ext cx="8001000" cy="4114800"/>
          </a:xfrm>
        </p:spPr>
        <p:txBody>
          <a:bodyPr/>
          <a:lstStyle/>
          <a:p>
            <a:pPr eaLnBrk="1" hangingPunct="1">
              <a:lnSpc>
                <a:spcPct val="90000"/>
              </a:lnSpc>
            </a:pPr>
            <a:r>
              <a:rPr lang="en-US" sz="2800" dirty="0" smtClean="0"/>
              <a:t>Surveillance (like a doctor)</a:t>
            </a:r>
          </a:p>
          <a:p>
            <a:pPr lvl="1">
              <a:lnSpc>
                <a:spcPct val="90000"/>
              </a:lnSpc>
            </a:pPr>
            <a:r>
              <a:rPr lang="en-US" sz="2000" i="1" dirty="0" smtClean="0"/>
              <a:t>Gathering data and assessing economic policies of countries</a:t>
            </a:r>
          </a:p>
          <a:p>
            <a:pPr eaLnBrk="1" hangingPunct="1">
              <a:lnSpc>
                <a:spcPct val="90000"/>
              </a:lnSpc>
            </a:pPr>
            <a:endParaRPr lang="en-US" sz="2400" i="1" dirty="0" smtClean="0"/>
          </a:p>
          <a:p>
            <a:pPr eaLnBrk="1" hangingPunct="1">
              <a:lnSpc>
                <a:spcPct val="90000"/>
              </a:lnSpc>
            </a:pPr>
            <a:r>
              <a:rPr lang="en-US" sz="2800" dirty="0" smtClean="0"/>
              <a:t>Technical Assistance (like a teacher)</a:t>
            </a:r>
          </a:p>
          <a:p>
            <a:pPr lvl="1">
              <a:lnSpc>
                <a:spcPct val="90000"/>
              </a:lnSpc>
            </a:pPr>
            <a:r>
              <a:rPr lang="en-US" sz="2000" i="1" dirty="0" smtClean="0"/>
              <a:t>Strengthening human skills and institutional capacity of countries</a:t>
            </a:r>
          </a:p>
          <a:p>
            <a:pPr lvl="1" eaLnBrk="1" hangingPunct="1">
              <a:lnSpc>
                <a:spcPct val="90000"/>
              </a:lnSpc>
              <a:buFont typeface="Arial" pitchFamily="34" charset="0"/>
              <a:buChar char="•"/>
            </a:pPr>
            <a:endParaRPr lang="en-US" sz="2400" i="1" dirty="0" smtClean="0"/>
          </a:p>
          <a:p>
            <a:pPr eaLnBrk="1" hangingPunct="1">
              <a:lnSpc>
                <a:spcPct val="90000"/>
              </a:lnSpc>
            </a:pPr>
            <a:r>
              <a:rPr lang="en-US" sz="2800" dirty="0" smtClean="0"/>
              <a:t>Financial Assistance (like a banker)</a:t>
            </a:r>
          </a:p>
          <a:p>
            <a:pPr lvl="1">
              <a:lnSpc>
                <a:spcPct val="90000"/>
              </a:lnSpc>
            </a:pPr>
            <a:r>
              <a:rPr lang="en-US" sz="2000" i="1" dirty="0" smtClean="0"/>
              <a:t>Lending to countries to support reforms</a:t>
            </a:r>
          </a:p>
        </p:txBody>
      </p:sp>
    </p:spTree>
    <p:extLst>
      <p:ext uri="{BB962C8B-B14F-4D97-AF65-F5344CB8AC3E}">
        <p14:creationId xmlns:p14="http://schemas.microsoft.com/office/powerpoint/2010/main" val="232004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Governance of the IMF</a:t>
            </a:r>
          </a:p>
        </p:txBody>
      </p:sp>
      <p:sp>
        <p:nvSpPr>
          <p:cNvPr id="7171" name="Rectangle 3"/>
          <p:cNvSpPr>
            <a:spLocks noGrp="1" noChangeArrowheads="1"/>
          </p:cNvSpPr>
          <p:nvPr>
            <p:ph type="body" idx="1"/>
          </p:nvPr>
        </p:nvSpPr>
        <p:spPr/>
        <p:txBody>
          <a:bodyPr/>
          <a:lstStyle/>
          <a:p>
            <a:pPr eaLnBrk="1" hangingPunct="1"/>
            <a:r>
              <a:rPr lang="en-US" sz="2800" dirty="0" smtClean="0"/>
              <a:t>IMF is accountable to its member countries.</a:t>
            </a:r>
          </a:p>
          <a:p>
            <a:pPr eaLnBrk="1" hangingPunct="1"/>
            <a:endParaRPr lang="en-US" sz="2800" dirty="0" smtClean="0"/>
          </a:p>
          <a:p>
            <a:pPr eaLnBrk="1" hangingPunct="1"/>
            <a:r>
              <a:rPr lang="en-US" sz="2800" dirty="0" smtClean="0"/>
              <a:t>Board of Governors: one governor from each member country. Meets once a year.</a:t>
            </a:r>
          </a:p>
          <a:p>
            <a:pPr eaLnBrk="1" hangingPunct="1"/>
            <a:endParaRPr lang="en-US" sz="2800" dirty="0" smtClean="0"/>
          </a:p>
          <a:p>
            <a:pPr eaLnBrk="1" hangingPunct="1"/>
            <a:r>
              <a:rPr lang="en-US" sz="2800" dirty="0" smtClean="0"/>
              <a:t>Day to day affairs are guided by the Executive Board: 24 Executive Directors.  Managing Director of IMF is Chairman of Executive Board.</a:t>
            </a:r>
          </a:p>
        </p:txBody>
      </p:sp>
    </p:spTree>
    <p:extLst>
      <p:ext uri="{BB962C8B-B14F-4D97-AF65-F5344CB8AC3E}">
        <p14:creationId xmlns:p14="http://schemas.microsoft.com/office/powerpoint/2010/main" val="227481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pPr eaLnBrk="1" hangingPunct="1"/>
            <a:r>
              <a:rPr lang="en-US" dirty="0" smtClean="0"/>
              <a:t>IMF Resources</a:t>
            </a:r>
          </a:p>
        </p:txBody>
      </p:sp>
      <p:sp>
        <p:nvSpPr>
          <p:cNvPr id="8195" name="Rectangle 3"/>
          <p:cNvSpPr>
            <a:spLocks noGrp="1" noChangeArrowheads="1"/>
          </p:cNvSpPr>
          <p:nvPr>
            <p:ph type="body" idx="1"/>
          </p:nvPr>
        </p:nvSpPr>
        <p:spPr/>
        <p:txBody>
          <a:bodyPr/>
          <a:lstStyle/>
          <a:p>
            <a:pPr eaLnBrk="1" hangingPunct="1"/>
            <a:r>
              <a:rPr lang="en-US" sz="2400" dirty="0" smtClean="0"/>
              <a:t>IMF’s capital base consists of membership quotas, the financial contribution made by member countries. Total quotas amount to about US$320 billion, to be raised to about $750 billion. </a:t>
            </a:r>
          </a:p>
          <a:p>
            <a:pPr eaLnBrk="1" hangingPunct="1"/>
            <a:endParaRPr lang="en-US" sz="2400" dirty="0" smtClean="0"/>
          </a:p>
          <a:p>
            <a:pPr eaLnBrk="1" hangingPunct="1"/>
            <a:r>
              <a:rPr lang="en-US" sz="2400" dirty="0" smtClean="0"/>
              <a:t>Member’s quotas are determined by their economic weight in the global economy.</a:t>
            </a:r>
          </a:p>
          <a:p>
            <a:pPr eaLnBrk="1" hangingPunct="1"/>
            <a:endParaRPr lang="en-US" sz="2400" dirty="0" smtClean="0"/>
          </a:p>
          <a:p>
            <a:pPr eaLnBrk="1" hangingPunct="1"/>
            <a:r>
              <a:rPr lang="en-US" sz="2400" dirty="0" smtClean="0"/>
              <a:t>A member’s quota determines its voting power and size of loan a country can borrow.</a:t>
            </a:r>
          </a:p>
          <a:p>
            <a:pPr eaLnBrk="1" hangingPunct="1"/>
            <a:endParaRPr lang="en-US" sz="2400" dirty="0" smtClean="0"/>
          </a:p>
        </p:txBody>
      </p:sp>
    </p:spTree>
    <p:extLst>
      <p:ext uri="{BB962C8B-B14F-4D97-AF65-F5344CB8AC3E}">
        <p14:creationId xmlns:p14="http://schemas.microsoft.com/office/powerpoint/2010/main" val="20604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r>
              <a:rPr lang="en-US" dirty="0" smtClean="0"/>
              <a:t>The Role of </a:t>
            </a:r>
            <a:r>
              <a:rPr lang="en-US" dirty="0"/>
              <a:t>The IMF </a:t>
            </a:r>
            <a:r>
              <a:rPr lang="en-US" dirty="0" smtClean="0"/>
              <a:t>Today</a:t>
            </a:r>
            <a:endParaRPr lang="en-US" dirty="0"/>
          </a:p>
        </p:txBody>
      </p:sp>
      <p:sp>
        <p:nvSpPr>
          <p:cNvPr id="31747" name="Rectangle 3"/>
          <p:cNvSpPr>
            <a:spLocks noGrp="1" noChangeArrowheads="1"/>
          </p:cNvSpPr>
          <p:nvPr>
            <p:ph idx="1"/>
          </p:nvPr>
        </p:nvSpPr>
        <p:spPr/>
        <p:txBody>
          <a:bodyPr/>
          <a:lstStyle/>
          <a:p>
            <a:pPr>
              <a:lnSpc>
                <a:spcPct val="90000"/>
              </a:lnSpc>
            </a:pPr>
            <a:r>
              <a:rPr lang="en-US" sz="3600" dirty="0"/>
              <a:t>Today, the IMF focuses on lending money to countries in financial crisis</a:t>
            </a:r>
          </a:p>
          <a:p>
            <a:pPr lvl="1">
              <a:lnSpc>
                <a:spcPct val="90000"/>
              </a:lnSpc>
            </a:pPr>
            <a:r>
              <a:rPr lang="en-US" sz="3600" dirty="0" smtClean="0"/>
              <a:t>A </a:t>
            </a:r>
            <a:r>
              <a:rPr lang="en-US" sz="3600" b="1" dirty="0" smtClean="0">
                <a:solidFill>
                  <a:srgbClr val="959535"/>
                </a:solidFill>
              </a:rPr>
              <a:t>currency crisis</a:t>
            </a:r>
            <a:endParaRPr lang="en-US" sz="3600" dirty="0"/>
          </a:p>
          <a:p>
            <a:pPr lvl="1">
              <a:lnSpc>
                <a:spcPct val="90000"/>
              </a:lnSpc>
            </a:pPr>
            <a:r>
              <a:rPr lang="en-US" sz="3600" dirty="0"/>
              <a:t>A </a:t>
            </a:r>
            <a:r>
              <a:rPr lang="en-US" sz="3600" b="1" dirty="0">
                <a:solidFill>
                  <a:srgbClr val="959535"/>
                </a:solidFill>
              </a:rPr>
              <a:t>banking crisis</a:t>
            </a:r>
            <a:r>
              <a:rPr lang="en-US" sz="3600" dirty="0"/>
              <a:t> </a:t>
            </a:r>
          </a:p>
          <a:p>
            <a:pPr lvl="1">
              <a:lnSpc>
                <a:spcPct val="90000"/>
              </a:lnSpc>
            </a:pPr>
            <a:r>
              <a:rPr lang="en-US" sz="3600" dirty="0"/>
              <a:t>A </a:t>
            </a:r>
            <a:r>
              <a:rPr lang="en-US" sz="3600" b="1" dirty="0">
                <a:solidFill>
                  <a:srgbClr val="959535"/>
                </a:solidFill>
              </a:rPr>
              <a:t>foreign debt </a:t>
            </a:r>
            <a:r>
              <a:rPr lang="en-US" sz="3600" b="1" dirty="0" smtClean="0">
                <a:solidFill>
                  <a:srgbClr val="959535"/>
                </a:solidFill>
              </a:rPr>
              <a:t>crisis</a:t>
            </a:r>
            <a:endParaRPr lang="en-US" sz="3600" dirty="0"/>
          </a:p>
          <a:p>
            <a:pPr>
              <a:lnSpc>
                <a:spcPct val="90000"/>
              </a:lnSpc>
            </a:pPr>
            <a:endParaRPr lang="en-US" sz="2400" dirty="0"/>
          </a:p>
          <a:p>
            <a:pPr>
              <a:lnSpc>
                <a:spcPct val="9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t>Criticisms of the IMF</a:t>
            </a:r>
          </a:p>
        </p:txBody>
      </p:sp>
      <p:sp>
        <p:nvSpPr>
          <p:cNvPr id="13315" name="Rectangle 3"/>
          <p:cNvSpPr>
            <a:spLocks noGrp="1" noChangeArrowheads="1"/>
          </p:cNvSpPr>
          <p:nvPr>
            <p:ph idx="1"/>
          </p:nvPr>
        </p:nvSpPr>
        <p:spPr/>
        <p:txBody>
          <a:bodyPr/>
          <a:lstStyle/>
          <a:p>
            <a:r>
              <a:rPr lang="en-US" dirty="0" smtClean="0"/>
              <a:t>“One-size-fits-all” approach</a:t>
            </a:r>
          </a:p>
          <a:p>
            <a:r>
              <a:rPr lang="en-US" dirty="0" smtClean="0"/>
              <a:t>Exacerbating </a:t>
            </a:r>
            <a:r>
              <a:rPr lang="en-US" b="1" dirty="0" smtClean="0">
                <a:solidFill>
                  <a:srgbClr val="959535"/>
                </a:solidFill>
              </a:rPr>
              <a:t>moral hazard</a:t>
            </a:r>
          </a:p>
          <a:p>
            <a:r>
              <a:rPr lang="en-US" dirty="0" smtClean="0"/>
              <a:t>Introduces </a:t>
            </a:r>
            <a:r>
              <a:rPr lang="en-US" dirty="0"/>
              <a:t>higher interest rates</a:t>
            </a:r>
          </a:p>
          <a:p>
            <a:r>
              <a:rPr lang="en-US" dirty="0"/>
              <a:t>Asks countries to cut social programs</a:t>
            </a:r>
          </a:p>
          <a:p>
            <a:r>
              <a:rPr lang="en-US" dirty="0"/>
              <a:t>Introduces free market mechanisms</a:t>
            </a:r>
          </a:p>
          <a:p>
            <a:r>
              <a:rPr lang="en-US" dirty="0"/>
              <a:t>Argues against </a:t>
            </a:r>
            <a:r>
              <a:rPr lang="en-US" dirty="0" smtClean="0"/>
              <a:t>protectionism</a:t>
            </a:r>
          </a:p>
          <a:p>
            <a:r>
              <a:rPr lang="en-US" dirty="0" smtClean="0"/>
              <a:t>Accountability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US"/>
              <a:t>Factors Contributing to Currency Collapses</a:t>
            </a:r>
          </a:p>
        </p:txBody>
      </p:sp>
      <p:sp>
        <p:nvSpPr>
          <p:cNvPr id="11267" name="Rectangle 3"/>
          <p:cNvSpPr>
            <a:spLocks noGrp="1" noChangeArrowheads="1"/>
          </p:cNvSpPr>
          <p:nvPr>
            <p:ph idx="1"/>
          </p:nvPr>
        </p:nvSpPr>
        <p:spPr/>
        <p:txBody>
          <a:bodyPr/>
          <a:lstStyle/>
          <a:p>
            <a:r>
              <a:rPr lang="en-US" dirty="0"/>
              <a:t>Inflation</a:t>
            </a:r>
          </a:p>
          <a:p>
            <a:r>
              <a:rPr lang="en-US" dirty="0"/>
              <a:t>External indebtedness</a:t>
            </a:r>
          </a:p>
          <a:p>
            <a:r>
              <a:rPr lang="en-US" dirty="0"/>
              <a:t>Decline of important markets</a:t>
            </a:r>
          </a:p>
          <a:p>
            <a:r>
              <a:rPr lang="en-US" dirty="0"/>
              <a:t>Investment bubble</a:t>
            </a:r>
          </a:p>
          <a:p>
            <a:r>
              <a:rPr lang="en-US" dirty="0"/>
              <a:t>Budget deficits</a:t>
            </a:r>
          </a:p>
          <a:p>
            <a:r>
              <a:rPr lang="en-US" dirty="0"/>
              <a:t>Foreign trade deficits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n-US"/>
              <a:t>The Chinese Yuan and World Currencies</a:t>
            </a:r>
          </a:p>
        </p:txBody>
      </p:sp>
      <p:sp>
        <p:nvSpPr>
          <p:cNvPr id="12291" name="Rectangle 3"/>
          <p:cNvSpPr>
            <a:spLocks noGrp="1" noChangeArrowheads="1"/>
          </p:cNvSpPr>
          <p:nvPr>
            <p:ph idx="1"/>
          </p:nvPr>
        </p:nvSpPr>
        <p:spPr/>
        <p:txBody>
          <a:bodyPr/>
          <a:lstStyle/>
          <a:p>
            <a:pPr>
              <a:lnSpc>
                <a:spcPct val="90000"/>
              </a:lnSpc>
            </a:pPr>
            <a:r>
              <a:rPr lang="en-US" dirty="0"/>
              <a:t>Pegged at a low value against the US dollar</a:t>
            </a:r>
          </a:p>
          <a:p>
            <a:pPr>
              <a:lnSpc>
                <a:spcPct val="90000"/>
              </a:lnSpc>
            </a:pPr>
            <a:r>
              <a:rPr lang="en-US" dirty="0"/>
              <a:t>Huge inflows of hard currency</a:t>
            </a:r>
          </a:p>
          <a:p>
            <a:pPr>
              <a:lnSpc>
                <a:spcPct val="90000"/>
              </a:lnSpc>
            </a:pPr>
            <a:r>
              <a:rPr lang="en-US" dirty="0"/>
              <a:t>Can contribute to inflationary pressures</a:t>
            </a:r>
          </a:p>
          <a:p>
            <a:pPr>
              <a:lnSpc>
                <a:spcPct val="90000"/>
              </a:lnSpc>
            </a:pPr>
            <a:r>
              <a:rPr lang="en-US" dirty="0"/>
              <a:t>Central bank buys dollars</a:t>
            </a:r>
          </a:p>
          <a:p>
            <a:pPr>
              <a:lnSpc>
                <a:spcPct val="90000"/>
              </a:lnSpc>
            </a:pPr>
            <a:r>
              <a:rPr lang="en-US" dirty="0"/>
              <a:t>Problems with moving to a floating currency</a:t>
            </a:r>
          </a:p>
          <a:p>
            <a:pPr>
              <a:lnSpc>
                <a:spcPct val="90000"/>
              </a:lnSpc>
            </a:pPr>
            <a:r>
              <a:rPr lang="en-US" dirty="0"/>
              <a:t>Some movement but only a little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dirty="0"/>
              <a:t>The World Bank</a:t>
            </a:r>
          </a:p>
        </p:txBody>
      </p:sp>
      <p:sp>
        <p:nvSpPr>
          <p:cNvPr id="7171" name="Rectangle 3"/>
          <p:cNvSpPr>
            <a:spLocks noGrp="1" noChangeArrowheads="1"/>
          </p:cNvSpPr>
          <p:nvPr>
            <p:ph idx="1"/>
          </p:nvPr>
        </p:nvSpPr>
        <p:spPr/>
        <p:txBody>
          <a:bodyPr/>
          <a:lstStyle/>
          <a:p>
            <a:r>
              <a:rPr lang="en-US" dirty="0"/>
              <a:t>Set up by </a:t>
            </a:r>
            <a:r>
              <a:rPr lang="en-US" dirty="0" err="1"/>
              <a:t>Bretton</a:t>
            </a:r>
            <a:r>
              <a:rPr lang="en-US" dirty="0"/>
              <a:t> Woods</a:t>
            </a:r>
          </a:p>
          <a:p>
            <a:r>
              <a:rPr lang="en-US" dirty="0"/>
              <a:t>Lends </a:t>
            </a:r>
            <a:r>
              <a:rPr lang="en-US" b="1" dirty="0">
                <a:solidFill>
                  <a:srgbClr val="959535"/>
                </a:solidFill>
              </a:rPr>
              <a:t>money for projects </a:t>
            </a:r>
            <a:r>
              <a:rPr lang="en-US" dirty="0"/>
              <a:t>rather than simply to support currency</a:t>
            </a:r>
          </a:p>
          <a:p>
            <a:r>
              <a:rPr lang="en-US" dirty="0"/>
              <a:t>Often asks for changes in the country’s economic policies</a:t>
            </a:r>
          </a:p>
          <a:p>
            <a:r>
              <a:rPr lang="en-US" dirty="0"/>
              <a:t>Promotes a market economy</a:t>
            </a:r>
          </a:p>
          <a:p>
            <a:r>
              <a:rPr lang="en-US" dirty="0"/>
              <a:t>Widely criticized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t>Criticisms of the World Bank</a:t>
            </a:r>
          </a:p>
        </p:txBody>
      </p:sp>
      <p:sp>
        <p:nvSpPr>
          <p:cNvPr id="14339" name="Rectangle 3"/>
          <p:cNvSpPr>
            <a:spLocks noGrp="1" noChangeArrowheads="1"/>
          </p:cNvSpPr>
          <p:nvPr>
            <p:ph idx="1"/>
          </p:nvPr>
        </p:nvSpPr>
        <p:spPr/>
        <p:txBody>
          <a:bodyPr/>
          <a:lstStyle/>
          <a:p>
            <a:r>
              <a:rPr lang="en-US" dirty="0"/>
              <a:t>Funding unnecessary programs</a:t>
            </a:r>
          </a:p>
          <a:p>
            <a:r>
              <a:rPr lang="en-US" dirty="0"/>
              <a:t>Ignoring corruption</a:t>
            </a:r>
          </a:p>
          <a:p>
            <a:r>
              <a:rPr lang="en-US" dirty="0"/>
              <a:t>Insisting on free trade solutions</a:t>
            </a:r>
          </a:p>
          <a:p>
            <a:r>
              <a:rPr lang="en-US" dirty="0"/>
              <a:t>Ignoring local knowledge and customs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Doing Business</a:t>
            </a:r>
            <a:endParaRPr lang="en-CA" dirty="0"/>
          </a:p>
        </p:txBody>
      </p:sp>
      <p:sp>
        <p:nvSpPr>
          <p:cNvPr id="3" name="Content Placeholder 2"/>
          <p:cNvSpPr>
            <a:spLocks noGrp="1"/>
          </p:cNvSpPr>
          <p:nvPr>
            <p:ph idx="1"/>
          </p:nvPr>
        </p:nvSpPr>
        <p:spPr/>
        <p:txBody>
          <a:bodyPr>
            <a:normAutofit fontScale="70000" lnSpcReduction="20000"/>
          </a:bodyPr>
          <a:lstStyle/>
          <a:p>
            <a:r>
              <a:rPr lang="en-CA" dirty="0"/>
              <a:t>The </a:t>
            </a:r>
            <a:r>
              <a:rPr lang="en-CA" b="1" i="1" dirty="0">
                <a:solidFill>
                  <a:srgbClr val="959535"/>
                </a:solidFill>
              </a:rPr>
              <a:t>Doing Business Project</a:t>
            </a:r>
            <a:r>
              <a:rPr lang="en-CA" dirty="0"/>
              <a:t> provides objective measures of business regulations and their enforcement across 183 economies and selected cities at the subnational and regional </a:t>
            </a:r>
            <a:r>
              <a:rPr lang="en-CA" dirty="0" smtClean="0"/>
              <a:t>level (</a:t>
            </a:r>
            <a:r>
              <a:rPr lang="en-CA" dirty="0" smtClean="0">
                <a:hlinkClick r:id="rId3"/>
              </a:rPr>
              <a:t>http</a:t>
            </a:r>
            <a:r>
              <a:rPr lang="en-CA" dirty="0">
                <a:hlinkClick r:id="rId3"/>
              </a:rPr>
              <a:t>://www.doingbusiness.org</a:t>
            </a:r>
            <a:r>
              <a:rPr lang="en-CA" dirty="0" smtClean="0">
                <a:hlinkClick r:id="rId3"/>
              </a:rPr>
              <a:t>/</a:t>
            </a:r>
            <a:r>
              <a:rPr lang="en-CA" dirty="0" smtClean="0"/>
              <a:t>)</a:t>
            </a:r>
          </a:p>
          <a:p>
            <a:r>
              <a:rPr lang="en-CA" dirty="0">
                <a:hlinkClick r:id="rId4"/>
              </a:rPr>
              <a:t>http://youtu.be/mR_sJWuoXUQ</a:t>
            </a:r>
            <a:r>
              <a:rPr lang="en-CA" dirty="0"/>
              <a:t> </a:t>
            </a:r>
            <a:endParaRPr lang="en-CA" i="1" dirty="0" smtClean="0"/>
          </a:p>
          <a:p>
            <a:r>
              <a:rPr lang="en-CA" b="1" i="1" dirty="0" smtClean="0">
                <a:solidFill>
                  <a:srgbClr val="959535"/>
                </a:solidFill>
              </a:rPr>
              <a:t>Investing </a:t>
            </a:r>
            <a:r>
              <a:rPr lang="en-CA" b="1" i="1" dirty="0">
                <a:solidFill>
                  <a:srgbClr val="959535"/>
                </a:solidFill>
              </a:rPr>
              <a:t>Across Borders</a:t>
            </a:r>
            <a:r>
              <a:rPr lang="en-CA" b="1" dirty="0">
                <a:solidFill>
                  <a:srgbClr val="959535"/>
                </a:solidFill>
              </a:rPr>
              <a:t> (IAB)</a:t>
            </a:r>
            <a:r>
              <a:rPr lang="en-CA" dirty="0"/>
              <a:t> is a new World Bank Group initiative comparing regulation of foreign direct investment (FDI) around the world. It presents indicators on countries’ laws, regulations, and practices affecting how foreign companies invest across sectors, start businesses, access industrial land, and arbitrate commercial disputes. More specifically</a:t>
            </a:r>
            <a:r>
              <a:rPr lang="en-CA" dirty="0" smtClean="0"/>
              <a:t>: </a:t>
            </a:r>
          </a:p>
          <a:p>
            <a:pPr lvl="1"/>
            <a:r>
              <a:rPr lang="en-CA" dirty="0" smtClean="0"/>
              <a:t>Investing across sectors; </a:t>
            </a:r>
          </a:p>
          <a:p>
            <a:pPr lvl="1"/>
            <a:r>
              <a:rPr lang="en-CA" dirty="0" smtClean="0"/>
              <a:t>Starting a foreign business; </a:t>
            </a:r>
          </a:p>
          <a:p>
            <a:pPr lvl="1"/>
            <a:r>
              <a:rPr lang="en-CA" dirty="0" smtClean="0"/>
              <a:t>Accessing industrial land; </a:t>
            </a:r>
          </a:p>
          <a:p>
            <a:pPr lvl="1"/>
            <a:r>
              <a:rPr lang="en-CA" dirty="0" smtClean="0"/>
              <a:t>Arbitrating commercial disputes</a:t>
            </a:r>
            <a:endParaRPr lang="en-CA" dirty="0" smtClean="0">
              <a:hlinkClick r:id="rId4"/>
            </a:endParaRPr>
          </a:p>
        </p:txBody>
      </p:sp>
    </p:spTree>
    <p:extLst>
      <p:ext uri="{BB962C8B-B14F-4D97-AF65-F5344CB8AC3E}">
        <p14:creationId xmlns:p14="http://schemas.microsoft.com/office/powerpoint/2010/main" val="938315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302" name="Group 118"/>
          <p:cNvGraphicFramePr>
            <a:graphicFrameLocks noGrp="1"/>
          </p:cNvGraphicFramePr>
          <p:nvPr>
            <p:extLst>
              <p:ext uri="{D42A27DB-BD31-4B8C-83A1-F6EECF244321}">
                <p14:modId xmlns:p14="http://schemas.microsoft.com/office/powerpoint/2010/main" val="3938977349"/>
              </p:ext>
            </p:extLst>
          </p:nvPr>
        </p:nvGraphicFramePr>
        <p:xfrm>
          <a:off x="2586038" y="1663697"/>
          <a:ext cx="5956710" cy="5041903"/>
        </p:xfrm>
        <a:graphic>
          <a:graphicData uri="http://schemas.openxmlformats.org/drawingml/2006/table">
            <a:tbl>
              <a:tblPr/>
              <a:tblGrid>
                <a:gridCol w="3355975"/>
                <a:gridCol w="2600735"/>
              </a:tblGrid>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 Singapore</a:t>
                      </a:r>
                    </a:p>
                  </a:txBody>
                  <a:tcPr marL="0" marR="0" marT="0" marB="0" anchor="ctr">
                    <a:lnL cap="flat">
                      <a:noFill/>
                    </a:lnL>
                    <a:lnR w="3175" cap="flat" cmpd="sng" algn="ctr">
                      <a:noFill/>
                      <a:prstDash val="solid"/>
                      <a:round/>
                      <a:headEnd type="none" w="med" len="med"/>
                      <a:tailEnd type="none" w="med" len="med"/>
                    </a:lnR>
                    <a:lnT cap="flat">
                      <a:noFill/>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16. Korea, Rep.</a:t>
                      </a:r>
                    </a:p>
                  </a:txBody>
                  <a:tcPr marL="0" marR="0" marT="0" marB="0" anchor="ctr">
                    <a:lnL w="3175" cap="flat" cmpd="sng" algn="ctr">
                      <a:noFill/>
                      <a:prstDash val="solid"/>
                      <a:round/>
                      <a:headEnd type="none" w="med" len="med"/>
                      <a:tailEnd type="none" w="med" len="med"/>
                    </a:lnL>
                    <a:lnR cap="flat">
                      <a:noFill/>
                    </a:lnR>
                    <a:lnT cap="flat">
                      <a:noFill/>
                    </a:lnT>
                    <a:lnB w="3175" cap="flat" cmpd="sng" algn="ctr">
                      <a:noFill/>
                      <a:prstDash val="solid"/>
                      <a:round/>
                      <a:headEnd type="none" w="med" len="med"/>
                      <a:tailEnd type="none" w="med" len="med"/>
                    </a:lnB>
                    <a:lnTlToBr>
                      <a:noFill/>
                    </a:lnTlToBr>
                    <a:lnBlToTr>
                      <a:noFill/>
                    </a:lnBlToTr>
                    <a:solidFill>
                      <a:schemeClr val="bg1"/>
                    </a:solidFill>
                  </a:tcPr>
                </a:tc>
              </a:tr>
              <a:tr h="334963">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 Hong Kong SAR, China</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17. Estonia</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1788">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3. New Zealand</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18. Japan</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71475">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4. United Kingdom</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19. Thailand</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4963">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5. United States</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20. Mauritius</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6. Denmark</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21. Malaysia</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7. Canada</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22. Germany</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marR="0" indent="0" algn="l" defTabSz="914400" rtl="0" eaLnBrk="1" fontAlgn="ctr" latinLnBrk="0" hangingPunct="1">
                        <a:lnSpc>
                          <a:spcPct val="100000"/>
                        </a:lnSpc>
                        <a:spcBef>
                          <a:spcPts val="0"/>
                        </a:spcBef>
                        <a:spcAft>
                          <a:spcPts val="0"/>
                        </a:spcAft>
                        <a:buClrTx/>
                        <a:buSzTx/>
                        <a:buFontTx/>
                        <a:buNone/>
                        <a:tabLst/>
                        <a:defRPr/>
                      </a:pP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8. Norway</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23. Lithuania</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9. Ireland</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defTabSz="914400" rtl="0" eaLnBrk="1" fontAlgn="ctr" latinLnBrk="0" hangingPunct="1"/>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24. Latvia</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10. Australia</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25. Belgium</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4963">
                <a:tc>
                  <a:txBody>
                    <a:bodyPr/>
                    <a:lstStyle/>
                    <a:p>
                      <a:pPr marL="690563" indent="0" algn="l" defTabSz="914400" rtl="0" eaLnBrk="1" fontAlgn="ctr" latinLnBrk="0" hangingPunct="1"/>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11. Saudi Arabia</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defTabSz="914400" rtl="0" eaLnBrk="1" fontAlgn="ctr" latinLnBrk="0" hangingPunct="1"/>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26. France</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12. Georgia</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defTabSz="914400" rtl="0" eaLnBrk="1" fontAlgn="ctr" latinLnBrk="0" hangingPunct="1"/>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27. Switzerland</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1788">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13. Finland</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defTabSz="914400" rtl="0" eaLnBrk="1" fontAlgn="ctr" latinLnBrk="0" hangingPunct="1"/>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28. Bahrain</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4963">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14. Sweden</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29. Israel</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a:noFill/>
                    </a:lnTlToBr>
                    <a:lnBlToTr>
                      <a:noFill/>
                    </a:lnBlToTr>
                    <a:solidFill>
                      <a:schemeClr val="bg1"/>
                    </a:solidFill>
                  </a:tcPr>
                </a:tc>
              </a:tr>
              <a:tr h="333375">
                <a:tc>
                  <a:txBody>
                    <a:bodyPr/>
                    <a:lstStyle/>
                    <a:p>
                      <a:pPr marL="6905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15. Iceland</a:t>
                      </a:r>
                    </a:p>
                  </a:txBody>
                  <a:tcPr marL="0" marR="0" marT="0" marB="0" anchor="ctr">
                    <a:lnL cap="flat">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cap="flat">
                      <a:noFill/>
                    </a:lnB>
                    <a:lnTlToBr>
                      <a:noFill/>
                    </a:lnTlToBr>
                    <a:lnBlToTr>
                      <a:noFill/>
                    </a:lnBlToTr>
                    <a:solidFill>
                      <a:schemeClr val="bg1"/>
                    </a:solidFill>
                  </a:tcPr>
                </a:tc>
                <a:tc>
                  <a:txBody>
                    <a:bodyPr/>
                    <a:lstStyle/>
                    <a:p>
                      <a:pPr marL="627063" indent="0" algn="l" fontAlgn="ctr"/>
                      <a:r>
                        <a:rPr kumimoji="0" lang="en-US" sz="1600" b="1" i="0" u="none" strike="noStrike" kern="1200" cap="none" normalizeH="0" baseline="0" dirty="0" smtClean="0">
                          <a:ln>
                            <a:noFill/>
                          </a:ln>
                          <a:solidFill>
                            <a:srgbClr val="003365"/>
                          </a:solidFill>
                          <a:effectLst/>
                          <a:latin typeface="Arial" pitchFamily="34" charset="0"/>
                          <a:ea typeface="Osaka" pitchFamily="8" charset="-128"/>
                          <a:cs typeface="Arial" pitchFamily="34" charset="0"/>
                        </a:rPr>
                        <a:t>30. Netherlands</a:t>
                      </a:r>
                    </a:p>
                  </a:txBody>
                  <a:tcPr marL="0" marR="0" marT="0" marB="0" anchor="ctr">
                    <a:lnL w="3175" cap="flat" cmpd="sng" algn="ctr">
                      <a:noFill/>
                      <a:prstDash val="solid"/>
                      <a:round/>
                      <a:headEnd type="none" w="med" len="med"/>
                      <a:tailEnd type="none" w="med" len="med"/>
                    </a:lnL>
                    <a:lnR cap="flat">
                      <a:noFill/>
                    </a:lnR>
                    <a:lnT w="3175" cap="flat" cmpd="sng" algn="ctr">
                      <a:noFill/>
                      <a:prstDash val="solid"/>
                      <a:round/>
                      <a:headEnd type="none" w="med" len="med"/>
                      <a:tailEnd type="none" w="med" len="med"/>
                    </a:lnT>
                    <a:lnB cap="flat">
                      <a:noFill/>
                    </a:lnB>
                    <a:lnTlToBr>
                      <a:noFill/>
                    </a:lnTlToBr>
                    <a:lnBlToTr>
                      <a:noFill/>
                    </a:lnBlToTr>
                    <a:solidFill>
                      <a:schemeClr val="bg1"/>
                    </a:solidFill>
                  </a:tcPr>
                </a:tc>
              </a:tr>
            </a:tbl>
          </a:graphicData>
        </a:graphic>
      </p:graphicFrame>
      <p:grpSp>
        <p:nvGrpSpPr>
          <p:cNvPr id="3107" name="Group 40"/>
          <p:cNvGrpSpPr>
            <a:grpSpLocks/>
          </p:cNvGrpSpPr>
          <p:nvPr/>
        </p:nvGrpSpPr>
        <p:grpSpPr bwMode="auto">
          <a:xfrm>
            <a:off x="2746375" y="1674812"/>
            <a:ext cx="3744913" cy="5030788"/>
            <a:chOff x="1142619" y="1209675"/>
            <a:chExt cx="3745675" cy="5030233"/>
          </a:xfrm>
        </p:grpSpPr>
        <p:pic>
          <p:nvPicPr>
            <p:cNvPr id="3110" name="Picture 84" descr="flag_singapore_01"/>
            <p:cNvPicPr>
              <a:picLocks noChangeAspect="1" noChangeArrowheads="1"/>
            </p:cNvPicPr>
            <p:nvPr/>
          </p:nvPicPr>
          <p:blipFill>
            <a:blip r:embed="rId4" cstate="print"/>
            <a:srcRect/>
            <a:stretch>
              <a:fillRect/>
            </a:stretch>
          </p:blipFill>
          <p:spPr bwMode="auto">
            <a:xfrm>
              <a:off x="1153632" y="1209675"/>
              <a:ext cx="457200" cy="304800"/>
            </a:xfrm>
            <a:prstGeom prst="rect">
              <a:avLst/>
            </a:prstGeom>
            <a:noFill/>
            <a:ln w="12700">
              <a:solidFill>
                <a:srgbClr val="005B9C"/>
              </a:solidFill>
              <a:miter lim="800000"/>
              <a:headEnd/>
              <a:tailEnd/>
            </a:ln>
          </p:spPr>
        </p:pic>
        <p:pic>
          <p:nvPicPr>
            <p:cNvPr id="3111" name="Picture 85" descr="flag_newzealand_02"/>
            <p:cNvPicPr>
              <a:picLocks noChangeArrowheads="1"/>
            </p:cNvPicPr>
            <p:nvPr/>
          </p:nvPicPr>
          <p:blipFill>
            <a:blip r:embed="rId5" cstate="print"/>
            <a:srcRect/>
            <a:stretch>
              <a:fillRect/>
            </a:stretch>
          </p:blipFill>
          <p:spPr bwMode="auto">
            <a:xfrm>
              <a:off x="1162050" y="1893260"/>
              <a:ext cx="457200" cy="301625"/>
            </a:xfrm>
            <a:prstGeom prst="rect">
              <a:avLst/>
            </a:prstGeom>
            <a:noFill/>
            <a:ln w="12700">
              <a:solidFill>
                <a:srgbClr val="005B9C"/>
              </a:solidFill>
              <a:miter lim="800000"/>
              <a:headEnd/>
              <a:tailEnd/>
            </a:ln>
          </p:spPr>
        </p:pic>
        <p:pic>
          <p:nvPicPr>
            <p:cNvPr id="3112" name="Picture 86" descr="flag_us_03"/>
            <p:cNvPicPr>
              <a:picLocks noChangeArrowheads="1"/>
            </p:cNvPicPr>
            <p:nvPr/>
          </p:nvPicPr>
          <p:blipFill>
            <a:blip r:embed="rId6" cstate="print"/>
            <a:srcRect/>
            <a:stretch>
              <a:fillRect/>
            </a:stretch>
          </p:blipFill>
          <p:spPr bwMode="auto">
            <a:xfrm>
              <a:off x="1153632" y="2595451"/>
              <a:ext cx="457200" cy="301625"/>
            </a:xfrm>
            <a:prstGeom prst="rect">
              <a:avLst/>
            </a:prstGeom>
            <a:noFill/>
            <a:ln w="12700">
              <a:solidFill>
                <a:srgbClr val="005B9C"/>
              </a:solidFill>
              <a:miter lim="800000"/>
              <a:headEnd/>
              <a:tailEnd/>
            </a:ln>
          </p:spPr>
        </p:pic>
        <p:pic>
          <p:nvPicPr>
            <p:cNvPr id="3113" name="Picture 87" descr="flag_hongkong_04"/>
            <p:cNvPicPr>
              <a:picLocks noChangeArrowheads="1"/>
            </p:cNvPicPr>
            <p:nvPr/>
          </p:nvPicPr>
          <p:blipFill>
            <a:blip r:embed="rId7" cstate="print"/>
            <a:srcRect/>
            <a:stretch>
              <a:fillRect/>
            </a:stretch>
          </p:blipFill>
          <p:spPr bwMode="auto">
            <a:xfrm>
              <a:off x="1153632" y="1578271"/>
              <a:ext cx="457200" cy="288629"/>
            </a:xfrm>
            <a:prstGeom prst="rect">
              <a:avLst/>
            </a:prstGeom>
            <a:noFill/>
            <a:ln w="12700">
              <a:solidFill>
                <a:srgbClr val="005B9C"/>
              </a:solidFill>
              <a:miter lim="800000"/>
              <a:headEnd/>
              <a:tailEnd/>
            </a:ln>
          </p:spPr>
        </p:pic>
        <p:pic>
          <p:nvPicPr>
            <p:cNvPr id="3114" name="Picture 88" descr="flag_denmark_05"/>
            <p:cNvPicPr>
              <a:picLocks noChangeArrowheads="1"/>
            </p:cNvPicPr>
            <p:nvPr/>
          </p:nvPicPr>
          <p:blipFill>
            <a:blip r:embed="rId8" cstate="print"/>
            <a:srcRect/>
            <a:stretch>
              <a:fillRect/>
            </a:stretch>
          </p:blipFill>
          <p:spPr bwMode="auto">
            <a:xfrm>
              <a:off x="1152144" y="2921517"/>
              <a:ext cx="457200" cy="301625"/>
            </a:xfrm>
            <a:prstGeom prst="rect">
              <a:avLst/>
            </a:prstGeom>
            <a:noFill/>
            <a:ln w="12700">
              <a:solidFill>
                <a:srgbClr val="005B9C"/>
              </a:solidFill>
              <a:miter lim="800000"/>
              <a:headEnd/>
              <a:tailEnd/>
            </a:ln>
          </p:spPr>
        </p:pic>
        <p:pic>
          <p:nvPicPr>
            <p:cNvPr id="3115" name="Picture 89" descr="flag_uk_06"/>
            <p:cNvPicPr>
              <a:picLocks noChangeArrowheads="1"/>
            </p:cNvPicPr>
            <p:nvPr/>
          </p:nvPicPr>
          <p:blipFill>
            <a:blip r:embed="rId9" cstate="print"/>
            <a:srcRect/>
            <a:stretch>
              <a:fillRect/>
            </a:stretch>
          </p:blipFill>
          <p:spPr bwMode="auto">
            <a:xfrm>
              <a:off x="1153632" y="2245021"/>
              <a:ext cx="457200" cy="301625"/>
            </a:xfrm>
            <a:prstGeom prst="rect">
              <a:avLst/>
            </a:prstGeom>
            <a:noFill/>
            <a:ln w="12700">
              <a:solidFill>
                <a:srgbClr val="005B9C"/>
              </a:solidFill>
              <a:miter lim="800000"/>
              <a:headEnd/>
              <a:tailEnd/>
            </a:ln>
          </p:spPr>
        </p:pic>
        <p:pic>
          <p:nvPicPr>
            <p:cNvPr id="3116" name="Picture 90" descr="flag_canada_07"/>
            <p:cNvPicPr>
              <a:picLocks noChangeArrowheads="1"/>
            </p:cNvPicPr>
            <p:nvPr/>
          </p:nvPicPr>
          <p:blipFill>
            <a:blip r:embed="rId10" cstate="print"/>
            <a:srcRect/>
            <a:stretch>
              <a:fillRect/>
            </a:stretch>
          </p:blipFill>
          <p:spPr bwMode="auto">
            <a:xfrm>
              <a:off x="1142619" y="3295650"/>
              <a:ext cx="457200" cy="280360"/>
            </a:xfrm>
            <a:prstGeom prst="rect">
              <a:avLst/>
            </a:prstGeom>
            <a:noFill/>
            <a:ln w="12700">
              <a:solidFill>
                <a:srgbClr val="005B9C"/>
              </a:solidFill>
              <a:miter lim="800000"/>
              <a:headEnd/>
              <a:tailEnd/>
            </a:ln>
          </p:spPr>
        </p:pic>
        <p:pic>
          <p:nvPicPr>
            <p:cNvPr id="3117" name="Picture 91" descr="flag_irish_08"/>
            <p:cNvPicPr>
              <a:picLocks noChangeArrowheads="1"/>
            </p:cNvPicPr>
            <p:nvPr/>
          </p:nvPicPr>
          <p:blipFill>
            <a:blip r:embed="rId11" cstate="print"/>
            <a:srcRect/>
            <a:stretch>
              <a:fillRect/>
            </a:stretch>
          </p:blipFill>
          <p:spPr bwMode="auto">
            <a:xfrm>
              <a:off x="1152144" y="3952875"/>
              <a:ext cx="457200" cy="270835"/>
            </a:xfrm>
            <a:prstGeom prst="rect">
              <a:avLst/>
            </a:prstGeom>
            <a:noFill/>
            <a:ln w="12700">
              <a:solidFill>
                <a:srgbClr val="005B9C"/>
              </a:solidFill>
              <a:miter lim="800000"/>
              <a:headEnd/>
              <a:tailEnd/>
            </a:ln>
          </p:spPr>
        </p:pic>
        <p:pic>
          <p:nvPicPr>
            <p:cNvPr id="3118" name="Picture 92" descr="flag_australia_09"/>
            <p:cNvPicPr>
              <a:picLocks noChangeArrowheads="1"/>
            </p:cNvPicPr>
            <p:nvPr/>
          </p:nvPicPr>
          <p:blipFill>
            <a:blip r:embed="rId12" cstate="print"/>
            <a:srcRect/>
            <a:stretch>
              <a:fillRect/>
            </a:stretch>
          </p:blipFill>
          <p:spPr bwMode="auto">
            <a:xfrm>
              <a:off x="1161669" y="4274510"/>
              <a:ext cx="457200" cy="301625"/>
            </a:xfrm>
            <a:prstGeom prst="rect">
              <a:avLst/>
            </a:prstGeom>
            <a:noFill/>
            <a:ln w="12700">
              <a:solidFill>
                <a:srgbClr val="005B9C"/>
              </a:solidFill>
              <a:miter lim="800000"/>
              <a:headEnd/>
              <a:tailEnd/>
            </a:ln>
          </p:spPr>
        </p:pic>
        <p:pic>
          <p:nvPicPr>
            <p:cNvPr id="3119" name="Picture 93" descr="flag_iceland_10"/>
            <p:cNvPicPr>
              <a:picLocks noChangeArrowheads="1"/>
            </p:cNvPicPr>
            <p:nvPr/>
          </p:nvPicPr>
          <p:blipFill>
            <a:blip r:embed="rId13" cstate="print"/>
            <a:srcRect/>
            <a:stretch>
              <a:fillRect/>
            </a:stretch>
          </p:blipFill>
          <p:spPr bwMode="auto">
            <a:xfrm>
              <a:off x="1161826" y="5954675"/>
              <a:ext cx="447518" cy="263245"/>
            </a:xfrm>
            <a:prstGeom prst="rect">
              <a:avLst/>
            </a:prstGeom>
            <a:noFill/>
            <a:ln w="12700">
              <a:solidFill>
                <a:srgbClr val="005B9C"/>
              </a:solidFill>
              <a:miter lim="800000"/>
              <a:headEnd/>
              <a:tailEnd/>
            </a:ln>
          </p:spPr>
        </p:pic>
        <p:pic>
          <p:nvPicPr>
            <p:cNvPr id="3120" name="Picture 94" descr="flag_norway_11"/>
            <p:cNvPicPr>
              <a:picLocks noChangeArrowheads="1"/>
            </p:cNvPicPr>
            <p:nvPr/>
          </p:nvPicPr>
          <p:blipFill>
            <a:blip r:embed="rId14" cstate="print"/>
            <a:srcRect/>
            <a:stretch>
              <a:fillRect/>
            </a:stretch>
          </p:blipFill>
          <p:spPr bwMode="auto">
            <a:xfrm>
              <a:off x="1152525" y="3617285"/>
              <a:ext cx="457200" cy="301625"/>
            </a:xfrm>
            <a:prstGeom prst="rect">
              <a:avLst/>
            </a:prstGeom>
            <a:noFill/>
            <a:ln w="12700">
              <a:solidFill>
                <a:srgbClr val="005B9C"/>
              </a:solidFill>
              <a:miter lim="800000"/>
              <a:headEnd/>
              <a:tailEnd/>
            </a:ln>
          </p:spPr>
        </p:pic>
        <p:pic>
          <p:nvPicPr>
            <p:cNvPr id="3121" name="Picture 95" descr="flag_japan_12"/>
            <p:cNvPicPr>
              <a:picLocks noChangeArrowheads="1"/>
            </p:cNvPicPr>
            <p:nvPr/>
          </p:nvPicPr>
          <p:blipFill>
            <a:blip r:embed="rId15" cstate="print"/>
            <a:srcRect/>
            <a:stretch>
              <a:fillRect/>
            </a:stretch>
          </p:blipFill>
          <p:spPr bwMode="auto">
            <a:xfrm>
              <a:off x="4431094" y="1901013"/>
              <a:ext cx="457200" cy="301625"/>
            </a:xfrm>
            <a:prstGeom prst="rect">
              <a:avLst/>
            </a:prstGeom>
            <a:noFill/>
            <a:ln w="12700">
              <a:solidFill>
                <a:srgbClr val="005B9C"/>
              </a:solidFill>
              <a:miter lim="800000"/>
              <a:headEnd/>
              <a:tailEnd/>
            </a:ln>
          </p:spPr>
        </p:pic>
        <p:pic>
          <p:nvPicPr>
            <p:cNvPr id="3122" name="Picture 98" descr="flag_thialand_15"/>
            <p:cNvPicPr>
              <a:picLocks noChangeArrowheads="1"/>
            </p:cNvPicPr>
            <p:nvPr/>
          </p:nvPicPr>
          <p:blipFill>
            <a:blip r:embed="rId16" cstate="print"/>
            <a:srcRect/>
            <a:stretch>
              <a:fillRect/>
            </a:stretch>
          </p:blipFill>
          <p:spPr bwMode="auto">
            <a:xfrm>
              <a:off x="4428744" y="2250558"/>
              <a:ext cx="457200" cy="301625"/>
            </a:xfrm>
            <a:prstGeom prst="rect">
              <a:avLst/>
            </a:prstGeom>
            <a:noFill/>
            <a:ln w="12700">
              <a:solidFill>
                <a:srgbClr val="005B9C"/>
              </a:solidFill>
              <a:miter lim="800000"/>
              <a:headEnd/>
              <a:tailEnd/>
            </a:ln>
          </p:spPr>
        </p:pic>
        <p:pic>
          <p:nvPicPr>
            <p:cNvPr id="3123" name="Picture 100" descr="flag_georgia_18"/>
            <p:cNvPicPr>
              <a:picLocks noChangeArrowheads="1"/>
            </p:cNvPicPr>
            <p:nvPr/>
          </p:nvPicPr>
          <p:blipFill>
            <a:blip r:embed="rId17" cstate="print"/>
            <a:srcRect/>
            <a:stretch>
              <a:fillRect/>
            </a:stretch>
          </p:blipFill>
          <p:spPr bwMode="auto">
            <a:xfrm>
              <a:off x="1163157" y="4935057"/>
              <a:ext cx="457200" cy="301625"/>
            </a:xfrm>
            <a:prstGeom prst="rect">
              <a:avLst/>
            </a:prstGeom>
            <a:noFill/>
            <a:ln w="12700">
              <a:solidFill>
                <a:srgbClr val="005B9C"/>
              </a:solidFill>
              <a:miter lim="800000"/>
              <a:headEnd/>
              <a:tailEnd/>
            </a:ln>
          </p:spPr>
        </p:pic>
        <p:pic>
          <p:nvPicPr>
            <p:cNvPr id="3124" name="Picture 105" descr="flag_saudi_23"/>
            <p:cNvPicPr>
              <a:picLocks noChangeArrowheads="1"/>
            </p:cNvPicPr>
            <p:nvPr/>
          </p:nvPicPr>
          <p:blipFill>
            <a:blip r:embed="rId18" cstate="print"/>
            <a:srcRect/>
            <a:stretch>
              <a:fillRect/>
            </a:stretch>
          </p:blipFill>
          <p:spPr bwMode="auto">
            <a:xfrm>
              <a:off x="1162050" y="4610100"/>
              <a:ext cx="447294" cy="274822"/>
            </a:xfrm>
            <a:prstGeom prst="rect">
              <a:avLst/>
            </a:prstGeom>
            <a:noFill/>
            <a:ln w="12700">
              <a:solidFill>
                <a:srgbClr val="005B9C"/>
              </a:solidFill>
              <a:miter lim="800000"/>
              <a:headEnd/>
              <a:tailEnd/>
            </a:ln>
          </p:spPr>
        </p:pic>
        <p:pic>
          <p:nvPicPr>
            <p:cNvPr id="3125" name="Picture 96" descr="flag_finland_13"/>
            <p:cNvPicPr>
              <a:picLocks noChangeArrowheads="1"/>
            </p:cNvPicPr>
            <p:nvPr/>
          </p:nvPicPr>
          <p:blipFill>
            <a:blip r:embed="rId19" cstate="print"/>
            <a:srcRect/>
            <a:stretch>
              <a:fillRect/>
            </a:stretch>
          </p:blipFill>
          <p:spPr bwMode="auto">
            <a:xfrm>
              <a:off x="1165041" y="5276850"/>
              <a:ext cx="457200" cy="301625"/>
            </a:xfrm>
            <a:prstGeom prst="rect">
              <a:avLst/>
            </a:prstGeom>
            <a:noFill/>
            <a:ln w="12700">
              <a:solidFill>
                <a:srgbClr val="005B9C"/>
              </a:solidFill>
              <a:miter lim="800000"/>
              <a:headEnd/>
              <a:tailEnd/>
            </a:ln>
          </p:spPr>
        </p:pic>
        <p:pic>
          <p:nvPicPr>
            <p:cNvPr id="3126" name="Picture 97" descr="flag_sweden_14"/>
            <p:cNvPicPr>
              <a:picLocks noChangeArrowheads="1"/>
            </p:cNvPicPr>
            <p:nvPr/>
          </p:nvPicPr>
          <p:blipFill>
            <a:blip r:embed="rId20" cstate="print"/>
            <a:srcRect/>
            <a:stretch>
              <a:fillRect/>
            </a:stretch>
          </p:blipFill>
          <p:spPr bwMode="auto">
            <a:xfrm>
              <a:off x="1166812" y="5608453"/>
              <a:ext cx="457200" cy="301625"/>
            </a:xfrm>
            <a:prstGeom prst="rect">
              <a:avLst/>
            </a:prstGeom>
            <a:noFill/>
            <a:ln w="12700">
              <a:solidFill>
                <a:srgbClr val="005B9C"/>
              </a:solidFill>
              <a:miter lim="800000"/>
              <a:headEnd/>
              <a:tailEnd/>
            </a:ln>
          </p:spPr>
        </p:pic>
        <p:pic>
          <p:nvPicPr>
            <p:cNvPr id="3127" name="Picture 99" descr="flag_estonia_17"/>
            <p:cNvPicPr>
              <a:picLocks noChangeArrowheads="1"/>
            </p:cNvPicPr>
            <p:nvPr/>
          </p:nvPicPr>
          <p:blipFill>
            <a:blip r:embed="rId21" cstate="print"/>
            <a:srcRect/>
            <a:stretch>
              <a:fillRect/>
            </a:stretch>
          </p:blipFill>
          <p:spPr bwMode="auto">
            <a:xfrm>
              <a:off x="4424362" y="1568302"/>
              <a:ext cx="457200" cy="301625"/>
            </a:xfrm>
            <a:prstGeom prst="rect">
              <a:avLst/>
            </a:prstGeom>
            <a:noFill/>
            <a:ln w="12700">
              <a:solidFill>
                <a:srgbClr val="005B9C"/>
              </a:solidFill>
              <a:miter lim="800000"/>
              <a:headEnd/>
              <a:tailEnd/>
            </a:ln>
          </p:spPr>
        </p:pic>
        <p:pic>
          <p:nvPicPr>
            <p:cNvPr id="3128" name="Picture 101" descr="flag_belgium_19"/>
            <p:cNvPicPr>
              <a:picLocks noChangeArrowheads="1"/>
            </p:cNvPicPr>
            <p:nvPr/>
          </p:nvPicPr>
          <p:blipFill>
            <a:blip r:embed="rId22" cstate="print"/>
            <a:srcRect/>
            <a:stretch>
              <a:fillRect/>
            </a:stretch>
          </p:blipFill>
          <p:spPr bwMode="auto">
            <a:xfrm>
              <a:off x="4421314" y="4278054"/>
              <a:ext cx="457200" cy="301625"/>
            </a:xfrm>
            <a:prstGeom prst="rect">
              <a:avLst/>
            </a:prstGeom>
            <a:noFill/>
            <a:ln w="12700">
              <a:solidFill>
                <a:srgbClr val="005B9C"/>
              </a:solidFill>
              <a:miter lim="800000"/>
              <a:headEnd/>
              <a:tailEnd/>
            </a:ln>
          </p:spPr>
        </p:pic>
        <p:pic>
          <p:nvPicPr>
            <p:cNvPr id="3129" name="Picture 102" descr="flag_germany_20"/>
            <p:cNvPicPr>
              <a:picLocks noChangeArrowheads="1"/>
            </p:cNvPicPr>
            <p:nvPr/>
          </p:nvPicPr>
          <p:blipFill>
            <a:blip r:embed="rId23" cstate="print"/>
            <a:srcRect/>
            <a:stretch>
              <a:fillRect/>
            </a:stretch>
          </p:blipFill>
          <p:spPr bwMode="auto">
            <a:xfrm>
              <a:off x="4424362" y="3279701"/>
              <a:ext cx="457200" cy="301625"/>
            </a:xfrm>
            <a:prstGeom prst="rect">
              <a:avLst/>
            </a:prstGeom>
            <a:noFill/>
            <a:ln w="12700">
              <a:solidFill>
                <a:srgbClr val="005B9C"/>
              </a:solidFill>
              <a:miter lim="800000"/>
              <a:headEnd/>
              <a:tailEnd/>
            </a:ln>
          </p:spPr>
        </p:pic>
        <p:pic>
          <p:nvPicPr>
            <p:cNvPr id="3130" name="Picture 103" descr="flag_netherlands_21"/>
            <p:cNvPicPr>
              <a:picLocks noChangeArrowheads="1"/>
            </p:cNvPicPr>
            <p:nvPr/>
          </p:nvPicPr>
          <p:blipFill>
            <a:blip r:embed="rId24" cstate="print"/>
            <a:srcRect/>
            <a:stretch>
              <a:fillRect/>
            </a:stretch>
          </p:blipFill>
          <p:spPr bwMode="auto">
            <a:xfrm>
              <a:off x="4421314" y="5938283"/>
              <a:ext cx="457200" cy="301625"/>
            </a:xfrm>
            <a:prstGeom prst="rect">
              <a:avLst/>
            </a:prstGeom>
            <a:noFill/>
            <a:ln w="12700">
              <a:solidFill>
                <a:srgbClr val="005B9C"/>
              </a:solidFill>
              <a:miter lim="800000"/>
              <a:headEnd/>
              <a:tailEnd/>
            </a:ln>
          </p:spPr>
        </p:pic>
        <p:pic>
          <p:nvPicPr>
            <p:cNvPr id="3131" name="Picture 104" descr="flag_latvia_22"/>
            <p:cNvPicPr>
              <a:picLocks noChangeArrowheads="1"/>
            </p:cNvPicPr>
            <p:nvPr/>
          </p:nvPicPr>
          <p:blipFill>
            <a:blip r:embed="rId25" cstate="print"/>
            <a:srcRect/>
            <a:stretch>
              <a:fillRect/>
            </a:stretch>
          </p:blipFill>
          <p:spPr bwMode="auto">
            <a:xfrm>
              <a:off x="4424362" y="3949552"/>
              <a:ext cx="457200" cy="301625"/>
            </a:xfrm>
            <a:prstGeom prst="rect">
              <a:avLst/>
            </a:prstGeom>
            <a:noFill/>
            <a:ln w="12700">
              <a:solidFill>
                <a:srgbClr val="005B9C"/>
              </a:solidFill>
              <a:miter lim="800000"/>
              <a:headEnd/>
              <a:tailEnd/>
            </a:ln>
          </p:spPr>
        </p:pic>
        <p:pic>
          <p:nvPicPr>
            <p:cNvPr id="3132" name="Picture 106" descr="flag_malaysia_24"/>
            <p:cNvPicPr>
              <a:picLocks noChangeArrowheads="1"/>
            </p:cNvPicPr>
            <p:nvPr/>
          </p:nvPicPr>
          <p:blipFill>
            <a:blip r:embed="rId26" cstate="print"/>
            <a:srcRect/>
            <a:stretch>
              <a:fillRect/>
            </a:stretch>
          </p:blipFill>
          <p:spPr bwMode="auto">
            <a:xfrm>
              <a:off x="4423664" y="2957400"/>
              <a:ext cx="457200" cy="301625"/>
            </a:xfrm>
            <a:prstGeom prst="rect">
              <a:avLst/>
            </a:prstGeom>
            <a:noFill/>
            <a:ln w="12700">
              <a:solidFill>
                <a:srgbClr val="005B9C"/>
              </a:solidFill>
              <a:miter lim="800000"/>
              <a:headEnd/>
              <a:tailEnd/>
            </a:ln>
          </p:spPr>
        </p:pic>
        <p:pic>
          <p:nvPicPr>
            <p:cNvPr id="3133" name="Picture 108" descr="flag_lithuania_26"/>
            <p:cNvPicPr>
              <a:picLocks noChangeArrowheads="1"/>
            </p:cNvPicPr>
            <p:nvPr/>
          </p:nvPicPr>
          <p:blipFill>
            <a:blip r:embed="rId27" cstate="print"/>
            <a:srcRect/>
            <a:stretch>
              <a:fillRect/>
            </a:stretch>
          </p:blipFill>
          <p:spPr bwMode="auto">
            <a:xfrm>
              <a:off x="4424362" y="3611082"/>
              <a:ext cx="457200" cy="301625"/>
            </a:xfrm>
            <a:prstGeom prst="rect">
              <a:avLst/>
            </a:prstGeom>
            <a:noFill/>
            <a:ln w="12700">
              <a:solidFill>
                <a:srgbClr val="005B9C"/>
              </a:solidFill>
              <a:miter lim="800000"/>
              <a:headEnd/>
              <a:tailEnd/>
            </a:ln>
          </p:spPr>
        </p:pic>
        <p:pic>
          <p:nvPicPr>
            <p:cNvPr id="3134" name="Picture 109" descr="flag_mauritius_27"/>
            <p:cNvPicPr>
              <a:picLocks noChangeArrowheads="1"/>
            </p:cNvPicPr>
            <p:nvPr/>
          </p:nvPicPr>
          <p:blipFill>
            <a:blip r:embed="rId28" cstate="print"/>
            <a:srcRect/>
            <a:stretch>
              <a:fillRect/>
            </a:stretch>
          </p:blipFill>
          <p:spPr bwMode="auto">
            <a:xfrm>
              <a:off x="4424362" y="2601875"/>
              <a:ext cx="457200" cy="301625"/>
            </a:xfrm>
            <a:prstGeom prst="rect">
              <a:avLst/>
            </a:prstGeom>
            <a:noFill/>
            <a:ln w="12700">
              <a:solidFill>
                <a:srgbClr val="005B9C"/>
              </a:solidFill>
              <a:miter lim="800000"/>
              <a:headEnd/>
              <a:tailEnd/>
            </a:ln>
          </p:spPr>
        </p:pic>
        <p:pic>
          <p:nvPicPr>
            <p:cNvPr id="3135" name="Picture 111" descr="flag_israel_29"/>
            <p:cNvPicPr>
              <a:picLocks noChangeArrowheads="1"/>
            </p:cNvPicPr>
            <p:nvPr/>
          </p:nvPicPr>
          <p:blipFill>
            <a:blip r:embed="rId29" cstate="print"/>
            <a:srcRect/>
            <a:stretch>
              <a:fillRect/>
            </a:stretch>
          </p:blipFill>
          <p:spPr bwMode="auto">
            <a:xfrm>
              <a:off x="4421314" y="5598041"/>
              <a:ext cx="457200" cy="301625"/>
            </a:xfrm>
            <a:prstGeom prst="rect">
              <a:avLst/>
            </a:prstGeom>
            <a:noFill/>
            <a:ln w="12700">
              <a:solidFill>
                <a:srgbClr val="005B9C"/>
              </a:solidFill>
              <a:miter lim="800000"/>
              <a:headEnd/>
              <a:tailEnd/>
            </a:ln>
          </p:spPr>
        </p:pic>
        <p:pic>
          <p:nvPicPr>
            <p:cNvPr id="3136" name="Picture 112" descr="flag_korea_30"/>
            <p:cNvPicPr>
              <a:picLocks noChangeArrowheads="1"/>
            </p:cNvPicPr>
            <p:nvPr/>
          </p:nvPicPr>
          <p:blipFill>
            <a:blip r:embed="rId30" cstate="print"/>
            <a:srcRect/>
            <a:stretch>
              <a:fillRect/>
            </a:stretch>
          </p:blipFill>
          <p:spPr bwMode="auto">
            <a:xfrm>
              <a:off x="4424362" y="1235149"/>
              <a:ext cx="457200" cy="301625"/>
            </a:xfrm>
            <a:prstGeom prst="rect">
              <a:avLst/>
            </a:prstGeom>
            <a:noFill/>
            <a:ln w="12700">
              <a:solidFill>
                <a:srgbClr val="005B9C"/>
              </a:solidFill>
              <a:miter lim="800000"/>
              <a:headEnd/>
              <a:tailEnd/>
            </a:ln>
          </p:spPr>
        </p:pic>
        <p:graphicFrame>
          <p:nvGraphicFramePr>
            <p:cNvPr id="3074" name="Object 2"/>
            <p:cNvGraphicFramePr>
              <a:graphicFrameLocks noChangeAspect="1"/>
            </p:cNvGraphicFramePr>
            <p:nvPr/>
          </p:nvGraphicFramePr>
          <p:xfrm>
            <a:off x="4421950" y="4946994"/>
            <a:ext cx="447675" cy="293270"/>
          </p:xfrm>
          <a:graphic>
            <a:graphicData uri="http://schemas.openxmlformats.org/presentationml/2006/ole">
              <mc:AlternateContent xmlns:mc="http://schemas.openxmlformats.org/markup-compatibility/2006">
                <mc:Choice xmlns:v="urn:schemas-microsoft-com:vml" Requires="v">
                  <p:oleObj spid="_x0000_s1029" name="Image" r:id="rId31" imgW="482370" imgH="330159" progId="">
                    <p:embed/>
                  </p:oleObj>
                </mc:Choice>
                <mc:Fallback>
                  <p:oleObj name="Image" r:id="rId31" imgW="482370" imgH="330159" progId="">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421950" y="4946994"/>
                          <a:ext cx="447675" cy="293270"/>
                        </a:xfrm>
                        <a:prstGeom prst="rect">
                          <a:avLst/>
                        </a:prstGeom>
                        <a:noFill/>
                        <a:ln w="9525">
                          <a:solidFill>
                            <a:srgbClr val="0033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137" name="Picture 115" descr="Flag of Bahrain">
              <a:hlinkClick r:id="rId33"/>
            </p:cNvPr>
            <p:cNvPicPr>
              <a:picLocks noChangeAspect="1" noChangeArrowheads="1"/>
            </p:cNvPicPr>
            <p:nvPr/>
          </p:nvPicPr>
          <p:blipFill>
            <a:blip r:embed="rId34" cstate="print"/>
            <a:srcRect/>
            <a:stretch>
              <a:fillRect/>
            </a:stretch>
          </p:blipFill>
          <p:spPr bwMode="auto">
            <a:xfrm>
              <a:off x="4410074" y="5295900"/>
              <a:ext cx="466725" cy="277666"/>
            </a:xfrm>
            <a:prstGeom prst="rect">
              <a:avLst/>
            </a:prstGeom>
            <a:noFill/>
            <a:ln w="9525">
              <a:solidFill>
                <a:schemeClr val="accent1"/>
              </a:solidFill>
              <a:miter lim="800000"/>
              <a:headEnd/>
              <a:tailEnd/>
            </a:ln>
          </p:spPr>
        </p:pic>
        <p:pic>
          <p:nvPicPr>
            <p:cNvPr id="3138" name="Picture 3" descr="C:\Users\RMurillo\AppData\Local\Microsoft\Windows\Temporary Internet Files\Content.IE5\7225MQH0\MP900362676[1].jpg"/>
            <p:cNvPicPr>
              <a:picLocks noChangeAspect="1" noChangeArrowheads="1"/>
            </p:cNvPicPr>
            <p:nvPr/>
          </p:nvPicPr>
          <p:blipFill>
            <a:blip r:embed="rId35" cstate="print"/>
            <a:srcRect/>
            <a:stretch>
              <a:fillRect/>
            </a:stretch>
          </p:blipFill>
          <p:spPr bwMode="auto">
            <a:xfrm>
              <a:off x="4412657" y="4615030"/>
              <a:ext cx="465893" cy="309819"/>
            </a:xfrm>
            <a:prstGeom prst="rect">
              <a:avLst/>
            </a:prstGeom>
            <a:noFill/>
            <a:ln w="9525">
              <a:noFill/>
              <a:miter lim="800000"/>
              <a:headEnd/>
              <a:tailEnd/>
            </a:ln>
          </p:spPr>
        </p:pic>
      </p:grpSp>
      <p:sp>
        <p:nvSpPr>
          <p:cNvPr id="3108" name="Text Box 12"/>
          <p:cNvSpPr txBox="1">
            <a:spLocks noChangeArrowheads="1"/>
          </p:cNvSpPr>
          <p:nvPr/>
        </p:nvSpPr>
        <p:spPr bwMode="auto">
          <a:xfrm>
            <a:off x="4559300" y="6605588"/>
            <a:ext cx="261938" cy="244475"/>
          </a:xfrm>
          <a:prstGeom prst="rect">
            <a:avLst/>
          </a:prstGeom>
          <a:noFill/>
          <a:ln w="9525">
            <a:noFill/>
            <a:miter lim="800000"/>
            <a:headEnd/>
            <a:tailEnd/>
          </a:ln>
        </p:spPr>
        <p:txBody>
          <a:bodyPr wrap="none">
            <a:spAutoFit/>
          </a:bodyPr>
          <a:lstStyle/>
          <a:p>
            <a:fld id="{27102EFF-F64B-481D-9195-869A19FC1521}" type="slidenum">
              <a:rPr lang="en-US" sz="1000">
                <a:solidFill>
                  <a:schemeClr val="bg1"/>
                </a:solidFill>
                <a:latin typeface="Frutiger 75 Black"/>
                <a:cs typeface="Osaka"/>
              </a:rPr>
              <a:pPr/>
              <a:t>20</a:t>
            </a:fld>
            <a:endParaRPr lang="en-US">
              <a:solidFill>
                <a:schemeClr val="bg1"/>
              </a:solidFill>
              <a:latin typeface="Frutiger 75 Black"/>
              <a:cs typeface="Osaka"/>
            </a:endParaRPr>
          </a:p>
        </p:txBody>
      </p:sp>
      <p:pic>
        <p:nvPicPr>
          <p:cNvPr id="3109" name="Picture 3"/>
          <p:cNvPicPr>
            <a:picLocks noChangeAspect="1" noChangeArrowheads="1"/>
          </p:cNvPicPr>
          <p:nvPr/>
        </p:nvPicPr>
        <p:blipFill>
          <a:blip r:embed="rId36" cstate="print"/>
          <a:srcRect/>
          <a:stretch>
            <a:fillRect/>
          </a:stretch>
        </p:blipFill>
        <p:spPr bwMode="auto">
          <a:xfrm>
            <a:off x="165100" y="1676400"/>
            <a:ext cx="2352675" cy="2917825"/>
          </a:xfrm>
          <a:prstGeom prst="rect">
            <a:avLst/>
          </a:prstGeom>
          <a:noFill/>
          <a:ln w="9525">
            <a:noFill/>
            <a:miter lim="800000"/>
            <a:headEnd/>
            <a:tailEnd/>
          </a:ln>
        </p:spPr>
      </p:pic>
      <p:sp>
        <p:nvSpPr>
          <p:cNvPr id="2" name="Title 1"/>
          <p:cNvSpPr>
            <a:spLocks noGrp="1"/>
          </p:cNvSpPr>
          <p:nvPr>
            <p:ph type="title"/>
          </p:nvPr>
        </p:nvSpPr>
        <p:spPr/>
        <p:txBody>
          <a:bodyPr>
            <a:noAutofit/>
          </a:bodyPr>
          <a:lstStyle/>
          <a:p>
            <a:r>
              <a:rPr lang="en-US" dirty="0"/>
              <a:t>Top 30 economies on the ease of doing business </a:t>
            </a:r>
            <a:r>
              <a:rPr lang="en-US" dirty="0" smtClean="0"/>
              <a:t>2009/10</a:t>
            </a:r>
            <a:endParaRPr lang="en-CA" dirty="0"/>
          </a:p>
        </p:txBody>
      </p:sp>
    </p:spTree>
    <p:extLst>
      <p:ext uri="{BB962C8B-B14F-4D97-AF65-F5344CB8AC3E}">
        <p14:creationId xmlns:p14="http://schemas.microsoft.com/office/powerpoint/2010/main" val="26897710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cs typeface="Osaka"/>
              </a:rPr>
              <a:t>Which regions have the most business friendly environment in </a:t>
            </a:r>
            <a:r>
              <a:rPr lang="en-US" sz="3200" i="1" dirty="0">
                <a:cs typeface="Osaka"/>
              </a:rPr>
              <a:t>Doing </a:t>
            </a:r>
            <a:r>
              <a:rPr lang="en-US" sz="3200" i="1" dirty="0" smtClean="0">
                <a:cs typeface="Osaka"/>
              </a:rPr>
              <a:t>Business?</a:t>
            </a:r>
            <a:endParaRPr lang="en-CA" sz="3200" dirty="0"/>
          </a:p>
        </p:txBody>
      </p:sp>
      <p:pic>
        <p:nvPicPr>
          <p:cNvPr id="19459" name="Picture 2"/>
          <p:cNvPicPr>
            <a:picLocks noChangeAspect="1" noChangeArrowheads="1"/>
          </p:cNvPicPr>
          <p:nvPr/>
        </p:nvPicPr>
        <p:blipFill>
          <a:blip r:embed="rId3" cstate="print"/>
          <a:srcRect/>
          <a:stretch>
            <a:fillRect/>
          </a:stretch>
        </p:blipFill>
        <p:spPr bwMode="auto">
          <a:xfrm>
            <a:off x="381000" y="1295400"/>
            <a:ext cx="3743325" cy="5437188"/>
          </a:xfrm>
          <a:prstGeom prst="rect">
            <a:avLst/>
          </a:prstGeom>
          <a:noFill/>
          <a:ln w="9525">
            <a:noFill/>
            <a:miter lim="800000"/>
            <a:headEnd/>
            <a:tailEnd/>
          </a:ln>
        </p:spPr>
      </p:pic>
      <p:sp>
        <p:nvSpPr>
          <p:cNvPr id="19460" name="Text Box 12"/>
          <p:cNvSpPr txBox="1">
            <a:spLocks noChangeArrowheads="1"/>
          </p:cNvSpPr>
          <p:nvPr/>
        </p:nvSpPr>
        <p:spPr bwMode="auto">
          <a:xfrm>
            <a:off x="4586288" y="6613525"/>
            <a:ext cx="261937" cy="244475"/>
          </a:xfrm>
          <a:prstGeom prst="rect">
            <a:avLst/>
          </a:prstGeom>
          <a:noFill/>
          <a:ln w="9525">
            <a:noFill/>
            <a:miter lim="800000"/>
            <a:headEnd/>
            <a:tailEnd/>
          </a:ln>
        </p:spPr>
        <p:txBody>
          <a:bodyPr wrap="none">
            <a:spAutoFit/>
          </a:bodyPr>
          <a:lstStyle/>
          <a:p>
            <a:fld id="{193A2121-DEF9-4691-AC36-38AD4181CFF3}" type="slidenum">
              <a:rPr lang="en-US" sz="1000">
                <a:solidFill>
                  <a:schemeClr val="bg1"/>
                </a:solidFill>
                <a:latin typeface="Frutiger 75 Black"/>
                <a:cs typeface="Osaka"/>
              </a:rPr>
              <a:pPr/>
              <a:t>21</a:t>
            </a:fld>
            <a:endParaRPr lang="en-US">
              <a:solidFill>
                <a:schemeClr val="bg1"/>
              </a:solidFill>
              <a:latin typeface="Frutiger 75 Black"/>
              <a:cs typeface="Osaka"/>
            </a:endParaRPr>
          </a:p>
        </p:txBody>
      </p:sp>
      <p:sp>
        <p:nvSpPr>
          <p:cNvPr id="19461" name="Left Arrow 22"/>
          <p:cNvSpPr>
            <a:spLocks noChangeArrowheads="1"/>
          </p:cNvSpPr>
          <p:nvPr/>
        </p:nvSpPr>
        <p:spPr bwMode="auto">
          <a:xfrm>
            <a:off x="3551238" y="1828800"/>
            <a:ext cx="771525" cy="277812"/>
          </a:xfrm>
          <a:prstGeom prst="leftArrow">
            <a:avLst>
              <a:gd name="adj1" fmla="val 50000"/>
              <a:gd name="adj2" fmla="val 49847"/>
            </a:avLst>
          </a:prstGeom>
          <a:solidFill>
            <a:srgbClr val="FFBD5D"/>
          </a:solidFill>
          <a:ln w="9525" algn="ctr">
            <a:solidFill>
              <a:schemeClr val="tx1"/>
            </a:solidFill>
            <a:round/>
            <a:headEnd/>
            <a:tailEnd/>
          </a:ln>
        </p:spPr>
        <p:txBody>
          <a:bodyPr/>
          <a:lstStyle/>
          <a:p>
            <a:pPr eaLnBrk="0" hangingPunct="0"/>
            <a:endParaRPr lang="en-US" sz="1800">
              <a:cs typeface="Osaka"/>
            </a:endParaRPr>
          </a:p>
        </p:txBody>
      </p:sp>
      <p:sp>
        <p:nvSpPr>
          <p:cNvPr id="36" name="TextBox 35"/>
          <p:cNvSpPr txBox="1"/>
          <p:nvPr/>
        </p:nvSpPr>
        <p:spPr>
          <a:xfrm>
            <a:off x="4346575" y="1449388"/>
            <a:ext cx="3930650" cy="2894012"/>
          </a:xfrm>
          <a:prstGeom prst="rect">
            <a:avLst/>
          </a:prstGeom>
          <a:noFill/>
          <a:ln w="28575">
            <a:solidFill>
              <a:srgbClr val="FFC000"/>
            </a:solidFill>
            <a:prstDash val="sysDot"/>
          </a:ln>
        </p:spPr>
        <p:txBody>
          <a:bodyPr>
            <a:spAutoFit/>
          </a:bodyPr>
          <a:lstStyle/>
          <a:p>
            <a:pPr>
              <a:spcBef>
                <a:spcPts val="1200"/>
              </a:spcBef>
            </a:pPr>
            <a:r>
              <a:rPr lang="en-US" sz="1400" b="1" dirty="0">
                <a:solidFill>
                  <a:srgbClr val="2D2D8A"/>
                </a:solidFill>
                <a:cs typeface="Osaka"/>
              </a:rPr>
              <a:t>Highest ranked economies by region</a:t>
            </a:r>
          </a:p>
          <a:p>
            <a:pPr>
              <a:spcBef>
                <a:spcPts val="1200"/>
              </a:spcBef>
            </a:pPr>
            <a:r>
              <a:rPr lang="en-US" sz="1400" b="1" dirty="0">
                <a:solidFill>
                  <a:srgbClr val="2D2D8A"/>
                </a:solidFill>
                <a:cs typeface="Osaka"/>
              </a:rPr>
              <a:t>#1   </a:t>
            </a:r>
            <a:r>
              <a:rPr lang="en-US" sz="1400" dirty="0">
                <a:cs typeface="Osaka"/>
              </a:rPr>
              <a:t>East Asia &amp; Pacific : </a:t>
            </a:r>
            <a:r>
              <a:rPr lang="en-US" sz="1400" b="1" dirty="0">
                <a:cs typeface="Osaka"/>
              </a:rPr>
              <a:t>Singapore</a:t>
            </a:r>
            <a:endParaRPr lang="en-US" sz="1400" b="1" dirty="0">
              <a:solidFill>
                <a:srgbClr val="2D2D8A"/>
              </a:solidFill>
              <a:cs typeface="Osaka"/>
            </a:endParaRPr>
          </a:p>
          <a:p>
            <a:pPr>
              <a:spcBef>
                <a:spcPts val="1200"/>
              </a:spcBef>
            </a:pPr>
            <a:r>
              <a:rPr lang="en-US" sz="1400" b="1" dirty="0">
                <a:solidFill>
                  <a:srgbClr val="2D2D8A"/>
                </a:solidFill>
                <a:cs typeface="Osaka"/>
              </a:rPr>
              <a:t>  3   </a:t>
            </a:r>
            <a:r>
              <a:rPr lang="en-US" sz="1400" dirty="0">
                <a:cs typeface="Osaka"/>
              </a:rPr>
              <a:t>OECD high income: </a:t>
            </a:r>
            <a:r>
              <a:rPr lang="en-US" sz="1400" b="1" dirty="0">
                <a:cs typeface="Osaka"/>
              </a:rPr>
              <a:t>New Zealand</a:t>
            </a:r>
            <a:r>
              <a:rPr lang="en-US" sz="1400" b="1" dirty="0">
                <a:solidFill>
                  <a:srgbClr val="2D2D8A"/>
                </a:solidFill>
                <a:cs typeface="Osaka"/>
              </a:rPr>
              <a:t> </a:t>
            </a:r>
          </a:p>
          <a:p>
            <a:pPr>
              <a:spcBef>
                <a:spcPts val="1200"/>
              </a:spcBef>
            </a:pPr>
            <a:r>
              <a:rPr lang="en-US" sz="1400" b="1" dirty="0">
                <a:solidFill>
                  <a:srgbClr val="2D2D8A"/>
                </a:solidFill>
                <a:cs typeface="Osaka"/>
              </a:rPr>
              <a:t>11   </a:t>
            </a:r>
            <a:r>
              <a:rPr lang="en-US" sz="1400" dirty="0">
                <a:cs typeface="Osaka"/>
              </a:rPr>
              <a:t>Middle East &amp; North Africa: </a:t>
            </a:r>
            <a:r>
              <a:rPr lang="en-US" sz="1400" b="1" dirty="0">
                <a:cs typeface="Osaka"/>
              </a:rPr>
              <a:t>Saudi Arabia</a:t>
            </a:r>
            <a:endParaRPr lang="en-US" sz="1400" b="1" dirty="0">
              <a:solidFill>
                <a:srgbClr val="2D2D8A"/>
              </a:solidFill>
              <a:cs typeface="Osaka"/>
            </a:endParaRPr>
          </a:p>
          <a:p>
            <a:pPr>
              <a:spcBef>
                <a:spcPts val="1200"/>
              </a:spcBef>
            </a:pPr>
            <a:r>
              <a:rPr lang="en-US" sz="1400" b="1" dirty="0">
                <a:solidFill>
                  <a:srgbClr val="2D2D8A"/>
                </a:solidFill>
                <a:cs typeface="Osaka"/>
              </a:rPr>
              <a:t>12   </a:t>
            </a:r>
            <a:r>
              <a:rPr lang="en-US" sz="1400" dirty="0">
                <a:cs typeface="Osaka"/>
              </a:rPr>
              <a:t>East Europe &amp; Central Asia: </a:t>
            </a:r>
            <a:r>
              <a:rPr lang="en-US" sz="1400" b="1" dirty="0">
                <a:cs typeface="Osaka"/>
              </a:rPr>
              <a:t>Georgia</a:t>
            </a:r>
            <a:endParaRPr lang="en-US" sz="1400" b="1" dirty="0">
              <a:solidFill>
                <a:srgbClr val="2D2D8A"/>
              </a:solidFill>
              <a:cs typeface="Osaka"/>
            </a:endParaRPr>
          </a:p>
          <a:p>
            <a:pPr>
              <a:spcBef>
                <a:spcPts val="1200"/>
              </a:spcBef>
            </a:pPr>
            <a:r>
              <a:rPr lang="en-US" sz="1400" b="1" dirty="0">
                <a:solidFill>
                  <a:srgbClr val="2D2D8A"/>
                </a:solidFill>
                <a:cs typeface="Osaka"/>
              </a:rPr>
              <a:t>20   </a:t>
            </a:r>
            <a:r>
              <a:rPr lang="en-US" sz="1400" dirty="0">
                <a:cs typeface="Osaka"/>
              </a:rPr>
              <a:t>Sub-Saharan Africa: </a:t>
            </a:r>
            <a:r>
              <a:rPr lang="en-US" sz="1400" b="1" dirty="0">
                <a:cs typeface="Osaka"/>
              </a:rPr>
              <a:t>Mauritius</a:t>
            </a:r>
          </a:p>
          <a:p>
            <a:pPr>
              <a:spcBef>
                <a:spcPts val="1200"/>
              </a:spcBef>
            </a:pPr>
            <a:r>
              <a:rPr lang="en-US" sz="1400" b="1" dirty="0">
                <a:solidFill>
                  <a:srgbClr val="2D2D8A"/>
                </a:solidFill>
                <a:cs typeface="Osaka"/>
              </a:rPr>
              <a:t>35   </a:t>
            </a:r>
            <a:r>
              <a:rPr lang="en-US" sz="1400" dirty="0">
                <a:cs typeface="Osaka"/>
              </a:rPr>
              <a:t>Latin America &amp; Caribbean: </a:t>
            </a:r>
            <a:r>
              <a:rPr lang="en-US" sz="1400" b="1" dirty="0">
                <a:cs typeface="Osaka"/>
              </a:rPr>
              <a:t>Mexico</a:t>
            </a:r>
            <a:endParaRPr lang="en-US" sz="1400" dirty="0">
              <a:cs typeface="Osaka"/>
            </a:endParaRPr>
          </a:p>
          <a:p>
            <a:pPr>
              <a:spcBef>
                <a:spcPts val="1200"/>
              </a:spcBef>
            </a:pPr>
            <a:r>
              <a:rPr lang="en-US" sz="1400" b="1" dirty="0">
                <a:solidFill>
                  <a:srgbClr val="2D2D8A"/>
                </a:solidFill>
                <a:cs typeface="Osaka"/>
              </a:rPr>
              <a:t>85   </a:t>
            </a:r>
            <a:r>
              <a:rPr lang="en-US" sz="1400" dirty="0">
                <a:cs typeface="Osaka"/>
              </a:rPr>
              <a:t>South Asia: </a:t>
            </a:r>
            <a:r>
              <a:rPr lang="en-US" sz="1400" b="1" dirty="0">
                <a:cs typeface="Osaka"/>
              </a:rPr>
              <a:t>Maldives</a:t>
            </a:r>
            <a:endParaRPr lang="en-US" sz="1400" dirty="0">
              <a:cs typeface="Osaka"/>
            </a:endParaRPr>
          </a:p>
        </p:txBody>
      </p:sp>
    </p:spTree>
    <p:extLst>
      <p:ext uri="{BB962C8B-B14F-4D97-AF65-F5344CB8AC3E}">
        <p14:creationId xmlns:p14="http://schemas.microsoft.com/office/powerpoint/2010/main" val="15249089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map_back"/>
          <p:cNvPicPr>
            <a:picLocks noChangeAspect="1" noChangeArrowheads="1"/>
          </p:cNvPicPr>
          <p:nvPr/>
        </p:nvPicPr>
        <p:blipFill>
          <a:blip r:embed="rId3" cstate="print"/>
          <a:srcRect t="11240"/>
          <a:stretch>
            <a:fillRect/>
          </a:stretch>
        </p:blipFill>
        <p:spPr bwMode="auto">
          <a:xfrm>
            <a:off x="0" y="1371600"/>
            <a:ext cx="8210550" cy="5470525"/>
          </a:xfrm>
          <a:prstGeom prst="rect">
            <a:avLst/>
          </a:prstGeom>
          <a:noFill/>
          <a:ln w="9525">
            <a:noFill/>
            <a:miter lim="800000"/>
            <a:headEnd/>
            <a:tailEnd/>
          </a:ln>
        </p:spPr>
      </p:pic>
      <p:sp>
        <p:nvSpPr>
          <p:cNvPr id="20483" name="Title 1"/>
          <p:cNvSpPr>
            <a:spLocks noGrp="1"/>
          </p:cNvSpPr>
          <p:nvPr>
            <p:ph type="title"/>
          </p:nvPr>
        </p:nvSpPr>
        <p:spPr bwMode="auto">
          <a:xfrm>
            <a:off x="188913" y="5656263"/>
            <a:ext cx="8955087" cy="860425"/>
          </a:xfrm>
          <a:noFill/>
          <a:ln>
            <a:miter lim="800000"/>
            <a:headEnd/>
            <a:tailEnd/>
          </a:ln>
        </p:spPr>
        <p:txBody>
          <a:bodyPr vert="horz" wrap="square" lIns="91440" tIns="45720" rIns="91440" bIns="45720" numCol="1" anchor="t" anchorCtr="0" compatLnSpc="1">
            <a:prstTxWarp prst="textNoShape">
              <a:avLst/>
            </a:prstTxWarp>
          </a:bodyPr>
          <a:lstStyle/>
          <a:p>
            <a:r>
              <a:rPr lang="en-US" sz="1400" b="1" i="1" dirty="0" smtClean="0">
                <a:latin typeface="Arial" pitchFamily="34" charset="0"/>
                <a:cs typeface="Arial" pitchFamily="34" charset="0"/>
              </a:rPr>
              <a:t/>
            </a:r>
            <a:br>
              <a:rPr lang="en-US" sz="1400" b="1" i="1" dirty="0" smtClean="0">
                <a:latin typeface="Arial" pitchFamily="34" charset="0"/>
                <a:cs typeface="Arial" pitchFamily="34" charset="0"/>
              </a:rPr>
            </a:br>
            <a:r>
              <a:rPr lang="en-US" sz="1800" i="1" dirty="0" smtClean="0">
                <a:solidFill>
                  <a:schemeClr val="tx1"/>
                </a:solidFill>
                <a:latin typeface="Arial" pitchFamily="34" charset="0"/>
                <a:cs typeface="Arial" pitchFamily="34" charset="0"/>
              </a:rPr>
              <a:t>Percentage of countries with at least one positive doing business reform in 2009/10</a:t>
            </a:r>
          </a:p>
        </p:txBody>
      </p:sp>
      <p:sp>
        <p:nvSpPr>
          <p:cNvPr id="12" name="Oval 11"/>
          <p:cNvSpPr>
            <a:spLocks noChangeAspect="1"/>
          </p:cNvSpPr>
          <p:nvPr/>
        </p:nvSpPr>
        <p:spPr>
          <a:xfrm>
            <a:off x="4629150" y="2085975"/>
            <a:ext cx="877888" cy="877888"/>
          </a:xfrm>
          <a:prstGeom prst="ellipse">
            <a:avLst/>
          </a:prstGeom>
          <a:solidFill>
            <a:srgbClr val="FFD54F"/>
          </a:solidFill>
        </p:spPr>
        <p:style>
          <a:lnRef idx="3">
            <a:schemeClr val="lt1"/>
          </a:lnRef>
          <a:fillRef idx="1">
            <a:schemeClr val="accent2"/>
          </a:fillRef>
          <a:effectRef idx="1">
            <a:schemeClr val="accent2"/>
          </a:effectRef>
          <a:fontRef idx="minor">
            <a:schemeClr val="lt1"/>
          </a:fontRef>
        </p:style>
        <p:txBody>
          <a:bodyPr anchor="ctr"/>
          <a:lstStyle/>
          <a:p>
            <a:pPr algn="ctr"/>
            <a:endParaRPr lang="en-US">
              <a:solidFill>
                <a:schemeClr val="tx1"/>
              </a:solidFill>
              <a:cs typeface="Osaka"/>
            </a:endParaRPr>
          </a:p>
        </p:txBody>
      </p:sp>
      <p:sp>
        <p:nvSpPr>
          <p:cNvPr id="20485" name="TextBox 12"/>
          <p:cNvSpPr txBox="1">
            <a:spLocks noChangeArrowheads="1"/>
          </p:cNvSpPr>
          <p:nvPr/>
        </p:nvSpPr>
        <p:spPr bwMode="auto">
          <a:xfrm>
            <a:off x="4819650" y="2371725"/>
            <a:ext cx="552450" cy="307975"/>
          </a:xfrm>
          <a:prstGeom prst="rect">
            <a:avLst/>
          </a:prstGeom>
          <a:noFill/>
          <a:ln w="9525">
            <a:noFill/>
            <a:miter lim="800000"/>
            <a:headEnd/>
            <a:tailEnd/>
          </a:ln>
        </p:spPr>
        <p:txBody>
          <a:bodyPr>
            <a:spAutoFit/>
          </a:bodyPr>
          <a:lstStyle/>
          <a:p>
            <a:r>
              <a:rPr lang="en-US" sz="1400" b="1"/>
              <a:t>84%</a:t>
            </a:r>
          </a:p>
        </p:txBody>
      </p:sp>
      <p:sp>
        <p:nvSpPr>
          <p:cNvPr id="14" name="Oval 13"/>
          <p:cNvSpPr>
            <a:spLocks noChangeAspect="1"/>
          </p:cNvSpPr>
          <p:nvPr/>
        </p:nvSpPr>
        <p:spPr>
          <a:xfrm>
            <a:off x="4333875" y="3076575"/>
            <a:ext cx="661988" cy="661988"/>
          </a:xfrm>
          <a:prstGeom prst="ellipse">
            <a:avLst/>
          </a:prstGeom>
          <a:solidFill>
            <a:srgbClr val="FFC000">
              <a:alpha val="81000"/>
            </a:srgbClr>
          </a:solidFill>
        </p:spPr>
        <p:style>
          <a:lnRef idx="3">
            <a:schemeClr val="lt1"/>
          </a:lnRef>
          <a:fillRef idx="1">
            <a:schemeClr val="accent3"/>
          </a:fillRef>
          <a:effectRef idx="1">
            <a:schemeClr val="accent3"/>
          </a:effectRef>
          <a:fontRef idx="minor">
            <a:schemeClr val="lt1"/>
          </a:fontRef>
        </p:style>
        <p:txBody>
          <a:bodyPr anchor="ctr"/>
          <a:lstStyle/>
          <a:p>
            <a:pPr algn="ctr"/>
            <a:endParaRPr lang="en-US">
              <a:solidFill>
                <a:srgbClr val="FFFFFF"/>
              </a:solidFill>
              <a:cs typeface="Osaka"/>
            </a:endParaRPr>
          </a:p>
        </p:txBody>
      </p:sp>
      <p:sp>
        <p:nvSpPr>
          <p:cNvPr id="20487" name="TextBox 14"/>
          <p:cNvSpPr txBox="1">
            <a:spLocks noChangeArrowheads="1"/>
          </p:cNvSpPr>
          <p:nvPr/>
        </p:nvSpPr>
        <p:spPr bwMode="auto">
          <a:xfrm>
            <a:off x="4438650" y="3257550"/>
            <a:ext cx="523875" cy="292100"/>
          </a:xfrm>
          <a:prstGeom prst="rect">
            <a:avLst/>
          </a:prstGeom>
          <a:noFill/>
          <a:ln w="9525">
            <a:noFill/>
            <a:miter lim="800000"/>
            <a:headEnd/>
            <a:tailEnd/>
          </a:ln>
        </p:spPr>
        <p:txBody>
          <a:bodyPr>
            <a:spAutoFit/>
          </a:bodyPr>
          <a:lstStyle/>
          <a:p>
            <a:r>
              <a:rPr lang="en-US" sz="1300"/>
              <a:t>61%</a:t>
            </a:r>
          </a:p>
        </p:txBody>
      </p:sp>
      <p:grpSp>
        <p:nvGrpSpPr>
          <p:cNvPr id="3" name="Group 17"/>
          <p:cNvGrpSpPr/>
          <p:nvPr/>
        </p:nvGrpSpPr>
        <p:grpSpPr>
          <a:xfrm>
            <a:off x="5867400" y="3486150"/>
            <a:ext cx="676276" cy="657225"/>
            <a:chOff x="6305550" y="3686174"/>
            <a:chExt cx="685800" cy="685800"/>
          </a:xfrm>
          <a:solidFill>
            <a:srgbClr val="FFC000">
              <a:alpha val="72000"/>
            </a:srgbClr>
          </a:solidFill>
        </p:grpSpPr>
        <p:sp>
          <p:nvSpPr>
            <p:cNvPr id="16" name="Oval 15"/>
            <p:cNvSpPr>
              <a:spLocks noChangeAspect="1"/>
            </p:cNvSpPr>
            <p:nvPr/>
          </p:nvSpPr>
          <p:spPr>
            <a:xfrm>
              <a:off x="6305550" y="3686174"/>
              <a:ext cx="685800" cy="685800"/>
            </a:xfrm>
            <a:prstGeom prst="ellipse">
              <a:avLst/>
            </a:prstGeom>
            <a:solidFill>
              <a:srgbClr val="FFC000">
                <a:alpha val="79000"/>
              </a:srgbClr>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en-US">
                <a:latin typeface="Arial" pitchFamily="34" charset="0"/>
                <a:cs typeface="Arial" pitchFamily="34" charset="0"/>
              </a:endParaRPr>
            </a:p>
          </p:txBody>
        </p:sp>
        <p:sp>
          <p:nvSpPr>
            <p:cNvPr id="17" name="TextBox 16"/>
            <p:cNvSpPr txBox="1"/>
            <p:nvPr/>
          </p:nvSpPr>
          <p:spPr>
            <a:xfrm>
              <a:off x="6392482" y="3854054"/>
              <a:ext cx="592386" cy="305101"/>
            </a:xfrm>
            <a:prstGeom prst="rect">
              <a:avLst/>
            </a:prstGeom>
            <a:solidFill>
              <a:srgbClr val="FFC000">
                <a:alpha val="2000"/>
              </a:srgbClr>
            </a:solidFill>
          </p:spPr>
          <p:txBody>
            <a:bodyPr>
              <a:spAutoFit/>
            </a:bodyPr>
            <a:lstStyle/>
            <a:p>
              <a:pPr>
                <a:defRPr/>
              </a:pPr>
              <a:r>
                <a:rPr lang="en-US" sz="1300" dirty="0">
                  <a:ea typeface="Osaka" charset="-128"/>
                </a:rPr>
                <a:t>63%</a:t>
              </a:r>
            </a:p>
          </p:txBody>
        </p:sp>
      </p:grpSp>
      <p:grpSp>
        <p:nvGrpSpPr>
          <p:cNvPr id="4" name="Group 18"/>
          <p:cNvGrpSpPr/>
          <p:nvPr/>
        </p:nvGrpSpPr>
        <p:grpSpPr>
          <a:xfrm>
            <a:off x="7305674" y="3086100"/>
            <a:ext cx="790575" cy="763523"/>
            <a:chOff x="6305550" y="3686174"/>
            <a:chExt cx="685800" cy="685800"/>
          </a:xfrm>
          <a:solidFill>
            <a:srgbClr val="FFC000">
              <a:alpha val="72000"/>
            </a:srgbClr>
          </a:solidFill>
        </p:grpSpPr>
        <p:sp>
          <p:nvSpPr>
            <p:cNvPr id="20" name="Oval 19"/>
            <p:cNvSpPr>
              <a:spLocks noChangeAspect="1"/>
            </p:cNvSpPr>
            <p:nvPr/>
          </p:nvSpPr>
          <p:spPr>
            <a:xfrm>
              <a:off x="6305550" y="3686174"/>
              <a:ext cx="685800" cy="685800"/>
            </a:xfrm>
            <a:prstGeom prst="ellipse">
              <a:avLst/>
            </a:prstGeom>
            <a:solidFill>
              <a:srgbClr val="FFD54F"/>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en-US">
                <a:latin typeface="Arial" pitchFamily="34" charset="0"/>
                <a:cs typeface="Arial" pitchFamily="34" charset="0"/>
              </a:endParaRPr>
            </a:p>
          </p:txBody>
        </p:sp>
        <p:sp>
          <p:nvSpPr>
            <p:cNvPr id="21" name="TextBox 20"/>
            <p:cNvSpPr txBox="1"/>
            <p:nvPr/>
          </p:nvSpPr>
          <p:spPr>
            <a:xfrm>
              <a:off x="6457375" y="3894753"/>
              <a:ext cx="523875" cy="248802"/>
            </a:xfrm>
            <a:prstGeom prst="rect">
              <a:avLst/>
            </a:prstGeom>
            <a:solidFill>
              <a:srgbClr val="FFD54F">
                <a:alpha val="0"/>
              </a:srgbClr>
            </a:solidFill>
          </p:spPr>
          <p:txBody>
            <a:bodyPr>
              <a:spAutoFit/>
            </a:bodyPr>
            <a:lstStyle/>
            <a:p>
              <a:pPr>
                <a:defRPr/>
              </a:pPr>
              <a:r>
                <a:rPr lang="en-US" sz="1200" b="1" dirty="0">
                  <a:ea typeface="Osaka" charset="-128"/>
                </a:rPr>
                <a:t>75%</a:t>
              </a:r>
            </a:p>
          </p:txBody>
        </p:sp>
      </p:grpSp>
      <p:grpSp>
        <p:nvGrpSpPr>
          <p:cNvPr id="5" name="Group 21"/>
          <p:cNvGrpSpPr/>
          <p:nvPr/>
        </p:nvGrpSpPr>
        <p:grpSpPr>
          <a:xfrm>
            <a:off x="3914775" y="4210049"/>
            <a:ext cx="576072" cy="576072"/>
            <a:chOff x="6305550" y="3686174"/>
            <a:chExt cx="685800" cy="685800"/>
          </a:xfrm>
          <a:solidFill>
            <a:srgbClr val="FF0000">
              <a:alpha val="64000"/>
            </a:srgbClr>
          </a:solidFill>
        </p:grpSpPr>
        <p:sp>
          <p:nvSpPr>
            <p:cNvPr id="23" name="Oval 22"/>
            <p:cNvSpPr>
              <a:spLocks noChangeAspect="1"/>
            </p:cNvSpPr>
            <p:nvPr/>
          </p:nvSpPr>
          <p:spPr>
            <a:xfrm>
              <a:off x="6305550" y="3686174"/>
              <a:ext cx="685800" cy="685800"/>
            </a:xfrm>
            <a:prstGeom prst="ellipse">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en-US"/>
            </a:p>
          </p:txBody>
        </p:sp>
        <p:sp>
          <p:nvSpPr>
            <p:cNvPr id="24" name="TextBox 23"/>
            <p:cNvSpPr txBox="1"/>
            <p:nvPr/>
          </p:nvSpPr>
          <p:spPr>
            <a:xfrm>
              <a:off x="6339569" y="3863522"/>
              <a:ext cx="598260" cy="329761"/>
            </a:xfrm>
            <a:prstGeom prst="rect">
              <a:avLst/>
            </a:prstGeom>
            <a:solidFill>
              <a:srgbClr val="FF0000">
                <a:alpha val="0"/>
              </a:srgbClr>
            </a:solidFill>
          </p:spPr>
          <p:txBody>
            <a:bodyPr>
              <a:spAutoFit/>
            </a:bodyPr>
            <a:lstStyle/>
            <a:p>
              <a:pPr>
                <a:defRPr/>
              </a:pPr>
              <a:r>
                <a:rPr lang="en-US" sz="1200" dirty="0">
                  <a:latin typeface="Lucida Sans" pitchFamily="34" charset="0"/>
                  <a:ea typeface="Osaka" charset="-128"/>
                  <a:cs typeface="+mn-cs"/>
                </a:rPr>
                <a:t>59%</a:t>
              </a:r>
            </a:p>
          </p:txBody>
        </p:sp>
      </p:grpSp>
      <p:grpSp>
        <p:nvGrpSpPr>
          <p:cNvPr id="6" name="Group 24"/>
          <p:cNvGrpSpPr/>
          <p:nvPr/>
        </p:nvGrpSpPr>
        <p:grpSpPr>
          <a:xfrm>
            <a:off x="1133475" y="3857624"/>
            <a:ext cx="561974" cy="539496"/>
            <a:chOff x="6305550" y="3686174"/>
            <a:chExt cx="561974" cy="539496"/>
          </a:xfrm>
          <a:solidFill>
            <a:srgbClr val="FF0000">
              <a:alpha val="64000"/>
            </a:srgbClr>
          </a:solidFill>
        </p:grpSpPr>
        <p:sp>
          <p:nvSpPr>
            <p:cNvPr id="26" name="Oval 25"/>
            <p:cNvSpPr>
              <a:spLocks noChangeAspect="1"/>
            </p:cNvSpPr>
            <p:nvPr/>
          </p:nvSpPr>
          <p:spPr>
            <a:xfrm>
              <a:off x="6305550" y="3686174"/>
              <a:ext cx="539496" cy="539496"/>
            </a:xfrm>
            <a:prstGeom prst="ellipse">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en-US">
                <a:latin typeface="Arial" pitchFamily="34" charset="0"/>
                <a:cs typeface="Arial" pitchFamily="34" charset="0"/>
              </a:endParaRPr>
            </a:p>
          </p:txBody>
        </p:sp>
        <p:sp>
          <p:nvSpPr>
            <p:cNvPr id="27" name="TextBox 26"/>
            <p:cNvSpPr txBox="1"/>
            <p:nvPr/>
          </p:nvSpPr>
          <p:spPr>
            <a:xfrm>
              <a:off x="6343649" y="3810000"/>
              <a:ext cx="523875" cy="276999"/>
            </a:xfrm>
            <a:prstGeom prst="rect">
              <a:avLst/>
            </a:prstGeom>
            <a:solidFill>
              <a:srgbClr val="FF0000">
                <a:alpha val="0"/>
              </a:srgbClr>
            </a:solidFill>
          </p:spPr>
          <p:txBody>
            <a:bodyPr>
              <a:spAutoFit/>
            </a:bodyPr>
            <a:lstStyle/>
            <a:p>
              <a:pPr>
                <a:defRPr/>
              </a:pPr>
              <a:r>
                <a:rPr lang="en-US" sz="1200" dirty="0">
                  <a:ea typeface="Osaka" charset="-128"/>
                </a:rPr>
                <a:t>47%</a:t>
              </a:r>
            </a:p>
          </p:txBody>
        </p:sp>
      </p:grpSp>
      <p:grpSp>
        <p:nvGrpSpPr>
          <p:cNvPr id="7" name="Group 27"/>
          <p:cNvGrpSpPr/>
          <p:nvPr/>
        </p:nvGrpSpPr>
        <p:grpSpPr>
          <a:xfrm>
            <a:off x="2381250" y="2924174"/>
            <a:ext cx="704850" cy="695326"/>
            <a:chOff x="6305550" y="3686174"/>
            <a:chExt cx="685800" cy="685800"/>
          </a:xfrm>
          <a:solidFill>
            <a:srgbClr val="FFC000">
              <a:alpha val="64000"/>
            </a:srgbClr>
          </a:solidFill>
        </p:grpSpPr>
        <p:sp>
          <p:nvSpPr>
            <p:cNvPr id="29" name="Oval 28"/>
            <p:cNvSpPr>
              <a:spLocks noChangeAspect="1"/>
            </p:cNvSpPr>
            <p:nvPr/>
          </p:nvSpPr>
          <p:spPr>
            <a:xfrm>
              <a:off x="6305550" y="3686174"/>
              <a:ext cx="685800" cy="685800"/>
            </a:xfrm>
            <a:prstGeom prst="ellipse">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en-US">
                <a:latin typeface="Arial" pitchFamily="34" charset="0"/>
                <a:cs typeface="Arial" pitchFamily="34" charset="0"/>
              </a:endParaRPr>
            </a:p>
          </p:txBody>
        </p:sp>
        <p:sp>
          <p:nvSpPr>
            <p:cNvPr id="30" name="TextBox 29"/>
            <p:cNvSpPr txBox="1"/>
            <p:nvPr/>
          </p:nvSpPr>
          <p:spPr>
            <a:xfrm>
              <a:off x="6413710" y="3863522"/>
              <a:ext cx="475697" cy="259012"/>
            </a:xfrm>
            <a:prstGeom prst="rect">
              <a:avLst/>
            </a:prstGeom>
            <a:grpFill/>
          </p:spPr>
          <p:txBody>
            <a:bodyPr>
              <a:spAutoFit/>
            </a:bodyPr>
            <a:lstStyle/>
            <a:p>
              <a:pPr>
                <a:defRPr/>
              </a:pPr>
              <a:r>
                <a:rPr lang="en-US" sz="1200" dirty="0">
                  <a:ea typeface="Osaka" charset="-128"/>
                </a:rPr>
                <a:t>67%</a:t>
              </a:r>
            </a:p>
          </p:txBody>
        </p:sp>
      </p:grpSp>
      <p:sp>
        <p:nvSpPr>
          <p:cNvPr id="20493" name="TextBox 30"/>
          <p:cNvSpPr txBox="1">
            <a:spLocks noChangeArrowheads="1"/>
          </p:cNvSpPr>
          <p:nvPr/>
        </p:nvSpPr>
        <p:spPr bwMode="auto">
          <a:xfrm>
            <a:off x="2190750" y="2543175"/>
            <a:ext cx="1295400" cy="461963"/>
          </a:xfrm>
          <a:prstGeom prst="rect">
            <a:avLst/>
          </a:prstGeom>
          <a:noFill/>
          <a:ln w="9525">
            <a:noFill/>
            <a:miter lim="800000"/>
            <a:headEnd/>
            <a:tailEnd/>
          </a:ln>
        </p:spPr>
        <p:txBody>
          <a:bodyPr>
            <a:spAutoFit/>
          </a:bodyPr>
          <a:lstStyle/>
          <a:p>
            <a:pPr algn="ctr"/>
            <a:r>
              <a:rPr lang="en-US" sz="1200" b="1"/>
              <a:t>OECD high Income</a:t>
            </a:r>
          </a:p>
        </p:txBody>
      </p:sp>
      <p:sp>
        <p:nvSpPr>
          <p:cNvPr id="20494" name="TextBox 31"/>
          <p:cNvSpPr txBox="1">
            <a:spLocks noChangeArrowheads="1"/>
          </p:cNvSpPr>
          <p:nvPr/>
        </p:nvSpPr>
        <p:spPr bwMode="auto">
          <a:xfrm>
            <a:off x="5286375" y="2457450"/>
            <a:ext cx="1276350" cy="646113"/>
          </a:xfrm>
          <a:prstGeom prst="rect">
            <a:avLst/>
          </a:prstGeom>
          <a:noFill/>
          <a:ln w="9525">
            <a:noFill/>
            <a:miter lim="800000"/>
            <a:headEnd/>
            <a:tailEnd/>
          </a:ln>
        </p:spPr>
        <p:txBody>
          <a:bodyPr>
            <a:spAutoFit/>
          </a:bodyPr>
          <a:lstStyle/>
          <a:p>
            <a:pPr algn="ctr"/>
            <a:r>
              <a:rPr lang="en-US" sz="1200" b="1"/>
              <a:t>Eastern Europe and Central Asia</a:t>
            </a:r>
          </a:p>
        </p:txBody>
      </p:sp>
      <p:sp>
        <p:nvSpPr>
          <p:cNvPr id="20495" name="TextBox 32"/>
          <p:cNvSpPr txBox="1">
            <a:spLocks noChangeArrowheads="1"/>
          </p:cNvSpPr>
          <p:nvPr/>
        </p:nvSpPr>
        <p:spPr bwMode="auto">
          <a:xfrm>
            <a:off x="3552825" y="5095875"/>
            <a:ext cx="1143000" cy="461963"/>
          </a:xfrm>
          <a:prstGeom prst="rect">
            <a:avLst/>
          </a:prstGeom>
          <a:noFill/>
          <a:ln w="9525">
            <a:noFill/>
            <a:miter lim="800000"/>
            <a:headEnd/>
            <a:tailEnd/>
          </a:ln>
        </p:spPr>
        <p:txBody>
          <a:bodyPr>
            <a:spAutoFit/>
          </a:bodyPr>
          <a:lstStyle/>
          <a:p>
            <a:pPr algn="ctr"/>
            <a:r>
              <a:rPr lang="en-US" sz="1200" b="1"/>
              <a:t>Sub-Saharan Africa</a:t>
            </a:r>
          </a:p>
        </p:txBody>
      </p:sp>
      <p:sp>
        <p:nvSpPr>
          <p:cNvPr id="20496" name="TextBox 33"/>
          <p:cNvSpPr txBox="1">
            <a:spLocks noChangeArrowheads="1"/>
          </p:cNvSpPr>
          <p:nvPr/>
        </p:nvSpPr>
        <p:spPr bwMode="auto">
          <a:xfrm>
            <a:off x="4533900" y="3886200"/>
            <a:ext cx="1371600" cy="461963"/>
          </a:xfrm>
          <a:prstGeom prst="rect">
            <a:avLst/>
          </a:prstGeom>
          <a:noFill/>
          <a:ln w="9525">
            <a:noFill/>
            <a:miter lim="800000"/>
            <a:headEnd/>
            <a:tailEnd/>
          </a:ln>
        </p:spPr>
        <p:txBody>
          <a:bodyPr>
            <a:spAutoFit/>
          </a:bodyPr>
          <a:lstStyle/>
          <a:p>
            <a:pPr algn="ctr"/>
            <a:r>
              <a:rPr lang="en-US" sz="1200" b="1"/>
              <a:t>Middle East and North Africa</a:t>
            </a:r>
          </a:p>
        </p:txBody>
      </p:sp>
      <p:sp>
        <p:nvSpPr>
          <p:cNvPr id="20497" name="TextBox 34"/>
          <p:cNvSpPr txBox="1">
            <a:spLocks noChangeArrowheads="1"/>
          </p:cNvSpPr>
          <p:nvPr/>
        </p:nvSpPr>
        <p:spPr bwMode="auto">
          <a:xfrm>
            <a:off x="933450" y="4448175"/>
            <a:ext cx="1143000" cy="646113"/>
          </a:xfrm>
          <a:prstGeom prst="rect">
            <a:avLst/>
          </a:prstGeom>
          <a:noFill/>
          <a:ln w="9525">
            <a:noFill/>
            <a:miter lim="800000"/>
            <a:headEnd/>
            <a:tailEnd/>
          </a:ln>
        </p:spPr>
        <p:txBody>
          <a:bodyPr>
            <a:spAutoFit/>
          </a:bodyPr>
          <a:lstStyle/>
          <a:p>
            <a:pPr algn="ctr"/>
            <a:r>
              <a:rPr lang="en-US" sz="1200" b="1"/>
              <a:t>Latin America and Caribbean</a:t>
            </a:r>
          </a:p>
        </p:txBody>
      </p:sp>
      <p:sp>
        <p:nvSpPr>
          <p:cNvPr id="20498" name="TextBox 35"/>
          <p:cNvSpPr txBox="1">
            <a:spLocks noChangeArrowheads="1"/>
          </p:cNvSpPr>
          <p:nvPr/>
        </p:nvSpPr>
        <p:spPr bwMode="auto">
          <a:xfrm>
            <a:off x="5705475" y="4162425"/>
            <a:ext cx="1276350" cy="276225"/>
          </a:xfrm>
          <a:prstGeom prst="rect">
            <a:avLst/>
          </a:prstGeom>
          <a:noFill/>
          <a:ln w="9525">
            <a:noFill/>
            <a:miter lim="800000"/>
            <a:headEnd/>
            <a:tailEnd/>
          </a:ln>
        </p:spPr>
        <p:txBody>
          <a:bodyPr>
            <a:spAutoFit/>
          </a:bodyPr>
          <a:lstStyle/>
          <a:p>
            <a:pPr algn="ctr"/>
            <a:r>
              <a:rPr lang="en-US" sz="1200" b="1"/>
              <a:t>South Asia</a:t>
            </a:r>
          </a:p>
        </p:txBody>
      </p:sp>
      <p:sp>
        <p:nvSpPr>
          <p:cNvPr id="20499" name="TextBox 36"/>
          <p:cNvSpPr txBox="1">
            <a:spLocks noChangeArrowheads="1"/>
          </p:cNvSpPr>
          <p:nvPr/>
        </p:nvSpPr>
        <p:spPr bwMode="auto">
          <a:xfrm>
            <a:off x="7458075" y="3905250"/>
            <a:ext cx="1276350" cy="461963"/>
          </a:xfrm>
          <a:prstGeom prst="rect">
            <a:avLst/>
          </a:prstGeom>
          <a:noFill/>
          <a:ln w="9525">
            <a:noFill/>
            <a:miter lim="800000"/>
            <a:headEnd/>
            <a:tailEnd/>
          </a:ln>
        </p:spPr>
        <p:txBody>
          <a:bodyPr>
            <a:spAutoFit/>
          </a:bodyPr>
          <a:lstStyle/>
          <a:p>
            <a:pPr algn="ctr"/>
            <a:r>
              <a:rPr lang="en-US" sz="1200" b="1"/>
              <a:t>East Asia and Pacific</a:t>
            </a:r>
          </a:p>
        </p:txBody>
      </p:sp>
      <p:sp>
        <p:nvSpPr>
          <p:cNvPr id="20500" name="TextBox 37"/>
          <p:cNvSpPr txBox="1">
            <a:spLocks noChangeArrowheads="1"/>
          </p:cNvSpPr>
          <p:nvPr/>
        </p:nvSpPr>
        <p:spPr bwMode="auto">
          <a:xfrm>
            <a:off x="0" y="300335"/>
            <a:ext cx="9144000" cy="1200329"/>
          </a:xfrm>
          <a:prstGeom prst="rect">
            <a:avLst/>
          </a:prstGeom>
          <a:noFill/>
          <a:ln w="9525">
            <a:noFill/>
            <a:miter lim="800000"/>
            <a:headEnd/>
            <a:tailEnd/>
          </a:ln>
        </p:spPr>
        <p:txBody>
          <a:bodyPr wrap="square">
            <a:spAutoFit/>
          </a:bodyPr>
          <a:lstStyle/>
          <a:p>
            <a:pPr algn="ctr" eaLnBrk="0" hangingPunct="0"/>
            <a:r>
              <a:rPr lang="en-US" sz="3600" dirty="0">
                <a:latin typeface="+mj-lt"/>
                <a:cs typeface="Osaka"/>
              </a:rPr>
              <a:t>Business regulation reforms high on many policy-makers’ agenda</a:t>
            </a:r>
          </a:p>
        </p:txBody>
      </p:sp>
      <p:sp>
        <p:nvSpPr>
          <p:cNvPr id="20501" name="TextBox 38"/>
          <p:cNvSpPr txBox="1">
            <a:spLocks noChangeArrowheads="1"/>
          </p:cNvSpPr>
          <p:nvPr/>
        </p:nvSpPr>
        <p:spPr bwMode="auto">
          <a:xfrm>
            <a:off x="0" y="1516063"/>
            <a:ext cx="8751888" cy="922337"/>
          </a:xfrm>
          <a:prstGeom prst="rect">
            <a:avLst/>
          </a:prstGeom>
          <a:noFill/>
          <a:ln w="9525">
            <a:noFill/>
            <a:miter lim="800000"/>
            <a:headEnd/>
            <a:tailEnd/>
          </a:ln>
        </p:spPr>
        <p:txBody>
          <a:bodyPr>
            <a:spAutoFit/>
          </a:bodyPr>
          <a:lstStyle/>
          <a:p>
            <a:pPr>
              <a:buFont typeface="Arial" pitchFamily="34" charset="0"/>
              <a:buChar char="•"/>
            </a:pPr>
            <a:r>
              <a:rPr lang="en-US" sz="1800" dirty="0" smtClean="0">
                <a:solidFill>
                  <a:srgbClr val="23236B"/>
                </a:solidFill>
                <a:cs typeface="Osaka"/>
              </a:rPr>
              <a:t> Two-thirds </a:t>
            </a:r>
            <a:r>
              <a:rPr lang="en-US" sz="1800" dirty="0">
                <a:solidFill>
                  <a:srgbClr val="23236B"/>
                </a:solidFill>
                <a:cs typeface="Osaka"/>
              </a:rPr>
              <a:t>of DB reforms took place in developing economies in 2009/10</a:t>
            </a:r>
          </a:p>
          <a:p>
            <a:pPr>
              <a:buFont typeface="Arial" pitchFamily="34" charset="0"/>
              <a:buChar char="•"/>
            </a:pPr>
            <a:r>
              <a:rPr lang="en-US" sz="1800" dirty="0" smtClean="0">
                <a:solidFill>
                  <a:srgbClr val="23236B"/>
                </a:solidFill>
                <a:cs typeface="Osaka"/>
              </a:rPr>
              <a:t> Most </a:t>
            </a:r>
            <a:r>
              <a:rPr lang="en-US" sz="1800" dirty="0">
                <a:solidFill>
                  <a:srgbClr val="23236B"/>
                </a:solidFill>
                <a:cs typeface="Osaka"/>
              </a:rPr>
              <a:t>change in Eastern and Central Europe for past 7 years </a:t>
            </a:r>
          </a:p>
          <a:p>
            <a:pPr>
              <a:buFont typeface="Arial" pitchFamily="34" charset="0"/>
              <a:buChar char="•"/>
            </a:pPr>
            <a:r>
              <a:rPr lang="en-US" sz="1800" dirty="0" smtClean="0">
                <a:solidFill>
                  <a:srgbClr val="23236B"/>
                </a:solidFill>
                <a:cs typeface="Osaka"/>
              </a:rPr>
              <a:t> Pace </a:t>
            </a:r>
            <a:r>
              <a:rPr lang="en-US" sz="1800" dirty="0">
                <a:solidFill>
                  <a:srgbClr val="23236B"/>
                </a:solidFill>
                <a:cs typeface="Osaka"/>
              </a:rPr>
              <a:t>picking up in East Asia and Pacific </a:t>
            </a:r>
          </a:p>
        </p:txBody>
      </p:sp>
      <p:sp>
        <p:nvSpPr>
          <p:cNvPr id="20502" name="Text Box 12"/>
          <p:cNvSpPr txBox="1">
            <a:spLocks noChangeArrowheads="1"/>
          </p:cNvSpPr>
          <p:nvPr/>
        </p:nvSpPr>
        <p:spPr bwMode="auto">
          <a:xfrm>
            <a:off x="4440238" y="6605588"/>
            <a:ext cx="261937" cy="244475"/>
          </a:xfrm>
          <a:prstGeom prst="rect">
            <a:avLst/>
          </a:prstGeom>
          <a:noFill/>
          <a:ln w="9525">
            <a:noFill/>
            <a:miter lim="800000"/>
            <a:headEnd/>
            <a:tailEnd/>
          </a:ln>
        </p:spPr>
        <p:txBody>
          <a:bodyPr wrap="none">
            <a:spAutoFit/>
          </a:bodyPr>
          <a:lstStyle/>
          <a:p>
            <a:fld id="{15F17A54-ED2A-4344-B67A-F12548395ED3}" type="slidenum">
              <a:rPr lang="en-US" sz="1000">
                <a:solidFill>
                  <a:schemeClr val="bg1"/>
                </a:solidFill>
                <a:latin typeface="Frutiger 75 Black"/>
                <a:cs typeface="Osaka"/>
              </a:rPr>
              <a:pPr/>
              <a:t>22</a:t>
            </a:fld>
            <a:endParaRPr lang="en-US">
              <a:solidFill>
                <a:schemeClr val="bg1"/>
              </a:solidFill>
              <a:latin typeface="Frutiger 75 Black"/>
              <a:cs typeface="Osaka"/>
            </a:endParaRPr>
          </a:p>
        </p:txBody>
      </p:sp>
    </p:spTree>
    <p:extLst>
      <p:ext uri="{BB962C8B-B14F-4D97-AF65-F5344CB8AC3E}">
        <p14:creationId xmlns:p14="http://schemas.microsoft.com/office/powerpoint/2010/main" val="16119871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Box 7"/>
          <p:cNvSpPr txBox="1">
            <a:spLocks noChangeArrowheads="1"/>
          </p:cNvSpPr>
          <p:nvPr/>
        </p:nvSpPr>
        <p:spPr bwMode="auto">
          <a:xfrm>
            <a:off x="0" y="6016625"/>
            <a:ext cx="8940800" cy="460375"/>
          </a:xfrm>
          <a:prstGeom prst="rect">
            <a:avLst/>
          </a:prstGeom>
          <a:noFill/>
          <a:ln w="9525">
            <a:noFill/>
            <a:miter lim="800000"/>
            <a:headEnd/>
            <a:tailEnd/>
          </a:ln>
        </p:spPr>
        <p:txBody>
          <a:bodyPr>
            <a:spAutoFit/>
          </a:bodyPr>
          <a:lstStyle/>
          <a:p>
            <a:r>
              <a:rPr lang="en-US" sz="1200" b="1" i="1" dirty="0">
                <a:ea typeface="Frutiger 65 Bold"/>
                <a:cs typeface="Frutiger 65 Bold"/>
              </a:rPr>
              <a:t>The new measure illustrates the level of change of </a:t>
            </a:r>
            <a:r>
              <a:rPr lang="en-US" sz="1200" b="1" i="1" dirty="0">
                <a:cs typeface="Osaka"/>
              </a:rPr>
              <a:t>each economy’s business regulation as measured through the  DB indicators over 5 years . It thus complements the relative  DB ranking.  </a:t>
            </a:r>
          </a:p>
        </p:txBody>
      </p:sp>
      <p:pic>
        <p:nvPicPr>
          <p:cNvPr id="21508" name="Picture 2"/>
          <p:cNvPicPr>
            <a:picLocks noChangeAspect="1" noChangeArrowheads="1"/>
          </p:cNvPicPr>
          <p:nvPr/>
        </p:nvPicPr>
        <p:blipFill>
          <a:blip r:embed="rId3" cstate="print"/>
          <a:srcRect/>
          <a:stretch>
            <a:fillRect/>
          </a:stretch>
        </p:blipFill>
        <p:spPr bwMode="auto">
          <a:xfrm>
            <a:off x="214312" y="1430337"/>
            <a:ext cx="8853488" cy="4360863"/>
          </a:xfrm>
          <a:prstGeom prst="rect">
            <a:avLst/>
          </a:prstGeom>
          <a:noFill/>
          <a:ln w="9525">
            <a:noFill/>
            <a:miter lim="800000"/>
            <a:headEnd/>
            <a:tailEnd/>
          </a:ln>
        </p:spPr>
      </p:pic>
      <p:sp>
        <p:nvSpPr>
          <p:cNvPr id="21509" name="TextBox 6"/>
          <p:cNvSpPr txBox="1">
            <a:spLocks noChangeArrowheads="1"/>
          </p:cNvSpPr>
          <p:nvPr/>
        </p:nvSpPr>
        <p:spPr bwMode="auto">
          <a:xfrm>
            <a:off x="4716463" y="2232025"/>
            <a:ext cx="4238625" cy="739775"/>
          </a:xfrm>
          <a:prstGeom prst="rect">
            <a:avLst/>
          </a:prstGeom>
          <a:noFill/>
          <a:ln w="9525">
            <a:noFill/>
            <a:miter lim="800000"/>
            <a:headEnd/>
            <a:tailEnd/>
          </a:ln>
        </p:spPr>
        <p:txBody>
          <a:bodyPr>
            <a:spAutoFit/>
          </a:bodyPr>
          <a:lstStyle/>
          <a:p>
            <a:pPr>
              <a:buFont typeface="Arial" pitchFamily="34" charset="0"/>
              <a:buChar char="•"/>
            </a:pPr>
            <a:r>
              <a:rPr lang="en-US" sz="1400" b="1">
                <a:cs typeface="Osaka"/>
              </a:rPr>
              <a:t>One third of  top 30 are in Sub-Saharan Africa</a:t>
            </a:r>
          </a:p>
          <a:p>
            <a:pPr>
              <a:buFont typeface="Arial" pitchFamily="34" charset="0"/>
              <a:buChar char="•"/>
            </a:pPr>
            <a:r>
              <a:rPr lang="en-US" sz="1400" b="1">
                <a:cs typeface="Osaka"/>
              </a:rPr>
              <a:t>Several large emerging markets such as China, Nigeria or India saw considerable change</a:t>
            </a:r>
          </a:p>
        </p:txBody>
      </p:sp>
      <p:sp>
        <p:nvSpPr>
          <p:cNvPr id="4" name="Title 3"/>
          <p:cNvSpPr>
            <a:spLocks noGrp="1"/>
          </p:cNvSpPr>
          <p:nvPr>
            <p:ph type="title"/>
          </p:nvPr>
        </p:nvSpPr>
        <p:spPr/>
        <p:txBody>
          <a:bodyPr>
            <a:noAutofit/>
          </a:bodyPr>
          <a:lstStyle/>
          <a:p>
            <a:pPr>
              <a:lnSpc>
                <a:spcPct val="90000"/>
              </a:lnSpc>
            </a:pPr>
            <a:r>
              <a:rPr lang="en-US" sz="3200" dirty="0">
                <a:ea typeface="Frutiger 75 Black"/>
                <a:cs typeface="Arial" pitchFamily="34" charset="0"/>
              </a:rPr>
              <a:t>Over last 5 years, 85% of economies have </a:t>
            </a:r>
            <a:br>
              <a:rPr lang="en-US" sz="3200" dirty="0">
                <a:ea typeface="Frutiger 75 Black"/>
                <a:cs typeface="Arial" pitchFamily="34" charset="0"/>
              </a:rPr>
            </a:br>
            <a:r>
              <a:rPr lang="en-US" sz="3200" dirty="0">
                <a:ea typeface="Frutiger 75 Black"/>
                <a:cs typeface="Arial" pitchFamily="34" charset="0"/>
              </a:rPr>
              <a:t>made doing business easier</a:t>
            </a:r>
            <a:br>
              <a:rPr lang="en-US" sz="3200" dirty="0">
                <a:ea typeface="Frutiger 75 Black"/>
                <a:cs typeface="Arial" pitchFamily="34" charset="0"/>
              </a:rPr>
            </a:br>
            <a:endParaRPr lang="en-CA" sz="3200" dirty="0"/>
          </a:p>
        </p:txBody>
      </p:sp>
    </p:spTree>
    <p:extLst>
      <p:ext uri="{BB962C8B-B14F-4D97-AF65-F5344CB8AC3E}">
        <p14:creationId xmlns:p14="http://schemas.microsoft.com/office/powerpoint/2010/main" val="14377571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0" y="228600"/>
            <a:ext cx="9144000" cy="914400"/>
          </a:xfrm>
          <a:prstGeom prst="rect">
            <a:avLst/>
          </a:prstGeom>
        </p:spPr>
        <p:txBody>
          <a:bodyPr anchor="ctr"/>
          <a:lstStyle/>
          <a:p>
            <a:pPr algn="ctr" fontAlgn="auto">
              <a:spcAft>
                <a:spcPts val="0"/>
              </a:spcAft>
              <a:defRPr/>
            </a:pPr>
            <a:r>
              <a:rPr lang="en-US" sz="3600" dirty="0">
                <a:latin typeface="+mj-lt"/>
                <a:ea typeface="+mj-ea"/>
              </a:rPr>
              <a:t>Greatest average improvement in Eastern and Central Europe </a:t>
            </a:r>
          </a:p>
        </p:txBody>
      </p:sp>
      <p:sp>
        <p:nvSpPr>
          <p:cNvPr id="22531" name="Subtitle 2"/>
          <p:cNvSpPr>
            <a:spLocks noGrp="1"/>
          </p:cNvSpPr>
          <p:nvPr>
            <p:ph type="subTitle"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spcBef>
                <a:spcPct val="0"/>
              </a:spcBef>
              <a:buClrTx/>
              <a:buSzTx/>
              <a:buFontTx/>
              <a:buNone/>
            </a:pPr>
            <a:r>
              <a:rPr lang="en-US" sz="1800" smtClean="0">
                <a:solidFill>
                  <a:srgbClr val="000000"/>
                </a:solidFill>
                <a:cs typeface="Osaka"/>
              </a:rPr>
              <a:t>New metric 2</a:t>
            </a:r>
          </a:p>
          <a:p>
            <a:pPr eaLnBrk="1" hangingPunct="1">
              <a:spcBef>
                <a:spcPct val="0"/>
              </a:spcBef>
              <a:buClrTx/>
              <a:buSzTx/>
              <a:buFontTx/>
              <a:buNone/>
            </a:pPr>
            <a:endParaRPr lang="en-US" sz="1800" smtClean="0">
              <a:solidFill>
                <a:srgbClr val="000000"/>
              </a:solidFill>
              <a:cs typeface="Osaka"/>
            </a:endParaRPr>
          </a:p>
        </p:txBody>
      </p:sp>
      <p:pic>
        <p:nvPicPr>
          <p:cNvPr id="22532" name="Picture 2"/>
          <p:cNvPicPr>
            <a:picLocks noChangeAspect="1" noChangeArrowheads="1"/>
          </p:cNvPicPr>
          <p:nvPr/>
        </p:nvPicPr>
        <p:blipFill>
          <a:blip r:embed="rId3" cstate="print"/>
          <a:srcRect/>
          <a:stretch>
            <a:fillRect/>
          </a:stretch>
        </p:blipFill>
        <p:spPr bwMode="auto">
          <a:xfrm>
            <a:off x="258763" y="1427163"/>
            <a:ext cx="8686800" cy="4800600"/>
          </a:xfrm>
          <a:prstGeom prst="rect">
            <a:avLst/>
          </a:prstGeom>
          <a:noFill/>
          <a:ln w="9525">
            <a:noFill/>
            <a:miter lim="800000"/>
            <a:headEnd/>
            <a:tailEnd/>
          </a:ln>
        </p:spPr>
      </p:pic>
      <p:cxnSp>
        <p:nvCxnSpPr>
          <p:cNvPr id="19" name="Straight Arrow Connector 18"/>
          <p:cNvCxnSpPr/>
          <p:nvPr/>
        </p:nvCxnSpPr>
        <p:spPr>
          <a:xfrm rot="5400000" flipH="1" flipV="1">
            <a:off x="-1234281" y="3444081"/>
            <a:ext cx="3810000" cy="1588"/>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20" name="TextBox 19"/>
          <p:cNvSpPr txBox="1"/>
          <p:nvPr/>
        </p:nvSpPr>
        <p:spPr>
          <a:xfrm>
            <a:off x="0" y="898525"/>
            <a:ext cx="2767013" cy="461963"/>
          </a:xfrm>
          <a:prstGeom prst="rect">
            <a:avLst/>
          </a:prstGeom>
          <a:noFill/>
        </p:spPr>
        <p:txBody>
          <a:bodyPr>
            <a:spAutoFit/>
          </a:bodyPr>
          <a:lstStyle/>
          <a:p>
            <a:pPr fontAlgn="auto">
              <a:spcBef>
                <a:spcPts val="0"/>
              </a:spcBef>
              <a:spcAft>
                <a:spcPts val="0"/>
              </a:spcAft>
              <a:defRPr/>
            </a:pPr>
            <a:r>
              <a:rPr lang="en-US" sz="1200" kern="0" dirty="0">
                <a:solidFill>
                  <a:srgbClr val="1F497D"/>
                </a:solidFill>
                <a:ea typeface="Osaka" charset="-128"/>
                <a:cs typeface="+mn-cs"/>
              </a:rPr>
              <a:t>Average impact of reforms  on all DB</a:t>
            </a:r>
          </a:p>
          <a:p>
            <a:pPr fontAlgn="auto">
              <a:spcBef>
                <a:spcPts val="0"/>
              </a:spcBef>
              <a:spcAft>
                <a:spcPts val="0"/>
              </a:spcAft>
              <a:defRPr/>
            </a:pPr>
            <a:r>
              <a:rPr lang="en-US" sz="1200" kern="0" dirty="0">
                <a:solidFill>
                  <a:srgbClr val="1F497D"/>
                </a:solidFill>
                <a:ea typeface="Osaka" charset="-128"/>
                <a:cs typeface="+mn-cs"/>
              </a:rPr>
              <a:t>Indicators every year per region</a:t>
            </a:r>
          </a:p>
        </p:txBody>
      </p:sp>
      <p:sp>
        <p:nvSpPr>
          <p:cNvPr id="22535" name="Text Box 12"/>
          <p:cNvSpPr txBox="1">
            <a:spLocks noChangeArrowheads="1"/>
          </p:cNvSpPr>
          <p:nvPr/>
        </p:nvSpPr>
        <p:spPr bwMode="auto">
          <a:xfrm>
            <a:off x="4440238" y="6605588"/>
            <a:ext cx="261937" cy="244475"/>
          </a:xfrm>
          <a:prstGeom prst="rect">
            <a:avLst/>
          </a:prstGeom>
          <a:noFill/>
          <a:ln w="9525">
            <a:noFill/>
            <a:miter lim="800000"/>
            <a:headEnd/>
            <a:tailEnd/>
          </a:ln>
        </p:spPr>
        <p:txBody>
          <a:bodyPr wrap="none">
            <a:spAutoFit/>
          </a:bodyPr>
          <a:lstStyle/>
          <a:p>
            <a:fld id="{C85F45C2-0674-491D-BCC6-325C4699FF26}" type="slidenum">
              <a:rPr lang="en-US" sz="1000">
                <a:solidFill>
                  <a:schemeClr val="bg1"/>
                </a:solidFill>
                <a:latin typeface="Frutiger 75 Black"/>
                <a:cs typeface="Osaka"/>
              </a:rPr>
              <a:pPr/>
              <a:t>24</a:t>
            </a:fld>
            <a:endParaRPr lang="en-US">
              <a:solidFill>
                <a:schemeClr val="bg1"/>
              </a:solidFill>
              <a:latin typeface="Frutiger 75 Black"/>
              <a:cs typeface="Osaka"/>
            </a:endParaRPr>
          </a:p>
        </p:txBody>
      </p:sp>
      <p:sp>
        <p:nvSpPr>
          <p:cNvPr id="10" name="Oval 9"/>
          <p:cNvSpPr/>
          <p:nvPr/>
        </p:nvSpPr>
        <p:spPr bwMode="auto">
          <a:xfrm>
            <a:off x="527050" y="1636713"/>
            <a:ext cx="1285875" cy="4627562"/>
          </a:xfrm>
          <a:prstGeom prst="ellipse">
            <a:avLst/>
          </a:prstGeom>
          <a:noFill/>
          <a:ln>
            <a:solidFill>
              <a:srgbClr val="FFBD5D"/>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p>
            <a:pPr eaLnBrk="0" hangingPunct="0"/>
            <a:endParaRPr lang="en-US" sz="1800">
              <a:solidFill>
                <a:schemeClr val="tx1"/>
              </a:solidFill>
              <a:latin typeface="Arial" pitchFamily="34" charset="0"/>
              <a:cs typeface="Osaka"/>
            </a:endParaRPr>
          </a:p>
        </p:txBody>
      </p:sp>
    </p:spTree>
    <p:extLst>
      <p:ext uri="{BB962C8B-B14F-4D97-AF65-F5344CB8AC3E}">
        <p14:creationId xmlns:p14="http://schemas.microsoft.com/office/powerpoint/2010/main" val="34697285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a:bodyPr>
          <a:lstStyle/>
          <a:p>
            <a:pPr indent="-1588">
              <a:spcBef>
                <a:spcPts val="600"/>
              </a:spcBef>
              <a:buClr>
                <a:srgbClr val="003365"/>
              </a:buClr>
              <a:buSzPct val="115000"/>
              <a:defRPr/>
            </a:pPr>
            <a:r>
              <a:rPr lang="en-US" sz="2800" dirty="0" smtClean="0">
                <a:ea typeface="+mn-ea"/>
                <a:cs typeface="Arial" pitchFamily="34" charset="0"/>
              </a:rPr>
              <a:t>Among the BRICs, China has improved the most its business regulatory environment since 2005</a:t>
            </a:r>
            <a:endParaRPr lang="en-US" sz="2800" dirty="0">
              <a:ea typeface="+mn-ea"/>
              <a:cs typeface="Arial" pitchFamily="34" charset="0"/>
            </a:endParaRPr>
          </a:p>
        </p:txBody>
      </p:sp>
      <p:pic>
        <p:nvPicPr>
          <p:cNvPr id="23555" name="Picture 2"/>
          <p:cNvPicPr>
            <a:picLocks noGrp="1" noChangeAspect="1" noChangeArrowheads="1"/>
          </p:cNvPicPr>
          <p:nvPr>
            <p:ph idx="1"/>
          </p:nvPr>
        </p:nvPicPr>
        <p:blipFill>
          <a:blip r:embed="rId3" cstate="print"/>
          <a:srcRect/>
          <a:stretch>
            <a:fillRect/>
          </a:stretch>
        </p:blipFill>
        <p:spPr bwMode="auto">
          <a:xfrm>
            <a:off x="228600" y="990600"/>
            <a:ext cx="8686800" cy="4572000"/>
          </a:xfrm>
          <a:noFill/>
          <a:ln>
            <a:miter lim="800000"/>
            <a:headEnd/>
            <a:tailEnd/>
          </a:ln>
        </p:spPr>
      </p:pic>
      <p:sp>
        <p:nvSpPr>
          <p:cNvPr id="5" name="Flowchart: Process 4"/>
          <p:cNvSpPr/>
          <p:nvPr/>
        </p:nvSpPr>
        <p:spPr>
          <a:xfrm>
            <a:off x="533400" y="5715000"/>
            <a:ext cx="2209800" cy="990600"/>
          </a:xfrm>
          <a:prstGeom prst="flowChartProcess">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200" dirty="0"/>
              <a:t>Since DB06, </a:t>
            </a:r>
            <a:r>
              <a:rPr lang="en-US" sz="1200" b="1" dirty="0"/>
              <a:t>China</a:t>
            </a:r>
            <a:r>
              <a:rPr lang="en-US" sz="1200" dirty="0"/>
              <a:t> has made considerable efforts and is the front runner among the BRICs in terms of reforms</a:t>
            </a:r>
          </a:p>
        </p:txBody>
      </p:sp>
      <p:sp>
        <p:nvSpPr>
          <p:cNvPr id="6" name="Flowchart: Process 5"/>
          <p:cNvSpPr/>
          <p:nvPr/>
        </p:nvSpPr>
        <p:spPr>
          <a:xfrm>
            <a:off x="2819400" y="5715000"/>
            <a:ext cx="1981200" cy="990600"/>
          </a:xfrm>
          <a:prstGeom prst="flowChartProcess">
            <a:avLst/>
          </a:prstGeom>
        </p:spPr>
        <p:style>
          <a:lnRef idx="1">
            <a:schemeClr val="accent1"/>
          </a:lnRef>
          <a:fillRef idx="2">
            <a:schemeClr val="accent1"/>
          </a:fillRef>
          <a:effectRef idx="1">
            <a:schemeClr val="accent1"/>
          </a:effectRef>
          <a:fontRef idx="minor">
            <a:schemeClr val="dk1"/>
          </a:fontRef>
        </p:style>
        <p:txBody>
          <a:bodyPr anchor="ctr"/>
          <a:lstStyle/>
          <a:p>
            <a:pPr algn="ctr"/>
            <a:endParaRPr lang="en-US" sz="1400">
              <a:solidFill>
                <a:srgbClr val="000000"/>
              </a:solidFill>
              <a:cs typeface="Osaka"/>
            </a:endParaRPr>
          </a:p>
          <a:p>
            <a:pPr algn="ctr"/>
            <a:r>
              <a:rPr lang="en-US" sz="1400" b="1">
                <a:solidFill>
                  <a:srgbClr val="000000"/>
                </a:solidFill>
                <a:cs typeface="Osaka"/>
              </a:rPr>
              <a:t>India</a:t>
            </a:r>
            <a:r>
              <a:rPr lang="en-US" sz="1400">
                <a:solidFill>
                  <a:srgbClr val="000000"/>
                </a:solidFill>
                <a:cs typeface="Osaka"/>
              </a:rPr>
              <a:t>’s reforms had an impact on Doing Business indicators in DB08. </a:t>
            </a:r>
          </a:p>
          <a:p>
            <a:pPr algn="ctr"/>
            <a:endParaRPr lang="en-US" sz="1400">
              <a:solidFill>
                <a:srgbClr val="000000"/>
              </a:solidFill>
              <a:cs typeface="Osaka"/>
            </a:endParaRPr>
          </a:p>
        </p:txBody>
      </p:sp>
      <p:sp>
        <p:nvSpPr>
          <p:cNvPr id="7" name="Flowchart: Process 6"/>
          <p:cNvSpPr/>
          <p:nvPr/>
        </p:nvSpPr>
        <p:spPr>
          <a:xfrm>
            <a:off x="6934200" y="5715000"/>
            <a:ext cx="1981200" cy="990600"/>
          </a:xfrm>
          <a:prstGeom prst="flowChartProcess">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400" dirty="0"/>
              <a:t>Over the past 5 years, </a:t>
            </a:r>
            <a:r>
              <a:rPr lang="en-US" sz="1400" b="1" dirty="0"/>
              <a:t>Brazil</a:t>
            </a:r>
            <a:r>
              <a:rPr lang="en-US" sz="1400" dirty="0"/>
              <a:t>  slightly changed its business regulation.  </a:t>
            </a:r>
          </a:p>
        </p:txBody>
      </p:sp>
      <p:sp>
        <p:nvSpPr>
          <p:cNvPr id="8" name="Flowchart: Process 7"/>
          <p:cNvSpPr/>
          <p:nvPr/>
        </p:nvSpPr>
        <p:spPr>
          <a:xfrm>
            <a:off x="4876800" y="5715000"/>
            <a:ext cx="1981200" cy="990600"/>
          </a:xfrm>
          <a:prstGeom prst="flowChartProcess">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200" dirty="0"/>
              <a:t>In the </a:t>
            </a:r>
            <a:r>
              <a:rPr lang="en-US" sz="1200" b="1" dirty="0"/>
              <a:t>Russian Federation</a:t>
            </a:r>
            <a:r>
              <a:rPr lang="en-US" sz="1200" dirty="0"/>
              <a:t>, two main reforms in DB08 and DB11 made it easier doing Business. </a:t>
            </a:r>
          </a:p>
        </p:txBody>
      </p:sp>
    </p:spTree>
    <p:extLst>
      <p:ext uri="{BB962C8B-B14F-4D97-AF65-F5344CB8AC3E}">
        <p14:creationId xmlns:p14="http://schemas.microsoft.com/office/powerpoint/2010/main" val="30514183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37"/>
          <p:cNvSpPr txBox="1">
            <a:spLocks noChangeArrowheads="1"/>
          </p:cNvSpPr>
          <p:nvPr/>
        </p:nvSpPr>
        <p:spPr bwMode="auto">
          <a:xfrm>
            <a:off x="0" y="65782"/>
            <a:ext cx="9144000" cy="1077218"/>
          </a:xfrm>
          <a:prstGeom prst="rect">
            <a:avLst/>
          </a:prstGeom>
          <a:noFill/>
          <a:ln w="9525">
            <a:noFill/>
            <a:miter lim="800000"/>
            <a:headEnd/>
            <a:tailEnd/>
          </a:ln>
        </p:spPr>
        <p:txBody>
          <a:bodyPr wrap="square">
            <a:spAutoFit/>
          </a:bodyPr>
          <a:lstStyle/>
          <a:p>
            <a:pPr marL="57150" algn="ctr"/>
            <a:r>
              <a:rPr lang="en-US" sz="3200" dirty="0">
                <a:latin typeface="+mj-lt"/>
                <a:cs typeface="Osaka"/>
              </a:rPr>
              <a:t>Entrepreneurs in large markets often encounter regulations on several levels</a:t>
            </a:r>
          </a:p>
        </p:txBody>
      </p:sp>
      <p:pic>
        <p:nvPicPr>
          <p:cNvPr id="24579" name="Picture 2"/>
          <p:cNvPicPr>
            <a:picLocks noChangeAspect="1" noChangeArrowheads="1"/>
          </p:cNvPicPr>
          <p:nvPr/>
        </p:nvPicPr>
        <p:blipFill>
          <a:blip r:embed="rId3" cstate="print"/>
          <a:srcRect/>
          <a:stretch>
            <a:fillRect/>
          </a:stretch>
        </p:blipFill>
        <p:spPr bwMode="auto">
          <a:xfrm>
            <a:off x="565150" y="1287463"/>
            <a:ext cx="8229600" cy="4441825"/>
          </a:xfrm>
          <a:prstGeom prst="rect">
            <a:avLst/>
          </a:prstGeom>
          <a:noFill/>
          <a:ln w="9525">
            <a:noFill/>
            <a:miter lim="800000"/>
            <a:headEnd/>
            <a:tailEnd/>
          </a:ln>
        </p:spPr>
      </p:pic>
    </p:spTree>
    <p:extLst>
      <p:ext uri="{BB962C8B-B14F-4D97-AF65-F5344CB8AC3E}">
        <p14:creationId xmlns:p14="http://schemas.microsoft.com/office/powerpoint/2010/main" val="21002973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5782"/>
            <a:ext cx="9144000" cy="1077218"/>
          </a:xfrm>
          <a:prstGeom prst="rect">
            <a:avLst/>
          </a:prstGeom>
        </p:spPr>
        <p:txBody>
          <a:bodyPr wrap="square" anchor="b">
            <a:spAutoFit/>
          </a:bodyPr>
          <a:lstStyle/>
          <a:p>
            <a:pPr algn="ctr" eaLnBrk="0" hangingPunct="0">
              <a:buClr>
                <a:srgbClr val="003365"/>
              </a:buClr>
              <a:buSzPct val="115000"/>
              <a:defRPr/>
            </a:pPr>
            <a:r>
              <a:rPr lang="en-US" sz="3200" dirty="0">
                <a:latin typeface="+mj-lt"/>
                <a:ea typeface="+mj-ea"/>
              </a:rPr>
              <a:t>Easing business start-up, paying taxes, property transfer and trade popular around the world</a:t>
            </a:r>
          </a:p>
        </p:txBody>
      </p:sp>
      <p:sp>
        <p:nvSpPr>
          <p:cNvPr id="25603" name="TextBox 5"/>
          <p:cNvSpPr txBox="1">
            <a:spLocks noChangeArrowheads="1"/>
          </p:cNvSpPr>
          <p:nvPr/>
        </p:nvSpPr>
        <p:spPr bwMode="auto">
          <a:xfrm>
            <a:off x="153988" y="6164263"/>
            <a:ext cx="8990012" cy="322262"/>
          </a:xfrm>
          <a:prstGeom prst="rect">
            <a:avLst/>
          </a:prstGeom>
          <a:noFill/>
          <a:ln w="9525">
            <a:noFill/>
            <a:miter lim="800000"/>
            <a:headEnd/>
            <a:tailEnd/>
          </a:ln>
        </p:spPr>
        <p:txBody>
          <a:bodyPr>
            <a:spAutoFit/>
          </a:bodyPr>
          <a:lstStyle/>
          <a:p>
            <a:r>
              <a:rPr lang="en-US" sz="1500">
                <a:cs typeface="Osaka"/>
              </a:rPr>
              <a:t>Share of economies with at least 1 </a:t>
            </a:r>
            <a:r>
              <a:rPr lang="en-US" sz="1500" i="1">
                <a:cs typeface="Osaka"/>
              </a:rPr>
              <a:t>Doing Business</a:t>
            </a:r>
            <a:r>
              <a:rPr lang="en-US" sz="1500">
                <a:cs typeface="Osaka"/>
              </a:rPr>
              <a:t> reform making it easier to do business, by topic (%)</a:t>
            </a:r>
          </a:p>
        </p:txBody>
      </p:sp>
      <p:pic>
        <p:nvPicPr>
          <p:cNvPr id="25604" name="Picture 3"/>
          <p:cNvPicPr>
            <a:picLocks noChangeAspect="1" noChangeArrowheads="1"/>
          </p:cNvPicPr>
          <p:nvPr/>
        </p:nvPicPr>
        <p:blipFill>
          <a:blip r:embed="rId3" cstate="print"/>
          <a:srcRect/>
          <a:stretch>
            <a:fillRect/>
          </a:stretch>
        </p:blipFill>
        <p:spPr bwMode="auto">
          <a:xfrm>
            <a:off x="193675" y="1344613"/>
            <a:ext cx="8507413" cy="4649787"/>
          </a:xfrm>
          <a:prstGeom prst="rect">
            <a:avLst/>
          </a:prstGeom>
          <a:noFill/>
          <a:ln w="9525">
            <a:noFill/>
            <a:miter lim="800000"/>
            <a:headEnd/>
            <a:tailEnd/>
          </a:ln>
        </p:spPr>
      </p:pic>
    </p:spTree>
    <p:extLst>
      <p:ext uri="{BB962C8B-B14F-4D97-AF65-F5344CB8AC3E}">
        <p14:creationId xmlns:p14="http://schemas.microsoft.com/office/powerpoint/2010/main" val="3326475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662</TotalTime>
  <Words>5298</Words>
  <Application>Microsoft Office PowerPoint</Application>
  <PresentationFormat>On-screen Show (4:3)</PresentationFormat>
  <Paragraphs>428</Paragraphs>
  <Slides>27</Slides>
  <Notes>25</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27</vt:i4>
      </vt:variant>
    </vt:vector>
  </HeadingPairs>
  <TitlesOfParts>
    <vt:vector size="30" baseType="lpstr">
      <vt:lpstr>Office Theme</vt:lpstr>
      <vt:lpstr>Custom Design</vt:lpstr>
      <vt:lpstr>Image</vt:lpstr>
      <vt:lpstr>The International Monetary System</vt:lpstr>
      <vt:lpstr>The International  Monetary System</vt:lpstr>
      <vt:lpstr>A Brief History of Exchange Rates</vt:lpstr>
      <vt:lpstr>What Was The Gold Standard?</vt:lpstr>
      <vt:lpstr>World War I</vt:lpstr>
      <vt:lpstr>The Depression</vt:lpstr>
      <vt:lpstr>The Bretton Woods System</vt:lpstr>
      <vt:lpstr>The Bretton Woods System cont.</vt:lpstr>
      <vt:lpstr>International Monetary Fund</vt:lpstr>
      <vt:lpstr>The Functions of the IMF</vt:lpstr>
      <vt:lpstr>Governance of the IMF</vt:lpstr>
      <vt:lpstr>IMF Resources</vt:lpstr>
      <vt:lpstr>The Role of The IMF Today</vt:lpstr>
      <vt:lpstr>Criticisms of the IMF</vt:lpstr>
      <vt:lpstr>Factors Contributing to Currency Collapses</vt:lpstr>
      <vt:lpstr>The Chinese Yuan and World Currencies</vt:lpstr>
      <vt:lpstr>The World Bank</vt:lpstr>
      <vt:lpstr>Criticisms of the World Bank</vt:lpstr>
      <vt:lpstr>Doing Business</vt:lpstr>
      <vt:lpstr>Top 30 economies on the ease of doing business 2009/10</vt:lpstr>
      <vt:lpstr>Which regions have the most business friendly environment in Doing Business?</vt:lpstr>
      <vt:lpstr> Percentage of countries with at least one positive doing business reform in 2009/10</vt:lpstr>
      <vt:lpstr>Over last 5 years, 85% of economies have  made doing business easier </vt:lpstr>
      <vt:lpstr>PowerPoint Presentation</vt:lpstr>
      <vt:lpstr>Among the BRICs, China has improved the most its business regulatory environment since 2005</vt:lpstr>
      <vt:lpstr>PowerPoint Presentation</vt:lpstr>
      <vt:lpstr>PowerPoint Presentation</vt:lpstr>
    </vt:vector>
  </TitlesOfParts>
  <Company>David/Cray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International  Monetary System</dc:title>
  <dc:creator>David/Cray</dc:creator>
  <cp:lastModifiedBy>Carleton University</cp:lastModifiedBy>
  <cp:revision>26</cp:revision>
  <cp:lastPrinted>2011-11-17T16:13:18Z</cp:lastPrinted>
  <dcterms:created xsi:type="dcterms:W3CDTF">2007-10-24T03:02:27Z</dcterms:created>
  <dcterms:modified xsi:type="dcterms:W3CDTF">2011-11-17T16:28:22Z</dcterms:modified>
</cp:coreProperties>
</file>