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11"/>
  </p:notesMasterIdLst>
  <p:sldIdLst>
    <p:sldId id="260" r:id="rId2"/>
    <p:sldId id="259" r:id="rId3"/>
    <p:sldId id="257" r:id="rId4"/>
    <p:sldId id="258" r:id="rId5"/>
    <p:sldId id="261" r:id="rId6"/>
    <p:sldId id="265" r:id="rId7"/>
    <p:sldId id="262" r:id="rId8"/>
    <p:sldId id="263" r:id="rId9"/>
    <p:sldId id="264" r:id="rId1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59535"/>
    <a:srgbClr val="EEE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18" autoAdjust="0"/>
    <p:restoredTop sz="63597" autoAdjust="0"/>
  </p:normalViewPr>
  <p:slideViewPr>
    <p:cSldViewPr>
      <p:cViewPr>
        <p:scale>
          <a:sx n="50" d="100"/>
          <a:sy n="50" d="100"/>
        </p:scale>
        <p:origin x="-2766" y="-246"/>
      </p:cViewPr>
      <p:guideLst>
        <p:guide orient="horz" pos="2160"/>
        <p:guide pos="2880"/>
      </p:guideLst>
    </p:cSldViewPr>
  </p:slideViewPr>
  <p:notesTextViewPr>
    <p:cViewPr>
      <p:scale>
        <a:sx n="100" d="100"/>
        <a:sy n="100" d="100"/>
      </p:scale>
      <p:origin x="0" y="0"/>
    </p:cViewPr>
  </p:notesTextViewPr>
  <p:sorterViewPr>
    <p:cViewPr>
      <p:scale>
        <a:sx n="50" d="100"/>
        <a:sy n="50" d="100"/>
      </p:scale>
      <p:origin x="0" y="0"/>
    </p:cViewPr>
  </p:sorterViewPr>
  <p:notesViewPr>
    <p:cSldViewPr>
      <p:cViewPr>
        <p:scale>
          <a:sx n="75" d="100"/>
          <a:sy n="75" d="100"/>
        </p:scale>
        <p:origin x="-2430" y="6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FBA75A0-48CB-4ED4-B93E-E2E65BB971CD}" type="slidenum">
              <a:rPr lang="en-US"/>
              <a:pPr/>
              <a:t>‹#›</a:t>
            </a:fld>
            <a:endParaRPr lang="en-US"/>
          </a:p>
        </p:txBody>
      </p:sp>
    </p:spTree>
    <p:extLst>
      <p:ext uri="{BB962C8B-B14F-4D97-AF65-F5344CB8AC3E}">
        <p14:creationId xmlns:p14="http://schemas.microsoft.com/office/powerpoint/2010/main" val="117430992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en.wikipedia.org/wiki/Power_(sociology)" TargetMode="External"/><Relationship Id="rId2" Type="http://schemas.openxmlformats.org/officeDocument/2006/relationships/slide" Target="../slides/slide9.xml"/><Relationship Id="rId1" Type="http://schemas.openxmlformats.org/officeDocument/2006/relationships/notesMaster" Target="../notesMasters/notesMaster1.xml"/><Relationship Id="rId5" Type="http://schemas.openxmlformats.org/officeDocument/2006/relationships/hyperlink" Target="http://en.wikipedia.org/wiki/Moral_responsibility" TargetMode="External"/><Relationship Id="rId4" Type="http://schemas.openxmlformats.org/officeDocument/2006/relationships/hyperlink" Target="http://en.wikipedia.org/wiki/Prestig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6B2143-E7FD-4B4F-B1D2-AA3EEDC51FB6}" type="slidenum">
              <a:rPr lang="en-US"/>
              <a:pPr/>
              <a:t>1</a:t>
            </a:fld>
            <a:endParaRPr lang="en-US"/>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p:txBody>
          <a:bodyPr/>
          <a:lstStyle/>
          <a:p>
            <a:r>
              <a:rPr lang="en-US"/>
              <a:t>Chapter 4: Ethics in International Business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C6785B-585B-4541-B618-A1ADCBFA4757}" type="slidenum">
              <a:rPr lang="en-US"/>
              <a:pPr/>
              <a:t>2</a:t>
            </a:fld>
            <a:endParaRPr lang="en-US"/>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pPr>
              <a:lnSpc>
                <a:spcPct val="90000"/>
              </a:lnSpc>
            </a:pPr>
            <a:r>
              <a:rPr lang="en-US"/>
              <a:t>Suppose you’ve been assigned responsibility for hiring people to work in your company’s new factory in Mexico, where wages are considerably lower than they are in your country, and you don’t have to pay benefits. </a:t>
            </a:r>
          </a:p>
          <a:p>
            <a:pPr>
              <a:lnSpc>
                <a:spcPct val="90000"/>
              </a:lnSpc>
            </a:pPr>
            <a:r>
              <a:rPr lang="en-US"/>
              <a:t>Is your company is taking advantage of the situation.  What should you do?  </a:t>
            </a:r>
          </a:p>
          <a:p>
            <a:pPr>
              <a:lnSpc>
                <a:spcPct val="90000"/>
              </a:lnSpc>
            </a:pPr>
            <a:r>
              <a:rPr lang="en-US"/>
              <a:t>Perhaps you should talk to your superiors about providing a more generous compensation package that would still be much lower than what you’d pay in your home country. </a:t>
            </a:r>
          </a:p>
          <a:p>
            <a:pPr>
              <a:lnSpc>
                <a:spcPct val="90000"/>
              </a:lnSpc>
            </a:pPr>
            <a:r>
              <a:rPr lang="en-US"/>
              <a:t>But, you worry that this could jeopardize your new position.  So, you decide just to follow orders, even if you’re not really comfortable with them.  </a:t>
            </a:r>
          </a:p>
          <a:p>
            <a:pPr>
              <a:lnSpc>
                <a:spcPct val="90000"/>
              </a:lnSpc>
            </a:pPr>
            <a:r>
              <a:rPr lang="en-US"/>
              <a:t>This is an example of an ethical dilemma.  People involved in business run into ethical situations daily.  In international business, they are often magnified because of differences in legal systems, political systems, economic systems, culture, and so on.</a:t>
            </a:r>
            <a:endParaRPr lang="en-US" b="1"/>
          </a:p>
          <a:p>
            <a:pPr>
              <a:lnSpc>
                <a:spcPct val="90000"/>
              </a:lnSpc>
            </a:pPr>
            <a:r>
              <a:rPr lang="en-US" b="1"/>
              <a:t>Ethics </a:t>
            </a:r>
            <a:r>
              <a:rPr lang="en-US"/>
              <a:t>refers to the accepted principles of right or wrong that govern the conduct of a person, the members of a profession, or the actions of an organization.  </a:t>
            </a:r>
            <a:r>
              <a:rPr lang="en-US" b="1"/>
              <a:t>Business ethics</a:t>
            </a:r>
            <a:r>
              <a:rPr lang="en-US"/>
              <a:t> are the accepted principles of right or wrong governing the conduct of business people.  An </a:t>
            </a:r>
            <a:r>
              <a:rPr lang="en-US" b="1"/>
              <a:t>ethical strategy</a:t>
            </a:r>
            <a:r>
              <a:rPr lang="en-US"/>
              <a:t> then, is a course of action that doesn’t violate these principles.  </a:t>
            </a:r>
          </a:p>
          <a:p>
            <a:pPr>
              <a:lnSpc>
                <a:spcPct val="90000"/>
              </a:lnSpc>
            </a:pPr>
            <a:r>
              <a:rPr lang="en-US"/>
              <a:t>Keep in mind that as we discuss ethics, there may be no right or wrong response, and so in some cases, we may raise more questions that we actually answer. </a:t>
            </a:r>
          </a:p>
          <a:p>
            <a:pPr>
              <a:lnSpc>
                <a:spcPct val="90000"/>
              </a:lnSpc>
            </a:pPr>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C47313-AAA9-4506-AB69-A3B7E1F563C5}" type="slidenum">
              <a:rPr lang="en-US"/>
              <a:pPr/>
              <a:t>3</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r>
              <a:rPr lang="en-US" sz="1400"/>
              <a:t>What are the most common ethics issues for companies?  </a:t>
            </a:r>
          </a:p>
          <a:p>
            <a:r>
              <a:rPr lang="en-US" sz="1400"/>
              <a:t>We usually think of issues that involve employment practices, human rights, environmental regulations, corruption, and the moral obligations of companies.  </a:t>
            </a:r>
          </a:p>
          <a:p>
            <a:r>
              <a:rPr lang="en-US" sz="1400"/>
              <a:t>Let’s talk about each of these, beginning with employment practices.</a:t>
            </a:r>
          </a:p>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E6E815-73A6-4759-878F-971C0D6ED1B8}" type="slidenum">
              <a:rPr lang="en-US"/>
              <a:pPr/>
              <a:t>4</a:t>
            </a:fld>
            <a:endParaRPr lang="en-US"/>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p:txBody>
          <a:bodyPr/>
          <a:lstStyle/>
          <a:p>
            <a:r>
              <a:rPr lang="en-US"/>
              <a:t>Employment practices frequently present ethical dilemmas. </a:t>
            </a:r>
          </a:p>
          <a:p>
            <a:r>
              <a:rPr lang="en-US"/>
              <a:t>Suppose, as we suggested earlier, work conditions in a host country are inferior to those in the home country.  </a:t>
            </a:r>
          </a:p>
          <a:p>
            <a:r>
              <a:rPr lang="en-US"/>
              <a:t>Which standards should you apply--the home country standards or the host country standards?  </a:t>
            </a:r>
          </a:p>
          <a:p>
            <a:r>
              <a:rPr lang="en-US"/>
              <a:t>Is it ok to employ minors to work a 50 hour week if it doesn’t violate local laws?  Do you have to supply safety gear to employees if it’s not required by law? </a:t>
            </a:r>
          </a:p>
          <a:p>
            <a:r>
              <a:rPr lang="en-US"/>
              <a:t>Nike found itself in the midst of a huge controversy in the mid-1990s when it was reported that the working conditions at some of its sub-contractors were poor.  While neither the subcontractor, nor Nike was actually breaking the law, there was strong reason to suspect that workers were being exploited.  For example, in one factory in Vietnam, women were paid just 20 cents an hour, well below the living wage of $3 per day, to work with toxic materials six days a week.  Nike was forced by public pressure to establish a code of conduct for all of its subcontractors, and implement a monitoring system to ensure that the code was followed.  You might notice the similarities in this case to the Management Focus on making Apple’s iPOD.</a:t>
            </a:r>
          </a:p>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004C21-18F5-42A8-8A46-1758275A223E}" type="slidenum">
              <a:rPr lang="en-US"/>
              <a:pPr/>
              <a:t>5</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r>
              <a:rPr lang="en-US" dirty="0"/>
              <a:t>You may not think much about your human rights—things like freedom of association, freedom of speech, freedom of assembly, and so on are often taken for granted in developed countries.  </a:t>
            </a:r>
          </a:p>
          <a:p>
            <a:r>
              <a:rPr lang="en-US" dirty="0"/>
              <a:t>But, it’s important to remember that these freedoms are not respected in many countries.  </a:t>
            </a:r>
          </a:p>
          <a:p>
            <a:r>
              <a:rPr lang="en-US" dirty="0"/>
              <a:t>Think about the apartheid system that denied basic political rights to blacks in South Africa, for example, or the ongoing situation in the Darfur region of western Sudan where the Sudanese government has been accused of genocide by the U.S. and other countries. </a:t>
            </a:r>
          </a:p>
          <a:p>
            <a:r>
              <a:rPr lang="en-US" dirty="0"/>
              <a:t>Should companies do business in countries with repressive regimes?  </a:t>
            </a:r>
          </a:p>
          <a:p>
            <a:r>
              <a:rPr lang="en-US" dirty="0"/>
              <a:t>Some people argue that the presence of multinational companies actually helps bring change to these countries.  Some people believe that change is occurring in China for example, because investments by multinationals are helping to raise living standards. </a:t>
            </a:r>
          </a:p>
          <a:p>
            <a:r>
              <a:rPr lang="en-US" dirty="0"/>
              <a:t>Others, however, argue that some countries like Myanmar, which has one of the worst human rights records in the world, are so brutally repressive that no investment can be justified.  In fact, many companies left the country in the mid-1990s because of its dismal human rights.  Even so, some companies, like Unocal, ignore these issues as the Management Focus in your text outlines.</a:t>
            </a:r>
          </a:p>
          <a:p>
            <a:endParaRPr lang="en-US" dirty="0"/>
          </a:p>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California oil</a:t>
            </a:r>
            <a:r>
              <a:rPr lang="en-US" baseline="0" dirty="0" smtClean="0"/>
              <a:t> and gas enterprise</a:t>
            </a:r>
          </a:p>
          <a:p>
            <a:r>
              <a:rPr lang="en-US" baseline="0" dirty="0" smtClean="0"/>
              <a:t>29% stake in partnership with French company, and two state-owned enterprise from Myanmar and Thailand to build a gas pipeline from Myanmar to Thailand</a:t>
            </a:r>
          </a:p>
          <a:p>
            <a:r>
              <a:rPr lang="en-US" baseline="0" dirty="0" smtClean="0"/>
              <a:t>$1 billion project, bring $200 million to Myanmar or 25% of country’s total export earnings</a:t>
            </a:r>
          </a:p>
          <a:p>
            <a:r>
              <a:rPr lang="en-US" baseline="0" dirty="0" smtClean="0"/>
              <a:t>Also gas used domestically would increase Myanmar’s generating capacity by 30% </a:t>
            </a:r>
          </a:p>
          <a:p>
            <a:endParaRPr lang="en-US" baseline="0" dirty="0" smtClean="0"/>
          </a:p>
          <a:p>
            <a:r>
              <a:rPr lang="en-US" baseline="0" dirty="0" smtClean="0"/>
              <a:t>Time when a lot of companies were moving out of Myanmar due to dictatorship</a:t>
            </a:r>
          </a:p>
          <a:p>
            <a:endParaRPr lang="en-US" baseline="0" dirty="0" smtClean="0"/>
          </a:p>
          <a:p>
            <a:r>
              <a:rPr lang="en-US" baseline="0" dirty="0" smtClean="0"/>
              <a:t>Project would generate healthy returns for company AND boost economic growth and a better life for Myanmar citizens</a:t>
            </a:r>
          </a:p>
          <a:p>
            <a:endParaRPr lang="en-US" baseline="0" dirty="0" smtClean="0"/>
          </a:p>
          <a:p>
            <a:r>
              <a:rPr lang="en-US" baseline="0" dirty="0" smtClean="0"/>
              <a:t>Unocal also had to go where the gas was, Couldn’t just move facilities</a:t>
            </a:r>
          </a:p>
          <a:p>
            <a:endParaRPr lang="en-US" baseline="0" dirty="0" smtClean="0"/>
          </a:p>
          <a:p>
            <a:r>
              <a:rPr lang="en-US" baseline="0" dirty="0" smtClean="0"/>
              <a:t>Controversy ensued. Under the contract, </a:t>
            </a:r>
            <a:r>
              <a:rPr lang="en-US" baseline="0" dirty="0" err="1" smtClean="0"/>
              <a:t>gov’t</a:t>
            </a:r>
            <a:r>
              <a:rPr lang="en-US" baseline="0" dirty="0" smtClean="0"/>
              <a:t> had to clear a corridor for the pipeline through rainforest and protect pipeline from </a:t>
            </a:r>
            <a:r>
              <a:rPr lang="en-US" baseline="0" dirty="0" err="1" smtClean="0"/>
              <a:t>govt</a:t>
            </a:r>
            <a:r>
              <a:rPr lang="en-US" baseline="0" dirty="0" smtClean="0"/>
              <a:t> enemies. </a:t>
            </a:r>
            <a:r>
              <a:rPr lang="en-US" baseline="0" dirty="0" err="1" smtClean="0"/>
              <a:t>Govt</a:t>
            </a:r>
            <a:r>
              <a:rPr lang="en-US" baseline="0" dirty="0" smtClean="0"/>
              <a:t> forcibly moved villagers, ordered local peasants to work on the pipeline in slave like conditions, refuse suffered retaliation</a:t>
            </a:r>
          </a:p>
          <a:p>
            <a:endParaRPr lang="en-US" baseline="0" dirty="0" smtClean="0"/>
          </a:p>
          <a:p>
            <a:r>
              <a:rPr lang="en-US" baseline="0" dirty="0" smtClean="0"/>
              <a:t>Unocal sued. Judge decided that Unocal could not be held responsible for the actions of a foreign </a:t>
            </a:r>
            <a:r>
              <a:rPr lang="en-US" baseline="0" dirty="0" err="1" smtClean="0"/>
              <a:t>govt</a:t>
            </a:r>
            <a:r>
              <a:rPr lang="en-US" baseline="0" dirty="0" smtClean="0"/>
              <a:t> against it’s own people. </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7FBA75A0-48CB-4ED4-B93E-E2E65BB971CD}"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FDD6CA-9E6B-493B-99A4-84BD3388C478}" type="slidenum">
              <a:rPr lang="en-US"/>
              <a:pPr/>
              <a:t>7</a:t>
            </a:fld>
            <a:endParaRPr lang="en-US"/>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r>
              <a:rPr lang="en-US"/>
              <a:t>The state of the environment is currently a hot topic, especially the irreversible damage that manmade pollution is causing.  </a:t>
            </a:r>
          </a:p>
          <a:p>
            <a:r>
              <a:rPr lang="en-US"/>
              <a:t>Because many countries are establishing strong environmental regulations to try to limit further damage, companies are having to adopt costly, new measures to abide by the laws.  </a:t>
            </a:r>
          </a:p>
          <a:p>
            <a:r>
              <a:rPr lang="en-US"/>
              <a:t>So, new regulations are forcing your company to take costly steps to stay within the law.  You know that these regulations haven’t been imposed in some other countries, particularly those that are lesser developed.  Should you shift your production to another country where the laws don’t exist, or are only loosely enforced?  </a:t>
            </a:r>
          </a:p>
          <a:p>
            <a:r>
              <a:rPr lang="en-US"/>
              <a:t>Your first response might be that the moral and ethical thing to do is to stay home and adopt the costly compliance measures.   But, you might worry that competitors that don’t take the high road will have an advantage.  </a:t>
            </a:r>
          </a:p>
          <a:p>
            <a:r>
              <a:rPr lang="en-US"/>
              <a:t>This brings up a phenomenon called the </a:t>
            </a:r>
            <a:r>
              <a:rPr lang="en-US" b="1"/>
              <a:t>tragedy of the commons</a:t>
            </a:r>
            <a:r>
              <a:rPr lang="en-US"/>
              <a:t>.  It occurs when a resource held in common by everyone, like the ocean or the atmosphere, is overused by individuals, and degraded.  What are the social consequences of this?  If everyone else is pumping pollutants into the ocean, should you do otherwise?</a:t>
            </a:r>
          </a:p>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8BBC1C-5ACD-42E0-B75B-57FB0ADFC2DB}" type="slidenum">
              <a:rPr lang="en-US"/>
              <a:pPr/>
              <a:t>8</a:t>
            </a:fld>
            <a:endParaRPr lang="en-US"/>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pPr>
              <a:lnSpc>
                <a:spcPct val="90000"/>
              </a:lnSpc>
            </a:pPr>
            <a:r>
              <a:rPr lang="en-US" dirty="0"/>
              <a:t>Is it necessary to be ethical when dealing with corrupt government?  </a:t>
            </a:r>
          </a:p>
          <a:p>
            <a:pPr>
              <a:lnSpc>
                <a:spcPct val="90000"/>
              </a:lnSpc>
            </a:pPr>
            <a:r>
              <a:rPr lang="en-US" dirty="0"/>
              <a:t>This is something firms have to consider.  Corrupt governments have always been around, and it’s important for international companies to consider their effect on company strategies.  At what point does “gift giving” become bribery for example?  </a:t>
            </a:r>
          </a:p>
          <a:p>
            <a:pPr>
              <a:lnSpc>
                <a:spcPct val="90000"/>
              </a:lnSpc>
            </a:pPr>
            <a:r>
              <a:rPr lang="en-US" dirty="0"/>
              <a:t>Well, from a government perspective, bribery shouldn’t be allowed.   </a:t>
            </a:r>
            <a:endParaRPr lang="en-US" dirty="0" smtClean="0"/>
          </a:p>
          <a:p>
            <a:pPr>
              <a:lnSpc>
                <a:spcPct val="90000"/>
              </a:lnSpc>
            </a:pPr>
            <a:r>
              <a:rPr lang="en-US" dirty="0" smtClean="0"/>
              <a:t>The CFPOA was passed in 1999, more than 20 years after the U.S. passed the FCPA in 1977. </a:t>
            </a:r>
            <a:endParaRPr lang="en-US" dirty="0"/>
          </a:p>
          <a:p>
            <a:pPr>
              <a:lnSpc>
                <a:spcPct val="90000"/>
              </a:lnSpc>
            </a:pPr>
            <a:r>
              <a:rPr lang="en-US" dirty="0"/>
              <a:t>In the U.S., the </a:t>
            </a:r>
            <a:r>
              <a:rPr lang="en-US" b="1" dirty="0"/>
              <a:t>Foreign Corrupt Practices Act</a:t>
            </a:r>
            <a:r>
              <a:rPr lang="en-US" dirty="0"/>
              <a:t>, which was passed in 1977, outlaws the paying of bribes to foreign government officials in order to gain business.  The act does allow for facilitating or grease payments which are basically payments that are made to speed up standard procedures.  </a:t>
            </a:r>
          </a:p>
          <a:p>
            <a:pPr>
              <a:lnSpc>
                <a:spcPct val="90000"/>
              </a:lnSpc>
            </a:pPr>
            <a:r>
              <a:rPr lang="en-US" dirty="0"/>
              <a:t>The Organization for Cooperation and Development, or OECD, passed a similar measure in 1997, which obligates member states to make bribery of foreign public officials a criminal offense.</a:t>
            </a:r>
          </a:p>
          <a:p>
            <a:pPr>
              <a:lnSpc>
                <a:spcPct val="90000"/>
              </a:lnSpc>
            </a:pPr>
            <a:r>
              <a:rPr lang="en-US" dirty="0"/>
              <a:t>Despite laws like these, bribery continues to be a common practice for some firms as the Opening Case on Siemens illustrates. </a:t>
            </a:r>
          </a:p>
          <a:p>
            <a:pPr>
              <a:lnSpc>
                <a:spcPct val="90000"/>
              </a:lnSpc>
            </a:pPr>
            <a:r>
              <a:rPr lang="en-US" dirty="0"/>
              <a:t>In fact, some economists believe that in certain cases speed payments, or payments made to speed up approval for business investments, can be justified if they enhance public welfare by creating jobs, and so on.  </a:t>
            </a:r>
          </a:p>
          <a:p>
            <a:pPr>
              <a:lnSpc>
                <a:spcPct val="90000"/>
              </a:lnSpc>
            </a:pPr>
            <a:r>
              <a:rPr lang="en-US" dirty="0"/>
              <a:t>Others argue however, that corruption is a little like gambling—it’s hard to stop!  If you do it once, you’re likely to do it again. </a:t>
            </a:r>
          </a:p>
          <a:p>
            <a:pPr>
              <a:lnSpc>
                <a:spcPct val="90000"/>
              </a:lnSpc>
            </a:pP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8F352E-EFA8-4501-AEA4-5FC55455363F}" type="slidenum">
              <a:rPr lang="en-US"/>
              <a:pPr/>
              <a:t>9</a:t>
            </a:fld>
            <a:endParaRPr lang="en-US"/>
          </a:p>
        </p:txBody>
      </p:sp>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p:txBody>
          <a:bodyPr/>
          <a:lstStyle/>
          <a:p>
            <a:r>
              <a:rPr lang="en-US" sz="1400" dirty="0"/>
              <a:t>What are the moral obligations of companies?  Do companies have a responsibility to take into account the social consequences of their actions when they make business decisions?  Should companies always choose the path that has both good economic and good social consequences?  </a:t>
            </a:r>
          </a:p>
          <a:p>
            <a:pPr>
              <a:lnSpc>
                <a:spcPct val="90000"/>
              </a:lnSpc>
            </a:pPr>
            <a:r>
              <a:rPr lang="en-US" sz="1400" dirty="0"/>
              <a:t>You might answer yes,--firms have a social responsibility simply because it’s the right way to operate. </a:t>
            </a:r>
            <a:r>
              <a:rPr lang="en-US" sz="2400" b="1" dirty="0" smtClean="0">
                <a:solidFill>
                  <a:srgbClr val="959535"/>
                </a:solidFill>
              </a:rPr>
              <a:t>Social responsibility</a:t>
            </a:r>
            <a:r>
              <a:rPr lang="en-US" sz="2400" dirty="0" smtClean="0"/>
              <a:t> refers to the idea that managers should consider the social consequences of economic actions when making business decisions, and that there should be a presumption in favor of decisions that have both good economic and good social consequences. </a:t>
            </a:r>
            <a:r>
              <a:rPr lang="en-US" sz="2000" dirty="0" smtClean="0"/>
              <a:t>It is the right way for a business to behave</a:t>
            </a:r>
            <a:endParaRPr lang="en-US" sz="1400" dirty="0" smtClean="0"/>
          </a:p>
          <a:p>
            <a:endParaRPr lang="en-US" sz="1400" dirty="0" smtClean="0"/>
          </a:p>
          <a:p>
            <a:pPr>
              <a:lnSpc>
                <a:spcPct val="90000"/>
              </a:lnSpc>
            </a:pPr>
            <a:r>
              <a:rPr lang="en-US" sz="1400" dirty="0" smtClean="0"/>
              <a:t>Many </a:t>
            </a:r>
            <a:r>
              <a:rPr lang="en-US" sz="1400" dirty="0"/>
              <a:t>people believe that companies need to recognize their noblesse oblige and give something back to the societies that have made their success possible. </a:t>
            </a:r>
            <a:r>
              <a:rPr lang="en-US" sz="2400" dirty="0" smtClean="0"/>
              <a:t>Advocates argue that businesses need to recognize their </a:t>
            </a:r>
            <a:r>
              <a:rPr lang="en-US" sz="2400" b="1" dirty="0" smtClean="0">
                <a:solidFill>
                  <a:srgbClr val="959535"/>
                </a:solidFill>
              </a:rPr>
              <a:t>noblesse oblige</a:t>
            </a:r>
            <a:r>
              <a:rPr lang="en-US" sz="2400" dirty="0" smtClean="0"/>
              <a:t> - honorable and benevolent behavior that is the responsibility of successful companies.</a:t>
            </a:r>
            <a:r>
              <a:rPr lang="en-US" sz="2400" baseline="0" dirty="0" smtClean="0"/>
              <a:t> G</a:t>
            </a:r>
            <a:r>
              <a:rPr lang="en-US" sz="2000" dirty="0" smtClean="0"/>
              <a:t>ive something back to the societies that have made their success </a:t>
            </a:r>
            <a:r>
              <a:rPr lang="en-US" sz="2000" dirty="0" smtClean="0"/>
              <a:t>possible</a:t>
            </a:r>
          </a:p>
          <a:p>
            <a:pPr>
              <a:lnSpc>
                <a:spcPct val="90000"/>
              </a:lnSpc>
            </a:pPr>
            <a:endParaRPr lang="en-US" sz="2000" dirty="0" smtClean="0"/>
          </a:p>
          <a:p>
            <a:pPr>
              <a:lnSpc>
                <a:spcPct val="90000"/>
              </a:lnSpc>
            </a:pPr>
            <a:r>
              <a:rPr lang="en-CA" sz="1200" b="0" i="1" kern="1200" dirty="0" smtClean="0">
                <a:solidFill>
                  <a:schemeClr val="tx1"/>
                </a:solidFill>
                <a:effectLst/>
                <a:latin typeface="Arial" charset="0"/>
                <a:ea typeface="+mn-ea"/>
                <a:cs typeface="+mn-cs"/>
              </a:rPr>
              <a:t>Noblesse oblige</a:t>
            </a:r>
            <a:r>
              <a:rPr lang="en-CA" sz="1200" b="0" i="0" kern="1200" dirty="0" smtClean="0">
                <a:solidFill>
                  <a:schemeClr val="tx1"/>
                </a:solidFill>
                <a:effectLst/>
                <a:latin typeface="Arial" charset="0"/>
                <a:ea typeface="+mn-ea"/>
                <a:cs typeface="+mn-cs"/>
              </a:rPr>
              <a:t>" is generally used to imply that with wealth, </a:t>
            </a:r>
            <a:r>
              <a:rPr lang="en-CA" sz="1200" b="0" i="0" u="none" strike="noStrike" kern="1200" dirty="0" smtClean="0">
                <a:solidFill>
                  <a:schemeClr val="tx1"/>
                </a:solidFill>
                <a:effectLst/>
                <a:latin typeface="Arial" charset="0"/>
                <a:ea typeface="+mn-ea"/>
                <a:cs typeface="+mn-cs"/>
                <a:hlinkClick r:id="rId3" tooltip="Power (sociology)"/>
              </a:rPr>
              <a:t>power</a:t>
            </a:r>
            <a:r>
              <a:rPr lang="en-CA" sz="1200" b="0" i="0" kern="1200" dirty="0" smtClean="0">
                <a:solidFill>
                  <a:schemeClr val="tx1"/>
                </a:solidFill>
                <a:effectLst/>
                <a:latin typeface="Arial" charset="0"/>
                <a:ea typeface="+mn-ea"/>
                <a:cs typeface="+mn-cs"/>
              </a:rPr>
              <a:t> and </a:t>
            </a:r>
            <a:r>
              <a:rPr lang="en-CA" sz="1200" b="0" i="0" u="none" strike="noStrike" kern="1200" dirty="0" smtClean="0">
                <a:solidFill>
                  <a:schemeClr val="tx1"/>
                </a:solidFill>
                <a:effectLst/>
                <a:latin typeface="Arial" charset="0"/>
                <a:ea typeface="+mn-ea"/>
                <a:cs typeface="+mn-cs"/>
                <a:hlinkClick r:id="rId4" tooltip="Prestige"/>
              </a:rPr>
              <a:t>prestige</a:t>
            </a:r>
            <a:r>
              <a:rPr lang="en-CA" sz="1200" b="0" i="0" kern="1200" dirty="0" smtClean="0">
                <a:solidFill>
                  <a:schemeClr val="tx1"/>
                </a:solidFill>
                <a:effectLst/>
                <a:latin typeface="Arial" charset="0"/>
                <a:ea typeface="+mn-ea"/>
                <a:cs typeface="+mn-cs"/>
              </a:rPr>
              <a:t> come </a:t>
            </a:r>
            <a:r>
              <a:rPr lang="en-CA" sz="1200" b="0" i="0" u="none" strike="noStrike" kern="1200" dirty="0" smtClean="0">
                <a:solidFill>
                  <a:schemeClr val="tx1"/>
                </a:solidFill>
                <a:effectLst/>
                <a:latin typeface="Arial" charset="0"/>
                <a:ea typeface="+mn-ea"/>
                <a:cs typeface="+mn-cs"/>
                <a:hlinkClick r:id="rId5" tooltip="Moral responsibility"/>
              </a:rPr>
              <a:t>responsibilities</a:t>
            </a:r>
            <a:r>
              <a:rPr lang="en-CA" sz="1200" b="0" i="0" kern="1200" dirty="0" smtClean="0">
                <a:solidFill>
                  <a:schemeClr val="tx1"/>
                </a:solidFill>
                <a:effectLst/>
                <a:latin typeface="Arial" charset="0"/>
                <a:ea typeface="+mn-ea"/>
                <a:cs typeface="+mn-cs"/>
              </a:rPr>
              <a:t>.  it is sometimes used to summarize a moral economy wherein privilege must be balanced by duty towards those who lack such privilege or who cannot perform such duty.</a:t>
            </a:r>
            <a:endParaRPr lang="en-US" sz="2000" dirty="0" smtClean="0"/>
          </a:p>
          <a:p>
            <a:endParaRPr lang="en-US" sz="1400" dirty="0" smtClean="0"/>
          </a:p>
          <a:p>
            <a:r>
              <a:rPr lang="en-US" sz="1400" dirty="0" smtClean="0"/>
              <a:t>Other </a:t>
            </a:r>
            <a:r>
              <a:rPr lang="en-US" sz="1400" dirty="0"/>
              <a:t>companies, however, don’t share this view. </a:t>
            </a:r>
            <a:endParaRPr lang="en-US" sz="1400" dirty="0" smtClean="0"/>
          </a:p>
          <a:p>
            <a:endParaRPr lang="en-US" sz="1400" dirty="0" smtClean="0"/>
          </a:p>
          <a:p>
            <a:pPr>
              <a:lnSpc>
                <a:spcPct val="90000"/>
              </a:lnSpc>
            </a:pPr>
            <a:endParaRPr lang="en-US" sz="2000" dirty="0" smtClean="0"/>
          </a:p>
          <a:p>
            <a:endParaRPr lang="en-US" sz="1400" dirty="0"/>
          </a:p>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September 27, 2011</a:t>
            </a:r>
            <a:endParaRPr lang="en-US"/>
          </a:p>
        </p:txBody>
      </p:sp>
      <p:sp>
        <p:nvSpPr>
          <p:cNvPr id="5" name="Footer Placeholder 4"/>
          <p:cNvSpPr>
            <a:spLocks noGrp="1"/>
          </p:cNvSpPr>
          <p:nvPr>
            <p:ph type="ftr" sz="quarter" idx="11"/>
          </p:nvPr>
        </p:nvSpPr>
        <p:spPr/>
        <p:txBody>
          <a:bodyPr/>
          <a:lstStyle/>
          <a:p>
            <a:r>
              <a:rPr lang="en-US" smtClean="0"/>
              <a:t>Ethical Issues</a:t>
            </a:r>
            <a:endParaRPr lang="en-US"/>
          </a:p>
        </p:txBody>
      </p:sp>
      <p:sp>
        <p:nvSpPr>
          <p:cNvPr id="6" name="Slide Number Placeholder 5"/>
          <p:cNvSpPr>
            <a:spLocks noGrp="1"/>
          </p:cNvSpPr>
          <p:nvPr>
            <p:ph type="sldNum" sz="quarter" idx="12"/>
          </p:nvPr>
        </p:nvSpPr>
        <p:spPr/>
        <p:txBody>
          <a:bodyPr/>
          <a:lstStyle/>
          <a:p>
            <a:r>
              <a:rPr lang="en-US" smtClean="0"/>
              <a:t>4-</a:t>
            </a:r>
            <a:fld id="{DBCA934B-7D40-478F-A2E1-8072A6EC60A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September 27, 2011</a:t>
            </a:r>
            <a:endParaRPr lang="en-US"/>
          </a:p>
        </p:txBody>
      </p:sp>
      <p:sp>
        <p:nvSpPr>
          <p:cNvPr id="5" name="Footer Placeholder 4"/>
          <p:cNvSpPr>
            <a:spLocks noGrp="1"/>
          </p:cNvSpPr>
          <p:nvPr>
            <p:ph type="ftr" sz="quarter" idx="11"/>
          </p:nvPr>
        </p:nvSpPr>
        <p:spPr/>
        <p:txBody>
          <a:bodyPr/>
          <a:lstStyle/>
          <a:p>
            <a:r>
              <a:rPr lang="en-US" smtClean="0"/>
              <a:t>Ethical Issues</a:t>
            </a:r>
            <a:endParaRPr lang="en-US"/>
          </a:p>
        </p:txBody>
      </p:sp>
      <p:sp>
        <p:nvSpPr>
          <p:cNvPr id="6" name="Slide Number Placeholder 5"/>
          <p:cNvSpPr>
            <a:spLocks noGrp="1"/>
          </p:cNvSpPr>
          <p:nvPr>
            <p:ph type="sldNum" sz="quarter" idx="12"/>
          </p:nvPr>
        </p:nvSpPr>
        <p:spPr/>
        <p:txBody>
          <a:bodyPr/>
          <a:lstStyle/>
          <a:p>
            <a:r>
              <a:rPr lang="en-US" smtClean="0"/>
              <a:t>4-</a:t>
            </a:r>
            <a:fld id="{C6AB0C62-3F1E-46E9-801D-4F56331EB8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September 27, 2011</a:t>
            </a:r>
            <a:endParaRPr lang="en-US"/>
          </a:p>
        </p:txBody>
      </p:sp>
      <p:sp>
        <p:nvSpPr>
          <p:cNvPr id="5" name="Footer Placeholder 4"/>
          <p:cNvSpPr>
            <a:spLocks noGrp="1"/>
          </p:cNvSpPr>
          <p:nvPr>
            <p:ph type="ftr" sz="quarter" idx="11"/>
          </p:nvPr>
        </p:nvSpPr>
        <p:spPr/>
        <p:txBody>
          <a:bodyPr/>
          <a:lstStyle/>
          <a:p>
            <a:r>
              <a:rPr lang="en-US" smtClean="0"/>
              <a:t>Ethical Issues</a:t>
            </a:r>
            <a:endParaRPr lang="en-US"/>
          </a:p>
        </p:txBody>
      </p:sp>
      <p:sp>
        <p:nvSpPr>
          <p:cNvPr id="6" name="Slide Number Placeholder 5"/>
          <p:cNvSpPr>
            <a:spLocks noGrp="1"/>
          </p:cNvSpPr>
          <p:nvPr>
            <p:ph type="sldNum" sz="quarter" idx="12"/>
          </p:nvPr>
        </p:nvSpPr>
        <p:spPr/>
        <p:txBody>
          <a:bodyPr/>
          <a:lstStyle/>
          <a:p>
            <a:r>
              <a:rPr lang="en-US" smtClean="0"/>
              <a:t>4-</a:t>
            </a:r>
            <a:fld id="{42EE6963-7B3D-413E-AB23-DC7923705DA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September 27, 2011</a:t>
            </a:r>
            <a:endParaRPr lang="en-US"/>
          </a:p>
        </p:txBody>
      </p:sp>
      <p:sp>
        <p:nvSpPr>
          <p:cNvPr id="6" name="Footer Placeholder 5"/>
          <p:cNvSpPr>
            <a:spLocks noGrp="1"/>
          </p:cNvSpPr>
          <p:nvPr>
            <p:ph type="ftr" sz="quarter" idx="11"/>
          </p:nvPr>
        </p:nvSpPr>
        <p:spPr/>
        <p:txBody>
          <a:bodyPr/>
          <a:lstStyle/>
          <a:p>
            <a:r>
              <a:rPr lang="en-US" smtClean="0"/>
              <a:t>Ethical Issues</a:t>
            </a:r>
            <a:endParaRPr lang="en-US"/>
          </a:p>
        </p:txBody>
      </p:sp>
      <p:sp>
        <p:nvSpPr>
          <p:cNvPr id="7" name="Slide Number Placeholder 6"/>
          <p:cNvSpPr>
            <a:spLocks noGrp="1"/>
          </p:cNvSpPr>
          <p:nvPr>
            <p:ph type="sldNum" sz="quarter" idx="12"/>
          </p:nvPr>
        </p:nvSpPr>
        <p:spPr/>
        <p:txBody>
          <a:bodyPr/>
          <a:lstStyle/>
          <a:p>
            <a:r>
              <a:rPr lang="en-US" smtClean="0"/>
              <a:t>4-</a:t>
            </a:r>
            <a:fld id="{430F64CC-2193-440D-A635-6E699884753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September 27, 2011</a:t>
            </a:r>
            <a:endParaRPr lang="en-US"/>
          </a:p>
        </p:txBody>
      </p:sp>
      <p:sp>
        <p:nvSpPr>
          <p:cNvPr id="8" name="Footer Placeholder 7"/>
          <p:cNvSpPr>
            <a:spLocks noGrp="1"/>
          </p:cNvSpPr>
          <p:nvPr>
            <p:ph type="ftr" sz="quarter" idx="11"/>
          </p:nvPr>
        </p:nvSpPr>
        <p:spPr/>
        <p:txBody>
          <a:bodyPr/>
          <a:lstStyle/>
          <a:p>
            <a:r>
              <a:rPr lang="en-US" smtClean="0"/>
              <a:t>Ethical Issues</a:t>
            </a:r>
            <a:endParaRPr lang="en-US"/>
          </a:p>
        </p:txBody>
      </p:sp>
      <p:sp>
        <p:nvSpPr>
          <p:cNvPr id="9" name="Slide Number Placeholder 8"/>
          <p:cNvSpPr>
            <a:spLocks noGrp="1"/>
          </p:cNvSpPr>
          <p:nvPr>
            <p:ph type="sldNum" sz="quarter" idx="12"/>
          </p:nvPr>
        </p:nvSpPr>
        <p:spPr/>
        <p:txBody>
          <a:bodyPr/>
          <a:lstStyle/>
          <a:p>
            <a:r>
              <a:rPr lang="en-US" smtClean="0"/>
              <a:t>4-</a:t>
            </a:r>
            <a:fld id="{61706EFA-DCA3-4450-91DF-C1D930B60B7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September 27, 2011</a:t>
            </a:r>
            <a:endParaRPr lang="en-US"/>
          </a:p>
        </p:txBody>
      </p:sp>
      <p:sp>
        <p:nvSpPr>
          <p:cNvPr id="4" name="Footer Placeholder 3"/>
          <p:cNvSpPr>
            <a:spLocks noGrp="1"/>
          </p:cNvSpPr>
          <p:nvPr>
            <p:ph type="ftr" sz="quarter" idx="11"/>
          </p:nvPr>
        </p:nvSpPr>
        <p:spPr/>
        <p:txBody>
          <a:bodyPr/>
          <a:lstStyle/>
          <a:p>
            <a:r>
              <a:rPr lang="en-US" smtClean="0"/>
              <a:t>Ethical Issues</a:t>
            </a:r>
            <a:endParaRPr lang="en-US"/>
          </a:p>
        </p:txBody>
      </p:sp>
      <p:sp>
        <p:nvSpPr>
          <p:cNvPr id="5" name="Slide Number Placeholder 4"/>
          <p:cNvSpPr>
            <a:spLocks noGrp="1"/>
          </p:cNvSpPr>
          <p:nvPr>
            <p:ph type="sldNum" sz="quarter" idx="12"/>
          </p:nvPr>
        </p:nvSpPr>
        <p:spPr/>
        <p:txBody>
          <a:bodyPr/>
          <a:lstStyle/>
          <a:p>
            <a:r>
              <a:rPr lang="en-US" smtClean="0"/>
              <a:t>4-</a:t>
            </a:r>
            <a:fld id="{A7743AAF-4F5B-4D41-B800-586049B36AE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September 27, 2011</a:t>
            </a:r>
            <a:endParaRPr lang="en-US"/>
          </a:p>
        </p:txBody>
      </p:sp>
      <p:sp>
        <p:nvSpPr>
          <p:cNvPr id="3" name="Footer Placeholder 2"/>
          <p:cNvSpPr>
            <a:spLocks noGrp="1"/>
          </p:cNvSpPr>
          <p:nvPr>
            <p:ph type="ftr" sz="quarter" idx="11"/>
          </p:nvPr>
        </p:nvSpPr>
        <p:spPr/>
        <p:txBody>
          <a:bodyPr/>
          <a:lstStyle/>
          <a:p>
            <a:r>
              <a:rPr lang="en-US" smtClean="0"/>
              <a:t>Ethical Issues</a:t>
            </a:r>
            <a:endParaRPr lang="en-US"/>
          </a:p>
        </p:txBody>
      </p:sp>
      <p:sp>
        <p:nvSpPr>
          <p:cNvPr id="4" name="Slide Number Placeholder 3"/>
          <p:cNvSpPr>
            <a:spLocks noGrp="1"/>
          </p:cNvSpPr>
          <p:nvPr>
            <p:ph type="sldNum" sz="quarter" idx="12"/>
          </p:nvPr>
        </p:nvSpPr>
        <p:spPr/>
        <p:txBody>
          <a:bodyPr/>
          <a:lstStyle/>
          <a:p>
            <a:r>
              <a:rPr lang="en-US" smtClean="0"/>
              <a:t>4-</a:t>
            </a:r>
            <a:fld id="{4C3055F2-432A-4B3B-855C-7E0013E618D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September 27, 2011</a:t>
            </a:r>
            <a:endParaRPr lang="en-US"/>
          </a:p>
        </p:txBody>
      </p:sp>
      <p:sp>
        <p:nvSpPr>
          <p:cNvPr id="6" name="Footer Placeholder 5"/>
          <p:cNvSpPr>
            <a:spLocks noGrp="1"/>
          </p:cNvSpPr>
          <p:nvPr>
            <p:ph type="ftr" sz="quarter" idx="11"/>
          </p:nvPr>
        </p:nvSpPr>
        <p:spPr/>
        <p:txBody>
          <a:bodyPr/>
          <a:lstStyle/>
          <a:p>
            <a:r>
              <a:rPr lang="en-US" smtClean="0"/>
              <a:t>Ethical Issues</a:t>
            </a:r>
            <a:endParaRPr lang="en-US"/>
          </a:p>
        </p:txBody>
      </p:sp>
      <p:sp>
        <p:nvSpPr>
          <p:cNvPr id="7" name="Slide Number Placeholder 6"/>
          <p:cNvSpPr>
            <a:spLocks noGrp="1"/>
          </p:cNvSpPr>
          <p:nvPr>
            <p:ph type="sldNum" sz="quarter" idx="12"/>
          </p:nvPr>
        </p:nvSpPr>
        <p:spPr/>
        <p:txBody>
          <a:bodyPr/>
          <a:lstStyle/>
          <a:p>
            <a:r>
              <a:rPr lang="en-US" smtClean="0"/>
              <a:t>4-</a:t>
            </a:r>
            <a:fld id="{AF0F22C1-C016-4825-9111-B5D4C18B2B4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September 27, 2011</a:t>
            </a:r>
            <a:endParaRPr lang="en-US"/>
          </a:p>
        </p:txBody>
      </p:sp>
      <p:sp>
        <p:nvSpPr>
          <p:cNvPr id="6" name="Footer Placeholder 5"/>
          <p:cNvSpPr>
            <a:spLocks noGrp="1"/>
          </p:cNvSpPr>
          <p:nvPr>
            <p:ph type="ftr" sz="quarter" idx="11"/>
          </p:nvPr>
        </p:nvSpPr>
        <p:spPr/>
        <p:txBody>
          <a:bodyPr/>
          <a:lstStyle/>
          <a:p>
            <a:r>
              <a:rPr lang="en-US" smtClean="0"/>
              <a:t>Ethical Issues</a:t>
            </a:r>
            <a:endParaRPr lang="en-US"/>
          </a:p>
        </p:txBody>
      </p:sp>
      <p:sp>
        <p:nvSpPr>
          <p:cNvPr id="7" name="Slide Number Placeholder 6"/>
          <p:cNvSpPr>
            <a:spLocks noGrp="1"/>
          </p:cNvSpPr>
          <p:nvPr>
            <p:ph type="sldNum" sz="quarter" idx="12"/>
          </p:nvPr>
        </p:nvSpPr>
        <p:spPr/>
        <p:txBody>
          <a:bodyPr/>
          <a:lstStyle/>
          <a:p>
            <a:r>
              <a:rPr lang="en-US" smtClean="0"/>
              <a:t>4-</a:t>
            </a:r>
            <a:fld id="{FBDCC41A-75FB-4F93-A144-D89DC06D6E1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September 27, 2011</a:t>
            </a:r>
            <a:endParaRPr lang="en-US"/>
          </a:p>
        </p:txBody>
      </p:sp>
      <p:sp>
        <p:nvSpPr>
          <p:cNvPr id="5" name="Footer Placeholder 4"/>
          <p:cNvSpPr>
            <a:spLocks noGrp="1"/>
          </p:cNvSpPr>
          <p:nvPr>
            <p:ph type="ftr" sz="quarter" idx="11"/>
          </p:nvPr>
        </p:nvSpPr>
        <p:spPr/>
        <p:txBody>
          <a:bodyPr/>
          <a:lstStyle/>
          <a:p>
            <a:r>
              <a:rPr lang="en-US" smtClean="0"/>
              <a:t>Ethical Issues</a:t>
            </a:r>
            <a:endParaRPr lang="en-US"/>
          </a:p>
        </p:txBody>
      </p:sp>
      <p:sp>
        <p:nvSpPr>
          <p:cNvPr id="6" name="Slide Number Placeholder 5"/>
          <p:cNvSpPr>
            <a:spLocks noGrp="1"/>
          </p:cNvSpPr>
          <p:nvPr>
            <p:ph type="sldNum" sz="quarter" idx="12"/>
          </p:nvPr>
        </p:nvSpPr>
        <p:spPr/>
        <p:txBody>
          <a:bodyPr/>
          <a:lstStyle/>
          <a:p>
            <a:r>
              <a:rPr lang="en-US" smtClean="0"/>
              <a:t>4-</a:t>
            </a:r>
            <a:fld id="{7491FB6D-4BCB-4538-AE66-576B6484A69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September 27, 2011</a:t>
            </a:r>
            <a:endParaRPr lang="en-US"/>
          </a:p>
        </p:txBody>
      </p:sp>
      <p:sp>
        <p:nvSpPr>
          <p:cNvPr id="5" name="Footer Placeholder 4"/>
          <p:cNvSpPr>
            <a:spLocks noGrp="1"/>
          </p:cNvSpPr>
          <p:nvPr>
            <p:ph type="ftr" sz="quarter" idx="11"/>
          </p:nvPr>
        </p:nvSpPr>
        <p:spPr/>
        <p:txBody>
          <a:bodyPr/>
          <a:lstStyle/>
          <a:p>
            <a:r>
              <a:rPr lang="en-US" smtClean="0"/>
              <a:t>Ethical Issues</a:t>
            </a:r>
            <a:endParaRPr lang="en-US"/>
          </a:p>
        </p:txBody>
      </p:sp>
      <p:sp>
        <p:nvSpPr>
          <p:cNvPr id="6" name="Slide Number Placeholder 5"/>
          <p:cNvSpPr>
            <a:spLocks noGrp="1"/>
          </p:cNvSpPr>
          <p:nvPr>
            <p:ph type="sldNum" sz="quarter" idx="12"/>
          </p:nvPr>
        </p:nvSpPr>
        <p:spPr/>
        <p:txBody>
          <a:bodyPr/>
          <a:lstStyle/>
          <a:p>
            <a:r>
              <a:rPr lang="en-US" smtClean="0"/>
              <a:t>4-</a:t>
            </a:r>
            <a:fld id="{627338E6-CD55-4966-9273-454AA820DDD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September 27, 2011</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Ethical Issues</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smtClean="0"/>
              <a:t>4-</a:t>
            </a:r>
            <a:fld id="{22A46380-1917-43B1-AFFF-0B6B21B8B4D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p:txBody>
          <a:bodyPr>
            <a:noAutofit/>
          </a:bodyPr>
          <a:lstStyle/>
          <a:p>
            <a:r>
              <a:rPr lang="en-US" sz="5400" dirty="0" smtClean="0"/>
              <a:t>Ethical Issues in International Business </a:t>
            </a:r>
            <a:endParaRPr lang="en-US" sz="5400" dirty="0"/>
          </a:p>
        </p:txBody>
      </p:sp>
      <p:sp>
        <p:nvSpPr>
          <p:cNvPr id="6" name="Subtitle 5"/>
          <p:cNvSpPr>
            <a:spLocks noGrp="1"/>
          </p:cNvSpPr>
          <p:nvPr>
            <p:ph type="subTitle" idx="1"/>
          </p:nvPr>
        </p:nvSpPr>
        <p:spPr/>
        <p:txBody>
          <a:bodyPr/>
          <a:lstStyle/>
          <a:p>
            <a:r>
              <a:rPr lang="en-US" dirty="0" smtClean="0"/>
              <a:t>Tuesday, September 27, 2010</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b="1" dirty="0">
                <a:latin typeface="+mn-lt"/>
              </a:rPr>
              <a:t>What Is Ethics?</a:t>
            </a:r>
          </a:p>
        </p:txBody>
      </p:sp>
      <p:sp>
        <p:nvSpPr>
          <p:cNvPr id="6147" name="Rectangle 3"/>
          <p:cNvSpPr>
            <a:spLocks noGrp="1" noChangeArrowheads="1"/>
          </p:cNvSpPr>
          <p:nvPr>
            <p:ph idx="1"/>
          </p:nvPr>
        </p:nvSpPr>
        <p:spPr/>
        <p:txBody>
          <a:bodyPr/>
          <a:lstStyle/>
          <a:p>
            <a:pPr>
              <a:lnSpc>
                <a:spcPct val="90000"/>
              </a:lnSpc>
            </a:pPr>
            <a:r>
              <a:rPr lang="en-US" sz="2800" dirty="0"/>
              <a:t>Ethics refers to accepted principles of right or wrong that govern</a:t>
            </a:r>
          </a:p>
          <a:p>
            <a:pPr lvl="1">
              <a:lnSpc>
                <a:spcPct val="90000"/>
              </a:lnSpc>
            </a:pPr>
            <a:r>
              <a:rPr lang="en-US" sz="2400" dirty="0"/>
              <a:t>the conduct of a person</a:t>
            </a:r>
          </a:p>
          <a:p>
            <a:pPr lvl="1">
              <a:lnSpc>
                <a:spcPct val="90000"/>
              </a:lnSpc>
            </a:pPr>
            <a:r>
              <a:rPr lang="en-US" sz="2400" dirty="0"/>
              <a:t>the members of a profession</a:t>
            </a:r>
          </a:p>
          <a:p>
            <a:pPr lvl="1">
              <a:lnSpc>
                <a:spcPct val="90000"/>
              </a:lnSpc>
            </a:pPr>
            <a:r>
              <a:rPr lang="en-US" sz="2400" dirty="0"/>
              <a:t>the actions of an organization  </a:t>
            </a:r>
          </a:p>
          <a:p>
            <a:pPr>
              <a:lnSpc>
                <a:spcPct val="90000"/>
              </a:lnSpc>
            </a:pPr>
            <a:r>
              <a:rPr lang="en-US" sz="2800" dirty="0"/>
              <a:t>Business ethics are the accepted principles of right or wrong governing the conduct of business people</a:t>
            </a:r>
          </a:p>
          <a:p>
            <a:pPr>
              <a:lnSpc>
                <a:spcPct val="90000"/>
              </a:lnSpc>
            </a:pPr>
            <a:r>
              <a:rPr lang="en-US" sz="2800" dirty="0"/>
              <a:t>Ethical strategy is a strategy, or course of action, that does not violate these accepted principles </a:t>
            </a:r>
          </a:p>
          <a:p>
            <a:pPr>
              <a:lnSpc>
                <a:spcPct val="90000"/>
              </a:lnSpc>
            </a:pPr>
            <a:endParaRPr lang="en-US" sz="2800" dirty="0"/>
          </a:p>
        </p:txBody>
      </p:sp>
      <p:sp>
        <p:nvSpPr>
          <p:cNvPr id="4" name="Footer Placeholder 3"/>
          <p:cNvSpPr>
            <a:spLocks noGrp="1"/>
          </p:cNvSpPr>
          <p:nvPr>
            <p:ph type="ftr" sz="quarter" idx="11"/>
          </p:nvPr>
        </p:nvSpPr>
        <p:spPr/>
        <p:txBody>
          <a:bodyPr/>
          <a:lstStyle/>
          <a:p>
            <a:r>
              <a:rPr lang="en-US" smtClean="0">
                <a:latin typeface="+mn-lt"/>
              </a:rPr>
              <a:t>Ethical Issues</a:t>
            </a:r>
            <a:endParaRPr lang="en-US">
              <a:latin typeface="+mn-lt"/>
            </a:endParaRPr>
          </a:p>
        </p:txBody>
      </p:sp>
      <p:sp>
        <p:nvSpPr>
          <p:cNvPr id="5" name="Slide Number Placeholder 4"/>
          <p:cNvSpPr>
            <a:spLocks noGrp="1"/>
          </p:cNvSpPr>
          <p:nvPr>
            <p:ph type="sldNum" sz="quarter" idx="12"/>
          </p:nvPr>
        </p:nvSpPr>
        <p:spPr/>
        <p:txBody>
          <a:bodyPr/>
          <a:lstStyle/>
          <a:p>
            <a:r>
              <a:rPr lang="en-US">
                <a:latin typeface="+mn-lt"/>
              </a:rPr>
              <a:t>4-</a:t>
            </a:r>
            <a:fld id="{4B1CC8F1-38CA-4D33-A50A-BC993331D892}" type="slidenum">
              <a:rPr lang="en-US">
                <a:latin typeface="+mn-lt"/>
              </a:rPr>
              <a:pPr/>
              <a:t>2</a:t>
            </a:fld>
            <a:endParaRPr lang="en-US">
              <a:latin typeface="+mn-lt"/>
            </a:endParaRPr>
          </a:p>
        </p:txBody>
      </p:sp>
      <p:sp>
        <p:nvSpPr>
          <p:cNvPr id="6" name="Date Placeholder 5"/>
          <p:cNvSpPr>
            <a:spLocks noGrp="1"/>
          </p:cNvSpPr>
          <p:nvPr>
            <p:ph type="dt" sz="half" idx="10"/>
          </p:nvPr>
        </p:nvSpPr>
        <p:spPr/>
        <p:txBody>
          <a:bodyPr/>
          <a:lstStyle/>
          <a:p>
            <a:r>
              <a:rPr lang="en-US" smtClean="0"/>
              <a:t>September 27,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4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14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fontScale="90000"/>
          </a:bodyPr>
          <a:lstStyle/>
          <a:p>
            <a:r>
              <a:rPr lang="en-US" sz="4000" b="1" dirty="0">
                <a:latin typeface="+mn-lt"/>
              </a:rPr>
              <a:t>Which Ethical Issues Are Most Relevant To International Firms?</a:t>
            </a:r>
            <a:r>
              <a:rPr lang="en-US" sz="4000" dirty="0">
                <a:latin typeface="+mn-lt"/>
              </a:rPr>
              <a:t> </a:t>
            </a:r>
          </a:p>
        </p:txBody>
      </p:sp>
      <p:sp>
        <p:nvSpPr>
          <p:cNvPr id="4099" name="Rectangle 3"/>
          <p:cNvSpPr>
            <a:spLocks noGrp="1" noChangeArrowheads="1"/>
          </p:cNvSpPr>
          <p:nvPr>
            <p:ph idx="1"/>
          </p:nvPr>
        </p:nvSpPr>
        <p:spPr/>
        <p:txBody>
          <a:bodyPr/>
          <a:lstStyle/>
          <a:p>
            <a:pPr marL="609600" indent="-609600">
              <a:lnSpc>
                <a:spcPct val="90000"/>
              </a:lnSpc>
              <a:buNone/>
            </a:pPr>
            <a:r>
              <a:rPr lang="en-US" dirty="0" smtClean="0"/>
              <a:t>The most </a:t>
            </a:r>
            <a:r>
              <a:rPr lang="en-US" dirty="0"/>
              <a:t>common ethical issues in </a:t>
            </a:r>
            <a:r>
              <a:rPr lang="en-US" dirty="0" smtClean="0"/>
              <a:t>business involve:</a:t>
            </a:r>
          </a:p>
          <a:p>
            <a:pPr marL="990600" lvl="1" indent="-533400">
              <a:lnSpc>
                <a:spcPct val="90000"/>
              </a:lnSpc>
              <a:buFont typeface="Wingdings" pitchFamily="2" charset="2"/>
              <a:buAutoNum type="arabicPeriod"/>
            </a:pPr>
            <a:r>
              <a:rPr lang="en-US" dirty="0" smtClean="0"/>
              <a:t>employment </a:t>
            </a:r>
            <a:r>
              <a:rPr lang="en-US" dirty="0"/>
              <a:t>practices</a:t>
            </a:r>
          </a:p>
          <a:p>
            <a:pPr marL="990600" lvl="1" indent="-533400">
              <a:lnSpc>
                <a:spcPct val="90000"/>
              </a:lnSpc>
              <a:buFont typeface="Wingdings" pitchFamily="2" charset="2"/>
              <a:buAutoNum type="arabicPeriod"/>
            </a:pPr>
            <a:r>
              <a:rPr lang="en-US" dirty="0"/>
              <a:t>human rights</a:t>
            </a:r>
          </a:p>
          <a:p>
            <a:pPr marL="990600" lvl="1" indent="-533400">
              <a:lnSpc>
                <a:spcPct val="90000"/>
              </a:lnSpc>
              <a:buFont typeface="Wingdings" pitchFamily="2" charset="2"/>
              <a:buAutoNum type="arabicPeriod"/>
            </a:pPr>
            <a:r>
              <a:rPr lang="en-US" dirty="0"/>
              <a:t>environmental regulations</a:t>
            </a:r>
          </a:p>
          <a:p>
            <a:pPr marL="990600" lvl="1" indent="-533400">
              <a:lnSpc>
                <a:spcPct val="90000"/>
              </a:lnSpc>
              <a:buFont typeface="Wingdings" pitchFamily="2" charset="2"/>
              <a:buAutoNum type="arabicPeriod"/>
            </a:pPr>
            <a:r>
              <a:rPr lang="en-US" dirty="0"/>
              <a:t>corruption</a:t>
            </a:r>
          </a:p>
          <a:p>
            <a:pPr marL="990600" lvl="1" indent="-533400">
              <a:lnSpc>
                <a:spcPct val="90000"/>
              </a:lnSpc>
              <a:buFont typeface="Wingdings" pitchFamily="2" charset="2"/>
              <a:buAutoNum type="arabicPeriod"/>
            </a:pPr>
            <a:r>
              <a:rPr lang="en-US" dirty="0"/>
              <a:t>the moral obligation of multinational companies</a:t>
            </a:r>
          </a:p>
        </p:txBody>
      </p:sp>
      <p:sp>
        <p:nvSpPr>
          <p:cNvPr id="4" name="Footer Placeholder 3"/>
          <p:cNvSpPr>
            <a:spLocks noGrp="1"/>
          </p:cNvSpPr>
          <p:nvPr>
            <p:ph type="ftr" sz="quarter" idx="11"/>
          </p:nvPr>
        </p:nvSpPr>
        <p:spPr/>
        <p:txBody>
          <a:bodyPr/>
          <a:lstStyle/>
          <a:p>
            <a:r>
              <a:rPr lang="en-US" smtClean="0"/>
              <a:t>Ethical Issues</a:t>
            </a:r>
            <a:endParaRPr lang="en-US"/>
          </a:p>
        </p:txBody>
      </p:sp>
      <p:sp>
        <p:nvSpPr>
          <p:cNvPr id="5" name="Slide Number Placeholder 4"/>
          <p:cNvSpPr>
            <a:spLocks noGrp="1"/>
          </p:cNvSpPr>
          <p:nvPr>
            <p:ph type="sldNum" sz="quarter" idx="12"/>
          </p:nvPr>
        </p:nvSpPr>
        <p:spPr/>
        <p:txBody>
          <a:bodyPr/>
          <a:lstStyle/>
          <a:p>
            <a:r>
              <a:rPr lang="en-US"/>
              <a:t>4-</a:t>
            </a:r>
            <a:fld id="{BE132DDC-FD05-47A6-AA6A-B9D3EEE5B343}" type="slidenum">
              <a:rPr lang="en-US"/>
              <a:pPr/>
              <a:t>3</a:t>
            </a:fld>
            <a:endParaRPr lang="en-US"/>
          </a:p>
        </p:txBody>
      </p:sp>
      <p:sp>
        <p:nvSpPr>
          <p:cNvPr id="6" name="Date Placeholder 5"/>
          <p:cNvSpPr>
            <a:spLocks noGrp="1"/>
          </p:cNvSpPr>
          <p:nvPr>
            <p:ph type="dt" sz="half" idx="10"/>
          </p:nvPr>
        </p:nvSpPr>
        <p:spPr/>
        <p:txBody>
          <a:bodyPr/>
          <a:lstStyle/>
          <a:p>
            <a:r>
              <a:rPr lang="en-US" smtClean="0"/>
              <a:t>September 27,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r>
              <a:rPr lang="en-US" b="1" dirty="0">
                <a:latin typeface="+mn-lt"/>
              </a:rPr>
              <a:t>How Are Ethics Relevant </a:t>
            </a:r>
            <a:br>
              <a:rPr lang="en-US" b="1" dirty="0">
                <a:latin typeface="+mn-lt"/>
              </a:rPr>
            </a:br>
            <a:r>
              <a:rPr lang="en-US" b="1" dirty="0">
                <a:latin typeface="+mn-lt"/>
              </a:rPr>
              <a:t>To Employment Practices?</a:t>
            </a:r>
          </a:p>
        </p:txBody>
      </p:sp>
      <p:sp>
        <p:nvSpPr>
          <p:cNvPr id="5123" name="Rectangle 3"/>
          <p:cNvSpPr>
            <a:spLocks noGrp="1" noChangeArrowheads="1"/>
          </p:cNvSpPr>
          <p:nvPr>
            <p:ph idx="1"/>
          </p:nvPr>
        </p:nvSpPr>
        <p:spPr/>
        <p:txBody>
          <a:bodyPr/>
          <a:lstStyle/>
          <a:p>
            <a:r>
              <a:rPr lang="en-US" dirty="0"/>
              <a:t>Suppose work conditions in a host nation are clearly inferior to those in the multinational’s home nation</a:t>
            </a:r>
          </a:p>
          <a:p>
            <a:r>
              <a:rPr lang="en-US" dirty="0"/>
              <a:t>Which standards should apply?</a:t>
            </a:r>
          </a:p>
          <a:p>
            <a:pPr lvl="1"/>
            <a:r>
              <a:rPr lang="en-US" dirty="0"/>
              <a:t>home country standards</a:t>
            </a:r>
          </a:p>
          <a:p>
            <a:pPr lvl="1"/>
            <a:r>
              <a:rPr lang="en-US" dirty="0"/>
              <a:t>host country standards</a:t>
            </a:r>
          </a:p>
          <a:p>
            <a:pPr lvl="1"/>
            <a:r>
              <a:rPr lang="en-US" dirty="0"/>
              <a:t>something in between</a:t>
            </a:r>
          </a:p>
        </p:txBody>
      </p:sp>
      <p:sp>
        <p:nvSpPr>
          <p:cNvPr id="4" name="Footer Placeholder 3"/>
          <p:cNvSpPr>
            <a:spLocks noGrp="1"/>
          </p:cNvSpPr>
          <p:nvPr>
            <p:ph type="ftr" sz="quarter" idx="11"/>
          </p:nvPr>
        </p:nvSpPr>
        <p:spPr/>
        <p:txBody>
          <a:bodyPr/>
          <a:lstStyle/>
          <a:p>
            <a:r>
              <a:rPr lang="en-US" smtClean="0"/>
              <a:t>Ethical Issues</a:t>
            </a:r>
            <a:endParaRPr lang="en-US"/>
          </a:p>
        </p:txBody>
      </p:sp>
      <p:sp>
        <p:nvSpPr>
          <p:cNvPr id="5" name="Slide Number Placeholder 4"/>
          <p:cNvSpPr>
            <a:spLocks noGrp="1"/>
          </p:cNvSpPr>
          <p:nvPr>
            <p:ph type="sldNum" sz="quarter" idx="12"/>
          </p:nvPr>
        </p:nvSpPr>
        <p:spPr/>
        <p:txBody>
          <a:bodyPr/>
          <a:lstStyle/>
          <a:p>
            <a:r>
              <a:rPr lang="en-US"/>
              <a:t>4-</a:t>
            </a:r>
            <a:fld id="{8B9B2E25-0CA6-46DC-A238-7A59590225D5}" type="slidenum">
              <a:rPr lang="en-US"/>
              <a:pPr/>
              <a:t>4</a:t>
            </a:fld>
            <a:endParaRPr lang="en-US"/>
          </a:p>
        </p:txBody>
      </p:sp>
      <p:sp>
        <p:nvSpPr>
          <p:cNvPr id="6" name="Date Placeholder 5"/>
          <p:cNvSpPr>
            <a:spLocks noGrp="1"/>
          </p:cNvSpPr>
          <p:nvPr>
            <p:ph type="dt" sz="half" idx="10"/>
          </p:nvPr>
        </p:nvSpPr>
        <p:spPr/>
        <p:txBody>
          <a:bodyPr/>
          <a:lstStyle/>
          <a:p>
            <a:r>
              <a:rPr lang="en-US" smtClean="0"/>
              <a:t>September 27,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12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12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fontScale="90000"/>
          </a:bodyPr>
          <a:lstStyle/>
          <a:p>
            <a:r>
              <a:rPr lang="en-US" b="1" dirty="0">
                <a:latin typeface="+mn-lt"/>
              </a:rPr>
              <a:t>How Are Ethics Relevant </a:t>
            </a:r>
            <a:br>
              <a:rPr lang="en-US" b="1" dirty="0">
                <a:latin typeface="+mn-lt"/>
              </a:rPr>
            </a:br>
            <a:r>
              <a:rPr lang="en-US" b="1" dirty="0">
                <a:latin typeface="+mn-lt"/>
              </a:rPr>
              <a:t>To Human Rights?</a:t>
            </a:r>
          </a:p>
        </p:txBody>
      </p:sp>
      <p:sp>
        <p:nvSpPr>
          <p:cNvPr id="9219" name="Rectangle 3"/>
          <p:cNvSpPr>
            <a:spLocks noGrp="1" noChangeArrowheads="1"/>
          </p:cNvSpPr>
          <p:nvPr>
            <p:ph idx="1"/>
          </p:nvPr>
        </p:nvSpPr>
        <p:spPr/>
        <p:txBody>
          <a:bodyPr/>
          <a:lstStyle/>
          <a:p>
            <a:pPr>
              <a:lnSpc>
                <a:spcPct val="90000"/>
              </a:lnSpc>
            </a:pPr>
            <a:r>
              <a:rPr lang="en-US" dirty="0"/>
              <a:t>Basic human rights are taken for granted in developed countries</a:t>
            </a:r>
          </a:p>
          <a:p>
            <a:pPr lvl="1">
              <a:lnSpc>
                <a:spcPct val="90000"/>
              </a:lnSpc>
            </a:pPr>
            <a:r>
              <a:rPr lang="en-US" dirty="0"/>
              <a:t>freedom of association</a:t>
            </a:r>
          </a:p>
          <a:p>
            <a:pPr lvl="1">
              <a:lnSpc>
                <a:spcPct val="90000"/>
              </a:lnSpc>
            </a:pPr>
            <a:r>
              <a:rPr lang="en-US" dirty="0"/>
              <a:t>freedom of speech</a:t>
            </a:r>
          </a:p>
          <a:p>
            <a:pPr lvl="1">
              <a:lnSpc>
                <a:spcPct val="90000"/>
              </a:lnSpc>
            </a:pPr>
            <a:r>
              <a:rPr lang="en-US" dirty="0"/>
              <a:t>freedom of assembly</a:t>
            </a:r>
          </a:p>
          <a:p>
            <a:pPr lvl="1">
              <a:lnSpc>
                <a:spcPct val="90000"/>
              </a:lnSpc>
            </a:pPr>
            <a:r>
              <a:rPr lang="en-US" dirty="0"/>
              <a:t>freedom of movement</a:t>
            </a:r>
          </a:p>
          <a:p>
            <a:pPr>
              <a:lnSpc>
                <a:spcPct val="90000"/>
              </a:lnSpc>
            </a:pPr>
            <a:r>
              <a:rPr lang="en-US" dirty="0"/>
              <a:t>What are the responsibilities of firms in countries where basic human rights are not respected? </a:t>
            </a:r>
          </a:p>
        </p:txBody>
      </p:sp>
      <p:sp>
        <p:nvSpPr>
          <p:cNvPr id="4" name="Footer Placeholder 3"/>
          <p:cNvSpPr>
            <a:spLocks noGrp="1"/>
          </p:cNvSpPr>
          <p:nvPr>
            <p:ph type="ftr" sz="quarter" idx="11"/>
          </p:nvPr>
        </p:nvSpPr>
        <p:spPr/>
        <p:txBody>
          <a:bodyPr/>
          <a:lstStyle/>
          <a:p>
            <a:r>
              <a:rPr lang="en-US" smtClean="0"/>
              <a:t>Ethical Issues</a:t>
            </a:r>
            <a:endParaRPr lang="en-US"/>
          </a:p>
        </p:txBody>
      </p:sp>
      <p:sp>
        <p:nvSpPr>
          <p:cNvPr id="5" name="Slide Number Placeholder 4"/>
          <p:cNvSpPr>
            <a:spLocks noGrp="1"/>
          </p:cNvSpPr>
          <p:nvPr>
            <p:ph type="sldNum" sz="quarter" idx="12"/>
          </p:nvPr>
        </p:nvSpPr>
        <p:spPr/>
        <p:txBody>
          <a:bodyPr/>
          <a:lstStyle/>
          <a:p>
            <a:r>
              <a:rPr lang="en-US"/>
              <a:t>4-</a:t>
            </a:r>
            <a:fld id="{3F762B25-7EF0-4A47-94AC-BF20F5BE3E0C}" type="slidenum">
              <a:rPr lang="en-US"/>
              <a:pPr/>
              <a:t>5</a:t>
            </a:fld>
            <a:endParaRPr lang="en-US"/>
          </a:p>
        </p:txBody>
      </p:sp>
      <p:sp>
        <p:nvSpPr>
          <p:cNvPr id="6" name="Date Placeholder 5"/>
          <p:cNvSpPr>
            <a:spLocks noGrp="1"/>
          </p:cNvSpPr>
          <p:nvPr>
            <p:ph type="dt" sz="half" idx="10"/>
          </p:nvPr>
        </p:nvSpPr>
        <p:spPr/>
        <p:txBody>
          <a:bodyPr/>
          <a:lstStyle/>
          <a:p>
            <a:r>
              <a:rPr lang="en-US" smtClean="0"/>
              <a:t>September 27,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21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21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21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21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1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Unocal</a:t>
            </a:r>
            <a:endParaRPr lang="en-US" b="1" dirty="0"/>
          </a:p>
        </p:txBody>
      </p:sp>
      <p:sp>
        <p:nvSpPr>
          <p:cNvPr id="3" name="Content Placeholder 2"/>
          <p:cNvSpPr>
            <a:spLocks noGrp="1"/>
          </p:cNvSpPr>
          <p:nvPr>
            <p:ph idx="1"/>
          </p:nvPr>
        </p:nvSpPr>
        <p:spPr/>
        <p:txBody>
          <a:bodyPr/>
          <a:lstStyle/>
          <a:p>
            <a:r>
              <a:rPr lang="en-US" dirty="0" smtClean="0"/>
              <a:t>Was it ethical for Unocal to enter into a partnership with a brutal military dictatorship for financial gain? </a:t>
            </a:r>
          </a:p>
          <a:p>
            <a:r>
              <a:rPr lang="en-US" dirty="0" smtClean="0"/>
              <a:t>What actions could Unocal have taken, short of not investing at all, to safeguard the human rights of people impacted by the gas pipeline project? </a:t>
            </a:r>
          </a:p>
        </p:txBody>
      </p:sp>
      <p:sp>
        <p:nvSpPr>
          <p:cNvPr id="4" name="Footer Placeholder 3"/>
          <p:cNvSpPr>
            <a:spLocks noGrp="1"/>
          </p:cNvSpPr>
          <p:nvPr>
            <p:ph type="ftr" sz="quarter" idx="11"/>
          </p:nvPr>
        </p:nvSpPr>
        <p:spPr/>
        <p:txBody>
          <a:bodyPr/>
          <a:lstStyle/>
          <a:p>
            <a:r>
              <a:rPr lang="en-US" smtClean="0"/>
              <a:t>Ethical Issues</a:t>
            </a:r>
            <a:endParaRPr lang="en-US"/>
          </a:p>
        </p:txBody>
      </p:sp>
      <p:sp>
        <p:nvSpPr>
          <p:cNvPr id="5" name="Slide Number Placeholder 4"/>
          <p:cNvSpPr>
            <a:spLocks noGrp="1"/>
          </p:cNvSpPr>
          <p:nvPr>
            <p:ph type="sldNum" sz="quarter" idx="12"/>
          </p:nvPr>
        </p:nvSpPr>
        <p:spPr/>
        <p:txBody>
          <a:bodyPr/>
          <a:lstStyle/>
          <a:p>
            <a:r>
              <a:rPr lang="en-US" smtClean="0"/>
              <a:t>4-</a:t>
            </a:r>
            <a:fld id="{C6AB0C62-3F1E-46E9-801D-4F56331EB86D}" type="slidenum">
              <a:rPr lang="en-US" smtClean="0"/>
              <a:pPr/>
              <a:t>6</a:t>
            </a:fld>
            <a:endParaRPr lang="en-US"/>
          </a:p>
        </p:txBody>
      </p:sp>
      <p:sp>
        <p:nvSpPr>
          <p:cNvPr id="6" name="Date Placeholder 5"/>
          <p:cNvSpPr>
            <a:spLocks noGrp="1"/>
          </p:cNvSpPr>
          <p:nvPr>
            <p:ph type="dt" sz="half" idx="10"/>
          </p:nvPr>
        </p:nvSpPr>
        <p:spPr/>
        <p:txBody>
          <a:bodyPr/>
          <a:lstStyle/>
          <a:p>
            <a:r>
              <a:rPr lang="en-US" smtClean="0"/>
              <a:t>September 27, 2011</a:t>
            </a: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r>
              <a:rPr lang="en-US" sz="4000" b="1" dirty="0">
                <a:latin typeface="+mn-lt"/>
              </a:rPr>
              <a:t>How Are Ethics Relevant </a:t>
            </a:r>
            <a:br>
              <a:rPr lang="en-US" sz="4000" b="1" dirty="0">
                <a:latin typeface="+mn-lt"/>
              </a:rPr>
            </a:br>
            <a:r>
              <a:rPr lang="en-US" sz="4000" b="1" dirty="0">
                <a:latin typeface="+mn-lt"/>
              </a:rPr>
              <a:t>To Environmental Regulations?</a:t>
            </a:r>
          </a:p>
        </p:txBody>
      </p:sp>
      <p:sp>
        <p:nvSpPr>
          <p:cNvPr id="10243" name="Rectangle 3"/>
          <p:cNvSpPr>
            <a:spLocks noGrp="1" noChangeArrowheads="1"/>
          </p:cNvSpPr>
          <p:nvPr>
            <p:ph idx="1"/>
          </p:nvPr>
        </p:nvSpPr>
        <p:spPr/>
        <p:txBody>
          <a:bodyPr/>
          <a:lstStyle/>
          <a:p>
            <a:pPr>
              <a:lnSpc>
                <a:spcPct val="80000"/>
              </a:lnSpc>
            </a:pPr>
            <a:r>
              <a:rPr lang="en-US" sz="2800" dirty="0"/>
              <a:t>Some parts of the environment are a public good that no one owns, but anyone can </a:t>
            </a:r>
            <a:r>
              <a:rPr lang="en-US" sz="2800" dirty="0" smtClean="0"/>
              <a:t>damage</a:t>
            </a:r>
            <a:endParaRPr lang="en-US" sz="2800" dirty="0"/>
          </a:p>
          <a:p>
            <a:pPr>
              <a:lnSpc>
                <a:spcPct val="80000"/>
              </a:lnSpc>
            </a:pPr>
            <a:r>
              <a:rPr lang="en-US" sz="2800" dirty="0"/>
              <a:t>The tragedy of the commons occurs when a resource held in common by all, but owned by no one, is overused by individuals, resulting in its degradation</a:t>
            </a:r>
          </a:p>
          <a:p>
            <a:pPr>
              <a:lnSpc>
                <a:spcPct val="80000"/>
              </a:lnSpc>
            </a:pPr>
            <a:r>
              <a:rPr lang="en-US" sz="2800" dirty="0"/>
              <a:t>What happens when environmental regulations in host nations are far inferior to those in the home nation?</a:t>
            </a:r>
          </a:p>
          <a:p>
            <a:pPr>
              <a:lnSpc>
                <a:spcPct val="80000"/>
              </a:lnSpc>
            </a:pPr>
            <a:r>
              <a:rPr lang="en-US" sz="2800" dirty="0"/>
              <a:t>Is it permissible for multinationals to pollute in developing countries simply because there are no regulations against it?</a:t>
            </a:r>
          </a:p>
          <a:p>
            <a:pPr>
              <a:lnSpc>
                <a:spcPct val="80000"/>
              </a:lnSpc>
            </a:pPr>
            <a:endParaRPr lang="en-US" sz="2800" dirty="0"/>
          </a:p>
          <a:p>
            <a:pPr>
              <a:lnSpc>
                <a:spcPct val="80000"/>
              </a:lnSpc>
            </a:pPr>
            <a:endParaRPr lang="en-US" sz="2800" dirty="0"/>
          </a:p>
        </p:txBody>
      </p:sp>
      <p:sp>
        <p:nvSpPr>
          <p:cNvPr id="4" name="Footer Placeholder 3"/>
          <p:cNvSpPr>
            <a:spLocks noGrp="1"/>
          </p:cNvSpPr>
          <p:nvPr>
            <p:ph type="ftr" sz="quarter" idx="11"/>
          </p:nvPr>
        </p:nvSpPr>
        <p:spPr/>
        <p:txBody>
          <a:bodyPr/>
          <a:lstStyle/>
          <a:p>
            <a:r>
              <a:rPr lang="en-US" smtClean="0"/>
              <a:t>Ethical Issues</a:t>
            </a:r>
            <a:endParaRPr lang="en-US"/>
          </a:p>
        </p:txBody>
      </p:sp>
      <p:sp>
        <p:nvSpPr>
          <p:cNvPr id="5" name="Slide Number Placeholder 4"/>
          <p:cNvSpPr>
            <a:spLocks noGrp="1"/>
          </p:cNvSpPr>
          <p:nvPr>
            <p:ph type="sldNum" sz="quarter" idx="12"/>
          </p:nvPr>
        </p:nvSpPr>
        <p:spPr/>
        <p:txBody>
          <a:bodyPr/>
          <a:lstStyle/>
          <a:p>
            <a:r>
              <a:rPr lang="en-US"/>
              <a:t>4-</a:t>
            </a:r>
            <a:fld id="{A754EECC-EAFE-4625-B811-730BAC7E6FD0}" type="slidenum">
              <a:rPr lang="en-US"/>
              <a:pPr/>
              <a:t>7</a:t>
            </a:fld>
            <a:endParaRPr lang="en-US"/>
          </a:p>
        </p:txBody>
      </p:sp>
      <p:sp>
        <p:nvSpPr>
          <p:cNvPr id="6" name="Date Placeholder 5"/>
          <p:cNvSpPr>
            <a:spLocks noGrp="1"/>
          </p:cNvSpPr>
          <p:nvPr>
            <p:ph type="dt" sz="half" idx="10"/>
          </p:nvPr>
        </p:nvSpPr>
        <p:spPr/>
        <p:txBody>
          <a:bodyPr/>
          <a:lstStyle/>
          <a:p>
            <a:r>
              <a:rPr lang="en-US" smtClean="0"/>
              <a:t>September 27,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r>
              <a:rPr lang="en-US" b="1" dirty="0">
                <a:latin typeface="+mn-lt"/>
              </a:rPr>
              <a:t>How Are Ethics Relevant </a:t>
            </a:r>
            <a:br>
              <a:rPr lang="en-US" b="1" dirty="0">
                <a:latin typeface="+mn-lt"/>
              </a:rPr>
            </a:br>
            <a:r>
              <a:rPr lang="en-US" b="1" dirty="0">
                <a:latin typeface="+mn-lt"/>
              </a:rPr>
              <a:t>To Corruption?</a:t>
            </a:r>
          </a:p>
        </p:txBody>
      </p:sp>
      <p:sp>
        <p:nvSpPr>
          <p:cNvPr id="11267" name="Rectangle 3"/>
          <p:cNvSpPr>
            <a:spLocks noGrp="1" noChangeArrowheads="1"/>
          </p:cNvSpPr>
          <p:nvPr>
            <p:ph idx="1"/>
          </p:nvPr>
        </p:nvSpPr>
        <p:spPr/>
        <p:txBody>
          <a:bodyPr>
            <a:normAutofit/>
          </a:bodyPr>
          <a:lstStyle/>
          <a:p>
            <a:pPr>
              <a:lnSpc>
                <a:spcPct val="90000"/>
              </a:lnSpc>
            </a:pPr>
            <a:r>
              <a:rPr lang="en-US" sz="2800" dirty="0" smtClean="0"/>
              <a:t>What is corruption? </a:t>
            </a:r>
          </a:p>
          <a:p>
            <a:pPr lvl="1">
              <a:lnSpc>
                <a:spcPct val="90000"/>
              </a:lnSpc>
            </a:pPr>
            <a:r>
              <a:rPr lang="en-US" sz="2400" dirty="0" smtClean="0"/>
              <a:t>Bribery</a:t>
            </a:r>
          </a:p>
          <a:p>
            <a:pPr lvl="1">
              <a:lnSpc>
                <a:spcPct val="90000"/>
              </a:lnSpc>
            </a:pPr>
            <a:r>
              <a:rPr lang="en-US" sz="2400" dirty="0" smtClean="0"/>
              <a:t>Gifts</a:t>
            </a:r>
          </a:p>
          <a:p>
            <a:pPr lvl="1">
              <a:lnSpc>
                <a:spcPct val="90000"/>
              </a:lnSpc>
            </a:pPr>
            <a:r>
              <a:rPr lang="en-US" sz="2400" dirty="0" smtClean="0"/>
              <a:t>Employment</a:t>
            </a:r>
          </a:p>
          <a:p>
            <a:pPr lvl="1">
              <a:lnSpc>
                <a:spcPct val="90000"/>
              </a:lnSpc>
            </a:pPr>
            <a:r>
              <a:rPr lang="en-US" sz="2400" dirty="0" smtClean="0"/>
              <a:t>Scholarships</a:t>
            </a:r>
          </a:p>
          <a:p>
            <a:pPr>
              <a:lnSpc>
                <a:spcPct val="90000"/>
              </a:lnSpc>
            </a:pPr>
            <a:r>
              <a:rPr lang="en-US" sz="2800" dirty="0" smtClean="0"/>
              <a:t>But</a:t>
            </a:r>
            <a:r>
              <a:rPr lang="en-US" sz="2800" dirty="0"/>
              <a:t>, is it permissible for multinationals to pay government officials facilitating payments if doing so creates local income and jobs</a:t>
            </a:r>
            <a:r>
              <a:rPr lang="en-US" sz="2800" dirty="0" smtClean="0"/>
              <a:t>?</a:t>
            </a:r>
          </a:p>
          <a:p>
            <a:pPr>
              <a:lnSpc>
                <a:spcPct val="90000"/>
              </a:lnSpc>
            </a:pPr>
            <a:r>
              <a:rPr lang="en-US" sz="2800" dirty="0" smtClean="0"/>
              <a:t>What impact does corruption have on an economy? </a:t>
            </a:r>
            <a:endParaRPr lang="en-US" sz="2800" dirty="0"/>
          </a:p>
        </p:txBody>
      </p:sp>
      <p:sp>
        <p:nvSpPr>
          <p:cNvPr id="4" name="Footer Placeholder 3"/>
          <p:cNvSpPr>
            <a:spLocks noGrp="1"/>
          </p:cNvSpPr>
          <p:nvPr>
            <p:ph type="ftr" sz="quarter" idx="11"/>
          </p:nvPr>
        </p:nvSpPr>
        <p:spPr/>
        <p:txBody>
          <a:bodyPr/>
          <a:lstStyle/>
          <a:p>
            <a:r>
              <a:rPr lang="en-US" smtClean="0"/>
              <a:t>Ethical Issues</a:t>
            </a:r>
            <a:endParaRPr lang="en-US"/>
          </a:p>
        </p:txBody>
      </p:sp>
      <p:sp>
        <p:nvSpPr>
          <p:cNvPr id="5" name="Slide Number Placeholder 4"/>
          <p:cNvSpPr>
            <a:spLocks noGrp="1"/>
          </p:cNvSpPr>
          <p:nvPr>
            <p:ph type="sldNum" sz="quarter" idx="12"/>
          </p:nvPr>
        </p:nvSpPr>
        <p:spPr/>
        <p:txBody>
          <a:bodyPr/>
          <a:lstStyle/>
          <a:p>
            <a:r>
              <a:rPr lang="en-US"/>
              <a:t>4-</a:t>
            </a:r>
            <a:fld id="{580EFE03-E84A-4D92-9456-B2D50A67F3A2}" type="slidenum">
              <a:rPr lang="en-US"/>
              <a:pPr/>
              <a:t>8</a:t>
            </a:fld>
            <a:endParaRPr lang="en-US"/>
          </a:p>
        </p:txBody>
      </p:sp>
      <p:sp>
        <p:nvSpPr>
          <p:cNvPr id="6" name="Date Placeholder 5"/>
          <p:cNvSpPr>
            <a:spLocks noGrp="1"/>
          </p:cNvSpPr>
          <p:nvPr>
            <p:ph type="dt" sz="half" idx="10"/>
          </p:nvPr>
        </p:nvSpPr>
        <p:spPr/>
        <p:txBody>
          <a:bodyPr/>
          <a:lstStyle/>
          <a:p>
            <a:r>
              <a:rPr lang="en-US" smtClean="0"/>
              <a:t>September 27,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26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26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267">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26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n-US" b="1" dirty="0">
                <a:latin typeface="+mn-lt"/>
              </a:rPr>
              <a:t>How Are Ethics Relevant </a:t>
            </a:r>
            <a:br>
              <a:rPr lang="en-US" b="1" dirty="0">
                <a:latin typeface="+mn-lt"/>
              </a:rPr>
            </a:br>
            <a:r>
              <a:rPr lang="en-US" b="1" dirty="0">
                <a:latin typeface="+mn-lt"/>
              </a:rPr>
              <a:t>To Moral Obligations?</a:t>
            </a:r>
          </a:p>
        </p:txBody>
      </p:sp>
      <p:sp>
        <p:nvSpPr>
          <p:cNvPr id="12291" name="Rectangle 3"/>
          <p:cNvSpPr>
            <a:spLocks noGrp="1" noChangeArrowheads="1"/>
          </p:cNvSpPr>
          <p:nvPr>
            <p:ph idx="1"/>
          </p:nvPr>
        </p:nvSpPr>
        <p:spPr/>
        <p:txBody>
          <a:bodyPr/>
          <a:lstStyle/>
          <a:p>
            <a:pPr>
              <a:lnSpc>
                <a:spcPct val="90000"/>
              </a:lnSpc>
            </a:pPr>
            <a:r>
              <a:rPr lang="en-US" dirty="0"/>
              <a:t>Social responsibility </a:t>
            </a:r>
            <a:endParaRPr lang="en-US" dirty="0" smtClean="0"/>
          </a:p>
          <a:p>
            <a:pPr>
              <a:lnSpc>
                <a:spcPct val="90000"/>
              </a:lnSpc>
            </a:pPr>
            <a:r>
              <a:rPr lang="en-US" dirty="0"/>
              <a:t>N</a:t>
            </a:r>
            <a:r>
              <a:rPr lang="en-US" dirty="0" smtClean="0"/>
              <a:t>oblesse oblige</a:t>
            </a:r>
          </a:p>
          <a:p>
            <a:pPr>
              <a:lnSpc>
                <a:spcPct val="90000"/>
              </a:lnSpc>
            </a:pPr>
            <a:r>
              <a:rPr lang="en-US" dirty="0" smtClean="0"/>
              <a:t>But</a:t>
            </a:r>
            <a:r>
              <a:rPr lang="en-US" dirty="0"/>
              <a:t>, are multinationals morally required to use their power to enhance local welfare?</a:t>
            </a:r>
          </a:p>
          <a:p>
            <a:pPr>
              <a:lnSpc>
                <a:spcPct val="90000"/>
              </a:lnSpc>
            </a:pPr>
            <a:endParaRPr lang="en-US" sz="2400" dirty="0"/>
          </a:p>
        </p:txBody>
      </p:sp>
      <p:sp>
        <p:nvSpPr>
          <p:cNvPr id="4" name="Footer Placeholder 3"/>
          <p:cNvSpPr>
            <a:spLocks noGrp="1"/>
          </p:cNvSpPr>
          <p:nvPr>
            <p:ph type="ftr" sz="quarter" idx="11"/>
          </p:nvPr>
        </p:nvSpPr>
        <p:spPr/>
        <p:txBody>
          <a:bodyPr/>
          <a:lstStyle/>
          <a:p>
            <a:r>
              <a:rPr lang="en-US" smtClean="0"/>
              <a:t>Ethical Issues</a:t>
            </a:r>
            <a:endParaRPr lang="en-US"/>
          </a:p>
        </p:txBody>
      </p:sp>
      <p:sp>
        <p:nvSpPr>
          <p:cNvPr id="5" name="Slide Number Placeholder 4"/>
          <p:cNvSpPr>
            <a:spLocks noGrp="1"/>
          </p:cNvSpPr>
          <p:nvPr>
            <p:ph type="sldNum" sz="quarter" idx="12"/>
          </p:nvPr>
        </p:nvSpPr>
        <p:spPr/>
        <p:txBody>
          <a:bodyPr/>
          <a:lstStyle/>
          <a:p>
            <a:r>
              <a:rPr lang="en-US"/>
              <a:t>4-</a:t>
            </a:r>
            <a:fld id="{B9EB4A26-B3FB-47E7-94D9-781BACEB0EEA}" type="slidenum">
              <a:rPr lang="en-US"/>
              <a:pPr/>
              <a:t>9</a:t>
            </a:fld>
            <a:endParaRPr lang="en-US"/>
          </a:p>
        </p:txBody>
      </p:sp>
      <p:sp>
        <p:nvSpPr>
          <p:cNvPr id="6" name="Date Placeholder 5"/>
          <p:cNvSpPr>
            <a:spLocks noGrp="1"/>
          </p:cNvSpPr>
          <p:nvPr>
            <p:ph type="dt" sz="half" idx="10"/>
          </p:nvPr>
        </p:nvSpPr>
        <p:spPr/>
        <p:txBody>
          <a:bodyPr/>
          <a:lstStyle/>
          <a:p>
            <a:r>
              <a:rPr lang="en-US" smtClean="0"/>
              <a:t>September 27, 2011</a:t>
            </a: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2142</TotalTime>
  <Words>2045</Words>
  <Application>Microsoft Office PowerPoint</Application>
  <PresentationFormat>On-screen Show (4:3)</PresentationFormat>
  <Paragraphs>142</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Ethical Issues in International Business </vt:lpstr>
      <vt:lpstr>What Is Ethics?</vt:lpstr>
      <vt:lpstr>Which Ethical Issues Are Most Relevant To International Firms? </vt:lpstr>
      <vt:lpstr>How Are Ethics Relevant  To Employment Practices?</vt:lpstr>
      <vt:lpstr>How Are Ethics Relevant  To Human Rights?</vt:lpstr>
      <vt:lpstr>Unocal</vt:lpstr>
      <vt:lpstr>How Are Ethics Relevant  To Environmental Regulations?</vt:lpstr>
      <vt:lpstr>How Are Ethics Relevant  To Corruption?</vt:lpstr>
      <vt:lpstr>How Are Ethics Relevant  To Moral Obligations?</vt:lpstr>
    </vt:vector>
  </TitlesOfParts>
  <Company>The McGraw-Hill Companies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megan_richter</dc:creator>
  <cp:lastModifiedBy>Thittelman</cp:lastModifiedBy>
  <cp:revision>27</cp:revision>
  <dcterms:created xsi:type="dcterms:W3CDTF">2009-08-20T20:27:24Z</dcterms:created>
  <dcterms:modified xsi:type="dcterms:W3CDTF">2011-09-27T12:23:44Z</dcterms:modified>
</cp:coreProperties>
</file>