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257" r:id="rId2"/>
    <p:sldId id="285" r:id="rId3"/>
    <p:sldId id="350" r:id="rId4"/>
    <p:sldId id="258" r:id="rId5"/>
    <p:sldId id="351" r:id="rId6"/>
    <p:sldId id="352" r:id="rId7"/>
    <p:sldId id="311" r:id="rId8"/>
    <p:sldId id="320" r:id="rId9"/>
    <p:sldId id="405" r:id="rId10"/>
    <p:sldId id="377" r:id="rId11"/>
    <p:sldId id="376" r:id="rId12"/>
    <p:sldId id="354" r:id="rId13"/>
    <p:sldId id="358" r:id="rId14"/>
    <p:sldId id="359" r:id="rId15"/>
    <p:sldId id="398" r:id="rId16"/>
    <p:sldId id="400" r:id="rId17"/>
    <p:sldId id="401" r:id="rId18"/>
    <p:sldId id="402" r:id="rId19"/>
    <p:sldId id="356" r:id="rId20"/>
    <p:sldId id="360" r:id="rId21"/>
    <p:sldId id="361" r:id="rId22"/>
    <p:sldId id="362" r:id="rId23"/>
    <p:sldId id="363" r:id="rId24"/>
    <p:sldId id="364" r:id="rId25"/>
    <p:sldId id="365" r:id="rId26"/>
    <p:sldId id="366" r:id="rId27"/>
    <p:sldId id="367" r:id="rId28"/>
    <p:sldId id="369" r:id="rId29"/>
    <p:sldId id="370" r:id="rId30"/>
    <p:sldId id="371" r:id="rId31"/>
    <p:sldId id="338" r:id="rId32"/>
    <p:sldId id="379" r:id="rId33"/>
    <p:sldId id="380" r:id="rId34"/>
    <p:sldId id="381" r:id="rId35"/>
    <p:sldId id="382" r:id="rId36"/>
    <p:sldId id="383" r:id="rId37"/>
    <p:sldId id="384" r:id="rId38"/>
    <p:sldId id="385" r:id="rId39"/>
    <p:sldId id="406" r:id="rId40"/>
    <p:sldId id="386" r:id="rId41"/>
    <p:sldId id="407" r:id="rId42"/>
    <p:sldId id="378" r:id="rId43"/>
    <p:sldId id="339" r:id="rId44"/>
    <p:sldId id="340" r:id="rId45"/>
    <p:sldId id="392" r:id="rId46"/>
    <p:sldId id="394" r:id="rId47"/>
    <p:sldId id="396" r:id="rId48"/>
    <p:sldId id="397" r:id="rId49"/>
    <p:sldId id="389" r:id="rId50"/>
    <p:sldId id="390" r:id="rId51"/>
    <p:sldId id="391" r:id="rId52"/>
    <p:sldId id="348" r:id="rId53"/>
    <p:sldId id="387" r:id="rId54"/>
    <p:sldId id="388" r:id="rId55"/>
    <p:sldId id="337" r:id="rId56"/>
    <p:sldId id="342" r:id="rId57"/>
    <p:sldId id="344" r:id="rId58"/>
    <p:sldId id="341" r:id="rId59"/>
    <p:sldId id="373" r:id="rId60"/>
    <p:sldId id="345" r:id="rId61"/>
    <p:sldId id="346" r:id="rId62"/>
    <p:sldId id="347" r:id="rId63"/>
    <p:sldId id="403" r:id="rId6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552" autoAdjust="0"/>
  </p:normalViewPr>
  <p:slideViewPr>
    <p:cSldViewPr showGuides="1">
      <p:cViewPr varScale="1">
        <p:scale>
          <a:sx n="66" d="100"/>
          <a:sy n="66" d="100"/>
        </p:scale>
        <p:origin x="-636"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B44970-FCF1-4FD1-9378-FCD063E1F966}" type="datetimeFigureOut">
              <a:rPr lang="en-CA" smtClean="0"/>
              <a:pPr/>
              <a:t>15/05/2013</a:t>
            </a:fld>
            <a:endParaRPr lang="en-C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A01058-0036-48CE-9DBD-40508DE7945C}" type="slidenum">
              <a:rPr lang="en-CA" smtClean="0"/>
              <a:pPr/>
              <a:t>‹#›</a:t>
            </a:fld>
            <a:endParaRPr lang="en-CA" dirty="0"/>
          </a:p>
        </p:txBody>
      </p:sp>
    </p:spTree>
    <p:extLst>
      <p:ext uri="{BB962C8B-B14F-4D97-AF65-F5344CB8AC3E}">
        <p14:creationId xmlns:p14="http://schemas.microsoft.com/office/powerpoint/2010/main" val="3083140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threadless.com/product/2801/Love_is_Love/tab,guys/style,shirt"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huffingtonpost.com/2012/05/13/nypd-stop-and-frisks-15-shocking-facts_n_1513362.html?ref=new-york&amp;ref=new-york"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abcnews.go.com/US/nypds-controversial-stop-frisk-policy-racial-profiling-proactive/story?id=19084229"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angus-reid.com/wp-content/uploads/2012/03/2012.03.22_Politics_CAN.pdf"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angus-reid.com/wp-content/uploads/2012/03/2012.03.22_Politics_CAN.pdf"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ars.els-cdn.com/content/image/1-s2.0-S0262885698001012-gr2.gif"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threadless.com/product/3591/Tales_of_the_Ordinary/tab,guys/style,shirt"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threadless.com/product/1784/As_Fast_As_I_Can/tab,guys/style,shirt"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scientificamerican.com/media/inline/what-makes-us-human_1.jpg"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farm7.static.flickr.com/6091/6276021227_c312a7410e.jpg" TargetMode="External"/><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cdn.net/ev/assets/images/vectors/afbig/fac24e4bf118b391be3575a3b29a24e5-tree-silhouettes-clip-art.jpg"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www.cites.org/gallery/speciespics/mammal/large/javan_gibbon_L.jpg" TargetMode="External"/><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en.wikipedia.org/wiki/File:Homology.jpg" TargetMode="External"/><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5</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http://www.threadless.com/product/2801/Love_is_Love/tab,guys/style,shirt</a:t>
            </a:r>
            <a:endParaRPr lang="en-US"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7</a:t>
            </a:fld>
            <a:endParaRPr lang="en-CA"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http://www.huffingtonpost.com/2012/05/13/nypd-stop-and-frisks-15-shocking-facts_n_1513362.html?ref=new-york&amp;ref=new-york</a:t>
            </a:r>
            <a:endParaRPr lang="en-CA" dirty="0" smtClean="0"/>
          </a:p>
          <a:p>
            <a:r>
              <a:rPr lang="en-US" dirty="0" smtClean="0">
                <a:hlinkClick r:id="rId4"/>
              </a:rPr>
              <a:t>http://abcnews.go.com/US/nypds-controversial-stop-frisk-policy-racial-profiling-proactive/story?id=19084229#.UZOTQ7WThAo</a:t>
            </a:r>
            <a:endParaRPr lang="en-CA" dirty="0" smtClean="0"/>
          </a:p>
          <a:p>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9</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http://www.angus-reid.com/wp-content/uploads/2012/03/2012.03.22_Politics_CAN.pdf</a:t>
            </a:r>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10</a:t>
            </a:fld>
            <a:endParaRPr lang="en-CA"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http://www.angus-reid.com/wp-content/uploads/2012/03/2012.03.22_Politics_CAN.pdf</a:t>
            </a:r>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11</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http://ars.els-cdn.com/content/image/1-s2.0-S0262885698001012-gr2.gif</a:t>
            </a:r>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19</a:t>
            </a:fld>
            <a:endParaRPr lang="en-CA"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http://www.threadless.com/product/3591/Tales_of_the_Ordinary/tab,guys/style,shirt</a:t>
            </a:r>
            <a:endParaRPr lang="en-US"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31</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hlinkClick r:id="rId3"/>
              </a:rPr>
              <a:t>http://www.threadless.com/product/1784/As_Fast_As_I_Can/tab,guys/style,shirt</a:t>
            </a:r>
            <a:endParaRPr lang="en-US" dirty="0" smtClean="0"/>
          </a:p>
          <a:p>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44</a:t>
            </a:fld>
            <a:endParaRPr lang="en-CA"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http://www.scientificamerican.com/media/inline/what-makes-us-human_1.jpg</a:t>
            </a:r>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47</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http://farm7.static.flickr.com/6091/6276021227_c312a7410e.jpg</a:t>
            </a:r>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48</a:t>
            </a:fld>
            <a:endParaRPr lang="en-CA"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http://wwwcdn.net/ev/assets/images/vectors/afbig/fac24e4bf118b391be3575a3b29a24e5-tree-silhouettes-clip-art.jpg</a:t>
            </a:r>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49</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http://www.cites.org/gallery/speciespics/mammal/large/javan_gibbon_L.jpg</a:t>
            </a:r>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53</a:t>
            </a:fld>
            <a:endParaRPr lang="en-CA"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http://en.wikipedia.org/wiki/File:Homology.jpg</a:t>
            </a:r>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54</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55</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65084940-205E-4F2A-AD18-4366AF03F399}" type="slidenum">
              <a:rPr lang="en-CA" smtClean="0"/>
              <a:pPr/>
              <a:t>‹#›</a:t>
            </a:fld>
            <a:endParaRPr lang="en-C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endParaRPr lang="en-CA" dirty="0"/>
          </a:p>
        </p:txBody>
      </p:sp>
      <p:sp>
        <p:nvSpPr>
          <p:cNvPr id="8" name="Footer Placeholder 7"/>
          <p:cNvSpPr>
            <a:spLocks noGrp="1"/>
          </p:cNvSpPr>
          <p:nvPr>
            <p:ph type="ftr" sz="quarter" idx="11"/>
          </p:nvPr>
        </p:nvSpPr>
        <p:spPr/>
        <p:txBody>
          <a:bodyPr/>
          <a:lstStyle/>
          <a:p>
            <a:endParaRPr lang="en-CA" dirty="0"/>
          </a:p>
        </p:txBody>
      </p:sp>
      <p:sp>
        <p:nvSpPr>
          <p:cNvPr id="9" name="Slide Number Placeholder 8"/>
          <p:cNvSpPr>
            <a:spLocks noGrp="1"/>
          </p:cNvSpPr>
          <p:nvPr>
            <p:ph type="sldNum" sz="quarter" idx="12"/>
          </p:nvPr>
        </p:nvSpPr>
        <p:spPr/>
        <p:txBody>
          <a:bodyPr/>
          <a:lstStyle/>
          <a:p>
            <a:fld id="{65084940-205E-4F2A-AD18-4366AF03F399}" type="slidenum">
              <a:rPr lang="en-CA" smtClean="0"/>
              <a:pPr/>
              <a:t>‹#›</a:t>
            </a:fld>
            <a:endParaRPr lang="en-CA"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endParaRPr lang="en-CA" dirty="0"/>
          </a:p>
        </p:txBody>
      </p:sp>
      <p:sp>
        <p:nvSpPr>
          <p:cNvPr id="4" name="Footer Placeholder 3"/>
          <p:cNvSpPr>
            <a:spLocks noGrp="1"/>
          </p:cNvSpPr>
          <p:nvPr>
            <p:ph type="ftr" sz="quarter" idx="11"/>
          </p:nvPr>
        </p:nvSpPr>
        <p:spPr/>
        <p:txBody>
          <a:bodyPr/>
          <a:lstStyle/>
          <a:p>
            <a:endParaRPr lang="en-CA" dirty="0"/>
          </a:p>
        </p:txBody>
      </p:sp>
      <p:sp>
        <p:nvSpPr>
          <p:cNvPr id="5" name="Slide Number Placeholder 4"/>
          <p:cNvSpPr>
            <a:spLocks noGrp="1"/>
          </p:cNvSpPr>
          <p:nvPr>
            <p:ph type="sldNum" sz="quarter" idx="12"/>
          </p:nvPr>
        </p:nvSpPr>
        <p:spPr/>
        <p:txBody>
          <a:bodyPr/>
          <a:lstStyle/>
          <a:p>
            <a:fld id="{65084940-205E-4F2A-AD18-4366AF03F399}" type="slidenum">
              <a:rPr lang="en-CA" smtClean="0"/>
              <a:pPr/>
              <a:t>‹#›</a:t>
            </a:fld>
            <a:endParaRPr lang="en-C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CA" dirty="0"/>
          </a:p>
        </p:txBody>
      </p:sp>
      <p:sp>
        <p:nvSpPr>
          <p:cNvPr id="3" name="Footer Placeholder 2"/>
          <p:cNvSpPr>
            <a:spLocks noGrp="1"/>
          </p:cNvSpPr>
          <p:nvPr>
            <p:ph type="ftr" sz="quarter" idx="11"/>
          </p:nvPr>
        </p:nvSpPr>
        <p:spPr/>
        <p:txBody>
          <a:bodyPr/>
          <a:lstStyle/>
          <a:p>
            <a:endParaRPr lang="en-CA"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a:t>
            </a:fld>
            <a:endParaRPr lang="en-C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65084940-205E-4F2A-AD18-4366AF03F399}" type="slidenum">
              <a:rPr lang="en-CA" smtClean="0"/>
              <a:pPr/>
              <a:t>‹#›</a:t>
            </a:fld>
            <a:endParaRPr lang="en-C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fld id="{65084940-205E-4F2A-AD18-4366AF03F399}" type="slidenum">
              <a:rPr lang="en-CA" smtClean="0"/>
              <a:pPr/>
              <a:t>‹#›</a:t>
            </a:fld>
            <a:endParaRPr lang="en-C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447800" y="80963"/>
            <a:ext cx="7467600" cy="9779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228600" y="1219200"/>
            <a:ext cx="4267200" cy="5181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219200"/>
            <a:ext cx="4267200" cy="5181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Footer Placeholder 4"/>
          <p:cNvSpPr>
            <a:spLocks noGrp="1"/>
          </p:cNvSpPr>
          <p:nvPr>
            <p:ph type="ftr" sz="quarter" idx="10"/>
          </p:nvPr>
        </p:nvSpPr>
        <p:spPr>
          <a:xfrm>
            <a:off x="76200" y="6553200"/>
            <a:ext cx="8912225" cy="247650"/>
          </a:xfrm>
        </p:spPr>
        <p:txBody>
          <a:bodyPr/>
          <a:lstStyle>
            <a:lvl1pPr>
              <a:defRPr/>
            </a:lvl1pPr>
          </a:lstStyle>
          <a:p>
            <a:endParaRPr lang="en-US" b="1"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C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084940-205E-4F2A-AD18-4366AF03F399}" type="slidenum">
              <a:rPr lang="en-CA" smtClean="0"/>
              <a:pPr/>
              <a:t>‹#›</a:t>
            </a:fld>
            <a:endParaRPr lang="en-CA"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en.wikipedia.org/wiki/File:Deweytruman12.jpg" TargetMode="Externa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8.emf"/><Relationship Id="rId4" Type="http://schemas.openxmlformats.org/officeDocument/2006/relationships/oleObject" Target="../embeddings/Microsoft_Excel_97-2003_Worksheet1.xls"/></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19.emf"/><Relationship Id="rId4" Type="http://schemas.openxmlformats.org/officeDocument/2006/relationships/oleObject" Target="../embeddings/Microsoft_Excel_97-2003_Worksheet2.xls"/></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20.emf"/><Relationship Id="rId4" Type="http://schemas.openxmlformats.org/officeDocument/2006/relationships/oleObject" Target="../embeddings/Microsoft_Excel_97-2003_Worksheet3.xls"/></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4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39.jpeg"/></Relationships>
</file>

<file path=ppt/slides/_rels/slide4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4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6.jpeg"/><Relationship Id="rId4" Type="http://schemas.openxmlformats.org/officeDocument/2006/relationships/image" Target="../media/image45.jpeg"/></Relationships>
</file>

<file path=ppt/slides/_rels/slide5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51.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jpe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jpeg"/></Relationships>
</file>

<file path=ppt/slides/_rels/slide5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55.jpeg"/></Relationships>
</file>

<file path=ppt/slides/_rels/slide5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5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www.sciencemag.org/content/suppl/2006/03/01/311.5765.1297.DC1/1123007s1.mpg" TargetMode="External"/><Relationship Id="rId2" Type="http://schemas.openxmlformats.org/officeDocument/2006/relationships/image" Target="../media/image63.png"/><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59.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www.youtube.com/watch?v=sc6VYHTlUOo" TargetMode="External"/><Relationship Id="rId2" Type="http://schemas.openxmlformats.org/officeDocument/2006/relationships/image" Target="../media/image67.png"/><Relationship Id="rId1" Type="http://schemas.openxmlformats.org/officeDocument/2006/relationships/slideLayout" Target="../slideLayouts/slideLayout2.xml"/><Relationship Id="rId4" Type="http://schemas.openxmlformats.org/officeDocument/2006/relationships/hyperlink" Target="http://www.youtube.com/watch?v=XD95VPiS1aY"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hyperlink" Target="http://www.youtube.com/watch?v=EZSk7oCNaHg&amp;feature=related" TargetMode="External"/><Relationship Id="rId1" Type="http://schemas.openxmlformats.org/officeDocument/2006/relationships/slideLayout" Target="../slideLayouts/slideLayout2.xml"/><Relationship Id="rId4" Type="http://schemas.openxmlformats.org/officeDocument/2006/relationships/hyperlink" Target="http://www.youtube.com/watch?v=cpgCQj-sgqk&amp;feature=related" TargetMode="Externa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71600" y="2346449"/>
            <a:ext cx="7776864" cy="1946647"/>
          </a:xfrm>
        </p:spPr>
        <p:txBody>
          <a:bodyPr>
            <a:noAutofit/>
          </a:bodyPr>
          <a:lstStyle/>
          <a:p>
            <a:pPr algn="r"/>
            <a:r>
              <a:rPr lang="en-US" dirty="0" smtClean="0"/>
              <a:t>Participant Selection:</a:t>
            </a:r>
            <a:br>
              <a:rPr lang="en-US" dirty="0" smtClean="0"/>
            </a:br>
            <a:r>
              <a:rPr lang="en-US" dirty="0" smtClean="0"/>
              <a:t>Where My Peeps At?</a:t>
            </a:r>
            <a:endParaRPr lang="en-US" dirty="0"/>
          </a:p>
        </p:txBody>
      </p:sp>
      <p:sp>
        <p:nvSpPr>
          <p:cNvPr id="5" name="Subtitle 2"/>
          <p:cNvSpPr>
            <a:spLocks noGrp="1"/>
          </p:cNvSpPr>
          <p:nvPr>
            <p:ph type="subTitle" idx="1"/>
          </p:nvPr>
        </p:nvSpPr>
        <p:spPr>
          <a:xfrm>
            <a:off x="1371600" y="4581128"/>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2"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dirty="0" smtClean="0">
                <a:solidFill>
                  <a:srgbClr val="800000"/>
                </a:solidFill>
                <a:latin typeface="Lucida Sans" pitchFamily="34" charset="0"/>
              </a:rPr>
              <a:t>PSYC/NEURO2001 Weds 14:30-17:30</a:t>
            </a:r>
            <a:endParaRPr lang="en-US" sz="2800" b="1" dirty="0">
              <a:solidFill>
                <a:srgbClr val="800000"/>
              </a:solidFill>
              <a:latin typeface="Lucida Sans" pitchFamily="34" charset="0"/>
            </a:endParaRPr>
          </a:p>
        </p:txBody>
      </p:sp>
      <p:sp>
        <p:nvSpPr>
          <p:cNvPr id="10" name="Slide Number Placeholder 9"/>
          <p:cNvSpPr>
            <a:spLocks noGrp="1"/>
          </p:cNvSpPr>
          <p:nvPr>
            <p:ph type="sldNum" sz="quarter" idx="12"/>
          </p:nvPr>
        </p:nvSpPr>
        <p:spPr/>
        <p:txBody>
          <a:bodyPr/>
          <a:lstStyle/>
          <a:p>
            <a:fld id="{65084940-205E-4F2A-AD18-4366AF03F399}" type="slidenum">
              <a:rPr lang="en-CA" smtClean="0"/>
              <a:pPr/>
              <a:t>1</a:t>
            </a:fld>
            <a:endParaRPr lang="en-CA"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sz="1200" dirty="0" smtClean="0"/>
          </a:p>
          <a:p>
            <a:r>
              <a:rPr lang="en-US" dirty="0" smtClean="0"/>
              <a:t>Today is the day that I… show you movies!</a:t>
            </a:r>
          </a:p>
          <a:p>
            <a:endParaRPr lang="en-US" sz="1200" dirty="0" smtClean="0"/>
          </a:p>
          <a:p>
            <a:r>
              <a:rPr lang="en-US" dirty="0" smtClean="0"/>
              <a:t>I’ll be talking about animal participants and I will show you a variety of clips to illustrate how they can perform task</a:t>
            </a:r>
          </a:p>
          <a:p>
            <a:endParaRPr lang="en-US" sz="1200" dirty="0" smtClean="0"/>
          </a:p>
          <a:p>
            <a:r>
              <a:rPr lang="en-US" dirty="0" smtClean="0"/>
              <a:t>But first, some math!</a:t>
            </a:r>
          </a:p>
          <a:p>
            <a:endParaRPr lang="en-US"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Pre-Lecture Warning</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2</a:t>
            </a:fld>
            <a:endParaRPr lang="en-CA"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smtClean="0"/>
          </a:p>
          <a:p>
            <a:r>
              <a:rPr lang="en-US" dirty="0" smtClean="0"/>
              <a:t>Population and Sample Population</a:t>
            </a:r>
          </a:p>
          <a:p>
            <a:endParaRPr lang="en-US" sz="1200" dirty="0" smtClean="0"/>
          </a:p>
          <a:p>
            <a:r>
              <a:rPr lang="en-US" dirty="0" smtClean="0"/>
              <a:t>Sampling Techniques</a:t>
            </a:r>
          </a:p>
          <a:p>
            <a:endParaRPr lang="en-US" sz="1200" dirty="0" smtClean="0"/>
          </a:p>
          <a:p>
            <a:r>
              <a:rPr lang="en-US" dirty="0" smtClean="0"/>
              <a:t>Representativeness of Sample</a:t>
            </a:r>
          </a:p>
          <a:p>
            <a:endParaRPr lang="en-US" sz="1200" dirty="0" smtClean="0"/>
          </a:p>
          <a:p>
            <a:r>
              <a:rPr lang="en-US" dirty="0" smtClean="0"/>
              <a:t>Animal Models</a:t>
            </a:r>
            <a:endParaRPr lang="en-US"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3</a:t>
            </a:fld>
            <a:endParaRPr lang="en-CA"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“Population, when unchecked, increases in a geometrical ratio.”</a:t>
            </a:r>
          </a:p>
          <a:p>
            <a:endParaRPr lang="en-CA" sz="2400" dirty="0" smtClean="0"/>
          </a:p>
          <a:p>
            <a:r>
              <a:rPr lang="en-CA" sz="2400" dirty="0" smtClean="0"/>
              <a:t>- Thomas Malthus</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ea typeface="+mj-ea"/>
                <a:cs typeface="+mj-cs"/>
              </a:rPr>
              <a:t>Human Participant Selection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4</a:t>
            </a:fld>
            <a:endParaRPr lang="en-CA"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268760"/>
            <a:ext cx="8424936" cy="5184576"/>
          </a:xfrm>
        </p:spPr>
        <p:txBody>
          <a:bodyPr>
            <a:normAutofit lnSpcReduction="10000"/>
          </a:bodyPr>
          <a:lstStyle/>
          <a:p>
            <a:r>
              <a:rPr lang="en-CA" sz="2600" b="1" dirty="0" smtClean="0"/>
              <a:t>Population:</a:t>
            </a:r>
            <a:r>
              <a:rPr lang="en-CA" sz="2600" dirty="0" smtClean="0"/>
              <a:t> </a:t>
            </a:r>
            <a:r>
              <a:rPr lang="en-US" sz="2600" dirty="0" smtClean="0"/>
              <a:t>The set of individuals of interest to a researcher. A set of entities concerning which statistical inferences are to be drawn.</a:t>
            </a:r>
          </a:p>
          <a:p>
            <a:pPr lvl="1"/>
            <a:r>
              <a:rPr lang="en-CA" sz="2200" dirty="0" smtClean="0"/>
              <a:t>Living Things</a:t>
            </a:r>
          </a:p>
          <a:p>
            <a:pPr lvl="1"/>
            <a:r>
              <a:rPr lang="en-CA" sz="2200" dirty="0" smtClean="0"/>
              <a:t>Humans</a:t>
            </a:r>
          </a:p>
          <a:p>
            <a:pPr lvl="1"/>
            <a:r>
              <a:rPr lang="en-CA" sz="2200" dirty="0" smtClean="0"/>
              <a:t>Ottawa Residents</a:t>
            </a:r>
          </a:p>
          <a:p>
            <a:pPr lvl="1"/>
            <a:r>
              <a:rPr lang="en-CA" sz="2200" dirty="0" smtClean="0"/>
              <a:t>The students registered in PSYC 2001 A &amp; T at Carleton University</a:t>
            </a:r>
          </a:p>
          <a:p>
            <a:pPr lvl="1"/>
            <a:endParaRPr lang="en-CA" sz="1200" dirty="0" smtClean="0"/>
          </a:p>
          <a:p>
            <a:r>
              <a:rPr lang="en-CA" sz="2600" dirty="0" smtClean="0"/>
              <a:t>In psychology, we typically try to obtain samples that represent the general population, we also frequently consider special populations:</a:t>
            </a:r>
          </a:p>
          <a:p>
            <a:pPr lvl="1"/>
            <a:r>
              <a:rPr lang="en-CA" sz="2600" dirty="0" smtClean="0"/>
              <a:t>e.g., Children, Dangerous Offenders, Dyslexics, Developmentally Delayed</a:t>
            </a:r>
            <a:endParaRPr lang="en-US" sz="2600"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Population</a:t>
            </a:r>
            <a:endParaRPr lang="en-US" sz="3000" b="1" dirty="0">
              <a:solidFill>
                <a:schemeClr val="bg1"/>
              </a:solidFill>
              <a:latin typeface="Lucida Sans" pitchFamily="34" charset="0"/>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5</a:t>
            </a:fld>
            <a:endParaRPr lang="en-CA"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CA" dirty="0" smtClean="0"/>
              <a:t>For multiple reasons, it is not typically possible to test entire populations. Instead, samples are obtained.</a:t>
            </a:r>
          </a:p>
          <a:p>
            <a:endParaRPr lang="en-CA" sz="1600" dirty="0" smtClean="0"/>
          </a:p>
          <a:p>
            <a:r>
              <a:rPr lang="en-CA" b="1" dirty="0" smtClean="0"/>
              <a:t>Sample. </a:t>
            </a:r>
            <a:r>
              <a:rPr lang="en-CA" dirty="0" smtClean="0"/>
              <a:t>A </a:t>
            </a:r>
            <a:r>
              <a:rPr lang="en-US" dirty="0" smtClean="0"/>
              <a:t>subset of a population.</a:t>
            </a:r>
          </a:p>
          <a:p>
            <a:endParaRPr lang="en-US" sz="1600" dirty="0" smtClean="0"/>
          </a:p>
          <a:p>
            <a:r>
              <a:rPr lang="en-US" b="1" dirty="0" smtClean="0"/>
              <a:t>Sampling. </a:t>
            </a:r>
            <a:r>
              <a:rPr lang="en-US" dirty="0" smtClean="0"/>
              <a:t>The variety of ways of selecting individuals to participate in a research study.</a:t>
            </a:r>
          </a:p>
          <a:p>
            <a:endParaRPr lang="en-US" sz="1600" dirty="0" smtClean="0"/>
          </a:p>
          <a:p>
            <a:r>
              <a:rPr lang="en-CA" dirty="0" smtClean="0"/>
              <a:t>How can we know that a sample actually reflects the entire population?</a:t>
            </a:r>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Sampling</a:t>
            </a:r>
            <a:endParaRPr lang="en-US" sz="3000" b="1" dirty="0">
              <a:solidFill>
                <a:schemeClr val="bg1"/>
              </a:solidFill>
              <a:latin typeface="Lucida Sans" pitchFamily="34" charset="0"/>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6</a:t>
            </a:fld>
            <a:endParaRPr lang="en-CA"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7904" y="1268760"/>
            <a:ext cx="5040560" cy="2664296"/>
          </a:xfrm>
        </p:spPr>
        <p:txBody>
          <a:bodyPr>
            <a:normAutofit/>
          </a:bodyPr>
          <a:lstStyle/>
          <a:p>
            <a:endParaRPr lang="en-US" sz="2800" b="1" dirty="0" smtClean="0"/>
          </a:p>
          <a:p>
            <a:r>
              <a:rPr lang="en-US" sz="2800" b="1" dirty="0" smtClean="0"/>
              <a:t>Representative sample</a:t>
            </a:r>
            <a:r>
              <a:rPr lang="en-US" sz="2800" dirty="0" smtClean="0"/>
              <a:t>: A</a:t>
            </a:r>
            <a:r>
              <a:rPr lang="en-CA" sz="2800" dirty="0" smtClean="0"/>
              <a:t> sample whose characteristics reflect those of the population.</a:t>
            </a:r>
          </a:p>
          <a:p>
            <a:endParaRPr lang="en-CA" sz="1200" dirty="0" smtClean="0"/>
          </a:p>
          <a:p>
            <a:endParaRPr lang="en-US" sz="2800"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Representative Sample</a:t>
            </a:r>
            <a:endParaRPr lang="en-US" sz="3000" b="1" dirty="0">
              <a:solidFill>
                <a:schemeClr val="bg1"/>
              </a:solidFill>
              <a:latin typeface="Lucida Sans" pitchFamily="34" charset="0"/>
            </a:endParaRPr>
          </a:p>
        </p:txBody>
      </p:sp>
      <p:pic>
        <p:nvPicPr>
          <p:cNvPr id="29699" name="Picture 3"/>
          <p:cNvPicPr>
            <a:picLocks noChangeAspect="1" noChangeArrowheads="1"/>
          </p:cNvPicPr>
          <p:nvPr/>
        </p:nvPicPr>
        <p:blipFill>
          <a:blip r:embed="rId3" cstate="print"/>
          <a:srcRect/>
          <a:stretch>
            <a:fillRect/>
          </a:stretch>
        </p:blipFill>
        <p:spPr bwMode="auto">
          <a:xfrm>
            <a:off x="251520" y="1710712"/>
            <a:ext cx="3384376" cy="3950536"/>
          </a:xfrm>
          <a:prstGeom prst="rect">
            <a:avLst/>
          </a:prstGeom>
          <a:noFill/>
          <a:ln w="9525">
            <a:noFill/>
            <a:miter lim="800000"/>
            <a:headEnd/>
            <a:tailEnd/>
          </a:ln>
        </p:spPr>
      </p:pic>
      <p:graphicFrame>
        <p:nvGraphicFramePr>
          <p:cNvPr id="6" name="Group 64"/>
          <p:cNvGraphicFramePr>
            <a:graphicFrameLocks/>
          </p:cNvGraphicFramePr>
          <p:nvPr/>
        </p:nvGraphicFramePr>
        <p:xfrm>
          <a:off x="4067944" y="3717032"/>
          <a:ext cx="4361476" cy="2385848"/>
        </p:xfrm>
        <a:graphic>
          <a:graphicData uri="http://schemas.openxmlformats.org/drawingml/2006/table">
            <a:tbl>
              <a:tblPr/>
              <a:tblGrid>
                <a:gridCol w="2067939"/>
                <a:gridCol w="225598"/>
                <a:gridCol w="2067939"/>
              </a:tblGrid>
              <a:tr h="64632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000" b="1" i="0" u="none" strike="noStrike" cap="none" normalizeH="0" baseline="0" dirty="0" smtClean="0">
                          <a:ln>
                            <a:noFill/>
                          </a:ln>
                          <a:solidFill>
                            <a:schemeClr val="bg1"/>
                          </a:solidFill>
                          <a:effectLst/>
                          <a:latin typeface="Arial" charset="0"/>
                        </a:rPr>
                        <a:t>Representative</a:t>
                      </a:r>
                    </a:p>
                  </a:txBody>
                  <a:tcPr marL="90000" marR="90000" marT="46800" marB="46800" anchor="ctr" anchorCtr="1" horzOverflow="overflow">
                    <a:lnL cap="flat">
                      <a:noFill/>
                    </a:lnL>
                    <a:lnR>
                      <a:noFill/>
                    </a:lnR>
                    <a:lnT cap="flat">
                      <a:noFill/>
                    </a:lnT>
                    <a:lnB>
                      <a:noFill/>
                    </a:lnB>
                    <a:lnTlToBr>
                      <a:noFill/>
                    </a:lnTlToBr>
                    <a:lnBlToTr>
                      <a:noFill/>
                    </a:lnBlToTr>
                    <a:solidFill>
                      <a:srgbClr val="CC0000"/>
                    </a:solid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CA" sz="2000" b="1" i="0" u="none" strike="noStrike" cap="none" normalizeH="0" baseline="0" dirty="0" smtClean="0">
                        <a:ln>
                          <a:noFill/>
                        </a:ln>
                        <a:solidFill>
                          <a:schemeClr val="bg1"/>
                        </a:solidFill>
                        <a:effectLst/>
                        <a:latin typeface="Arial" charset="0"/>
                      </a:endParaRPr>
                    </a:p>
                  </a:txBody>
                  <a:tcPr marL="90000" marR="90000" marT="46800" marB="46800" anchor="ctr" anchorCtr="1"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000" b="1" i="0" u="none" strike="noStrike" cap="none" normalizeH="0" baseline="0" dirty="0" smtClean="0">
                          <a:ln>
                            <a:noFill/>
                          </a:ln>
                          <a:solidFill>
                            <a:schemeClr val="bg1"/>
                          </a:solidFill>
                          <a:effectLst/>
                          <a:latin typeface="Arial" charset="0"/>
                        </a:rPr>
                        <a:t>Biased</a:t>
                      </a:r>
                    </a:p>
                  </a:txBody>
                  <a:tcPr marL="90000" marR="90000" marT="46800" marB="46800" anchor="ctr" anchorCtr="1" horzOverflow="overflow">
                    <a:lnL>
                      <a:noFill/>
                    </a:lnL>
                    <a:lnR cap="flat">
                      <a:noFill/>
                    </a:lnR>
                    <a:lnT cap="flat">
                      <a:noFill/>
                    </a:lnT>
                    <a:lnB>
                      <a:noFill/>
                    </a:lnB>
                    <a:lnTlToBr>
                      <a:noFill/>
                    </a:lnTlToBr>
                    <a:lnBlToTr>
                      <a:noFill/>
                    </a:lnBlToTr>
                    <a:solidFill>
                      <a:srgbClr val="CC0000"/>
                    </a:solidFill>
                  </a:tcPr>
                </a:tc>
              </a:tr>
              <a:tr h="162853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000" b="0" i="0" u="none" strike="noStrike" cap="none" normalizeH="0" baseline="0" dirty="0" smtClean="0">
                          <a:ln>
                            <a:noFill/>
                          </a:ln>
                          <a:solidFill>
                            <a:schemeClr val="tx1"/>
                          </a:solidFill>
                          <a:effectLst/>
                          <a:latin typeface="Arial" charset="0"/>
                        </a:rPr>
                        <a:t>Sample characteristics</a:t>
                      </a:r>
                    </a:p>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000" b="0" i="0" u="none" strike="noStrike" cap="none" normalizeH="0" baseline="0" dirty="0" smtClean="0">
                          <a:ln>
                            <a:noFill/>
                          </a:ln>
                          <a:solidFill>
                            <a:schemeClr val="tx1"/>
                          </a:solidFill>
                          <a:effectLst/>
                          <a:latin typeface="Arial" charset="0"/>
                        </a:rPr>
                        <a:t>=</a:t>
                      </a:r>
                    </a:p>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000" b="0" i="0" u="none" strike="noStrike" cap="none" normalizeH="0" baseline="0" dirty="0" smtClean="0">
                          <a:ln>
                            <a:noFill/>
                          </a:ln>
                          <a:solidFill>
                            <a:schemeClr val="tx1"/>
                          </a:solidFill>
                          <a:effectLst/>
                          <a:latin typeface="Arial" charset="0"/>
                        </a:rPr>
                        <a:t>Population characteristics</a:t>
                      </a:r>
                    </a:p>
                  </a:txBody>
                  <a:tcPr marL="90000" marR="90000" marT="46800" marB="46800" anchor="ctr" anchorCtr="1"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en-CA" sz="2000" b="0" i="0" u="none" strike="noStrike" cap="none" normalizeH="0" baseline="0" dirty="0" smtClean="0">
                        <a:ln>
                          <a:noFill/>
                        </a:ln>
                        <a:solidFill>
                          <a:schemeClr val="tx1"/>
                        </a:solidFill>
                        <a:effectLst/>
                        <a:latin typeface="Arial" charset="0"/>
                      </a:endParaRPr>
                    </a:p>
                  </a:txBody>
                  <a:tcPr marL="90000" marR="90000" marT="46800" marB="46800" anchor="ctr" anchorCtr="1"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000" b="0" i="0" u="none" strike="noStrike" cap="none" normalizeH="0" baseline="0" dirty="0" smtClean="0">
                          <a:ln>
                            <a:noFill/>
                          </a:ln>
                          <a:solidFill>
                            <a:schemeClr val="tx1"/>
                          </a:solidFill>
                          <a:effectLst/>
                          <a:latin typeface="Arial" charset="0"/>
                        </a:rPr>
                        <a:t>Sample characteristics</a:t>
                      </a:r>
                    </a:p>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000" b="0" i="0" u="none" strike="noStrike" cap="none" normalizeH="0" baseline="0" dirty="0" smtClean="0">
                          <a:ln>
                            <a:noFill/>
                          </a:ln>
                          <a:solidFill>
                            <a:schemeClr val="tx1"/>
                          </a:solidFill>
                          <a:effectLst/>
                          <a:latin typeface="Arial" charset="0"/>
                          <a:cs typeface="Arial" charset="0"/>
                        </a:rPr>
                        <a:t>≠</a:t>
                      </a:r>
                    </a:p>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000" b="0" i="0" u="none" strike="noStrike" cap="none" normalizeH="0" baseline="0" dirty="0" smtClean="0">
                          <a:ln>
                            <a:noFill/>
                          </a:ln>
                          <a:solidFill>
                            <a:schemeClr val="tx1"/>
                          </a:solidFill>
                          <a:effectLst/>
                          <a:latin typeface="Arial" charset="0"/>
                        </a:rPr>
                        <a:t>Population characteristics</a:t>
                      </a:r>
                    </a:p>
                  </a:txBody>
                  <a:tcPr marL="90000" marR="90000" marT="46800" marB="46800" anchor="ctr" anchorCtr="1" horzOverflow="overflow">
                    <a:lnL>
                      <a:noFill/>
                    </a:lnL>
                    <a:lnR cap="flat">
                      <a:noFill/>
                    </a:lnR>
                    <a:lnT>
                      <a:noFill/>
                    </a:lnT>
                    <a:lnB cap="flat">
                      <a:noFill/>
                    </a:lnB>
                    <a:lnTlToBr>
                      <a:noFill/>
                    </a:lnTlToBr>
                    <a:lnBlToTr>
                      <a:noFill/>
                    </a:lnBlToTr>
                    <a:noFill/>
                  </a:tcPr>
                </a:tc>
              </a:tr>
            </a:tbl>
          </a:graphicData>
        </a:graphic>
      </p:graphicFrame>
      <p:sp>
        <p:nvSpPr>
          <p:cNvPr id="7" name="Slide Number Placeholder 6"/>
          <p:cNvSpPr>
            <a:spLocks noGrp="1"/>
          </p:cNvSpPr>
          <p:nvPr>
            <p:ph type="sldNum" sz="quarter" idx="12"/>
          </p:nvPr>
        </p:nvSpPr>
        <p:spPr/>
        <p:txBody>
          <a:bodyPr/>
          <a:lstStyle/>
          <a:p>
            <a:fld id="{65084940-205E-4F2A-AD18-4366AF03F399}" type="slidenum">
              <a:rPr lang="en-CA" smtClean="0"/>
              <a:pPr/>
              <a:t>7</a:t>
            </a:fld>
            <a:endParaRPr lang="en-CA"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1" name="Rectangle 1027"/>
          <p:cNvSpPr>
            <a:spLocks noGrp="1" noChangeArrowheads="1"/>
          </p:cNvSpPr>
          <p:nvPr>
            <p:ph type="body" sz="half" idx="1"/>
          </p:nvPr>
        </p:nvSpPr>
        <p:spPr>
          <a:xfrm>
            <a:off x="225425" y="1219200"/>
            <a:ext cx="8693150" cy="5181600"/>
          </a:xfrm>
        </p:spPr>
        <p:txBody>
          <a:bodyPr/>
          <a:lstStyle/>
          <a:p>
            <a:r>
              <a:rPr lang="en-CA" sz="2800" b="1" dirty="0"/>
              <a:t>Probability sampling. </a:t>
            </a:r>
            <a:r>
              <a:rPr lang="en-CA" sz="2800" dirty="0"/>
              <a:t>The population is known and each individual has a specifiable probability of being selected.</a:t>
            </a:r>
          </a:p>
          <a:p>
            <a:endParaRPr lang="en-CA" sz="1200" dirty="0"/>
          </a:p>
          <a:p>
            <a:r>
              <a:rPr lang="en-CA" sz="2800" b="1" dirty="0"/>
              <a:t>Random.</a:t>
            </a:r>
            <a:r>
              <a:rPr lang="en-CA" sz="2800" dirty="0"/>
              <a:t> A sampling process that ensures that each individual in the population has an equal chance of being selected.</a:t>
            </a:r>
          </a:p>
          <a:p>
            <a:endParaRPr lang="en-CA" sz="1200" dirty="0"/>
          </a:p>
          <a:p>
            <a:r>
              <a:rPr lang="en-CA" sz="2800" dirty="0"/>
              <a:t>Other probability sampling methods include:</a:t>
            </a:r>
          </a:p>
        </p:txBody>
      </p:sp>
      <p:graphicFrame>
        <p:nvGraphicFramePr>
          <p:cNvPr id="171045" name="Group 1061"/>
          <p:cNvGraphicFramePr>
            <a:graphicFrameLocks noGrp="1"/>
          </p:cNvGraphicFramePr>
          <p:nvPr>
            <p:ph sz="half" idx="2"/>
          </p:nvPr>
        </p:nvGraphicFramePr>
        <p:xfrm>
          <a:off x="467542" y="4935538"/>
          <a:ext cx="8136905" cy="1180148"/>
        </p:xfrm>
        <a:graphic>
          <a:graphicData uri="http://schemas.openxmlformats.org/drawingml/2006/table">
            <a:tbl>
              <a:tblPr/>
              <a:tblGrid>
                <a:gridCol w="3973145"/>
                <a:gridCol w="268053"/>
                <a:gridCol w="3895707"/>
              </a:tblGrid>
              <a:tr h="382588">
                <a:tc>
                  <a:txBody>
                    <a:bodyPr/>
                    <a:lstStyle/>
                    <a:p>
                      <a:pPr marL="0" marR="0" lvl="0" indent="0" algn="l" defTabSz="914400" rtl="0" eaLnBrk="1" fontAlgn="base" latinLnBrk="0" hangingPunct="1">
                        <a:lnSpc>
                          <a:spcPct val="100000"/>
                        </a:lnSpc>
                        <a:spcBef>
                          <a:spcPct val="20000"/>
                        </a:spcBef>
                        <a:spcAft>
                          <a:spcPct val="0"/>
                        </a:spcAft>
                        <a:buClrTx/>
                        <a:buSzPct val="80000"/>
                        <a:buFontTx/>
                        <a:buChar char="•"/>
                        <a:tabLst/>
                      </a:pPr>
                      <a:r>
                        <a:rPr kumimoji="0" lang="en-CA" sz="2800" b="0" i="0" u="none" strike="noStrike" cap="none" normalizeH="0" baseline="0" dirty="0" smtClean="0">
                          <a:ln>
                            <a:noFill/>
                          </a:ln>
                          <a:solidFill>
                            <a:schemeClr val="tx1"/>
                          </a:solidFill>
                          <a:effectLst/>
                          <a:latin typeface="Arial" charset="0"/>
                        </a:rPr>
                        <a:t> Systematic</a:t>
                      </a:r>
                    </a:p>
                  </a:txBody>
                  <a:tcPr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endParaRPr kumimoji="0" lang="en-CA" sz="2800" b="0" i="0" u="none" strike="noStrike" cap="none" normalizeH="0" baseline="0" dirty="0" smtClean="0">
                        <a:ln>
                          <a:noFill/>
                        </a:ln>
                        <a:solidFill>
                          <a:schemeClr val="tx1"/>
                        </a:solidFill>
                        <a:effectLst/>
                        <a:latin typeface="Arial" charset="0"/>
                      </a:endParaRPr>
                    </a:p>
                  </a:txBody>
                  <a:tcPr horzOverflow="overflow">
                    <a:lnL>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80000"/>
                        <a:buFontTx/>
                        <a:buChar char="•"/>
                        <a:tabLst/>
                      </a:pPr>
                      <a:r>
                        <a:rPr kumimoji="0" lang="en-CA" sz="2800" b="0" i="0" u="none" strike="noStrike" cap="none" normalizeH="0" baseline="0" dirty="0" smtClean="0">
                          <a:ln>
                            <a:noFill/>
                          </a:ln>
                          <a:solidFill>
                            <a:schemeClr val="tx1"/>
                          </a:solidFill>
                          <a:effectLst/>
                          <a:latin typeface="Arial" charset="0"/>
                        </a:rPr>
                        <a:t> Stratified random</a:t>
                      </a:r>
                    </a:p>
                  </a:txBody>
                  <a:tcPr horzOverflow="overflow">
                    <a:lnL>
                      <a:noFill/>
                    </a:lnL>
                    <a:lnR cap="flat">
                      <a:noFill/>
                    </a:lnR>
                    <a:lnT cap="flat">
                      <a:noFill/>
                    </a:lnT>
                    <a:lnB>
                      <a:noFill/>
                    </a:lnB>
                    <a:lnTlToBr>
                      <a:noFill/>
                    </a:lnTlToBr>
                    <a:lnBlToTr>
                      <a:noFill/>
                    </a:lnBlToTr>
                    <a:noFill/>
                  </a:tcPr>
                </a:tc>
              </a:tr>
              <a:tr h="661988">
                <a:tc>
                  <a:txBody>
                    <a:bodyPr/>
                    <a:lstStyle/>
                    <a:p>
                      <a:pPr marL="0" marR="0" lvl="0" indent="0" algn="l" defTabSz="914400" rtl="0" eaLnBrk="1" fontAlgn="base" latinLnBrk="0" hangingPunct="1">
                        <a:lnSpc>
                          <a:spcPct val="100000"/>
                        </a:lnSpc>
                        <a:spcBef>
                          <a:spcPct val="20000"/>
                        </a:spcBef>
                        <a:spcAft>
                          <a:spcPct val="0"/>
                        </a:spcAft>
                        <a:buClrTx/>
                        <a:buSzPct val="80000"/>
                        <a:buFontTx/>
                        <a:buChar char="•"/>
                        <a:tabLst/>
                      </a:pPr>
                      <a:r>
                        <a:rPr kumimoji="0" lang="en-CA" sz="2800" b="0" i="0" u="none" strike="noStrike" cap="none" normalizeH="0" baseline="0" dirty="0" smtClean="0">
                          <a:ln>
                            <a:noFill/>
                          </a:ln>
                          <a:solidFill>
                            <a:schemeClr val="tx1"/>
                          </a:solidFill>
                          <a:effectLst/>
                          <a:latin typeface="Arial" charset="0"/>
                        </a:rPr>
                        <a:t> Proportionate random</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endParaRPr kumimoji="0" lang="en-CA" sz="2800" b="0" i="0" u="none" strike="noStrike" cap="none" normalizeH="0" baseline="0" dirty="0" smtClean="0">
                        <a:ln>
                          <a:noFill/>
                        </a:ln>
                        <a:solidFill>
                          <a:schemeClr val="tx1"/>
                        </a:solidFill>
                        <a:effectLst/>
                        <a:latin typeface="Arial" charset="0"/>
                      </a:endParaRPr>
                    </a:p>
                  </a:txBody>
                  <a:tcPr horzOverflow="overflow">
                    <a:lnL>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80000"/>
                        <a:buFontTx/>
                        <a:buChar char="•"/>
                        <a:tabLst/>
                      </a:pPr>
                      <a:r>
                        <a:rPr kumimoji="0" lang="en-CA" sz="2800" b="0" i="0" u="none" strike="noStrike" cap="none" normalizeH="0" baseline="0" dirty="0" smtClean="0">
                          <a:ln>
                            <a:noFill/>
                          </a:ln>
                          <a:solidFill>
                            <a:schemeClr val="tx1"/>
                          </a:solidFill>
                          <a:effectLst/>
                          <a:latin typeface="Arial" charset="0"/>
                        </a:rPr>
                        <a:t> Cluster</a:t>
                      </a:r>
                    </a:p>
                  </a:txBody>
                  <a:tcPr horzOverflow="overflow">
                    <a:lnL>
                      <a:noFill/>
                    </a:lnL>
                    <a:lnR cap="flat">
                      <a:noFill/>
                    </a:lnR>
                    <a:lnT>
                      <a:noFill/>
                    </a:lnT>
                    <a:lnB cap="flat">
                      <a:noFill/>
                    </a:lnB>
                    <a:lnTlToBr>
                      <a:noFill/>
                    </a:lnTlToBr>
                    <a:lnBlToTr>
                      <a:noFill/>
                    </a:lnBlToTr>
                    <a:noFill/>
                  </a:tcPr>
                </a:tc>
              </a:tr>
            </a:tbl>
          </a:graphicData>
        </a:graphic>
      </p:graphicFrame>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Probability Sampling</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932040" y="1219200"/>
            <a:ext cx="3983360" cy="4946104"/>
          </a:xfrm>
        </p:spPr>
        <p:txBody>
          <a:bodyPr>
            <a:normAutofit/>
          </a:bodyPr>
          <a:lstStyle/>
          <a:p>
            <a:endParaRPr lang="en-CA" sz="1200" dirty="0" smtClean="0"/>
          </a:p>
          <a:p>
            <a:endParaRPr lang="en-CA" sz="2600" dirty="0" smtClean="0"/>
          </a:p>
          <a:p>
            <a:r>
              <a:rPr lang="en-CA" sz="2600" dirty="0" smtClean="0"/>
              <a:t>New York City police department has adopted a stop-and-frisk program to reduce crime</a:t>
            </a:r>
          </a:p>
          <a:p>
            <a:endParaRPr lang="en-CA" sz="1200" dirty="0" smtClean="0"/>
          </a:p>
          <a:p>
            <a:r>
              <a:rPr lang="en-CA" sz="2600" dirty="0" smtClean="0"/>
              <a:t>Is the sample population (those stopped) proportional to the general population?</a:t>
            </a:r>
          </a:p>
          <a:p>
            <a:endParaRPr lang="en-CA" sz="2600" dirty="0" smtClean="0"/>
          </a:p>
          <a:p>
            <a:endParaRPr lang="en-CA" sz="2600" dirty="0"/>
          </a:p>
        </p:txBody>
      </p:sp>
      <p:pic>
        <p:nvPicPr>
          <p:cNvPr id="105474" name="Picture 2" descr="stop and frisk nypd new york"/>
          <p:cNvPicPr>
            <a:picLocks noChangeAspect="1" noChangeArrowheads="1"/>
          </p:cNvPicPr>
          <p:nvPr/>
        </p:nvPicPr>
        <p:blipFill>
          <a:blip r:embed="rId3" cstate="print"/>
          <a:srcRect/>
          <a:stretch>
            <a:fillRect/>
          </a:stretch>
        </p:blipFill>
        <p:spPr bwMode="auto">
          <a:xfrm>
            <a:off x="122394" y="1853530"/>
            <a:ext cx="4665630" cy="3519686"/>
          </a:xfrm>
          <a:prstGeom prst="rect">
            <a:avLst/>
          </a:prstGeom>
          <a:noFill/>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Non-Random Sampling</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5733256"/>
            <a:ext cx="8496944" cy="1080120"/>
          </a:xfrm>
        </p:spPr>
        <p:txBody>
          <a:bodyPr>
            <a:normAutofit/>
          </a:bodyPr>
          <a:lstStyle/>
          <a:p>
            <a:r>
              <a:rPr lang="en-CA" sz="2800" dirty="0" smtClean="0"/>
              <a:t>Note that the data is more variable at this level of analysis.</a:t>
            </a:r>
            <a:endParaRPr lang="en-CA" sz="2800"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Representative Sample: Validity Revisited</a:t>
            </a:r>
            <a:endParaRPr lang="en-US" sz="3000" b="1" dirty="0">
              <a:solidFill>
                <a:schemeClr val="bg1"/>
              </a:solidFill>
              <a:latin typeface="Lucida Sans" pitchFamily="34" charset="0"/>
            </a:endParaRPr>
          </a:p>
        </p:txBody>
      </p:sp>
      <p:pic>
        <p:nvPicPr>
          <p:cNvPr id="63490" name="Picture 2"/>
          <p:cNvPicPr>
            <a:picLocks noChangeAspect="1" noChangeArrowheads="1"/>
          </p:cNvPicPr>
          <p:nvPr/>
        </p:nvPicPr>
        <p:blipFill>
          <a:blip r:embed="rId3" cstate="print"/>
          <a:srcRect/>
          <a:stretch>
            <a:fillRect/>
          </a:stretch>
        </p:blipFill>
        <p:spPr bwMode="auto">
          <a:xfrm>
            <a:off x="323528" y="1546163"/>
            <a:ext cx="4968552" cy="3765673"/>
          </a:xfrm>
          <a:prstGeom prst="rect">
            <a:avLst/>
          </a:prstGeom>
          <a:noFill/>
          <a:ln w="9525">
            <a:noFill/>
            <a:miter lim="800000"/>
            <a:headEnd/>
            <a:tailEnd/>
          </a:ln>
        </p:spPr>
      </p:pic>
      <p:sp>
        <p:nvSpPr>
          <p:cNvPr id="16" name="Content Placeholder 5"/>
          <p:cNvSpPr txBox="1">
            <a:spLocks/>
          </p:cNvSpPr>
          <p:nvPr/>
        </p:nvSpPr>
        <p:spPr>
          <a:xfrm>
            <a:off x="5292080" y="1600200"/>
            <a:ext cx="3528392" cy="3917031"/>
          </a:xfrm>
          <a:prstGeom prst="rect">
            <a:avLst/>
          </a:prstGeom>
        </p:spPr>
        <p:txBody>
          <a:bodyPr vert="horz" lIns="91440" tIns="45720" rIns="91440" bIns="45720" rtlCol="0">
            <a:normAutofit fontScale="925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CA" sz="2600" dirty="0" smtClean="0"/>
              <a:t>A fine-grained analysis prior to election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CA" sz="1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600" b="0" i="0" u="none" strike="noStrike" kern="1200" cap="none" spc="0" normalizeH="0" baseline="0" noProof="0" dirty="0" smtClean="0">
                <a:ln>
                  <a:noFill/>
                </a:ln>
                <a:solidFill>
                  <a:schemeClr val="tx1"/>
                </a:solidFill>
                <a:effectLst/>
                <a:uLnTx/>
                <a:uFillTx/>
                <a:latin typeface="+mn-lt"/>
                <a:ea typeface="+mn-ea"/>
                <a:cs typeface="+mn-cs"/>
              </a:rPr>
              <a:t>Sample appears representative,</a:t>
            </a:r>
            <a:r>
              <a:rPr kumimoji="0" lang="en-CA" sz="2600" b="0" i="0" u="none" strike="noStrike" kern="1200" cap="none" spc="0" normalizeH="0" noProof="0" dirty="0" smtClean="0">
                <a:ln>
                  <a:noFill/>
                </a:ln>
                <a:solidFill>
                  <a:schemeClr val="tx1"/>
                </a:solidFill>
                <a:effectLst/>
                <a:uLnTx/>
                <a:uFillTx/>
                <a:latin typeface="+mn-lt"/>
                <a:ea typeface="+mn-ea"/>
                <a:cs typeface="+mn-cs"/>
              </a:rPr>
              <a:t> given that patterns are stable, over time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lang="en-CA" sz="1200" baseline="0" dirty="0" smtClean="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600" b="0" i="0" u="none" strike="noStrike" kern="1200" cap="none" spc="0" normalizeH="0" baseline="0" noProof="0" dirty="0" smtClean="0">
                <a:ln>
                  <a:noFill/>
                </a:ln>
                <a:solidFill>
                  <a:schemeClr val="tx1"/>
                </a:solidFill>
                <a:effectLst/>
                <a:uLnTx/>
                <a:uFillTx/>
                <a:latin typeface="+mn-lt"/>
                <a:ea typeface="+mn-ea"/>
                <a:cs typeface="+mn-cs"/>
              </a:rPr>
              <a:t>Is this measure</a:t>
            </a:r>
            <a:r>
              <a:rPr kumimoji="0" lang="en-CA" sz="2600" b="0" i="0" u="none" strike="noStrike" kern="1200" cap="none" spc="0" normalizeH="0" noProof="0" dirty="0" smtClean="0">
                <a:ln>
                  <a:noFill/>
                </a:ln>
                <a:solidFill>
                  <a:schemeClr val="tx1"/>
                </a:solidFill>
                <a:effectLst/>
                <a:uLnTx/>
                <a:uFillTx/>
                <a:latin typeface="+mn-lt"/>
                <a:ea typeface="+mn-ea"/>
                <a:cs typeface="+mn-cs"/>
              </a:rPr>
              <a:t> </a:t>
            </a:r>
            <a:r>
              <a:rPr kumimoji="0" lang="en-CA" sz="2600" b="0" i="1" u="none" strike="noStrike" kern="1200" cap="none" spc="0" normalizeH="0" noProof="0" dirty="0" smtClean="0">
                <a:ln>
                  <a:noFill/>
                </a:ln>
                <a:solidFill>
                  <a:schemeClr val="tx1"/>
                </a:solidFill>
                <a:effectLst/>
                <a:uLnTx/>
                <a:uFillTx/>
                <a:latin typeface="+mn-lt"/>
                <a:ea typeface="+mn-ea"/>
                <a:cs typeface="+mn-cs"/>
              </a:rPr>
              <a:t>valid</a:t>
            </a:r>
            <a:r>
              <a:rPr kumimoji="0" lang="en-CA" sz="2600" b="0" i="0" u="none" strike="noStrike" kern="1200" cap="none" spc="0" normalizeH="0" noProof="0" dirty="0" smtClean="0">
                <a:ln>
                  <a:noFill/>
                </a:ln>
                <a:solidFill>
                  <a:schemeClr val="tx1"/>
                </a:solidFill>
                <a:effectLst/>
                <a:uLnTx/>
                <a:uFillTx/>
                <a:latin typeface="+mn-lt"/>
                <a:ea typeface="+mn-ea"/>
                <a:cs typeface="+mn-cs"/>
              </a:rPr>
              <a:t>? Think about outcomes.</a:t>
            </a:r>
            <a:endParaRPr kumimoji="0" lang="en-CA" sz="2600" b="0" i="0" u="none" strike="noStrike" kern="1200" cap="none" spc="0" normalizeH="0" baseline="0" noProof="0" dirty="0">
              <a:ln>
                <a:noFill/>
              </a:ln>
              <a:solidFill>
                <a:schemeClr val="tx1"/>
              </a:solidFill>
              <a:effectLst/>
              <a:uLnTx/>
              <a:uFillTx/>
              <a:latin typeface="+mn-lt"/>
              <a:ea typeface="+mn-ea"/>
              <a:cs typeface="+mn-cs"/>
            </a:endParaRPr>
          </a:p>
        </p:txBody>
      </p:sp>
      <p:pic>
        <p:nvPicPr>
          <p:cNvPr id="63492" name="Picture 4" descr="http://4.bp.blogspot.com/-uNBF_AO_94k/Te_WbXkTt5I/AAAAAAAAEf8/mXneGvHwe1I/s1600/HarperCheddar2.jpg"/>
          <p:cNvPicPr>
            <a:picLocks noChangeAspect="1" noChangeArrowheads="1"/>
          </p:cNvPicPr>
          <p:nvPr/>
        </p:nvPicPr>
        <p:blipFill>
          <a:blip r:embed="rId4" cstate="print"/>
          <a:srcRect/>
          <a:stretch>
            <a:fillRect/>
          </a:stretch>
        </p:blipFill>
        <p:spPr bwMode="auto">
          <a:xfrm>
            <a:off x="3851920" y="1412776"/>
            <a:ext cx="1332148" cy="1675929"/>
          </a:xfrm>
          <a:prstGeom prst="rect">
            <a:avLst/>
          </a:prstGeom>
          <a:noFill/>
        </p:spPr>
      </p:pic>
      <p:pic>
        <p:nvPicPr>
          <p:cNvPr id="63494" name="Picture 6" descr="http://markosun.files.wordpress.com/2011/05/jack_layton_drin_427321artw1.jpg"/>
          <p:cNvPicPr>
            <a:picLocks noChangeAspect="1" noChangeArrowheads="1"/>
          </p:cNvPicPr>
          <p:nvPr/>
        </p:nvPicPr>
        <p:blipFill>
          <a:blip r:embed="rId5" cstate="print"/>
          <a:srcRect/>
          <a:stretch>
            <a:fillRect/>
          </a:stretch>
        </p:blipFill>
        <p:spPr bwMode="auto">
          <a:xfrm>
            <a:off x="3164755" y="3179372"/>
            <a:ext cx="2009677" cy="1473764"/>
          </a:xfrm>
          <a:prstGeom prst="rect">
            <a:avLst/>
          </a:prstGeom>
          <a:noFill/>
        </p:spPr>
      </p:pic>
      <p:sp>
        <p:nvSpPr>
          <p:cNvPr id="9" name="Line Callout 2 (Border and Accent Bar) 8"/>
          <p:cNvSpPr/>
          <p:nvPr/>
        </p:nvSpPr>
        <p:spPr>
          <a:xfrm>
            <a:off x="1403648" y="1412776"/>
            <a:ext cx="1656184" cy="1152128"/>
          </a:xfrm>
          <a:prstGeom prst="accentBorderCallout2">
            <a:avLst>
              <a:gd name="adj1" fmla="val 11747"/>
              <a:gd name="adj2" fmla="val 105679"/>
              <a:gd name="adj3" fmla="val 12914"/>
              <a:gd name="adj4" fmla="val 114054"/>
              <a:gd name="adj5" fmla="val 47140"/>
              <a:gd name="adj6" fmla="val 16221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Predictive validity </a:t>
            </a:r>
          </a:p>
          <a:p>
            <a:pPr algn="ctr"/>
            <a:r>
              <a:rPr lang="en-US" dirty="0" smtClean="0"/>
              <a:t>(this guy won)</a:t>
            </a:r>
            <a:endParaRPr lang="en-US" dirty="0"/>
          </a:p>
        </p:txBody>
      </p:sp>
      <p:sp>
        <p:nvSpPr>
          <p:cNvPr id="10" name="Slide Number Placeholder 9"/>
          <p:cNvSpPr>
            <a:spLocks noGrp="1"/>
          </p:cNvSpPr>
          <p:nvPr>
            <p:ph type="sldNum" sz="quarter" idx="12"/>
          </p:nvPr>
        </p:nvSpPr>
        <p:spPr/>
        <p:txBody>
          <a:bodyPr/>
          <a:lstStyle/>
          <a:p>
            <a:fld id="{65084940-205E-4F2A-AD18-4366AF03F399}" type="slidenum">
              <a:rPr lang="en-CA" smtClean="0"/>
              <a:pPr/>
              <a:t>10</a:t>
            </a:fld>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3492"/>
                                        </p:tgtEl>
                                        <p:attrNameLst>
                                          <p:attrName>style.visibility</p:attrName>
                                        </p:attrNameLst>
                                      </p:cBhvr>
                                      <p:to>
                                        <p:strVal val="visible"/>
                                      </p:to>
                                    </p:set>
                                    <p:animEffect transition="in" filter="fade">
                                      <p:cBhvr>
                                        <p:cTn id="7" dur="2000"/>
                                        <p:tgtEl>
                                          <p:spTgt spid="6349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3494"/>
                                        </p:tgtEl>
                                        <p:attrNameLst>
                                          <p:attrName>style.visibility</p:attrName>
                                        </p:attrNameLst>
                                      </p:cBhvr>
                                      <p:to>
                                        <p:strVal val="visible"/>
                                      </p:to>
                                    </p:set>
                                    <p:animEffect transition="in" filter="fade">
                                      <p:cBhvr>
                                        <p:cTn id="12" dur="2000"/>
                                        <p:tgtEl>
                                          <p:spTgt spid="6349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bg/>
                                          </p:spTgt>
                                        </p:tgtEl>
                                        <p:attrNameLst>
                                          <p:attrName>style.visibility</p:attrName>
                                        </p:attrNameLst>
                                      </p:cBhvr>
                                      <p:to>
                                        <p:strVal val="visible"/>
                                      </p:to>
                                    </p:set>
                                    <p:anim calcmode="lin" valueType="num">
                                      <p:cBhvr additive="base">
                                        <p:cTn id="23" dur="500" fill="hold"/>
                                        <p:tgtEl>
                                          <p:spTgt spid="9">
                                            <p:bg/>
                                          </p:spTgt>
                                        </p:tgtEl>
                                        <p:attrNameLst>
                                          <p:attrName>ppt_x</p:attrName>
                                        </p:attrNameLst>
                                      </p:cBhvr>
                                      <p:tavLst>
                                        <p:tav tm="0">
                                          <p:val>
                                            <p:strVal val="#ppt_x"/>
                                          </p:val>
                                        </p:tav>
                                        <p:tav tm="100000">
                                          <p:val>
                                            <p:strVal val="#ppt_x"/>
                                          </p:val>
                                        </p:tav>
                                      </p:tavLst>
                                    </p:anim>
                                    <p:anim calcmode="lin" valueType="num">
                                      <p:cBhvr additive="base">
                                        <p:cTn id="24" dur="500" fill="hold"/>
                                        <p:tgtEl>
                                          <p:spTgt spid="9">
                                            <p:bg/>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 calcmode="lin" valueType="num">
                                      <p:cBhvr additive="base">
                                        <p:cTn id="2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9">
                                            <p:txEl>
                                              <p:pRg st="0" end="0"/>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xEl>
                                              <p:pRg st="1" end="1"/>
                                            </p:txEl>
                                          </p:spTgt>
                                        </p:tgtEl>
                                        <p:attrNameLst>
                                          <p:attrName>style.visibility</p:attrName>
                                        </p:attrNameLst>
                                      </p:cBhvr>
                                      <p:to>
                                        <p:strVal val="visible"/>
                                      </p:to>
                                    </p:set>
                                    <p:anim calcmode="lin" valueType="num">
                                      <p:cBhvr additive="base">
                                        <p:cTn id="31"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9" grpId="0" build="allAtOnce"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p:cNvPicPr>
            <a:picLocks noChangeAspect="1" noChangeArrowheads="1"/>
          </p:cNvPicPr>
          <p:nvPr/>
        </p:nvPicPr>
        <p:blipFill>
          <a:blip r:embed="rId3" cstate="print"/>
          <a:srcRect/>
          <a:stretch>
            <a:fillRect/>
          </a:stretch>
        </p:blipFill>
        <p:spPr bwMode="auto">
          <a:xfrm>
            <a:off x="6660232" y="1538287"/>
            <a:ext cx="2247900" cy="3781425"/>
          </a:xfrm>
          <a:prstGeom prst="rect">
            <a:avLst/>
          </a:prstGeom>
          <a:noFill/>
          <a:ln w="9525">
            <a:noFill/>
            <a:miter lim="800000"/>
            <a:headEnd/>
            <a:tailEnd/>
          </a:ln>
        </p:spPr>
      </p:pic>
      <p:sp>
        <p:nvSpPr>
          <p:cNvPr id="3" name="Content Placeholder 2"/>
          <p:cNvSpPr>
            <a:spLocks noGrp="1"/>
          </p:cNvSpPr>
          <p:nvPr>
            <p:ph idx="1"/>
          </p:nvPr>
        </p:nvSpPr>
        <p:spPr>
          <a:xfrm>
            <a:off x="323528" y="5517232"/>
            <a:ext cx="8496944" cy="1080120"/>
          </a:xfrm>
        </p:spPr>
        <p:txBody>
          <a:bodyPr>
            <a:normAutofit/>
          </a:bodyPr>
          <a:lstStyle/>
          <a:p>
            <a:endParaRPr lang="en-CA" sz="1200" dirty="0" smtClean="0"/>
          </a:p>
          <a:p>
            <a:r>
              <a:rPr lang="en-CA" sz="2800" dirty="0" smtClean="0"/>
              <a:t>Remember, correlation does not equal causation!</a:t>
            </a:r>
            <a:endParaRPr lang="en-CA" sz="2800"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Representative Sample: Validity Revisited</a:t>
            </a:r>
            <a:endParaRPr lang="en-US" sz="3000" b="1" dirty="0">
              <a:solidFill>
                <a:schemeClr val="bg1"/>
              </a:solidFill>
              <a:latin typeface="Lucida Sans" pitchFamily="34" charset="0"/>
            </a:endParaRPr>
          </a:p>
        </p:txBody>
      </p:sp>
      <p:pic>
        <p:nvPicPr>
          <p:cNvPr id="62466" name="Picture 2"/>
          <p:cNvPicPr>
            <a:picLocks noChangeAspect="1" noChangeArrowheads="1"/>
          </p:cNvPicPr>
          <p:nvPr/>
        </p:nvPicPr>
        <p:blipFill>
          <a:blip r:embed="rId4" cstate="print"/>
          <a:srcRect/>
          <a:stretch>
            <a:fillRect/>
          </a:stretch>
        </p:blipFill>
        <p:spPr bwMode="auto">
          <a:xfrm>
            <a:off x="284893" y="1663042"/>
            <a:ext cx="4719155" cy="3531915"/>
          </a:xfrm>
          <a:prstGeom prst="rect">
            <a:avLst/>
          </a:prstGeom>
          <a:noFill/>
          <a:ln w="9525">
            <a:noFill/>
            <a:miter lim="800000"/>
            <a:headEnd/>
            <a:tailEnd/>
          </a:ln>
        </p:spPr>
      </p:pic>
      <p:sp>
        <p:nvSpPr>
          <p:cNvPr id="7" name="Line Callout 2 6"/>
          <p:cNvSpPr/>
          <p:nvPr/>
        </p:nvSpPr>
        <p:spPr>
          <a:xfrm>
            <a:off x="5292080" y="2492896"/>
            <a:ext cx="1728192" cy="792088"/>
          </a:xfrm>
          <a:prstGeom prst="borderCallout2">
            <a:avLst>
              <a:gd name="adj1" fmla="val 40906"/>
              <a:gd name="adj2" fmla="val -6195"/>
              <a:gd name="adj3" fmla="val 40906"/>
              <a:gd name="adj4" fmla="val -16667"/>
              <a:gd name="adj5" fmla="val -21292"/>
              <a:gd name="adj6" fmla="val -685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Robocalls</a:t>
            </a:r>
            <a:endParaRPr lang="en-CA" dirty="0"/>
          </a:p>
        </p:txBody>
      </p:sp>
      <p:sp>
        <p:nvSpPr>
          <p:cNvPr id="9" name="Line Callout 2 8"/>
          <p:cNvSpPr/>
          <p:nvPr/>
        </p:nvSpPr>
        <p:spPr>
          <a:xfrm>
            <a:off x="5292080" y="1412776"/>
            <a:ext cx="1728192" cy="864096"/>
          </a:xfrm>
          <a:prstGeom prst="borderCallout2">
            <a:avLst>
              <a:gd name="adj1" fmla="val 31577"/>
              <a:gd name="adj2" fmla="val -6195"/>
              <a:gd name="adj3" fmla="val 31577"/>
              <a:gd name="adj4" fmla="val -16133"/>
              <a:gd name="adj5" fmla="val 151385"/>
              <a:gd name="adj6" fmla="val -15729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NDP leaderless after Layton’s Death</a:t>
            </a:r>
            <a:endParaRPr lang="en-CA" dirty="0"/>
          </a:p>
        </p:txBody>
      </p:sp>
      <p:sp>
        <p:nvSpPr>
          <p:cNvPr id="10" name="Line Callout 2 9"/>
          <p:cNvSpPr/>
          <p:nvPr/>
        </p:nvSpPr>
        <p:spPr>
          <a:xfrm>
            <a:off x="5292080" y="3501008"/>
            <a:ext cx="1728192" cy="864096"/>
          </a:xfrm>
          <a:prstGeom prst="borderCallout2">
            <a:avLst>
              <a:gd name="adj1" fmla="val 18750"/>
              <a:gd name="adj2" fmla="val -8333"/>
              <a:gd name="adj3" fmla="val 18750"/>
              <a:gd name="adj4" fmla="val -16667"/>
              <a:gd name="adj5" fmla="val -17794"/>
              <a:gd name="adj6" fmla="val -5735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Justin Trudeau boxes</a:t>
            </a:r>
            <a:endParaRPr lang="en-CA" dirty="0"/>
          </a:p>
        </p:txBody>
      </p:sp>
      <p:sp>
        <p:nvSpPr>
          <p:cNvPr id="11" name="Line Callout 2 10"/>
          <p:cNvSpPr/>
          <p:nvPr/>
        </p:nvSpPr>
        <p:spPr>
          <a:xfrm>
            <a:off x="5292080" y="4509120"/>
            <a:ext cx="1728192" cy="864096"/>
          </a:xfrm>
          <a:prstGeom prst="borderCallout2">
            <a:avLst>
              <a:gd name="adj1" fmla="val 18750"/>
              <a:gd name="adj2" fmla="val -8333"/>
              <a:gd name="adj3" fmla="val 18750"/>
              <a:gd name="adj4" fmla="val -16667"/>
              <a:gd name="adj5" fmla="val -34896"/>
              <a:gd name="adj6" fmla="val -5254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Justin Trudeau boxes</a:t>
            </a:r>
            <a:endParaRPr lang="en-CA" dirty="0"/>
          </a:p>
        </p:txBody>
      </p:sp>
      <p:sp>
        <p:nvSpPr>
          <p:cNvPr id="12" name="Line Callout 1 (Border and Accent Bar) 11"/>
          <p:cNvSpPr/>
          <p:nvPr/>
        </p:nvSpPr>
        <p:spPr>
          <a:xfrm>
            <a:off x="179512" y="1268760"/>
            <a:ext cx="1728192" cy="1584176"/>
          </a:xfrm>
          <a:prstGeom prst="accentBorderCallout1">
            <a:avLst>
              <a:gd name="adj1" fmla="val 14506"/>
              <a:gd name="adj2" fmla="val 104492"/>
              <a:gd name="adj3" fmla="val 52232"/>
              <a:gd name="adj4" fmla="val 14140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Construct validity?</a:t>
            </a:r>
            <a:endParaRPr lang="en-US" dirty="0"/>
          </a:p>
        </p:txBody>
      </p:sp>
      <p:sp>
        <p:nvSpPr>
          <p:cNvPr id="13" name="Slide Number Placeholder 12"/>
          <p:cNvSpPr>
            <a:spLocks noGrp="1"/>
          </p:cNvSpPr>
          <p:nvPr>
            <p:ph type="sldNum" sz="quarter" idx="12"/>
          </p:nvPr>
        </p:nvSpPr>
        <p:spPr/>
        <p:txBody>
          <a:bodyPr/>
          <a:lstStyle/>
          <a:p>
            <a:fld id="{65084940-205E-4F2A-AD18-4366AF03F399}" type="slidenum">
              <a:rPr lang="en-CA" smtClean="0"/>
              <a:pPr/>
              <a:t>11</a:t>
            </a:fld>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bg/>
                                          </p:spTgt>
                                        </p:tgtEl>
                                        <p:attrNameLst>
                                          <p:attrName>style.visibility</p:attrName>
                                        </p:attrNameLst>
                                      </p:cBhvr>
                                      <p:to>
                                        <p:strVal val="visible"/>
                                      </p:to>
                                    </p:set>
                                    <p:anim calcmode="lin" valueType="num">
                                      <p:cBhvr additive="base">
                                        <p:cTn id="13" dur="500" fill="hold"/>
                                        <p:tgtEl>
                                          <p:spTgt spid="9">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9">
                                            <p:bg/>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 calcmode="lin" valueType="num">
                                      <p:cBhvr additive="base">
                                        <p:cTn id="1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bg/>
                                          </p:spTgt>
                                        </p:tgtEl>
                                        <p:attrNameLst>
                                          <p:attrName>style.visibility</p:attrName>
                                        </p:attrNameLst>
                                      </p:cBhvr>
                                      <p:to>
                                        <p:strVal val="visible"/>
                                      </p:to>
                                    </p:set>
                                    <p:anim calcmode="lin" valueType="num">
                                      <p:cBhvr additive="base">
                                        <p:cTn id="23" dur="500" fill="hold"/>
                                        <p:tgtEl>
                                          <p:spTgt spid="7">
                                            <p:bg/>
                                          </p:spTgt>
                                        </p:tgtEl>
                                        <p:attrNameLst>
                                          <p:attrName>ppt_x</p:attrName>
                                        </p:attrNameLst>
                                      </p:cBhvr>
                                      <p:tavLst>
                                        <p:tav tm="0">
                                          <p:val>
                                            <p:strVal val="#ppt_x"/>
                                          </p:val>
                                        </p:tav>
                                        <p:tav tm="100000">
                                          <p:val>
                                            <p:strVal val="#ppt_x"/>
                                          </p:val>
                                        </p:tav>
                                      </p:tavLst>
                                    </p:anim>
                                    <p:anim calcmode="lin" valueType="num">
                                      <p:cBhvr additive="base">
                                        <p:cTn id="24" dur="500" fill="hold"/>
                                        <p:tgtEl>
                                          <p:spTgt spid="7">
                                            <p:bg/>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xEl>
                                              <p:pRg st="0" end="0"/>
                                            </p:txEl>
                                          </p:spTgt>
                                        </p:tgtEl>
                                        <p:attrNameLst>
                                          <p:attrName>style.visibility</p:attrName>
                                        </p:attrNameLst>
                                      </p:cBhvr>
                                      <p:to>
                                        <p:strVal val="visible"/>
                                      </p:to>
                                    </p:set>
                                    <p:anim calcmode="lin" valueType="num">
                                      <p:cBhvr additive="base">
                                        <p:cTn id="2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62468"/>
                                        </p:tgtEl>
                                        <p:attrNameLst>
                                          <p:attrName>style.visibility</p:attrName>
                                        </p:attrNameLst>
                                      </p:cBhvr>
                                      <p:to>
                                        <p:strVal val="visible"/>
                                      </p:to>
                                    </p:set>
                                    <p:animEffect transition="in" filter="fade">
                                      <p:cBhvr>
                                        <p:cTn id="33" dur="2000"/>
                                        <p:tgtEl>
                                          <p:spTgt spid="62468"/>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0">
                                            <p:bg/>
                                          </p:spTgt>
                                        </p:tgtEl>
                                        <p:attrNameLst>
                                          <p:attrName>style.visibility</p:attrName>
                                        </p:attrNameLst>
                                      </p:cBhvr>
                                      <p:to>
                                        <p:strVal val="visible"/>
                                      </p:to>
                                    </p:set>
                                    <p:anim calcmode="lin" valueType="num">
                                      <p:cBhvr additive="base">
                                        <p:cTn id="38" dur="500" fill="hold"/>
                                        <p:tgtEl>
                                          <p:spTgt spid="10">
                                            <p:bg/>
                                          </p:spTgt>
                                        </p:tgtEl>
                                        <p:attrNameLst>
                                          <p:attrName>ppt_x</p:attrName>
                                        </p:attrNameLst>
                                      </p:cBhvr>
                                      <p:tavLst>
                                        <p:tav tm="0">
                                          <p:val>
                                            <p:strVal val="#ppt_x"/>
                                          </p:val>
                                        </p:tav>
                                        <p:tav tm="100000">
                                          <p:val>
                                            <p:strVal val="#ppt_x"/>
                                          </p:val>
                                        </p:tav>
                                      </p:tavLst>
                                    </p:anim>
                                    <p:anim calcmode="lin" valueType="num">
                                      <p:cBhvr additive="base">
                                        <p:cTn id="39" dur="500" fill="hold"/>
                                        <p:tgtEl>
                                          <p:spTgt spid="10">
                                            <p:bg/>
                                          </p:spTgt>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 calcmode="lin" valueType="num">
                                      <p:cBhvr additive="base">
                                        <p:cTn id="42"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1">
                                            <p:bg/>
                                          </p:spTgt>
                                        </p:tgtEl>
                                        <p:attrNameLst>
                                          <p:attrName>style.visibility</p:attrName>
                                        </p:attrNameLst>
                                      </p:cBhvr>
                                      <p:to>
                                        <p:strVal val="visible"/>
                                      </p:to>
                                    </p:set>
                                    <p:anim calcmode="lin" valueType="num">
                                      <p:cBhvr additive="base">
                                        <p:cTn id="48" dur="500" fill="hold"/>
                                        <p:tgtEl>
                                          <p:spTgt spid="11">
                                            <p:bg/>
                                          </p:spTgt>
                                        </p:tgtEl>
                                        <p:attrNameLst>
                                          <p:attrName>ppt_x</p:attrName>
                                        </p:attrNameLst>
                                      </p:cBhvr>
                                      <p:tavLst>
                                        <p:tav tm="0">
                                          <p:val>
                                            <p:strVal val="#ppt_x"/>
                                          </p:val>
                                        </p:tav>
                                        <p:tav tm="100000">
                                          <p:val>
                                            <p:strVal val="#ppt_x"/>
                                          </p:val>
                                        </p:tav>
                                      </p:tavLst>
                                    </p:anim>
                                    <p:anim calcmode="lin" valueType="num">
                                      <p:cBhvr additive="base">
                                        <p:cTn id="49" dur="500" fill="hold"/>
                                        <p:tgtEl>
                                          <p:spTgt spid="11">
                                            <p:bg/>
                                          </p:spTgt>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1">
                                            <p:txEl>
                                              <p:pRg st="0" end="0"/>
                                            </p:txEl>
                                          </p:spTgt>
                                        </p:tgtEl>
                                        <p:attrNameLst>
                                          <p:attrName>style.visibility</p:attrName>
                                        </p:attrNameLst>
                                      </p:cBhvr>
                                      <p:to>
                                        <p:strVal val="visible"/>
                                      </p:to>
                                    </p:set>
                                    <p:anim calcmode="lin" valueType="num">
                                      <p:cBhvr additive="base">
                                        <p:cTn id="52"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3">
                                            <p:txEl>
                                              <p:pRg st="1" end="1"/>
                                            </p:txEl>
                                          </p:spTgt>
                                        </p:tgtEl>
                                        <p:attrNameLst>
                                          <p:attrName>style.visibility</p:attrName>
                                        </p:attrNameLst>
                                      </p:cBhvr>
                                      <p:to>
                                        <p:strVal val="visible"/>
                                      </p:to>
                                    </p:set>
                                    <p:anim calcmode="lin" valueType="num">
                                      <p:cBhvr additive="base">
                                        <p:cTn id="5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7" grpId="0" build="allAtOnce" animBg="1"/>
      <p:bldP spid="9" grpId="0" build="allAtOnce" animBg="1"/>
      <p:bldP spid="10" grpId="0" build="allAtOnce" animBg="1"/>
      <p:bldP spid="11" grpId="0" build="allAtOnce"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7090" name="Picture 2" descr="http://upload.wikimedia.org/wikipedia/en/thumb/2/28/Deweytruman12.jpg/220px-Deweytruman12.jpg">
            <a:hlinkClick r:id="rId2"/>
          </p:cNvPr>
          <p:cNvPicPr>
            <a:picLocks noChangeAspect="1" noChangeArrowheads="1"/>
          </p:cNvPicPr>
          <p:nvPr/>
        </p:nvPicPr>
        <p:blipFill>
          <a:blip r:embed="rId3" cstate="print"/>
          <a:srcRect/>
          <a:stretch>
            <a:fillRect/>
          </a:stretch>
        </p:blipFill>
        <p:spPr bwMode="auto">
          <a:xfrm>
            <a:off x="337283" y="1698078"/>
            <a:ext cx="5098813" cy="3963170"/>
          </a:xfrm>
          <a:prstGeom prst="rect">
            <a:avLst/>
          </a:prstGeom>
          <a:noFill/>
        </p:spPr>
      </p:pic>
      <p:sp>
        <p:nvSpPr>
          <p:cNvPr id="7" name="Rectangle 3"/>
          <p:cNvSpPr>
            <a:spLocks noGrp="1" noChangeArrowheads="1"/>
          </p:cNvSpPr>
          <p:nvPr>
            <p:ph type="body" sz="half" idx="1"/>
          </p:nvPr>
        </p:nvSpPr>
        <p:spPr>
          <a:xfrm>
            <a:off x="5580111" y="1340768"/>
            <a:ext cx="3280697" cy="5087326"/>
          </a:xfrm>
        </p:spPr>
        <p:txBody>
          <a:bodyPr/>
          <a:lstStyle/>
          <a:p>
            <a:endParaRPr lang="en-CA" sz="1200" dirty="0" smtClean="0"/>
          </a:p>
          <a:p>
            <a:endParaRPr lang="en-CA" sz="2600" dirty="0" smtClean="0"/>
          </a:p>
          <a:p>
            <a:r>
              <a:rPr lang="en-CA" sz="2600" dirty="0" smtClean="0"/>
              <a:t>Sampling methods can introduce error:</a:t>
            </a:r>
          </a:p>
          <a:p>
            <a:pPr lvl="1"/>
            <a:r>
              <a:rPr lang="en-CA" sz="2200" dirty="0" smtClean="0"/>
              <a:t>e.g., lack of predictive validity</a:t>
            </a:r>
          </a:p>
          <a:p>
            <a:endParaRPr lang="en-CA" sz="1200" dirty="0" smtClean="0"/>
          </a:p>
          <a:p>
            <a:r>
              <a:rPr lang="en-CA" sz="2600" dirty="0" smtClean="0"/>
              <a:t>Unrepresentative sample (telephone users) led to an overestimation of the </a:t>
            </a:r>
            <a:r>
              <a:rPr lang="en-CA" sz="2600" dirty="0"/>
              <a:t>R</a:t>
            </a:r>
            <a:r>
              <a:rPr lang="en-CA" sz="2600" dirty="0" smtClean="0"/>
              <a:t>epublican vote.</a:t>
            </a:r>
            <a:endParaRPr lang="en-CA" sz="2600" dirty="0"/>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Unrepresentative Sampling:</a:t>
            </a:r>
          </a:p>
          <a:p>
            <a:pPr lvl="0" algn="ctr">
              <a:spcBef>
                <a:spcPct val="0"/>
              </a:spcBef>
              <a:defRPr/>
            </a:pPr>
            <a:r>
              <a:rPr lang="en-US" sz="3000" b="1" dirty="0" smtClean="0">
                <a:solidFill>
                  <a:schemeClr val="bg1"/>
                </a:solidFill>
                <a:latin typeface="Lucida Sans" pitchFamily="34" charset="0"/>
              </a:rPr>
              <a:t>Dewey Defeats Truman!(?)</a:t>
            </a:r>
            <a:endParaRPr lang="en-US" sz="3000" b="1" dirty="0">
              <a:solidFill>
                <a:schemeClr val="bg1"/>
              </a:solidFill>
              <a:latin typeface="Lucida Sans" pitchFamily="34" charset="0"/>
            </a:endParaRPr>
          </a:p>
        </p:txBody>
      </p:sp>
      <p:sp>
        <p:nvSpPr>
          <p:cNvPr id="5" name="TextBox 4"/>
          <p:cNvSpPr txBox="1"/>
          <p:nvPr/>
        </p:nvSpPr>
        <p:spPr>
          <a:xfrm>
            <a:off x="928662" y="5786454"/>
            <a:ext cx="3689793" cy="646331"/>
          </a:xfrm>
          <a:prstGeom prst="rect">
            <a:avLst/>
          </a:prstGeom>
          <a:noFill/>
        </p:spPr>
        <p:txBody>
          <a:bodyPr wrap="none" rtlCol="0">
            <a:spAutoFit/>
          </a:bodyPr>
          <a:lstStyle/>
          <a:p>
            <a:r>
              <a:rPr lang="en-US" dirty="0" smtClean="0"/>
              <a:t>Nincompoop (Harry Truman) holding </a:t>
            </a:r>
            <a:br>
              <a:rPr lang="en-US" dirty="0" smtClean="0"/>
            </a:br>
            <a:r>
              <a:rPr lang="en-US" dirty="0" smtClean="0"/>
              <a:t>Chicago Tribune, November 3, 1948</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1" name="Rectangle 3"/>
          <p:cNvSpPr>
            <a:spLocks noGrp="1" noChangeArrowheads="1"/>
          </p:cNvSpPr>
          <p:nvPr>
            <p:ph type="body" idx="1"/>
          </p:nvPr>
        </p:nvSpPr>
        <p:spPr/>
        <p:txBody>
          <a:bodyPr/>
          <a:lstStyle/>
          <a:p>
            <a:endParaRPr lang="en-CA" sz="2800" b="1" dirty="0" smtClean="0"/>
          </a:p>
          <a:p>
            <a:r>
              <a:rPr lang="en-CA" sz="2800" b="1" dirty="0" smtClean="0"/>
              <a:t>Problem</a:t>
            </a:r>
            <a:r>
              <a:rPr lang="en-CA" sz="2800" b="1" dirty="0"/>
              <a:t>.</a:t>
            </a:r>
            <a:r>
              <a:rPr lang="en-CA" sz="2800" dirty="0"/>
              <a:t> </a:t>
            </a:r>
            <a:r>
              <a:rPr lang="en-CA" sz="2800" dirty="0" smtClean="0"/>
              <a:t>Again note that we </a:t>
            </a:r>
            <a:r>
              <a:rPr lang="en-CA" sz="2800" dirty="0"/>
              <a:t>do not want (or are unable) to test the entire population. </a:t>
            </a:r>
            <a:r>
              <a:rPr lang="en-CA" sz="2800" dirty="0" smtClean="0"/>
              <a:t>What does a sample from this population tell us?</a:t>
            </a:r>
            <a:endParaRPr lang="en-CA" sz="2800" dirty="0"/>
          </a:p>
          <a:p>
            <a:endParaRPr lang="en-CA" sz="1200" dirty="0"/>
          </a:p>
          <a:p>
            <a:r>
              <a:rPr lang="en-CA" sz="2800" dirty="0"/>
              <a:t>If I use the sample mean from a single sample of observations to make an estimate about the mean for the entire population, how likely am I to make a serious mistake?</a:t>
            </a:r>
            <a:endParaRPr lang="fr-CA" sz="2800"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Rationale for Single Samples?</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65084940-205E-4F2A-AD18-4366AF03F399}" type="slidenum">
              <a:rPr lang="en-CA" smtClean="0"/>
              <a:pPr/>
              <a:t>13</a:t>
            </a:fld>
            <a:endParaRPr lang="en-CA"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5" name="Rectangle 3"/>
          <p:cNvSpPr>
            <a:spLocks noGrp="1" noChangeArrowheads="1"/>
          </p:cNvSpPr>
          <p:nvPr>
            <p:ph type="body" idx="1"/>
          </p:nvPr>
        </p:nvSpPr>
        <p:spPr/>
        <p:txBody>
          <a:bodyPr/>
          <a:lstStyle/>
          <a:p>
            <a:endParaRPr lang="en-CA" sz="3000" dirty="0" smtClean="0"/>
          </a:p>
          <a:p>
            <a:r>
              <a:rPr lang="en-CA" sz="3000" dirty="0" smtClean="0"/>
              <a:t>It </a:t>
            </a:r>
            <a:r>
              <a:rPr lang="en-CA" sz="3000" dirty="0"/>
              <a:t>turns out that the error in basing a conclusion about the entire population on a small sample is likely to be </a:t>
            </a:r>
            <a:r>
              <a:rPr lang="en-CA" sz="3000" b="1" dirty="0"/>
              <a:t>quite small</a:t>
            </a:r>
            <a:r>
              <a:rPr lang="en-CA" sz="3000" dirty="0"/>
              <a:t>. </a:t>
            </a:r>
          </a:p>
          <a:p>
            <a:endParaRPr lang="en-CA" sz="1200" dirty="0"/>
          </a:p>
          <a:p>
            <a:r>
              <a:rPr lang="en-CA" sz="3000" dirty="0" smtClean="0"/>
              <a:t>Importantly, this </a:t>
            </a:r>
            <a:r>
              <a:rPr lang="en-CA" sz="3000" i="1" dirty="0"/>
              <a:t>vital</a:t>
            </a:r>
            <a:r>
              <a:rPr lang="en-CA" sz="3000" dirty="0"/>
              <a:t> conclusion follows from the </a:t>
            </a:r>
            <a:r>
              <a:rPr lang="en-CA" sz="3000" dirty="0" smtClean="0"/>
              <a:t>fact </a:t>
            </a:r>
            <a:r>
              <a:rPr lang="en-CA" sz="3000" dirty="0"/>
              <a:t>that the distribution of all possible sample means is a </a:t>
            </a:r>
            <a:r>
              <a:rPr lang="en-CA" sz="3000" b="1" dirty="0"/>
              <a:t>normal curve</a:t>
            </a:r>
            <a:r>
              <a:rPr lang="en-CA" sz="3000" dirty="0"/>
              <a:t>.</a:t>
            </a:r>
          </a:p>
          <a:p>
            <a:pPr>
              <a:buFontTx/>
              <a:buNone/>
            </a:pPr>
            <a:endParaRPr lang="en-CA" sz="3000"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Rationale for Single Samples?</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65084940-205E-4F2A-AD18-4366AF03F399}" type="slidenum">
              <a:rPr lang="en-CA" smtClean="0"/>
              <a:pPr/>
              <a:t>14</a:t>
            </a:fld>
            <a:endParaRPr lang="en-CA"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CA" sz="2800" dirty="0" smtClean="0"/>
              <a:t>Again, we come back to wondrous probability theory!</a:t>
            </a:r>
          </a:p>
          <a:p>
            <a:endParaRPr lang="en-CA" sz="1200" dirty="0" smtClean="0"/>
          </a:p>
          <a:p>
            <a:r>
              <a:rPr lang="en-CA" sz="2800" dirty="0" smtClean="0"/>
              <a:t>We assume that attributes (e.g., height, intelligence, personality traits) are distributed in a population </a:t>
            </a:r>
            <a:r>
              <a:rPr lang="en-CA" sz="2800" b="1" dirty="0" smtClean="0"/>
              <a:t>normally</a:t>
            </a:r>
          </a:p>
          <a:p>
            <a:pPr lvl="1"/>
            <a:r>
              <a:rPr lang="en-CA" sz="2400" dirty="0" smtClean="0"/>
              <a:t>i.e., there are fewer tall and short people then there are people of average height</a:t>
            </a:r>
          </a:p>
          <a:p>
            <a:pPr lvl="1"/>
            <a:endParaRPr lang="en-CA" sz="1200" dirty="0" smtClean="0"/>
          </a:p>
          <a:p>
            <a:r>
              <a:rPr lang="en-CA" sz="2800" dirty="0" smtClean="0"/>
              <a:t>Thus, the </a:t>
            </a:r>
            <a:r>
              <a:rPr lang="en-CA" sz="2800" b="1" dirty="0" smtClean="0"/>
              <a:t>mean</a:t>
            </a:r>
            <a:r>
              <a:rPr lang="en-CA" sz="2800" dirty="0" smtClean="0"/>
              <a:t> and </a:t>
            </a:r>
            <a:r>
              <a:rPr lang="en-CA" sz="2800" b="1" dirty="0" smtClean="0"/>
              <a:t>standard deviation</a:t>
            </a:r>
            <a:r>
              <a:rPr lang="en-CA" sz="2800" dirty="0" smtClean="0"/>
              <a:t> are important parameters for a probability distribution</a:t>
            </a:r>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Rationale for Single Samples?</a:t>
            </a:r>
            <a:endParaRPr lang="en-US" sz="3000" b="1" dirty="0">
              <a:solidFill>
                <a:schemeClr val="bg1"/>
              </a:solidFill>
              <a:latin typeface="Lucida Sans" pitchFamily="34" charset="0"/>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15</a:t>
            </a:fld>
            <a:endParaRPr lang="en-CA"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95400"/>
            <a:ext cx="3886200" cy="5257800"/>
          </a:xfrm>
        </p:spPr>
        <p:txBody>
          <a:bodyPr>
            <a:normAutofit/>
          </a:bodyPr>
          <a:lstStyle/>
          <a:p>
            <a:endParaRPr lang="en-US" sz="1300" dirty="0" smtClean="0"/>
          </a:p>
          <a:p>
            <a:r>
              <a:rPr lang="en-US" sz="2600" dirty="0" smtClean="0"/>
              <a:t>Previously, we learned how to compute a mean</a:t>
            </a:r>
          </a:p>
          <a:p>
            <a:endParaRPr lang="en-US" sz="1200" dirty="0" smtClean="0"/>
          </a:p>
          <a:p>
            <a:r>
              <a:rPr lang="en-US" sz="2600" dirty="0" smtClean="0"/>
              <a:t>We also learned how to obtain a deviation score</a:t>
            </a:r>
          </a:p>
          <a:p>
            <a:endParaRPr lang="en-US" sz="1200" dirty="0" smtClean="0"/>
          </a:p>
          <a:p>
            <a:r>
              <a:rPr lang="en-US" sz="2600" dirty="0" smtClean="0"/>
              <a:t>Again, there is a problem. Summing the deviation score gives us 0</a:t>
            </a:r>
          </a:p>
          <a:p>
            <a:pPr lvl="1"/>
            <a:r>
              <a:rPr lang="en-US" sz="2200" dirty="0" smtClean="0"/>
              <a:t>That gives us zero help!</a:t>
            </a:r>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Deviation Scores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7" name="Table 6"/>
          <p:cNvGraphicFramePr>
            <a:graphicFrameLocks noGrp="1"/>
          </p:cNvGraphicFramePr>
          <p:nvPr/>
        </p:nvGraphicFramePr>
        <p:xfrm>
          <a:off x="4267200" y="1219201"/>
          <a:ext cx="4572000" cy="5194662"/>
        </p:xfrm>
        <a:graphic>
          <a:graphicData uri="http://schemas.openxmlformats.org/drawingml/2006/table">
            <a:tbl>
              <a:tblPr firstRow="1" bandRow="1">
                <a:tableStyleId>{5C22544A-7EE6-4342-B048-85BDC9FD1C3A}</a:tableStyleId>
              </a:tblPr>
              <a:tblGrid>
                <a:gridCol w="1066800"/>
                <a:gridCol w="1981200"/>
                <a:gridCol w="1524000"/>
              </a:tblGrid>
              <a:tr h="718457">
                <a:tc>
                  <a:txBody>
                    <a:bodyPr/>
                    <a:lstStyle/>
                    <a:p>
                      <a:pPr algn="ctr"/>
                      <a:r>
                        <a:rPr lang="en-US" sz="2600" dirty="0" smtClean="0"/>
                        <a:t>Grade</a:t>
                      </a:r>
                      <a:endParaRPr lang="en-US" sz="2600" dirty="0"/>
                    </a:p>
                  </a:txBody>
                  <a:tcPr anchor="ctr"/>
                </a:tc>
                <a:tc>
                  <a:txBody>
                    <a:bodyPr/>
                    <a:lstStyle/>
                    <a:p>
                      <a:pPr algn="ctr"/>
                      <a:r>
                        <a:rPr lang="en-US" sz="2200" dirty="0" smtClean="0"/>
                        <a:t>Score – </a:t>
                      </a:r>
                    </a:p>
                    <a:p>
                      <a:pPr algn="ctr"/>
                      <a:r>
                        <a:rPr lang="en-US" sz="2200" dirty="0" smtClean="0"/>
                        <a:t>Mean</a:t>
                      </a:r>
                      <a:endParaRPr lang="en-US" sz="22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600" dirty="0" smtClean="0"/>
                        <a:t>Deviation Score</a:t>
                      </a:r>
                    </a:p>
                  </a:txBody>
                  <a:tcPr anchor="ctr"/>
                </a:tc>
              </a:tr>
              <a:tr h="718457">
                <a:tc rowSpan="3">
                  <a:txBody>
                    <a:bodyPr/>
                    <a:lstStyle/>
                    <a:p>
                      <a:pPr algn="ctr"/>
                      <a:r>
                        <a:rPr lang="en-US" sz="3600" dirty="0" smtClean="0"/>
                        <a:t>A</a:t>
                      </a:r>
                      <a:endParaRPr lang="en-US" sz="3600" dirty="0"/>
                    </a:p>
                  </a:txBody>
                  <a:tcPr anchor="ctr"/>
                </a:tc>
                <a:tc>
                  <a:txBody>
                    <a:bodyPr/>
                    <a:lstStyle/>
                    <a:p>
                      <a:pPr algn="ctr"/>
                      <a:r>
                        <a:rPr lang="en-US" sz="3000" dirty="0" smtClean="0"/>
                        <a:t>89-84.3</a:t>
                      </a:r>
                      <a:endParaRPr lang="en-US" sz="3000" dirty="0"/>
                    </a:p>
                  </a:txBody>
                  <a:tcPr anchor="ctr"/>
                </a:tc>
                <a:tc>
                  <a:txBody>
                    <a:bodyPr/>
                    <a:lstStyle/>
                    <a:p>
                      <a:pPr algn="ctr"/>
                      <a:r>
                        <a:rPr lang="en-US" sz="3000" dirty="0" smtClean="0"/>
                        <a:t>4.7</a:t>
                      </a:r>
                      <a:endParaRPr lang="en-US" sz="3000" dirty="0"/>
                    </a:p>
                  </a:txBody>
                  <a:tcPr anchor="ctr"/>
                </a:tc>
              </a:tr>
              <a:tr h="718457">
                <a:tc vMerge="1">
                  <a:txBody>
                    <a:bodyPr/>
                    <a:lstStyle/>
                    <a:p>
                      <a:endParaRPr lang="en-US"/>
                    </a:p>
                  </a:txBody>
                  <a:tcPr/>
                </a:tc>
                <a:tc>
                  <a:txBody>
                    <a:bodyPr/>
                    <a:lstStyle/>
                    <a:p>
                      <a:pPr algn="ctr"/>
                      <a:r>
                        <a:rPr lang="en-US" sz="3000" dirty="0" smtClean="0"/>
                        <a:t>84-84.3</a:t>
                      </a:r>
                      <a:endParaRPr lang="en-US" sz="3000" dirty="0"/>
                    </a:p>
                  </a:txBody>
                  <a:tcPr anchor="ctr"/>
                </a:tc>
                <a:tc>
                  <a:txBody>
                    <a:bodyPr/>
                    <a:lstStyle/>
                    <a:p>
                      <a:pPr algn="ctr"/>
                      <a:r>
                        <a:rPr lang="en-US" sz="3000" dirty="0" smtClean="0"/>
                        <a:t>-0.3</a:t>
                      </a:r>
                      <a:endParaRPr lang="en-US" sz="3000" dirty="0"/>
                    </a:p>
                  </a:txBody>
                  <a:tcPr anchor="ctr"/>
                </a:tc>
              </a:tr>
              <a:tr h="718457">
                <a:tc vMerge="1">
                  <a:txBody>
                    <a:bodyPr/>
                    <a:lstStyle/>
                    <a:p>
                      <a:endParaRPr lang="en-US" dirty="0"/>
                    </a:p>
                  </a:txBody>
                  <a:tcPr/>
                </a:tc>
                <a:tc>
                  <a:txBody>
                    <a:bodyPr/>
                    <a:lstStyle/>
                    <a:p>
                      <a:pPr algn="ctr"/>
                      <a:r>
                        <a:rPr lang="en-US" sz="3000" dirty="0" smtClean="0"/>
                        <a:t>80-84.3</a:t>
                      </a:r>
                      <a:endParaRPr lang="en-US" sz="3000" dirty="0"/>
                    </a:p>
                  </a:txBody>
                  <a:tcPr anchor="ctr"/>
                </a:tc>
                <a:tc>
                  <a:txBody>
                    <a:bodyPr/>
                    <a:lstStyle/>
                    <a:p>
                      <a:pPr algn="ctr"/>
                      <a:r>
                        <a:rPr lang="en-US" sz="3000" dirty="0" smtClean="0"/>
                        <a:t>-4.4</a:t>
                      </a:r>
                      <a:endParaRPr lang="en-US" sz="3000" dirty="0"/>
                    </a:p>
                  </a:txBody>
                  <a:tcPr anchor="ctr"/>
                </a:tc>
              </a:tr>
              <a:tr h="718457">
                <a:tc rowSpan="3">
                  <a:txBody>
                    <a:bodyPr/>
                    <a:lstStyle/>
                    <a:p>
                      <a:pPr algn="ctr"/>
                      <a:r>
                        <a:rPr lang="en-US" sz="3600" dirty="0" smtClean="0"/>
                        <a:t>B</a:t>
                      </a:r>
                      <a:endParaRPr lang="en-US" sz="3600" dirty="0"/>
                    </a:p>
                  </a:txBody>
                  <a:tcPr anchor="ctr"/>
                </a:tc>
                <a:tc>
                  <a:txBody>
                    <a:bodyPr/>
                    <a:lstStyle/>
                    <a:p>
                      <a:pPr algn="ctr"/>
                      <a:r>
                        <a:rPr lang="en-US" sz="3000" dirty="0" smtClean="0"/>
                        <a:t>74-73</a:t>
                      </a:r>
                      <a:endParaRPr lang="en-US" sz="3000" dirty="0"/>
                    </a:p>
                  </a:txBody>
                  <a:tcPr anchor="ctr"/>
                </a:tc>
                <a:tc>
                  <a:txBody>
                    <a:bodyPr/>
                    <a:lstStyle/>
                    <a:p>
                      <a:pPr algn="ctr"/>
                      <a:r>
                        <a:rPr lang="en-US" sz="3000" dirty="0" smtClean="0"/>
                        <a:t>1</a:t>
                      </a:r>
                      <a:endParaRPr lang="en-US" sz="3000" dirty="0"/>
                    </a:p>
                  </a:txBody>
                  <a:tcPr anchor="ctr"/>
                </a:tc>
              </a:tr>
              <a:tr h="718457">
                <a:tc vMerge="1">
                  <a:txBody>
                    <a:bodyPr/>
                    <a:lstStyle/>
                    <a:p>
                      <a:endParaRPr lang="en-US" dirty="0"/>
                    </a:p>
                  </a:txBody>
                  <a:tcPr/>
                </a:tc>
                <a:tc>
                  <a:txBody>
                    <a:bodyPr/>
                    <a:lstStyle/>
                    <a:p>
                      <a:pPr algn="ctr"/>
                      <a:r>
                        <a:rPr lang="en-US" sz="3000" dirty="0" smtClean="0"/>
                        <a:t>73-73</a:t>
                      </a:r>
                      <a:endParaRPr lang="en-US" sz="3000" dirty="0"/>
                    </a:p>
                  </a:txBody>
                  <a:tcPr anchor="ctr"/>
                </a:tc>
                <a:tc>
                  <a:txBody>
                    <a:bodyPr/>
                    <a:lstStyle/>
                    <a:p>
                      <a:pPr algn="ctr"/>
                      <a:r>
                        <a:rPr lang="en-US" sz="3000" dirty="0" smtClean="0"/>
                        <a:t>0</a:t>
                      </a:r>
                      <a:endParaRPr lang="en-US" sz="3000" dirty="0"/>
                    </a:p>
                  </a:txBody>
                  <a:tcPr anchor="ctr"/>
                </a:tc>
              </a:tr>
              <a:tr h="718457">
                <a:tc vMerge="1">
                  <a:txBody>
                    <a:bodyPr/>
                    <a:lstStyle/>
                    <a:p>
                      <a:endParaRPr lang="en-US" dirty="0"/>
                    </a:p>
                  </a:txBody>
                  <a:tcPr/>
                </a:tc>
                <a:tc>
                  <a:txBody>
                    <a:bodyPr/>
                    <a:lstStyle/>
                    <a:p>
                      <a:pPr algn="ctr"/>
                      <a:r>
                        <a:rPr lang="en-US" sz="3000" dirty="0" smtClean="0"/>
                        <a:t>72-73</a:t>
                      </a:r>
                      <a:endParaRPr lang="en-US" sz="3000" dirty="0"/>
                    </a:p>
                  </a:txBody>
                  <a:tcPr anchor="ctr"/>
                </a:tc>
                <a:tc>
                  <a:txBody>
                    <a:bodyPr/>
                    <a:lstStyle/>
                    <a:p>
                      <a:pPr algn="ctr"/>
                      <a:r>
                        <a:rPr lang="en-US" sz="3000" dirty="0" smtClean="0"/>
                        <a:t>-1</a:t>
                      </a:r>
                      <a:endParaRPr lang="en-US" sz="3000" dirty="0"/>
                    </a:p>
                  </a:txBody>
                  <a:tcPr anchor="ctr"/>
                </a:tc>
              </a:tr>
            </a:tbl>
          </a:graphicData>
        </a:graphic>
      </p:graphicFrame>
      <p:sp>
        <p:nvSpPr>
          <p:cNvPr id="6" name="Slide Number Placeholder 5"/>
          <p:cNvSpPr>
            <a:spLocks noGrp="1"/>
          </p:cNvSpPr>
          <p:nvPr>
            <p:ph type="sldNum" sz="quarter" idx="12"/>
          </p:nvPr>
        </p:nvSpPr>
        <p:spPr/>
        <p:txBody>
          <a:bodyPr/>
          <a:lstStyle/>
          <a:p>
            <a:fld id="{65084940-205E-4F2A-AD18-4366AF03F399}" type="slidenum">
              <a:rPr lang="en-CA" smtClean="0"/>
              <a:pPr/>
              <a:t>16</a:t>
            </a:fld>
            <a:endParaRPr lang="en-CA"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95400"/>
            <a:ext cx="8519864" cy="3861792"/>
          </a:xfrm>
        </p:spPr>
        <p:txBody>
          <a:bodyPr>
            <a:normAutofit/>
          </a:bodyPr>
          <a:lstStyle/>
          <a:p>
            <a:endParaRPr lang="en-US" sz="1300" dirty="0" smtClean="0"/>
          </a:p>
          <a:p>
            <a:r>
              <a:rPr lang="en-US" sz="2600" dirty="0" smtClean="0"/>
              <a:t>The deviation score alone won’t help us. We need to change it into something more useful</a:t>
            </a:r>
          </a:p>
          <a:p>
            <a:endParaRPr lang="en-US" sz="1200" dirty="0" smtClean="0"/>
          </a:p>
          <a:p>
            <a:r>
              <a:rPr lang="en-US" sz="2600" dirty="0" smtClean="0"/>
              <a:t>Given that we want to compare our results to others, we want to </a:t>
            </a:r>
            <a:r>
              <a:rPr lang="en-US" sz="2600" i="1" dirty="0" smtClean="0"/>
              <a:t>standardize </a:t>
            </a:r>
            <a:r>
              <a:rPr lang="en-US" sz="2600" dirty="0" smtClean="0"/>
              <a:t>it. By doing so, we obtain a: </a:t>
            </a:r>
          </a:p>
          <a:p>
            <a:pPr lvl="1"/>
            <a:r>
              <a:rPr lang="en-US" sz="2400" b="1" dirty="0" smtClean="0"/>
              <a:t>Standard deviation. </a:t>
            </a:r>
            <a:r>
              <a:rPr lang="en-US" sz="2400" dirty="0" smtClean="0"/>
              <a:t>The average amount the scores in our sample differ from the mean (ignoring the sign difference), i.e., one sample from the population</a:t>
            </a:r>
          </a:p>
          <a:p>
            <a:pPr lvl="1"/>
            <a:endParaRPr lang="en-US" sz="1200" dirty="0" smtClean="0"/>
          </a:p>
          <a:p>
            <a:endParaRPr lang="en-US" sz="2600" dirty="0" smtClean="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From Deviation Scores to </a:t>
            </a:r>
          </a:p>
          <a:p>
            <a:pPr lvl="0" algn="ctr">
              <a:spcBef>
                <a:spcPct val="0"/>
              </a:spcBef>
              <a:defRPr/>
            </a:pPr>
            <a:r>
              <a:rPr lang="en-US" sz="3000" b="1" dirty="0" smtClean="0">
                <a:solidFill>
                  <a:schemeClr val="bg1"/>
                </a:solidFill>
                <a:latin typeface="Lucida Sans" pitchFamily="34" charset="0"/>
              </a:rPr>
              <a:t>Standard Deviation</a:t>
            </a:r>
          </a:p>
        </p:txBody>
      </p:sp>
      <p:pic>
        <p:nvPicPr>
          <p:cNvPr id="99331" name="Picture 3"/>
          <p:cNvPicPr>
            <a:picLocks noChangeAspect="1" noChangeArrowheads="1"/>
          </p:cNvPicPr>
          <p:nvPr/>
        </p:nvPicPr>
        <p:blipFill>
          <a:blip r:embed="rId2" cstate="print"/>
          <a:srcRect/>
          <a:stretch>
            <a:fillRect/>
          </a:stretch>
        </p:blipFill>
        <p:spPr bwMode="auto">
          <a:xfrm>
            <a:off x="2195736" y="5467350"/>
            <a:ext cx="4991100" cy="1390650"/>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fld id="{65084940-205E-4F2A-AD18-4366AF03F399}" type="slidenum">
              <a:rPr lang="en-CA" smtClean="0"/>
              <a:pPr/>
              <a:t>17</a:t>
            </a:fld>
            <a:endParaRPr lang="en-CA"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From Deviation Scores to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Standard Deviation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99331" name="Picture 3"/>
          <p:cNvPicPr>
            <a:picLocks noChangeAspect="1" noChangeArrowheads="1"/>
          </p:cNvPicPr>
          <p:nvPr/>
        </p:nvPicPr>
        <p:blipFill>
          <a:blip r:embed="rId2" cstate="print"/>
          <a:srcRect/>
          <a:stretch>
            <a:fillRect/>
          </a:stretch>
        </p:blipFill>
        <p:spPr bwMode="auto">
          <a:xfrm>
            <a:off x="2195736" y="5467350"/>
            <a:ext cx="4991100" cy="1390650"/>
          </a:xfrm>
          <a:prstGeom prst="rect">
            <a:avLst/>
          </a:prstGeom>
          <a:noFill/>
          <a:ln w="9525">
            <a:noFill/>
            <a:miter lim="800000"/>
            <a:headEnd/>
            <a:tailEnd/>
          </a:ln>
        </p:spPr>
      </p:pic>
      <p:pic>
        <p:nvPicPr>
          <p:cNvPr id="100355" name="Picture 3"/>
          <p:cNvPicPr>
            <a:picLocks noChangeAspect="1" noChangeArrowheads="1"/>
          </p:cNvPicPr>
          <p:nvPr/>
        </p:nvPicPr>
        <p:blipFill>
          <a:blip r:embed="rId3" cstate="print"/>
          <a:srcRect/>
          <a:stretch>
            <a:fillRect/>
          </a:stretch>
        </p:blipFill>
        <p:spPr bwMode="auto">
          <a:xfrm>
            <a:off x="712230" y="1700808"/>
            <a:ext cx="259369" cy="471580"/>
          </a:xfrm>
          <a:prstGeom prst="rect">
            <a:avLst/>
          </a:prstGeom>
          <a:noFill/>
          <a:ln w="9525">
            <a:noFill/>
            <a:miter lim="800000"/>
            <a:headEnd/>
            <a:tailEnd/>
          </a:ln>
        </p:spPr>
      </p:pic>
      <p:sp>
        <p:nvSpPr>
          <p:cNvPr id="3" name="Content Placeholder 2"/>
          <p:cNvSpPr>
            <a:spLocks noGrp="1"/>
          </p:cNvSpPr>
          <p:nvPr>
            <p:ph idx="1"/>
          </p:nvPr>
        </p:nvSpPr>
        <p:spPr>
          <a:xfrm>
            <a:off x="228600" y="1295400"/>
            <a:ext cx="8231832" cy="4221832"/>
          </a:xfrm>
        </p:spPr>
        <p:txBody>
          <a:bodyPr>
            <a:normAutofit fontScale="92500" lnSpcReduction="20000"/>
          </a:bodyPr>
          <a:lstStyle/>
          <a:p>
            <a:pPr>
              <a:buNone/>
            </a:pPr>
            <a:r>
              <a:rPr lang="en-US" sz="2600" dirty="0" smtClean="0"/>
              <a:t>1.   </a:t>
            </a:r>
            <a:r>
              <a:rPr lang="en-US" sz="2600" i="1" dirty="0" smtClean="0"/>
              <a:t>X, </a:t>
            </a:r>
            <a:r>
              <a:rPr lang="en-US" sz="2600" dirty="0" smtClean="0"/>
              <a:t>is an observation (an obtained value, e.g., your quiz score)</a:t>
            </a:r>
          </a:p>
          <a:p>
            <a:endParaRPr lang="en-US" sz="1200" dirty="0" smtClean="0"/>
          </a:p>
          <a:p>
            <a:pPr marL="514350" indent="-514350">
              <a:buAutoNum type="arabicPeriod" startAt="2"/>
            </a:pPr>
            <a:r>
              <a:rPr lang="en-US" sz="2600" dirty="0" smtClean="0"/>
              <a:t> , is the mean (average across values, e.g., your class’ average performance)</a:t>
            </a:r>
          </a:p>
          <a:p>
            <a:pPr marL="514350" indent="-514350">
              <a:buAutoNum type="arabicPeriod" startAt="2"/>
            </a:pPr>
            <a:endParaRPr lang="en-US" sz="1200" dirty="0" smtClean="0"/>
          </a:p>
          <a:p>
            <a:pPr marL="514350" indent="-514350">
              <a:buAutoNum type="arabicPeriod" startAt="2"/>
            </a:pPr>
            <a:r>
              <a:rPr lang="en-US" sz="2600" dirty="0" smtClean="0"/>
              <a:t>We square our deviation score to ensure that we don’t obtain 0!</a:t>
            </a:r>
          </a:p>
          <a:p>
            <a:pPr marL="514350" indent="-514350">
              <a:buAutoNum type="arabicPeriod" startAt="2"/>
            </a:pPr>
            <a:endParaRPr lang="en-US" sz="1200" dirty="0" smtClean="0"/>
          </a:p>
          <a:p>
            <a:pPr marL="514350" indent="-514350">
              <a:buAutoNum type="arabicPeriod" startAt="2"/>
            </a:pPr>
            <a:r>
              <a:rPr lang="en-US" sz="2600" dirty="0" smtClean="0"/>
              <a:t>We divide by the sample size minus 1. We reduce by one because you are estimating the mean. This gives us the </a:t>
            </a:r>
            <a:r>
              <a:rPr lang="en-US" sz="2600" i="1" dirty="0" smtClean="0"/>
              <a:t>average </a:t>
            </a:r>
            <a:r>
              <a:rPr lang="en-US" sz="2600" dirty="0" smtClean="0"/>
              <a:t>squared deviation score.</a:t>
            </a:r>
          </a:p>
          <a:p>
            <a:pPr marL="514350" indent="-514350">
              <a:buAutoNum type="arabicPeriod" startAt="2"/>
            </a:pPr>
            <a:endParaRPr lang="en-US" sz="1200" dirty="0" smtClean="0"/>
          </a:p>
          <a:p>
            <a:pPr marL="514350" indent="-514350">
              <a:buAutoNum type="arabicPeriod" startAt="2"/>
            </a:pPr>
            <a:r>
              <a:rPr lang="en-US" sz="2600" smtClean="0"/>
              <a:t>Finally, </a:t>
            </a:r>
            <a:r>
              <a:rPr lang="en-US" sz="2600" dirty="0" smtClean="0"/>
              <a:t>we take the root to eliminate our earlier squaring operations… </a:t>
            </a:r>
            <a:r>
              <a:rPr lang="en-US" sz="2600" i="1" dirty="0" smtClean="0"/>
              <a:t>et voila!</a:t>
            </a:r>
          </a:p>
        </p:txBody>
      </p:sp>
      <p:sp>
        <p:nvSpPr>
          <p:cNvPr id="7" name="Slide Number Placeholder 6"/>
          <p:cNvSpPr>
            <a:spLocks noGrp="1"/>
          </p:cNvSpPr>
          <p:nvPr>
            <p:ph type="sldNum" sz="quarter" idx="12"/>
          </p:nvPr>
        </p:nvSpPr>
        <p:spPr/>
        <p:txBody>
          <a:bodyPr/>
          <a:lstStyle/>
          <a:p>
            <a:fld id="{65084940-205E-4F2A-AD18-4366AF03F399}" type="slidenum">
              <a:rPr lang="en-CA" smtClean="0"/>
              <a:pPr/>
              <a:t>18</a:t>
            </a:fld>
            <a:endParaRPr lang="en-CA"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3" name="Rectangle 3"/>
          <p:cNvSpPr>
            <a:spLocks noGrp="1" noChangeArrowheads="1"/>
          </p:cNvSpPr>
          <p:nvPr>
            <p:ph type="body" idx="1"/>
          </p:nvPr>
        </p:nvSpPr>
        <p:spPr>
          <a:xfrm>
            <a:off x="457200" y="4725144"/>
            <a:ext cx="8075240" cy="1800200"/>
          </a:xfrm>
        </p:spPr>
        <p:txBody>
          <a:bodyPr>
            <a:normAutofit fontScale="85000" lnSpcReduction="20000"/>
          </a:bodyPr>
          <a:lstStyle/>
          <a:p>
            <a:pPr>
              <a:lnSpc>
                <a:spcPct val="90000"/>
              </a:lnSpc>
            </a:pPr>
            <a:r>
              <a:rPr lang="en-US" sz="3000" dirty="0"/>
              <a:t>The values of the sample means will have a frequency distribution represented by the normal curve</a:t>
            </a:r>
            <a:r>
              <a:rPr lang="en-US" sz="3000" dirty="0" smtClean="0"/>
              <a:t>.</a:t>
            </a:r>
          </a:p>
          <a:p>
            <a:pPr>
              <a:lnSpc>
                <a:spcPct val="90000"/>
              </a:lnSpc>
            </a:pPr>
            <a:endParaRPr lang="en-US" sz="1900" dirty="0"/>
          </a:p>
          <a:p>
            <a:pPr>
              <a:lnSpc>
                <a:spcPct val="90000"/>
              </a:lnSpc>
            </a:pPr>
            <a:r>
              <a:rPr lang="en-US" sz="2800" dirty="0" smtClean="0"/>
              <a:t>The </a:t>
            </a:r>
            <a:r>
              <a:rPr lang="en-US" sz="2800" b="1" dirty="0"/>
              <a:t>central limit </a:t>
            </a:r>
            <a:r>
              <a:rPr lang="en-US" sz="2800" b="1" dirty="0" smtClean="0"/>
              <a:t>theorem</a:t>
            </a:r>
            <a:r>
              <a:rPr lang="en-US" sz="2800" dirty="0" smtClean="0"/>
              <a:t>:</a:t>
            </a:r>
          </a:p>
          <a:p>
            <a:pPr lvl="1">
              <a:lnSpc>
                <a:spcPct val="90000"/>
              </a:lnSpc>
            </a:pPr>
            <a:r>
              <a:rPr lang="en-US" sz="2400" dirty="0" smtClean="0"/>
              <a:t>As </a:t>
            </a:r>
            <a:r>
              <a:rPr lang="en-US" sz="2400" i="1" dirty="0" smtClean="0"/>
              <a:t>n</a:t>
            </a:r>
            <a:r>
              <a:rPr lang="en-US" sz="2400" dirty="0" smtClean="0"/>
              <a:t> gets larger, the sample mean should approximate the population mean with mean 0 and variance </a:t>
            </a:r>
            <a:r>
              <a:rPr lang="el-GR" sz="2400" dirty="0" smtClean="0"/>
              <a:t>σ</a:t>
            </a:r>
            <a:r>
              <a:rPr lang="en-CA" sz="2400" baseline="30000" dirty="0" smtClean="0"/>
              <a:t>2</a:t>
            </a:r>
            <a:r>
              <a:rPr lang="en-US" sz="2400" dirty="0" smtClean="0"/>
              <a:t>.</a:t>
            </a:r>
            <a:endParaRPr lang="en-US" sz="2400" baseline="30000" dirty="0"/>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Distribution of Sample Means</a:t>
            </a:r>
            <a:endParaRPr lang="en-US" sz="3000" b="1" dirty="0">
              <a:solidFill>
                <a:schemeClr val="bg1"/>
              </a:solidFill>
              <a:latin typeface="Lucida Sans" pitchFamily="34" charset="0"/>
            </a:endParaRPr>
          </a:p>
        </p:txBody>
      </p:sp>
      <p:pic>
        <p:nvPicPr>
          <p:cNvPr id="78851" name="Picture 3"/>
          <p:cNvPicPr>
            <a:picLocks noChangeAspect="1" noChangeArrowheads="1"/>
          </p:cNvPicPr>
          <p:nvPr/>
        </p:nvPicPr>
        <p:blipFill>
          <a:blip r:embed="rId3" cstate="print"/>
          <a:srcRect/>
          <a:stretch>
            <a:fillRect/>
          </a:stretch>
        </p:blipFill>
        <p:spPr bwMode="auto">
          <a:xfrm>
            <a:off x="1907704" y="1244938"/>
            <a:ext cx="4966717" cy="3323663"/>
          </a:xfrm>
          <a:prstGeom prst="rect">
            <a:avLst/>
          </a:prstGeom>
          <a:noFill/>
          <a:ln w="9525">
            <a:noFill/>
            <a:miter lim="800000"/>
            <a:headEnd/>
            <a:tailEnd/>
          </a:ln>
        </p:spPr>
      </p:pic>
      <p:sp>
        <p:nvSpPr>
          <p:cNvPr id="78853"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CA" dirty="0"/>
          </a:p>
        </p:txBody>
      </p:sp>
      <p:pic>
        <p:nvPicPr>
          <p:cNvPr id="78852" name="Picture 4"/>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0" y="457200"/>
            <a:ext cx="76200" cy="190500"/>
          </a:xfrm>
          <a:prstGeom prst="rect">
            <a:avLst/>
          </a:prstGeom>
          <a:noFill/>
        </p:spPr>
      </p:pic>
      <p:sp>
        <p:nvSpPr>
          <p:cNvPr id="78855" name="Rectangle 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CA" dirty="0"/>
          </a:p>
        </p:txBody>
      </p:sp>
      <p:pic>
        <p:nvPicPr>
          <p:cNvPr id="78854" name="Picture 6"/>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0" y="457200"/>
            <a:ext cx="76200" cy="190500"/>
          </a:xfrm>
          <a:prstGeom prst="rect">
            <a:avLst/>
          </a:prstGeom>
          <a:noFill/>
        </p:spPr>
      </p:pic>
      <p:sp>
        <p:nvSpPr>
          <p:cNvPr id="78857"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CA" dirty="0"/>
          </a:p>
        </p:txBody>
      </p:sp>
      <p:pic>
        <p:nvPicPr>
          <p:cNvPr id="78856" name="Picture 8"/>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0" y="457200"/>
            <a:ext cx="76200" cy="190500"/>
          </a:xfrm>
          <a:prstGeom prst="rect">
            <a:avLst/>
          </a:prstGeom>
          <a:noFill/>
        </p:spPr>
      </p:pic>
      <p:sp>
        <p:nvSpPr>
          <p:cNvPr id="12" name="Left Arrow 11"/>
          <p:cNvSpPr/>
          <p:nvPr/>
        </p:nvSpPr>
        <p:spPr>
          <a:xfrm>
            <a:off x="5148064" y="3429000"/>
            <a:ext cx="3384376" cy="93610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Considerable variability</a:t>
            </a:r>
            <a:endParaRPr lang="en-US" dirty="0"/>
          </a:p>
        </p:txBody>
      </p:sp>
      <p:sp>
        <p:nvSpPr>
          <p:cNvPr id="13" name="Left Arrow 12"/>
          <p:cNvSpPr/>
          <p:nvPr/>
        </p:nvSpPr>
        <p:spPr>
          <a:xfrm>
            <a:off x="5148064" y="1556792"/>
            <a:ext cx="3384376" cy="93610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Variability is even more reduced </a:t>
            </a:r>
            <a:endParaRPr lang="en-US" dirty="0"/>
          </a:p>
        </p:txBody>
      </p:sp>
      <p:sp>
        <p:nvSpPr>
          <p:cNvPr id="14" name="Left Arrow 13"/>
          <p:cNvSpPr/>
          <p:nvPr/>
        </p:nvSpPr>
        <p:spPr>
          <a:xfrm>
            <a:off x="5148064" y="2492896"/>
            <a:ext cx="3384376" cy="93610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Variability is reduced</a:t>
            </a:r>
            <a:endParaRPr lang="en-US" dirty="0"/>
          </a:p>
        </p:txBody>
      </p:sp>
      <p:sp>
        <p:nvSpPr>
          <p:cNvPr id="15" name="Slide Number Placeholder 14"/>
          <p:cNvSpPr>
            <a:spLocks noGrp="1"/>
          </p:cNvSpPr>
          <p:nvPr>
            <p:ph type="sldNum" sz="quarter" idx="12"/>
          </p:nvPr>
        </p:nvSpPr>
        <p:spPr/>
        <p:txBody>
          <a:bodyPr/>
          <a:lstStyle/>
          <a:p>
            <a:fld id="{65084940-205E-4F2A-AD18-4366AF03F399}" type="slidenum">
              <a:rPr lang="en-CA" smtClean="0"/>
              <a:pPr/>
              <a:t>19</a:t>
            </a:fld>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 calcmode="lin" valueType="num">
                                      <p:cBhvr additive="base">
                                        <p:cTn id="7" dur="500" fill="hold"/>
                                        <p:tgtEl>
                                          <p:spTgt spid="12">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2">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xEl>
                                              <p:pRg st="0" end="0"/>
                                            </p:txEl>
                                          </p:spTgt>
                                        </p:tgtEl>
                                        <p:attrNameLst>
                                          <p:attrName>style.visibility</p:attrName>
                                        </p:attrNameLst>
                                      </p:cBhvr>
                                      <p:to>
                                        <p:strVal val="visible"/>
                                      </p:to>
                                    </p:set>
                                    <p:anim calcmode="lin" valueType="num">
                                      <p:cBhvr additive="base">
                                        <p:cTn id="1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4">
                                            <p:bg/>
                                          </p:spTgt>
                                        </p:tgtEl>
                                        <p:attrNameLst>
                                          <p:attrName>style.visibility</p:attrName>
                                        </p:attrNameLst>
                                      </p:cBhvr>
                                      <p:to>
                                        <p:strVal val="visible"/>
                                      </p:to>
                                    </p:set>
                                    <p:anim calcmode="lin" valueType="num">
                                      <p:cBhvr additive="base">
                                        <p:cTn id="17" dur="500" fill="hold"/>
                                        <p:tgtEl>
                                          <p:spTgt spid="14">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14">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4">
                                            <p:txEl>
                                              <p:pRg st="0" end="0"/>
                                            </p:txEl>
                                          </p:spTgt>
                                        </p:tgtEl>
                                        <p:attrNameLst>
                                          <p:attrName>style.visibility</p:attrName>
                                        </p:attrNameLst>
                                      </p:cBhvr>
                                      <p:to>
                                        <p:strVal val="visible"/>
                                      </p:to>
                                    </p:set>
                                    <p:anim calcmode="lin" valueType="num">
                                      <p:cBhvr additive="base">
                                        <p:cTn id="2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3">
                                            <p:bg/>
                                          </p:spTgt>
                                        </p:tgtEl>
                                        <p:attrNameLst>
                                          <p:attrName>style.visibility</p:attrName>
                                        </p:attrNameLst>
                                      </p:cBhvr>
                                      <p:to>
                                        <p:strVal val="visible"/>
                                      </p:to>
                                    </p:set>
                                    <p:anim calcmode="lin" valueType="num">
                                      <p:cBhvr additive="base">
                                        <p:cTn id="27" dur="500" fill="hold"/>
                                        <p:tgtEl>
                                          <p:spTgt spid="13">
                                            <p:bg/>
                                          </p:spTgt>
                                        </p:tgtEl>
                                        <p:attrNameLst>
                                          <p:attrName>ppt_x</p:attrName>
                                        </p:attrNameLst>
                                      </p:cBhvr>
                                      <p:tavLst>
                                        <p:tav tm="0">
                                          <p:val>
                                            <p:strVal val="#ppt_x"/>
                                          </p:val>
                                        </p:tav>
                                        <p:tav tm="100000">
                                          <p:val>
                                            <p:strVal val="#ppt_x"/>
                                          </p:val>
                                        </p:tav>
                                      </p:tavLst>
                                    </p:anim>
                                    <p:anim calcmode="lin" valueType="num">
                                      <p:cBhvr additive="base">
                                        <p:cTn id="28" dur="500" fill="hold"/>
                                        <p:tgtEl>
                                          <p:spTgt spid="13">
                                            <p:bg/>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additive="base">
                                        <p:cTn id="31"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allAtOnce" animBg="1"/>
      <p:bldP spid="13" grpId="0" build="allAtOnce" animBg="1"/>
      <p:bldP spid="14" grpId="0" build="allAtOnce"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12" name="Rectangle 8"/>
          <p:cNvSpPr>
            <a:spLocks noGrp="1" noChangeArrowheads="1"/>
          </p:cNvSpPr>
          <p:nvPr>
            <p:ph type="body" idx="1"/>
          </p:nvPr>
        </p:nvSpPr>
        <p:spPr>
          <a:xfrm>
            <a:off x="457200" y="1268761"/>
            <a:ext cx="8229600" cy="1008112"/>
          </a:xfrm>
          <a:noFill/>
          <a:ln/>
        </p:spPr>
        <p:txBody>
          <a:bodyPr/>
          <a:lstStyle/>
          <a:p>
            <a:r>
              <a:rPr lang="en-CA" sz="2800" dirty="0"/>
              <a:t>There is a </a:t>
            </a:r>
            <a:r>
              <a:rPr lang="en-CA" sz="2800" b="1" dirty="0"/>
              <a:t>68.2% </a:t>
            </a:r>
            <a:r>
              <a:rPr lang="en-CA" sz="2800" dirty="0"/>
              <a:t>chance that it is </a:t>
            </a:r>
            <a:r>
              <a:rPr lang="en-US" sz="2800" dirty="0">
                <a:cs typeface="Arial" charset="0"/>
              </a:rPr>
              <a:t>± </a:t>
            </a:r>
            <a:r>
              <a:rPr lang="en-US" sz="2800" b="1" dirty="0">
                <a:cs typeface="Arial" charset="0"/>
              </a:rPr>
              <a:t>1 </a:t>
            </a:r>
            <a:r>
              <a:rPr lang="en-US" sz="2800" b="1" i="1" dirty="0">
                <a:cs typeface="Arial" charset="0"/>
              </a:rPr>
              <a:t>SD </a:t>
            </a:r>
            <a:r>
              <a:rPr lang="en-US" sz="2800" dirty="0">
                <a:cs typeface="Arial" charset="0"/>
              </a:rPr>
              <a:t>from the population mean.</a:t>
            </a:r>
            <a:endParaRPr lang="en-US" sz="2800" i="1" dirty="0">
              <a:cs typeface="Arial" charset="0"/>
            </a:endParaRPr>
          </a:p>
          <a:p>
            <a:pPr>
              <a:buFontTx/>
              <a:buNone/>
            </a:pPr>
            <a:endParaRPr lang="en-CA" sz="2800" dirty="0"/>
          </a:p>
        </p:txBody>
      </p:sp>
      <p:pic>
        <p:nvPicPr>
          <p:cNvPr id="175113" name="Picture 9"/>
          <p:cNvPicPr>
            <a:picLocks noChangeAspect="1" noChangeArrowheads="1"/>
          </p:cNvPicPr>
          <p:nvPr/>
        </p:nvPicPr>
        <p:blipFill>
          <a:blip r:embed="rId2" cstate="print"/>
          <a:srcRect/>
          <a:stretch>
            <a:fillRect/>
          </a:stretch>
        </p:blipFill>
        <p:spPr bwMode="auto">
          <a:xfrm>
            <a:off x="1606550" y="2338388"/>
            <a:ext cx="5930900" cy="3937000"/>
          </a:xfrm>
          <a:prstGeom prst="rect">
            <a:avLst/>
          </a:prstGeom>
          <a:noFill/>
        </p:spPr>
      </p:pic>
      <p:sp>
        <p:nvSpPr>
          <p:cNvPr id="175114" name="AutoShape 10"/>
          <p:cNvSpPr>
            <a:spLocks noChangeArrowheads="1"/>
          </p:cNvSpPr>
          <p:nvPr/>
        </p:nvSpPr>
        <p:spPr bwMode="auto">
          <a:xfrm>
            <a:off x="4572000" y="5019675"/>
            <a:ext cx="798513" cy="261938"/>
          </a:xfrm>
          <a:prstGeom prst="rightArrow">
            <a:avLst>
              <a:gd name="adj1" fmla="val 50000"/>
              <a:gd name="adj2" fmla="val 76212"/>
            </a:avLst>
          </a:prstGeom>
          <a:solidFill>
            <a:srgbClr val="0000FF"/>
          </a:solidFill>
          <a:ln w="9525">
            <a:solidFill>
              <a:schemeClr val="tx1"/>
            </a:solidFill>
            <a:miter lim="800000"/>
            <a:headEnd/>
            <a:tailEnd/>
          </a:ln>
          <a:effectLst/>
        </p:spPr>
        <p:txBody>
          <a:bodyPr wrap="none" anchor="ctr"/>
          <a:lstStyle/>
          <a:p>
            <a:endParaRPr lang="en-CA" dirty="0"/>
          </a:p>
        </p:txBody>
      </p:sp>
      <p:sp>
        <p:nvSpPr>
          <p:cNvPr id="175119" name="AutoShape 15"/>
          <p:cNvSpPr>
            <a:spLocks noChangeArrowheads="1"/>
          </p:cNvSpPr>
          <p:nvPr/>
        </p:nvSpPr>
        <p:spPr bwMode="auto">
          <a:xfrm rot="10800000">
            <a:off x="3743325" y="5019675"/>
            <a:ext cx="798513" cy="261938"/>
          </a:xfrm>
          <a:prstGeom prst="rightArrow">
            <a:avLst>
              <a:gd name="adj1" fmla="val 50000"/>
              <a:gd name="adj2" fmla="val 76212"/>
            </a:avLst>
          </a:prstGeom>
          <a:solidFill>
            <a:srgbClr val="0000FF"/>
          </a:solidFill>
          <a:ln w="9525">
            <a:solidFill>
              <a:schemeClr val="tx1"/>
            </a:solidFill>
            <a:miter lim="800000"/>
            <a:headEnd/>
            <a:tailEnd/>
          </a:ln>
          <a:effectLst/>
        </p:spPr>
        <p:txBody>
          <a:bodyPr wrap="none" anchor="ctr"/>
          <a:lstStyle/>
          <a:p>
            <a:endParaRPr lang="en-CA" dirty="0"/>
          </a:p>
        </p:txBody>
      </p:sp>
      <p:sp>
        <p:nvSpPr>
          <p:cNvPr id="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The Relationship Between a Sample Mean and a Population Mean</a:t>
            </a:r>
            <a:endParaRPr lang="en-US" sz="3000" b="1" dirty="0">
              <a:solidFill>
                <a:schemeClr val="bg1"/>
              </a:solidFill>
              <a:latin typeface="Lucida Sans" pitchFamily="34" charset="0"/>
            </a:endParaRPr>
          </a:p>
        </p:txBody>
      </p:sp>
      <p:sp>
        <p:nvSpPr>
          <p:cNvPr id="8" name="Slide Number Placeholder 7"/>
          <p:cNvSpPr>
            <a:spLocks noGrp="1"/>
          </p:cNvSpPr>
          <p:nvPr>
            <p:ph type="sldNum" sz="quarter" idx="12"/>
          </p:nvPr>
        </p:nvSpPr>
        <p:spPr/>
        <p:txBody>
          <a:bodyPr/>
          <a:lstStyle/>
          <a:p>
            <a:fld id="{65084940-205E-4F2A-AD18-4366AF03F399}" type="slidenum">
              <a:rPr lang="en-CA" smtClean="0"/>
              <a:pPr/>
              <a:t>20</a:t>
            </a:fld>
            <a:endParaRPr lang="en-CA"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body" idx="1"/>
          </p:nvPr>
        </p:nvSpPr>
        <p:spPr>
          <a:xfrm>
            <a:off x="457200" y="1268761"/>
            <a:ext cx="8229600" cy="1008112"/>
          </a:xfrm>
          <a:noFill/>
          <a:ln/>
        </p:spPr>
        <p:txBody>
          <a:bodyPr/>
          <a:lstStyle/>
          <a:p>
            <a:r>
              <a:rPr lang="en-CA" sz="2800" dirty="0"/>
              <a:t>There is a </a:t>
            </a:r>
            <a:r>
              <a:rPr lang="en-CA" sz="2800" b="1" dirty="0"/>
              <a:t>95.4% </a:t>
            </a:r>
            <a:r>
              <a:rPr lang="en-CA" sz="2800" dirty="0"/>
              <a:t>chance that it is </a:t>
            </a:r>
            <a:r>
              <a:rPr lang="en-US" sz="2800" b="1" dirty="0">
                <a:cs typeface="Arial" charset="0"/>
              </a:rPr>
              <a:t>± 2 </a:t>
            </a:r>
            <a:r>
              <a:rPr lang="en-US" sz="2800" b="1" i="1" dirty="0">
                <a:cs typeface="Arial" charset="0"/>
              </a:rPr>
              <a:t>SD </a:t>
            </a:r>
            <a:r>
              <a:rPr lang="en-US" sz="2800" dirty="0">
                <a:cs typeface="Arial" charset="0"/>
              </a:rPr>
              <a:t>from the population mean.</a:t>
            </a:r>
            <a:endParaRPr lang="en-US" sz="2800" i="1" dirty="0">
              <a:cs typeface="Arial" charset="0"/>
            </a:endParaRPr>
          </a:p>
          <a:p>
            <a:pPr>
              <a:buFontTx/>
              <a:buNone/>
            </a:pPr>
            <a:endParaRPr lang="en-CA" sz="2800" dirty="0"/>
          </a:p>
        </p:txBody>
      </p:sp>
      <p:pic>
        <p:nvPicPr>
          <p:cNvPr id="186373" name="Picture 5"/>
          <p:cNvPicPr>
            <a:picLocks noChangeAspect="1" noChangeArrowheads="1"/>
          </p:cNvPicPr>
          <p:nvPr/>
        </p:nvPicPr>
        <p:blipFill>
          <a:blip r:embed="rId2" cstate="print"/>
          <a:srcRect/>
          <a:stretch>
            <a:fillRect/>
          </a:stretch>
        </p:blipFill>
        <p:spPr bwMode="auto">
          <a:xfrm>
            <a:off x="1612900" y="2338388"/>
            <a:ext cx="5916613" cy="3935412"/>
          </a:xfrm>
          <a:prstGeom prst="rect">
            <a:avLst/>
          </a:prstGeom>
          <a:noFill/>
        </p:spPr>
      </p:pic>
      <p:sp>
        <p:nvSpPr>
          <p:cNvPr id="186378" name="AutoShape 10"/>
          <p:cNvSpPr>
            <a:spLocks noChangeArrowheads="1"/>
          </p:cNvSpPr>
          <p:nvPr/>
        </p:nvSpPr>
        <p:spPr bwMode="auto">
          <a:xfrm>
            <a:off x="4591050" y="5019675"/>
            <a:ext cx="1547813" cy="261938"/>
          </a:xfrm>
          <a:prstGeom prst="rightArrow">
            <a:avLst>
              <a:gd name="adj1" fmla="val 50000"/>
              <a:gd name="adj2" fmla="val 147727"/>
            </a:avLst>
          </a:prstGeom>
          <a:solidFill>
            <a:srgbClr val="0000FF"/>
          </a:solidFill>
          <a:ln w="9525">
            <a:solidFill>
              <a:schemeClr val="tx1"/>
            </a:solidFill>
            <a:miter lim="800000"/>
            <a:headEnd/>
            <a:tailEnd/>
          </a:ln>
          <a:effectLst/>
        </p:spPr>
        <p:txBody>
          <a:bodyPr wrap="none" anchor="ctr"/>
          <a:lstStyle/>
          <a:p>
            <a:endParaRPr lang="en-CA" dirty="0"/>
          </a:p>
        </p:txBody>
      </p:sp>
      <p:sp>
        <p:nvSpPr>
          <p:cNvPr id="186379" name="AutoShape 11"/>
          <p:cNvSpPr>
            <a:spLocks noChangeArrowheads="1"/>
          </p:cNvSpPr>
          <p:nvPr/>
        </p:nvSpPr>
        <p:spPr bwMode="auto">
          <a:xfrm rot="10800000">
            <a:off x="2981325" y="5019675"/>
            <a:ext cx="1547813" cy="261938"/>
          </a:xfrm>
          <a:prstGeom prst="rightArrow">
            <a:avLst>
              <a:gd name="adj1" fmla="val 50000"/>
              <a:gd name="adj2" fmla="val 147727"/>
            </a:avLst>
          </a:prstGeom>
          <a:solidFill>
            <a:srgbClr val="0000FF"/>
          </a:solidFill>
          <a:ln w="9525">
            <a:solidFill>
              <a:schemeClr val="tx1"/>
            </a:solidFill>
            <a:miter lim="800000"/>
            <a:headEnd/>
            <a:tailEnd/>
          </a:ln>
          <a:effectLst/>
        </p:spPr>
        <p:txBody>
          <a:bodyPr wrap="none" anchor="ctr"/>
          <a:lstStyle/>
          <a:p>
            <a:endParaRPr lang="en-CA" dirty="0"/>
          </a:p>
        </p:txBody>
      </p:sp>
      <p:sp>
        <p:nvSpPr>
          <p:cNvPr id="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The Relationship Between a Sample Mean and a Population Mean</a:t>
            </a:r>
            <a:endParaRPr lang="en-US" sz="3000" b="1" dirty="0">
              <a:solidFill>
                <a:schemeClr val="bg1"/>
              </a:solidFill>
              <a:latin typeface="Lucida Sans" pitchFamily="34" charset="0"/>
            </a:endParaRPr>
          </a:p>
        </p:txBody>
      </p:sp>
      <p:sp>
        <p:nvSpPr>
          <p:cNvPr id="8" name="Slide Number Placeholder 7"/>
          <p:cNvSpPr>
            <a:spLocks noGrp="1"/>
          </p:cNvSpPr>
          <p:nvPr>
            <p:ph type="sldNum" sz="quarter" idx="12"/>
          </p:nvPr>
        </p:nvSpPr>
        <p:spPr/>
        <p:txBody>
          <a:bodyPr/>
          <a:lstStyle/>
          <a:p>
            <a:fld id="{65084940-205E-4F2A-AD18-4366AF03F399}" type="slidenum">
              <a:rPr lang="en-CA" smtClean="0"/>
              <a:pPr/>
              <a:t>21</a:t>
            </a:fld>
            <a:endParaRPr lang="en-CA"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body" idx="1"/>
          </p:nvPr>
        </p:nvSpPr>
        <p:spPr>
          <a:xfrm>
            <a:off x="457200" y="1268761"/>
            <a:ext cx="8229600" cy="1008112"/>
          </a:xfrm>
          <a:noFill/>
          <a:ln/>
        </p:spPr>
        <p:txBody>
          <a:bodyPr/>
          <a:lstStyle/>
          <a:p>
            <a:r>
              <a:rPr lang="en-CA" sz="2800" dirty="0"/>
              <a:t>There is a </a:t>
            </a:r>
            <a:r>
              <a:rPr lang="en-CA" sz="2800" b="1" dirty="0"/>
              <a:t>99.6% </a:t>
            </a:r>
            <a:r>
              <a:rPr lang="en-CA" sz="2800" dirty="0"/>
              <a:t>chance that it is </a:t>
            </a:r>
            <a:r>
              <a:rPr lang="en-US" sz="2800" b="1" dirty="0">
                <a:cs typeface="Arial" charset="0"/>
              </a:rPr>
              <a:t>± 3 </a:t>
            </a:r>
            <a:r>
              <a:rPr lang="en-US" sz="2800" b="1" i="1" dirty="0">
                <a:cs typeface="Arial" charset="0"/>
              </a:rPr>
              <a:t>SD </a:t>
            </a:r>
            <a:r>
              <a:rPr lang="en-US" sz="2800" dirty="0">
                <a:cs typeface="Arial" charset="0"/>
              </a:rPr>
              <a:t>from the population mean.</a:t>
            </a:r>
            <a:endParaRPr lang="en-US" sz="2800" i="1" dirty="0">
              <a:cs typeface="Arial" charset="0"/>
            </a:endParaRPr>
          </a:p>
          <a:p>
            <a:pPr>
              <a:buFontTx/>
              <a:buNone/>
            </a:pPr>
            <a:endParaRPr lang="en-CA" sz="2800" dirty="0"/>
          </a:p>
        </p:txBody>
      </p:sp>
      <p:pic>
        <p:nvPicPr>
          <p:cNvPr id="187397" name="Picture 5"/>
          <p:cNvPicPr>
            <a:picLocks noChangeAspect="1" noChangeArrowheads="1"/>
          </p:cNvPicPr>
          <p:nvPr/>
        </p:nvPicPr>
        <p:blipFill>
          <a:blip r:embed="rId2" cstate="print"/>
          <a:srcRect/>
          <a:stretch>
            <a:fillRect/>
          </a:stretch>
        </p:blipFill>
        <p:spPr bwMode="auto">
          <a:xfrm>
            <a:off x="1609725" y="2333625"/>
            <a:ext cx="5916613" cy="3935413"/>
          </a:xfrm>
          <a:prstGeom prst="rect">
            <a:avLst/>
          </a:prstGeom>
          <a:noFill/>
        </p:spPr>
      </p:pic>
      <p:sp>
        <p:nvSpPr>
          <p:cNvPr id="187398" name="AutoShape 6"/>
          <p:cNvSpPr>
            <a:spLocks noChangeArrowheads="1"/>
          </p:cNvSpPr>
          <p:nvPr/>
        </p:nvSpPr>
        <p:spPr bwMode="auto">
          <a:xfrm>
            <a:off x="4591050" y="5019675"/>
            <a:ext cx="2422525" cy="261938"/>
          </a:xfrm>
          <a:prstGeom prst="rightArrow">
            <a:avLst>
              <a:gd name="adj1" fmla="val 50000"/>
              <a:gd name="adj2" fmla="val 231212"/>
            </a:avLst>
          </a:prstGeom>
          <a:solidFill>
            <a:srgbClr val="0000FF"/>
          </a:solidFill>
          <a:ln w="9525">
            <a:solidFill>
              <a:schemeClr val="tx1"/>
            </a:solidFill>
            <a:miter lim="800000"/>
            <a:headEnd/>
            <a:tailEnd/>
          </a:ln>
          <a:effectLst/>
        </p:spPr>
        <p:txBody>
          <a:bodyPr wrap="none" anchor="ctr"/>
          <a:lstStyle/>
          <a:p>
            <a:endParaRPr lang="en-CA" dirty="0"/>
          </a:p>
        </p:txBody>
      </p:sp>
      <p:sp>
        <p:nvSpPr>
          <p:cNvPr id="187399" name="AutoShape 7"/>
          <p:cNvSpPr>
            <a:spLocks noChangeArrowheads="1"/>
          </p:cNvSpPr>
          <p:nvPr/>
        </p:nvSpPr>
        <p:spPr bwMode="auto">
          <a:xfrm rot="10800000">
            <a:off x="2114550" y="5019675"/>
            <a:ext cx="2422525" cy="261938"/>
          </a:xfrm>
          <a:prstGeom prst="rightArrow">
            <a:avLst>
              <a:gd name="adj1" fmla="val 50000"/>
              <a:gd name="adj2" fmla="val 231212"/>
            </a:avLst>
          </a:prstGeom>
          <a:solidFill>
            <a:srgbClr val="0000FF"/>
          </a:solidFill>
          <a:ln w="9525">
            <a:solidFill>
              <a:schemeClr val="tx1"/>
            </a:solidFill>
            <a:miter lim="800000"/>
            <a:headEnd/>
            <a:tailEnd/>
          </a:ln>
          <a:effectLst/>
        </p:spPr>
        <p:txBody>
          <a:bodyPr wrap="none" anchor="ctr"/>
          <a:lstStyle/>
          <a:p>
            <a:endParaRPr lang="en-CA" dirty="0"/>
          </a:p>
        </p:txBody>
      </p:sp>
      <p:sp>
        <p:nvSpPr>
          <p:cNvPr id="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The Relationship Between a Sample Mean and a Population Mean</a:t>
            </a:r>
            <a:endParaRPr lang="en-US" sz="3000" b="1" dirty="0">
              <a:solidFill>
                <a:schemeClr val="bg1"/>
              </a:solidFill>
              <a:latin typeface="Lucida Sans" pitchFamily="34" charset="0"/>
            </a:endParaRPr>
          </a:p>
        </p:txBody>
      </p:sp>
      <p:sp>
        <p:nvSpPr>
          <p:cNvPr id="8" name="Slide Number Placeholder 7"/>
          <p:cNvSpPr>
            <a:spLocks noGrp="1"/>
          </p:cNvSpPr>
          <p:nvPr>
            <p:ph type="sldNum" sz="quarter" idx="12"/>
          </p:nvPr>
        </p:nvSpPr>
        <p:spPr/>
        <p:txBody>
          <a:bodyPr/>
          <a:lstStyle/>
          <a:p>
            <a:fld id="{65084940-205E-4F2A-AD18-4366AF03F399}" type="slidenum">
              <a:rPr lang="en-CA" smtClean="0"/>
              <a:pPr/>
              <a:t>22</a:t>
            </a:fld>
            <a:endParaRPr lang="en-CA"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Rectangle 3"/>
          <p:cNvSpPr>
            <a:spLocks noGrp="1" noChangeArrowheads="1"/>
          </p:cNvSpPr>
          <p:nvPr>
            <p:ph type="body" sz="half" idx="1"/>
          </p:nvPr>
        </p:nvSpPr>
        <p:spPr>
          <a:xfrm>
            <a:off x="228600" y="1323975"/>
            <a:ext cx="8732838" cy="5181600"/>
          </a:xfrm>
        </p:spPr>
        <p:txBody>
          <a:bodyPr>
            <a:normAutofit lnSpcReduction="10000"/>
          </a:bodyPr>
          <a:lstStyle/>
          <a:p>
            <a:endParaRPr lang="en-CA" sz="2800" dirty="0" smtClean="0"/>
          </a:p>
          <a:p>
            <a:r>
              <a:rPr lang="en-CA" sz="2800" dirty="0" smtClean="0"/>
              <a:t>It </a:t>
            </a:r>
            <a:r>
              <a:rPr lang="en-CA" sz="2800" dirty="0"/>
              <a:t>is possible to calculate the </a:t>
            </a:r>
            <a:r>
              <a:rPr lang="en-CA" sz="2800" i="1" dirty="0" smtClean="0"/>
              <a:t>SD</a:t>
            </a:r>
            <a:r>
              <a:rPr lang="en-CA" sz="2800" dirty="0" smtClean="0"/>
              <a:t> </a:t>
            </a:r>
            <a:r>
              <a:rPr lang="en-CA" sz="2800" dirty="0"/>
              <a:t>of sample means with the following formula:</a:t>
            </a:r>
          </a:p>
          <a:p>
            <a:endParaRPr lang="en-CA" sz="2800" dirty="0"/>
          </a:p>
          <a:p>
            <a:endParaRPr lang="en-CA" sz="2800" dirty="0"/>
          </a:p>
          <a:p>
            <a:endParaRPr lang="en-CA" sz="2800" dirty="0"/>
          </a:p>
          <a:p>
            <a:endParaRPr lang="en-CA" sz="2800" dirty="0"/>
          </a:p>
          <a:p>
            <a:r>
              <a:rPr lang="en-CA" sz="2800" dirty="0"/>
              <a:t>If the sample </a:t>
            </a:r>
            <a:r>
              <a:rPr lang="en-CA" sz="2800" i="1" dirty="0"/>
              <a:t>n</a:t>
            </a:r>
            <a:r>
              <a:rPr lang="en-CA" sz="2800" dirty="0"/>
              <a:t> </a:t>
            </a:r>
            <a:r>
              <a:rPr lang="en-CA" sz="2800" dirty="0">
                <a:cs typeface="Arial" charset="0"/>
              </a:rPr>
              <a:t>≥</a:t>
            </a:r>
            <a:r>
              <a:rPr lang="en-CA" sz="2800" dirty="0"/>
              <a:t> 30, then the </a:t>
            </a:r>
            <a:r>
              <a:rPr lang="en-CA" sz="2800" b="1" i="1" dirty="0"/>
              <a:t>standard error </a:t>
            </a:r>
            <a:r>
              <a:rPr lang="en-CA" sz="2800" dirty="0"/>
              <a:t>provides a reliable estimate of the </a:t>
            </a:r>
            <a:r>
              <a:rPr lang="en-CA" sz="2800" i="1" dirty="0"/>
              <a:t>SD </a:t>
            </a:r>
            <a:r>
              <a:rPr lang="en-CA" sz="2800" dirty="0"/>
              <a:t>for the population</a:t>
            </a:r>
            <a:r>
              <a:rPr lang="en-CA" sz="2800" dirty="0" smtClean="0"/>
              <a:t>. It accounts for sampling across all possible samples of size </a:t>
            </a:r>
            <a:r>
              <a:rPr lang="en-CA" sz="2800" i="1" dirty="0" smtClean="0"/>
              <a:t>n</a:t>
            </a:r>
            <a:r>
              <a:rPr lang="en-CA" sz="2800" dirty="0" smtClean="0"/>
              <a:t>.</a:t>
            </a:r>
            <a:endParaRPr lang="en-CA" sz="2800"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Estimating the Population Mean from </a:t>
            </a:r>
          </a:p>
          <a:p>
            <a:pPr lvl="0" algn="ctr">
              <a:spcBef>
                <a:spcPct val="0"/>
              </a:spcBef>
              <a:defRPr/>
            </a:pPr>
            <a:r>
              <a:rPr lang="en-US" sz="3000" b="1" dirty="0" smtClean="0">
                <a:solidFill>
                  <a:schemeClr val="bg1"/>
                </a:solidFill>
                <a:latin typeface="Lucida Sans" pitchFamily="34" charset="0"/>
              </a:rPr>
              <a:t>the Sample Mean</a:t>
            </a:r>
            <a:endParaRPr lang="en-US" sz="3000" b="1" dirty="0">
              <a:solidFill>
                <a:schemeClr val="bg1"/>
              </a:solidFill>
              <a:latin typeface="Lucida Sans" pitchFamily="34" charset="0"/>
            </a:endParaRPr>
          </a:p>
        </p:txBody>
      </p:sp>
      <p:pic>
        <p:nvPicPr>
          <p:cNvPr id="97281" name="Picture 1"/>
          <p:cNvPicPr>
            <a:picLocks noChangeAspect="1" noChangeArrowheads="1"/>
          </p:cNvPicPr>
          <p:nvPr/>
        </p:nvPicPr>
        <p:blipFill>
          <a:blip r:embed="rId2" cstate="print"/>
          <a:srcRect/>
          <a:stretch>
            <a:fillRect/>
          </a:stretch>
        </p:blipFill>
        <p:spPr bwMode="auto">
          <a:xfrm>
            <a:off x="1331640" y="3140968"/>
            <a:ext cx="6165137" cy="129614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658" name="Object 2"/>
          <p:cNvGraphicFramePr>
            <a:graphicFrameLocks noChangeAspect="1"/>
          </p:cNvGraphicFramePr>
          <p:nvPr/>
        </p:nvGraphicFramePr>
        <p:xfrm>
          <a:off x="246063" y="1146175"/>
          <a:ext cx="8430393" cy="5158788"/>
        </p:xfrm>
        <a:graphic>
          <a:graphicData uri="http://schemas.openxmlformats.org/presentationml/2006/ole">
            <mc:AlternateContent xmlns:mc="http://schemas.openxmlformats.org/markup-compatibility/2006">
              <mc:Choice xmlns:v="urn:schemas-microsoft-com:vml" Requires="v">
                <p:oleObj spid="_x0000_s58371" name="Worksheet" r:id="rId4" imgW="6696000" imgH="4095660" progId="Excel.Sheet.8">
                  <p:embed/>
                </p:oleObj>
              </mc:Choice>
              <mc:Fallback>
                <p:oleObj name="Worksheet" r:id="rId4" imgW="6696000" imgH="4095660" progId="Excel.Sheet.8">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6063" y="1146175"/>
                        <a:ext cx="8430393" cy="51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8660" name="Rectangle 4"/>
          <p:cNvSpPr>
            <a:spLocks noGrp="1" noChangeArrowheads="1"/>
          </p:cNvSpPr>
          <p:nvPr>
            <p:ph type="body" idx="1"/>
          </p:nvPr>
        </p:nvSpPr>
        <p:spPr>
          <a:xfrm>
            <a:off x="1728788" y="2135188"/>
            <a:ext cx="2409825" cy="1590675"/>
          </a:xfrm>
          <a:ln>
            <a:solidFill>
              <a:schemeClr val="tx1"/>
            </a:solidFill>
          </a:ln>
        </p:spPr>
        <p:txBody>
          <a:bodyPr/>
          <a:lstStyle/>
          <a:p>
            <a:pPr>
              <a:buFontTx/>
              <a:buNone/>
            </a:pPr>
            <a:r>
              <a:rPr lang="en-CA" sz="2800" dirty="0"/>
              <a:t>N = 141</a:t>
            </a:r>
          </a:p>
          <a:p>
            <a:pPr>
              <a:buFontTx/>
              <a:buNone/>
            </a:pPr>
            <a:r>
              <a:rPr lang="en-CA" sz="2800" dirty="0"/>
              <a:t>Mean = 66.82</a:t>
            </a:r>
          </a:p>
          <a:p>
            <a:pPr>
              <a:buFontTx/>
              <a:buNone/>
            </a:pPr>
            <a:r>
              <a:rPr lang="en-CA" sz="2800" i="1" dirty="0"/>
              <a:t>SD</a:t>
            </a:r>
            <a:r>
              <a:rPr lang="en-CA" sz="2800" dirty="0"/>
              <a:t> = 13.48</a:t>
            </a: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Estimating the Population Mean from </a:t>
            </a:r>
          </a:p>
          <a:p>
            <a:pPr lvl="0" algn="ctr">
              <a:spcBef>
                <a:spcPct val="0"/>
              </a:spcBef>
              <a:defRPr/>
            </a:pPr>
            <a:r>
              <a:rPr lang="en-US" sz="3000" b="1" dirty="0" smtClean="0">
                <a:solidFill>
                  <a:schemeClr val="bg1"/>
                </a:solidFill>
                <a:latin typeface="Lucida Sans" pitchFamily="34" charset="0"/>
              </a:rPr>
              <a:t>the Sample Mean</a:t>
            </a:r>
            <a:endParaRPr lang="en-US" sz="3000" b="1" dirty="0">
              <a:solidFill>
                <a:schemeClr val="bg1"/>
              </a:solidFill>
              <a:latin typeface="Lucida Sans" pitchFamily="34" charset="0"/>
            </a:endParaRPr>
          </a:p>
        </p:txBody>
      </p:sp>
      <p:sp>
        <p:nvSpPr>
          <p:cNvPr id="6" name="Line Callout 2 (Border and Accent Bar) 5"/>
          <p:cNvSpPr/>
          <p:nvPr/>
        </p:nvSpPr>
        <p:spPr>
          <a:xfrm>
            <a:off x="7020272" y="1700808"/>
            <a:ext cx="1872208" cy="1512168"/>
          </a:xfrm>
          <a:prstGeom prst="accentBorderCallout2">
            <a:avLst>
              <a:gd name="adj1" fmla="val 18750"/>
              <a:gd name="adj2" fmla="val -8333"/>
              <a:gd name="adj3" fmla="val 18750"/>
              <a:gd name="adj4" fmla="val -16667"/>
              <a:gd name="adj5" fmla="val 39669"/>
              <a:gd name="adj6" fmla="val -1525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Characteristics of total population that we want to estimate.</a:t>
            </a:r>
            <a:endParaRPr lang="en-US" dirty="0"/>
          </a:p>
        </p:txBody>
      </p:sp>
      <p:sp>
        <p:nvSpPr>
          <p:cNvPr id="9" name="Slide Number Placeholder 8"/>
          <p:cNvSpPr>
            <a:spLocks noGrp="1"/>
          </p:cNvSpPr>
          <p:nvPr>
            <p:ph type="sldNum" sz="quarter" idx="12"/>
          </p:nvPr>
        </p:nvSpPr>
        <p:spPr/>
        <p:txBody>
          <a:bodyPr/>
          <a:lstStyle/>
          <a:p>
            <a:fld id="{65084940-205E-4F2A-AD18-4366AF03F399}" type="slidenum">
              <a:rPr lang="en-CA" smtClean="0"/>
              <a:pPr/>
              <a:t>24</a:t>
            </a:fld>
            <a:endParaRPr lang="en-CA"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7" name="Rectangle 3"/>
          <p:cNvSpPr>
            <a:spLocks noGrp="1" noChangeArrowheads="1"/>
          </p:cNvSpPr>
          <p:nvPr>
            <p:ph type="body" idx="1"/>
          </p:nvPr>
        </p:nvSpPr>
        <p:spPr>
          <a:xfrm>
            <a:off x="228600" y="1219200"/>
            <a:ext cx="3201988" cy="3145904"/>
          </a:xfrm>
        </p:spPr>
        <p:txBody>
          <a:bodyPr>
            <a:normAutofit lnSpcReduction="10000"/>
          </a:bodyPr>
          <a:lstStyle/>
          <a:p>
            <a:endParaRPr lang="en-CA" sz="3000" dirty="0" smtClean="0"/>
          </a:p>
          <a:p>
            <a:r>
              <a:rPr lang="en-CA" sz="3000" dirty="0" smtClean="0"/>
              <a:t>First</a:t>
            </a:r>
            <a:r>
              <a:rPr lang="en-CA" sz="3000" dirty="0"/>
              <a:t>, we sample 30 grades at random and we calculate the sample mean and </a:t>
            </a:r>
            <a:r>
              <a:rPr lang="en-CA" sz="3000" i="1" dirty="0"/>
              <a:t>SD</a:t>
            </a:r>
            <a:r>
              <a:rPr lang="en-CA" sz="3000" dirty="0"/>
              <a:t>.</a:t>
            </a:r>
          </a:p>
        </p:txBody>
      </p:sp>
      <p:graphicFrame>
        <p:nvGraphicFramePr>
          <p:cNvPr id="195589" name="Object 5"/>
          <p:cNvGraphicFramePr>
            <a:graphicFrameLocks noChangeAspect="1"/>
          </p:cNvGraphicFramePr>
          <p:nvPr/>
        </p:nvGraphicFramePr>
        <p:xfrm>
          <a:off x="3806825" y="1355725"/>
          <a:ext cx="4970463" cy="4929188"/>
        </p:xfrm>
        <a:graphic>
          <a:graphicData uri="http://schemas.openxmlformats.org/presentationml/2006/ole">
            <mc:AlternateContent xmlns:mc="http://schemas.openxmlformats.org/markup-compatibility/2006">
              <mc:Choice xmlns:v="urn:schemas-microsoft-com:vml" Requires="v">
                <p:oleObj spid="_x0000_s59395" name="Feuille de calcul" r:id="rId4" imgW="2711160" imgH="2688840" progId="Excel.Sheet.8">
                  <p:embed/>
                </p:oleObj>
              </mc:Choice>
              <mc:Fallback>
                <p:oleObj name="Feuille de calcul" r:id="rId4" imgW="2711160" imgH="2688840" progId="Excel.Sheet.8">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6825" y="1355725"/>
                        <a:ext cx="4970463" cy="4929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Sampling Grades</a:t>
            </a:r>
            <a:endParaRPr lang="en-US" sz="3000" b="1" dirty="0">
              <a:solidFill>
                <a:schemeClr val="bg1"/>
              </a:solidFill>
              <a:latin typeface="Lucida Sans" pitchFamily="34" charset="0"/>
            </a:endParaRPr>
          </a:p>
        </p:txBody>
      </p:sp>
      <p:sp>
        <p:nvSpPr>
          <p:cNvPr id="6" name="Line Callout 2 (Border and Accent Bar) 5"/>
          <p:cNvSpPr/>
          <p:nvPr/>
        </p:nvSpPr>
        <p:spPr>
          <a:xfrm>
            <a:off x="683568" y="4509120"/>
            <a:ext cx="2376264" cy="1944216"/>
          </a:xfrm>
          <a:prstGeom prst="accentBorderCallout2">
            <a:avLst>
              <a:gd name="adj1" fmla="val 15292"/>
              <a:gd name="adj2" fmla="val 106543"/>
              <a:gd name="adj3" fmla="val 15984"/>
              <a:gd name="adj4" fmla="val 125937"/>
              <a:gd name="adj5" fmla="val 50252"/>
              <a:gd name="adj6" fmla="val 21930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Remember:</a:t>
            </a:r>
          </a:p>
          <a:p>
            <a:pPr algn="ctr"/>
            <a:r>
              <a:rPr lang="en-US" dirty="0" smtClean="0"/>
              <a:t>Our population mean was 66%!</a:t>
            </a:r>
            <a:endParaRPr lang="en-US" dirty="0"/>
          </a:p>
        </p:txBody>
      </p:sp>
      <p:sp>
        <p:nvSpPr>
          <p:cNvPr id="9" name="Slide Number Placeholder 8"/>
          <p:cNvSpPr>
            <a:spLocks noGrp="1"/>
          </p:cNvSpPr>
          <p:nvPr>
            <p:ph type="sldNum" sz="quarter" idx="12"/>
          </p:nvPr>
        </p:nvSpPr>
        <p:spPr/>
        <p:txBody>
          <a:bodyPr/>
          <a:lstStyle/>
          <a:p>
            <a:fld id="{65084940-205E-4F2A-AD18-4366AF03F399}" type="slidenum">
              <a:rPr lang="en-CA" smtClean="0"/>
              <a:pPr/>
              <a:t>25</a:t>
            </a:fld>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additive="base">
                                        <p:cTn id="7" dur="500" fill="hold"/>
                                        <p:tgtEl>
                                          <p:spTgt spid="6">
                                            <p:bg/>
                                          </p:spTgt>
                                        </p:tgtEl>
                                        <p:attrNameLst>
                                          <p:attrName>ppt_x</p:attrName>
                                        </p:attrNameLst>
                                      </p:cBhvr>
                                      <p:tavLst>
                                        <p:tav tm="0">
                                          <p:val>
                                            <p:strVal val="#ppt_x"/>
                                          </p:val>
                                        </p:tav>
                                        <p:tav tm="100000">
                                          <p:val>
                                            <p:strVal val="#ppt_x"/>
                                          </p:val>
                                        </p:tav>
                                      </p:tavLst>
                                    </p:anim>
                                    <p:anim calcmode="lin" valueType="num">
                                      <p:cBhvr additive="base">
                                        <p:cTn id="8" dur="500" fill="hold"/>
                                        <p:tgtEl>
                                          <p:spTgt spid="6">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additive="base">
                                        <p:cTn id="1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1" name="Rectangle 3"/>
          <p:cNvSpPr>
            <a:spLocks noGrp="1" noChangeArrowheads="1"/>
          </p:cNvSpPr>
          <p:nvPr>
            <p:ph type="body" idx="1"/>
          </p:nvPr>
        </p:nvSpPr>
        <p:spPr>
          <a:xfrm>
            <a:off x="457200" y="1268761"/>
            <a:ext cx="8229600" cy="576064"/>
          </a:xfrm>
        </p:spPr>
        <p:txBody>
          <a:bodyPr/>
          <a:lstStyle/>
          <a:p>
            <a:r>
              <a:rPr lang="en-CA" sz="3000" dirty="0"/>
              <a:t>We calculate the standard error.</a:t>
            </a:r>
          </a:p>
          <a:p>
            <a:endParaRPr lang="en-CA" sz="3000" dirty="0"/>
          </a:p>
          <a:p>
            <a:endParaRPr lang="en-CA" sz="3000" dirty="0"/>
          </a:p>
          <a:p>
            <a:endParaRPr lang="en-CA" sz="3000" dirty="0"/>
          </a:p>
          <a:p>
            <a:endParaRPr lang="en-CA" sz="3000" dirty="0"/>
          </a:p>
          <a:p>
            <a:endParaRPr lang="en-CA" sz="3000" dirty="0"/>
          </a:p>
        </p:txBody>
      </p:sp>
      <p:graphicFrame>
        <p:nvGraphicFramePr>
          <p:cNvPr id="196612" name="Object 4"/>
          <p:cNvGraphicFramePr>
            <a:graphicFrameLocks noChangeAspect="1"/>
          </p:cNvGraphicFramePr>
          <p:nvPr/>
        </p:nvGraphicFramePr>
        <p:xfrm>
          <a:off x="1374775" y="2030413"/>
          <a:ext cx="6394450" cy="3792537"/>
        </p:xfrm>
        <a:graphic>
          <a:graphicData uri="http://schemas.openxmlformats.org/presentationml/2006/ole">
            <mc:AlternateContent xmlns:mc="http://schemas.openxmlformats.org/markup-compatibility/2006">
              <mc:Choice xmlns:v="urn:schemas-microsoft-com:vml" Requires="v">
                <p:oleObj spid="_x0000_s60419" name="Feuille de calcul" r:id="rId4" imgW="2598840" imgH="1541160" progId="Excel.Sheet.8">
                  <p:embed/>
                </p:oleObj>
              </mc:Choice>
              <mc:Fallback>
                <p:oleObj name="Feuille de calcul" r:id="rId4" imgW="2598840" imgH="1541160" progId="Excel.Sheet.8">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4775" y="2030413"/>
                        <a:ext cx="6394450" cy="3792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6613" name="Rectangle 5"/>
          <p:cNvSpPr>
            <a:spLocks noChangeArrowheads="1"/>
          </p:cNvSpPr>
          <p:nvPr/>
        </p:nvSpPr>
        <p:spPr bwMode="auto">
          <a:xfrm>
            <a:off x="6091238" y="4371975"/>
            <a:ext cx="407987" cy="579438"/>
          </a:xfrm>
          <a:prstGeom prst="rect">
            <a:avLst/>
          </a:prstGeom>
          <a:noFill/>
          <a:ln w="9525">
            <a:noFill/>
            <a:miter lim="800000"/>
            <a:headEnd/>
            <a:tailEnd/>
          </a:ln>
          <a:effectLst/>
        </p:spPr>
        <p:txBody>
          <a:bodyPr wrap="none">
            <a:spAutoFit/>
          </a:bodyPr>
          <a:lstStyle/>
          <a:p>
            <a:r>
              <a:rPr lang="en-CA" sz="3200" dirty="0">
                <a:cs typeface="Arial" charset="0"/>
              </a:rPr>
              <a:t>√</a:t>
            </a:r>
            <a:endParaRPr lang="fr-CA" sz="3200" dirty="0">
              <a:cs typeface="Arial" charset="0"/>
            </a:endParaRPr>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Sampling Grades</a:t>
            </a:r>
            <a:endParaRPr lang="en-US" sz="3000" b="1" dirty="0">
              <a:solidFill>
                <a:schemeClr val="bg1"/>
              </a:solidFill>
              <a:latin typeface="Lucida Sans" pitchFamily="34" charset="0"/>
            </a:endParaRPr>
          </a:p>
        </p:txBody>
      </p:sp>
      <p:sp>
        <p:nvSpPr>
          <p:cNvPr id="7" name="Slide Number Placeholder 6"/>
          <p:cNvSpPr>
            <a:spLocks noGrp="1"/>
          </p:cNvSpPr>
          <p:nvPr>
            <p:ph type="sldNum" sz="quarter" idx="12"/>
          </p:nvPr>
        </p:nvSpPr>
        <p:spPr/>
        <p:txBody>
          <a:bodyPr/>
          <a:lstStyle/>
          <a:p>
            <a:fld id="{65084940-205E-4F2A-AD18-4366AF03F399}" type="slidenum">
              <a:rPr lang="en-CA" smtClean="0"/>
              <a:pPr/>
              <a:t>26</a:t>
            </a:fld>
            <a:endParaRPr lang="en-CA"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5" name="Rectangle 3"/>
          <p:cNvSpPr>
            <a:spLocks noGrp="1" noChangeArrowheads="1"/>
          </p:cNvSpPr>
          <p:nvPr>
            <p:ph type="body" idx="1"/>
          </p:nvPr>
        </p:nvSpPr>
        <p:spPr>
          <a:xfrm>
            <a:off x="228600" y="5877272"/>
            <a:ext cx="8686800" cy="936104"/>
          </a:xfrm>
        </p:spPr>
        <p:txBody>
          <a:bodyPr>
            <a:normAutofit fontScale="85000" lnSpcReduction="10000"/>
          </a:bodyPr>
          <a:lstStyle/>
          <a:p>
            <a:r>
              <a:rPr lang="en-US" sz="2800" dirty="0" smtClean="0"/>
              <a:t>The population mean will be between </a:t>
            </a:r>
            <a:r>
              <a:rPr lang="en-US" sz="2800" b="1" dirty="0" smtClean="0"/>
              <a:t>59.5 </a:t>
            </a:r>
            <a:r>
              <a:rPr lang="en-US" sz="2800" dirty="0" smtClean="0"/>
              <a:t>and </a:t>
            </a:r>
            <a:r>
              <a:rPr lang="en-US" sz="2800" b="1" dirty="0" smtClean="0"/>
              <a:t>70.54 (95% of the time!).</a:t>
            </a:r>
            <a:r>
              <a:rPr lang="en-US" sz="2800" dirty="0" smtClean="0"/>
              <a:t> Remember that the real population mean was 66.82.</a:t>
            </a:r>
          </a:p>
          <a:p>
            <a:endParaRPr lang="en-US" sz="2800" dirty="0"/>
          </a:p>
        </p:txBody>
      </p:sp>
      <p:grpSp>
        <p:nvGrpSpPr>
          <p:cNvPr id="2" name="Group 16"/>
          <p:cNvGrpSpPr/>
          <p:nvPr/>
        </p:nvGrpSpPr>
        <p:grpSpPr>
          <a:xfrm>
            <a:off x="2111191" y="1763347"/>
            <a:ext cx="4877267" cy="2815385"/>
            <a:chOff x="1609725" y="1152525"/>
            <a:chExt cx="5916613" cy="3935413"/>
          </a:xfrm>
        </p:grpSpPr>
        <p:pic>
          <p:nvPicPr>
            <p:cNvPr id="197637" name="Picture 5"/>
            <p:cNvPicPr>
              <a:picLocks noChangeAspect="1" noChangeArrowheads="1"/>
            </p:cNvPicPr>
            <p:nvPr/>
          </p:nvPicPr>
          <p:blipFill>
            <a:blip r:embed="rId2" cstate="print"/>
            <a:srcRect/>
            <a:stretch>
              <a:fillRect/>
            </a:stretch>
          </p:blipFill>
          <p:spPr bwMode="auto">
            <a:xfrm>
              <a:off x="1609725" y="1152525"/>
              <a:ext cx="5916613" cy="3935413"/>
            </a:xfrm>
            <a:prstGeom prst="rect">
              <a:avLst/>
            </a:prstGeom>
            <a:noFill/>
          </p:spPr>
        </p:pic>
        <p:sp>
          <p:nvSpPr>
            <p:cNvPr id="197640" name="Rectangle 8"/>
            <p:cNvSpPr>
              <a:spLocks noChangeArrowheads="1"/>
            </p:cNvSpPr>
            <p:nvPr/>
          </p:nvSpPr>
          <p:spPr bwMode="auto">
            <a:xfrm>
              <a:off x="2151063" y="4325938"/>
              <a:ext cx="604837" cy="349250"/>
            </a:xfrm>
            <a:prstGeom prst="rect">
              <a:avLst/>
            </a:prstGeom>
            <a:solidFill>
              <a:schemeClr val="bg1"/>
            </a:solidFill>
            <a:ln w="9525">
              <a:solidFill>
                <a:schemeClr val="bg1"/>
              </a:solidFill>
              <a:miter lim="800000"/>
              <a:headEnd/>
              <a:tailEnd/>
            </a:ln>
            <a:effectLst/>
          </p:spPr>
          <p:txBody>
            <a:bodyPr wrap="none" anchor="ctr"/>
            <a:lstStyle/>
            <a:p>
              <a:endParaRPr lang="en-CA" dirty="0"/>
            </a:p>
          </p:txBody>
        </p:sp>
        <p:sp>
          <p:nvSpPr>
            <p:cNvPr id="197641" name="Rectangle 9"/>
            <p:cNvSpPr>
              <a:spLocks noChangeArrowheads="1"/>
            </p:cNvSpPr>
            <p:nvPr/>
          </p:nvSpPr>
          <p:spPr bwMode="auto">
            <a:xfrm>
              <a:off x="2949575" y="3128963"/>
              <a:ext cx="604838" cy="349250"/>
            </a:xfrm>
            <a:prstGeom prst="rect">
              <a:avLst/>
            </a:prstGeom>
            <a:solidFill>
              <a:schemeClr val="bg1"/>
            </a:solidFill>
            <a:ln w="9525">
              <a:solidFill>
                <a:schemeClr val="bg1"/>
              </a:solidFill>
              <a:miter lim="800000"/>
              <a:headEnd/>
              <a:tailEnd/>
            </a:ln>
            <a:effectLst/>
          </p:spPr>
          <p:txBody>
            <a:bodyPr wrap="none" anchor="ctr"/>
            <a:lstStyle/>
            <a:p>
              <a:endParaRPr lang="en-CA" dirty="0"/>
            </a:p>
          </p:txBody>
        </p:sp>
        <p:sp>
          <p:nvSpPr>
            <p:cNvPr id="197642" name="Rectangle 10"/>
            <p:cNvSpPr>
              <a:spLocks noChangeArrowheads="1"/>
            </p:cNvSpPr>
            <p:nvPr/>
          </p:nvSpPr>
          <p:spPr bwMode="auto">
            <a:xfrm>
              <a:off x="3773488" y="1585913"/>
              <a:ext cx="604837" cy="349250"/>
            </a:xfrm>
            <a:prstGeom prst="rect">
              <a:avLst/>
            </a:prstGeom>
            <a:solidFill>
              <a:schemeClr val="bg1"/>
            </a:solidFill>
            <a:ln w="9525">
              <a:solidFill>
                <a:schemeClr val="bg1"/>
              </a:solidFill>
              <a:miter lim="800000"/>
              <a:headEnd/>
              <a:tailEnd/>
            </a:ln>
            <a:effectLst/>
          </p:spPr>
          <p:txBody>
            <a:bodyPr wrap="none" anchor="ctr"/>
            <a:lstStyle/>
            <a:p>
              <a:endParaRPr lang="en-CA" dirty="0"/>
            </a:p>
          </p:txBody>
        </p:sp>
        <p:sp>
          <p:nvSpPr>
            <p:cNvPr id="197643" name="Rectangle 11"/>
            <p:cNvSpPr>
              <a:spLocks noChangeArrowheads="1"/>
            </p:cNvSpPr>
            <p:nvPr/>
          </p:nvSpPr>
          <p:spPr bwMode="auto">
            <a:xfrm>
              <a:off x="4660900" y="1617663"/>
              <a:ext cx="604838" cy="349250"/>
            </a:xfrm>
            <a:prstGeom prst="rect">
              <a:avLst/>
            </a:prstGeom>
            <a:solidFill>
              <a:schemeClr val="bg1"/>
            </a:solidFill>
            <a:ln w="9525">
              <a:solidFill>
                <a:schemeClr val="bg1"/>
              </a:solidFill>
              <a:miter lim="800000"/>
              <a:headEnd/>
              <a:tailEnd/>
            </a:ln>
            <a:effectLst/>
          </p:spPr>
          <p:txBody>
            <a:bodyPr wrap="none" anchor="ctr"/>
            <a:lstStyle/>
            <a:p>
              <a:endParaRPr lang="en-CA" dirty="0"/>
            </a:p>
          </p:txBody>
        </p:sp>
        <p:sp>
          <p:nvSpPr>
            <p:cNvPr id="197644" name="Rectangle 12"/>
            <p:cNvSpPr>
              <a:spLocks noChangeArrowheads="1"/>
            </p:cNvSpPr>
            <p:nvPr/>
          </p:nvSpPr>
          <p:spPr bwMode="auto">
            <a:xfrm>
              <a:off x="5562600" y="3128963"/>
              <a:ext cx="604838" cy="349250"/>
            </a:xfrm>
            <a:prstGeom prst="rect">
              <a:avLst/>
            </a:prstGeom>
            <a:solidFill>
              <a:schemeClr val="bg1"/>
            </a:solidFill>
            <a:ln w="9525">
              <a:solidFill>
                <a:schemeClr val="bg1"/>
              </a:solidFill>
              <a:miter lim="800000"/>
              <a:headEnd/>
              <a:tailEnd/>
            </a:ln>
            <a:effectLst/>
          </p:spPr>
          <p:txBody>
            <a:bodyPr wrap="none" anchor="ctr"/>
            <a:lstStyle/>
            <a:p>
              <a:endParaRPr lang="en-CA" dirty="0"/>
            </a:p>
          </p:txBody>
        </p:sp>
        <p:sp>
          <p:nvSpPr>
            <p:cNvPr id="197645" name="Rectangle 13"/>
            <p:cNvSpPr>
              <a:spLocks noChangeArrowheads="1"/>
            </p:cNvSpPr>
            <p:nvPr/>
          </p:nvSpPr>
          <p:spPr bwMode="auto">
            <a:xfrm>
              <a:off x="6400800" y="4338638"/>
              <a:ext cx="604838" cy="349250"/>
            </a:xfrm>
            <a:prstGeom prst="rect">
              <a:avLst/>
            </a:prstGeom>
            <a:solidFill>
              <a:schemeClr val="bg1"/>
            </a:solidFill>
            <a:ln w="9525">
              <a:solidFill>
                <a:schemeClr val="bg1"/>
              </a:solidFill>
              <a:miter lim="800000"/>
              <a:headEnd/>
              <a:tailEnd/>
            </a:ln>
            <a:effectLst/>
          </p:spPr>
          <p:txBody>
            <a:bodyPr wrap="none" anchor="ctr"/>
            <a:lstStyle/>
            <a:p>
              <a:endParaRPr lang="en-CA" dirty="0"/>
            </a:p>
          </p:txBody>
        </p:sp>
        <p:sp>
          <p:nvSpPr>
            <p:cNvPr id="197646" name="Rectangle 14"/>
            <p:cNvSpPr>
              <a:spLocks noChangeArrowheads="1"/>
            </p:cNvSpPr>
            <p:nvPr/>
          </p:nvSpPr>
          <p:spPr bwMode="auto">
            <a:xfrm>
              <a:off x="3906674" y="1274189"/>
              <a:ext cx="1135063" cy="549275"/>
            </a:xfrm>
            <a:prstGeom prst="rect">
              <a:avLst/>
            </a:prstGeom>
            <a:noFill/>
            <a:ln w="9525">
              <a:noFill/>
              <a:miter lim="800000"/>
              <a:headEnd/>
              <a:tailEnd/>
            </a:ln>
            <a:effectLst/>
          </p:spPr>
          <p:txBody>
            <a:bodyPr wrap="none">
              <a:spAutoFit/>
            </a:bodyPr>
            <a:lstStyle/>
            <a:p>
              <a:r>
                <a:rPr lang="fr-CA" sz="3000" dirty="0"/>
                <a:t>65.02</a:t>
              </a:r>
            </a:p>
          </p:txBody>
        </p:sp>
        <p:sp>
          <p:nvSpPr>
            <p:cNvPr id="197647" name="AutoShape 15"/>
            <p:cNvSpPr>
              <a:spLocks noChangeArrowheads="1"/>
            </p:cNvSpPr>
            <p:nvPr/>
          </p:nvSpPr>
          <p:spPr bwMode="auto">
            <a:xfrm>
              <a:off x="4591050" y="4016375"/>
              <a:ext cx="1547813" cy="261938"/>
            </a:xfrm>
            <a:prstGeom prst="rightArrow">
              <a:avLst>
                <a:gd name="adj1" fmla="val 50000"/>
                <a:gd name="adj2" fmla="val 147727"/>
              </a:avLst>
            </a:prstGeom>
            <a:solidFill>
              <a:srgbClr val="0000FF"/>
            </a:solidFill>
            <a:ln w="9525">
              <a:solidFill>
                <a:schemeClr val="tx1"/>
              </a:solidFill>
              <a:miter lim="800000"/>
              <a:headEnd/>
              <a:tailEnd/>
            </a:ln>
            <a:effectLst/>
          </p:spPr>
          <p:txBody>
            <a:bodyPr wrap="none" anchor="ctr"/>
            <a:lstStyle/>
            <a:p>
              <a:endParaRPr lang="en-CA" dirty="0"/>
            </a:p>
          </p:txBody>
        </p:sp>
        <p:sp>
          <p:nvSpPr>
            <p:cNvPr id="197648" name="AutoShape 16"/>
            <p:cNvSpPr>
              <a:spLocks noChangeArrowheads="1"/>
            </p:cNvSpPr>
            <p:nvPr/>
          </p:nvSpPr>
          <p:spPr bwMode="auto">
            <a:xfrm rot="10800000">
              <a:off x="2981325" y="4016375"/>
              <a:ext cx="1547813" cy="261938"/>
            </a:xfrm>
            <a:prstGeom prst="rightArrow">
              <a:avLst>
                <a:gd name="adj1" fmla="val 50000"/>
                <a:gd name="adj2" fmla="val 147727"/>
              </a:avLst>
            </a:prstGeom>
            <a:solidFill>
              <a:srgbClr val="0000FF"/>
            </a:solidFill>
            <a:ln w="9525">
              <a:solidFill>
                <a:schemeClr val="tx1"/>
              </a:solidFill>
              <a:miter lim="800000"/>
              <a:headEnd/>
              <a:tailEnd/>
            </a:ln>
            <a:effectLst/>
          </p:spPr>
          <p:txBody>
            <a:bodyPr wrap="none" anchor="ctr"/>
            <a:lstStyle/>
            <a:p>
              <a:endParaRPr lang="en-CA" dirty="0"/>
            </a:p>
          </p:txBody>
        </p:sp>
        <p:sp>
          <p:nvSpPr>
            <p:cNvPr id="197649" name="Rectangle 17"/>
            <p:cNvSpPr>
              <a:spLocks noChangeArrowheads="1"/>
            </p:cNvSpPr>
            <p:nvPr/>
          </p:nvSpPr>
          <p:spPr bwMode="auto">
            <a:xfrm>
              <a:off x="1885899" y="3370262"/>
              <a:ext cx="1157287" cy="549275"/>
            </a:xfrm>
            <a:prstGeom prst="rect">
              <a:avLst/>
            </a:prstGeom>
            <a:noFill/>
            <a:ln w="9525">
              <a:noFill/>
              <a:miter lim="800000"/>
              <a:headEnd/>
              <a:tailEnd/>
            </a:ln>
            <a:effectLst/>
          </p:spPr>
          <p:txBody>
            <a:bodyPr wrap="none">
              <a:spAutoFit/>
            </a:bodyPr>
            <a:lstStyle/>
            <a:p>
              <a:r>
                <a:rPr lang="en-CA" sz="3000" dirty="0"/>
                <a:t>- 5.52</a:t>
              </a:r>
              <a:endParaRPr lang="fr-CA" sz="3000" dirty="0"/>
            </a:p>
          </p:txBody>
        </p:sp>
        <p:sp>
          <p:nvSpPr>
            <p:cNvPr id="197650" name="Rectangle 18"/>
            <p:cNvSpPr>
              <a:spLocks noChangeArrowheads="1"/>
            </p:cNvSpPr>
            <p:nvPr/>
          </p:nvSpPr>
          <p:spPr bwMode="auto">
            <a:xfrm>
              <a:off x="6005513" y="3363913"/>
              <a:ext cx="1252537" cy="549275"/>
            </a:xfrm>
            <a:prstGeom prst="rect">
              <a:avLst/>
            </a:prstGeom>
            <a:noFill/>
            <a:ln w="9525">
              <a:noFill/>
              <a:miter lim="800000"/>
              <a:headEnd/>
              <a:tailEnd/>
            </a:ln>
            <a:effectLst/>
          </p:spPr>
          <p:txBody>
            <a:bodyPr wrap="none">
              <a:spAutoFit/>
            </a:bodyPr>
            <a:lstStyle/>
            <a:p>
              <a:r>
                <a:rPr lang="en-CA" sz="3000" dirty="0"/>
                <a:t>+ 5.52</a:t>
              </a:r>
              <a:endParaRPr lang="fr-CA" sz="3000" dirty="0"/>
            </a:p>
          </p:txBody>
        </p:sp>
      </p:grpSp>
      <p:sp>
        <p:nvSpPr>
          <p:cNvPr id="18" name="Rectangle 17"/>
          <p:cNvSpPr/>
          <p:nvPr/>
        </p:nvSpPr>
        <p:spPr>
          <a:xfrm>
            <a:off x="1015253" y="4603194"/>
            <a:ext cx="7113494" cy="1015663"/>
          </a:xfrm>
          <a:prstGeom prst="rect">
            <a:avLst/>
          </a:prstGeom>
        </p:spPr>
        <p:txBody>
          <a:bodyPr wrap="square">
            <a:spAutoFit/>
          </a:bodyPr>
          <a:lstStyle/>
          <a:p>
            <a:pPr algn="ctr"/>
            <a:r>
              <a:rPr lang="en-US" sz="3000" b="1" dirty="0" smtClean="0"/>
              <a:t>Mean </a:t>
            </a:r>
            <a:r>
              <a:rPr lang="en-US" sz="3000" dirty="0" smtClean="0"/>
              <a:t>+/- (2*SE) = 95% Interval</a:t>
            </a:r>
            <a:endParaRPr lang="en-US" sz="3000" b="1" dirty="0" smtClean="0"/>
          </a:p>
          <a:p>
            <a:pPr algn="ctr"/>
            <a:r>
              <a:rPr lang="en-US" sz="3000" b="1" dirty="0" smtClean="0"/>
              <a:t>65.02 </a:t>
            </a:r>
            <a:r>
              <a:rPr lang="en-US" sz="3000" dirty="0" smtClean="0"/>
              <a:t>+/- (2 * </a:t>
            </a:r>
            <a:r>
              <a:rPr lang="en-US" sz="3000" b="1" dirty="0" smtClean="0"/>
              <a:t>2.76</a:t>
            </a:r>
            <a:r>
              <a:rPr lang="en-US" sz="3000" dirty="0" smtClean="0"/>
              <a:t>) = </a:t>
            </a:r>
            <a:r>
              <a:rPr lang="en-US" sz="3000" b="1" dirty="0" smtClean="0"/>
              <a:t>+/- 5.52</a:t>
            </a:r>
          </a:p>
        </p:txBody>
      </p:sp>
      <p:sp>
        <p:nvSpPr>
          <p:cNvPr id="22"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Sampling Mean</a:t>
            </a:r>
            <a:endParaRPr lang="en-US" sz="3000" b="1" dirty="0">
              <a:solidFill>
                <a:schemeClr val="bg1"/>
              </a:solidFill>
              <a:latin typeface="Lucida Sans" pitchFamily="34" charset="0"/>
            </a:endParaRPr>
          </a:p>
        </p:txBody>
      </p:sp>
      <p:sp>
        <p:nvSpPr>
          <p:cNvPr id="19" name="Slide Number Placeholder 18"/>
          <p:cNvSpPr>
            <a:spLocks noGrp="1"/>
          </p:cNvSpPr>
          <p:nvPr>
            <p:ph type="sldNum" sz="quarter" idx="12"/>
          </p:nvPr>
        </p:nvSpPr>
        <p:spPr/>
        <p:txBody>
          <a:bodyPr/>
          <a:lstStyle/>
          <a:p>
            <a:fld id="{65084940-205E-4F2A-AD18-4366AF03F399}" type="slidenum">
              <a:rPr lang="en-CA" smtClean="0"/>
              <a:pPr/>
              <a:t>27</a:t>
            </a:fld>
            <a:endParaRPr lang="en-CA"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7" name="Rectangle 3"/>
          <p:cNvSpPr>
            <a:spLocks noGrp="1" noChangeArrowheads="1"/>
          </p:cNvSpPr>
          <p:nvPr>
            <p:ph type="body" idx="1"/>
          </p:nvPr>
        </p:nvSpPr>
        <p:spPr>
          <a:xfrm>
            <a:off x="228600" y="1228725"/>
            <a:ext cx="8686800" cy="5181600"/>
          </a:xfrm>
        </p:spPr>
        <p:txBody>
          <a:bodyPr/>
          <a:lstStyle/>
          <a:p>
            <a:pPr marL="609600" indent="-609600"/>
            <a:r>
              <a:rPr lang="en-CA" dirty="0"/>
              <a:t>Many inferential statistics work in a similar way:</a:t>
            </a:r>
          </a:p>
          <a:p>
            <a:pPr marL="609600" indent="-609600"/>
            <a:endParaRPr lang="en-CA" sz="1200" dirty="0"/>
          </a:p>
          <a:p>
            <a:pPr marL="990600" lvl="1" indent="-533400">
              <a:buFont typeface="Wingdings" pitchFamily="2" charset="2"/>
              <a:buAutoNum type="arabicPeriod"/>
            </a:pPr>
            <a:r>
              <a:rPr lang="en-CA" dirty="0"/>
              <a:t>The sample is used to estimate some aspect of the population (e.g. the mean) with a given degree of confidence (typically 95% or 99%).</a:t>
            </a:r>
          </a:p>
          <a:p>
            <a:pPr marL="990600" lvl="1" indent="-533400">
              <a:buFont typeface="Wingdings" pitchFamily="2" charset="2"/>
              <a:buAutoNum type="arabicPeriod"/>
            </a:pPr>
            <a:endParaRPr lang="en-CA" sz="1200" dirty="0"/>
          </a:p>
          <a:p>
            <a:pPr marL="990600" lvl="1" indent="-533400">
              <a:buFont typeface="Wingdings" pitchFamily="2" charset="2"/>
              <a:buAutoNum type="arabicPeriod"/>
            </a:pPr>
            <a:r>
              <a:rPr lang="en-CA" dirty="0"/>
              <a:t>In hypothesis testing, a </a:t>
            </a:r>
            <a:r>
              <a:rPr lang="en-CA" dirty="0" smtClean="0"/>
              <a:t>null </a:t>
            </a:r>
            <a:r>
              <a:rPr lang="en-CA" dirty="0"/>
              <a:t>hypothesis is put forward and it is determined whether the data are strong enough to reject it. </a:t>
            </a:r>
            <a:endParaRPr lang="en-CA" dirty="0" smtClean="0"/>
          </a:p>
          <a:p>
            <a:pPr marL="1390650" lvl="2" indent="-533400"/>
            <a:r>
              <a:rPr lang="en-CA" b="1" dirty="0" smtClean="0"/>
              <a:t>Null Hypothesis</a:t>
            </a:r>
            <a:r>
              <a:rPr lang="en-CA" dirty="0" smtClean="0"/>
              <a:t>: Could we have obtain our results by chance? i.e., nothing is going on.</a:t>
            </a:r>
            <a:endParaRPr lang="fr-CA"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Conclusions About Inferential Statistics</a:t>
            </a:r>
            <a:endParaRPr lang="en-US" sz="3000" b="1" dirty="0">
              <a:solidFill>
                <a:schemeClr val="bg1"/>
              </a:solidFill>
              <a:latin typeface="Lucida Sans" pitchFamily="34" charset="0"/>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28</a:t>
            </a:fld>
            <a:endParaRPr lang="en-CA"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5" name="Rectangle 3"/>
          <p:cNvSpPr>
            <a:spLocks noGrp="1" noChangeArrowheads="1"/>
          </p:cNvSpPr>
          <p:nvPr>
            <p:ph type="body" idx="1"/>
          </p:nvPr>
        </p:nvSpPr>
        <p:spPr>
          <a:xfrm>
            <a:off x="457200" y="1600200"/>
            <a:ext cx="8229600" cy="4925144"/>
          </a:xfrm>
        </p:spPr>
        <p:txBody>
          <a:bodyPr/>
          <a:lstStyle/>
          <a:p>
            <a:r>
              <a:rPr lang="en-US" dirty="0"/>
              <a:t>In general, experimental psychologists use non-random sampling:</a:t>
            </a:r>
          </a:p>
          <a:p>
            <a:pPr lvl="1"/>
            <a:r>
              <a:rPr lang="en-US" dirty="0"/>
              <a:t>Convenience</a:t>
            </a:r>
          </a:p>
          <a:p>
            <a:pPr lvl="1"/>
            <a:r>
              <a:rPr lang="en-US" dirty="0"/>
              <a:t>Quota</a:t>
            </a:r>
          </a:p>
          <a:p>
            <a:pPr lvl="1"/>
            <a:endParaRPr lang="en-US" sz="1200" dirty="0"/>
          </a:p>
          <a:p>
            <a:r>
              <a:rPr lang="en-US" dirty="0" smtClean="0"/>
              <a:t>How </a:t>
            </a:r>
            <a:r>
              <a:rPr lang="en-US" dirty="0"/>
              <a:t>can researchers tell if their results generalize to the population</a:t>
            </a:r>
            <a:r>
              <a:rPr lang="en-US" dirty="0" smtClean="0"/>
              <a:t>?</a:t>
            </a:r>
          </a:p>
          <a:p>
            <a:pPr lvl="1"/>
            <a:r>
              <a:rPr lang="en-US" dirty="0" smtClean="0"/>
              <a:t>Replication!</a:t>
            </a:r>
          </a:p>
          <a:p>
            <a:pPr lvl="1"/>
            <a:r>
              <a:rPr lang="en-US" dirty="0" smtClean="0"/>
              <a:t>We need to additionally consider the population characteristics for the attribute in question</a:t>
            </a:r>
            <a:endParaRPr lang="fr-CA"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How Typical are Samples?</a:t>
            </a:r>
            <a:endParaRPr lang="en-US" sz="3000" b="1" dirty="0">
              <a:solidFill>
                <a:schemeClr val="bg1"/>
              </a:solidFill>
              <a:latin typeface="Lucida Sans" pitchFamily="34" charset="0"/>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29</a:t>
            </a:fld>
            <a:endParaRPr lang="en-CA"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Nobody realizes that some people expend tremendous energy merely to be normal</a:t>
            </a:r>
            <a:r>
              <a:rPr lang="en-CA" sz="2400" dirty="0" smtClean="0"/>
              <a:t>.”</a:t>
            </a:r>
          </a:p>
          <a:p>
            <a:endParaRPr lang="en-CA" sz="2400" dirty="0" smtClean="0"/>
          </a:p>
          <a:p>
            <a:r>
              <a:rPr lang="en-CA" sz="2400" dirty="0" smtClean="0"/>
              <a:t>- Albert Camus</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ea typeface="+mj-ea"/>
                <a:cs typeface="+mj-cs"/>
              </a:rPr>
              <a:t>Cultural Limitations: What is Normal?</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30</a:t>
            </a:fld>
            <a:endParaRPr lang="en-CA"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51920" y="1340768"/>
            <a:ext cx="4834880" cy="5112568"/>
          </a:xfrm>
        </p:spPr>
        <p:txBody>
          <a:bodyPr>
            <a:normAutofit/>
          </a:bodyPr>
          <a:lstStyle/>
          <a:p>
            <a:r>
              <a:rPr lang="en-US" sz="2800" dirty="0" smtClean="0"/>
              <a:t>Again, our overriding concern is that our sample that we have selected reflects the population that we want to make inferences about</a:t>
            </a:r>
          </a:p>
          <a:p>
            <a:endParaRPr lang="en-US" sz="1200" dirty="0" smtClean="0"/>
          </a:p>
          <a:p>
            <a:r>
              <a:rPr lang="en-CA" sz="2600" dirty="0" smtClean="0"/>
              <a:t>In some instances, it is possible to find research paradigms wherein using university (and North American) sample populations do not generalize to other cultures</a:t>
            </a:r>
          </a:p>
        </p:txBody>
      </p:sp>
      <p:pic>
        <p:nvPicPr>
          <p:cNvPr id="65539" name="Picture 3"/>
          <p:cNvPicPr>
            <a:picLocks noChangeAspect="1" noChangeArrowheads="1"/>
          </p:cNvPicPr>
          <p:nvPr/>
        </p:nvPicPr>
        <p:blipFill>
          <a:blip r:embed="rId3" cstate="print"/>
          <a:srcRect/>
          <a:stretch>
            <a:fillRect/>
          </a:stretch>
        </p:blipFill>
        <p:spPr bwMode="auto">
          <a:xfrm>
            <a:off x="323528" y="1376890"/>
            <a:ext cx="3384376" cy="5004438"/>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Problems with (Some) University Research</a:t>
            </a:r>
            <a:endParaRPr lang="en-US" sz="3000" b="1" dirty="0">
              <a:solidFill>
                <a:schemeClr val="bg1"/>
              </a:solidFill>
              <a:latin typeface="Lucida Sans" pitchFamily="34" charset="0"/>
            </a:endParaRPr>
          </a:p>
        </p:txBody>
      </p:sp>
      <p:sp>
        <p:nvSpPr>
          <p:cNvPr id="7" name="Slide Number Placeholder 6"/>
          <p:cNvSpPr>
            <a:spLocks noGrp="1"/>
          </p:cNvSpPr>
          <p:nvPr>
            <p:ph type="sldNum" sz="quarter" idx="12"/>
          </p:nvPr>
        </p:nvSpPr>
        <p:spPr/>
        <p:txBody>
          <a:bodyPr/>
          <a:lstStyle/>
          <a:p>
            <a:fld id="{65084940-205E-4F2A-AD18-4366AF03F399}" type="slidenum">
              <a:rPr lang="en-CA" smtClean="0"/>
              <a:pPr/>
              <a:t>31</a:t>
            </a:fld>
            <a:endParaRPr lang="en-CA"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35896" y="1600200"/>
            <a:ext cx="5256584" cy="4525963"/>
          </a:xfrm>
        </p:spPr>
        <p:txBody>
          <a:bodyPr>
            <a:normAutofit/>
          </a:bodyPr>
          <a:lstStyle/>
          <a:p>
            <a:r>
              <a:rPr lang="en-CA" dirty="0" smtClean="0"/>
              <a:t>Gregory (1970; 1980): Müller-Lyer illusion</a:t>
            </a:r>
          </a:p>
          <a:p>
            <a:pPr lvl="1"/>
            <a:r>
              <a:rPr lang="en-CA" sz="2400" dirty="0" smtClean="0"/>
              <a:t>The line with the inward pointing arrows appears larger</a:t>
            </a:r>
          </a:p>
          <a:p>
            <a:pPr lvl="1"/>
            <a:r>
              <a:rPr lang="en-CA" sz="2400" dirty="0" smtClean="0"/>
              <a:t>Attributed to regularities in our environment</a:t>
            </a:r>
          </a:p>
          <a:p>
            <a:pPr lvl="1"/>
            <a:endParaRPr lang="en-CA" sz="2400" dirty="0" smtClean="0"/>
          </a:p>
          <a:p>
            <a:r>
              <a:rPr lang="en-CA" sz="2800" dirty="0" smtClean="0"/>
              <a:t>Are these findings generalizable to other populations?</a:t>
            </a:r>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Constructivism and Illusions</a:t>
            </a:r>
            <a:endParaRPr lang="en-US" sz="3000" b="1" dirty="0">
              <a:solidFill>
                <a:schemeClr val="bg1"/>
              </a:solidFill>
              <a:latin typeface="Lucida Sans" pitchFamily="34" charset="0"/>
            </a:endParaRPr>
          </a:p>
        </p:txBody>
      </p:sp>
      <p:pic>
        <p:nvPicPr>
          <p:cNvPr id="33794" name="Picture 2" descr="http://www.cycleback.com/muller_lyer_gregory.gif"/>
          <p:cNvPicPr>
            <a:picLocks noChangeAspect="1" noChangeArrowheads="1"/>
          </p:cNvPicPr>
          <p:nvPr/>
        </p:nvPicPr>
        <p:blipFill>
          <a:blip r:embed="rId2" cstate="print"/>
          <a:srcRect/>
          <a:stretch>
            <a:fillRect/>
          </a:stretch>
        </p:blipFill>
        <p:spPr bwMode="auto">
          <a:xfrm>
            <a:off x="418356" y="3789040"/>
            <a:ext cx="2857500" cy="1905000"/>
          </a:xfrm>
          <a:prstGeom prst="rect">
            <a:avLst/>
          </a:prstGeom>
          <a:noFill/>
        </p:spPr>
      </p:pic>
      <p:pic>
        <p:nvPicPr>
          <p:cNvPr id="33796" name="Picture 4" descr="http://plato.stanford.edu/entries/modularity-mind/mueller-lyer.png"/>
          <p:cNvPicPr>
            <a:picLocks noChangeAspect="1" noChangeArrowheads="1"/>
          </p:cNvPicPr>
          <p:nvPr/>
        </p:nvPicPr>
        <p:blipFill>
          <a:blip r:embed="rId3" cstate="print"/>
          <a:srcRect/>
          <a:stretch>
            <a:fillRect/>
          </a:stretch>
        </p:blipFill>
        <p:spPr bwMode="auto">
          <a:xfrm>
            <a:off x="611560" y="1762125"/>
            <a:ext cx="2667000" cy="1666875"/>
          </a:xfrm>
          <a:prstGeom prst="rect">
            <a:avLst/>
          </a:prstGeom>
          <a:noFill/>
        </p:spPr>
      </p:pic>
      <p:grpSp>
        <p:nvGrpSpPr>
          <p:cNvPr id="2" name="Group 17"/>
          <p:cNvGrpSpPr/>
          <p:nvPr/>
        </p:nvGrpSpPr>
        <p:grpSpPr>
          <a:xfrm>
            <a:off x="467544" y="3933056"/>
            <a:ext cx="1296144" cy="1656184"/>
            <a:chOff x="467544" y="3933056"/>
            <a:chExt cx="1296144" cy="1656184"/>
          </a:xfrm>
        </p:grpSpPr>
        <p:grpSp>
          <p:nvGrpSpPr>
            <p:cNvPr id="5" name="Group 11"/>
            <p:cNvGrpSpPr/>
            <p:nvPr/>
          </p:nvGrpSpPr>
          <p:grpSpPr>
            <a:xfrm>
              <a:off x="467544" y="3933056"/>
              <a:ext cx="1296144" cy="216024"/>
              <a:chOff x="467544" y="3933056"/>
              <a:chExt cx="1296144" cy="216024"/>
            </a:xfrm>
          </p:grpSpPr>
          <p:cxnSp>
            <p:nvCxnSpPr>
              <p:cNvPr id="7" name="Straight Connector 6"/>
              <p:cNvCxnSpPr/>
              <p:nvPr/>
            </p:nvCxnSpPr>
            <p:spPr>
              <a:xfrm>
                <a:off x="467544" y="3933056"/>
                <a:ext cx="648072" cy="216024"/>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115616" y="3933056"/>
                <a:ext cx="648072" cy="216024"/>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grpSp>
          <p:nvGrpSpPr>
            <p:cNvPr id="6" name="Group 12"/>
            <p:cNvGrpSpPr/>
            <p:nvPr/>
          </p:nvGrpSpPr>
          <p:grpSpPr>
            <a:xfrm rot="10800000">
              <a:off x="467544" y="5373216"/>
              <a:ext cx="1296144" cy="216024"/>
              <a:chOff x="467544" y="3933056"/>
              <a:chExt cx="1296144" cy="216024"/>
            </a:xfrm>
          </p:grpSpPr>
          <p:cxnSp>
            <p:nvCxnSpPr>
              <p:cNvPr id="14" name="Straight Connector 13"/>
              <p:cNvCxnSpPr/>
              <p:nvPr/>
            </p:nvCxnSpPr>
            <p:spPr>
              <a:xfrm>
                <a:off x="467544" y="3933056"/>
                <a:ext cx="648072" cy="216024"/>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1115616" y="3933056"/>
                <a:ext cx="648072" cy="216024"/>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cxnSp>
          <p:nvCxnSpPr>
            <p:cNvPr id="17" name="Straight Connector 16"/>
            <p:cNvCxnSpPr/>
            <p:nvPr/>
          </p:nvCxnSpPr>
          <p:spPr>
            <a:xfrm rot="5400000" flipH="1" flipV="1">
              <a:off x="503548" y="4761148"/>
              <a:ext cx="122413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grpSp>
        <p:nvGrpSpPr>
          <p:cNvPr id="8" name="Group 32"/>
          <p:cNvGrpSpPr/>
          <p:nvPr/>
        </p:nvGrpSpPr>
        <p:grpSpPr>
          <a:xfrm>
            <a:off x="1907704" y="4077072"/>
            <a:ext cx="1296144" cy="1368152"/>
            <a:chOff x="3059832" y="2492896"/>
            <a:chExt cx="1296144" cy="1368152"/>
          </a:xfrm>
        </p:grpSpPr>
        <p:cxnSp>
          <p:nvCxnSpPr>
            <p:cNvPr id="20" name="Straight Connector 19"/>
            <p:cNvCxnSpPr/>
            <p:nvPr/>
          </p:nvCxnSpPr>
          <p:spPr>
            <a:xfrm flipV="1">
              <a:off x="3059832" y="2492896"/>
              <a:ext cx="648072" cy="216024"/>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3707904" y="2492896"/>
              <a:ext cx="576064" cy="216024"/>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nvGrpSpPr>
            <p:cNvPr id="10" name="Group 29"/>
            <p:cNvGrpSpPr/>
            <p:nvPr/>
          </p:nvGrpSpPr>
          <p:grpSpPr>
            <a:xfrm rot="10800000">
              <a:off x="3131840" y="3645024"/>
              <a:ext cx="1224136" cy="216024"/>
              <a:chOff x="1907704" y="5373216"/>
              <a:chExt cx="1224136" cy="216024"/>
            </a:xfrm>
          </p:grpSpPr>
          <p:cxnSp>
            <p:nvCxnSpPr>
              <p:cNvPr id="27" name="Straight Connector 26"/>
              <p:cNvCxnSpPr/>
              <p:nvPr/>
            </p:nvCxnSpPr>
            <p:spPr>
              <a:xfrm rot="10800000" flipV="1">
                <a:off x="1907704" y="5373216"/>
                <a:ext cx="648072" cy="216024"/>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0800000">
                <a:off x="2555776" y="5373216"/>
                <a:ext cx="576064" cy="216024"/>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cxnSp>
          <p:nvCxnSpPr>
            <p:cNvPr id="32" name="Straight Connector 31"/>
            <p:cNvCxnSpPr/>
            <p:nvPr/>
          </p:nvCxnSpPr>
          <p:spPr>
            <a:xfrm rot="5400000">
              <a:off x="3023828" y="3176972"/>
              <a:ext cx="1368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23" name="Slide Number Placeholder 22"/>
          <p:cNvSpPr>
            <a:spLocks noGrp="1"/>
          </p:cNvSpPr>
          <p:nvPr>
            <p:ph type="sldNum" sz="quarter" idx="12"/>
          </p:nvPr>
        </p:nvSpPr>
        <p:spPr/>
        <p:txBody>
          <a:bodyPr/>
          <a:lstStyle/>
          <a:p>
            <a:fld id="{65084940-205E-4F2A-AD18-4366AF03F399}" type="slidenum">
              <a:rPr lang="en-CA" smtClean="0"/>
              <a:pPr/>
              <a:t>32</a:t>
            </a:fld>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97152"/>
            <a:ext cx="8229600" cy="1872208"/>
          </a:xfrm>
        </p:spPr>
        <p:txBody>
          <a:bodyPr>
            <a:normAutofit fontScale="70000" lnSpcReduction="20000"/>
          </a:bodyPr>
          <a:lstStyle/>
          <a:p>
            <a:r>
              <a:rPr lang="en-CA" dirty="0" smtClean="0"/>
              <a:t>Cross-cultural evidence suggests that if you don’t grow up in an environment with 90</a:t>
            </a:r>
            <a:r>
              <a:rPr lang="en-CA" baseline="30000" dirty="0" smtClean="0"/>
              <a:t>O </a:t>
            </a:r>
            <a:r>
              <a:rPr lang="en-CA" dirty="0" smtClean="0"/>
              <a:t>walls, you will not produce the bias to the same extent (Segall, Campbell, &amp; Herskovits, 1966)</a:t>
            </a:r>
          </a:p>
          <a:p>
            <a:endParaRPr lang="en-CA" dirty="0" smtClean="0"/>
          </a:p>
          <a:p>
            <a:r>
              <a:rPr lang="en-CA" dirty="0" smtClean="0"/>
              <a:t>Note the continuous nature of the bias</a:t>
            </a:r>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Cross-Cultural Differences</a:t>
            </a:r>
            <a:endParaRPr lang="en-US" sz="3000" b="1" dirty="0">
              <a:solidFill>
                <a:schemeClr val="bg1"/>
              </a:solidFill>
              <a:latin typeface="Lucida Sans" pitchFamily="34" charset="0"/>
            </a:endParaRPr>
          </a:p>
        </p:txBody>
      </p:sp>
      <p:pic>
        <p:nvPicPr>
          <p:cNvPr id="38914" name="Picture 2"/>
          <p:cNvPicPr>
            <a:picLocks noChangeAspect="1" noChangeArrowheads="1"/>
          </p:cNvPicPr>
          <p:nvPr/>
        </p:nvPicPr>
        <p:blipFill>
          <a:blip r:embed="rId2" cstate="print"/>
          <a:srcRect/>
          <a:stretch>
            <a:fillRect/>
          </a:stretch>
        </p:blipFill>
        <p:spPr bwMode="auto">
          <a:xfrm>
            <a:off x="1475656" y="1340768"/>
            <a:ext cx="5790347" cy="3314065"/>
          </a:xfrm>
          <a:prstGeom prst="rect">
            <a:avLst/>
          </a:prstGeom>
          <a:noFill/>
          <a:ln w="9525">
            <a:noFill/>
            <a:miter lim="800000"/>
            <a:headEnd/>
            <a:tailEnd/>
          </a:ln>
        </p:spPr>
      </p:pic>
      <p:sp>
        <p:nvSpPr>
          <p:cNvPr id="7" name="Rounded Rectangle 6"/>
          <p:cNvSpPr/>
          <p:nvPr/>
        </p:nvSpPr>
        <p:spPr>
          <a:xfrm>
            <a:off x="6228184" y="1772816"/>
            <a:ext cx="360040" cy="2304256"/>
          </a:xfrm>
          <a:prstGeom prst="roundRect">
            <a:avLst/>
          </a:prstGeom>
          <a:solidFill>
            <a:schemeClr val="accent1">
              <a:alpha val="2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ounded Rectangle 7"/>
          <p:cNvSpPr/>
          <p:nvPr/>
        </p:nvSpPr>
        <p:spPr>
          <a:xfrm>
            <a:off x="2051720" y="3429000"/>
            <a:ext cx="1728192" cy="648072"/>
          </a:xfrm>
          <a:prstGeom prst="roundRect">
            <a:avLst>
              <a:gd name="adj" fmla="val 40855"/>
            </a:avLst>
          </a:prstGeom>
          <a:solidFill>
            <a:schemeClr val="accent1">
              <a:alpha val="2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ight Arrow 8"/>
          <p:cNvSpPr/>
          <p:nvPr/>
        </p:nvSpPr>
        <p:spPr>
          <a:xfrm>
            <a:off x="467544" y="2060848"/>
            <a:ext cx="1368152" cy="11521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400" dirty="0" smtClean="0"/>
              <a:t>Time taken in Seconds to de-bias</a:t>
            </a:r>
            <a:endParaRPr lang="en-CA" sz="1400" dirty="0"/>
          </a:p>
        </p:txBody>
      </p:sp>
      <p:sp>
        <p:nvSpPr>
          <p:cNvPr id="11" name="Slide Number Placeholder 10"/>
          <p:cNvSpPr>
            <a:spLocks noGrp="1"/>
          </p:cNvSpPr>
          <p:nvPr>
            <p:ph type="sldNum" sz="quarter" idx="12"/>
          </p:nvPr>
        </p:nvSpPr>
        <p:spPr/>
        <p:txBody>
          <a:bodyPr/>
          <a:lstStyle/>
          <a:p>
            <a:fld id="{65084940-205E-4F2A-AD18-4366AF03F399}" type="slidenum">
              <a:rPr lang="en-CA" smtClean="0"/>
              <a:pPr/>
              <a:t>33</a:t>
            </a:fld>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029"/>
          <p:cNvSpPr>
            <a:spLocks noGrp="1" noChangeArrowheads="1"/>
          </p:cNvSpPr>
          <p:nvPr>
            <p:ph type="title"/>
          </p:nvPr>
        </p:nvSpPr>
        <p:spPr>
          <a:xfrm>
            <a:off x="457200" y="260648"/>
            <a:ext cx="8229600" cy="1143000"/>
          </a:xfrm>
          <a:solidFill>
            <a:srgbClr val="920000"/>
          </a:solidFill>
        </p:spPr>
        <p:txBody>
          <a:bodyPr/>
          <a:lstStyle/>
          <a:p>
            <a:r>
              <a:rPr lang="en-US" sz="3000" b="1" dirty="0" smtClean="0">
                <a:solidFill>
                  <a:schemeClr val="bg1"/>
                </a:solidFill>
                <a:latin typeface="Lucida Sans" pitchFamily="34" charset="0"/>
              </a:rPr>
              <a:t>Folkbiological Classification</a:t>
            </a:r>
          </a:p>
        </p:txBody>
      </p:sp>
      <p:pic>
        <p:nvPicPr>
          <p:cNvPr id="1026" name="Picture 2" descr="http://www.richard-seaman.com/USA/States/California/CoachellaValleyPreserve/CoachellaBlueDamselfly.jpg"/>
          <p:cNvPicPr>
            <a:picLocks noChangeAspect="1" noChangeArrowheads="1"/>
          </p:cNvPicPr>
          <p:nvPr/>
        </p:nvPicPr>
        <p:blipFill>
          <a:blip r:embed="rId2" cstate="print"/>
          <a:srcRect/>
          <a:stretch>
            <a:fillRect/>
          </a:stretch>
        </p:blipFill>
        <p:spPr bwMode="auto">
          <a:xfrm>
            <a:off x="899592" y="1628800"/>
            <a:ext cx="2808312" cy="2023131"/>
          </a:xfrm>
          <a:prstGeom prst="rect">
            <a:avLst/>
          </a:prstGeom>
          <a:noFill/>
        </p:spPr>
      </p:pic>
      <p:pic>
        <p:nvPicPr>
          <p:cNvPr id="1028" name="Picture 4" descr="dragonfly.jpg"/>
          <p:cNvPicPr>
            <a:picLocks noChangeAspect="1" noChangeArrowheads="1"/>
          </p:cNvPicPr>
          <p:nvPr/>
        </p:nvPicPr>
        <p:blipFill>
          <a:blip r:embed="rId3" cstate="print"/>
          <a:srcRect/>
          <a:stretch>
            <a:fillRect/>
          </a:stretch>
        </p:blipFill>
        <p:spPr bwMode="auto">
          <a:xfrm>
            <a:off x="5364088" y="1628800"/>
            <a:ext cx="3155504" cy="1991912"/>
          </a:xfrm>
          <a:prstGeom prst="rect">
            <a:avLst/>
          </a:prstGeom>
          <a:noFill/>
        </p:spPr>
      </p:pic>
      <p:sp>
        <p:nvSpPr>
          <p:cNvPr id="7" name="TextBox 6"/>
          <p:cNvSpPr txBox="1"/>
          <p:nvPr/>
        </p:nvSpPr>
        <p:spPr>
          <a:xfrm>
            <a:off x="3995936" y="1916832"/>
            <a:ext cx="1080120" cy="1200329"/>
          </a:xfrm>
          <a:prstGeom prst="rect">
            <a:avLst/>
          </a:prstGeom>
          <a:noFill/>
        </p:spPr>
        <p:txBody>
          <a:bodyPr wrap="square" rtlCol="0">
            <a:spAutoFit/>
          </a:bodyPr>
          <a:lstStyle/>
          <a:p>
            <a:pPr algn="ctr"/>
            <a:r>
              <a:rPr lang="en-CA" dirty="0" smtClean="0"/>
              <a:t>Category:</a:t>
            </a:r>
          </a:p>
          <a:p>
            <a:pPr algn="ctr"/>
            <a:r>
              <a:rPr lang="en-CA" dirty="0" smtClean="0"/>
              <a:t>Same </a:t>
            </a:r>
          </a:p>
          <a:p>
            <a:pPr algn="ctr"/>
            <a:r>
              <a:rPr lang="en-CA" dirty="0" smtClean="0"/>
              <a:t>or</a:t>
            </a:r>
          </a:p>
          <a:p>
            <a:pPr algn="ctr"/>
            <a:r>
              <a:rPr lang="en-CA" dirty="0" smtClean="0"/>
              <a:t>Different</a:t>
            </a:r>
            <a:endParaRPr lang="en-CA" dirty="0"/>
          </a:p>
        </p:txBody>
      </p:sp>
      <p:pic>
        <p:nvPicPr>
          <p:cNvPr id="1030" name="Picture 6" descr="whale shark"/>
          <p:cNvPicPr>
            <a:picLocks noChangeAspect="1" noChangeArrowheads="1"/>
          </p:cNvPicPr>
          <p:nvPr/>
        </p:nvPicPr>
        <p:blipFill>
          <a:blip r:embed="rId4" cstate="print"/>
          <a:srcRect/>
          <a:stretch>
            <a:fillRect/>
          </a:stretch>
        </p:blipFill>
        <p:spPr bwMode="auto">
          <a:xfrm>
            <a:off x="827584" y="4149080"/>
            <a:ext cx="2952328" cy="1971334"/>
          </a:xfrm>
          <a:prstGeom prst="rect">
            <a:avLst/>
          </a:prstGeom>
          <a:noFill/>
        </p:spPr>
      </p:pic>
      <p:sp>
        <p:nvSpPr>
          <p:cNvPr id="10" name="TextBox 9"/>
          <p:cNvSpPr txBox="1"/>
          <p:nvPr/>
        </p:nvSpPr>
        <p:spPr>
          <a:xfrm>
            <a:off x="3995936" y="4460919"/>
            <a:ext cx="1080120" cy="1200329"/>
          </a:xfrm>
          <a:prstGeom prst="rect">
            <a:avLst/>
          </a:prstGeom>
          <a:noFill/>
        </p:spPr>
        <p:txBody>
          <a:bodyPr wrap="square" rtlCol="0">
            <a:spAutoFit/>
          </a:bodyPr>
          <a:lstStyle/>
          <a:p>
            <a:pPr algn="ctr"/>
            <a:r>
              <a:rPr lang="en-CA" dirty="0" smtClean="0"/>
              <a:t>Category:</a:t>
            </a:r>
          </a:p>
          <a:p>
            <a:pPr algn="ctr"/>
            <a:r>
              <a:rPr lang="en-CA" dirty="0" smtClean="0"/>
              <a:t>Same </a:t>
            </a:r>
          </a:p>
          <a:p>
            <a:pPr algn="ctr"/>
            <a:r>
              <a:rPr lang="en-CA" dirty="0" smtClean="0"/>
              <a:t>or</a:t>
            </a:r>
          </a:p>
          <a:p>
            <a:pPr algn="ctr"/>
            <a:r>
              <a:rPr lang="en-CA" dirty="0" smtClean="0"/>
              <a:t>Different</a:t>
            </a:r>
            <a:endParaRPr lang="en-CA" dirty="0"/>
          </a:p>
        </p:txBody>
      </p:sp>
      <p:sp>
        <p:nvSpPr>
          <p:cNvPr id="9" name="TextBox 8"/>
          <p:cNvSpPr txBox="1"/>
          <p:nvPr/>
        </p:nvSpPr>
        <p:spPr>
          <a:xfrm>
            <a:off x="1691680" y="3645024"/>
            <a:ext cx="1296144" cy="369332"/>
          </a:xfrm>
          <a:prstGeom prst="rect">
            <a:avLst/>
          </a:prstGeom>
          <a:noFill/>
        </p:spPr>
        <p:txBody>
          <a:bodyPr wrap="square" rtlCol="0">
            <a:spAutoFit/>
          </a:bodyPr>
          <a:lstStyle/>
          <a:p>
            <a:r>
              <a:rPr lang="en-CA" dirty="0" smtClean="0"/>
              <a:t>Damselfly</a:t>
            </a:r>
            <a:endParaRPr lang="en-CA" dirty="0"/>
          </a:p>
        </p:txBody>
      </p:sp>
      <p:sp>
        <p:nvSpPr>
          <p:cNvPr id="11" name="TextBox 10"/>
          <p:cNvSpPr txBox="1"/>
          <p:nvPr/>
        </p:nvSpPr>
        <p:spPr>
          <a:xfrm>
            <a:off x="6444208" y="3645024"/>
            <a:ext cx="1296144" cy="369332"/>
          </a:xfrm>
          <a:prstGeom prst="rect">
            <a:avLst/>
          </a:prstGeom>
          <a:noFill/>
        </p:spPr>
        <p:txBody>
          <a:bodyPr wrap="square" rtlCol="0">
            <a:spAutoFit/>
          </a:bodyPr>
          <a:lstStyle/>
          <a:p>
            <a:r>
              <a:rPr lang="en-CA" dirty="0" smtClean="0"/>
              <a:t>Dragonfly</a:t>
            </a:r>
            <a:endParaRPr lang="en-CA" dirty="0"/>
          </a:p>
        </p:txBody>
      </p:sp>
      <p:sp>
        <p:nvSpPr>
          <p:cNvPr id="12" name="TextBox 11"/>
          <p:cNvSpPr txBox="1"/>
          <p:nvPr/>
        </p:nvSpPr>
        <p:spPr>
          <a:xfrm>
            <a:off x="6012160" y="6309320"/>
            <a:ext cx="1944216" cy="369332"/>
          </a:xfrm>
          <a:prstGeom prst="rect">
            <a:avLst/>
          </a:prstGeom>
          <a:noFill/>
        </p:spPr>
        <p:txBody>
          <a:bodyPr wrap="square" rtlCol="0">
            <a:spAutoFit/>
          </a:bodyPr>
          <a:lstStyle/>
          <a:p>
            <a:r>
              <a:rPr lang="en-CA" dirty="0" smtClean="0"/>
              <a:t>Humpback Whale</a:t>
            </a:r>
            <a:endParaRPr lang="en-CA" dirty="0"/>
          </a:p>
        </p:txBody>
      </p:sp>
      <p:sp>
        <p:nvSpPr>
          <p:cNvPr id="13" name="TextBox 12"/>
          <p:cNvSpPr txBox="1"/>
          <p:nvPr/>
        </p:nvSpPr>
        <p:spPr>
          <a:xfrm>
            <a:off x="1619672" y="6237312"/>
            <a:ext cx="1368152" cy="369332"/>
          </a:xfrm>
          <a:prstGeom prst="rect">
            <a:avLst/>
          </a:prstGeom>
          <a:noFill/>
        </p:spPr>
        <p:txBody>
          <a:bodyPr wrap="square" rtlCol="0">
            <a:spAutoFit/>
          </a:bodyPr>
          <a:lstStyle/>
          <a:p>
            <a:r>
              <a:rPr lang="en-CA" dirty="0" smtClean="0"/>
              <a:t>Whale Shark</a:t>
            </a:r>
            <a:endParaRPr lang="en-CA" dirty="0"/>
          </a:p>
        </p:txBody>
      </p:sp>
      <p:pic>
        <p:nvPicPr>
          <p:cNvPr id="94210" name="Picture 2" descr="http://images.sciencedaily.com/2010/02/100219115357-large.jpg"/>
          <p:cNvPicPr>
            <a:picLocks noChangeAspect="1" noChangeArrowheads="1"/>
          </p:cNvPicPr>
          <p:nvPr/>
        </p:nvPicPr>
        <p:blipFill>
          <a:blip r:embed="rId5" cstate="print"/>
          <a:srcRect/>
          <a:stretch>
            <a:fillRect/>
          </a:stretch>
        </p:blipFill>
        <p:spPr bwMode="auto">
          <a:xfrm>
            <a:off x="5364088" y="4077072"/>
            <a:ext cx="3168352" cy="2159760"/>
          </a:xfrm>
          <a:prstGeom prst="rect">
            <a:avLst/>
          </a:prstGeom>
          <a:noFill/>
        </p:spPr>
      </p:pic>
      <p:sp>
        <p:nvSpPr>
          <p:cNvPr id="15" name="Slide Number Placeholder 14"/>
          <p:cNvSpPr>
            <a:spLocks noGrp="1"/>
          </p:cNvSpPr>
          <p:nvPr>
            <p:ph type="sldNum" sz="quarter" idx="12"/>
          </p:nvPr>
        </p:nvSpPr>
        <p:spPr/>
        <p:txBody>
          <a:bodyPr/>
          <a:lstStyle/>
          <a:p>
            <a:fld id="{65084940-205E-4F2A-AD18-4366AF03F399}" type="slidenum">
              <a:rPr lang="en-CA" smtClean="0"/>
              <a:pPr/>
              <a:t>34</a:t>
            </a:fld>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xEl>
                                              <p:pRg st="0" end="0"/>
                                            </p:txEl>
                                          </p:spTgt>
                                        </p:tgtEl>
                                        <p:attrNameLst>
                                          <p:attrName>style.visibility</p:attrName>
                                        </p:attrNameLst>
                                      </p:cBhvr>
                                      <p:to>
                                        <p:strVal val="visible"/>
                                      </p:to>
                                    </p:set>
                                    <p:anim calcmode="lin" valueType="num">
                                      <p:cBhvr additive="base">
                                        <p:cTn id="11"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3">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 calcmode="lin" valueType="num">
                                      <p:cBhvr additive="base">
                                        <p:cTn id="15"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9">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p:bldP spid="11" grpId="0" build="allAtOnce"/>
      <p:bldP spid="12" grpId="0" build="allAtOnce"/>
      <p:bldP spid="13" grpId="0" build="allAtOnce"/>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endParaRPr lang="en-CA" sz="1300" dirty="0" smtClean="0"/>
          </a:p>
          <a:p>
            <a:r>
              <a:rPr lang="en-CA" dirty="0" smtClean="0"/>
              <a:t>Rosch et al. (1976) observed a </a:t>
            </a:r>
            <a:r>
              <a:rPr lang="en-CA" b="1" i="1" dirty="0" smtClean="0"/>
              <a:t>basic-level</a:t>
            </a:r>
            <a:r>
              <a:rPr lang="en-CA" dirty="0" smtClean="0"/>
              <a:t> for categorization (e.g., fish, tree) </a:t>
            </a:r>
          </a:p>
          <a:p>
            <a:pPr lvl="1"/>
            <a:r>
              <a:rPr lang="en-CA" dirty="0" smtClean="0"/>
              <a:t>“…rich bundles of perceptual and functional attributes occur that form natural discontinuities and that basic cuts in categorization are made at these discontinuities,” (p.385)</a:t>
            </a:r>
          </a:p>
          <a:p>
            <a:pPr lvl="1"/>
            <a:endParaRPr lang="en-CA" dirty="0" smtClean="0"/>
          </a:p>
          <a:p>
            <a:r>
              <a:rPr lang="en-CA" dirty="0" smtClean="0"/>
              <a:t>Contrasted against a </a:t>
            </a:r>
            <a:r>
              <a:rPr lang="en-CA" b="1" i="1" dirty="0" smtClean="0"/>
              <a:t>superordinate level</a:t>
            </a:r>
            <a:r>
              <a:rPr lang="en-CA" dirty="0" smtClean="0"/>
              <a:t> (e.g., aquatic animal, plant) and a </a:t>
            </a:r>
            <a:r>
              <a:rPr lang="en-CA" b="1" i="1" dirty="0" smtClean="0"/>
              <a:t>subordinate level</a:t>
            </a:r>
            <a:r>
              <a:rPr lang="en-CA" dirty="0" smtClean="0"/>
              <a:t> (e.g., trout, pine tree).</a:t>
            </a:r>
          </a:p>
        </p:txBody>
      </p:sp>
      <p:sp>
        <p:nvSpPr>
          <p:cNvPr id="4"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Category Levels across Culture</a:t>
            </a:r>
          </a:p>
        </p:txBody>
      </p:sp>
      <p:sp>
        <p:nvSpPr>
          <p:cNvPr id="6" name="Slide Number Placeholder 5"/>
          <p:cNvSpPr>
            <a:spLocks noGrp="1"/>
          </p:cNvSpPr>
          <p:nvPr>
            <p:ph type="sldNum" sz="quarter" idx="12"/>
          </p:nvPr>
        </p:nvSpPr>
        <p:spPr/>
        <p:txBody>
          <a:bodyPr/>
          <a:lstStyle/>
          <a:p>
            <a:fld id="{65084940-205E-4F2A-AD18-4366AF03F399}" type="slidenum">
              <a:rPr lang="en-CA" smtClean="0"/>
              <a:pPr/>
              <a:t>35</a:t>
            </a:fld>
            <a:endParaRPr lang="en-CA"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6419056" cy="4525963"/>
          </a:xfrm>
        </p:spPr>
        <p:txBody>
          <a:bodyPr>
            <a:normAutofit fontScale="92500" lnSpcReduction="20000"/>
          </a:bodyPr>
          <a:lstStyle/>
          <a:p>
            <a:endParaRPr lang="en-CA" dirty="0" smtClean="0"/>
          </a:p>
          <a:p>
            <a:r>
              <a:rPr lang="en-CA" dirty="0" smtClean="0"/>
              <a:t>For instance, Rosch et al. (1976) found that only a few additional features were provided when going from the basic level to a subordinate level:</a:t>
            </a:r>
          </a:p>
          <a:p>
            <a:pPr lvl="1"/>
            <a:r>
              <a:rPr lang="en-CA" i="1" dirty="0" smtClean="0"/>
              <a:t>Basic level</a:t>
            </a:r>
            <a:r>
              <a:rPr lang="en-CA" dirty="0" smtClean="0"/>
              <a:t> (e.g., fish; bird), </a:t>
            </a:r>
          </a:p>
          <a:p>
            <a:pPr lvl="2"/>
            <a:r>
              <a:rPr lang="en-CA" dirty="0" smtClean="0"/>
              <a:t>9 stimulus features generated</a:t>
            </a:r>
          </a:p>
          <a:p>
            <a:pPr lvl="1"/>
            <a:r>
              <a:rPr lang="en-CA" i="1" dirty="0" smtClean="0"/>
              <a:t>Subordinate level</a:t>
            </a:r>
            <a:r>
              <a:rPr lang="en-CA" dirty="0" smtClean="0"/>
              <a:t> (e.g., kitchen table; pike, tuna)</a:t>
            </a:r>
          </a:p>
          <a:p>
            <a:pPr lvl="2"/>
            <a:r>
              <a:rPr lang="en-CA" dirty="0" smtClean="0"/>
              <a:t>Only 10.3 stimulus features generated</a:t>
            </a:r>
          </a:p>
        </p:txBody>
      </p:sp>
      <p:sp>
        <p:nvSpPr>
          <p:cNvPr id="4"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Category Levels across Culture</a:t>
            </a:r>
          </a:p>
        </p:txBody>
      </p:sp>
      <p:pic>
        <p:nvPicPr>
          <p:cNvPr id="107522" name="Picture 2"/>
          <p:cNvPicPr>
            <a:picLocks noChangeAspect="1" noChangeArrowheads="1"/>
          </p:cNvPicPr>
          <p:nvPr/>
        </p:nvPicPr>
        <p:blipFill>
          <a:blip r:embed="rId2" cstate="print"/>
          <a:srcRect/>
          <a:stretch>
            <a:fillRect/>
          </a:stretch>
        </p:blipFill>
        <p:spPr bwMode="auto">
          <a:xfrm>
            <a:off x="6876256" y="1947267"/>
            <a:ext cx="1838325" cy="3209925"/>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fld id="{65084940-205E-4F2A-AD18-4366AF03F399}" type="slidenum">
              <a:rPr lang="en-CA" smtClean="0"/>
              <a:pPr/>
              <a:t>36</a:t>
            </a:fld>
            <a:endParaRPr lang="en-CA"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4978896" cy="4637112"/>
          </a:xfrm>
        </p:spPr>
        <p:txBody>
          <a:bodyPr>
            <a:normAutofit lnSpcReduction="10000"/>
          </a:bodyPr>
          <a:lstStyle/>
          <a:p>
            <a:r>
              <a:rPr lang="en-CA" dirty="0" smtClean="0"/>
              <a:t>Do we observe the same pattern across cultures?</a:t>
            </a:r>
          </a:p>
          <a:p>
            <a:endParaRPr lang="en-CA" sz="1300" dirty="0" smtClean="0"/>
          </a:p>
          <a:p>
            <a:r>
              <a:rPr lang="en-CA" dirty="0" smtClean="0"/>
              <a:t>Berlin (Berlin, 1976, 1992; Berlin &amp; Tyler, 1968) found a different pattern:</a:t>
            </a:r>
          </a:p>
          <a:p>
            <a:pPr lvl="1"/>
            <a:r>
              <a:rPr lang="en-CA" dirty="0" smtClean="0"/>
              <a:t>They found that other cultures preferred a </a:t>
            </a:r>
            <a:r>
              <a:rPr lang="en-CA" b="1" dirty="0" smtClean="0"/>
              <a:t>folk-generic</a:t>
            </a:r>
            <a:r>
              <a:rPr lang="en-CA" dirty="0" smtClean="0"/>
              <a:t> (e.g., tiger, trout, oak)</a:t>
            </a:r>
          </a:p>
          <a:p>
            <a:pPr lvl="1"/>
            <a:endParaRPr lang="en-CA" sz="1300" dirty="0" smtClean="0"/>
          </a:p>
        </p:txBody>
      </p:sp>
      <p:sp>
        <p:nvSpPr>
          <p:cNvPr id="4"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A Basic Level in Folkbiology?</a:t>
            </a:r>
          </a:p>
        </p:txBody>
      </p:sp>
      <p:graphicFrame>
        <p:nvGraphicFramePr>
          <p:cNvPr id="5" name="Table 4"/>
          <p:cNvGraphicFramePr>
            <a:graphicFrameLocks noGrp="1"/>
          </p:cNvGraphicFramePr>
          <p:nvPr/>
        </p:nvGraphicFramePr>
        <p:xfrm>
          <a:off x="5436096" y="1844823"/>
          <a:ext cx="3384376" cy="4248474"/>
        </p:xfrm>
        <a:graphic>
          <a:graphicData uri="http://schemas.openxmlformats.org/drawingml/2006/table">
            <a:tbl>
              <a:tblPr firstRow="1" bandRow="1">
                <a:tableStyleId>{5C22544A-7EE6-4342-B048-85BDC9FD1C3A}</a:tableStyleId>
              </a:tblPr>
              <a:tblGrid>
                <a:gridCol w="1692188"/>
                <a:gridCol w="1692188"/>
              </a:tblGrid>
              <a:tr h="844726">
                <a:tc>
                  <a:txBody>
                    <a:bodyPr/>
                    <a:lstStyle/>
                    <a:p>
                      <a:pPr algn="ctr"/>
                      <a:r>
                        <a:rPr lang="en-CA" sz="2600" dirty="0" smtClean="0"/>
                        <a:t>Rosch</a:t>
                      </a:r>
                      <a:endParaRPr lang="en-CA" sz="2600" dirty="0"/>
                    </a:p>
                  </a:txBody>
                  <a:tcPr anchor="ctr"/>
                </a:tc>
                <a:tc>
                  <a:txBody>
                    <a:bodyPr/>
                    <a:lstStyle/>
                    <a:p>
                      <a:pPr algn="ctr"/>
                      <a:r>
                        <a:rPr lang="en-CA" sz="2600" dirty="0" smtClean="0"/>
                        <a:t>Berlin</a:t>
                      </a:r>
                      <a:endParaRPr lang="en-CA" sz="2600" dirty="0"/>
                    </a:p>
                  </a:txBody>
                  <a:tcPr anchor="ctr"/>
                </a:tc>
              </a:tr>
              <a:tr h="869570">
                <a:tc>
                  <a:txBody>
                    <a:bodyPr/>
                    <a:lstStyle/>
                    <a:p>
                      <a:pPr algn="ctr"/>
                      <a:r>
                        <a:rPr lang="en-CA" sz="2000" dirty="0" smtClean="0"/>
                        <a:t>Superordinate</a:t>
                      </a:r>
                      <a:endParaRPr lang="en-CA" sz="2000" dirty="0"/>
                    </a:p>
                  </a:txBody>
                  <a:tcPr anchor="ctr"/>
                </a:tc>
                <a:tc>
                  <a:txBody>
                    <a:bodyPr/>
                    <a:lstStyle/>
                    <a:p>
                      <a:pPr algn="ctr"/>
                      <a:r>
                        <a:rPr lang="en-CA" sz="2000" dirty="0" smtClean="0"/>
                        <a:t>Kingdom</a:t>
                      </a:r>
                      <a:endParaRPr lang="en-CA" sz="2000" dirty="0"/>
                    </a:p>
                  </a:txBody>
                  <a:tcPr anchor="ctr"/>
                </a:tc>
              </a:tr>
              <a:tr h="844726">
                <a:tc>
                  <a:txBody>
                    <a:bodyPr/>
                    <a:lstStyle/>
                    <a:p>
                      <a:pPr algn="ctr"/>
                      <a:r>
                        <a:rPr lang="en-CA" sz="2400" b="1" dirty="0" smtClean="0"/>
                        <a:t>Basic Level</a:t>
                      </a:r>
                      <a:endParaRPr lang="en-CA" sz="2400" b="1" dirty="0"/>
                    </a:p>
                  </a:txBody>
                  <a:tcPr anchor="ctr"/>
                </a:tc>
                <a:tc>
                  <a:txBody>
                    <a:bodyPr/>
                    <a:lstStyle/>
                    <a:p>
                      <a:pPr algn="ctr"/>
                      <a:r>
                        <a:rPr lang="en-CA" sz="2000" dirty="0" smtClean="0"/>
                        <a:t>Lifeform</a:t>
                      </a:r>
                      <a:endParaRPr lang="en-CA" sz="2000" dirty="0"/>
                    </a:p>
                  </a:txBody>
                  <a:tcPr anchor="ctr"/>
                </a:tc>
              </a:tr>
              <a:tr h="844726">
                <a:tc>
                  <a:txBody>
                    <a:bodyPr/>
                    <a:lstStyle/>
                    <a:p>
                      <a:pPr algn="ctr"/>
                      <a:r>
                        <a:rPr lang="en-CA" sz="2000" dirty="0" smtClean="0"/>
                        <a:t>Subordinate</a:t>
                      </a:r>
                      <a:endParaRPr lang="en-CA" sz="2000" dirty="0"/>
                    </a:p>
                  </a:txBody>
                  <a:tcPr anchor="ctr"/>
                </a:tc>
                <a:tc>
                  <a:txBody>
                    <a:bodyPr/>
                    <a:lstStyle/>
                    <a:p>
                      <a:pPr algn="ctr"/>
                      <a:r>
                        <a:rPr lang="en-CA" sz="2400" b="1" dirty="0" smtClean="0"/>
                        <a:t>Generic</a:t>
                      </a:r>
                      <a:endParaRPr lang="en-CA" sz="2400" b="1" dirty="0"/>
                    </a:p>
                  </a:txBody>
                  <a:tcPr anchor="ctr"/>
                </a:tc>
              </a:tr>
              <a:tr h="844726">
                <a:tc>
                  <a:txBody>
                    <a:bodyPr/>
                    <a:lstStyle/>
                    <a:p>
                      <a:pPr algn="ctr"/>
                      <a:r>
                        <a:rPr lang="en-CA" sz="2000" dirty="0" smtClean="0"/>
                        <a:t>-</a:t>
                      </a:r>
                      <a:endParaRPr lang="en-CA" sz="2000" dirty="0"/>
                    </a:p>
                  </a:txBody>
                  <a:tcPr anchor="ctr"/>
                </a:tc>
                <a:tc>
                  <a:txBody>
                    <a:bodyPr/>
                    <a:lstStyle/>
                    <a:p>
                      <a:pPr algn="ctr"/>
                      <a:r>
                        <a:rPr lang="en-CA" sz="2000" dirty="0" smtClean="0"/>
                        <a:t>Specific</a:t>
                      </a:r>
                      <a:endParaRPr lang="en-CA" sz="2000" dirty="0"/>
                    </a:p>
                  </a:txBody>
                  <a:tcPr anchor="ctr"/>
                </a:tc>
              </a:tr>
            </a:tbl>
          </a:graphicData>
        </a:graphic>
      </p:graphicFrame>
      <p:sp>
        <p:nvSpPr>
          <p:cNvPr id="7" name="Slide Number Placeholder 6"/>
          <p:cNvSpPr>
            <a:spLocks noGrp="1"/>
          </p:cNvSpPr>
          <p:nvPr>
            <p:ph type="sldNum" sz="quarter" idx="12"/>
          </p:nvPr>
        </p:nvSpPr>
        <p:spPr/>
        <p:txBody>
          <a:bodyPr/>
          <a:lstStyle/>
          <a:p>
            <a:fld id="{65084940-205E-4F2A-AD18-4366AF03F399}" type="slidenum">
              <a:rPr lang="en-CA" smtClean="0"/>
              <a:pPr/>
              <a:t>37</a:t>
            </a:fld>
            <a:endParaRPr lang="en-CA"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576" y="5517232"/>
            <a:ext cx="7776864" cy="1152128"/>
          </a:xfrm>
        </p:spPr>
        <p:txBody>
          <a:bodyPr>
            <a:normAutofit lnSpcReduction="10000"/>
          </a:bodyPr>
          <a:lstStyle/>
          <a:p>
            <a:r>
              <a:rPr lang="en-CA" sz="2400" dirty="0" smtClean="0"/>
              <a:t>Wolff et al. (1999) found that, in our era, life form level (i.e., subordinate members that have specific information) decreased.</a:t>
            </a:r>
            <a:endParaRPr lang="en-CA" sz="2400" dirty="0"/>
          </a:p>
        </p:txBody>
      </p:sp>
      <p:sp>
        <p:nvSpPr>
          <p:cNvPr id="5"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Wolff, Medin and Pankratz (1999):</a:t>
            </a:r>
            <a:br>
              <a:rPr lang="en-US" sz="3000" b="1" dirty="0" smtClean="0">
                <a:solidFill>
                  <a:schemeClr val="bg1"/>
                </a:solidFill>
                <a:latin typeface="Lucida Sans" pitchFamily="34" charset="0"/>
              </a:rPr>
            </a:br>
            <a:r>
              <a:rPr lang="en-US" sz="3000" b="1" dirty="0" smtClean="0">
                <a:solidFill>
                  <a:schemeClr val="bg1"/>
                </a:solidFill>
                <a:latin typeface="Lucida Sans" pitchFamily="34" charset="0"/>
              </a:rPr>
              <a:t>Devolution of Folkbiological Knowledge</a:t>
            </a:r>
          </a:p>
        </p:txBody>
      </p:sp>
      <p:pic>
        <p:nvPicPr>
          <p:cNvPr id="2050" name="Picture 2"/>
          <p:cNvPicPr>
            <a:picLocks noChangeAspect="1" noChangeArrowheads="1"/>
          </p:cNvPicPr>
          <p:nvPr/>
        </p:nvPicPr>
        <p:blipFill>
          <a:blip r:embed="rId2" cstate="print"/>
          <a:srcRect/>
          <a:stretch>
            <a:fillRect/>
          </a:stretch>
        </p:blipFill>
        <p:spPr bwMode="auto">
          <a:xfrm>
            <a:off x="385523" y="1412775"/>
            <a:ext cx="6490733" cy="4032449"/>
          </a:xfrm>
          <a:prstGeom prst="rect">
            <a:avLst/>
          </a:prstGeom>
          <a:noFill/>
          <a:ln w="9525">
            <a:noFill/>
            <a:miter lim="800000"/>
            <a:headEnd/>
            <a:tailEnd/>
          </a:ln>
        </p:spPr>
      </p:pic>
      <p:sp>
        <p:nvSpPr>
          <p:cNvPr id="10" name="TextBox 9"/>
          <p:cNvSpPr txBox="1"/>
          <p:nvPr/>
        </p:nvSpPr>
        <p:spPr>
          <a:xfrm>
            <a:off x="6660232" y="2344812"/>
            <a:ext cx="2232248" cy="2308324"/>
          </a:xfrm>
          <a:prstGeom prst="rect">
            <a:avLst/>
          </a:prstGeom>
          <a:noFill/>
        </p:spPr>
        <p:txBody>
          <a:bodyPr wrap="square" rtlCol="0">
            <a:spAutoFit/>
          </a:bodyPr>
          <a:lstStyle/>
          <a:p>
            <a:r>
              <a:rPr lang="en-CA" dirty="0" smtClean="0"/>
              <a:t>Used quotations from the </a:t>
            </a:r>
            <a:r>
              <a:rPr lang="en-CA" i="1" dirty="0" smtClean="0"/>
              <a:t>Oxford English Dictionary</a:t>
            </a:r>
            <a:r>
              <a:rPr lang="en-CA" dirty="0" smtClean="0"/>
              <a:t> (OED) to examine whether references to category levels changed.</a:t>
            </a:r>
          </a:p>
          <a:p>
            <a:endParaRPr lang="en-CA" dirty="0"/>
          </a:p>
        </p:txBody>
      </p:sp>
      <p:sp>
        <p:nvSpPr>
          <p:cNvPr id="11" name="Rectangle 10"/>
          <p:cNvSpPr/>
          <p:nvPr/>
        </p:nvSpPr>
        <p:spPr>
          <a:xfrm>
            <a:off x="5940152" y="2708920"/>
            <a:ext cx="432048" cy="2160240"/>
          </a:xfrm>
          <a:prstGeom prst="rect">
            <a:avLst/>
          </a:prstGeom>
          <a:solidFill>
            <a:schemeClr val="accent1">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Slide Number Placeholder 7"/>
          <p:cNvSpPr>
            <a:spLocks noGrp="1"/>
          </p:cNvSpPr>
          <p:nvPr>
            <p:ph type="sldNum" sz="quarter" idx="12"/>
          </p:nvPr>
        </p:nvSpPr>
        <p:spPr/>
        <p:txBody>
          <a:bodyPr/>
          <a:lstStyle/>
          <a:p>
            <a:fld id="{65084940-205E-4F2A-AD18-4366AF03F399}" type="slidenum">
              <a:rPr lang="en-CA" smtClean="0"/>
              <a:pPr/>
              <a:t>38</a:t>
            </a:fld>
            <a:endParaRPr lang="en-CA"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5543560" cy="4525963"/>
          </a:xfrm>
        </p:spPr>
        <p:txBody>
          <a:bodyPr>
            <a:normAutofit/>
          </a:bodyPr>
          <a:lstStyle/>
          <a:p>
            <a:endParaRPr lang="en-CA" sz="1200" dirty="0" smtClean="0"/>
          </a:p>
          <a:p>
            <a:r>
              <a:rPr lang="en-CA" sz="2800" dirty="0" smtClean="0"/>
              <a:t>Now, what happens when we examine another population,</a:t>
            </a:r>
          </a:p>
          <a:p>
            <a:endParaRPr lang="en-CA" sz="1200" dirty="0" smtClean="0"/>
          </a:p>
          <a:p>
            <a:r>
              <a:rPr lang="en-CA" sz="2800" dirty="0" smtClean="0"/>
              <a:t>Mayan (pre-Columbian) civilization flourished from 2600 BCE To 900 CE,</a:t>
            </a:r>
          </a:p>
          <a:p>
            <a:endParaRPr lang="en-CA" sz="1200" dirty="0" smtClean="0"/>
          </a:p>
          <a:p>
            <a:r>
              <a:rPr lang="en-CA" sz="2800" dirty="0" smtClean="0"/>
              <a:t>Maya dialects and culture still exist! e.g., Guatemala</a:t>
            </a:r>
            <a:endParaRPr lang="en-US" sz="28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39</a:t>
            </a:fld>
            <a:endParaRPr lang="en-CA" dirty="0"/>
          </a:p>
        </p:txBody>
      </p:sp>
      <p:sp>
        <p:nvSpPr>
          <p:cNvPr id="5"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Sisters from Another Mister,</a:t>
            </a:r>
            <a:br>
              <a:rPr lang="en-US" sz="3000" b="1" dirty="0" smtClean="0">
                <a:solidFill>
                  <a:schemeClr val="bg1"/>
                </a:solidFill>
                <a:latin typeface="Lucida Sans" pitchFamily="34" charset="0"/>
              </a:rPr>
            </a:br>
            <a:r>
              <a:rPr lang="en-US" sz="3000" b="1" dirty="0" smtClean="0">
                <a:solidFill>
                  <a:schemeClr val="bg1"/>
                </a:solidFill>
                <a:latin typeface="Lucida Sans" pitchFamily="34" charset="0"/>
              </a:rPr>
              <a:t>Brothers from Another Mother</a:t>
            </a:r>
          </a:p>
        </p:txBody>
      </p:sp>
      <p:pic>
        <p:nvPicPr>
          <p:cNvPr id="105474" name="Picture 2" descr="https://fbcdn-sphotos-b-a.akamaihd.net/hphotos-ak-ash4/406584_10152348633405282_565111059_n.jpg"/>
          <p:cNvPicPr>
            <a:picLocks noChangeAspect="1" noChangeArrowheads="1"/>
          </p:cNvPicPr>
          <p:nvPr/>
        </p:nvPicPr>
        <p:blipFill>
          <a:blip r:embed="rId2"/>
          <a:srcRect/>
          <a:stretch>
            <a:fillRect/>
          </a:stretch>
        </p:blipFill>
        <p:spPr bwMode="auto">
          <a:xfrm>
            <a:off x="6072198" y="1571612"/>
            <a:ext cx="2576495" cy="4571969"/>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4329114" cy="4829196"/>
          </a:xfrm>
        </p:spPr>
        <p:txBody>
          <a:bodyPr>
            <a:normAutofit fontScale="92500" lnSpcReduction="20000"/>
          </a:bodyPr>
          <a:lstStyle/>
          <a:p>
            <a:endParaRPr lang="en-CA" sz="1200" dirty="0" smtClean="0"/>
          </a:p>
          <a:p>
            <a:r>
              <a:rPr lang="en-CA" sz="2400" dirty="0" smtClean="0"/>
              <a:t>Coley, Medin, Proffitt and Lynch (1991) examined whether patterns of induction were affected by the level </a:t>
            </a:r>
          </a:p>
          <a:p>
            <a:pPr lvl="1"/>
            <a:r>
              <a:rPr lang="en-CA" sz="2000" dirty="0" smtClean="0"/>
              <a:t>Itzaj and American students compared</a:t>
            </a:r>
          </a:p>
          <a:p>
            <a:pPr lvl="1"/>
            <a:endParaRPr lang="en-CA" sz="1200" dirty="0" smtClean="0"/>
          </a:p>
          <a:p>
            <a:r>
              <a:rPr lang="en-CA" sz="2400" dirty="0" smtClean="0"/>
              <a:t>Participants given names for biota at different levels of specificity (e.g., Specific, Kingdom)</a:t>
            </a:r>
          </a:p>
          <a:p>
            <a:pPr lvl="1"/>
            <a:r>
              <a:rPr lang="en-CA" sz="2000" dirty="0" smtClean="0"/>
              <a:t>Asked to indicate whether ‘All’, ‘Some’, or ‘None’ of a particular organism had a particular attribute</a:t>
            </a:r>
          </a:p>
          <a:p>
            <a:pPr lvl="1"/>
            <a:r>
              <a:rPr lang="en-CA" sz="2000" dirty="0" smtClean="0"/>
              <a:t>e.g., How many [birds/jays] </a:t>
            </a:r>
            <a:r>
              <a:rPr lang="en-CA" sz="2000" smtClean="0"/>
              <a:t>have [feathers]?</a:t>
            </a:r>
            <a:endParaRPr lang="en-CA" sz="2000" dirty="0" smtClean="0"/>
          </a:p>
        </p:txBody>
      </p:sp>
      <p:pic>
        <p:nvPicPr>
          <p:cNvPr id="1026" name="Picture 2"/>
          <p:cNvPicPr>
            <a:picLocks noChangeAspect="1" noChangeArrowheads="1"/>
          </p:cNvPicPr>
          <p:nvPr/>
        </p:nvPicPr>
        <p:blipFill>
          <a:blip r:embed="rId2" cstate="print"/>
          <a:srcRect/>
          <a:stretch>
            <a:fillRect/>
          </a:stretch>
        </p:blipFill>
        <p:spPr bwMode="auto">
          <a:xfrm>
            <a:off x="4716016" y="1844824"/>
            <a:ext cx="4119563" cy="2928938"/>
          </a:xfrm>
          <a:prstGeom prst="rect">
            <a:avLst/>
          </a:prstGeom>
          <a:noFill/>
          <a:ln w="9525">
            <a:noFill/>
            <a:miter lim="800000"/>
            <a:headEnd/>
            <a:tailEnd/>
          </a:ln>
        </p:spPr>
      </p:pic>
      <p:sp>
        <p:nvSpPr>
          <p:cNvPr id="9"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A Basic Level in Folkbiology?</a:t>
            </a:r>
          </a:p>
        </p:txBody>
      </p:sp>
      <p:sp>
        <p:nvSpPr>
          <p:cNvPr id="13" name="Slide Number Placeholder 12"/>
          <p:cNvSpPr>
            <a:spLocks noGrp="1"/>
          </p:cNvSpPr>
          <p:nvPr>
            <p:ph type="sldNum" sz="quarter" idx="12"/>
          </p:nvPr>
        </p:nvSpPr>
        <p:spPr/>
        <p:txBody>
          <a:bodyPr/>
          <a:lstStyle/>
          <a:p>
            <a:fld id="{65084940-205E-4F2A-AD18-4366AF03F399}" type="slidenum">
              <a:rPr lang="en-CA" smtClean="0"/>
              <a:pPr/>
              <a:t>40</a:t>
            </a:fld>
            <a:endParaRPr lang="en-CA" dirty="0"/>
          </a:p>
        </p:txBody>
      </p:sp>
      <p:sp>
        <p:nvSpPr>
          <p:cNvPr id="12" name="Line Callout 2 11"/>
          <p:cNvSpPr/>
          <p:nvPr/>
        </p:nvSpPr>
        <p:spPr>
          <a:xfrm>
            <a:off x="7812360" y="1556792"/>
            <a:ext cx="1152128" cy="576064"/>
          </a:xfrm>
          <a:prstGeom prst="borderCallout2">
            <a:avLst>
              <a:gd name="adj1" fmla="val 18750"/>
              <a:gd name="adj2" fmla="val -8333"/>
              <a:gd name="adj3" fmla="val 18750"/>
              <a:gd name="adj4" fmla="val -16667"/>
              <a:gd name="adj5" fmla="val 312920"/>
              <a:gd name="adj6" fmla="val -7472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e.g., ‘Fish’</a:t>
            </a:r>
            <a:endParaRPr lang="en-CA" dirty="0"/>
          </a:p>
        </p:txBody>
      </p:sp>
      <p:sp>
        <p:nvSpPr>
          <p:cNvPr id="14" name="Line Callout 2 13"/>
          <p:cNvSpPr/>
          <p:nvPr/>
        </p:nvSpPr>
        <p:spPr>
          <a:xfrm>
            <a:off x="4211960" y="1484784"/>
            <a:ext cx="1224136" cy="576064"/>
          </a:xfrm>
          <a:prstGeom prst="borderCallout2">
            <a:avLst>
              <a:gd name="adj1" fmla="val 20353"/>
              <a:gd name="adj2" fmla="val 116729"/>
              <a:gd name="adj3" fmla="val 17147"/>
              <a:gd name="adj4" fmla="val 142065"/>
              <a:gd name="adj5" fmla="val 168617"/>
              <a:gd name="adj6" fmla="val 1662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e.g., ‘Tuna’</a:t>
            </a:r>
            <a:endParaRPr lang="en-CA"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4258816" cy="4525963"/>
          </a:xfrm>
        </p:spPr>
        <p:txBody>
          <a:bodyPr/>
          <a:lstStyle/>
          <a:p>
            <a:endParaRPr lang="en-CA" sz="1200" dirty="0" smtClean="0"/>
          </a:p>
          <a:p>
            <a:r>
              <a:rPr lang="en-CA" sz="2400" dirty="0" smtClean="0"/>
              <a:t>Coley, et </a:t>
            </a:r>
            <a:r>
              <a:rPr lang="en-CA" sz="2400" dirty="0" err="1" smtClean="0"/>
              <a:t>al.s</a:t>
            </a:r>
            <a:r>
              <a:rPr lang="en-CA" sz="2400" dirty="0" smtClean="0"/>
              <a:t>’ (1991) results show that </a:t>
            </a:r>
            <a:r>
              <a:rPr lang="en-CA" sz="2400" b="1" i="1" dirty="0" smtClean="0"/>
              <a:t>both </a:t>
            </a:r>
            <a:r>
              <a:rPr lang="en-CA" sz="2400" dirty="0" smtClean="0"/>
              <a:t>American and Itzaj participants found the same level most informative</a:t>
            </a:r>
          </a:p>
          <a:p>
            <a:pPr lvl="1"/>
            <a:endParaRPr lang="en-CA" sz="2000" dirty="0" smtClean="0"/>
          </a:p>
          <a:p>
            <a:r>
              <a:rPr lang="en-CA" sz="2400" dirty="0" smtClean="0"/>
              <a:t>Thus, although </a:t>
            </a:r>
            <a:r>
              <a:rPr lang="en-CA" sz="2400" dirty="0" err="1" smtClean="0"/>
              <a:t>folkbiological</a:t>
            </a:r>
            <a:r>
              <a:rPr lang="en-CA" sz="2400" dirty="0" smtClean="0"/>
              <a:t> classification systems differ, humans appear to attribute features/traits to animals in the same fashion</a:t>
            </a:r>
          </a:p>
        </p:txBody>
      </p:sp>
      <p:sp>
        <p:nvSpPr>
          <p:cNvPr id="9"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A Basic Level in Folkbiology?</a:t>
            </a:r>
          </a:p>
        </p:txBody>
      </p:sp>
      <p:sp>
        <p:nvSpPr>
          <p:cNvPr id="13" name="Slide Number Placeholder 12"/>
          <p:cNvSpPr>
            <a:spLocks noGrp="1"/>
          </p:cNvSpPr>
          <p:nvPr>
            <p:ph type="sldNum" sz="quarter" idx="12"/>
          </p:nvPr>
        </p:nvSpPr>
        <p:spPr/>
        <p:txBody>
          <a:bodyPr/>
          <a:lstStyle/>
          <a:p>
            <a:fld id="{65084940-205E-4F2A-AD18-4366AF03F399}" type="slidenum">
              <a:rPr lang="en-CA" smtClean="0"/>
              <a:pPr/>
              <a:t>41</a:t>
            </a:fld>
            <a:endParaRPr lang="en-CA" dirty="0"/>
          </a:p>
        </p:txBody>
      </p:sp>
      <p:pic>
        <p:nvPicPr>
          <p:cNvPr id="12" name="Picture 2"/>
          <p:cNvPicPr>
            <a:picLocks noChangeAspect="1" noChangeArrowheads="1"/>
          </p:cNvPicPr>
          <p:nvPr/>
        </p:nvPicPr>
        <p:blipFill>
          <a:blip r:embed="rId2" cstate="print"/>
          <a:srcRect/>
          <a:stretch>
            <a:fillRect/>
          </a:stretch>
        </p:blipFill>
        <p:spPr bwMode="auto">
          <a:xfrm>
            <a:off x="4716016" y="1844824"/>
            <a:ext cx="4119563" cy="2928938"/>
          </a:xfrm>
          <a:prstGeom prst="rect">
            <a:avLst/>
          </a:prstGeom>
          <a:noFill/>
          <a:ln w="9525">
            <a:noFill/>
            <a:miter lim="800000"/>
            <a:headEnd/>
            <a:tailEnd/>
          </a:ln>
        </p:spPr>
      </p:pic>
      <p:sp>
        <p:nvSpPr>
          <p:cNvPr id="14" name="Oval 13"/>
          <p:cNvSpPr/>
          <p:nvPr/>
        </p:nvSpPr>
        <p:spPr>
          <a:xfrm>
            <a:off x="6012160" y="2492896"/>
            <a:ext cx="504056" cy="576064"/>
          </a:xfrm>
          <a:prstGeom prst="ellipse">
            <a:avLst/>
          </a:prstGeom>
          <a:solidFill>
            <a:srgbClr val="FFFF00">
              <a:alpha val="4000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5" name="Oval 14"/>
          <p:cNvSpPr/>
          <p:nvPr/>
        </p:nvSpPr>
        <p:spPr>
          <a:xfrm>
            <a:off x="6660232" y="3501008"/>
            <a:ext cx="504056" cy="576064"/>
          </a:xfrm>
          <a:prstGeom prst="ellipse">
            <a:avLst/>
          </a:prstGeom>
          <a:solidFill>
            <a:srgbClr val="FF0000">
              <a:alpha val="4000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6" name="Line Callout 2 15"/>
          <p:cNvSpPr/>
          <p:nvPr/>
        </p:nvSpPr>
        <p:spPr>
          <a:xfrm>
            <a:off x="6084168" y="4869160"/>
            <a:ext cx="2664296" cy="1656184"/>
          </a:xfrm>
          <a:prstGeom prst="borderCallout2">
            <a:avLst>
              <a:gd name="adj1" fmla="val 18750"/>
              <a:gd name="adj2" fmla="val -8333"/>
              <a:gd name="adj3" fmla="val 18750"/>
              <a:gd name="adj4" fmla="val -16667"/>
              <a:gd name="adj5" fmla="val -91653"/>
              <a:gd name="adj6" fmla="val 108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Although inferences to specific  and generic level are high, the largest increase is between generic-lifeform level.</a:t>
            </a:r>
            <a:endParaRPr lang="en-CA" dirty="0"/>
          </a:p>
        </p:txBody>
      </p:sp>
      <p:sp>
        <p:nvSpPr>
          <p:cNvPr id="17" name="Line Callout 2 16"/>
          <p:cNvSpPr/>
          <p:nvPr/>
        </p:nvSpPr>
        <p:spPr>
          <a:xfrm>
            <a:off x="7812360" y="1556792"/>
            <a:ext cx="1152128" cy="576064"/>
          </a:xfrm>
          <a:prstGeom prst="borderCallout2">
            <a:avLst>
              <a:gd name="adj1" fmla="val 18750"/>
              <a:gd name="adj2" fmla="val -8333"/>
              <a:gd name="adj3" fmla="val 18750"/>
              <a:gd name="adj4" fmla="val -16667"/>
              <a:gd name="adj5" fmla="val 312920"/>
              <a:gd name="adj6" fmla="val -7472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e.g., ‘Fish’</a:t>
            </a:r>
            <a:endParaRPr lang="en-CA" dirty="0"/>
          </a:p>
        </p:txBody>
      </p:sp>
      <p:sp>
        <p:nvSpPr>
          <p:cNvPr id="18" name="Line Callout 2 17"/>
          <p:cNvSpPr/>
          <p:nvPr/>
        </p:nvSpPr>
        <p:spPr>
          <a:xfrm>
            <a:off x="4211960" y="1484784"/>
            <a:ext cx="1224136" cy="576064"/>
          </a:xfrm>
          <a:prstGeom prst="borderCallout2">
            <a:avLst>
              <a:gd name="adj1" fmla="val 20353"/>
              <a:gd name="adj2" fmla="val 116729"/>
              <a:gd name="adj3" fmla="val 17147"/>
              <a:gd name="adj4" fmla="val 142065"/>
              <a:gd name="adj5" fmla="val 168617"/>
              <a:gd name="adj6" fmla="val 1662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e.g., ‘Tuna’</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bg/>
                                          </p:spTgt>
                                        </p:tgtEl>
                                        <p:attrNameLst>
                                          <p:attrName>style.visibility</p:attrName>
                                        </p:attrNameLst>
                                      </p:cBhvr>
                                      <p:to>
                                        <p:strVal val="visible"/>
                                      </p:to>
                                    </p:set>
                                    <p:anim calcmode="lin" valueType="num">
                                      <p:cBhvr additive="base">
                                        <p:cTn id="19" dur="500" fill="hold"/>
                                        <p:tgtEl>
                                          <p:spTgt spid="16">
                                            <p:bg/>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xEl>
                                              <p:pRg st="0" end="0"/>
                                            </p:txEl>
                                          </p:spTgt>
                                        </p:tgtEl>
                                        <p:attrNameLst>
                                          <p:attrName>style.visibility</p:attrName>
                                        </p:attrNameLst>
                                      </p:cBhvr>
                                      <p:to>
                                        <p:strVal val="visible"/>
                                      </p:to>
                                    </p:set>
                                    <p:anim calcmode="lin" valueType="num">
                                      <p:cBhvr additive="base">
                                        <p:cTn id="23"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build="allAtOnce"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endParaRPr lang="en-CA" sz="1200" dirty="0" smtClean="0"/>
          </a:p>
          <a:p>
            <a:endParaRPr lang="en-CA" sz="1200" dirty="0" smtClean="0"/>
          </a:p>
          <a:p>
            <a:endParaRPr lang="en-CA" sz="2800" dirty="0" smtClean="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Biased Samples?(!)</a:t>
            </a:r>
            <a:endParaRPr lang="en-US" sz="3000" b="1" dirty="0">
              <a:solidFill>
                <a:schemeClr val="bg1"/>
              </a:solidFill>
              <a:latin typeface="Lucida Sans" pitchFamily="34" charset="0"/>
            </a:endParaRPr>
          </a:p>
        </p:txBody>
      </p:sp>
      <p:sp>
        <p:nvSpPr>
          <p:cNvPr id="9" name="Content Placeholder 2"/>
          <p:cNvSpPr txBox="1">
            <a:spLocks/>
          </p:cNvSpPr>
          <p:nvPr/>
        </p:nvSpPr>
        <p:spPr>
          <a:xfrm>
            <a:off x="457200" y="1600200"/>
            <a:ext cx="8219256"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lang="en-CA" sz="1200" dirty="0" smtClean="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CA" sz="2800" dirty="0" smtClean="0"/>
              <a:t>In this case, the take home message should not be that our sample does not have ecological validity</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CA" sz="1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CA" sz="2800" dirty="0" smtClean="0"/>
              <a:t>Rather, we need to be mindful of the expertise of the individual and the domain we are considering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CA" sz="1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800" b="0" i="0" u="none" strike="noStrike" kern="1200" cap="none" spc="0" normalizeH="0" baseline="0" noProof="0" dirty="0" smtClean="0">
                <a:ln>
                  <a:noFill/>
                </a:ln>
                <a:solidFill>
                  <a:schemeClr val="tx1"/>
                </a:solidFill>
                <a:effectLst/>
                <a:uLnTx/>
                <a:uFillTx/>
                <a:latin typeface="+mn-lt"/>
                <a:ea typeface="+mn-ea"/>
                <a:cs typeface="+mn-cs"/>
              </a:rPr>
              <a:t>Failure to acknowledge these differences will lead to erroneous conclusions</a:t>
            </a:r>
            <a:r>
              <a:rPr kumimoji="0" lang="en-CA" sz="2800" b="0" i="0" u="none" strike="noStrike" kern="1200" cap="none" spc="0" normalizeH="0" noProof="0" dirty="0" smtClean="0">
                <a:ln>
                  <a:noFill/>
                </a:ln>
                <a:solidFill>
                  <a:schemeClr val="tx1"/>
                </a:solidFill>
                <a:effectLst/>
                <a:uLnTx/>
                <a:uFillTx/>
                <a:latin typeface="+mn-lt"/>
                <a:ea typeface="+mn-ea"/>
                <a:cs typeface="+mn-cs"/>
              </a:rPr>
              <a:t> about human thinking, behaviour, and feelings as a whole</a:t>
            </a:r>
            <a:endParaRPr kumimoji="0" lang="en-CA"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42</a:t>
            </a:fld>
            <a:endParaRPr lang="en-CA"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The theory of evolution by cumulative natural selection is the only theory we know of that is in principle capable of explaining the existence of organized complexity.</a:t>
            </a:r>
            <a:r>
              <a:rPr lang="en-CA" sz="2400" dirty="0" smtClean="0"/>
              <a:t>”</a:t>
            </a:r>
          </a:p>
          <a:p>
            <a:endParaRPr lang="en-CA" sz="2400" dirty="0" smtClean="0"/>
          </a:p>
          <a:p>
            <a:r>
              <a:rPr lang="en-CA" sz="2400" dirty="0" smtClean="0"/>
              <a:t>- Richard Dawkins</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ea typeface="+mj-ea"/>
                <a:cs typeface="+mj-cs"/>
              </a:rPr>
              <a:t>Animal Subjects: The Other Sample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43</a:t>
            </a:fld>
            <a:endParaRPr lang="en-CA"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67944" y="1268760"/>
            <a:ext cx="4618856" cy="5184576"/>
          </a:xfrm>
        </p:spPr>
        <p:txBody>
          <a:bodyPr>
            <a:normAutofit/>
          </a:bodyPr>
          <a:lstStyle/>
          <a:p>
            <a:endParaRPr lang="en-CA" sz="1200" dirty="0" smtClean="0"/>
          </a:p>
          <a:p>
            <a:r>
              <a:rPr lang="en-CA" sz="2800" dirty="0" smtClean="0"/>
              <a:t>Two extreme approaches are generally adopted in our perception of animals:</a:t>
            </a:r>
          </a:p>
          <a:p>
            <a:pPr marL="914400" lvl="1" indent="-457200">
              <a:buAutoNum type="arabicParenR"/>
            </a:pPr>
            <a:r>
              <a:rPr lang="en-CA" sz="2400" dirty="0" smtClean="0"/>
              <a:t>They are nothing like us,</a:t>
            </a:r>
          </a:p>
          <a:p>
            <a:pPr marL="914400" lvl="1" indent="-457200">
              <a:buAutoNum type="arabicParenR"/>
            </a:pPr>
            <a:r>
              <a:rPr lang="en-CA" sz="2400" dirty="0" smtClean="0"/>
              <a:t>They think very much like we do.</a:t>
            </a:r>
          </a:p>
          <a:p>
            <a:pPr marL="914400" lvl="1" indent="-457200">
              <a:buAutoNum type="arabicParenR"/>
            </a:pPr>
            <a:endParaRPr lang="en-CA" sz="1200" dirty="0" smtClean="0"/>
          </a:p>
          <a:p>
            <a:pPr marL="514350" indent="-457200"/>
            <a:r>
              <a:rPr lang="en-CA" sz="2800" dirty="0" smtClean="0"/>
              <a:t>Animals have some cognitive and physiological systems that are much like our own</a:t>
            </a:r>
          </a:p>
        </p:txBody>
      </p:sp>
      <p:pic>
        <p:nvPicPr>
          <p:cNvPr id="46082" name="Picture 2" descr="http://chzmemeanimals.files.wordpress.com/2012/02/advice-animals-memes-evil-plotting-raccoon-paranoid-parrot.png"/>
          <p:cNvPicPr>
            <a:picLocks noChangeAspect="1" noChangeArrowheads="1"/>
          </p:cNvPicPr>
          <p:nvPr/>
        </p:nvPicPr>
        <p:blipFill>
          <a:blip r:embed="rId3" cstate="print"/>
          <a:srcRect/>
          <a:stretch>
            <a:fillRect/>
          </a:stretch>
        </p:blipFill>
        <p:spPr bwMode="auto">
          <a:xfrm>
            <a:off x="179512" y="1268760"/>
            <a:ext cx="3672408" cy="2467859"/>
          </a:xfrm>
          <a:prstGeom prst="rect">
            <a:avLst/>
          </a:prstGeom>
          <a:noFill/>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Animal Models</a:t>
            </a:r>
            <a:endParaRPr lang="en-US" sz="3000" b="1" dirty="0">
              <a:solidFill>
                <a:schemeClr val="bg1"/>
              </a:solidFill>
              <a:latin typeface="Lucida Sans" pitchFamily="34" charset="0"/>
            </a:endParaRPr>
          </a:p>
        </p:txBody>
      </p:sp>
      <p:pic>
        <p:nvPicPr>
          <p:cNvPr id="7" name="Picture 2" descr="http://media.threadless.com/imgs/products/1784/636x460design_01.jpg"/>
          <p:cNvPicPr>
            <a:picLocks noChangeAspect="1" noChangeArrowheads="1"/>
          </p:cNvPicPr>
          <p:nvPr/>
        </p:nvPicPr>
        <p:blipFill>
          <a:blip r:embed="rId4" cstate="print"/>
          <a:srcRect/>
          <a:stretch>
            <a:fillRect/>
          </a:stretch>
        </p:blipFill>
        <p:spPr bwMode="auto">
          <a:xfrm>
            <a:off x="179512" y="3861048"/>
            <a:ext cx="3672408" cy="2656144"/>
          </a:xfrm>
          <a:prstGeom prst="rect">
            <a:avLst/>
          </a:prstGeom>
          <a:noFill/>
        </p:spPr>
      </p:pic>
      <p:sp>
        <p:nvSpPr>
          <p:cNvPr id="8" name="Slide Number Placeholder 7"/>
          <p:cNvSpPr>
            <a:spLocks noGrp="1"/>
          </p:cNvSpPr>
          <p:nvPr>
            <p:ph type="sldNum" sz="quarter" idx="12"/>
          </p:nvPr>
        </p:nvSpPr>
        <p:spPr/>
        <p:txBody>
          <a:bodyPr/>
          <a:lstStyle/>
          <a:p>
            <a:fld id="{65084940-205E-4F2A-AD18-4366AF03F399}" type="slidenum">
              <a:rPr lang="en-CA" smtClean="0"/>
              <a:pPr/>
              <a:t>44</a:t>
            </a:fld>
            <a:endParaRPr lang="en-CA"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51920" y="1340768"/>
            <a:ext cx="4896544" cy="5112568"/>
          </a:xfrm>
        </p:spPr>
        <p:txBody>
          <a:bodyPr>
            <a:normAutofit lnSpcReduction="10000"/>
          </a:bodyPr>
          <a:lstStyle/>
          <a:p>
            <a:r>
              <a:rPr lang="en-CA" sz="2600" dirty="0" smtClean="0"/>
              <a:t>To understand why animals might be useful models, we need to consider evolution</a:t>
            </a:r>
          </a:p>
          <a:p>
            <a:endParaRPr lang="en-CA" sz="1200" dirty="0" smtClean="0"/>
          </a:p>
          <a:p>
            <a:r>
              <a:rPr lang="en-CA" sz="2600" dirty="0" smtClean="0"/>
              <a:t>After observing how various finches had specialized beaks that were effective at cracking open seeds located on their respective islands, Darwin (1859; see also Wallace, 1859) suggested that species could be related, stemming from a common ancestor</a:t>
            </a:r>
            <a:endParaRPr lang="en-CA" sz="2600" dirty="0"/>
          </a:p>
        </p:txBody>
      </p:sp>
      <p:pic>
        <p:nvPicPr>
          <p:cNvPr id="114690" name="Picture 2" descr="http://www.truthinscience.org.uk/tis2/images/stories/darwinsfinches.jpg"/>
          <p:cNvPicPr>
            <a:picLocks noChangeAspect="1" noChangeArrowheads="1"/>
          </p:cNvPicPr>
          <p:nvPr/>
        </p:nvPicPr>
        <p:blipFill>
          <a:blip r:embed="rId2" cstate="print"/>
          <a:srcRect/>
          <a:stretch>
            <a:fillRect/>
          </a:stretch>
        </p:blipFill>
        <p:spPr bwMode="auto">
          <a:xfrm>
            <a:off x="323528" y="3933056"/>
            <a:ext cx="3229594" cy="2160240"/>
          </a:xfrm>
          <a:prstGeom prst="rect">
            <a:avLst/>
          </a:prstGeom>
          <a:noFill/>
        </p:spPr>
      </p:pic>
      <p:pic>
        <p:nvPicPr>
          <p:cNvPr id="114692" name="Picture 4" descr="http://www.latinfrontiers.com/images/stories/Islas%20Galapagos.jpg"/>
          <p:cNvPicPr>
            <a:picLocks noChangeAspect="1" noChangeArrowheads="1"/>
          </p:cNvPicPr>
          <p:nvPr/>
        </p:nvPicPr>
        <p:blipFill>
          <a:blip r:embed="rId3" cstate="print"/>
          <a:srcRect/>
          <a:stretch>
            <a:fillRect/>
          </a:stretch>
        </p:blipFill>
        <p:spPr bwMode="auto">
          <a:xfrm>
            <a:off x="323528" y="1700808"/>
            <a:ext cx="3259410" cy="2116589"/>
          </a:xfrm>
          <a:prstGeom prst="rect">
            <a:avLst/>
          </a:prstGeom>
          <a:noFill/>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Darwin, Evolution and Finches</a:t>
            </a:r>
            <a:endParaRPr lang="en-US" sz="3000" b="1" dirty="0">
              <a:solidFill>
                <a:schemeClr val="bg1"/>
              </a:solidFill>
              <a:latin typeface="Lucida Sans" pitchFamily="34" charset="0"/>
            </a:endParaRPr>
          </a:p>
        </p:txBody>
      </p:sp>
      <p:sp>
        <p:nvSpPr>
          <p:cNvPr id="8" name="Slide Number Placeholder 7"/>
          <p:cNvSpPr>
            <a:spLocks noGrp="1"/>
          </p:cNvSpPr>
          <p:nvPr>
            <p:ph type="sldNum" sz="quarter" idx="12"/>
          </p:nvPr>
        </p:nvSpPr>
        <p:spPr/>
        <p:txBody>
          <a:bodyPr/>
          <a:lstStyle/>
          <a:p>
            <a:fld id="{65084940-205E-4F2A-AD18-4366AF03F399}" type="slidenum">
              <a:rPr lang="en-CA" smtClean="0"/>
              <a:pPr/>
              <a:t>45</a:t>
            </a:fld>
            <a:endParaRPr lang="en-CA"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51920" y="1340768"/>
            <a:ext cx="4896544" cy="5112568"/>
          </a:xfrm>
        </p:spPr>
        <p:txBody>
          <a:bodyPr>
            <a:normAutofit/>
          </a:bodyPr>
          <a:lstStyle/>
          <a:p>
            <a:endParaRPr lang="en-CA" sz="2400" b="1" dirty="0" smtClean="0"/>
          </a:p>
          <a:p>
            <a:r>
              <a:rPr lang="en-CA" sz="2400" b="1" dirty="0" smtClean="0"/>
              <a:t>a) Anatomical Similarity</a:t>
            </a:r>
            <a:r>
              <a:rPr lang="en-CA" sz="2400" dirty="0" smtClean="0"/>
              <a:t>: many animals appear similar, sharing features. Suggests the possibility of a common ancestry.</a:t>
            </a:r>
          </a:p>
          <a:p>
            <a:endParaRPr lang="en-CA" sz="1200" b="1" dirty="0" smtClean="0"/>
          </a:p>
          <a:p>
            <a:r>
              <a:rPr lang="en-CA" sz="2400" b="1" dirty="0" smtClean="0"/>
              <a:t>b) Comparative Embryology</a:t>
            </a:r>
            <a:r>
              <a:rPr lang="en-CA" sz="2400" dirty="0" smtClean="0"/>
              <a:t>: At an early stage of development, embryos have a similar appearance. We differentiate from a single cell, into complex multicellular lifeforms.</a:t>
            </a:r>
          </a:p>
          <a:p>
            <a:endParaRPr lang="en-CA" sz="1200" dirty="0" smtClean="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Evidence for Evolution</a:t>
            </a:r>
            <a:endParaRPr lang="en-US" sz="3000" b="1" dirty="0">
              <a:solidFill>
                <a:schemeClr val="bg1"/>
              </a:solidFill>
              <a:latin typeface="Lucida Sans" pitchFamily="34" charset="0"/>
            </a:endParaRPr>
          </a:p>
        </p:txBody>
      </p:sp>
      <p:pic>
        <p:nvPicPr>
          <p:cNvPr id="116740" name="Picture 4" descr="http://www.fossilmuseum.net/fossilpictures-wpd/Archaeopteryx/Archaeopteryx.jpg"/>
          <p:cNvPicPr>
            <a:picLocks noChangeAspect="1" noChangeArrowheads="1"/>
          </p:cNvPicPr>
          <p:nvPr/>
        </p:nvPicPr>
        <p:blipFill>
          <a:blip r:embed="rId2" cstate="print"/>
          <a:srcRect/>
          <a:stretch>
            <a:fillRect/>
          </a:stretch>
        </p:blipFill>
        <p:spPr bwMode="auto">
          <a:xfrm>
            <a:off x="852264" y="4268189"/>
            <a:ext cx="1764085" cy="1177035"/>
          </a:xfrm>
          <a:prstGeom prst="rect">
            <a:avLst/>
          </a:prstGeom>
          <a:noFill/>
        </p:spPr>
      </p:pic>
      <p:pic>
        <p:nvPicPr>
          <p:cNvPr id="116741" name="Picture 5"/>
          <p:cNvPicPr>
            <a:picLocks noChangeAspect="1" noChangeArrowheads="1"/>
          </p:cNvPicPr>
          <p:nvPr/>
        </p:nvPicPr>
        <p:blipFill>
          <a:blip r:embed="rId3" cstate="print"/>
          <a:srcRect/>
          <a:stretch>
            <a:fillRect/>
          </a:stretch>
        </p:blipFill>
        <p:spPr bwMode="auto">
          <a:xfrm>
            <a:off x="395536" y="1557536"/>
            <a:ext cx="2828925" cy="1295400"/>
          </a:xfrm>
          <a:prstGeom prst="rect">
            <a:avLst/>
          </a:prstGeom>
          <a:noFill/>
          <a:ln w="9525">
            <a:noFill/>
            <a:miter lim="800000"/>
            <a:headEnd/>
            <a:tailEnd/>
          </a:ln>
        </p:spPr>
      </p:pic>
      <p:pic>
        <p:nvPicPr>
          <p:cNvPr id="116743" name="Picture 7" descr="http://www.ucmp.berkeley.edu/diapsids/saurischia/velociraptor2_skrep.jpg"/>
          <p:cNvPicPr>
            <a:picLocks noChangeAspect="1" noChangeArrowheads="1"/>
          </p:cNvPicPr>
          <p:nvPr/>
        </p:nvPicPr>
        <p:blipFill>
          <a:blip r:embed="rId4" cstate="print"/>
          <a:srcRect/>
          <a:stretch>
            <a:fillRect/>
          </a:stretch>
        </p:blipFill>
        <p:spPr bwMode="auto">
          <a:xfrm>
            <a:off x="348208" y="2921045"/>
            <a:ext cx="2711624" cy="1254127"/>
          </a:xfrm>
          <a:prstGeom prst="rect">
            <a:avLst/>
          </a:prstGeom>
          <a:noFill/>
        </p:spPr>
      </p:pic>
      <p:pic>
        <p:nvPicPr>
          <p:cNvPr id="116745" name="Picture 9" descr="http://images.wikia.com/creepypasta/images/f/f3/Heron.jpg"/>
          <p:cNvPicPr>
            <a:picLocks noChangeAspect="1" noChangeArrowheads="1"/>
          </p:cNvPicPr>
          <p:nvPr/>
        </p:nvPicPr>
        <p:blipFill>
          <a:blip r:embed="rId5" cstate="print"/>
          <a:srcRect/>
          <a:stretch>
            <a:fillRect/>
          </a:stretch>
        </p:blipFill>
        <p:spPr bwMode="auto">
          <a:xfrm>
            <a:off x="2555776" y="5157192"/>
            <a:ext cx="1173540" cy="1562523"/>
          </a:xfrm>
          <a:prstGeom prst="rect">
            <a:avLst/>
          </a:prstGeom>
          <a:noFill/>
        </p:spPr>
      </p:pic>
      <p:sp>
        <p:nvSpPr>
          <p:cNvPr id="9" name="Slide Number Placeholder 8"/>
          <p:cNvSpPr>
            <a:spLocks noGrp="1"/>
          </p:cNvSpPr>
          <p:nvPr>
            <p:ph type="sldNum" sz="quarter" idx="12"/>
          </p:nvPr>
        </p:nvSpPr>
        <p:spPr/>
        <p:txBody>
          <a:bodyPr/>
          <a:lstStyle/>
          <a:p>
            <a:fld id="{65084940-205E-4F2A-AD18-4366AF03F399}" type="slidenum">
              <a:rPr lang="en-CA" smtClean="0"/>
              <a:pPr/>
              <a:t>46</a:t>
            </a:fld>
            <a:endParaRPr lang="en-CA"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51920" y="1340768"/>
            <a:ext cx="4896544" cy="5112568"/>
          </a:xfrm>
        </p:spPr>
        <p:txBody>
          <a:bodyPr>
            <a:normAutofit/>
          </a:bodyPr>
          <a:lstStyle/>
          <a:p>
            <a:endParaRPr lang="en-CA" sz="1200" dirty="0" smtClean="0"/>
          </a:p>
          <a:p>
            <a:r>
              <a:rPr lang="en-CA" sz="2400" b="1" dirty="0" smtClean="0"/>
              <a:t>Fossil records</a:t>
            </a:r>
            <a:r>
              <a:rPr lang="en-CA" sz="2400" dirty="0" smtClean="0"/>
              <a:t>: Layers of earth are stratified. Newer layers are located atop older layers. We find morphologically similar fossils that show progression and they are located in these different layers.</a:t>
            </a:r>
          </a:p>
          <a:p>
            <a:endParaRPr lang="en-CA" sz="1200" b="1" dirty="0" smtClean="0"/>
          </a:p>
          <a:p>
            <a:r>
              <a:rPr lang="en-CA" sz="2400" b="1" dirty="0" smtClean="0"/>
              <a:t>Genetics</a:t>
            </a:r>
            <a:r>
              <a:rPr lang="en-CA" sz="2400" dirty="0" smtClean="0"/>
              <a:t>: Genetic codes are highly similar. Morphologically similar animals have similar genes! For instance, our genes are 99% similar to those of chimpanzees.</a:t>
            </a:r>
          </a:p>
          <a:p>
            <a:endParaRPr lang="en-CA" sz="1200" dirty="0" smtClean="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Evidence for Evolution</a:t>
            </a:r>
            <a:endParaRPr lang="en-US" sz="3000" b="1" dirty="0">
              <a:solidFill>
                <a:schemeClr val="bg1"/>
              </a:solidFill>
              <a:latin typeface="Lucida Sans" pitchFamily="34" charset="0"/>
            </a:endParaRPr>
          </a:p>
        </p:txBody>
      </p:sp>
      <p:pic>
        <p:nvPicPr>
          <p:cNvPr id="119810" name="Picture 2" descr="Figure 1.5. The similarities and differences between different vertebrate embryos as they proceed through development."/>
          <p:cNvPicPr>
            <a:picLocks noChangeAspect="1" noChangeArrowheads="1"/>
          </p:cNvPicPr>
          <p:nvPr/>
        </p:nvPicPr>
        <p:blipFill>
          <a:blip r:embed="rId3" cstate="print"/>
          <a:srcRect/>
          <a:stretch>
            <a:fillRect/>
          </a:stretch>
        </p:blipFill>
        <p:spPr bwMode="auto">
          <a:xfrm>
            <a:off x="323528" y="1268760"/>
            <a:ext cx="2889992" cy="2388493"/>
          </a:xfrm>
          <a:prstGeom prst="rect">
            <a:avLst/>
          </a:prstGeom>
          <a:noFill/>
        </p:spPr>
      </p:pic>
      <p:pic>
        <p:nvPicPr>
          <p:cNvPr id="119812" name="Picture 4" descr="http://www.scientificamerican.com/media/inline/what-makes-us-human_1.jpg"/>
          <p:cNvPicPr>
            <a:picLocks noChangeAspect="1" noChangeArrowheads="1"/>
          </p:cNvPicPr>
          <p:nvPr/>
        </p:nvPicPr>
        <p:blipFill>
          <a:blip r:embed="rId4" cstate="print"/>
          <a:srcRect/>
          <a:stretch>
            <a:fillRect/>
          </a:stretch>
        </p:blipFill>
        <p:spPr bwMode="auto">
          <a:xfrm>
            <a:off x="467544" y="3717032"/>
            <a:ext cx="2615952" cy="2615953"/>
          </a:xfrm>
          <a:prstGeom prst="rect">
            <a:avLst/>
          </a:prstGeom>
          <a:noFill/>
        </p:spPr>
      </p:pic>
      <p:sp>
        <p:nvSpPr>
          <p:cNvPr id="8" name="Slide Number Placeholder 7"/>
          <p:cNvSpPr>
            <a:spLocks noGrp="1"/>
          </p:cNvSpPr>
          <p:nvPr>
            <p:ph type="sldNum" sz="quarter" idx="12"/>
          </p:nvPr>
        </p:nvSpPr>
        <p:spPr/>
        <p:txBody>
          <a:bodyPr/>
          <a:lstStyle/>
          <a:p>
            <a:fld id="{65084940-205E-4F2A-AD18-4366AF03F399}" type="slidenum">
              <a:rPr lang="en-CA" smtClean="0"/>
              <a:pPr/>
              <a:t>47</a:t>
            </a:fld>
            <a:endParaRPr lang="en-CA"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7904" y="1340768"/>
            <a:ext cx="5040560" cy="5112568"/>
          </a:xfrm>
        </p:spPr>
        <p:txBody>
          <a:bodyPr>
            <a:normAutofit/>
          </a:bodyPr>
          <a:lstStyle/>
          <a:p>
            <a:endParaRPr lang="en-CA" sz="1200" dirty="0" smtClean="0"/>
          </a:p>
          <a:p>
            <a:r>
              <a:rPr lang="en-CA" sz="2400" dirty="0" smtClean="0"/>
              <a:t>Most importantly, it is not simply the kind of evidence that we have but that it converges on a story.</a:t>
            </a:r>
          </a:p>
          <a:p>
            <a:endParaRPr lang="en-CA" sz="1200" dirty="0" smtClean="0"/>
          </a:p>
          <a:p>
            <a:r>
              <a:rPr lang="en-CA" sz="2400" b="1" u="sng" dirty="0" smtClean="0"/>
              <a:t>Remember</a:t>
            </a:r>
            <a:r>
              <a:rPr lang="en-CA" sz="2400" dirty="0" smtClean="0"/>
              <a:t>: evolution is a theory. It is believable by virtue of the weight of evidence: converging from multiple sources.</a:t>
            </a:r>
          </a:p>
          <a:p>
            <a:endParaRPr lang="en-CA" sz="1200" dirty="0" smtClean="0"/>
          </a:p>
          <a:p>
            <a:r>
              <a:rPr lang="en-CA" sz="2400" dirty="0" smtClean="0"/>
              <a:t>We see the same pattern of results, across all species.</a:t>
            </a: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Evidence for Evolution</a:t>
            </a:r>
            <a:endParaRPr lang="en-US" sz="3000" b="1" dirty="0">
              <a:solidFill>
                <a:schemeClr val="bg1"/>
              </a:solidFill>
              <a:latin typeface="Lucida Sans" pitchFamily="34" charset="0"/>
            </a:endParaRPr>
          </a:p>
        </p:txBody>
      </p:sp>
      <p:pic>
        <p:nvPicPr>
          <p:cNvPr id="121858" name="Picture 2" descr="http://farm7.static.flickr.com/6091/6276021227_c312a7410e.jpg"/>
          <p:cNvPicPr>
            <a:picLocks noChangeAspect="1" noChangeArrowheads="1"/>
          </p:cNvPicPr>
          <p:nvPr/>
        </p:nvPicPr>
        <p:blipFill>
          <a:blip r:embed="rId3" cstate="print"/>
          <a:srcRect/>
          <a:stretch>
            <a:fillRect/>
          </a:stretch>
        </p:blipFill>
        <p:spPr bwMode="auto">
          <a:xfrm>
            <a:off x="172909" y="2348880"/>
            <a:ext cx="3426107" cy="3138315"/>
          </a:xfrm>
          <a:prstGeom prst="rect">
            <a:avLst/>
          </a:prstGeom>
          <a:noFill/>
        </p:spPr>
      </p:pic>
      <p:sp>
        <p:nvSpPr>
          <p:cNvPr id="6" name="Slide Number Placeholder 5"/>
          <p:cNvSpPr>
            <a:spLocks noGrp="1"/>
          </p:cNvSpPr>
          <p:nvPr>
            <p:ph type="sldNum" sz="quarter" idx="12"/>
          </p:nvPr>
        </p:nvSpPr>
        <p:spPr/>
        <p:txBody>
          <a:bodyPr/>
          <a:lstStyle/>
          <a:p>
            <a:fld id="{65084940-205E-4F2A-AD18-4366AF03F399}" type="slidenum">
              <a:rPr lang="en-CA" smtClean="0"/>
              <a:pPr/>
              <a:t>48</a:t>
            </a:fld>
            <a:endParaRPr lang="en-CA"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4618856" cy="4997152"/>
          </a:xfrm>
        </p:spPr>
        <p:txBody>
          <a:bodyPr>
            <a:normAutofit lnSpcReduction="10000"/>
          </a:bodyPr>
          <a:lstStyle/>
          <a:p>
            <a:r>
              <a:rPr lang="en-US" sz="2800" dirty="0" smtClean="0"/>
              <a:t>Three main components:</a:t>
            </a:r>
          </a:p>
          <a:p>
            <a:pPr lvl="1"/>
            <a:r>
              <a:rPr lang="en-US" sz="2400" dirty="0" smtClean="0"/>
              <a:t>Replication</a:t>
            </a:r>
          </a:p>
          <a:p>
            <a:pPr lvl="1"/>
            <a:r>
              <a:rPr lang="en-US" sz="2400" dirty="0" smtClean="0"/>
              <a:t>Variation</a:t>
            </a:r>
          </a:p>
          <a:p>
            <a:pPr lvl="1"/>
            <a:r>
              <a:rPr lang="en-US" sz="2400" dirty="0" smtClean="0"/>
              <a:t>Selection (and competition)</a:t>
            </a:r>
          </a:p>
          <a:p>
            <a:endParaRPr lang="en-US" sz="1200" dirty="0" smtClean="0"/>
          </a:p>
          <a:p>
            <a:r>
              <a:rPr lang="en-US" sz="2800" dirty="0" smtClean="0"/>
              <a:t>Imagine an environment that has dark colours</a:t>
            </a:r>
          </a:p>
          <a:p>
            <a:pPr>
              <a:buNone/>
            </a:pPr>
            <a:endParaRPr lang="en-US" sz="1200" dirty="0" smtClean="0"/>
          </a:p>
          <a:p>
            <a:r>
              <a:rPr lang="en-US" sz="2800" dirty="0" smtClean="0"/>
              <a:t>There are two animals: foxes (predator) and ducks (prey)</a:t>
            </a:r>
          </a:p>
          <a:p>
            <a:pPr lvl="1"/>
            <a:r>
              <a:rPr lang="en-US" sz="2400" dirty="0" smtClean="0"/>
              <a:t>They both ‘want’ to survive</a:t>
            </a:r>
            <a:endParaRPr lang="en-US" sz="2400"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Evolution and Natural Selection:</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In a Nutshell</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125" name="Picture 5"/>
          <p:cNvPicPr>
            <a:picLocks noChangeAspect="1" noChangeArrowheads="1"/>
          </p:cNvPicPr>
          <p:nvPr/>
        </p:nvPicPr>
        <p:blipFill>
          <a:blip r:embed="rId3" cstate="print"/>
          <a:srcRect/>
          <a:stretch>
            <a:fillRect/>
          </a:stretch>
        </p:blipFill>
        <p:spPr bwMode="auto">
          <a:xfrm>
            <a:off x="6554990" y="5949280"/>
            <a:ext cx="1113354" cy="864096"/>
          </a:xfrm>
          <a:prstGeom prst="rect">
            <a:avLst/>
          </a:prstGeom>
          <a:noFill/>
          <a:ln w="9525">
            <a:noFill/>
            <a:miter lim="800000"/>
            <a:headEnd/>
            <a:tailEnd/>
          </a:ln>
        </p:spPr>
      </p:pic>
      <p:pic>
        <p:nvPicPr>
          <p:cNvPr id="5129" name="Picture 9" descr="http://www.coloringpages7.com/Images/animal-coloring-pages/fox-coloring-pages/fox-5-coloring-pages-7-com.jpg"/>
          <p:cNvPicPr>
            <a:picLocks noChangeAspect="1" noChangeArrowheads="1"/>
          </p:cNvPicPr>
          <p:nvPr/>
        </p:nvPicPr>
        <p:blipFill>
          <a:blip r:embed="rId4" cstate="print"/>
          <a:srcRect/>
          <a:stretch>
            <a:fillRect/>
          </a:stretch>
        </p:blipFill>
        <p:spPr bwMode="auto">
          <a:xfrm>
            <a:off x="5796136" y="2492896"/>
            <a:ext cx="2303923" cy="2036296"/>
          </a:xfrm>
          <a:prstGeom prst="rect">
            <a:avLst/>
          </a:prstGeom>
          <a:noFill/>
        </p:spPr>
      </p:pic>
      <p:sp>
        <p:nvSpPr>
          <p:cNvPr id="10" name="Cloud Callout 9"/>
          <p:cNvSpPr/>
          <p:nvPr/>
        </p:nvSpPr>
        <p:spPr>
          <a:xfrm>
            <a:off x="6588224" y="1268760"/>
            <a:ext cx="2160240" cy="1296144"/>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t>HUNGRY!!</a:t>
            </a:r>
            <a:endParaRPr lang="en-US" sz="2200" b="1" dirty="0"/>
          </a:p>
        </p:txBody>
      </p:sp>
      <p:sp>
        <p:nvSpPr>
          <p:cNvPr id="11" name="Cloud Callout 10"/>
          <p:cNvSpPr/>
          <p:nvPr/>
        </p:nvSpPr>
        <p:spPr>
          <a:xfrm>
            <a:off x="6948264" y="4581128"/>
            <a:ext cx="1691680" cy="1368152"/>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Uh-oh</a:t>
            </a:r>
            <a:endParaRPr lang="en-US" sz="2400" b="1" dirty="0"/>
          </a:p>
        </p:txBody>
      </p:sp>
      <p:pic>
        <p:nvPicPr>
          <p:cNvPr id="113666" name="Picture 2" descr="http://wwwcdn.net/ev/assets/images/vectors/afbig/fac24e4bf118b391be3575a3b29a24e5-tree-silhouettes-clip-art.jpg"/>
          <p:cNvPicPr>
            <a:picLocks noChangeAspect="1" noChangeArrowheads="1"/>
          </p:cNvPicPr>
          <p:nvPr/>
        </p:nvPicPr>
        <p:blipFill>
          <a:blip r:embed="rId5" cstate="print"/>
          <a:srcRect/>
          <a:stretch>
            <a:fillRect/>
          </a:stretch>
        </p:blipFill>
        <p:spPr bwMode="auto">
          <a:xfrm>
            <a:off x="5148064" y="1844824"/>
            <a:ext cx="1280955" cy="1311821"/>
          </a:xfrm>
          <a:prstGeom prst="rect">
            <a:avLst/>
          </a:prstGeom>
          <a:noFill/>
        </p:spPr>
      </p:pic>
      <p:pic>
        <p:nvPicPr>
          <p:cNvPr id="9" name="Picture 2" descr="http://wwwcdn.net/ev/assets/images/vectors/afbig/fac24e4bf118b391be3575a3b29a24e5-tree-silhouettes-clip-art.jpg"/>
          <p:cNvPicPr>
            <a:picLocks noChangeAspect="1" noChangeArrowheads="1"/>
          </p:cNvPicPr>
          <p:nvPr/>
        </p:nvPicPr>
        <p:blipFill>
          <a:blip r:embed="rId5" cstate="print"/>
          <a:srcRect/>
          <a:stretch>
            <a:fillRect/>
          </a:stretch>
        </p:blipFill>
        <p:spPr bwMode="auto">
          <a:xfrm>
            <a:off x="5091245" y="4869160"/>
            <a:ext cx="1280955" cy="1311821"/>
          </a:xfrm>
          <a:prstGeom prst="rect">
            <a:avLst/>
          </a:prstGeom>
          <a:noFill/>
        </p:spPr>
      </p:pic>
      <p:sp>
        <p:nvSpPr>
          <p:cNvPr id="13" name="Slide Number Placeholder 12"/>
          <p:cNvSpPr>
            <a:spLocks noGrp="1"/>
          </p:cNvSpPr>
          <p:nvPr>
            <p:ph type="sldNum" sz="quarter" idx="12"/>
          </p:nvPr>
        </p:nvSpPr>
        <p:spPr/>
        <p:txBody>
          <a:bodyPr/>
          <a:lstStyle/>
          <a:p>
            <a:fld id="{65084940-205E-4F2A-AD18-4366AF03F399}" type="slidenum">
              <a:rPr lang="en-CA" smtClean="0"/>
              <a:pPr/>
              <a:t>49</a:t>
            </a:fld>
            <a:endParaRPr lang="en-CA"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wwwcdn.net/ev/assets/images/vectors/afbig/fac24e4bf118b391be3575a3b29a24e5-tree-silhouettes-clip-art.jpg"/>
          <p:cNvPicPr>
            <a:picLocks noChangeAspect="1" noChangeArrowheads="1"/>
          </p:cNvPicPr>
          <p:nvPr/>
        </p:nvPicPr>
        <p:blipFill>
          <a:blip r:embed="rId2" cstate="print"/>
          <a:srcRect/>
          <a:stretch>
            <a:fillRect/>
          </a:stretch>
        </p:blipFill>
        <p:spPr bwMode="auto">
          <a:xfrm>
            <a:off x="5148064" y="5301208"/>
            <a:ext cx="1280955" cy="1311821"/>
          </a:xfrm>
          <a:prstGeom prst="rect">
            <a:avLst/>
          </a:prstGeom>
          <a:noFill/>
        </p:spPr>
      </p:pic>
      <p:sp>
        <p:nvSpPr>
          <p:cNvPr id="3" name="Content Placeholder 2"/>
          <p:cNvSpPr>
            <a:spLocks noGrp="1"/>
          </p:cNvSpPr>
          <p:nvPr>
            <p:ph idx="1"/>
          </p:nvPr>
        </p:nvSpPr>
        <p:spPr>
          <a:xfrm>
            <a:off x="457200" y="1600200"/>
            <a:ext cx="4906888" cy="4525963"/>
          </a:xfrm>
        </p:spPr>
        <p:txBody>
          <a:bodyPr>
            <a:normAutofit lnSpcReduction="10000"/>
          </a:bodyPr>
          <a:lstStyle/>
          <a:p>
            <a:r>
              <a:rPr lang="en-US" sz="2800" dirty="0" smtClean="0"/>
              <a:t>To survive, the fox needs to eat the duck; To survive, the duck needs to stay alive</a:t>
            </a:r>
          </a:p>
          <a:p>
            <a:endParaRPr lang="en-US" sz="1200" dirty="0" smtClean="0"/>
          </a:p>
          <a:p>
            <a:r>
              <a:rPr lang="en-US" sz="2800" dirty="0" smtClean="0"/>
              <a:t>If we allow for variation in the colour of the ducks feathers, we see that it is more likely that the light coloured ducks will be detected and the dark coloured ducks will go undetected</a:t>
            </a:r>
            <a:endParaRPr lang="en-US" sz="2800"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Evolution and Natural Selection:</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In a Nutshell</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5297" name="Picture 1"/>
          <p:cNvPicPr>
            <a:picLocks noChangeAspect="1" noChangeArrowheads="1"/>
          </p:cNvPicPr>
          <p:nvPr/>
        </p:nvPicPr>
        <p:blipFill>
          <a:blip r:embed="rId3" cstate="print"/>
          <a:srcRect/>
          <a:stretch>
            <a:fillRect/>
          </a:stretch>
        </p:blipFill>
        <p:spPr bwMode="auto">
          <a:xfrm>
            <a:off x="5868144" y="1916832"/>
            <a:ext cx="2543175" cy="2066925"/>
          </a:xfrm>
          <a:prstGeom prst="rect">
            <a:avLst/>
          </a:prstGeom>
          <a:noFill/>
          <a:ln w="9525">
            <a:noFill/>
            <a:miter lim="800000"/>
            <a:headEnd/>
            <a:tailEnd/>
          </a:ln>
        </p:spPr>
      </p:pic>
      <p:pic>
        <p:nvPicPr>
          <p:cNvPr id="7" name="Picture 9" descr="http://www.coloringpages7.com/Images/animal-coloring-pages/fox-coloring-pages/fox-5-coloring-pages-7-com.jpg"/>
          <p:cNvPicPr>
            <a:picLocks noChangeAspect="1" noChangeArrowheads="1"/>
          </p:cNvPicPr>
          <p:nvPr/>
        </p:nvPicPr>
        <p:blipFill>
          <a:blip r:embed="rId4" cstate="print"/>
          <a:srcRect/>
          <a:stretch>
            <a:fillRect/>
          </a:stretch>
        </p:blipFill>
        <p:spPr bwMode="auto">
          <a:xfrm>
            <a:off x="5796136" y="4005064"/>
            <a:ext cx="1081845" cy="956176"/>
          </a:xfrm>
          <a:prstGeom prst="rect">
            <a:avLst/>
          </a:prstGeom>
          <a:noFill/>
        </p:spPr>
      </p:pic>
      <p:sp>
        <p:nvSpPr>
          <p:cNvPr id="9" name="Line Callout 2 8"/>
          <p:cNvSpPr/>
          <p:nvPr/>
        </p:nvSpPr>
        <p:spPr>
          <a:xfrm>
            <a:off x="6732240" y="5229200"/>
            <a:ext cx="2267744" cy="1368152"/>
          </a:xfrm>
          <a:prstGeom prst="borderCallout2">
            <a:avLst>
              <a:gd name="adj1" fmla="val 18750"/>
              <a:gd name="adj2" fmla="val -8333"/>
              <a:gd name="adj3" fmla="val 18750"/>
              <a:gd name="adj4" fmla="val -16667"/>
              <a:gd name="adj5" fmla="val -47673"/>
              <a:gd name="adj6" fmla="val -70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500" dirty="0" smtClean="0"/>
              <a:t>Yum! </a:t>
            </a:r>
          </a:p>
          <a:p>
            <a:pPr algn="ctr"/>
            <a:r>
              <a:rPr lang="en-US" sz="2500" dirty="0" smtClean="0"/>
              <a:t>Sorry, dude!</a:t>
            </a:r>
            <a:endParaRPr lang="en-US" sz="2500" dirty="0"/>
          </a:p>
        </p:txBody>
      </p:sp>
      <p:pic>
        <p:nvPicPr>
          <p:cNvPr id="8" name="Picture 2" descr="http://wwwcdn.net/ev/assets/images/vectors/afbig/fac24e4bf118b391be3575a3b29a24e5-tree-silhouettes-clip-art.jpg"/>
          <p:cNvPicPr>
            <a:picLocks noChangeAspect="1" noChangeArrowheads="1"/>
          </p:cNvPicPr>
          <p:nvPr/>
        </p:nvPicPr>
        <p:blipFill>
          <a:blip r:embed="rId2" cstate="print"/>
          <a:srcRect/>
          <a:stretch>
            <a:fillRect/>
          </a:stretch>
        </p:blipFill>
        <p:spPr bwMode="auto">
          <a:xfrm>
            <a:off x="7668344" y="1196752"/>
            <a:ext cx="1280955" cy="1311821"/>
          </a:xfrm>
          <a:prstGeom prst="rect">
            <a:avLst/>
          </a:prstGeom>
          <a:noFill/>
        </p:spPr>
      </p:pic>
      <p:sp>
        <p:nvSpPr>
          <p:cNvPr id="12" name="Slide Number Placeholder 11"/>
          <p:cNvSpPr>
            <a:spLocks noGrp="1"/>
          </p:cNvSpPr>
          <p:nvPr>
            <p:ph type="sldNum" sz="quarter" idx="12"/>
          </p:nvPr>
        </p:nvSpPr>
        <p:spPr/>
        <p:txBody>
          <a:bodyPr/>
          <a:lstStyle/>
          <a:p>
            <a:fld id="{65084940-205E-4F2A-AD18-4366AF03F399}" type="slidenum">
              <a:rPr lang="en-CA" smtClean="0"/>
              <a:pPr/>
              <a:t>50</a:t>
            </a:fld>
            <a:endParaRPr lang="en-CA"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wwwcdn.net/ev/assets/images/vectors/afbig/fac24e4bf118b391be3575a3b29a24e5-tree-silhouettes-clip-art.jpg"/>
          <p:cNvPicPr>
            <a:picLocks noChangeAspect="1" noChangeArrowheads="1"/>
          </p:cNvPicPr>
          <p:nvPr/>
        </p:nvPicPr>
        <p:blipFill>
          <a:blip r:embed="rId2" cstate="print"/>
          <a:srcRect/>
          <a:stretch>
            <a:fillRect/>
          </a:stretch>
        </p:blipFill>
        <p:spPr bwMode="auto">
          <a:xfrm>
            <a:off x="4788024" y="5805264"/>
            <a:ext cx="859073" cy="879773"/>
          </a:xfrm>
          <a:prstGeom prst="rect">
            <a:avLst/>
          </a:prstGeom>
          <a:noFill/>
        </p:spPr>
      </p:pic>
      <p:sp>
        <p:nvSpPr>
          <p:cNvPr id="3" name="Content Placeholder 2"/>
          <p:cNvSpPr>
            <a:spLocks noGrp="1"/>
          </p:cNvSpPr>
          <p:nvPr>
            <p:ph idx="1"/>
          </p:nvPr>
        </p:nvSpPr>
        <p:spPr>
          <a:xfrm>
            <a:off x="457200" y="1600200"/>
            <a:ext cx="4906888" cy="4525963"/>
          </a:xfrm>
        </p:spPr>
        <p:txBody>
          <a:bodyPr>
            <a:normAutofit/>
          </a:bodyPr>
          <a:lstStyle/>
          <a:p>
            <a:r>
              <a:rPr lang="en-US" sz="2800" dirty="0" smtClean="0"/>
              <a:t>As successive generations come along (replication) we find that every time the 'light coloured' genes occur (variation), foxes are more likely to detect them (selected against)</a:t>
            </a:r>
          </a:p>
          <a:p>
            <a:endParaRPr lang="en-US" sz="1200" dirty="0" smtClean="0"/>
          </a:p>
          <a:p>
            <a:r>
              <a:rPr lang="en-US" sz="2800" dirty="0" smtClean="0"/>
              <a:t>Eventually, we find mostly darker coloured ducks</a:t>
            </a:r>
            <a:endParaRPr lang="en-US" sz="2800" dirty="0"/>
          </a:p>
        </p:txBody>
      </p:sp>
      <p:pic>
        <p:nvPicPr>
          <p:cNvPr id="4" name="Picture 4" descr="http://livinglifewithoutanet.files.wordpress.com/2011/06/natural_selection.gif"/>
          <p:cNvPicPr>
            <a:picLocks noChangeAspect="1" noChangeArrowheads="1"/>
          </p:cNvPicPr>
          <p:nvPr/>
        </p:nvPicPr>
        <p:blipFill>
          <a:blip r:embed="rId3" cstate="print"/>
          <a:srcRect/>
          <a:stretch>
            <a:fillRect/>
          </a:stretch>
        </p:blipFill>
        <p:spPr bwMode="auto">
          <a:xfrm>
            <a:off x="5436096" y="1772816"/>
            <a:ext cx="3635897" cy="4408527"/>
          </a:xfrm>
          <a:prstGeom prst="rect">
            <a:avLst/>
          </a:prstGeom>
          <a:noFill/>
        </p:spPr>
      </p:pic>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Evolution and Natural Selection:</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In a Nutshell</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 name="Picture 9" descr="http://www.coloringpages7.com/Images/animal-coloring-pages/fox-coloring-pages/fox-5-coloring-pages-7-com.jpg"/>
          <p:cNvPicPr>
            <a:picLocks noChangeAspect="1" noChangeArrowheads="1"/>
          </p:cNvPicPr>
          <p:nvPr/>
        </p:nvPicPr>
        <p:blipFill>
          <a:blip r:embed="rId4" cstate="print"/>
          <a:srcRect/>
          <a:stretch>
            <a:fillRect/>
          </a:stretch>
        </p:blipFill>
        <p:spPr bwMode="auto">
          <a:xfrm>
            <a:off x="5148064" y="4797152"/>
            <a:ext cx="593013" cy="524128"/>
          </a:xfrm>
          <a:prstGeom prst="rect">
            <a:avLst/>
          </a:prstGeom>
          <a:noFill/>
        </p:spPr>
      </p:pic>
      <p:pic>
        <p:nvPicPr>
          <p:cNvPr id="7" name="Picture 9" descr="http://www.coloringpages7.com/Images/animal-coloring-pages/fox-coloring-pages/fox-5-coloring-pages-7-com.jpg"/>
          <p:cNvPicPr>
            <a:picLocks noChangeAspect="1" noChangeArrowheads="1"/>
          </p:cNvPicPr>
          <p:nvPr/>
        </p:nvPicPr>
        <p:blipFill>
          <a:blip r:embed="rId4" cstate="print"/>
          <a:srcRect/>
          <a:stretch>
            <a:fillRect/>
          </a:stretch>
        </p:blipFill>
        <p:spPr bwMode="auto">
          <a:xfrm>
            <a:off x="5436096" y="3284984"/>
            <a:ext cx="593013" cy="524128"/>
          </a:xfrm>
          <a:prstGeom prst="rect">
            <a:avLst/>
          </a:prstGeom>
          <a:noFill/>
        </p:spPr>
      </p:pic>
      <p:pic>
        <p:nvPicPr>
          <p:cNvPr id="8" name="Picture 2" descr="http://wwwcdn.net/ev/assets/images/vectors/afbig/fac24e4bf118b391be3575a3b29a24e5-tree-silhouettes-clip-art.jpg"/>
          <p:cNvPicPr>
            <a:picLocks noChangeAspect="1" noChangeArrowheads="1"/>
          </p:cNvPicPr>
          <p:nvPr/>
        </p:nvPicPr>
        <p:blipFill>
          <a:blip r:embed="rId5" cstate="print"/>
          <a:srcRect/>
          <a:stretch>
            <a:fillRect/>
          </a:stretch>
        </p:blipFill>
        <p:spPr bwMode="auto">
          <a:xfrm>
            <a:off x="7956376" y="1412776"/>
            <a:ext cx="929386" cy="951781"/>
          </a:xfrm>
          <a:prstGeom prst="rect">
            <a:avLst/>
          </a:prstGeom>
          <a:noFill/>
        </p:spPr>
      </p:pic>
      <p:sp>
        <p:nvSpPr>
          <p:cNvPr id="11" name="Slide Number Placeholder 10"/>
          <p:cNvSpPr>
            <a:spLocks noGrp="1"/>
          </p:cNvSpPr>
          <p:nvPr>
            <p:ph type="sldNum" sz="quarter" idx="12"/>
          </p:nvPr>
        </p:nvSpPr>
        <p:spPr/>
        <p:txBody>
          <a:bodyPr/>
          <a:lstStyle/>
          <a:p>
            <a:fld id="{65084940-205E-4F2A-AD18-4366AF03F399}" type="slidenum">
              <a:rPr lang="en-CA" smtClean="0"/>
              <a:pPr/>
              <a:t>51</a:t>
            </a:fld>
            <a:endParaRPr lang="en-CA"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4896544" cy="5184576"/>
          </a:xfrm>
        </p:spPr>
        <p:txBody>
          <a:bodyPr>
            <a:normAutofit/>
          </a:bodyPr>
          <a:lstStyle/>
          <a:p>
            <a:endParaRPr lang="en-CA" sz="1200" dirty="0" smtClean="0"/>
          </a:p>
          <a:p>
            <a:r>
              <a:rPr lang="en-CA" sz="2800" dirty="0" smtClean="0"/>
              <a:t>Importantly, evolution does no make claims about moral implication</a:t>
            </a:r>
          </a:p>
          <a:p>
            <a:pPr lvl="1"/>
            <a:r>
              <a:rPr lang="en-CA" sz="2400" dirty="0" smtClean="0"/>
              <a:t>We are not ‘better’ than a fox, or a duck (nor are we worse)</a:t>
            </a:r>
          </a:p>
          <a:p>
            <a:pPr lvl="1"/>
            <a:r>
              <a:rPr lang="en-CA" sz="2400" dirty="0" smtClean="0"/>
              <a:t>From an evolutionary perspective, animals and their features can only be judged as ‘adaptive’, i.e. does a feature help us to survive</a:t>
            </a:r>
          </a:p>
          <a:p>
            <a:pPr lvl="1"/>
            <a:r>
              <a:rPr lang="en-CA" sz="2400" dirty="0" smtClean="0"/>
              <a:t>Adaptive, therefore, is relative to a given environment</a:t>
            </a:r>
            <a:endParaRPr lang="en-CA" sz="2400" dirty="0"/>
          </a:p>
        </p:txBody>
      </p:sp>
      <p:pic>
        <p:nvPicPr>
          <p:cNvPr id="5" name="Picture 2" descr="http://4.bp.blogspot.com/-3cwbM1UaICc/Ti3ZxPC8m0I/AAAAAAAACOY/oCmCIS9l6SU/s1600/evolution2.jpg"/>
          <p:cNvPicPr>
            <a:picLocks noChangeAspect="1" noChangeArrowheads="1"/>
          </p:cNvPicPr>
          <p:nvPr/>
        </p:nvPicPr>
        <p:blipFill>
          <a:blip r:embed="rId2" cstate="print"/>
          <a:srcRect/>
          <a:stretch>
            <a:fillRect/>
          </a:stretch>
        </p:blipFill>
        <p:spPr bwMode="auto">
          <a:xfrm>
            <a:off x="5364088" y="3717032"/>
            <a:ext cx="3486146" cy="2602334"/>
          </a:xfrm>
          <a:prstGeom prst="rect">
            <a:avLst/>
          </a:prstGeom>
          <a:noFill/>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Adaptive Traits: A Temporary Solution</a:t>
            </a:r>
            <a:endParaRPr lang="en-US" sz="3000" b="1" dirty="0">
              <a:solidFill>
                <a:schemeClr val="bg1"/>
              </a:solidFill>
              <a:latin typeface="Lucida Sans" pitchFamily="34" charset="0"/>
            </a:endParaRPr>
          </a:p>
        </p:txBody>
      </p:sp>
      <p:pic>
        <p:nvPicPr>
          <p:cNvPr id="7" name="Picture 6" descr="http://www.coloringpages7.com/Images/animal-coloring-pages/fox-coloring-pages/fox-5-coloring-pages-7-com.jpg"/>
          <p:cNvPicPr>
            <a:picLocks noChangeAspect="1" noChangeArrowheads="1"/>
          </p:cNvPicPr>
          <p:nvPr/>
        </p:nvPicPr>
        <p:blipFill>
          <a:blip r:embed="rId3" cstate="print"/>
          <a:srcRect/>
          <a:stretch>
            <a:fillRect/>
          </a:stretch>
        </p:blipFill>
        <p:spPr bwMode="auto">
          <a:xfrm>
            <a:off x="5508104" y="2486566"/>
            <a:ext cx="936104" cy="827365"/>
          </a:xfrm>
          <a:prstGeom prst="rect">
            <a:avLst/>
          </a:prstGeom>
          <a:noFill/>
        </p:spPr>
      </p:pic>
      <p:pic>
        <p:nvPicPr>
          <p:cNvPr id="8" name="Picture 2" descr="http://wwwcdn.net/ev/assets/images/vectors/afbig/fac24e4bf118b391be3575a3b29a24e5-tree-silhouettes-clip-art.jpg"/>
          <p:cNvPicPr>
            <a:picLocks noChangeAspect="1" noChangeArrowheads="1"/>
          </p:cNvPicPr>
          <p:nvPr/>
        </p:nvPicPr>
        <p:blipFill>
          <a:blip r:embed="rId4" cstate="print"/>
          <a:srcRect/>
          <a:stretch>
            <a:fillRect/>
          </a:stretch>
        </p:blipFill>
        <p:spPr bwMode="auto">
          <a:xfrm>
            <a:off x="6948264" y="1441723"/>
            <a:ext cx="1619672" cy="1658700"/>
          </a:xfrm>
          <a:prstGeom prst="rect">
            <a:avLst/>
          </a:prstGeom>
          <a:noFill/>
        </p:spPr>
      </p:pic>
      <p:pic>
        <p:nvPicPr>
          <p:cNvPr id="87041" name="Picture 1"/>
          <p:cNvPicPr>
            <a:picLocks noChangeAspect="1" noChangeArrowheads="1"/>
          </p:cNvPicPr>
          <p:nvPr/>
        </p:nvPicPr>
        <p:blipFill>
          <a:blip r:embed="rId5" cstate="print"/>
          <a:srcRect/>
          <a:stretch>
            <a:fillRect/>
          </a:stretch>
        </p:blipFill>
        <p:spPr bwMode="auto">
          <a:xfrm>
            <a:off x="7717552" y="2881883"/>
            <a:ext cx="514350" cy="619125"/>
          </a:xfrm>
          <a:prstGeom prst="rect">
            <a:avLst/>
          </a:prstGeom>
          <a:noFill/>
          <a:ln w="9525">
            <a:noFill/>
            <a:miter lim="800000"/>
            <a:headEnd/>
            <a:tailEnd/>
          </a:ln>
        </p:spPr>
      </p:pic>
      <p:sp>
        <p:nvSpPr>
          <p:cNvPr id="10" name="Cloud Callout 9"/>
          <p:cNvSpPr/>
          <p:nvPr/>
        </p:nvSpPr>
        <p:spPr>
          <a:xfrm>
            <a:off x="5580112" y="1297707"/>
            <a:ext cx="1872208" cy="1008112"/>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t>Where’d he go?</a:t>
            </a:r>
            <a:endParaRPr lang="en-US" sz="2200" b="1" dirty="0"/>
          </a:p>
        </p:txBody>
      </p:sp>
      <p:sp>
        <p:nvSpPr>
          <p:cNvPr id="11" name="Cloud Callout 10"/>
          <p:cNvSpPr/>
          <p:nvPr/>
        </p:nvSpPr>
        <p:spPr>
          <a:xfrm>
            <a:off x="7429520" y="2089795"/>
            <a:ext cx="1619672" cy="792088"/>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t>Sucker!</a:t>
            </a:r>
            <a:endParaRPr lang="en-US" sz="2200" b="1" dirty="0"/>
          </a:p>
        </p:txBody>
      </p:sp>
      <p:sp>
        <p:nvSpPr>
          <p:cNvPr id="12" name="Slide Number Placeholder 11"/>
          <p:cNvSpPr>
            <a:spLocks noGrp="1"/>
          </p:cNvSpPr>
          <p:nvPr>
            <p:ph type="sldNum" sz="quarter" idx="12"/>
          </p:nvPr>
        </p:nvSpPr>
        <p:spPr/>
        <p:txBody>
          <a:bodyPr/>
          <a:lstStyle/>
          <a:p>
            <a:fld id="{65084940-205E-4F2A-AD18-4366AF03F399}" type="slidenum">
              <a:rPr lang="en-CA" smtClean="0"/>
              <a:pPr/>
              <a:t>52</a:t>
            </a:fld>
            <a:endParaRPr lang="en-CA"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6016" y="1600200"/>
            <a:ext cx="4176464" cy="4781128"/>
          </a:xfrm>
        </p:spPr>
        <p:txBody>
          <a:bodyPr>
            <a:normAutofit/>
          </a:bodyPr>
          <a:lstStyle/>
          <a:p>
            <a:endParaRPr lang="en-CA" sz="1200" dirty="0" smtClean="0"/>
          </a:p>
          <a:p>
            <a:r>
              <a:rPr lang="en-CA" sz="2400" dirty="0" smtClean="0"/>
              <a:t>Thus, based on an evolutionary argument, we might be able to draw inferences from our closest relatives, e.g., Chimps</a:t>
            </a:r>
          </a:p>
          <a:p>
            <a:endParaRPr lang="en-CA" sz="1200" dirty="0" smtClean="0"/>
          </a:p>
          <a:p>
            <a:r>
              <a:rPr lang="en-CA" sz="2400" dirty="0" smtClean="0"/>
              <a:t>We assume that 1) some features are shared as a result of a common ancestry, and 2) some similar features have a different evolutionary origin</a:t>
            </a:r>
            <a:endParaRPr lang="en-CA" sz="2400"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Animal Models</a:t>
            </a:r>
            <a:endParaRPr lang="en-US" sz="3000" b="1" dirty="0">
              <a:solidFill>
                <a:schemeClr val="bg1"/>
              </a:solidFill>
              <a:latin typeface="Lucida Sans" pitchFamily="34" charset="0"/>
            </a:endParaRPr>
          </a:p>
        </p:txBody>
      </p:sp>
      <p:pic>
        <p:nvPicPr>
          <p:cNvPr id="102402" name="Picture 2"/>
          <p:cNvPicPr>
            <a:picLocks noChangeAspect="1" noChangeArrowheads="1"/>
          </p:cNvPicPr>
          <p:nvPr/>
        </p:nvPicPr>
        <p:blipFill>
          <a:blip r:embed="rId3" cstate="print"/>
          <a:srcRect/>
          <a:stretch>
            <a:fillRect/>
          </a:stretch>
        </p:blipFill>
        <p:spPr bwMode="auto">
          <a:xfrm>
            <a:off x="467544" y="1484784"/>
            <a:ext cx="3971925" cy="4505325"/>
          </a:xfrm>
          <a:prstGeom prst="rect">
            <a:avLst/>
          </a:prstGeom>
          <a:noFill/>
          <a:ln w="9525">
            <a:noFill/>
            <a:miter lim="800000"/>
            <a:headEnd/>
            <a:tailEnd/>
          </a:ln>
        </p:spPr>
      </p:pic>
      <p:cxnSp>
        <p:nvCxnSpPr>
          <p:cNvPr id="12" name="Straight Arrow Connector 11"/>
          <p:cNvCxnSpPr/>
          <p:nvPr/>
        </p:nvCxnSpPr>
        <p:spPr>
          <a:xfrm>
            <a:off x="1187624" y="5373216"/>
            <a:ext cx="1800200" cy="0"/>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907704" y="1772816"/>
            <a:ext cx="936104" cy="0"/>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2555776" y="5877272"/>
            <a:ext cx="584448" cy="8384"/>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pic>
        <p:nvPicPr>
          <p:cNvPr id="102408" name="Picture 8" descr="http://hntb.files.wordpress.com/2009/12/gamer.jpg"/>
          <p:cNvPicPr>
            <a:picLocks noChangeAspect="1" noChangeArrowheads="1"/>
          </p:cNvPicPr>
          <p:nvPr/>
        </p:nvPicPr>
        <p:blipFill>
          <a:blip r:embed="rId4" cstate="print"/>
          <a:srcRect/>
          <a:stretch>
            <a:fillRect/>
          </a:stretch>
        </p:blipFill>
        <p:spPr bwMode="auto">
          <a:xfrm>
            <a:off x="1259632" y="5661248"/>
            <a:ext cx="1368152" cy="1151984"/>
          </a:xfrm>
          <a:prstGeom prst="rect">
            <a:avLst/>
          </a:prstGeom>
          <a:noFill/>
        </p:spPr>
      </p:pic>
      <p:pic>
        <p:nvPicPr>
          <p:cNvPr id="102406" name="Picture 6" descr="http://primatology.files.wordpress.com/2008/10/west-african-chimps.jpg"/>
          <p:cNvPicPr>
            <a:picLocks noChangeAspect="1" noChangeArrowheads="1"/>
          </p:cNvPicPr>
          <p:nvPr/>
        </p:nvPicPr>
        <p:blipFill>
          <a:blip r:embed="rId5" cstate="print"/>
          <a:srcRect/>
          <a:stretch>
            <a:fillRect/>
          </a:stretch>
        </p:blipFill>
        <p:spPr bwMode="auto">
          <a:xfrm>
            <a:off x="107504" y="4365104"/>
            <a:ext cx="1216254" cy="1584624"/>
          </a:xfrm>
          <a:prstGeom prst="rect">
            <a:avLst/>
          </a:prstGeom>
          <a:noFill/>
        </p:spPr>
      </p:pic>
      <p:pic>
        <p:nvPicPr>
          <p:cNvPr id="102404" name="Picture 4" descr="http://www.cites.org/gallery/speciespics/mammal/large/javan_gibbon_L.jpg"/>
          <p:cNvPicPr>
            <a:picLocks noChangeAspect="1" noChangeArrowheads="1"/>
          </p:cNvPicPr>
          <p:nvPr/>
        </p:nvPicPr>
        <p:blipFill>
          <a:blip r:embed="rId6" cstate="print"/>
          <a:srcRect/>
          <a:stretch>
            <a:fillRect/>
          </a:stretch>
        </p:blipFill>
        <p:spPr bwMode="auto">
          <a:xfrm>
            <a:off x="179512" y="1196752"/>
            <a:ext cx="1846096" cy="1213149"/>
          </a:xfrm>
          <a:prstGeom prst="rect">
            <a:avLst/>
          </a:prstGeom>
          <a:noFill/>
        </p:spPr>
      </p:pic>
      <p:sp>
        <p:nvSpPr>
          <p:cNvPr id="13" name="Slide Number Placeholder 12"/>
          <p:cNvSpPr>
            <a:spLocks noGrp="1"/>
          </p:cNvSpPr>
          <p:nvPr>
            <p:ph type="sldNum" sz="quarter" idx="12"/>
          </p:nvPr>
        </p:nvSpPr>
        <p:spPr/>
        <p:txBody>
          <a:bodyPr/>
          <a:lstStyle/>
          <a:p>
            <a:fld id="{65084940-205E-4F2A-AD18-4366AF03F399}" type="slidenum">
              <a:rPr lang="en-CA" smtClean="0"/>
              <a:pPr/>
              <a:t>53</a:t>
            </a:fld>
            <a:endParaRPr lang="en-CA"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99792" y="1340768"/>
            <a:ext cx="6192688" cy="5184576"/>
          </a:xfrm>
        </p:spPr>
        <p:txBody>
          <a:bodyPr>
            <a:normAutofit/>
          </a:bodyPr>
          <a:lstStyle/>
          <a:p>
            <a:endParaRPr lang="en-CA" sz="1200" b="1" dirty="0" smtClean="0"/>
          </a:p>
          <a:p>
            <a:endParaRPr lang="en-CA" sz="2400" b="1" dirty="0" smtClean="0"/>
          </a:p>
          <a:p>
            <a:r>
              <a:rPr lang="en-CA" sz="2400" b="1" dirty="0" smtClean="0"/>
              <a:t>Homologous Traits</a:t>
            </a:r>
            <a:r>
              <a:rPr lang="en-CA" sz="2400" dirty="0" smtClean="0"/>
              <a:t>: The same organ, feature, etc. in different animals. A common ancestor is required.</a:t>
            </a:r>
          </a:p>
          <a:p>
            <a:pPr lvl="1"/>
            <a:r>
              <a:rPr lang="en-CA" sz="1800" dirty="0" smtClean="0"/>
              <a:t>e.g., hands, flippers, wing = general genotype</a:t>
            </a:r>
          </a:p>
          <a:p>
            <a:pPr lvl="1"/>
            <a:endParaRPr lang="en-CA" sz="1200" dirty="0" smtClean="0"/>
          </a:p>
          <a:p>
            <a:r>
              <a:rPr lang="en-CA" sz="2400" b="1" dirty="0" smtClean="0"/>
              <a:t>Analogous Traits</a:t>
            </a:r>
            <a:r>
              <a:rPr lang="en-CA" sz="2400" dirty="0" smtClean="0"/>
              <a:t>: An organ, feature, etc. that performs the same function in different animals. Convergent evolution is required.</a:t>
            </a:r>
          </a:p>
          <a:p>
            <a:pPr lvl="1"/>
            <a:r>
              <a:rPr lang="en-CA" sz="1800" dirty="0" smtClean="0"/>
              <a:t>e.g., types of wings = specific genotype</a:t>
            </a:r>
            <a:endParaRPr lang="en-CA" sz="2200"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Animal Models</a:t>
            </a:r>
            <a:endParaRPr lang="en-US" sz="3000" b="1" dirty="0">
              <a:solidFill>
                <a:schemeClr val="bg1"/>
              </a:solidFill>
              <a:latin typeface="Lucida Sans" pitchFamily="34" charset="0"/>
            </a:endParaRPr>
          </a:p>
        </p:txBody>
      </p:sp>
      <p:pic>
        <p:nvPicPr>
          <p:cNvPr id="110594" name="Picture 2" descr="http://upload.wikimedia.org/wikipedia/commons/3/38/Homology.jpg"/>
          <p:cNvPicPr>
            <a:picLocks noChangeAspect="1" noChangeArrowheads="1"/>
          </p:cNvPicPr>
          <p:nvPr/>
        </p:nvPicPr>
        <p:blipFill>
          <a:blip r:embed="rId3" cstate="print"/>
          <a:srcRect/>
          <a:stretch>
            <a:fillRect/>
          </a:stretch>
        </p:blipFill>
        <p:spPr bwMode="auto">
          <a:xfrm>
            <a:off x="323528" y="1988840"/>
            <a:ext cx="2381250" cy="3705225"/>
          </a:xfrm>
          <a:prstGeom prst="rect">
            <a:avLst/>
          </a:prstGeom>
          <a:noFill/>
        </p:spPr>
      </p:pic>
      <p:sp>
        <p:nvSpPr>
          <p:cNvPr id="7" name="Slide Number Placeholder 6"/>
          <p:cNvSpPr>
            <a:spLocks noGrp="1"/>
          </p:cNvSpPr>
          <p:nvPr>
            <p:ph type="sldNum" sz="quarter" idx="12"/>
          </p:nvPr>
        </p:nvSpPr>
        <p:spPr/>
        <p:txBody>
          <a:bodyPr/>
          <a:lstStyle/>
          <a:p>
            <a:fld id="{65084940-205E-4F2A-AD18-4366AF03F399}" type="slidenum">
              <a:rPr lang="en-CA" smtClean="0"/>
              <a:pPr/>
              <a:t>54</a:t>
            </a:fld>
            <a:endParaRPr lang="en-CA"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3968" y="1412776"/>
            <a:ext cx="4402832" cy="4968552"/>
          </a:xfrm>
        </p:spPr>
        <p:txBody>
          <a:bodyPr>
            <a:normAutofit fontScale="92500" lnSpcReduction="20000"/>
          </a:bodyPr>
          <a:lstStyle/>
          <a:p>
            <a:endParaRPr lang="en-US" sz="1300" dirty="0" smtClean="0"/>
          </a:p>
          <a:p>
            <a:r>
              <a:rPr lang="en-US" sz="2400" dirty="0" smtClean="0"/>
              <a:t>Evolution is necessary slow, occurring over a large timescale.</a:t>
            </a:r>
          </a:p>
          <a:p>
            <a:endParaRPr lang="en-US" sz="1200" dirty="0" smtClean="0"/>
          </a:p>
          <a:p>
            <a:r>
              <a:rPr lang="en-US" sz="2400" dirty="0" smtClean="0"/>
              <a:t>Humans (and some other animals) have developed dynamic learning systems that allow us to adapt more rapidly to our immediate environment.</a:t>
            </a:r>
          </a:p>
          <a:p>
            <a:endParaRPr lang="en-US" sz="1200" dirty="0" smtClean="0"/>
          </a:p>
          <a:p>
            <a:r>
              <a:rPr lang="en-US" sz="2400" dirty="0" smtClean="0"/>
              <a:t>Nevertheless, we need to consider how animals respond to tasks as well as the degree of relationship (e.g., ancestry &amp; genetics) to ourselves in order to draw inferences that are applicable to us</a:t>
            </a:r>
            <a:endParaRPr lang="en-US" sz="2400" dirty="0"/>
          </a:p>
        </p:txBody>
      </p:sp>
      <p:pic>
        <p:nvPicPr>
          <p:cNvPr id="14338" name="Picture 2" descr="http://25.media.tumblr.com/tumblr_m0wr7h89ma1qj99fvo1_500.jpg"/>
          <p:cNvPicPr>
            <a:picLocks noChangeAspect="1" noChangeArrowheads="1"/>
          </p:cNvPicPr>
          <p:nvPr/>
        </p:nvPicPr>
        <p:blipFill>
          <a:blip r:embed="rId3" cstate="print"/>
          <a:srcRect/>
          <a:stretch>
            <a:fillRect/>
          </a:stretch>
        </p:blipFill>
        <p:spPr bwMode="auto">
          <a:xfrm>
            <a:off x="179512" y="2556934"/>
            <a:ext cx="3917795" cy="2024194"/>
          </a:xfrm>
          <a:prstGeom prst="rect">
            <a:avLst/>
          </a:prstGeom>
          <a:noFill/>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Issues with Timescale</a:t>
            </a:r>
            <a:endParaRPr lang="en-US" sz="3000" b="1" dirty="0">
              <a:solidFill>
                <a:schemeClr val="bg1"/>
              </a:solidFill>
              <a:latin typeface="Lucida Sans" pitchFamily="34" charset="0"/>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55</a:t>
            </a:fld>
            <a:endParaRPr lang="en-CA"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268760"/>
            <a:ext cx="8496944" cy="5184576"/>
          </a:xfrm>
        </p:spPr>
        <p:txBody>
          <a:bodyPr>
            <a:normAutofit lnSpcReduction="10000"/>
          </a:bodyPr>
          <a:lstStyle/>
          <a:p>
            <a:endParaRPr lang="en-CA" sz="1300" dirty="0" smtClean="0"/>
          </a:p>
          <a:p>
            <a:r>
              <a:rPr lang="en-CA" sz="2800" dirty="0" smtClean="0"/>
              <a:t>Evolutionary theory allows us to draw inferences about how the behaviour of our animal cousins might relate to our own (homologous or analogous traits)</a:t>
            </a:r>
          </a:p>
          <a:p>
            <a:endParaRPr lang="en-CA" sz="1200" dirty="0" smtClean="0"/>
          </a:p>
          <a:p>
            <a:r>
              <a:rPr lang="en-CA" sz="2800" dirty="0" smtClean="0"/>
              <a:t>For instance, chimpanzees have been shown to </a:t>
            </a:r>
            <a:r>
              <a:rPr lang="en-CA" sz="2800" i="1" dirty="0" smtClean="0"/>
              <a:t>collaborate </a:t>
            </a:r>
            <a:r>
              <a:rPr lang="en-CA" sz="2800" dirty="0" smtClean="0"/>
              <a:t>in the wild</a:t>
            </a:r>
          </a:p>
          <a:p>
            <a:pPr lvl="1"/>
            <a:r>
              <a:rPr lang="en-CA" sz="2400" dirty="0" smtClean="0"/>
              <a:t>If a call from unknown male is heard, chimps will only approach if there are enough males in their group to outnumber the other group</a:t>
            </a:r>
          </a:p>
          <a:p>
            <a:pPr lvl="1"/>
            <a:r>
              <a:rPr lang="en-CA" sz="2400" dirty="0" smtClean="0"/>
              <a:t>Chimps coordinate to hunt monkeys</a:t>
            </a:r>
          </a:p>
          <a:p>
            <a:pPr lvl="1"/>
            <a:endParaRPr lang="en-CA" sz="1200" dirty="0" smtClean="0"/>
          </a:p>
          <a:p>
            <a:r>
              <a:rPr lang="en-CA" sz="2800" b="1" dirty="0" smtClean="0"/>
              <a:t>Explanation</a:t>
            </a:r>
            <a:r>
              <a:rPr lang="en-CA" sz="2800" dirty="0" smtClean="0"/>
              <a:t>: Is </a:t>
            </a:r>
            <a:r>
              <a:rPr lang="en-CA" sz="2800" smtClean="0"/>
              <a:t>it a </a:t>
            </a:r>
            <a:r>
              <a:rPr lang="en-CA" sz="2800" dirty="0" smtClean="0"/>
              <a:t>possibility of reciprocity or more complex social cognition (</a:t>
            </a:r>
            <a:r>
              <a:rPr lang="en-CA" sz="2800" b="1" dirty="0" smtClean="0"/>
              <a:t>homologous trait?</a:t>
            </a:r>
            <a:r>
              <a:rPr lang="en-CA" sz="2800" dirty="0" smtClean="0"/>
              <a:t>)</a:t>
            </a:r>
            <a:endParaRPr lang="en-CA" sz="2800"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Animal Models: Collaborative Behaviour</a:t>
            </a:r>
            <a:endParaRPr lang="en-US" sz="3000" b="1" dirty="0">
              <a:solidFill>
                <a:schemeClr val="bg1"/>
              </a:solidFill>
              <a:latin typeface="Lucida Sans" pitchFamily="34" charset="0"/>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56</a:t>
            </a:fld>
            <a:endParaRPr lang="en-CA"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484784"/>
            <a:ext cx="8496944" cy="4968552"/>
          </a:xfrm>
        </p:spPr>
        <p:txBody>
          <a:bodyPr>
            <a:normAutofit/>
          </a:bodyPr>
          <a:lstStyle/>
          <a:p>
            <a:endParaRPr lang="en-CA" sz="1200" dirty="0" smtClean="0"/>
          </a:p>
          <a:p>
            <a:r>
              <a:rPr lang="en-CA" sz="2800" dirty="0" smtClean="0"/>
              <a:t>Melis, Hare, and Tomasello (2006) examined the adaptive nature of chimps collaborative behaviour</a:t>
            </a:r>
          </a:p>
          <a:p>
            <a:pPr lvl="1"/>
            <a:r>
              <a:rPr lang="en-CA" sz="2400" dirty="0" smtClean="0"/>
              <a:t>Could chimps collaborate in a novel task that could only be solved when other chimps were recruited?</a:t>
            </a:r>
          </a:p>
          <a:p>
            <a:pPr lvl="1"/>
            <a:r>
              <a:rPr lang="en-CA" sz="2400" dirty="0" smtClean="0"/>
              <a:t>Would chimps learn that collaboration was necessary in future tasks of a similar nature?</a:t>
            </a:r>
          </a:p>
          <a:p>
            <a:pPr lvl="1"/>
            <a:endParaRPr lang="en-CA" sz="1200" dirty="0" smtClean="0"/>
          </a:p>
          <a:p>
            <a:r>
              <a:rPr lang="en-CA" sz="2800" dirty="0" smtClean="0"/>
              <a:t>Melis et al., (2006) created a task wherein chimps, were given one of two conditions: one in which they needed to collaborate to obtain food, and another where only problem solving was required</a:t>
            </a:r>
            <a:endParaRPr lang="en-CA" sz="2800"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Collaborative Behaviour: </a:t>
            </a:r>
          </a:p>
          <a:p>
            <a:pPr lvl="0" algn="ctr">
              <a:spcBef>
                <a:spcPct val="0"/>
              </a:spcBef>
              <a:defRPr/>
            </a:pPr>
            <a:r>
              <a:rPr lang="en-US" sz="3000" b="1" dirty="0" smtClean="0">
                <a:solidFill>
                  <a:schemeClr val="bg1"/>
                </a:solidFill>
                <a:latin typeface="Lucida Sans" pitchFamily="34" charset="0"/>
              </a:rPr>
              <a:t>Melis et al., (2006)</a:t>
            </a:r>
            <a:endParaRPr lang="en-US" sz="3000" b="1" dirty="0">
              <a:solidFill>
                <a:schemeClr val="bg1"/>
              </a:solidFill>
              <a:latin typeface="Lucida Sans" pitchFamily="34" charset="0"/>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57</a:t>
            </a:fld>
            <a:endParaRPr lang="en-CA"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3573016"/>
            <a:ext cx="8496944" cy="3096344"/>
          </a:xfrm>
        </p:spPr>
        <p:txBody>
          <a:bodyPr>
            <a:normAutofit fontScale="77500" lnSpcReduction="20000"/>
          </a:bodyPr>
          <a:lstStyle/>
          <a:p>
            <a:r>
              <a:rPr lang="en-CA" b="1" dirty="0" smtClean="0"/>
              <a:t>The collaboration condition</a:t>
            </a:r>
            <a:r>
              <a:rPr lang="en-CA" dirty="0" smtClean="0"/>
              <a:t>: “The subject and partner watched from separate rooms adjacent to the testing room as the baited food platform and ropes were positioned so that the two ends of the rope were placed 3 m apart: too far for one individual to pull both simultaneously.”</a:t>
            </a:r>
          </a:p>
          <a:p>
            <a:endParaRPr lang="en-CA" sz="1200" dirty="0" smtClean="0"/>
          </a:p>
          <a:p>
            <a:r>
              <a:rPr lang="en-CA" b="1" dirty="0" smtClean="0"/>
              <a:t>The solo condition: “</a:t>
            </a:r>
            <a:r>
              <a:rPr lang="en-CA" dirty="0" smtClean="0"/>
              <a:t>The two ends of the rope were placed 55 cm apart, so that a subject did not need help in obtaining the food because she could potentially pull both rope ends simultaneously by herself.” (p. 1298)</a:t>
            </a:r>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Melis et al., (2006)</a:t>
            </a:r>
            <a:endParaRPr lang="en-US" sz="3000" b="1" dirty="0">
              <a:solidFill>
                <a:schemeClr val="bg1"/>
              </a:solidFill>
              <a:latin typeface="Lucida Sans" pitchFamily="34" charset="0"/>
            </a:endParaRPr>
          </a:p>
        </p:txBody>
      </p:sp>
      <p:pic>
        <p:nvPicPr>
          <p:cNvPr id="55298" name="Picture 2"/>
          <p:cNvPicPr>
            <a:picLocks noChangeAspect="1" noChangeArrowheads="1"/>
          </p:cNvPicPr>
          <p:nvPr/>
        </p:nvPicPr>
        <p:blipFill>
          <a:blip r:embed="rId2" cstate="print"/>
          <a:srcRect/>
          <a:stretch>
            <a:fillRect/>
          </a:stretch>
        </p:blipFill>
        <p:spPr bwMode="auto">
          <a:xfrm>
            <a:off x="611560" y="1196752"/>
            <a:ext cx="4837711" cy="2232248"/>
          </a:xfrm>
          <a:prstGeom prst="rect">
            <a:avLst/>
          </a:prstGeom>
          <a:noFill/>
          <a:ln w="9525">
            <a:noFill/>
            <a:miter lim="800000"/>
            <a:headEnd/>
            <a:tailEnd/>
          </a:ln>
        </p:spPr>
      </p:pic>
      <p:sp>
        <p:nvSpPr>
          <p:cNvPr id="7" name="Action Button: Forward or Next 6">
            <a:hlinkClick r:id="rId3" highlightClick="1"/>
          </p:cNvPr>
          <p:cNvSpPr/>
          <p:nvPr/>
        </p:nvSpPr>
        <p:spPr>
          <a:xfrm>
            <a:off x="8388424" y="2060848"/>
            <a:ext cx="576064" cy="50405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pic>
        <p:nvPicPr>
          <p:cNvPr id="55299" name="Picture 3"/>
          <p:cNvPicPr>
            <a:picLocks noChangeAspect="1" noChangeArrowheads="1"/>
          </p:cNvPicPr>
          <p:nvPr/>
        </p:nvPicPr>
        <p:blipFill>
          <a:blip r:embed="rId4" cstate="print"/>
          <a:srcRect/>
          <a:stretch>
            <a:fillRect/>
          </a:stretch>
        </p:blipFill>
        <p:spPr bwMode="auto">
          <a:xfrm>
            <a:off x="5580112" y="1268760"/>
            <a:ext cx="2736304" cy="2054976"/>
          </a:xfrm>
          <a:prstGeom prst="rect">
            <a:avLst/>
          </a:prstGeom>
          <a:noFill/>
          <a:ln w="9525">
            <a:noFill/>
            <a:miter lim="800000"/>
            <a:headEnd/>
            <a:tailEnd/>
          </a:ln>
        </p:spPr>
      </p:pic>
      <p:sp>
        <p:nvSpPr>
          <p:cNvPr id="8" name="Slide Number Placeholder 7"/>
          <p:cNvSpPr>
            <a:spLocks noGrp="1"/>
          </p:cNvSpPr>
          <p:nvPr>
            <p:ph type="sldNum" sz="quarter" idx="12"/>
          </p:nvPr>
        </p:nvSpPr>
        <p:spPr/>
        <p:txBody>
          <a:bodyPr/>
          <a:lstStyle/>
          <a:p>
            <a:fld id="{65084940-205E-4F2A-AD18-4366AF03F399}" type="slidenum">
              <a:rPr lang="en-CA" smtClean="0"/>
              <a:pPr/>
              <a:t>58</a:t>
            </a:fld>
            <a:endParaRPr lang="en-CA"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11960" y="1412776"/>
            <a:ext cx="4474840" cy="4968552"/>
          </a:xfrm>
        </p:spPr>
        <p:txBody>
          <a:bodyPr>
            <a:normAutofit fontScale="92500" lnSpcReduction="20000"/>
          </a:bodyPr>
          <a:lstStyle/>
          <a:p>
            <a:endParaRPr lang="en-CA" sz="1400" dirty="0" smtClean="0"/>
          </a:p>
          <a:p>
            <a:r>
              <a:rPr lang="en-CA" sz="2600" dirty="0" smtClean="0"/>
              <a:t>In their first experiment, they found that more chimps recruited another chimp to assist them when the ropes were far apart than when the were closer together</a:t>
            </a:r>
          </a:p>
          <a:p>
            <a:endParaRPr lang="en-CA" sz="1200" dirty="0" smtClean="0"/>
          </a:p>
          <a:p>
            <a:r>
              <a:rPr lang="en-CA" sz="2600" dirty="0" smtClean="0"/>
              <a:t>In the second experiment, they found the previous collaborators that were effective were recruited in another session</a:t>
            </a:r>
          </a:p>
          <a:p>
            <a:endParaRPr lang="en-CA" sz="1200" dirty="0" smtClean="0"/>
          </a:p>
          <a:p>
            <a:r>
              <a:rPr lang="en-CA" sz="2600" dirty="0" smtClean="0"/>
              <a:t>Chimps not only collaborate, they also retain memory of successful collaboration</a:t>
            </a:r>
            <a:endParaRPr lang="en-CA" sz="2600" dirty="0"/>
          </a:p>
        </p:txBody>
      </p:sp>
      <p:pic>
        <p:nvPicPr>
          <p:cNvPr id="61443" name="Picture 3"/>
          <p:cNvPicPr>
            <a:picLocks noChangeAspect="1" noChangeArrowheads="1"/>
          </p:cNvPicPr>
          <p:nvPr/>
        </p:nvPicPr>
        <p:blipFill>
          <a:blip r:embed="rId2" cstate="print"/>
          <a:srcRect/>
          <a:stretch>
            <a:fillRect/>
          </a:stretch>
        </p:blipFill>
        <p:spPr bwMode="auto">
          <a:xfrm>
            <a:off x="179511" y="2199657"/>
            <a:ext cx="3960441" cy="3101551"/>
          </a:xfrm>
          <a:prstGeom prst="rect">
            <a:avLst/>
          </a:prstGeom>
          <a:noFill/>
          <a:ln w="9525">
            <a:noFill/>
            <a:miter lim="800000"/>
            <a:headEnd/>
            <a:tailEnd/>
          </a:ln>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Melis et al., (2006)</a:t>
            </a:r>
            <a:endParaRPr lang="en-US" sz="3000" b="1" dirty="0">
              <a:solidFill>
                <a:schemeClr val="bg1"/>
              </a:solidFill>
              <a:latin typeface="Lucida Sans" pitchFamily="34" charset="0"/>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59</a:t>
            </a:fld>
            <a:endParaRPr lang="en-CA"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5686436" cy="4925144"/>
          </a:xfrm>
        </p:spPr>
        <p:txBody>
          <a:bodyPr>
            <a:normAutofit fontScale="92500" lnSpcReduction="10000"/>
          </a:bodyPr>
          <a:lstStyle/>
          <a:p>
            <a:r>
              <a:rPr lang="en-US" sz="2800" dirty="0" smtClean="0"/>
              <a:t>The fact that human share abilities with other animals can also be demonstrated with distinctly, non-human animals (</a:t>
            </a:r>
            <a:r>
              <a:rPr lang="en-US" sz="2800" b="1" dirty="0" smtClean="0"/>
              <a:t>analogous traits?</a:t>
            </a:r>
            <a:r>
              <a:rPr lang="en-US" sz="2800" dirty="0" smtClean="0"/>
              <a:t>)</a:t>
            </a:r>
            <a:endParaRPr lang="en-US" dirty="0" smtClean="0"/>
          </a:p>
          <a:p>
            <a:endParaRPr lang="en-US" sz="1200" dirty="0" smtClean="0"/>
          </a:p>
          <a:p>
            <a:r>
              <a:rPr lang="en-US" sz="2800" dirty="0" smtClean="0"/>
              <a:t>One of the most widely studied animals is the octopus</a:t>
            </a:r>
          </a:p>
          <a:p>
            <a:pPr lvl="1"/>
            <a:r>
              <a:rPr lang="en-US" sz="2400" dirty="0" smtClean="0"/>
              <a:t>Octopi can adapt to use their camouflage to blend into the background of numerous environments, taking on many shapes</a:t>
            </a:r>
          </a:p>
          <a:p>
            <a:pPr lvl="1"/>
            <a:endParaRPr lang="en-US" sz="1200" dirty="0" smtClean="0"/>
          </a:p>
          <a:p>
            <a:r>
              <a:rPr lang="en-US" sz="3000" dirty="0" smtClean="0"/>
              <a:t>It also possesses other, more intriguing abilities</a:t>
            </a:r>
            <a:endParaRPr lang="en-US" sz="3000" dirty="0"/>
          </a:p>
        </p:txBody>
      </p:sp>
      <p:sp>
        <p:nvSpPr>
          <p:cNvPr id="5"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Cognitive Ethology: </a:t>
            </a:r>
            <a:br>
              <a:rPr lang="en-US" sz="3000" b="1" dirty="0" smtClean="0">
                <a:solidFill>
                  <a:schemeClr val="bg1"/>
                </a:solidFill>
                <a:latin typeface="Lucida Sans" pitchFamily="34" charset="0"/>
              </a:rPr>
            </a:br>
            <a:r>
              <a:rPr lang="en-US" sz="3000" b="1" dirty="0" smtClean="0">
                <a:solidFill>
                  <a:schemeClr val="bg1"/>
                </a:solidFill>
                <a:latin typeface="Lucida Sans" pitchFamily="34" charset="0"/>
              </a:rPr>
              <a:t>Problem Solving in Animals</a:t>
            </a:r>
          </a:p>
        </p:txBody>
      </p:sp>
      <p:pic>
        <p:nvPicPr>
          <p:cNvPr id="31754" name="Picture 10" descr="http://www.ultrafeel.tv/wp-content/uploads/image/animals/fish/octopus-camouflage.jpg"/>
          <p:cNvPicPr>
            <a:picLocks noChangeAspect="1" noChangeArrowheads="1"/>
          </p:cNvPicPr>
          <p:nvPr/>
        </p:nvPicPr>
        <p:blipFill>
          <a:blip r:embed="rId2" cstate="print"/>
          <a:srcRect/>
          <a:stretch>
            <a:fillRect/>
          </a:stretch>
        </p:blipFill>
        <p:spPr bwMode="auto">
          <a:xfrm>
            <a:off x="6500826" y="1643050"/>
            <a:ext cx="2005115" cy="4705337"/>
          </a:xfrm>
          <a:prstGeom prst="rect">
            <a:avLst/>
          </a:prstGeom>
          <a:noFill/>
        </p:spPr>
      </p:pic>
      <p:sp>
        <p:nvSpPr>
          <p:cNvPr id="7" name="Slide Number Placeholder 6"/>
          <p:cNvSpPr>
            <a:spLocks noGrp="1"/>
          </p:cNvSpPr>
          <p:nvPr>
            <p:ph type="sldNum" sz="quarter" idx="12"/>
          </p:nvPr>
        </p:nvSpPr>
        <p:spPr/>
        <p:txBody>
          <a:bodyPr/>
          <a:lstStyle/>
          <a:p>
            <a:fld id="{65084940-205E-4F2A-AD18-4366AF03F399}" type="slidenum">
              <a:rPr lang="en-CA" smtClean="0"/>
              <a:pPr/>
              <a:t>60</a:t>
            </a:fld>
            <a:endParaRPr lang="en-CA"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5626968" cy="3829064"/>
          </a:xfrm>
        </p:spPr>
        <p:txBody>
          <a:bodyPr>
            <a:normAutofit lnSpcReduction="10000"/>
          </a:bodyPr>
          <a:lstStyle/>
          <a:p>
            <a:r>
              <a:rPr lang="en-US" sz="2800" dirty="0" smtClean="0"/>
              <a:t>Recently, research have found that octopi are exceptional problem solvers </a:t>
            </a:r>
          </a:p>
          <a:p>
            <a:pPr lvl="1"/>
            <a:r>
              <a:rPr lang="en-US" sz="2400" i="1" dirty="0" smtClean="0"/>
              <a:t>Opening jars</a:t>
            </a:r>
            <a:r>
              <a:rPr lang="en-US" sz="2400" dirty="0" smtClean="0"/>
              <a:t>:  when given a crab in a jar, octopi will find means to open it to remove the crab</a:t>
            </a:r>
          </a:p>
          <a:p>
            <a:pPr lvl="1"/>
            <a:r>
              <a:rPr lang="en-US" sz="2400" i="1" dirty="0" smtClean="0"/>
              <a:t>Coconut shells</a:t>
            </a:r>
            <a:r>
              <a:rPr lang="en-US" sz="2400" dirty="0" smtClean="0"/>
              <a:t>: octopi will pick-up, carry and use coconut shells; a relatively recent behaviour (Finn et al., 2009)</a:t>
            </a:r>
            <a:endParaRPr lang="en-US" sz="2400" dirty="0"/>
          </a:p>
        </p:txBody>
      </p:sp>
      <p:pic>
        <p:nvPicPr>
          <p:cNvPr id="32769" name="Picture 1"/>
          <p:cNvPicPr>
            <a:picLocks noChangeAspect="1" noChangeArrowheads="1"/>
          </p:cNvPicPr>
          <p:nvPr/>
        </p:nvPicPr>
        <p:blipFill>
          <a:blip r:embed="rId2" cstate="print"/>
          <a:srcRect/>
          <a:stretch>
            <a:fillRect/>
          </a:stretch>
        </p:blipFill>
        <p:spPr bwMode="auto">
          <a:xfrm>
            <a:off x="6286512" y="1428736"/>
            <a:ext cx="2357454" cy="5069947"/>
          </a:xfrm>
          <a:prstGeom prst="rect">
            <a:avLst/>
          </a:prstGeom>
          <a:noFill/>
          <a:ln w="9525">
            <a:noFill/>
            <a:miter lim="800000"/>
            <a:headEnd/>
            <a:tailEnd/>
          </a:ln>
          <a:effectLst/>
        </p:spPr>
      </p:pic>
      <p:sp>
        <p:nvSpPr>
          <p:cNvPr id="6" name="Action Button: Forward or Next 5">
            <a:hlinkClick r:id="rId3" highlightClick="1"/>
          </p:cNvPr>
          <p:cNvSpPr/>
          <p:nvPr/>
        </p:nvSpPr>
        <p:spPr>
          <a:xfrm>
            <a:off x="1571604" y="5643578"/>
            <a:ext cx="928694" cy="85725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Action Button: Forward or Next 6">
            <a:hlinkClick r:id="rId4" highlightClick="1"/>
          </p:cNvPr>
          <p:cNvSpPr/>
          <p:nvPr/>
        </p:nvSpPr>
        <p:spPr>
          <a:xfrm>
            <a:off x="3857620" y="5643578"/>
            <a:ext cx="928694" cy="85725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Cognitive Ethology: </a:t>
            </a:r>
            <a:br>
              <a:rPr lang="en-US" sz="3000" b="1" dirty="0" smtClean="0">
                <a:solidFill>
                  <a:schemeClr val="bg1"/>
                </a:solidFill>
                <a:latin typeface="Lucida Sans" pitchFamily="34" charset="0"/>
              </a:rPr>
            </a:br>
            <a:r>
              <a:rPr lang="en-US" sz="3000" b="1" dirty="0" smtClean="0">
                <a:solidFill>
                  <a:schemeClr val="bg1"/>
                </a:solidFill>
                <a:latin typeface="Lucida Sans" pitchFamily="34" charset="0"/>
              </a:rPr>
              <a:t>Problem Solving in Animals</a:t>
            </a:r>
          </a:p>
        </p:txBody>
      </p:sp>
      <p:sp>
        <p:nvSpPr>
          <p:cNvPr id="8" name="Slide Number Placeholder 7"/>
          <p:cNvSpPr>
            <a:spLocks noGrp="1"/>
          </p:cNvSpPr>
          <p:nvPr>
            <p:ph type="sldNum" sz="quarter" idx="12"/>
          </p:nvPr>
        </p:nvSpPr>
        <p:spPr/>
        <p:txBody>
          <a:bodyPr/>
          <a:lstStyle/>
          <a:p>
            <a:fld id="{65084940-205E-4F2A-AD18-4366AF03F399}" type="slidenum">
              <a:rPr lang="en-CA" smtClean="0"/>
              <a:pPr/>
              <a:t>61</a:t>
            </a:fld>
            <a:endParaRPr lang="en-CA"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3643314"/>
            <a:ext cx="8319868" cy="2928958"/>
          </a:xfrm>
        </p:spPr>
        <p:txBody>
          <a:bodyPr>
            <a:normAutofit fontScale="92500" lnSpcReduction="20000"/>
          </a:bodyPr>
          <a:lstStyle/>
          <a:p>
            <a:r>
              <a:rPr lang="en-US" sz="2800" dirty="0" smtClean="0"/>
              <a:t>Other animals have also been observed displaying complex problem solving abilities, e.g., crows (Bayern et al., 2009)</a:t>
            </a:r>
          </a:p>
          <a:p>
            <a:endParaRPr lang="en-US" sz="1200" dirty="0" smtClean="0"/>
          </a:p>
          <a:p>
            <a:r>
              <a:rPr lang="en-US" sz="2800" dirty="0" smtClean="0"/>
              <a:t>In all instances, the animal must have a </a:t>
            </a:r>
            <a:r>
              <a:rPr lang="en-US" sz="2800" i="1" dirty="0" smtClean="0"/>
              <a:t>mental representation</a:t>
            </a:r>
            <a:r>
              <a:rPr lang="en-US" sz="2800" dirty="0" smtClean="0"/>
              <a:t> of the problem space, develop a solution and use existing skills in a new fashion</a:t>
            </a:r>
          </a:p>
          <a:p>
            <a:pPr lvl="1"/>
            <a:r>
              <a:rPr lang="en-US" sz="2400" dirty="0" smtClean="0"/>
              <a:t>Requires working memory and metarepresentations</a:t>
            </a:r>
          </a:p>
          <a:p>
            <a:pPr lvl="1"/>
            <a:r>
              <a:rPr lang="en-US" sz="2400" dirty="0" smtClean="0"/>
              <a:t>Implies </a:t>
            </a:r>
            <a:r>
              <a:rPr lang="en-US" sz="2400" i="1" dirty="0" smtClean="0"/>
              <a:t>some</a:t>
            </a:r>
            <a:r>
              <a:rPr lang="en-US" sz="2400" dirty="0" smtClean="0"/>
              <a:t> level of conscious awareness</a:t>
            </a:r>
            <a:endParaRPr lang="en-US" sz="2400" dirty="0"/>
          </a:p>
        </p:txBody>
      </p:sp>
      <p:sp>
        <p:nvSpPr>
          <p:cNvPr id="4"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Creativity and Cognitive Ethology</a:t>
            </a:r>
          </a:p>
        </p:txBody>
      </p:sp>
      <p:sp>
        <p:nvSpPr>
          <p:cNvPr id="5" name="Action Button: Forward or Next 4">
            <a:hlinkClick r:id="rId2" highlightClick="1"/>
          </p:cNvPr>
          <p:cNvSpPr/>
          <p:nvPr/>
        </p:nvSpPr>
        <p:spPr>
          <a:xfrm>
            <a:off x="5286380" y="2071678"/>
            <a:ext cx="1000132" cy="928694"/>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818" name="Picture 2" descr="http://static.arstechnica.net/smart_crow_ars.jpg"/>
          <p:cNvPicPr>
            <a:picLocks noChangeAspect="1" noChangeArrowheads="1"/>
          </p:cNvPicPr>
          <p:nvPr/>
        </p:nvPicPr>
        <p:blipFill>
          <a:blip r:embed="rId3" cstate="print"/>
          <a:srcRect/>
          <a:stretch>
            <a:fillRect/>
          </a:stretch>
        </p:blipFill>
        <p:spPr bwMode="auto">
          <a:xfrm>
            <a:off x="1714480" y="1643050"/>
            <a:ext cx="3071834" cy="1730467"/>
          </a:xfrm>
          <a:prstGeom prst="rect">
            <a:avLst/>
          </a:prstGeom>
          <a:noFill/>
        </p:spPr>
      </p:pic>
      <p:sp>
        <p:nvSpPr>
          <p:cNvPr id="7" name="Action Button: Forward or Next 6">
            <a:hlinkClick r:id="rId4" highlightClick="1"/>
          </p:cNvPr>
          <p:cNvSpPr/>
          <p:nvPr/>
        </p:nvSpPr>
        <p:spPr>
          <a:xfrm>
            <a:off x="6858016" y="2071678"/>
            <a:ext cx="1000132" cy="928694"/>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Slide Number Placeholder 8"/>
          <p:cNvSpPr>
            <a:spLocks noGrp="1"/>
          </p:cNvSpPr>
          <p:nvPr>
            <p:ph type="sldNum" sz="quarter" idx="12"/>
          </p:nvPr>
        </p:nvSpPr>
        <p:spPr/>
        <p:txBody>
          <a:bodyPr/>
          <a:lstStyle/>
          <a:p>
            <a:fld id="{65084940-205E-4F2A-AD18-4366AF03F399}" type="slidenum">
              <a:rPr lang="en-CA" smtClean="0"/>
              <a:pPr/>
              <a:t>62</a:t>
            </a:fld>
            <a:endParaRPr lang="en-CA"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Content Placeholder 2"/>
          <p:cNvSpPr>
            <a:spLocks noGrp="1"/>
          </p:cNvSpPr>
          <p:nvPr>
            <p:ph idx="1"/>
          </p:nvPr>
        </p:nvSpPr>
        <p:spPr>
          <a:xfrm>
            <a:off x="457200" y="1600200"/>
            <a:ext cx="8229600" cy="4637112"/>
          </a:xfrm>
        </p:spPr>
        <p:txBody>
          <a:bodyPr>
            <a:normAutofit/>
          </a:bodyPr>
          <a:lstStyle/>
          <a:p>
            <a:pPr eaLnBrk="1" hangingPunct="1"/>
            <a:endParaRPr lang="en-CA" sz="1200" dirty="0" smtClean="0"/>
          </a:p>
          <a:p>
            <a:pPr eaLnBrk="1" hangingPunct="1"/>
            <a:r>
              <a:rPr lang="en-CA" sz="2800" dirty="0" smtClean="0"/>
              <a:t>Sampling from a population allows us to make inferences about a general population.</a:t>
            </a:r>
          </a:p>
          <a:p>
            <a:pPr eaLnBrk="1" hangingPunct="1"/>
            <a:endParaRPr lang="en-CA" sz="1200" dirty="0" smtClean="0"/>
          </a:p>
          <a:p>
            <a:pPr eaLnBrk="1" hangingPunct="1"/>
            <a:r>
              <a:rPr lang="en-CA" sz="2800" dirty="0" smtClean="0"/>
              <a:t>Understanding sampling methods is important to ensure that our population is representative.</a:t>
            </a:r>
          </a:p>
          <a:p>
            <a:pPr eaLnBrk="1" hangingPunct="1"/>
            <a:endParaRPr lang="en-CA" sz="1200" dirty="0" smtClean="0"/>
          </a:p>
          <a:p>
            <a:pPr eaLnBrk="1" hangingPunct="1"/>
            <a:r>
              <a:rPr lang="en-CA" sz="2800" dirty="0" smtClean="0"/>
              <a:t>Animal models are used to examine the abilities of animals thought to share a common ancestor (homologous) or more general abilities (analogous)</a:t>
            </a:r>
          </a:p>
        </p:txBody>
      </p:sp>
      <p:sp>
        <p:nvSpPr>
          <p:cNvPr id="96258" name="Rectangle 1029"/>
          <p:cNvSpPr>
            <a:spLocks noGrp="1" noChangeArrowheads="1"/>
          </p:cNvSpPr>
          <p:nvPr>
            <p:ph type="title"/>
          </p:nvPr>
        </p:nvSpPr>
        <p:spPr>
          <a:solidFill>
            <a:srgbClr val="920000"/>
          </a:solidFill>
        </p:spPr>
        <p:txBody>
          <a:bodyPr/>
          <a:lstStyle/>
          <a:p>
            <a:pPr eaLnBrk="1" hangingPunct="1"/>
            <a:r>
              <a:rPr lang="en-US" sz="3000" b="1" dirty="0" smtClean="0">
                <a:solidFill>
                  <a:schemeClr val="bg1"/>
                </a:solidFill>
                <a:latin typeface="Lucida Sans" pitchFamily="34" charset="0"/>
              </a:rPr>
              <a:t>W2L1b Review</a:t>
            </a:r>
          </a:p>
        </p:txBody>
      </p:sp>
      <p:sp>
        <p:nvSpPr>
          <p:cNvPr id="6" name="Slide Number Placeholder 5"/>
          <p:cNvSpPr>
            <a:spLocks noGrp="1"/>
          </p:cNvSpPr>
          <p:nvPr>
            <p:ph type="sldNum" sz="quarter" idx="12"/>
          </p:nvPr>
        </p:nvSpPr>
        <p:spPr/>
        <p:txBody>
          <a:bodyPr/>
          <a:lstStyle/>
          <a:p>
            <a:fld id="{65084940-205E-4F2A-AD18-4366AF03F399}" type="slidenum">
              <a:rPr lang="en-CA" smtClean="0"/>
              <a:pPr/>
              <a:t>63</a:t>
            </a:fld>
            <a:endParaRPr lang="en-CA"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1767</TotalTime>
  <Words>3502</Words>
  <Application>Microsoft Office PowerPoint</Application>
  <PresentationFormat>On-screen Show (4:3)</PresentationFormat>
  <Paragraphs>537</Paragraphs>
  <Slides>63</Slides>
  <Notes>14</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63</vt:i4>
      </vt:variant>
    </vt:vector>
  </HeadingPairs>
  <TitlesOfParts>
    <vt:vector size="66" baseType="lpstr">
      <vt:lpstr>Office Theme</vt:lpstr>
      <vt:lpstr>Worksheet</vt:lpstr>
      <vt:lpstr>Feuille de calcul</vt:lpstr>
      <vt:lpstr>Participant Selection: Where My Peeps At?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Folkbiological Classification</vt:lpstr>
      <vt:lpstr>Category Levels across Culture</vt:lpstr>
      <vt:lpstr>Category Levels across Culture</vt:lpstr>
      <vt:lpstr>A Basic Level in Folkbiology?</vt:lpstr>
      <vt:lpstr>Wolff, Medin and Pankratz (1999): Devolution of Folkbiological Knowledge</vt:lpstr>
      <vt:lpstr>Sisters from Another Mister, Brothers from Another Mother</vt:lpstr>
      <vt:lpstr>A Basic Level in Folkbiology?</vt:lpstr>
      <vt:lpstr>A Basic Level in Folkbiology?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Cognitive Ethology:  Problem Solving in Animals</vt:lpstr>
      <vt:lpstr>Cognitive Ethology:  Problem Solving in Animals</vt:lpstr>
      <vt:lpstr>Creativity and Cognitive Ethology</vt:lpstr>
      <vt:lpstr>W2L1b Review</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Intuition, Authority and Science: Fake It Until You Make It</dc:title>
  <dc:creator>Guy Lacroix</dc:creator>
  <cp:lastModifiedBy>Carleton University</cp:lastModifiedBy>
  <cp:revision>388</cp:revision>
  <dcterms:created xsi:type="dcterms:W3CDTF">2012-04-03T13:53:57Z</dcterms:created>
  <dcterms:modified xsi:type="dcterms:W3CDTF">2013-05-15T20:20:36Z</dcterms:modified>
</cp:coreProperties>
</file>