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0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D97C6-933C-4E16-9E67-82F6577B4289}" type="datetimeFigureOut">
              <a:rPr lang="en-US" smtClean="0"/>
              <a:t>9/17/2013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8384F-684D-4D83-8712-E04E4F97C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75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D97C6-933C-4E16-9E67-82F6577B4289}" type="datetimeFigureOut">
              <a:rPr lang="en-US" smtClean="0"/>
              <a:t>9/17/2013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8384F-684D-4D83-8712-E04E4F97C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823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D97C6-933C-4E16-9E67-82F6577B4289}" type="datetimeFigureOut">
              <a:rPr lang="en-US" smtClean="0"/>
              <a:t>9/17/2013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8384F-684D-4D83-8712-E04E4F97C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436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D97C6-933C-4E16-9E67-82F6577B4289}" type="datetimeFigureOut">
              <a:rPr lang="en-US" smtClean="0"/>
              <a:t>9/17/2013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8384F-684D-4D83-8712-E04E4F97C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85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D97C6-933C-4E16-9E67-82F6577B4289}" type="datetimeFigureOut">
              <a:rPr lang="en-US" smtClean="0"/>
              <a:t>9/17/2013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8384F-684D-4D83-8712-E04E4F97C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446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D97C6-933C-4E16-9E67-82F6577B4289}" type="datetimeFigureOut">
              <a:rPr lang="en-US" smtClean="0"/>
              <a:t>9/17/2013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8384F-684D-4D83-8712-E04E4F97C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258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D97C6-933C-4E16-9E67-82F6577B4289}" type="datetimeFigureOut">
              <a:rPr lang="en-US" smtClean="0"/>
              <a:t>9/17/2013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8384F-684D-4D83-8712-E04E4F97C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890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D97C6-933C-4E16-9E67-82F6577B4289}" type="datetimeFigureOut">
              <a:rPr lang="en-US" smtClean="0"/>
              <a:t>9/17/2013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8384F-684D-4D83-8712-E04E4F97C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084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D97C6-933C-4E16-9E67-82F6577B4289}" type="datetimeFigureOut">
              <a:rPr lang="en-US" smtClean="0"/>
              <a:t>9/17/2013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8384F-684D-4D83-8712-E04E4F97C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416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D97C6-933C-4E16-9E67-82F6577B4289}" type="datetimeFigureOut">
              <a:rPr lang="en-US" smtClean="0"/>
              <a:t>9/17/2013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8384F-684D-4D83-8712-E04E4F97C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622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D97C6-933C-4E16-9E67-82F6577B4289}" type="datetimeFigureOut">
              <a:rPr lang="en-US" smtClean="0"/>
              <a:t>9/17/2013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8384F-684D-4D83-8712-E04E4F97C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553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D97C6-933C-4E16-9E67-82F6577B4289}" type="datetimeFigureOut">
              <a:rPr lang="en-US" smtClean="0"/>
              <a:t>9/17/2013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8384F-684D-4D83-8712-E04E4F97C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902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Lecture 4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Ch</a:t>
            </a:r>
            <a:r>
              <a:rPr lang="en-US" dirty="0" smtClean="0"/>
              <a:t> 2 (Continued)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4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to interpret standard deviation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Small </a:t>
            </a:r>
            <a:r>
              <a:rPr lang="en-US" dirty="0" err="1" smtClean="0"/>
              <a:t>std</a:t>
            </a:r>
            <a:r>
              <a:rPr lang="en-US" dirty="0" smtClean="0"/>
              <a:t>   little variability between data</a:t>
            </a:r>
          </a:p>
          <a:p>
            <a:r>
              <a:rPr lang="en-US" dirty="0" smtClean="0"/>
              <a:t>Big </a:t>
            </a:r>
            <a:r>
              <a:rPr lang="en-US" dirty="0" err="1" smtClean="0"/>
              <a:t>std</a:t>
            </a:r>
            <a:r>
              <a:rPr lang="en-US" dirty="0" smtClean="0"/>
              <a:t>     large variability (spread)  between data.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Example: Compute </a:t>
            </a:r>
            <a:r>
              <a:rPr lang="en-US" dirty="0" err="1" smtClean="0"/>
              <a:t>std</a:t>
            </a:r>
            <a:r>
              <a:rPr lang="en-US" dirty="0" smtClean="0"/>
              <a:t> for and compare hourly wages and revenue data (see </a:t>
            </a:r>
            <a:r>
              <a:rPr lang="en-US" dirty="0" err="1" smtClean="0"/>
              <a:t>minitab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4" name="Right Arrow 3"/>
          <p:cNvSpPr/>
          <p:nvPr/>
        </p:nvSpPr>
        <p:spPr>
          <a:xfrm>
            <a:off x="2447192" y="1866900"/>
            <a:ext cx="152400" cy="76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13"/>
          <p:cNvSpPr/>
          <p:nvPr/>
        </p:nvSpPr>
        <p:spPr>
          <a:xfrm>
            <a:off x="2133600" y="2514600"/>
            <a:ext cx="152400" cy="76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21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normal curve (Bell shaped)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represents a  symmetric population. Data are symmetrically distributed around the mean. At any point, the area  under the curve represents the cumulative frequency of the population up to that point.  </a:t>
            </a:r>
          </a:p>
          <a:p>
            <a:endParaRPr lang="en-US" dirty="0"/>
          </a:p>
        </p:txBody>
      </p:sp>
      <p:pic>
        <p:nvPicPr>
          <p:cNvPr id="6" name="Picture 5" descr="normal symmetric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1708" y="4038600"/>
            <a:ext cx="3278187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5153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Practical interpretation: </a:t>
            </a:r>
            <a:r>
              <a:rPr lang="en-US" b="1" dirty="0" smtClean="0"/>
              <a:t>Empirical rule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If a population can fairly be described by a normal curve, then about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 68.25% of population  are within one standard deviation of the mean.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95.44% of </a:t>
            </a:r>
            <a:r>
              <a:rPr lang="en-US" dirty="0" smtClean="0"/>
              <a:t>population  are within two standard deviations of the mean.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99.73% of population  are within three standard deviations of the mean.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7443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Empirical rule  in a picture</a:t>
            </a:r>
            <a:endParaRPr lang="en-US" dirty="0"/>
          </a:p>
        </p:txBody>
      </p:sp>
      <p:pic>
        <p:nvPicPr>
          <p:cNvPr id="5" name="Content Placeholder 6" descr="empirical rul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30369" y="1600200"/>
            <a:ext cx="3683262" cy="4525963"/>
          </a:xfrm>
        </p:spPr>
      </p:pic>
    </p:spTree>
    <p:extLst>
      <p:ext uri="{BB962C8B-B14F-4D97-AF65-F5344CB8AC3E}">
        <p14:creationId xmlns:p14="http://schemas.microsoft.com/office/powerpoint/2010/main" val="4242195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Example of the use of empirical rule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Consider the DVD price data (see </a:t>
            </a:r>
            <a:r>
              <a:rPr lang="en-US" dirty="0" err="1" smtClean="0"/>
              <a:t>minitab</a:t>
            </a:r>
            <a:r>
              <a:rPr lang="en-US" dirty="0" smtClean="0"/>
              <a:t>)</a:t>
            </a:r>
          </a:p>
          <a:p>
            <a:pPr marL="514350" indent="-514350">
              <a:buFont typeface="+mj-lt"/>
              <a:buAutoNum type="alphaUcPeriod"/>
            </a:pPr>
            <a:r>
              <a:rPr lang="en-US" dirty="0" smtClean="0"/>
              <a:t> Is  it fair to consider the data as symmetric (bell shaped)?</a:t>
            </a:r>
            <a:endParaRPr lang="en-US" dirty="0"/>
          </a:p>
          <a:p>
            <a:pPr marL="514350" indent="-514350">
              <a:buFont typeface="+mj-lt"/>
              <a:buAutoNum type="alphaUcPeriod"/>
            </a:pPr>
            <a:r>
              <a:rPr lang="en-US" dirty="0" smtClean="0"/>
              <a:t> compute mean and standard deviation.</a:t>
            </a:r>
          </a:p>
          <a:p>
            <a:pPr marL="514350" indent="-514350">
              <a:buFont typeface="+mj-lt"/>
              <a:buAutoNum type="alphaUcPeriod"/>
            </a:pPr>
            <a:r>
              <a:rPr lang="en-US" dirty="0" smtClean="0"/>
              <a:t>68% of prices are between what values?</a:t>
            </a:r>
          </a:p>
          <a:p>
            <a:pPr marL="514350" indent="-514350">
              <a:buFont typeface="+mj-lt"/>
              <a:buAutoNum type="alphaUcPeriod"/>
            </a:pPr>
            <a:r>
              <a:rPr lang="en-US" dirty="0" smtClean="0"/>
              <a:t>95% of prices between what values?</a:t>
            </a:r>
          </a:p>
          <a:p>
            <a:pPr marL="514350" indent="-514350">
              <a:buFont typeface="+mj-lt"/>
              <a:buAutoNum type="alphaUcPeriod"/>
            </a:pPr>
            <a:r>
              <a:rPr lang="en-US" dirty="0" smtClean="0"/>
              <a:t>Almost all prices are between what values?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16537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dirty="0" smtClean="0"/>
              <a:t>z-score   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r>
                  <a:rPr lang="en-US" dirty="0" smtClean="0"/>
                  <a:t>For  any observation </a:t>
                </a:r>
                <a14:m>
                  <m:oMath xmlns:m="http://schemas.openxmlformats.org/officeDocument/2006/math">
                    <m:r>
                      <a:rPr lang="en-US" i="1" dirty="0" smtClean="0">
                        <a:latin typeface="Cambria Math"/>
                      </a:rPr>
                      <m:t>𝑥</m:t>
                    </m:r>
                  </m:oMath>
                </a14:m>
                <a:r>
                  <a:rPr lang="en-US" dirty="0" smtClean="0"/>
                  <a:t>, its </a:t>
                </a:r>
                <a:r>
                  <a:rPr lang="en-US" b="1" i="1" dirty="0" smtClean="0"/>
                  <a:t>z score </a:t>
                </a:r>
                <a:r>
                  <a:rPr lang="en-US" dirty="0" smtClean="0"/>
                  <a:t>is given  by</a:t>
                </a:r>
                <a:endParaRPr lang="en-US" dirty="0"/>
              </a:p>
              <a:p>
                <a:pPr marL="0" indent="0">
                  <a:buNone/>
                </a:pPr>
                <a:endParaRPr lang="en-US" dirty="0" smtClean="0"/>
              </a:p>
              <a:p>
                <a:endParaRPr lang="en-US" dirty="0" smtClean="0"/>
              </a:p>
              <a:p>
                <a:pPr marL="0" indent="0">
                  <a:buNone/>
                </a:pPr>
                <a:endParaRPr lang="en-US" dirty="0" smtClean="0"/>
              </a:p>
              <a:p>
                <a:r>
                  <a:rPr lang="en-US" dirty="0" smtClean="0"/>
                  <a:t>It is sometimes called </a:t>
                </a:r>
                <a:r>
                  <a:rPr lang="en-US" b="1" i="1" dirty="0" smtClean="0"/>
                  <a:t>standardized value</a:t>
                </a:r>
              </a:p>
              <a:p>
                <a:r>
                  <a:rPr lang="en-US" dirty="0" smtClean="0"/>
                  <a:t>A value with z-score </a:t>
                </a:r>
                <a:r>
                  <a:rPr lang="en-US" b="1" dirty="0" smtClean="0"/>
                  <a:t>above 2 or below -2 </a:t>
                </a:r>
                <a:r>
                  <a:rPr lang="en-US" dirty="0" smtClean="0"/>
                  <a:t>can be considered as an outlier (extreme)</a:t>
                </a:r>
              </a:p>
              <a:p>
                <a:r>
                  <a:rPr lang="en-US" dirty="0" smtClean="0"/>
                  <a:t>Example: </a:t>
                </a:r>
                <a:r>
                  <a:rPr lang="en-US" b="1" dirty="0" smtClean="0"/>
                  <a:t>a.</a:t>
                </a:r>
                <a:r>
                  <a:rPr lang="en-US" dirty="0" smtClean="0"/>
                  <a:t> Compute z scores for each of the Canada big five companies. </a:t>
                </a:r>
                <a:r>
                  <a:rPr lang="en-US" b="1" dirty="0"/>
                  <a:t>b</a:t>
                </a:r>
                <a:r>
                  <a:rPr lang="en-US" b="1" dirty="0" smtClean="0"/>
                  <a:t>.</a:t>
                </a:r>
                <a:r>
                  <a:rPr lang="en-US" dirty="0" smtClean="0"/>
                  <a:t> Which one has the highest z score? </a:t>
                </a:r>
                <a:r>
                  <a:rPr lang="en-US" b="1" dirty="0"/>
                  <a:t>c</a:t>
                </a:r>
                <a:r>
                  <a:rPr lang="en-US" b="1" dirty="0" smtClean="0"/>
                  <a:t>.</a:t>
                </a:r>
                <a:r>
                  <a:rPr lang="en-US" dirty="0" smtClean="0"/>
                  <a:t> Are there any signs of outlier values?</a:t>
                </a:r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1185" t="-20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8893118"/>
              </p:ext>
            </p:extLst>
          </p:nvPr>
        </p:nvGraphicFramePr>
        <p:xfrm>
          <a:off x="3657600" y="2362200"/>
          <a:ext cx="2643188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Equation" r:id="rId4" imgW="1193800" imgH="355600" progId="Equation.3">
                  <p:embed/>
                </p:oleObj>
              </mc:Choice>
              <mc:Fallback>
                <p:oleObj name="Equation" r:id="rId4" imgW="1193800" imgH="355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2362200"/>
                        <a:ext cx="2643188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958619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287</Words>
  <Application>Microsoft Office PowerPoint</Application>
  <PresentationFormat>On-screen Show (4:3)</PresentationFormat>
  <Paragraphs>29</Paragraphs>
  <Slides>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Office Theme</vt:lpstr>
      <vt:lpstr>Equation</vt:lpstr>
      <vt:lpstr>Lecture 4</vt:lpstr>
      <vt:lpstr>How to interpret standard deviation</vt:lpstr>
      <vt:lpstr>The normal curve (Bell shaped)</vt:lpstr>
      <vt:lpstr>Practical interpretation: Empirical rule</vt:lpstr>
      <vt:lpstr>Empirical rule  in a picture</vt:lpstr>
      <vt:lpstr>Example of the use of empirical rule</vt:lpstr>
      <vt:lpstr> z-score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4</dc:title>
  <dc:creator>Windows User</dc:creator>
  <cp:lastModifiedBy>Windows User</cp:lastModifiedBy>
  <cp:revision>10</cp:revision>
  <dcterms:created xsi:type="dcterms:W3CDTF">2013-09-17T16:28:42Z</dcterms:created>
  <dcterms:modified xsi:type="dcterms:W3CDTF">2013-09-17T17:55:12Z</dcterms:modified>
</cp:coreProperties>
</file>