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93" r:id="rId2"/>
    <p:sldId id="294" r:id="rId3"/>
    <p:sldId id="296" r:id="rId4"/>
    <p:sldId id="299" r:id="rId5"/>
    <p:sldId id="300" r:id="rId6"/>
    <p:sldId id="301" r:id="rId7"/>
    <p:sldId id="327" r:id="rId8"/>
    <p:sldId id="328" r:id="rId9"/>
    <p:sldId id="329" r:id="rId10"/>
    <p:sldId id="330" r:id="rId11"/>
    <p:sldId id="347" r:id="rId12"/>
    <p:sldId id="349" r:id="rId13"/>
    <p:sldId id="332" r:id="rId14"/>
    <p:sldId id="333" r:id="rId15"/>
    <p:sldId id="344" r:id="rId16"/>
    <p:sldId id="345" r:id="rId17"/>
    <p:sldId id="346" r:id="rId18"/>
    <p:sldId id="341" r:id="rId19"/>
    <p:sldId id="348" r:id="rId20"/>
    <p:sldId id="334" r:id="rId21"/>
    <p:sldId id="335" r:id="rId22"/>
    <p:sldId id="342" r:id="rId23"/>
    <p:sldId id="343" r:id="rId24"/>
    <p:sldId id="339" r:id="rId25"/>
    <p:sldId id="338" r:id="rId26"/>
    <p:sldId id="336" r:id="rId27"/>
    <p:sldId id="311" r:id="rId28"/>
    <p:sldId id="337" r:id="rId29"/>
    <p:sldId id="340" r:id="rId30"/>
    <p:sldId id="350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trong Finish" initials="SF" lastIdx="2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FF66FF"/>
    <a:srgbClr val="A50085"/>
    <a:srgbClr val="66437C"/>
    <a:srgbClr val="E9DAF5"/>
    <a:srgbClr val="3E7DC4"/>
    <a:srgbClr val="8759A4"/>
    <a:srgbClr val="0C5FAC"/>
    <a:srgbClr val="9E24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 showComments="0">
  <p:normalViewPr>
    <p:restoredLeft sz="6388"/>
    <p:restoredTop sz="95745" autoAdjust="0"/>
  </p:normalViewPr>
  <p:slideViewPr>
    <p:cSldViewPr snapToGrid="0" snapToObjects="1">
      <p:cViewPr>
        <p:scale>
          <a:sx n="100" d="100"/>
          <a:sy n="100" d="100"/>
        </p:scale>
        <p:origin x="3392" y="8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16192"/>
    </p:cViewPr>
  </p:sorterViewPr>
  <p:notesViewPr>
    <p:cSldViewPr snapToObjects="1" showGuides="1">
      <p:cViewPr varScale="1">
        <p:scale>
          <a:sx n="121" d="100"/>
          <a:sy n="121" d="100"/>
        </p:scale>
        <p:origin x="5040" y="16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handoutMaster" Target="handoutMasters/handoutMaster1.xml"/><Relationship Id="rId34" Type="http://schemas.openxmlformats.org/officeDocument/2006/relationships/commentAuthors" Target="commentAuthors.xml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8CBBCD-0A8D-CB48-A4EE-6D2E9444D86D}" type="doc">
      <dgm:prSet loTypeId="urn:microsoft.com/office/officeart/2005/8/layout/equation2" loCatId="" qsTypeId="urn:microsoft.com/office/officeart/2005/8/quickstyle/simple4" qsCatId="simple" csTypeId="urn:microsoft.com/office/officeart/2005/8/colors/colorful1#20" csCatId="colorful" phldr="1"/>
      <dgm:spPr/>
    </dgm:pt>
    <dgm:pt modelId="{EAC9EA27-6DA2-FB4A-8251-E2A0604FD9E7}">
      <dgm:prSet phldrT="[Text]" custT="1"/>
      <dgm:spPr>
        <a:gradFill flip="none" rotWithShape="1">
          <a:gsLst>
            <a:gs pos="0">
              <a:srgbClr val="3E7DC4"/>
            </a:gs>
            <a:gs pos="100000">
              <a:srgbClr val="FFFFFF"/>
            </a:gs>
          </a:gsLst>
          <a:lin ang="0" scaled="1"/>
          <a:tileRect/>
        </a:gradFill>
      </dgm:spPr>
      <dgm:t>
        <a:bodyPr/>
        <a:lstStyle/>
        <a:p>
          <a:r>
            <a:rPr lang="en-US" sz="1800" b="1" dirty="0" smtClean="0">
              <a:solidFill>
                <a:srgbClr val="000000"/>
              </a:solidFill>
            </a:rPr>
            <a:t>… the organization’s objectives and resources</a:t>
          </a:r>
          <a:endParaRPr lang="en-US" sz="1800" b="1" dirty="0">
            <a:solidFill>
              <a:srgbClr val="000000"/>
            </a:solidFill>
          </a:endParaRPr>
        </a:p>
      </dgm:t>
    </dgm:pt>
    <dgm:pt modelId="{FAB2D4FE-8FCF-E243-B3D3-245567197117}" type="parTrans" cxnId="{DB96FAE9-1606-7A4B-B934-6CA93AC13EAF}">
      <dgm:prSet/>
      <dgm:spPr/>
      <dgm:t>
        <a:bodyPr/>
        <a:lstStyle/>
        <a:p>
          <a:endParaRPr lang="en-US"/>
        </a:p>
      </dgm:t>
    </dgm:pt>
    <dgm:pt modelId="{80752A0A-24E1-F94B-B1F0-341F3D267955}" type="sibTrans" cxnId="{DB96FAE9-1606-7A4B-B934-6CA93AC13EAF}">
      <dgm:prSet/>
      <dgm:spPr>
        <a:solidFill>
          <a:srgbClr val="66437C"/>
        </a:solidFill>
      </dgm:spPr>
      <dgm:t>
        <a:bodyPr/>
        <a:lstStyle/>
        <a:p>
          <a:endParaRPr lang="en-US"/>
        </a:p>
      </dgm:t>
    </dgm:pt>
    <dgm:pt modelId="{83FBD4AA-7E2E-8442-A516-4F11F873235E}">
      <dgm:prSet phldrT="[Text]"/>
      <dgm:spPr>
        <a:gradFill flip="none" rotWithShape="1">
          <a:gsLst>
            <a:gs pos="0">
              <a:srgbClr val="E9DAF5"/>
            </a:gs>
            <a:gs pos="100000">
              <a:schemeClr val="bg1"/>
            </a:gs>
          </a:gsLst>
          <a:lin ang="0" scaled="1"/>
          <a:tileRect/>
        </a:gra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… evolving market opportunities</a:t>
          </a:r>
          <a:endParaRPr lang="en-US" b="1" dirty="0">
            <a:solidFill>
              <a:srgbClr val="000000"/>
            </a:solidFill>
          </a:endParaRPr>
        </a:p>
      </dgm:t>
    </dgm:pt>
    <dgm:pt modelId="{2A84A9BF-9E74-E748-90E8-F99421B50832}" type="parTrans" cxnId="{FFD98E7D-8A7B-684C-8F9D-F9E2D03D710A}">
      <dgm:prSet/>
      <dgm:spPr/>
      <dgm:t>
        <a:bodyPr/>
        <a:lstStyle/>
        <a:p>
          <a:endParaRPr lang="en-US"/>
        </a:p>
      </dgm:t>
    </dgm:pt>
    <dgm:pt modelId="{015610B9-541D-5245-9105-B878E1848B43}" type="sibTrans" cxnId="{FFD98E7D-8A7B-684C-8F9D-F9E2D03D710A}">
      <dgm:prSet/>
      <dgm:spPr>
        <a:solidFill>
          <a:srgbClr val="0C5FAC"/>
        </a:solidFill>
      </dgm:spPr>
      <dgm:t>
        <a:bodyPr/>
        <a:lstStyle/>
        <a:p>
          <a:endParaRPr lang="en-US"/>
        </a:p>
      </dgm:t>
    </dgm:pt>
    <dgm:pt modelId="{1DEC146C-3177-7444-8067-74290C519118}">
      <dgm:prSet phldrT="[Text]"/>
      <dgm:spPr>
        <a:gradFill flip="none" rotWithShape="1">
          <a:gsLst>
            <a:gs pos="0">
              <a:srgbClr val="66437C"/>
            </a:gs>
            <a:gs pos="100000">
              <a:srgbClr val="FFFFFF"/>
            </a:gs>
          </a:gsLst>
          <a:lin ang="0" scaled="1"/>
          <a:tileRect/>
        </a:gradFill>
      </dgm:spPr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Strategic planning</a:t>
          </a:r>
          <a:endParaRPr lang="en-US" b="1" dirty="0">
            <a:solidFill>
              <a:srgbClr val="000000"/>
            </a:solidFill>
          </a:endParaRPr>
        </a:p>
      </dgm:t>
    </dgm:pt>
    <dgm:pt modelId="{C74D482C-F350-FD46-A6EF-F706580BED96}" type="parTrans" cxnId="{861CF0C0-B79A-A145-BC0F-28C907BC06BF}">
      <dgm:prSet/>
      <dgm:spPr/>
      <dgm:t>
        <a:bodyPr/>
        <a:lstStyle/>
        <a:p>
          <a:endParaRPr lang="en-US"/>
        </a:p>
      </dgm:t>
    </dgm:pt>
    <dgm:pt modelId="{6FB1424F-2D8E-D540-A80B-B22C6351F244}" type="sibTrans" cxnId="{861CF0C0-B79A-A145-BC0F-28C907BC06BF}">
      <dgm:prSet/>
      <dgm:spPr/>
      <dgm:t>
        <a:bodyPr/>
        <a:lstStyle/>
        <a:p>
          <a:endParaRPr lang="en-US"/>
        </a:p>
      </dgm:t>
    </dgm:pt>
    <dgm:pt modelId="{B656D066-4342-2B44-98AF-3EA99D8B6279}" type="pres">
      <dgm:prSet presAssocID="{A78CBBCD-0A8D-CB48-A4EE-6D2E9444D86D}" presName="Name0" presStyleCnt="0">
        <dgm:presLayoutVars>
          <dgm:dir/>
          <dgm:resizeHandles val="exact"/>
        </dgm:presLayoutVars>
      </dgm:prSet>
      <dgm:spPr/>
    </dgm:pt>
    <dgm:pt modelId="{F8AB06BA-B8ED-F149-8880-2EAC04CF34CD}" type="pres">
      <dgm:prSet presAssocID="{A78CBBCD-0A8D-CB48-A4EE-6D2E9444D86D}" presName="vNodes" presStyleCnt="0"/>
      <dgm:spPr/>
    </dgm:pt>
    <dgm:pt modelId="{5421239D-AA4D-A941-BFC4-78C4B3D85282}" type="pres">
      <dgm:prSet presAssocID="{EAC9EA27-6DA2-FB4A-8251-E2A0604FD9E7}" presName="node" presStyleLbl="node1" presStyleIdx="0" presStyleCnt="3" custScaleX="263584" custScaleY="222388" custLinFactNeighborX="30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E090E6-96CA-9940-9B14-90A7AC455BEA}" type="pres">
      <dgm:prSet presAssocID="{80752A0A-24E1-F94B-B1F0-341F3D267955}" presName="spacerT" presStyleCnt="0"/>
      <dgm:spPr/>
    </dgm:pt>
    <dgm:pt modelId="{1637166A-1BC9-9A44-8B6F-726CF9CDA4AA}" type="pres">
      <dgm:prSet presAssocID="{80752A0A-24E1-F94B-B1F0-341F3D267955}" presName="sibTrans" presStyleLbl="sibTrans2D1" presStyleIdx="0" presStyleCnt="2" custScaleX="63053" custScaleY="69639"/>
      <dgm:spPr/>
      <dgm:t>
        <a:bodyPr/>
        <a:lstStyle/>
        <a:p>
          <a:endParaRPr lang="en-US"/>
        </a:p>
      </dgm:t>
    </dgm:pt>
    <dgm:pt modelId="{D26D45F2-E2DB-B448-A8DD-2A988555DBC8}" type="pres">
      <dgm:prSet presAssocID="{80752A0A-24E1-F94B-B1F0-341F3D267955}" presName="spacerB" presStyleCnt="0"/>
      <dgm:spPr/>
    </dgm:pt>
    <dgm:pt modelId="{1EFC9003-28CD-7446-95F2-D7CEE97BF5B0}" type="pres">
      <dgm:prSet presAssocID="{83FBD4AA-7E2E-8442-A516-4F11F873235E}" presName="node" presStyleLbl="node1" presStyleIdx="1" presStyleCnt="3" custScaleX="263586" custScaleY="2313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78BB78-EB5C-0042-AA7D-495B2B3EDB05}" type="pres">
      <dgm:prSet presAssocID="{A78CBBCD-0A8D-CB48-A4EE-6D2E9444D86D}" presName="sibTransLast" presStyleLbl="sibTrans2D1" presStyleIdx="1" presStyleCnt="2" custScaleX="252295" custLinFactNeighborX="-73848" custLinFactNeighborY="-7426"/>
      <dgm:spPr/>
      <dgm:t>
        <a:bodyPr/>
        <a:lstStyle/>
        <a:p>
          <a:endParaRPr lang="en-US"/>
        </a:p>
      </dgm:t>
    </dgm:pt>
    <dgm:pt modelId="{FE27A1D6-4FB7-664A-8BF4-BBD1620886A4}" type="pres">
      <dgm:prSet presAssocID="{A78CBBCD-0A8D-CB48-A4EE-6D2E9444D86D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6FAEB81A-EECE-784A-9D52-AA278AC1D650}" type="pres">
      <dgm:prSet presAssocID="{A78CBBCD-0A8D-CB48-A4EE-6D2E9444D86D}" presName="lastNode" presStyleLbl="node1" presStyleIdx="2" presStyleCnt="3" custLinFactNeighborX="373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C108FB-F492-8F46-9F18-CABA8088201E}" type="presOf" srcId="{015610B9-541D-5245-9105-B878E1848B43}" destId="{F378BB78-EB5C-0042-AA7D-495B2B3EDB05}" srcOrd="0" destOrd="0" presId="urn:microsoft.com/office/officeart/2005/8/layout/equation2"/>
    <dgm:cxn modelId="{8C8488B6-8BC9-104E-A809-8F91D3EA3567}" type="presOf" srcId="{EAC9EA27-6DA2-FB4A-8251-E2A0604FD9E7}" destId="{5421239D-AA4D-A941-BFC4-78C4B3D85282}" srcOrd="0" destOrd="0" presId="urn:microsoft.com/office/officeart/2005/8/layout/equation2"/>
    <dgm:cxn modelId="{A0079341-99DC-8E49-9995-D604DD1BE1D0}" type="presOf" srcId="{015610B9-541D-5245-9105-B878E1848B43}" destId="{FE27A1D6-4FB7-664A-8BF4-BBD1620886A4}" srcOrd="1" destOrd="0" presId="urn:microsoft.com/office/officeart/2005/8/layout/equation2"/>
    <dgm:cxn modelId="{DB96FAE9-1606-7A4B-B934-6CA93AC13EAF}" srcId="{A78CBBCD-0A8D-CB48-A4EE-6D2E9444D86D}" destId="{EAC9EA27-6DA2-FB4A-8251-E2A0604FD9E7}" srcOrd="0" destOrd="0" parTransId="{FAB2D4FE-8FCF-E243-B3D3-245567197117}" sibTransId="{80752A0A-24E1-F94B-B1F0-341F3D267955}"/>
    <dgm:cxn modelId="{CBB4542F-B01B-A04D-B65E-24DCE545BDA0}" type="presOf" srcId="{80752A0A-24E1-F94B-B1F0-341F3D267955}" destId="{1637166A-1BC9-9A44-8B6F-726CF9CDA4AA}" srcOrd="0" destOrd="0" presId="urn:microsoft.com/office/officeart/2005/8/layout/equation2"/>
    <dgm:cxn modelId="{06849923-6922-9046-90FD-56E0838ADFD6}" type="presOf" srcId="{83FBD4AA-7E2E-8442-A516-4F11F873235E}" destId="{1EFC9003-28CD-7446-95F2-D7CEE97BF5B0}" srcOrd="0" destOrd="0" presId="urn:microsoft.com/office/officeart/2005/8/layout/equation2"/>
    <dgm:cxn modelId="{FFD98E7D-8A7B-684C-8F9D-F9E2D03D710A}" srcId="{A78CBBCD-0A8D-CB48-A4EE-6D2E9444D86D}" destId="{83FBD4AA-7E2E-8442-A516-4F11F873235E}" srcOrd="1" destOrd="0" parTransId="{2A84A9BF-9E74-E748-90E8-F99421B50832}" sibTransId="{015610B9-541D-5245-9105-B878E1848B43}"/>
    <dgm:cxn modelId="{861CF0C0-B79A-A145-BC0F-28C907BC06BF}" srcId="{A78CBBCD-0A8D-CB48-A4EE-6D2E9444D86D}" destId="{1DEC146C-3177-7444-8067-74290C519118}" srcOrd="2" destOrd="0" parTransId="{C74D482C-F350-FD46-A6EF-F706580BED96}" sibTransId="{6FB1424F-2D8E-D540-A80B-B22C6351F244}"/>
    <dgm:cxn modelId="{B77307A5-2B64-FD4C-89C7-B7FD6A19310D}" type="presOf" srcId="{A78CBBCD-0A8D-CB48-A4EE-6D2E9444D86D}" destId="{B656D066-4342-2B44-98AF-3EA99D8B6279}" srcOrd="0" destOrd="0" presId="urn:microsoft.com/office/officeart/2005/8/layout/equation2"/>
    <dgm:cxn modelId="{8C1E4479-BB04-7D42-8541-5EF63AA32F4B}" type="presOf" srcId="{1DEC146C-3177-7444-8067-74290C519118}" destId="{6FAEB81A-EECE-784A-9D52-AA278AC1D650}" srcOrd="0" destOrd="0" presId="urn:microsoft.com/office/officeart/2005/8/layout/equation2"/>
    <dgm:cxn modelId="{CC50DFA1-3926-EA4B-9802-9CCA07F84A2C}" type="presParOf" srcId="{B656D066-4342-2B44-98AF-3EA99D8B6279}" destId="{F8AB06BA-B8ED-F149-8880-2EAC04CF34CD}" srcOrd="0" destOrd="0" presId="urn:microsoft.com/office/officeart/2005/8/layout/equation2"/>
    <dgm:cxn modelId="{B03F3462-903D-894E-8A8D-A9C1B0035A5F}" type="presParOf" srcId="{F8AB06BA-B8ED-F149-8880-2EAC04CF34CD}" destId="{5421239D-AA4D-A941-BFC4-78C4B3D85282}" srcOrd="0" destOrd="0" presId="urn:microsoft.com/office/officeart/2005/8/layout/equation2"/>
    <dgm:cxn modelId="{6793528D-51EA-5349-8FC1-8F15A67D124C}" type="presParOf" srcId="{F8AB06BA-B8ED-F149-8880-2EAC04CF34CD}" destId="{08E090E6-96CA-9940-9B14-90A7AC455BEA}" srcOrd="1" destOrd="0" presId="urn:microsoft.com/office/officeart/2005/8/layout/equation2"/>
    <dgm:cxn modelId="{A6B66556-3303-F740-8741-E9B2B3D68B10}" type="presParOf" srcId="{F8AB06BA-B8ED-F149-8880-2EAC04CF34CD}" destId="{1637166A-1BC9-9A44-8B6F-726CF9CDA4AA}" srcOrd="2" destOrd="0" presId="urn:microsoft.com/office/officeart/2005/8/layout/equation2"/>
    <dgm:cxn modelId="{52D595D1-6531-A442-A71B-AF81BEB50A53}" type="presParOf" srcId="{F8AB06BA-B8ED-F149-8880-2EAC04CF34CD}" destId="{D26D45F2-E2DB-B448-A8DD-2A988555DBC8}" srcOrd="3" destOrd="0" presId="urn:microsoft.com/office/officeart/2005/8/layout/equation2"/>
    <dgm:cxn modelId="{32C89CFA-E162-0140-8693-1AF1FCBAA8AE}" type="presParOf" srcId="{F8AB06BA-B8ED-F149-8880-2EAC04CF34CD}" destId="{1EFC9003-28CD-7446-95F2-D7CEE97BF5B0}" srcOrd="4" destOrd="0" presId="urn:microsoft.com/office/officeart/2005/8/layout/equation2"/>
    <dgm:cxn modelId="{86B66510-BA76-FF48-A03A-67CD75F8B0C9}" type="presParOf" srcId="{B656D066-4342-2B44-98AF-3EA99D8B6279}" destId="{F378BB78-EB5C-0042-AA7D-495B2B3EDB05}" srcOrd="1" destOrd="0" presId="urn:microsoft.com/office/officeart/2005/8/layout/equation2"/>
    <dgm:cxn modelId="{04AE6B13-3793-BC4B-B703-9B0372563622}" type="presParOf" srcId="{F378BB78-EB5C-0042-AA7D-495B2B3EDB05}" destId="{FE27A1D6-4FB7-664A-8BF4-BBD1620886A4}" srcOrd="0" destOrd="0" presId="urn:microsoft.com/office/officeart/2005/8/layout/equation2"/>
    <dgm:cxn modelId="{69E62A3F-9553-EB41-AFDF-225798B9E4C4}" type="presParOf" srcId="{B656D066-4342-2B44-98AF-3EA99D8B6279}" destId="{6FAEB81A-EECE-784A-9D52-AA278AC1D650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987169-88F6-6246-B00E-60DC5ABFDCE0}" type="doc">
      <dgm:prSet loTypeId="urn:microsoft.com/office/officeart/2005/8/layout/hierarchy6" loCatId="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8C3BC00-B193-3048-8EED-5F5786ED7F47}">
      <dgm:prSet phldrT="[Text]" custT="1"/>
      <dgm:spPr/>
      <dgm:t>
        <a:bodyPr/>
        <a:lstStyle/>
        <a:p>
          <a:r>
            <a:rPr lang="en-US" sz="2000" b="1" dirty="0" smtClean="0"/>
            <a:t>Corporate Planning</a:t>
          </a:r>
          <a:endParaRPr lang="en-US" sz="2000" b="1" dirty="0"/>
        </a:p>
      </dgm:t>
    </dgm:pt>
    <dgm:pt modelId="{3E995553-0CDF-3041-92DB-DC87A03FAE7C}" type="parTrans" cxnId="{078E3C50-1989-8740-8840-B686E7769067}">
      <dgm:prSet/>
      <dgm:spPr/>
      <dgm:t>
        <a:bodyPr/>
        <a:lstStyle/>
        <a:p>
          <a:endParaRPr lang="en-US"/>
        </a:p>
      </dgm:t>
    </dgm:pt>
    <dgm:pt modelId="{C1F268E2-E49C-5343-A7F2-3E97F31ACE2C}" type="sibTrans" cxnId="{078E3C50-1989-8740-8840-B686E7769067}">
      <dgm:prSet/>
      <dgm:spPr/>
      <dgm:t>
        <a:bodyPr/>
        <a:lstStyle/>
        <a:p>
          <a:endParaRPr lang="en-US"/>
        </a:p>
      </dgm:t>
    </dgm:pt>
    <dgm:pt modelId="{35BFDD10-8716-6B4A-A603-1F603A1EE03F}">
      <dgm:prSet phldrT="[Text]" custT="1"/>
      <dgm:spPr/>
      <dgm:t>
        <a:bodyPr/>
        <a:lstStyle/>
        <a:p>
          <a:r>
            <a:rPr lang="en-US" sz="2400" b="1" smtClean="0"/>
            <a:t>SBU</a:t>
          </a:r>
          <a:endParaRPr lang="en-US" sz="2400" b="1" dirty="0"/>
        </a:p>
      </dgm:t>
    </dgm:pt>
    <dgm:pt modelId="{17ADA335-36DF-C841-96C6-E1C6FFECF288}" type="parTrans" cxnId="{58B7E02E-50BA-7341-9BD2-AFCE416DE177}">
      <dgm:prSet/>
      <dgm:spPr/>
      <dgm:t>
        <a:bodyPr/>
        <a:lstStyle/>
        <a:p>
          <a:endParaRPr lang="en-US"/>
        </a:p>
      </dgm:t>
    </dgm:pt>
    <dgm:pt modelId="{6621A28E-9FCF-DE42-B54F-F9B462AAF5B2}" type="sibTrans" cxnId="{58B7E02E-50BA-7341-9BD2-AFCE416DE177}">
      <dgm:prSet/>
      <dgm:spPr/>
      <dgm:t>
        <a:bodyPr/>
        <a:lstStyle/>
        <a:p>
          <a:endParaRPr lang="en-US"/>
        </a:p>
      </dgm:t>
    </dgm:pt>
    <dgm:pt modelId="{BDEEAB74-5ED7-6B49-B0B9-A4B7A31C4A36}">
      <dgm:prSet phldrT="[Text]" custT="1"/>
      <dgm:spPr/>
      <dgm:t>
        <a:bodyPr/>
        <a:lstStyle/>
        <a:p>
          <a:r>
            <a:rPr lang="en-US" sz="1400" b="1" dirty="0" smtClean="0"/>
            <a:t>Individual businesses that are related</a:t>
          </a:r>
          <a:endParaRPr lang="en-US" sz="1400" b="1" dirty="0"/>
        </a:p>
      </dgm:t>
    </dgm:pt>
    <dgm:pt modelId="{6186504F-3AD6-B346-986B-D5708C4CF39D}" type="parTrans" cxnId="{5B4D1F52-ACBD-EF47-9DF8-9CDD29F15399}">
      <dgm:prSet/>
      <dgm:spPr/>
      <dgm:t>
        <a:bodyPr/>
        <a:lstStyle/>
        <a:p>
          <a:endParaRPr lang="en-US"/>
        </a:p>
      </dgm:t>
    </dgm:pt>
    <dgm:pt modelId="{AF985481-1F3B-4F42-BC07-EE6620AE252C}" type="sibTrans" cxnId="{5B4D1F52-ACBD-EF47-9DF8-9CDD29F15399}">
      <dgm:prSet/>
      <dgm:spPr/>
      <dgm:t>
        <a:bodyPr/>
        <a:lstStyle/>
        <a:p>
          <a:endParaRPr lang="en-US"/>
        </a:p>
      </dgm:t>
    </dgm:pt>
    <dgm:pt modelId="{CBCC3BC5-824A-A14F-B1CD-CFE7423DFB22}">
      <dgm:prSet phldrT="[Text]" custT="1"/>
      <dgm:spPr/>
      <dgm:t>
        <a:bodyPr/>
        <a:lstStyle/>
        <a:p>
          <a:r>
            <a:rPr lang="en-US" sz="2400" b="1" dirty="0" smtClean="0"/>
            <a:t>SBU</a:t>
          </a:r>
          <a:endParaRPr lang="en-US" sz="2400" b="1" dirty="0"/>
        </a:p>
      </dgm:t>
    </dgm:pt>
    <dgm:pt modelId="{A6CA26A8-6C01-194E-8C2A-D0478A039EA9}" type="parTrans" cxnId="{2645779C-6BF8-2441-A4F7-5C9DD89175BF}">
      <dgm:prSet/>
      <dgm:spPr/>
      <dgm:t>
        <a:bodyPr/>
        <a:lstStyle/>
        <a:p>
          <a:endParaRPr lang="en-US"/>
        </a:p>
      </dgm:t>
    </dgm:pt>
    <dgm:pt modelId="{52A2DA9E-51C8-3143-9AE0-28E4DD9856C2}" type="sibTrans" cxnId="{2645779C-6BF8-2441-A4F7-5C9DD89175BF}">
      <dgm:prSet/>
      <dgm:spPr/>
      <dgm:t>
        <a:bodyPr/>
        <a:lstStyle/>
        <a:p>
          <a:endParaRPr lang="en-US"/>
        </a:p>
      </dgm:t>
    </dgm:pt>
    <dgm:pt modelId="{CF74C44B-8D43-8643-ABBC-56297A1682A2}">
      <dgm:prSet phldrT="[Text]" custT="1"/>
      <dgm:spPr/>
      <dgm:t>
        <a:bodyPr/>
        <a:lstStyle/>
        <a:p>
          <a:r>
            <a:rPr lang="en-US" sz="1400" b="1" dirty="0" smtClean="0"/>
            <a:t>Individual businesses that are related</a:t>
          </a:r>
          <a:endParaRPr lang="en-US" sz="1400" b="1" dirty="0"/>
        </a:p>
      </dgm:t>
    </dgm:pt>
    <dgm:pt modelId="{A2412383-6BD5-3A40-B30E-7DB65801B21B}" type="parTrans" cxnId="{DE49E2E5-20BC-B248-B226-A275F4BB9B65}">
      <dgm:prSet/>
      <dgm:spPr/>
      <dgm:t>
        <a:bodyPr/>
        <a:lstStyle/>
        <a:p>
          <a:endParaRPr lang="en-US"/>
        </a:p>
      </dgm:t>
    </dgm:pt>
    <dgm:pt modelId="{7A2EB950-3047-544C-A7B8-B6755F543A77}" type="sibTrans" cxnId="{DE49E2E5-20BC-B248-B226-A275F4BB9B65}">
      <dgm:prSet/>
      <dgm:spPr/>
      <dgm:t>
        <a:bodyPr/>
        <a:lstStyle/>
        <a:p>
          <a:endParaRPr lang="en-US"/>
        </a:p>
      </dgm:t>
    </dgm:pt>
    <dgm:pt modelId="{1EEA4722-0CCB-0C43-BB74-E4E7318C902B}">
      <dgm:prSet phldrT="[Text]" custT="1"/>
      <dgm:spPr/>
      <dgm:t>
        <a:bodyPr/>
        <a:lstStyle/>
        <a:p>
          <a:r>
            <a:rPr lang="en-US" sz="1400" b="1" dirty="0" smtClean="0"/>
            <a:t>Individual businesses that are related</a:t>
          </a:r>
          <a:endParaRPr lang="en-US" sz="1400" b="1" dirty="0"/>
        </a:p>
      </dgm:t>
    </dgm:pt>
    <dgm:pt modelId="{A19216CF-CD8F-FE43-9868-89FF52A3322F}" type="parTrans" cxnId="{AB645539-4C0A-CC4A-84BA-195B7B841CB6}">
      <dgm:prSet/>
      <dgm:spPr/>
      <dgm:t>
        <a:bodyPr/>
        <a:lstStyle/>
        <a:p>
          <a:endParaRPr lang="en-US"/>
        </a:p>
      </dgm:t>
    </dgm:pt>
    <dgm:pt modelId="{26A15E0B-A0B1-AA4B-9A7A-4F9E4777CEAD}" type="sibTrans" cxnId="{AB645539-4C0A-CC4A-84BA-195B7B841CB6}">
      <dgm:prSet/>
      <dgm:spPr/>
      <dgm:t>
        <a:bodyPr/>
        <a:lstStyle/>
        <a:p>
          <a:endParaRPr lang="en-US"/>
        </a:p>
      </dgm:t>
    </dgm:pt>
    <dgm:pt modelId="{E89DE5A9-3B24-ED42-B9D0-3B2253378FBB}">
      <dgm:prSet phldrT="[Text]" custT="1"/>
      <dgm:spPr/>
      <dgm:t>
        <a:bodyPr/>
        <a:lstStyle/>
        <a:p>
          <a:r>
            <a:rPr lang="en-US" sz="2000" b="1" dirty="0" smtClean="0"/>
            <a:t>Business Unit</a:t>
          </a:r>
          <a:endParaRPr lang="en-US" sz="2000" b="1" dirty="0"/>
        </a:p>
      </dgm:t>
    </dgm:pt>
    <dgm:pt modelId="{E63B33B2-C7FA-E941-AD27-63A96C2C7E2B}" type="parTrans" cxnId="{474DB892-4F1E-4C49-BA2E-221F9823079E}">
      <dgm:prSet/>
      <dgm:spPr/>
      <dgm:t>
        <a:bodyPr/>
        <a:lstStyle/>
        <a:p>
          <a:endParaRPr lang="en-US"/>
        </a:p>
      </dgm:t>
    </dgm:pt>
    <dgm:pt modelId="{22235635-780A-4C40-B745-7C9633E74727}" type="sibTrans" cxnId="{474DB892-4F1E-4C49-BA2E-221F9823079E}">
      <dgm:prSet/>
      <dgm:spPr/>
      <dgm:t>
        <a:bodyPr/>
        <a:lstStyle/>
        <a:p>
          <a:endParaRPr lang="en-US"/>
        </a:p>
      </dgm:t>
    </dgm:pt>
    <dgm:pt modelId="{FE449B47-A33C-CA45-BAA2-5AD2D1D0E721}">
      <dgm:prSet phldrT="[Text]" custT="1"/>
      <dgm:spPr/>
      <dgm:t>
        <a:bodyPr/>
        <a:lstStyle/>
        <a:p>
          <a:r>
            <a:rPr lang="en-US" sz="2000" b="1" smtClean="0"/>
            <a:t>Marketing</a:t>
          </a:r>
          <a:endParaRPr lang="en-US" sz="2000" b="1" dirty="0"/>
        </a:p>
      </dgm:t>
    </dgm:pt>
    <dgm:pt modelId="{5B3631D9-06A4-5C43-90EC-77C63085C10D}" type="parTrans" cxnId="{D37D4FDA-24F5-DB46-A688-53FC941C9D3B}">
      <dgm:prSet/>
      <dgm:spPr/>
      <dgm:t>
        <a:bodyPr/>
        <a:lstStyle/>
        <a:p>
          <a:endParaRPr lang="en-US"/>
        </a:p>
      </dgm:t>
    </dgm:pt>
    <dgm:pt modelId="{D3857959-9DE9-0B44-A470-4E9463EF8625}" type="sibTrans" cxnId="{D37D4FDA-24F5-DB46-A688-53FC941C9D3B}">
      <dgm:prSet/>
      <dgm:spPr/>
      <dgm:t>
        <a:bodyPr/>
        <a:lstStyle/>
        <a:p>
          <a:endParaRPr lang="en-US"/>
        </a:p>
      </dgm:t>
    </dgm:pt>
    <dgm:pt modelId="{2816E717-1AB4-A146-9BDB-319BF1582C1B}">
      <dgm:prSet phldrT="[Text]" custT="1"/>
      <dgm:spPr/>
      <dgm:t>
        <a:bodyPr/>
        <a:lstStyle/>
        <a:p>
          <a:r>
            <a:rPr lang="en-US" sz="2000" b="1" dirty="0" smtClean="0"/>
            <a:t>Corporate</a:t>
          </a:r>
          <a:endParaRPr lang="en-US" sz="2000" b="1" dirty="0"/>
        </a:p>
      </dgm:t>
    </dgm:pt>
    <dgm:pt modelId="{6CE6DBEB-73B9-EC41-8B16-75781E70A2C1}" type="sibTrans" cxnId="{72520B1F-FDE9-9E44-801E-73781CCB4CB4}">
      <dgm:prSet/>
      <dgm:spPr/>
      <dgm:t>
        <a:bodyPr/>
        <a:lstStyle/>
        <a:p>
          <a:endParaRPr lang="en-US"/>
        </a:p>
      </dgm:t>
    </dgm:pt>
    <dgm:pt modelId="{E26EA96B-6484-7E47-A78D-FCB2408C09FB}" type="parTrans" cxnId="{72520B1F-FDE9-9E44-801E-73781CCB4CB4}">
      <dgm:prSet/>
      <dgm:spPr/>
      <dgm:t>
        <a:bodyPr/>
        <a:lstStyle/>
        <a:p>
          <a:endParaRPr lang="en-US"/>
        </a:p>
      </dgm:t>
    </dgm:pt>
    <dgm:pt modelId="{D6B332ED-2006-1D4C-8683-F13654F78455}">
      <dgm:prSet phldrT="[Text]" custT="1"/>
      <dgm:spPr/>
      <dgm:t>
        <a:bodyPr/>
        <a:lstStyle/>
        <a:p>
          <a:r>
            <a:rPr lang="en-US" sz="1400" b="1" dirty="0" smtClean="0"/>
            <a:t>Individual businesses that are related</a:t>
          </a:r>
          <a:endParaRPr lang="en-US" sz="1400" b="1" dirty="0"/>
        </a:p>
      </dgm:t>
    </dgm:pt>
    <dgm:pt modelId="{408CF62F-7E09-7E4C-A524-668470F69A23}" type="sibTrans" cxnId="{328DF5F3-3CEC-2C40-8F25-9C20EE9F4888}">
      <dgm:prSet/>
      <dgm:spPr/>
      <dgm:t>
        <a:bodyPr/>
        <a:lstStyle/>
        <a:p>
          <a:endParaRPr lang="en-US"/>
        </a:p>
      </dgm:t>
    </dgm:pt>
    <dgm:pt modelId="{70CADEAC-58A5-CC46-BDDE-587489E25266}" type="parTrans" cxnId="{328DF5F3-3CEC-2C40-8F25-9C20EE9F4888}">
      <dgm:prSet/>
      <dgm:spPr/>
      <dgm:t>
        <a:bodyPr/>
        <a:lstStyle/>
        <a:p>
          <a:endParaRPr lang="en-US"/>
        </a:p>
      </dgm:t>
    </dgm:pt>
    <dgm:pt modelId="{B1D09552-B1AF-C64A-A0DD-DDEE88F83645}" type="pres">
      <dgm:prSet presAssocID="{4F987169-88F6-6246-B00E-60DC5ABFDCE0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5E06414-69C1-5348-9CFC-C5811E6B21D9}" type="pres">
      <dgm:prSet presAssocID="{4F987169-88F6-6246-B00E-60DC5ABFDCE0}" presName="hierFlow" presStyleCnt="0"/>
      <dgm:spPr/>
      <dgm:t>
        <a:bodyPr/>
        <a:lstStyle/>
        <a:p>
          <a:endParaRPr lang="en-CA"/>
        </a:p>
      </dgm:t>
    </dgm:pt>
    <dgm:pt modelId="{BD6A00BD-5873-854B-B7B1-DCF892858C67}" type="pres">
      <dgm:prSet presAssocID="{4F987169-88F6-6246-B00E-60DC5ABFDCE0}" presName="firstBuf" presStyleCnt="0"/>
      <dgm:spPr/>
      <dgm:t>
        <a:bodyPr/>
        <a:lstStyle/>
        <a:p>
          <a:endParaRPr lang="en-CA"/>
        </a:p>
      </dgm:t>
    </dgm:pt>
    <dgm:pt modelId="{828C4D4D-BCBE-074A-ABD0-037746DAF10C}" type="pres">
      <dgm:prSet presAssocID="{4F987169-88F6-6246-B00E-60DC5ABFDCE0}" presName="hierChild1" presStyleCnt="0">
        <dgm:presLayoutVars>
          <dgm:chPref val="1"/>
          <dgm:animOne val="branch"/>
          <dgm:animLvl val="lvl"/>
        </dgm:presLayoutVars>
      </dgm:prSet>
      <dgm:spPr/>
      <dgm:t>
        <a:bodyPr/>
        <a:lstStyle/>
        <a:p>
          <a:endParaRPr lang="en-CA"/>
        </a:p>
      </dgm:t>
    </dgm:pt>
    <dgm:pt modelId="{3D44F6E9-F87D-7E4C-AD46-25560A1C0C7F}" type="pres">
      <dgm:prSet presAssocID="{08C3BC00-B193-3048-8EED-5F5786ED7F47}" presName="Name14" presStyleCnt="0"/>
      <dgm:spPr/>
      <dgm:t>
        <a:bodyPr/>
        <a:lstStyle/>
        <a:p>
          <a:endParaRPr lang="en-CA"/>
        </a:p>
      </dgm:t>
    </dgm:pt>
    <dgm:pt modelId="{981E32F9-E2D0-284B-8690-0B26A3BB5E07}" type="pres">
      <dgm:prSet presAssocID="{08C3BC00-B193-3048-8EED-5F5786ED7F47}" presName="level1Shape" presStyleLbl="node0" presStyleIdx="0" presStyleCnt="1" custScaleX="274608" custScaleY="218051" custLinFactY="-13212" custLinFactNeighborX="-6114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2D0193-C046-304A-BFCE-A0AD7DE91FD8}" type="pres">
      <dgm:prSet presAssocID="{08C3BC00-B193-3048-8EED-5F5786ED7F47}" presName="hierChild2" presStyleCnt="0"/>
      <dgm:spPr/>
      <dgm:t>
        <a:bodyPr/>
        <a:lstStyle/>
        <a:p>
          <a:endParaRPr lang="en-CA"/>
        </a:p>
      </dgm:t>
    </dgm:pt>
    <dgm:pt modelId="{ABF40B5B-A5F2-544A-8D5C-2B6CA00F89D2}" type="pres">
      <dgm:prSet presAssocID="{17ADA335-36DF-C841-96C6-E1C6FFECF288}" presName="Name19" presStyleLbl="parChTrans1D2" presStyleIdx="0" presStyleCnt="2"/>
      <dgm:spPr/>
      <dgm:t>
        <a:bodyPr/>
        <a:lstStyle/>
        <a:p>
          <a:endParaRPr lang="en-US"/>
        </a:p>
      </dgm:t>
    </dgm:pt>
    <dgm:pt modelId="{F9FAADCE-E499-1C4D-997B-9E85F3CB990F}" type="pres">
      <dgm:prSet presAssocID="{35BFDD10-8716-6B4A-A603-1F603A1EE03F}" presName="Name21" presStyleCnt="0"/>
      <dgm:spPr/>
      <dgm:t>
        <a:bodyPr/>
        <a:lstStyle/>
        <a:p>
          <a:endParaRPr lang="en-CA"/>
        </a:p>
      </dgm:t>
    </dgm:pt>
    <dgm:pt modelId="{6424DEAA-9C47-2244-AE6A-0EAAA7EF5FB8}" type="pres">
      <dgm:prSet presAssocID="{35BFDD10-8716-6B4A-A603-1F603A1EE03F}" presName="level2Shape" presStyleLbl="node2" presStyleIdx="0" presStyleCnt="2" custScaleX="222022" custScaleY="240486" custLinFactNeighborX="-91116" custLinFactNeighborY="-77626"/>
      <dgm:spPr/>
      <dgm:t>
        <a:bodyPr/>
        <a:lstStyle/>
        <a:p>
          <a:endParaRPr lang="en-US"/>
        </a:p>
      </dgm:t>
    </dgm:pt>
    <dgm:pt modelId="{EF5591F6-4626-5A40-B4B4-06C4AE18C8DE}" type="pres">
      <dgm:prSet presAssocID="{35BFDD10-8716-6B4A-A603-1F603A1EE03F}" presName="hierChild3" presStyleCnt="0"/>
      <dgm:spPr/>
      <dgm:t>
        <a:bodyPr/>
        <a:lstStyle/>
        <a:p>
          <a:endParaRPr lang="en-CA"/>
        </a:p>
      </dgm:t>
    </dgm:pt>
    <dgm:pt modelId="{DEBD44FA-2481-A444-946F-DBF299524165}" type="pres">
      <dgm:prSet presAssocID="{6186504F-3AD6-B346-986B-D5708C4CF39D}" presName="Name19" presStyleLbl="parChTrans1D3" presStyleIdx="0" presStyleCnt="4"/>
      <dgm:spPr/>
      <dgm:t>
        <a:bodyPr/>
        <a:lstStyle/>
        <a:p>
          <a:endParaRPr lang="en-US"/>
        </a:p>
      </dgm:t>
    </dgm:pt>
    <dgm:pt modelId="{849098A7-C71B-E647-9F4F-1F07F6D1694F}" type="pres">
      <dgm:prSet presAssocID="{BDEEAB74-5ED7-6B49-B0B9-A4B7A31C4A36}" presName="Name21" presStyleCnt="0"/>
      <dgm:spPr/>
      <dgm:t>
        <a:bodyPr/>
        <a:lstStyle/>
        <a:p>
          <a:endParaRPr lang="en-CA"/>
        </a:p>
      </dgm:t>
    </dgm:pt>
    <dgm:pt modelId="{1E3F8CC0-CD7E-6D40-B381-5F62F96758E1}" type="pres">
      <dgm:prSet presAssocID="{BDEEAB74-5ED7-6B49-B0B9-A4B7A31C4A36}" presName="level2Shape" presStyleLbl="node3" presStyleIdx="0" presStyleCnt="4" custScaleX="221669" custScaleY="198448" custLinFactNeighborX="-85933" custLinFactNeighborY="78222"/>
      <dgm:spPr/>
      <dgm:t>
        <a:bodyPr/>
        <a:lstStyle/>
        <a:p>
          <a:endParaRPr lang="en-US"/>
        </a:p>
      </dgm:t>
    </dgm:pt>
    <dgm:pt modelId="{CBEE70AD-46B3-E54F-B8C7-D76A7F69609C}" type="pres">
      <dgm:prSet presAssocID="{BDEEAB74-5ED7-6B49-B0B9-A4B7A31C4A36}" presName="hierChild3" presStyleCnt="0"/>
      <dgm:spPr/>
      <dgm:t>
        <a:bodyPr/>
        <a:lstStyle/>
        <a:p>
          <a:endParaRPr lang="en-CA"/>
        </a:p>
      </dgm:t>
    </dgm:pt>
    <dgm:pt modelId="{11E3FB7E-F114-1C49-B4EA-AE5C9A87F3A5}" type="pres">
      <dgm:prSet presAssocID="{70CADEAC-58A5-CC46-BDDE-587489E25266}" presName="Name19" presStyleLbl="parChTrans1D3" presStyleIdx="1" presStyleCnt="4"/>
      <dgm:spPr/>
      <dgm:t>
        <a:bodyPr/>
        <a:lstStyle/>
        <a:p>
          <a:endParaRPr lang="en-US"/>
        </a:p>
      </dgm:t>
    </dgm:pt>
    <dgm:pt modelId="{835DBB5E-104D-2643-BB70-048B83F7EF7C}" type="pres">
      <dgm:prSet presAssocID="{D6B332ED-2006-1D4C-8683-F13654F78455}" presName="Name21" presStyleCnt="0"/>
      <dgm:spPr/>
      <dgm:t>
        <a:bodyPr/>
        <a:lstStyle/>
        <a:p>
          <a:endParaRPr lang="en-CA"/>
        </a:p>
      </dgm:t>
    </dgm:pt>
    <dgm:pt modelId="{E5A3E261-0D27-4A43-9FD7-4BB633332F5B}" type="pres">
      <dgm:prSet presAssocID="{D6B332ED-2006-1D4C-8683-F13654F78455}" presName="level2Shape" presStyleLbl="node3" presStyleIdx="1" presStyleCnt="4" custScaleX="216581" custScaleY="208199" custLinFactNeighborX="-80857" custLinFactNeighborY="78991"/>
      <dgm:spPr/>
      <dgm:t>
        <a:bodyPr/>
        <a:lstStyle/>
        <a:p>
          <a:endParaRPr lang="en-US"/>
        </a:p>
      </dgm:t>
    </dgm:pt>
    <dgm:pt modelId="{7C1364D3-6575-294B-ACFD-1825CDDBBA1D}" type="pres">
      <dgm:prSet presAssocID="{D6B332ED-2006-1D4C-8683-F13654F78455}" presName="hierChild3" presStyleCnt="0"/>
      <dgm:spPr/>
      <dgm:t>
        <a:bodyPr/>
        <a:lstStyle/>
        <a:p>
          <a:endParaRPr lang="en-CA"/>
        </a:p>
      </dgm:t>
    </dgm:pt>
    <dgm:pt modelId="{C853DA95-47E1-C74B-8836-D527F995A113}" type="pres">
      <dgm:prSet presAssocID="{A6CA26A8-6C01-194E-8C2A-D0478A039EA9}" presName="Name19" presStyleLbl="parChTrans1D2" presStyleIdx="1" presStyleCnt="2"/>
      <dgm:spPr/>
      <dgm:t>
        <a:bodyPr/>
        <a:lstStyle/>
        <a:p>
          <a:endParaRPr lang="en-US"/>
        </a:p>
      </dgm:t>
    </dgm:pt>
    <dgm:pt modelId="{85842C8C-F345-1249-A256-07545131F768}" type="pres">
      <dgm:prSet presAssocID="{CBCC3BC5-824A-A14F-B1CD-CFE7423DFB22}" presName="Name21" presStyleCnt="0"/>
      <dgm:spPr/>
      <dgm:t>
        <a:bodyPr/>
        <a:lstStyle/>
        <a:p>
          <a:endParaRPr lang="en-CA"/>
        </a:p>
      </dgm:t>
    </dgm:pt>
    <dgm:pt modelId="{267D66D2-A3A2-584D-BABB-08FF11D2B57F}" type="pres">
      <dgm:prSet presAssocID="{CBCC3BC5-824A-A14F-B1CD-CFE7423DFB22}" presName="level2Shape" presStyleLbl="node2" presStyleIdx="1" presStyleCnt="2" custScaleX="207180" custScaleY="246433" custLinFactNeighborX="2447" custLinFactNeighborY="-77624"/>
      <dgm:spPr/>
      <dgm:t>
        <a:bodyPr/>
        <a:lstStyle/>
        <a:p>
          <a:endParaRPr lang="en-US"/>
        </a:p>
      </dgm:t>
    </dgm:pt>
    <dgm:pt modelId="{BDC832EA-F056-AF49-AB23-22B6C6708CB8}" type="pres">
      <dgm:prSet presAssocID="{CBCC3BC5-824A-A14F-B1CD-CFE7423DFB22}" presName="hierChild3" presStyleCnt="0"/>
      <dgm:spPr/>
      <dgm:t>
        <a:bodyPr/>
        <a:lstStyle/>
        <a:p>
          <a:endParaRPr lang="en-CA"/>
        </a:p>
      </dgm:t>
    </dgm:pt>
    <dgm:pt modelId="{DBD93ED8-1B9B-DB44-A913-8328851211E5}" type="pres">
      <dgm:prSet presAssocID="{A2412383-6BD5-3A40-B30E-7DB65801B21B}" presName="Name19" presStyleLbl="parChTrans1D3" presStyleIdx="2" presStyleCnt="4"/>
      <dgm:spPr/>
      <dgm:t>
        <a:bodyPr/>
        <a:lstStyle/>
        <a:p>
          <a:endParaRPr lang="en-US"/>
        </a:p>
      </dgm:t>
    </dgm:pt>
    <dgm:pt modelId="{EDD0D90C-21CA-6845-A17D-E4685D66E304}" type="pres">
      <dgm:prSet presAssocID="{CF74C44B-8D43-8643-ABBC-56297A1682A2}" presName="Name21" presStyleCnt="0"/>
      <dgm:spPr/>
      <dgm:t>
        <a:bodyPr/>
        <a:lstStyle/>
        <a:p>
          <a:endParaRPr lang="en-CA"/>
        </a:p>
      </dgm:t>
    </dgm:pt>
    <dgm:pt modelId="{8F0B6C4E-0CB3-C244-BDA2-931DB33F8350}" type="pres">
      <dgm:prSet presAssocID="{CF74C44B-8D43-8643-ABBC-56297A1682A2}" presName="level2Shape" presStyleLbl="node3" presStyleIdx="2" presStyleCnt="4" custScaleX="254830" custScaleY="206478" custLinFactNeighborX="-27491" custLinFactNeighborY="76632"/>
      <dgm:spPr/>
      <dgm:t>
        <a:bodyPr/>
        <a:lstStyle/>
        <a:p>
          <a:endParaRPr lang="en-US"/>
        </a:p>
      </dgm:t>
    </dgm:pt>
    <dgm:pt modelId="{9523AC06-4B41-8B41-AD82-9AD32776A353}" type="pres">
      <dgm:prSet presAssocID="{CF74C44B-8D43-8643-ABBC-56297A1682A2}" presName="hierChild3" presStyleCnt="0"/>
      <dgm:spPr/>
      <dgm:t>
        <a:bodyPr/>
        <a:lstStyle/>
        <a:p>
          <a:endParaRPr lang="en-CA"/>
        </a:p>
      </dgm:t>
    </dgm:pt>
    <dgm:pt modelId="{3A6910F6-3716-8640-8E1E-C4207E3A6E20}" type="pres">
      <dgm:prSet presAssocID="{A19216CF-CD8F-FE43-9868-89FF52A3322F}" presName="Name19" presStyleLbl="parChTrans1D3" presStyleIdx="3" presStyleCnt="4"/>
      <dgm:spPr/>
      <dgm:t>
        <a:bodyPr/>
        <a:lstStyle/>
        <a:p>
          <a:endParaRPr lang="en-US"/>
        </a:p>
      </dgm:t>
    </dgm:pt>
    <dgm:pt modelId="{E05E45AF-566D-4141-9486-9D75F9C58722}" type="pres">
      <dgm:prSet presAssocID="{1EEA4722-0CCB-0C43-BB74-E4E7318C902B}" presName="Name21" presStyleCnt="0"/>
      <dgm:spPr/>
      <dgm:t>
        <a:bodyPr/>
        <a:lstStyle/>
        <a:p>
          <a:endParaRPr lang="en-CA"/>
        </a:p>
      </dgm:t>
    </dgm:pt>
    <dgm:pt modelId="{B06D3F4F-6D4F-E64B-AF9D-528D6755CE3A}" type="pres">
      <dgm:prSet presAssocID="{1EEA4722-0CCB-0C43-BB74-E4E7318C902B}" presName="level2Shape" presStyleLbl="node3" presStyleIdx="3" presStyleCnt="4" custScaleX="229325" custScaleY="213590" custLinFactNeighborY="77400"/>
      <dgm:spPr/>
      <dgm:t>
        <a:bodyPr/>
        <a:lstStyle/>
        <a:p>
          <a:endParaRPr lang="en-US"/>
        </a:p>
      </dgm:t>
    </dgm:pt>
    <dgm:pt modelId="{B2125983-47DD-7C4F-BA79-5A9E1E436681}" type="pres">
      <dgm:prSet presAssocID="{1EEA4722-0CCB-0C43-BB74-E4E7318C902B}" presName="hierChild3" presStyleCnt="0"/>
      <dgm:spPr/>
      <dgm:t>
        <a:bodyPr/>
        <a:lstStyle/>
        <a:p>
          <a:endParaRPr lang="en-CA"/>
        </a:p>
      </dgm:t>
    </dgm:pt>
    <dgm:pt modelId="{3F651FB9-E244-E546-BF8D-3F98BEBF258C}" type="pres">
      <dgm:prSet presAssocID="{4F987169-88F6-6246-B00E-60DC5ABFDCE0}" presName="bgShapesFlow" presStyleCnt="0"/>
      <dgm:spPr/>
      <dgm:t>
        <a:bodyPr/>
        <a:lstStyle/>
        <a:p>
          <a:endParaRPr lang="en-CA"/>
        </a:p>
      </dgm:t>
    </dgm:pt>
    <dgm:pt modelId="{D8491BF5-7187-0748-B5E7-1B6861C74F9A}" type="pres">
      <dgm:prSet presAssocID="{2816E717-1AB4-A146-9BDB-319BF1582C1B}" presName="rectComp" presStyleCnt="0"/>
      <dgm:spPr/>
      <dgm:t>
        <a:bodyPr/>
        <a:lstStyle/>
        <a:p>
          <a:endParaRPr lang="en-CA"/>
        </a:p>
      </dgm:t>
    </dgm:pt>
    <dgm:pt modelId="{2A6847B9-2284-AF48-B1CD-C3E34CDA20A7}" type="pres">
      <dgm:prSet presAssocID="{2816E717-1AB4-A146-9BDB-319BF1582C1B}" presName="bgRect" presStyleLbl="bgShp" presStyleIdx="0" presStyleCnt="3" custScaleY="64145" custLinFactNeighborY="-43482"/>
      <dgm:spPr/>
      <dgm:t>
        <a:bodyPr/>
        <a:lstStyle/>
        <a:p>
          <a:endParaRPr lang="en-US"/>
        </a:p>
      </dgm:t>
    </dgm:pt>
    <dgm:pt modelId="{D9AE1AA9-9C39-AA4D-9952-14E6058811A7}" type="pres">
      <dgm:prSet presAssocID="{2816E717-1AB4-A146-9BDB-319BF1582C1B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C3E171-10EA-0544-85D7-4E812BDC9068}" type="pres">
      <dgm:prSet presAssocID="{2816E717-1AB4-A146-9BDB-319BF1582C1B}" presName="spComp" presStyleCnt="0"/>
      <dgm:spPr/>
      <dgm:t>
        <a:bodyPr/>
        <a:lstStyle/>
        <a:p>
          <a:endParaRPr lang="en-CA"/>
        </a:p>
      </dgm:t>
    </dgm:pt>
    <dgm:pt modelId="{50CF9A93-33CD-0645-813E-88A9D84CC0C4}" type="pres">
      <dgm:prSet presAssocID="{2816E717-1AB4-A146-9BDB-319BF1582C1B}" presName="vSp" presStyleCnt="0"/>
      <dgm:spPr/>
      <dgm:t>
        <a:bodyPr/>
        <a:lstStyle/>
        <a:p>
          <a:endParaRPr lang="en-CA"/>
        </a:p>
      </dgm:t>
    </dgm:pt>
    <dgm:pt modelId="{37C52AC5-DDE9-F64B-8936-A64D23DB4A01}" type="pres">
      <dgm:prSet presAssocID="{E89DE5A9-3B24-ED42-B9D0-3B2253378FBB}" presName="rectComp" presStyleCnt="0"/>
      <dgm:spPr/>
      <dgm:t>
        <a:bodyPr/>
        <a:lstStyle/>
        <a:p>
          <a:endParaRPr lang="en-CA"/>
        </a:p>
      </dgm:t>
    </dgm:pt>
    <dgm:pt modelId="{10A1C185-EBCD-6445-8EE4-6BF50FFA6D3F}" type="pres">
      <dgm:prSet presAssocID="{E89DE5A9-3B24-ED42-B9D0-3B2253378FBB}" presName="bgRect" presStyleLbl="bgShp" presStyleIdx="1" presStyleCnt="3" custScaleY="63729" custLinFactY="38911" custLinFactNeighborY="100000"/>
      <dgm:spPr/>
      <dgm:t>
        <a:bodyPr/>
        <a:lstStyle/>
        <a:p>
          <a:endParaRPr lang="en-US"/>
        </a:p>
      </dgm:t>
    </dgm:pt>
    <dgm:pt modelId="{577F2EE9-BF1D-0C4C-8A5C-3B8E0CB9C141}" type="pres">
      <dgm:prSet presAssocID="{E89DE5A9-3B24-ED42-B9D0-3B2253378FBB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D598E6-4A9E-0A4F-8F9A-2478939A23C2}" type="pres">
      <dgm:prSet presAssocID="{E89DE5A9-3B24-ED42-B9D0-3B2253378FBB}" presName="spComp" presStyleCnt="0"/>
      <dgm:spPr/>
      <dgm:t>
        <a:bodyPr/>
        <a:lstStyle/>
        <a:p>
          <a:endParaRPr lang="en-CA"/>
        </a:p>
      </dgm:t>
    </dgm:pt>
    <dgm:pt modelId="{450C919F-645E-9042-B039-A29969DB268C}" type="pres">
      <dgm:prSet presAssocID="{E89DE5A9-3B24-ED42-B9D0-3B2253378FBB}" presName="vSp" presStyleCnt="0"/>
      <dgm:spPr/>
      <dgm:t>
        <a:bodyPr/>
        <a:lstStyle/>
        <a:p>
          <a:endParaRPr lang="en-CA"/>
        </a:p>
      </dgm:t>
    </dgm:pt>
    <dgm:pt modelId="{C29695F5-2EBF-BA4D-B9F4-C30B4AA279F6}" type="pres">
      <dgm:prSet presAssocID="{FE449B47-A33C-CA45-BAA2-5AD2D1D0E721}" presName="rectComp" presStyleCnt="0"/>
      <dgm:spPr/>
      <dgm:t>
        <a:bodyPr/>
        <a:lstStyle/>
        <a:p>
          <a:endParaRPr lang="en-CA"/>
        </a:p>
      </dgm:t>
    </dgm:pt>
    <dgm:pt modelId="{9473A564-2820-EB44-A1C8-1F1CCFDFF77F}" type="pres">
      <dgm:prSet presAssocID="{FE449B47-A33C-CA45-BAA2-5AD2D1D0E721}" presName="bgRect" presStyleLbl="bgShp" presStyleIdx="2" presStyleCnt="3" custScaleY="62476" custLinFactY="200000" custLinFactNeighborY="220112"/>
      <dgm:spPr/>
      <dgm:t>
        <a:bodyPr/>
        <a:lstStyle/>
        <a:p>
          <a:endParaRPr lang="en-US"/>
        </a:p>
      </dgm:t>
    </dgm:pt>
    <dgm:pt modelId="{E77BC8EE-39FB-4E48-9222-CB4076AAA700}" type="pres">
      <dgm:prSet presAssocID="{FE449B47-A33C-CA45-BAA2-5AD2D1D0E721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6E69E16-8C6F-8C41-BC8C-5DE62D4774AF}" type="presOf" srcId="{70CADEAC-58A5-CC46-BDDE-587489E25266}" destId="{11E3FB7E-F114-1C49-B4EA-AE5C9A87F3A5}" srcOrd="0" destOrd="0" presId="urn:microsoft.com/office/officeart/2005/8/layout/hierarchy6"/>
    <dgm:cxn modelId="{2B4A8940-96F5-7442-A0A5-1DA28C4D6ECD}" type="presOf" srcId="{6186504F-3AD6-B346-986B-D5708C4CF39D}" destId="{DEBD44FA-2481-A444-946F-DBF299524165}" srcOrd="0" destOrd="0" presId="urn:microsoft.com/office/officeart/2005/8/layout/hierarchy6"/>
    <dgm:cxn modelId="{8D928E9C-9A54-C74D-AAE3-5A2404E4EA8F}" type="presOf" srcId="{2816E717-1AB4-A146-9BDB-319BF1582C1B}" destId="{D9AE1AA9-9C39-AA4D-9952-14E6058811A7}" srcOrd="1" destOrd="0" presId="urn:microsoft.com/office/officeart/2005/8/layout/hierarchy6"/>
    <dgm:cxn modelId="{078E3C50-1989-8740-8840-B686E7769067}" srcId="{4F987169-88F6-6246-B00E-60DC5ABFDCE0}" destId="{08C3BC00-B193-3048-8EED-5F5786ED7F47}" srcOrd="0" destOrd="0" parTransId="{3E995553-0CDF-3041-92DB-DC87A03FAE7C}" sibTransId="{C1F268E2-E49C-5343-A7F2-3E97F31ACE2C}"/>
    <dgm:cxn modelId="{474DB892-4F1E-4C49-BA2E-221F9823079E}" srcId="{4F987169-88F6-6246-B00E-60DC5ABFDCE0}" destId="{E89DE5A9-3B24-ED42-B9D0-3B2253378FBB}" srcOrd="2" destOrd="0" parTransId="{E63B33B2-C7FA-E941-AD27-63A96C2C7E2B}" sibTransId="{22235635-780A-4C40-B745-7C9633E74727}"/>
    <dgm:cxn modelId="{12C8B682-2B03-E549-835A-09AE0A65A343}" type="presOf" srcId="{A2412383-6BD5-3A40-B30E-7DB65801B21B}" destId="{DBD93ED8-1B9B-DB44-A913-8328851211E5}" srcOrd="0" destOrd="0" presId="urn:microsoft.com/office/officeart/2005/8/layout/hierarchy6"/>
    <dgm:cxn modelId="{60D73963-D64E-E745-9CE3-E59E5B0E64B2}" type="presOf" srcId="{D6B332ED-2006-1D4C-8683-F13654F78455}" destId="{E5A3E261-0D27-4A43-9FD7-4BB633332F5B}" srcOrd="0" destOrd="0" presId="urn:microsoft.com/office/officeart/2005/8/layout/hierarchy6"/>
    <dgm:cxn modelId="{88B07CE8-0B55-F244-8FE0-3408279F01F6}" type="presOf" srcId="{BDEEAB74-5ED7-6B49-B0B9-A4B7A31C4A36}" destId="{1E3F8CC0-CD7E-6D40-B381-5F62F96758E1}" srcOrd="0" destOrd="0" presId="urn:microsoft.com/office/officeart/2005/8/layout/hierarchy6"/>
    <dgm:cxn modelId="{91BE9BA1-0907-2B44-B57F-14F6A7B3706D}" type="presOf" srcId="{2816E717-1AB4-A146-9BDB-319BF1582C1B}" destId="{2A6847B9-2284-AF48-B1CD-C3E34CDA20A7}" srcOrd="0" destOrd="0" presId="urn:microsoft.com/office/officeart/2005/8/layout/hierarchy6"/>
    <dgm:cxn modelId="{2645779C-6BF8-2441-A4F7-5C9DD89175BF}" srcId="{08C3BC00-B193-3048-8EED-5F5786ED7F47}" destId="{CBCC3BC5-824A-A14F-B1CD-CFE7423DFB22}" srcOrd="1" destOrd="0" parTransId="{A6CA26A8-6C01-194E-8C2A-D0478A039EA9}" sibTransId="{52A2DA9E-51C8-3143-9AE0-28E4DD9856C2}"/>
    <dgm:cxn modelId="{72520B1F-FDE9-9E44-801E-73781CCB4CB4}" srcId="{4F987169-88F6-6246-B00E-60DC5ABFDCE0}" destId="{2816E717-1AB4-A146-9BDB-319BF1582C1B}" srcOrd="1" destOrd="0" parTransId="{E26EA96B-6484-7E47-A78D-FCB2408C09FB}" sibTransId="{6CE6DBEB-73B9-EC41-8B16-75781E70A2C1}"/>
    <dgm:cxn modelId="{0025DD49-D829-DB40-801A-D9F1E7D97366}" type="presOf" srcId="{FE449B47-A33C-CA45-BAA2-5AD2D1D0E721}" destId="{9473A564-2820-EB44-A1C8-1F1CCFDFF77F}" srcOrd="0" destOrd="0" presId="urn:microsoft.com/office/officeart/2005/8/layout/hierarchy6"/>
    <dgm:cxn modelId="{58B7E02E-50BA-7341-9BD2-AFCE416DE177}" srcId="{08C3BC00-B193-3048-8EED-5F5786ED7F47}" destId="{35BFDD10-8716-6B4A-A603-1F603A1EE03F}" srcOrd="0" destOrd="0" parTransId="{17ADA335-36DF-C841-96C6-E1C6FFECF288}" sibTransId="{6621A28E-9FCF-DE42-B54F-F9B462AAF5B2}"/>
    <dgm:cxn modelId="{328DF5F3-3CEC-2C40-8F25-9C20EE9F4888}" srcId="{35BFDD10-8716-6B4A-A603-1F603A1EE03F}" destId="{D6B332ED-2006-1D4C-8683-F13654F78455}" srcOrd="1" destOrd="0" parTransId="{70CADEAC-58A5-CC46-BDDE-587489E25266}" sibTransId="{408CF62F-7E09-7E4C-A524-668470F69A23}"/>
    <dgm:cxn modelId="{D37D4FDA-24F5-DB46-A688-53FC941C9D3B}" srcId="{4F987169-88F6-6246-B00E-60DC5ABFDCE0}" destId="{FE449B47-A33C-CA45-BAA2-5AD2D1D0E721}" srcOrd="3" destOrd="0" parTransId="{5B3631D9-06A4-5C43-90EC-77C63085C10D}" sibTransId="{D3857959-9DE9-0B44-A470-4E9463EF8625}"/>
    <dgm:cxn modelId="{00E30CA5-9B54-5A45-9E7A-D59165327B9E}" type="presOf" srcId="{CF74C44B-8D43-8643-ABBC-56297A1682A2}" destId="{8F0B6C4E-0CB3-C244-BDA2-931DB33F8350}" srcOrd="0" destOrd="0" presId="urn:microsoft.com/office/officeart/2005/8/layout/hierarchy6"/>
    <dgm:cxn modelId="{F0372B21-B765-034B-95B7-DAE1963E781C}" type="presOf" srcId="{E89DE5A9-3B24-ED42-B9D0-3B2253378FBB}" destId="{10A1C185-EBCD-6445-8EE4-6BF50FFA6D3F}" srcOrd="0" destOrd="0" presId="urn:microsoft.com/office/officeart/2005/8/layout/hierarchy6"/>
    <dgm:cxn modelId="{86D2535E-E1D3-7144-9013-49CB7B605055}" type="presOf" srcId="{17ADA335-36DF-C841-96C6-E1C6FFECF288}" destId="{ABF40B5B-A5F2-544A-8D5C-2B6CA00F89D2}" srcOrd="0" destOrd="0" presId="urn:microsoft.com/office/officeart/2005/8/layout/hierarchy6"/>
    <dgm:cxn modelId="{DE49E2E5-20BC-B248-B226-A275F4BB9B65}" srcId="{CBCC3BC5-824A-A14F-B1CD-CFE7423DFB22}" destId="{CF74C44B-8D43-8643-ABBC-56297A1682A2}" srcOrd="0" destOrd="0" parTransId="{A2412383-6BD5-3A40-B30E-7DB65801B21B}" sibTransId="{7A2EB950-3047-544C-A7B8-B6755F543A77}"/>
    <dgm:cxn modelId="{9851D9AB-851C-024C-AB35-71393D3A0F8F}" type="presOf" srcId="{1EEA4722-0CCB-0C43-BB74-E4E7318C902B}" destId="{B06D3F4F-6D4F-E64B-AF9D-528D6755CE3A}" srcOrd="0" destOrd="0" presId="urn:microsoft.com/office/officeart/2005/8/layout/hierarchy6"/>
    <dgm:cxn modelId="{140929D1-B0FC-A347-962B-BDE6985D40E0}" type="presOf" srcId="{A6CA26A8-6C01-194E-8C2A-D0478A039EA9}" destId="{C853DA95-47E1-C74B-8836-D527F995A113}" srcOrd="0" destOrd="0" presId="urn:microsoft.com/office/officeart/2005/8/layout/hierarchy6"/>
    <dgm:cxn modelId="{386C4DD1-5AEA-E942-90D6-F1551C3E52CD}" type="presOf" srcId="{35BFDD10-8716-6B4A-A603-1F603A1EE03F}" destId="{6424DEAA-9C47-2244-AE6A-0EAAA7EF5FB8}" srcOrd="0" destOrd="0" presId="urn:microsoft.com/office/officeart/2005/8/layout/hierarchy6"/>
    <dgm:cxn modelId="{D54BC526-6914-F349-9119-EEAF39A2E168}" type="presOf" srcId="{A19216CF-CD8F-FE43-9868-89FF52A3322F}" destId="{3A6910F6-3716-8640-8E1E-C4207E3A6E20}" srcOrd="0" destOrd="0" presId="urn:microsoft.com/office/officeart/2005/8/layout/hierarchy6"/>
    <dgm:cxn modelId="{4D1CE179-2141-FA4B-83D1-CC4CD73BB221}" type="presOf" srcId="{CBCC3BC5-824A-A14F-B1CD-CFE7423DFB22}" destId="{267D66D2-A3A2-584D-BABB-08FF11D2B57F}" srcOrd="0" destOrd="0" presId="urn:microsoft.com/office/officeart/2005/8/layout/hierarchy6"/>
    <dgm:cxn modelId="{5B4D1F52-ACBD-EF47-9DF8-9CDD29F15399}" srcId="{35BFDD10-8716-6B4A-A603-1F603A1EE03F}" destId="{BDEEAB74-5ED7-6B49-B0B9-A4B7A31C4A36}" srcOrd="0" destOrd="0" parTransId="{6186504F-3AD6-B346-986B-D5708C4CF39D}" sibTransId="{AF985481-1F3B-4F42-BC07-EE6620AE252C}"/>
    <dgm:cxn modelId="{AB645539-4C0A-CC4A-84BA-195B7B841CB6}" srcId="{CBCC3BC5-824A-A14F-B1CD-CFE7423DFB22}" destId="{1EEA4722-0CCB-0C43-BB74-E4E7318C902B}" srcOrd="1" destOrd="0" parTransId="{A19216CF-CD8F-FE43-9868-89FF52A3322F}" sibTransId="{26A15E0B-A0B1-AA4B-9A7A-4F9E4777CEAD}"/>
    <dgm:cxn modelId="{F395459F-7914-E641-AEC8-59B5A7C90F60}" type="presOf" srcId="{E89DE5A9-3B24-ED42-B9D0-3B2253378FBB}" destId="{577F2EE9-BF1D-0C4C-8A5C-3B8E0CB9C141}" srcOrd="1" destOrd="0" presId="urn:microsoft.com/office/officeart/2005/8/layout/hierarchy6"/>
    <dgm:cxn modelId="{1DDE96EE-0A5C-2C40-8BBC-30F3A15DFAB5}" type="presOf" srcId="{FE449B47-A33C-CA45-BAA2-5AD2D1D0E721}" destId="{E77BC8EE-39FB-4E48-9222-CB4076AAA700}" srcOrd="1" destOrd="0" presId="urn:microsoft.com/office/officeart/2005/8/layout/hierarchy6"/>
    <dgm:cxn modelId="{D5B4734C-A8F3-6944-A1B7-2E033FBE8B77}" type="presOf" srcId="{4F987169-88F6-6246-B00E-60DC5ABFDCE0}" destId="{B1D09552-B1AF-C64A-A0DD-DDEE88F83645}" srcOrd="0" destOrd="0" presId="urn:microsoft.com/office/officeart/2005/8/layout/hierarchy6"/>
    <dgm:cxn modelId="{385B2368-31FC-474C-BDC8-147D62B4B250}" type="presOf" srcId="{08C3BC00-B193-3048-8EED-5F5786ED7F47}" destId="{981E32F9-E2D0-284B-8690-0B26A3BB5E07}" srcOrd="0" destOrd="0" presId="urn:microsoft.com/office/officeart/2005/8/layout/hierarchy6"/>
    <dgm:cxn modelId="{057E68C8-4F19-CD43-A2C6-61C4B75D3FE8}" type="presParOf" srcId="{B1D09552-B1AF-C64A-A0DD-DDEE88F83645}" destId="{25E06414-69C1-5348-9CFC-C5811E6B21D9}" srcOrd="0" destOrd="0" presId="urn:microsoft.com/office/officeart/2005/8/layout/hierarchy6"/>
    <dgm:cxn modelId="{D4BCB95D-2A8F-CC4A-A1F2-46056CD47290}" type="presParOf" srcId="{25E06414-69C1-5348-9CFC-C5811E6B21D9}" destId="{BD6A00BD-5873-854B-B7B1-DCF892858C67}" srcOrd="0" destOrd="0" presId="urn:microsoft.com/office/officeart/2005/8/layout/hierarchy6"/>
    <dgm:cxn modelId="{80FE396D-0757-8649-B6F2-9C96A65E3F1D}" type="presParOf" srcId="{25E06414-69C1-5348-9CFC-C5811E6B21D9}" destId="{828C4D4D-BCBE-074A-ABD0-037746DAF10C}" srcOrd="1" destOrd="0" presId="urn:microsoft.com/office/officeart/2005/8/layout/hierarchy6"/>
    <dgm:cxn modelId="{EA71C5A4-8094-A84F-88E2-2BAE4900BC7F}" type="presParOf" srcId="{828C4D4D-BCBE-074A-ABD0-037746DAF10C}" destId="{3D44F6E9-F87D-7E4C-AD46-25560A1C0C7F}" srcOrd="0" destOrd="0" presId="urn:microsoft.com/office/officeart/2005/8/layout/hierarchy6"/>
    <dgm:cxn modelId="{0CC166C6-7B9D-3F4C-9D5E-03139D02A2B5}" type="presParOf" srcId="{3D44F6E9-F87D-7E4C-AD46-25560A1C0C7F}" destId="{981E32F9-E2D0-284B-8690-0B26A3BB5E07}" srcOrd="0" destOrd="0" presId="urn:microsoft.com/office/officeart/2005/8/layout/hierarchy6"/>
    <dgm:cxn modelId="{1EAF2FD2-424E-194B-8227-85DA8E1AAF24}" type="presParOf" srcId="{3D44F6E9-F87D-7E4C-AD46-25560A1C0C7F}" destId="{B32D0193-C046-304A-BFCE-A0AD7DE91FD8}" srcOrd="1" destOrd="0" presId="urn:microsoft.com/office/officeart/2005/8/layout/hierarchy6"/>
    <dgm:cxn modelId="{87CE1BF7-D62B-3842-BC9E-4293E11C43D9}" type="presParOf" srcId="{B32D0193-C046-304A-BFCE-A0AD7DE91FD8}" destId="{ABF40B5B-A5F2-544A-8D5C-2B6CA00F89D2}" srcOrd="0" destOrd="0" presId="urn:microsoft.com/office/officeart/2005/8/layout/hierarchy6"/>
    <dgm:cxn modelId="{A8719673-F22B-F547-8E24-309A2B1FC860}" type="presParOf" srcId="{B32D0193-C046-304A-BFCE-A0AD7DE91FD8}" destId="{F9FAADCE-E499-1C4D-997B-9E85F3CB990F}" srcOrd="1" destOrd="0" presId="urn:microsoft.com/office/officeart/2005/8/layout/hierarchy6"/>
    <dgm:cxn modelId="{CAFAA040-22A0-EF4A-970C-817412C78509}" type="presParOf" srcId="{F9FAADCE-E499-1C4D-997B-9E85F3CB990F}" destId="{6424DEAA-9C47-2244-AE6A-0EAAA7EF5FB8}" srcOrd="0" destOrd="0" presId="urn:microsoft.com/office/officeart/2005/8/layout/hierarchy6"/>
    <dgm:cxn modelId="{069EF53E-376A-1047-BE58-9EC070BB6E35}" type="presParOf" srcId="{F9FAADCE-E499-1C4D-997B-9E85F3CB990F}" destId="{EF5591F6-4626-5A40-B4B4-06C4AE18C8DE}" srcOrd="1" destOrd="0" presId="urn:microsoft.com/office/officeart/2005/8/layout/hierarchy6"/>
    <dgm:cxn modelId="{80B47096-E9EE-A44D-B6BE-9E7A622CC0E9}" type="presParOf" srcId="{EF5591F6-4626-5A40-B4B4-06C4AE18C8DE}" destId="{DEBD44FA-2481-A444-946F-DBF299524165}" srcOrd="0" destOrd="0" presId="urn:microsoft.com/office/officeart/2005/8/layout/hierarchy6"/>
    <dgm:cxn modelId="{F26E011B-66DF-9945-AD48-8F51CE05E8E3}" type="presParOf" srcId="{EF5591F6-4626-5A40-B4B4-06C4AE18C8DE}" destId="{849098A7-C71B-E647-9F4F-1F07F6D1694F}" srcOrd="1" destOrd="0" presId="urn:microsoft.com/office/officeart/2005/8/layout/hierarchy6"/>
    <dgm:cxn modelId="{13CF226A-4DA6-F449-A848-1F646F95C103}" type="presParOf" srcId="{849098A7-C71B-E647-9F4F-1F07F6D1694F}" destId="{1E3F8CC0-CD7E-6D40-B381-5F62F96758E1}" srcOrd="0" destOrd="0" presId="urn:microsoft.com/office/officeart/2005/8/layout/hierarchy6"/>
    <dgm:cxn modelId="{AB625235-3B11-BD4F-967F-CD9C1134FA67}" type="presParOf" srcId="{849098A7-C71B-E647-9F4F-1F07F6D1694F}" destId="{CBEE70AD-46B3-E54F-B8C7-D76A7F69609C}" srcOrd="1" destOrd="0" presId="urn:microsoft.com/office/officeart/2005/8/layout/hierarchy6"/>
    <dgm:cxn modelId="{812D2A61-5FD8-3242-ADBF-43B4BBF17974}" type="presParOf" srcId="{EF5591F6-4626-5A40-B4B4-06C4AE18C8DE}" destId="{11E3FB7E-F114-1C49-B4EA-AE5C9A87F3A5}" srcOrd="2" destOrd="0" presId="urn:microsoft.com/office/officeart/2005/8/layout/hierarchy6"/>
    <dgm:cxn modelId="{5A2709F6-6CC1-CE4D-99D7-AD4E6422628B}" type="presParOf" srcId="{EF5591F6-4626-5A40-B4B4-06C4AE18C8DE}" destId="{835DBB5E-104D-2643-BB70-048B83F7EF7C}" srcOrd="3" destOrd="0" presId="urn:microsoft.com/office/officeart/2005/8/layout/hierarchy6"/>
    <dgm:cxn modelId="{462146B0-8F92-6048-A3C4-8579169DA0D8}" type="presParOf" srcId="{835DBB5E-104D-2643-BB70-048B83F7EF7C}" destId="{E5A3E261-0D27-4A43-9FD7-4BB633332F5B}" srcOrd="0" destOrd="0" presId="urn:microsoft.com/office/officeart/2005/8/layout/hierarchy6"/>
    <dgm:cxn modelId="{1575C716-4883-7745-A71C-4AC76FEEE381}" type="presParOf" srcId="{835DBB5E-104D-2643-BB70-048B83F7EF7C}" destId="{7C1364D3-6575-294B-ACFD-1825CDDBBA1D}" srcOrd="1" destOrd="0" presId="urn:microsoft.com/office/officeart/2005/8/layout/hierarchy6"/>
    <dgm:cxn modelId="{E32C8443-6CB6-D44C-B926-F0E00812CC67}" type="presParOf" srcId="{B32D0193-C046-304A-BFCE-A0AD7DE91FD8}" destId="{C853DA95-47E1-C74B-8836-D527F995A113}" srcOrd="2" destOrd="0" presId="urn:microsoft.com/office/officeart/2005/8/layout/hierarchy6"/>
    <dgm:cxn modelId="{06871F1D-30BB-DF43-8EF6-1BD0B98C9963}" type="presParOf" srcId="{B32D0193-C046-304A-BFCE-A0AD7DE91FD8}" destId="{85842C8C-F345-1249-A256-07545131F768}" srcOrd="3" destOrd="0" presId="urn:microsoft.com/office/officeart/2005/8/layout/hierarchy6"/>
    <dgm:cxn modelId="{C5F2E51E-6F7F-CE40-BA95-A9B717A8D87D}" type="presParOf" srcId="{85842C8C-F345-1249-A256-07545131F768}" destId="{267D66D2-A3A2-584D-BABB-08FF11D2B57F}" srcOrd="0" destOrd="0" presId="urn:microsoft.com/office/officeart/2005/8/layout/hierarchy6"/>
    <dgm:cxn modelId="{A1777BC6-DBCC-C94F-B1CB-9D7F48BC21DC}" type="presParOf" srcId="{85842C8C-F345-1249-A256-07545131F768}" destId="{BDC832EA-F056-AF49-AB23-22B6C6708CB8}" srcOrd="1" destOrd="0" presId="urn:microsoft.com/office/officeart/2005/8/layout/hierarchy6"/>
    <dgm:cxn modelId="{671E8AB3-CF9C-7944-BEC6-956D97E5AF56}" type="presParOf" srcId="{BDC832EA-F056-AF49-AB23-22B6C6708CB8}" destId="{DBD93ED8-1B9B-DB44-A913-8328851211E5}" srcOrd="0" destOrd="0" presId="urn:microsoft.com/office/officeart/2005/8/layout/hierarchy6"/>
    <dgm:cxn modelId="{69434E0A-59B6-3D4C-9DE7-6D65B558D31E}" type="presParOf" srcId="{BDC832EA-F056-AF49-AB23-22B6C6708CB8}" destId="{EDD0D90C-21CA-6845-A17D-E4685D66E304}" srcOrd="1" destOrd="0" presId="urn:microsoft.com/office/officeart/2005/8/layout/hierarchy6"/>
    <dgm:cxn modelId="{E79E0AD8-E12E-8D4C-9CE8-A48474347290}" type="presParOf" srcId="{EDD0D90C-21CA-6845-A17D-E4685D66E304}" destId="{8F0B6C4E-0CB3-C244-BDA2-931DB33F8350}" srcOrd="0" destOrd="0" presId="urn:microsoft.com/office/officeart/2005/8/layout/hierarchy6"/>
    <dgm:cxn modelId="{422FE64A-790B-B44D-BAF4-EA93ABD8D5C0}" type="presParOf" srcId="{EDD0D90C-21CA-6845-A17D-E4685D66E304}" destId="{9523AC06-4B41-8B41-AD82-9AD32776A353}" srcOrd="1" destOrd="0" presId="urn:microsoft.com/office/officeart/2005/8/layout/hierarchy6"/>
    <dgm:cxn modelId="{FC0D2C89-F235-5E40-B87A-A0D15E51FFD6}" type="presParOf" srcId="{BDC832EA-F056-AF49-AB23-22B6C6708CB8}" destId="{3A6910F6-3716-8640-8E1E-C4207E3A6E20}" srcOrd="2" destOrd="0" presId="urn:microsoft.com/office/officeart/2005/8/layout/hierarchy6"/>
    <dgm:cxn modelId="{DEA56091-A1C3-134C-9C4C-122437E80499}" type="presParOf" srcId="{BDC832EA-F056-AF49-AB23-22B6C6708CB8}" destId="{E05E45AF-566D-4141-9486-9D75F9C58722}" srcOrd="3" destOrd="0" presId="urn:microsoft.com/office/officeart/2005/8/layout/hierarchy6"/>
    <dgm:cxn modelId="{6394E003-6D6E-CB4E-80B2-B1F12F441810}" type="presParOf" srcId="{E05E45AF-566D-4141-9486-9D75F9C58722}" destId="{B06D3F4F-6D4F-E64B-AF9D-528D6755CE3A}" srcOrd="0" destOrd="0" presId="urn:microsoft.com/office/officeart/2005/8/layout/hierarchy6"/>
    <dgm:cxn modelId="{54371C31-1B1E-B446-B896-129B56E56F42}" type="presParOf" srcId="{E05E45AF-566D-4141-9486-9D75F9C58722}" destId="{B2125983-47DD-7C4F-BA79-5A9E1E436681}" srcOrd="1" destOrd="0" presId="urn:microsoft.com/office/officeart/2005/8/layout/hierarchy6"/>
    <dgm:cxn modelId="{F7554136-27CD-3C4D-BB46-15D91B816229}" type="presParOf" srcId="{B1D09552-B1AF-C64A-A0DD-DDEE88F83645}" destId="{3F651FB9-E244-E546-BF8D-3F98BEBF258C}" srcOrd="1" destOrd="0" presId="urn:microsoft.com/office/officeart/2005/8/layout/hierarchy6"/>
    <dgm:cxn modelId="{B2454D2F-B66A-A940-B9ED-8ACD6A9F95AE}" type="presParOf" srcId="{3F651FB9-E244-E546-BF8D-3F98BEBF258C}" destId="{D8491BF5-7187-0748-B5E7-1B6861C74F9A}" srcOrd="0" destOrd="0" presId="urn:microsoft.com/office/officeart/2005/8/layout/hierarchy6"/>
    <dgm:cxn modelId="{EAB51EE7-9D35-5746-BD87-6BEDB60066DF}" type="presParOf" srcId="{D8491BF5-7187-0748-B5E7-1B6861C74F9A}" destId="{2A6847B9-2284-AF48-B1CD-C3E34CDA20A7}" srcOrd="0" destOrd="0" presId="urn:microsoft.com/office/officeart/2005/8/layout/hierarchy6"/>
    <dgm:cxn modelId="{96E1EA5A-9562-204E-B7E8-DE4258DE1EEA}" type="presParOf" srcId="{D8491BF5-7187-0748-B5E7-1B6861C74F9A}" destId="{D9AE1AA9-9C39-AA4D-9952-14E6058811A7}" srcOrd="1" destOrd="0" presId="urn:microsoft.com/office/officeart/2005/8/layout/hierarchy6"/>
    <dgm:cxn modelId="{D5740101-50D5-5248-A0C1-32ED9F7E8208}" type="presParOf" srcId="{3F651FB9-E244-E546-BF8D-3F98BEBF258C}" destId="{5CC3E171-10EA-0544-85D7-4E812BDC9068}" srcOrd="1" destOrd="0" presId="urn:microsoft.com/office/officeart/2005/8/layout/hierarchy6"/>
    <dgm:cxn modelId="{969F60AF-51F9-ED40-8F2E-FE80AE1A9733}" type="presParOf" srcId="{5CC3E171-10EA-0544-85D7-4E812BDC9068}" destId="{50CF9A93-33CD-0645-813E-88A9D84CC0C4}" srcOrd="0" destOrd="0" presId="urn:microsoft.com/office/officeart/2005/8/layout/hierarchy6"/>
    <dgm:cxn modelId="{88C2DB71-36E0-6F40-8FC4-3E935F367F9F}" type="presParOf" srcId="{3F651FB9-E244-E546-BF8D-3F98BEBF258C}" destId="{37C52AC5-DDE9-F64B-8936-A64D23DB4A01}" srcOrd="2" destOrd="0" presId="urn:microsoft.com/office/officeart/2005/8/layout/hierarchy6"/>
    <dgm:cxn modelId="{3F9DBC2F-5BF6-8E49-AC65-4590DA04E804}" type="presParOf" srcId="{37C52AC5-DDE9-F64B-8936-A64D23DB4A01}" destId="{10A1C185-EBCD-6445-8EE4-6BF50FFA6D3F}" srcOrd="0" destOrd="0" presId="urn:microsoft.com/office/officeart/2005/8/layout/hierarchy6"/>
    <dgm:cxn modelId="{7B263F15-83A3-8547-93F8-9BBA038EA526}" type="presParOf" srcId="{37C52AC5-DDE9-F64B-8936-A64D23DB4A01}" destId="{577F2EE9-BF1D-0C4C-8A5C-3B8E0CB9C141}" srcOrd="1" destOrd="0" presId="urn:microsoft.com/office/officeart/2005/8/layout/hierarchy6"/>
    <dgm:cxn modelId="{F75BA3FF-C487-1D4D-870B-B075A5B0E53C}" type="presParOf" srcId="{3F651FB9-E244-E546-BF8D-3F98BEBF258C}" destId="{6FD598E6-4A9E-0A4F-8F9A-2478939A23C2}" srcOrd="3" destOrd="0" presId="urn:microsoft.com/office/officeart/2005/8/layout/hierarchy6"/>
    <dgm:cxn modelId="{B2016363-8E72-6E47-89EA-675BF33C6C46}" type="presParOf" srcId="{6FD598E6-4A9E-0A4F-8F9A-2478939A23C2}" destId="{450C919F-645E-9042-B039-A29969DB268C}" srcOrd="0" destOrd="0" presId="urn:microsoft.com/office/officeart/2005/8/layout/hierarchy6"/>
    <dgm:cxn modelId="{C4FBD453-8FD3-7843-A44B-96E296BA3C2E}" type="presParOf" srcId="{3F651FB9-E244-E546-BF8D-3F98BEBF258C}" destId="{C29695F5-2EBF-BA4D-B9F4-C30B4AA279F6}" srcOrd="4" destOrd="0" presId="urn:microsoft.com/office/officeart/2005/8/layout/hierarchy6"/>
    <dgm:cxn modelId="{726FA184-2DE1-7348-97D5-5A46E2A1AFF2}" type="presParOf" srcId="{C29695F5-2EBF-BA4D-B9F4-C30B4AA279F6}" destId="{9473A564-2820-EB44-A1C8-1F1CCFDFF77F}" srcOrd="0" destOrd="0" presId="urn:microsoft.com/office/officeart/2005/8/layout/hierarchy6"/>
    <dgm:cxn modelId="{C8997A27-31ED-F84E-8094-E671B49575BB}" type="presParOf" srcId="{C29695F5-2EBF-BA4D-B9F4-C30B4AA279F6}" destId="{E77BC8EE-39FB-4E48-9222-CB4076AAA700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21239D-AA4D-A941-BFC4-78C4B3D85282}">
      <dsp:nvSpPr>
        <dsp:cNvPr id="0" name=""/>
        <dsp:cNvSpPr/>
      </dsp:nvSpPr>
      <dsp:spPr>
        <a:xfrm>
          <a:off x="1301017" y="1636"/>
          <a:ext cx="2261294" cy="1907873"/>
        </a:xfrm>
        <a:prstGeom prst="ellipse">
          <a:avLst/>
        </a:prstGeom>
        <a:gradFill flip="none" rotWithShape="1">
          <a:gsLst>
            <a:gs pos="0">
              <a:srgbClr val="3E7DC4"/>
            </a:gs>
            <a:gs pos="100000">
              <a:srgbClr val="FFFFFF"/>
            </a:gs>
          </a:gsLst>
          <a:lin ang="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000000"/>
              </a:solidFill>
            </a:rPr>
            <a:t>… the organization’s objectives and resources</a:t>
          </a:r>
          <a:endParaRPr lang="en-US" sz="1800" b="1" kern="1200" dirty="0">
            <a:solidFill>
              <a:srgbClr val="000000"/>
            </a:solidFill>
          </a:endParaRPr>
        </a:p>
      </dsp:txBody>
      <dsp:txXfrm>
        <a:off x="1632176" y="281038"/>
        <a:ext cx="1598976" cy="1349069"/>
      </dsp:txXfrm>
    </dsp:sp>
    <dsp:sp modelId="{1637166A-1BC9-9A44-8B6F-726CF9CDA4AA}">
      <dsp:nvSpPr>
        <dsp:cNvPr id="0" name=""/>
        <dsp:cNvSpPr/>
      </dsp:nvSpPr>
      <dsp:spPr>
        <a:xfrm>
          <a:off x="2248867" y="1979171"/>
          <a:ext cx="313741" cy="346512"/>
        </a:xfrm>
        <a:prstGeom prst="mathPlus">
          <a:avLst/>
        </a:prstGeom>
        <a:solidFill>
          <a:srgbClr val="66437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290453" y="2115531"/>
        <a:ext cx="230569" cy="73792"/>
      </dsp:txXfrm>
    </dsp:sp>
    <dsp:sp modelId="{1EFC9003-28CD-7446-95F2-D7CEE97BF5B0}">
      <dsp:nvSpPr>
        <dsp:cNvPr id="0" name=""/>
        <dsp:cNvSpPr/>
      </dsp:nvSpPr>
      <dsp:spPr>
        <a:xfrm>
          <a:off x="1275082" y="2395345"/>
          <a:ext cx="2261312" cy="1984518"/>
        </a:xfrm>
        <a:prstGeom prst="ellipse">
          <a:avLst/>
        </a:prstGeom>
        <a:gradFill flip="none" rotWithShape="1">
          <a:gsLst>
            <a:gs pos="0">
              <a:srgbClr val="E9DAF5"/>
            </a:gs>
            <a:gs pos="100000">
              <a:schemeClr val="bg1"/>
            </a:gs>
          </a:gsLst>
          <a:lin ang="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>
              <a:solidFill>
                <a:srgbClr val="000000"/>
              </a:solidFill>
            </a:rPr>
            <a:t>… evolving market opportunities</a:t>
          </a:r>
          <a:endParaRPr lang="en-US" sz="2100" b="1" kern="1200" dirty="0">
            <a:solidFill>
              <a:srgbClr val="000000"/>
            </a:solidFill>
          </a:endParaRPr>
        </a:p>
      </dsp:txBody>
      <dsp:txXfrm>
        <a:off x="1606243" y="2685971"/>
        <a:ext cx="1598990" cy="1403266"/>
      </dsp:txXfrm>
    </dsp:sp>
    <dsp:sp modelId="{F378BB78-EB5C-0042-AA7D-495B2B3EDB05}">
      <dsp:nvSpPr>
        <dsp:cNvPr id="0" name=""/>
        <dsp:cNvSpPr/>
      </dsp:nvSpPr>
      <dsp:spPr>
        <a:xfrm>
          <a:off x="3254385" y="2007480"/>
          <a:ext cx="755534" cy="319139"/>
        </a:xfrm>
        <a:prstGeom prst="rightArrow">
          <a:avLst>
            <a:gd name="adj1" fmla="val 60000"/>
            <a:gd name="adj2" fmla="val 50000"/>
          </a:avLst>
        </a:prstGeom>
        <a:solidFill>
          <a:srgbClr val="0C5FA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254385" y="2071308"/>
        <a:ext cx="659792" cy="191483"/>
      </dsp:txXfrm>
    </dsp:sp>
    <dsp:sp modelId="{6FAEB81A-EECE-784A-9D52-AA278AC1D650}">
      <dsp:nvSpPr>
        <dsp:cNvPr id="0" name=""/>
        <dsp:cNvSpPr/>
      </dsp:nvSpPr>
      <dsp:spPr>
        <a:xfrm>
          <a:off x="4127339" y="1332847"/>
          <a:ext cx="1715805" cy="1715805"/>
        </a:xfrm>
        <a:prstGeom prst="ellipse">
          <a:avLst/>
        </a:prstGeom>
        <a:gradFill flip="none" rotWithShape="1">
          <a:gsLst>
            <a:gs pos="0">
              <a:srgbClr val="66437C"/>
            </a:gs>
            <a:gs pos="100000">
              <a:srgbClr val="FFFFFF"/>
            </a:gs>
          </a:gsLst>
          <a:lin ang="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000000"/>
              </a:solidFill>
            </a:rPr>
            <a:t>Strategic planning</a:t>
          </a:r>
          <a:endParaRPr lang="en-US" sz="2500" b="1" kern="1200" dirty="0">
            <a:solidFill>
              <a:srgbClr val="000000"/>
            </a:solidFill>
          </a:endParaRPr>
        </a:p>
      </dsp:txBody>
      <dsp:txXfrm>
        <a:off x="4378613" y="1584121"/>
        <a:ext cx="1213257" cy="12132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73A564-2820-EB44-A1C8-1F1CCFDFF77F}">
      <dsp:nvSpPr>
        <dsp:cNvPr id="0" name=""/>
        <dsp:cNvSpPr/>
      </dsp:nvSpPr>
      <dsp:spPr>
        <a:xfrm>
          <a:off x="0" y="3507380"/>
          <a:ext cx="7731864" cy="259453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Marketing</a:t>
          </a:r>
          <a:endParaRPr lang="en-US" sz="2000" b="1" kern="1200" dirty="0"/>
        </a:p>
      </dsp:txBody>
      <dsp:txXfrm>
        <a:off x="0" y="3507380"/>
        <a:ext cx="2319559" cy="259453"/>
      </dsp:txXfrm>
    </dsp:sp>
    <dsp:sp modelId="{10A1C185-EBCD-6445-8EE4-6BF50FFA6D3F}">
      <dsp:nvSpPr>
        <dsp:cNvPr id="0" name=""/>
        <dsp:cNvSpPr/>
      </dsp:nvSpPr>
      <dsp:spPr>
        <a:xfrm>
          <a:off x="0" y="2005721"/>
          <a:ext cx="7731864" cy="264657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Business Unit</a:t>
          </a:r>
          <a:endParaRPr lang="en-US" sz="2000" b="1" kern="1200" dirty="0"/>
        </a:p>
      </dsp:txBody>
      <dsp:txXfrm>
        <a:off x="0" y="2005721"/>
        <a:ext cx="2319559" cy="264657"/>
      </dsp:txXfrm>
    </dsp:sp>
    <dsp:sp modelId="{2A6847B9-2284-AF48-B1CD-C3E34CDA20A7}">
      <dsp:nvSpPr>
        <dsp:cNvPr id="0" name=""/>
        <dsp:cNvSpPr/>
      </dsp:nvSpPr>
      <dsp:spPr>
        <a:xfrm>
          <a:off x="0" y="912670"/>
          <a:ext cx="7731864" cy="26638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Corporate</a:t>
          </a:r>
          <a:endParaRPr lang="en-US" sz="2000" b="1" kern="1200" dirty="0"/>
        </a:p>
      </dsp:txBody>
      <dsp:txXfrm>
        <a:off x="0" y="912670"/>
        <a:ext cx="2319559" cy="266384"/>
      </dsp:txXfrm>
    </dsp:sp>
    <dsp:sp modelId="{981E32F9-E2D0-284B-8690-0B26A3BB5E07}">
      <dsp:nvSpPr>
        <dsp:cNvPr id="0" name=""/>
        <dsp:cNvSpPr/>
      </dsp:nvSpPr>
      <dsp:spPr>
        <a:xfrm>
          <a:off x="4125064" y="736057"/>
          <a:ext cx="1425509" cy="7546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Corporate Planning</a:t>
          </a:r>
          <a:endParaRPr lang="en-US" sz="2000" b="1" kern="1200" dirty="0"/>
        </a:p>
      </dsp:txBody>
      <dsp:txXfrm>
        <a:off x="4147166" y="758159"/>
        <a:ext cx="1381305" cy="710408"/>
      </dsp:txXfrm>
    </dsp:sp>
    <dsp:sp modelId="{ABF40B5B-A5F2-544A-8D5C-2B6CA00F89D2}">
      <dsp:nvSpPr>
        <dsp:cNvPr id="0" name=""/>
        <dsp:cNvSpPr/>
      </dsp:nvSpPr>
      <dsp:spPr>
        <a:xfrm>
          <a:off x="3063029" y="1490669"/>
          <a:ext cx="1774789" cy="261581"/>
        </a:xfrm>
        <a:custGeom>
          <a:avLst/>
          <a:gdLst/>
          <a:ahLst/>
          <a:cxnLst/>
          <a:rect l="0" t="0" r="0" b="0"/>
          <a:pathLst>
            <a:path>
              <a:moveTo>
                <a:pt x="1774789" y="0"/>
              </a:moveTo>
              <a:lnTo>
                <a:pt x="1774789" y="130790"/>
              </a:lnTo>
              <a:lnTo>
                <a:pt x="0" y="130790"/>
              </a:lnTo>
              <a:lnTo>
                <a:pt x="0" y="261581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24DEAA-9C47-2244-AE6A-0EAAA7EF5FB8}">
      <dsp:nvSpPr>
        <dsp:cNvPr id="0" name=""/>
        <dsp:cNvSpPr/>
      </dsp:nvSpPr>
      <dsp:spPr>
        <a:xfrm>
          <a:off x="2486763" y="1752251"/>
          <a:ext cx="1152531" cy="8322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SBU</a:t>
          </a:r>
          <a:endParaRPr lang="en-US" sz="2400" b="1" kern="1200" dirty="0"/>
        </a:p>
      </dsp:txBody>
      <dsp:txXfrm>
        <a:off x="2511139" y="1776627"/>
        <a:ext cx="1103779" cy="783501"/>
      </dsp:txXfrm>
    </dsp:sp>
    <dsp:sp modelId="{DEBD44FA-2481-A444-946F-DBF299524165}">
      <dsp:nvSpPr>
        <dsp:cNvPr id="0" name=""/>
        <dsp:cNvSpPr/>
      </dsp:nvSpPr>
      <dsp:spPr>
        <a:xfrm>
          <a:off x="2449925" y="2584504"/>
          <a:ext cx="613104" cy="677773"/>
        </a:xfrm>
        <a:custGeom>
          <a:avLst/>
          <a:gdLst/>
          <a:ahLst/>
          <a:cxnLst/>
          <a:rect l="0" t="0" r="0" b="0"/>
          <a:pathLst>
            <a:path>
              <a:moveTo>
                <a:pt x="613104" y="0"/>
              </a:moveTo>
              <a:lnTo>
                <a:pt x="613104" y="338886"/>
              </a:lnTo>
              <a:lnTo>
                <a:pt x="0" y="338886"/>
              </a:lnTo>
              <a:lnTo>
                <a:pt x="0" y="677773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3F8CC0-CD7E-6D40-B381-5F62F96758E1}">
      <dsp:nvSpPr>
        <dsp:cNvPr id="0" name=""/>
        <dsp:cNvSpPr/>
      </dsp:nvSpPr>
      <dsp:spPr>
        <a:xfrm>
          <a:off x="1874575" y="3262278"/>
          <a:ext cx="1150699" cy="6867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Individual businesses that are related</a:t>
          </a:r>
          <a:endParaRPr lang="en-US" sz="1400" b="1" kern="1200" dirty="0"/>
        </a:p>
      </dsp:txBody>
      <dsp:txXfrm>
        <a:off x="1894690" y="3282393"/>
        <a:ext cx="1110469" cy="646541"/>
      </dsp:txXfrm>
    </dsp:sp>
    <dsp:sp modelId="{11E3FB7E-F114-1C49-B4EA-AE5C9A87F3A5}">
      <dsp:nvSpPr>
        <dsp:cNvPr id="0" name=""/>
        <dsp:cNvSpPr/>
      </dsp:nvSpPr>
      <dsp:spPr>
        <a:xfrm>
          <a:off x="3063029" y="2584504"/>
          <a:ext cx="706470" cy="6804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0217"/>
              </a:lnTo>
              <a:lnTo>
                <a:pt x="706470" y="340217"/>
              </a:lnTo>
              <a:lnTo>
                <a:pt x="706470" y="680435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3E261-0D27-4A43-9FD7-4BB633332F5B}">
      <dsp:nvSpPr>
        <dsp:cNvPr id="0" name=""/>
        <dsp:cNvSpPr/>
      </dsp:nvSpPr>
      <dsp:spPr>
        <a:xfrm>
          <a:off x="3207357" y="3264939"/>
          <a:ext cx="1124287" cy="7205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Individual businesses that are related</a:t>
          </a:r>
          <a:endParaRPr lang="en-US" sz="1400" b="1" kern="1200" dirty="0"/>
        </a:p>
      </dsp:txBody>
      <dsp:txXfrm>
        <a:off x="3228460" y="3286042"/>
        <a:ext cx="1082081" cy="678311"/>
      </dsp:txXfrm>
    </dsp:sp>
    <dsp:sp modelId="{C853DA95-47E1-C74B-8836-D527F995A113}">
      <dsp:nvSpPr>
        <dsp:cNvPr id="0" name=""/>
        <dsp:cNvSpPr/>
      </dsp:nvSpPr>
      <dsp:spPr>
        <a:xfrm>
          <a:off x="4837819" y="1490669"/>
          <a:ext cx="1416501" cy="2615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0794"/>
              </a:lnTo>
              <a:lnTo>
                <a:pt x="1416501" y="130794"/>
              </a:lnTo>
              <a:lnTo>
                <a:pt x="1416501" y="26158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7D66D2-A3A2-584D-BABB-08FF11D2B57F}">
      <dsp:nvSpPr>
        <dsp:cNvPr id="0" name=""/>
        <dsp:cNvSpPr/>
      </dsp:nvSpPr>
      <dsp:spPr>
        <a:xfrm>
          <a:off x="5716577" y="1752258"/>
          <a:ext cx="1075486" cy="8528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SBU</a:t>
          </a:r>
          <a:endParaRPr lang="en-US" sz="2400" b="1" kern="1200" dirty="0"/>
        </a:p>
      </dsp:txBody>
      <dsp:txXfrm>
        <a:off x="5741556" y="1777237"/>
        <a:ext cx="1025528" cy="802876"/>
      </dsp:txXfrm>
    </dsp:sp>
    <dsp:sp modelId="{DBD93ED8-1B9B-DB44-A913-8328851211E5}">
      <dsp:nvSpPr>
        <dsp:cNvPr id="0" name=""/>
        <dsp:cNvSpPr/>
      </dsp:nvSpPr>
      <dsp:spPr>
        <a:xfrm>
          <a:off x="5425823" y="2605092"/>
          <a:ext cx="828497" cy="672264"/>
        </a:xfrm>
        <a:custGeom>
          <a:avLst/>
          <a:gdLst/>
          <a:ahLst/>
          <a:cxnLst/>
          <a:rect l="0" t="0" r="0" b="0"/>
          <a:pathLst>
            <a:path>
              <a:moveTo>
                <a:pt x="828497" y="0"/>
              </a:moveTo>
              <a:lnTo>
                <a:pt x="828497" y="336132"/>
              </a:lnTo>
              <a:lnTo>
                <a:pt x="0" y="336132"/>
              </a:lnTo>
              <a:lnTo>
                <a:pt x="0" y="672264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0B6C4E-0CB3-C244-BDA2-931DB33F8350}">
      <dsp:nvSpPr>
        <dsp:cNvPr id="0" name=""/>
        <dsp:cNvSpPr/>
      </dsp:nvSpPr>
      <dsp:spPr>
        <a:xfrm>
          <a:off x="4764403" y="3277356"/>
          <a:ext cx="1322840" cy="7145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Individual businesses that are related</a:t>
          </a:r>
          <a:endParaRPr lang="en-US" sz="1400" b="1" kern="1200" dirty="0"/>
        </a:p>
      </dsp:txBody>
      <dsp:txXfrm>
        <a:off x="4785332" y="3298285"/>
        <a:ext cx="1280982" cy="672703"/>
      </dsp:txXfrm>
    </dsp:sp>
    <dsp:sp modelId="{3A6910F6-3716-8640-8E1E-C4207E3A6E20}">
      <dsp:nvSpPr>
        <dsp:cNvPr id="0" name=""/>
        <dsp:cNvSpPr/>
      </dsp:nvSpPr>
      <dsp:spPr>
        <a:xfrm>
          <a:off x="6254321" y="2605092"/>
          <a:ext cx="726583" cy="6749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7461"/>
              </a:lnTo>
              <a:lnTo>
                <a:pt x="726583" y="337461"/>
              </a:lnTo>
              <a:lnTo>
                <a:pt x="726583" y="674922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6D3F4F-6D4F-E64B-AF9D-528D6755CE3A}">
      <dsp:nvSpPr>
        <dsp:cNvPr id="0" name=""/>
        <dsp:cNvSpPr/>
      </dsp:nvSpPr>
      <dsp:spPr>
        <a:xfrm>
          <a:off x="6385683" y="3280014"/>
          <a:ext cx="1190442" cy="7391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Individual businesses that are related</a:t>
          </a:r>
          <a:endParaRPr lang="en-US" sz="1400" b="1" kern="1200" dirty="0"/>
        </a:p>
      </dsp:txBody>
      <dsp:txXfrm>
        <a:off x="6407333" y="3301664"/>
        <a:ext cx="1147142" cy="6958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A97CBB11-BE94-A143-B878-38B6C2605C7C}" type="datetime1">
              <a:rPr lang="en-US" smtClean="0"/>
              <a:pPr/>
              <a:t>9/19/17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445813E-8A84-BD43-BD7C-3BE3F9793E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731436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31C4E2AD-511C-6E47-A182-46836006BDA7}" type="datetime1">
              <a:rPr lang="en-US" smtClean="0"/>
              <a:pPr/>
              <a:t>9/19/17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685800"/>
            <a:ext cx="4570412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34290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r>
              <a:rPr lang="en-US" dirty="0" smtClean="0"/>
              <a:t>Copyright © 2016 by Nelson Education Ltd.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6E9D6C92-ADCD-8D44-9ACB-E83AF05A67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652060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04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450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870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093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190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2148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727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813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047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4866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Which of the following answers the question, "What business are we in, and where are we going?"</a:t>
            </a:r>
          </a:p>
          <a:p>
            <a:r>
              <a:rPr lang="en-US" smtClean="0"/>
              <a:t>https://www.polleverywhere.com/multiple_choice_polls/1PZ5Le6jAVKrujC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247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Which of the following environmental forces is least likely to impact the marketing decisions of an Ontario fruit grower with both orchards and a packaging/shipping facility?</a:t>
            </a:r>
          </a:p>
          <a:p>
            <a:r>
              <a:rPr lang="en-US" smtClean="0"/>
              <a:t>https://www.polleverywhere.com/multiple_choice_polls/kLQHRGRnyWpsImS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172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8397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6337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795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Have a discussion on the product/service differentiation competitive advantage being offered by Oakley by visiting the website: </a:t>
            </a:r>
            <a:r>
              <a:rPr lang="en-US" b="1" baseline="0" dirty="0" smtClean="0"/>
              <a:t>http://ca.Oakley.com/en/custom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622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694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4105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What should an organization's mission statement primarily focus on?</a:t>
            </a:r>
          </a:p>
          <a:p>
            <a:r>
              <a:rPr lang="en-US" smtClean="0"/>
              <a:t>https://www.polleverywhere.com/multiple_choice_polls/uUrMEw9E3UWE4WE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8732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000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5496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3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4326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Ski Banff began with the distribution of all-natural soda at an Alberta ski slope. When it expanded distribution to include all of western Canada, which strategic alternative did it use?</a:t>
            </a:r>
          </a:p>
          <a:p>
            <a:r>
              <a:rPr lang="en-US" smtClean="0"/>
              <a:t>https://www.polleverywhere.com/multiple_choice_polls/1jFm9cE98yyXkXO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8742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Orchard operators across Canada have turned to the production of specialty skin-care products as a means of increasing sales. These new small cosmetics companies are using _________ to increase their sales.</a:t>
            </a:r>
          </a:p>
          <a:p>
            <a:r>
              <a:rPr lang="en-US" smtClean="0"/>
              <a:t>https://www.polleverywhere.com/multiple_choice_polls/9SadGMR2FwaM1Bl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9070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398F9-AD31-DA45-A3A4-29BFE64A34FE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6442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2739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8334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2614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Everyone knows the brand name Godiva Chocolate. Godiva is what many consumers think of when they think of chocolate. Which type of advantage is this widely recognized brand name a source of?</a:t>
            </a:r>
          </a:p>
          <a:p>
            <a:r>
              <a:rPr lang="en-US" smtClean="0"/>
              <a:t>https://www.polleverywhere.com/multiple_choice_polls/FWcLjUVR4jdA6qz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Copyright © 2016 by Nelson Education Ltd.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9D6C92-ADCD-8D44-9ACB-E83AF05A677B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83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455449" y="2177812"/>
            <a:ext cx="4952216" cy="1345114"/>
          </a:xfrm>
        </p:spPr>
        <p:txBody>
          <a:bodyPr>
            <a:normAutofit/>
          </a:bodyPr>
          <a:lstStyle>
            <a:lvl1pPr algn="ctr">
              <a:defRPr sz="3200" b="0" i="0" cap="none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Lucida Calligraphy" panose="03010101010101010101" pitchFamily="66" charset="0"/>
                <a:cs typeface="Rockwell"/>
              </a:defRPr>
            </a:lvl1pPr>
          </a:lstStyle>
          <a:p>
            <a:r>
              <a:rPr lang="en-CA" dirty="0" smtClean="0"/>
              <a:t>   Chapter </a:t>
            </a:r>
            <a:endParaRPr lang="en-US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45722" y="871853"/>
            <a:ext cx="89982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i="1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Arial Black"/>
              </a:rPr>
              <a:t>MKTG 3Ce</a:t>
            </a:r>
            <a:endParaRPr lang="en-US" sz="9600" i="1" dirty="0">
              <a:solidFill>
                <a:prstClr val="black">
                  <a:lumMod val="65000"/>
                  <a:lumOff val="35000"/>
                </a:prstClr>
              </a:solidFill>
              <a:cs typeface="Arial Black"/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0" y="4828885"/>
            <a:ext cx="2590800" cy="13637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CA" smtClean="0">
              <a:solidFill>
                <a:prstClr val="white"/>
              </a:solidFill>
            </a:endParaRPr>
          </a:p>
        </p:txBody>
      </p:sp>
      <p:sp>
        <p:nvSpPr>
          <p:cNvPr id="14" name="Subtitle 16"/>
          <p:cNvSpPr>
            <a:spLocks noGrp="1"/>
          </p:cNvSpPr>
          <p:nvPr userDrawn="1">
            <p:ph type="subTitle" idx="4294967295"/>
          </p:nvPr>
        </p:nvSpPr>
        <p:spPr>
          <a:xfrm>
            <a:off x="1273731" y="3271621"/>
            <a:ext cx="6595066" cy="1776805"/>
          </a:xfrm>
        </p:spPr>
        <p:txBody>
          <a:bodyPr anchor="ctr">
            <a:normAutofit/>
          </a:bodyPr>
          <a:lstStyle>
            <a:lvl1pPr algn="ctr">
              <a:buNone/>
              <a:defRPr sz="4400" b="1" cap="small" baseline="0">
                <a:solidFill>
                  <a:srgbClr val="9E248D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5329798" y="2287833"/>
            <a:ext cx="1223402" cy="1344613"/>
          </a:xfrm>
        </p:spPr>
        <p:txBody>
          <a:bodyPr>
            <a:noAutofit/>
          </a:bodyPr>
          <a:lstStyle>
            <a:lvl1pPr marL="0" indent="0">
              <a:buNone/>
              <a:defRPr sz="6000">
                <a:solidFill>
                  <a:srgbClr val="CA1789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sz="6000" dirty="0" smtClean="0">
                <a:solidFill>
                  <a:srgbClr val="9E248D"/>
                </a:solidFill>
                <a:latin typeface="Arial Black" panose="020B0A04020102020204" pitchFamily="34" charset="0"/>
                <a:cs typeface="Rod" panose="02030509050101010101" pitchFamily="49" charset="-79"/>
              </a:rPr>
              <a:t>#</a:t>
            </a:r>
            <a:endParaRPr lang="en-CA" sz="6000" dirty="0">
              <a:solidFill>
                <a:srgbClr val="9E248D"/>
              </a:solidFill>
              <a:latin typeface="Arial Black" panose="020B0A04020102020204" pitchFamily="34" charset="0"/>
              <a:cs typeface="Rod" panose="0203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486022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>
            <a:normAutofit/>
          </a:bodyPr>
          <a:lstStyle>
            <a:lvl1pPr>
              <a:defRPr sz="40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8229600" cy="4380730"/>
          </a:xfrm>
        </p:spPr>
        <p:txBody>
          <a:bodyPr/>
          <a:lstStyle>
            <a:lvl1pPr>
              <a:buFont typeface="Wingdings" charset="2"/>
              <a:buChar char="§"/>
              <a:defRPr sz="3200">
                <a:latin typeface="+mn-lt"/>
              </a:defRPr>
            </a:lvl1pPr>
            <a:lvl2pPr>
              <a:buFont typeface="Wingdings" charset="2"/>
              <a:buChar char="§"/>
              <a:defRPr>
                <a:latin typeface="+mn-lt"/>
              </a:defRPr>
            </a:lvl2pPr>
            <a:lvl3pPr>
              <a:buFont typeface="Wingdings" charset="2"/>
              <a:buChar char="§"/>
              <a:defRPr>
                <a:latin typeface="+mn-lt"/>
              </a:defRPr>
            </a:lvl3pPr>
            <a:lvl4pPr>
              <a:buFont typeface="Wingdings" charset="2"/>
              <a:buChar char="§"/>
              <a:defRPr>
                <a:latin typeface="+mn-lt"/>
              </a:defRPr>
            </a:lvl4pPr>
            <a:lvl5pPr>
              <a:buFont typeface="Wingdings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758872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1417638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5981"/>
            <a:ext cx="8229600" cy="748250"/>
          </a:xfrm>
        </p:spPr>
        <p:txBody>
          <a:bodyPr/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10" name="Text Placeholder 16"/>
          <p:cNvSpPr txBox="1">
            <a:spLocks/>
          </p:cNvSpPr>
          <p:nvPr userDrawn="1"/>
        </p:nvSpPr>
        <p:spPr>
          <a:xfrm>
            <a:off x="661872" y="6227343"/>
            <a:ext cx="740802" cy="5484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b="1" kern="1200">
                <a:solidFill>
                  <a:schemeClr val="bg1"/>
                </a:solidFill>
                <a:latin typeface="+mn-lt"/>
                <a:ea typeface="+mn-ea"/>
                <a:cs typeface="Rockwel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813032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930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>
            <a:normAutofit/>
          </a:bodyPr>
          <a:lstStyle>
            <a:lvl1pPr>
              <a:defRPr sz="40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8229600" cy="4380730"/>
          </a:xfrm>
        </p:spPr>
        <p:txBody>
          <a:bodyPr/>
          <a:lstStyle>
            <a:lvl1pPr>
              <a:buFont typeface="Wingdings" charset="2"/>
              <a:buChar char="§"/>
              <a:defRPr sz="3200">
                <a:latin typeface="+mn-lt"/>
              </a:defRPr>
            </a:lvl1pPr>
            <a:lvl2pPr>
              <a:buFont typeface="Wingdings" charset="2"/>
              <a:buChar char="§"/>
              <a:defRPr>
                <a:latin typeface="+mn-lt"/>
              </a:defRPr>
            </a:lvl2pPr>
            <a:lvl3pPr>
              <a:buFont typeface="Wingdings" charset="2"/>
              <a:buChar char="§"/>
              <a:defRPr>
                <a:latin typeface="+mn-lt"/>
              </a:defRPr>
            </a:lvl3pPr>
            <a:lvl4pPr>
              <a:buFont typeface="Wingdings" charset="2"/>
              <a:buChar char="§"/>
              <a:defRPr>
                <a:latin typeface="+mn-lt"/>
              </a:defRPr>
            </a:lvl4pPr>
            <a:lvl5pPr>
              <a:buFont typeface="Wingdings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13636" y="6237410"/>
            <a:ext cx="601597" cy="59308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#</a:t>
            </a:r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2531" cy="30431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3-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5160572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>
            <a:normAutofit/>
          </a:bodyPr>
          <a:lstStyle>
            <a:lvl1pPr>
              <a:defRPr sz="40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8229600" cy="4380730"/>
          </a:xfrm>
        </p:spPr>
        <p:txBody>
          <a:bodyPr/>
          <a:lstStyle>
            <a:lvl1pPr>
              <a:buFont typeface="Wingdings" charset="2"/>
              <a:buChar char="§"/>
              <a:defRPr sz="3200">
                <a:latin typeface="+mn-lt"/>
              </a:defRPr>
            </a:lvl1pPr>
            <a:lvl2pPr>
              <a:buFont typeface="Wingdings" charset="2"/>
              <a:buChar char="§"/>
              <a:defRPr>
                <a:latin typeface="+mn-lt"/>
              </a:defRPr>
            </a:lvl2pPr>
            <a:lvl3pPr>
              <a:buFont typeface="Wingdings" charset="2"/>
              <a:buChar char="§"/>
              <a:defRPr>
                <a:latin typeface="+mn-lt"/>
              </a:defRPr>
            </a:lvl3pPr>
            <a:lvl4pPr>
              <a:buFont typeface="Wingdings" charset="2"/>
              <a:buChar char="§"/>
              <a:defRPr>
                <a:latin typeface="+mn-lt"/>
              </a:defRPr>
            </a:lvl4pPr>
            <a:lvl5pPr>
              <a:buFont typeface="Wingdings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13636" y="6237410"/>
            <a:ext cx="601597" cy="59308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#</a:t>
            </a:r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2531" cy="30431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3-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4341087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>
            <a:normAutofit/>
          </a:bodyPr>
          <a:lstStyle>
            <a:lvl1pPr>
              <a:defRPr sz="40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8229600" cy="4380730"/>
          </a:xfrm>
        </p:spPr>
        <p:txBody>
          <a:bodyPr/>
          <a:lstStyle>
            <a:lvl1pPr>
              <a:buFont typeface="Wingdings" charset="2"/>
              <a:buChar char="§"/>
              <a:defRPr sz="3200">
                <a:latin typeface="+mn-lt"/>
              </a:defRPr>
            </a:lvl1pPr>
            <a:lvl2pPr>
              <a:buFont typeface="Wingdings" charset="2"/>
              <a:buChar char="§"/>
              <a:defRPr>
                <a:latin typeface="+mn-lt"/>
              </a:defRPr>
            </a:lvl2pPr>
            <a:lvl3pPr>
              <a:buFont typeface="Wingdings" charset="2"/>
              <a:buChar char="§"/>
              <a:defRPr>
                <a:latin typeface="+mn-lt"/>
              </a:defRPr>
            </a:lvl3pPr>
            <a:lvl4pPr>
              <a:buFont typeface="Wingdings" charset="2"/>
              <a:buChar char="§"/>
              <a:defRPr>
                <a:latin typeface="+mn-lt"/>
              </a:defRPr>
            </a:lvl4pPr>
            <a:lvl5pPr>
              <a:buFont typeface="Wingdings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13636" y="6237410"/>
            <a:ext cx="601597" cy="59308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#</a:t>
            </a:r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2531" cy="30431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3-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722861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>
            <a:normAutofit/>
          </a:bodyPr>
          <a:lstStyle>
            <a:lvl1pPr>
              <a:defRPr sz="40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8229600" cy="4380730"/>
          </a:xfrm>
        </p:spPr>
        <p:txBody>
          <a:bodyPr/>
          <a:lstStyle>
            <a:lvl1pPr>
              <a:buFont typeface="Wingdings" charset="2"/>
              <a:buChar char="§"/>
              <a:defRPr sz="3200">
                <a:latin typeface="+mn-lt"/>
              </a:defRPr>
            </a:lvl1pPr>
            <a:lvl2pPr>
              <a:buFont typeface="Wingdings" charset="2"/>
              <a:buChar char="§"/>
              <a:defRPr>
                <a:latin typeface="+mn-lt"/>
              </a:defRPr>
            </a:lvl2pPr>
            <a:lvl3pPr>
              <a:buFont typeface="Wingdings" charset="2"/>
              <a:buChar char="§"/>
              <a:defRPr>
                <a:latin typeface="+mn-lt"/>
              </a:defRPr>
            </a:lvl3pPr>
            <a:lvl4pPr>
              <a:buFont typeface="Wingdings" charset="2"/>
              <a:buChar char="§"/>
              <a:defRPr>
                <a:latin typeface="+mn-lt"/>
              </a:defRPr>
            </a:lvl4pPr>
            <a:lvl5pPr>
              <a:buFont typeface="Wingdings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13636" y="6237410"/>
            <a:ext cx="601597" cy="59308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#</a:t>
            </a:r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2531" cy="30431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3-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785258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>
            <a:normAutofit/>
          </a:bodyPr>
          <a:lstStyle>
            <a:lvl1pPr>
              <a:defRPr sz="40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8229600" cy="4380730"/>
          </a:xfrm>
        </p:spPr>
        <p:txBody>
          <a:bodyPr/>
          <a:lstStyle>
            <a:lvl1pPr>
              <a:buFont typeface="Wingdings" charset="2"/>
              <a:buChar char="§"/>
              <a:defRPr sz="3200">
                <a:latin typeface="+mn-lt"/>
              </a:defRPr>
            </a:lvl1pPr>
            <a:lvl2pPr>
              <a:buFont typeface="Wingdings" charset="2"/>
              <a:buChar char="§"/>
              <a:defRPr>
                <a:latin typeface="+mn-lt"/>
              </a:defRPr>
            </a:lvl2pPr>
            <a:lvl3pPr>
              <a:buFont typeface="Wingdings" charset="2"/>
              <a:buChar char="§"/>
              <a:defRPr>
                <a:latin typeface="+mn-lt"/>
              </a:defRPr>
            </a:lvl3pPr>
            <a:lvl4pPr>
              <a:buFont typeface="Wingdings" charset="2"/>
              <a:buChar char="§"/>
              <a:defRPr>
                <a:latin typeface="+mn-lt"/>
              </a:defRPr>
            </a:lvl4pPr>
            <a:lvl5pPr>
              <a:buFont typeface="Wingdings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13636" y="6237410"/>
            <a:ext cx="601597" cy="59308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#</a:t>
            </a:r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2531" cy="30431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3-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429366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>
            <a:normAutofit/>
          </a:bodyPr>
          <a:lstStyle>
            <a:lvl1pPr>
              <a:defRPr sz="4000" b="1" i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490" y="1499353"/>
            <a:ext cx="8229600" cy="4380730"/>
          </a:xfrm>
        </p:spPr>
        <p:txBody>
          <a:bodyPr/>
          <a:lstStyle>
            <a:lvl1pPr>
              <a:buFont typeface="Wingdings" charset="2"/>
              <a:buChar char="§"/>
              <a:defRPr sz="3200">
                <a:latin typeface="+mn-lt"/>
              </a:defRPr>
            </a:lvl1pPr>
            <a:lvl2pPr>
              <a:buFont typeface="Wingdings" charset="2"/>
              <a:buChar char="§"/>
              <a:defRPr>
                <a:latin typeface="+mn-lt"/>
              </a:defRPr>
            </a:lvl2pPr>
            <a:lvl3pPr>
              <a:buFont typeface="Wingdings" charset="2"/>
              <a:buChar char="§"/>
              <a:defRPr>
                <a:latin typeface="+mn-lt"/>
              </a:defRPr>
            </a:lvl3pPr>
            <a:lvl4pPr>
              <a:buFont typeface="Wingdings" charset="2"/>
              <a:buChar char="§"/>
              <a:defRPr>
                <a:latin typeface="+mn-lt"/>
              </a:defRPr>
            </a:lvl4pPr>
            <a:lvl5pPr>
              <a:buFont typeface="Wingdings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13636" y="6237410"/>
            <a:ext cx="601597" cy="59308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#</a:t>
            </a:r>
            <a:endParaRPr lang="en-CA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2531" cy="30431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3-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992577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3447" y="6120467"/>
            <a:ext cx="833718" cy="7318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68439"/>
            <a:ext cx="8229600" cy="748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77872"/>
            <a:ext cx="8229600" cy="4948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690741" y="6126164"/>
            <a:ext cx="683065" cy="726140"/>
          </a:xfrm>
          <a:prstGeom prst="rect">
            <a:avLst/>
          </a:prstGeom>
          <a:solidFill>
            <a:srgbClr val="9E248D"/>
          </a:solidFill>
          <a:ln>
            <a:solidFill>
              <a:srgbClr val="9E248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-13447" y="6235261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LO</a:t>
            </a:r>
            <a:endParaRPr lang="en-CA" sz="28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3-</a:t>
            </a:r>
            <a:fld id="{7C6C17A6-9373-D44B-91A7-E4E05442484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1000" y="6381750"/>
            <a:ext cx="330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57200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43274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000" b="1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Rockwel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Rockwel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Rockwel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Rockwel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Rockwel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hyperlink" Target="http://www.bayer.com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hyperlink" Target="http://nelson.cengage.com/marketing/shared/video_wrappers/video_quiz/strategic_plan_nederlanderorg.html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2385499" y="2304086"/>
            <a:ext cx="3565226" cy="1345114"/>
          </a:xfrm>
        </p:spPr>
        <p:txBody>
          <a:bodyPr>
            <a:normAutofit/>
          </a:bodyPr>
          <a:lstStyle/>
          <a:p>
            <a:r>
              <a:rPr lang="en-US" sz="4000" dirty="0" smtClean="0"/>
              <a:t>Chapter</a:t>
            </a:r>
            <a:endParaRPr lang="en-CA" sz="40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4294967295"/>
          </p:nvPr>
        </p:nvSpPr>
        <p:spPr>
          <a:xfrm>
            <a:off x="1146350" y="3538109"/>
            <a:ext cx="7007050" cy="2202291"/>
          </a:xfr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CA" sz="4800" b="1" cap="small" dirty="0" smtClean="0">
                <a:solidFill>
                  <a:srgbClr val="9E248D"/>
                </a:solidFill>
              </a:rPr>
              <a:t>Strategic Planning for Competitive Advantage</a:t>
            </a:r>
            <a:endParaRPr lang="en-CA" sz="4800" b="1" cap="small" dirty="0">
              <a:solidFill>
                <a:srgbClr val="9E248D"/>
              </a:solidFill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5498681" y="2439202"/>
            <a:ext cx="1223402" cy="1344613"/>
          </a:xfrm>
        </p:spPr>
        <p:txBody>
          <a:bodyPr/>
          <a:lstStyle/>
          <a:p>
            <a:r>
              <a:rPr lang="en-US" dirty="0">
                <a:solidFill>
                  <a:srgbClr val="9E248D"/>
                </a:solidFill>
              </a:rPr>
              <a:t>3</a:t>
            </a:r>
            <a:endParaRPr lang="en-CA" dirty="0">
              <a:solidFill>
                <a:srgbClr val="9E248D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93780" y="5278735"/>
            <a:ext cx="19121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Kaleem Mahmood</a:t>
            </a:r>
          </a:p>
          <a:p>
            <a:pPr algn="ctr"/>
            <a:r>
              <a:rPr lang="en-US" dirty="0" smtClean="0"/>
              <a:t>BUSI2204A</a:t>
            </a:r>
          </a:p>
          <a:p>
            <a:pPr algn="ctr"/>
            <a:r>
              <a:rPr lang="en-US" dirty="0" smtClean="0"/>
              <a:t>Fall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2999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Learning Outcomes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6029318"/>
            <a:ext cx="1562958" cy="8286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5800" y="1752600"/>
            <a:ext cx="7772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32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Wingdings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Rockwel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Tx/>
              <a:buAutoNum type="arabicPeriod"/>
            </a:pPr>
            <a:r>
              <a:rPr lang="en-US" altLang="en-US" sz="3000" dirty="0" smtClean="0">
                <a:ea typeface="ＭＳ Ｐゴシック" charset="-128"/>
              </a:rPr>
              <a:t>Strategic planning</a:t>
            </a:r>
          </a:p>
          <a:p>
            <a:pPr marL="457200" indent="-457200">
              <a:buFontTx/>
              <a:buAutoNum type="arabicPeriod"/>
            </a:pPr>
            <a:r>
              <a:rPr lang="en-US" altLang="en-US" sz="3000" dirty="0" smtClean="0">
                <a:ea typeface="ＭＳ Ｐゴシック" charset="-128"/>
              </a:rPr>
              <a:t>Key terms: </a:t>
            </a:r>
          </a:p>
          <a:p>
            <a:pPr marL="857250" lvl="1" indent="-457200">
              <a:buFontTx/>
              <a:buAutoNum type="alphaLcPeriod"/>
            </a:pPr>
            <a:r>
              <a:rPr lang="en-US" altLang="en-US" dirty="0" smtClean="0">
                <a:ea typeface="ＭＳ Ｐゴシック" charset="-128"/>
              </a:rPr>
              <a:t>Mission statement</a:t>
            </a:r>
          </a:p>
          <a:p>
            <a:pPr marL="857250" lvl="1" indent="-457200">
              <a:buFontTx/>
              <a:buAutoNum type="alphaLcPeriod"/>
            </a:pPr>
            <a:r>
              <a:rPr lang="en-US" altLang="en-US" dirty="0" smtClean="0">
                <a:ea typeface="ＭＳ Ｐゴシック" charset="-128"/>
              </a:rPr>
              <a:t>Goals / Objectives</a:t>
            </a:r>
          </a:p>
          <a:p>
            <a:pPr marL="857250" lvl="1" indent="-457200">
              <a:buFontTx/>
              <a:buAutoNum type="alphaLcPeriod"/>
            </a:pPr>
            <a:r>
              <a:rPr lang="en-US" altLang="en-US" dirty="0" smtClean="0">
                <a:ea typeface="ＭＳ Ｐゴシック" charset="-128"/>
              </a:rPr>
              <a:t>Core competence </a:t>
            </a:r>
          </a:p>
          <a:p>
            <a:pPr marL="857250" lvl="1" indent="-457200">
              <a:buFontTx/>
              <a:buAutoNum type="alphaLcPeriod"/>
            </a:pPr>
            <a:r>
              <a:rPr lang="en-US" altLang="en-US" dirty="0" smtClean="0">
                <a:ea typeface="ＭＳ Ｐゴシック" charset="-128"/>
              </a:rPr>
              <a:t>Sustainable Competitive Advantage </a:t>
            </a:r>
          </a:p>
          <a:p>
            <a:pPr marL="457200" indent="-457200">
              <a:buFontTx/>
              <a:buAutoNum type="arabicPeriod"/>
            </a:pPr>
            <a:r>
              <a:rPr lang="en-US" altLang="en-US" sz="3300" dirty="0" smtClean="0">
                <a:ea typeface="ＭＳ Ｐゴシック" charset="-128"/>
              </a:rPr>
              <a:t>Growth strategy </a:t>
            </a:r>
          </a:p>
          <a:p>
            <a:pPr marL="857250" lvl="1" indent="-457200">
              <a:buFontTx/>
              <a:buAutoNum type="alphaLcPeriod"/>
            </a:pPr>
            <a:r>
              <a:rPr lang="en-US" altLang="en-US" dirty="0" smtClean="0">
                <a:ea typeface="ＭＳ Ｐゴシック" charset="-128"/>
              </a:rPr>
              <a:t>Business portfolio analysis </a:t>
            </a:r>
          </a:p>
          <a:p>
            <a:pPr marL="857250" lvl="1" indent="-457200">
              <a:buFontTx/>
              <a:buAutoNum type="alphaLcPeriod"/>
            </a:pPr>
            <a:r>
              <a:rPr lang="en-US" altLang="en-US" dirty="0" smtClean="0">
                <a:ea typeface="ＭＳ Ｐゴシック" charset="-128"/>
              </a:rPr>
              <a:t>Market-product analysis </a:t>
            </a:r>
          </a:p>
          <a:p>
            <a:pPr marL="457200" indent="-457200">
              <a:buFontTx/>
              <a:buAutoNum type="arabicPeriod"/>
            </a:pPr>
            <a:r>
              <a:rPr lang="en-US" altLang="en-US" sz="3300" dirty="0" smtClean="0">
                <a:ea typeface="ＭＳ Ｐゴシック" charset="-128"/>
              </a:rPr>
              <a:t>Marketing planning process</a:t>
            </a:r>
          </a:p>
          <a:p>
            <a:pPr marL="457200" indent="-457200"/>
            <a:endParaRPr lang="en-US" altLang="en-US" sz="2400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59328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The Nature of Strategic Planning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1105868"/>
              </p:ext>
            </p:extLst>
          </p:nvPr>
        </p:nvGraphicFramePr>
        <p:xfrm>
          <a:off x="1924175" y="1423056"/>
          <a:ext cx="7042025" cy="4381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031136" y="2744080"/>
            <a:ext cx="2207364" cy="130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400" b="1" dirty="0" smtClean="0"/>
              <a:t>Creating and maintaining</a:t>
            </a:r>
            <a:r>
              <a:rPr lang="en-US" sz="2400" b="1" dirty="0"/>
              <a:t> </a:t>
            </a:r>
            <a:r>
              <a:rPr lang="en-US" sz="2400" b="1" dirty="0" smtClean="0"/>
              <a:t>a fit between …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367562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Nature of Strategic Planning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4020547"/>
              </p:ext>
            </p:extLst>
          </p:nvPr>
        </p:nvGraphicFramePr>
        <p:xfrm>
          <a:off x="713637" y="1146666"/>
          <a:ext cx="7731864" cy="4844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597404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spcBef>
                <a:spcPct val="25000"/>
              </a:spcBef>
            </a:pPr>
            <a:r>
              <a:rPr lang="en-US" altLang="en-US" dirty="0">
                <a:ea typeface="ＭＳ Ｐゴシック" charset="-128"/>
              </a:rPr>
              <a:t>Setting the mission for a firm as a whole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/>
          <a:lstStyle/>
          <a:p>
            <a:r>
              <a:rPr lang="en-US" dirty="0" smtClean="0"/>
              <a:t>Corporate Strategy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444065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/>
          <a:lstStyle/>
          <a:p>
            <a:pPr lvl="1">
              <a:buFontTx/>
              <a:buChar char="-"/>
            </a:pPr>
            <a:r>
              <a:rPr lang="en-US" altLang="en-US" dirty="0">
                <a:solidFill>
                  <a:schemeClr val="hlink"/>
                </a:solidFill>
                <a:ea typeface="ＭＳ Ｐゴシック" charset="-128"/>
              </a:rPr>
              <a:t>A business unit</a:t>
            </a:r>
            <a:r>
              <a:rPr lang="en-US" altLang="en-US" dirty="0">
                <a:ea typeface="ＭＳ Ｐゴシック" charset="-128"/>
              </a:rPr>
              <a:t> is an identifiable unit, within a large company, that markets a set of related products to a clearly defined group of customers.  Examples? </a:t>
            </a:r>
            <a:r>
              <a:rPr lang="en-US" altLang="en-US" dirty="0">
                <a:solidFill>
                  <a:srgbClr val="000000"/>
                </a:solidFill>
                <a:ea typeface="ＭＳ Ｐゴシック" charset="-128"/>
                <a:hlinkClick r:id="rId3"/>
              </a:rPr>
              <a:t>http://www.bayer.com/</a:t>
            </a:r>
            <a:endParaRPr lang="en-US" altLang="en-US" dirty="0">
              <a:solidFill>
                <a:srgbClr val="000000"/>
              </a:solidFill>
              <a:ea typeface="ＭＳ Ｐゴシック" charset="-128"/>
            </a:endParaRP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/>
          <a:lstStyle/>
          <a:p>
            <a:r>
              <a:rPr lang="en-US" dirty="0" smtClean="0"/>
              <a:t>Business Unit Strategy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2056144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/>
          <a:lstStyle/>
          <a:p>
            <a:pPr lvl="1"/>
            <a:r>
              <a:rPr lang="en-US" altLang="en-US" dirty="0">
                <a:ea typeface="ＭＳ Ｐゴシック" charset="-128"/>
              </a:rPr>
              <a:t>Functional areas: e.g., marketing, </a:t>
            </a:r>
            <a:r>
              <a:rPr lang="en-US" altLang="en-US" dirty="0" err="1">
                <a:ea typeface="ＭＳ Ｐゴシック" charset="-128"/>
              </a:rPr>
              <a:t>etc</a:t>
            </a:r>
            <a:r>
              <a:rPr lang="en-US" altLang="en-US" dirty="0">
                <a:ea typeface="ＭＳ Ｐゴシック" charset="-128"/>
              </a:rPr>
              <a:t>…</a:t>
            </a:r>
          </a:p>
          <a:p>
            <a:pPr lvl="1"/>
            <a:r>
              <a:rPr lang="en-US" altLang="en-US" dirty="0">
                <a:ea typeface="ＭＳ Ｐゴシック" charset="-128"/>
              </a:rPr>
              <a:t>Deals with questions of how the function can best support the business unit strategy.</a:t>
            </a:r>
          </a:p>
          <a:p>
            <a:pPr lvl="1">
              <a:lnSpc>
                <a:spcPct val="110000"/>
              </a:lnSpc>
              <a:spcBef>
                <a:spcPts val="600"/>
              </a:spcBef>
            </a:pPr>
            <a:r>
              <a:rPr lang="en-US" altLang="en-US" i="1" dirty="0">
                <a:ea typeface="ＭＳ Ｐゴシック" charset="-128"/>
              </a:rPr>
              <a:t>Decisions relating to the </a:t>
            </a:r>
            <a:r>
              <a:rPr lang="en-US" altLang="en-US" b="1" i="1" dirty="0">
                <a:ea typeface="ＭＳ Ｐゴシック" charset="-128"/>
              </a:rPr>
              <a:t>implementation</a:t>
            </a:r>
            <a:r>
              <a:rPr lang="en-US" altLang="en-US" i="1" dirty="0">
                <a:ea typeface="ＭＳ Ｐゴシック" charset="-128"/>
              </a:rPr>
              <a:t> of a specific business function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solidFill>
                  <a:srgbClr val="000090"/>
                </a:solidFill>
                <a:ea typeface="ＭＳ Ｐゴシック" charset="-128"/>
              </a:rPr>
              <a:t>Functional Strategy</a:t>
            </a:r>
            <a:endParaRPr lang="en-US" altLang="en-US" dirty="0">
              <a:solidFill>
                <a:srgbClr val="00009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80973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70000"/>
              </a:spcBef>
              <a:buFont typeface="Arial" charset="0"/>
              <a:buChar char="•"/>
            </a:pPr>
            <a:r>
              <a:rPr lang="en-US" altLang="en-US" b="1" dirty="0"/>
              <a:t>Mission Statement</a:t>
            </a:r>
          </a:p>
          <a:p>
            <a:pPr>
              <a:lnSpc>
                <a:spcPct val="110000"/>
              </a:lnSpc>
              <a:spcBef>
                <a:spcPct val="70000"/>
              </a:spcBef>
              <a:buFont typeface="Arial" charset="0"/>
              <a:buChar char="•"/>
            </a:pPr>
            <a:r>
              <a:rPr lang="en-US" altLang="en-US" b="1" dirty="0"/>
              <a:t>Goals / Objectives</a:t>
            </a:r>
          </a:p>
          <a:p>
            <a:pPr>
              <a:lnSpc>
                <a:spcPct val="110000"/>
              </a:lnSpc>
              <a:spcBef>
                <a:spcPct val="70000"/>
              </a:spcBef>
              <a:buFont typeface="Arial" charset="0"/>
              <a:buChar char="•"/>
            </a:pPr>
            <a:r>
              <a:rPr lang="en-US" altLang="en-US" b="1" dirty="0"/>
              <a:t>Core Competencies </a:t>
            </a:r>
          </a:p>
          <a:p>
            <a:pPr>
              <a:lnSpc>
                <a:spcPct val="110000"/>
              </a:lnSpc>
              <a:spcBef>
                <a:spcPct val="70000"/>
              </a:spcBef>
              <a:buFont typeface="Arial" charset="0"/>
              <a:buChar char="•"/>
            </a:pPr>
            <a:r>
              <a:rPr lang="en-US" altLang="en-US" b="1" dirty="0"/>
              <a:t>Sustainable Competitive </a:t>
            </a:r>
            <a:r>
              <a:rPr lang="en-US" altLang="en-US" b="1" dirty="0" smtClean="0"/>
              <a:t>Advantage</a:t>
            </a:r>
            <a:endParaRPr lang="en-US" altLang="en-US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solidFill>
                  <a:srgbClr val="000090"/>
                </a:solidFill>
                <a:ea typeface="ＭＳ Ｐゴシック" charset="-128"/>
              </a:rPr>
              <a:t>Key Terms</a:t>
            </a:r>
            <a:endParaRPr lang="en-US" altLang="en-US" dirty="0">
              <a:solidFill>
                <a:srgbClr val="00009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950928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>
            <a:normAutofit fontScale="92500" lnSpcReduction="20000"/>
          </a:bodyPr>
          <a:lstStyle/>
          <a:p>
            <a:pPr marL="914400" lvl="1" indent="-457200"/>
            <a:r>
              <a:rPr lang="en-CA" altLang="en-US" dirty="0">
                <a:ea typeface="ＭＳ Ｐゴシック" charset="-128"/>
              </a:rPr>
              <a:t>A statement of the organization’s </a:t>
            </a:r>
            <a:r>
              <a:rPr lang="en-CA" altLang="en-US" dirty="0" smtClean="0">
                <a:ea typeface="ＭＳ Ｐゴシック" charset="-128"/>
              </a:rPr>
              <a:t>purpose</a:t>
            </a:r>
          </a:p>
          <a:p>
            <a:pPr>
              <a:buNone/>
            </a:pPr>
            <a:r>
              <a:rPr lang="en-CA" altLang="en-US" dirty="0" smtClean="0">
                <a:ea typeface="ＭＳ Ｐゴシック" charset="-128"/>
              </a:rPr>
              <a:t>Be be market-oriented, </a:t>
            </a:r>
            <a:r>
              <a:rPr lang="en-CA" altLang="en-US" dirty="0">
                <a:ea typeface="ＭＳ Ｐゴシック" charset="-128"/>
              </a:rPr>
              <a:t>rather than </a:t>
            </a:r>
            <a:r>
              <a:rPr lang="en-CA" altLang="en-US" dirty="0" smtClean="0">
                <a:ea typeface="ＭＳ Ｐゴシック" charset="-128"/>
              </a:rPr>
              <a:t>product-oriented</a:t>
            </a:r>
            <a:endParaRPr lang="en-CA" altLang="en-US" dirty="0">
              <a:ea typeface="ＭＳ Ｐゴシック" charset="-128"/>
            </a:endParaRPr>
          </a:p>
          <a:p>
            <a:pPr lvl="1"/>
            <a:r>
              <a:rPr lang="en-CA" altLang="en-US" dirty="0">
                <a:ea typeface="ＭＳ Ｐゴシック" charset="-128"/>
              </a:rPr>
              <a:t>Product-oriented: </a:t>
            </a:r>
          </a:p>
          <a:p>
            <a:pPr lvl="2"/>
            <a:r>
              <a:rPr lang="en-US" altLang="en-US" sz="2800" dirty="0">
                <a:ea typeface="ＭＳ Ｐゴシック" charset="-128"/>
              </a:rPr>
              <a:t>E.g. </a:t>
            </a:r>
            <a:r>
              <a:rPr lang="ja-JP" altLang="en-US" sz="2800" dirty="0"/>
              <a:t>“</a:t>
            </a:r>
            <a:r>
              <a:rPr lang="en-US" altLang="ja-JP" sz="2800" dirty="0"/>
              <a:t>We make and sell telephones</a:t>
            </a:r>
            <a:r>
              <a:rPr lang="ja-JP" altLang="en-US" sz="2800" dirty="0"/>
              <a:t>”</a:t>
            </a:r>
            <a:r>
              <a:rPr lang="en-US" altLang="ja-JP" sz="2800" dirty="0"/>
              <a:t> or </a:t>
            </a:r>
            <a:r>
              <a:rPr lang="ja-JP" altLang="en-US" sz="2800" dirty="0"/>
              <a:t>“</a:t>
            </a:r>
            <a:r>
              <a:rPr lang="en-US" altLang="ja-JP" sz="2800" dirty="0"/>
              <a:t>We are a food processing firm</a:t>
            </a:r>
            <a:r>
              <a:rPr lang="ja-JP" altLang="en-US" sz="2800" dirty="0"/>
              <a:t>”</a:t>
            </a:r>
            <a:r>
              <a:rPr lang="en-US" altLang="ja-JP" sz="2800" dirty="0"/>
              <a:t>.</a:t>
            </a:r>
            <a:endParaRPr lang="en-CA" altLang="ja-JP" sz="2800" dirty="0"/>
          </a:p>
          <a:p>
            <a:pPr lvl="1"/>
            <a:r>
              <a:rPr lang="en-CA" altLang="en-US" dirty="0">
                <a:ea typeface="ＭＳ Ｐゴシック" charset="-128"/>
              </a:rPr>
              <a:t>Market-oriented: </a:t>
            </a:r>
          </a:p>
          <a:p>
            <a:pPr lvl="2"/>
            <a:r>
              <a:rPr lang="en-US" altLang="en-US" sz="2800" dirty="0">
                <a:ea typeface="ＭＳ Ｐゴシック" charset="-128"/>
              </a:rPr>
              <a:t>defines the business in terms of satisfying customer needs.</a:t>
            </a:r>
          </a:p>
          <a:p>
            <a:pPr lvl="2"/>
            <a:r>
              <a:rPr lang="en-US" altLang="en-US" sz="2800" dirty="0">
                <a:ea typeface="ＭＳ Ｐゴシック" charset="-128"/>
              </a:rPr>
              <a:t>Examples?</a:t>
            </a:r>
          </a:p>
          <a:p>
            <a:pPr lvl="3"/>
            <a:r>
              <a:rPr lang="en-US" altLang="en-US" dirty="0">
                <a:ea typeface="ＭＳ Ｐゴシック" charset="-128"/>
              </a:rPr>
              <a:t>3M: We solve people</a:t>
            </a:r>
            <a:r>
              <a:rPr lang="ja-JP" altLang="en-US" dirty="0"/>
              <a:t>’</a:t>
            </a:r>
            <a:r>
              <a:rPr lang="en-US" altLang="ja-JP" dirty="0"/>
              <a:t>s problems by putting innovation to </a:t>
            </a:r>
            <a:r>
              <a:rPr lang="en-US" altLang="ja-JP" dirty="0" smtClean="0"/>
              <a:t>work </a:t>
            </a:r>
            <a:r>
              <a:rPr lang="en-US" altLang="ja-JP" dirty="0"/>
              <a:t>for </a:t>
            </a:r>
            <a:r>
              <a:rPr lang="en-US" altLang="ja-JP" dirty="0" smtClean="0"/>
              <a:t>them</a:t>
            </a:r>
            <a:endParaRPr lang="en-US" altLang="ja-JP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solidFill>
                  <a:srgbClr val="000090"/>
                </a:solidFill>
                <a:ea typeface="ＭＳ Ｐゴシック" charset="-128"/>
              </a:rPr>
              <a:t>Mission statement</a:t>
            </a:r>
            <a:endParaRPr lang="en-US" altLang="en-US" dirty="0">
              <a:solidFill>
                <a:srgbClr val="00009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8588373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/>
          <a:lstStyle/>
          <a:p>
            <a:pPr marL="342900" lvl="2" indent="-342900">
              <a:lnSpc>
                <a:spcPct val="110000"/>
              </a:lnSpc>
              <a:spcBef>
                <a:spcPct val="70000"/>
              </a:spcBef>
            </a:pPr>
            <a:r>
              <a:rPr lang="en-US" altLang="en-US" sz="2800" dirty="0"/>
              <a:t>Convert the mission into </a:t>
            </a:r>
            <a:r>
              <a:rPr lang="en-US" altLang="en-US" sz="2800" u="sng" dirty="0"/>
              <a:t>targeted levels of performance</a:t>
            </a:r>
            <a:r>
              <a:rPr lang="en-US" altLang="en-US" sz="2800" dirty="0"/>
              <a:t> to be achieved, often by a specific time.</a:t>
            </a:r>
          </a:p>
          <a:p>
            <a:pPr marL="342900" lvl="2" indent="-342900">
              <a:lnSpc>
                <a:spcPct val="110000"/>
              </a:lnSpc>
              <a:spcBef>
                <a:spcPct val="70000"/>
              </a:spcBef>
            </a:pPr>
            <a:r>
              <a:rPr lang="en-US" altLang="en-US" sz="2800" dirty="0"/>
              <a:t>be clear, specific, numeric, and limited to a particular time period.  Remember SMART!</a:t>
            </a:r>
          </a:p>
          <a:p>
            <a:pPr lvl="1">
              <a:lnSpc>
                <a:spcPct val="90000"/>
              </a:lnSpc>
              <a:spcAft>
                <a:spcPts val="600"/>
              </a:spcAft>
            </a:pPr>
            <a:endParaRPr lang="en-US" altLang="en-US" dirty="0" smtClean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altLang="en-US" sz="2800" dirty="0" smtClean="0"/>
              <a:t>Example: Increase </a:t>
            </a:r>
            <a:r>
              <a:rPr lang="en-US" altLang="en-US" sz="2800" u="sng" dirty="0"/>
              <a:t>sales</a:t>
            </a:r>
            <a:r>
              <a:rPr lang="en-US" altLang="en-US" sz="2800" dirty="0"/>
              <a:t> by </a:t>
            </a:r>
            <a:r>
              <a:rPr lang="en-US" altLang="en-US" sz="2800" u="sng" dirty="0"/>
              <a:t>50 percent </a:t>
            </a:r>
            <a:r>
              <a:rPr lang="en-US" altLang="en-US" sz="2800" dirty="0"/>
              <a:t>by </a:t>
            </a:r>
            <a:r>
              <a:rPr lang="en-US" altLang="en-US" sz="2800" u="sng" dirty="0"/>
              <a:t>year end </a:t>
            </a:r>
            <a:r>
              <a:rPr lang="en-US" altLang="en-US" sz="2800" u="sng" dirty="0" smtClean="0"/>
              <a:t>2018</a:t>
            </a:r>
            <a:endParaRPr lang="en-US" altLang="en-US" sz="2800" u="sng" dirty="0"/>
          </a:p>
          <a:p>
            <a:pPr>
              <a:lnSpc>
                <a:spcPct val="110000"/>
              </a:lnSpc>
              <a:spcBef>
                <a:spcPct val="70000"/>
              </a:spcBef>
              <a:buFont typeface="Arial" charset="0"/>
              <a:buChar char="•"/>
            </a:pPr>
            <a:endParaRPr lang="en-US" altLang="en-US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solidFill>
                  <a:srgbClr val="000090"/>
                </a:solidFill>
                <a:ea typeface="ＭＳ Ｐゴシック" charset="-128"/>
              </a:rPr>
              <a:t>Goals or Objectives</a:t>
            </a:r>
            <a:endParaRPr lang="en-US" altLang="en-US" dirty="0">
              <a:solidFill>
                <a:srgbClr val="00009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355126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63500"/>
            <a:ext cx="90170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32022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63500"/>
            <a:ext cx="90170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477094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/>
          <a:lstStyle/>
          <a:p>
            <a:pPr lvl="1">
              <a:spcBef>
                <a:spcPts val="2100"/>
              </a:spcBef>
              <a:buFont typeface="Arial" charset="0"/>
              <a:buChar char="•"/>
            </a:pPr>
            <a:r>
              <a:rPr lang="en-US" altLang="en-US" dirty="0">
                <a:ea typeface="ＭＳ Ｐゴシック" charset="-128"/>
                <a:sym typeface="Trebuchet MS" charset="0"/>
              </a:rPr>
              <a:t>an organization's </a:t>
            </a:r>
            <a:r>
              <a:rPr lang="en-US" altLang="en-US" u="sng" dirty="0">
                <a:ea typeface="ＭＳ Ｐゴシック" charset="-128"/>
                <a:sym typeface="Trebuchet MS" charset="0"/>
              </a:rPr>
              <a:t>special capabilities</a:t>
            </a:r>
            <a:r>
              <a:rPr lang="en-US" altLang="en-US" dirty="0">
                <a:ea typeface="ＭＳ Ｐゴシック" charset="-128"/>
                <a:sym typeface="Trebuchet MS" charset="0"/>
              </a:rPr>
              <a:t>, including the skills, technologies, and resources that distinguish it from other organizations.  </a:t>
            </a:r>
            <a:endParaRPr lang="en-US" altLang="en-US" dirty="0" smtClean="0">
              <a:ea typeface="ＭＳ Ｐゴシック" charset="-128"/>
              <a:sym typeface="Trebuchet MS" charset="0"/>
            </a:endParaRPr>
          </a:p>
          <a:p>
            <a:pPr lvl="1">
              <a:spcBef>
                <a:spcPts val="2100"/>
              </a:spcBef>
              <a:buFont typeface="Arial" charset="0"/>
              <a:buChar char="•"/>
            </a:pPr>
            <a:r>
              <a:rPr lang="en-US" altLang="en-US" dirty="0">
                <a:sym typeface="Trebuchet MS" charset="0"/>
              </a:rPr>
              <a:t> Examples for 3M, Honda, Apple </a:t>
            </a:r>
          </a:p>
          <a:p>
            <a:pPr lvl="1">
              <a:spcBef>
                <a:spcPts val="2100"/>
              </a:spcBef>
              <a:buFont typeface="Arial" charset="0"/>
              <a:buChar char="•"/>
            </a:pPr>
            <a:endParaRPr lang="en-US" altLang="en-US" dirty="0">
              <a:ea typeface="ＭＳ Ｐゴシック" charset="-128"/>
              <a:sym typeface="Trebuchet MS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solidFill>
                  <a:srgbClr val="000090"/>
                </a:solidFill>
                <a:ea typeface="ＭＳ Ｐゴシック" charset="-128"/>
              </a:rPr>
              <a:t>Distinct core competence</a:t>
            </a:r>
            <a:endParaRPr lang="en-US" altLang="en-US" dirty="0">
              <a:solidFill>
                <a:srgbClr val="00009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099301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/>
          <a:lstStyle/>
          <a:p>
            <a:pPr lvl="1">
              <a:spcBef>
                <a:spcPts val="2100"/>
              </a:spcBef>
              <a:buFont typeface="Arial" charset="0"/>
              <a:buChar char="•"/>
            </a:pPr>
            <a:r>
              <a:rPr lang="en-US" altLang="en-US" dirty="0">
                <a:ea typeface="ＭＳ Ｐゴシック" charset="-128"/>
                <a:sym typeface="Trebuchet MS" charset="0"/>
              </a:rPr>
              <a:t>Competencies should be distinctive enough to provide a </a:t>
            </a:r>
            <a:r>
              <a:rPr lang="en-US" altLang="en-US" u="sng" dirty="0">
                <a:ea typeface="ＭＳ Ｐゴシック" charset="-128"/>
                <a:sym typeface="Trebuchet MS" charset="0"/>
              </a:rPr>
              <a:t>sustainable </a:t>
            </a:r>
            <a:r>
              <a:rPr lang="en-US" altLang="en-US" u="sng" dirty="0" smtClean="0">
                <a:ea typeface="ＭＳ Ｐゴシック" charset="-128"/>
                <a:sym typeface="Trebuchet MS" charset="0"/>
              </a:rPr>
              <a:t>competitive advantage </a:t>
            </a:r>
            <a:r>
              <a:rPr lang="en-US" altLang="en-US" u="sng" dirty="0">
                <a:ea typeface="ＭＳ Ｐゴシック" charset="-128"/>
                <a:sym typeface="Trebuchet MS" charset="0"/>
              </a:rPr>
              <a:t>,</a:t>
            </a:r>
            <a:r>
              <a:rPr lang="en-US" altLang="en-US" dirty="0">
                <a:ea typeface="ＭＳ Ｐゴシック" charset="-128"/>
                <a:sym typeface="Trebuchet MS" charset="0"/>
              </a:rPr>
              <a:t> a unique strength relative to competitors that is not easily copied and thus can be maintained over a long period of time.</a:t>
            </a:r>
          </a:p>
          <a:p>
            <a:pPr lvl="1">
              <a:spcBef>
                <a:spcPts val="2100"/>
              </a:spcBef>
              <a:buFont typeface="Arial" charset="0"/>
              <a:buChar char="•"/>
            </a:pPr>
            <a:r>
              <a:rPr lang="en-US" altLang="en-US" dirty="0">
                <a:ea typeface="ＭＳ Ｐゴシック" charset="-128"/>
                <a:sym typeface="Trebuchet MS" charset="0"/>
              </a:rPr>
              <a:t>Strategies to develop sustainable competitive advantages: </a:t>
            </a:r>
          </a:p>
          <a:p>
            <a:pPr lvl="1">
              <a:spcBef>
                <a:spcPts val="2100"/>
              </a:spcBef>
              <a:buFont typeface="Arial" charset="0"/>
              <a:buChar char="•"/>
            </a:pPr>
            <a:endParaRPr lang="en-US" altLang="en-US" dirty="0">
              <a:ea typeface="ＭＳ Ｐゴシック" charset="-128"/>
              <a:sym typeface="Trebuchet MS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6465" y="348151"/>
            <a:ext cx="8229600" cy="912815"/>
          </a:xfrm>
        </p:spPr>
        <p:txBody>
          <a:bodyPr/>
          <a:lstStyle/>
          <a:p>
            <a:pPr lvl="0" defTabSz="914400">
              <a:spcBef>
                <a:spcPts val="0"/>
              </a:spcBef>
            </a:pPr>
            <a:r>
              <a:rPr lang="en-US" altLang="en-US" dirty="0">
                <a:solidFill>
                  <a:srgbClr val="000090"/>
                </a:solidFill>
                <a:ea typeface="ＭＳ Ｐゴシック" charset="-128"/>
              </a:rPr>
              <a:t>Sustainable competitive advantage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870675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Cost Competitive Advantage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11" name="Picture 10" descr="C03_F04_pg0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344613"/>
            <a:ext cx="4927600" cy="478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3453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462451"/>
            <a:ext cx="9144000" cy="1125802"/>
          </a:xfrm>
        </p:spPr>
        <p:txBody>
          <a:bodyPr>
            <a:noAutofit/>
          </a:bodyPr>
          <a:lstStyle/>
          <a:p>
            <a:r>
              <a:rPr lang="en-US" dirty="0" smtClean="0"/>
              <a:t>Product/Service Differentiation Competitive Advantage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3490" y="1804153"/>
            <a:ext cx="8024710" cy="438073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/>
              <a:t>A unique benefit that </a:t>
            </a:r>
            <a:r>
              <a:rPr lang="en-US" dirty="0" smtClean="0"/>
              <a:t>is valuable to buyers beyond simply offering a low price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Provides </a:t>
            </a:r>
            <a:r>
              <a:rPr lang="en-US" dirty="0"/>
              <a:t>a longer-lasting competitive advantage, hence more attractive to </a:t>
            </a:r>
            <a:r>
              <a:rPr lang="en-US" dirty="0" smtClean="0"/>
              <a:t>managers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867413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Niche Competitive Advantage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910410" cy="4380730"/>
          </a:xfrm>
        </p:spPr>
        <p:txBody>
          <a:bodyPr/>
          <a:lstStyle/>
          <a:p>
            <a:r>
              <a:rPr lang="en-US" dirty="0" smtClean="0"/>
              <a:t>Serving the needs of a segment that has good growth potential but is not crucial to the success of the major competitors</a:t>
            </a:r>
          </a:p>
          <a:p>
            <a:pPr lvl="1"/>
            <a:r>
              <a:rPr lang="en-US" dirty="0" smtClean="0"/>
              <a:t>Geographic niche</a:t>
            </a:r>
          </a:p>
          <a:p>
            <a:pPr lvl="1"/>
            <a:r>
              <a:rPr lang="en-US" dirty="0" smtClean="0"/>
              <a:t>Product niche—Booster Juice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5038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622300"/>
            <a:ext cx="9144000" cy="912815"/>
          </a:xfrm>
        </p:spPr>
        <p:txBody>
          <a:bodyPr>
            <a:noAutofit/>
          </a:bodyPr>
          <a:lstStyle/>
          <a:p>
            <a:r>
              <a:rPr lang="en-US" dirty="0" smtClean="0"/>
              <a:t>Conducting a </a:t>
            </a:r>
            <a:br>
              <a:rPr lang="en-US" dirty="0" smtClean="0"/>
            </a:br>
            <a:r>
              <a:rPr lang="en-US" dirty="0" smtClean="0"/>
              <a:t>Situation (SWOT) Analysis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10" name="Picture 9" descr="C03_F02_pg0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233" y="2329049"/>
            <a:ext cx="6535930" cy="249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9895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63500"/>
            <a:ext cx="90170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196954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622300"/>
            <a:ext cx="9144000" cy="912815"/>
          </a:xfrm>
        </p:spPr>
        <p:txBody>
          <a:bodyPr>
            <a:noAutofit/>
          </a:bodyPr>
          <a:lstStyle/>
          <a:p>
            <a:r>
              <a:rPr lang="en-US" dirty="0" smtClean="0"/>
              <a:t>Growth Strategies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/>
          <a:lstStyle/>
          <a:p>
            <a:pPr lvl="1">
              <a:spcBef>
                <a:spcPts val="2100"/>
              </a:spcBef>
              <a:buFont typeface="Arial" charset="0"/>
              <a:buChar char="•"/>
            </a:pPr>
            <a:r>
              <a:rPr lang="en-US" altLang="en-US" dirty="0" smtClean="0">
                <a:ea typeface="ＭＳ Ｐゴシック" charset="-128"/>
                <a:sym typeface="Trebuchet MS" charset="0"/>
              </a:rPr>
              <a:t>Where do you want to go?</a:t>
            </a:r>
          </a:p>
          <a:p>
            <a:pPr lvl="1">
              <a:spcBef>
                <a:spcPts val="2100"/>
              </a:spcBef>
              <a:buFont typeface="Arial" charset="0"/>
              <a:buChar char="•"/>
            </a:pPr>
            <a:endParaRPr lang="en-US" altLang="en-US" dirty="0">
              <a:ea typeface="ＭＳ Ｐゴシック" charset="-128"/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7303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622300"/>
            <a:ext cx="9144000" cy="912815"/>
          </a:xfrm>
        </p:spPr>
        <p:txBody>
          <a:bodyPr>
            <a:noAutofit/>
          </a:bodyPr>
          <a:lstStyle/>
          <a:p>
            <a:r>
              <a:rPr lang="en-US" dirty="0" smtClean="0"/>
              <a:t>Growth Strategies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33490" y="1499353"/>
            <a:ext cx="7885010" cy="4380730"/>
          </a:xfrm>
        </p:spPr>
        <p:txBody>
          <a:bodyPr/>
          <a:lstStyle/>
          <a:p>
            <a:pPr marL="914400" lvl="1" indent="-457200">
              <a:buFontTx/>
              <a:buAutoNum type="alphaLcParenBoth"/>
            </a:pPr>
            <a:r>
              <a:rPr lang="en-US" altLang="en-US" sz="2400" dirty="0">
                <a:solidFill>
                  <a:srgbClr val="000090"/>
                </a:solidFill>
                <a:ea typeface="ＭＳ Ｐゴシック" charset="-128"/>
              </a:rPr>
              <a:t>Business Portfolio Analysis (BCG Portfolio Matrix): </a:t>
            </a:r>
          </a:p>
          <a:p>
            <a:pPr marL="1314450" lvl="2" indent="-457200"/>
            <a:r>
              <a:rPr lang="en-US" altLang="en-US" dirty="0">
                <a:ea typeface="ＭＳ Ｐゴシック" charset="-128"/>
              </a:rPr>
              <a:t>often used for </a:t>
            </a:r>
            <a:r>
              <a:rPr lang="en-US" altLang="en-US" dirty="0" smtClean="0">
                <a:ea typeface="ＭＳ Ｐゴシック" charset="-128"/>
              </a:rPr>
              <a:t>corporate </a:t>
            </a:r>
            <a:r>
              <a:rPr lang="en-US" altLang="en-US" dirty="0">
                <a:ea typeface="ＭＳ Ｐゴシック" charset="-128"/>
              </a:rPr>
              <a:t>strategic planning </a:t>
            </a:r>
          </a:p>
          <a:p>
            <a:pPr marL="914400" lvl="1" indent="-457200">
              <a:buFontTx/>
              <a:buAutoNum type="alphaLcParenBoth"/>
            </a:pPr>
            <a:endParaRPr lang="en-US" altLang="en-US" sz="2400" dirty="0">
              <a:ea typeface="ＭＳ Ｐゴシック" charset="-128"/>
            </a:endParaRPr>
          </a:p>
          <a:p>
            <a:pPr marL="914400" lvl="1" indent="-457200">
              <a:buNone/>
            </a:pPr>
            <a:r>
              <a:rPr lang="en-US" altLang="en-US" sz="2400" dirty="0">
                <a:solidFill>
                  <a:srgbClr val="000090"/>
                </a:solidFill>
                <a:ea typeface="ＭＳ Ｐゴシック" charset="-128"/>
              </a:rPr>
              <a:t>(b) Market-Product </a:t>
            </a:r>
            <a:r>
              <a:rPr lang="en-US" altLang="en-US" sz="2400" dirty="0" smtClean="0">
                <a:solidFill>
                  <a:srgbClr val="000090"/>
                </a:solidFill>
                <a:ea typeface="ＭＳ Ｐゴシック" charset="-128"/>
              </a:rPr>
              <a:t>Analysis (</a:t>
            </a:r>
            <a:r>
              <a:rPr lang="en-US" altLang="en-US" sz="2400" dirty="0" err="1" smtClean="0">
                <a:solidFill>
                  <a:srgbClr val="000090"/>
                </a:solidFill>
                <a:ea typeface="ＭＳ Ｐゴシック" charset="-128"/>
              </a:rPr>
              <a:t>Ansoff’s</a:t>
            </a:r>
            <a:r>
              <a:rPr lang="en-US" altLang="en-US" sz="2400" dirty="0" smtClean="0">
                <a:solidFill>
                  <a:srgbClr val="000090"/>
                </a:solidFill>
                <a:ea typeface="ＭＳ Ｐゴシック" charset="-128"/>
              </a:rPr>
              <a:t> Strategic Opportunity Matric)</a:t>
            </a:r>
            <a:endParaRPr lang="en-US" altLang="en-US" sz="2400" dirty="0">
              <a:solidFill>
                <a:srgbClr val="000090"/>
              </a:solidFill>
              <a:ea typeface="ＭＳ Ｐゴシック" charset="-128"/>
            </a:endParaRPr>
          </a:p>
          <a:p>
            <a:pPr marL="1314450" lvl="2" indent="-457200"/>
            <a:r>
              <a:rPr lang="en-US" altLang="en-US" dirty="0">
                <a:ea typeface="ＭＳ Ｐゴシック" charset="-128"/>
              </a:rPr>
              <a:t>often used for business unit strategic planning  </a:t>
            </a:r>
          </a:p>
          <a:p>
            <a:pPr lvl="1">
              <a:spcBef>
                <a:spcPts val="2100"/>
              </a:spcBef>
              <a:buFont typeface="Arial" charset="0"/>
              <a:buChar char="•"/>
            </a:pPr>
            <a:endParaRPr lang="en-US" altLang="en-US" dirty="0">
              <a:ea typeface="ＭＳ Ｐゴシック" charset="-128"/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7443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348151"/>
            <a:ext cx="9144000" cy="912815"/>
          </a:xfrm>
        </p:spPr>
        <p:txBody>
          <a:bodyPr/>
          <a:lstStyle/>
          <a:p>
            <a:r>
              <a:rPr lang="en-US" dirty="0" smtClean="0"/>
              <a:t>BCG Portfolio Matrix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3</a:t>
            </a:r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10" name="Picture 9" descr="C03_F03_pg0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662" y="1464166"/>
            <a:ext cx="4130675" cy="4410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0346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411651"/>
            <a:ext cx="9144000" cy="1239349"/>
          </a:xfrm>
        </p:spPr>
        <p:txBody>
          <a:bodyPr>
            <a:noAutofit/>
          </a:bodyPr>
          <a:lstStyle/>
          <a:p>
            <a:r>
              <a:rPr lang="en-US" dirty="0" smtClean="0"/>
              <a:t>Strategic Alternatives—Developing Growth Strategies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10" name="Picture 9" descr="C03_T01_pg0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063" y="2273300"/>
            <a:ext cx="7884305" cy="227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108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63500"/>
            <a:ext cx="90170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38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63500"/>
            <a:ext cx="90170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7737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622300"/>
            <a:ext cx="9144000" cy="912815"/>
          </a:xfrm>
        </p:spPr>
        <p:txBody>
          <a:bodyPr>
            <a:noAutofit/>
          </a:bodyPr>
          <a:lstStyle/>
          <a:p>
            <a:r>
              <a:rPr lang="en-US" dirty="0" smtClean="0"/>
              <a:t>In-class Challenge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10" name="Rectangle 3"/>
          <p:cNvSpPr txBox="1">
            <a:spLocks noGrp="1" noChangeArrowheads="1"/>
          </p:cNvSpPr>
          <p:nvPr>
            <p:ph idx="1"/>
          </p:nvPr>
        </p:nvSpPr>
        <p:spPr bwMode="auto">
          <a:xfrm>
            <a:off x="433388" y="1498600"/>
            <a:ext cx="7885112" cy="914400"/>
          </a:xfrm>
          <a:prstGeom prst="rect">
            <a:avLst/>
          </a:prstGeom>
          <a:solidFill>
            <a:srgbClr val="99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Aft>
                <a:spcPct val="25000"/>
              </a:spcAft>
            </a:pPr>
            <a:r>
              <a:rPr lang="en-US" altLang="en-US" dirty="0"/>
              <a:t>How to implement the four growth strategies for Sprott School of Business? </a:t>
            </a:r>
          </a:p>
          <a:p>
            <a:pPr eaLnBrk="1" hangingPunct="1">
              <a:spcAft>
                <a:spcPct val="25000"/>
              </a:spcAft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45584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554808"/>
            <a:ext cx="9144000" cy="912815"/>
          </a:xfrm>
        </p:spPr>
        <p:txBody>
          <a:bodyPr>
            <a:noAutofit/>
          </a:bodyPr>
          <a:lstStyle/>
          <a:p>
            <a:r>
              <a:rPr lang="en-US" dirty="0" smtClean="0"/>
              <a:t>Marketing Planning Process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7709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713636" y="6237410"/>
            <a:ext cx="601597" cy="59308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63"/>
          <p:cNvGrpSpPr>
            <a:grpSpLocks/>
          </p:cNvGrpSpPr>
          <p:nvPr/>
        </p:nvGrpSpPr>
        <p:grpSpPr bwMode="auto">
          <a:xfrm>
            <a:off x="0" y="457200"/>
            <a:ext cx="9144000" cy="5776913"/>
            <a:chOff x="0" y="304800"/>
            <a:chExt cx="9144000" cy="5776913"/>
          </a:xfrm>
        </p:grpSpPr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0" y="719138"/>
              <a:ext cx="91440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grpSp>
          <p:nvGrpSpPr>
            <p:cNvPr id="11" name="Group 10"/>
            <p:cNvGrpSpPr>
              <a:grpSpLocks/>
            </p:cNvGrpSpPr>
            <p:nvPr/>
          </p:nvGrpSpPr>
          <p:grpSpPr bwMode="auto">
            <a:xfrm>
              <a:off x="1654175" y="2625725"/>
              <a:ext cx="7373938" cy="2249488"/>
              <a:chOff x="1026" y="1780"/>
              <a:chExt cx="4221" cy="1417"/>
            </a:xfrm>
          </p:grpSpPr>
          <p:sp>
            <p:nvSpPr>
              <p:cNvPr id="70" name="Rectangle 4"/>
              <p:cNvSpPr>
                <a:spLocks noChangeArrowheads="1"/>
              </p:cNvSpPr>
              <p:nvPr/>
            </p:nvSpPr>
            <p:spPr bwMode="auto">
              <a:xfrm>
                <a:off x="1026" y="1780"/>
                <a:ext cx="4221" cy="1417"/>
              </a:xfrm>
              <a:prstGeom prst="rect">
                <a:avLst/>
              </a:prstGeom>
              <a:solidFill>
                <a:srgbClr val="FFDE81"/>
              </a:solidFill>
              <a:ln w="28575">
                <a:solidFill>
                  <a:srgbClr val="A076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71" name="Text Box 5"/>
              <p:cNvSpPr txBox="1">
                <a:spLocks noChangeArrowheads="1"/>
              </p:cNvSpPr>
              <p:nvPr/>
            </p:nvSpPr>
            <p:spPr bwMode="auto">
              <a:xfrm>
                <a:off x="2464" y="2939"/>
                <a:ext cx="797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b="1">
                    <a:solidFill>
                      <a:srgbClr val="A07600"/>
                    </a:solidFill>
                    <a:latin typeface="Tahoma" charset="0"/>
                  </a:rPr>
                  <a:t>Decisions</a:t>
                </a:r>
              </a:p>
            </p:txBody>
          </p:sp>
        </p:grpSp>
        <p:sp>
          <p:nvSpPr>
            <p:cNvPr id="12" name="AutoShape 6"/>
            <p:cNvSpPr>
              <a:spLocks noChangeArrowheads="1"/>
            </p:cNvSpPr>
            <p:nvPr/>
          </p:nvSpPr>
          <p:spPr bwMode="auto">
            <a:xfrm flipH="1">
              <a:off x="5138738" y="4918075"/>
              <a:ext cx="1041400" cy="87471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366 w 21600"/>
                <a:gd name="T25" fmla="*/ 14676 h 21600"/>
                <a:gd name="T26" fmla="*/ 18514 w 21600"/>
                <a:gd name="T27" fmla="*/ 18514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16595" y="0"/>
                  </a:moveTo>
                  <a:lnTo>
                    <a:pt x="11590" y="6171"/>
                  </a:lnTo>
                  <a:lnTo>
                    <a:pt x="14676" y="6171"/>
                  </a:lnTo>
                  <a:lnTo>
                    <a:pt x="14676" y="14676"/>
                  </a:lnTo>
                  <a:lnTo>
                    <a:pt x="6171" y="14676"/>
                  </a:lnTo>
                  <a:lnTo>
                    <a:pt x="6171" y="11590"/>
                  </a:lnTo>
                  <a:lnTo>
                    <a:pt x="0" y="16595"/>
                  </a:lnTo>
                  <a:lnTo>
                    <a:pt x="6171" y="21600"/>
                  </a:lnTo>
                  <a:lnTo>
                    <a:pt x="6171" y="18514"/>
                  </a:lnTo>
                  <a:lnTo>
                    <a:pt x="18514" y="18514"/>
                  </a:lnTo>
                  <a:lnTo>
                    <a:pt x="18514" y="6171"/>
                  </a:lnTo>
                  <a:lnTo>
                    <a:pt x="21600" y="6171"/>
                  </a:lnTo>
                  <a:lnTo>
                    <a:pt x="16595" y="0"/>
                  </a:lnTo>
                  <a:close/>
                </a:path>
              </a:pathLst>
            </a:custGeom>
            <a:solidFill>
              <a:srgbClr val="0000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" name="Group 7"/>
            <p:cNvGrpSpPr>
              <a:grpSpLocks/>
            </p:cNvGrpSpPr>
            <p:nvPr/>
          </p:nvGrpSpPr>
          <p:grpSpPr bwMode="auto">
            <a:xfrm>
              <a:off x="120650" y="304800"/>
              <a:ext cx="8912225" cy="2187575"/>
              <a:chOff x="76" y="342"/>
              <a:chExt cx="5614" cy="1378"/>
            </a:xfrm>
          </p:grpSpPr>
          <p:sp>
            <p:nvSpPr>
              <p:cNvPr id="68" name="Rectangle 8"/>
              <p:cNvSpPr>
                <a:spLocks noChangeArrowheads="1"/>
              </p:cNvSpPr>
              <p:nvPr/>
            </p:nvSpPr>
            <p:spPr bwMode="auto">
              <a:xfrm>
                <a:off x="76" y="342"/>
                <a:ext cx="5614" cy="1378"/>
              </a:xfrm>
              <a:prstGeom prst="rect">
                <a:avLst/>
              </a:prstGeom>
              <a:solidFill>
                <a:srgbClr val="FFC5C5"/>
              </a:solidFill>
              <a:ln w="28575">
                <a:solidFill>
                  <a:srgbClr val="CC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/>
                <a:endParaRPr lang="en-US" altLang="en-US" i="1">
                  <a:solidFill>
                    <a:srgbClr val="008000"/>
                  </a:solidFill>
                </a:endParaRPr>
              </a:p>
            </p:txBody>
          </p:sp>
          <p:sp>
            <p:nvSpPr>
              <p:cNvPr id="69" name="Text Box 9"/>
              <p:cNvSpPr txBox="1">
                <a:spLocks noChangeArrowheads="1"/>
              </p:cNvSpPr>
              <p:nvPr/>
            </p:nvSpPr>
            <p:spPr bwMode="auto">
              <a:xfrm>
                <a:off x="1564" y="1342"/>
                <a:ext cx="77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b="1">
                    <a:solidFill>
                      <a:srgbClr val="CC0000"/>
                    </a:solidFill>
                    <a:latin typeface="Tahoma" charset="0"/>
                  </a:rPr>
                  <a:t>Analysis</a:t>
                </a:r>
              </a:p>
            </p:txBody>
          </p:sp>
        </p:grpSp>
        <p:sp>
          <p:nvSpPr>
            <p:cNvPr id="14" name="AutoShape 10"/>
            <p:cNvSpPr>
              <a:spLocks noChangeArrowheads="1"/>
            </p:cNvSpPr>
            <p:nvPr/>
          </p:nvSpPr>
          <p:spPr bwMode="auto">
            <a:xfrm flipH="1">
              <a:off x="538163" y="2557463"/>
              <a:ext cx="1041400" cy="874712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0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366 w 21600"/>
                <a:gd name="T25" fmla="*/ 14676 h 21600"/>
                <a:gd name="T26" fmla="*/ 18514 w 21600"/>
                <a:gd name="T27" fmla="*/ 18514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16595" y="0"/>
                  </a:moveTo>
                  <a:lnTo>
                    <a:pt x="11590" y="6171"/>
                  </a:lnTo>
                  <a:lnTo>
                    <a:pt x="14676" y="6171"/>
                  </a:lnTo>
                  <a:lnTo>
                    <a:pt x="14676" y="14676"/>
                  </a:lnTo>
                  <a:lnTo>
                    <a:pt x="6171" y="14676"/>
                  </a:lnTo>
                  <a:lnTo>
                    <a:pt x="6171" y="11590"/>
                  </a:lnTo>
                  <a:lnTo>
                    <a:pt x="0" y="16595"/>
                  </a:lnTo>
                  <a:lnTo>
                    <a:pt x="6171" y="21600"/>
                  </a:lnTo>
                  <a:lnTo>
                    <a:pt x="6171" y="18514"/>
                  </a:lnTo>
                  <a:lnTo>
                    <a:pt x="18514" y="18514"/>
                  </a:lnTo>
                  <a:lnTo>
                    <a:pt x="18514" y="6171"/>
                  </a:lnTo>
                  <a:lnTo>
                    <a:pt x="21600" y="6171"/>
                  </a:lnTo>
                  <a:lnTo>
                    <a:pt x="16595" y="0"/>
                  </a:lnTo>
                  <a:close/>
                </a:path>
              </a:pathLst>
            </a:custGeom>
            <a:solidFill>
              <a:srgbClr val="0000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5" name="Group 11"/>
            <p:cNvGrpSpPr>
              <a:grpSpLocks/>
            </p:cNvGrpSpPr>
            <p:nvPr/>
          </p:nvGrpSpPr>
          <p:grpSpPr bwMode="auto">
            <a:xfrm>
              <a:off x="6756400" y="2755900"/>
              <a:ext cx="2139950" cy="1744663"/>
              <a:chOff x="4256" y="1886"/>
              <a:chExt cx="1348" cy="1099"/>
            </a:xfrm>
          </p:grpSpPr>
          <p:sp>
            <p:nvSpPr>
              <p:cNvPr id="63" name="Rectangle 12"/>
              <p:cNvSpPr>
                <a:spLocks noChangeArrowheads="1"/>
              </p:cNvSpPr>
              <p:nvPr/>
            </p:nvSpPr>
            <p:spPr bwMode="auto">
              <a:xfrm>
                <a:off x="4256" y="1886"/>
                <a:ext cx="1348" cy="1099"/>
              </a:xfrm>
              <a:prstGeom prst="rect">
                <a:avLst/>
              </a:prstGeom>
              <a:solidFill>
                <a:srgbClr val="FFFFC1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4" name="Rectangle 13"/>
              <p:cNvSpPr>
                <a:spLocks noChangeArrowheads="1"/>
              </p:cNvSpPr>
              <p:nvPr/>
            </p:nvSpPr>
            <p:spPr bwMode="auto">
              <a:xfrm>
                <a:off x="4314" y="1937"/>
                <a:ext cx="1234" cy="1003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9966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5" name="Rectangle 14"/>
              <p:cNvSpPr>
                <a:spLocks noChangeArrowheads="1"/>
              </p:cNvSpPr>
              <p:nvPr/>
            </p:nvSpPr>
            <p:spPr bwMode="auto">
              <a:xfrm>
                <a:off x="4258" y="1937"/>
                <a:ext cx="1346" cy="2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>
                  <a:lnSpc>
                    <a:spcPct val="90000"/>
                  </a:lnSpc>
                </a:pPr>
                <a:r>
                  <a:rPr lang="en-US" altLang="en-US" sz="1200" b="1">
                    <a:solidFill>
                      <a:srgbClr val="0F36A3"/>
                    </a:solidFill>
                  </a:rPr>
                  <a:t>IMPLICATIONS FOR</a:t>
                </a:r>
              </a:p>
              <a:p>
                <a:pPr algn="ctr">
                  <a:lnSpc>
                    <a:spcPct val="90000"/>
                  </a:lnSpc>
                </a:pPr>
                <a:r>
                  <a:rPr lang="en-US" altLang="en-US" sz="1200" b="1">
                    <a:solidFill>
                      <a:srgbClr val="0F36A3"/>
                    </a:solidFill>
                  </a:rPr>
                  <a:t>MARKETING STRATEGY</a:t>
                </a:r>
              </a:p>
            </p:txBody>
          </p:sp>
          <p:sp>
            <p:nvSpPr>
              <p:cNvPr id="66" name="Rectangle 15"/>
              <p:cNvSpPr>
                <a:spLocks noChangeArrowheads="1"/>
              </p:cNvSpPr>
              <p:nvPr/>
            </p:nvSpPr>
            <p:spPr bwMode="auto">
              <a:xfrm>
                <a:off x="4378" y="2239"/>
                <a:ext cx="1099" cy="6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Product</a:t>
                </a:r>
              </a:p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Price</a:t>
                </a:r>
              </a:p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Distribution channels</a:t>
                </a:r>
              </a:p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Promotion</a:t>
                </a:r>
              </a:p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    - advertising </a:t>
                </a:r>
              </a:p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    - sales force</a:t>
                </a:r>
              </a:p>
            </p:txBody>
          </p:sp>
          <p:sp>
            <p:nvSpPr>
              <p:cNvPr id="67" name="Line 16"/>
              <p:cNvSpPr>
                <a:spLocks noChangeShapeType="1"/>
              </p:cNvSpPr>
              <p:nvPr/>
            </p:nvSpPr>
            <p:spPr bwMode="auto">
              <a:xfrm>
                <a:off x="4312" y="2221"/>
                <a:ext cx="1228" cy="1"/>
              </a:xfrm>
              <a:prstGeom prst="line">
                <a:avLst/>
              </a:prstGeom>
              <a:noFill/>
              <a:ln w="25400">
                <a:solidFill>
                  <a:srgbClr val="009966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6" name="Group 17"/>
            <p:cNvGrpSpPr>
              <a:grpSpLocks/>
            </p:cNvGrpSpPr>
            <p:nvPr/>
          </p:nvGrpSpPr>
          <p:grpSpPr bwMode="auto">
            <a:xfrm>
              <a:off x="6267450" y="5005388"/>
              <a:ext cx="2762250" cy="1076325"/>
              <a:chOff x="3884" y="3287"/>
              <a:chExt cx="1836" cy="694"/>
            </a:xfrm>
          </p:grpSpPr>
          <p:sp>
            <p:nvSpPr>
              <p:cNvPr id="61" name="Rectangle 18"/>
              <p:cNvSpPr>
                <a:spLocks noChangeArrowheads="1"/>
              </p:cNvSpPr>
              <p:nvPr/>
            </p:nvSpPr>
            <p:spPr bwMode="auto">
              <a:xfrm>
                <a:off x="3884" y="3287"/>
                <a:ext cx="1836" cy="687"/>
              </a:xfrm>
              <a:prstGeom prst="rect">
                <a:avLst/>
              </a:prstGeom>
              <a:solidFill>
                <a:srgbClr val="C2A8FC"/>
              </a:solidFill>
              <a:ln w="28575">
                <a:solidFill>
                  <a:srgbClr val="780DB3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/>
                <a:endParaRPr lang="en-US" altLang="en-US" i="1">
                  <a:solidFill>
                    <a:srgbClr val="780DB3"/>
                  </a:solidFill>
                </a:endParaRPr>
              </a:p>
            </p:txBody>
          </p:sp>
          <p:sp>
            <p:nvSpPr>
              <p:cNvPr id="62" name="Text Box 19"/>
              <p:cNvSpPr txBox="1">
                <a:spLocks noChangeArrowheads="1"/>
              </p:cNvSpPr>
              <p:nvPr/>
            </p:nvSpPr>
            <p:spPr bwMode="auto">
              <a:xfrm>
                <a:off x="3955" y="3725"/>
                <a:ext cx="970" cy="2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b="1">
                    <a:solidFill>
                      <a:srgbClr val="780DB3"/>
                    </a:solidFill>
                    <a:latin typeface="Tahoma" charset="0"/>
                  </a:rPr>
                  <a:t>Outcomes</a:t>
                </a:r>
              </a:p>
            </p:txBody>
          </p:sp>
        </p:grpSp>
        <p:grpSp>
          <p:nvGrpSpPr>
            <p:cNvPr id="17" name="Group 20"/>
            <p:cNvGrpSpPr>
              <a:grpSpLocks/>
            </p:cNvGrpSpPr>
            <p:nvPr/>
          </p:nvGrpSpPr>
          <p:grpSpPr bwMode="auto">
            <a:xfrm>
              <a:off x="7062788" y="5070475"/>
              <a:ext cx="1238250" cy="666750"/>
              <a:chOff x="4449" y="3344"/>
              <a:chExt cx="780" cy="420"/>
            </a:xfrm>
          </p:grpSpPr>
          <p:sp>
            <p:nvSpPr>
              <p:cNvPr id="57" name="Rectangle 21"/>
              <p:cNvSpPr>
                <a:spLocks noChangeArrowheads="1"/>
              </p:cNvSpPr>
              <p:nvPr/>
            </p:nvSpPr>
            <p:spPr bwMode="auto">
              <a:xfrm>
                <a:off x="4449" y="3361"/>
                <a:ext cx="766" cy="38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9966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58" name="Rectangle 22"/>
              <p:cNvSpPr>
                <a:spLocks noChangeArrowheads="1"/>
              </p:cNvSpPr>
              <p:nvPr/>
            </p:nvSpPr>
            <p:spPr bwMode="auto">
              <a:xfrm>
                <a:off x="4462" y="3344"/>
                <a:ext cx="767" cy="1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200" b="1">
                    <a:solidFill>
                      <a:srgbClr val="0F36A3"/>
                    </a:solidFill>
                  </a:rPr>
                  <a:t>OUTCOMES</a:t>
                </a:r>
              </a:p>
            </p:txBody>
          </p:sp>
          <p:sp>
            <p:nvSpPr>
              <p:cNvPr id="59" name="Rectangle 23"/>
              <p:cNvSpPr>
                <a:spLocks noChangeArrowheads="1"/>
              </p:cNvSpPr>
              <p:nvPr/>
            </p:nvSpPr>
            <p:spPr bwMode="auto">
              <a:xfrm>
                <a:off x="4460" y="3486"/>
                <a:ext cx="740" cy="2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Financial</a:t>
                </a:r>
              </a:p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Other</a:t>
                </a:r>
              </a:p>
            </p:txBody>
          </p:sp>
          <p:sp>
            <p:nvSpPr>
              <p:cNvPr id="60" name="Line 24"/>
              <p:cNvSpPr>
                <a:spLocks noChangeShapeType="1"/>
              </p:cNvSpPr>
              <p:nvPr/>
            </p:nvSpPr>
            <p:spPr bwMode="auto">
              <a:xfrm flipV="1">
                <a:off x="4450" y="3499"/>
                <a:ext cx="773" cy="4"/>
              </a:xfrm>
              <a:prstGeom prst="line">
                <a:avLst/>
              </a:prstGeom>
              <a:noFill/>
              <a:ln w="25400">
                <a:solidFill>
                  <a:srgbClr val="009966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8" name="AutoShape 25"/>
            <p:cNvSpPr>
              <a:spLocks noChangeArrowheads="1"/>
            </p:cNvSpPr>
            <p:nvPr/>
          </p:nvSpPr>
          <p:spPr bwMode="auto">
            <a:xfrm>
              <a:off x="1827213" y="2765425"/>
              <a:ext cx="4910137" cy="1741488"/>
            </a:xfrm>
            <a:prstGeom prst="rightArrowCallout">
              <a:avLst>
                <a:gd name="adj1" fmla="val 25981"/>
                <a:gd name="adj2" fmla="val 25000"/>
                <a:gd name="adj3" fmla="val 16317"/>
                <a:gd name="adj4" fmla="val 90102"/>
              </a:avLst>
            </a:prstGeom>
            <a:solidFill>
              <a:srgbClr val="FFFFC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grpSp>
          <p:nvGrpSpPr>
            <p:cNvPr id="19" name="Group 26"/>
            <p:cNvGrpSpPr>
              <a:grpSpLocks/>
            </p:cNvGrpSpPr>
            <p:nvPr/>
          </p:nvGrpSpPr>
          <p:grpSpPr bwMode="auto">
            <a:xfrm>
              <a:off x="1966913" y="2868613"/>
              <a:ext cx="4165600" cy="1533525"/>
              <a:chOff x="1239" y="1957"/>
              <a:chExt cx="2624" cy="966"/>
            </a:xfrm>
          </p:grpSpPr>
          <p:sp>
            <p:nvSpPr>
              <p:cNvPr id="47" name="Rectangle 27"/>
              <p:cNvSpPr>
                <a:spLocks noChangeArrowheads="1"/>
              </p:cNvSpPr>
              <p:nvPr/>
            </p:nvSpPr>
            <p:spPr bwMode="auto">
              <a:xfrm>
                <a:off x="1759" y="2658"/>
                <a:ext cx="867" cy="26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9966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/>
                <a:r>
                  <a:rPr lang="en-US" altLang="en-US" b="1">
                    <a:solidFill>
                      <a:srgbClr val="0F36A3"/>
                    </a:solidFill>
                  </a:rPr>
                  <a:t>POSITION</a:t>
                </a:r>
              </a:p>
            </p:txBody>
          </p:sp>
          <p:grpSp>
            <p:nvGrpSpPr>
              <p:cNvPr id="48" name="Group 28"/>
              <p:cNvGrpSpPr>
                <a:grpSpLocks/>
              </p:cNvGrpSpPr>
              <p:nvPr/>
            </p:nvGrpSpPr>
            <p:grpSpPr bwMode="auto">
              <a:xfrm>
                <a:off x="1239" y="1957"/>
                <a:ext cx="712" cy="477"/>
                <a:chOff x="1215" y="1941"/>
                <a:chExt cx="712" cy="477"/>
              </a:xfrm>
            </p:grpSpPr>
            <p:sp>
              <p:nvSpPr>
                <p:cNvPr id="55" name="Rectangle 29"/>
                <p:cNvSpPr>
                  <a:spLocks noChangeArrowheads="1"/>
                </p:cNvSpPr>
                <p:nvPr/>
              </p:nvSpPr>
              <p:spPr bwMode="auto">
                <a:xfrm>
                  <a:off x="1217" y="1941"/>
                  <a:ext cx="710" cy="477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rgbClr val="0099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56" name="Rectangle 30"/>
                <p:cNvSpPr>
                  <a:spLocks noChangeArrowheads="1"/>
                </p:cNvSpPr>
                <p:nvPr/>
              </p:nvSpPr>
              <p:spPr bwMode="auto">
                <a:xfrm>
                  <a:off x="1215" y="1967"/>
                  <a:ext cx="700" cy="41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11125" tIns="55562" rIns="111125" bIns="55562">
                  <a:spAutoFit/>
                </a:bodyPr>
                <a:lstStyle>
                  <a:lvl1pPr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r>
                    <a:rPr lang="en-US" altLang="en-US" sz="1200" b="1">
                      <a:solidFill>
                        <a:srgbClr val="0F36A3"/>
                      </a:solidFill>
                    </a:rPr>
                    <a:t>TARGET</a:t>
                  </a:r>
                </a:p>
                <a:p>
                  <a:r>
                    <a:rPr lang="en-US" altLang="en-US" sz="1200" b="1">
                      <a:solidFill>
                        <a:srgbClr val="0F36A3"/>
                      </a:solidFill>
                    </a:rPr>
                    <a:t>MARKET </a:t>
                  </a:r>
                </a:p>
                <a:p>
                  <a:r>
                    <a:rPr lang="en-US" altLang="en-US" sz="1200" b="1">
                      <a:solidFill>
                        <a:srgbClr val="0F36A3"/>
                      </a:solidFill>
                    </a:rPr>
                    <a:t>SELECTION</a:t>
                  </a:r>
                </a:p>
              </p:txBody>
            </p:sp>
          </p:grpSp>
          <p:grpSp>
            <p:nvGrpSpPr>
              <p:cNvPr id="49" name="Group 31"/>
              <p:cNvGrpSpPr>
                <a:grpSpLocks/>
              </p:cNvGrpSpPr>
              <p:nvPr/>
            </p:nvGrpSpPr>
            <p:grpSpPr bwMode="auto">
              <a:xfrm>
                <a:off x="2439" y="1959"/>
                <a:ext cx="1424" cy="611"/>
                <a:chOff x="2439" y="1959"/>
                <a:chExt cx="1424" cy="611"/>
              </a:xfrm>
            </p:grpSpPr>
            <p:sp>
              <p:nvSpPr>
                <p:cNvPr id="51" name="Rectangle 32"/>
                <p:cNvSpPr>
                  <a:spLocks noChangeArrowheads="1"/>
                </p:cNvSpPr>
                <p:nvPr/>
              </p:nvSpPr>
              <p:spPr bwMode="auto">
                <a:xfrm>
                  <a:off x="2439" y="1962"/>
                  <a:ext cx="1411" cy="608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rgbClr val="0099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52" name="Rectangle 33"/>
                <p:cNvSpPr>
                  <a:spLocks noChangeArrowheads="1"/>
                </p:cNvSpPr>
                <p:nvPr/>
              </p:nvSpPr>
              <p:spPr bwMode="auto">
                <a:xfrm>
                  <a:off x="2483" y="1959"/>
                  <a:ext cx="1272" cy="1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11125" tIns="55562" rIns="111125" bIns="55562">
                  <a:spAutoFit/>
                </a:bodyPr>
                <a:lstStyle>
                  <a:lvl1pPr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algn="ctr"/>
                  <a:r>
                    <a:rPr lang="en-US" altLang="en-US" sz="1200" b="1">
                      <a:solidFill>
                        <a:srgbClr val="0F36A3"/>
                      </a:solidFill>
                    </a:rPr>
                    <a:t>DIFFERENTIATION</a:t>
                  </a:r>
                </a:p>
              </p:txBody>
            </p:sp>
            <p:sp>
              <p:nvSpPr>
                <p:cNvPr id="53" name="Rectangle 34"/>
                <p:cNvSpPr>
                  <a:spLocks noChangeArrowheads="1"/>
                </p:cNvSpPr>
                <p:nvPr/>
              </p:nvSpPr>
              <p:spPr bwMode="auto">
                <a:xfrm>
                  <a:off x="2452" y="2150"/>
                  <a:ext cx="1411" cy="41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11125" tIns="55562" rIns="111125" bIns="55562">
                  <a:spAutoFit/>
                </a:bodyPr>
                <a:lstStyle>
                  <a:lvl1pPr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r>
                    <a:rPr lang="en-US" altLang="en-US" sz="1200">
                      <a:solidFill>
                        <a:srgbClr val="0F36A3"/>
                      </a:solidFill>
                    </a:rPr>
                    <a:t>Benefits valued by customer</a:t>
                  </a:r>
                </a:p>
                <a:p>
                  <a:r>
                    <a:rPr lang="en-US" altLang="en-US" sz="1200">
                      <a:solidFill>
                        <a:srgbClr val="0F36A3"/>
                      </a:solidFill>
                    </a:rPr>
                    <a:t>Added value from specific </a:t>
                  </a:r>
                  <a:br>
                    <a:rPr lang="en-US" altLang="en-US" sz="1200">
                      <a:solidFill>
                        <a:srgbClr val="0F36A3"/>
                      </a:solidFill>
                    </a:rPr>
                  </a:br>
                  <a:r>
                    <a:rPr lang="en-US" altLang="en-US" sz="1200">
                      <a:solidFill>
                        <a:srgbClr val="0F36A3"/>
                      </a:solidFill>
                    </a:rPr>
                    <a:t>   combinations of benefits</a:t>
                  </a:r>
                </a:p>
              </p:txBody>
            </p:sp>
            <p:sp>
              <p:nvSpPr>
                <p:cNvPr id="54" name="Line 35"/>
                <p:cNvSpPr>
                  <a:spLocks noChangeShapeType="1"/>
                </p:cNvSpPr>
                <p:nvPr/>
              </p:nvSpPr>
              <p:spPr bwMode="auto">
                <a:xfrm>
                  <a:off x="2446" y="2135"/>
                  <a:ext cx="1411" cy="0"/>
                </a:xfrm>
                <a:prstGeom prst="line">
                  <a:avLst/>
                </a:prstGeom>
                <a:noFill/>
                <a:ln w="25400">
                  <a:solidFill>
                    <a:srgbClr val="009966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0" name="AutoShape 36"/>
              <p:cNvSpPr>
                <a:spLocks noChangeArrowheads="1"/>
              </p:cNvSpPr>
              <p:nvPr/>
            </p:nvSpPr>
            <p:spPr bwMode="auto">
              <a:xfrm flipV="1">
                <a:off x="1976" y="2067"/>
                <a:ext cx="432" cy="46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150 w 21600"/>
                  <a:gd name="T13" fmla="*/ 12217 h 21600"/>
                  <a:gd name="T14" fmla="*/ 19450 w 21600"/>
                  <a:gd name="T15" fmla="*/ 1862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00" y="0"/>
                    </a:moveTo>
                    <a:lnTo>
                      <a:pt x="6480" y="5957"/>
                    </a:lnTo>
                    <a:lnTo>
                      <a:pt x="8549" y="5957"/>
                    </a:lnTo>
                    <a:lnTo>
                      <a:pt x="8549" y="12213"/>
                    </a:lnTo>
                    <a:lnTo>
                      <a:pt x="4170" y="12213"/>
                    </a:lnTo>
                    <a:lnTo>
                      <a:pt x="4170" y="9257"/>
                    </a:lnTo>
                    <a:lnTo>
                      <a:pt x="0" y="15429"/>
                    </a:lnTo>
                    <a:lnTo>
                      <a:pt x="4170" y="21600"/>
                    </a:lnTo>
                    <a:lnTo>
                      <a:pt x="4170" y="18644"/>
                    </a:lnTo>
                    <a:lnTo>
                      <a:pt x="17430" y="18644"/>
                    </a:lnTo>
                    <a:lnTo>
                      <a:pt x="17430" y="21600"/>
                    </a:lnTo>
                    <a:lnTo>
                      <a:pt x="21600" y="15429"/>
                    </a:lnTo>
                    <a:lnTo>
                      <a:pt x="17430" y="9257"/>
                    </a:lnTo>
                    <a:lnTo>
                      <a:pt x="17430" y="12213"/>
                    </a:lnTo>
                    <a:lnTo>
                      <a:pt x="13051" y="12213"/>
                    </a:lnTo>
                    <a:lnTo>
                      <a:pt x="13051" y="5957"/>
                    </a:lnTo>
                    <a:lnTo>
                      <a:pt x="15120" y="5957"/>
                    </a:lnTo>
                    <a:lnTo>
                      <a:pt x="1080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0" name="Group 37"/>
            <p:cNvGrpSpPr>
              <a:grpSpLocks/>
            </p:cNvGrpSpPr>
            <p:nvPr/>
          </p:nvGrpSpPr>
          <p:grpSpPr bwMode="auto">
            <a:xfrm>
              <a:off x="7294563" y="436563"/>
              <a:ext cx="1633537" cy="1544639"/>
              <a:chOff x="4595" y="425"/>
              <a:chExt cx="1029" cy="973"/>
            </a:xfrm>
          </p:grpSpPr>
          <p:sp>
            <p:nvSpPr>
              <p:cNvPr id="43" name="Rectangle 38"/>
              <p:cNvSpPr>
                <a:spLocks noChangeArrowheads="1"/>
              </p:cNvSpPr>
              <p:nvPr/>
            </p:nvSpPr>
            <p:spPr bwMode="auto">
              <a:xfrm>
                <a:off x="4602" y="426"/>
                <a:ext cx="1008" cy="97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9966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44" name="Rectangle 39"/>
              <p:cNvSpPr>
                <a:spLocks noChangeArrowheads="1"/>
              </p:cNvSpPr>
              <p:nvPr/>
            </p:nvSpPr>
            <p:spPr bwMode="auto">
              <a:xfrm>
                <a:off x="4595" y="425"/>
                <a:ext cx="1029" cy="1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/>
                <a:r>
                  <a:rPr lang="en-US" altLang="en-US" sz="1000" b="1">
                    <a:solidFill>
                      <a:srgbClr val="0F36A3"/>
                    </a:solidFill>
                  </a:rPr>
                  <a:t>EXTERNAL ANALYSIS</a:t>
                </a:r>
              </a:p>
            </p:txBody>
          </p:sp>
          <p:sp>
            <p:nvSpPr>
              <p:cNvPr id="45" name="Rectangle 40"/>
              <p:cNvSpPr>
                <a:spLocks noChangeArrowheads="1"/>
              </p:cNvSpPr>
              <p:nvPr/>
            </p:nvSpPr>
            <p:spPr bwMode="auto">
              <a:xfrm>
                <a:off x="4606" y="624"/>
                <a:ext cx="977" cy="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200">
                    <a:solidFill>
                      <a:srgbClr val="0F36A3"/>
                    </a:solidFill>
                  </a:rPr>
                  <a:t>Cultural 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Demographics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Political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Economic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Social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Technological</a:t>
                </a:r>
              </a:p>
            </p:txBody>
          </p:sp>
          <p:sp>
            <p:nvSpPr>
              <p:cNvPr id="46" name="Line 41"/>
              <p:cNvSpPr>
                <a:spLocks noChangeShapeType="1"/>
              </p:cNvSpPr>
              <p:nvPr/>
            </p:nvSpPr>
            <p:spPr bwMode="auto">
              <a:xfrm>
                <a:off x="4601" y="607"/>
                <a:ext cx="1008" cy="0"/>
              </a:xfrm>
              <a:prstGeom prst="line">
                <a:avLst/>
              </a:prstGeom>
              <a:noFill/>
              <a:ln w="25400">
                <a:solidFill>
                  <a:srgbClr val="009966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1" name="Group 42"/>
            <p:cNvGrpSpPr>
              <a:grpSpLocks/>
            </p:cNvGrpSpPr>
            <p:nvPr/>
          </p:nvGrpSpPr>
          <p:grpSpPr bwMode="auto">
            <a:xfrm>
              <a:off x="239713" y="438150"/>
              <a:ext cx="2076450" cy="900113"/>
              <a:chOff x="183" y="426"/>
              <a:chExt cx="1308" cy="567"/>
            </a:xfrm>
          </p:grpSpPr>
          <p:sp>
            <p:nvSpPr>
              <p:cNvPr id="39" name="Rectangle 43"/>
              <p:cNvSpPr>
                <a:spLocks noChangeArrowheads="1"/>
              </p:cNvSpPr>
              <p:nvPr/>
            </p:nvSpPr>
            <p:spPr bwMode="auto">
              <a:xfrm>
                <a:off x="189" y="426"/>
                <a:ext cx="1296" cy="567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9966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/>
                <a:endParaRPr lang="en-US" altLang="en-US">
                  <a:solidFill>
                    <a:srgbClr val="0F36A3"/>
                  </a:solidFill>
                  <a:latin typeface="Comic Sans MS" charset="0"/>
                </a:endParaRPr>
              </a:p>
            </p:txBody>
          </p:sp>
          <p:sp>
            <p:nvSpPr>
              <p:cNvPr id="40" name="Rectangle 44"/>
              <p:cNvSpPr>
                <a:spLocks noChangeArrowheads="1"/>
              </p:cNvSpPr>
              <p:nvPr/>
            </p:nvSpPr>
            <p:spPr bwMode="auto">
              <a:xfrm>
                <a:off x="183" y="449"/>
                <a:ext cx="1300" cy="1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>
                  <a:lnSpc>
                    <a:spcPct val="70000"/>
                  </a:lnSpc>
                </a:pPr>
                <a:r>
                  <a:rPr lang="en-US" altLang="en-US" sz="1200" b="1">
                    <a:solidFill>
                      <a:srgbClr val="0F36A3"/>
                    </a:solidFill>
                  </a:rPr>
                  <a:t>CUSTOMER ANALYSIS</a:t>
                </a:r>
              </a:p>
            </p:txBody>
          </p:sp>
          <p:sp>
            <p:nvSpPr>
              <p:cNvPr id="41" name="Rectangle 45"/>
              <p:cNvSpPr>
                <a:spLocks noChangeArrowheads="1"/>
              </p:cNvSpPr>
              <p:nvPr/>
            </p:nvSpPr>
            <p:spPr bwMode="auto">
              <a:xfrm>
                <a:off x="185" y="602"/>
                <a:ext cx="1277" cy="3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Statistics</a:t>
                </a:r>
              </a:p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Shopping / usage behavior</a:t>
                </a:r>
              </a:p>
              <a:p>
                <a:pPr>
                  <a:lnSpc>
                    <a:spcPct val="90000"/>
                  </a:lnSpc>
                </a:pPr>
                <a:r>
                  <a:rPr lang="en-US" altLang="en-US" sz="1200">
                    <a:solidFill>
                      <a:srgbClr val="0F36A3"/>
                    </a:solidFill>
                  </a:rPr>
                  <a:t>Buying process</a:t>
                </a:r>
              </a:p>
            </p:txBody>
          </p:sp>
          <p:sp>
            <p:nvSpPr>
              <p:cNvPr id="42" name="Line 46"/>
              <p:cNvSpPr>
                <a:spLocks noChangeShapeType="1"/>
              </p:cNvSpPr>
              <p:nvPr/>
            </p:nvSpPr>
            <p:spPr bwMode="auto">
              <a:xfrm flipV="1">
                <a:off x="195" y="603"/>
                <a:ext cx="1296" cy="0"/>
              </a:xfrm>
              <a:prstGeom prst="line">
                <a:avLst/>
              </a:prstGeom>
              <a:noFill/>
              <a:ln w="25400">
                <a:solidFill>
                  <a:srgbClr val="009966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2" name="Group 47"/>
            <p:cNvGrpSpPr>
              <a:grpSpLocks/>
            </p:cNvGrpSpPr>
            <p:nvPr/>
          </p:nvGrpSpPr>
          <p:grpSpPr bwMode="auto">
            <a:xfrm>
              <a:off x="476250" y="1333500"/>
              <a:ext cx="1604963" cy="1058863"/>
              <a:chOff x="300" y="990"/>
              <a:chExt cx="1011" cy="667"/>
            </a:xfrm>
          </p:grpSpPr>
          <p:grpSp>
            <p:nvGrpSpPr>
              <p:cNvPr id="33" name="Group 48"/>
              <p:cNvGrpSpPr>
                <a:grpSpLocks/>
              </p:cNvGrpSpPr>
              <p:nvPr/>
            </p:nvGrpSpPr>
            <p:grpSpPr bwMode="auto">
              <a:xfrm>
                <a:off x="300" y="1123"/>
                <a:ext cx="1011" cy="534"/>
                <a:chOff x="332" y="1123"/>
                <a:chExt cx="1011" cy="534"/>
              </a:xfrm>
            </p:grpSpPr>
            <p:sp>
              <p:nvSpPr>
                <p:cNvPr id="35" name="Rectangle 49"/>
                <p:cNvSpPr>
                  <a:spLocks noChangeArrowheads="1"/>
                </p:cNvSpPr>
                <p:nvPr/>
              </p:nvSpPr>
              <p:spPr bwMode="auto">
                <a:xfrm>
                  <a:off x="335" y="1141"/>
                  <a:ext cx="1008" cy="5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rgbClr val="0099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36" name="Rectangle 50"/>
                <p:cNvSpPr>
                  <a:spLocks noChangeArrowheads="1"/>
                </p:cNvSpPr>
                <p:nvPr/>
              </p:nvSpPr>
              <p:spPr bwMode="auto">
                <a:xfrm>
                  <a:off x="364" y="1123"/>
                  <a:ext cx="949" cy="18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11125" tIns="55562" rIns="111125" bIns="55562">
                  <a:spAutoFit/>
                </a:bodyPr>
                <a:lstStyle>
                  <a:lvl1pPr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algn="ctr"/>
                  <a:r>
                    <a:rPr lang="en-US" altLang="en-US" sz="1200" b="1">
                      <a:solidFill>
                        <a:srgbClr val="0F36A3"/>
                      </a:solidFill>
                    </a:rPr>
                    <a:t>SEGMENTATION</a:t>
                  </a:r>
                </a:p>
              </p:txBody>
            </p:sp>
            <p:sp>
              <p:nvSpPr>
                <p:cNvPr id="37" name="Rectangle 51"/>
                <p:cNvSpPr>
                  <a:spLocks noChangeArrowheads="1"/>
                </p:cNvSpPr>
                <p:nvPr/>
              </p:nvSpPr>
              <p:spPr bwMode="auto">
                <a:xfrm>
                  <a:off x="334" y="1275"/>
                  <a:ext cx="1006" cy="3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11125" tIns="55562" rIns="111125" bIns="55562">
                  <a:spAutoFit/>
                </a:bodyPr>
                <a:lstStyle>
                  <a:lvl1pPr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742950" indent="-28575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 marL="11430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 marL="16002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 marL="2057400" indent="-228600" defTabSz="1339850" eaLnBrk="0" hangingPunct="0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25146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29718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34290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3886200" indent="-228600" defTabSz="1339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>
                    <a:lnSpc>
                      <a:spcPct val="90000"/>
                    </a:lnSpc>
                  </a:pPr>
                  <a:r>
                    <a:rPr lang="en-US" altLang="en-US" sz="1200">
                      <a:solidFill>
                        <a:srgbClr val="0F36A3"/>
                      </a:solidFill>
                    </a:rPr>
                    <a:t>Possible segments</a:t>
                  </a:r>
                </a:p>
                <a:p>
                  <a:pPr>
                    <a:lnSpc>
                      <a:spcPct val="90000"/>
                    </a:lnSpc>
                  </a:pPr>
                  <a:r>
                    <a:rPr lang="en-US" altLang="en-US" sz="1200">
                      <a:solidFill>
                        <a:srgbClr val="0F36A3"/>
                      </a:solidFill>
                    </a:rPr>
                    <a:t>Size of segments</a:t>
                  </a:r>
                </a:p>
                <a:p>
                  <a:pPr>
                    <a:lnSpc>
                      <a:spcPct val="90000"/>
                    </a:lnSpc>
                  </a:pPr>
                  <a:r>
                    <a:rPr lang="en-US" altLang="en-US" sz="1200">
                      <a:solidFill>
                        <a:srgbClr val="0F36A3"/>
                      </a:solidFill>
                    </a:rPr>
                    <a:t>Growth potential</a:t>
                  </a:r>
                </a:p>
              </p:txBody>
            </p:sp>
            <p:sp>
              <p:nvSpPr>
                <p:cNvPr id="38" name="Line 52"/>
                <p:cNvSpPr>
                  <a:spLocks noChangeShapeType="1"/>
                </p:cNvSpPr>
                <p:nvPr/>
              </p:nvSpPr>
              <p:spPr bwMode="auto">
                <a:xfrm>
                  <a:off x="332" y="1290"/>
                  <a:ext cx="1008" cy="0"/>
                </a:xfrm>
                <a:prstGeom prst="line">
                  <a:avLst/>
                </a:prstGeom>
                <a:noFill/>
                <a:ln w="25400">
                  <a:solidFill>
                    <a:srgbClr val="009966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4" name="AutoShape 53"/>
              <p:cNvSpPr>
                <a:spLocks noChangeArrowheads="1"/>
              </p:cNvSpPr>
              <p:nvPr/>
            </p:nvSpPr>
            <p:spPr bwMode="auto">
              <a:xfrm>
                <a:off x="682" y="990"/>
                <a:ext cx="211" cy="130"/>
              </a:xfrm>
              <a:prstGeom prst="downArrow">
                <a:avLst>
                  <a:gd name="adj1" fmla="val 49759"/>
                  <a:gd name="adj2" fmla="val 48329"/>
                </a:avLst>
              </a:prstGeom>
              <a:solidFill>
                <a:srgbClr val="0000FF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grpSp>
          <p:nvGrpSpPr>
            <p:cNvPr id="23" name="Group 54"/>
            <p:cNvGrpSpPr>
              <a:grpSpLocks/>
            </p:cNvGrpSpPr>
            <p:nvPr/>
          </p:nvGrpSpPr>
          <p:grpSpPr bwMode="auto">
            <a:xfrm>
              <a:off x="5148263" y="438150"/>
              <a:ext cx="2043112" cy="1189038"/>
              <a:chOff x="3243" y="426"/>
              <a:chExt cx="1287" cy="749"/>
            </a:xfrm>
          </p:grpSpPr>
          <p:sp>
            <p:nvSpPr>
              <p:cNvPr id="29" name="Rectangle 55"/>
              <p:cNvSpPr>
                <a:spLocks noChangeArrowheads="1"/>
              </p:cNvSpPr>
              <p:nvPr/>
            </p:nvSpPr>
            <p:spPr bwMode="auto">
              <a:xfrm>
                <a:off x="3248" y="426"/>
                <a:ext cx="1267" cy="749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9966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0" name="Rectangle 56"/>
              <p:cNvSpPr>
                <a:spLocks noChangeArrowheads="1"/>
              </p:cNvSpPr>
              <p:nvPr/>
            </p:nvSpPr>
            <p:spPr bwMode="auto">
              <a:xfrm>
                <a:off x="3262" y="428"/>
                <a:ext cx="1137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>
                  <a:lnSpc>
                    <a:spcPct val="90000"/>
                  </a:lnSpc>
                </a:pPr>
                <a:r>
                  <a:rPr lang="en-US" altLang="en-US" sz="1200" b="1">
                    <a:solidFill>
                      <a:srgbClr val="0F36A3"/>
                    </a:solidFill>
                  </a:rPr>
                  <a:t>INTERNAL ANALYSIS</a:t>
                </a:r>
              </a:p>
            </p:txBody>
          </p:sp>
          <p:sp>
            <p:nvSpPr>
              <p:cNvPr id="31" name="Rectangle 57"/>
              <p:cNvSpPr>
                <a:spLocks noChangeArrowheads="1"/>
              </p:cNvSpPr>
              <p:nvPr/>
            </p:nvSpPr>
            <p:spPr bwMode="auto">
              <a:xfrm>
                <a:off x="3245" y="619"/>
                <a:ext cx="1285" cy="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200">
                    <a:solidFill>
                      <a:srgbClr val="0F36A3"/>
                    </a:solidFill>
                  </a:rPr>
                  <a:t>Objectives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Strengths / weaknesses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Current / past performance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Fit with other products</a:t>
                </a:r>
              </a:p>
            </p:txBody>
          </p:sp>
          <p:sp>
            <p:nvSpPr>
              <p:cNvPr id="32" name="Line 58"/>
              <p:cNvSpPr>
                <a:spLocks noChangeShapeType="1"/>
              </p:cNvSpPr>
              <p:nvPr/>
            </p:nvSpPr>
            <p:spPr bwMode="auto">
              <a:xfrm flipV="1">
                <a:off x="3243" y="603"/>
                <a:ext cx="1267" cy="0"/>
              </a:xfrm>
              <a:prstGeom prst="line">
                <a:avLst/>
              </a:prstGeom>
              <a:noFill/>
              <a:ln w="25400">
                <a:solidFill>
                  <a:srgbClr val="009966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4" name="Group 59"/>
            <p:cNvGrpSpPr>
              <a:grpSpLocks/>
            </p:cNvGrpSpPr>
            <p:nvPr/>
          </p:nvGrpSpPr>
          <p:grpSpPr bwMode="auto">
            <a:xfrm>
              <a:off x="2438400" y="431800"/>
              <a:ext cx="2578100" cy="1190625"/>
              <a:chOff x="1568" y="422"/>
              <a:chExt cx="1624" cy="750"/>
            </a:xfrm>
          </p:grpSpPr>
          <p:sp>
            <p:nvSpPr>
              <p:cNvPr id="25" name="Rectangle 60"/>
              <p:cNvSpPr>
                <a:spLocks noChangeArrowheads="1"/>
              </p:cNvSpPr>
              <p:nvPr/>
            </p:nvSpPr>
            <p:spPr bwMode="auto">
              <a:xfrm>
                <a:off x="1580" y="423"/>
                <a:ext cx="1612" cy="749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9966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6" name="Rectangle 61"/>
              <p:cNvSpPr>
                <a:spLocks noChangeArrowheads="1"/>
              </p:cNvSpPr>
              <p:nvPr/>
            </p:nvSpPr>
            <p:spPr bwMode="auto">
              <a:xfrm>
                <a:off x="1568" y="422"/>
                <a:ext cx="1589" cy="1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/>
                <a:r>
                  <a:rPr lang="en-US" altLang="en-US" sz="1200" b="1">
                    <a:solidFill>
                      <a:srgbClr val="0F36A3"/>
                    </a:solidFill>
                  </a:rPr>
                  <a:t>COMPETITOR ANALYSIS</a:t>
                </a:r>
              </a:p>
            </p:txBody>
          </p:sp>
          <p:sp>
            <p:nvSpPr>
              <p:cNvPr id="27" name="Rectangle 62"/>
              <p:cNvSpPr>
                <a:spLocks noChangeArrowheads="1"/>
              </p:cNvSpPr>
              <p:nvPr/>
            </p:nvSpPr>
            <p:spPr bwMode="auto">
              <a:xfrm>
                <a:off x="1586" y="623"/>
                <a:ext cx="1587" cy="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11125" tIns="55562" rIns="111125" bIns="55562">
                <a:spAutoFit/>
              </a:bodyPr>
              <a:lstStyle>
                <a:lvl1pPr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defTabSz="13398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1339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200">
                    <a:solidFill>
                      <a:srgbClr val="0F36A3"/>
                    </a:solidFill>
                  </a:rPr>
                  <a:t>Direct / indirect competitors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Their current / previous strategies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Importance of this market to them</a:t>
                </a:r>
              </a:p>
              <a:p>
                <a:r>
                  <a:rPr lang="en-US" altLang="en-US" sz="1200">
                    <a:solidFill>
                      <a:srgbClr val="0F36A3"/>
                    </a:solidFill>
                  </a:rPr>
                  <a:t>Likely actions and reactions</a:t>
                </a:r>
              </a:p>
            </p:txBody>
          </p:sp>
          <p:sp>
            <p:nvSpPr>
              <p:cNvPr id="28" name="Line 63"/>
              <p:cNvSpPr>
                <a:spLocks noChangeShapeType="1"/>
              </p:cNvSpPr>
              <p:nvPr/>
            </p:nvSpPr>
            <p:spPr bwMode="auto">
              <a:xfrm flipV="1">
                <a:off x="1579" y="603"/>
                <a:ext cx="1612" cy="0"/>
              </a:xfrm>
              <a:prstGeom prst="line">
                <a:avLst/>
              </a:prstGeom>
              <a:noFill/>
              <a:ln w="25400">
                <a:solidFill>
                  <a:srgbClr val="009966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739375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Nederlander</a:t>
            </a:r>
            <a:r>
              <a:rPr lang="en-US" dirty="0" smtClean="0"/>
              <a:t> Organization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Video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294967295"/>
          </p:nvPr>
        </p:nvSpPr>
        <p:spPr>
          <a:xfrm>
            <a:off x="2921000" y="6381750"/>
            <a:ext cx="3302000" cy="365125"/>
          </a:xfrm>
        </p:spPr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2498551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3-</a:t>
            </a:r>
            <a:fld id="{7C6C17A6-9373-D44B-91A7-E4E054424845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ym typeface="Symbol" pitchFamily="18" charset="2"/>
              </a:rPr>
              <a:t>Copyright © 2016 by Nelson Education Ltd. </a:t>
            </a:r>
            <a:endParaRPr lang="en-CA" dirty="0">
              <a:sym typeface="Symbol" pitchFamily="18" charset="2"/>
            </a:endParaRP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63500"/>
            <a:ext cx="90170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670422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1427</TotalTime>
  <Words>1365</Words>
  <Application>Microsoft Macintosh PowerPoint</Application>
  <PresentationFormat>On-screen Show (4:3)</PresentationFormat>
  <Paragraphs>288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4" baseType="lpstr">
      <vt:lpstr>Arial Black</vt:lpstr>
      <vt:lpstr>Calibri</vt:lpstr>
      <vt:lpstr>Calibri Light</vt:lpstr>
      <vt:lpstr>Comic Sans MS</vt:lpstr>
      <vt:lpstr>Lucida Calligraphy</vt:lpstr>
      <vt:lpstr>ＭＳ Ｐゴシック</vt:lpstr>
      <vt:lpstr>Rockwell</vt:lpstr>
      <vt:lpstr>Rod</vt:lpstr>
      <vt:lpstr>Symbol</vt:lpstr>
      <vt:lpstr>Tahoma</vt:lpstr>
      <vt:lpstr>Trebuchet MS</vt:lpstr>
      <vt:lpstr>Wingdings</vt:lpstr>
      <vt:lpstr>Arial</vt:lpstr>
      <vt:lpstr>1_Office Theme</vt:lpstr>
      <vt:lpstr>Chapter</vt:lpstr>
      <vt:lpstr>Learning Outcomes</vt:lpstr>
      <vt:lpstr>The Nature of Strategic Planning</vt:lpstr>
      <vt:lpstr>The Nature of Strategic Planning</vt:lpstr>
      <vt:lpstr>Corporate Strategy</vt:lpstr>
      <vt:lpstr>Business Unit Strategy</vt:lpstr>
      <vt:lpstr>Functional Strategy</vt:lpstr>
      <vt:lpstr>Key Terms</vt:lpstr>
      <vt:lpstr>Mission statement</vt:lpstr>
      <vt:lpstr>Goals or Objectives</vt:lpstr>
      <vt:lpstr>PowerPoint Presentation</vt:lpstr>
      <vt:lpstr>PowerPoint Presentation</vt:lpstr>
      <vt:lpstr>Distinct core competence</vt:lpstr>
      <vt:lpstr>Sustainable competitive advantage</vt:lpstr>
      <vt:lpstr>Cost Competitive Advantage</vt:lpstr>
      <vt:lpstr>Product/Service Differentiation Competitive Advantage</vt:lpstr>
      <vt:lpstr>Niche Competitive Advantage</vt:lpstr>
      <vt:lpstr>Conducting a  Situation (SWOT) Analysis</vt:lpstr>
      <vt:lpstr>PowerPoint Presentation</vt:lpstr>
      <vt:lpstr>Growth Strategies</vt:lpstr>
      <vt:lpstr>Growth Strategies</vt:lpstr>
      <vt:lpstr>BCG Portfolio Matrix</vt:lpstr>
      <vt:lpstr>Strategic Alternatives—Developing Growth Strategies</vt:lpstr>
      <vt:lpstr>PowerPoint Presentation</vt:lpstr>
      <vt:lpstr>PowerPoint Presentation</vt:lpstr>
      <vt:lpstr>In-class Challenge</vt:lpstr>
      <vt:lpstr>Marketing Planning Process</vt:lpstr>
      <vt:lpstr>PowerPoint Presentation</vt:lpstr>
      <vt:lpstr>The Nederlander Organization</vt:lpstr>
      <vt:lpstr>PowerPoint Presentation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Janice Shearer</dc:creator>
  <cp:lastModifiedBy>Kaleem Mahmood</cp:lastModifiedBy>
  <cp:revision>101</cp:revision>
  <cp:lastPrinted>2014-09-23T18:30:42Z</cp:lastPrinted>
  <dcterms:created xsi:type="dcterms:W3CDTF">2015-01-15T05:55:47Z</dcterms:created>
  <dcterms:modified xsi:type="dcterms:W3CDTF">2017-09-20T03:05:39Z</dcterms:modified>
</cp:coreProperties>
</file>