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charts/chart2.xml" ContentType="application/vnd.openxmlformats-officedocument.drawingml.chart+xml"/>
  <Override PartName="/ppt/drawings/drawing2.xml" ContentType="application/vnd.openxmlformats-officedocument.drawingml.chartshapes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aveSubsetFonts="1">
  <p:sldMasterIdLst>
    <p:sldMasterId id="2147483740" r:id="rId1"/>
  </p:sldMasterIdLst>
  <p:notesMasterIdLst>
    <p:notesMasterId r:id="rId66"/>
  </p:notesMasterIdLst>
  <p:sldIdLst>
    <p:sldId id="512" r:id="rId2"/>
    <p:sldId id="408" r:id="rId3"/>
    <p:sldId id="409" r:id="rId4"/>
    <p:sldId id="410" r:id="rId5"/>
    <p:sldId id="443" r:id="rId6"/>
    <p:sldId id="412" r:id="rId7"/>
    <p:sldId id="413" r:id="rId8"/>
    <p:sldId id="451" r:id="rId9"/>
    <p:sldId id="448" r:id="rId10"/>
    <p:sldId id="452" r:id="rId11"/>
    <p:sldId id="414" r:id="rId12"/>
    <p:sldId id="453" r:id="rId13"/>
    <p:sldId id="454" r:id="rId14"/>
    <p:sldId id="455" r:id="rId15"/>
    <p:sldId id="456" r:id="rId16"/>
    <p:sldId id="457" r:id="rId17"/>
    <p:sldId id="458" r:id="rId18"/>
    <p:sldId id="459" r:id="rId19"/>
    <p:sldId id="460" r:id="rId20"/>
    <p:sldId id="461" r:id="rId21"/>
    <p:sldId id="462" r:id="rId22"/>
    <p:sldId id="463" r:id="rId23"/>
    <p:sldId id="464" r:id="rId24"/>
    <p:sldId id="465" r:id="rId25"/>
    <p:sldId id="466" r:id="rId26"/>
    <p:sldId id="467" r:id="rId27"/>
    <p:sldId id="468" r:id="rId28"/>
    <p:sldId id="469" r:id="rId29"/>
    <p:sldId id="471" r:id="rId30"/>
    <p:sldId id="472" r:id="rId31"/>
    <p:sldId id="473" r:id="rId32"/>
    <p:sldId id="474" r:id="rId33"/>
    <p:sldId id="475" r:id="rId34"/>
    <p:sldId id="476" r:id="rId35"/>
    <p:sldId id="477" r:id="rId36"/>
    <p:sldId id="478" r:id="rId37"/>
    <p:sldId id="479" r:id="rId38"/>
    <p:sldId id="480" r:id="rId39"/>
    <p:sldId id="481" r:id="rId40"/>
    <p:sldId id="482" r:id="rId41"/>
    <p:sldId id="483" r:id="rId42"/>
    <p:sldId id="484" r:id="rId43"/>
    <p:sldId id="485" r:id="rId44"/>
    <p:sldId id="489" r:id="rId45"/>
    <p:sldId id="490" r:id="rId46"/>
    <p:sldId id="491" r:id="rId47"/>
    <p:sldId id="492" r:id="rId48"/>
    <p:sldId id="493" r:id="rId49"/>
    <p:sldId id="494" r:id="rId50"/>
    <p:sldId id="495" r:id="rId51"/>
    <p:sldId id="496" r:id="rId52"/>
    <p:sldId id="497" r:id="rId53"/>
    <p:sldId id="498" r:id="rId54"/>
    <p:sldId id="499" r:id="rId55"/>
    <p:sldId id="500" r:id="rId56"/>
    <p:sldId id="501" r:id="rId57"/>
    <p:sldId id="502" r:id="rId58"/>
    <p:sldId id="503" r:id="rId59"/>
    <p:sldId id="504" r:id="rId60"/>
    <p:sldId id="505" r:id="rId61"/>
    <p:sldId id="506" r:id="rId62"/>
    <p:sldId id="507" r:id="rId63"/>
    <p:sldId id="508" r:id="rId64"/>
    <p:sldId id="509" r:id="rId65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3172">
          <p15:clr>
            <a:srgbClr val="A4A3A4"/>
          </p15:clr>
        </p15:guide>
        <p15:guide id="2" pos="496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9D6E5"/>
    <a:srgbClr val="FFE1D4"/>
    <a:srgbClr val="D0FFBC"/>
    <a:srgbClr val="0E5229"/>
    <a:srgbClr val="043333"/>
    <a:srgbClr val="198A46"/>
    <a:srgbClr val="22B35B"/>
    <a:srgbClr val="00006E"/>
    <a:srgbClr val="FFEAD5"/>
    <a:srgbClr val="E41F0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471" autoAdjust="0"/>
    <p:restoredTop sz="84902" autoAdjust="0"/>
  </p:normalViewPr>
  <p:slideViewPr>
    <p:cSldViewPr snapToGrid="0">
      <p:cViewPr varScale="1">
        <p:scale>
          <a:sx n="87" d="100"/>
          <a:sy n="87" d="100"/>
        </p:scale>
        <p:origin x="1656" y="84"/>
      </p:cViewPr>
      <p:guideLst>
        <p:guide orient="horz" pos="3172"/>
        <p:guide pos="4969"/>
      </p:guideLst>
    </p:cSldViewPr>
  </p:slideViewPr>
  <p:outlineViewPr>
    <p:cViewPr>
      <p:scale>
        <a:sx n="33" d="100"/>
        <a:sy n="33" d="100"/>
      </p:scale>
      <p:origin x="42" y="261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2" d="100"/>
        <a:sy n="72" d="100"/>
      </p:scale>
      <p:origin x="0" y="0"/>
    </p:cViewPr>
  </p:sorterViewPr>
  <p:notesViewPr>
    <p:cSldViewPr snapToGrid="0">
      <p:cViewPr>
        <p:scale>
          <a:sx n="80" d="100"/>
          <a:sy n="80" d="100"/>
        </p:scale>
        <p:origin x="-1368" y="-72"/>
      </p:cViewPr>
      <p:guideLst>
        <p:guide orient="horz" pos="2880"/>
        <p:guide pos="2160"/>
      </p:guideLst>
    </p:cSldViewPr>
  </p:notesViewPr>
  <p:gridSpacing cx="45720" cy="4572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C:\Users\Sjacinto\Desktop\Mankiw%202015%20PPTs\data%20from%20the%20textbook%20author\Ch5Data9.xls" TargetMode="Externa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oleObject" Target="file:///C:\Users\Sjacinto\Desktop\Mankiw%202015%20PPTs\data%20from%20the%20textbook%20author\Ch5Data9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146225158261301"/>
          <c:y val="8.9411764705882399E-2"/>
          <c:w val="0.85676999972436296"/>
          <c:h val="0.82431372549019599"/>
        </c:manualLayout>
      </c:layout>
      <c:scatterChart>
        <c:scatterStyle val="lineMarker"/>
        <c:varyColors val="0"/>
        <c:ser>
          <c:idx val="0"/>
          <c:order val="0"/>
          <c:spPr>
            <a:ln w="47625">
              <a:noFill/>
            </a:ln>
            <a:effectLst>
              <a:glow rad="127000">
                <a:schemeClr val="accent1">
                  <a:alpha val="0"/>
                </a:schemeClr>
              </a:glow>
            </a:effectLst>
          </c:spPr>
          <c:marker>
            <c:symbol val="square"/>
            <c:size val="7"/>
            <c:spPr>
              <a:solidFill>
                <a:srgbClr val="339966"/>
              </a:solidFill>
              <a:ln>
                <a:noFill/>
                <a:prstDash val="solid"/>
              </a:ln>
              <a:effectLst>
                <a:glow rad="127000">
                  <a:schemeClr val="accent1">
                    <a:alpha val="0"/>
                  </a:schemeClr>
                </a:glow>
                <a:outerShdw dist="35921" dir="2700000" algn="br">
                  <a:srgbClr val="000000"/>
                </a:outerShdw>
              </a:effectLst>
            </c:spPr>
          </c:marker>
          <c:xVal>
            <c:numRef>
              <c:f>'Ch 5 Data'!$R$12:$R$137</c:f>
              <c:numCache>
                <c:formatCode>0.000</c:formatCode>
                <c:ptCount val="126"/>
                <c:pt idx="0">
                  <c:v>24.754056673456201</c:v>
                </c:pt>
                <c:pt idx="1">
                  <c:v>7.2728104599041998</c:v>
                </c:pt>
                <c:pt idx="2">
                  <c:v>14.117341916177701</c:v>
                </c:pt>
                <c:pt idx="3">
                  <c:v>59.337108252064702</c:v>
                </c:pt>
                <c:pt idx="4">
                  <c:v>6.0766337686547898</c:v>
                </c:pt>
                <c:pt idx="5">
                  <c:v>25.844853257726101</c:v>
                </c:pt>
                <c:pt idx="6">
                  <c:v>23.702149956368771</c:v>
                </c:pt>
                <c:pt idx="7">
                  <c:v>39.922998356938599</c:v>
                </c:pt>
                <c:pt idx="8">
                  <c:v>4.47092012588746</c:v>
                </c:pt>
                <c:pt idx="9">
                  <c:v>13.753582443473499</c:v>
                </c:pt>
                <c:pt idx="10">
                  <c:v>17.323470628630201</c:v>
                </c:pt>
                <c:pt idx="11">
                  <c:v>47.557278840960201</c:v>
                </c:pt>
                <c:pt idx="12">
                  <c:v>8.1100917049900598</c:v>
                </c:pt>
                <c:pt idx="13">
                  <c:v>15.769690313946199</c:v>
                </c:pt>
                <c:pt idx="14">
                  <c:v>27.8291808084387</c:v>
                </c:pt>
                <c:pt idx="15">
                  <c:v>17.130337300071201</c:v>
                </c:pt>
                <c:pt idx="16">
                  <c:v>19.678605871596101</c:v>
                </c:pt>
                <c:pt idx="17">
                  <c:v>16.27651728487028</c:v>
                </c:pt>
                <c:pt idx="18">
                  <c:v>16.234564106748309</c:v>
                </c:pt>
                <c:pt idx="19">
                  <c:v>17.304522312982101</c:v>
                </c:pt>
                <c:pt idx="20">
                  <c:v>9.6448266611860607</c:v>
                </c:pt>
                <c:pt idx="21">
                  <c:v>26.228577948622799</c:v>
                </c:pt>
                <c:pt idx="22">
                  <c:v>9.5866825214929552</c:v>
                </c:pt>
                <c:pt idx="23">
                  <c:v>6.2560970305405696</c:v>
                </c:pt>
                <c:pt idx="24">
                  <c:v>16.249162433582299</c:v>
                </c:pt>
                <c:pt idx="25">
                  <c:v>11.6443036512427</c:v>
                </c:pt>
                <c:pt idx="26">
                  <c:v>9.2087621482263184</c:v>
                </c:pt>
                <c:pt idx="27">
                  <c:v>17.638834094525791</c:v>
                </c:pt>
                <c:pt idx="28">
                  <c:v>14.1686836215061</c:v>
                </c:pt>
                <c:pt idx="29">
                  <c:v>9.5730966154719397</c:v>
                </c:pt>
                <c:pt idx="30">
                  <c:v>52.830380264530497</c:v>
                </c:pt>
                <c:pt idx="31">
                  <c:v>21.575406329985601</c:v>
                </c:pt>
                <c:pt idx="32">
                  <c:v>18.187537151925401</c:v>
                </c:pt>
                <c:pt idx="33">
                  <c:v>11.2619801441209</c:v>
                </c:pt>
                <c:pt idx="34">
                  <c:v>7.5250601266611898</c:v>
                </c:pt>
                <c:pt idx="35">
                  <c:v>5.9518198738946602</c:v>
                </c:pt>
                <c:pt idx="36">
                  <c:v>7.2542018041458904</c:v>
                </c:pt>
                <c:pt idx="37">
                  <c:v>16.377836016137401</c:v>
                </c:pt>
                <c:pt idx="38">
                  <c:v>13.4520253521148</c:v>
                </c:pt>
                <c:pt idx="39">
                  <c:v>3.3560675393070181</c:v>
                </c:pt>
                <c:pt idx="40">
                  <c:v>33.727068608547803</c:v>
                </c:pt>
                <c:pt idx="41">
                  <c:v>15.147170314317499</c:v>
                </c:pt>
                <c:pt idx="42">
                  <c:v>15.515020991405301</c:v>
                </c:pt>
                <c:pt idx="43">
                  <c:v>12.8838904107517</c:v>
                </c:pt>
                <c:pt idx="44">
                  <c:v>10.8798705901446</c:v>
                </c:pt>
                <c:pt idx="45">
                  <c:v>12.3193185660955</c:v>
                </c:pt>
                <c:pt idx="46">
                  <c:v>19.382417120180499</c:v>
                </c:pt>
                <c:pt idx="47">
                  <c:v>25.555642646374871</c:v>
                </c:pt>
                <c:pt idx="48">
                  <c:v>30.054737830517279</c:v>
                </c:pt>
                <c:pt idx="49">
                  <c:v>5.4649757777133052</c:v>
                </c:pt>
                <c:pt idx="50">
                  <c:v>13.305788195061201</c:v>
                </c:pt>
                <c:pt idx="51">
                  <c:v>10.5860356616227</c:v>
                </c:pt>
                <c:pt idx="52">
                  <c:v>11.871142090419401</c:v>
                </c:pt>
                <c:pt idx="53">
                  <c:v>12.288425637263</c:v>
                </c:pt>
                <c:pt idx="54">
                  <c:v>8.3573375608526401</c:v>
                </c:pt>
                <c:pt idx="55">
                  <c:v>18.4303639205467</c:v>
                </c:pt>
                <c:pt idx="56">
                  <c:v>13.229340953035299</c:v>
                </c:pt>
                <c:pt idx="57">
                  <c:v>25.988556651830599</c:v>
                </c:pt>
                <c:pt idx="58">
                  <c:v>7.8174770038868866</c:v>
                </c:pt>
                <c:pt idx="59">
                  <c:v>2.30634782861872</c:v>
                </c:pt>
                <c:pt idx="60">
                  <c:v>10.6119887570686</c:v>
                </c:pt>
                <c:pt idx="61">
                  <c:v>30.915299264787599</c:v>
                </c:pt>
                <c:pt idx="62">
                  <c:v>13.621496966374499</c:v>
                </c:pt>
                <c:pt idx="63">
                  <c:v>8.0343865973050903</c:v>
                </c:pt>
                <c:pt idx="64">
                  <c:v>11.228561175450301</c:v>
                </c:pt>
                <c:pt idx="65">
                  <c:v>24.2132055832042</c:v>
                </c:pt>
                <c:pt idx="66">
                  <c:v>17.258450599282391</c:v>
                </c:pt>
                <c:pt idx="67">
                  <c:v>11.4470889128386</c:v>
                </c:pt>
                <c:pt idx="68">
                  <c:v>13.371745070423801</c:v>
                </c:pt>
                <c:pt idx="69">
                  <c:v>29.9327506372919</c:v>
                </c:pt>
                <c:pt idx="70">
                  <c:v>14.263423540898801</c:v>
                </c:pt>
                <c:pt idx="71">
                  <c:v>11.8388228203921</c:v>
                </c:pt>
                <c:pt idx="72">
                  <c:v>30.168216282330771</c:v>
                </c:pt>
                <c:pt idx="73">
                  <c:v>11.809494962439601</c:v>
                </c:pt>
                <c:pt idx="74">
                  <c:v>6.7292071711438002</c:v>
                </c:pt>
                <c:pt idx="75">
                  <c:v>11.4764857478628</c:v>
                </c:pt>
                <c:pt idx="76">
                  <c:v>25.6420652735011</c:v>
                </c:pt>
                <c:pt idx="77">
                  <c:v>33.039043766816469</c:v>
                </c:pt>
                <c:pt idx="78">
                  <c:v>9.4113655696692398</c:v>
                </c:pt>
                <c:pt idx="79">
                  <c:v>22.050940330621881</c:v>
                </c:pt>
                <c:pt idx="80">
                  <c:v>16.920349105136079</c:v>
                </c:pt>
                <c:pt idx="81">
                  <c:v>15.773714422026901</c:v>
                </c:pt>
                <c:pt idx="82">
                  <c:v>8.6618708084056593</c:v>
                </c:pt>
                <c:pt idx="83">
                  <c:v>13.240552802585199</c:v>
                </c:pt>
                <c:pt idx="84">
                  <c:v>25.95831573977738</c:v>
                </c:pt>
                <c:pt idx="85">
                  <c:v>10.244686995122301</c:v>
                </c:pt>
                <c:pt idx="86">
                  <c:v>15.789091291990999</c:v>
                </c:pt>
                <c:pt idx="87">
                  <c:v>14.5483726537022</c:v>
                </c:pt>
                <c:pt idx="88">
                  <c:v>20.0860566106855</c:v>
                </c:pt>
                <c:pt idx="89">
                  <c:v>9.4812185079534181</c:v>
                </c:pt>
                <c:pt idx="90">
                  <c:v>24.768508267370599</c:v>
                </c:pt>
                <c:pt idx="91">
                  <c:v>20.710846020192101</c:v>
                </c:pt>
                <c:pt idx="92">
                  <c:v>29.7859349481161</c:v>
                </c:pt>
                <c:pt idx="93">
                  <c:v>7.8516069285392787</c:v>
                </c:pt>
                <c:pt idx="94">
                  <c:v>27.083408795848101</c:v>
                </c:pt>
                <c:pt idx="95">
                  <c:v>13.743666338667101</c:v>
                </c:pt>
                <c:pt idx="96">
                  <c:v>17.06643764370488</c:v>
                </c:pt>
                <c:pt idx="97">
                  <c:v>6.0641691778718299</c:v>
                </c:pt>
                <c:pt idx="98">
                  <c:v>24.6084083061426</c:v>
                </c:pt>
                <c:pt idx="99">
                  <c:v>8.6380495176950198</c:v>
                </c:pt>
                <c:pt idx="100">
                  <c:v>8.0800845322264401</c:v>
                </c:pt>
                <c:pt idx="101">
                  <c:v>11.630454745708599</c:v>
                </c:pt>
                <c:pt idx="102">
                  <c:v>19.946529121531871</c:v>
                </c:pt>
                <c:pt idx="103">
                  <c:v>12.072146558899499</c:v>
                </c:pt>
                <c:pt idx="104">
                  <c:v>16.401235240488599</c:v>
                </c:pt>
                <c:pt idx="105">
                  <c:v>19.259244255458391</c:v>
                </c:pt>
                <c:pt idx="106">
                  <c:v>9.8021086591577191</c:v>
                </c:pt>
                <c:pt idx="107">
                  <c:v>7.1637003957251402</c:v>
                </c:pt>
                <c:pt idx="108">
                  <c:v>5.6360480060996503</c:v>
                </c:pt>
                <c:pt idx="109">
                  <c:v>25.96422143177498</c:v>
                </c:pt>
                <c:pt idx="110">
                  <c:v>34.113932980895598</c:v>
                </c:pt>
                <c:pt idx="111">
                  <c:v>13.984801864556401</c:v>
                </c:pt>
                <c:pt idx="112">
                  <c:v>7.0178777961325407</c:v>
                </c:pt>
                <c:pt idx="113">
                  <c:v>6.9780281748122999</c:v>
                </c:pt>
                <c:pt idx="114">
                  <c:v>36.111158376270211</c:v>
                </c:pt>
                <c:pt idx="115">
                  <c:v>20.8215297846371</c:v>
                </c:pt>
                <c:pt idx="116">
                  <c:v>8.8380675551324206</c:v>
                </c:pt>
                <c:pt idx="117">
                  <c:v>14.3668418211466</c:v>
                </c:pt>
                <c:pt idx="118">
                  <c:v>31.561535593795789</c:v>
                </c:pt>
                <c:pt idx="119">
                  <c:v>18.0055773896425</c:v>
                </c:pt>
                <c:pt idx="120">
                  <c:v>30.612790569318609</c:v>
                </c:pt>
                <c:pt idx="121">
                  <c:v>6.4064040444344714</c:v>
                </c:pt>
                <c:pt idx="122">
                  <c:v>16.86938487279469</c:v>
                </c:pt>
                <c:pt idx="123">
                  <c:v>32.694965743477702</c:v>
                </c:pt>
                <c:pt idx="124">
                  <c:v>41.895926527807703</c:v>
                </c:pt>
                <c:pt idx="125">
                  <c:v>21.9041847380836</c:v>
                </c:pt>
              </c:numCache>
            </c:numRef>
          </c:xVal>
          <c:yVal>
            <c:numRef>
              <c:f>'Ch 5 Data'!$S$12:$S$137</c:f>
              <c:numCache>
                <c:formatCode>0.000</c:formatCode>
                <c:ptCount val="126"/>
                <c:pt idx="0">
                  <c:v>10.4216365814209</c:v>
                </c:pt>
                <c:pt idx="1">
                  <c:v>2.7019999027252202</c:v>
                </c:pt>
                <c:pt idx="2">
                  <c:v>3.7650001049041748</c:v>
                </c:pt>
                <c:pt idx="3">
                  <c:v>60.724357604980469</c:v>
                </c:pt>
                <c:pt idx="4">
                  <c:v>2.1108572483062749</c:v>
                </c:pt>
                <c:pt idx="5">
                  <c:v>9.0605001449584961</c:v>
                </c:pt>
                <c:pt idx="6">
                  <c:v>4.2167143821716309</c:v>
                </c:pt>
                <c:pt idx="7">
                  <c:v>6.3631429672241211</c:v>
                </c:pt>
                <c:pt idx="8">
                  <c:v>2.1124286651611328</c:v>
                </c:pt>
                <c:pt idx="9">
                  <c:v>1.6734999418258669</c:v>
                </c:pt>
                <c:pt idx="10">
                  <c:v>6.3868570327758789</c:v>
                </c:pt>
                <c:pt idx="11">
                  <c:v>36.487213134765597</c:v>
                </c:pt>
                <c:pt idx="12">
                  <c:v>2.10528564453125</c:v>
                </c:pt>
                <c:pt idx="13">
                  <c:v>5.5611429214477486</c:v>
                </c:pt>
                <c:pt idx="14">
                  <c:v>5.0889286994934082</c:v>
                </c:pt>
                <c:pt idx="15">
                  <c:v>2.6212856769561772</c:v>
                </c:pt>
                <c:pt idx="16">
                  <c:v>8.2842140197753906</c:v>
                </c:pt>
                <c:pt idx="17">
                  <c:v>6.5850000381469664</c:v>
                </c:pt>
                <c:pt idx="18">
                  <c:v>5.4739284515380859</c:v>
                </c:pt>
                <c:pt idx="19">
                  <c:v>10.66450023651123</c:v>
                </c:pt>
                <c:pt idx="20">
                  <c:v>2.1802141666412358</c:v>
                </c:pt>
                <c:pt idx="21">
                  <c:v>4.5585713386535653</c:v>
                </c:pt>
                <c:pt idx="22">
                  <c:v>2.428571462631226</c:v>
                </c:pt>
                <c:pt idx="23">
                  <c:v>3.5615713596343999</c:v>
                </c:pt>
                <c:pt idx="24">
                  <c:v>3.2097856998443599</c:v>
                </c:pt>
                <c:pt idx="25">
                  <c:v>3.1689286231994629</c:v>
                </c:pt>
                <c:pt idx="26">
                  <c:v>1.032142877578736</c:v>
                </c:pt>
                <c:pt idx="27">
                  <c:v>2.3369998931884761</c:v>
                </c:pt>
                <c:pt idx="28">
                  <c:v>5.252714157104478</c:v>
                </c:pt>
                <c:pt idx="29">
                  <c:v>4.4997859001159668</c:v>
                </c:pt>
                <c:pt idx="30">
                  <c:v>79.061569213867202</c:v>
                </c:pt>
                <c:pt idx="31">
                  <c:v>3.2984285354614258</c:v>
                </c:pt>
                <c:pt idx="32">
                  <c:v>9.2361431121826172</c:v>
                </c:pt>
                <c:pt idx="33">
                  <c:v>2.574285745620728</c:v>
                </c:pt>
                <c:pt idx="34">
                  <c:v>2.56935715675354</c:v>
                </c:pt>
                <c:pt idx="35">
                  <c:v>2.1120715141296391</c:v>
                </c:pt>
                <c:pt idx="36">
                  <c:v>1.815142869949341</c:v>
                </c:pt>
                <c:pt idx="37">
                  <c:v>11.00357151031494</c:v>
                </c:pt>
                <c:pt idx="38">
                  <c:v>7.6328573226928711</c:v>
                </c:pt>
                <c:pt idx="39">
                  <c:v>3.1683571338653569</c:v>
                </c:pt>
                <c:pt idx="40">
                  <c:v>5.1962141990661621</c:v>
                </c:pt>
                <c:pt idx="41">
                  <c:v>17.114999771118171</c:v>
                </c:pt>
                <c:pt idx="42">
                  <c:v>4.2362141609191903</c:v>
                </c:pt>
                <c:pt idx="43">
                  <c:v>13.527285575866699</c:v>
                </c:pt>
                <c:pt idx="44">
                  <c:v>3.6747856140136701</c:v>
                </c:pt>
                <c:pt idx="45">
                  <c:v>1.22007143497467</c:v>
                </c:pt>
                <c:pt idx="46">
                  <c:v>6.1709284782409668</c:v>
                </c:pt>
                <c:pt idx="47">
                  <c:v>5.5249285697936861</c:v>
                </c:pt>
                <c:pt idx="48">
                  <c:v>16.1778564453125</c:v>
                </c:pt>
                <c:pt idx="49">
                  <c:v>2.6784999370574951</c:v>
                </c:pt>
                <c:pt idx="50">
                  <c:v>6.3204283714294336</c:v>
                </c:pt>
                <c:pt idx="51">
                  <c:v>5.4432144165039063</c:v>
                </c:pt>
                <c:pt idx="52">
                  <c:v>12.5116424560547</c:v>
                </c:pt>
                <c:pt idx="53">
                  <c:v>7.4491429328918501</c:v>
                </c:pt>
                <c:pt idx="54">
                  <c:v>5.5382857322692871</c:v>
                </c:pt>
                <c:pt idx="55">
                  <c:v>5.7698569297790456</c:v>
                </c:pt>
                <c:pt idx="56">
                  <c:v>7.5583572387695286</c:v>
                </c:pt>
                <c:pt idx="57">
                  <c:v>15.279889106750501</c:v>
                </c:pt>
                <c:pt idx="58">
                  <c:v>10.473856925964361</c:v>
                </c:pt>
                <c:pt idx="59">
                  <c:v>-0.231142863631248</c:v>
                </c:pt>
                <c:pt idx="60">
                  <c:v>4.03314304351807</c:v>
                </c:pt>
                <c:pt idx="61">
                  <c:v>8.4747142791748047</c:v>
                </c:pt>
                <c:pt idx="62">
                  <c:v>7.8219285011291486</c:v>
                </c:pt>
                <c:pt idx="63">
                  <c:v>2.972142934799181</c:v>
                </c:pt>
                <c:pt idx="64">
                  <c:v>3.2112858295440661</c:v>
                </c:pt>
                <c:pt idx="65">
                  <c:v>8.5762138366699308</c:v>
                </c:pt>
                <c:pt idx="66">
                  <c:v>4.5430712699890066</c:v>
                </c:pt>
                <c:pt idx="67">
                  <c:v>3.2961428165435791</c:v>
                </c:pt>
                <c:pt idx="68">
                  <c:v>6.6805715560912908</c:v>
                </c:pt>
                <c:pt idx="69">
                  <c:v>9.1722860336303746</c:v>
                </c:pt>
                <c:pt idx="70">
                  <c:v>2.8727142810821542</c:v>
                </c:pt>
                <c:pt idx="71">
                  <c:v>2.848857164382935</c:v>
                </c:pt>
                <c:pt idx="72">
                  <c:v>14.7519998550415</c:v>
                </c:pt>
                <c:pt idx="73">
                  <c:v>2.1886427402496338</c:v>
                </c:pt>
                <c:pt idx="74">
                  <c:v>2.4219286441802979</c:v>
                </c:pt>
                <c:pt idx="75">
                  <c:v>4.8305716514587376</c:v>
                </c:pt>
                <c:pt idx="76">
                  <c:v>10.28171443939209</c:v>
                </c:pt>
                <c:pt idx="77">
                  <c:v>9.4598569869995206</c:v>
                </c:pt>
                <c:pt idx="78">
                  <c:v>1.729071378707886</c:v>
                </c:pt>
                <c:pt idx="79">
                  <c:v>9.671142578125</c:v>
                </c:pt>
                <c:pt idx="80">
                  <c:v>6.8942141532897807</c:v>
                </c:pt>
                <c:pt idx="81">
                  <c:v>6.6252140998840297</c:v>
                </c:pt>
                <c:pt idx="82">
                  <c:v>2.5255713462829599</c:v>
                </c:pt>
                <c:pt idx="83">
                  <c:v>8.0062141418457031</c:v>
                </c:pt>
                <c:pt idx="84">
                  <c:v>12.04207134246826</c:v>
                </c:pt>
                <c:pt idx="85">
                  <c:v>1.956285715103149</c:v>
                </c:pt>
                <c:pt idx="86">
                  <c:v>2.6590714454650879</c:v>
                </c:pt>
                <c:pt idx="87">
                  <c:v>8.1008567810058487</c:v>
                </c:pt>
                <c:pt idx="88">
                  <c:v>7.2753572463989258</c:v>
                </c:pt>
                <c:pt idx="89">
                  <c:v>3.3262143135070801</c:v>
                </c:pt>
                <c:pt idx="90">
                  <c:v>4.3951430320739746</c:v>
                </c:pt>
                <c:pt idx="91">
                  <c:v>13.03878593444824</c:v>
                </c:pt>
                <c:pt idx="92">
                  <c:v>11.91657161712647</c:v>
                </c:pt>
                <c:pt idx="93">
                  <c:v>4.7731428146362314</c:v>
                </c:pt>
                <c:pt idx="94">
                  <c:v>14.82621383666992</c:v>
                </c:pt>
                <c:pt idx="95">
                  <c:v>2.1637856960296631</c:v>
                </c:pt>
                <c:pt idx="96">
                  <c:v>18.550071716308601</c:v>
                </c:pt>
                <c:pt idx="97">
                  <c:v>6.4451427459716797</c:v>
                </c:pt>
                <c:pt idx="98">
                  <c:v>9.7831430435180629</c:v>
                </c:pt>
                <c:pt idx="99">
                  <c:v>2.1341428756713872</c:v>
                </c:pt>
                <c:pt idx="100">
                  <c:v>4.4629287719726563</c:v>
                </c:pt>
                <c:pt idx="101">
                  <c:v>4.0580716133117676</c:v>
                </c:pt>
                <c:pt idx="102">
                  <c:v>8.0096426010131836</c:v>
                </c:pt>
                <c:pt idx="103">
                  <c:v>5.8541426658630371</c:v>
                </c:pt>
                <c:pt idx="104">
                  <c:v>22.519500732421871</c:v>
                </c:pt>
                <c:pt idx="105">
                  <c:v>9.8542146682739258</c:v>
                </c:pt>
                <c:pt idx="106">
                  <c:v>3.1641428470611568</c:v>
                </c:pt>
                <c:pt idx="107">
                  <c:v>2.8367142677307129</c:v>
                </c:pt>
                <c:pt idx="108">
                  <c:v>2.5791428089141841</c:v>
                </c:pt>
                <c:pt idx="109">
                  <c:v>13.553714752197269</c:v>
                </c:pt>
                <c:pt idx="110">
                  <c:v>15.6312141418457</c:v>
                </c:pt>
                <c:pt idx="111">
                  <c:v>6.8717856407165456</c:v>
                </c:pt>
                <c:pt idx="112">
                  <c:v>1.406571388244628</c:v>
                </c:pt>
                <c:pt idx="113">
                  <c:v>0.682428598403931</c:v>
                </c:pt>
                <c:pt idx="114">
                  <c:v>13.878714561462401</c:v>
                </c:pt>
                <c:pt idx="115">
                  <c:v>7.6907143592834277</c:v>
                </c:pt>
                <c:pt idx="116">
                  <c:v>6.7841429710388157</c:v>
                </c:pt>
                <c:pt idx="117">
                  <c:v>6.6831426620483398</c:v>
                </c:pt>
                <c:pt idx="118">
                  <c:v>18.785785675048821</c:v>
                </c:pt>
                <c:pt idx="119">
                  <c:v>7.6057143211364551</c:v>
                </c:pt>
                <c:pt idx="120">
                  <c:v>10.66657161712647</c:v>
                </c:pt>
                <c:pt idx="121">
                  <c:v>2.4299285411834721</c:v>
                </c:pt>
                <c:pt idx="122">
                  <c:v>8.3749284744262695</c:v>
                </c:pt>
                <c:pt idx="123">
                  <c:v>2.4802143573761</c:v>
                </c:pt>
                <c:pt idx="124">
                  <c:v>23.273427963256839</c:v>
                </c:pt>
                <c:pt idx="125">
                  <c:v>14.5438575744629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0194-49F6-9BC1-27CE8E51BFE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83447808"/>
        <c:axId val="83449728"/>
      </c:scatterChart>
      <c:valAx>
        <c:axId val="83447808"/>
        <c:scaling>
          <c:orientation val="minMax"/>
        </c:scaling>
        <c:delete val="0"/>
        <c:axPos val="b"/>
        <c:numFmt formatCode="0" sourceLinked="0"/>
        <c:majorTickMark val="out"/>
        <c:minorTickMark val="none"/>
        <c:tickLblPos val="nextTo"/>
        <c:spPr>
          <a:ln w="3175">
            <a:solidFill>
              <a:srgbClr val="808080"/>
            </a:solidFill>
            <a:prstDash val="solid"/>
          </a:ln>
        </c:spPr>
        <c:txPr>
          <a:bodyPr rot="0" vert="horz"/>
          <a:lstStyle/>
          <a:p>
            <a:pPr>
              <a:defRPr sz="2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en-US"/>
          </a:p>
        </c:txPr>
        <c:crossAx val="83449728"/>
        <c:crossesAt val="-10"/>
        <c:crossBetween val="midCat"/>
      </c:valAx>
      <c:valAx>
        <c:axId val="83449728"/>
        <c:scaling>
          <c:orientation val="minMax"/>
        </c:scaling>
        <c:delete val="0"/>
        <c:axPos val="l"/>
        <c:numFmt formatCode="#,##0" sourceLinked="0"/>
        <c:majorTickMark val="out"/>
        <c:minorTickMark val="none"/>
        <c:tickLblPos val="nextTo"/>
        <c:spPr>
          <a:ln w="3175">
            <a:solidFill>
              <a:srgbClr val="808080"/>
            </a:solidFill>
            <a:prstDash val="solid"/>
          </a:ln>
        </c:spPr>
        <c:txPr>
          <a:bodyPr/>
          <a:lstStyle/>
          <a:p>
            <a:pPr>
              <a:defRPr sz="2000"/>
            </a:pPr>
            <a:endParaRPr lang="en-US"/>
          </a:p>
        </c:txPr>
        <c:crossAx val="83447808"/>
        <c:crosses val="autoZero"/>
        <c:crossBetween val="midCat"/>
      </c:valAx>
      <c:spPr>
        <a:solidFill>
          <a:schemeClr val="bg1"/>
        </a:solidFill>
        <a:ln>
          <a:solidFill>
            <a:schemeClr val="tx1"/>
          </a:solidFill>
        </a:ln>
      </c:spPr>
    </c:plotArea>
    <c:plotVisOnly val="1"/>
    <c:dispBlanksAs val="gap"/>
    <c:showDLblsOverMax val="0"/>
  </c:chart>
  <c:spPr>
    <a:noFill/>
    <a:ln w="3175">
      <a:noFill/>
      <a:prstDash val="solid"/>
    </a:ln>
  </c:sp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>
        <c:manualLayout>
          <c:layoutTarget val="inner"/>
          <c:xMode val="edge"/>
          <c:yMode val="edge"/>
          <c:x val="9.0402400419597101E-2"/>
          <c:y val="5.54723543999446E-2"/>
          <c:w val="0.87449370768578805"/>
          <c:h val="0.81902017755874001"/>
        </c:manualLayout>
      </c:layout>
      <c:scatterChart>
        <c:scatterStyle val="lineMarker"/>
        <c:varyColors val="0"/>
        <c:ser>
          <c:idx val="0"/>
          <c:order val="0"/>
          <c:tx>
            <c:v>5-4: Inflation and Nominal Interest Rates Across Countries</c:v>
          </c:tx>
          <c:spPr>
            <a:ln w="47625">
              <a:noFill/>
            </a:ln>
          </c:spPr>
          <c:marker>
            <c:symbol val="diamond"/>
            <c:size val="9"/>
            <c:spPr>
              <a:solidFill>
                <a:srgbClr val="CC0066"/>
              </a:solidFill>
              <a:ln w="6350">
                <a:solidFill>
                  <a:srgbClr val="666699"/>
                </a:solidFill>
                <a:prstDash val="solid"/>
              </a:ln>
              <a:effectLst>
                <a:outerShdw dist="35921" dir="2700000" algn="br">
                  <a:srgbClr val="000000"/>
                </a:outerShdw>
              </a:effectLst>
            </c:spPr>
          </c:marker>
          <c:xVal>
            <c:numRef>
              <c:f>'Ch 5 Data'!$AI$13:$AI$112</c:f>
              <c:numCache>
                <c:formatCode>0.000</c:formatCode>
                <c:ptCount val="100"/>
                <c:pt idx="0">
                  <c:v>2.7019999027252202</c:v>
                </c:pt>
                <c:pt idx="1">
                  <c:v>3.7650001049041748</c:v>
                </c:pt>
                <c:pt idx="2">
                  <c:v>2.1108572483062749</c:v>
                </c:pt>
                <c:pt idx="3">
                  <c:v>4.2167143821716309</c:v>
                </c:pt>
                <c:pt idx="4">
                  <c:v>3.0037856101989751</c:v>
                </c:pt>
                <c:pt idx="5">
                  <c:v>6.3631429672241211</c:v>
                </c:pt>
                <c:pt idx="6">
                  <c:v>2.1124286651611328</c:v>
                </c:pt>
                <c:pt idx="7">
                  <c:v>1.6734999418258669</c:v>
                </c:pt>
                <c:pt idx="8">
                  <c:v>4.1466426849365297</c:v>
                </c:pt>
                <c:pt idx="9">
                  <c:v>2.1935713291168208</c:v>
                </c:pt>
                <c:pt idx="10">
                  <c:v>2.10528564453125</c:v>
                </c:pt>
                <c:pt idx="11">
                  <c:v>5.0889286994934082</c:v>
                </c:pt>
                <c:pt idx="12">
                  <c:v>6.5850000381469664</c:v>
                </c:pt>
                <c:pt idx="13">
                  <c:v>5.4739284515380859</c:v>
                </c:pt>
                <c:pt idx="14">
                  <c:v>10.66450023651123</c:v>
                </c:pt>
                <c:pt idx="15">
                  <c:v>2.1802141666412358</c:v>
                </c:pt>
                <c:pt idx="16">
                  <c:v>2.0220000743865971</c:v>
                </c:pt>
                <c:pt idx="17">
                  <c:v>1.032142877578736</c:v>
                </c:pt>
                <c:pt idx="18">
                  <c:v>2.574285745620728</c:v>
                </c:pt>
                <c:pt idx="19">
                  <c:v>2.56935715675354</c:v>
                </c:pt>
                <c:pt idx="20">
                  <c:v>1.815142869949341</c:v>
                </c:pt>
                <c:pt idx="21">
                  <c:v>7.6328573226928711</c:v>
                </c:pt>
                <c:pt idx="22">
                  <c:v>13.527285575866699</c:v>
                </c:pt>
                <c:pt idx="23">
                  <c:v>3.6747856140136701</c:v>
                </c:pt>
                <c:pt idx="24">
                  <c:v>1.8554285764694209</c:v>
                </c:pt>
                <c:pt idx="25">
                  <c:v>6.1709284782409668</c:v>
                </c:pt>
                <c:pt idx="26">
                  <c:v>5.5249285697936861</c:v>
                </c:pt>
                <c:pt idx="27">
                  <c:v>1.70207142829895</c:v>
                </c:pt>
                <c:pt idx="28">
                  <c:v>16.1778564453125</c:v>
                </c:pt>
                <c:pt idx="29">
                  <c:v>2.8719284534454341</c:v>
                </c:pt>
                <c:pt idx="30">
                  <c:v>2.6784999370574951</c:v>
                </c:pt>
                <c:pt idx="31">
                  <c:v>5.4432144165039063</c:v>
                </c:pt>
                <c:pt idx="32">
                  <c:v>5.5382857322692871</c:v>
                </c:pt>
                <c:pt idx="33">
                  <c:v>5.7698569297790456</c:v>
                </c:pt>
                <c:pt idx="34">
                  <c:v>15.279889106750501</c:v>
                </c:pt>
                <c:pt idx="35">
                  <c:v>2.10178565979004</c:v>
                </c:pt>
                <c:pt idx="36">
                  <c:v>2.3176429271697869</c:v>
                </c:pt>
                <c:pt idx="37">
                  <c:v>10.473856925964361</c:v>
                </c:pt>
                <c:pt idx="38">
                  <c:v>-0.231142863631248</c:v>
                </c:pt>
                <c:pt idx="39">
                  <c:v>8.4747142791748047</c:v>
                </c:pt>
                <c:pt idx="40">
                  <c:v>7.8219285011291486</c:v>
                </c:pt>
                <c:pt idx="41">
                  <c:v>3.2112858295440661</c:v>
                </c:pt>
                <c:pt idx="42">
                  <c:v>8.5762138366699308</c:v>
                </c:pt>
                <c:pt idx="43">
                  <c:v>8.4298572540283203</c:v>
                </c:pt>
                <c:pt idx="44">
                  <c:v>4.5430712699890066</c:v>
                </c:pt>
                <c:pt idx="45">
                  <c:v>3.2961428165435791</c:v>
                </c:pt>
                <c:pt idx="46">
                  <c:v>6.6805715560912908</c:v>
                </c:pt>
                <c:pt idx="47">
                  <c:v>2.8727142810821542</c:v>
                </c:pt>
                <c:pt idx="48">
                  <c:v>9.6574287414550533</c:v>
                </c:pt>
                <c:pt idx="49">
                  <c:v>14.7519998550415</c:v>
                </c:pt>
                <c:pt idx="50">
                  <c:v>2.1886427402496338</c:v>
                </c:pt>
                <c:pt idx="51">
                  <c:v>4.684285640716535</c:v>
                </c:pt>
                <c:pt idx="52">
                  <c:v>2.4219286441802979</c:v>
                </c:pt>
                <c:pt idx="53">
                  <c:v>5.9695000648498526</c:v>
                </c:pt>
                <c:pt idx="54">
                  <c:v>5.3710713386535671</c:v>
                </c:pt>
                <c:pt idx="55">
                  <c:v>4.8305716514587376</c:v>
                </c:pt>
                <c:pt idx="56">
                  <c:v>10.28171443939209</c:v>
                </c:pt>
                <c:pt idx="57">
                  <c:v>9.4598569869995206</c:v>
                </c:pt>
                <c:pt idx="58">
                  <c:v>12.867142677307131</c:v>
                </c:pt>
                <c:pt idx="59">
                  <c:v>9.671142578125</c:v>
                </c:pt>
                <c:pt idx="60">
                  <c:v>6.8942141532897807</c:v>
                </c:pt>
                <c:pt idx="61">
                  <c:v>6.6252140998840297</c:v>
                </c:pt>
                <c:pt idx="62">
                  <c:v>2.5255713462829599</c:v>
                </c:pt>
                <c:pt idx="63">
                  <c:v>12.04207134246826</c:v>
                </c:pt>
                <c:pt idx="64">
                  <c:v>8.1008567810058487</c:v>
                </c:pt>
                <c:pt idx="65">
                  <c:v>6.9103569984436071</c:v>
                </c:pt>
                <c:pt idx="66">
                  <c:v>4.5544285774230797</c:v>
                </c:pt>
                <c:pt idx="67">
                  <c:v>3.3262143135070801</c:v>
                </c:pt>
                <c:pt idx="68">
                  <c:v>13.03878593444824</c:v>
                </c:pt>
                <c:pt idx="69">
                  <c:v>11.91657161712647</c:v>
                </c:pt>
                <c:pt idx="70">
                  <c:v>7.1387143135070774</c:v>
                </c:pt>
                <c:pt idx="71">
                  <c:v>2.1637856960296631</c:v>
                </c:pt>
                <c:pt idx="72">
                  <c:v>18.550071716308601</c:v>
                </c:pt>
                <c:pt idx="73">
                  <c:v>6.4451427459716797</c:v>
                </c:pt>
                <c:pt idx="74">
                  <c:v>9.7831430435180629</c:v>
                </c:pt>
                <c:pt idx="75">
                  <c:v>2.1341428756713872</c:v>
                </c:pt>
                <c:pt idx="76">
                  <c:v>4.0580716133117676</c:v>
                </c:pt>
                <c:pt idx="77">
                  <c:v>8.0096426010131836</c:v>
                </c:pt>
                <c:pt idx="78">
                  <c:v>5.8541426658630371</c:v>
                </c:pt>
                <c:pt idx="79">
                  <c:v>22.519500732421871</c:v>
                </c:pt>
                <c:pt idx="80">
                  <c:v>2.7709286212921151</c:v>
                </c:pt>
                <c:pt idx="81">
                  <c:v>9.8542146682739258</c:v>
                </c:pt>
                <c:pt idx="82">
                  <c:v>3.1641428470611568</c:v>
                </c:pt>
                <c:pt idx="83">
                  <c:v>2.8367142677307129</c:v>
                </c:pt>
                <c:pt idx="84">
                  <c:v>2.5791428089141841</c:v>
                </c:pt>
                <c:pt idx="85">
                  <c:v>6.8717856407165456</c:v>
                </c:pt>
                <c:pt idx="86">
                  <c:v>1.406571388244628</c:v>
                </c:pt>
                <c:pt idx="87">
                  <c:v>0.682428598403931</c:v>
                </c:pt>
                <c:pt idx="88">
                  <c:v>13.878714561462401</c:v>
                </c:pt>
                <c:pt idx="89">
                  <c:v>7.6907143592834277</c:v>
                </c:pt>
                <c:pt idx="90">
                  <c:v>2.6287143230438228</c:v>
                </c:pt>
                <c:pt idx="91">
                  <c:v>6.6831426620483398</c:v>
                </c:pt>
                <c:pt idx="92">
                  <c:v>18.785785675048821</c:v>
                </c:pt>
                <c:pt idx="93">
                  <c:v>7.6057143211364551</c:v>
                </c:pt>
                <c:pt idx="94">
                  <c:v>2.258285760879517</c:v>
                </c:pt>
                <c:pt idx="95">
                  <c:v>2.4299285411834721</c:v>
                </c:pt>
                <c:pt idx="96">
                  <c:v>8.3749284744262695</c:v>
                </c:pt>
                <c:pt idx="97">
                  <c:v>7.9185714721679688</c:v>
                </c:pt>
                <c:pt idx="98">
                  <c:v>11.530642509460449</c:v>
                </c:pt>
                <c:pt idx="99">
                  <c:v>14.5438575744629</c:v>
                </c:pt>
              </c:numCache>
            </c:numRef>
          </c:xVal>
          <c:yVal>
            <c:numRef>
              <c:f>'Ch 5 Data'!$AH$13:$AH$112</c:f>
              <c:numCache>
                <c:formatCode>0.000</c:formatCode>
                <c:ptCount val="100"/>
                <c:pt idx="0">
                  <c:v>6.6945032629563306</c:v>
                </c:pt>
                <c:pt idx="1">
                  <c:v>1.9221726190476101</c:v>
                </c:pt>
                <c:pt idx="2">
                  <c:v>6.4905952380952154</c:v>
                </c:pt>
                <c:pt idx="3">
                  <c:v>10.5887831322918</c:v>
                </c:pt>
                <c:pt idx="4">
                  <c:v>4.4024376185754672</c:v>
                </c:pt>
                <c:pt idx="5">
                  <c:v>8.3460790597692291</c:v>
                </c:pt>
                <c:pt idx="6">
                  <c:v>1.4917202380952299</c:v>
                </c:pt>
                <c:pt idx="7">
                  <c:v>2.5481101190476201</c:v>
                </c:pt>
                <c:pt idx="8">
                  <c:v>3.6383333333333301</c:v>
                </c:pt>
                <c:pt idx="9">
                  <c:v>2.1085119047619001</c:v>
                </c:pt>
                <c:pt idx="10">
                  <c:v>3.42796425595238</c:v>
                </c:pt>
                <c:pt idx="11">
                  <c:v>5.7915135677075273</c:v>
                </c:pt>
                <c:pt idx="12">
                  <c:v>14.6364042901902</c:v>
                </c:pt>
                <c:pt idx="13">
                  <c:v>3.3052687500000002</c:v>
                </c:pt>
                <c:pt idx="14">
                  <c:v>13.682857142857101</c:v>
                </c:pt>
                <c:pt idx="15">
                  <c:v>5.1171835885951671</c:v>
                </c:pt>
                <c:pt idx="16">
                  <c:v>2.4319226190476102</c:v>
                </c:pt>
                <c:pt idx="17">
                  <c:v>1.3142857142857101</c:v>
                </c:pt>
                <c:pt idx="18">
                  <c:v>4.2872916666625001</c:v>
                </c:pt>
                <c:pt idx="19">
                  <c:v>2.5436690425883701</c:v>
                </c:pt>
                <c:pt idx="20">
                  <c:v>5.99666071428571</c:v>
                </c:pt>
                <c:pt idx="21">
                  <c:v>9.4259285714285692</c:v>
                </c:pt>
                <c:pt idx="22">
                  <c:v>1.21197905616038</c:v>
                </c:pt>
                <c:pt idx="23">
                  <c:v>2.5609114970531199</c:v>
                </c:pt>
                <c:pt idx="24">
                  <c:v>2.1676017857142802</c:v>
                </c:pt>
                <c:pt idx="25">
                  <c:v>16.3857051282051</c:v>
                </c:pt>
                <c:pt idx="26">
                  <c:v>18.552430543031871</c:v>
                </c:pt>
                <c:pt idx="27">
                  <c:v>2.9808332499999901</c:v>
                </c:pt>
                <c:pt idx="28">
                  <c:v>20.7990590549683</c:v>
                </c:pt>
                <c:pt idx="29">
                  <c:v>2.8615434603383281</c:v>
                </c:pt>
                <c:pt idx="30">
                  <c:v>6.2365178571428466</c:v>
                </c:pt>
                <c:pt idx="31">
                  <c:v>4.1883928571428486</c:v>
                </c:pt>
                <c:pt idx="32">
                  <c:v>7.9731006542374798</c:v>
                </c:pt>
                <c:pt idx="33">
                  <c:v>9.3150728681945196</c:v>
                </c:pt>
                <c:pt idx="34">
                  <c:v>10.5751041666666</c:v>
                </c:pt>
                <c:pt idx="35">
                  <c:v>4.4827103865014202</c:v>
                </c:pt>
                <c:pt idx="36">
                  <c:v>2.6345880952380871</c:v>
                </c:pt>
                <c:pt idx="37">
                  <c:v>14.0154994642857</c:v>
                </c:pt>
                <c:pt idx="38">
                  <c:v>0.1875</c:v>
                </c:pt>
                <c:pt idx="39">
                  <c:v>5.8414285714285699</c:v>
                </c:pt>
                <c:pt idx="40">
                  <c:v>7.9562128459282198</c:v>
                </c:pt>
                <c:pt idx="41">
                  <c:v>2.4817495370185081</c:v>
                </c:pt>
                <c:pt idx="42">
                  <c:v>9.6659367031983106</c:v>
                </c:pt>
                <c:pt idx="43">
                  <c:v>18.576933884176501</c:v>
                </c:pt>
                <c:pt idx="44">
                  <c:v>4.0816434676666598</c:v>
                </c:pt>
                <c:pt idx="45">
                  <c:v>6.2538392857142799</c:v>
                </c:pt>
                <c:pt idx="46">
                  <c:v>8.0077303571428526</c:v>
                </c:pt>
                <c:pt idx="47">
                  <c:v>4.0600705128205066</c:v>
                </c:pt>
                <c:pt idx="48">
                  <c:v>11.3251984562062</c:v>
                </c:pt>
                <c:pt idx="49">
                  <c:v>23.442110413844102</c:v>
                </c:pt>
                <c:pt idx="50">
                  <c:v>2.8232307692307699</c:v>
                </c:pt>
                <c:pt idx="51">
                  <c:v>6.2917857142857097</c:v>
                </c:pt>
                <c:pt idx="52">
                  <c:v>2.9171172619047598</c:v>
                </c:pt>
                <c:pt idx="53">
                  <c:v>7.9253345551981296</c:v>
                </c:pt>
                <c:pt idx="54">
                  <c:v>6.8814102564102342</c:v>
                </c:pt>
                <c:pt idx="55">
                  <c:v>7.1430357142857046</c:v>
                </c:pt>
                <c:pt idx="56">
                  <c:v>11.4113095238095</c:v>
                </c:pt>
                <c:pt idx="57">
                  <c:v>9.416875000000001</c:v>
                </c:pt>
                <c:pt idx="58">
                  <c:v>4.0065228395061698</c:v>
                </c:pt>
                <c:pt idx="59">
                  <c:v>14.232667664343699</c:v>
                </c:pt>
                <c:pt idx="60">
                  <c:v>8.0467878395512802</c:v>
                </c:pt>
                <c:pt idx="61">
                  <c:v>3.40214285714285</c:v>
                </c:pt>
                <c:pt idx="62">
                  <c:v>4.9764925029648701</c:v>
                </c:pt>
                <c:pt idx="63">
                  <c:v>11.1177976190476</c:v>
                </c:pt>
                <c:pt idx="64">
                  <c:v>8.8639190476190493</c:v>
                </c:pt>
                <c:pt idx="65">
                  <c:v>7.6599404764285657</c:v>
                </c:pt>
                <c:pt idx="66">
                  <c:v>4.9361666666666597</c:v>
                </c:pt>
                <c:pt idx="67">
                  <c:v>7.11824305555555</c:v>
                </c:pt>
                <c:pt idx="68">
                  <c:v>17.29534090903028</c:v>
                </c:pt>
                <c:pt idx="69">
                  <c:v>10.6607638888889</c:v>
                </c:pt>
                <c:pt idx="70">
                  <c:v>9.3498945961230593</c:v>
                </c:pt>
                <c:pt idx="71">
                  <c:v>0.39767791666666702</c:v>
                </c:pt>
                <c:pt idx="72">
                  <c:v>12.4919686331385</c:v>
                </c:pt>
                <c:pt idx="73">
                  <c:v>5.4084533265608297</c:v>
                </c:pt>
                <c:pt idx="74">
                  <c:v>18.148380952380901</c:v>
                </c:pt>
                <c:pt idx="75">
                  <c:v>1.21660256410256</c:v>
                </c:pt>
                <c:pt idx="76">
                  <c:v>4.6035897435897386</c:v>
                </c:pt>
                <c:pt idx="77">
                  <c:v>4.3115386904761897</c:v>
                </c:pt>
                <c:pt idx="78">
                  <c:v>8.1026190476190401</c:v>
                </c:pt>
                <c:pt idx="79">
                  <c:v>3</c:v>
                </c:pt>
                <c:pt idx="80">
                  <c:v>2.78863095238095</c:v>
                </c:pt>
                <c:pt idx="81">
                  <c:v>12.047179487179401</c:v>
                </c:pt>
                <c:pt idx="82">
                  <c:v>6.9657738095238102</c:v>
                </c:pt>
                <c:pt idx="83">
                  <c:v>5.3533575148809476</c:v>
                </c:pt>
                <c:pt idx="84">
                  <c:v>5.3392142857142799</c:v>
                </c:pt>
                <c:pt idx="85">
                  <c:v>7.9154761904761903</c:v>
                </c:pt>
                <c:pt idx="86">
                  <c:v>2.3857494047619001</c:v>
                </c:pt>
                <c:pt idx="87">
                  <c:v>0.86510119047619005</c:v>
                </c:pt>
                <c:pt idx="88">
                  <c:v>6.5186458333333297</c:v>
                </c:pt>
                <c:pt idx="89">
                  <c:v>8.4537656746031704</c:v>
                </c:pt>
                <c:pt idx="90">
                  <c:v>2.4718618781802402</c:v>
                </c:pt>
                <c:pt idx="91">
                  <c:v>4.4902678968253902</c:v>
                </c:pt>
                <c:pt idx="92">
                  <c:v>37.373593749999998</c:v>
                </c:pt>
                <c:pt idx="93">
                  <c:v>10.2160974820851</c:v>
                </c:pt>
                <c:pt idx="94">
                  <c:v>3.111740476190469</c:v>
                </c:pt>
                <c:pt idx="95">
                  <c:v>1.9665476190476101</c:v>
                </c:pt>
                <c:pt idx="96">
                  <c:v>11.234356060606</c:v>
                </c:pt>
                <c:pt idx="97">
                  <c:v>7.3195721105442102</c:v>
                </c:pt>
                <c:pt idx="98">
                  <c:v>15.9577277351136</c:v>
                </c:pt>
                <c:pt idx="99">
                  <c:v>18.404367552909999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AFBC-429E-8DDC-6D40CE8976E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85522304"/>
        <c:axId val="85532672"/>
      </c:scatterChart>
      <c:valAx>
        <c:axId val="85522304"/>
        <c:scaling>
          <c:orientation val="minMax"/>
        </c:scaling>
        <c:delete val="0"/>
        <c:axPos val="b"/>
        <c:numFmt formatCode="0" sourceLinked="0"/>
        <c:majorTickMark val="out"/>
        <c:minorTickMark val="none"/>
        <c:tickLblPos val="nextTo"/>
        <c:spPr>
          <a:ln w="3175">
            <a:solidFill>
              <a:srgbClr val="808080"/>
            </a:solidFill>
            <a:prstDash val="solid"/>
          </a:ln>
        </c:spPr>
        <c:txPr>
          <a:bodyPr rot="0" vert="horz"/>
          <a:lstStyle/>
          <a:p>
            <a:pPr>
              <a:defRPr sz="1800" b="0" i="0" u="none" strike="noStrike" baseline="0">
                <a:solidFill>
                  <a:srgbClr val="00000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defRPr>
            </a:pPr>
            <a:endParaRPr lang="en-US"/>
          </a:p>
        </c:txPr>
        <c:crossAx val="85532672"/>
        <c:crosses val="autoZero"/>
        <c:crossBetween val="midCat"/>
      </c:valAx>
      <c:valAx>
        <c:axId val="85532672"/>
        <c:scaling>
          <c:orientation val="minMax"/>
        </c:scaling>
        <c:delete val="0"/>
        <c:axPos val="l"/>
        <c:numFmt formatCode="0" sourceLinked="0"/>
        <c:majorTickMark val="out"/>
        <c:minorTickMark val="none"/>
        <c:tickLblPos val="nextTo"/>
        <c:spPr>
          <a:ln w="3175">
            <a:solidFill>
              <a:srgbClr val="808080"/>
            </a:solidFill>
            <a:prstDash val="solid"/>
          </a:ln>
        </c:spPr>
        <c:txPr>
          <a:bodyPr/>
          <a:lstStyle/>
          <a:p>
            <a: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en-US"/>
          </a:p>
        </c:txPr>
        <c:crossAx val="85522304"/>
        <c:crossesAt val="-5"/>
        <c:crossBetween val="midCat"/>
      </c:valAx>
      <c:spPr>
        <a:solidFill>
          <a:schemeClr val="bg1"/>
        </a:solidFill>
        <a:ln w="12700">
          <a:solidFill>
            <a:schemeClr val="tx1"/>
          </a:solidFill>
        </a:ln>
      </c:spPr>
    </c:plotArea>
    <c:plotVisOnly val="1"/>
    <c:dispBlanksAs val="gap"/>
    <c:showDLblsOverMax val="0"/>
  </c:chart>
  <c:spPr>
    <a:noFill/>
    <a:ln w="3175">
      <a:noFill/>
      <a:prstDash val="solid"/>
    </a:ln>
  </c:spPr>
  <c:externalData r:id="rId1">
    <c:autoUpdate val="0"/>
  </c:externalData>
  <c:userShapes r:id="rId2"/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image" Target="../media/image5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image" Target="../media/image8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image" Target="../media/image11.wmf"/><Relationship Id="rId1" Type="http://schemas.openxmlformats.org/officeDocument/2006/relationships/image" Target="../media/image10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18.wmf"/><Relationship Id="rId1" Type="http://schemas.openxmlformats.org/officeDocument/2006/relationships/image" Target="../media/image17.w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w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image" Target="../media/image21.wmf"/><Relationship Id="rId1" Type="http://schemas.openxmlformats.org/officeDocument/2006/relationships/image" Target="../media/image20.w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wmf"/></Relationships>
</file>

<file path=ppt/drawings/_rels/vmlDrawing14.v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/><Relationship Id="rId2" Type="http://schemas.openxmlformats.org/officeDocument/2006/relationships/image" Target="../media/image24.wmf"/><Relationship Id="rId1" Type="http://schemas.openxmlformats.org/officeDocument/2006/relationships/image" Target="../media/image23.wmf"/><Relationship Id="rId4" Type="http://schemas.openxmlformats.org/officeDocument/2006/relationships/image" Target="../media/image22.w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0.70019</cdr:x>
      <cdr:y>0.52924</cdr:y>
    </cdr:from>
    <cdr:to>
      <cdr:x>0.7964</cdr:x>
      <cdr:y>0.58462</cdr:y>
    </cdr:to>
    <cdr:sp macro="" textlink="">
      <cdr:nvSpPr>
        <cdr:cNvPr id="2" name="TextBox 1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5634208" y="2608424"/>
          <a:ext cx="774175" cy="272946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xtLst xmlns:a="http://schemas.openxmlformats.org/drawingml/2006/main"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9525">
              <a:solidFill>
                <a:srgbClr val="000000"/>
              </a:solidFill>
              <a:miter lim="800000"/>
              <a:headEnd/>
              <a:tailEnd/>
            </a14:hiddenLine>
          </a:ext>
        </a:extLst>
      </cdr:spPr>
      <cdr:txBody>
        <a:bodyPr xmlns:a="http://schemas.openxmlformats.org/drawingml/2006/main" lIns="0" tIns="0" rIns="0" bIns="0"/>
        <a:lstStyle xmlns:a="http://schemas.openxmlformats.org/drawingml/2006/main">
          <a:defPPr>
            <a:defRPr lang="en-US"/>
          </a:defPPr>
          <a:lvl1pPr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1pPr>
          <a:lvl2pPr marL="4572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2pPr>
          <a:lvl3pPr marL="9144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3pPr>
          <a:lvl4pPr marL="13716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4pPr>
          <a:lvl5pPr marL="18288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5pPr>
          <a:lvl6pPr marL="2286000" algn="l" defTabSz="914400" rtl="0" eaLnBrk="1" latinLnBrk="0" hangingPunct="1"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6pPr>
          <a:lvl7pPr marL="2743200" algn="l" defTabSz="914400" rtl="0" eaLnBrk="1" latinLnBrk="0" hangingPunct="1"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7pPr>
          <a:lvl8pPr marL="3200400" algn="l" defTabSz="914400" rtl="0" eaLnBrk="1" latinLnBrk="0" hangingPunct="1"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8pPr>
          <a:lvl9pPr marL="3657600" algn="l" defTabSz="914400" rtl="0" eaLnBrk="1" latinLnBrk="0" hangingPunct="1"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9pPr>
        </a:lstStyle>
        <a:p xmlns:a="http://schemas.openxmlformats.org/drawingml/2006/main">
          <a:pPr eaLnBrk="1" hangingPunct="1"/>
          <a:r>
            <a:rPr lang="en-US" sz="1700" i="1" dirty="0"/>
            <a:t>Belarus</a:t>
          </a:r>
        </a:p>
      </cdr:txBody>
    </cdr:sp>
  </cdr:relSizeAnchor>
  <cdr:relSizeAnchor xmlns:cdr="http://schemas.openxmlformats.org/drawingml/2006/chartDrawing">
    <cdr:from>
      <cdr:x>0.81979</cdr:x>
      <cdr:y>0.33669</cdr:y>
    </cdr:from>
    <cdr:to>
      <cdr:x>0.91601</cdr:x>
      <cdr:y>0.39207</cdr:y>
    </cdr:to>
    <cdr:sp macro="" textlink="">
      <cdr:nvSpPr>
        <cdr:cNvPr id="3" name="TextBox 1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6596585" y="1659439"/>
          <a:ext cx="774255" cy="272946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xtLst xmlns:a="http://schemas.openxmlformats.org/drawingml/2006/main"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9525">
              <a:solidFill>
                <a:srgbClr val="000000"/>
              </a:solidFill>
              <a:miter lim="800000"/>
              <a:headEnd/>
              <a:tailEnd/>
            </a14:hiddenLine>
          </a:ext>
        </a:extLst>
      </cdr:spPr>
      <cdr:txBody>
        <a:bodyPr xmlns:a="http://schemas.openxmlformats.org/drawingml/2006/main" lIns="0" tIns="0" rIns="0" bIns="0"/>
        <a:lstStyle xmlns:a="http://schemas.openxmlformats.org/drawingml/2006/main">
          <a:defPPr>
            <a:defRPr lang="en-US"/>
          </a:defPPr>
          <a:lvl1pPr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1pPr>
          <a:lvl2pPr marL="4572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2pPr>
          <a:lvl3pPr marL="9144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3pPr>
          <a:lvl4pPr marL="13716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4pPr>
          <a:lvl5pPr marL="18288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5pPr>
          <a:lvl6pPr marL="2286000" algn="l" defTabSz="914400" rtl="0" eaLnBrk="1" latinLnBrk="0" hangingPunct="1"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6pPr>
          <a:lvl7pPr marL="2743200" algn="l" defTabSz="914400" rtl="0" eaLnBrk="1" latinLnBrk="0" hangingPunct="1"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7pPr>
          <a:lvl8pPr marL="3200400" algn="l" defTabSz="914400" rtl="0" eaLnBrk="1" latinLnBrk="0" hangingPunct="1"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8pPr>
          <a:lvl9pPr marL="3657600" algn="l" defTabSz="914400" rtl="0" eaLnBrk="1" latinLnBrk="0" hangingPunct="1"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9pPr>
        </a:lstStyle>
        <a:p xmlns:a="http://schemas.openxmlformats.org/drawingml/2006/main">
          <a:pPr eaLnBrk="1" hangingPunct="1"/>
          <a:r>
            <a:rPr lang="en-US" sz="1700" i="1" dirty="0"/>
            <a:t>Angola</a:t>
          </a:r>
        </a:p>
      </cdr:txBody>
    </cdr:sp>
  </cdr:relSizeAnchor>
  <cdr:relSizeAnchor xmlns:cdr="http://schemas.openxmlformats.org/drawingml/2006/chartDrawing">
    <cdr:from>
      <cdr:x>0.39961</cdr:x>
      <cdr:y>0.11717</cdr:y>
    </cdr:from>
    <cdr:to>
      <cdr:x>0.76729</cdr:x>
      <cdr:y>0.18368</cdr:y>
    </cdr:to>
    <cdr:sp macro="" textlink="">
      <cdr:nvSpPr>
        <cdr:cNvPr id="4" name="TextBox 1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3215559" y="577508"/>
          <a:ext cx="2958618" cy="327802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xtLst xmlns:a="http://schemas.openxmlformats.org/drawingml/2006/main"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9525">
              <a:solidFill>
                <a:srgbClr val="000000"/>
              </a:solidFill>
              <a:miter lim="800000"/>
              <a:headEnd/>
              <a:tailEnd/>
            </a14:hiddenLine>
          </a:ext>
        </a:extLst>
      </cdr:spPr>
      <cdr:txBody>
        <a:bodyPr xmlns:a="http://schemas.openxmlformats.org/drawingml/2006/main" lIns="0" tIns="0" rIns="0" bIns="0"/>
        <a:lstStyle xmlns:a="http://schemas.openxmlformats.org/drawingml/2006/main">
          <a:defPPr>
            <a:defRPr lang="en-US"/>
          </a:defPPr>
          <a:lvl1pPr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1pPr>
          <a:lvl2pPr marL="4572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2pPr>
          <a:lvl3pPr marL="9144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3pPr>
          <a:lvl4pPr marL="13716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4pPr>
          <a:lvl5pPr marL="18288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5pPr>
          <a:lvl6pPr marL="2286000" algn="l" defTabSz="914400" rtl="0" eaLnBrk="1" latinLnBrk="0" hangingPunct="1"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6pPr>
          <a:lvl7pPr marL="2743200" algn="l" defTabSz="914400" rtl="0" eaLnBrk="1" latinLnBrk="0" hangingPunct="1"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7pPr>
          <a:lvl8pPr marL="3200400" algn="l" defTabSz="914400" rtl="0" eaLnBrk="1" latinLnBrk="0" hangingPunct="1"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8pPr>
          <a:lvl9pPr marL="3657600" algn="l" defTabSz="914400" rtl="0" eaLnBrk="1" latinLnBrk="0" hangingPunct="1"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9pPr>
        </a:lstStyle>
        <a:p xmlns:a="http://schemas.openxmlformats.org/drawingml/2006/main">
          <a:pPr eaLnBrk="1" hangingPunct="1"/>
          <a:r>
            <a:rPr lang="en-US" sz="1700" i="1" dirty="0"/>
            <a:t>Democratic Republic of Congo</a:t>
          </a:r>
        </a:p>
      </cdr:txBody>
    </cdr:sp>
  </cdr:relSizeAnchor>
  <cdr:relSizeAnchor xmlns:cdr="http://schemas.openxmlformats.org/drawingml/2006/chartDrawing">
    <cdr:from>
      <cdr:x>0.49401</cdr:x>
      <cdr:y>0.56166</cdr:y>
    </cdr:from>
    <cdr:to>
      <cdr:x>0.59023</cdr:x>
      <cdr:y>0.61705</cdr:y>
    </cdr:to>
    <cdr:sp macro="" textlink="">
      <cdr:nvSpPr>
        <cdr:cNvPr id="5" name="TextBox 1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3975190" y="2768213"/>
          <a:ext cx="774256" cy="272996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xtLst xmlns:a="http://schemas.openxmlformats.org/drawingml/2006/main"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9525">
              <a:solidFill>
                <a:srgbClr val="000000"/>
              </a:solidFill>
              <a:miter lim="800000"/>
              <a:headEnd/>
              <a:tailEnd/>
            </a14:hiddenLine>
          </a:ext>
        </a:extLst>
      </cdr:spPr>
      <cdr:txBody>
        <a:bodyPr xmlns:a="http://schemas.openxmlformats.org/drawingml/2006/main" lIns="0" tIns="0" rIns="0" bIns="0"/>
        <a:lstStyle xmlns:a="http://schemas.openxmlformats.org/drawingml/2006/main">
          <a:defPPr>
            <a:defRPr lang="en-US"/>
          </a:defPPr>
          <a:lvl1pPr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1pPr>
          <a:lvl2pPr marL="4572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2pPr>
          <a:lvl3pPr marL="9144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3pPr>
          <a:lvl4pPr marL="13716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4pPr>
          <a:lvl5pPr marL="18288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5pPr>
          <a:lvl6pPr marL="2286000" algn="l" defTabSz="914400" rtl="0" eaLnBrk="1" latinLnBrk="0" hangingPunct="1"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6pPr>
          <a:lvl7pPr marL="2743200" algn="l" defTabSz="914400" rtl="0" eaLnBrk="1" latinLnBrk="0" hangingPunct="1"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7pPr>
          <a:lvl8pPr marL="3200400" algn="l" defTabSz="914400" rtl="0" eaLnBrk="1" latinLnBrk="0" hangingPunct="1"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8pPr>
          <a:lvl9pPr marL="3657600" algn="l" defTabSz="914400" rtl="0" eaLnBrk="1" latinLnBrk="0" hangingPunct="1"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9pPr>
        </a:lstStyle>
        <a:p xmlns:a="http://schemas.openxmlformats.org/drawingml/2006/main">
          <a:pPr eaLnBrk="1" hangingPunct="1"/>
          <a:r>
            <a:rPr lang="en-US" sz="1700" i="1" dirty="0"/>
            <a:t>Turkey</a:t>
          </a:r>
        </a:p>
      </cdr:txBody>
    </cdr:sp>
  </cdr:relSizeAnchor>
  <cdr:relSizeAnchor xmlns:cdr="http://schemas.openxmlformats.org/drawingml/2006/chartDrawing">
    <cdr:from>
      <cdr:x>0.40189</cdr:x>
      <cdr:y>0.84209</cdr:y>
    </cdr:from>
    <cdr:to>
      <cdr:x>0.64495</cdr:x>
      <cdr:y>0.89818</cdr:y>
    </cdr:to>
    <cdr:sp macro="" textlink="">
      <cdr:nvSpPr>
        <cdr:cNvPr id="6" name="TextBox 1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3233879" y="4150321"/>
          <a:ext cx="1955849" cy="276449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xtLst xmlns:a="http://schemas.openxmlformats.org/drawingml/2006/main"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9525">
              <a:solidFill>
                <a:srgbClr val="000000"/>
              </a:solidFill>
              <a:miter lim="800000"/>
              <a:headEnd/>
              <a:tailEnd/>
            </a14:hiddenLine>
          </a:ext>
        </a:extLst>
      </cdr:spPr>
      <cdr:txBody>
        <a:bodyPr xmlns:a="http://schemas.openxmlformats.org/drawingml/2006/main" lIns="0" tIns="0" rIns="0" bIns="0"/>
        <a:lstStyle xmlns:a="http://schemas.openxmlformats.org/drawingml/2006/main">
          <a:defPPr>
            <a:defRPr lang="en-US"/>
          </a:defPPr>
          <a:lvl1pPr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1pPr>
          <a:lvl2pPr marL="4572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2pPr>
          <a:lvl3pPr marL="9144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3pPr>
          <a:lvl4pPr marL="13716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4pPr>
          <a:lvl5pPr marL="18288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5pPr>
          <a:lvl6pPr marL="2286000" algn="l" defTabSz="914400" rtl="0" eaLnBrk="1" latinLnBrk="0" hangingPunct="1"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6pPr>
          <a:lvl7pPr marL="2743200" algn="l" defTabSz="914400" rtl="0" eaLnBrk="1" latinLnBrk="0" hangingPunct="1"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7pPr>
          <a:lvl8pPr marL="3200400" algn="l" defTabSz="914400" rtl="0" eaLnBrk="1" latinLnBrk="0" hangingPunct="1"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8pPr>
          <a:lvl9pPr marL="3657600" algn="l" defTabSz="914400" rtl="0" eaLnBrk="1" latinLnBrk="0" hangingPunct="1"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9pPr>
        </a:lstStyle>
        <a:p xmlns:a="http://schemas.openxmlformats.org/drawingml/2006/main">
          <a:pPr eaLnBrk="1" hangingPunct="1"/>
          <a:r>
            <a:rPr lang="en-US" sz="1700" i="1" dirty="0"/>
            <a:t>China, Mainland</a:t>
          </a:r>
        </a:p>
      </cdr:txBody>
    </cdr:sp>
  </cdr:relSizeAnchor>
  <cdr:relSizeAnchor xmlns:cdr="http://schemas.openxmlformats.org/drawingml/2006/chartDrawing">
    <cdr:from>
      <cdr:x>0.42224</cdr:x>
      <cdr:y>0.4548</cdr:y>
    </cdr:from>
    <cdr:to>
      <cdr:x>0.51846</cdr:x>
      <cdr:y>0.51018</cdr:y>
    </cdr:to>
    <cdr:sp macro="" textlink="">
      <cdr:nvSpPr>
        <cdr:cNvPr id="8" name="TextBox 1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3397669" y="2241511"/>
          <a:ext cx="774241" cy="272951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xtLst xmlns:a="http://schemas.openxmlformats.org/drawingml/2006/main"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9525">
              <a:solidFill>
                <a:srgbClr val="000000"/>
              </a:solidFill>
              <a:miter lim="800000"/>
              <a:headEnd/>
              <a:tailEnd/>
            </a14:hiddenLine>
          </a:ext>
        </a:extLst>
      </cdr:spPr>
      <cdr:txBody>
        <a:bodyPr xmlns:a="http://schemas.openxmlformats.org/drawingml/2006/main" lIns="0" tIns="0" rIns="0" bIns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eaLnBrk="1" hangingPunct="1"/>
          <a:r>
            <a:rPr lang="en-US" sz="1700" i="1" dirty="0"/>
            <a:t>Iraq</a:t>
          </a:r>
        </a:p>
      </cdr:txBody>
    </cdr:sp>
  </cdr:relSizeAnchor>
  <cdr:relSizeAnchor xmlns:cdr="http://schemas.openxmlformats.org/drawingml/2006/chartDrawing">
    <cdr:from>
      <cdr:x>0.34234</cdr:x>
      <cdr:y>0.3691</cdr:y>
    </cdr:from>
    <cdr:to>
      <cdr:x>0.46386</cdr:x>
      <cdr:y>0.41637</cdr:y>
    </cdr:to>
    <cdr:sp macro="" textlink="">
      <cdr:nvSpPr>
        <cdr:cNvPr id="9" name="TextBox 1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2754708" y="1819140"/>
          <a:ext cx="977837" cy="232975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xtLst xmlns:a="http://schemas.openxmlformats.org/drawingml/2006/main"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9525">
              <a:solidFill>
                <a:srgbClr val="000000"/>
              </a:solidFill>
              <a:miter lim="800000"/>
              <a:headEnd/>
              <a:tailEnd/>
            </a14:hiddenLine>
          </a:ext>
        </a:extLst>
      </cdr:spPr>
      <cdr:txBody>
        <a:bodyPr xmlns:a="http://schemas.openxmlformats.org/drawingml/2006/main" lIns="0" tIns="0" rIns="0" bIns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eaLnBrk="1" hangingPunct="1"/>
          <a:r>
            <a:rPr lang="en-US" sz="1700" i="1" dirty="0"/>
            <a:t>Argentina</a:t>
          </a:r>
        </a:p>
      </cdr:txBody>
    </cdr:sp>
  </cdr:relSizeAnchor>
  <cdr:relSizeAnchor xmlns:cdr="http://schemas.openxmlformats.org/drawingml/2006/chartDrawing">
    <cdr:from>
      <cdr:x>0.39242</cdr:x>
      <cdr:y>0.43001</cdr:y>
    </cdr:from>
    <cdr:to>
      <cdr:x>0.42557</cdr:x>
      <cdr:y>0.73397</cdr:y>
    </cdr:to>
    <cdr:cxnSp macro="">
      <cdr:nvCxnSpPr>
        <cdr:cNvPr id="10" name="Straight Connector 9">
          <a:extLst xmlns:a="http://schemas.openxmlformats.org/drawingml/2006/main">
            <a:ext uri="{FF2B5EF4-FFF2-40B4-BE49-F238E27FC236}">
              <a16:creationId xmlns:a16="http://schemas.microsoft.com/office/drawing/2014/main" id="{6B288D86-EA25-492C-8BE2-0BA51282292A}"/>
            </a:ext>
          </a:extLst>
        </cdr:cNvPr>
        <cdr:cNvCxnSpPr/>
      </cdr:nvCxnSpPr>
      <cdr:spPr>
        <a:xfrm xmlns:a="http://schemas.openxmlformats.org/drawingml/2006/main" flipH="1" flipV="1">
          <a:off x="3157728" y="2119346"/>
          <a:ext cx="266700" cy="1498122"/>
        </a:xfrm>
        <a:prstGeom xmlns:a="http://schemas.openxmlformats.org/drawingml/2006/main" prst="line">
          <a:avLst/>
        </a:prstGeom>
        <a:ln xmlns:a="http://schemas.openxmlformats.org/drawingml/2006/main" w="3175">
          <a:solidFill>
            <a:schemeClr val="tx1"/>
          </a:solidFill>
        </a:ln>
        <a:effectLst xmlns:a="http://schemas.openxmlformats.org/drawingml/2006/main"/>
      </cdr:spPr>
      <cdr:style>
        <a:lnRef xmlns:a="http://schemas.openxmlformats.org/drawingml/2006/main" idx="2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1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0.25511</cdr:x>
      <cdr:y>0.46164</cdr:y>
    </cdr:from>
    <cdr:to>
      <cdr:x>0.38769</cdr:x>
      <cdr:y>0.4986</cdr:y>
    </cdr:to>
    <cdr:sp macro="" textlink="">
      <cdr:nvSpPr>
        <cdr:cNvPr id="12" name="TextBox 1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2052828" y="2275254"/>
          <a:ext cx="1066800" cy="182157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xtLst xmlns:a="http://schemas.openxmlformats.org/drawingml/2006/main"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9525">
              <a:solidFill>
                <a:srgbClr val="000000"/>
              </a:solidFill>
              <a:miter lim="800000"/>
              <a:headEnd/>
              <a:tailEnd/>
            </a14:hiddenLine>
          </a:ext>
        </a:extLst>
      </cdr:spPr>
      <cdr:txBody>
        <a:bodyPr xmlns:a="http://schemas.openxmlformats.org/drawingml/2006/main" lIns="0" tIns="0" rIns="0" bIns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eaLnBrk="1" hangingPunct="1"/>
          <a:r>
            <a:rPr lang="en-US" sz="1700" i="1" dirty="0"/>
            <a:t>Singapore</a:t>
          </a:r>
        </a:p>
      </cdr:txBody>
    </cdr:sp>
  </cdr:relSizeAnchor>
  <cdr:relSizeAnchor xmlns:cdr="http://schemas.openxmlformats.org/drawingml/2006/chartDrawing">
    <cdr:from>
      <cdr:x>0.2346</cdr:x>
      <cdr:y>0.52839</cdr:y>
    </cdr:from>
    <cdr:to>
      <cdr:x>0.29773</cdr:x>
      <cdr:y>0.78551</cdr:y>
    </cdr:to>
    <cdr:cxnSp macro="">
      <cdr:nvCxnSpPr>
        <cdr:cNvPr id="13" name="Straight Connector 12">
          <a:extLst xmlns:a="http://schemas.openxmlformats.org/drawingml/2006/main">
            <a:ext uri="{FF2B5EF4-FFF2-40B4-BE49-F238E27FC236}">
              <a16:creationId xmlns:a16="http://schemas.microsoft.com/office/drawing/2014/main" id="{14A2E918-1BA1-45B2-90EA-158F2631F970}"/>
            </a:ext>
          </a:extLst>
        </cdr:cNvPr>
        <cdr:cNvCxnSpPr/>
      </cdr:nvCxnSpPr>
      <cdr:spPr>
        <a:xfrm xmlns:a="http://schemas.openxmlformats.org/drawingml/2006/main" flipV="1">
          <a:off x="1887728" y="2604222"/>
          <a:ext cx="508000" cy="1267246"/>
        </a:xfrm>
        <a:prstGeom xmlns:a="http://schemas.openxmlformats.org/drawingml/2006/main" prst="line">
          <a:avLst/>
        </a:prstGeom>
        <a:ln xmlns:a="http://schemas.openxmlformats.org/drawingml/2006/main" w="3175">
          <a:solidFill>
            <a:schemeClr val="tx1"/>
          </a:solidFill>
        </a:ln>
        <a:effectLst xmlns:a="http://schemas.openxmlformats.org/drawingml/2006/main"/>
      </cdr:spPr>
      <cdr:style>
        <a:lnRef xmlns:a="http://schemas.openxmlformats.org/drawingml/2006/main" idx="2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1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0.12234</cdr:x>
      <cdr:y>0.59533</cdr:y>
    </cdr:from>
    <cdr:to>
      <cdr:x>0.25492</cdr:x>
      <cdr:y>0.63229</cdr:y>
    </cdr:to>
    <cdr:sp macro="" textlink="">
      <cdr:nvSpPr>
        <cdr:cNvPr id="15" name="TextBox 1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984449" y="2934139"/>
          <a:ext cx="1066800" cy="182157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xtLst xmlns:a="http://schemas.openxmlformats.org/drawingml/2006/main"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9525">
              <a:solidFill>
                <a:srgbClr val="000000"/>
              </a:solidFill>
              <a:miter lim="800000"/>
              <a:headEnd/>
              <a:tailEnd/>
            </a14:hiddenLine>
          </a:ext>
        </a:extLst>
      </cdr:spPr>
      <cdr:txBody>
        <a:bodyPr xmlns:a="http://schemas.openxmlformats.org/drawingml/2006/main" lIns="0" tIns="0" rIns="0" bIns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eaLnBrk="1" hangingPunct="1"/>
          <a:r>
            <a:rPr lang="en-US" sz="1700" i="1" dirty="0"/>
            <a:t>Malta</a:t>
          </a:r>
        </a:p>
      </cdr:txBody>
    </cdr:sp>
  </cdr:relSizeAnchor>
  <cdr:relSizeAnchor xmlns:cdr="http://schemas.openxmlformats.org/drawingml/2006/chartDrawing">
    <cdr:from>
      <cdr:x>0.50786</cdr:x>
      <cdr:y>0.61573</cdr:y>
    </cdr:from>
    <cdr:to>
      <cdr:x>0.5243</cdr:x>
      <cdr:y>0.66052</cdr:y>
    </cdr:to>
    <cdr:cxnSp macro="">
      <cdr:nvCxnSpPr>
        <cdr:cNvPr id="18" name="Straight Connector 17">
          <a:extLst xmlns:a="http://schemas.openxmlformats.org/drawingml/2006/main">
            <a:ext uri="{FF2B5EF4-FFF2-40B4-BE49-F238E27FC236}">
              <a16:creationId xmlns:a16="http://schemas.microsoft.com/office/drawing/2014/main" id="{2495EE5C-A678-4025-BB01-828497242477}"/>
            </a:ext>
          </a:extLst>
        </cdr:cNvPr>
        <cdr:cNvCxnSpPr/>
      </cdr:nvCxnSpPr>
      <cdr:spPr>
        <a:xfrm xmlns:a="http://schemas.openxmlformats.org/drawingml/2006/main" flipV="1">
          <a:off x="4086578" y="3034679"/>
          <a:ext cx="132306" cy="220754"/>
        </a:xfrm>
        <a:prstGeom xmlns:a="http://schemas.openxmlformats.org/drawingml/2006/main" prst="line">
          <a:avLst/>
        </a:prstGeom>
        <a:ln xmlns:a="http://schemas.openxmlformats.org/drawingml/2006/main" w="3175">
          <a:solidFill>
            <a:schemeClr val="tx1"/>
          </a:solidFill>
        </a:ln>
        <a:effectLst xmlns:a="http://schemas.openxmlformats.org/drawingml/2006/main"/>
      </cdr:spPr>
      <cdr:style>
        <a:lnRef xmlns:a="http://schemas.openxmlformats.org/drawingml/2006/main" idx="2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1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0.6421</cdr:x>
      <cdr:y>0.32469</cdr:y>
    </cdr:from>
    <cdr:to>
      <cdr:x>0.77247</cdr:x>
      <cdr:y>0.37902</cdr:y>
    </cdr:to>
    <cdr:sp macro="" textlink="">
      <cdr:nvSpPr>
        <cdr:cNvPr id="3" name="Text Box 12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4691250" y="1650756"/>
          <a:ext cx="952490" cy="276217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xtLst xmlns:a="http://schemas.openxmlformats.org/drawingml/2006/main"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9525">
              <a:solidFill>
                <a:srgbClr val="000000"/>
              </a:solidFill>
              <a:miter lim="800000"/>
              <a:headEnd/>
              <a:tailEnd/>
            </a14:hiddenLine>
          </a:ext>
        </a:extLst>
      </cdr:spPr>
      <cdr:txBody>
        <a:bodyPr xmlns:a="http://schemas.openxmlformats.org/drawingml/2006/main" lIns="0" tIns="0" rIns="0" bIns="0">
          <a:spAutoFit/>
        </a:bodyPr>
        <a:lstStyle xmlns:a="http://schemas.openxmlformats.org/drawingml/2006/main">
          <a:defPPr>
            <a:defRPr lang="en-US"/>
          </a:defPPr>
          <a:lvl1pPr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1pPr>
          <a:lvl2pPr marL="4572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2pPr>
          <a:lvl3pPr marL="9144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3pPr>
          <a:lvl4pPr marL="13716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4pPr>
          <a:lvl5pPr marL="18288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5pPr>
          <a:lvl6pPr marL="2286000" algn="l" defTabSz="914400" rtl="0" eaLnBrk="1" latinLnBrk="0" hangingPunct="1"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6pPr>
          <a:lvl7pPr marL="2743200" algn="l" defTabSz="914400" rtl="0" eaLnBrk="1" latinLnBrk="0" hangingPunct="1"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7pPr>
          <a:lvl8pPr marL="3200400" algn="l" defTabSz="914400" rtl="0" eaLnBrk="1" latinLnBrk="0" hangingPunct="1"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8pPr>
          <a:lvl9pPr marL="3657600" algn="l" defTabSz="914400" rtl="0" eaLnBrk="1" latinLnBrk="0" hangingPunct="1"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9pPr>
        </a:lstStyle>
        <a:p xmlns:a="http://schemas.openxmlformats.org/drawingml/2006/main">
          <a:pPr algn="ctr" eaLnBrk="1" hangingPunct="1">
            <a:spcBef>
              <a:spcPct val="50000"/>
            </a:spcBef>
          </a:pPr>
          <a:r>
            <a:rPr lang="en-US" sz="1800" i="1" dirty="0"/>
            <a:t>Malawi</a:t>
          </a:r>
        </a:p>
      </cdr:txBody>
    </cdr:sp>
  </cdr:relSizeAnchor>
  <cdr:relSizeAnchor xmlns:cdr="http://schemas.openxmlformats.org/drawingml/2006/chartDrawing">
    <cdr:from>
      <cdr:x>0.75746</cdr:x>
      <cdr:y>0.55647</cdr:y>
    </cdr:from>
    <cdr:to>
      <cdr:x>0.88783</cdr:x>
      <cdr:y>0.6108</cdr:y>
    </cdr:to>
    <cdr:sp macro="" textlink="">
      <cdr:nvSpPr>
        <cdr:cNvPr id="4" name="Text Box 12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5534034" y="2829146"/>
          <a:ext cx="952491" cy="276218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xtLst xmlns:a="http://schemas.openxmlformats.org/drawingml/2006/main"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9525">
              <a:solidFill>
                <a:srgbClr val="000000"/>
              </a:solidFill>
              <a:miter lim="800000"/>
              <a:headEnd/>
              <a:tailEnd/>
            </a14:hiddenLine>
          </a:ext>
        </a:extLst>
      </cdr:spPr>
      <cdr:txBody>
        <a:bodyPr xmlns:a="http://schemas.openxmlformats.org/drawingml/2006/main" lIns="0" tIns="0" rIns="0" bIns="0">
          <a:spAutoFit/>
        </a:bodyPr>
        <a:lstStyle xmlns:a="http://schemas.openxmlformats.org/drawingml/2006/main">
          <a:defPPr>
            <a:defRPr lang="en-US"/>
          </a:defPPr>
          <a:lvl1pPr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1pPr>
          <a:lvl2pPr marL="4572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2pPr>
          <a:lvl3pPr marL="9144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3pPr>
          <a:lvl4pPr marL="13716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4pPr>
          <a:lvl5pPr marL="18288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5pPr>
          <a:lvl6pPr marL="2286000" algn="l" defTabSz="914400" rtl="0" eaLnBrk="1" latinLnBrk="0" hangingPunct="1"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6pPr>
          <a:lvl7pPr marL="2743200" algn="l" defTabSz="914400" rtl="0" eaLnBrk="1" latinLnBrk="0" hangingPunct="1"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7pPr>
          <a:lvl8pPr marL="3200400" algn="l" defTabSz="914400" rtl="0" eaLnBrk="1" latinLnBrk="0" hangingPunct="1"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8pPr>
          <a:lvl9pPr marL="3657600" algn="l" defTabSz="914400" rtl="0" eaLnBrk="1" latinLnBrk="0" hangingPunct="1"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9pPr>
        </a:lstStyle>
        <a:p xmlns:a="http://schemas.openxmlformats.org/drawingml/2006/main">
          <a:pPr algn="ctr" eaLnBrk="1" hangingPunct="1">
            <a:spcBef>
              <a:spcPct val="50000"/>
            </a:spcBef>
          </a:pPr>
          <a:r>
            <a:rPr lang="en-US" sz="1800" i="1" dirty="0"/>
            <a:t>Serbia</a:t>
          </a:r>
        </a:p>
      </cdr:txBody>
    </cdr:sp>
  </cdr:relSizeAnchor>
  <cdr:relSizeAnchor xmlns:cdr="http://schemas.openxmlformats.org/drawingml/2006/chartDrawing">
    <cdr:from>
      <cdr:x>0.50208</cdr:x>
      <cdr:y>0.28773</cdr:y>
    </cdr:from>
    <cdr:to>
      <cdr:x>0.63245</cdr:x>
      <cdr:y>0.34207</cdr:y>
    </cdr:to>
    <cdr:sp macro="" textlink="">
      <cdr:nvSpPr>
        <cdr:cNvPr id="5" name="Text Box 12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3668214" y="1462854"/>
          <a:ext cx="952491" cy="276268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xtLst xmlns:a="http://schemas.openxmlformats.org/drawingml/2006/main"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9525">
              <a:solidFill>
                <a:srgbClr val="000000"/>
              </a:solidFill>
              <a:miter lim="800000"/>
              <a:headEnd/>
              <a:tailEnd/>
            </a14:hiddenLine>
          </a:ext>
        </a:extLst>
      </cdr:spPr>
      <cdr:txBody>
        <a:bodyPr xmlns:a="http://schemas.openxmlformats.org/drawingml/2006/main" lIns="0" tIns="0" rIns="0" bIns="0">
          <a:spAutoFit/>
        </a:bodyPr>
        <a:lstStyle xmlns:a="http://schemas.openxmlformats.org/drawingml/2006/main">
          <a:defPPr>
            <a:defRPr lang="en-US"/>
          </a:defPPr>
          <a:lvl1pPr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1pPr>
          <a:lvl2pPr marL="4572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2pPr>
          <a:lvl3pPr marL="9144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3pPr>
          <a:lvl4pPr marL="13716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4pPr>
          <a:lvl5pPr marL="18288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5pPr>
          <a:lvl6pPr marL="2286000" algn="l" defTabSz="914400" rtl="0" eaLnBrk="1" latinLnBrk="0" hangingPunct="1"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6pPr>
          <a:lvl7pPr marL="2743200" algn="l" defTabSz="914400" rtl="0" eaLnBrk="1" latinLnBrk="0" hangingPunct="1"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7pPr>
          <a:lvl8pPr marL="3200400" algn="l" defTabSz="914400" rtl="0" eaLnBrk="1" latinLnBrk="0" hangingPunct="1"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8pPr>
          <a:lvl9pPr marL="3657600" algn="l" defTabSz="914400" rtl="0" eaLnBrk="1" latinLnBrk="0" hangingPunct="1"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9pPr>
        </a:lstStyle>
        <a:p xmlns:a="http://schemas.openxmlformats.org/drawingml/2006/main">
          <a:pPr algn="ctr" eaLnBrk="1" hangingPunct="1">
            <a:spcBef>
              <a:spcPct val="50000"/>
            </a:spcBef>
          </a:pPr>
          <a:r>
            <a:rPr lang="en-US" sz="1800" i="1" dirty="0"/>
            <a:t>Romania</a:t>
          </a:r>
        </a:p>
      </cdr:txBody>
    </cdr:sp>
  </cdr:relSizeAnchor>
  <cdr:relSizeAnchor xmlns:cdr="http://schemas.openxmlformats.org/drawingml/2006/chartDrawing">
    <cdr:from>
      <cdr:x>0.40154</cdr:x>
      <cdr:y>0.36576</cdr:y>
    </cdr:from>
    <cdr:to>
      <cdr:x>0.53191</cdr:x>
      <cdr:y>0.42009</cdr:y>
    </cdr:to>
    <cdr:sp macro="" textlink="">
      <cdr:nvSpPr>
        <cdr:cNvPr id="6" name="Text Box 12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2933693" y="1859569"/>
          <a:ext cx="952491" cy="276217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xtLst xmlns:a="http://schemas.openxmlformats.org/drawingml/2006/main"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9525">
              <a:solidFill>
                <a:srgbClr val="000000"/>
              </a:solidFill>
              <a:miter lim="800000"/>
              <a:headEnd/>
              <a:tailEnd/>
            </a14:hiddenLine>
          </a:ext>
        </a:extLst>
      </cdr:spPr>
      <cdr:txBody>
        <a:bodyPr xmlns:a="http://schemas.openxmlformats.org/drawingml/2006/main" lIns="0" tIns="0" rIns="0" bIns="0">
          <a:spAutoFit/>
        </a:bodyPr>
        <a:lstStyle xmlns:a="http://schemas.openxmlformats.org/drawingml/2006/main">
          <a:defPPr>
            <a:defRPr lang="en-US"/>
          </a:defPPr>
          <a:lvl1pPr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1pPr>
          <a:lvl2pPr marL="4572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2pPr>
          <a:lvl3pPr marL="9144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3pPr>
          <a:lvl4pPr marL="13716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4pPr>
          <a:lvl5pPr marL="18288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5pPr>
          <a:lvl6pPr marL="2286000" algn="l" defTabSz="914400" rtl="0" eaLnBrk="1" latinLnBrk="0" hangingPunct="1"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6pPr>
          <a:lvl7pPr marL="2743200" algn="l" defTabSz="914400" rtl="0" eaLnBrk="1" latinLnBrk="0" hangingPunct="1"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7pPr>
          <a:lvl8pPr marL="3200400" algn="l" defTabSz="914400" rtl="0" eaLnBrk="1" latinLnBrk="0" hangingPunct="1"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8pPr>
          <a:lvl9pPr marL="3657600" algn="l" defTabSz="914400" rtl="0" eaLnBrk="1" latinLnBrk="0" hangingPunct="1"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9pPr>
        </a:lstStyle>
        <a:p xmlns:a="http://schemas.openxmlformats.org/drawingml/2006/main">
          <a:pPr algn="ctr" eaLnBrk="1" hangingPunct="1">
            <a:spcBef>
              <a:spcPct val="50000"/>
            </a:spcBef>
          </a:pPr>
          <a:r>
            <a:rPr lang="en-US" sz="1800" i="1" dirty="0"/>
            <a:t>Brazil</a:t>
          </a:r>
        </a:p>
      </cdr:txBody>
    </cdr:sp>
  </cdr:relSizeAnchor>
  <cdr:relSizeAnchor xmlns:cdr="http://schemas.openxmlformats.org/drawingml/2006/chartDrawing">
    <cdr:from>
      <cdr:x>0.09783</cdr:x>
      <cdr:y>0.77808</cdr:y>
    </cdr:from>
    <cdr:to>
      <cdr:x>0.2282</cdr:x>
      <cdr:y>0.83241</cdr:y>
    </cdr:to>
    <cdr:sp macro="" textlink="">
      <cdr:nvSpPr>
        <cdr:cNvPr id="7" name="Text Box 12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714731" y="3955826"/>
          <a:ext cx="952490" cy="276217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xtLst xmlns:a="http://schemas.openxmlformats.org/drawingml/2006/main"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9525">
              <a:solidFill>
                <a:srgbClr val="000000"/>
              </a:solidFill>
              <a:miter lim="800000"/>
              <a:headEnd/>
              <a:tailEnd/>
            </a14:hiddenLine>
          </a:ext>
        </a:extLst>
      </cdr:spPr>
      <cdr:txBody>
        <a:bodyPr xmlns:a="http://schemas.openxmlformats.org/drawingml/2006/main" lIns="0" tIns="0" rIns="0" bIns="0">
          <a:spAutoFit/>
        </a:bodyPr>
        <a:lstStyle xmlns:a="http://schemas.openxmlformats.org/drawingml/2006/main">
          <a:defPPr>
            <a:defRPr lang="en-US"/>
          </a:defPPr>
          <a:lvl1pPr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1pPr>
          <a:lvl2pPr marL="4572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2pPr>
          <a:lvl3pPr marL="9144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3pPr>
          <a:lvl4pPr marL="13716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4pPr>
          <a:lvl5pPr marL="18288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5pPr>
          <a:lvl6pPr marL="2286000" algn="l" defTabSz="914400" rtl="0" eaLnBrk="1" latinLnBrk="0" hangingPunct="1"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6pPr>
          <a:lvl7pPr marL="2743200" algn="l" defTabSz="914400" rtl="0" eaLnBrk="1" latinLnBrk="0" hangingPunct="1"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7pPr>
          <a:lvl8pPr marL="3200400" algn="l" defTabSz="914400" rtl="0" eaLnBrk="1" latinLnBrk="0" hangingPunct="1"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8pPr>
          <a:lvl9pPr marL="3657600" algn="l" defTabSz="914400" rtl="0" eaLnBrk="1" latinLnBrk="0" hangingPunct="1"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9pPr>
        </a:lstStyle>
        <a:p xmlns:a="http://schemas.openxmlformats.org/drawingml/2006/main">
          <a:pPr algn="ctr" eaLnBrk="1" hangingPunct="1">
            <a:spcBef>
              <a:spcPct val="50000"/>
            </a:spcBef>
          </a:pPr>
          <a:r>
            <a:rPr lang="en-US" sz="1800" i="1" dirty="0"/>
            <a:t>Japan</a:t>
          </a:r>
        </a:p>
      </cdr:txBody>
    </cdr:sp>
  </cdr:relSizeAnchor>
  <cdr:relSizeAnchor xmlns:cdr="http://schemas.openxmlformats.org/drawingml/2006/chartDrawing">
    <cdr:from>
      <cdr:x>0.10625</cdr:x>
      <cdr:y>0.64025</cdr:y>
    </cdr:from>
    <cdr:to>
      <cdr:x>0.28052</cdr:x>
      <cdr:y>0.69473</cdr:y>
    </cdr:to>
    <cdr:sp macro="" textlink="">
      <cdr:nvSpPr>
        <cdr:cNvPr id="8" name="Text Box 12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776287" y="3255068"/>
          <a:ext cx="1273175" cy="276999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xtLst xmlns:a="http://schemas.openxmlformats.org/drawingml/2006/main"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9525">
              <a:solidFill>
                <a:srgbClr val="000000"/>
              </a:solidFill>
              <a:miter lim="800000"/>
              <a:headEnd/>
              <a:tailEnd/>
            </a14:hiddenLine>
          </a:ext>
        </a:extLst>
      </cdr:spPr>
      <cdr:txBody>
        <a:bodyPr xmlns:a="http://schemas.openxmlformats.org/drawingml/2006/main" wrap="square" lIns="0" tIns="0" rIns="0" bIns="0">
          <a:spAutoFit/>
        </a:bodyPr>
        <a:lstStyle xmlns:a="http://schemas.openxmlformats.org/drawingml/2006/main">
          <a:defPPr>
            <a:defRPr lang="en-US"/>
          </a:defPPr>
          <a:lvl1pPr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1pPr>
          <a:lvl2pPr marL="4572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2pPr>
          <a:lvl3pPr marL="9144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3pPr>
          <a:lvl4pPr marL="13716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4pPr>
          <a:lvl5pPr marL="18288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5pPr>
          <a:lvl6pPr marL="2286000" algn="l" defTabSz="914400" rtl="0" eaLnBrk="1" latinLnBrk="0" hangingPunct="1"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6pPr>
          <a:lvl7pPr marL="2743200" algn="l" defTabSz="914400" rtl="0" eaLnBrk="1" latinLnBrk="0" hangingPunct="1"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7pPr>
          <a:lvl8pPr marL="3200400" algn="l" defTabSz="914400" rtl="0" eaLnBrk="1" latinLnBrk="0" hangingPunct="1"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8pPr>
          <a:lvl9pPr marL="3657600" algn="l" defTabSz="914400" rtl="0" eaLnBrk="1" latinLnBrk="0" hangingPunct="1"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9pPr>
        </a:lstStyle>
        <a:p xmlns:a="http://schemas.openxmlformats.org/drawingml/2006/main">
          <a:pPr algn="ctr" eaLnBrk="1" hangingPunct="1">
            <a:spcBef>
              <a:spcPct val="50000"/>
            </a:spcBef>
          </a:pPr>
          <a:r>
            <a:rPr lang="en-US" sz="1800" i="1" dirty="0"/>
            <a:t>Switzerland</a:t>
          </a:r>
        </a:p>
      </cdr:txBody>
    </cdr:sp>
  </cdr:relSizeAnchor>
  <cdr:relSizeAnchor xmlns:cdr="http://schemas.openxmlformats.org/drawingml/2006/chartDrawing">
    <cdr:from>
      <cdr:x>0.19338</cdr:x>
      <cdr:y>0.69735</cdr:y>
    </cdr:from>
    <cdr:to>
      <cdr:x>0.24684</cdr:x>
      <cdr:y>0.83044</cdr:y>
    </cdr:to>
    <cdr:cxnSp macro="">
      <cdr:nvCxnSpPr>
        <cdr:cNvPr id="9" name="Straight Connector 8">
          <a:extLst xmlns:a="http://schemas.openxmlformats.org/drawingml/2006/main">
            <a:ext uri="{FF2B5EF4-FFF2-40B4-BE49-F238E27FC236}">
              <a16:creationId xmlns:a16="http://schemas.microsoft.com/office/drawing/2014/main" id="{B165B879-8CA5-456D-81B7-7CFDB63F02CB}"/>
            </a:ext>
          </a:extLst>
        </cdr:cNvPr>
        <cdr:cNvCxnSpPr/>
      </cdr:nvCxnSpPr>
      <cdr:spPr>
        <a:xfrm xmlns:a="http://schemas.openxmlformats.org/drawingml/2006/main">
          <a:off x="1412875" y="3545357"/>
          <a:ext cx="390525" cy="676631"/>
        </a:xfrm>
        <a:prstGeom xmlns:a="http://schemas.openxmlformats.org/drawingml/2006/main" prst="line">
          <a:avLst/>
        </a:prstGeom>
        <a:ln xmlns:a="http://schemas.openxmlformats.org/drawingml/2006/main" w="3175">
          <a:solidFill>
            <a:schemeClr val="tx1"/>
          </a:solidFill>
        </a:ln>
        <a:effectLst xmlns:a="http://schemas.openxmlformats.org/drawingml/2006/main"/>
      </cdr:spPr>
      <cdr:style>
        <a:lnRef xmlns:a="http://schemas.openxmlformats.org/drawingml/2006/main" idx="2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1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0.39756</cdr:x>
      <cdr:y>0.81679</cdr:y>
    </cdr:from>
    <cdr:to>
      <cdr:x>0.60072</cdr:x>
      <cdr:y>0.87127</cdr:y>
    </cdr:to>
    <cdr:sp macro="" textlink="">
      <cdr:nvSpPr>
        <cdr:cNvPr id="12" name="Text Box 12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2904606" y="4152619"/>
          <a:ext cx="1484298" cy="276980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xtLst xmlns:a="http://schemas.openxmlformats.org/drawingml/2006/main"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9525">
              <a:solidFill>
                <a:srgbClr val="000000"/>
              </a:solidFill>
              <a:miter lim="800000"/>
              <a:headEnd/>
              <a:tailEnd/>
            </a14:hiddenLine>
          </a:ext>
        </a:extLst>
      </cdr:spPr>
      <cdr:txBody>
        <a:bodyPr xmlns:a="http://schemas.openxmlformats.org/drawingml/2006/main" wrap="square" lIns="0" tIns="0" rIns="0" bIns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 eaLnBrk="1" hangingPunct="1">
            <a:spcBef>
              <a:spcPct val="50000"/>
            </a:spcBef>
          </a:pPr>
          <a:r>
            <a:rPr lang="en-US" sz="1800" i="1" dirty="0"/>
            <a:t>United States</a:t>
          </a:r>
        </a:p>
      </cdr:txBody>
    </cdr:sp>
  </cdr:relSizeAnchor>
  <cdr:relSizeAnchor xmlns:cdr="http://schemas.openxmlformats.org/drawingml/2006/chartDrawing">
    <cdr:from>
      <cdr:x>0.32441</cdr:x>
      <cdr:y>0.85497</cdr:y>
    </cdr:from>
    <cdr:to>
      <cdr:x>0.40915</cdr:x>
      <cdr:y>0.85497</cdr:y>
    </cdr:to>
    <cdr:cxnSp macro="">
      <cdr:nvCxnSpPr>
        <cdr:cNvPr id="13" name="Straight Connector 12">
          <a:extLst xmlns:a="http://schemas.openxmlformats.org/drawingml/2006/main">
            <a:ext uri="{FF2B5EF4-FFF2-40B4-BE49-F238E27FC236}">
              <a16:creationId xmlns:a16="http://schemas.microsoft.com/office/drawing/2014/main" id="{AA53D706-8685-4A31-915E-1C5A976B0F6E}"/>
            </a:ext>
          </a:extLst>
        </cdr:cNvPr>
        <cdr:cNvCxnSpPr/>
      </cdr:nvCxnSpPr>
      <cdr:spPr>
        <a:xfrm xmlns:a="http://schemas.openxmlformats.org/drawingml/2006/main">
          <a:off x="2370137" y="4346706"/>
          <a:ext cx="619125" cy="0"/>
        </a:xfrm>
        <a:prstGeom xmlns:a="http://schemas.openxmlformats.org/drawingml/2006/main" prst="line">
          <a:avLst/>
        </a:prstGeom>
        <a:ln xmlns:a="http://schemas.openxmlformats.org/drawingml/2006/main" w="3175">
          <a:solidFill>
            <a:schemeClr val="tx1"/>
          </a:solidFill>
        </a:ln>
        <a:effectLst xmlns:a="http://schemas.openxmlformats.org/drawingml/2006/main"/>
      </cdr:spPr>
      <cdr:style>
        <a:lnRef xmlns:a="http://schemas.openxmlformats.org/drawingml/2006/main" idx="2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1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0.2611</cdr:x>
      <cdr:y>0.55084</cdr:y>
    </cdr:from>
    <cdr:to>
      <cdr:x>0.43536</cdr:x>
      <cdr:y>0.60533</cdr:y>
    </cdr:to>
    <cdr:sp macro="" textlink="">
      <cdr:nvSpPr>
        <cdr:cNvPr id="15" name="Text Box 12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1907591" y="2800520"/>
          <a:ext cx="1273175" cy="276999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xtLst xmlns:a="http://schemas.openxmlformats.org/drawingml/2006/main"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9525">
              <a:solidFill>
                <a:srgbClr val="000000"/>
              </a:solidFill>
              <a:miter lim="800000"/>
              <a:headEnd/>
              <a:tailEnd/>
            </a14:hiddenLine>
          </a:ext>
        </a:extLst>
      </cdr:spPr>
      <cdr:txBody>
        <a:bodyPr xmlns:a="http://schemas.openxmlformats.org/drawingml/2006/main" wrap="square" lIns="0" tIns="0" rIns="0" bIns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 eaLnBrk="1" hangingPunct="1">
            <a:spcBef>
              <a:spcPct val="50000"/>
            </a:spcBef>
          </a:pPr>
          <a:r>
            <a:rPr lang="en-US" sz="1800" i="1" dirty="0"/>
            <a:t>Israel</a:t>
          </a:r>
        </a:p>
      </cdr:txBody>
    </cdr:sp>
  </cdr:relSizeAnchor>
  <cdr:relSizeAnchor xmlns:cdr="http://schemas.openxmlformats.org/drawingml/2006/chartDrawing">
    <cdr:from>
      <cdr:x>0.29203</cdr:x>
      <cdr:y>0.61061</cdr:y>
    </cdr:from>
    <cdr:to>
      <cdr:x>0.33723</cdr:x>
      <cdr:y>0.77298</cdr:y>
    </cdr:to>
    <cdr:cxnSp macro="">
      <cdr:nvCxnSpPr>
        <cdr:cNvPr id="16" name="Straight Connector 15">
          <a:extLst xmlns:a="http://schemas.openxmlformats.org/drawingml/2006/main">
            <a:ext uri="{FF2B5EF4-FFF2-40B4-BE49-F238E27FC236}">
              <a16:creationId xmlns:a16="http://schemas.microsoft.com/office/drawing/2014/main" id="{C028CCFF-80BA-454F-9CC4-AA09D55D8060}"/>
            </a:ext>
          </a:extLst>
        </cdr:cNvPr>
        <cdr:cNvCxnSpPr/>
      </cdr:nvCxnSpPr>
      <cdr:spPr>
        <a:xfrm xmlns:a="http://schemas.openxmlformats.org/drawingml/2006/main" flipH="1">
          <a:off x="2133600" y="3104388"/>
          <a:ext cx="330200" cy="825500"/>
        </a:xfrm>
        <a:prstGeom xmlns:a="http://schemas.openxmlformats.org/drawingml/2006/main" prst="line">
          <a:avLst/>
        </a:prstGeom>
        <a:ln xmlns:a="http://schemas.openxmlformats.org/drawingml/2006/main" w="3175">
          <a:solidFill>
            <a:schemeClr val="tx1"/>
          </a:solidFill>
        </a:ln>
        <a:effectLst xmlns:a="http://schemas.openxmlformats.org/drawingml/2006/main"/>
      </cdr:spPr>
      <cdr:style>
        <a:lnRef xmlns:a="http://schemas.openxmlformats.org/drawingml/2006/main" idx="2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1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0.2285</cdr:x>
      <cdr:y>0.45465</cdr:y>
    </cdr:from>
    <cdr:to>
      <cdr:x>0.35888</cdr:x>
      <cdr:y>0.50898</cdr:y>
    </cdr:to>
    <cdr:sp macro="" textlink="">
      <cdr:nvSpPr>
        <cdr:cNvPr id="18" name="Text Box 12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1669466" y="2311475"/>
          <a:ext cx="952500" cy="276225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xtLst xmlns:a="http://schemas.openxmlformats.org/drawingml/2006/main"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9525">
              <a:solidFill>
                <a:srgbClr val="000000"/>
              </a:solidFill>
              <a:miter lim="800000"/>
              <a:headEnd/>
              <a:tailEnd/>
            </a14:hiddenLine>
          </a:ext>
        </a:extLst>
      </cdr:spPr>
      <cdr:txBody>
        <a:bodyPr xmlns:a="http://schemas.openxmlformats.org/drawingml/2006/main" lIns="0" tIns="0" rIns="0" bIns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 eaLnBrk="1" hangingPunct="1">
            <a:spcBef>
              <a:spcPct val="50000"/>
            </a:spcBef>
          </a:pPr>
          <a:r>
            <a:rPr lang="en-US" sz="1800" i="1" dirty="0"/>
            <a:t>Germany</a:t>
          </a:r>
        </a:p>
      </cdr:txBody>
    </cdr:sp>
  </cdr:relSizeAnchor>
  <cdr:relSizeAnchor xmlns:cdr="http://schemas.openxmlformats.org/drawingml/2006/chartDrawing">
    <cdr:from>
      <cdr:x>0.27813</cdr:x>
      <cdr:y>0.51299</cdr:y>
    </cdr:from>
    <cdr:to>
      <cdr:x>0.28334</cdr:x>
      <cdr:y>0.79297</cdr:y>
    </cdr:to>
    <cdr:cxnSp macro="">
      <cdr:nvCxnSpPr>
        <cdr:cNvPr id="19" name="Straight Connector 18">
          <a:extLst xmlns:a="http://schemas.openxmlformats.org/drawingml/2006/main">
            <a:ext uri="{FF2B5EF4-FFF2-40B4-BE49-F238E27FC236}">
              <a16:creationId xmlns:a16="http://schemas.microsoft.com/office/drawing/2014/main" id="{8378929C-0866-466E-B716-614D5A6C0CB9}"/>
            </a:ext>
          </a:extLst>
        </cdr:cNvPr>
        <cdr:cNvCxnSpPr/>
      </cdr:nvCxnSpPr>
      <cdr:spPr>
        <a:xfrm xmlns:a="http://schemas.openxmlformats.org/drawingml/2006/main" flipH="1">
          <a:off x="2032000" y="2608069"/>
          <a:ext cx="38100" cy="1423419"/>
        </a:xfrm>
        <a:prstGeom xmlns:a="http://schemas.openxmlformats.org/drawingml/2006/main" prst="line">
          <a:avLst/>
        </a:prstGeom>
        <a:ln xmlns:a="http://schemas.openxmlformats.org/drawingml/2006/main" w="3175">
          <a:solidFill>
            <a:schemeClr val="tx1"/>
          </a:solidFill>
        </a:ln>
        <a:effectLst xmlns:a="http://schemas.openxmlformats.org/drawingml/2006/main"/>
      </cdr:spPr>
      <cdr:style>
        <a:lnRef xmlns:a="http://schemas.openxmlformats.org/drawingml/2006/main" idx="2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1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0.18102</cdr:x>
      <cdr:y>0.82947</cdr:y>
    </cdr:from>
    <cdr:to>
      <cdr:x>0.22327</cdr:x>
      <cdr:y>0.86124</cdr:y>
    </cdr:to>
    <cdr:cxnSp macro="">
      <cdr:nvCxnSpPr>
        <cdr:cNvPr id="17" name="Straight Connector 16">
          <a:extLst xmlns:a="http://schemas.openxmlformats.org/drawingml/2006/main">
            <a:ext uri="{FF2B5EF4-FFF2-40B4-BE49-F238E27FC236}">
              <a16:creationId xmlns:a16="http://schemas.microsoft.com/office/drawing/2014/main" id="{E1EBC285-772F-4483-808C-56ADDAF5D3F6}"/>
            </a:ext>
          </a:extLst>
        </cdr:cNvPr>
        <cdr:cNvCxnSpPr/>
      </cdr:nvCxnSpPr>
      <cdr:spPr>
        <a:xfrm xmlns:a="http://schemas.openxmlformats.org/drawingml/2006/main">
          <a:off x="1322533" y="4217061"/>
          <a:ext cx="308711" cy="161560"/>
        </a:xfrm>
        <a:prstGeom xmlns:a="http://schemas.openxmlformats.org/drawingml/2006/main" prst="line">
          <a:avLst/>
        </a:prstGeom>
        <a:ln xmlns:a="http://schemas.openxmlformats.org/drawingml/2006/main" w="3175">
          <a:solidFill>
            <a:schemeClr val="tx1"/>
          </a:solidFill>
        </a:ln>
        <a:effectLst xmlns:a="http://schemas.openxmlformats.org/drawingml/2006/main"/>
      </cdr:spPr>
      <cdr:style>
        <a:lnRef xmlns:a="http://schemas.openxmlformats.org/drawingml/2006/main" idx="2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1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48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6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1946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946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CF67D070-B369-4BEA-91A4-C0F09C415F4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491762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ts val="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ts val="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ts val="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ts val="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ts val="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F67D070-B369-4BEA-91A4-C0F09C415F4C}" type="slidenum">
              <a:rPr lang="en-US" smtClean="0"/>
              <a:pPr>
                <a:defRPr/>
              </a:pPr>
              <a:t>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1143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D0312E6-EF69-4660-8396-0056941F3257}" type="slidenum">
              <a:rPr lang="en-US" smtClean="0"/>
              <a:pPr eaLnBrk="1" hangingPunct="1"/>
              <a:t>1</a:t>
            </a:fld>
            <a:endParaRPr lang="en-US" dirty="0"/>
          </a:p>
        </p:txBody>
      </p:sp>
      <p:sp>
        <p:nvSpPr>
          <p:cNvPr id="1064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58925" y="650875"/>
            <a:ext cx="3748088" cy="2811463"/>
          </a:xfrm>
          <a:ln/>
        </p:spPr>
      </p:sp>
      <p:sp>
        <p:nvSpPr>
          <p:cNvPr id="10650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63402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4AB7DCD5-F6B1-44D8-A9FA-356B623BBA55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10752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/>
          </p:nvPr>
        </p:nvSpPr>
        <p:spPr>
          <a:xfrm>
            <a:off x="1558925" y="650875"/>
            <a:ext cx="3748088" cy="2811463"/>
          </a:xfrm>
        </p:spPr>
      </p:sp>
    </p:spTree>
    <p:extLst>
      <p:ext uri="{BB962C8B-B14F-4D97-AF65-F5344CB8AC3E}">
        <p14:creationId xmlns:p14="http://schemas.microsoft.com/office/powerpoint/2010/main" val="408848770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36A4C1F7-739F-481E-92F7-5B6DE1070578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10854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/>
          </p:nvPr>
        </p:nvSpPr>
        <p:spPr>
          <a:xfrm>
            <a:off x="1558925" y="650875"/>
            <a:ext cx="3748088" cy="2811463"/>
          </a:xfrm>
        </p:spPr>
      </p:sp>
    </p:spTree>
    <p:extLst>
      <p:ext uri="{BB962C8B-B14F-4D97-AF65-F5344CB8AC3E}">
        <p14:creationId xmlns:p14="http://schemas.microsoft.com/office/powerpoint/2010/main" val="13925507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F67D070-B369-4BEA-91A4-C0F09C415F4C}" type="slidenum">
              <a:rPr lang="en-US" smtClean="0"/>
              <a:pPr>
                <a:defRPr/>
              </a:pPr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25302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633CC966-EB0B-4EB8-B7D8-6E973EF35AA1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11059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/>
          </p:nvPr>
        </p:nvSpPr>
        <p:spPr>
          <a:xfrm>
            <a:off x="1558925" y="650875"/>
            <a:ext cx="3748088" cy="2811463"/>
          </a:xfrm>
        </p:spPr>
      </p:sp>
    </p:spTree>
    <p:extLst>
      <p:ext uri="{BB962C8B-B14F-4D97-AF65-F5344CB8AC3E}">
        <p14:creationId xmlns:p14="http://schemas.microsoft.com/office/powerpoint/2010/main" val="77388289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EE991A4F-C1D0-4B35-8DBF-7D325C02B8AC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11162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/>
          </p:nvPr>
        </p:nvSpPr>
        <p:spPr>
          <a:xfrm>
            <a:off x="1558925" y="650875"/>
            <a:ext cx="3748088" cy="2811463"/>
          </a:xfrm>
        </p:spPr>
      </p:sp>
    </p:spTree>
    <p:extLst>
      <p:ext uri="{BB962C8B-B14F-4D97-AF65-F5344CB8AC3E}">
        <p14:creationId xmlns:p14="http://schemas.microsoft.com/office/powerpoint/2010/main" val="17606226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EE991A4F-C1D0-4B35-8DBF-7D325C02B8AC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11162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/>
          </p:nvPr>
        </p:nvSpPr>
        <p:spPr>
          <a:xfrm>
            <a:off x="1558925" y="650875"/>
            <a:ext cx="3748088" cy="2811463"/>
          </a:xfrm>
        </p:spPr>
      </p:sp>
    </p:spTree>
    <p:extLst>
      <p:ext uri="{BB962C8B-B14F-4D97-AF65-F5344CB8AC3E}">
        <p14:creationId xmlns:p14="http://schemas.microsoft.com/office/powerpoint/2010/main" val="13713793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633CC966-EB0B-4EB8-B7D8-6E973EF35AA1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11059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/>
          </p:nvPr>
        </p:nvSpPr>
        <p:spPr>
          <a:xfrm>
            <a:off x="1558925" y="650875"/>
            <a:ext cx="3748088" cy="2811463"/>
          </a:xfrm>
        </p:spPr>
      </p:sp>
    </p:spTree>
    <p:extLst>
      <p:ext uri="{BB962C8B-B14F-4D97-AF65-F5344CB8AC3E}">
        <p14:creationId xmlns:p14="http://schemas.microsoft.com/office/powerpoint/2010/main" val="21045759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633CC966-EB0B-4EB8-B7D8-6E973EF35AA1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11059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/>
          </p:nvPr>
        </p:nvSpPr>
        <p:spPr>
          <a:xfrm>
            <a:off x="1558925" y="650875"/>
            <a:ext cx="3748088" cy="2811463"/>
          </a:xfrm>
        </p:spPr>
      </p:sp>
    </p:spTree>
    <p:extLst>
      <p:ext uri="{BB962C8B-B14F-4D97-AF65-F5344CB8AC3E}">
        <p14:creationId xmlns:p14="http://schemas.microsoft.com/office/powerpoint/2010/main" val="193222367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D2F656E-7125-4E13-BAB1-F310B255943B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10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126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58925" y="650875"/>
            <a:ext cx="3748088" cy="2811463"/>
          </a:xfrm>
          <a:ln/>
        </p:spPr>
      </p:sp>
      <p:sp>
        <p:nvSpPr>
          <p:cNvPr id="1126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05000"/>
              </a:lnSpc>
              <a:spcBef>
                <a:spcPct val="0"/>
              </a:spcBef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110345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4A9E069-C144-47E8-B18C-48AB6EBB4A16}" type="slidenum">
              <a:rPr lang="en-US" smtClean="0"/>
              <a:pPr eaLnBrk="1" hangingPunct="1"/>
              <a:t>11</a:t>
            </a:fld>
            <a:endParaRPr lang="en-US" dirty="0"/>
          </a:p>
        </p:txBody>
      </p:sp>
      <p:sp>
        <p:nvSpPr>
          <p:cNvPr id="952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58925" y="650875"/>
            <a:ext cx="3748088" cy="2811463"/>
          </a:xfrm>
          <a:ln/>
        </p:spPr>
      </p:sp>
      <p:sp>
        <p:nvSpPr>
          <p:cNvPr id="9523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63251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E3B48379-3C86-412B-855B-22317854D5A2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9626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/>
          </p:nvPr>
        </p:nvSpPr>
        <p:spPr>
          <a:xfrm>
            <a:off x="1558925" y="650875"/>
            <a:ext cx="3748088" cy="2811463"/>
          </a:xfrm>
        </p:spPr>
      </p:sp>
    </p:spTree>
    <p:extLst>
      <p:ext uri="{BB962C8B-B14F-4D97-AF65-F5344CB8AC3E}">
        <p14:creationId xmlns:p14="http://schemas.microsoft.com/office/powerpoint/2010/main" val="78701032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5D8DB3C-DD60-4844-872C-C1DFE1002CCC}" type="slidenum">
              <a:rPr lang="en-US" smtClean="0"/>
              <a:pPr eaLnBrk="1" hangingPunct="1"/>
              <a:t>13</a:t>
            </a:fld>
            <a:endParaRPr lang="en-US" dirty="0"/>
          </a:p>
        </p:txBody>
      </p:sp>
      <p:sp>
        <p:nvSpPr>
          <p:cNvPr id="972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28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591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B167486E-4B63-4B4E-A594-623AA9A31366}" type="slidenum">
              <a:rPr lang="en-US" smtClean="0"/>
              <a:pPr/>
              <a:t>14</a:t>
            </a:fld>
            <a:endParaRPr lang="en-US" dirty="0"/>
          </a:p>
        </p:txBody>
      </p:sp>
      <p:sp>
        <p:nvSpPr>
          <p:cNvPr id="9830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/>
          </p:nvPr>
        </p:nvSpPr>
        <p:spPr>
          <a:xfrm>
            <a:off x="1558925" y="650875"/>
            <a:ext cx="3748088" cy="2811463"/>
          </a:xfrm>
        </p:spPr>
      </p:sp>
    </p:spTree>
    <p:extLst>
      <p:ext uri="{BB962C8B-B14F-4D97-AF65-F5344CB8AC3E}">
        <p14:creationId xmlns:p14="http://schemas.microsoft.com/office/powerpoint/2010/main" val="2236884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413D3FC-A4D8-46F4-8B94-D5C8617151B4}" type="slidenum">
              <a:rPr lang="en-US" smtClean="0"/>
              <a:pPr eaLnBrk="1" hangingPunct="1"/>
              <a:t>15</a:t>
            </a:fld>
            <a:endParaRPr lang="en-US" dirty="0"/>
          </a:p>
        </p:txBody>
      </p:sp>
      <p:sp>
        <p:nvSpPr>
          <p:cNvPr id="993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58925" y="650875"/>
            <a:ext cx="3748088" cy="2811463"/>
          </a:xfrm>
          <a:ln/>
        </p:spPr>
      </p:sp>
      <p:sp>
        <p:nvSpPr>
          <p:cNvPr id="9933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254165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B4A6E63-BF31-4082-9776-73EA3FEF8558}" type="slidenum">
              <a:rPr lang="en-US" smtClean="0"/>
              <a:pPr eaLnBrk="1" hangingPunct="1"/>
              <a:t>16</a:t>
            </a:fld>
            <a:endParaRPr lang="en-US" dirty="0"/>
          </a:p>
        </p:txBody>
      </p:sp>
      <p:sp>
        <p:nvSpPr>
          <p:cNvPr id="1003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58925" y="650875"/>
            <a:ext cx="3748088" cy="2811463"/>
          </a:xfrm>
          <a:ln/>
        </p:spPr>
      </p:sp>
      <p:sp>
        <p:nvSpPr>
          <p:cNvPr id="10035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544598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630F57B-852D-4A20-80FB-2954FCC44D84}" type="slidenum">
              <a:rPr lang="en-US" smtClean="0"/>
              <a:pPr eaLnBrk="1" hangingPunct="1"/>
              <a:t>17</a:t>
            </a:fld>
            <a:endParaRPr lang="en-US" dirty="0"/>
          </a:p>
        </p:txBody>
      </p:sp>
      <p:sp>
        <p:nvSpPr>
          <p:cNvPr id="1013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58925" y="650875"/>
            <a:ext cx="3748088" cy="2811463"/>
          </a:xfrm>
          <a:ln/>
        </p:spPr>
      </p:sp>
      <p:sp>
        <p:nvSpPr>
          <p:cNvPr id="10138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1811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0D31F41-B24F-4DD9-B94A-6DA65EBDFFA2}" type="slidenum">
              <a:rPr lang="en-US" smtClean="0"/>
              <a:pPr eaLnBrk="1" hangingPunct="1"/>
              <a:t>18</a:t>
            </a:fld>
            <a:endParaRPr lang="en-US" dirty="0"/>
          </a:p>
        </p:txBody>
      </p:sp>
      <p:sp>
        <p:nvSpPr>
          <p:cNvPr id="1024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58925" y="650875"/>
            <a:ext cx="3748088" cy="2811463"/>
          </a:xfrm>
          <a:ln/>
        </p:spPr>
      </p:sp>
      <p:sp>
        <p:nvSpPr>
          <p:cNvPr id="10240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094936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AEFBFE3D-C6A2-494A-9536-8E593721DB2F}" type="slidenum">
              <a:rPr lang="en-US" smtClean="0"/>
              <a:pPr/>
              <a:t>19</a:t>
            </a:fld>
            <a:endParaRPr lang="en-US" dirty="0"/>
          </a:p>
        </p:txBody>
      </p:sp>
      <p:sp>
        <p:nvSpPr>
          <p:cNvPr id="10342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05000"/>
              </a:lnSpc>
              <a:spcBef>
                <a:spcPts val="0"/>
              </a:spcBef>
            </a:pPr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/>
          </p:nvPr>
        </p:nvSpPr>
        <p:spPr>
          <a:xfrm>
            <a:off x="1558925" y="650875"/>
            <a:ext cx="3748088" cy="2811463"/>
          </a:xfrm>
        </p:spPr>
      </p:sp>
    </p:spTree>
    <p:extLst>
      <p:ext uri="{BB962C8B-B14F-4D97-AF65-F5344CB8AC3E}">
        <p14:creationId xmlns:p14="http://schemas.microsoft.com/office/powerpoint/2010/main" val="180052979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A3D8980-F13B-4809-B2B6-8BE796606CB6}" type="slidenum">
              <a:rPr lang="en-US" smtClean="0"/>
              <a:pPr eaLnBrk="1" hangingPunct="1"/>
              <a:t>20</a:t>
            </a:fld>
            <a:endParaRPr lang="en-US" dirty="0"/>
          </a:p>
        </p:txBody>
      </p:sp>
      <p:sp>
        <p:nvSpPr>
          <p:cNvPr id="1044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445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655017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1556609-6B48-4871-A967-2259E5CF6283}" type="slidenum">
              <a:rPr lang="en-US" smtClean="0"/>
              <a:pPr eaLnBrk="1" hangingPunct="1"/>
              <a:t>21</a:t>
            </a:fld>
            <a:endParaRPr lang="en-US" dirty="0"/>
          </a:p>
        </p:txBody>
      </p:sp>
      <p:sp>
        <p:nvSpPr>
          <p:cNvPr id="1054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58925" y="650875"/>
            <a:ext cx="3748088" cy="2811463"/>
          </a:xfrm>
          <a:ln/>
        </p:spPr>
      </p:sp>
      <p:sp>
        <p:nvSpPr>
          <p:cNvPr id="1054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0759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C26AB76C-84F9-4645-A47A-0089BA70230A}" type="slidenum">
              <a:rPr lang="en-US" smtClean="0"/>
              <a:pPr/>
              <a:t>22</a:t>
            </a:fld>
            <a:endParaRPr lang="en-US" dirty="0"/>
          </a:p>
        </p:txBody>
      </p:sp>
      <p:sp>
        <p:nvSpPr>
          <p:cNvPr id="10650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/>
          </p:nvPr>
        </p:nvSpPr>
        <p:spPr/>
      </p:sp>
    </p:spTree>
    <p:extLst>
      <p:ext uri="{BB962C8B-B14F-4D97-AF65-F5344CB8AC3E}">
        <p14:creationId xmlns:p14="http://schemas.microsoft.com/office/powerpoint/2010/main" val="187407315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CEB2B423-1963-4017-B179-5BFE14C58FE7}" type="slidenum">
              <a:rPr lang="en-US" smtClean="0"/>
              <a:pPr/>
              <a:t>23</a:t>
            </a:fld>
            <a:endParaRPr lang="en-US" dirty="0"/>
          </a:p>
        </p:txBody>
      </p:sp>
      <p:sp>
        <p:nvSpPr>
          <p:cNvPr id="10752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/>
          </p:nvPr>
        </p:nvSpPr>
        <p:spPr>
          <a:xfrm>
            <a:off x="1558925" y="650875"/>
            <a:ext cx="3748088" cy="2811463"/>
          </a:xfrm>
        </p:spPr>
      </p:sp>
    </p:spTree>
    <p:extLst>
      <p:ext uri="{BB962C8B-B14F-4D97-AF65-F5344CB8AC3E}">
        <p14:creationId xmlns:p14="http://schemas.microsoft.com/office/powerpoint/2010/main" val="106439460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A0159DD-0F3E-45A8-8834-1F015FA18868}" type="slidenum">
              <a:rPr lang="en-US" smtClean="0"/>
              <a:pPr eaLnBrk="1" hangingPunct="1"/>
              <a:t>24</a:t>
            </a:fld>
            <a:endParaRPr lang="en-US" dirty="0"/>
          </a:p>
        </p:txBody>
      </p:sp>
      <p:sp>
        <p:nvSpPr>
          <p:cNvPr id="1085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58925" y="650875"/>
            <a:ext cx="3748088" cy="2811463"/>
          </a:xfrm>
          <a:ln/>
        </p:spPr>
      </p:sp>
      <p:sp>
        <p:nvSpPr>
          <p:cNvPr id="1085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923767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558925" y="650875"/>
            <a:ext cx="3748088" cy="2811463"/>
          </a:xfrm>
          <a:ln/>
        </p:spPr>
      </p:sp>
      <p:sp>
        <p:nvSpPr>
          <p:cNvPr id="10957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E851E7E-678C-4B38-9FA9-DFC9EFD119FE}" type="slidenum">
              <a:rPr lang="en-US">
                <a:solidFill>
                  <a:prstClr val="black"/>
                </a:solidFill>
              </a:rPr>
              <a:pPr>
                <a:defRPr/>
              </a:pPr>
              <a:t>25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387668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F67D070-B369-4BEA-91A4-C0F09C415F4C}" type="slidenum">
              <a:rPr lang="en-US" smtClean="0"/>
              <a:pPr>
                <a:defRPr/>
              </a:pPr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36098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558925" y="650875"/>
            <a:ext cx="3748088" cy="2811463"/>
          </a:xfrm>
          <a:ln/>
        </p:spPr>
      </p:sp>
      <p:sp>
        <p:nvSpPr>
          <p:cNvPr id="11059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1ACC2A1-195F-4631-8B46-BA9CF34B543D}" type="slidenum">
              <a:rPr lang="en-US">
                <a:solidFill>
                  <a:prstClr val="black"/>
                </a:solidFill>
              </a:rPr>
              <a:pPr>
                <a:defRPr/>
              </a:pPr>
              <a:t>27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072282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1E4BD2FD-2294-45F6-8E7A-C5217701EDF7}" type="slidenum">
              <a:rPr lang="en-US" smtClean="0"/>
              <a:pPr/>
              <a:t>28</a:t>
            </a:fld>
            <a:endParaRPr lang="en-US" dirty="0"/>
          </a:p>
        </p:txBody>
      </p:sp>
      <p:sp>
        <p:nvSpPr>
          <p:cNvPr id="11366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/>
          </p:nvPr>
        </p:nvSpPr>
        <p:spPr>
          <a:xfrm>
            <a:off x="1558925" y="650875"/>
            <a:ext cx="3748088" cy="2811463"/>
          </a:xfrm>
        </p:spPr>
      </p:sp>
    </p:spTree>
    <p:extLst>
      <p:ext uri="{BB962C8B-B14F-4D97-AF65-F5344CB8AC3E}">
        <p14:creationId xmlns:p14="http://schemas.microsoft.com/office/powerpoint/2010/main" val="46522286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F7AA987E-A98A-4084-A113-248C7AD3B50C}" type="slidenum">
              <a:rPr lang="en-US" smtClean="0"/>
              <a:pPr/>
              <a:t>29</a:t>
            </a:fld>
            <a:endParaRPr lang="en-US" dirty="0"/>
          </a:p>
        </p:txBody>
      </p:sp>
      <p:sp>
        <p:nvSpPr>
          <p:cNvPr id="11469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/>
          </p:nvPr>
        </p:nvSpPr>
        <p:spPr>
          <a:xfrm>
            <a:off x="1558925" y="650875"/>
            <a:ext cx="3748088" cy="2811463"/>
          </a:xfrm>
        </p:spPr>
      </p:sp>
    </p:spTree>
    <p:extLst>
      <p:ext uri="{BB962C8B-B14F-4D97-AF65-F5344CB8AC3E}">
        <p14:creationId xmlns:p14="http://schemas.microsoft.com/office/powerpoint/2010/main" val="2143270045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F67D070-B369-4BEA-91A4-C0F09C415F4C}" type="slidenum">
              <a:rPr lang="en-US" smtClean="0"/>
              <a:pPr>
                <a:defRPr/>
              </a:pPr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245558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558925" y="650875"/>
            <a:ext cx="3748088" cy="2811463"/>
          </a:xfrm>
          <a:ln/>
        </p:spPr>
      </p:sp>
      <p:sp>
        <p:nvSpPr>
          <p:cNvPr id="11673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E531E1B-959A-463E-BC22-5FC24A9E6F35}" type="slidenum">
              <a:rPr lang="en-US">
                <a:solidFill>
                  <a:prstClr val="black"/>
                </a:solidFill>
              </a:rPr>
              <a:pPr>
                <a:defRPr/>
              </a:pPr>
              <a:t>31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4446674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F67D070-B369-4BEA-91A4-C0F09C415F4C}" type="slidenum">
              <a:rPr lang="en-US" smtClean="0"/>
              <a:pPr>
                <a:defRPr/>
              </a:pPr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985985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F67D070-B369-4BEA-91A4-C0F09C415F4C}" type="slidenum">
              <a:rPr lang="en-US" smtClean="0"/>
              <a:pPr>
                <a:defRPr/>
              </a:pPr>
              <a:t>33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2556946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D3F6AC1E-235A-4763-A56F-9AACBD06EFA0}" type="slidenum">
              <a:rPr lang="en-US" smtClean="0"/>
              <a:pPr/>
              <a:t>34</a:t>
            </a:fld>
            <a:endParaRPr lang="en-US" dirty="0"/>
          </a:p>
        </p:txBody>
      </p:sp>
      <p:sp>
        <p:nvSpPr>
          <p:cNvPr id="13619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/>
          </p:nvPr>
        </p:nvSpPr>
        <p:spPr>
          <a:xfrm>
            <a:off x="1558925" y="650875"/>
            <a:ext cx="3748088" cy="2811463"/>
          </a:xfrm>
        </p:spPr>
      </p:sp>
    </p:spTree>
    <p:extLst>
      <p:ext uri="{BB962C8B-B14F-4D97-AF65-F5344CB8AC3E}">
        <p14:creationId xmlns:p14="http://schemas.microsoft.com/office/powerpoint/2010/main" val="309834510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16EB5ECE-B9CC-4333-B130-ECFDD9598C96}" type="slidenum">
              <a:rPr lang="en-US" smtClean="0"/>
              <a:pPr/>
              <a:t>35</a:t>
            </a:fld>
            <a:endParaRPr lang="en-US" dirty="0"/>
          </a:p>
        </p:txBody>
      </p:sp>
      <p:sp>
        <p:nvSpPr>
          <p:cNvPr id="12083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/>
          </p:nvPr>
        </p:nvSpPr>
        <p:spPr>
          <a:xfrm>
            <a:off x="1558925" y="650875"/>
            <a:ext cx="3748088" cy="2811463"/>
          </a:xfrm>
        </p:spPr>
      </p:sp>
    </p:spTree>
    <p:extLst>
      <p:ext uri="{BB962C8B-B14F-4D97-AF65-F5344CB8AC3E}">
        <p14:creationId xmlns:p14="http://schemas.microsoft.com/office/powerpoint/2010/main" val="291674928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D09C32BF-7851-4A2F-91BE-2EB6569DD76F}" type="slidenum">
              <a:rPr lang="en-US" smtClean="0"/>
              <a:pPr/>
              <a:t>36</a:t>
            </a:fld>
            <a:endParaRPr lang="en-US" dirty="0"/>
          </a:p>
        </p:txBody>
      </p:sp>
      <p:sp>
        <p:nvSpPr>
          <p:cNvPr id="12186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/>
          </p:nvPr>
        </p:nvSpPr>
        <p:spPr>
          <a:xfrm>
            <a:off x="1558925" y="650875"/>
            <a:ext cx="3748088" cy="2811463"/>
          </a:xfrm>
        </p:spPr>
      </p:sp>
    </p:spTree>
    <p:extLst>
      <p:ext uri="{BB962C8B-B14F-4D97-AF65-F5344CB8AC3E}">
        <p14:creationId xmlns:p14="http://schemas.microsoft.com/office/powerpoint/2010/main" val="1902535794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9F5194B-9246-442E-B467-C640F55FA04A}" type="slidenum">
              <a:rPr lang="en-US" smtClean="0"/>
              <a:pPr eaLnBrk="1" hangingPunct="1"/>
              <a:t>37</a:t>
            </a:fld>
            <a:endParaRPr lang="en-US" dirty="0"/>
          </a:p>
        </p:txBody>
      </p:sp>
      <p:sp>
        <p:nvSpPr>
          <p:cNvPr id="1228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58925" y="650875"/>
            <a:ext cx="3748088" cy="2811463"/>
          </a:xfrm>
          <a:ln/>
        </p:spPr>
      </p:sp>
      <p:sp>
        <p:nvSpPr>
          <p:cNvPr id="12288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2301256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18AAC26-87D9-453D-A02F-E791FDCF1CBF}" type="slidenum">
              <a:rPr lang="en-US" smtClean="0"/>
              <a:pPr eaLnBrk="1" hangingPunct="1"/>
              <a:t>38</a:t>
            </a:fld>
            <a:endParaRPr lang="en-US" dirty="0"/>
          </a:p>
        </p:txBody>
      </p:sp>
      <p:sp>
        <p:nvSpPr>
          <p:cNvPr id="1239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390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968835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A1B1684C-B37C-4C39-AECA-52CCA6A0886E}" type="slidenum">
              <a:rPr lang="en-US" smtClean="0"/>
              <a:pPr/>
              <a:t>39</a:t>
            </a:fld>
            <a:endParaRPr lang="en-US" dirty="0"/>
          </a:p>
        </p:txBody>
      </p:sp>
      <p:sp>
        <p:nvSpPr>
          <p:cNvPr id="12493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/>
          </p:nvPr>
        </p:nvSpPr>
        <p:spPr>
          <a:xfrm>
            <a:off x="1558925" y="650875"/>
            <a:ext cx="3748088" cy="2811463"/>
          </a:xfrm>
        </p:spPr>
      </p:sp>
    </p:spTree>
    <p:extLst>
      <p:ext uri="{BB962C8B-B14F-4D97-AF65-F5344CB8AC3E}">
        <p14:creationId xmlns:p14="http://schemas.microsoft.com/office/powerpoint/2010/main" val="20168820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26622288-760B-49A7-8A9E-4273BF358269}" type="slidenum">
              <a:rPr lang="en-US" smtClean="0"/>
              <a:pPr/>
              <a:t>40</a:t>
            </a:fld>
            <a:endParaRPr lang="en-US" dirty="0"/>
          </a:p>
        </p:txBody>
      </p:sp>
      <p:sp>
        <p:nvSpPr>
          <p:cNvPr id="12595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/>
          </p:nvPr>
        </p:nvSpPr>
        <p:spPr>
          <a:xfrm>
            <a:off x="1558925" y="650875"/>
            <a:ext cx="3748088" cy="2811463"/>
          </a:xfrm>
        </p:spPr>
      </p:sp>
    </p:spTree>
    <p:extLst>
      <p:ext uri="{BB962C8B-B14F-4D97-AF65-F5344CB8AC3E}">
        <p14:creationId xmlns:p14="http://schemas.microsoft.com/office/powerpoint/2010/main" val="2087907413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2B434AFF-1D2F-4987-B7E5-A8C520920913}" type="slidenum">
              <a:rPr lang="en-US" smtClean="0"/>
              <a:pPr/>
              <a:t>41</a:t>
            </a:fld>
            <a:endParaRPr lang="en-US" dirty="0"/>
          </a:p>
        </p:txBody>
      </p:sp>
      <p:sp>
        <p:nvSpPr>
          <p:cNvPr id="12698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/>
          </p:nvPr>
        </p:nvSpPr>
        <p:spPr>
          <a:xfrm>
            <a:off x="1558925" y="650875"/>
            <a:ext cx="3748088" cy="2811463"/>
          </a:xfrm>
        </p:spPr>
      </p:sp>
    </p:spTree>
    <p:extLst>
      <p:ext uri="{BB962C8B-B14F-4D97-AF65-F5344CB8AC3E}">
        <p14:creationId xmlns:p14="http://schemas.microsoft.com/office/powerpoint/2010/main" val="2048141703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20052D1-5B21-469C-94DB-AC9DB1E88B97}" type="slidenum">
              <a:rPr lang="en-US" smtClean="0"/>
              <a:pPr eaLnBrk="1" hangingPunct="1"/>
              <a:t>42</a:t>
            </a:fld>
            <a:endParaRPr lang="en-US" dirty="0"/>
          </a:p>
        </p:txBody>
      </p:sp>
      <p:sp>
        <p:nvSpPr>
          <p:cNvPr id="1280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58925" y="650875"/>
            <a:ext cx="3748088" cy="2811463"/>
          </a:xfrm>
          <a:ln/>
        </p:spPr>
      </p:sp>
      <p:sp>
        <p:nvSpPr>
          <p:cNvPr id="12800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4207284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4C31865-8F89-47D5-91C1-2E72495F5CB0}" type="slidenum">
              <a:rPr lang="en-US" smtClean="0"/>
              <a:pPr eaLnBrk="1" hangingPunct="1"/>
              <a:t>43</a:t>
            </a:fld>
            <a:endParaRPr lang="en-US" dirty="0"/>
          </a:p>
        </p:txBody>
      </p:sp>
      <p:sp>
        <p:nvSpPr>
          <p:cNvPr id="1320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210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7937574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54922D4-DCE0-4F67-9EBB-FA9387F40E9D}" type="slidenum">
              <a:rPr lang="en-US" smtClean="0"/>
              <a:pPr eaLnBrk="1" hangingPunct="1"/>
              <a:t>44</a:t>
            </a:fld>
            <a:endParaRPr lang="en-US" dirty="0"/>
          </a:p>
        </p:txBody>
      </p:sp>
      <p:sp>
        <p:nvSpPr>
          <p:cNvPr id="1331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2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2538191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BEC146F6-A209-45CE-A667-F15B4CD5459B}" type="slidenum">
              <a:rPr lang="en-US" smtClean="0"/>
              <a:pPr/>
              <a:t>45</a:t>
            </a:fld>
            <a:endParaRPr lang="en-US" dirty="0"/>
          </a:p>
        </p:txBody>
      </p:sp>
      <p:sp>
        <p:nvSpPr>
          <p:cNvPr id="13414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/>
          </p:nvPr>
        </p:nvSpPr>
        <p:spPr>
          <a:xfrm>
            <a:off x="1558925" y="650875"/>
            <a:ext cx="3748088" cy="2811463"/>
          </a:xfrm>
        </p:spPr>
      </p:sp>
    </p:spTree>
    <p:extLst>
      <p:ext uri="{BB962C8B-B14F-4D97-AF65-F5344CB8AC3E}">
        <p14:creationId xmlns:p14="http://schemas.microsoft.com/office/powerpoint/2010/main" val="713005619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2CF251E-5738-4867-8843-CFEAB93CA39F}" type="slidenum">
              <a:rPr lang="en-US" smtClean="0"/>
              <a:pPr eaLnBrk="1" hangingPunct="1"/>
              <a:t>46</a:t>
            </a:fld>
            <a:endParaRPr lang="en-US" dirty="0"/>
          </a:p>
        </p:txBody>
      </p:sp>
      <p:sp>
        <p:nvSpPr>
          <p:cNvPr id="1351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517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211377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63173E8-9B47-4105-A3CB-0CFFD1B3F607}" type="slidenum">
              <a:rPr lang="en-US" smtClean="0"/>
              <a:pPr eaLnBrk="1" hangingPunct="1"/>
              <a:t>47</a:t>
            </a:fld>
            <a:endParaRPr lang="en-US" dirty="0"/>
          </a:p>
        </p:txBody>
      </p:sp>
      <p:sp>
        <p:nvSpPr>
          <p:cNvPr id="136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4953015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FA57AD7A-B5A1-4772-A4EF-66F198D6457D}" type="slidenum">
              <a:rPr lang="en-US" smtClean="0"/>
              <a:pPr/>
              <a:t>48</a:t>
            </a:fld>
            <a:endParaRPr lang="en-US" dirty="0"/>
          </a:p>
        </p:txBody>
      </p:sp>
      <p:sp>
        <p:nvSpPr>
          <p:cNvPr id="13722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/>
          </p:nvPr>
        </p:nvSpPr>
        <p:spPr>
          <a:xfrm>
            <a:off x="1558925" y="650875"/>
            <a:ext cx="3748088" cy="2811463"/>
          </a:xfrm>
        </p:spPr>
      </p:sp>
    </p:spTree>
    <p:extLst>
      <p:ext uri="{BB962C8B-B14F-4D97-AF65-F5344CB8AC3E}">
        <p14:creationId xmlns:p14="http://schemas.microsoft.com/office/powerpoint/2010/main" val="394270258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460C872-3F55-4B93-9382-B5E4E06DDFD7}" type="slidenum">
              <a:rPr lang="en-US" smtClean="0"/>
              <a:pPr eaLnBrk="1" hangingPunct="1"/>
              <a:t>49</a:t>
            </a:fld>
            <a:endParaRPr lang="en-US" dirty="0"/>
          </a:p>
        </p:txBody>
      </p:sp>
      <p:sp>
        <p:nvSpPr>
          <p:cNvPr id="1382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824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3762375"/>
            <a:ext cx="5029200" cy="46958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05000"/>
              </a:lnSpc>
              <a:spcBef>
                <a:spcPts val="0"/>
              </a:spcBef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4423503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38EE544D-9310-45C3-8B4D-5A975045468B}" type="slidenum">
              <a:rPr lang="en-US" smtClean="0"/>
              <a:pPr/>
              <a:t>50</a:t>
            </a:fld>
            <a:endParaRPr lang="en-US" dirty="0"/>
          </a:p>
        </p:txBody>
      </p:sp>
      <p:sp>
        <p:nvSpPr>
          <p:cNvPr id="13926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/>
          </p:nvPr>
        </p:nvSpPr>
        <p:spPr>
          <a:xfrm>
            <a:off x="1558925" y="650875"/>
            <a:ext cx="3748088" cy="2811463"/>
          </a:xfrm>
        </p:spPr>
      </p:sp>
    </p:spTree>
    <p:extLst>
      <p:ext uri="{BB962C8B-B14F-4D97-AF65-F5344CB8AC3E}">
        <p14:creationId xmlns:p14="http://schemas.microsoft.com/office/powerpoint/2010/main" val="1815036829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5465602-ABA6-423C-AFB5-E089A897F89D}" type="slidenum">
              <a:rPr lang="en-US" smtClean="0"/>
              <a:pPr eaLnBrk="1" hangingPunct="1"/>
              <a:t>51</a:t>
            </a:fld>
            <a:endParaRPr lang="en-US" dirty="0"/>
          </a:p>
        </p:txBody>
      </p:sp>
      <p:sp>
        <p:nvSpPr>
          <p:cNvPr id="1402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58925" y="650875"/>
            <a:ext cx="3748088" cy="2811463"/>
          </a:xfrm>
          <a:ln/>
        </p:spPr>
      </p:sp>
      <p:sp>
        <p:nvSpPr>
          <p:cNvPr id="14029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0622358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FF116C43-429F-4DC5-9053-083B3340D0E3}" type="slidenum">
              <a:rPr lang="en-US" smtClean="0"/>
              <a:pPr/>
              <a:t>52</a:t>
            </a:fld>
            <a:endParaRPr lang="en-US" dirty="0"/>
          </a:p>
        </p:txBody>
      </p:sp>
      <p:sp>
        <p:nvSpPr>
          <p:cNvPr id="14131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/>
          </p:nvPr>
        </p:nvSpPr>
        <p:spPr>
          <a:xfrm>
            <a:off x="1558925" y="650875"/>
            <a:ext cx="3748088" cy="2811463"/>
          </a:xfrm>
        </p:spPr>
      </p:sp>
    </p:spTree>
    <p:extLst>
      <p:ext uri="{BB962C8B-B14F-4D97-AF65-F5344CB8AC3E}">
        <p14:creationId xmlns:p14="http://schemas.microsoft.com/office/powerpoint/2010/main" val="143385475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8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53E79379-92E6-45AF-B4AF-3D5A30C37C33}" type="slidenum">
              <a:rPr lang="en-US" smtClean="0"/>
              <a:pPr/>
              <a:t>53</a:t>
            </a:fld>
            <a:endParaRPr lang="en-US" dirty="0"/>
          </a:p>
        </p:txBody>
      </p:sp>
      <p:sp>
        <p:nvSpPr>
          <p:cNvPr id="14234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/>
          </p:nvPr>
        </p:nvSpPr>
        <p:spPr>
          <a:xfrm>
            <a:off x="1558925" y="650875"/>
            <a:ext cx="3748088" cy="2811463"/>
          </a:xfrm>
        </p:spPr>
      </p:sp>
    </p:spTree>
    <p:extLst>
      <p:ext uri="{BB962C8B-B14F-4D97-AF65-F5344CB8AC3E}">
        <p14:creationId xmlns:p14="http://schemas.microsoft.com/office/powerpoint/2010/main" val="501130899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AD29A2A-13CD-4906-9878-ABB581FCF0B7}" type="slidenum">
              <a:rPr lang="en-US" smtClean="0"/>
              <a:pPr eaLnBrk="1" hangingPunct="1"/>
              <a:t>54</a:t>
            </a:fld>
            <a:endParaRPr lang="en-US" dirty="0"/>
          </a:p>
        </p:txBody>
      </p:sp>
      <p:sp>
        <p:nvSpPr>
          <p:cNvPr id="1433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36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949301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558925" y="650875"/>
            <a:ext cx="3748088" cy="2811463"/>
          </a:xfrm>
          <a:ln/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85800" y="3695700"/>
            <a:ext cx="5651500" cy="5108575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50726AC-4BBC-4349-961A-44771EBCACCC}" type="slidenum">
              <a:rPr lang="en-US" smtClean="0"/>
              <a:pPr>
                <a:defRPr/>
              </a:pPr>
              <a:t>55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2764998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293FB2BC-71C0-45E9-9A5B-126B7B4B06EF}" type="slidenum">
              <a:rPr lang="en-US" smtClean="0"/>
              <a:pPr/>
              <a:t>56</a:t>
            </a:fld>
            <a:endParaRPr lang="en-US" dirty="0"/>
          </a:p>
        </p:txBody>
      </p:sp>
      <p:sp>
        <p:nvSpPr>
          <p:cNvPr id="14541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/>
          </p:nvPr>
        </p:nvSpPr>
        <p:spPr/>
      </p:sp>
    </p:spTree>
    <p:extLst>
      <p:ext uri="{BB962C8B-B14F-4D97-AF65-F5344CB8AC3E}">
        <p14:creationId xmlns:p14="http://schemas.microsoft.com/office/powerpoint/2010/main" val="1908907717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C7B86C7-13E7-47CC-96FA-3260CCFF48E0}" type="slidenum">
              <a:rPr lang="en-US" smtClean="0"/>
              <a:pPr eaLnBrk="1" hangingPunct="1"/>
              <a:t>57</a:t>
            </a:fld>
            <a:endParaRPr lang="en-US" dirty="0"/>
          </a:p>
        </p:txBody>
      </p:sp>
      <p:sp>
        <p:nvSpPr>
          <p:cNvPr id="146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58925" y="650875"/>
            <a:ext cx="3748088" cy="2811463"/>
          </a:xfrm>
          <a:ln/>
        </p:spPr>
      </p:sp>
      <p:sp>
        <p:nvSpPr>
          <p:cNvPr id="14643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4569327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7F9B9AE-2B52-4A9F-8EB9-4F15C869929D}" type="slidenum">
              <a:rPr lang="en-US" smtClean="0"/>
              <a:pPr eaLnBrk="1" hangingPunct="1"/>
              <a:t>58</a:t>
            </a:fld>
            <a:endParaRPr lang="en-US" dirty="0"/>
          </a:p>
        </p:txBody>
      </p:sp>
      <p:sp>
        <p:nvSpPr>
          <p:cNvPr id="1474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58925" y="650875"/>
            <a:ext cx="3748088" cy="2811463"/>
          </a:xfrm>
          <a:ln/>
        </p:spPr>
      </p:sp>
      <p:sp>
        <p:nvSpPr>
          <p:cNvPr id="14746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7658714"/>
      </p:ext>
    </p:extLst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F67D070-B369-4BEA-91A4-C0F09C415F4C}" type="slidenum">
              <a:rPr lang="en-US" smtClean="0"/>
              <a:pPr>
                <a:defRPr/>
              </a:pPr>
              <a:t>59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1692664"/>
      </p:ext>
    </p:extLst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F67D070-B369-4BEA-91A4-C0F09C415F4C}" type="slidenum">
              <a:rPr lang="en-US" smtClean="0"/>
              <a:pPr>
                <a:defRPr/>
              </a:pPr>
              <a:t>60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0165414"/>
      </p:ext>
    </p:extLst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F67D070-B369-4BEA-91A4-C0F09C415F4C}" type="slidenum">
              <a:rPr lang="en-US" smtClean="0"/>
              <a:pPr>
                <a:defRPr/>
              </a:pPr>
              <a:t>61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808499"/>
      </p:ext>
    </p:extLst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F67D070-B369-4BEA-91A4-C0F09C415F4C}" type="slidenum">
              <a:rPr lang="en-US" smtClean="0"/>
              <a:pPr>
                <a:defRPr/>
              </a:pPr>
              <a:t>62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7365065"/>
      </p:ext>
    </p:extLst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F67D070-B369-4BEA-91A4-C0F09C415F4C}" type="slidenum">
              <a:rPr lang="en-US" smtClean="0"/>
              <a:pPr>
                <a:defRPr/>
              </a:pPr>
              <a:t>63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30668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bg>
      <p:bgPr>
        <a:solidFill>
          <a:srgbClr val="0433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Box 12"/>
          <p:cNvSpPr txBox="1">
            <a:spLocks noChangeArrowheads="1"/>
          </p:cNvSpPr>
          <p:nvPr userDrawn="1"/>
        </p:nvSpPr>
        <p:spPr bwMode="auto">
          <a:xfrm>
            <a:off x="4965700" y="6498597"/>
            <a:ext cx="417830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1600" i="1" dirty="0">
                <a:solidFill>
                  <a:srgbClr val="FFEAD5"/>
                </a:solidFill>
                <a:latin typeface="Times New Roman" pitchFamily="18" charset="0"/>
                <a:cs typeface="Arial"/>
              </a:rPr>
              <a:t>© 2014 Worth Publishers, all rights reserved</a:t>
            </a:r>
          </a:p>
        </p:txBody>
      </p:sp>
      <p:sp>
        <p:nvSpPr>
          <p:cNvPr id="15" name="TextBox 14"/>
          <p:cNvSpPr txBox="1"/>
          <p:nvPr userDrawn="1"/>
        </p:nvSpPr>
        <p:spPr>
          <a:xfrm>
            <a:off x="584200" y="3577166"/>
            <a:ext cx="8280400" cy="685701"/>
          </a:xfrm>
          <a:prstGeom prst="rect">
            <a:avLst/>
          </a:prstGeom>
          <a:noFill/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3600" b="1" dirty="0">
                <a:solidFill>
                  <a:srgbClr val="FFEAD5"/>
                </a:solidFill>
                <a:effectLst>
                  <a:outerShdw blurRad="12700" dist="38100" dir="2700000" algn="tl" rotWithShape="0">
                    <a:schemeClr val="tx1">
                      <a:alpha val="67000"/>
                    </a:schemeClr>
                  </a:outerShdw>
                </a:effectLst>
                <a:latin typeface="+mj-lt"/>
              </a:rPr>
              <a:t>Money and Inflation</a:t>
            </a:r>
          </a:p>
        </p:txBody>
      </p:sp>
      <p:sp>
        <p:nvSpPr>
          <p:cNvPr id="17" name="TextBox 16"/>
          <p:cNvSpPr txBox="1"/>
          <p:nvPr userDrawn="1"/>
        </p:nvSpPr>
        <p:spPr>
          <a:xfrm>
            <a:off x="7581900" y="138348"/>
            <a:ext cx="129262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8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4</a:t>
            </a:r>
          </a:p>
        </p:txBody>
      </p:sp>
      <p:sp>
        <p:nvSpPr>
          <p:cNvPr id="20" name="TextBox 19"/>
          <p:cNvSpPr txBox="1"/>
          <p:nvPr userDrawn="1"/>
        </p:nvSpPr>
        <p:spPr>
          <a:xfrm>
            <a:off x="5854700" y="570149"/>
            <a:ext cx="18415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CHAPTER</a:t>
            </a:r>
          </a:p>
        </p:txBody>
      </p:sp>
      <p:pic>
        <p:nvPicPr>
          <p:cNvPr id="20482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21054"/>
            <a:ext cx="9144000" cy="15149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09436367"/>
      </p:ext>
    </p:extLst>
  </p:cSld>
  <p:clrMapOvr>
    <a:masterClrMapping/>
  </p:clrMapOvr>
  <p:transition>
    <p:wipe dir="r"/>
  </p:transition>
  <p:hf sldNum="0" hd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400">
                <a:solidFill>
                  <a:srgbClr val="00006E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65260987"/>
      </p:ext>
    </p:extLst>
  </p:cSld>
  <p:clrMapOvr>
    <a:masterClrMapping/>
  </p:clrMapOvr>
  <p:transition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6250" y="1241425"/>
            <a:ext cx="4029075" cy="48847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7725" y="1241425"/>
            <a:ext cx="4029075" cy="48847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700391982"/>
      </p:ext>
    </p:extLst>
  </p:cSld>
  <p:clrMapOvr>
    <a:masterClrMapping/>
  </p:clrMapOvr>
  <p:transition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075507646"/>
      </p:ext>
    </p:extLst>
  </p:cSld>
  <p:clrMapOvr>
    <a:masterClrMapping/>
  </p:clrMapOvr>
  <p:transition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673570663"/>
      </p:ext>
    </p:extLst>
  </p:cSld>
  <p:clrMapOvr>
    <a:masterClrMapping/>
  </p:clrMapOvr>
  <p:transition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20233721"/>
      </p:ext>
    </p:extLst>
  </p:cSld>
  <p:clrMapOvr>
    <a:masterClrMapping/>
  </p:clrMapOvr>
  <p:transition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98890610"/>
      </p:ext>
    </p:extLst>
  </p:cSld>
  <p:clrMapOvr>
    <a:masterClrMapping/>
  </p:clrMapOvr>
  <p:transition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63862596"/>
      </p:ext>
    </p:extLst>
  </p:cSld>
  <p:clrMapOvr>
    <a:masterClrMapping/>
  </p:clrMapOvr>
  <p:transition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407439191"/>
      </p:ext>
    </p:extLst>
  </p:cSld>
  <p:clrMapOvr>
    <a:masterClrMapping/>
  </p:clrMapOvr>
  <p:transition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1625" y="236538"/>
            <a:ext cx="2060575" cy="58896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66725" y="236538"/>
            <a:ext cx="6032500" cy="58896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238474600"/>
      </p:ext>
    </p:extLst>
  </p:cSld>
  <p:clrMapOvr>
    <a:masterClrMapping/>
  </p:clrMapOvr>
  <p:transition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3" name="Rectangle 9"/>
          <p:cNvSpPr>
            <a:spLocks noChangeArrowheads="1"/>
          </p:cNvSpPr>
          <p:nvPr/>
        </p:nvSpPr>
        <p:spPr bwMode="auto">
          <a:xfrm>
            <a:off x="8450263" y="6407150"/>
            <a:ext cx="5016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algn="r">
              <a:defRPr/>
            </a:pPr>
            <a:fld id="{F2A5E683-01D6-445B-882C-7AE69BAD7C28}" type="slidenum">
              <a:rPr lang="en-US" sz="1600">
                <a:solidFill>
                  <a:srgbClr val="198A46"/>
                </a:solidFill>
                <a:cs typeface="+mn-cs"/>
              </a:rPr>
              <a:pPr algn="r">
                <a:defRPr/>
              </a:pPr>
              <a:t>‹#›</a:t>
            </a:fld>
            <a:endParaRPr lang="en-US" sz="1600" dirty="0">
              <a:solidFill>
                <a:srgbClr val="198A46"/>
              </a:solidFill>
              <a:cs typeface="+mn-cs"/>
            </a:endParaRP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66725" y="236538"/>
            <a:ext cx="8245475" cy="93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76250" y="1241425"/>
            <a:ext cx="8210550" cy="4884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9162" name="Rectangle 10"/>
          <p:cNvSpPr>
            <a:spLocks noChangeArrowheads="1"/>
          </p:cNvSpPr>
          <p:nvPr userDrawn="1"/>
        </p:nvSpPr>
        <p:spPr bwMode="auto">
          <a:xfrm>
            <a:off x="122238" y="6305550"/>
            <a:ext cx="7480300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n-US" sz="1700" b="1" dirty="0">
                <a:solidFill>
                  <a:srgbClr val="198A46"/>
                </a:solidFill>
                <a:cs typeface="+mn-cs"/>
              </a:rPr>
              <a:t>CHAPTER 4</a:t>
            </a:r>
            <a:r>
              <a:rPr lang="en-US" sz="1700" dirty="0">
                <a:solidFill>
                  <a:srgbClr val="198A46"/>
                </a:solidFill>
                <a:cs typeface="+mn-cs"/>
              </a:rPr>
              <a:t>  </a:t>
            </a:r>
            <a:r>
              <a:rPr lang="en-US" sz="2100" dirty="0">
                <a:solidFill>
                  <a:srgbClr val="198A46"/>
                </a:solidFill>
                <a:cs typeface="+mn-cs"/>
              </a:rPr>
              <a:t>The Monetary System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0" r:id="rId1"/>
    <p:sldLayoutId id="2147483790" r:id="rId2"/>
    <p:sldLayoutId id="2147483792" r:id="rId3"/>
    <p:sldLayoutId id="2147483793" r:id="rId4"/>
    <p:sldLayoutId id="2147483794" r:id="rId5"/>
    <p:sldLayoutId id="2147483795" r:id="rId6"/>
    <p:sldLayoutId id="2147483796" r:id="rId7"/>
    <p:sldLayoutId id="2147483797" r:id="rId8"/>
    <p:sldLayoutId id="2147483798" r:id="rId9"/>
    <p:sldLayoutId id="2147483799" r:id="rId10"/>
  </p:sldLayoutIdLst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 bldLvl="5">
        <p:tmplLst>
          <p:tmpl lvl="1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sldNum="0" hdr="0" dt="0"/>
  <p:txStyles>
    <p:titleStyle>
      <a:lvl1pPr algn="l" rtl="0" eaLnBrk="0" fontAlgn="base" hangingPunct="0">
        <a:lnSpc>
          <a:spcPct val="105000"/>
        </a:lnSpc>
        <a:spcBef>
          <a:spcPct val="0"/>
        </a:spcBef>
        <a:spcAft>
          <a:spcPct val="0"/>
        </a:spcAft>
        <a:defRPr sz="3400" b="1">
          <a:solidFill>
            <a:srgbClr val="00006E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105000"/>
        </a:lnSpc>
        <a:spcBef>
          <a:spcPct val="0"/>
        </a:spcBef>
        <a:spcAft>
          <a:spcPct val="0"/>
        </a:spcAft>
        <a:defRPr sz="3400" b="1">
          <a:solidFill>
            <a:srgbClr val="660033"/>
          </a:solidFill>
          <a:latin typeface="Tahoma" pitchFamily="34" charset="0"/>
          <a:cs typeface="Arial" charset="0"/>
        </a:defRPr>
      </a:lvl2pPr>
      <a:lvl3pPr algn="l" rtl="0" eaLnBrk="0" fontAlgn="base" hangingPunct="0">
        <a:lnSpc>
          <a:spcPct val="105000"/>
        </a:lnSpc>
        <a:spcBef>
          <a:spcPct val="0"/>
        </a:spcBef>
        <a:spcAft>
          <a:spcPct val="0"/>
        </a:spcAft>
        <a:defRPr sz="3400" b="1">
          <a:solidFill>
            <a:srgbClr val="660033"/>
          </a:solidFill>
          <a:latin typeface="Tahoma" pitchFamily="34" charset="0"/>
          <a:cs typeface="Arial" charset="0"/>
        </a:defRPr>
      </a:lvl3pPr>
      <a:lvl4pPr algn="l" rtl="0" eaLnBrk="0" fontAlgn="base" hangingPunct="0">
        <a:lnSpc>
          <a:spcPct val="105000"/>
        </a:lnSpc>
        <a:spcBef>
          <a:spcPct val="0"/>
        </a:spcBef>
        <a:spcAft>
          <a:spcPct val="0"/>
        </a:spcAft>
        <a:defRPr sz="3400" b="1">
          <a:solidFill>
            <a:srgbClr val="660033"/>
          </a:solidFill>
          <a:latin typeface="Tahoma" pitchFamily="34" charset="0"/>
          <a:cs typeface="Arial" charset="0"/>
        </a:defRPr>
      </a:lvl4pPr>
      <a:lvl5pPr algn="l" rtl="0" eaLnBrk="0" fontAlgn="base" hangingPunct="0">
        <a:lnSpc>
          <a:spcPct val="105000"/>
        </a:lnSpc>
        <a:spcBef>
          <a:spcPct val="0"/>
        </a:spcBef>
        <a:spcAft>
          <a:spcPct val="0"/>
        </a:spcAft>
        <a:defRPr sz="3400" b="1">
          <a:solidFill>
            <a:srgbClr val="660033"/>
          </a:solidFill>
          <a:latin typeface="Tahoma" pitchFamily="34" charset="0"/>
          <a:cs typeface="Arial" charset="0"/>
        </a:defRPr>
      </a:lvl5pPr>
      <a:lvl6pPr marL="457200" algn="l" rtl="0" fontAlgn="base">
        <a:lnSpc>
          <a:spcPct val="105000"/>
        </a:lnSpc>
        <a:spcBef>
          <a:spcPct val="0"/>
        </a:spcBef>
        <a:spcAft>
          <a:spcPct val="0"/>
        </a:spcAft>
        <a:defRPr sz="3400" b="1">
          <a:solidFill>
            <a:srgbClr val="660033"/>
          </a:solidFill>
          <a:latin typeface="Tahoma" pitchFamily="34" charset="0"/>
          <a:cs typeface="Arial" charset="0"/>
        </a:defRPr>
      </a:lvl6pPr>
      <a:lvl7pPr marL="914400" algn="l" rtl="0" fontAlgn="base">
        <a:lnSpc>
          <a:spcPct val="105000"/>
        </a:lnSpc>
        <a:spcBef>
          <a:spcPct val="0"/>
        </a:spcBef>
        <a:spcAft>
          <a:spcPct val="0"/>
        </a:spcAft>
        <a:defRPr sz="3400" b="1">
          <a:solidFill>
            <a:srgbClr val="660033"/>
          </a:solidFill>
          <a:latin typeface="Tahoma" pitchFamily="34" charset="0"/>
          <a:cs typeface="Arial" charset="0"/>
        </a:defRPr>
      </a:lvl7pPr>
      <a:lvl8pPr marL="1371600" algn="l" rtl="0" fontAlgn="base">
        <a:lnSpc>
          <a:spcPct val="105000"/>
        </a:lnSpc>
        <a:spcBef>
          <a:spcPct val="0"/>
        </a:spcBef>
        <a:spcAft>
          <a:spcPct val="0"/>
        </a:spcAft>
        <a:defRPr sz="3400" b="1">
          <a:solidFill>
            <a:srgbClr val="660033"/>
          </a:solidFill>
          <a:latin typeface="Tahoma" pitchFamily="34" charset="0"/>
          <a:cs typeface="Arial" charset="0"/>
        </a:defRPr>
      </a:lvl8pPr>
      <a:lvl9pPr marL="1828800" algn="l" rtl="0" fontAlgn="base">
        <a:lnSpc>
          <a:spcPct val="105000"/>
        </a:lnSpc>
        <a:spcBef>
          <a:spcPct val="0"/>
        </a:spcBef>
        <a:spcAft>
          <a:spcPct val="0"/>
        </a:spcAft>
        <a:defRPr sz="3400" b="1">
          <a:solidFill>
            <a:srgbClr val="660033"/>
          </a:solidFill>
          <a:latin typeface="Tahoma" pitchFamily="34" charset="0"/>
          <a:cs typeface="Arial" charset="0"/>
        </a:defRPr>
      </a:lvl9pPr>
    </p:titleStyle>
    <p:bodyStyle>
      <a:lvl1pPr marL="342900" indent="-342900" algn="l" rtl="0" eaLnBrk="0" fontAlgn="base" hangingPunct="0">
        <a:lnSpc>
          <a:spcPct val="105000"/>
        </a:lnSpc>
        <a:spcBef>
          <a:spcPct val="45000"/>
        </a:spcBef>
        <a:spcAft>
          <a:spcPct val="0"/>
        </a:spcAft>
        <a:buClr>
          <a:srgbClr val="996633"/>
        </a:buClr>
        <a:buSzPct val="120000"/>
        <a:buFont typeface="Wingdings" pitchFamily="2" charset="2"/>
        <a:buChar char="§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FF6600"/>
        </a:buClr>
        <a:buSzPct val="120000"/>
        <a:buFont typeface="Wingdings" pitchFamily="2" charset="2"/>
        <a:buChar char="§"/>
        <a:defRPr sz="27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6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6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6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6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6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6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6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3.wmf"/><Relationship Id="rId4" Type="http://schemas.openxmlformats.org/officeDocument/2006/relationships/oleObject" Target="../embeddings/oleObject1.bin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4.wmf"/><Relationship Id="rId4" Type="http://schemas.openxmlformats.org/officeDocument/2006/relationships/oleObject" Target="../embeddings/oleObject2.bin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7" Type="http://schemas.openxmlformats.org/officeDocument/2006/relationships/image" Target="../media/image6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4.bin"/><Relationship Id="rId5" Type="http://schemas.openxmlformats.org/officeDocument/2006/relationships/image" Target="../media/image5.wmf"/><Relationship Id="rId4" Type="http://schemas.openxmlformats.org/officeDocument/2006/relationships/oleObject" Target="../embeddings/oleObject3.bin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7.wmf"/><Relationship Id="rId4" Type="http://schemas.openxmlformats.org/officeDocument/2006/relationships/oleObject" Target="../embeddings/oleObject5.bin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7" Type="http://schemas.openxmlformats.org/officeDocument/2006/relationships/image" Target="../media/image9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7.bin"/><Relationship Id="rId5" Type="http://schemas.openxmlformats.org/officeDocument/2006/relationships/image" Target="../media/image8.wmf"/><Relationship Id="rId4" Type="http://schemas.openxmlformats.org/officeDocument/2006/relationships/oleObject" Target="../embeddings/oleObject6.bin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.bin"/><Relationship Id="rId3" Type="http://schemas.openxmlformats.org/officeDocument/2006/relationships/notesSlide" Target="../notesSlides/notesSlide22.xml"/><Relationship Id="rId7" Type="http://schemas.openxmlformats.org/officeDocument/2006/relationships/image" Target="../media/image11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9.bin"/><Relationship Id="rId5" Type="http://schemas.openxmlformats.org/officeDocument/2006/relationships/image" Target="../media/image10.wmf"/><Relationship Id="rId4" Type="http://schemas.openxmlformats.org/officeDocument/2006/relationships/oleObject" Target="../embeddings/oleObject8.bin"/><Relationship Id="rId9" Type="http://schemas.openxmlformats.org/officeDocument/2006/relationships/image" Target="../media/image12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13.wmf"/><Relationship Id="rId4" Type="http://schemas.openxmlformats.org/officeDocument/2006/relationships/oleObject" Target="../embeddings/oleObject11.bin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5" Type="http://schemas.openxmlformats.org/officeDocument/2006/relationships/image" Target="../media/image13.wmf"/><Relationship Id="rId4" Type="http://schemas.openxmlformats.org/officeDocument/2006/relationships/oleObject" Target="../embeddings/oleObject12.bin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7.xml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9.vml"/><Relationship Id="rId5" Type="http://schemas.openxmlformats.org/officeDocument/2006/relationships/image" Target="../media/image17.wmf"/><Relationship Id="rId4" Type="http://schemas.openxmlformats.org/officeDocument/2006/relationships/oleObject" Target="../embeddings/oleObject13.bin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8.xml"/><Relationship Id="rId7" Type="http://schemas.openxmlformats.org/officeDocument/2006/relationships/image" Target="../media/image18.wmf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15.bin"/><Relationship Id="rId5" Type="http://schemas.openxmlformats.org/officeDocument/2006/relationships/image" Target="../media/image17.wmf"/><Relationship Id="rId4" Type="http://schemas.openxmlformats.org/officeDocument/2006/relationships/oleObject" Target="../embeddings/oleObject14.bin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9.xml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11.vml"/><Relationship Id="rId5" Type="http://schemas.openxmlformats.org/officeDocument/2006/relationships/image" Target="../media/image19.wmf"/><Relationship Id="rId4" Type="http://schemas.openxmlformats.org/officeDocument/2006/relationships/oleObject" Target="../embeddings/oleObject16.bin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9.bin"/><Relationship Id="rId3" Type="http://schemas.openxmlformats.org/officeDocument/2006/relationships/notesSlide" Target="../notesSlides/notesSlide40.xml"/><Relationship Id="rId7" Type="http://schemas.openxmlformats.org/officeDocument/2006/relationships/image" Target="../media/image21.wmf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12.vml"/><Relationship Id="rId6" Type="http://schemas.openxmlformats.org/officeDocument/2006/relationships/oleObject" Target="../embeddings/oleObject18.bin"/><Relationship Id="rId5" Type="http://schemas.openxmlformats.org/officeDocument/2006/relationships/image" Target="../media/image20.wmf"/><Relationship Id="rId4" Type="http://schemas.openxmlformats.org/officeDocument/2006/relationships/oleObject" Target="../embeddings/oleObject17.bin"/><Relationship Id="rId9" Type="http://schemas.openxmlformats.org/officeDocument/2006/relationships/image" Target="../media/image19.wm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1.xml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13.vml"/><Relationship Id="rId5" Type="http://schemas.openxmlformats.org/officeDocument/2006/relationships/image" Target="../media/image22.wmf"/><Relationship Id="rId4" Type="http://schemas.openxmlformats.org/officeDocument/2006/relationships/oleObject" Target="../embeddings/oleObject20.bin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3.bin"/><Relationship Id="rId3" Type="http://schemas.openxmlformats.org/officeDocument/2006/relationships/notesSlide" Target="../notesSlides/notesSlide43.xml"/><Relationship Id="rId7" Type="http://schemas.openxmlformats.org/officeDocument/2006/relationships/image" Target="../media/image24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4.vml"/><Relationship Id="rId6" Type="http://schemas.openxmlformats.org/officeDocument/2006/relationships/oleObject" Target="../embeddings/oleObject22.bin"/><Relationship Id="rId11" Type="http://schemas.openxmlformats.org/officeDocument/2006/relationships/image" Target="../media/image22.wmf"/><Relationship Id="rId5" Type="http://schemas.openxmlformats.org/officeDocument/2006/relationships/image" Target="../media/image23.wmf"/><Relationship Id="rId10" Type="http://schemas.openxmlformats.org/officeDocument/2006/relationships/oleObject" Target="../embeddings/oleObject24.bin"/><Relationship Id="rId4" Type="http://schemas.openxmlformats.org/officeDocument/2006/relationships/oleObject" Target="../embeddings/oleObject21.bin"/><Relationship Id="rId9" Type="http://schemas.openxmlformats.org/officeDocument/2006/relationships/image" Target="../media/image25.wmf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99956547"/>
      </p:ext>
    </p:extLst>
  </p:cSld>
  <p:clrMapOvr>
    <a:masterClrMapping/>
  </p:clrMapOvr>
  <p:transition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/>
              <a:t>Money: </a:t>
            </a:r>
            <a:r>
              <a:rPr lang="en-US" dirty="0">
                <a:solidFill>
                  <a:srgbClr val="990033"/>
                </a:solidFill>
              </a:rPr>
              <a:t>Definition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41325" y="2243138"/>
            <a:ext cx="4191000" cy="2043854"/>
          </a:xfrm>
          <a:solidFill>
            <a:srgbClr val="71DB71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 marL="0" indent="0" algn="ctr" eaLnBrk="1" hangingPunct="1">
              <a:buFont typeface="Wingdings" pitchFamily="2" charset="2"/>
              <a:buNone/>
              <a:defRPr/>
            </a:pPr>
            <a:r>
              <a:rPr lang="en-US" sz="2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Money</a:t>
            </a:r>
            <a:r>
              <a:rPr lang="en-US" sz="2900" dirty="0"/>
              <a:t> is the stock </a:t>
            </a:r>
            <a:br>
              <a:rPr lang="en-US" sz="2900" dirty="0"/>
            </a:br>
            <a:r>
              <a:rPr lang="en-US" sz="2900" dirty="0"/>
              <a:t>of assets that can be readily used to make transactions.</a:t>
            </a:r>
          </a:p>
        </p:txBody>
      </p:sp>
      <p:pic>
        <p:nvPicPr>
          <p:cNvPr id="34820" name="Picture 4" descr="BTE08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438"/>
          <a:stretch>
            <a:fillRect/>
          </a:stretch>
        </p:blipFill>
        <p:spPr bwMode="auto">
          <a:xfrm>
            <a:off x="5173663" y="1625600"/>
            <a:ext cx="3432175" cy="39782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9351939"/>
      </p:ext>
    </p:extLst>
  </p:cSld>
  <p:clrMapOvr>
    <a:masterClrMapping/>
  </p:clrMapOvr>
  <p:transition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/>
              <a:t>Money: </a:t>
            </a:r>
            <a:r>
              <a:rPr lang="en-US" dirty="0">
                <a:solidFill>
                  <a:srgbClr val="990033"/>
                </a:solidFill>
              </a:rPr>
              <a:t>Functions</a:t>
            </a:r>
          </a:p>
        </p:txBody>
      </p:sp>
      <p:sp>
        <p:nvSpPr>
          <p:cNvPr id="34821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i="1" dirty="0">
                <a:solidFill>
                  <a:srgbClr val="008080"/>
                </a:solidFill>
              </a:rPr>
              <a:t>Medium of exchange</a:t>
            </a:r>
            <a:br>
              <a:rPr lang="en-US" dirty="0">
                <a:solidFill>
                  <a:srgbClr val="008080"/>
                </a:solidFill>
              </a:rPr>
            </a:br>
            <a:r>
              <a:rPr lang="en-US" dirty="0"/>
              <a:t>we use it to buy stuff</a:t>
            </a:r>
          </a:p>
          <a:p>
            <a:pPr eaLnBrk="1" hangingPunct="1"/>
            <a:r>
              <a:rPr lang="en-US" i="1" dirty="0">
                <a:solidFill>
                  <a:srgbClr val="008080"/>
                </a:solidFill>
              </a:rPr>
              <a:t>Store of value</a:t>
            </a:r>
            <a:br>
              <a:rPr lang="en-US" i="1" dirty="0">
                <a:solidFill>
                  <a:srgbClr val="008080"/>
                </a:solidFill>
              </a:rPr>
            </a:br>
            <a:r>
              <a:rPr lang="en-US" dirty="0"/>
              <a:t>transfers purchasing power from the present to the future</a:t>
            </a:r>
          </a:p>
          <a:p>
            <a:pPr eaLnBrk="1" hangingPunct="1"/>
            <a:r>
              <a:rPr lang="en-US" i="1" dirty="0">
                <a:solidFill>
                  <a:srgbClr val="008080"/>
                </a:solidFill>
              </a:rPr>
              <a:t>Unit of account</a:t>
            </a:r>
            <a:br>
              <a:rPr lang="en-US" i="1" dirty="0">
                <a:solidFill>
                  <a:srgbClr val="008080"/>
                </a:solidFill>
              </a:rPr>
            </a:br>
            <a:r>
              <a:rPr lang="en-US" dirty="0"/>
              <a:t>the common unit by which everyone measures prices and values</a:t>
            </a:r>
          </a:p>
        </p:txBody>
      </p:sp>
    </p:spTree>
    <p:extLst>
      <p:ext uri="{BB962C8B-B14F-4D97-AF65-F5344CB8AC3E}">
        <p14:creationId xmlns:p14="http://schemas.microsoft.com/office/powerpoint/2010/main" val="408847224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48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48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48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1" grpId="0" build="p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/>
              <a:t>Money: </a:t>
            </a:r>
            <a:r>
              <a:rPr lang="en-US" dirty="0">
                <a:solidFill>
                  <a:srgbClr val="990033"/>
                </a:solidFill>
              </a:rPr>
              <a:t>Types</a:t>
            </a:r>
          </a:p>
        </p:txBody>
      </p:sp>
      <p:sp>
        <p:nvSpPr>
          <p:cNvPr id="36869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463550" indent="-463550" eaLnBrk="1" hangingPunct="1">
              <a:buFont typeface="Wingdings" pitchFamily="2" charset="2"/>
              <a:buNone/>
            </a:pPr>
            <a:r>
              <a:rPr lang="en-US" sz="2600" b="1" dirty="0">
                <a:solidFill>
                  <a:srgbClr val="CC6600"/>
                </a:solidFill>
              </a:rPr>
              <a:t>1.	</a:t>
            </a:r>
            <a:r>
              <a:rPr lang="en-US" dirty="0"/>
              <a:t>Fiat money</a:t>
            </a:r>
          </a:p>
          <a:p>
            <a:pPr marL="863600" lvl="1" eaLnBrk="1" hangingPunct="1"/>
            <a:r>
              <a:rPr lang="en-US" dirty="0"/>
              <a:t>has no intrinsic value</a:t>
            </a:r>
          </a:p>
          <a:p>
            <a:pPr marL="863600" lvl="1" eaLnBrk="1" hangingPunct="1"/>
            <a:r>
              <a:rPr lang="en-US" dirty="0"/>
              <a:t>example: the paper currency we use</a:t>
            </a:r>
          </a:p>
          <a:p>
            <a:pPr marL="463550" indent="-463550" eaLnBrk="1" hangingPunct="1">
              <a:buFont typeface="Wingdings" pitchFamily="2" charset="2"/>
              <a:buNone/>
            </a:pPr>
            <a:r>
              <a:rPr lang="en-US" sz="2600" b="1" dirty="0">
                <a:solidFill>
                  <a:srgbClr val="CC6600"/>
                </a:solidFill>
              </a:rPr>
              <a:t>2.	</a:t>
            </a:r>
            <a:r>
              <a:rPr lang="en-US" dirty="0"/>
              <a:t>Commodity money</a:t>
            </a:r>
          </a:p>
          <a:p>
            <a:pPr marL="863600" lvl="1" eaLnBrk="1" hangingPunct="1"/>
            <a:r>
              <a:rPr lang="en-US" dirty="0"/>
              <a:t>has intrinsic value</a:t>
            </a:r>
          </a:p>
          <a:p>
            <a:pPr marL="863600" lvl="1" eaLnBrk="1" hangingPunct="1"/>
            <a:r>
              <a:rPr lang="en-US" dirty="0"/>
              <a:t>examples: </a:t>
            </a:r>
            <a:br>
              <a:rPr lang="en-US" dirty="0"/>
            </a:br>
            <a:r>
              <a:rPr lang="en-US" dirty="0"/>
              <a:t>  gold coins, </a:t>
            </a:r>
            <a:br>
              <a:rPr lang="en-US" dirty="0"/>
            </a:br>
            <a:r>
              <a:rPr lang="en-US" dirty="0"/>
              <a:t>  cigarettes in P.O.W. camps</a:t>
            </a:r>
          </a:p>
        </p:txBody>
      </p:sp>
    </p:spTree>
    <p:extLst>
      <p:ext uri="{BB962C8B-B14F-4D97-AF65-F5344CB8AC3E}">
        <p14:creationId xmlns:p14="http://schemas.microsoft.com/office/powerpoint/2010/main" val="208685183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68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68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68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68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686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686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9" grpId="0" build="p" bldLvl="3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9D6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" y="-13578"/>
            <a:ext cx="9143993" cy="1286012"/>
          </a:xfrm>
          <a:prstGeom prst="rect">
            <a:avLst/>
          </a:prstGeom>
          <a:solidFill>
            <a:srgbClr val="B3C2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6725" y="200913"/>
            <a:ext cx="8245475" cy="939800"/>
          </a:xfrm>
        </p:spPr>
        <p:txBody>
          <a:bodyPr/>
          <a:lstStyle/>
          <a:p>
            <a:r>
              <a:rPr lang="en-US" sz="2600" dirty="0">
                <a:solidFill>
                  <a:srgbClr val="203F15"/>
                </a:solidFill>
              </a:rPr>
              <a:t>NOW YOU TRY</a:t>
            </a:r>
            <a:br>
              <a:rPr 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Discussion Question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250" y="1484416"/>
            <a:ext cx="8210550" cy="4641747"/>
          </a:xfrm>
        </p:spPr>
        <p:txBody>
          <a:bodyPr/>
          <a:lstStyle/>
          <a:p>
            <a:pPr marL="0" indent="0" eaLnBrk="1" hangingPunct="1">
              <a:spcBef>
                <a:spcPct val="30000"/>
              </a:spcBef>
              <a:buNone/>
            </a:pPr>
            <a:r>
              <a:rPr lang="en-US" dirty="0"/>
              <a:t>Which of these are money? </a:t>
            </a:r>
          </a:p>
          <a:p>
            <a:pPr marL="795338" lvl="1" indent="-573088" eaLnBrk="1" hangingPunct="1">
              <a:lnSpc>
                <a:spcPct val="105000"/>
              </a:lnSpc>
              <a:spcBef>
                <a:spcPct val="30000"/>
              </a:spcBef>
              <a:buNone/>
            </a:pPr>
            <a:r>
              <a:rPr lang="en-US" sz="2600" b="1" dirty="0">
                <a:solidFill>
                  <a:srgbClr val="808080"/>
                </a:solidFill>
              </a:rPr>
              <a:t>a.	</a:t>
            </a:r>
            <a:r>
              <a:rPr lang="en-US" sz="2800" dirty="0"/>
              <a:t>Currency</a:t>
            </a:r>
          </a:p>
          <a:p>
            <a:pPr marL="795338" lvl="1" indent="-573088" eaLnBrk="1" hangingPunct="1">
              <a:lnSpc>
                <a:spcPct val="105000"/>
              </a:lnSpc>
              <a:spcBef>
                <a:spcPct val="30000"/>
              </a:spcBef>
              <a:buNone/>
            </a:pPr>
            <a:r>
              <a:rPr lang="en-US" sz="2600" b="1" dirty="0">
                <a:solidFill>
                  <a:srgbClr val="808080"/>
                </a:solidFill>
              </a:rPr>
              <a:t>b.</a:t>
            </a:r>
            <a:r>
              <a:rPr lang="en-US" sz="2600" b="1" dirty="0">
                <a:solidFill>
                  <a:srgbClr val="C24F00"/>
                </a:solidFill>
              </a:rPr>
              <a:t>	</a:t>
            </a:r>
            <a:r>
              <a:rPr lang="en-US" sz="2800" dirty="0"/>
              <a:t>Checks</a:t>
            </a:r>
          </a:p>
          <a:p>
            <a:pPr marL="795338" lvl="1" indent="-573088" eaLnBrk="1" hangingPunct="1">
              <a:lnSpc>
                <a:spcPct val="105000"/>
              </a:lnSpc>
              <a:spcBef>
                <a:spcPct val="30000"/>
              </a:spcBef>
              <a:buNone/>
            </a:pPr>
            <a:r>
              <a:rPr lang="en-US" sz="2600" b="1" dirty="0">
                <a:solidFill>
                  <a:srgbClr val="808080"/>
                </a:solidFill>
              </a:rPr>
              <a:t>c.</a:t>
            </a:r>
            <a:r>
              <a:rPr lang="en-US" sz="2600" b="1" dirty="0">
                <a:solidFill>
                  <a:srgbClr val="C24F00"/>
                </a:solidFill>
              </a:rPr>
              <a:t>	</a:t>
            </a:r>
            <a:r>
              <a:rPr lang="en-US" sz="2800" dirty="0"/>
              <a:t>Deposits in checking accounts </a:t>
            </a:r>
            <a:br>
              <a:rPr lang="en-US" sz="2800" dirty="0"/>
            </a:br>
            <a:r>
              <a:rPr lang="en-US" sz="2800" dirty="0"/>
              <a:t>(“demand deposits”)</a:t>
            </a:r>
          </a:p>
          <a:p>
            <a:pPr marL="795338" lvl="1" indent="-573088" eaLnBrk="1" hangingPunct="1">
              <a:lnSpc>
                <a:spcPct val="105000"/>
              </a:lnSpc>
              <a:spcBef>
                <a:spcPct val="30000"/>
              </a:spcBef>
              <a:buNone/>
            </a:pPr>
            <a:r>
              <a:rPr lang="en-US" sz="2600" b="1" dirty="0">
                <a:solidFill>
                  <a:srgbClr val="808080"/>
                </a:solidFill>
              </a:rPr>
              <a:t>d.</a:t>
            </a:r>
            <a:r>
              <a:rPr lang="en-US" sz="2600" b="1" dirty="0">
                <a:solidFill>
                  <a:srgbClr val="C24F00"/>
                </a:solidFill>
              </a:rPr>
              <a:t>	</a:t>
            </a:r>
            <a:r>
              <a:rPr lang="en-US" sz="2800" dirty="0"/>
              <a:t>Credit cards</a:t>
            </a:r>
          </a:p>
          <a:p>
            <a:pPr marL="795338" lvl="1" indent="-573088" eaLnBrk="1" hangingPunct="1">
              <a:lnSpc>
                <a:spcPct val="105000"/>
              </a:lnSpc>
              <a:spcBef>
                <a:spcPct val="30000"/>
              </a:spcBef>
              <a:buNone/>
            </a:pPr>
            <a:r>
              <a:rPr lang="en-US" sz="2600" b="1" dirty="0">
                <a:solidFill>
                  <a:srgbClr val="808080"/>
                </a:solidFill>
              </a:rPr>
              <a:t>e.	</a:t>
            </a:r>
            <a:r>
              <a:rPr lang="en-US" sz="2800" dirty="0"/>
              <a:t>Certificates of deposit </a:t>
            </a:r>
            <a:br>
              <a:rPr lang="en-US" sz="2800" dirty="0"/>
            </a:br>
            <a:r>
              <a:rPr lang="en-US" sz="2800" dirty="0"/>
              <a:t>(“time deposits”)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1246299"/>
            <a:ext cx="9143999" cy="5227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8450263" y="6407150"/>
            <a:ext cx="5016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algn="r">
              <a:defRPr/>
            </a:pPr>
            <a:fld id="{F2A5E683-01D6-445B-882C-7AE69BAD7C28}" type="slidenum">
              <a:rPr lang="en-US" sz="1600">
                <a:solidFill>
                  <a:srgbClr val="006666"/>
                </a:solidFill>
                <a:cs typeface="Arial"/>
              </a:rPr>
              <a:pPr algn="r">
                <a:defRPr/>
              </a:pPr>
              <a:t>4</a:t>
            </a:fld>
            <a:endParaRPr lang="en-US" sz="1600" dirty="0">
              <a:solidFill>
                <a:srgbClr val="006666"/>
              </a:solidFill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485817051"/>
      </p:ext>
    </p:extLst>
  </p:cSld>
  <p:clrMapOvr>
    <a:masterClrMapping/>
  </p:clrMapOvr>
  <p:transition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/>
              <a:t>Two definitions</a:t>
            </a:r>
          </a:p>
        </p:txBody>
      </p:sp>
      <p:sp>
        <p:nvSpPr>
          <p:cNvPr id="40966" name="Rectangle 6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dirty="0"/>
              <a:t>The </a:t>
            </a:r>
            <a:r>
              <a:rPr lang="en-US" b="1" dirty="0">
                <a:solidFill>
                  <a:srgbClr val="CC0000"/>
                </a:solidFill>
              </a:rPr>
              <a:t>money supply</a:t>
            </a:r>
            <a:r>
              <a:rPr lang="en-US" dirty="0"/>
              <a:t> is the quantity of money available in the economy. </a:t>
            </a:r>
          </a:p>
          <a:p>
            <a:pPr eaLnBrk="1" hangingPunct="1"/>
            <a:r>
              <a:rPr lang="en-US" b="1" dirty="0">
                <a:solidFill>
                  <a:srgbClr val="CC0000"/>
                </a:solidFill>
              </a:rPr>
              <a:t>Monetary policy</a:t>
            </a:r>
            <a:r>
              <a:rPr lang="en-US" dirty="0"/>
              <a:t> is the control over the money supply. </a:t>
            </a:r>
          </a:p>
          <a:p>
            <a:pPr eaLnBrk="1" hangingPunct="1"/>
            <a:r>
              <a:rPr lang="en-US" dirty="0"/>
              <a:t>In Canada and many other countries, monetary policy is conducted by the central bank.</a:t>
            </a:r>
          </a:p>
          <a:p>
            <a:pPr eaLnBrk="1" hangingPunct="1"/>
            <a:r>
              <a:rPr lang="en-US" dirty="0"/>
              <a:t>Some central banks are completely independent of government’s influence while others are not.</a:t>
            </a:r>
          </a:p>
        </p:txBody>
      </p:sp>
    </p:spTree>
    <p:extLst>
      <p:ext uri="{BB962C8B-B14F-4D97-AF65-F5344CB8AC3E}">
        <p14:creationId xmlns:p14="http://schemas.microsoft.com/office/powerpoint/2010/main" val="3662988119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09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09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09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09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6" grpId="0" build="p" bldLvl="3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200" dirty="0"/>
              <a:t>The central bank and monetary control</a:t>
            </a:r>
          </a:p>
        </p:txBody>
      </p:sp>
      <p:sp>
        <p:nvSpPr>
          <p:cNvPr id="43017" name="Rectangle 9"/>
          <p:cNvSpPr>
            <a:spLocks noGrp="1" noChangeArrowheads="1"/>
          </p:cNvSpPr>
          <p:nvPr>
            <p:ph type="body" idx="1"/>
          </p:nvPr>
        </p:nvSpPr>
        <p:spPr>
          <a:xfrm>
            <a:off x="467550" y="1116281"/>
            <a:ext cx="8229600" cy="5225141"/>
          </a:xfrm>
        </p:spPr>
        <p:txBody>
          <a:bodyPr/>
          <a:lstStyle/>
          <a:p>
            <a:pPr eaLnBrk="1" hangingPunct="1">
              <a:spcBef>
                <a:spcPts val="2400"/>
              </a:spcBef>
            </a:pPr>
            <a:r>
              <a:rPr lang="en-US" sz="2700" dirty="0"/>
              <a:t>Bank of Canada was created in 1935.</a:t>
            </a:r>
          </a:p>
          <a:p>
            <a:pPr eaLnBrk="1" hangingPunct="1">
              <a:spcBef>
                <a:spcPts val="2400"/>
              </a:spcBef>
            </a:pPr>
            <a:r>
              <a:rPr lang="en-US" sz="2700" dirty="0"/>
              <a:t>The </a:t>
            </a:r>
            <a:r>
              <a:rPr lang="en-US" sz="2700" b="1" dirty="0">
                <a:solidFill>
                  <a:srgbClr val="CC0000"/>
                </a:solidFill>
              </a:rPr>
              <a:t>Bank of Canada (BoC)</a:t>
            </a:r>
            <a:r>
              <a:rPr lang="en-US" sz="2700" dirty="0"/>
              <a:t> is Canada’s central bank.</a:t>
            </a:r>
          </a:p>
          <a:p>
            <a:pPr eaLnBrk="1" hangingPunct="1">
              <a:spcBef>
                <a:spcPts val="2400"/>
              </a:spcBef>
            </a:pPr>
            <a:r>
              <a:rPr lang="en-US" sz="2700" dirty="0"/>
              <a:t>The Governor of the Bank of Canada is appointed for seven year term by the federal cabinet.</a:t>
            </a:r>
          </a:p>
          <a:p>
            <a:pPr eaLnBrk="1" hangingPunct="1">
              <a:spcBef>
                <a:spcPts val="2400"/>
              </a:spcBef>
            </a:pPr>
            <a:r>
              <a:rPr lang="en-US" sz="2700" dirty="0"/>
              <a:t>The Governor and the Ministry of Finance decides on the mandate of the Bank of Canada.</a:t>
            </a:r>
          </a:p>
          <a:p>
            <a:pPr marL="0" indent="0" eaLnBrk="1" hangingPunct="1">
              <a:spcBef>
                <a:spcPts val="2200"/>
              </a:spcBef>
              <a:buNone/>
            </a:pPr>
            <a:endParaRPr lang="en-US" sz="2700" dirty="0"/>
          </a:p>
        </p:txBody>
      </p:sp>
    </p:spTree>
    <p:extLst>
      <p:ext uri="{BB962C8B-B14F-4D97-AF65-F5344CB8AC3E}">
        <p14:creationId xmlns:p14="http://schemas.microsoft.com/office/powerpoint/2010/main" val="2423201102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30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30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30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30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7" grpId="0" build="p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200" dirty="0"/>
              <a:t>Money supply</a:t>
            </a:r>
          </a:p>
        </p:txBody>
      </p:sp>
      <p:sp>
        <p:nvSpPr>
          <p:cNvPr id="43017" name="Rectangle 9"/>
          <p:cNvSpPr>
            <a:spLocks noGrp="1" noChangeArrowheads="1"/>
          </p:cNvSpPr>
          <p:nvPr>
            <p:ph type="body" idx="1"/>
          </p:nvPr>
        </p:nvSpPr>
        <p:spPr>
          <a:xfrm>
            <a:off x="467550" y="1116281"/>
            <a:ext cx="8229600" cy="5225141"/>
          </a:xfrm>
        </p:spPr>
        <p:txBody>
          <a:bodyPr/>
          <a:lstStyle/>
          <a:p>
            <a:pPr eaLnBrk="1" hangingPunct="1">
              <a:spcBef>
                <a:spcPts val="3000"/>
              </a:spcBef>
            </a:pPr>
            <a:r>
              <a:rPr lang="en-US" sz="2700" dirty="0"/>
              <a:t>Money is a stock of assets used for transactions.</a:t>
            </a:r>
          </a:p>
          <a:p>
            <a:pPr eaLnBrk="1" hangingPunct="1">
              <a:spcBef>
                <a:spcPts val="3000"/>
              </a:spcBef>
            </a:pPr>
            <a:r>
              <a:rPr lang="en-US" sz="2700" dirty="0"/>
              <a:t>The quantity of money is the quantity of those assets.</a:t>
            </a:r>
          </a:p>
          <a:p>
            <a:pPr eaLnBrk="1" hangingPunct="1">
              <a:spcBef>
                <a:spcPts val="3000"/>
              </a:spcBef>
            </a:pPr>
            <a:r>
              <a:rPr lang="en-US" sz="2700" dirty="0"/>
              <a:t>For example, in the POW, the quantity of money was the number of cigarettes. This was easy to compute.</a:t>
            </a:r>
          </a:p>
          <a:p>
            <a:pPr eaLnBrk="1" hangingPunct="1">
              <a:spcBef>
                <a:spcPts val="3000"/>
              </a:spcBef>
            </a:pPr>
            <a:r>
              <a:rPr lang="en-US" sz="2700" dirty="0"/>
              <a:t>However, in the real world, measuring money is more complex</a:t>
            </a:r>
          </a:p>
        </p:txBody>
      </p:sp>
    </p:spTree>
    <p:extLst>
      <p:ext uri="{BB962C8B-B14F-4D97-AF65-F5344CB8AC3E}">
        <p14:creationId xmlns:p14="http://schemas.microsoft.com/office/powerpoint/2010/main" val="356185417"/>
      </p:ext>
    </p:extLst>
  </p:cSld>
  <p:clrMapOvr>
    <a:masterClrMapping/>
  </p:clrMapOvr>
  <p:transition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600" dirty="0"/>
              <a:t>Money supply</a:t>
            </a:r>
            <a:endParaRPr lang="en-US" dirty="0"/>
          </a:p>
        </p:txBody>
      </p:sp>
      <p:sp>
        <p:nvSpPr>
          <p:cNvPr id="40966" name="Rectangle 6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dirty="0"/>
              <a:t>Measuring money is complex because people use different assets to transact.</a:t>
            </a:r>
          </a:p>
          <a:p>
            <a:pPr eaLnBrk="1" hangingPunct="1"/>
            <a:r>
              <a:rPr lang="en-US" dirty="0"/>
              <a:t>Currency is used as a medium of exchange.</a:t>
            </a:r>
          </a:p>
          <a:p>
            <a:pPr eaLnBrk="1" hangingPunct="1"/>
            <a:r>
              <a:rPr lang="en-US" dirty="0"/>
              <a:t>Demand deposits, that is funds people hold in their chequing accounts are also used for transactions.</a:t>
            </a:r>
          </a:p>
          <a:p>
            <a:pPr eaLnBrk="1" hangingPunct="1"/>
            <a:r>
              <a:rPr lang="en-US" dirty="0"/>
              <a:t>The quantity of money is therefore the sum of currency and demand deposits.</a:t>
            </a:r>
          </a:p>
          <a:p>
            <a:pPr eaLnBrk="1" hangingPunct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6548587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09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09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09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09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6" grpId="0" build="p" bldLvl="3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600" dirty="0"/>
              <a:t>Money supply</a:t>
            </a:r>
            <a:endParaRPr lang="en-US" dirty="0"/>
          </a:p>
        </p:txBody>
      </p:sp>
      <p:sp>
        <p:nvSpPr>
          <p:cNvPr id="40966" name="Rectangle 6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dirty="0"/>
              <a:t>Many other assets can be transferred to chequing accounts.</a:t>
            </a:r>
          </a:p>
          <a:p>
            <a:pPr eaLnBrk="1" hangingPunct="1"/>
            <a:r>
              <a:rPr lang="en-US" dirty="0"/>
              <a:t>For example, people can transfer funds from their savings accounts to their chequing accounts.</a:t>
            </a:r>
          </a:p>
          <a:p>
            <a:pPr eaLnBrk="1" hangingPunct="1"/>
            <a:r>
              <a:rPr lang="en-US" dirty="0"/>
              <a:t>Because it is hard to measure money, the Bank of Canada use different measures of Money.</a:t>
            </a:r>
          </a:p>
          <a:p>
            <a:pPr marL="0" indent="0" eaLnBrk="1" hangingPunct="1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7002526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09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09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09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6" grpId="0" build="p" bldLvl="3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/>
        </p:nvSpPr>
        <p:spPr>
          <a:xfrm>
            <a:off x="577850" y="1295713"/>
            <a:ext cx="8102600" cy="47672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4034" name="Rectangle 5"/>
          <p:cNvSpPr>
            <a:spLocks noGrp="1" noChangeArrowheads="1"/>
          </p:cNvSpPr>
          <p:nvPr>
            <p:ph type="title"/>
          </p:nvPr>
        </p:nvSpPr>
        <p:spPr>
          <a:xfrm>
            <a:off x="466725" y="212788"/>
            <a:ext cx="8245475" cy="939800"/>
          </a:xfrm>
        </p:spPr>
        <p:txBody>
          <a:bodyPr/>
          <a:lstStyle/>
          <a:p>
            <a:pPr eaLnBrk="1" hangingPunct="1">
              <a:defRPr/>
            </a:pPr>
            <a:r>
              <a:rPr lang="en-US" sz="3100" dirty="0">
                <a:solidFill>
                  <a:srgbClr val="336699"/>
                </a:solidFill>
                <a:latin typeface="+mj-lt"/>
              </a:rPr>
              <a:t>Money supply measures, </a:t>
            </a:r>
            <a:r>
              <a:rPr lang="en-US" sz="3100" dirty="0">
                <a:solidFill>
                  <a:srgbClr val="336699"/>
                </a:solidFill>
              </a:rPr>
              <a:t>May 2016</a:t>
            </a:r>
          </a:p>
        </p:txBody>
      </p:sp>
      <p:grpSp>
        <p:nvGrpSpPr>
          <p:cNvPr id="2" name="Group 116"/>
          <p:cNvGrpSpPr>
            <a:grpSpLocks/>
          </p:cNvGrpSpPr>
          <p:nvPr/>
        </p:nvGrpSpPr>
        <p:grpSpPr bwMode="auto">
          <a:xfrm>
            <a:off x="574675" y="4292913"/>
            <a:ext cx="8115300" cy="1782762"/>
            <a:chOff x="362" y="2779"/>
            <a:chExt cx="5112" cy="1123"/>
          </a:xfrm>
        </p:grpSpPr>
        <p:sp>
          <p:nvSpPr>
            <p:cNvPr id="40985" name="Rectangle 18"/>
            <p:cNvSpPr>
              <a:spLocks noChangeArrowheads="1"/>
            </p:cNvSpPr>
            <p:nvPr/>
          </p:nvSpPr>
          <p:spPr bwMode="auto">
            <a:xfrm>
              <a:off x="4362" y="2779"/>
              <a:ext cx="1112" cy="11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tIns="91440" bIns="91440" anchor="ctr"/>
            <a:lstStyle/>
            <a:p>
              <a:pPr algn="ctr">
                <a:lnSpc>
                  <a:spcPct val="105000"/>
                </a:lnSpc>
                <a:spcBef>
                  <a:spcPct val="45000"/>
                </a:spcBef>
                <a:buClr>
                  <a:srgbClr val="008080"/>
                </a:buClr>
                <a:buSzPct val="120000"/>
                <a:buFont typeface="Wingdings" pitchFamily="2" charset="2"/>
                <a:buNone/>
              </a:pPr>
              <a:r>
                <a:rPr lang="en-US" sz="2500" dirty="0">
                  <a:solidFill>
                    <a:srgbClr val="000000"/>
                  </a:solidFill>
                </a:rPr>
                <a:t>1421.9</a:t>
              </a:r>
            </a:p>
          </p:txBody>
        </p:sp>
        <p:sp>
          <p:nvSpPr>
            <p:cNvPr id="40986" name="Rectangle 17"/>
            <p:cNvSpPr>
              <a:spLocks noChangeArrowheads="1"/>
            </p:cNvSpPr>
            <p:nvPr/>
          </p:nvSpPr>
          <p:spPr bwMode="auto">
            <a:xfrm>
              <a:off x="1194" y="2779"/>
              <a:ext cx="3168" cy="11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37160" tIns="91440" bIns="91440" anchor="ctr"/>
            <a:lstStyle/>
            <a:p>
              <a:pPr>
                <a:lnSpc>
                  <a:spcPct val="105000"/>
                </a:lnSpc>
                <a:spcBef>
                  <a:spcPct val="45000"/>
                </a:spcBef>
                <a:buClr>
                  <a:srgbClr val="008080"/>
                </a:buClr>
                <a:buSzPct val="120000"/>
                <a:buFont typeface="Wingdings" pitchFamily="2" charset="2"/>
                <a:buNone/>
              </a:pPr>
              <a:r>
                <a:rPr lang="en-US" sz="2500" b="1" dirty="0">
                  <a:solidFill>
                    <a:srgbClr val="000000"/>
                  </a:solidFill>
                </a:rPr>
                <a:t>M1</a:t>
              </a:r>
              <a:r>
                <a:rPr lang="en-US" sz="2500" dirty="0">
                  <a:solidFill>
                    <a:srgbClr val="000000"/>
                  </a:solidFill>
                </a:rPr>
                <a:t> + small time deposits, </a:t>
              </a:r>
              <a:br>
                <a:rPr lang="en-US" sz="2500" dirty="0">
                  <a:solidFill>
                    <a:srgbClr val="000000"/>
                  </a:solidFill>
                </a:rPr>
              </a:br>
              <a:r>
                <a:rPr lang="en-US" sz="2500" dirty="0">
                  <a:solidFill>
                    <a:srgbClr val="000000"/>
                  </a:solidFill>
                </a:rPr>
                <a:t>savings deposits, </a:t>
              </a:r>
              <a:br>
                <a:rPr lang="en-US" sz="2500" dirty="0">
                  <a:solidFill>
                    <a:srgbClr val="000000"/>
                  </a:solidFill>
                </a:rPr>
              </a:br>
              <a:r>
                <a:rPr lang="en-US" sz="2500" dirty="0">
                  <a:solidFill>
                    <a:srgbClr val="000000"/>
                  </a:solidFill>
                </a:rPr>
                <a:t>money market mutual funds, </a:t>
              </a:r>
              <a:br>
                <a:rPr lang="en-US" sz="2500" dirty="0">
                  <a:solidFill>
                    <a:srgbClr val="000000"/>
                  </a:solidFill>
                </a:rPr>
              </a:br>
              <a:r>
                <a:rPr lang="en-US" sz="2500" dirty="0">
                  <a:solidFill>
                    <a:srgbClr val="000000"/>
                  </a:solidFill>
                </a:rPr>
                <a:t>money market deposit accounts</a:t>
              </a:r>
            </a:p>
          </p:txBody>
        </p:sp>
        <p:sp>
          <p:nvSpPr>
            <p:cNvPr id="40987" name="Rectangle 16"/>
            <p:cNvSpPr>
              <a:spLocks noChangeArrowheads="1"/>
            </p:cNvSpPr>
            <p:nvPr/>
          </p:nvSpPr>
          <p:spPr bwMode="auto">
            <a:xfrm>
              <a:off x="362" y="2779"/>
              <a:ext cx="832" cy="11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tIns="91440" bIns="91440" anchor="ctr"/>
            <a:lstStyle/>
            <a:p>
              <a:pPr algn="ctr">
                <a:lnSpc>
                  <a:spcPct val="105000"/>
                </a:lnSpc>
                <a:spcBef>
                  <a:spcPct val="45000"/>
                </a:spcBef>
                <a:buClr>
                  <a:srgbClr val="008080"/>
                </a:buClr>
                <a:buSzPct val="120000"/>
                <a:buFont typeface="Wingdings" pitchFamily="2" charset="2"/>
                <a:buNone/>
              </a:pPr>
              <a:r>
                <a:rPr lang="en-US" sz="2500" b="1" dirty="0">
                  <a:solidFill>
                    <a:srgbClr val="000000"/>
                  </a:solidFill>
                </a:rPr>
                <a:t>M2</a:t>
              </a:r>
            </a:p>
          </p:txBody>
        </p:sp>
      </p:grpSp>
      <p:grpSp>
        <p:nvGrpSpPr>
          <p:cNvPr id="3" name="Group 115"/>
          <p:cNvGrpSpPr>
            <a:grpSpLocks/>
          </p:cNvGrpSpPr>
          <p:nvPr/>
        </p:nvGrpSpPr>
        <p:grpSpPr bwMode="auto">
          <a:xfrm>
            <a:off x="574675" y="2910200"/>
            <a:ext cx="8115300" cy="1382713"/>
            <a:chOff x="362" y="1908"/>
            <a:chExt cx="5112" cy="871"/>
          </a:xfrm>
        </p:grpSpPr>
        <p:sp>
          <p:nvSpPr>
            <p:cNvPr id="40982" name="Rectangle 15"/>
            <p:cNvSpPr>
              <a:spLocks noChangeArrowheads="1"/>
            </p:cNvSpPr>
            <p:nvPr/>
          </p:nvSpPr>
          <p:spPr bwMode="auto">
            <a:xfrm>
              <a:off x="4362" y="1908"/>
              <a:ext cx="1112" cy="8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tIns="91440" bIns="91440" anchor="ctr"/>
            <a:lstStyle/>
            <a:p>
              <a:pPr algn="ctr">
                <a:lnSpc>
                  <a:spcPct val="105000"/>
                </a:lnSpc>
                <a:spcBef>
                  <a:spcPct val="45000"/>
                </a:spcBef>
                <a:buClr>
                  <a:srgbClr val="008080"/>
                </a:buClr>
                <a:buSzPct val="120000"/>
                <a:buFont typeface="Wingdings" pitchFamily="2" charset="2"/>
                <a:buNone/>
              </a:pPr>
              <a:r>
                <a:rPr lang="en-US" sz="2500" dirty="0">
                  <a:solidFill>
                    <a:srgbClr val="000000"/>
                  </a:solidFill>
                </a:rPr>
                <a:t>755.8</a:t>
              </a:r>
            </a:p>
          </p:txBody>
        </p:sp>
        <p:sp>
          <p:nvSpPr>
            <p:cNvPr id="40983" name="Rectangle 14"/>
            <p:cNvSpPr>
              <a:spLocks noChangeArrowheads="1"/>
            </p:cNvSpPr>
            <p:nvPr/>
          </p:nvSpPr>
          <p:spPr bwMode="auto">
            <a:xfrm>
              <a:off x="1194" y="1908"/>
              <a:ext cx="3168" cy="8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37160" tIns="91440" bIns="91440" anchor="ctr"/>
            <a:lstStyle/>
            <a:p>
              <a:pPr>
                <a:lnSpc>
                  <a:spcPct val="105000"/>
                </a:lnSpc>
                <a:spcBef>
                  <a:spcPct val="45000"/>
                </a:spcBef>
                <a:buClr>
                  <a:srgbClr val="008080"/>
                </a:buClr>
                <a:buSzPct val="120000"/>
                <a:buFont typeface="Wingdings" pitchFamily="2" charset="2"/>
                <a:buNone/>
              </a:pPr>
              <a:r>
                <a:rPr lang="en-US" sz="2500" b="1" dirty="0">
                  <a:solidFill>
                    <a:srgbClr val="000000"/>
                  </a:solidFill>
                </a:rPr>
                <a:t>C</a:t>
              </a:r>
              <a:r>
                <a:rPr lang="en-US" sz="2500" dirty="0">
                  <a:solidFill>
                    <a:srgbClr val="000000"/>
                  </a:solidFill>
                </a:rPr>
                <a:t> + demand deposits, </a:t>
              </a:r>
              <a:br>
                <a:rPr lang="en-US" sz="2500" dirty="0">
                  <a:solidFill>
                    <a:srgbClr val="000000"/>
                  </a:solidFill>
                </a:rPr>
              </a:br>
              <a:r>
                <a:rPr lang="en-US" sz="2500" dirty="0">
                  <a:solidFill>
                    <a:srgbClr val="000000"/>
                  </a:solidFill>
                </a:rPr>
                <a:t>travelers’ checks, </a:t>
              </a:r>
              <a:br>
                <a:rPr lang="en-US" sz="2500" dirty="0">
                  <a:solidFill>
                    <a:srgbClr val="000000"/>
                  </a:solidFill>
                </a:rPr>
              </a:br>
              <a:r>
                <a:rPr lang="en-US" sz="2500" dirty="0">
                  <a:solidFill>
                    <a:srgbClr val="000000"/>
                  </a:solidFill>
                </a:rPr>
                <a:t>other checkable deposits</a:t>
              </a:r>
            </a:p>
          </p:txBody>
        </p:sp>
        <p:sp>
          <p:nvSpPr>
            <p:cNvPr id="40984" name="Rectangle 13"/>
            <p:cNvSpPr>
              <a:spLocks noChangeArrowheads="1"/>
            </p:cNvSpPr>
            <p:nvPr/>
          </p:nvSpPr>
          <p:spPr bwMode="auto">
            <a:xfrm>
              <a:off x="362" y="1908"/>
              <a:ext cx="832" cy="8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tIns="91440" bIns="91440" anchor="ctr"/>
            <a:lstStyle/>
            <a:p>
              <a:pPr algn="ctr">
                <a:lnSpc>
                  <a:spcPct val="105000"/>
                </a:lnSpc>
                <a:spcBef>
                  <a:spcPct val="45000"/>
                </a:spcBef>
                <a:buClr>
                  <a:srgbClr val="008080"/>
                </a:buClr>
                <a:buSzPct val="120000"/>
                <a:buFont typeface="Wingdings" pitchFamily="2" charset="2"/>
                <a:buNone/>
              </a:pPr>
              <a:r>
                <a:rPr lang="en-US" sz="2500" b="1" dirty="0">
                  <a:solidFill>
                    <a:srgbClr val="000000"/>
                  </a:solidFill>
                </a:rPr>
                <a:t>M1</a:t>
              </a:r>
            </a:p>
          </p:txBody>
        </p:sp>
      </p:grpSp>
      <p:grpSp>
        <p:nvGrpSpPr>
          <p:cNvPr id="4" name="Group 114"/>
          <p:cNvGrpSpPr>
            <a:grpSpLocks/>
          </p:cNvGrpSpPr>
          <p:nvPr/>
        </p:nvGrpSpPr>
        <p:grpSpPr bwMode="auto">
          <a:xfrm>
            <a:off x="574675" y="2278375"/>
            <a:ext cx="8115300" cy="631825"/>
            <a:chOff x="362" y="1510"/>
            <a:chExt cx="5112" cy="398"/>
          </a:xfrm>
        </p:grpSpPr>
        <p:sp>
          <p:nvSpPr>
            <p:cNvPr id="40979" name="Rectangle 12"/>
            <p:cNvSpPr>
              <a:spLocks noChangeArrowheads="1"/>
            </p:cNvSpPr>
            <p:nvPr/>
          </p:nvSpPr>
          <p:spPr bwMode="auto">
            <a:xfrm>
              <a:off x="4362" y="1510"/>
              <a:ext cx="1112" cy="3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tIns="91440" bIns="91440" anchor="ctr"/>
            <a:lstStyle/>
            <a:p>
              <a:pPr algn="ctr">
                <a:lnSpc>
                  <a:spcPct val="105000"/>
                </a:lnSpc>
                <a:spcBef>
                  <a:spcPct val="45000"/>
                </a:spcBef>
                <a:buClr>
                  <a:srgbClr val="008080"/>
                </a:buClr>
                <a:buSzPct val="120000"/>
                <a:buFont typeface="Wingdings" pitchFamily="2" charset="2"/>
                <a:buNone/>
              </a:pPr>
              <a:r>
                <a:rPr lang="en-US" sz="2500" dirty="0">
                  <a:solidFill>
                    <a:srgbClr val="000000"/>
                  </a:solidFill>
                </a:rPr>
                <a:t>75.9</a:t>
              </a:r>
            </a:p>
          </p:txBody>
        </p:sp>
        <p:sp>
          <p:nvSpPr>
            <p:cNvPr id="40980" name="Rectangle 11"/>
            <p:cNvSpPr>
              <a:spLocks noChangeArrowheads="1"/>
            </p:cNvSpPr>
            <p:nvPr/>
          </p:nvSpPr>
          <p:spPr bwMode="auto">
            <a:xfrm>
              <a:off x="1194" y="1510"/>
              <a:ext cx="3168" cy="3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37160" tIns="91440" bIns="91440" anchor="ctr"/>
            <a:lstStyle/>
            <a:p>
              <a:pPr>
                <a:lnSpc>
                  <a:spcPct val="105000"/>
                </a:lnSpc>
                <a:spcBef>
                  <a:spcPct val="45000"/>
                </a:spcBef>
                <a:buClr>
                  <a:srgbClr val="008080"/>
                </a:buClr>
                <a:buSzPct val="120000"/>
                <a:buFont typeface="Wingdings" pitchFamily="2" charset="2"/>
                <a:buNone/>
              </a:pPr>
              <a:r>
                <a:rPr lang="en-US" sz="2500" dirty="0">
                  <a:solidFill>
                    <a:srgbClr val="000000"/>
                  </a:solidFill>
                </a:rPr>
                <a:t>Currency</a:t>
              </a:r>
            </a:p>
          </p:txBody>
        </p:sp>
        <p:sp>
          <p:nvSpPr>
            <p:cNvPr id="40981" name="Rectangle 10"/>
            <p:cNvSpPr>
              <a:spLocks noChangeArrowheads="1"/>
            </p:cNvSpPr>
            <p:nvPr/>
          </p:nvSpPr>
          <p:spPr bwMode="auto">
            <a:xfrm>
              <a:off x="362" y="1510"/>
              <a:ext cx="832" cy="3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tIns="91440" bIns="91440" anchor="ctr"/>
            <a:lstStyle/>
            <a:p>
              <a:pPr algn="ctr">
                <a:lnSpc>
                  <a:spcPct val="105000"/>
                </a:lnSpc>
                <a:spcBef>
                  <a:spcPct val="45000"/>
                </a:spcBef>
                <a:buClr>
                  <a:srgbClr val="008080"/>
                </a:buClr>
                <a:buSzPct val="120000"/>
                <a:buFont typeface="Wingdings" pitchFamily="2" charset="2"/>
                <a:buNone/>
              </a:pPr>
              <a:r>
                <a:rPr lang="en-US" sz="2500" b="1" dirty="0">
                  <a:solidFill>
                    <a:srgbClr val="000000"/>
                  </a:solidFill>
                </a:rPr>
                <a:t>C</a:t>
              </a:r>
            </a:p>
          </p:txBody>
        </p:sp>
      </p:grpSp>
      <p:sp>
        <p:nvSpPr>
          <p:cNvPr id="40967" name="Rectangle 9"/>
          <p:cNvSpPr>
            <a:spLocks noChangeArrowheads="1"/>
          </p:cNvSpPr>
          <p:nvPr/>
        </p:nvSpPr>
        <p:spPr bwMode="auto">
          <a:xfrm>
            <a:off x="6924675" y="1295713"/>
            <a:ext cx="1765300" cy="982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91440" bIns="91440" anchor="ctr"/>
          <a:lstStyle/>
          <a:p>
            <a:pPr algn="ctr">
              <a:lnSpc>
                <a:spcPct val="105000"/>
              </a:lnSpc>
              <a:spcBef>
                <a:spcPct val="45000"/>
              </a:spcBef>
              <a:buClr>
                <a:srgbClr val="008080"/>
              </a:buClr>
              <a:buSzPct val="120000"/>
              <a:buFont typeface="Wingdings" pitchFamily="2" charset="2"/>
              <a:buNone/>
            </a:pPr>
            <a:r>
              <a:rPr lang="en-US" sz="2500" dirty="0">
                <a:solidFill>
                  <a:srgbClr val="000000"/>
                </a:solidFill>
              </a:rPr>
              <a:t>amount </a:t>
            </a:r>
            <a:br>
              <a:rPr lang="en-US" sz="2500" dirty="0">
                <a:solidFill>
                  <a:srgbClr val="000000"/>
                </a:solidFill>
              </a:rPr>
            </a:br>
            <a:r>
              <a:rPr lang="en-US" sz="2500" dirty="0">
                <a:solidFill>
                  <a:srgbClr val="000000"/>
                </a:solidFill>
              </a:rPr>
              <a:t>($ billions)</a:t>
            </a:r>
          </a:p>
        </p:txBody>
      </p:sp>
      <p:sp>
        <p:nvSpPr>
          <p:cNvPr id="40968" name="Rectangle 8"/>
          <p:cNvSpPr>
            <a:spLocks noChangeArrowheads="1"/>
          </p:cNvSpPr>
          <p:nvPr/>
        </p:nvSpPr>
        <p:spPr bwMode="auto">
          <a:xfrm>
            <a:off x="1895475" y="1295713"/>
            <a:ext cx="5029200" cy="98266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37160" tIns="91440" bIns="91440" anchor="ctr"/>
          <a:lstStyle/>
          <a:p>
            <a:pPr>
              <a:lnSpc>
                <a:spcPct val="105000"/>
              </a:lnSpc>
              <a:spcBef>
                <a:spcPct val="45000"/>
              </a:spcBef>
              <a:buClr>
                <a:srgbClr val="008080"/>
              </a:buClr>
              <a:buSzPct val="120000"/>
              <a:buFont typeface="Wingdings" pitchFamily="2" charset="2"/>
              <a:buNone/>
            </a:pPr>
            <a:r>
              <a:rPr lang="en-US" sz="2500" dirty="0">
                <a:solidFill>
                  <a:srgbClr val="000000"/>
                </a:solidFill>
              </a:rPr>
              <a:t>assets included</a:t>
            </a:r>
          </a:p>
        </p:txBody>
      </p:sp>
      <p:sp>
        <p:nvSpPr>
          <p:cNvPr id="40969" name="Rectangle 7"/>
          <p:cNvSpPr>
            <a:spLocks noChangeArrowheads="1"/>
          </p:cNvSpPr>
          <p:nvPr/>
        </p:nvSpPr>
        <p:spPr bwMode="auto">
          <a:xfrm>
            <a:off x="574675" y="1295713"/>
            <a:ext cx="1320800" cy="982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91440" bIns="91440" anchor="ctr"/>
          <a:lstStyle/>
          <a:p>
            <a:pPr algn="ctr">
              <a:lnSpc>
                <a:spcPct val="105000"/>
              </a:lnSpc>
              <a:spcBef>
                <a:spcPct val="45000"/>
              </a:spcBef>
              <a:buClr>
                <a:srgbClr val="008080"/>
              </a:buClr>
              <a:buSzPct val="120000"/>
              <a:buFont typeface="Wingdings" pitchFamily="2" charset="2"/>
              <a:buNone/>
            </a:pPr>
            <a:r>
              <a:rPr lang="en-US" sz="2500" dirty="0">
                <a:solidFill>
                  <a:srgbClr val="000000"/>
                </a:solidFill>
              </a:rPr>
              <a:t>symbol</a:t>
            </a:r>
          </a:p>
        </p:txBody>
      </p:sp>
      <p:sp>
        <p:nvSpPr>
          <p:cNvPr id="40970" name="Line 22"/>
          <p:cNvSpPr>
            <a:spLocks noChangeShapeType="1"/>
          </p:cNvSpPr>
          <p:nvPr/>
        </p:nvSpPr>
        <p:spPr bwMode="auto">
          <a:xfrm>
            <a:off x="574675" y="1295713"/>
            <a:ext cx="8115300" cy="0"/>
          </a:xfrm>
          <a:prstGeom prst="line">
            <a:avLst/>
          </a:prstGeom>
          <a:noFill/>
          <a:ln w="12700" cap="sq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tIns="91440" bIns="91440" anchor="ctr"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40971" name="Line 23"/>
          <p:cNvSpPr>
            <a:spLocks noChangeShapeType="1"/>
          </p:cNvSpPr>
          <p:nvPr/>
        </p:nvSpPr>
        <p:spPr bwMode="auto">
          <a:xfrm>
            <a:off x="574675" y="2278375"/>
            <a:ext cx="81153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tIns="91440" bIns="91440" anchor="ctr"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40972" name="Line 24"/>
          <p:cNvSpPr>
            <a:spLocks noChangeShapeType="1"/>
          </p:cNvSpPr>
          <p:nvPr/>
        </p:nvSpPr>
        <p:spPr bwMode="auto">
          <a:xfrm>
            <a:off x="574675" y="2910200"/>
            <a:ext cx="81153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tIns="91440" bIns="91440" anchor="ctr"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40973" name="Line 25"/>
          <p:cNvSpPr>
            <a:spLocks noChangeShapeType="1"/>
          </p:cNvSpPr>
          <p:nvPr/>
        </p:nvSpPr>
        <p:spPr bwMode="auto">
          <a:xfrm>
            <a:off x="574675" y="4292913"/>
            <a:ext cx="81153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tIns="91440" bIns="91440" anchor="ctr"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40974" name="Line 27"/>
          <p:cNvSpPr>
            <a:spLocks noChangeShapeType="1"/>
          </p:cNvSpPr>
          <p:nvPr/>
        </p:nvSpPr>
        <p:spPr bwMode="auto">
          <a:xfrm>
            <a:off x="574675" y="6075675"/>
            <a:ext cx="8115300" cy="0"/>
          </a:xfrm>
          <a:prstGeom prst="line">
            <a:avLst/>
          </a:prstGeom>
          <a:noFill/>
          <a:ln w="12700" cap="sq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tIns="91440" bIns="91440" anchor="ctr"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40975" name="Line 28"/>
          <p:cNvSpPr>
            <a:spLocks noChangeShapeType="1"/>
          </p:cNvSpPr>
          <p:nvPr/>
        </p:nvSpPr>
        <p:spPr bwMode="auto">
          <a:xfrm>
            <a:off x="574675" y="1295713"/>
            <a:ext cx="0" cy="4779962"/>
          </a:xfrm>
          <a:prstGeom prst="line">
            <a:avLst/>
          </a:prstGeom>
          <a:noFill/>
          <a:ln w="12700" cap="sq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tIns="91440" bIns="91440" anchor="ctr"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40976" name="Line 29"/>
          <p:cNvSpPr>
            <a:spLocks noChangeShapeType="1"/>
          </p:cNvSpPr>
          <p:nvPr/>
        </p:nvSpPr>
        <p:spPr bwMode="auto">
          <a:xfrm>
            <a:off x="1895475" y="1295713"/>
            <a:ext cx="0" cy="4779962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tIns="91440" bIns="91440" anchor="ctr"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40977" name="Line 30"/>
          <p:cNvSpPr>
            <a:spLocks noChangeShapeType="1"/>
          </p:cNvSpPr>
          <p:nvPr/>
        </p:nvSpPr>
        <p:spPr bwMode="auto">
          <a:xfrm>
            <a:off x="6924675" y="1295713"/>
            <a:ext cx="0" cy="4779962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tIns="91440" bIns="91440" anchor="ctr"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40978" name="Line 31"/>
          <p:cNvSpPr>
            <a:spLocks noChangeShapeType="1"/>
          </p:cNvSpPr>
          <p:nvPr/>
        </p:nvSpPr>
        <p:spPr bwMode="auto">
          <a:xfrm>
            <a:off x="8689975" y="1295713"/>
            <a:ext cx="0" cy="4779962"/>
          </a:xfrm>
          <a:prstGeom prst="line">
            <a:avLst/>
          </a:prstGeom>
          <a:noFill/>
          <a:ln w="12700" cap="sq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tIns="91440" bIns="91440" anchor="ctr"/>
          <a:lstStyle/>
          <a:p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5920614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/>
              <a:t>The quantity theory of money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dirty="0"/>
              <a:t>How is the quantity of money related to the level of income, prices or its rate of growth?</a:t>
            </a:r>
          </a:p>
          <a:p>
            <a:pPr eaLnBrk="1" hangingPunct="1"/>
            <a:r>
              <a:rPr lang="en-US" dirty="0"/>
              <a:t>A simple theory linking the inflation rate to the growth rate of the money supply.</a:t>
            </a:r>
          </a:p>
          <a:p>
            <a:pPr eaLnBrk="1" hangingPunct="1"/>
            <a:r>
              <a:rPr lang="en-US" dirty="0"/>
              <a:t>Begins with the concept of </a:t>
            </a:r>
            <a:r>
              <a:rPr lang="en-US" b="1" dirty="0">
                <a:solidFill>
                  <a:srgbClr val="CC0000"/>
                </a:solidFill>
              </a:rPr>
              <a:t>velocity</a:t>
            </a:r>
            <a:r>
              <a:rPr lang="en-U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1508441767"/>
      </p:ext>
    </p:extLst>
  </p:cSld>
  <p:clrMapOvr>
    <a:masterClrMapping/>
  </p:clrMapOvr>
  <p:transition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/>
              <a:t>Velocity</a:t>
            </a:r>
          </a:p>
        </p:txBody>
      </p:sp>
      <p:sp>
        <p:nvSpPr>
          <p:cNvPr id="49157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476250" y="1146175"/>
            <a:ext cx="8210550" cy="4884738"/>
          </a:xfrm>
        </p:spPr>
        <p:txBody>
          <a:bodyPr/>
          <a:lstStyle/>
          <a:p>
            <a:pPr eaLnBrk="1" hangingPunct="1"/>
            <a:r>
              <a:rPr lang="en-US" dirty="0"/>
              <a:t>Basic concept: the rate at which money circulates</a:t>
            </a:r>
          </a:p>
          <a:p>
            <a:pPr eaLnBrk="1" hangingPunct="1"/>
            <a:r>
              <a:rPr lang="en-US" dirty="0"/>
              <a:t>Definition: the number of times the average dollar bill changes hands in a given time period</a:t>
            </a:r>
          </a:p>
          <a:p>
            <a:pPr eaLnBrk="1" hangingPunct="1"/>
            <a:r>
              <a:rPr lang="en-US" dirty="0"/>
              <a:t>Example: In 2015, </a:t>
            </a:r>
          </a:p>
          <a:p>
            <a:pPr lvl="1" eaLnBrk="1" hangingPunct="1"/>
            <a:r>
              <a:rPr lang="en-US" dirty="0"/>
              <a:t>$500 billion in transactions</a:t>
            </a:r>
          </a:p>
          <a:p>
            <a:pPr lvl="1" eaLnBrk="1" hangingPunct="1"/>
            <a:r>
              <a:rPr lang="en-US" dirty="0"/>
              <a:t>money supply = $100 billion</a:t>
            </a:r>
          </a:p>
          <a:p>
            <a:pPr lvl="1" eaLnBrk="1" hangingPunct="1"/>
            <a:r>
              <a:rPr lang="en-US" dirty="0"/>
              <a:t>The average dollar is used in five transactions in 2015</a:t>
            </a:r>
          </a:p>
          <a:p>
            <a:pPr lvl="1" eaLnBrk="1" hangingPunct="1"/>
            <a:r>
              <a:rPr lang="en-US" dirty="0"/>
              <a:t>So, velocity = 5</a:t>
            </a:r>
          </a:p>
        </p:txBody>
      </p:sp>
    </p:spTree>
    <p:extLst>
      <p:ext uri="{BB962C8B-B14F-4D97-AF65-F5344CB8AC3E}">
        <p14:creationId xmlns:p14="http://schemas.microsoft.com/office/powerpoint/2010/main" val="1232546812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9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91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91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91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91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915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915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7" grpId="0" build="p" bldLvl="2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/>
              <a:t>Velocity </a:t>
            </a:r>
            <a:r>
              <a:rPr lang="en-US" sz="3000" i="1" dirty="0"/>
              <a:t>(continued)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dirty="0"/>
              <a:t>This suggests the following definition:</a:t>
            </a:r>
          </a:p>
        </p:txBody>
      </p:sp>
      <p:graphicFrame>
        <p:nvGraphicFramePr>
          <p:cNvPr id="51204" name="Object 2"/>
          <p:cNvGraphicFramePr>
            <a:graphicFrameLocks noChangeAspect="1"/>
          </p:cNvGraphicFramePr>
          <p:nvPr/>
        </p:nvGraphicFramePr>
        <p:xfrm>
          <a:off x="4021138" y="2062163"/>
          <a:ext cx="1112837" cy="930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8" name="Equation" r:id="rId4" imgW="469696" imgH="393529" progId="Equation.DSMT4">
                  <p:embed/>
                </p:oleObj>
              </mc:Choice>
              <mc:Fallback>
                <p:oleObj name="Equation" r:id="rId4" imgW="469696" imgH="393529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21138" y="2062163"/>
                        <a:ext cx="1112837" cy="9302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205" name="Text Box 5"/>
          <p:cNvSpPr txBox="1">
            <a:spLocks noChangeArrowheads="1"/>
          </p:cNvSpPr>
          <p:nvPr/>
        </p:nvSpPr>
        <p:spPr bwMode="auto">
          <a:xfrm>
            <a:off x="1003300" y="2940050"/>
            <a:ext cx="6172200" cy="2741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61963" indent="-46196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30000"/>
              </a:spcBef>
              <a:buSzPct val="110000"/>
              <a:buFont typeface="Wingdings" pitchFamily="2" charset="2"/>
              <a:buNone/>
            </a:pPr>
            <a:r>
              <a:rPr lang="en-US" sz="2800" dirty="0"/>
              <a:t>where </a:t>
            </a:r>
          </a:p>
          <a:p>
            <a:pPr eaLnBrk="1" hangingPunct="1">
              <a:spcBef>
                <a:spcPct val="30000"/>
              </a:spcBef>
              <a:buSzPct val="110000"/>
              <a:buFont typeface="Wingdings" pitchFamily="2" charset="2"/>
              <a:buNone/>
            </a:pPr>
            <a:r>
              <a:rPr lang="en-US" sz="2800" dirty="0"/>
              <a:t>	</a:t>
            </a:r>
            <a:r>
              <a:rPr lang="en-US" sz="2800" b="1" i="1" dirty="0"/>
              <a:t>V</a:t>
            </a:r>
            <a:r>
              <a:rPr lang="en-US" sz="2800" dirty="0"/>
              <a:t> = velocity</a:t>
            </a:r>
          </a:p>
          <a:p>
            <a:pPr eaLnBrk="1" hangingPunct="1">
              <a:spcBef>
                <a:spcPct val="30000"/>
              </a:spcBef>
              <a:buSzPct val="110000"/>
              <a:buFont typeface="Wingdings" pitchFamily="2" charset="2"/>
              <a:buNone/>
            </a:pPr>
            <a:r>
              <a:rPr lang="en-US" sz="2800" dirty="0"/>
              <a:t>	</a:t>
            </a:r>
            <a:r>
              <a:rPr lang="en-US" sz="2800" b="1" i="1" dirty="0"/>
              <a:t>T</a:t>
            </a:r>
            <a:r>
              <a:rPr lang="en-US" sz="2800" dirty="0"/>
              <a:t> = value of all transactions</a:t>
            </a:r>
          </a:p>
          <a:p>
            <a:pPr eaLnBrk="1" hangingPunct="1">
              <a:spcBef>
                <a:spcPct val="30000"/>
              </a:spcBef>
              <a:buSzPct val="110000"/>
              <a:buFont typeface="Wingdings" pitchFamily="2" charset="2"/>
              <a:buNone/>
            </a:pPr>
            <a:r>
              <a:rPr lang="en-US" sz="2800" dirty="0"/>
              <a:t>	</a:t>
            </a:r>
            <a:r>
              <a:rPr lang="en-US" sz="2800" b="1" i="1" dirty="0"/>
              <a:t>M</a:t>
            </a:r>
            <a:r>
              <a:rPr lang="en-US" sz="2800" dirty="0"/>
              <a:t> = money supply</a:t>
            </a:r>
          </a:p>
          <a:p>
            <a:pPr eaLnBrk="1" hangingPunct="1">
              <a:spcBef>
                <a:spcPct val="30000"/>
              </a:spcBef>
            </a:pP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930699981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1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1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1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3" grpId="0" build="p" autoUpdateAnimBg="0"/>
      <p:bldP spid="51205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/>
              <a:t>Velocity </a:t>
            </a:r>
            <a:r>
              <a:rPr lang="en-US" sz="3000" i="1" dirty="0"/>
              <a:t>(continued)</a:t>
            </a:r>
            <a:endParaRPr lang="en-US" sz="3000" dirty="0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dirty="0"/>
              <a:t>Use nominal GDP as a proxy for total transactions. 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dirty="0"/>
              <a:t>		Then, </a:t>
            </a:r>
          </a:p>
        </p:txBody>
      </p:sp>
      <p:graphicFrame>
        <p:nvGraphicFramePr>
          <p:cNvPr id="53252" name="Object 2"/>
          <p:cNvGraphicFramePr>
            <a:graphicFrameLocks noChangeAspect="1"/>
          </p:cNvGraphicFramePr>
          <p:nvPr/>
        </p:nvGraphicFramePr>
        <p:xfrm>
          <a:off x="3381375" y="2305050"/>
          <a:ext cx="1582738" cy="923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2" name="Equation" r:id="rId4" imgW="672808" imgH="393529" progId="Equation.DSMT4">
                  <p:embed/>
                </p:oleObj>
              </mc:Choice>
              <mc:Fallback>
                <p:oleObj name="Equation" r:id="rId4" imgW="672808" imgH="393529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81375" y="2305050"/>
                        <a:ext cx="1582738" cy="9239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3253" name="Rectangle 5"/>
          <p:cNvSpPr>
            <a:spLocks noChangeArrowheads="1"/>
          </p:cNvSpPr>
          <p:nvPr/>
        </p:nvSpPr>
        <p:spPr bwMode="auto">
          <a:xfrm>
            <a:off x="1219200" y="3200400"/>
            <a:ext cx="74676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87338" indent="-287338">
              <a:lnSpc>
                <a:spcPct val="120000"/>
              </a:lnSpc>
              <a:buClr>
                <a:srgbClr val="008080"/>
              </a:buClr>
              <a:buSzPct val="120000"/>
              <a:buFont typeface="Wingdings" pitchFamily="2" charset="2"/>
              <a:buNone/>
              <a:tabLst>
                <a:tab pos="803275" algn="ctr"/>
                <a:tab pos="1428750" algn="l"/>
                <a:tab pos="5945188" algn="ctr"/>
              </a:tabLst>
            </a:pPr>
            <a:r>
              <a:rPr lang="en-US" sz="2600" dirty="0"/>
              <a:t>where</a:t>
            </a:r>
          </a:p>
          <a:p>
            <a:pPr marL="287338" indent="-287338">
              <a:lnSpc>
                <a:spcPct val="130000"/>
              </a:lnSpc>
              <a:buClr>
                <a:srgbClr val="008080"/>
              </a:buClr>
              <a:buSzPct val="120000"/>
              <a:buFont typeface="Wingdings" pitchFamily="2" charset="2"/>
              <a:buNone/>
              <a:tabLst>
                <a:tab pos="803275" algn="ctr"/>
                <a:tab pos="1428750" algn="l"/>
                <a:tab pos="5945188" algn="ctr"/>
              </a:tabLst>
            </a:pPr>
            <a:r>
              <a:rPr lang="en-US" sz="2600" dirty="0"/>
              <a:t>		 </a:t>
            </a:r>
            <a:r>
              <a:rPr lang="en-US" sz="2600" b="1" i="1" dirty="0"/>
              <a:t>P</a:t>
            </a:r>
            <a:r>
              <a:rPr lang="en-US" sz="2600" dirty="0"/>
              <a:t> 	= price of output 	 (GDP deflator)</a:t>
            </a:r>
          </a:p>
          <a:p>
            <a:pPr marL="287338" indent="-287338">
              <a:lnSpc>
                <a:spcPct val="130000"/>
              </a:lnSpc>
              <a:buClr>
                <a:srgbClr val="008080"/>
              </a:buClr>
              <a:buSzPct val="120000"/>
              <a:buFont typeface="Wingdings" pitchFamily="2" charset="2"/>
              <a:buNone/>
              <a:tabLst>
                <a:tab pos="803275" algn="ctr"/>
                <a:tab pos="1428750" algn="l"/>
                <a:tab pos="5945188" algn="ctr"/>
              </a:tabLst>
            </a:pPr>
            <a:r>
              <a:rPr lang="en-US" sz="2600" dirty="0"/>
              <a:t>		 </a:t>
            </a:r>
            <a:r>
              <a:rPr lang="en-US" sz="2600" b="1" i="1" dirty="0"/>
              <a:t>Y</a:t>
            </a:r>
            <a:r>
              <a:rPr lang="en-US" sz="2600" dirty="0"/>
              <a:t> 	= quantity of output 	(real GDP)</a:t>
            </a:r>
          </a:p>
          <a:p>
            <a:pPr marL="287338" indent="-287338">
              <a:lnSpc>
                <a:spcPct val="130000"/>
              </a:lnSpc>
              <a:buClr>
                <a:srgbClr val="008080"/>
              </a:buClr>
              <a:buSzPct val="120000"/>
              <a:tabLst>
                <a:tab pos="803275" algn="ctr"/>
                <a:tab pos="1428750" algn="l"/>
                <a:tab pos="5945188" algn="ctr"/>
              </a:tabLst>
            </a:pPr>
            <a:r>
              <a:rPr lang="en-US" sz="2600" b="1" i="1" dirty="0"/>
              <a:t>		P</a:t>
            </a:r>
            <a:r>
              <a:rPr lang="en-US" sz="2800" b="1" i="1" kern="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n-US" sz="2800" b="1" kern="0" dirty="0">
                <a:solidFill>
                  <a:srgbClr val="000000"/>
                </a:solidFill>
                <a:latin typeface="Times New Roman"/>
                <a:ea typeface="ＭＳ ゴシック"/>
                <a:cs typeface="Times New Roman"/>
              </a:rPr>
              <a:t>× </a:t>
            </a:r>
            <a:r>
              <a:rPr lang="en-US" sz="2600" b="1" i="1" dirty="0"/>
              <a:t>Y</a:t>
            </a:r>
            <a:r>
              <a:rPr lang="en-US" sz="2600" dirty="0"/>
              <a:t> 	= value of output 	 (nominal GDP)</a:t>
            </a:r>
          </a:p>
        </p:txBody>
      </p:sp>
    </p:spTree>
    <p:extLst>
      <p:ext uri="{BB962C8B-B14F-4D97-AF65-F5344CB8AC3E}">
        <p14:creationId xmlns:p14="http://schemas.microsoft.com/office/powerpoint/2010/main" val="1987768517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3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32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532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532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5325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3" grpId="0" build="p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/>
              <a:t>The quantity equation</a:t>
            </a:r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198563"/>
            <a:ext cx="8062913" cy="4630737"/>
          </a:xfrm>
        </p:spPr>
        <p:txBody>
          <a:bodyPr/>
          <a:lstStyle/>
          <a:p>
            <a:pPr eaLnBrk="1" hangingPunct="1"/>
            <a:r>
              <a:rPr lang="en-US" dirty="0"/>
              <a:t>The </a:t>
            </a:r>
            <a:r>
              <a:rPr lang="en-US" b="1" dirty="0">
                <a:solidFill>
                  <a:srgbClr val="CC0000"/>
                </a:solidFill>
              </a:rPr>
              <a:t>quantity equation</a:t>
            </a:r>
            <a:br>
              <a:rPr lang="en-US" dirty="0"/>
            </a:br>
            <a:r>
              <a:rPr lang="en-US" dirty="0"/>
              <a:t>			</a:t>
            </a:r>
            <a:r>
              <a:rPr lang="en-US" b="1" i="1" dirty="0"/>
              <a:t>M </a:t>
            </a:r>
            <a:r>
              <a:rPr lang="en-US" b="1" dirty="0">
                <a:latin typeface="Times New Roman"/>
                <a:ea typeface="ＭＳ ゴシック"/>
                <a:cs typeface="Times New Roman"/>
              </a:rPr>
              <a:t>× </a:t>
            </a:r>
            <a:r>
              <a:rPr lang="en-US" b="1" i="1" dirty="0"/>
              <a:t>V</a:t>
            </a:r>
            <a:r>
              <a:rPr lang="en-US" dirty="0"/>
              <a:t> = </a:t>
            </a:r>
            <a:r>
              <a:rPr lang="en-US" b="1" i="1" dirty="0"/>
              <a:t>P </a:t>
            </a:r>
            <a:r>
              <a:rPr lang="en-US" b="1" dirty="0">
                <a:latin typeface="Times New Roman"/>
                <a:ea typeface="ＭＳ ゴシック"/>
                <a:cs typeface="Times New Roman"/>
              </a:rPr>
              <a:t>× </a:t>
            </a:r>
            <a:r>
              <a:rPr lang="en-US" b="1" i="1" dirty="0"/>
              <a:t>Y</a:t>
            </a:r>
            <a:br>
              <a:rPr lang="en-US" dirty="0">
                <a:solidFill>
                  <a:srgbClr val="660033"/>
                </a:solidFill>
              </a:rPr>
            </a:br>
            <a:r>
              <a:rPr lang="en-US" dirty="0"/>
              <a:t>follows from the preceding definition of velocity.</a:t>
            </a:r>
          </a:p>
          <a:p>
            <a:pPr eaLnBrk="1" hangingPunct="1">
              <a:spcBef>
                <a:spcPct val="60000"/>
              </a:spcBef>
            </a:pPr>
            <a:r>
              <a:rPr lang="en-US" dirty="0"/>
              <a:t>It is an </a:t>
            </a:r>
            <a:r>
              <a:rPr lang="en-US" i="1" dirty="0"/>
              <a:t>identity: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it holds by definition of the variables.</a:t>
            </a:r>
          </a:p>
        </p:txBody>
      </p:sp>
    </p:spTree>
    <p:extLst>
      <p:ext uri="{BB962C8B-B14F-4D97-AF65-F5344CB8AC3E}">
        <p14:creationId xmlns:p14="http://schemas.microsoft.com/office/powerpoint/2010/main" val="143455655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5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5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299" grpId="0" build="p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4"/>
          <p:cNvSpPr>
            <a:spLocks noGrp="1" noChangeArrowheads="1"/>
          </p:cNvSpPr>
          <p:nvPr>
            <p:ph type="title"/>
          </p:nvPr>
        </p:nvSpPr>
        <p:spPr>
          <a:xfrm>
            <a:off x="466725" y="431800"/>
            <a:ext cx="8245475" cy="939800"/>
          </a:xfrm>
        </p:spPr>
        <p:txBody>
          <a:bodyPr/>
          <a:lstStyle/>
          <a:p>
            <a:pPr eaLnBrk="1" hangingPunct="1"/>
            <a:r>
              <a:rPr lang="en-US" sz="3200" dirty="0"/>
              <a:t>Money demand and the quantity equation</a:t>
            </a:r>
          </a:p>
        </p:txBody>
      </p:sp>
      <p:sp>
        <p:nvSpPr>
          <p:cNvPr id="35843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476250" y="1573213"/>
            <a:ext cx="8210550" cy="4552950"/>
          </a:xfrm>
        </p:spPr>
        <p:txBody>
          <a:bodyPr/>
          <a:lstStyle/>
          <a:p>
            <a:pPr eaLnBrk="1" hangingPunct="1"/>
            <a:r>
              <a:rPr lang="en-US" b="1" i="1" dirty="0"/>
              <a:t>M</a:t>
            </a:r>
            <a:r>
              <a:rPr lang="en-US" dirty="0"/>
              <a:t>/</a:t>
            </a:r>
            <a:r>
              <a:rPr lang="en-US" b="1" i="1" dirty="0"/>
              <a:t>P</a:t>
            </a:r>
            <a:r>
              <a:rPr lang="en-US" dirty="0"/>
              <a:t> = </a:t>
            </a:r>
            <a:r>
              <a:rPr lang="en-US" b="1" dirty="0">
                <a:solidFill>
                  <a:srgbClr val="CC0000"/>
                </a:solidFill>
              </a:rPr>
              <a:t>real money balances</a:t>
            </a:r>
            <a:r>
              <a:rPr lang="en-US" dirty="0"/>
              <a:t>, the purchasing power of the money supply.</a:t>
            </a:r>
          </a:p>
          <a:p>
            <a:pPr eaLnBrk="1" hangingPunct="1">
              <a:lnSpc>
                <a:spcPct val="110000"/>
              </a:lnSpc>
              <a:spcBef>
                <a:spcPct val="55000"/>
              </a:spcBef>
            </a:pPr>
            <a:r>
              <a:rPr lang="en-US" dirty="0"/>
              <a:t>A simple money demand function: </a:t>
            </a:r>
            <a:br>
              <a:rPr lang="en-US" dirty="0"/>
            </a:br>
            <a:r>
              <a:rPr lang="en-US" dirty="0"/>
              <a:t>	(</a:t>
            </a:r>
            <a:r>
              <a:rPr lang="en-US" b="1" i="1" dirty="0"/>
              <a:t>M</a:t>
            </a:r>
            <a:r>
              <a:rPr lang="en-US" dirty="0"/>
              <a:t>/</a:t>
            </a:r>
            <a:r>
              <a:rPr lang="en-US" b="1" i="1" dirty="0"/>
              <a:t>P</a:t>
            </a:r>
            <a:r>
              <a:rPr lang="en-US" sz="900" dirty="0"/>
              <a:t> </a:t>
            </a:r>
            <a:r>
              <a:rPr lang="en-US" dirty="0"/>
              <a:t>)</a:t>
            </a:r>
            <a:r>
              <a:rPr lang="en-US" baseline="30000" dirty="0"/>
              <a:t>d</a:t>
            </a:r>
            <a:r>
              <a:rPr lang="en-US" dirty="0"/>
              <a:t> = </a:t>
            </a:r>
            <a:r>
              <a:rPr lang="en-US" b="1" i="1" dirty="0"/>
              <a:t>k</a:t>
            </a:r>
            <a:r>
              <a:rPr lang="en-US" sz="900" dirty="0"/>
              <a:t> </a:t>
            </a:r>
            <a:r>
              <a:rPr lang="en-US" b="1" i="1" dirty="0"/>
              <a:t>Y</a:t>
            </a:r>
            <a:br>
              <a:rPr lang="en-US" dirty="0"/>
            </a:br>
            <a:r>
              <a:rPr lang="en-US" dirty="0"/>
              <a:t>where</a:t>
            </a:r>
            <a:br>
              <a:rPr lang="en-US" dirty="0"/>
            </a:br>
            <a:r>
              <a:rPr lang="en-US" b="1" i="1" dirty="0"/>
              <a:t>k</a:t>
            </a:r>
            <a:r>
              <a:rPr lang="en-US" dirty="0"/>
              <a:t> = how much money people wish to hold for each dollar of income. </a:t>
            </a:r>
            <a:br>
              <a:rPr lang="en-US" dirty="0"/>
            </a:br>
            <a:r>
              <a:rPr lang="en-US" dirty="0"/>
              <a:t>  (</a:t>
            </a:r>
            <a:r>
              <a:rPr lang="en-US" b="1" i="1" dirty="0"/>
              <a:t>k</a:t>
            </a:r>
            <a:r>
              <a:rPr lang="en-US" dirty="0"/>
              <a:t> is exogenous)</a:t>
            </a:r>
          </a:p>
        </p:txBody>
      </p:sp>
    </p:spTree>
    <p:extLst>
      <p:ext uri="{BB962C8B-B14F-4D97-AF65-F5344CB8AC3E}">
        <p14:creationId xmlns:p14="http://schemas.microsoft.com/office/powerpoint/2010/main" val="1192560262"/>
      </p:ext>
    </p:extLst>
  </p:cSld>
  <p:clrMapOvr>
    <a:masterClrMapping/>
  </p:clrMapOvr>
  <p:transition>
    <p:wipe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4"/>
          <p:cNvSpPr>
            <a:spLocks noGrp="1" noChangeArrowheads="1"/>
          </p:cNvSpPr>
          <p:nvPr>
            <p:ph type="title"/>
          </p:nvPr>
        </p:nvSpPr>
        <p:spPr>
          <a:xfrm>
            <a:off x="466725" y="431800"/>
            <a:ext cx="8245475" cy="939800"/>
          </a:xfrm>
        </p:spPr>
        <p:txBody>
          <a:bodyPr/>
          <a:lstStyle/>
          <a:p>
            <a:pPr eaLnBrk="1" hangingPunct="1"/>
            <a:r>
              <a:rPr lang="en-US" sz="3200" dirty="0"/>
              <a:t>Money demand and the quantity equation</a:t>
            </a:r>
          </a:p>
        </p:txBody>
      </p:sp>
      <p:sp>
        <p:nvSpPr>
          <p:cNvPr id="36867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476250" y="1589088"/>
            <a:ext cx="8210550" cy="4537075"/>
          </a:xfrm>
        </p:spPr>
        <p:txBody>
          <a:bodyPr/>
          <a:lstStyle/>
          <a:p>
            <a:pPr eaLnBrk="1" hangingPunct="1"/>
            <a:r>
              <a:rPr lang="en-US" dirty="0"/>
              <a:t>Money demand: (</a:t>
            </a:r>
            <a:r>
              <a:rPr lang="en-US" b="1" i="1" dirty="0"/>
              <a:t>M</a:t>
            </a:r>
            <a:r>
              <a:rPr lang="en-US" dirty="0"/>
              <a:t>/</a:t>
            </a:r>
            <a:r>
              <a:rPr lang="en-US" b="1" i="1" dirty="0"/>
              <a:t>P</a:t>
            </a:r>
            <a:r>
              <a:rPr lang="en-US" sz="900" dirty="0"/>
              <a:t> </a:t>
            </a:r>
            <a:r>
              <a:rPr lang="en-US" dirty="0"/>
              <a:t>)</a:t>
            </a:r>
            <a:r>
              <a:rPr lang="en-US" baseline="30000" dirty="0"/>
              <a:t>d</a:t>
            </a:r>
            <a:r>
              <a:rPr lang="en-US" dirty="0"/>
              <a:t> = </a:t>
            </a:r>
            <a:r>
              <a:rPr lang="en-US" b="1" i="1" dirty="0"/>
              <a:t>k</a:t>
            </a:r>
            <a:r>
              <a:rPr lang="en-US" sz="900" dirty="0"/>
              <a:t> </a:t>
            </a:r>
            <a:r>
              <a:rPr lang="en-US" b="1" i="1" dirty="0"/>
              <a:t>Y</a:t>
            </a:r>
            <a:r>
              <a:rPr lang="en-US" dirty="0"/>
              <a:t> </a:t>
            </a:r>
          </a:p>
          <a:p>
            <a:pPr eaLnBrk="1" hangingPunct="1"/>
            <a:r>
              <a:rPr lang="en-US" dirty="0"/>
              <a:t>Quantity equation: </a:t>
            </a:r>
            <a:r>
              <a:rPr lang="en-US" b="1" i="1" dirty="0">
                <a:solidFill>
                  <a:srgbClr val="000000"/>
                </a:solidFill>
              </a:rPr>
              <a:t>M </a:t>
            </a:r>
            <a:r>
              <a:rPr lang="en-US" b="1" dirty="0">
                <a:solidFill>
                  <a:srgbClr val="000000"/>
                </a:solidFill>
                <a:latin typeface="Times New Roman"/>
                <a:ea typeface="ＭＳ ゴシック"/>
                <a:cs typeface="Times New Roman"/>
              </a:rPr>
              <a:t>× </a:t>
            </a:r>
            <a:r>
              <a:rPr lang="en-US" b="1" i="1" dirty="0">
                <a:solidFill>
                  <a:srgbClr val="000000"/>
                </a:solidFill>
              </a:rPr>
              <a:t>V</a:t>
            </a:r>
            <a:r>
              <a:rPr lang="en-US" dirty="0">
                <a:solidFill>
                  <a:srgbClr val="000000"/>
                </a:solidFill>
              </a:rPr>
              <a:t> = </a:t>
            </a:r>
            <a:r>
              <a:rPr lang="en-US" b="1" i="1" dirty="0">
                <a:solidFill>
                  <a:srgbClr val="000000"/>
                </a:solidFill>
              </a:rPr>
              <a:t>P </a:t>
            </a:r>
            <a:r>
              <a:rPr lang="en-US" b="1" dirty="0">
                <a:solidFill>
                  <a:srgbClr val="000000"/>
                </a:solidFill>
                <a:latin typeface="Times New Roman"/>
                <a:ea typeface="ＭＳ ゴシック"/>
                <a:cs typeface="Times New Roman"/>
              </a:rPr>
              <a:t>× </a:t>
            </a:r>
            <a:r>
              <a:rPr lang="en-US" b="1" i="1" dirty="0">
                <a:solidFill>
                  <a:srgbClr val="000000"/>
                </a:solidFill>
              </a:rPr>
              <a:t>Y</a:t>
            </a:r>
            <a:endParaRPr lang="en-US" dirty="0"/>
          </a:p>
          <a:p>
            <a:pPr eaLnBrk="1" hangingPunct="1"/>
            <a:r>
              <a:rPr lang="en-US" dirty="0"/>
              <a:t>The connection between them: </a:t>
            </a:r>
            <a:r>
              <a:rPr lang="en-US" b="1" i="1" dirty="0"/>
              <a:t>k</a:t>
            </a:r>
            <a:r>
              <a:rPr lang="en-US" dirty="0"/>
              <a:t> = 1/</a:t>
            </a:r>
            <a:r>
              <a:rPr lang="en-US" b="1" i="1" dirty="0"/>
              <a:t>V</a:t>
            </a:r>
          </a:p>
          <a:p>
            <a:pPr eaLnBrk="1" hangingPunct="1"/>
            <a:r>
              <a:rPr lang="en-US" dirty="0"/>
              <a:t>When people hold lots of money relative </a:t>
            </a:r>
            <a:br>
              <a:rPr lang="en-US" dirty="0"/>
            </a:br>
            <a:r>
              <a:rPr lang="en-US" dirty="0"/>
              <a:t>to their incomes (</a:t>
            </a:r>
            <a:r>
              <a:rPr lang="en-US" b="1" i="1" dirty="0"/>
              <a:t>k</a:t>
            </a:r>
            <a:r>
              <a:rPr lang="en-US" dirty="0"/>
              <a:t> is large), money changes hands infrequently (</a:t>
            </a:r>
            <a:r>
              <a:rPr lang="en-US" b="1" i="1" dirty="0"/>
              <a:t>V</a:t>
            </a:r>
            <a:r>
              <a:rPr lang="en-US" dirty="0"/>
              <a:t> is small).</a:t>
            </a:r>
          </a:p>
        </p:txBody>
      </p:sp>
    </p:spTree>
    <p:extLst>
      <p:ext uri="{BB962C8B-B14F-4D97-AF65-F5344CB8AC3E}">
        <p14:creationId xmlns:p14="http://schemas.microsoft.com/office/powerpoint/2010/main" val="195238105"/>
      </p:ext>
    </p:extLst>
  </p:cSld>
  <p:clrMapOvr>
    <a:masterClrMapping/>
  </p:clrMapOvr>
  <p:transition>
    <p:wipe dir="r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300" dirty="0"/>
              <a:t>Back to the quantity theory of money</a:t>
            </a:r>
          </a:p>
        </p:txBody>
      </p:sp>
      <p:sp>
        <p:nvSpPr>
          <p:cNvPr id="61448" name="Rectangle 8"/>
          <p:cNvSpPr>
            <a:spLocks noGrp="1" noChangeArrowheads="1"/>
          </p:cNvSpPr>
          <p:nvPr>
            <p:ph type="body" idx="1"/>
          </p:nvPr>
        </p:nvSpPr>
        <p:spPr>
          <a:xfrm>
            <a:off x="457200" y="1420813"/>
            <a:ext cx="8229600" cy="2266950"/>
          </a:xfrm>
        </p:spPr>
        <p:txBody>
          <a:bodyPr/>
          <a:lstStyle/>
          <a:p>
            <a:pPr eaLnBrk="1" hangingPunct="1">
              <a:spcBef>
                <a:spcPct val="60000"/>
              </a:spcBef>
            </a:pPr>
            <a:r>
              <a:rPr lang="en-US" dirty="0"/>
              <a:t>Starts with quantity equation</a:t>
            </a:r>
          </a:p>
          <a:p>
            <a:pPr eaLnBrk="1" hangingPunct="1">
              <a:spcBef>
                <a:spcPct val="60000"/>
              </a:spcBef>
            </a:pPr>
            <a:r>
              <a:rPr lang="en-US" dirty="0"/>
              <a:t>Assumes </a:t>
            </a:r>
            <a:r>
              <a:rPr lang="en-US" b="1" i="1" dirty="0"/>
              <a:t>V</a:t>
            </a:r>
            <a:r>
              <a:rPr lang="en-US" dirty="0"/>
              <a:t> is constant &amp; exogenous:</a:t>
            </a:r>
          </a:p>
          <a:p>
            <a:pPr eaLnBrk="1" hangingPunct="1">
              <a:spcBef>
                <a:spcPct val="60000"/>
              </a:spcBef>
              <a:buFont typeface="Wingdings" pitchFamily="2" charset="2"/>
              <a:buNone/>
            </a:pPr>
            <a:r>
              <a:rPr lang="en-US" dirty="0"/>
              <a:t>Then, quantity equation becomes:</a:t>
            </a:r>
          </a:p>
        </p:txBody>
      </p:sp>
      <p:graphicFrame>
        <p:nvGraphicFramePr>
          <p:cNvPr id="61444" name="Object 2"/>
          <p:cNvGraphicFramePr>
            <a:graphicFrameLocks noChangeAspect="1"/>
          </p:cNvGraphicFramePr>
          <p:nvPr>
            <p:extLst/>
          </p:nvPr>
        </p:nvGraphicFramePr>
        <p:xfrm>
          <a:off x="6843486" y="2090511"/>
          <a:ext cx="1127125" cy="577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17" name="Equation" r:id="rId4" imgW="469800" imgH="241200" progId="Equation.DSMT4">
                  <p:embed/>
                </p:oleObj>
              </mc:Choice>
              <mc:Fallback>
                <p:oleObj name="Equation" r:id="rId4" imgW="469800" imgH="2412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43486" y="2090511"/>
                        <a:ext cx="1127125" cy="577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446" name="Object 3"/>
          <p:cNvGraphicFramePr>
            <a:graphicFrameLocks noChangeAspect="1"/>
          </p:cNvGraphicFramePr>
          <p:nvPr>
            <p:extLst/>
          </p:nvPr>
        </p:nvGraphicFramePr>
        <p:xfrm>
          <a:off x="2651125" y="3817113"/>
          <a:ext cx="3290888" cy="665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18" name="Equation" r:id="rId6" imgW="1193760" imgH="241200" progId="Equation.DSMT4">
                  <p:embed/>
                </p:oleObj>
              </mc:Choice>
              <mc:Fallback>
                <p:oleObj name="Equation" r:id="rId6" imgW="1193760" imgH="2412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51125" y="3817113"/>
                        <a:ext cx="3290888" cy="665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58630509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14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14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61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614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61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8" grpId="0" build="p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/>
              <a:t>The quantity theory of money</a:t>
            </a:r>
            <a:r>
              <a:rPr lang="en-US" sz="2700" i="1" dirty="0"/>
              <a:t> </a:t>
            </a:r>
            <a:r>
              <a:rPr lang="en-US" sz="2800" i="1" dirty="0"/>
              <a:t>(continued)</a:t>
            </a:r>
            <a:endParaRPr lang="en-US" sz="2700" i="1" dirty="0"/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35000" y="2055813"/>
            <a:ext cx="7823200" cy="4283075"/>
          </a:xfrm>
        </p:spPr>
        <p:txBody>
          <a:bodyPr/>
          <a:lstStyle/>
          <a:p>
            <a:pPr marL="0" indent="0" eaLnBrk="1" hangingPunct="1">
              <a:spcBef>
                <a:spcPct val="40000"/>
              </a:spcBef>
              <a:buClr>
                <a:srgbClr val="CC0000"/>
              </a:buClr>
              <a:buFont typeface="Wingdings" pitchFamily="2" charset="2"/>
              <a:buNone/>
            </a:pPr>
            <a:r>
              <a:rPr lang="en-US" sz="2700" dirty="0"/>
              <a:t>How the price level is determined:</a:t>
            </a:r>
          </a:p>
          <a:p>
            <a:pPr marL="404813" lvl="1" indent="-290513" eaLnBrk="1" hangingPunct="1">
              <a:lnSpc>
                <a:spcPct val="105000"/>
              </a:lnSpc>
              <a:spcBef>
                <a:spcPct val="40000"/>
              </a:spcBef>
              <a:buClr>
                <a:srgbClr val="008000"/>
              </a:buClr>
            </a:pPr>
            <a:r>
              <a:rPr lang="en-US" dirty="0"/>
              <a:t>With </a:t>
            </a:r>
            <a:r>
              <a:rPr lang="en-US" b="1" i="1" dirty="0"/>
              <a:t>V</a:t>
            </a:r>
            <a:r>
              <a:rPr lang="en-US" dirty="0"/>
              <a:t> constant, the money supply determines nominal GDP (</a:t>
            </a:r>
            <a:r>
              <a:rPr lang="en-US" b="1" i="1" dirty="0"/>
              <a:t>P</a:t>
            </a:r>
            <a:r>
              <a:rPr lang="en-US" b="1" i="1" dirty="0">
                <a:solidFill>
                  <a:srgbClr val="000000"/>
                </a:solidFill>
              </a:rPr>
              <a:t> </a:t>
            </a:r>
            <a:r>
              <a:rPr lang="en-US" b="1" dirty="0">
                <a:solidFill>
                  <a:srgbClr val="000000"/>
                </a:solidFill>
                <a:latin typeface="Times New Roman"/>
                <a:ea typeface="ＭＳ ゴシック"/>
                <a:cs typeface="Times New Roman"/>
              </a:rPr>
              <a:t>× </a:t>
            </a:r>
            <a:r>
              <a:rPr lang="en-US" b="1" i="1" dirty="0"/>
              <a:t>Y </a:t>
            </a:r>
            <a:r>
              <a:rPr lang="en-US" dirty="0"/>
              <a:t>).</a:t>
            </a:r>
          </a:p>
          <a:p>
            <a:pPr marL="404813" lvl="1" indent="-290513" eaLnBrk="1" hangingPunct="1">
              <a:lnSpc>
                <a:spcPct val="105000"/>
              </a:lnSpc>
              <a:spcBef>
                <a:spcPct val="40000"/>
              </a:spcBef>
              <a:buClr>
                <a:srgbClr val="008000"/>
              </a:buClr>
            </a:pPr>
            <a:r>
              <a:rPr lang="en-US" dirty="0"/>
              <a:t>Real GDP is determined by the economy’s supplies of </a:t>
            </a:r>
            <a:r>
              <a:rPr lang="en-US" b="1" i="1" dirty="0"/>
              <a:t>K</a:t>
            </a:r>
            <a:r>
              <a:rPr lang="en-US" dirty="0"/>
              <a:t> and </a:t>
            </a:r>
            <a:r>
              <a:rPr lang="en-US" b="1" i="1" dirty="0"/>
              <a:t>L</a:t>
            </a:r>
            <a:r>
              <a:rPr lang="en-US" dirty="0"/>
              <a:t> and the production function (Chapter 3).</a:t>
            </a:r>
          </a:p>
          <a:p>
            <a:pPr marL="404813" lvl="1" indent="-290513" eaLnBrk="1" hangingPunct="1">
              <a:lnSpc>
                <a:spcPct val="105000"/>
              </a:lnSpc>
              <a:spcBef>
                <a:spcPct val="40000"/>
              </a:spcBef>
              <a:buClr>
                <a:srgbClr val="008000"/>
              </a:buClr>
            </a:pPr>
            <a:r>
              <a:rPr lang="en-US" dirty="0"/>
              <a:t>The price level is </a:t>
            </a:r>
            <a:br>
              <a:rPr lang="en-US" dirty="0"/>
            </a:br>
            <a:r>
              <a:rPr lang="en-US" b="1" i="1" dirty="0"/>
              <a:t>P</a:t>
            </a:r>
            <a:r>
              <a:rPr lang="en-US" dirty="0"/>
              <a:t> = (nominal GDP)/(real GDP).</a:t>
            </a:r>
          </a:p>
        </p:txBody>
      </p:sp>
      <p:graphicFrame>
        <p:nvGraphicFramePr>
          <p:cNvPr id="38916" name="Object 2"/>
          <p:cNvGraphicFramePr>
            <a:graphicFrameLocks noChangeAspect="1"/>
          </p:cNvGraphicFramePr>
          <p:nvPr>
            <p:extLst/>
          </p:nvPr>
        </p:nvGraphicFramePr>
        <p:xfrm>
          <a:off x="2860675" y="1233488"/>
          <a:ext cx="3194050" cy="646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30" name="Equation" r:id="rId4" imgW="1193760" imgH="241200" progId="Equation.DSMT4">
                  <p:embed/>
                </p:oleObj>
              </mc:Choice>
              <mc:Fallback>
                <p:oleObj name="Equation" r:id="rId4" imgW="1193760" imgH="2412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60675" y="1233488"/>
                        <a:ext cx="3194050" cy="6461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20131736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34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34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34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34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1" grpId="0" build="p" bldLvl="2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/>
              <a:t>The quantity theory of money</a:t>
            </a:r>
            <a:r>
              <a:rPr lang="en-US" sz="2700" i="1" dirty="0"/>
              <a:t> </a:t>
            </a:r>
            <a:r>
              <a:rPr lang="en-US" sz="2800" i="1" dirty="0"/>
              <a:t>(continued)</a:t>
            </a:r>
            <a:endParaRPr lang="en-US" sz="2700" i="1" dirty="0"/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69913" y="1420813"/>
            <a:ext cx="7813675" cy="2133600"/>
          </a:xfrm>
        </p:spPr>
        <p:txBody>
          <a:bodyPr/>
          <a:lstStyle/>
          <a:p>
            <a:pPr eaLnBrk="1" hangingPunct="1"/>
            <a:r>
              <a:rPr lang="en-US" sz="2700" i="1" dirty="0"/>
              <a:t>Recall from Chapter 2: </a:t>
            </a:r>
            <a:br>
              <a:rPr lang="en-US" sz="2700" i="1" dirty="0"/>
            </a:br>
            <a:r>
              <a:rPr lang="en-US" sz="2700" dirty="0"/>
              <a:t>The growth rate of a product equals </a:t>
            </a:r>
            <a:br>
              <a:rPr lang="en-US" sz="2700" dirty="0"/>
            </a:br>
            <a:r>
              <a:rPr lang="en-US" sz="2700" dirty="0"/>
              <a:t>the sum of the growth rates. </a:t>
            </a:r>
          </a:p>
          <a:p>
            <a:pPr eaLnBrk="1" hangingPunct="1"/>
            <a:r>
              <a:rPr lang="en-US" sz="2700" dirty="0"/>
              <a:t>The quantity equation in growth rates:</a:t>
            </a:r>
          </a:p>
        </p:txBody>
      </p:sp>
      <p:graphicFrame>
        <p:nvGraphicFramePr>
          <p:cNvPr id="65540" name="Object 2"/>
          <p:cNvGraphicFramePr>
            <a:graphicFrameLocks noChangeAspect="1"/>
          </p:cNvGraphicFramePr>
          <p:nvPr/>
        </p:nvGraphicFramePr>
        <p:xfrm>
          <a:off x="2443163" y="3532188"/>
          <a:ext cx="3581400" cy="844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5" name="Equation" r:id="rId4" imgW="1675673" imgH="393529" progId="Equation.DSMT4">
                  <p:embed/>
                </p:oleObj>
              </mc:Choice>
              <mc:Fallback>
                <p:oleObj name="Equation" r:id="rId4" imgW="1675673" imgH="393529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43163" y="3532188"/>
                        <a:ext cx="3581400" cy="8445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2930525" y="4392613"/>
            <a:ext cx="5764213" cy="1765300"/>
            <a:chOff x="1832" y="2592"/>
            <a:chExt cx="3631" cy="1112"/>
          </a:xfrm>
        </p:grpSpPr>
        <p:sp>
          <p:nvSpPr>
            <p:cNvPr id="39942" name="Line 6"/>
            <p:cNvSpPr>
              <a:spLocks noChangeShapeType="1"/>
            </p:cNvSpPr>
            <p:nvPr/>
          </p:nvSpPr>
          <p:spPr bwMode="auto">
            <a:xfrm>
              <a:off x="2400" y="2592"/>
              <a:ext cx="192" cy="33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graphicFrame>
          <p:nvGraphicFramePr>
            <p:cNvPr id="39943" name="Object 3"/>
            <p:cNvGraphicFramePr>
              <a:graphicFrameLocks noChangeAspect="1"/>
            </p:cNvGraphicFramePr>
            <p:nvPr/>
          </p:nvGraphicFramePr>
          <p:xfrm>
            <a:off x="1832" y="2897"/>
            <a:ext cx="3631" cy="80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266" name="Equation" r:id="rId6" imgW="2743200" imgH="609600" progId="Equation.DSMT4">
                    <p:embed/>
                  </p:oleObj>
                </mc:Choice>
                <mc:Fallback>
                  <p:oleObj name="Equation" r:id="rId6" imgW="2743200" imgH="609600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832" y="2897"/>
                          <a:ext cx="3631" cy="807"/>
                        </a:xfrm>
                        <a:prstGeom prst="rect">
                          <a:avLst/>
                        </a:prstGeom>
                        <a:solidFill>
                          <a:srgbClr val="FFFFCC"/>
                        </a:solidFill>
                        <a:ln>
                          <a:noFill/>
                        </a:ln>
                        <a:effectLst/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  <p:extLst>
      <p:ext uri="{BB962C8B-B14F-4D97-AF65-F5344CB8AC3E}">
        <p14:creationId xmlns:p14="http://schemas.microsoft.com/office/powerpoint/2010/main" val="1312194688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65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65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" dur="500"/>
                                        <p:tgtEl>
                                          <p:spTgt spid="65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8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39" grpId="0" build="p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/>
              <a:t>The quantity theory of money</a:t>
            </a:r>
            <a:r>
              <a:rPr lang="en-US" sz="2700" i="1" dirty="0"/>
              <a:t> </a:t>
            </a:r>
            <a:r>
              <a:rPr lang="en-US" sz="2800" i="1" dirty="0"/>
              <a:t>(continued)</a:t>
            </a:r>
            <a:endParaRPr lang="en-US" sz="2700" i="1" dirty="0"/>
          </a:p>
        </p:txBody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61975" y="1552575"/>
            <a:ext cx="4489450" cy="1038225"/>
          </a:xfrm>
        </p:spPr>
        <p:txBody>
          <a:bodyPr/>
          <a:lstStyle/>
          <a:p>
            <a:pPr marL="0" indent="0" eaLnBrk="1" hangingPunct="1">
              <a:lnSpc>
                <a:spcPct val="110000"/>
              </a:lnSpc>
              <a:buClr>
                <a:srgbClr val="66FF66"/>
              </a:buClr>
              <a:buNone/>
            </a:pPr>
            <a:r>
              <a:rPr lang="en-US" sz="3200" i="1" dirty="0">
                <a:latin typeface="Times New Roman"/>
                <a:ea typeface="Lucida Grande"/>
                <a:cs typeface="Times New Roman"/>
              </a:rPr>
              <a:t>π</a:t>
            </a:r>
            <a:r>
              <a:rPr lang="en-US" sz="2700" dirty="0">
                <a:sym typeface="Symbol" pitchFamily="18" charset="2"/>
              </a:rPr>
              <a:t> (Greek letter </a:t>
            </a:r>
            <a:r>
              <a:rPr lang="en-US" sz="2700" i="1" dirty="0">
                <a:sym typeface="Symbol" pitchFamily="18" charset="2"/>
              </a:rPr>
              <a:t>pi</a:t>
            </a:r>
            <a:r>
              <a:rPr lang="en-US" sz="1100" i="1" dirty="0">
                <a:sym typeface="Symbol" pitchFamily="18" charset="2"/>
              </a:rPr>
              <a:t> </a:t>
            </a:r>
            <a:r>
              <a:rPr lang="en-US" sz="2700" dirty="0">
                <a:sym typeface="Symbol" pitchFamily="18" charset="2"/>
              </a:rPr>
              <a:t>) </a:t>
            </a:r>
            <a:br>
              <a:rPr lang="en-US" sz="2700" dirty="0">
                <a:sym typeface="Symbol" pitchFamily="18" charset="2"/>
              </a:rPr>
            </a:br>
            <a:r>
              <a:rPr lang="en-US" sz="2700" dirty="0">
                <a:sym typeface="Symbol" pitchFamily="18" charset="2"/>
              </a:rPr>
              <a:t>denotes the inflation rate:</a:t>
            </a:r>
            <a:endParaRPr lang="en-US" sz="2700" dirty="0"/>
          </a:p>
        </p:txBody>
      </p:sp>
      <p:graphicFrame>
        <p:nvGraphicFramePr>
          <p:cNvPr id="67588" name="Object 2"/>
          <p:cNvGraphicFramePr>
            <a:graphicFrameLocks noChangeAspect="1"/>
          </p:cNvGraphicFramePr>
          <p:nvPr/>
        </p:nvGraphicFramePr>
        <p:xfrm>
          <a:off x="4921250" y="3000375"/>
          <a:ext cx="2646363" cy="831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00" name="Equation" r:id="rId4" imgW="1256755" imgH="393529" progId="Equation.DSMT4">
                  <p:embed/>
                </p:oleObj>
              </mc:Choice>
              <mc:Fallback>
                <p:oleObj name="Equation" r:id="rId4" imgW="1256755" imgH="393529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21250" y="3000375"/>
                        <a:ext cx="2646363" cy="831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7589" name="Object 3"/>
          <p:cNvGraphicFramePr>
            <a:graphicFrameLocks noChangeAspect="1"/>
          </p:cNvGraphicFramePr>
          <p:nvPr/>
        </p:nvGraphicFramePr>
        <p:xfrm>
          <a:off x="5429250" y="1698625"/>
          <a:ext cx="1519238" cy="946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01" name="Equation" r:id="rId6" imgW="634725" imgH="393529" progId="Equation.DSMT4">
                  <p:embed/>
                </p:oleObj>
              </mc:Choice>
              <mc:Fallback>
                <p:oleObj name="Equation" r:id="rId6" imgW="634725" imgH="393529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29250" y="1698625"/>
                        <a:ext cx="1519238" cy="946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7590" name="Object 4"/>
          <p:cNvGraphicFramePr>
            <a:graphicFrameLocks noChangeAspect="1"/>
          </p:cNvGraphicFramePr>
          <p:nvPr>
            <p:extLst/>
          </p:nvPr>
        </p:nvGraphicFramePr>
        <p:xfrm>
          <a:off x="4845050" y="4306888"/>
          <a:ext cx="2706688" cy="1173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02" name="Equation" r:id="rId8" imgW="1104900" imgH="419100" progId="Equation.DSMT4">
                  <p:embed/>
                </p:oleObj>
              </mc:Choice>
              <mc:Fallback>
                <p:oleObj name="Equation" r:id="rId8" imgW="1104900" imgH="4191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 l="-3999" t="-11620" r="-3999" b="-11620"/>
                      <a:stretch>
                        <a:fillRect/>
                      </a:stretch>
                    </p:blipFill>
                    <p:spPr bwMode="auto">
                      <a:xfrm>
                        <a:off x="4845050" y="4306888"/>
                        <a:ext cx="2706688" cy="1173162"/>
                      </a:xfrm>
                      <a:prstGeom prst="rect">
                        <a:avLst/>
                      </a:prstGeom>
                      <a:solidFill>
                        <a:srgbClr val="FFFFCC"/>
                      </a:solidFill>
                      <a:ln>
                        <a:noFill/>
                      </a:ln>
                      <a:effectLst>
                        <a:outerShdw dist="107763" dir="2700000" algn="ctr" rotWithShape="0">
                          <a:srgbClr val="808080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7591" name="Rectangle 7"/>
          <p:cNvSpPr>
            <a:spLocks noChangeArrowheads="1"/>
          </p:cNvSpPr>
          <p:nvPr/>
        </p:nvSpPr>
        <p:spPr bwMode="auto">
          <a:xfrm>
            <a:off x="561975" y="2873375"/>
            <a:ext cx="35814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05000"/>
              </a:lnSpc>
              <a:spcBef>
                <a:spcPct val="45000"/>
              </a:spcBef>
              <a:buClr>
                <a:srgbClr val="66FF66"/>
              </a:buClr>
              <a:buSzPct val="120000"/>
              <a:buFont typeface="Wingdings" pitchFamily="2" charset="2"/>
              <a:buNone/>
            </a:pPr>
            <a:r>
              <a:rPr lang="en-US" sz="2700" dirty="0"/>
              <a:t>The result from the </a:t>
            </a:r>
            <a:br>
              <a:rPr lang="en-US" sz="2700" dirty="0"/>
            </a:br>
            <a:r>
              <a:rPr lang="en-US" sz="2700" dirty="0"/>
              <a:t>preceding slide:</a:t>
            </a:r>
          </a:p>
        </p:txBody>
      </p:sp>
      <p:sp>
        <p:nvSpPr>
          <p:cNvPr id="67592" name="Rectangle 8"/>
          <p:cNvSpPr>
            <a:spLocks noChangeArrowheads="1"/>
          </p:cNvSpPr>
          <p:nvPr/>
        </p:nvSpPr>
        <p:spPr bwMode="auto">
          <a:xfrm>
            <a:off x="612775" y="4310063"/>
            <a:ext cx="28956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05000"/>
              </a:lnSpc>
              <a:spcBef>
                <a:spcPct val="45000"/>
              </a:spcBef>
              <a:buClr>
                <a:srgbClr val="66FF66"/>
              </a:buClr>
              <a:buSzPct val="120000"/>
            </a:pPr>
            <a:r>
              <a:rPr lang="en-US" sz="2700" dirty="0"/>
              <a:t>Solve this result </a:t>
            </a:r>
            <a:br>
              <a:rPr lang="en-US" sz="2700" dirty="0"/>
            </a:br>
            <a:r>
              <a:rPr lang="en-US" sz="2700" dirty="0"/>
              <a:t>for </a:t>
            </a:r>
            <a:r>
              <a:rPr lang="en-US" sz="3200" i="1" kern="0" dirty="0">
                <a:solidFill>
                  <a:srgbClr val="000000"/>
                </a:solidFill>
                <a:latin typeface="Times New Roman"/>
                <a:ea typeface="Lucida Grande"/>
                <a:cs typeface="Times New Roman"/>
              </a:rPr>
              <a:t>π</a:t>
            </a:r>
            <a:r>
              <a:rPr lang="en-US" sz="2700" dirty="0">
                <a:sym typeface="Symbol" pitchFamily="18" charset="2"/>
              </a:rPr>
              <a:t>:</a:t>
            </a:r>
            <a:endParaRPr lang="en-US" sz="2700" dirty="0"/>
          </a:p>
        </p:txBody>
      </p:sp>
    </p:spTree>
    <p:extLst>
      <p:ext uri="{BB962C8B-B14F-4D97-AF65-F5344CB8AC3E}">
        <p14:creationId xmlns:p14="http://schemas.microsoft.com/office/powerpoint/2010/main" val="1874177970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675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67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500"/>
                                        <p:tgtEl>
                                          <p:spTgt spid="67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8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0" dur="500"/>
                                        <p:tgtEl>
                                          <p:spTgt spid="67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5" dur="500"/>
                                        <p:tgtEl>
                                          <p:spTgt spid="675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7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7" grpId="0" build="p" autoUpdateAnimBg="0"/>
      <p:bldP spid="67591" grpId="0" autoUpdateAnimBg="0"/>
      <p:bldP spid="67592" grpId="0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/>
              <a:t>The quantity theory of money</a:t>
            </a:r>
            <a:r>
              <a:rPr lang="en-US" sz="2700" i="1" dirty="0"/>
              <a:t> </a:t>
            </a:r>
            <a:r>
              <a:rPr lang="en-US" sz="2800" i="1" dirty="0"/>
              <a:t>(continued)</a:t>
            </a:r>
            <a:endParaRPr lang="en-US" sz="2700" i="1" dirty="0"/>
          </a:p>
        </p:txBody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84188" y="2724150"/>
            <a:ext cx="7731125" cy="2597150"/>
          </a:xfrm>
        </p:spPr>
        <p:txBody>
          <a:bodyPr/>
          <a:lstStyle/>
          <a:p>
            <a:pPr eaLnBrk="1" hangingPunct="1">
              <a:spcBef>
                <a:spcPct val="50000"/>
              </a:spcBef>
            </a:pPr>
            <a:r>
              <a:rPr lang="en-US" sz="2700" dirty="0"/>
              <a:t>Normal economic growth requires a certain amount of money supply growth to facilitate the growth in transactions. </a:t>
            </a:r>
          </a:p>
          <a:p>
            <a:pPr eaLnBrk="1" hangingPunct="1">
              <a:spcBef>
                <a:spcPct val="50000"/>
              </a:spcBef>
            </a:pPr>
            <a:r>
              <a:rPr lang="en-US" sz="2700" dirty="0"/>
              <a:t>Money growth in excess of this amount leads to inflation. </a:t>
            </a:r>
          </a:p>
        </p:txBody>
      </p:sp>
      <p:graphicFrame>
        <p:nvGraphicFramePr>
          <p:cNvPr id="41988" name="Object 2"/>
          <p:cNvGraphicFramePr>
            <a:graphicFrameLocks noChangeAspect="1"/>
          </p:cNvGraphicFramePr>
          <p:nvPr/>
        </p:nvGraphicFramePr>
        <p:xfrm>
          <a:off x="3048000" y="1250950"/>
          <a:ext cx="2819400" cy="1109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02" name="Equation" r:id="rId4" imgW="1143000" imgH="393700" progId="Equation.DSMT4">
                  <p:embed/>
                </p:oleObj>
              </mc:Choice>
              <mc:Fallback>
                <p:oleObj name="Equation" r:id="rId4" imgW="1143000" imgH="3937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-3999" t="-11620" r="-3999" b="-11620"/>
                      <a:stretch>
                        <a:fillRect/>
                      </a:stretch>
                    </p:blipFill>
                    <p:spPr bwMode="auto">
                      <a:xfrm>
                        <a:off x="3048000" y="1250950"/>
                        <a:ext cx="2819400" cy="1109663"/>
                      </a:xfrm>
                      <a:prstGeom prst="rect">
                        <a:avLst/>
                      </a:prstGeom>
                      <a:solidFill>
                        <a:srgbClr val="FFFFCC"/>
                      </a:solidFill>
                      <a:ln>
                        <a:noFill/>
                      </a:ln>
                      <a:effectLst>
                        <a:outerShdw dist="107763" dir="2700000" algn="ctr" rotWithShape="0">
                          <a:srgbClr val="808080"/>
                        </a:outerShdw>
                      </a:effectLst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33052602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9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96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5" grpId="0" build="p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/>
              <a:t>The quantity theory of money</a:t>
            </a:r>
            <a:r>
              <a:rPr lang="en-US" sz="2700" i="1" dirty="0"/>
              <a:t> </a:t>
            </a:r>
            <a:r>
              <a:rPr lang="en-US" sz="2800" i="1" dirty="0"/>
              <a:t>(continued)</a:t>
            </a:r>
            <a:endParaRPr lang="en-US" sz="2700" i="1" dirty="0"/>
          </a:p>
        </p:txBody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74675" y="2608263"/>
            <a:ext cx="7897813" cy="1484312"/>
          </a:xfrm>
          <a:noFill/>
        </p:spPr>
        <p:txBody>
          <a:bodyPr/>
          <a:lstStyle/>
          <a:p>
            <a:pPr marL="0" indent="0" eaLnBrk="1" hangingPunct="1">
              <a:lnSpc>
                <a:spcPct val="115000"/>
              </a:lnSpc>
              <a:buClr>
                <a:schemeClr val="accent1"/>
              </a:buClr>
              <a:buNone/>
            </a:pPr>
            <a:r>
              <a:rPr lang="en-US" dirty="0">
                <a:latin typeface="Times New Roman"/>
                <a:ea typeface="Lucida Grande"/>
                <a:cs typeface="Times New Roman"/>
              </a:rPr>
              <a:t>Δ</a:t>
            </a:r>
            <a:r>
              <a:rPr lang="en-US" sz="2700" b="1" i="1" dirty="0">
                <a:sym typeface="Symbol" pitchFamily="18" charset="2"/>
              </a:rPr>
              <a:t>Y</a:t>
            </a:r>
            <a:r>
              <a:rPr lang="en-US" sz="2700" i="1" dirty="0">
                <a:sym typeface="Symbol" pitchFamily="18" charset="2"/>
              </a:rPr>
              <a:t>/</a:t>
            </a:r>
            <a:r>
              <a:rPr lang="en-US" sz="2700" b="1" i="1" dirty="0">
                <a:sym typeface="Symbol" pitchFamily="18" charset="2"/>
              </a:rPr>
              <a:t>Y</a:t>
            </a:r>
            <a:r>
              <a:rPr lang="en-US" sz="2700" dirty="0"/>
              <a:t> depends on growth in the factors of </a:t>
            </a:r>
            <a:br>
              <a:rPr lang="en-US" sz="2700" dirty="0"/>
            </a:br>
            <a:r>
              <a:rPr lang="en-US" sz="2700" dirty="0"/>
              <a:t>production and on technological progress </a:t>
            </a:r>
            <a:br>
              <a:rPr lang="en-US" sz="2700" dirty="0"/>
            </a:br>
            <a:r>
              <a:rPr lang="en-US" sz="2400" dirty="0"/>
              <a:t>(all of which we take as given, for now)</a:t>
            </a:r>
            <a:r>
              <a:rPr lang="en-US" sz="2700" dirty="0"/>
              <a:t>.</a:t>
            </a:r>
          </a:p>
        </p:txBody>
      </p:sp>
      <p:graphicFrame>
        <p:nvGraphicFramePr>
          <p:cNvPr id="43012" name="Object 2"/>
          <p:cNvGraphicFramePr>
            <a:graphicFrameLocks noChangeAspect="1"/>
          </p:cNvGraphicFramePr>
          <p:nvPr>
            <p:extLst/>
          </p:nvPr>
        </p:nvGraphicFramePr>
        <p:xfrm>
          <a:off x="3048000" y="1250950"/>
          <a:ext cx="2819400" cy="1109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26" name="Equation" r:id="rId4" imgW="1143000" imgH="393700" progId="Equation.DSMT4">
                  <p:embed/>
                </p:oleObj>
              </mc:Choice>
              <mc:Fallback>
                <p:oleObj name="Equation" r:id="rId4" imgW="1143000" imgH="3937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-3999" t="-11620" r="-3999" b="-11620"/>
                      <a:stretch>
                        <a:fillRect/>
                      </a:stretch>
                    </p:blipFill>
                    <p:spPr bwMode="auto">
                      <a:xfrm>
                        <a:off x="3048000" y="1250950"/>
                        <a:ext cx="2819400" cy="1109663"/>
                      </a:xfrm>
                      <a:prstGeom prst="rect">
                        <a:avLst/>
                      </a:prstGeom>
                      <a:solidFill>
                        <a:srgbClr val="FFFFCC"/>
                      </a:solidFill>
                      <a:ln>
                        <a:noFill/>
                      </a:ln>
                      <a:effectLst>
                        <a:outerShdw dist="107763" dir="2700000" algn="ctr" rotWithShape="0">
                          <a:srgbClr val="808080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1685" name="Text Box 5"/>
          <p:cNvSpPr txBox="1">
            <a:spLocks noChangeArrowheads="1"/>
          </p:cNvSpPr>
          <p:nvPr/>
        </p:nvSpPr>
        <p:spPr bwMode="auto">
          <a:xfrm>
            <a:off x="1497720" y="4244975"/>
            <a:ext cx="6404140" cy="1984375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Bef>
                <a:spcPct val="45000"/>
              </a:spcBef>
              <a:buClr>
                <a:schemeClr val="accent1"/>
              </a:buClr>
              <a:buSzPct val="90000"/>
              <a:defRPr/>
            </a:pPr>
            <a:r>
              <a:rPr lang="en-US" sz="2700" i="1" dirty="0">
                <a:cs typeface="+mn-cs"/>
              </a:rPr>
              <a:t>Hence, the quantity theory predicts </a:t>
            </a:r>
            <a:br>
              <a:rPr lang="en-US" sz="2700" i="1" dirty="0">
                <a:cs typeface="+mn-cs"/>
              </a:rPr>
            </a:br>
            <a:r>
              <a:rPr lang="en-US" sz="2700" i="1" dirty="0">
                <a:cs typeface="+mn-cs"/>
              </a:rPr>
              <a:t>a one-for-one relation between </a:t>
            </a:r>
            <a:br>
              <a:rPr lang="en-US" sz="2700" i="1" dirty="0">
                <a:cs typeface="+mn-cs"/>
              </a:rPr>
            </a:br>
            <a:r>
              <a:rPr lang="en-US" sz="2700" i="1" dirty="0">
                <a:cs typeface="+mn-cs"/>
              </a:rPr>
              <a:t>changes in the money growth rate and </a:t>
            </a:r>
            <a:br>
              <a:rPr lang="en-US" sz="2700" i="1" dirty="0">
                <a:cs typeface="+mn-cs"/>
              </a:rPr>
            </a:br>
            <a:r>
              <a:rPr lang="en-US" sz="2700" i="1" dirty="0">
                <a:cs typeface="+mn-cs"/>
              </a:rPr>
              <a:t>changes in the inflation rate. </a:t>
            </a:r>
            <a:endParaRPr lang="en-US" sz="2400" dirty="0"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4848729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1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1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3" grpId="0" build="p" bldLvl="2" autoUpdateAnimBg="0"/>
      <p:bldP spid="71685" grpId="0" animBg="1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>
          <a:xfrm>
            <a:off x="466725" y="357188"/>
            <a:ext cx="8245475" cy="1052512"/>
          </a:xfrm>
        </p:spPr>
        <p:txBody>
          <a:bodyPr/>
          <a:lstStyle/>
          <a:p>
            <a:pPr eaLnBrk="1" hangingPunct="1"/>
            <a:r>
              <a:rPr lang="en-US" sz="3200" dirty="0"/>
              <a:t>Confronting the quantity theory with data</a:t>
            </a:r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76250" y="1525588"/>
            <a:ext cx="8210550" cy="4484687"/>
          </a:xfrm>
        </p:spPr>
        <p:txBody>
          <a:bodyPr/>
          <a:lstStyle/>
          <a:p>
            <a:pPr marL="0" indent="0" eaLnBrk="1" hangingPunct="1">
              <a:spcBef>
                <a:spcPct val="50000"/>
              </a:spcBef>
              <a:buFont typeface="Wingdings" pitchFamily="2" charset="2"/>
              <a:buNone/>
            </a:pPr>
            <a:r>
              <a:rPr lang="en-US" dirty="0"/>
              <a:t>The quantity theory of money implies:</a:t>
            </a:r>
          </a:p>
          <a:p>
            <a:pPr marL="688975" lvl="1" indent="-398463" eaLnBrk="1" hangingPunct="1">
              <a:lnSpc>
                <a:spcPct val="105000"/>
              </a:lnSpc>
              <a:spcBef>
                <a:spcPct val="50000"/>
              </a:spcBef>
              <a:buFont typeface="Wingdings" pitchFamily="2" charset="2"/>
              <a:buNone/>
            </a:pPr>
            <a:r>
              <a:rPr lang="en-US" sz="2800" b="1" dirty="0">
                <a:solidFill>
                  <a:srgbClr val="CC6600"/>
                </a:solidFill>
              </a:rPr>
              <a:t>1.	</a:t>
            </a:r>
            <a:r>
              <a:rPr lang="en-US" sz="2800" dirty="0"/>
              <a:t>Countries with higher money growth rates </a:t>
            </a:r>
            <a:br>
              <a:rPr lang="en-US" sz="2800" dirty="0"/>
            </a:br>
            <a:r>
              <a:rPr lang="en-US" sz="2800" dirty="0"/>
              <a:t>should have higher inflation rates.</a:t>
            </a:r>
          </a:p>
          <a:p>
            <a:pPr marL="688975" lvl="1" indent="-398463" eaLnBrk="1" hangingPunct="1">
              <a:lnSpc>
                <a:spcPct val="105000"/>
              </a:lnSpc>
              <a:spcBef>
                <a:spcPct val="50000"/>
              </a:spcBef>
              <a:buFont typeface="Wingdings" pitchFamily="2" charset="2"/>
              <a:buNone/>
            </a:pPr>
            <a:r>
              <a:rPr lang="en-US" sz="2800" b="1" dirty="0">
                <a:solidFill>
                  <a:srgbClr val="CC6600"/>
                </a:solidFill>
              </a:rPr>
              <a:t>2.	</a:t>
            </a:r>
            <a:r>
              <a:rPr lang="en-US" sz="2800" dirty="0"/>
              <a:t>The long-run trend in a country’s inflation rate should be similar to the long-run trend in the country’s money growth rate.</a:t>
            </a:r>
          </a:p>
          <a:p>
            <a:pPr marL="0" indent="0" eaLnBrk="1" hangingPunct="1">
              <a:spcBef>
                <a:spcPct val="50000"/>
              </a:spcBef>
              <a:buFont typeface="Wingdings" pitchFamily="2" charset="2"/>
              <a:buNone/>
            </a:pPr>
            <a:r>
              <a:rPr lang="en-US" i="1" dirty="0"/>
              <a:t>Are the data consistent with these implications?</a:t>
            </a:r>
          </a:p>
        </p:txBody>
      </p:sp>
    </p:spTree>
    <p:extLst>
      <p:ext uri="{BB962C8B-B14F-4D97-AF65-F5344CB8AC3E}">
        <p14:creationId xmlns:p14="http://schemas.microsoft.com/office/powerpoint/2010/main" val="741380339"/>
      </p:ext>
    </p:extLst>
  </p:cSld>
  <p:clrMapOvr>
    <a:masterClrMapping/>
  </p:clrMapOvr>
  <p:transition>
    <p:wipe dir="r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1" name="Chart 30"/>
          <p:cNvGraphicFramePr>
            <a:graphicFrameLocks noGrp="1"/>
          </p:cNvGraphicFramePr>
          <p:nvPr>
            <p:extLst/>
          </p:nvPr>
        </p:nvGraphicFramePr>
        <p:xfrm>
          <a:off x="620889" y="1016000"/>
          <a:ext cx="8230503" cy="50830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5058" name="Title 1"/>
          <p:cNvSpPr>
            <a:spLocks noGrp="1"/>
          </p:cNvSpPr>
          <p:nvPr>
            <p:ph type="title"/>
          </p:nvPr>
        </p:nvSpPr>
        <p:spPr>
          <a:xfrm>
            <a:off x="466725" y="220772"/>
            <a:ext cx="8245475" cy="939800"/>
          </a:xfrm>
        </p:spPr>
        <p:txBody>
          <a:bodyPr/>
          <a:lstStyle/>
          <a:p>
            <a:r>
              <a:rPr lang="en-US" sz="3000" dirty="0">
                <a:solidFill>
                  <a:srgbClr val="336699"/>
                </a:solidFill>
              </a:rPr>
              <a:t>International data on inflation and </a:t>
            </a:r>
            <a:br>
              <a:rPr lang="en-US" sz="3000" dirty="0">
                <a:solidFill>
                  <a:srgbClr val="336699"/>
                </a:solidFill>
              </a:rPr>
            </a:br>
            <a:r>
              <a:rPr lang="en-US" sz="3000" dirty="0">
                <a:solidFill>
                  <a:srgbClr val="336699"/>
                </a:solidFill>
              </a:rPr>
              <a:t>money growth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0129" y="1637734"/>
            <a:ext cx="892552" cy="3548418"/>
          </a:xfrm>
          <a:prstGeom prst="rect">
            <a:avLst/>
          </a:prstGeom>
          <a:noFill/>
        </p:spPr>
        <p:txBody>
          <a:bodyPr vert="vert270">
            <a:spAutoFit/>
          </a:bodyPr>
          <a:lstStyle/>
          <a:p>
            <a:pPr algn="ctr">
              <a:defRPr/>
            </a:pPr>
            <a:r>
              <a:rPr lang="en-US" sz="2400" dirty="0">
                <a:solidFill>
                  <a:srgbClr val="000000"/>
                </a:solidFill>
              </a:rPr>
              <a:t>Inflation rate </a:t>
            </a:r>
            <a:br>
              <a:rPr lang="en-US" sz="2400" dirty="0">
                <a:solidFill>
                  <a:srgbClr val="000000"/>
                </a:solidFill>
              </a:rPr>
            </a:br>
            <a:r>
              <a:rPr lang="en-US" sz="2200" dirty="0">
                <a:solidFill>
                  <a:srgbClr val="000000"/>
                </a:solidFill>
              </a:rPr>
              <a:t>(percent)</a:t>
            </a:r>
          </a:p>
        </p:txBody>
      </p:sp>
      <p:sp>
        <p:nvSpPr>
          <p:cNvPr id="45061" name="TextBox 4"/>
          <p:cNvSpPr txBox="1">
            <a:spLocks noChangeArrowheads="1"/>
          </p:cNvSpPr>
          <p:nvPr/>
        </p:nvSpPr>
        <p:spPr bwMode="auto">
          <a:xfrm>
            <a:off x="3467100" y="5994400"/>
            <a:ext cx="3835400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US" sz="2400" dirty="0">
                <a:solidFill>
                  <a:srgbClr val="000000"/>
                </a:solidFill>
              </a:rPr>
              <a:t>Money supply growth</a:t>
            </a:r>
            <a:br>
              <a:rPr lang="en-US" sz="2400" dirty="0">
                <a:solidFill>
                  <a:srgbClr val="000000"/>
                </a:solidFill>
              </a:rPr>
            </a:br>
            <a:r>
              <a:rPr lang="en-US" sz="2200" dirty="0">
                <a:solidFill>
                  <a:srgbClr val="000000"/>
                </a:solidFill>
              </a:rPr>
              <a:t>(percent)</a:t>
            </a:r>
          </a:p>
        </p:txBody>
      </p:sp>
      <p:cxnSp>
        <p:nvCxnSpPr>
          <p:cNvPr id="14" name="Straight Connector 13"/>
          <p:cNvCxnSpPr/>
          <p:nvPr/>
        </p:nvCxnSpPr>
        <p:spPr>
          <a:xfrm flipV="1">
            <a:off x="1752600" y="5186152"/>
            <a:ext cx="6899564" cy="1385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 flipH="1" flipV="1">
            <a:off x="3632200" y="5186152"/>
            <a:ext cx="330200" cy="173248"/>
          </a:xfrm>
          <a:prstGeom prst="line">
            <a:avLst/>
          </a:prstGeom>
          <a:ln w="317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 flipV="1">
            <a:off x="4318000" y="3712952"/>
            <a:ext cx="106362" cy="846348"/>
          </a:xfrm>
          <a:prstGeom prst="line">
            <a:avLst/>
          </a:prstGeom>
          <a:ln w="317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 flipH="1" flipV="1">
            <a:off x="2060584" y="4409654"/>
            <a:ext cx="193675" cy="657646"/>
          </a:xfrm>
          <a:prstGeom prst="line">
            <a:avLst/>
          </a:prstGeom>
          <a:ln w="317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72087148"/>
      </p:ext>
    </p:extLst>
  </p:cSld>
  <p:clrMapOvr>
    <a:masterClrMapping/>
  </p:clrMapOvr>
  <p:transition>
    <p:wipe dir="r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 dirty="0">
                <a:solidFill>
                  <a:srgbClr val="336699"/>
                </a:solidFill>
              </a:rPr>
              <a:t>Canada inflation and money growth, </a:t>
            </a:r>
            <a:br>
              <a:rPr lang="en-US" sz="3600" dirty="0">
                <a:solidFill>
                  <a:srgbClr val="336699"/>
                </a:solidFill>
              </a:rPr>
            </a:br>
            <a:r>
              <a:rPr lang="en-US" sz="3200" dirty="0">
                <a:solidFill>
                  <a:srgbClr val="336699"/>
                </a:solidFill>
              </a:rPr>
              <a:t>1969</a:t>
            </a:r>
            <a:r>
              <a:rPr lang="en-US" sz="3200" dirty="0">
                <a:solidFill>
                  <a:srgbClr val="336699"/>
                </a:solidFill>
                <a:latin typeface="Arial"/>
              </a:rPr>
              <a:t>-</a:t>
            </a:r>
            <a:r>
              <a:rPr lang="en-US" sz="3200" dirty="0">
                <a:solidFill>
                  <a:srgbClr val="336699"/>
                </a:solidFill>
              </a:rPr>
              <a:t>2015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462" y="1176338"/>
            <a:ext cx="8636000" cy="5080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371850" y="1785938"/>
            <a:ext cx="1985963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M2 growth rate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2428875" y="1970604"/>
            <a:ext cx="94297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2000251" y="4471988"/>
            <a:ext cx="985838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Inflation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2043113" y="3843338"/>
            <a:ext cx="385762" cy="55721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8049132"/>
      </p:ext>
    </p:extLst>
  </p:cSld>
  <p:clrMapOvr>
    <a:masterClrMapping/>
  </p:clrMapOvr>
  <p:transition>
    <p:wipe dir="r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462" y="1123780"/>
            <a:ext cx="8636000" cy="5080000"/>
          </a:xfrm>
          <a:prstGeom prst="rect">
            <a:avLst/>
          </a:prstGeom>
        </p:spPr>
      </p:pic>
      <p:sp>
        <p:nvSpPr>
          <p:cNvPr id="52226" name="Title 1"/>
          <p:cNvSpPr>
            <a:spLocks noGrp="1"/>
          </p:cNvSpPr>
          <p:nvPr>
            <p:ph type="title"/>
          </p:nvPr>
        </p:nvSpPr>
        <p:spPr>
          <a:xfrm>
            <a:off x="466725" y="220772"/>
            <a:ext cx="8245475" cy="939800"/>
          </a:xfrm>
        </p:spPr>
        <p:txBody>
          <a:bodyPr/>
          <a:lstStyle/>
          <a:p>
            <a:pPr>
              <a:defRPr/>
            </a:pPr>
            <a:r>
              <a:rPr lang="en-US" sz="3000" dirty="0">
                <a:solidFill>
                  <a:srgbClr val="336699"/>
                </a:solidFill>
              </a:rPr>
              <a:t>Canada inflation and money growth, </a:t>
            </a:r>
            <a:br>
              <a:rPr lang="en-US" sz="3000" dirty="0">
                <a:solidFill>
                  <a:srgbClr val="336699"/>
                </a:solidFill>
              </a:rPr>
            </a:br>
            <a:r>
              <a:rPr lang="en-US" sz="2800" dirty="0">
                <a:solidFill>
                  <a:srgbClr val="336699"/>
                </a:solidFill>
              </a:rPr>
              <a:t>1969</a:t>
            </a:r>
            <a:r>
              <a:rPr lang="en-US" sz="2800" dirty="0">
                <a:solidFill>
                  <a:srgbClr val="336699"/>
                </a:solidFill>
                <a:latin typeface="Arial"/>
              </a:rPr>
              <a:t>-</a:t>
            </a:r>
            <a:r>
              <a:rPr lang="en-US" sz="2800" dirty="0">
                <a:solidFill>
                  <a:srgbClr val="336699"/>
                </a:solidFill>
              </a:rPr>
              <a:t>2015</a:t>
            </a:r>
            <a:endParaRPr lang="en-US" sz="3000" dirty="0">
              <a:solidFill>
                <a:srgbClr val="336699"/>
              </a:solidFill>
            </a:endParaRPr>
          </a:p>
        </p:txBody>
      </p:sp>
      <p:sp>
        <p:nvSpPr>
          <p:cNvPr id="11" name="Text Box 118"/>
          <p:cNvSpPr txBox="1">
            <a:spLocks noChangeArrowheads="1"/>
          </p:cNvSpPr>
          <p:nvPr/>
        </p:nvSpPr>
        <p:spPr bwMode="auto">
          <a:xfrm>
            <a:off x="3740082" y="1463505"/>
            <a:ext cx="4699000" cy="1200150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2400" i="1" dirty="0">
                <a:solidFill>
                  <a:srgbClr val="000000"/>
                </a:solidFill>
              </a:rPr>
              <a:t>Inflation and money growth </a:t>
            </a:r>
            <a:br>
              <a:rPr lang="en-US" sz="2400" i="1" dirty="0">
                <a:solidFill>
                  <a:srgbClr val="000000"/>
                </a:solidFill>
              </a:rPr>
            </a:br>
            <a:r>
              <a:rPr lang="en-US" sz="2400" i="1" dirty="0">
                <a:solidFill>
                  <a:srgbClr val="000000"/>
                </a:solidFill>
              </a:rPr>
              <a:t>have the same long-run trends, </a:t>
            </a:r>
            <a:br>
              <a:rPr lang="en-US" sz="2400" i="1" dirty="0">
                <a:solidFill>
                  <a:srgbClr val="000000"/>
                </a:solidFill>
              </a:rPr>
            </a:br>
            <a:r>
              <a:rPr lang="en-US" sz="2400" i="1" dirty="0">
                <a:solidFill>
                  <a:srgbClr val="000000"/>
                </a:solidFill>
              </a:rPr>
              <a:t>as the quantity theory predicts.</a:t>
            </a:r>
          </a:p>
        </p:txBody>
      </p:sp>
    </p:spTree>
    <p:extLst>
      <p:ext uri="{BB962C8B-B14F-4D97-AF65-F5344CB8AC3E}">
        <p14:creationId xmlns:p14="http://schemas.microsoft.com/office/powerpoint/2010/main" val="1690249563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/>
              <a:t>Inflation and interest rates</a:t>
            </a:r>
          </a:p>
        </p:txBody>
      </p:sp>
      <p:sp>
        <p:nvSpPr>
          <p:cNvPr id="880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dirty="0"/>
              <a:t>Nominal interest rate, </a:t>
            </a:r>
            <a:r>
              <a:rPr lang="en-US" b="1" i="1" dirty="0"/>
              <a:t>i</a:t>
            </a:r>
            <a:br>
              <a:rPr lang="en-US" dirty="0"/>
            </a:br>
            <a:r>
              <a:rPr lang="en-US" dirty="0"/>
              <a:t>not adjusted for inflation</a:t>
            </a:r>
          </a:p>
          <a:p>
            <a:pPr eaLnBrk="1" hangingPunct="1"/>
            <a:r>
              <a:rPr lang="en-US" dirty="0"/>
              <a:t>Real interest rate, </a:t>
            </a:r>
            <a:r>
              <a:rPr lang="en-US" b="1" i="1" dirty="0"/>
              <a:t>r</a:t>
            </a:r>
            <a:br>
              <a:rPr lang="en-US" dirty="0"/>
            </a:br>
            <a:r>
              <a:rPr lang="en-US" dirty="0"/>
              <a:t>adjusted for inflation:</a:t>
            </a:r>
            <a:br>
              <a:rPr lang="en-US" dirty="0"/>
            </a:br>
            <a:r>
              <a:rPr lang="en-US" dirty="0"/>
              <a:t>	</a:t>
            </a:r>
            <a:r>
              <a:rPr lang="en-US" b="1" i="1" dirty="0"/>
              <a:t>r</a:t>
            </a:r>
            <a:r>
              <a:rPr lang="en-US" dirty="0"/>
              <a:t> = </a:t>
            </a:r>
            <a:r>
              <a:rPr lang="en-US" b="1" i="1" dirty="0"/>
              <a:t>i</a:t>
            </a:r>
            <a:r>
              <a:rPr lang="en-US" dirty="0"/>
              <a:t> </a:t>
            </a:r>
            <a:r>
              <a:rPr lang="en-US" dirty="0">
                <a:latin typeface="Times New Roman"/>
                <a:ea typeface="ＭＳ ゴシック"/>
                <a:cs typeface="Times New Roman"/>
              </a:rPr>
              <a:t>− </a:t>
            </a:r>
            <a:r>
              <a:rPr lang="en-US" sz="3200" i="1" dirty="0">
                <a:solidFill>
                  <a:srgbClr val="000000"/>
                </a:solidFill>
                <a:latin typeface="Times New Roman"/>
                <a:ea typeface="Lucida Grande"/>
                <a:cs typeface="Times New Roman"/>
              </a:rPr>
              <a:t>π</a:t>
            </a:r>
            <a:endParaRPr lang="en-US" b="1" i="1" dirty="0">
              <a:sym typeface="Symbol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114895759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80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80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067" grpId="0" build="p" autoUpdateAnimBg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/>
              <a:t>The Fisher effect</a:t>
            </a:r>
          </a:p>
        </p:txBody>
      </p:sp>
      <p:sp>
        <p:nvSpPr>
          <p:cNvPr id="90117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dirty="0">
                <a:sym typeface="Symbol" pitchFamily="18" charset="2"/>
              </a:rPr>
              <a:t>The Fisher equation:</a:t>
            </a:r>
            <a:r>
              <a:rPr lang="en-US" dirty="0"/>
              <a:t>  </a:t>
            </a:r>
            <a:r>
              <a:rPr lang="en-US" b="1" i="1" dirty="0"/>
              <a:t>i</a:t>
            </a:r>
            <a:r>
              <a:rPr lang="en-US" dirty="0"/>
              <a:t> = </a:t>
            </a:r>
            <a:r>
              <a:rPr lang="en-US" b="1" i="1" dirty="0"/>
              <a:t>r</a:t>
            </a:r>
            <a:r>
              <a:rPr lang="en-US" dirty="0"/>
              <a:t> + </a:t>
            </a:r>
            <a:r>
              <a:rPr lang="en-US" sz="3200" i="1" dirty="0">
                <a:solidFill>
                  <a:srgbClr val="000000"/>
                </a:solidFill>
                <a:latin typeface="Times New Roman"/>
                <a:ea typeface="Lucida Grande"/>
                <a:cs typeface="Times New Roman"/>
              </a:rPr>
              <a:t>π</a:t>
            </a:r>
            <a:endParaRPr lang="en-US" b="1" i="1" dirty="0">
              <a:sym typeface="Symbol" pitchFamily="18" charset="2"/>
            </a:endParaRPr>
          </a:p>
          <a:p>
            <a:pPr eaLnBrk="1" hangingPunct="1"/>
            <a:r>
              <a:rPr lang="en-US" dirty="0">
                <a:sym typeface="Symbol" pitchFamily="18" charset="2"/>
              </a:rPr>
              <a:t>Chapter 3:  </a:t>
            </a:r>
            <a:r>
              <a:rPr lang="en-US" b="1" i="1" dirty="0">
                <a:latin typeface="Tahoma" pitchFamily="34" charset="0"/>
                <a:sym typeface="Symbol" pitchFamily="18" charset="2"/>
              </a:rPr>
              <a:t>S</a:t>
            </a:r>
            <a:r>
              <a:rPr lang="en-US" dirty="0">
                <a:sym typeface="Symbol" pitchFamily="18" charset="2"/>
              </a:rPr>
              <a:t> = </a:t>
            </a:r>
            <a:r>
              <a:rPr lang="en-US" b="1" i="1" dirty="0">
                <a:latin typeface="Tahoma" pitchFamily="34" charset="0"/>
                <a:sym typeface="Symbol" pitchFamily="18" charset="2"/>
              </a:rPr>
              <a:t>I</a:t>
            </a:r>
            <a:r>
              <a:rPr lang="en-US" dirty="0">
                <a:sym typeface="Symbol" pitchFamily="18" charset="2"/>
              </a:rPr>
              <a:t>  determines </a:t>
            </a:r>
            <a:r>
              <a:rPr lang="en-US" b="1" i="1" dirty="0">
                <a:sym typeface="Symbol" pitchFamily="18" charset="2"/>
              </a:rPr>
              <a:t>r</a:t>
            </a:r>
            <a:r>
              <a:rPr lang="en-US" sz="900" dirty="0">
                <a:sym typeface="Symbol" pitchFamily="18" charset="2"/>
              </a:rPr>
              <a:t> </a:t>
            </a:r>
            <a:r>
              <a:rPr lang="en-US" dirty="0">
                <a:sym typeface="Symbol" pitchFamily="18" charset="2"/>
              </a:rPr>
              <a:t>. </a:t>
            </a:r>
          </a:p>
          <a:p>
            <a:pPr eaLnBrk="1" hangingPunct="1"/>
            <a:r>
              <a:rPr lang="en-US" dirty="0">
                <a:sym typeface="Symbol" pitchFamily="18" charset="2"/>
              </a:rPr>
              <a:t>Hence, an increase in </a:t>
            </a:r>
            <a:r>
              <a:rPr lang="en-US" sz="3200" i="1" dirty="0">
                <a:solidFill>
                  <a:srgbClr val="000000"/>
                </a:solidFill>
                <a:latin typeface="Times New Roman"/>
                <a:ea typeface="Lucida Grande"/>
                <a:cs typeface="Times New Roman"/>
              </a:rPr>
              <a:t>π</a:t>
            </a:r>
            <a:r>
              <a:rPr lang="en-US" dirty="0">
                <a:sym typeface="Symbol" pitchFamily="18" charset="2"/>
              </a:rPr>
              <a:t> causes an equal increase in </a:t>
            </a:r>
            <a:r>
              <a:rPr lang="en-US" b="1" i="1" dirty="0">
                <a:sym typeface="Symbol" pitchFamily="18" charset="2"/>
              </a:rPr>
              <a:t>i</a:t>
            </a:r>
            <a:r>
              <a:rPr lang="en-US" dirty="0">
                <a:sym typeface="Symbol" pitchFamily="18" charset="2"/>
              </a:rPr>
              <a:t>.</a:t>
            </a:r>
          </a:p>
          <a:p>
            <a:pPr eaLnBrk="1" hangingPunct="1"/>
            <a:r>
              <a:rPr lang="en-US" dirty="0">
                <a:sym typeface="Symbol" pitchFamily="18" charset="2"/>
              </a:rPr>
              <a:t>This one-for-one relationship is called the </a:t>
            </a:r>
            <a:r>
              <a:rPr lang="en-US" b="1" dirty="0">
                <a:solidFill>
                  <a:srgbClr val="CC0000"/>
                </a:solidFill>
                <a:sym typeface="Symbol" pitchFamily="18" charset="2"/>
              </a:rPr>
              <a:t>Fisher effect</a:t>
            </a:r>
            <a:r>
              <a:rPr lang="en-US" dirty="0">
                <a:sym typeface="Symbol" pitchFamily="18" charset="2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2649293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0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01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01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01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117" grpId="0" build="p" autoUpdateAnimBg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2437" y="236538"/>
            <a:ext cx="8245475" cy="939800"/>
          </a:xfrm>
        </p:spPr>
        <p:txBody>
          <a:bodyPr>
            <a:normAutofit fontScale="90000"/>
          </a:bodyPr>
          <a:lstStyle/>
          <a:p>
            <a:r>
              <a:rPr lang="en-US" sz="3600" dirty="0">
                <a:solidFill>
                  <a:srgbClr val="336699"/>
                </a:solidFill>
              </a:rPr>
              <a:t>Canada inflation and nominal interest rates, </a:t>
            </a:r>
            <a:r>
              <a:rPr lang="en-US" sz="3200" dirty="0">
                <a:solidFill>
                  <a:srgbClr val="336699"/>
                </a:solidFill>
              </a:rPr>
              <a:t>1969</a:t>
            </a:r>
            <a:r>
              <a:rPr lang="en-US" sz="3200" dirty="0">
                <a:solidFill>
                  <a:srgbClr val="336699"/>
                </a:solidFill>
                <a:latin typeface="Arial"/>
              </a:rPr>
              <a:t>-</a:t>
            </a:r>
            <a:r>
              <a:rPr lang="en-US" sz="3200" dirty="0">
                <a:solidFill>
                  <a:srgbClr val="336699"/>
                </a:solidFill>
              </a:rPr>
              <a:t>2015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174" y="1176338"/>
            <a:ext cx="8636000" cy="5080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267866" y="1746806"/>
            <a:ext cx="2375695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Nominal interest rate</a:t>
            </a:r>
          </a:p>
        </p:txBody>
      </p:sp>
      <p:cxnSp>
        <p:nvCxnSpPr>
          <p:cNvPr id="6" name="Straight Connector 5"/>
          <p:cNvCxnSpPr/>
          <p:nvPr/>
        </p:nvCxnSpPr>
        <p:spPr>
          <a:xfrm flipV="1">
            <a:off x="3267866" y="2116138"/>
            <a:ext cx="961234" cy="36248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1814513" y="4557713"/>
            <a:ext cx="1453353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Inflation rate</a:t>
            </a:r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2614613" y="4329114"/>
            <a:ext cx="800100" cy="22859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8951537"/>
      </p:ext>
    </p:extLst>
  </p:cSld>
  <p:clrMapOvr>
    <a:masterClrMapping/>
  </p:clrMapOvr>
  <p:transition>
    <p:wipe dir="r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" name="Chart 22"/>
          <p:cNvGraphicFramePr>
            <a:graphicFrameLocks noGrp="1"/>
          </p:cNvGraphicFramePr>
          <p:nvPr>
            <p:extLst/>
          </p:nvPr>
        </p:nvGraphicFramePr>
        <p:xfrm>
          <a:off x="1684867" y="1110601"/>
          <a:ext cx="7306056" cy="53805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222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000" dirty="0">
                <a:solidFill>
                  <a:srgbClr val="336699"/>
                </a:solidFill>
              </a:rPr>
              <a:t>Inflation and nominal interest rates </a:t>
            </a:r>
            <a:br>
              <a:rPr lang="en-US" sz="3000" dirty="0">
                <a:solidFill>
                  <a:srgbClr val="336699"/>
                </a:solidFill>
              </a:rPr>
            </a:br>
            <a:r>
              <a:rPr lang="en-US" sz="3000" dirty="0">
                <a:solidFill>
                  <a:srgbClr val="336699"/>
                </a:solidFill>
              </a:rPr>
              <a:t>in 100 countries</a:t>
            </a:r>
          </a:p>
        </p:txBody>
      </p:sp>
      <p:sp>
        <p:nvSpPr>
          <p:cNvPr id="52228" name="TextBox 3"/>
          <p:cNvSpPr txBox="1">
            <a:spLocks noChangeArrowheads="1"/>
          </p:cNvSpPr>
          <p:nvPr/>
        </p:nvSpPr>
        <p:spPr bwMode="auto">
          <a:xfrm>
            <a:off x="28045" y="1395589"/>
            <a:ext cx="1738313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/>
            <a:r>
              <a:rPr lang="en-US" sz="2200" dirty="0">
                <a:solidFill>
                  <a:srgbClr val="000000"/>
                </a:solidFill>
              </a:rPr>
              <a:t>Nominal </a:t>
            </a:r>
            <a:br>
              <a:rPr lang="en-US" sz="2200" dirty="0">
                <a:solidFill>
                  <a:srgbClr val="000000"/>
                </a:solidFill>
              </a:rPr>
            </a:br>
            <a:r>
              <a:rPr lang="en-US" sz="2200" dirty="0">
                <a:solidFill>
                  <a:srgbClr val="000000"/>
                </a:solidFill>
              </a:rPr>
              <a:t>interest rate</a:t>
            </a:r>
            <a:br>
              <a:rPr lang="en-US" sz="2200" dirty="0">
                <a:solidFill>
                  <a:srgbClr val="000000"/>
                </a:solidFill>
              </a:rPr>
            </a:br>
            <a:r>
              <a:rPr lang="en-US" sz="2000" dirty="0">
                <a:solidFill>
                  <a:srgbClr val="000000"/>
                </a:solidFill>
              </a:rPr>
              <a:t>(percent)</a:t>
            </a:r>
          </a:p>
        </p:txBody>
      </p:sp>
      <p:sp>
        <p:nvSpPr>
          <p:cNvPr id="52229" name="TextBox 4"/>
          <p:cNvSpPr txBox="1">
            <a:spLocks noChangeArrowheads="1"/>
          </p:cNvSpPr>
          <p:nvPr/>
        </p:nvSpPr>
        <p:spPr bwMode="auto">
          <a:xfrm>
            <a:off x="3069519" y="6252734"/>
            <a:ext cx="4692650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US" sz="2200" dirty="0">
                <a:solidFill>
                  <a:srgbClr val="000000"/>
                </a:solidFill>
              </a:rPr>
              <a:t>Inflation rate </a:t>
            </a:r>
            <a:r>
              <a:rPr lang="en-US" sz="2000" dirty="0">
                <a:solidFill>
                  <a:srgbClr val="000000"/>
                </a:solidFill>
              </a:rPr>
              <a:t>(percent)</a:t>
            </a:r>
          </a:p>
        </p:txBody>
      </p:sp>
      <p:sp>
        <p:nvSpPr>
          <p:cNvPr id="25" name="Text Box 12"/>
          <p:cNvSpPr txBox="1">
            <a:spLocks noChangeArrowheads="1"/>
          </p:cNvSpPr>
          <p:nvPr/>
        </p:nvSpPr>
        <p:spPr bwMode="auto">
          <a:xfrm>
            <a:off x="6521450" y="1527973"/>
            <a:ext cx="9525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1800" i="1" dirty="0"/>
              <a:t>Turkey</a:t>
            </a:r>
          </a:p>
        </p:txBody>
      </p:sp>
      <p:cxnSp>
        <p:nvCxnSpPr>
          <p:cNvPr id="26" name="Straight Connector 25"/>
          <p:cNvCxnSpPr/>
          <p:nvPr/>
        </p:nvCxnSpPr>
        <p:spPr>
          <a:xfrm flipH="1" flipV="1">
            <a:off x="5799668" y="2864557"/>
            <a:ext cx="380999" cy="973665"/>
          </a:xfrm>
          <a:prstGeom prst="line">
            <a:avLst/>
          </a:prstGeom>
          <a:ln w="317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H="1">
            <a:off x="4780966" y="3245556"/>
            <a:ext cx="172034" cy="747875"/>
          </a:xfrm>
          <a:prstGeom prst="line">
            <a:avLst/>
          </a:prstGeom>
          <a:ln w="317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39582241"/>
      </p:ext>
    </p:extLst>
  </p:cSld>
  <p:clrMapOvr>
    <a:masterClrMapping/>
  </p:clrMapOvr>
  <p:transition>
    <p:wipe dir="r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" y="-13578"/>
            <a:ext cx="9143993" cy="1286012"/>
          </a:xfrm>
          <a:prstGeom prst="rect">
            <a:avLst/>
          </a:prstGeom>
          <a:solidFill>
            <a:srgbClr val="B3C2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6725" y="200913"/>
            <a:ext cx="8245475" cy="939800"/>
          </a:xfrm>
        </p:spPr>
        <p:txBody>
          <a:bodyPr/>
          <a:lstStyle/>
          <a:p>
            <a:r>
              <a:rPr lang="en-US" sz="2600" dirty="0">
                <a:solidFill>
                  <a:srgbClr val="203F15"/>
                </a:solidFill>
              </a:rPr>
              <a:t>NOW YOU TRY</a:t>
            </a:r>
            <a:br>
              <a:rPr 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Applying the theory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451" y="1420916"/>
            <a:ext cx="8780462" cy="4828377"/>
          </a:xfrm>
        </p:spPr>
        <p:txBody>
          <a:bodyPr/>
          <a:lstStyle/>
          <a:p>
            <a:pPr marL="0" indent="0" eaLnBrk="1" hangingPunct="1">
              <a:spcBef>
                <a:spcPct val="25000"/>
              </a:spcBef>
              <a:buNone/>
              <a:defRPr/>
            </a:pPr>
            <a:r>
              <a:rPr lang="en-US" sz="2700" dirty="0"/>
              <a:t>Suppose </a:t>
            </a:r>
            <a:r>
              <a:rPr lang="en-US" sz="2700" b="1" i="1" dirty="0"/>
              <a:t>V</a:t>
            </a:r>
            <a:r>
              <a:rPr lang="en-US" sz="2700" dirty="0"/>
              <a:t> is constant, </a:t>
            </a:r>
            <a:r>
              <a:rPr lang="en-US" sz="2700" b="1" i="1" dirty="0"/>
              <a:t>M</a:t>
            </a:r>
            <a:r>
              <a:rPr lang="en-US" sz="2700" dirty="0"/>
              <a:t> is growing 5% per year, </a:t>
            </a:r>
            <a:br>
              <a:rPr lang="en-US" sz="2700" dirty="0"/>
            </a:br>
            <a:r>
              <a:rPr lang="en-US" sz="2700" b="1" i="1" dirty="0"/>
              <a:t>Y</a:t>
            </a:r>
            <a:r>
              <a:rPr lang="en-US" sz="2700" dirty="0"/>
              <a:t> is growing 2% per year, and </a:t>
            </a:r>
            <a:r>
              <a:rPr lang="en-US" sz="2700" b="1" i="1" dirty="0"/>
              <a:t>r</a:t>
            </a:r>
            <a:r>
              <a:rPr lang="en-US" sz="2700" dirty="0"/>
              <a:t> = 4. </a:t>
            </a:r>
          </a:p>
          <a:p>
            <a:pPr marL="628650" lvl="1" indent="-457200" eaLnBrk="1" hangingPunct="1">
              <a:lnSpc>
                <a:spcPct val="105000"/>
              </a:lnSpc>
              <a:spcBef>
                <a:spcPct val="40000"/>
              </a:spcBef>
              <a:buClr>
                <a:schemeClr val="accent2"/>
              </a:buClr>
              <a:buNone/>
              <a:defRPr/>
            </a:pPr>
            <a:r>
              <a:rPr lang="en-US" b="1" dirty="0">
                <a:solidFill>
                  <a:srgbClr val="5F5F5F"/>
                </a:solidFill>
              </a:rPr>
              <a:t>a.	</a:t>
            </a:r>
            <a:r>
              <a:rPr lang="en-US" dirty="0"/>
              <a:t>Solve for </a:t>
            </a:r>
            <a:r>
              <a:rPr lang="en-US" b="1" i="1" dirty="0"/>
              <a:t>i</a:t>
            </a:r>
            <a:r>
              <a:rPr lang="en-US" dirty="0"/>
              <a:t>. </a:t>
            </a:r>
          </a:p>
          <a:p>
            <a:pPr marL="628650" lvl="1" indent="-457200" eaLnBrk="1" hangingPunct="1">
              <a:lnSpc>
                <a:spcPct val="105000"/>
              </a:lnSpc>
              <a:spcBef>
                <a:spcPct val="40000"/>
              </a:spcBef>
              <a:buClr>
                <a:schemeClr val="accent2"/>
              </a:buClr>
              <a:buNone/>
              <a:defRPr/>
            </a:pPr>
            <a:r>
              <a:rPr lang="en-US" b="1" dirty="0">
                <a:solidFill>
                  <a:srgbClr val="5F5F5F"/>
                </a:solidFill>
              </a:rPr>
              <a:t>b.	</a:t>
            </a:r>
            <a:r>
              <a:rPr lang="en-US" dirty="0"/>
              <a:t>If the BoC increases the money growth rate by 2 percentage points per year, find </a:t>
            </a:r>
            <a:r>
              <a:rPr lang="en-US" dirty="0">
                <a:latin typeface="Times New Roman"/>
                <a:ea typeface="Lucida Grande"/>
                <a:cs typeface="Times New Roman"/>
              </a:rPr>
              <a:t>Δ</a:t>
            </a:r>
            <a:r>
              <a:rPr lang="en-US" b="1" i="1" dirty="0"/>
              <a:t>i</a:t>
            </a:r>
            <a:r>
              <a:rPr lang="en-US" dirty="0"/>
              <a:t>.</a:t>
            </a:r>
          </a:p>
          <a:p>
            <a:pPr marL="628650" lvl="1" indent="-457200" eaLnBrk="1" hangingPunct="1">
              <a:lnSpc>
                <a:spcPct val="105000"/>
              </a:lnSpc>
              <a:spcBef>
                <a:spcPct val="40000"/>
              </a:spcBef>
              <a:buClr>
                <a:schemeClr val="accent2"/>
              </a:buClr>
              <a:buNone/>
              <a:defRPr/>
            </a:pPr>
            <a:r>
              <a:rPr lang="en-US" b="1" dirty="0">
                <a:solidFill>
                  <a:srgbClr val="5F5F5F"/>
                </a:solidFill>
              </a:rPr>
              <a:t>c.</a:t>
            </a:r>
            <a:r>
              <a:rPr lang="en-US" dirty="0">
                <a:solidFill>
                  <a:srgbClr val="5F5F5F"/>
                </a:solidFill>
              </a:rPr>
              <a:t>	</a:t>
            </a:r>
            <a:r>
              <a:rPr lang="en-US" dirty="0"/>
              <a:t>Suppose the growth rate of </a:t>
            </a:r>
            <a:r>
              <a:rPr lang="en-US" b="1" i="1" dirty="0"/>
              <a:t>Y</a:t>
            </a:r>
            <a:r>
              <a:rPr lang="en-US" dirty="0"/>
              <a:t> falls to 1% per year. </a:t>
            </a:r>
          </a:p>
          <a:p>
            <a:pPr marL="958850" lvl="2" indent="-274638" eaLnBrk="1" hangingPunct="1">
              <a:lnSpc>
                <a:spcPct val="105000"/>
              </a:lnSpc>
              <a:buClr>
                <a:srgbClr val="008000"/>
              </a:buClr>
              <a:buSzPct val="100000"/>
              <a:defRPr/>
            </a:pPr>
            <a:r>
              <a:rPr lang="en-US" sz="2700" dirty="0"/>
              <a:t>What will happen to </a:t>
            </a:r>
            <a:r>
              <a:rPr lang="en-US" sz="3200" i="1" dirty="0">
                <a:solidFill>
                  <a:srgbClr val="000000"/>
                </a:solidFill>
                <a:latin typeface="Times New Roman"/>
                <a:ea typeface="Lucida Grande"/>
                <a:cs typeface="Times New Roman"/>
              </a:rPr>
              <a:t>π</a:t>
            </a:r>
            <a:r>
              <a:rPr lang="en-US" sz="2700" dirty="0"/>
              <a:t>?  </a:t>
            </a:r>
          </a:p>
          <a:p>
            <a:pPr marL="958850" lvl="2" indent="-274638" eaLnBrk="1" hangingPunct="1">
              <a:lnSpc>
                <a:spcPct val="105000"/>
              </a:lnSpc>
              <a:buClr>
                <a:srgbClr val="008000"/>
              </a:buClr>
              <a:buSzPct val="100000"/>
              <a:defRPr/>
            </a:pPr>
            <a:r>
              <a:rPr lang="en-US" sz="2700" dirty="0"/>
              <a:t>What must the BoC do if it wishes to </a:t>
            </a:r>
            <a:br>
              <a:rPr lang="en-US" sz="2700" dirty="0"/>
            </a:br>
            <a:r>
              <a:rPr lang="en-US" sz="2700" dirty="0"/>
              <a:t>keep </a:t>
            </a:r>
            <a:r>
              <a:rPr lang="en-US" sz="3200" i="1" dirty="0">
                <a:solidFill>
                  <a:srgbClr val="000000"/>
                </a:solidFill>
                <a:latin typeface="Times New Roman"/>
                <a:ea typeface="Lucida Grande"/>
                <a:cs typeface="Times New Roman"/>
              </a:rPr>
              <a:t>π</a:t>
            </a:r>
            <a:r>
              <a:rPr lang="en-US" sz="2700" dirty="0"/>
              <a:t> constant?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0" y="1246299"/>
            <a:ext cx="9143999" cy="5227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8450263" y="6407150"/>
            <a:ext cx="5016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algn="r">
              <a:defRPr/>
            </a:pPr>
            <a:fld id="{F2A5E683-01D6-445B-882C-7AE69BAD7C28}" type="slidenum">
              <a:rPr lang="en-US" sz="1600">
                <a:solidFill>
                  <a:srgbClr val="006666"/>
                </a:solidFill>
                <a:cs typeface="Arial"/>
              </a:rPr>
              <a:pPr algn="r">
                <a:defRPr/>
              </a:pPr>
              <a:t>32</a:t>
            </a:fld>
            <a:endParaRPr lang="en-US" sz="1600" dirty="0">
              <a:solidFill>
                <a:srgbClr val="006666"/>
              </a:solidFill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938975030"/>
      </p:ext>
    </p:extLst>
  </p:cSld>
  <p:clrMapOvr>
    <a:masterClrMapping/>
  </p:clrMapOvr>
  <p:transition>
    <p:wipe dir="r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" y="-13578"/>
            <a:ext cx="9143993" cy="1286012"/>
          </a:xfrm>
          <a:prstGeom prst="rect">
            <a:avLst/>
          </a:prstGeom>
          <a:solidFill>
            <a:srgbClr val="B3C2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6725" y="200913"/>
            <a:ext cx="8245475" cy="939800"/>
          </a:xfrm>
        </p:spPr>
        <p:txBody>
          <a:bodyPr/>
          <a:lstStyle/>
          <a:p>
            <a:r>
              <a:rPr lang="en-US" sz="2600" dirty="0">
                <a:solidFill>
                  <a:srgbClr val="203F15"/>
                </a:solidFill>
              </a:rPr>
              <a:t>ANSWERS</a:t>
            </a:r>
            <a:br>
              <a:rPr 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Applying the theory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1246299"/>
            <a:ext cx="9143999" cy="5227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8450263" y="6407150"/>
            <a:ext cx="5016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algn="r">
              <a:defRPr/>
            </a:pPr>
            <a:fld id="{F2A5E683-01D6-445B-882C-7AE69BAD7C28}" type="slidenum">
              <a:rPr lang="en-US" sz="1600">
                <a:solidFill>
                  <a:srgbClr val="006666"/>
                </a:solidFill>
                <a:cs typeface="Arial"/>
              </a:rPr>
              <a:pPr algn="r">
                <a:defRPr/>
              </a:pPr>
              <a:t>33</a:t>
            </a:fld>
            <a:endParaRPr lang="en-US" sz="1600" dirty="0">
              <a:solidFill>
                <a:srgbClr val="006666"/>
              </a:solidFill>
              <a:cs typeface="Arial"/>
            </a:endParaRPr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476250" y="2411620"/>
            <a:ext cx="8210550" cy="4233966"/>
          </a:xfrm>
        </p:spPr>
        <p:txBody>
          <a:bodyPr/>
          <a:lstStyle/>
          <a:p>
            <a:pPr marL="628650" lvl="1" indent="-514350">
              <a:lnSpc>
                <a:spcPct val="105000"/>
              </a:lnSpc>
              <a:spcBef>
                <a:spcPct val="45000"/>
              </a:spcBef>
              <a:buClr>
                <a:srgbClr val="669900"/>
              </a:buClr>
              <a:buNone/>
              <a:defRPr/>
            </a:pPr>
            <a:r>
              <a:rPr lang="en-US" b="1" dirty="0">
                <a:solidFill>
                  <a:srgbClr val="5F5F5F"/>
                </a:solidFill>
              </a:rPr>
              <a:t>a.</a:t>
            </a:r>
            <a:r>
              <a:rPr lang="en-US" dirty="0">
                <a:solidFill>
                  <a:srgbClr val="5F5F5F"/>
                </a:solidFill>
              </a:rPr>
              <a:t>	</a:t>
            </a:r>
            <a:r>
              <a:rPr lang="en-US" dirty="0"/>
              <a:t>First, find </a:t>
            </a:r>
            <a:r>
              <a:rPr lang="en-US" sz="3200" i="1" dirty="0">
                <a:solidFill>
                  <a:srgbClr val="000000"/>
                </a:solidFill>
                <a:latin typeface="Times New Roman"/>
                <a:ea typeface="Lucida Grande"/>
                <a:cs typeface="Times New Roman"/>
              </a:rPr>
              <a:t>π</a:t>
            </a:r>
            <a:r>
              <a:rPr lang="en-US" dirty="0"/>
              <a:t> = 5 </a:t>
            </a:r>
            <a:r>
              <a:rPr lang="en-US" b="1" dirty="0">
                <a:latin typeface="Times New Roman"/>
                <a:ea typeface="ＭＳ ゴシック"/>
                <a:cs typeface="Times New Roman"/>
              </a:rPr>
              <a:t>−</a:t>
            </a:r>
            <a:r>
              <a:rPr lang="en-US" dirty="0"/>
              <a:t> 2 = 3. </a:t>
            </a:r>
          </a:p>
          <a:p>
            <a:pPr marL="628650" lvl="1" indent="-514350">
              <a:lnSpc>
                <a:spcPct val="105000"/>
              </a:lnSpc>
              <a:buClr>
                <a:schemeClr val="accent2"/>
              </a:buClr>
              <a:buNone/>
              <a:defRPr/>
            </a:pPr>
            <a:r>
              <a:rPr lang="en-US" dirty="0"/>
              <a:t>	Then, find </a:t>
            </a:r>
            <a:r>
              <a:rPr lang="en-US" b="1" i="1" dirty="0"/>
              <a:t>i</a:t>
            </a:r>
            <a:r>
              <a:rPr lang="en-US" dirty="0"/>
              <a:t> = </a:t>
            </a:r>
            <a:r>
              <a:rPr lang="en-US" b="1" i="1" dirty="0"/>
              <a:t>r</a:t>
            </a:r>
            <a:r>
              <a:rPr lang="en-US" dirty="0"/>
              <a:t> + </a:t>
            </a:r>
            <a:r>
              <a:rPr lang="en-US" sz="3200" i="1" dirty="0">
                <a:solidFill>
                  <a:srgbClr val="000000"/>
                </a:solidFill>
                <a:latin typeface="Times New Roman"/>
                <a:ea typeface="Lucida Grande"/>
                <a:cs typeface="Times New Roman"/>
              </a:rPr>
              <a:t>π</a:t>
            </a:r>
            <a:r>
              <a:rPr lang="en-US" dirty="0">
                <a:sym typeface="Symbol" pitchFamily="18" charset="2"/>
              </a:rPr>
              <a:t> = 4 + 3 = 7. </a:t>
            </a:r>
            <a:endParaRPr lang="en-US" dirty="0"/>
          </a:p>
          <a:p>
            <a:pPr marL="628650" lvl="1" indent="-514350">
              <a:lnSpc>
                <a:spcPct val="105000"/>
              </a:lnSpc>
              <a:spcBef>
                <a:spcPct val="45000"/>
              </a:spcBef>
              <a:buClr>
                <a:schemeClr val="accent2"/>
              </a:buClr>
              <a:buNone/>
              <a:defRPr/>
            </a:pPr>
            <a:r>
              <a:rPr lang="en-US" b="1" dirty="0">
                <a:solidFill>
                  <a:srgbClr val="5F5F5F"/>
                </a:solidFill>
                <a:sym typeface="Symbol" pitchFamily="18" charset="2"/>
              </a:rPr>
              <a:t>b.</a:t>
            </a:r>
            <a:r>
              <a:rPr lang="en-US" dirty="0">
                <a:solidFill>
                  <a:srgbClr val="5F5F5F"/>
                </a:solidFill>
                <a:sym typeface="Symbol" pitchFamily="18" charset="2"/>
              </a:rPr>
              <a:t>	</a:t>
            </a:r>
            <a:r>
              <a:rPr lang="en-US" dirty="0">
                <a:sym typeface="Symbol" pitchFamily="18" charset="2"/>
              </a:rPr>
              <a:t> </a:t>
            </a:r>
            <a:r>
              <a:rPr lang="en-US" dirty="0">
                <a:latin typeface="Times New Roman"/>
                <a:ea typeface="Lucida Grande"/>
                <a:cs typeface="Times New Roman"/>
              </a:rPr>
              <a:t>Δ</a:t>
            </a:r>
            <a:r>
              <a:rPr lang="en-US" b="1" i="1" dirty="0"/>
              <a:t>i</a:t>
            </a:r>
            <a:r>
              <a:rPr lang="en-US" dirty="0"/>
              <a:t> = 2, same as the increase in the money growth rate. </a:t>
            </a:r>
          </a:p>
          <a:p>
            <a:pPr marL="628650" lvl="1" indent="-514350">
              <a:lnSpc>
                <a:spcPct val="105000"/>
              </a:lnSpc>
              <a:spcBef>
                <a:spcPct val="45000"/>
              </a:spcBef>
              <a:buClr>
                <a:schemeClr val="accent2"/>
              </a:buClr>
              <a:buNone/>
              <a:defRPr/>
            </a:pPr>
            <a:r>
              <a:rPr lang="en-US" b="1" dirty="0">
                <a:solidFill>
                  <a:srgbClr val="5F5F5F"/>
                </a:solidFill>
              </a:rPr>
              <a:t>c.</a:t>
            </a:r>
            <a:r>
              <a:rPr lang="en-US" dirty="0">
                <a:solidFill>
                  <a:srgbClr val="5F5F5F"/>
                </a:solidFill>
              </a:rPr>
              <a:t>	</a:t>
            </a:r>
            <a:r>
              <a:rPr lang="en-US" dirty="0"/>
              <a:t>If the BoC does nothing, </a:t>
            </a:r>
            <a:r>
              <a:rPr lang="en-US" dirty="0">
                <a:latin typeface="Times New Roman"/>
                <a:ea typeface="Lucida Grande"/>
                <a:cs typeface="Times New Roman"/>
              </a:rPr>
              <a:t>Δ</a:t>
            </a:r>
            <a:r>
              <a:rPr lang="en-US" sz="3200" i="1" dirty="0">
                <a:solidFill>
                  <a:srgbClr val="000000"/>
                </a:solidFill>
                <a:latin typeface="Times New Roman"/>
                <a:ea typeface="Lucida Grande"/>
                <a:cs typeface="Times New Roman"/>
              </a:rPr>
              <a:t>π</a:t>
            </a:r>
            <a:r>
              <a:rPr lang="en-US" dirty="0">
                <a:sym typeface="Symbol" pitchFamily="18" charset="2"/>
              </a:rPr>
              <a:t> = 1. </a:t>
            </a:r>
          </a:p>
          <a:p>
            <a:pPr marL="628650" lvl="1" indent="-514350">
              <a:lnSpc>
                <a:spcPct val="105000"/>
              </a:lnSpc>
              <a:buClr>
                <a:schemeClr val="accent2"/>
              </a:buClr>
              <a:buNone/>
              <a:defRPr/>
            </a:pPr>
            <a:r>
              <a:rPr lang="en-US" dirty="0">
                <a:sym typeface="Symbol" pitchFamily="18" charset="2"/>
              </a:rPr>
              <a:t>	To prevent inflation from rising, the BoC must reduce the money growth rate by 1 percentage point per year.</a:t>
            </a:r>
            <a:endParaRPr lang="en-US" dirty="0"/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522288" y="1439863"/>
            <a:ext cx="8175625" cy="95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lnSpc>
                <a:spcPct val="105000"/>
              </a:lnSpc>
              <a:spcBef>
                <a:spcPct val="50000"/>
              </a:spcBef>
            </a:pPr>
            <a:r>
              <a:rPr lang="en-US" sz="2700" b="1" i="1" dirty="0"/>
              <a:t>V</a:t>
            </a:r>
            <a:r>
              <a:rPr lang="en-US" sz="2700" dirty="0"/>
              <a:t> is constant, </a:t>
            </a:r>
            <a:r>
              <a:rPr lang="en-US" sz="2700" b="1" i="1" dirty="0"/>
              <a:t>M</a:t>
            </a:r>
            <a:r>
              <a:rPr lang="en-US" sz="2700" dirty="0"/>
              <a:t> grows 5% per year, </a:t>
            </a:r>
            <a:br>
              <a:rPr lang="en-US" sz="2700" dirty="0"/>
            </a:br>
            <a:r>
              <a:rPr lang="en-US" sz="2700" b="1" i="1" dirty="0"/>
              <a:t>Y</a:t>
            </a:r>
            <a:r>
              <a:rPr lang="en-US" sz="2700" dirty="0"/>
              <a:t> grows 2% per year, </a:t>
            </a:r>
            <a:r>
              <a:rPr lang="en-US" sz="2700" b="1" i="1" dirty="0"/>
              <a:t>r</a:t>
            </a:r>
            <a:r>
              <a:rPr lang="en-US" sz="2700" dirty="0"/>
              <a:t> = 4.</a:t>
            </a:r>
          </a:p>
        </p:txBody>
      </p:sp>
    </p:spTree>
    <p:extLst>
      <p:ext uri="{BB962C8B-B14F-4D97-AF65-F5344CB8AC3E}">
        <p14:creationId xmlns:p14="http://schemas.microsoft.com/office/powerpoint/2010/main" val="1526924028"/>
      </p:ext>
    </p:extLst>
  </p:cSld>
  <p:clrMapOvr>
    <a:masterClrMapping/>
  </p:clrMapOvr>
  <p:transition>
    <p:wipe dir="r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>
          <a:xfrm>
            <a:off x="582613" y="376238"/>
            <a:ext cx="8129587" cy="692150"/>
          </a:xfrm>
        </p:spPr>
        <p:txBody>
          <a:bodyPr/>
          <a:lstStyle/>
          <a:p>
            <a:pPr eaLnBrk="1" hangingPunct="1"/>
            <a:r>
              <a:rPr lang="en-US" dirty="0"/>
              <a:t>Two real interest rates</a:t>
            </a:r>
          </a:p>
        </p:txBody>
      </p:sp>
      <p:sp>
        <p:nvSpPr>
          <p:cNvPr id="1003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76250" y="1071161"/>
            <a:ext cx="7848600" cy="5238750"/>
          </a:xfrm>
        </p:spPr>
        <p:txBody>
          <a:bodyPr/>
          <a:lstStyle/>
          <a:p>
            <a:pPr eaLnBrk="1" hangingPunct="1">
              <a:spcBef>
                <a:spcPts val="600"/>
              </a:spcBef>
              <a:buFont typeface="Wingdings" pitchFamily="2" charset="2"/>
              <a:buNone/>
            </a:pPr>
            <a:r>
              <a:rPr lang="en-US" dirty="0">
                <a:sym typeface="Symbol" pitchFamily="18" charset="2"/>
              </a:rPr>
              <a:t>Notation:</a:t>
            </a:r>
          </a:p>
          <a:p>
            <a:pPr eaLnBrk="1" hangingPunct="1">
              <a:spcBef>
                <a:spcPts val="600"/>
              </a:spcBef>
            </a:pPr>
            <a:r>
              <a:rPr lang="en-US" sz="3200" i="1" dirty="0">
                <a:solidFill>
                  <a:srgbClr val="000000"/>
                </a:solidFill>
                <a:latin typeface="Times New Roman"/>
                <a:ea typeface="Lucida Grande"/>
                <a:cs typeface="Times New Roman"/>
              </a:rPr>
              <a:t>π</a:t>
            </a:r>
            <a:r>
              <a:rPr lang="en-US" sz="1000" b="1" i="1" dirty="0">
                <a:sym typeface="Symbol" pitchFamily="18" charset="2"/>
              </a:rPr>
              <a:t> </a:t>
            </a:r>
            <a:r>
              <a:rPr lang="en-US" dirty="0">
                <a:sym typeface="Symbol" pitchFamily="18" charset="2"/>
              </a:rPr>
              <a:t>= actual inflation rate </a:t>
            </a:r>
            <a:br>
              <a:rPr lang="en-US" dirty="0">
                <a:sym typeface="Symbol" pitchFamily="18" charset="2"/>
              </a:rPr>
            </a:br>
            <a:r>
              <a:rPr lang="en-US" dirty="0">
                <a:sym typeface="Symbol" pitchFamily="18" charset="2"/>
              </a:rPr>
              <a:t>	 (not known until after it has occurred)</a:t>
            </a:r>
          </a:p>
          <a:p>
            <a:pPr eaLnBrk="1" hangingPunct="1">
              <a:spcBef>
                <a:spcPts val="600"/>
              </a:spcBef>
            </a:pPr>
            <a:r>
              <a:rPr lang="en-US" i="1" dirty="0">
                <a:sym typeface="Symbol" pitchFamily="18" charset="2"/>
              </a:rPr>
              <a:t>E</a:t>
            </a:r>
            <a:r>
              <a:rPr lang="en-US" sz="3200" i="1" dirty="0">
                <a:solidFill>
                  <a:srgbClr val="000000"/>
                </a:solidFill>
                <a:latin typeface="Times New Roman"/>
                <a:ea typeface="Lucida Grande"/>
                <a:cs typeface="Times New Roman"/>
              </a:rPr>
              <a:t>π</a:t>
            </a:r>
            <a:r>
              <a:rPr lang="en-US" dirty="0">
                <a:sym typeface="Symbol" pitchFamily="18" charset="2"/>
              </a:rPr>
              <a:t> = expected inflation rate</a:t>
            </a:r>
          </a:p>
          <a:p>
            <a:pPr eaLnBrk="1" hangingPunct="1">
              <a:spcBef>
                <a:spcPts val="1400"/>
              </a:spcBef>
              <a:buFont typeface="Wingdings" pitchFamily="2" charset="2"/>
              <a:buNone/>
            </a:pPr>
            <a:r>
              <a:rPr lang="en-US" dirty="0">
                <a:sym typeface="Symbol" pitchFamily="18" charset="2"/>
              </a:rPr>
              <a:t>Two real interest rates:</a:t>
            </a:r>
          </a:p>
          <a:p>
            <a:pPr eaLnBrk="1" hangingPunct="1">
              <a:lnSpc>
                <a:spcPct val="100000"/>
              </a:lnSpc>
              <a:spcBef>
                <a:spcPts val="400"/>
              </a:spcBef>
            </a:pPr>
            <a:r>
              <a:rPr lang="en-US" b="1" i="1" dirty="0">
                <a:sym typeface="Symbol" pitchFamily="18" charset="2"/>
              </a:rPr>
              <a:t>i</a:t>
            </a:r>
            <a:r>
              <a:rPr lang="en-US" dirty="0">
                <a:sym typeface="Symbol" pitchFamily="18" charset="2"/>
              </a:rPr>
              <a:t> – </a:t>
            </a:r>
            <a:r>
              <a:rPr lang="en-US" i="1" dirty="0">
                <a:sym typeface="Symbol" pitchFamily="18" charset="2"/>
              </a:rPr>
              <a:t>E</a:t>
            </a:r>
            <a:r>
              <a:rPr lang="en-US" sz="3200" i="1" dirty="0">
                <a:solidFill>
                  <a:srgbClr val="000000"/>
                </a:solidFill>
                <a:latin typeface="Times New Roman"/>
                <a:ea typeface="Lucida Grande"/>
                <a:cs typeface="Times New Roman"/>
              </a:rPr>
              <a:t>π</a:t>
            </a:r>
            <a:r>
              <a:rPr lang="en-US" dirty="0">
                <a:sym typeface="Symbol" pitchFamily="18" charset="2"/>
              </a:rPr>
              <a:t> = </a:t>
            </a:r>
            <a:r>
              <a:rPr lang="en-US" b="1" i="1" dirty="0">
                <a:solidFill>
                  <a:srgbClr val="CC0000"/>
                </a:solidFill>
                <a:sym typeface="Symbol" pitchFamily="18" charset="2"/>
              </a:rPr>
              <a:t>ex ante</a:t>
            </a:r>
            <a:r>
              <a:rPr lang="en-US" sz="900" dirty="0">
                <a:sym typeface="Symbol" pitchFamily="18" charset="2"/>
              </a:rPr>
              <a:t>  </a:t>
            </a:r>
            <a:r>
              <a:rPr lang="en-US" dirty="0">
                <a:sym typeface="Symbol" pitchFamily="18" charset="2"/>
              </a:rPr>
              <a:t>real interest rate: </a:t>
            </a:r>
            <a:br>
              <a:rPr lang="en-US" dirty="0">
                <a:sym typeface="Symbol" pitchFamily="18" charset="2"/>
              </a:rPr>
            </a:br>
            <a:r>
              <a:rPr lang="en-US" dirty="0">
                <a:sym typeface="Symbol" pitchFamily="18" charset="2"/>
              </a:rPr>
              <a:t>the real interest rate people expect at the time they buy a bond or take out a loan</a:t>
            </a:r>
          </a:p>
          <a:p>
            <a:pPr eaLnBrk="1" hangingPunct="1">
              <a:lnSpc>
                <a:spcPct val="100000"/>
              </a:lnSpc>
              <a:spcBef>
                <a:spcPts val="400"/>
              </a:spcBef>
            </a:pPr>
            <a:r>
              <a:rPr lang="en-US" b="1" i="1" dirty="0">
                <a:sym typeface="Symbol" pitchFamily="18" charset="2"/>
              </a:rPr>
              <a:t>i</a:t>
            </a:r>
            <a:r>
              <a:rPr lang="en-US" dirty="0">
                <a:sym typeface="Symbol" pitchFamily="18" charset="2"/>
              </a:rPr>
              <a:t> – </a:t>
            </a:r>
            <a:r>
              <a:rPr lang="en-US" sz="3200" i="1" dirty="0">
                <a:solidFill>
                  <a:srgbClr val="000000"/>
                </a:solidFill>
                <a:latin typeface="Times New Roman"/>
                <a:ea typeface="Lucida Grande"/>
                <a:cs typeface="Times New Roman"/>
              </a:rPr>
              <a:t>π</a:t>
            </a:r>
            <a:r>
              <a:rPr lang="en-US" dirty="0">
                <a:sym typeface="Symbol" pitchFamily="18" charset="2"/>
              </a:rPr>
              <a:t> = </a:t>
            </a:r>
            <a:r>
              <a:rPr lang="en-US" b="1" i="1" dirty="0">
                <a:solidFill>
                  <a:srgbClr val="CC0000"/>
                </a:solidFill>
                <a:sym typeface="Symbol" pitchFamily="18" charset="2"/>
              </a:rPr>
              <a:t>ex post</a:t>
            </a:r>
            <a:r>
              <a:rPr lang="en-US" sz="900" b="1" dirty="0">
                <a:sym typeface="Symbol" pitchFamily="18" charset="2"/>
              </a:rPr>
              <a:t>   </a:t>
            </a:r>
            <a:r>
              <a:rPr lang="en-US" dirty="0">
                <a:sym typeface="Symbol" pitchFamily="18" charset="2"/>
              </a:rPr>
              <a:t>real interest rate:</a:t>
            </a:r>
            <a:br>
              <a:rPr lang="en-US" dirty="0">
                <a:sym typeface="Symbol" pitchFamily="18" charset="2"/>
              </a:rPr>
            </a:br>
            <a:r>
              <a:rPr lang="en-US" dirty="0">
                <a:sym typeface="Symbol" pitchFamily="18" charset="2"/>
              </a:rPr>
              <a:t>the real interest rate actually realized</a:t>
            </a:r>
          </a:p>
        </p:txBody>
      </p:sp>
    </p:spTree>
    <p:extLst>
      <p:ext uri="{BB962C8B-B14F-4D97-AF65-F5344CB8AC3E}">
        <p14:creationId xmlns:p14="http://schemas.microsoft.com/office/powerpoint/2010/main" val="656644749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03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03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03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03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03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003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355" grpId="0" build="p" autoUpdateAnimBg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4"/>
          <p:cNvSpPr>
            <a:spLocks noGrp="1" noChangeArrowheads="1"/>
          </p:cNvSpPr>
          <p:nvPr>
            <p:ph type="title"/>
          </p:nvPr>
        </p:nvSpPr>
        <p:spPr>
          <a:xfrm>
            <a:off x="466725" y="284163"/>
            <a:ext cx="8245475" cy="1104900"/>
          </a:xfrm>
        </p:spPr>
        <p:txBody>
          <a:bodyPr/>
          <a:lstStyle/>
          <a:p>
            <a:pPr eaLnBrk="1" hangingPunct="1"/>
            <a:r>
              <a:rPr lang="en-US" dirty="0"/>
              <a:t>Money demand and the nominal interest rate</a:t>
            </a:r>
          </a:p>
        </p:txBody>
      </p:sp>
      <p:sp>
        <p:nvSpPr>
          <p:cNvPr id="56323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476250" y="1579563"/>
            <a:ext cx="8210550" cy="4665662"/>
          </a:xfrm>
        </p:spPr>
        <p:txBody>
          <a:bodyPr/>
          <a:lstStyle/>
          <a:p>
            <a:pPr eaLnBrk="1" hangingPunct="1"/>
            <a:r>
              <a:rPr lang="en-US" dirty="0"/>
              <a:t>In the quantity theory of money, </a:t>
            </a:r>
            <a:br>
              <a:rPr lang="en-US" dirty="0"/>
            </a:br>
            <a:r>
              <a:rPr lang="en-US" dirty="0"/>
              <a:t>the demand for real money balances </a:t>
            </a:r>
            <a:br>
              <a:rPr lang="en-US" dirty="0"/>
            </a:br>
            <a:r>
              <a:rPr lang="en-US" dirty="0"/>
              <a:t>depends only on real income </a:t>
            </a:r>
            <a:r>
              <a:rPr lang="en-US" b="1" i="1" dirty="0"/>
              <a:t>Y</a:t>
            </a:r>
            <a:r>
              <a:rPr lang="en-US" dirty="0"/>
              <a:t>. </a:t>
            </a:r>
          </a:p>
          <a:p>
            <a:pPr eaLnBrk="1" hangingPunct="1"/>
            <a:r>
              <a:rPr lang="en-US" dirty="0"/>
              <a:t>Another determinant of money demand: </a:t>
            </a:r>
            <a:br>
              <a:rPr lang="en-US" dirty="0"/>
            </a:br>
            <a:r>
              <a:rPr lang="en-US" dirty="0"/>
              <a:t>the nominal interest rate, </a:t>
            </a:r>
            <a:r>
              <a:rPr lang="en-US" b="1" i="1" dirty="0"/>
              <a:t>i</a:t>
            </a:r>
            <a:r>
              <a:rPr lang="en-US" dirty="0"/>
              <a:t>. </a:t>
            </a:r>
          </a:p>
          <a:p>
            <a:pPr lvl="1" eaLnBrk="1" hangingPunct="1"/>
            <a:r>
              <a:rPr lang="en-US" dirty="0"/>
              <a:t>the opportunity cost of holding money (instead of bonds or other interest-earning assets). </a:t>
            </a:r>
          </a:p>
          <a:p>
            <a:pPr eaLnBrk="1" hangingPunct="1"/>
            <a:r>
              <a:rPr lang="en-US" dirty="0"/>
              <a:t>So, </a:t>
            </a:r>
            <a:r>
              <a:rPr lang="en-US" dirty="0">
                <a:sym typeface="Symbol" pitchFamily="18" charset="2"/>
              </a:rPr>
              <a:t>money demand depends negatively on </a:t>
            </a:r>
            <a:r>
              <a:rPr lang="en-US" b="1" i="1" dirty="0"/>
              <a:t>i</a:t>
            </a:r>
            <a:r>
              <a:rPr lang="en-US" dirty="0">
                <a:sym typeface="Symbol" pitchFamily="18" charset="2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888249242"/>
      </p:ext>
    </p:extLst>
  </p:cSld>
  <p:clrMapOvr>
    <a:masterClrMapping/>
  </p:clrMapOvr>
  <p:transition>
    <p:wipe dir="r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/>
              <a:t>The money demand function</a:t>
            </a:r>
          </a:p>
        </p:txBody>
      </p:sp>
      <p:sp>
        <p:nvSpPr>
          <p:cNvPr id="10445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23888" y="2071688"/>
            <a:ext cx="8031162" cy="4318000"/>
          </a:xfrm>
        </p:spPr>
        <p:txBody>
          <a:bodyPr/>
          <a:lstStyle/>
          <a:p>
            <a:pPr marL="0" indent="0" defTabSz="736600" eaLnBrk="1" hangingPunct="1">
              <a:buClr>
                <a:srgbClr val="339933"/>
              </a:buClr>
              <a:buFont typeface="Wingdings" pitchFamily="2" charset="2"/>
              <a:buNone/>
            </a:pPr>
            <a:r>
              <a:rPr lang="en-US" sz="2700" dirty="0"/>
              <a:t>(</a:t>
            </a:r>
            <a:r>
              <a:rPr lang="en-US" sz="2700" b="1" i="1" dirty="0"/>
              <a:t>M</a:t>
            </a:r>
            <a:r>
              <a:rPr lang="en-US" sz="2700" i="1" dirty="0"/>
              <a:t>/</a:t>
            </a:r>
            <a:r>
              <a:rPr lang="en-US" sz="2700" b="1" i="1" dirty="0"/>
              <a:t>P</a:t>
            </a:r>
            <a:r>
              <a:rPr lang="en-US" sz="900" b="1" i="1" dirty="0"/>
              <a:t> </a:t>
            </a:r>
            <a:r>
              <a:rPr lang="en-US" sz="2700" dirty="0"/>
              <a:t>)</a:t>
            </a:r>
            <a:r>
              <a:rPr lang="en-US" sz="2700" baseline="30000" dirty="0"/>
              <a:t>d</a:t>
            </a:r>
            <a:r>
              <a:rPr lang="en-US" sz="2700" dirty="0"/>
              <a:t> = real money demand, depends</a:t>
            </a:r>
          </a:p>
          <a:p>
            <a:pPr marL="566738" lvl="1" indent="-290513" defTabSz="736600" eaLnBrk="1" hangingPunct="1">
              <a:buClr>
                <a:srgbClr val="339933"/>
              </a:buClr>
              <a:buSzPct val="110000"/>
            </a:pPr>
            <a:r>
              <a:rPr lang="en-US" dirty="0"/>
              <a:t>negatively on </a:t>
            </a:r>
            <a:r>
              <a:rPr lang="en-US" b="1" i="1" dirty="0"/>
              <a:t>i </a:t>
            </a:r>
            <a:endParaRPr lang="en-US" dirty="0"/>
          </a:p>
          <a:p>
            <a:pPr marL="1028700" lvl="2" defTabSz="736600" eaLnBrk="1" hangingPunct="1">
              <a:buClr>
                <a:srgbClr val="339933"/>
              </a:buClr>
              <a:buSzPct val="110000"/>
              <a:buFont typeface="Wingdings" pitchFamily="2" charset="2"/>
              <a:buNone/>
            </a:pPr>
            <a:r>
              <a:rPr lang="en-US" sz="2700" b="1" i="1" dirty="0"/>
              <a:t>i</a:t>
            </a:r>
            <a:r>
              <a:rPr lang="en-US" sz="2700" dirty="0"/>
              <a:t> is the opp. cost of holding money</a:t>
            </a:r>
          </a:p>
          <a:p>
            <a:pPr marL="566738" lvl="1" indent="-290513" defTabSz="736600" eaLnBrk="1" hangingPunct="1">
              <a:buClr>
                <a:srgbClr val="339933"/>
              </a:buClr>
              <a:buSzPct val="110000"/>
            </a:pPr>
            <a:r>
              <a:rPr lang="en-US" dirty="0"/>
              <a:t>positively on </a:t>
            </a:r>
            <a:r>
              <a:rPr lang="en-US" b="1" i="1" dirty="0"/>
              <a:t>Y </a:t>
            </a:r>
            <a:endParaRPr lang="en-US" dirty="0"/>
          </a:p>
          <a:p>
            <a:pPr marL="1028700" lvl="2" defTabSz="736600" eaLnBrk="1" hangingPunct="1">
              <a:buClr>
                <a:srgbClr val="339933"/>
              </a:buClr>
              <a:buSzPct val="110000"/>
              <a:buFont typeface="Wingdings" pitchFamily="2" charset="2"/>
              <a:buNone/>
            </a:pPr>
            <a:r>
              <a:rPr lang="en-US" sz="2700" dirty="0"/>
              <a:t>higher </a:t>
            </a:r>
            <a:r>
              <a:rPr lang="en-US" sz="2700" b="1" i="1" dirty="0"/>
              <a:t>Y</a:t>
            </a:r>
            <a:r>
              <a:rPr lang="en-US" sz="2700" dirty="0"/>
              <a:t> </a:t>
            </a:r>
            <a:r>
              <a:rPr lang="en-US" sz="2700" dirty="0">
                <a:sym typeface="Symbol" pitchFamily="18" charset="2"/>
              </a:rPr>
              <a:t>increases spending on g&amp;s, </a:t>
            </a:r>
          </a:p>
          <a:p>
            <a:pPr marL="1028700" lvl="2" defTabSz="736600" eaLnBrk="1" hangingPunct="1">
              <a:buClr>
                <a:srgbClr val="339933"/>
              </a:buClr>
              <a:buSzPct val="110000"/>
              <a:buFont typeface="Wingdings" pitchFamily="2" charset="2"/>
              <a:buNone/>
            </a:pPr>
            <a:r>
              <a:rPr lang="en-US" sz="2700" dirty="0">
                <a:sym typeface="Symbol" pitchFamily="18" charset="2"/>
              </a:rPr>
              <a:t>so increases need for money</a:t>
            </a:r>
            <a:endParaRPr lang="en-US" sz="2700" i="1" dirty="0"/>
          </a:p>
          <a:p>
            <a:pPr marL="0" indent="0" defTabSz="736600" eaLnBrk="1" hangingPunct="1">
              <a:spcBef>
                <a:spcPct val="50000"/>
              </a:spcBef>
              <a:buClr>
                <a:srgbClr val="339933"/>
              </a:buClr>
              <a:buSzTx/>
              <a:buFont typeface="Wingdings" pitchFamily="2" charset="2"/>
              <a:buNone/>
            </a:pPr>
            <a:r>
              <a:rPr lang="en-US" sz="2700" dirty="0"/>
              <a:t>(“</a:t>
            </a:r>
            <a:r>
              <a:rPr lang="en-US" sz="2700" b="1" i="1" dirty="0"/>
              <a:t>L</a:t>
            </a:r>
            <a:r>
              <a:rPr lang="en-US" sz="2700" dirty="0"/>
              <a:t>” is used for the money demand function because money is the most </a:t>
            </a:r>
            <a:r>
              <a:rPr lang="en-US" sz="2700" u="sng" dirty="0"/>
              <a:t>l</a:t>
            </a:r>
            <a:r>
              <a:rPr lang="en-US" sz="2700" dirty="0"/>
              <a:t>iquid asset.)</a:t>
            </a:r>
          </a:p>
        </p:txBody>
      </p:sp>
      <p:graphicFrame>
        <p:nvGraphicFramePr>
          <p:cNvPr id="57348" name="Object 2"/>
          <p:cNvGraphicFramePr>
            <a:graphicFrameLocks noChangeAspect="1"/>
          </p:cNvGraphicFramePr>
          <p:nvPr/>
        </p:nvGraphicFramePr>
        <p:xfrm>
          <a:off x="2743200" y="1184275"/>
          <a:ext cx="3670300" cy="687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50" name="Equation" r:id="rId4" imgW="1219200" imgH="228600" progId="Equation.DSMT4">
                  <p:embed/>
                </p:oleObj>
              </mc:Choice>
              <mc:Fallback>
                <p:oleObj name="Equation" r:id="rId4" imgW="1219200" imgH="2286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3200" y="1184275"/>
                        <a:ext cx="3670300" cy="6873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22832442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44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44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44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44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44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044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044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451" grpId="0" build="p" bldLvl="4" autoUpdateAnimBg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/>
              <a:t>The money demand function</a:t>
            </a:r>
          </a:p>
        </p:txBody>
      </p:sp>
      <p:sp>
        <p:nvSpPr>
          <p:cNvPr id="10649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69925" y="2798763"/>
            <a:ext cx="7648575" cy="3416300"/>
          </a:xfrm>
        </p:spPr>
        <p:txBody>
          <a:bodyPr/>
          <a:lstStyle/>
          <a:p>
            <a:pPr marL="0" indent="0" defTabSz="736600" eaLnBrk="1" hangingPunct="1">
              <a:buClr>
                <a:srgbClr val="339933"/>
              </a:buClr>
              <a:buFont typeface="Wingdings" pitchFamily="2" charset="2"/>
              <a:buNone/>
            </a:pPr>
            <a:r>
              <a:rPr lang="en-US" sz="2700" dirty="0"/>
              <a:t>When people are deciding whether to hold money or bonds, they don’t know what inflation will turn out to be. </a:t>
            </a:r>
          </a:p>
          <a:p>
            <a:pPr marL="0" indent="0" defTabSz="736600" eaLnBrk="1" hangingPunct="1">
              <a:buClr>
                <a:srgbClr val="339933"/>
              </a:buClr>
              <a:buNone/>
            </a:pPr>
            <a:r>
              <a:rPr lang="en-US" sz="2700" dirty="0"/>
              <a:t>Hence, the nominal interest rate relevant for money demand is </a:t>
            </a:r>
            <a:r>
              <a:rPr lang="en-US" sz="2700" b="1" i="1" dirty="0"/>
              <a:t>r</a:t>
            </a:r>
            <a:r>
              <a:rPr lang="en-US" sz="2700" dirty="0"/>
              <a:t> + </a:t>
            </a:r>
            <a:r>
              <a:rPr lang="en-US" sz="2700" i="1" dirty="0"/>
              <a:t>E</a:t>
            </a:r>
            <a:r>
              <a:rPr lang="en-US" sz="3200" i="1" dirty="0">
                <a:solidFill>
                  <a:srgbClr val="000000"/>
                </a:solidFill>
                <a:latin typeface="Times New Roman"/>
                <a:ea typeface="Lucida Grande"/>
                <a:cs typeface="Times New Roman"/>
              </a:rPr>
              <a:t>π</a:t>
            </a:r>
            <a:r>
              <a:rPr lang="en-US" sz="2700" dirty="0">
                <a:sym typeface="Symbol" pitchFamily="18" charset="2"/>
              </a:rPr>
              <a:t>.</a:t>
            </a:r>
            <a:endParaRPr lang="en-US" sz="2700" dirty="0"/>
          </a:p>
        </p:txBody>
      </p:sp>
      <p:graphicFrame>
        <p:nvGraphicFramePr>
          <p:cNvPr id="58372" name="Object 2"/>
          <p:cNvGraphicFramePr>
            <a:graphicFrameLocks noChangeAspect="1"/>
          </p:cNvGraphicFramePr>
          <p:nvPr/>
        </p:nvGraphicFramePr>
        <p:xfrm>
          <a:off x="2743200" y="1184275"/>
          <a:ext cx="3670300" cy="687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85" name="Equation" r:id="rId4" imgW="1219200" imgH="228600" progId="Equation.DSMT4">
                  <p:embed/>
                </p:oleObj>
              </mc:Choice>
              <mc:Fallback>
                <p:oleObj name="Equation" r:id="rId4" imgW="1219200" imgH="2286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3200" y="1184275"/>
                        <a:ext cx="3670300" cy="6873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6501" name="Object 3"/>
          <p:cNvGraphicFramePr>
            <a:graphicFrameLocks noChangeAspect="1"/>
          </p:cNvGraphicFramePr>
          <p:nvPr/>
        </p:nvGraphicFramePr>
        <p:xfrm>
          <a:off x="4370388" y="1951038"/>
          <a:ext cx="3136900" cy="6111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86" name="Equation" r:id="rId6" imgW="1040948" imgH="203112" progId="Equation.DSMT4">
                  <p:embed/>
                </p:oleObj>
              </mc:Choice>
              <mc:Fallback>
                <p:oleObj name="Equation" r:id="rId6" imgW="1040948" imgH="203112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70388" y="1951038"/>
                        <a:ext cx="3136900" cy="6111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35069575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64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64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65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499" grpId="0" build="p" bldLvl="2" autoUpdateAnimBg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/>
              <a:t>Equilibrium</a:t>
            </a:r>
          </a:p>
        </p:txBody>
      </p:sp>
      <p:graphicFrame>
        <p:nvGraphicFramePr>
          <p:cNvPr id="59395" name="Object 2"/>
          <p:cNvGraphicFramePr>
            <a:graphicFrameLocks noChangeAspect="1"/>
          </p:cNvGraphicFramePr>
          <p:nvPr/>
        </p:nvGraphicFramePr>
        <p:xfrm>
          <a:off x="2849563" y="1273175"/>
          <a:ext cx="3370262" cy="1012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98" name="Equation" r:id="rId4" imgW="1307532" imgH="393529" progId="Equation.DSMT4">
                  <p:embed/>
                </p:oleObj>
              </mc:Choice>
              <mc:Fallback>
                <p:oleObj name="Equation" r:id="rId4" imgW="1307532" imgH="393529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49563" y="1273175"/>
                        <a:ext cx="3370262" cy="1012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838200" y="1905000"/>
            <a:ext cx="2667000" cy="1587500"/>
            <a:chOff x="528" y="1200"/>
            <a:chExt cx="1680" cy="1000"/>
          </a:xfrm>
        </p:grpSpPr>
        <p:sp>
          <p:nvSpPr>
            <p:cNvPr id="59401" name="Line 5"/>
            <p:cNvSpPr>
              <a:spLocks noChangeShapeType="1"/>
            </p:cNvSpPr>
            <p:nvPr/>
          </p:nvSpPr>
          <p:spPr bwMode="auto">
            <a:xfrm flipH="1">
              <a:off x="1344" y="1200"/>
              <a:ext cx="384" cy="52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59402" name="Text Box 6"/>
            <p:cNvSpPr txBox="1">
              <a:spLocks noChangeArrowheads="1"/>
            </p:cNvSpPr>
            <p:nvPr/>
          </p:nvSpPr>
          <p:spPr bwMode="auto">
            <a:xfrm>
              <a:off x="528" y="1678"/>
              <a:ext cx="1680" cy="522"/>
            </a:xfrm>
            <a:prstGeom prst="rect">
              <a:avLst/>
            </a:prstGeom>
            <a:solidFill>
              <a:srgbClr val="FFCC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>
                <a:lnSpc>
                  <a:spcPct val="105000"/>
                </a:lnSpc>
                <a:spcBef>
                  <a:spcPct val="50000"/>
                </a:spcBef>
              </a:pPr>
              <a:r>
                <a:rPr lang="en-US" sz="2300" dirty="0"/>
                <a:t>The supply of real money balances</a:t>
              </a:r>
              <a:endParaRPr lang="en-US" sz="2300" b="1" i="1" dirty="0"/>
            </a:p>
          </p:txBody>
        </p:sp>
      </p:grpSp>
      <p:grpSp>
        <p:nvGrpSpPr>
          <p:cNvPr id="3" name="Group 7"/>
          <p:cNvGrpSpPr>
            <a:grpSpLocks/>
          </p:cNvGrpSpPr>
          <p:nvPr/>
        </p:nvGrpSpPr>
        <p:grpSpPr bwMode="auto">
          <a:xfrm>
            <a:off x="4046538" y="2084388"/>
            <a:ext cx="3268662" cy="1666875"/>
            <a:chOff x="2544" y="1296"/>
            <a:chExt cx="2016" cy="1050"/>
          </a:xfrm>
        </p:grpSpPr>
        <p:sp>
          <p:nvSpPr>
            <p:cNvPr id="59398" name="Line 8"/>
            <p:cNvSpPr>
              <a:spLocks noChangeShapeType="1"/>
            </p:cNvSpPr>
            <p:nvPr/>
          </p:nvSpPr>
          <p:spPr bwMode="auto">
            <a:xfrm flipH="1" flipV="1">
              <a:off x="3189" y="1296"/>
              <a:ext cx="363" cy="62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59399" name="Text Box 9"/>
            <p:cNvSpPr txBox="1">
              <a:spLocks noChangeArrowheads="1"/>
            </p:cNvSpPr>
            <p:nvPr/>
          </p:nvSpPr>
          <p:spPr bwMode="auto">
            <a:xfrm>
              <a:off x="3216" y="1824"/>
              <a:ext cx="1344" cy="522"/>
            </a:xfrm>
            <a:prstGeom prst="rect">
              <a:avLst/>
            </a:prstGeom>
            <a:solidFill>
              <a:srgbClr val="FFCC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>
                <a:lnSpc>
                  <a:spcPct val="105000"/>
                </a:lnSpc>
                <a:spcBef>
                  <a:spcPct val="50000"/>
                </a:spcBef>
              </a:pPr>
              <a:r>
                <a:rPr lang="en-US" sz="2300" dirty="0"/>
                <a:t>Real money demand</a:t>
              </a:r>
              <a:endParaRPr lang="en-US" sz="2300" b="1" i="1" dirty="0"/>
            </a:p>
          </p:txBody>
        </p:sp>
        <p:sp>
          <p:nvSpPr>
            <p:cNvPr id="59400" name="Line 10"/>
            <p:cNvSpPr>
              <a:spLocks noChangeShapeType="1"/>
            </p:cNvSpPr>
            <p:nvPr/>
          </p:nvSpPr>
          <p:spPr bwMode="auto">
            <a:xfrm>
              <a:off x="2544" y="1296"/>
              <a:ext cx="124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619550080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100" i="1" dirty="0"/>
              <a:t>What determines what?</a:t>
            </a:r>
          </a:p>
        </p:txBody>
      </p:sp>
      <p:sp>
        <p:nvSpPr>
          <p:cNvPr id="11059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023938" y="2438400"/>
            <a:ext cx="7315200" cy="3243263"/>
          </a:xfrm>
        </p:spPr>
        <p:txBody>
          <a:bodyPr/>
          <a:lstStyle/>
          <a:p>
            <a:pPr marL="0" indent="0" eaLnBrk="1" hangingPunct="1">
              <a:lnSpc>
                <a:spcPct val="110000"/>
              </a:lnSpc>
              <a:buFont typeface="Wingdings" pitchFamily="2" charset="2"/>
              <a:buNone/>
              <a:tabLst>
                <a:tab pos="577850" algn="ctr"/>
                <a:tab pos="1833563" algn="l"/>
              </a:tabLst>
            </a:pPr>
            <a:r>
              <a:rPr lang="en-US" sz="2700" u="sng" dirty="0"/>
              <a:t>variable	how determined </a:t>
            </a:r>
            <a:r>
              <a:rPr lang="en-US" sz="2600" i="1" u="sng" dirty="0"/>
              <a:t>(in the long run)</a:t>
            </a:r>
          </a:p>
          <a:p>
            <a:pPr marL="0" indent="0" eaLnBrk="1" hangingPunct="1">
              <a:lnSpc>
                <a:spcPct val="110000"/>
              </a:lnSpc>
              <a:buFont typeface="Wingdings" pitchFamily="2" charset="2"/>
              <a:buNone/>
              <a:tabLst>
                <a:tab pos="577850" algn="ctr"/>
                <a:tab pos="1833563" algn="l"/>
              </a:tabLst>
            </a:pPr>
            <a:r>
              <a:rPr lang="en-US" sz="2700" dirty="0"/>
              <a:t>	</a:t>
            </a:r>
            <a:r>
              <a:rPr lang="en-US" sz="2700" b="1" i="1" dirty="0"/>
              <a:t>M</a:t>
            </a:r>
            <a:r>
              <a:rPr lang="en-US" sz="2700" dirty="0"/>
              <a:t>	exogenous (the BoC)</a:t>
            </a:r>
          </a:p>
          <a:p>
            <a:pPr marL="0" indent="0" eaLnBrk="1" hangingPunct="1">
              <a:lnSpc>
                <a:spcPct val="120000"/>
              </a:lnSpc>
              <a:buFont typeface="Wingdings" pitchFamily="2" charset="2"/>
              <a:buNone/>
              <a:tabLst>
                <a:tab pos="577850" algn="ctr"/>
                <a:tab pos="1833563" algn="l"/>
              </a:tabLst>
            </a:pPr>
            <a:r>
              <a:rPr lang="en-US" sz="2700" dirty="0"/>
              <a:t>	</a:t>
            </a:r>
            <a:r>
              <a:rPr lang="en-US" sz="2700" b="1" i="1" dirty="0"/>
              <a:t>r</a:t>
            </a:r>
            <a:r>
              <a:rPr lang="en-US" sz="2700" dirty="0"/>
              <a:t>	adjusts to ensure </a:t>
            </a:r>
            <a:r>
              <a:rPr lang="en-US" sz="2700" b="1" i="1" dirty="0">
                <a:latin typeface="Tahoma" pitchFamily="34" charset="0"/>
              </a:rPr>
              <a:t>S</a:t>
            </a:r>
            <a:r>
              <a:rPr lang="en-US" sz="2700" dirty="0">
                <a:latin typeface="Tahoma" pitchFamily="34" charset="0"/>
              </a:rPr>
              <a:t> = </a:t>
            </a:r>
            <a:r>
              <a:rPr lang="en-US" sz="2700" b="1" i="1" dirty="0">
                <a:latin typeface="Tahoma" pitchFamily="34" charset="0"/>
              </a:rPr>
              <a:t>I</a:t>
            </a:r>
          </a:p>
          <a:p>
            <a:pPr marL="0" indent="0" eaLnBrk="1" hangingPunct="1">
              <a:lnSpc>
                <a:spcPct val="120000"/>
              </a:lnSpc>
              <a:buFont typeface="Wingdings" pitchFamily="2" charset="2"/>
              <a:buNone/>
              <a:tabLst>
                <a:tab pos="577850" algn="ctr"/>
                <a:tab pos="1833563" algn="l"/>
              </a:tabLst>
            </a:pPr>
            <a:r>
              <a:rPr lang="en-US" sz="2700" dirty="0"/>
              <a:t>	</a:t>
            </a:r>
            <a:r>
              <a:rPr lang="en-US" sz="2700" b="1" i="1" dirty="0"/>
              <a:t>Y</a:t>
            </a:r>
            <a:r>
              <a:rPr lang="en-US" sz="2700" dirty="0"/>
              <a:t> </a:t>
            </a:r>
          </a:p>
          <a:p>
            <a:pPr marL="0" indent="0" eaLnBrk="1" hangingPunct="1">
              <a:lnSpc>
                <a:spcPct val="110000"/>
              </a:lnSpc>
              <a:buFont typeface="Wingdings" pitchFamily="2" charset="2"/>
              <a:buNone/>
              <a:tabLst>
                <a:tab pos="577850" algn="ctr"/>
                <a:tab pos="1833563" algn="l"/>
              </a:tabLst>
            </a:pPr>
            <a:r>
              <a:rPr lang="en-US" sz="2700" b="1" i="1" dirty="0"/>
              <a:t>	P</a:t>
            </a:r>
            <a:r>
              <a:rPr lang="en-US" sz="2700" dirty="0"/>
              <a:t> 	adjusts to ensure</a:t>
            </a:r>
          </a:p>
        </p:txBody>
      </p:sp>
      <p:graphicFrame>
        <p:nvGraphicFramePr>
          <p:cNvPr id="110597" name="Object 3"/>
          <p:cNvGraphicFramePr>
            <a:graphicFrameLocks noChangeAspect="1"/>
          </p:cNvGraphicFramePr>
          <p:nvPr/>
        </p:nvGraphicFramePr>
        <p:xfrm>
          <a:off x="2941638" y="4421188"/>
          <a:ext cx="2071687" cy="568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44" name="Equation" r:id="rId4" imgW="926698" imgH="253890" progId="Equation.DSMT4">
                  <p:embed/>
                </p:oleObj>
              </mc:Choice>
              <mc:Fallback>
                <p:oleObj name="Equation" r:id="rId4" imgW="926698" imgH="25389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41638" y="4421188"/>
                        <a:ext cx="2071687" cy="568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0599" name="Object 4"/>
          <p:cNvGraphicFramePr>
            <a:graphicFrameLocks noChangeAspect="1"/>
          </p:cNvGraphicFramePr>
          <p:nvPr/>
        </p:nvGraphicFramePr>
        <p:xfrm>
          <a:off x="5670550" y="4902200"/>
          <a:ext cx="1909763" cy="862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45" name="Equation" r:id="rId6" imgW="901309" imgH="406224" progId="Equation.DSMT4">
                  <p:embed/>
                </p:oleObj>
              </mc:Choice>
              <mc:Fallback>
                <p:oleObj name="Equation" r:id="rId6" imgW="901309" imgH="406224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70550" y="4902200"/>
                        <a:ext cx="1909763" cy="8620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0422" name="Object 2"/>
          <p:cNvGraphicFramePr>
            <a:graphicFrameLocks noChangeAspect="1"/>
          </p:cNvGraphicFramePr>
          <p:nvPr/>
        </p:nvGraphicFramePr>
        <p:xfrm>
          <a:off x="2849563" y="1273175"/>
          <a:ext cx="3370262" cy="1012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46" name="Equation" r:id="rId8" imgW="1307532" imgH="393529" progId="Equation.DSMT4">
                  <p:embed/>
                </p:oleObj>
              </mc:Choice>
              <mc:Fallback>
                <p:oleObj name="Equation" r:id="rId8" imgW="1307532" imgH="393529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49563" y="1273175"/>
                        <a:ext cx="3370262" cy="1012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66338275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05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05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05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105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105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105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595" grpId="0" build="p" bldLvl="3" autoUpdateAnimBg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/>
              <a:t>How </a:t>
            </a:r>
            <a:r>
              <a:rPr lang="en-US" i="1" dirty="0"/>
              <a:t>P</a:t>
            </a:r>
            <a:r>
              <a:rPr lang="en-US" dirty="0"/>
              <a:t> responds to </a:t>
            </a:r>
            <a:r>
              <a:rPr lang="en-US" sz="3600" b="0" dirty="0">
                <a:latin typeface="Times New Roman"/>
                <a:ea typeface="Lucida Grande"/>
                <a:cs typeface="Times New Roman"/>
              </a:rPr>
              <a:t>Δ</a:t>
            </a:r>
            <a:r>
              <a:rPr lang="en-US" i="1" dirty="0">
                <a:sym typeface="Symbol" pitchFamily="18" charset="2"/>
              </a:rPr>
              <a:t>M</a:t>
            </a:r>
            <a:endParaRPr lang="en-US" i="1" dirty="0"/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06777" y="2604029"/>
            <a:ext cx="7564438" cy="3263900"/>
          </a:xfrm>
        </p:spPr>
        <p:txBody>
          <a:bodyPr/>
          <a:lstStyle/>
          <a:p>
            <a:pPr eaLnBrk="1" hangingPunct="1">
              <a:lnSpc>
                <a:spcPct val="120000"/>
              </a:lnSpc>
            </a:pPr>
            <a:r>
              <a:rPr lang="en-US" sz="2700" dirty="0"/>
              <a:t>For given values of </a:t>
            </a:r>
            <a:r>
              <a:rPr lang="en-US" sz="2700" b="1" i="1" dirty="0"/>
              <a:t>r</a:t>
            </a:r>
            <a:r>
              <a:rPr lang="en-US" sz="2700" dirty="0"/>
              <a:t>, </a:t>
            </a:r>
            <a:r>
              <a:rPr lang="en-US" sz="2700" b="1" i="1" dirty="0"/>
              <a:t>Y</a:t>
            </a:r>
            <a:r>
              <a:rPr lang="en-US" sz="2700" dirty="0"/>
              <a:t>, and </a:t>
            </a:r>
            <a:r>
              <a:rPr lang="en-US" sz="2700" i="1" dirty="0"/>
              <a:t>E</a:t>
            </a:r>
            <a:r>
              <a:rPr lang="en-US" sz="3200" i="1" dirty="0">
                <a:solidFill>
                  <a:srgbClr val="000000"/>
                </a:solidFill>
                <a:latin typeface="Times New Roman"/>
                <a:ea typeface="Lucida Grande"/>
                <a:cs typeface="Times New Roman"/>
              </a:rPr>
              <a:t>π</a:t>
            </a:r>
            <a:r>
              <a:rPr lang="en-US" sz="900" b="1" i="1" dirty="0">
                <a:sym typeface="Symbol" pitchFamily="18" charset="2"/>
              </a:rPr>
              <a:t> </a:t>
            </a:r>
            <a:r>
              <a:rPr lang="en-US" sz="2700" dirty="0"/>
              <a:t>, </a:t>
            </a:r>
          </a:p>
          <a:p>
            <a:pPr eaLnBrk="1" hangingPunct="1">
              <a:lnSpc>
                <a:spcPct val="120000"/>
              </a:lnSpc>
              <a:spcBef>
                <a:spcPct val="10000"/>
              </a:spcBef>
              <a:buClr>
                <a:schemeClr val="accent2"/>
              </a:buClr>
              <a:buFont typeface="Wingdings" pitchFamily="2" charset="2"/>
              <a:buNone/>
            </a:pPr>
            <a:r>
              <a:rPr lang="en-US" sz="2700" dirty="0"/>
              <a:t>	a change in </a:t>
            </a:r>
            <a:r>
              <a:rPr lang="en-US" sz="2700" b="1" i="1" dirty="0"/>
              <a:t>M</a:t>
            </a:r>
            <a:r>
              <a:rPr lang="en-US" sz="2700" dirty="0"/>
              <a:t> causes </a:t>
            </a:r>
            <a:r>
              <a:rPr lang="en-US" sz="2700" b="1" i="1" dirty="0"/>
              <a:t>P</a:t>
            </a:r>
            <a:r>
              <a:rPr lang="en-US" sz="2700" dirty="0"/>
              <a:t> to change by the same percentage</a:t>
            </a:r>
            <a:r>
              <a:rPr lang="en-US" sz="2700" dirty="0">
                <a:latin typeface="Arial"/>
                <a:cs typeface="Arial"/>
              </a:rPr>
              <a:t>—</a:t>
            </a:r>
            <a:r>
              <a:rPr lang="en-US" sz="2700" dirty="0"/>
              <a:t>just like in the quantity theory of money. </a:t>
            </a:r>
          </a:p>
        </p:txBody>
      </p:sp>
      <p:graphicFrame>
        <p:nvGraphicFramePr>
          <p:cNvPr id="61444" name="Object 2"/>
          <p:cNvGraphicFramePr>
            <a:graphicFrameLocks noChangeAspect="1"/>
          </p:cNvGraphicFramePr>
          <p:nvPr/>
        </p:nvGraphicFramePr>
        <p:xfrm>
          <a:off x="2849563" y="1273175"/>
          <a:ext cx="3370262" cy="1012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46" name="Equation" r:id="rId4" imgW="1307532" imgH="393529" progId="Equation.DSMT4">
                  <p:embed/>
                </p:oleObj>
              </mc:Choice>
              <mc:Fallback>
                <p:oleObj name="Equation" r:id="rId4" imgW="1307532" imgH="393529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49563" y="1273175"/>
                        <a:ext cx="3370262" cy="1012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22425161"/>
      </p:ext>
    </p:extLst>
  </p:cSld>
  <p:clrMapOvr>
    <a:masterClrMapping/>
  </p:clrMapOvr>
  <p:transition>
    <p:wipe dir="r"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>
          <a:xfrm>
            <a:off x="466725" y="236538"/>
            <a:ext cx="8245475" cy="809946"/>
          </a:xfrm>
        </p:spPr>
        <p:txBody>
          <a:bodyPr/>
          <a:lstStyle/>
          <a:p>
            <a:pPr eaLnBrk="1" hangingPunct="1"/>
            <a:r>
              <a:rPr lang="en-US" sz="3000" i="1" dirty="0"/>
              <a:t>What about </a:t>
            </a:r>
            <a:r>
              <a:rPr lang="en-US" sz="3000" i="1" dirty="0">
                <a:sym typeface="Symbol" pitchFamily="18" charset="2"/>
              </a:rPr>
              <a:t>expected inflation</a:t>
            </a:r>
            <a:r>
              <a:rPr lang="en-US" sz="3000" i="1" dirty="0"/>
              <a:t>? </a:t>
            </a:r>
            <a:endParaRPr lang="en-US" sz="3000" i="1" dirty="0">
              <a:solidFill>
                <a:srgbClr val="FF0000"/>
              </a:solidFill>
            </a:endParaRPr>
          </a:p>
        </p:txBody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539" y="1103569"/>
            <a:ext cx="8167461" cy="5077097"/>
          </a:xfrm>
          <a:solidFill>
            <a:schemeClr val="bg1">
              <a:alpha val="50195"/>
            </a:schemeClr>
          </a:solidFill>
        </p:spPr>
        <p:txBody>
          <a:bodyPr/>
          <a:lstStyle/>
          <a:p>
            <a:pPr eaLnBrk="1" hangingPunct="1"/>
            <a:r>
              <a:rPr lang="en-US" sz="2700" dirty="0">
                <a:sym typeface="Symbol" pitchFamily="18" charset="2"/>
              </a:rPr>
              <a:t>Over the long run, people don’t consistently </a:t>
            </a:r>
            <a:br>
              <a:rPr lang="en-US" sz="2700" dirty="0">
                <a:sym typeface="Symbol" pitchFamily="18" charset="2"/>
              </a:rPr>
            </a:br>
            <a:r>
              <a:rPr lang="en-US" sz="2700" dirty="0">
                <a:sym typeface="Symbol" pitchFamily="18" charset="2"/>
              </a:rPr>
              <a:t>over- or under-forecast inflation, </a:t>
            </a:r>
            <a:br>
              <a:rPr lang="en-US" sz="2700" dirty="0">
                <a:sym typeface="Symbol" pitchFamily="18" charset="2"/>
              </a:rPr>
            </a:br>
            <a:r>
              <a:rPr lang="en-US" sz="2700" dirty="0">
                <a:sym typeface="Symbol" pitchFamily="18" charset="2"/>
              </a:rPr>
              <a:t>so  </a:t>
            </a:r>
            <a:r>
              <a:rPr lang="en-US" sz="2700" i="1" dirty="0">
                <a:sym typeface="Symbol" pitchFamily="18" charset="2"/>
              </a:rPr>
              <a:t>E</a:t>
            </a:r>
            <a:r>
              <a:rPr lang="en-US" sz="3200" i="1" dirty="0">
                <a:solidFill>
                  <a:srgbClr val="000000"/>
                </a:solidFill>
                <a:latin typeface="Times New Roman"/>
                <a:ea typeface="Lucida Grande"/>
                <a:cs typeface="Times New Roman"/>
              </a:rPr>
              <a:t>π</a:t>
            </a:r>
            <a:r>
              <a:rPr lang="en-US" sz="900" b="1" i="1" dirty="0">
                <a:sym typeface="Symbol" pitchFamily="18" charset="2"/>
              </a:rPr>
              <a:t>  </a:t>
            </a:r>
            <a:r>
              <a:rPr lang="en-US" sz="2700" dirty="0">
                <a:sym typeface="Symbol" pitchFamily="18" charset="2"/>
              </a:rPr>
              <a:t>= </a:t>
            </a:r>
            <a:r>
              <a:rPr lang="en-US" sz="3200" i="1" dirty="0">
                <a:solidFill>
                  <a:srgbClr val="000000"/>
                </a:solidFill>
                <a:latin typeface="Times New Roman"/>
                <a:ea typeface="Lucida Grande"/>
                <a:cs typeface="Times New Roman"/>
              </a:rPr>
              <a:t>π</a:t>
            </a:r>
            <a:r>
              <a:rPr lang="en-US" sz="1000" dirty="0">
                <a:sym typeface="Symbol" pitchFamily="18" charset="2"/>
              </a:rPr>
              <a:t>   </a:t>
            </a:r>
            <a:r>
              <a:rPr lang="en-US" sz="2700" dirty="0">
                <a:sym typeface="Symbol" pitchFamily="18" charset="2"/>
              </a:rPr>
              <a:t>on average. </a:t>
            </a:r>
          </a:p>
          <a:p>
            <a:pPr eaLnBrk="1" hangingPunct="1">
              <a:spcBef>
                <a:spcPts val="1200"/>
              </a:spcBef>
            </a:pPr>
            <a:r>
              <a:rPr lang="en-US" sz="2700" dirty="0">
                <a:sym typeface="Symbol" pitchFamily="18" charset="2"/>
              </a:rPr>
              <a:t>In the short run, </a:t>
            </a:r>
            <a:r>
              <a:rPr lang="en-US" sz="2700" i="1" dirty="0">
                <a:sym typeface="Symbol" pitchFamily="18" charset="2"/>
              </a:rPr>
              <a:t>E</a:t>
            </a:r>
            <a:r>
              <a:rPr lang="en-US" sz="3200" i="1" dirty="0">
                <a:solidFill>
                  <a:srgbClr val="000000"/>
                </a:solidFill>
                <a:latin typeface="Times New Roman"/>
                <a:ea typeface="Lucida Grande"/>
                <a:cs typeface="Times New Roman"/>
              </a:rPr>
              <a:t>π</a:t>
            </a:r>
            <a:r>
              <a:rPr lang="en-US" sz="900" b="1" i="1" dirty="0">
                <a:sym typeface="Symbol" pitchFamily="18" charset="2"/>
              </a:rPr>
              <a:t>   </a:t>
            </a:r>
            <a:r>
              <a:rPr lang="en-US" sz="2700" dirty="0">
                <a:sym typeface="Symbol" pitchFamily="18" charset="2"/>
              </a:rPr>
              <a:t>may change when people </a:t>
            </a:r>
            <a:br>
              <a:rPr lang="en-US" sz="2700" dirty="0">
                <a:sym typeface="Symbol" pitchFamily="18" charset="2"/>
              </a:rPr>
            </a:br>
            <a:r>
              <a:rPr lang="en-US" sz="2700" dirty="0">
                <a:sym typeface="Symbol" pitchFamily="18" charset="2"/>
              </a:rPr>
              <a:t>get new information. </a:t>
            </a:r>
          </a:p>
          <a:p>
            <a:pPr eaLnBrk="1" hangingPunct="1">
              <a:spcBef>
                <a:spcPts val="1200"/>
              </a:spcBef>
            </a:pPr>
            <a:r>
              <a:rPr lang="en-US" sz="2700" i="1" dirty="0">
                <a:sym typeface="Symbol" pitchFamily="18" charset="2"/>
              </a:rPr>
              <a:t>E.g.</a:t>
            </a:r>
            <a:r>
              <a:rPr lang="en-US" sz="2700" dirty="0">
                <a:sym typeface="Symbol" pitchFamily="18" charset="2"/>
              </a:rPr>
              <a:t>: The BoC announces it will increase </a:t>
            </a:r>
            <a:r>
              <a:rPr lang="en-US" sz="2700" b="1" i="1" dirty="0">
                <a:sym typeface="Symbol" pitchFamily="18" charset="2"/>
              </a:rPr>
              <a:t>M</a:t>
            </a:r>
            <a:r>
              <a:rPr lang="en-US" sz="2700" dirty="0">
                <a:sym typeface="Symbol" pitchFamily="18" charset="2"/>
              </a:rPr>
              <a:t> </a:t>
            </a:r>
            <a:br>
              <a:rPr lang="en-US" sz="2700" dirty="0">
                <a:sym typeface="Symbol" pitchFamily="18" charset="2"/>
              </a:rPr>
            </a:br>
            <a:r>
              <a:rPr lang="en-US" sz="2700" dirty="0">
                <a:sym typeface="Symbol" pitchFamily="18" charset="2"/>
              </a:rPr>
              <a:t>next year. People will expect next year’s </a:t>
            </a:r>
            <a:r>
              <a:rPr lang="en-US" sz="2700" b="1" i="1" dirty="0">
                <a:sym typeface="Symbol" pitchFamily="18" charset="2"/>
              </a:rPr>
              <a:t>P</a:t>
            </a:r>
            <a:r>
              <a:rPr lang="en-US" sz="2700" dirty="0">
                <a:sym typeface="Symbol" pitchFamily="18" charset="2"/>
              </a:rPr>
              <a:t> to be higher, so </a:t>
            </a:r>
            <a:r>
              <a:rPr lang="en-US" sz="2700" i="1" dirty="0">
                <a:sym typeface="Symbol" pitchFamily="18" charset="2"/>
              </a:rPr>
              <a:t>E</a:t>
            </a:r>
            <a:r>
              <a:rPr lang="en-US" sz="3200" i="1" dirty="0">
                <a:solidFill>
                  <a:srgbClr val="000000"/>
                </a:solidFill>
                <a:latin typeface="Times New Roman"/>
                <a:ea typeface="Lucida Grande"/>
                <a:cs typeface="Times New Roman"/>
              </a:rPr>
              <a:t>π</a:t>
            </a:r>
            <a:r>
              <a:rPr lang="en-US" sz="2700" dirty="0">
                <a:sym typeface="Symbol" pitchFamily="18" charset="2"/>
              </a:rPr>
              <a:t> rises. </a:t>
            </a:r>
          </a:p>
          <a:p>
            <a:pPr eaLnBrk="1" hangingPunct="1">
              <a:spcBef>
                <a:spcPts val="1200"/>
              </a:spcBef>
            </a:pPr>
            <a:r>
              <a:rPr lang="en-US" sz="2700" dirty="0">
                <a:sym typeface="Symbol" pitchFamily="18" charset="2"/>
              </a:rPr>
              <a:t>This affects </a:t>
            </a:r>
            <a:r>
              <a:rPr lang="en-US" sz="2700" b="1" i="1" dirty="0">
                <a:sym typeface="Symbol" pitchFamily="18" charset="2"/>
              </a:rPr>
              <a:t>P</a:t>
            </a:r>
            <a:r>
              <a:rPr lang="en-US" sz="2700" dirty="0">
                <a:sym typeface="Symbol" pitchFamily="18" charset="2"/>
              </a:rPr>
              <a:t> now, even though </a:t>
            </a:r>
            <a:r>
              <a:rPr lang="en-US" sz="2700" b="1" i="1" dirty="0">
                <a:sym typeface="Symbol" pitchFamily="18" charset="2"/>
              </a:rPr>
              <a:t>M</a:t>
            </a:r>
            <a:r>
              <a:rPr lang="en-US" sz="2700" dirty="0">
                <a:sym typeface="Symbol" pitchFamily="18" charset="2"/>
              </a:rPr>
              <a:t> hasn’t changed yet...   </a:t>
            </a:r>
            <a:endParaRPr lang="en-US" sz="2700" i="1" dirty="0">
              <a:sym typeface="Symbol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1577098311"/>
      </p:ext>
    </p:extLst>
  </p:cSld>
  <p:clrMapOvr>
    <a:masterClrMapping/>
  </p:clrMapOvr>
  <p:transition>
    <p:wipe dir="r"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200" dirty="0"/>
              <a:t>How </a:t>
            </a:r>
            <a:r>
              <a:rPr lang="en-US" sz="3200" i="1" dirty="0"/>
              <a:t>P</a:t>
            </a:r>
            <a:r>
              <a:rPr lang="en-US" sz="3200" dirty="0"/>
              <a:t> </a:t>
            </a:r>
            <a:r>
              <a:rPr lang="en-US" sz="1200" dirty="0"/>
              <a:t> </a:t>
            </a:r>
            <a:r>
              <a:rPr lang="en-US" sz="3200" dirty="0"/>
              <a:t>responds to </a:t>
            </a:r>
            <a:r>
              <a:rPr lang="en-US" b="0" dirty="0">
                <a:latin typeface="Times New Roman"/>
                <a:ea typeface="Lucida Grande"/>
                <a:cs typeface="Times New Roman"/>
              </a:rPr>
              <a:t>Δ</a:t>
            </a:r>
            <a:r>
              <a:rPr lang="en-US" sz="3200" i="1" dirty="0">
                <a:sym typeface="Symbol" pitchFamily="18" charset="2"/>
              </a:rPr>
              <a:t>E</a:t>
            </a:r>
            <a:r>
              <a:rPr lang="en-US" sz="1000" i="1" dirty="0">
                <a:sym typeface="Symbol" pitchFamily="18" charset="2"/>
              </a:rPr>
              <a:t> </a:t>
            </a:r>
            <a:r>
              <a:rPr lang="en-US" sz="4000" i="1" dirty="0">
                <a:latin typeface="Times New Roman"/>
                <a:ea typeface="Lucida Grande"/>
                <a:cs typeface="Times New Roman"/>
              </a:rPr>
              <a:t>π</a:t>
            </a:r>
            <a:endParaRPr lang="en-US" sz="3700" baseline="30000" dirty="0">
              <a:sym typeface="Symbol" pitchFamily="18" charset="2"/>
            </a:endParaRPr>
          </a:p>
        </p:txBody>
      </p:sp>
      <p:graphicFrame>
        <p:nvGraphicFramePr>
          <p:cNvPr id="116740" name="Object 3"/>
          <p:cNvGraphicFramePr>
            <a:graphicFrameLocks noChangeAspect="1"/>
          </p:cNvGraphicFramePr>
          <p:nvPr/>
        </p:nvGraphicFramePr>
        <p:xfrm>
          <a:off x="1474788" y="3160713"/>
          <a:ext cx="5229225" cy="527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03" name="Equation" r:id="rId4" imgW="2273300" imgH="228600" progId="Equation.DSMT4">
                  <p:embed/>
                </p:oleObj>
              </mc:Choice>
              <mc:Fallback>
                <p:oleObj name="Equation" r:id="rId4" imgW="2273300" imgH="2286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74788" y="3160713"/>
                        <a:ext cx="5229225" cy="5270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6741" name="Object 4"/>
          <p:cNvGraphicFramePr>
            <a:graphicFrameLocks noChangeAspect="1"/>
          </p:cNvGraphicFramePr>
          <p:nvPr/>
        </p:nvGraphicFramePr>
        <p:xfrm>
          <a:off x="2460625" y="3749675"/>
          <a:ext cx="2251075" cy="642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04" name="Equation" r:id="rId6" imgW="977900" imgH="279400" progId="Equation.DSMT4">
                  <p:embed/>
                </p:oleObj>
              </mc:Choice>
              <mc:Fallback>
                <p:oleObj name="Equation" r:id="rId6" imgW="977900" imgH="2794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60625" y="3749675"/>
                        <a:ext cx="2251075" cy="6429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6742" name="Object 5"/>
          <p:cNvGraphicFramePr>
            <a:graphicFrameLocks noChangeAspect="1"/>
          </p:cNvGraphicFramePr>
          <p:nvPr/>
        </p:nvGraphicFramePr>
        <p:xfrm>
          <a:off x="2484438" y="4492625"/>
          <a:ext cx="4576762" cy="1035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05" name="Equation" r:id="rId8" imgW="2019300" imgH="457200" progId="Equation.DSMT4">
                  <p:embed/>
                </p:oleObj>
              </mc:Choice>
              <mc:Fallback>
                <p:oleObj name="Equation" r:id="rId8" imgW="2019300" imgH="4572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84438" y="4492625"/>
                        <a:ext cx="4576762" cy="10350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3494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523875" y="2514600"/>
            <a:ext cx="6732588" cy="666750"/>
          </a:xfrm>
          <a:noFill/>
        </p:spPr>
        <p:txBody>
          <a:bodyPr/>
          <a:lstStyle/>
          <a:p>
            <a:pPr eaLnBrk="1" hangingPunct="1">
              <a:lnSpc>
                <a:spcPct val="110000"/>
              </a:lnSpc>
            </a:pPr>
            <a:r>
              <a:rPr lang="en-US" sz="2700" dirty="0"/>
              <a:t>For given values of </a:t>
            </a:r>
            <a:r>
              <a:rPr lang="en-US" sz="2700" b="1" i="1" dirty="0"/>
              <a:t>r</a:t>
            </a:r>
            <a:r>
              <a:rPr lang="en-US" sz="2700" dirty="0"/>
              <a:t>, </a:t>
            </a:r>
            <a:r>
              <a:rPr lang="en-US" sz="2700" b="1" i="1" dirty="0"/>
              <a:t>Y</a:t>
            </a:r>
            <a:r>
              <a:rPr lang="en-US" sz="2700" dirty="0"/>
              <a:t>, and </a:t>
            </a:r>
            <a:r>
              <a:rPr lang="en-US" sz="2700" b="1" i="1" dirty="0"/>
              <a:t>M</a:t>
            </a:r>
            <a:r>
              <a:rPr lang="en-US" sz="2700" dirty="0"/>
              <a:t> ,</a:t>
            </a:r>
          </a:p>
        </p:txBody>
      </p:sp>
      <p:graphicFrame>
        <p:nvGraphicFramePr>
          <p:cNvPr id="63495" name="Object 2"/>
          <p:cNvGraphicFramePr>
            <a:graphicFrameLocks noChangeAspect="1"/>
          </p:cNvGraphicFramePr>
          <p:nvPr/>
        </p:nvGraphicFramePr>
        <p:xfrm>
          <a:off x="2849563" y="1273175"/>
          <a:ext cx="3370262" cy="1012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06" name="Equation" r:id="rId10" imgW="1307532" imgH="393529" progId="Equation.DSMT4">
                  <p:embed/>
                </p:oleObj>
              </mc:Choice>
              <mc:Fallback>
                <p:oleObj name="Equation" r:id="rId10" imgW="1307532" imgH="393529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49563" y="1273175"/>
                        <a:ext cx="3370262" cy="1012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02224558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1167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1167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500"/>
                                        <p:tgtEl>
                                          <p:spTgt spid="1167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/>
              <a:t>The classical view of inflation</a:t>
            </a:r>
          </a:p>
        </p:txBody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79425" y="1589088"/>
            <a:ext cx="8123238" cy="1557337"/>
          </a:xfrm>
        </p:spPr>
        <p:txBody>
          <a:bodyPr/>
          <a:lstStyle/>
          <a:p>
            <a:pPr eaLnBrk="1" hangingPunct="1"/>
            <a:r>
              <a:rPr lang="en-US" i="1" dirty="0"/>
              <a:t>The classical view: </a:t>
            </a:r>
            <a:br>
              <a:rPr lang="en-US" i="1" dirty="0"/>
            </a:br>
            <a:r>
              <a:rPr lang="en-US" dirty="0"/>
              <a:t>A change in the price level is merely a change in the units of measurement.</a:t>
            </a:r>
          </a:p>
        </p:txBody>
      </p:sp>
      <p:sp>
        <p:nvSpPr>
          <p:cNvPr id="124932" name="Rectangle 4"/>
          <p:cNvSpPr>
            <a:spLocks noChangeArrowheads="1"/>
          </p:cNvSpPr>
          <p:nvPr/>
        </p:nvSpPr>
        <p:spPr bwMode="auto">
          <a:xfrm>
            <a:off x="1871663" y="3390900"/>
            <a:ext cx="5181600" cy="1524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 anchorCtr="1"/>
          <a:lstStyle/>
          <a:p>
            <a:pPr algn="ctr">
              <a:lnSpc>
                <a:spcPct val="105000"/>
              </a:lnSpc>
              <a:spcBef>
                <a:spcPct val="45000"/>
              </a:spcBef>
              <a:buClr>
                <a:srgbClr val="008080"/>
              </a:buClr>
              <a:buSzPct val="120000"/>
              <a:buFont typeface="Wingdings" pitchFamily="2" charset="2"/>
              <a:buNone/>
            </a:pPr>
            <a:r>
              <a:rPr lang="en-US" sz="3100" i="1" dirty="0"/>
              <a:t>Then, why is inflation </a:t>
            </a:r>
            <a:br>
              <a:rPr lang="en-US" sz="3100" i="1" dirty="0"/>
            </a:br>
            <a:r>
              <a:rPr lang="en-US" sz="3100" i="1" dirty="0"/>
              <a:t>a social problem?</a:t>
            </a:r>
          </a:p>
        </p:txBody>
      </p:sp>
    </p:spTree>
    <p:extLst>
      <p:ext uri="{BB962C8B-B14F-4D97-AF65-F5344CB8AC3E}">
        <p14:creationId xmlns:p14="http://schemas.microsoft.com/office/powerpoint/2010/main" val="1056514710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49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4932" grpId="0" animBg="1" autoUpdateAnimBg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/>
              <a:t>The social costs of inflation</a:t>
            </a:r>
          </a:p>
        </p:txBody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73088" y="1519238"/>
            <a:ext cx="7399337" cy="3189287"/>
          </a:xfrm>
        </p:spPr>
        <p:txBody>
          <a:bodyPr/>
          <a:lstStyle/>
          <a:p>
            <a:pPr marL="461963" indent="-461963" eaLnBrk="1" hangingPunct="1">
              <a:buFont typeface="Wingdings" pitchFamily="2" charset="2"/>
              <a:buNone/>
            </a:pPr>
            <a:r>
              <a:rPr lang="en-US" dirty="0"/>
              <a:t>…fall into two categories:</a:t>
            </a:r>
          </a:p>
          <a:p>
            <a:pPr marL="461963" indent="-461963" eaLnBrk="1" hangingPunct="1">
              <a:buFont typeface="Wingdings" pitchFamily="2" charset="2"/>
              <a:buNone/>
            </a:pPr>
            <a:r>
              <a:rPr lang="en-US" sz="2500" b="1" dirty="0">
                <a:solidFill>
                  <a:srgbClr val="CC6600"/>
                </a:solidFill>
              </a:rPr>
              <a:t>1. 	</a:t>
            </a:r>
            <a:r>
              <a:rPr lang="en-US" dirty="0"/>
              <a:t>costs when inflation is expected</a:t>
            </a:r>
          </a:p>
          <a:p>
            <a:pPr marL="461963" indent="-461963" eaLnBrk="1" hangingPunct="1">
              <a:buFont typeface="Wingdings" pitchFamily="2" charset="2"/>
              <a:buNone/>
            </a:pPr>
            <a:r>
              <a:rPr lang="en-US" sz="2500" b="1" dirty="0">
                <a:solidFill>
                  <a:srgbClr val="CC6600"/>
                </a:solidFill>
              </a:rPr>
              <a:t>2. 	</a:t>
            </a:r>
            <a:r>
              <a:rPr lang="en-US" dirty="0"/>
              <a:t>costs when inflation is different than people had expected </a:t>
            </a:r>
          </a:p>
        </p:txBody>
      </p:sp>
    </p:spTree>
    <p:extLst>
      <p:ext uri="{BB962C8B-B14F-4D97-AF65-F5344CB8AC3E}">
        <p14:creationId xmlns:p14="http://schemas.microsoft.com/office/powerpoint/2010/main" val="202118414"/>
      </p:ext>
    </p:extLst>
  </p:cSld>
  <p:clrMapOvr>
    <a:masterClrMapping/>
  </p:clrMapOvr>
  <p:transition>
    <p:wipe dir="r"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lnSpc>
                <a:spcPct val="100000"/>
              </a:lnSpc>
            </a:pPr>
            <a:r>
              <a:rPr lang="en-US" sz="2900" dirty="0"/>
              <a:t>The costs of expected inflation: </a:t>
            </a:r>
            <a:br>
              <a:rPr lang="en-US" sz="2900" dirty="0"/>
            </a:br>
            <a:r>
              <a:rPr lang="en-US" sz="2500" dirty="0">
                <a:solidFill>
                  <a:srgbClr val="990033"/>
                </a:solidFill>
              </a:rPr>
              <a:t>1.</a:t>
            </a:r>
            <a:r>
              <a:rPr lang="en-US" sz="2900" dirty="0">
                <a:solidFill>
                  <a:srgbClr val="990033"/>
                </a:solidFill>
              </a:rPr>
              <a:t> Shoe leather Cost</a:t>
            </a:r>
          </a:p>
        </p:txBody>
      </p:sp>
      <p:sp>
        <p:nvSpPr>
          <p:cNvPr id="1290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92125" y="1389063"/>
            <a:ext cx="8045098" cy="4921250"/>
          </a:xfrm>
        </p:spPr>
        <p:txBody>
          <a:bodyPr/>
          <a:lstStyle/>
          <a:p>
            <a:pPr eaLnBrk="1" hangingPunct="1"/>
            <a:r>
              <a:rPr lang="en-US" sz="2700" dirty="0">
                <a:sym typeface="Symbol" pitchFamily="18" charset="2"/>
              </a:rPr>
              <a:t>Definition: the costs and inconveniences of reducing money balances to avoid the inflation tax.</a:t>
            </a:r>
          </a:p>
          <a:p>
            <a:pPr eaLnBrk="1" hangingPunct="1"/>
            <a:r>
              <a:rPr lang="en-US" sz="2700" dirty="0">
                <a:sym typeface="Symbol" pitchFamily="18" charset="2"/>
              </a:rPr>
              <a:t>If </a:t>
            </a:r>
            <a:r>
              <a:rPr lang="en-US" sz="2700" i="1" dirty="0">
                <a:solidFill>
                  <a:srgbClr val="000000"/>
                </a:solidFill>
                <a:latin typeface="Times New Roman"/>
                <a:ea typeface="Lucida Grande"/>
                <a:cs typeface="Times New Roman"/>
              </a:rPr>
              <a:t>π</a:t>
            </a:r>
            <a:r>
              <a:rPr lang="en-US" sz="2700" dirty="0">
                <a:sym typeface="Symbol" pitchFamily="18" charset="2"/>
              </a:rPr>
              <a:t> increases, </a:t>
            </a:r>
            <a:r>
              <a:rPr lang="en-US" sz="2700" b="1" i="1" dirty="0">
                <a:sym typeface="Symbol" pitchFamily="18" charset="2"/>
              </a:rPr>
              <a:t>i</a:t>
            </a:r>
            <a:r>
              <a:rPr lang="en-US" sz="2700" dirty="0">
                <a:sym typeface="Symbol" pitchFamily="18" charset="2"/>
              </a:rPr>
              <a:t> increases (why?), </a:t>
            </a:r>
            <a:br>
              <a:rPr lang="en-US" sz="2700" dirty="0">
                <a:sym typeface="Symbol" pitchFamily="18" charset="2"/>
              </a:rPr>
            </a:br>
            <a:r>
              <a:rPr lang="en-US" sz="2700" dirty="0">
                <a:sym typeface="Symbol" pitchFamily="18" charset="2"/>
              </a:rPr>
              <a:t>so people reduce their real money balances. </a:t>
            </a:r>
          </a:p>
          <a:p>
            <a:pPr eaLnBrk="1" hangingPunct="1"/>
            <a:r>
              <a:rPr lang="en-US" sz="2700" dirty="0"/>
              <a:t>Remember: In long run, inflation does not </a:t>
            </a:r>
            <a:br>
              <a:rPr lang="en-US" sz="2700" dirty="0"/>
            </a:br>
            <a:r>
              <a:rPr lang="en-US" sz="2700" dirty="0"/>
              <a:t>affect real income or real spending.</a:t>
            </a:r>
          </a:p>
          <a:p>
            <a:pPr eaLnBrk="1" hangingPunct="1"/>
            <a:r>
              <a:rPr lang="en-US" sz="2700" dirty="0">
                <a:sym typeface="Symbol" pitchFamily="18" charset="2"/>
              </a:rPr>
              <a:t>So, same monthly spending but lower average money holdings means more frequent trips to the bank to withdraw smaller amounts of cash. </a:t>
            </a:r>
          </a:p>
        </p:txBody>
      </p:sp>
    </p:spTree>
    <p:extLst>
      <p:ext uri="{BB962C8B-B14F-4D97-AF65-F5344CB8AC3E}">
        <p14:creationId xmlns:p14="http://schemas.microsoft.com/office/powerpoint/2010/main" val="258910863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9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9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29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29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9027" grpId="0" build="p" autoUpdateAnimBg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lnSpc>
                <a:spcPct val="100000"/>
              </a:lnSpc>
            </a:pPr>
            <a:r>
              <a:rPr lang="en-US" sz="2900" dirty="0"/>
              <a:t>The costs of expected inflation: </a:t>
            </a:r>
            <a:br>
              <a:rPr lang="en-US" sz="2900" dirty="0"/>
            </a:br>
            <a:r>
              <a:rPr lang="en-US" sz="2900" dirty="0"/>
              <a:t> </a:t>
            </a:r>
            <a:r>
              <a:rPr lang="en-US" sz="2500" dirty="0">
                <a:solidFill>
                  <a:srgbClr val="990033"/>
                </a:solidFill>
              </a:rPr>
              <a:t>2.</a:t>
            </a:r>
            <a:r>
              <a:rPr lang="en-US" sz="2900" dirty="0">
                <a:solidFill>
                  <a:srgbClr val="990033"/>
                </a:solidFill>
              </a:rPr>
              <a:t> Menu Costs</a:t>
            </a:r>
          </a:p>
        </p:txBody>
      </p:sp>
      <p:sp>
        <p:nvSpPr>
          <p:cNvPr id="131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0850" y="1481138"/>
            <a:ext cx="7467600" cy="4724400"/>
          </a:xfrm>
        </p:spPr>
        <p:txBody>
          <a:bodyPr/>
          <a:lstStyle/>
          <a:p>
            <a:pPr eaLnBrk="1" hangingPunct="1"/>
            <a:r>
              <a:rPr lang="en-US" dirty="0">
                <a:sym typeface="Symbol" pitchFamily="18" charset="2"/>
              </a:rPr>
              <a:t>Definition: The costs of changing prices.</a:t>
            </a:r>
          </a:p>
          <a:p>
            <a:pPr eaLnBrk="1" hangingPunct="1">
              <a:spcBef>
                <a:spcPct val="50000"/>
              </a:spcBef>
            </a:pPr>
            <a:r>
              <a:rPr lang="en-US" dirty="0">
                <a:sym typeface="Symbol" pitchFamily="18" charset="2"/>
              </a:rPr>
              <a:t>Examples:</a:t>
            </a:r>
          </a:p>
          <a:p>
            <a:pPr lvl="1" eaLnBrk="1" hangingPunct="1">
              <a:lnSpc>
                <a:spcPct val="105000"/>
              </a:lnSpc>
              <a:buClr>
                <a:srgbClr val="339933"/>
              </a:buClr>
              <a:buSzTx/>
            </a:pPr>
            <a:r>
              <a:rPr lang="en-US" dirty="0"/>
              <a:t>cost of printing new menus</a:t>
            </a:r>
          </a:p>
          <a:p>
            <a:pPr lvl="1" eaLnBrk="1" hangingPunct="1">
              <a:lnSpc>
                <a:spcPct val="105000"/>
              </a:lnSpc>
              <a:buClr>
                <a:srgbClr val="339933"/>
              </a:buClr>
              <a:buSzTx/>
            </a:pPr>
            <a:r>
              <a:rPr lang="en-US" dirty="0"/>
              <a:t>cost of printing &amp; mailing new catalogs</a:t>
            </a:r>
          </a:p>
          <a:p>
            <a:pPr eaLnBrk="1" hangingPunct="1">
              <a:spcBef>
                <a:spcPct val="55000"/>
              </a:spcBef>
            </a:pPr>
            <a:r>
              <a:rPr lang="en-US" dirty="0">
                <a:sym typeface="Symbol" pitchFamily="18" charset="2"/>
              </a:rPr>
              <a:t>The higher is inflation, the more frequently firms must change their prices and incur these costs.  </a:t>
            </a:r>
          </a:p>
          <a:p>
            <a:pPr lvl="1" eaLnBrk="1" hangingPunct="1">
              <a:lnSpc>
                <a:spcPct val="105000"/>
              </a:lnSpc>
              <a:buClr>
                <a:srgbClr val="0066CC"/>
              </a:buClr>
              <a:buSzTx/>
              <a:buFont typeface="Wingdings" pitchFamily="2" charset="2"/>
              <a:buNone/>
            </a:pP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526688273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1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1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1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31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31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1075" grpId="0" build="p" bldLvl="2" autoUpdateAnimBg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lnSpc>
                <a:spcPct val="100000"/>
              </a:lnSpc>
            </a:pPr>
            <a:r>
              <a:rPr lang="en-US" sz="2900" dirty="0"/>
              <a:t>The costs of expected inflation: </a:t>
            </a:r>
            <a:br>
              <a:rPr lang="en-US" sz="2900" dirty="0"/>
            </a:br>
            <a:r>
              <a:rPr lang="en-US" sz="2500" dirty="0">
                <a:solidFill>
                  <a:srgbClr val="990033"/>
                </a:solidFill>
              </a:rPr>
              <a:t>3.</a:t>
            </a:r>
            <a:r>
              <a:rPr lang="en-US" sz="2900" dirty="0">
                <a:solidFill>
                  <a:srgbClr val="990033"/>
                </a:solidFill>
              </a:rPr>
              <a:t> Relative Price Distortions</a:t>
            </a:r>
          </a:p>
        </p:txBody>
      </p:sp>
      <p:sp>
        <p:nvSpPr>
          <p:cNvPr id="133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33388" y="1366838"/>
            <a:ext cx="8510587" cy="5105400"/>
          </a:xfrm>
        </p:spPr>
        <p:txBody>
          <a:bodyPr/>
          <a:lstStyle/>
          <a:p>
            <a:pPr eaLnBrk="1" hangingPunct="1"/>
            <a:r>
              <a:rPr lang="en-US" sz="2700" dirty="0"/>
              <a:t>Firms facing menu costs change prices infrequently.</a:t>
            </a:r>
          </a:p>
          <a:p>
            <a:pPr eaLnBrk="1" hangingPunct="1"/>
            <a:r>
              <a:rPr lang="en-US" sz="2700" dirty="0"/>
              <a:t>Example: </a:t>
            </a:r>
            <a:br>
              <a:rPr lang="en-US" sz="2700" dirty="0"/>
            </a:br>
            <a:r>
              <a:rPr lang="en-US" sz="2700" dirty="0"/>
              <a:t>A firm issues new catalog each January. </a:t>
            </a:r>
            <a:br>
              <a:rPr lang="en-US" sz="2700" dirty="0"/>
            </a:br>
            <a:r>
              <a:rPr lang="en-US" sz="2700" dirty="0"/>
              <a:t>As the general price level rises throughout the year, the firm’s relative price will fall. </a:t>
            </a:r>
          </a:p>
          <a:p>
            <a:pPr eaLnBrk="1" hangingPunct="1"/>
            <a:r>
              <a:rPr lang="en-US" sz="2700" dirty="0"/>
              <a:t>Different firms change their prices at different times, leading to relative price distortions . . . </a:t>
            </a:r>
          </a:p>
          <a:p>
            <a:pPr eaLnBrk="1" hangingPunct="1">
              <a:spcBef>
                <a:spcPct val="20000"/>
              </a:spcBef>
              <a:buClr>
                <a:srgbClr val="0066CC"/>
              </a:buClr>
              <a:buFont typeface="Wingdings" pitchFamily="2" charset="2"/>
              <a:buNone/>
            </a:pPr>
            <a:r>
              <a:rPr lang="en-US" sz="2700" dirty="0"/>
              <a:t>	. . . causing microeconomic inefficiencies in the allocation of resources. </a:t>
            </a:r>
          </a:p>
        </p:txBody>
      </p:sp>
    </p:spTree>
    <p:extLst>
      <p:ext uri="{BB962C8B-B14F-4D97-AF65-F5344CB8AC3E}">
        <p14:creationId xmlns:p14="http://schemas.microsoft.com/office/powerpoint/2010/main" val="1012246707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3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3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3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33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23" grpId="0" build="p" autoUpdateAnimBg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lnSpc>
                <a:spcPct val="100000"/>
              </a:lnSpc>
            </a:pPr>
            <a:r>
              <a:rPr lang="en-US" sz="2900" dirty="0"/>
              <a:t>The costs of expected inflation: </a:t>
            </a:r>
            <a:br>
              <a:rPr lang="en-US" sz="2900" dirty="0"/>
            </a:br>
            <a:r>
              <a:rPr lang="en-US" sz="2900" dirty="0"/>
              <a:t> </a:t>
            </a:r>
            <a:r>
              <a:rPr lang="en-US" sz="2500" dirty="0">
                <a:solidFill>
                  <a:srgbClr val="990033"/>
                </a:solidFill>
              </a:rPr>
              <a:t>4.</a:t>
            </a:r>
            <a:r>
              <a:rPr lang="en-US" sz="2900" dirty="0">
                <a:solidFill>
                  <a:srgbClr val="990033"/>
                </a:solidFill>
              </a:rPr>
              <a:t> Unfair Tax Treatment</a:t>
            </a:r>
          </a:p>
        </p:txBody>
      </p:sp>
      <p:sp>
        <p:nvSpPr>
          <p:cNvPr id="135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4825" y="1252834"/>
            <a:ext cx="7848600" cy="5105400"/>
          </a:xfrm>
        </p:spPr>
        <p:txBody>
          <a:bodyPr/>
          <a:lstStyle/>
          <a:p>
            <a:pPr marL="0" indent="0" eaLnBrk="1" hangingPunct="1">
              <a:spcBef>
                <a:spcPct val="10000"/>
              </a:spcBef>
              <a:buFont typeface="Wingdings" pitchFamily="2" charset="2"/>
              <a:buNone/>
            </a:pPr>
            <a:r>
              <a:rPr lang="en-US" sz="2700" dirty="0">
                <a:sym typeface="Symbol" pitchFamily="18" charset="2"/>
              </a:rPr>
              <a:t>Some taxes are not adjusted to account for inflation, such as the capital gains tax. </a:t>
            </a:r>
          </a:p>
          <a:p>
            <a:pPr marL="0" indent="0" eaLnBrk="1" hangingPunct="1">
              <a:spcBef>
                <a:spcPct val="30000"/>
              </a:spcBef>
              <a:buFont typeface="Wingdings" pitchFamily="2" charset="2"/>
              <a:buNone/>
            </a:pPr>
            <a:r>
              <a:rPr lang="en-US" sz="2700" dirty="0">
                <a:sym typeface="Symbol" pitchFamily="18" charset="2"/>
              </a:rPr>
              <a:t>Example:</a:t>
            </a:r>
          </a:p>
          <a:p>
            <a:pPr marL="569913" lvl="1" indent="-341313" eaLnBrk="1" hangingPunct="1">
              <a:lnSpc>
                <a:spcPct val="105000"/>
              </a:lnSpc>
              <a:spcBef>
                <a:spcPts val="900"/>
              </a:spcBef>
            </a:pPr>
            <a:r>
              <a:rPr lang="en-US" dirty="0">
                <a:sym typeface="Symbol" pitchFamily="18" charset="2"/>
              </a:rPr>
              <a:t>Jan 1: you buy $10,000 worth of BCE stock</a:t>
            </a:r>
          </a:p>
          <a:p>
            <a:pPr marL="569913" lvl="1" indent="-341313" eaLnBrk="1" hangingPunct="1">
              <a:lnSpc>
                <a:spcPct val="105000"/>
              </a:lnSpc>
              <a:spcBef>
                <a:spcPts val="900"/>
              </a:spcBef>
            </a:pPr>
            <a:r>
              <a:rPr lang="en-US" dirty="0">
                <a:sym typeface="Symbol" pitchFamily="18" charset="2"/>
              </a:rPr>
              <a:t>Dec 31: you sell the stock for $11,000, </a:t>
            </a:r>
            <a:br>
              <a:rPr lang="en-US" dirty="0">
                <a:sym typeface="Symbol" pitchFamily="18" charset="2"/>
              </a:rPr>
            </a:br>
            <a:r>
              <a:rPr lang="en-US" dirty="0">
                <a:sym typeface="Symbol" pitchFamily="18" charset="2"/>
              </a:rPr>
              <a:t>so your nominal capital gain is $1,000 (10%). </a:t>
            </a:r>
          </a:p>
          <a:p>
            <a:pPr marL="569913" lvl="1" indent="-341313" eaLnBrk="1" hangingPunct="1">
              <a:lnSpc>
                <a:spcPct val="105000"/>
              </a:lnSpc>
              <a:spcBef>
                <a:spcPts val="900"/>
              </a:spcBef>
            </a:pPr>
            <a:r>
              <a:rPr lang="en-US" dirty="0">
                <a:sym typeface="Symbol" pitchFamily="18" charset="2"/>
              </a:rPr>
              <a:t>Suppose </a:t>
            </a:r>
            <a:r>
              <a:rPr lang="en-US" sz="3200" i="1" dirty="0">
                <a:solidFill>
                  <a:srgbClr val="000000"/>
                </a:solidFill>
                <a:latin typeface="Times New Roman"/>
                <a:ea typeface="Lucida Grande"/>
                <a:cs typeface="Times New Roman"/>
              </a:rPr>
              <a:t>π</a:t>
            </a:r>
            <a:r>
              <a:rPr lang="en-US" dirty="0">
                <a:sym typeface="Symbol" pitchFamily="18" charset="2"/>
              </a:rPr>
              <a:t> = 10% during the year. </a:t>
            </a:r>
            <a:br>
              <a:rPr lang="en-US" dirty="0">
                <a:sym typeface="Symbol" pitchFamily="18" charset="2"/>
              </a:rPr>
            </a:br>
            <a:r>
              <a:rPr lang="en-US" dirty="0">
                <a:sym typeface="Symbol" pitchFamily="18" charset="2"/>
              </a:rPr>
              <a:t>Your real capital gain is $0. </a:t>
            </a:r>
          </a:p>
          <a:p>
            <a:pPr marL="569913" lvl="1" indent="-341313" eaLnBrk="1" hangingPunct="1">
              <a:lnSpc>
                <a:spcPct val="105000"/>
              </a:lnSpc>
              <a:spcBef>
                <a:spcPts val="900"/>
              </a:spcBef>
            </a:pPr>
            <a:r>
              <a:rPr lang="en-US" dirty="0">
                <a:sym typeface="Symbol" pitchFamily="18" charset="2"/>
              </a:rPr>
              <a:t>Yet, you must pay taxes on your $1,000 nominal gain!</a:t>
            </a:r>
          </a:p>
        </p:txBody>
      </p:sp>
    </p:spTree>
    <p:extLst>
      <p:ext uri="{BB962C8B-B14F-4D97-AF65-F5344CB8AC3E}">
        <p14:creationId xmlns:p14="http://schemas.microsoft.com/office/powerpoint/2010/main" val="1919815319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5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5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5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35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35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35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5171" grpId="0" build="p" bldLvl="5" autoUpdateAnimBg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lnSpc>
                <a:spcPct val="100000"/>
              </a:lnSpc>
            </a:pPr>
            <a:r>
              <a:rPr lang="en-US" sz="2900" dirty="0"/>
              <a:t>The costs of expected inflation: </a:t>
            </a:r>
            <a:br>
              <a:rPr lang="en-US" sz="2900" dirty="0"/>
            </a:br>
            <a:r>
              <a:rPr lang="en-US" sz="2900" dirty="0"/>
              <a:t> </a:t>
            </a:r>
            <a:r>
              <a:rPr lang="en-US" sz="2500" dirty="0">
                <a:solidFill>
                  <a:srgbClr val="990033"/>
                </a:solidFill>
              </a:rPr>
              <a:t>5.</a:t>
            </a:r>
            <a:r>
              <a:rPr lang="en-US" sz="2900" dirty="0">
                <a:solidFill>
                  <a:srgbClr val="990033"/>
                </a:solidFill>
              </a:rPr>
              <a:t> General Inconvenience</a:t>
            </a:r>
          </a:p>
        </p:txBody>
      </p:sp>
      <p:sp>
        <p:nvSpPr>
          <p:cNvPr id="137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88950" y="1509713"/>
            <a:ext cx="7696200" cy="2819400"/>
          </a:xfrm>
        </p:spPr>
        <p:txBody>
          <a:bodyPr/>
          <a:lstStyle/>
          <a:p>
            <a:pPr eaLnBrk="1" hangingPunct="1"/>
            <a:r>
              <a:rPr lang="en-US" dirty="0">
                <a:sym typeface="Symbol" pitchFamily="18" charset="2"/>
              </a:rPr>
              <a:t>Inflation makes it harder to compare nominal values from different time periods.</a:t>
            </a:r>
          </a:p>
          <a:p>
            <a:pPr eaLnBrk="1" hangingPunct="1"/>
            <a:r>
              <a:rPr lang="en-US" dirty="0">
                <a:sym typeface="Symbol" pitchFamily="18" charset="2"/>
              </a:rPr>
              <a:t>This complicates long-range financial planning. </a:t>
            </a:r>
          </a:p>
          <a:p>
            <a:pPr eaLnBrk="1" hangingPunct="1">
              <a:buClr>
                <a:srgbClr val="0066CC"/>
              </a:buClr>
              <a:buFont typeface="Wingdings" pitchFamily="2" charset="2"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3175211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7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7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7219" grpId="0" build="p" autoUpdateAnimBg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title"/>
          </p:nvPr>
        </p:nvSpPr>
        <p:spPr>
          <a:xfrm>
            <a:off x="492125" y="342900"/>
            <a:ext cx="8161338" cy="857250"/>
          </a:xfrm>
        </p:spPr>
        <p:txBody>
          <a:bodyPr/>
          <a:lstStyle/>
          <a:p>
            <a:pPr eaLnBrk="1" hangingPunct="1">
              <a:lnSpc>
                <a:spcPct val="100000"/>
              </a:lnSpc>
            </a:pPr>
            <a:r>
              <a:rPr lang="en-US" sz="2800" dirty="0"/>
              <a:t>Additional cost of </a:t>
            </a:r>
            <a:r>
              <a:rPr lang="en-US" sz="2800" i="1" dirty="0"/>
              <a:t>unexpected</a:t>
            </a:r>
            <a:r>
              <a:rPr lang="en-US" sz="2800" dirty="0"/>
              <a:t> inflation: </a:t>
            </a:r>
            <a:br>
              <a:rPr lang="en-US" sz="2800" dirty="0"/>
            </a:br>
            <a:r>
              <a:rPr lang="en-US" sz="2800" dirty="0">
                <a:solidFill>
                  <a:srgbClr val="990033"/>
                </a:solidFill>
              </a:rPr>
              <a:t>Arbitrary Redistribution of Purchasing Power</a:t>
            </a:r>
          </a:p>
        </p:txBody>
      </p:sp>
      <p:sp>
        <p:nvSpPr>
          <p:cNvPr id="139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0688" y="1273768"/>
            <a:ext cx="7696200" cy="5105400"/>
          </a:xfrm>
        </p:spPr>
        <p:txBody>
          <a:bodyPr/>
          <a:lstStyle/>
          <a:p>
            <a:pPr marL="344488" indent="-344488" eaLnBrk="1" hangingPunct="1">
              <a:defRPr/>
            </a:pPr>
            <a:r>
              <a:rPr lang="en-US" sz="2700" dirty="0">
                <a:sym typeface="Symbol" pitchFamily="18" charset="2"/>
              </a:rPr>
              <a:t>Many long-term contracts not indexed, </a:t>
            </a:r>
            <a:br>
              <a:rPr lang="en-US" sz="2700" dirty="0">
                <a:sym typeface="Symbol" pitchFamily="18" charset="2"/>
              </a:rPr>
            </a:br>
            <a:r>
              <a:rPr lang="en-US" sz="2700" dirty="0">
                <a:sym typeface="Symbol" pitchFamily="18" charset="2"/>
              </a:rPr>
              <a:t>but based on </a:t>
            </a:r>
            <a:r>
              <a:rPr lang="en-US" sz="2700" i="1" dirty="0">
                <a:sym typeface="Symbol" pitchFamily="18" charset="2"/>
              </a:rPr>
              <a:t>E</a:t>
            </a:r>
            <a:r>
              <a:rPr lang="en-US" sz="3200" i="1" dirty="0">
                <a:solidFill>
                  <a:srgbClr val="000000"/>
                </a:solidFill>
                <a:latin typeface="Times New Roman"/>
                <a:ea typeface="Lucida Grande"/>
                <a:cs typeface="Times New Roman"/>
              </a:rPr>
              <a:t>π</a:t>
            </a:r>
            <a:r>
              <a:rPr lang="en-US" sz="2700" dirty="0">
                <a:sym typeface="Symbol" pitchFamily="18" charset="2"/>
              </a:rPr>
              <a:t>.</a:t>
            </a:r>
          </a:p>
          <a:p>
            <a:pPr marL="344488" indent="-344488" eaLnBrk="1" hangingPunct="1">
              <a:spcBef>
                <a:spcPts val="600"/>
              </a:spcBef>
              <a:defRPr/>
            </a:pPr>
            <a:r>
              <a:rPr lang="en-US" sz="2700" dirty="0">
                <a:sym typeface="Symbol" pitchFamily="18" charset="2"/>
              </a:rPr>
              <a:t>If </a:t>
            </a:r>
            <a:r>
              <a:rPr lang="en-US" sz="3200" i="1" dirty="0">
                <a:solidFill>
                  <a:srgbClr val="000000"/>
                </a:solidFill>
                <a:latin typeface="Times New Roman"/>
                <a:ea typeface="Lucida Grande"/>
                <a:cs typeface="Times New Roman"/>
              </a:rPr>
              <a:t>π </a:t>
            </a:r>
            <a:r>
              <a:rPr lang="en-US" sz="2700" dirty="0">
                <a:sym typeface="Symbol" pitchFamily="18" charset="2"/>
              </a:rPr>
              <a:t>turns out different from </a:t>
            </a:r>
            <a:r>
              <a:rPr lang="en-US" sz="2700" i="1" dirty="0">
                <a:sym typeface="Symbol" pitchFamily="18" charset="2"/>
              </a:rPr>
              <a:t>E</a:t>
            </a:r>
            <a:r>
              <a:rPr lang="en-US" sz="3200" i="1" dirty="0">
                <a:solidFill>
                  <a:srgbClr val="000000"/>
                </a:solidFill>
                <a:latin typeface="Times New Roman"/>
                <a:ea typeface="Lucida Grande"/>
                <a:cs typeface="Times New Roman"/>
              </a:rPr>
              <a:t>π</a:t>
            </a:r>
            <a:r>
              <a:rPr lang="en-US" sz="1100" dirty="0">
                <a:sym typeface="Symbol" pitchFamily="18" charset="2"/>
              </a:rPr>
              <a:t> </a:t>
            </a:r>
            <a:r>
              <a:rPr lang="en-US" sz="2700" dirty="0">
                <a:sym typeface="Symbol" pitchFamily="18" charset="2"/>
              </a:rPr>
              <a:t>, then some gain at others’ expense. </a:t>
            </a:r>
          </a:p>
          <a:p>
            <a:pPr marL="344488" indent="-344488" eaLnBrk="1" hangingPunct="1">
              <a:spcBef>
                <a:spcPts val="600"/>
              </a:spcBef>
              <a:buFont typeface="Wingdings" pitchFamily="2" charset="2"/>
              <a:buNone/>
              <a:defRPr/>
            </a:pPr>
            <a:r>
              <a:rPr lang="en-US" sz="2700" dirty="0">
                <a:sym typeface="Symbol" pitchFamily="18" charset="2"/>
              </a:rPr>
              <a:t>	Example: borrowers &amp; lenders </a:t>
            </a:r>
          </a:p>
          <a:p>
            <a:pPr marL="747713" lvl="1" indent="-288925" eaLnBrk="1" hangingPunct="1">
              <a:lnSpc>
                <a:spcPct val="105000"/>
              </a:lnSpc>
              <a:spcBef>
                <a:spcPts val="300"/>
              </a:spcBef>
              <a:buSzPct val="105000"/>
              <a:defRPr/>
            </a:pPr>
            <a:r>
              <a:rPr lang="en-US" sz="2600" dirty="0"/>
              <a:t>If </a:t>
            </a:r>
            <a:r>
              <a:rPr lang="en-US" sz="3200" i="1" dirty="0">
                <a:solidFill>
                  <a:srgbClr val="000000"/>
                </a:solidFill>
                <a:latin typeface="Times New Roman"/>
                <a:ea typeface="Lucida Grande"/>
                <a:cs typeface="Times New Roman"/>
              </a:rPr>
              <a:t>π </a:t>
            </a:r>
            <a:r>
              <a:rPr lang="en-US" sz="2600" dirty="0">
                <a:sym typeface="Symbol" pitchFamily="18" charset="2"/>
              </a:rPr>
              <a:t>&gt; </a:t>
            </a:r>
            <a:r>
              <a:rPr lang="en-US" sz="2400" i="1" dirty="0">
                <a:sym typeface="Symbol" pitchFamily="18" charset="2"/>
              </a:rPr>
              <a:t>E</a:t>
            </a:r>
            <a:r>
              <a:rPr lang="en-US" sz="3200" i="1" dirty="0">
                <a:solidFill>
                  <a:srgbClr val="000000"/>
                </a:solidFill>
                <a:latin typeface="Times New Roman"/>
                <a:ea typeface="Lucida Grande"/>
                <a:cs typeface="Times New Roman"/>
              </a:rPr>
              <a:t>π</a:t>
            </a:r>
            <a:r>
              <a:rPr lang="en-US" sz="1050" dirty="0">
                <a:sym typeface="Symbol" pitchFamily="18" charset="2"/>
              </a:rPr>
              <a:t> </a:t>
            </a:r>
            <a:r>
              <a:rPr lang="en-US" sz="2600" dirty="0">
                <a:sym typeface="Symbol" pitchFamily="18" charset="2"/>
              </a:rPr>
              <a:t>, then (</a:t>
            </a:r>
            <a:r>
              <a:rPr lang="en-US" sz="2600" b="1" i="1" dirty="0">
                <a:sym typeface="Symbol" pitchFamily="18" charset="2"/>
              </a:rPr>
              <a:t>i</a:t>
            </a:r>
            <a:r>
              <a:rPr lang="en-US" sz="2600" dirty="0">
                <a:latin typeface="Arial"/>
                <a:cs typeface="Arial"/>
                <a:sym typeface="Symbol" pitchFamily="18" charset="2"/>
              </a:rPr>
              <a:t> </a:t>
            </a:r>
            <a:r>
              <a:rPr lang="en-US" sz="2600" dirty="0">
                <a:latin typeface="Arial"/>
                <a:ea typeface="ＭＳ ゴシック"/>
                <a:cs typeface="Arial"/>
              </a:rPr>
              <a:t>− </a:t>
            </a:r>
            <a:r>
              <a:rPr lang="en-US" sz="3200" i="1" dirty="0">
                <a:solidFill>
                  <a:srgbClr val="000000"/>
                </a:solidFill>
                <a:latin typeface="Times New Roman"/>
                <a:ea typeface="Lucida Grande"/>
                <a:cs typeface="Times New Roman"/>
              </a:rPr>
              <a:t>π</a:t>
            </a:r>
            <a:r>
              <a:rPr lang="en-US" sz="2600" dirty="0">
                <a:sym typeface="Symbol" pitchFamily="18" charset="2"/>
              </a:rPr>
              <a:t>) &lt; (</a:t>
            </a:r>
            <a:r>
              <a:rPr lang="en-US" sz="2600" b="1" i="1" dirty="0">
                <a:sym typeface="Symbol" pitchFamily="18" charset="2"/>
              </a:rPr>
              <a:t>i</a:t>
            </a:r>
            <a:r>
              <a:rPr lang="en-US" sz="2600" dirty="0">
                <a:latin typeface="Arial"/>
                <a:cs typeface="Arial"/>
                <a:sym typeface="Symbol" pitchFamily="18" charset="2"/>
              </a:rPr>
              <a:t> </a:t>
            </a:r>
            <a:r>
              <a:rPr lang="en-US" sz="2600" dirty="0">
                <a:latin typeface="Arial"/>
                <a:ea typeface="ＭＳ ゴシック"/>
                <a:cs typeface="Arial"/>
              </a:rPr>
              <a:t>−</a:t>
            </a:r>
            <a:r>
              <a:rPr lang="en-US" sz="2600" dirty="0">
                <a:latin typeface="Arial"/>
                <a:cs typeface="Arial"/>
                <a:sym typeface="Symbol" pitchFamily="18" charset="2"/>
              </a:rPr>
              <a:t> </a:t>
            </a:r>
            <a:r>
              <a:rPr lang="en-US" sz="2400" i="1" dirty="0">
                <a:sym typeface="Symbol" pitchFamily="18" charset="2"/>
              </a:rPr>
              <a:t>E</a:t>
            </a:r>
            <a:r>
              <a:rPr lang="en-US" sz="3200" i="1" dirty="0">
                <a:solidFill>
                  <a:srgbClr val="000000"/>
                </a:solidFill>
                <a:latin typeface="Times New Roman"/>
                <a:ea typeface="Lucida Grande"/>
                <a:cs typeface="Times New Roman"/>
              </a:rPr>
              <a:t>π</a:t>
            </a:r>
            <a:r>
              <a:rPr lang="en-US" sz="1050" dirty="0">
                <a:sym typeface="Symbol" pitchFamily="18" charset="2"/>
              </a:rPr>
              <a:t> </a:t>
            </a:r>
            <a:r>
              <a:rPr lang="en-US" sz="2600" dirty="0">
                <a:sym typeface="Symbol" pitchFamily="18" charset="2"/>
              </a:rPr>
              <a:t>) </a:t>
            </a:r>
            <a:br>
              <a:rPr lang="en-US" sz="2600" dirty="0">
                <a:sym typeface="Symbol" pitchFamily="18" charset="2"/>
              </a:rPr>
            </a:br>
            <a:r>
              <a:rPr lang="en-US" sz="2600" dirty="0">
                <a:sym typeface="Symbol" pitchFamily="18" charset="2"/>
              </a:rPr>
              <a:t>and purchasing power is transferred from lenders to borrowers.</a:t>
            </a:r>
          </a:p>
          <a:p>
            <a:pPr marL="747713" lvl="1" indent="-288925" eaLnBrk="1" hangingPunct="1">
              <a:lnSpc>
                <a:spcPct val="105000"/>
              </a:lnSpc>
              <a:spcBef>
                <a:spcPts val="300"/>
              </a:spcBef>
              <a:buSzPct val="105000"/>
              <a:defRPr/>
            </a:pPr>
            <a:r>
              <a:rPr lang="en-US" sz="2600" dirty="0"/>
              <a:t>If </a:t>
            </a:r>
            <a:r>
              <a:rPr lang="en-US" sz="3200" i="1" dirty="0">
                <a:solidFill>
                  <a:srgbClr val="000000"/>
                </a:solidFill>
                <a:latin typeface="Times New Roman"/>
                <a:ea typeface="Lucida Grande"/>
                <a:cs typeface="Times New Roman"/>
              </a:rPr>
              <a:t>π </a:t>
            </a:r>
            <a:r>
              <a:rPr lang="en-US" sz="2600" dirty="0">
                <a:sym typeface="Symbol" pitchFamily="18" charset="2"/>
              </a:rPr>
              <a:t>&lt; </a:t>
            </a:r>
            <a:r>
              <a:rPr lang="en-US" sz="2400" i="1" dirty="0">
                <a:sym typeface="Symbol" pitchFamily="18" charset="2"/>
              </a:rPr>
              <a:t>E</a:t>
            </a:r>
            <a:r>
              <a:rPr lang="en-US" sz="1050" dirty="0">
                <a:sym typeface="Symbol" pitchFamily="18" charset="2"/>
              </a:rPr>
              <a:t> </a:t>
            </a:r>
            <a:r>
              <a:rPr lang="en-US" sz="3200" i="1" dirty="0">
                <a:solidFill>
                  <a:srgbClr val="000000"/>
                </a:solidFill>
                <a:latin typeface="Times New Roman"/>
                <a:ea typeface="Lucida Grande"/>
                <a:cs typeface="Times New Roman"/>
              </a:rPr>
              <a:t>π</a:t>
            </a:r>
            <a:r>
              <a:rPr lang="en-US" sz="2600" dirty="0">
                <a:sym typeface="Symbol" pitchFamily="18" charset="2"/>
              </a:rPr>
              <a:t>, then purchasing power is transferred from borrowers to lenders.</a:t>
            </a:r>
          </a:p>
        </p:txBody>
      </p:sp>
    </p:spTree>
    <p:extLst>
      <p:ext uri="{BB962C8B-B14F-4D97-AF65-F5344CB8AC3E}">
        <p14:creationId xmlns:p14="http://schemas.microsoft.com/office/powerpoint/2010/main" val="704393699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9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9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9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39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39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9267" grpId="0" build="p" bldLvl="2" autoUpdateAnimBg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title"/>
          </p:nvPr>
        </p:nvSpPr>
        <p:spPr>
          <a:xfrm>
            <a:off x="519113" y="363538"/>
            <a:ext cx="7716837" cy="9144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900" dirty="0"/>
              <a:t>Additional cost of high inflation: </a:t>
            </a:r>
            <a:br>
              <a:rPr lang="en-US" sz="2900" dirty="0"/>
            </a:br>
            <a:r>
              <a:rPr lang="en-US" sz="2900" dirty="0">
                <a:solidFill>
                  <a:srgbClr val="990033"/>
                </a:solidFill>
              </a:rPr>
              <a:t>Increased Uncertainty</a:t>
            </a:r>
          </a:p>
        </p:txBody>
      </p:sp>
      <p:sp>
        <p:nvSpPr>
          <p:cNvPr id="141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3237" y="1393825"/>
            <a:ext cx="8339442" cy="5000625"/>
          </a:xfrm>
        </p:spPr>
        <p:txBody>
          <a:bodyPr/>
          <a:lstStyle/>
          <a:p>
            <a:pPr eaLnBrk="1" hangingPunct="1">
              <a:spcBef>
                <a:spcPct val="65000"/>
              </a:spcBef>
            </a:pPr>
            <a:r>
              <a:rPr lang="en-US" dirty="0">
                <a:sym typeface="Symbol" pitchFamily="18" charset="2"/>
              </a:rPr>
              <a:t>When inflation is high, it’s more variable and unpredictable: </a:t>
            </a:r>
            <a:br>
              <a:rPr lang="en-US" dirty="0">
                <a:sym typeface="Symbol" pitchFamily="18" charset="2"/>
              </a:rPr>
            </a:br>
            <a:r>
              <a:rPr lang="en-US" sz="3200" i="1" dirty="0">
                <a:solidFill>
                  <a:srgbClr val="000000"/>
                </a:solidFill>
                <a:latin typeface="Times New Roman"/>
                <a:ea typeface="Lucida Grande"/>
                <a:cs typeface="Times New Roman"/>
              </a:rPr>
              <a:t>π</a:t>
            </a:r>
            <a:r>
              <a:rPr lang="en-US" dirty="0">
                <a:sym typeface="Symbol" pitchFamily="18" charset="2"/>
              </a:rPr>
              <a:t> turns out different from </a:t>
            </a:r>
            <a:r>
              <a:rPr lang="en-US" i="1" dirty="0">
                <a:sym typeface="Symbol" pitchFamily="18" charset="2"/>
              </a:rPr>
              <a:t>E</a:t>
            </a:r>
            <a:r>
              <a:rPr lang="en-US" sz="3200" i="1" dirty="0">
                <a:solidFill>
                  <a:srgbClr val="000000"/>
                </a:solidFill>
                <a:latin typeface="Times New Roman"/>
                <a:ea typeface="Lucida Grande"/>
                <a:cs typeface="Times New Roman"/>
              </a:rPr>
              <a:t>π</a:t>
            </a:r>
            <a:r>
              <a:rPr lang="en-US" dirty="0">
                <a:sym typeface="Symbol" pitchFamily="18" charset="2"/>
              </a:rPr>
              <a:t> more often, </a:t>
            </a:r>
            <a:br>
              <a:rPr lang="en-US" dirty="0">
                <a:sym typeface="Symbol" pitchFamily="18" charset="2"/>
              </a:rPr>
            </a:br>
            <a:r>
              <a:rPr lang="en-US" dirty="0">
                <a:sym typeface="Symbol" pitchFamily="18" charset="2"/>
              </a:rPr>
              <a:t>and the differences tend to be larger,</a:t>
            </a:r>
            <a:br>
              <a:rPr lang="en-US" dirty="0">
                <a:sym typeface="Symbol" pitchFamily="18" charset="2"/>
              </a:rPr>
            </a:br>
            <a:r>
              <a:rPr lang="en-US" i="1" dirty="0">
                <a:sym typeface="Symbol" pitchFamily="18" charset="2"/>
              </a:rPr>
              <a:t>though not systematically positive or negative. </a:t>
            </a:r>
          </a:p>
          <a:p>
            <a:pPr eaLnBrk="1" hangingPunct="1">
              <a:spcBef>
                <a:spcPct val="55000"/>
              </a:spcBef>
            </a:pPr>
            <a:r>
              <a:rPr lang="en-US" dirty="0">
                <a:sym typeface="Symbol" pitchFamily="18" charset="2"/>
              </a:rPr>
              <a:t>So, arbitrary redistributions of wealth more likely. </a:t>
            </a:r>
          </a:p>
          <a:p>
            <a:pPr eaLnBrk="1" hangingPunct="1">
              <a:spcBef>
                <a:spcPct val="55000"/>
              </a:spcBef>
            </a:pPr>
            <a:r>
              <a:rPr lang="en-US" dirty="0">
                <a:sym typeface="Symbol" pitchFamily="18" charset="2"/>
              </a:rPr>
              <a:t>This increases uncertainty, making risk-averse people worse off. </a:t>
            </a:r>
          </a:p>
        </p:txBody>
      </p:sp>
    </p:spTree>
    <p:extLst>
      <p:ext uri="{BB962C8B-B14F-4D97-AF65-F5344CB8AC3E}">
        <p14:creationId xmlns:p14="http://schemas.microsoft.com/office/powerpoint/2010/main" val="318779368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1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1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41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1315" grpId="0" build="p" autoUpdateAnimBg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/>
              <a:t>One </a:t>
            </a:r>
            <a:r>
              <a:rPr lang="en-US" i="1" dirty="0"/>
              <a:t>benefit</a:t>
            </a:r>
            <a:r>
              <a:rPr lang="en-US" dirty="0"/>
              <a:t> of inflation</a:t>
            </a:r>
          </a:p>
        </p:txBody>
      </p:sp>
      <p:sp>
        <p:nvSpPr>
          <p:cNvPr id="76803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dirty="0"/>
              <a:t>Nominal wages are rarely reduced, even when the equilibrium real wage falls. </a:t>
            </a:r>
            <a:br>
              <a:rPr lang="en-US" dirty="0"/>
            </a:br>
            <a:r>
              <a:rPr lang="en-US" dirty="0"/>
              <a:t>	This hinders labour market clearing. </a:t>
            </a:r>
          </a:p>
          <a:p>
            <a:pPr eaLnBrk="1" hangingPunct="1"/>
            <a:r>
              <a:rPr lang="en-US" dirty="0"/>
              <a:t>Inflation allows the real wages to reach equilibrium levels without nominal wage cuts.</a:t>
            </a:r>
          </a:p>
          <a:p>
            <a:pPr eaLnBrk="1" hangingPunct="1"/>
            <a:r>
              <a:rPr lang="en-US" dirty="0"/>
              <a:t>Therefore, moderate inflation improves the functioning of labour markets. </a:t>
            </a:r>
          </a:p>
        </p:txBody>
      </p:sp>
    </p:spTree>
    <p:extLst>
      <p:ext uri="{BB962C8B-B14F-4D97-AF65-F5344CB8AC3E}">
        <p14:creationId xmlns:p14="http://schemas.microsoft.com/office/powerpoint/2010/main" val="2088205428"/>
      </p:ext>
    </p:extLst>
  </p:cSld>
  <p:clrMapOvr>
    <a:masterClrMapping/>
  </p:clrMapOvr>
  <p:transition>
    <p:wipe dir="r"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/>
              <a:t>Hyperinflation</a:t>
            </a:r>
          </a:p>
        </p:txBody>
      </p:sp>
      <p:sp>
        <p:nvSpPr>
          <p:cNvPr id="145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98475" y="1199444"/>
            <a:ext cx="8169275" cy="4985456"/>
          </a:xfrm>
        </p:spPr>
        <p:txBody>
          <a:bodyPr/>
          <a:lstStyle/>
          <a:p>
            <a:pPr eaLnBrk="1" hangingPunct="1">
              <a:spcBef>
                <a:spcPts val="1800"/>
              </a:spcBef>
            </a:pPr>
            <a:r>
              <a:rPr lang="en-US" sz="2900" dirty="0"/>
              <a:t>Common definition: </a:t>
            </a:r>
            <a:r>
              <a:rPr lang="en-US" sz="3400" i="1" dirty="0">
                <a:solidFill>
                  <a:srgbClr val="000000"/>
                </a:solidFill>
                <a:latin typeface="Times New Roman"/>
                <a:ea typeface="Lucida Grande"/>
                <a:cs typeface="Times New Roman"/>
              </a:rPr>
              <a:t>π</a:t>
            </a:r>
            <a:r>
              <a:rPr lang="en-US" sz="2900" dirty="0">
                <a:sym typeface="Symbol" pitchFamily="18" charset="2"/>
              </a:rPr>
              <a:t> </a:t>
            </a:r>
            <a:r>
              <a:rPr lang="en-US" sz="3200" dirty="0">
                <a:ea typeface="ＭＳ ゴシック"/>
                <a:cs typeface="ＭＳ ゴシック"/>
              </a:rPr>
              <a:t>≥ </a:t>
            </a:r>
            <a:r>
              <a:rPr lang="en-US" sz="2900" dirty="0"/>
              <a:t>50% per month</a:t>
            </a:r>
          </a:p>
          <a:p>
            <a:pPr eaLnBrk="1" hangingPunct="1">
              <a:spcBef>
                <a:spcPts val="1800"/>
              </a:spcBef>
            </a:pPr>
            <a:r>
              <a:rPr lang="en-US" sz="2900" dirty="0"/>
              <a:t>All the costs of moderate inflation described </a:t>
            </a:r>
            <a:br>
              <a:rPr lang="en-US" sz="2900" dirty="0"/>
            </a:br>
            <a:r>
              <a:rPr lang="en-US" sz="2900" dirty="0"/>
              <a:t>above become </a:t>
            </a:r>
            <a:r>
              <a:rPr lang="en-US" sz="3600" b="1" i="1" dirty="0">
                <a:solidFill>
                  <a:srgbClr val="FF0000"/>
                </a:solidFill>
                <a:latin typeface="Comic Sans MS" pitchFamily="66" charset="0"/>
              </a:rPr>
              <a:t>HUGE</a:t>
            </a:r>
            <a:r>
              <a:rPr lang="en-US" sz="4100" b="1" dirty="0">
                <a:latin typeface="Comic Sans MS" pitchFamily="66" charset="0"/>
              </a:rPr>
              <a:t> </a:t>
            </a:r>
            <a:r>
              <a:rPr lang="en-US" sz="2900" dirty="0"/>
              <a:t>under hyperinflation. </a:t>
            </a:r>
          </a:p>
          <a:p>
            <a:pPr eaLnBrk="1" hangingPunct="1">
              <a:spcBef>
                <a:spcPts val="1800"/>
              </a:spcBef>
            </a:pPr>
            <a:r>
              <a:rPr lang="en-US" sz="2900" dirty="0"/>
              <a:t>Money ceases to function as a store of value, and may not serve its other functions (unit of account, medium of exchange). </a:t>
            </a:r>
          </a:p>
          <a:p>
            <a:pPr eaLnBrk="1" hangingPunct="1">
              <a:spcBef>
                <a:spcPts val="1800"/>
              </a:spcBef>
            </a:pPr>
            <a:r>
              <a:rPr lang="en-US" sz="2900" dirty="0"/>
              <a:t>People may conduct transactions with barter or a stable foreign currency. </a:t>
            </a:r>
          </a:p>
        </p:txBody>
      </p:sp>
    </p:spTree>
    <p:extLst>
      <p:ext uri="{BB962C8B-B14F-4D97-AF65-F5344CB8AC3E}">
        <p14:creationId xmlns:p14="http://schemas.microsoft.com/office/powerpoint/2010/main" val="403026391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5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5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45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45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411" grpId="0" build="p" autoUpdateAnimBg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/>
              <a:t>What causes hyperinflation?</a:t>
            </a:r>
          </a:p>
        </p:txBody>
      </p:sp>
      <p:sp>
        <p:nvSpPr>
          <p:cNvPr id="78851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dirty="0"/>
              <a:t>Hyperinflation is caused by excessive money supply growth.</a:t>
            </a:r>
          </a:p>
          <a:p>
            <a:pPr eaLnBrk="1" hangingPunct="1"/>
            <a:r>
              <a:rPr lang="en-US" dirty="0"/>
              <a:t>When the central bank prints money, the price level rises.</a:t>
            </a:r>
          </a:p>
          <a:p>
            <a:pPr eaLnBrk="1" hangingPunct="1"/>
            <a:r>
              <a:rPr lang="en-US" dirty="0"/>
              <a:t>If it prints money rapidly enough, the result is hyperinflation. </a:t>
            </a:r>
          </a:p>
        </p:txBody>
      </p:sp>
    </p:spTree>
    <p:extLst>
      <p:ext uri="{BB962C8B-B14F-4D97-AF65-F5344CB8AC3E}">
        <p14:creationId xmlns:p14="http://schemas.microsoft.com/office/powerpoint/2010/main" val="76155959"/>
      </p:ext>
    </p:extLst>
  </p:cSld>
  <p:clrMapOvr>
    <a:masterClrMapping/>
  </p:clrMapOvr>
  <p:transition>
    <p:wipe dir="r"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Title 1"/>
          <p:cNvSpPr>
            <a:spLocks noGrp="1"/>
          </p:cNvSpPr>
          <p:nvPr>
            <p:ph type="title"/>
          </p:nvPr>
        </p:nvSpPr>
        <p:spPr>
          <a:xfrm>
            <a:off x="466725" y="146159"/>
            <a:ext cx="8245475" cy="661988"/>
          </a:xfrm>
        </p:spPr>
        <p:txBody>
          <a:bodyPr/>
          <a:lstStyle/>
          <a:p>
            <a:r>
              <a:rPr lang="en-US" sz="2800" dirty="0">
                <a:solidFill>
                  <a:srgbClr val="336699"/>
                </a:solidFill>
              </a:rPr>
              <a:t>A few examples of hyperinflation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476250" y="854075"/>
          <a:ext cx="8210550" cy="576897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4468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584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1414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9112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782252">
                <a:tc>
                  <a:txBody>
                    <a:bodyPr/>
                    <a:lstStyle/>
                    <a:p>
                      <a:r>
                        <a:rPr lang="en-US" sz="2200" b="1" i="1" dirty="0"/>
                        <a:t>country</a:t>
                      </a:r>
                    </a:p>
                  </a:txBody>
                  <a:tcPr marT="45716" marB="45716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200" b="1" i="1" dirty="0"/>
                        <a:t>period</a:t>
                      </a:r>
                    </a:p>
                  </a:txBody>
                  <a:tcPr marT="45716" marB="45716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200" b="1" i="1" dirty="0"/>
                        <a:t>CPI Inflation</a:t>
                      </a:r>
                      <a:r>
                        <a:rPr lang="en-US" sz="2200" b="1" i="1" baseline="0" dirty="0"/>
                        <a:t> </a:t>
                      </a:r>
                      <a:br>
                        <a:rPr lang="en-US" sz="2200" b="1" i="1" baseline="0" dirty="0"/>
                      </a:br>
                      <a:r>
                        <a:rPr lang="en-US" sz="2200" b="0" i="1" baseline="0" dirty="0"/>
                        <a:t>% per year</a:t>
                      </a:r>
                      <a:endParaRPr lang="en-US" sz="2200" b="0" i="1" dirty="0"/>
                    </a:p>
                  </a:txBody>
                  <a:tcPr marT="45716" marB="45716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200" b="1" i="1" dirty="0"/>
                        <a:t>M2 Growth </a:t>
                      </a:r>
                      <a:br>
                        <a:rPr lang="en-US" sz="2200" b="1" i="1" dirty="0"/>
                      </a:br>
                      <a:r>
                        <a:rPr lang="en-US" sz="2200" b="0" i="1" dirty="0"/>
                        <a:t>% per year</a:t>
                      </a:r>
                    </a:p>
                  </a:txBody>
                  <a:tcPr marT="45716" marB="45716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5559">
                <a:tc>
                  <a:txBody>
                    <a:bodyPr/>
                    <a:lstStyle/>
                    <a:p>
                      <a:r>
                        <a:rPr lang="en-US" sz="2200" dirty="0"/>
                        <a:t>Israel</a:t>
                      </a:r>
                    </a:p>
                  </a:txBody>
                  <a:tcPr marT="45716" marB="45716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200" dirty="0"/>
                        <a:t>1983-85</a:t>
                      </a:r>
                    </a:p>
                  </a:txBody>
                  <a:tcPr marT="45716" marB="45716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200" dirty="0"/>
                        <a:t>338%</a:t>
                      </a:r>
                    </a:p>
                  </a:txBody>
                  <a:tcPr marT="45716" marB="45716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200" dirty="0"/>
                        <a:t>305%</a:t>
                      </a:r>
                    </a:p>
                  </a:txBody>
                  <a:tcPr marT="45716" marB="45716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5559">
                <a:tc>
                  <a:txBody>
                    <a:bodyPr/>
                    <a:lstStyle/>
                    <a:p>
                      <a:r>
                        <a:rPr lang="en-US" sz="2200" dirty="0"/>
                        <a:t>Brazil</a:t>
                      </a:r>
                    </a:p>
                  </a:txBody>
                  <a:tcPr marT="45716" marB="45716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200" dirty="0"/>
                        <a:t>1987-94</a:t>
                      </a:r>
                    </a:p>
                  </a:txBody>
                  <a:tcPr marT="45716" marB="45716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200" dirty="0"/>
                        <a:t>1,256</a:t>
                      </a:r>
                    </a:p>
                  </a:txBody>
                  <a:tcPr marT="45716" marB="45716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200" dirty="0"/>
                        <a:t>1,451</a:t>
                      </a:r>
                    </a:p>
                  </a:txBody>
                  <a:tcPr marT="45716" marB="45716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25559">
                <a:tc>
                  <a:txBody>
                    <a:bodyPr/>
                    <a:lstStyle/>
                    <a:p>
                      <a:r>
                        <a:rPr lang="en-US" sz="2200" dirty="0"/>
                        <a:t>Bolivia</a:t>
                      </a:r>
                    </a:p>
                  </a:txBody>
                  <a:tcPr marT="45716" marB="45716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200" dirty="0"/>
                        <a:t>1983-86</a:t>
                      </a:r>
                    </a:p>
                  </a:txBody>
                  <a:tcPr marT="45716" marB="45716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200" dirty="0"/>
                        <a:t>1,818</a:t>
                      </a:r>
                    </a:p>
                  </a:txBody>
                  <a:tcPr marT="45716" marB="45716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200" dirty="0"/>
                        <a:t>1,727</a:t>
                      </a:r>
                    </a:p>
                  </a:txBody>
                  <a:tcPr marT="45716" marB="45716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25559">
                <a:tc>
                  <a:txBody>
                    <a:bodyPr/>
                    <a:lstStyle/>
                    <a:p>
                      <a:r>
                        <a:rPr lang="en-US" sz="2200" dirty="0"/>
                        <a:t>Ukraine</a:t>
                      </a:r>
                    </a:p>
                  </a:txBody>
                  <a:tcPr marT="45716" marB="45716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200" dirty="0"/>
                        <a:t>1992-94</a:t>
                      </a:r>
                    </a:p>
                  </a:txBody>
                  <a:tcPr marT="45716" marB="45716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200" dirty="0"/>
                        <a:t>2,089</a:t>
                      </a:r>
                    </a:p>
                  </a:txBody>
                  <a:tcPr marT="45716" marB="45716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200" dirty="0"/>
                        <a:t>1,029</a:t>
                      </a:r>
                    </a:p>
                  </a:txBody>
                  <a:tcPr marT="45716" marB="45716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25559">
                <a:tc>
                  <a:txBody>
                    <a:bodyPr/>
                    <a:lstStyle/>
                    <a:p>
                      <a:r>
                        <a:rPr lang="en-US" sz="2200" dirty="0"/>
                        <a:t>Argentina</a:t>
                      </a:r>
                    </a:p>
                  </a:txBody>
                  <a:tcPr marT="45716" marB="45716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200" dirty="0"/>
                        <a:t>1988-90</a:t>
                      </a:r>
                    </a:p>
                  </a:txBody>
                  <a:tcPr marT="45716" marB="45716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200" dirty="0"/>
                        <a:t>2,671</a:t>
                      </a:r>
                    </a:p>
                  </a:txBody>
                  <a:tcPr marT="45716" marB="45716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200" dirty="0"/>
                        <a:t>1,583</a:t>
                      </a:r>
                    </a:p>
                  </a:txBody>
                  <a:tcPr marT="45716" marB="45716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82252">
                <a:tc>
                  <a:txBody>
                    <a:bodyPr/>
                    <a:lstStyle/>
                    <a:p>
                      <a:r>
                        <a:rPr lang="en-US" sz="2200" dirty="0"/>
                        <a:t>Dem. Republic </a:t>
                      </a:r>
                      <a:br>
                        <a:rPr lang="en-US" sz="2200" dirty="0"/>
                      </a:br>
                      <a:r>
                        <a:rPr lang="en-US" sz="2200" dirty="0"/>
                        <a:t>of Congo / Zaire</a:t>
                      </a:r>
                    </a:p>
                  </a:txBody>
                  <a:tcPr marT="45716" marB="45716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200" dirty="0"/>
                        <a:t>1990-96</a:t>
                      </a:r>
                    </a:p>
                  </a:txBody>
                  <a:tcPr marT="45716" marB="45716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200" dirty="0"/>
                        <a:t>3,039</a:t>
                      </a:r>
                    </a:p>
                  </a:txBody>
                  <a:tcPr marT="45716" marB="45716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200" dirty="0"/>
                        <a:t>2,373</a:t>
                      </a:r>
                    </a:p>
                  </a:txBody>
                  <a:tcPr marT="45716" marB="45716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25559">
                <a:tc>
                  <a:txBody>
                    <a:bodyPr/>
                    <a:lstStyle/>
                    <a:p>
                      <a:r>
                        <a:rPr lang="en-US" sz="2200" dirty="0"/>
                        <a:t>Angola</a:t>
                      </a:r>
                    </a:p>
                  </a:txBody>
                  <a:tcPr marT="45716" marB="45716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200" dirty="0"/>
                        <a:t>1995-96</a:t>
                      </a:r>
                    </a:p>
                  </a:txBody>
                  <a:tcPr marT="45716" marB="45716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200" dirty="0"/>
                        <a:t>4,145</a:t>
                      </a:r>
                    </a:p>
                  </a:txBody>
                  <a:tcPr marT="45716" marB="45716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200" dirty="0"/>
                        <a:t>4,106</a:t>
                      </a:r>
                    </a:p>
                  </a:txBody>
                  <a:tcPr marT="45716" marB="45716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25559">
                <a:tc>
                  <a:txBody>
                    <a:bodyPr/>
                    <a:lstStyle/>
                    <a:p>
                      <a:r>
                        <a:rPr lang="en-US" sz="2200" dirty="0"/>
                        <a:t>Peru</a:t>
                      </a:r>
                    </a:p>
                  </a:txBody>
                  <a:tcPr marT="45716" marB="45716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200" dirty="0"/>
                        <a:t>1988-90</a:t>
                      </a:r>
                    </a:p>
                  </a:txBody>
                  <a:tcPr marT="45716" marB="45716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200" dirty="0"/>
                        <a:t>5,050</a:t>
                      </a:r>
                    </a:p>
                  </a:txBody>
                  <a:tcPr marT="45716" marB="45716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200" dirty="0"/>
                        <a:t>3,517</a:t>
                      </a:r>
                    </a:p>
                  </a:txBody>
                  <a:tcPr marT="45716" marB="45716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25559">
                <a:tc>
                  <a:txBody>
                    <a:bodyPr/>
                    <a:lstStyle/>
                    <a:p>
                      <a:r>
                        <a:rPr lang="en-US" sz="2200" dirty="0"/>
                        <a:t>Zimbabwe</a:t>
                      </a:r>
                    </a:p>
                  </a:txBody>
                  <a:tcPr marT="45716" marB="45716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200" dirty="0"/>
                        <a:t>2005-07</a:t>
                      </a:r>
                    </a:p>
                  </a:txBody>
                  <a:tcPr marT="45716" marB="45716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200" dirty="0"/>
                        <a:t>5,316</a:t>
                      </a:r>
                    </a:p>
                  </a:txBody>
                  <a:tcPr marT="45716" marB="45716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200" dirty="0"/>
                        <a:t>9,914</a:t>
                      </a:r>
                    </a:p>
                  </a:txBody>
                  <a:tcPr marT="45716" marB="45716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60672049"/>
      </p:ext>
    </p:extLst>
  </p:cSld>
  <p:clrMapOvr>
    <a:masterClrMapping/>
  </p:clrMapOvr>
  <p:transition>
    <p:wipe dir="r"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4"/>
          <p:cNvSpPr>
            <a:spLocks noGrp="1" noChangeArrowheads="1"/>
          </p:cNvSpPr>
          <p:nvPr>
            <p:ph type="title"/>
          </p:nvPr>
        </p:nvSpPr>
        <p:spPr>
          <a:xfrm>
            <a:off x="368300" y="250825"/>
            <a:ext cx="8502650" cy="895350"/>
          </a:xfrm>
        </p:spPr>
        <p:txBody>
          <a:bodyPr/>
          <a:lstStyle/>
          <a:p>
            <a:pPr eaLnBrk="1" hangingPunct="1"/>
            <a:r>
              <a:rPr lang="en-US" sz="3300" dirty="0"/>
              <a:t>Why governments create hyperinflation</a:t>
            </a:r>
          </a:p>
        </p:txBody>
      </p:sp>
      <p:sp>
        <p:nvSpPr>
          <p:cNvPr id="151557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454479" y="1480910"/>
            <a:ext cx="8210550" cy="4364718"/>
          </a:xfrm>
        </p:spPr>
        <p:txBody>
          <a:bodyPr/>
          <a:lstStyle/>
          <a:p>
            <a:pPr eaLnBrk="1" hangingPunct="1"/>
            <a:r>
              <a:rPr lang="en-US" dirty="0"/>
              <a:t>When a government cannot raise taxes or sell bonds, it must finance spending increases by printing money.</a:t>
            </a:r>
          </a:p>
          <a:p>
            <a:pPr eaLnBrk="1" hangingPunct="1"/>
            <a:r>
              <a:rPr lang="en-US" dirty="0"/>
              <a:t>In theory, the solution to hyperinflation is simple: stop printing money.</a:t>
            </a:r>
          </a:p>
          <a:p>
            <a:pPr eaLnBrk="1" hangingPunct="1"/>
            <a:r>
              <a:rPr lang="en-US" dirty="0"/>
              <a:t>In the real world, this requires drastic and painful fiscal restraint. </a:t>
            </a:r>
          </a:p>
        </p:txBody>
      </p:sp>
    </p:spTree>
    <p:extLst>
      <p:ext uri="{BB962C8B-B14F-4D97-AF65-F5344CB8AC3E}">
        <p14:creationId xmlns:p14="http://schemas.microsoft.com/office/powerpoint/2010/main" val="1378913842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15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515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515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1557" grpId="0" build="p" autoUpdateAnimBg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4"/>
          <p:cNvSpPr>
            <a:spLocks noGrp="1" noChangeArrowheads="1"/>
          </p:cNvSpPr>
          <p:nvPr>
            <p:ph type="title"/>
          </p:nvPr>
        </p:nvSpPr>
        <p:spPr>
          <a:xfrm>
            <a:off x="628650" y="430213"/>
            <a:ext cx="7829550" cy="762000"/>
          </a:xfrm>
        </p:spPr>
        <p:txBody>
          <a:bodyPr/>
          <a:lstStyle/>
          <a:p>
            <a:pPr eaLnBrk="1" hangingPunct="1"/>
            <a:r>
              <a:rPr lang="en-US" dirty="0"/>
              <a:t>The classical dichotomy</a:t>
            </a:r>
          </a:p>
        </p:txBody>
      </p:sp>
      <p:sp>
        <p:nvSpPr>
          <p:cNvPr id="153605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585788" y="1092200"/>
            <a:ext cx="7872412" cy="2579688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en-US" sz="2700" b="1" i="1" dirty="0">
                <a:solidFill>
                  <a:srgbClr val="CC0000"/>
                </a:solidFill>
              </a:rPr>
              <a:t>Real variables</a:t>
            </a:r>
            <a:r>
              <a:rPr lang="en-US" sz="2700" dirty="0"/>
              <a:t>:</a:t>
            </a:r>
            <a:r>
              <a:rPr lang="en-US" sz="2700" i="1" dirty="0">
                <a:solidFill>
                  <a:srgbClr val="CC0000"/>
                </a:solidFill>
              </a:rPr>
              <a:t> </a:t>
            </a:r>
            <a:r>
              <a:rPr lang="en-US" sz="2700" dirty="0"/>
              <a:t>Measured in physical units</a:t>
            </a:r>
            <a:r>
              <a:rPr lang="en-US" sz="2400" dirty="0"/>
              <a:t>—</a:t>
            </a:r>
            <a:r>
              <a:rPr lang="en-US" sz="2700" dirty="0"/>
              <a:t>quantities and relative prices, </a:t>
            </a:r>
            <a:r>
              <a:rPr lang="en-US" sz="2700" i="1" dirty="0"/>
              <a:t>for example:</a:t>
            </a:r>
            <a:r>
              <a:rPr lang="en-US" sz="2700" dirty="0"/>
              <a:t> </a:t>
            </a:r>
          </a:p>
          <a:p>
            <a:pPr marL="635000" lvl="1" indent="-290513" eaLnBrk="1" hangingPunct="1">
              <a:spcBef>
                <a:spcPct val="25000"/>
              </a:spcBef>
              <a:buSzPct val="110000"/>
            </a:pPr>
            <a:r>
              <a:rPr lang="en-US" dirty="0"/>
              <a:t>quantity of output produced</a:t>
            </a:r>
          </a:p>
          <a:p>
            <a:pPr marL="635000" lvl="1" indent="-290513" eaLnBrk="1" hangingPunct="1">
              <a:spcBef>
                <a:spcPct val="25000"/>
              </a:spcBef>
              <a:buSzPct val="110000"/>
            </a:pPr>
            <a:r>
              <a:rPr lang="en-US" dirty="0"/>
              <a:t>real wage: output earned per hour of work</a:t>
            </a:r>
          </a:p>
          <a:p>
            <a:pPr marL="635000" lvl="1" indent="-290513" eaLnBrk="1" hangingPunct="1">
              <a:spcBef>
                <a:spcPct val="25000"/>
              </a:spcBef>
              <a:buSzPct val="110000"/>
            </a:pPr>
            <a:r>
              <a:rPr lang="en-US" dirty="0"/>
              <a:t>real interest rate: output earned in the future </a:t>
            </a:r>
            <a:br>
              <a:rPr lang="en-US" dirty="0"/>
            </a:br>
            <a:r>
              <a:rPr lang="en-US" dirty="0"/>
              <a:t>by lending one unit of output today</a:t>
            </a:r>
          </a:p>
        </p:txBody>
      </p:sp>
      <p:sp>
        <p:nvSpPr>
          <p:cNvPr id="153608" name="Rectangle 8"/>
          <p:cNvSpPr>
            <a:spLocks noChangeArrowheads="1"/>
          </p:cNvSpPr>
          <p:nvPr/>
        </p:nvSpPr>
        <p:spPr bwMode="auto">
          <a:xfrm>
            <a:off x="628650" y="3940278"/>
            <a:ext cx="8183562" cy="29177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05000"/>
              </a:lnSpc>
              <a:spcBef>
                <a:spcPct val="50000"/>
              </a:spcBef>
              <a:buClr>
                <a:srgbClr val="008080"/>
              </a:buClr>
              <a:buSzPct val="120000"/>
              <a:buFont typeface="Wingdings" pitchFamily="2" charset="2"/>
              <a:buNone/>
            </a:pPr>
            <a:r>
              <a:rPr lang="en-US" sz="2700" b="1" i="1" dirty="0">
                <a:solidFill>
                  <a:srgbClr val="CC0000"/>
                </a:solidFill>
              </a:rPr>
              <a:t>Nominal variables</a:t>
            </a:r>
            <a:r>
              <a:rPr lang="en-US" sz="2700" i="1" dirty="0"/>
              <a:t>:</a:t>
            </a:r>
            <a:r>
              <a:rPr lang="en-US" sz="2700" dirty="0">
                <a:solidFill>
                  <a:srgbClr val="CC0000"/>
                </a:solidFill>
              </a:rPr>
              <a:t> </a:t>
            </a:r>
            <a:r>
              <a:rPr lang="en-US" sz="2700" dirty="0"/>
              <a:t>Measured in money units, </a:t>
            </a:r>
            <a:r>
              <a:rPr lang="en-US" sz="2700" i="1" dirty="0"/>
              <a:t>e.g.,</a:t>
            </a:r>
          </a:p>
          <a:p>
            <a:pPr marL="463550" lvl="1" indent="-279400">
              <a:spcBef>
                <a:spcPct val="25000"/>
              </a:spcBef>
              <a:buClr>
                <a:srgbClr val="FF6600"/>
              </a:buClr>
              <a:buSzPct val="110000"/>
              <a:buFont typeface="Wingdings" pitchFamily="2" charset="2"/>
              <a:buChar char="§"/>
            </a:pPr>
            <a:r>
              <a:rPr lang="en-US" sz="2700" dirty="0"/>
              <a:t>nominal wage: Dollars per hour of work.</a:t>
            </a:r>
          </a:p>
          <a:p>
            <a:pPr marL="463550" lvl="1" indent="-279400">
              <a:spcBef>
                <a:spcPct val="25000"/>
              </a:spcBef>
              <a:buClr>
                <a:srgbClr val="FF6600"/>
              </a:buClr>
              <a:buSzPct val="110000"/>
              <a:buFont typeface="Wingdings" pitchFamily="2" charset="2"/>
              <a:buChar char="§"/>
            </a:pPr>
            <a:r>
              <a:rPr lang="en-US" sz="2700" dirty="0"/>
              <a:t>nominal interest rate: Dollars earned in future </a:t>
            </a:r>
            <a:br>
              <a:rPr lang="en-US" sz="2700" dirty="0"/>
            </a:br>
            <a:r>
              <a:rPr lang="en-US" sz="2700" dirty="0"/>
              <a:t>by lending one dollar today.</a:t>
            </a:r>
          </a:p>
          <a:p>
            <a:pPr marL="463550" lvl="1" indent="-279400">
              <a:spcBef>
                <a:spcPct val="25000"/>
              </a:spcBef>
              <a:buClr>
                <a:srgbClr val="FF6600"/>
              </a:buClr>
              <a:buSzPct val="110000"/>
              <a:buFont typeface="Wingdings" pitchFamily="2" charset="2"/>
              <a:buChar char="§"/>
            </a:pPr>
            <a:r>
              <a:rPr lang="en-US" sz="2700" dirty="0"/>
              <a:t>the price level: The amount of dollars needed </a:t>
            </a:r>
            <a:br>
              <a:rPr lang="en-US" sz="2700" dirty="0"/>
            </a:br>
            <a:r>
              <a:rPr lang="en-US" sz="2700" dirty="0"/>
              <a:t>to buy a representative basket of goods.</a:t>
            </a:r>
          </a:p>
        </p:txBody>
      </p:sp>
    </p:spTree>
    <p:extLst>
      <p:ext uri="{BB962C8B-B14F-4D97-AF65-F5344CB8AC3E}">
        <p14:creationId xmlns:p14="http://schemas.microsoft.com/office/powerpoint/2010/main" val="1753797086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1536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1536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500"/>
                                        <p:tgtEl>
                                          <p:spTgt spid="15360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500"/>
                                        <p:tgtEl>
                                          <p:spTgt spid="15360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50"/>
                                        <p:tgtEl>
                                          <p:spTgt spid="1536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536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50"/>
                                        <p:tgtEl>
                                          <p:spTgt spid="15360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5360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250"/>
                                        <p:tgtEl>
                                          <p:spTgt spid="15360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5360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536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536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536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536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05" grpId="0" build="p" bldLvl="4" autoUpdateAnimBg="0"/>
      <p:bldP spid="153608" grpId="0" build="p" bldLvl="2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ChangeArrowheads="1"/>
          </p:cNvSpPr>
          <p:nvPr>
            <p:ph type="title"/>
          </p:nvPr>
        </p:nvSpPr>
        <p:spPr>
          <a:xfrm>
            <a:off x="627063" y="431800"/>
            <a:ext cx="7354887" cy="762000"/>
          </a:xfrm>
        </p:spPr>
        <p:txBody>
          <a:bodyPr/>
          <a:lstStyle/>
          <a:p>
            <a:pPr eaLnBrk="1" hangingPunct="1"/>
            <a:r>
              <a:rPr lang="en-US" dirty="0"/>
              <a:t>The classical dichotomy</a:t>
            </a:r>
          </a:p>
        </p:txBody>
      </p:sp>
      <p:sp>
        <p:nvSpPr>
          <p:cNvPr id="155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44148" y="1326801"/>
            <a:ext cx="8149519" cy="5164138"/>
          </a:xfrm>
        </p:spPr>
        <p:txBody>
          <a:bodyPr/>
          <a:lstStyle/>
          <a:p>
            <a:pPr eaLnBrk="1" hangingPunct="1">
              <a:spcBef>
                <a:spcPct val="40000"/>
              </a:spcBef>
            </a:pPr>
            <a:r>
              <a:rPr lang="en-US" dirty="0"/>
              <a:t>Recall: Real variables were explained in Chapter 3, nominal ones in Chapter 5.  </a:t>
            </a:r>
          </a:p>
          <a:p>
            <a:pPr eaLnBrk="1" hangingPunct="1">
              <a:spcBef>
                <a:spcPts val="1200"/>
              </a:spcBef>
            </a:pPr>
            <a:r>
              <a:rPr lang="en-US" b="1" i="1" dirty="0">
                <a:solidFill>
                  <a:srgbClr val="CC0000"/>
                </a:solidFill>
              </a:rPr>
              <a:t>Classical dichotomy</a:t>
            </a:r>
            <a:r>
              <a:rPr lang="en-US" dirty="0"/>
              <a:t>: </a:t>
            </a:r>
            <a:br>
              <a:rPr lang="en-US" dirty="0"/>
            </a:br>
            <a:r>
              <a:rPr lang="en-US" dirty="0"/>
              <a:t>the theoretical separation of real and nominal variables in the classical model, which implies nominal variables do not affect real variables.  </a:t>
            </a:r>
          </a:p>
          <a:p>
            <a:pPr eaLnBrk="1" hangingPunct="1">
              <a:spcBef>
                <a:spcPts val="1200"/>
              </a:spcBef>
            </a:pPr>
            <a:r>
              <a:rPr lang="en-US" b="1" i="1" dirty="0">
                <a:solidFill>
                  <a:srgbClr val="CC0000"/>
                </a:solidFill>
              </a:rPr>
              <a:t>Neutrality of money</a:t>
            </a:r>
            <a:r>
              <a:rPr lang="en-US" dirty="0"/>
              <a:t>: Changes in the money supply do not affect real variables. </a:t>
            </a:r>
          </a:p>
          <a:p>
            <a:pPr eaLnBrk="1" hangingPunct="1">
              <a:spcBef>
                <a:spcPct val="20000"/>
              </a:spcBef>
              <a:buFont typeface="Wingdings" pitchFamily="2" charset="2"/>
              <a:buNone/>
            </a:pPr>
            <a:r>
              <a:rPr lang="en-US" dirty="0"/>
              <a:t>	In the real world, money is approximately neutral in the long run. </a:t>
            </a:r>
          </a:p>
        </p:txBody>
      </p:sp>
    </p:spTree>
    <p:extLst>
      <p:ext uri="{BB962C8B-B14F-4D97-AF65-F5344CB8AC3E}">
        <p14:creationId xmlns:p14="http://schemas.microsoft.com/office/powerpoint/2010/main" val="1169026331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5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55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55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55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5651" grpId="0" build="p" bldLvl="4" autoUpdateAnimBg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6725" y="284038"/>
            <a:ext cx="8245475" cy="559109"/>
          </a:xfrm>
        </p:spPr>
        <p:txBody>
          <a:bodyPr/>
          <a:lstStyle/>
          <a:p>
            <a:pPr algn="ctr"/>
            <a:r>
              <a:rPr lang="en-US" sz="3000" spc="800" dirty="0">
                <a:solidFill>
                  <a:srgbClr val="0E5229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CHAPTER SUMMARY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250" y="1092530"/>
            <a:ext cx="8210550" cy="5201392"/>
          </a:xfrm>
        </p:spPr>
        <p:txBody>
          <a:bodyPr/>
          <a:lstStyle/>
          <a:p>
            <a:pPr>
              <a:buClr>
                <a:schemeClr val="tx1">
                  <a:lumMod val="50000"/>
                  <a:lumOff val="50000"/>
                </a:schemeClr>
              </a:buClr>
            </a:pPr>
            <a:r>
              <a:rPr lang="en-US" sz="2700" dirty="0"/>
              <a:t>Velocity: the ratio of nominal expenditure to money supply, the rate at which money changes hands</a:t>
            </a:r>
          </a:p>
          <a:p>
            <a:pPr>
              <a:buClr>
                <a:schemeClr val="tx1">
                  <a:lumMod val="50000"/>
                  <a:lumOff val="50000"/>
                </a:schemeClr>
              </a:buClr>
            </a:pPr>
            <a:r>
              <a:rPr lang="en-US" sz="2700" dirty="0"/>
              <a:t>Quantity theory of money</a:t>
            </a:r>
          </a:p>
          <a:p>
            <a:pPr lvl="1">
              <a:buClr>
                <a:schemeClr val="tx1">
                  <a:lumMod val="50000"/>
                  <a:lumOff val="50000"/>
                </a:schemeClr>
              </a:buClr>
            </a:pPr>
            <a:r>
              <a:rPr lang="en-US" sz="2600" dirty="0"/>
              <a:t>assumes velocity is constant</a:t>
            </a:r>
          </a:p>
          <a:p>
            <a:pPr lvl="1">
              <a:buClr>
                <a:schemeClr val="tx1">
                  <a:lumMod val="50000"/>
                  <a:lumOff val="50000"/>
                </a:schemeClr>
              </a:buClr>
            </a:pPr>
            <a:r>
              <a:rPr lang="en-US" sz="2600" dirty="0"/>
              <a:t>concludes that the money growth rate determines the inflation rate</a:t>
            </a:r>
          </a:p>
          <a:p>
            <a:pPr lvl="1">
              <a:buClr>
                <a:schemeClr val="tx1">
                  <a:lumMod val="50000"/>
                  <a:lumOff val="50000"/>
                </a:schemeClr>
              </a:buClr>
            </a:pPr>
            <a:r>
              <a:rPr lang="en-US" sz="2600" dirty="0"/>
              <a:t>applies in the long run</a:t>
            </a:r>
          </a:p>
          <a:p>
            <a:pPr lvl="1">
              <a:buClr>
                <a:schemeClr val="tx1">
                  <a:lumMod val="50000"/>
                  <a:lumOff val="50000"/>
                </a:schemeClr>
              </a:buClr>
            </a:pPr>
            <a:r>
              <a:rPr lang="en-US" sz="2600" dirty="0"/>
              <a:t>consistent with cross-country and time-series data</a:t>
            </a:r>
            <a:endParaRPr lang="en-US" dirty="0"/>
          </a:p>
        </p:txBody>
      </p:sp>
      <p:sp>
        <p:nvSpPr>
          <p:cNvPr id="5" name="Rectangle 9"/>
          <p:cNvSpPr>
            <a:spLocks noChangeArrowheads="1"/>
          </p:cNvSpPr>
          <p:nvPr/>
        </p:nvSpPr>
        <p:spPr bwMode="auto">
          <a:xfrm>
            <a:off x="8450263" y="6407150"/>
            <a:ext cx="5016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algn="r">
              <a:defRPr/>
            </a:pPr>
            <a:fld id="{F2A5E683-01D6-445B-882C-7AE69BAD7C28}" type="slidenum">
              <a:rPr lang="en-US" sz="1600">
                <a:solidFill>
                  <a:srgbClr val="006666"/>
                </a:solidFill>
                <a:cs typeface="+mn-cs"/>
              </a:rPr>
              <a:pPr algn="r">
                <a:defRPr/>
              </a:pPr>
              <a:t>59</a:t>
            </a:fld>
            <a:endParaRPr lang="en-US" sz="1600" dirty="0">
              <a:solidFill>
                <a:srgbClr val="006666"/>
              </a:solidFill>
              <a:cs typeface="+mn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49283" y="929175"/>
            <a:ext cx="8195954" cy="45719"/>
          </a:xfrm>
          <a:prstGeom prst="rect">
            <a:avLst/>
          </a:prstGeom>
          <a:solidFill>
            <a:srgbClr val="0000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8684780"/>
      </p:ext>
    </p:extLst>
  </p:cSld>
  <p:clrMapOvr>
    <a:masterClrMapping/>
  </p:clrMapOvr>
  <p:transition>
    <p:wipe dir="r"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6725" y="284038"/>
            <a:ext cx="8245475" cy="559109"/>
          </a:xfrm>
        </p:spPr>
        <p:txBody>
          <a:bodyPr/>
          <a:lstStyle/>
          <a:p>
            <a:pPr algn="ctr"/>
            <a:r>
              <a:rPr lang="en-US" sz="3000" spc="800" dirty="0">
                <a:solidFill>
                  <a:srgbClr val="0E5229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CHAPTER SUMMARY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250" y="1092530"/>
            <a:ext cx="8210550" cy="5201392"/>
          </a:xfrm>
        </p:spPr>
        <p:txBody>
          <a:bodyPr/>
          <a:lstStyle/>
          <a:p>
            <a:pPr>
              <a:buClr>
                <a:schemeClr val="tx1">
                  <a:lumMod val="50000"/>
                  <a:lumOff val="50000"/>
                </a:schemeClr>
              </a:buClr>
            </a:pPr>
            <a:r>
              <a:rPr lang="en-US" sz="2700" dirty="0"/>
              <a:t>Nominal interest rate</a:t>
            </a:r>
          </a:p>
          <a:p>
            <a:pPr lvl="1">
              <a:buClr>
                <a:schemeClr val="tx1">
                  <a:lumMod val="50000"/>
                  <a:lumOff val="50000"/>
                </a:schemeClr>
              </a:buClr>
            </a:pPr>
            <a:r>
              <a:rPr lang="en-US" sz="2600" dirty="0"/>
              <a:t>equals real interest rate + inflation rate</a:t>
            </a:r>
          </a:p>
          <a:p>
            <a:pPr lvl="1">
              <a:buClr>
                <a:schemeClr val="tx1">
                  <a:lumMod val="50000"/>
                  <a:lumOff val="50000"/>
                </a:schemeClr>
              </a:buClr>
            </a:pPr>
            <a:r>
              <a:rPr lang="en-US" sz="2600" dirty="0"/>
              <a:t>the opp. cost of holding money</a:t>
            </a:r>
          </a:p>
          <a:p>
            <a:pPr>
              <a:buClr>
                <a:schemeClr val="tx1">
                  <a:lumMod val="50000"/>
                  <a:lumOff val="50000"/>
                </a:schemeClr>
              </a:buClr>
            </a:pPr>
            <a:r>
              <a:rPr lang="en-US" sz="2700" dirty="0"/>
              <a:t>Fisher effect: Nominal interest rate moves </a:t>
            </a:r>
            <a:br>
              <a:rPr lang="en-US" sz="2700" dirty="0"/>
            </a:br>
            <a:r>
              <a:rPr lang="en-US" sz="2700" dirty="0"/>
              <a:t>one-for-one with expected inflation. </a:t>
            </a:r>
          </a:p>
          <a:p>
            <a:pPr>
              <a:buClr>
                <a:schemeClr val="tx1">
                  <a:lumMod val="50000"/>
                  <a:lumOff val="50000"/>
                </a:schemeClr>
              </a:buClr>
            </a:pPr>
            <a:r>
              <a:rPr lang="en-US" sz="2700" dirty="0"/>
              <a:t>Money demand</a:t>
            </a:r>
          </a:p>
          <a:p>
            <a:pPr lvl="1">
              <a:buClr>
                <a:schemeClr val="tx1">
                  <a:lumMod val="50000"/>
                  <a:lumOff val="50000"/>
                </a:schemeClr>
              </a:buClr>
            </a:pPr>
            <a:r>
              <a:rPr lang="en-US" sz="2600" dirty="0"/>
              <a:t>depends only on income in the quantity theory</a:t>
            </a:r>
          </a:p>
          <a:p>
            <a:pPr lvl="1">
              <a:buClr>
                <a:schemeClr val="tx1">
                  <a:lumMod val="50000"/>
                  <a:lumOff val="50000"/>
                </a:schemeClr>
              </a:buClr>
            </a:pPr>
            <a:r>
              <a:rPr lang="en-US" sz="2600" dirty="0"/>
              <a:t>also depends on the nominal interest rate </a:t>
            </a:r>
          </a:p>
          <a:p>
            <a:pPr lvl="1">
              <a:buClr>
                <a:schemeClr val="tx1">
                  <a:lumMod val="50000"/>
                  <a:lumOff val="50000"/>
                </a:schemeClr>
              </a:buClr>
            </a:pPr>
            <a:r>
              <a:rPr lang="en-US" sz="2600" dirty="0"/>
              <a:t>if so, then changes in expected inflation affect the current price level </a:t>
            </a:r>
          </a:p>
        </p:txBody>
      </p:sp>
      <p:sp>
        <p:nvSpPr>
          <p:cNvPr id="5" name="Rectangle 9"/>
          <p:cNvSpPr>
            <a:spLocks noChangeArrowheads="1"/>
          </p:cNvSpPr>
          <p:nvPr/>
        </p:nvSpPr>
        <p:spPr bwMode="auto">
          <a:xfrm>
            <a:off x="8450263" y="6407150"/>
            <a:ext cx="5016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algn="r">
              <a:defRPr/>
            </a:pPr>
            <a:fld id="{F2A5E683-01D6-445B-882C-7AE69BAD7C28}" type="slidenum">
              <a:rPr lang="en-US" sz="1600">
                <a:solidFill>
                  <a:srgbClr val="006666"/>
                </a:solidFill>
                <a:cs typeface="+mn-cs"/>
              </a:rPr>
              <a:pPr algn="r">
                <a:defRPr/>
              </a:pPr>
              <a:t>60</a:t>
            </a:fld>
            <a:endParaRPr lang="en-US" sz="1600" dirty="0">
              <a:solidFill>
                <a:srgbClr val="006666"/>
              </a:solidFill>
              <a:cs typeface="+mn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49283" y="929175"/>
            <a:ext cx="8195954" cy="45719"/>
          </a:xfrm>
          <a:prstGeom prst="rect">
            <a:avLst/>
          </a:prstGeom>
          <a:solidFill>
            <a:srgbClr val="0000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8189038"/>
      </p:ext>
    </p:extLst>
  </p:cSld>
  <p:clrMapOvr>
    <a:masterClrMapping/>
  </p:clrMapOvr>
  <p:transition>
    <p:wipe dir="r"/>
  </p:transition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6725" y="284038"/>
            <a:ext cx="8245475" cy="559109"/>
          </a:xfrm>
        </p:spPr>
        <p:txBody>
          <a:bodyPr/>
          <a:lstStyle/>
          <a:p>
            <a:pPr algn="ctr"/>
            <a:r>
              <a:rPr lang="en-US" sz="3000" spc="800" dirty="0">
                <a:solidFill>
                  <a:srgbClr val="0E5229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CHAPTER SUMMARY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250" y="1092530"/>
            <a:ext cx="8210550" cy="5201392"/>
          </a:xfrm>
        </p:spPr>
        <p:txBody>
          <a:bodyPr/>
          <a:lstStyle/>
          <a:p>
            <a:pPr marL="0" indent="0">
              <a:buClr>
                <a:schemeClr val="tx1">
                  <a:lumMod val="50000"/>
                  <a:lumOff val="50000"/>
                </a:schemeClr>
              </a:buClr>
              <a:buNone/>
            </a:pPr>
            <a:r>
              <a:rPr lang="en-US" sz="2700" dirty="0"/>
              <a:t>Costs of inflation</a:t>
            </a:r>
          </a:p>
          <a:p>
            <a:pPr>
              <a:buClr>
                <a:schemeClr val="tx1">
                  <a:lumMod val="50000"/>
                  <a:lumOff val="50000"/>
                </a:schemeClr>
              </a:buClr>
            </a:pPr>
            <a:r>
              <a:rPr lang="en-US" sz="2700" i="1" dirty="0"/>
              <a:t>Expected inflation</a:t>
            </a:r>
            <a:br>
              <a:rPr lang="en-US" sz="2700" dirty="0"/>
            </a:br>
            <a:r>
              <a:rPr lang="en-US" sz="2700" dirty="0"/>
              <a:t>shoe leather costs, menu costs, </a:t>
            </a:r>
            <a:br>
              <a:rPr lang="en-US" sz="2700" dirty="0"/>
            </a:br>
            <a:r>
              <a:rPr lang="en-US" sz="2700" dirty="0"/>
              <a:t>tax &amp; relative price distortions, </a:t>
            </a:r>
            <a:br>
              <a:rPr lang="en-US" sz="2700" dirty="0"/>
            </a:br>
            <a:r>
              <a:rPr lang="en-US" sz="2700" dirty="0"/>
              <a:t>inconvenience of correcting figures for inflation</a:t>
            </a:r>
          </a:p>
          <a:p>
            <a:pPr>
              <a:buClr>
                <a:schemeClr val="tx1">
                  <a:lumMod val="50000"/>
                  <a:lumOff val="50000"/>
                </a:schemeClr>
              </a:buClr>
            </a:pPr>
            <a:r>
              <a:rPr lang="en-US" sz="2700" i="1" dirty="0"/>
              <a:t>Unexpected inflation</a:t>
            </a:r>
            <a:br>
              <a:rPr lang="en-US" sz="2700" dirty="0"/>
            </a:br>
            <a:r>
              <a:rPr lang="en-US" sz="2700" dirty="0"/>
              <a:t>all of the above plus arbitrary redistributions of wealth between debtors and creditors</a:t>
            </a:r>
          </a:p>
        </p:txBody>
      </p:sp>
      <p:sp>
        <p:nvSpPr>
          <p:cNvPr id="5" name="Rectangle 9"/>
          <p:cNvSpPr>
            <a:spLocks noChangeArrowheads="1"/>
          </p:cNvSpPr>
          <p:nvPr/>
        </p:nvSpPr>
        <p:spPr bwMode="auto">
          <a:xfrm>
            <a:off x="8450263" y="6407150"/>
            <a:ext cx="5016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algn="r">
              <a:defRPr/>
            </a:pPr>
            <a:fld id="{F2A5E683-01D6-445B-882C-7AE69BAD7C28}" type="slidenum">
              <a:rPr lang="en-US" sz="1600">
                <a:solidFill>
                  <a:srgbClr val="006666"/>
                </a:solidFill>
                <a:cs typeface="+mn-cs"/>
              </a:rPr>
              <a:pPr algn="r">
                <a:defRPr/>
              </a:pPr>
              <a:t>61</a:t>
            </a:fld>
            <a:endParaRPr lang="en-US" sz="1600" dirty="0">
              <a:solidFill>
                <a:srgbClr val="006666"/>
              </a:solidFill>
              <a:cs typeface="+mn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49283" y="929175"/>
            <a:ext cx="8195954" cy="45719"/>
          </a:xfrm>
          <a:prstGeom prst="rect">
            <a:avLst/>
          </a:prstGeom>
          <a:solidFill>
            <a:srgbClr val="0000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7943094"/>
      </p:ext>
    </p:extLst>
  </p:cSld>
  <p:clrMapOvr>
    <a:masterClrMapping/>
  </p:clrMapOvr>
  <p:transition>
    <p:wipe dir="r"/>
  </p:transition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6725" y="284038"/>
            <a:ext cx="8245475" cy="559109"/>
          </a:xfrm>
        </p:spPr>
        <p:txBody>
          <a:bodyPr/>
          <a:lstStyle/>
          <a:p>
            <a:pPr algn="ctr"/>
            <a:r>
              <a:rPr lang="en-US" sz="3000" spc="800" dirty="0">
                <a:solidFill>
                  <a:srgbClr val="0E5229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CHAPTER SUMMARY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250" y="1092530"/>
            <a:ext cx="8210550" cy="5201392"/>
          </a:xfrm>
        </p:spPr>
        <p:txBody>
          <a:bodyPr/>
          <a:lstStyle/>
          <a:p>
            <a:pPr marL="0" indent="0">
              <a:buClr>
                <a:schemeClr val="tx1">
                  <a:lumMod val="50000"/>
                  <a:lumOff val="50000"/>
                </a:schemeClr>
              </a:buClr>
              <a:buNone/>
            </a:pPr>
            <a:r>
              <a:rPr lang="en-US" sz="2700" dirty="0"/>
              <a:t>Hyperinflation</a:t>
            </a:r>
          </a:p>
          <a:p>
            <a:pPr>
              <a:buClr>
                <a:schemeClr val="tx1">
                  <a:lumMod val="50000"/>
                  <a:lumOff val="50000"/>
                </a:schemeClr>
              </a:buClr>
            </a:pPr>
            <a:r>
              <a:rPr lang="en-US" sz="2700" dirty="0"/>
              <a:t>caused by rapid money supply growth when money printed to finance govt budget deficits</a:t>
            </a:r>
          </a:p>
          <a:p>
            <a:pPr>
              <a:buClr>
                <a:schemeClr val="tx1">
                  <a:lumMod val="50000"/>
                  <a:lumOff val="50000"/>
                </a:schemeClr>
              </a:buClr>
            </a:pPr>
            <a:r>
              <a:rPr lang="en-US" sz="2700" dirty="0"/>
              <a:t>stopping it requires fiscal reforms to eliminate </a:t>
            </a:r>
            <a:br>
              <a:rPr lang="en-US" sz="2700" dirty="0"/>
            </a:br>
            <a:r>
              <a:rPr lang="en-US" sz="2700" dirty="0"/>
              <a:t>govt’s need for printing money</a:t>
            </a:r>
          </a:p>
        </p:txBody>
      </p:sp>
      <p:sp>
        <p:nvSpPr>
          <p:cNvPr id="5" name="Rectangle 9"/>
          <p:cNvSpPr>
            <a:spLocks noChangeArrowheads="1"/>
          </p:cNvSpPr>
          <p:nvPr/>
        </p:nvSpPr>
        <p:spPr bwMode="auto">
          <a:xfrm>
            <a:off x="8450263" y="6407150"/>
            <a:ext cx="5016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algn="r">
              <a:defRPr/>
            </a:pPr>
            <a:fld id="{F2A5E683-01D6-445B-882C-7AE69BAD7C28}" type="slidenum">
              <a:rPr lang="en-US" sz="1600">
                <a:solidFill>
                  <a:srgbClr val="006666"/>
                </a:solidFill>
                <a:cs typeface="+mn-cs"/>
              </a:rPr>
              <a:pPr algn="r">
                <a:defRPr/>
              </a:pPr>
              <a:t>62</a:t>
            </a:fld>
            <a:endParaRPr lang="en-US" sz="1600" dirty="0">
              <a:solidFill>
                <a:srgbClr val="006666"/>
              </a:solidFill>
              <a:cs typeface="+mn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49283" y="929175"/>
            <a:ext cx="8195954" cy="45719"/>
          </a:xfrm>
          <a:prstGeom prst="rect">
            <a:avLst/>
          </a:prstGeom>
          <a:solidFill>
            <a:srgbClr val="0000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2219955"/>
      </p:ext>
    </p:extLst>
  </p:cSld>
  <p:clrMapOvr>
    <a:masterClrMapping/>
  </p:clrMapOvr>
  <p:transition>
    <p:wipe dir="r"/>
  </p:transition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6725" y="284038"/>
            <a:ext cx="8245475" cy="559109"/>
          </a:xfrm>
        </p:spPr>
        <p:txBody>
          <a:bodyPr/>
          <a:lstStyle/>
          <a:p>
            <a:pPr algn="ctr"/>
            <a:r>
              <a:rPr lang="en-US" sz="3000" spc="800" dirty="0">
                <a:solidFill>
                  <a:srgbClr val="0E5229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CHAPTER SUMMARY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250" y="1092530"/>
            <a:ext cx="8210550" cy="5201392"/>
          </a:xfrm>
        </p:spPr>
        <p:txBody>
          <a:bodyPr/>
          <a:lstStyle/>
          <a:p>
            <a:pPr marL="0" indent="0">
              <a:buClr>
                <a:schemeClr val="tx1">
                  <a:lumMod val="50000"/>
                  <a:lumOff val="50000"/>
                </a:schemeClr>
              </a:buClr>
              <a:buNone/>
            </a:pPr>
            <a:r>
              <a:rPr lang="en-US" sz="2700" dirty="0"/>
              <a:t>Classical dichotomy</a:t>
            </a:r>
          </a:p>
          <a:p>
            <a:pPr>
              <a:buClr>
                <a:schemeClr val="tx1">
                  <a:lumMod val="50000"/>
                  <a:lumOff val="50000"/>
                </a:schemeClr>
              </a:buClr>
            </a:pPr>
            <a:r>
              <a:rPr lang="en-US" sz="2700" dirty="0"/>
              <a:t>In classical theory, money is neutral—does not affect real variables. </a:t>
            </a:r>
          </a:p>
          <a:p>
            <a:pPr>
              <a:buClr>
                <a:schemeClr val="tx1">
                  <a:lumMod val="50000"/>
                  <a:lumOff val="50000"/>
                </a:schemeClr>
              </a:buClr>
            </a:pPr>
            <a:r>
              <a:rPr lang="en-US" sz="2700" dirty="0"/>
              <a:t>So, we can study how real variables are determined w/o reference to nominal ones.</a:t>
            </a:r>
          </a:p>
          <a:p>
            <a:pPr>
              <a:buClr>
                <a:schemeClr val="tx1">
                  <a:lumMod val="50000"/>
                  <a:lumOff val="50000"/>
                </a:schemeClr>
              </a:buClr>
            </a:pPr>
            <a:r>
              <a:rPr lang="en-US" sz="2700" dirty="0"/>
              <a:t>Then, money market eq’m determines price level and all nominal variables. </a:t>
            </a:r>
          </a:p>
          <a:p>
            <a:pPr>
              <a:buClr>
                <a:schemeClr val="tx1">
                  <a:lumMod val="50000"/>
                  <a:lumOff val="50000"/>
                </a:schemeClr>
              </a:buClr>
            </a:pPr>
            <a:r>
              <a:rPr lang="en-US" sz="2700" dirty="0"/>
              <a:t>Most economists believe the economy works this way in the long run.</a:t>
            </a:r>
          </a:p>
        </p:txBody>
      </p:sp>
      <p:sp>
        <p:nvSpPr>
          <p:cNvPr id="5" name="Rectangle 9"/>
          <p:cNvSpPr>
            <a:spLocks noChangeArrowheads="1"/>
          </p:cNvSpPr>
          <p:nvPr/>
        </p:nvSpPr>
        <p:spPr bwMode="auto">
          <a:xfrm>
            <a:off x="8450263" y="6407150"/>
            <a:ext cx="5016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algn="r">
              <a:defRPr/>
            </a:pPr>
            <a:fld id="{F2A5E683-01D6-445B-882C-7AE69BAD7C28}" type="slidenum">
              <a:rPr lang="en-US" sz="1600">
                <a:solidFill>
                  <a:srgbClr val="006666"/>
                </a:solidFill>
                <a:cs typeface="+mn-cs"/>
              </a:rPr>
              <a:pPr algn="r">
                <a:defRPr/>
              </a:pPr>
              <a:t>63</a:t>
            </a:fld>
            <a:endParaRPr lang="en-US" sz="1600" dirty="0">
              <a:solidFill>
                <a:srgbClr val="006666"/>
              </a:solidFill>
              <a:cs typeface="+mn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49283" y="929175"/>
            <a:ext cx="8195954" cy="45719"/>
          </a:xfrm>
          <a:prstGeom prst="rect">
            <a:avLst/>
          </a:prstGeom>
          <a:solidFill>
            <a:srgbClr val="0000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8065597"/>
      </p:ext>
    </p:extLst>
  </p:cSld>
  <p:clrMapOvr>
    <a:masterClrMapping/>
  </p:clrMapOvr>
  <p:transition>
    <p:wipe dir="r"/>
  </p:transition>
</p:sld>
</file>

<file path=ppt/theme/theme1.xml><?xml version="1.0" encoding="utf-8"?>
<a:theme xmlns:a="http://schemas.openxmlformats.org/drawingml/2006/main" name="14_Default Design">
  <a:themeElements>
    <a:clrScheme name="14_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4_Default Design">
      <a:majorFont>
        <a:latin typeface="Tahoma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4_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4_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4_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4_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4_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4_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4_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4_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4_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4_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4_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4_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10166</TotalTime>
  <Words>1808</Words>
  <Application>Microsoft Office PowerPoint</Application>
  <PresentationFormat>On-screen Show (4:3)</PresentationFormat>
  <Paragraphs>434</Paragraphs>
  <Slides>64</Slides>
  <Notes>64</Notes>
  <HiddenSlides>0</HiddenSlides>
  <MMClips>0</MMClips>
  <ScaleCrop>false</ScaleCrop>
  <HeadingPairs>
    <vt:vector size="8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64</vt:i4>
      </vt:variant>
    </vt:vector>
  </HeadingPairs>
  <TitlesOfParts>
    <vt:vector size="75" baseType="lpstr">
      <vt:lpstr>ＭＳ ゴシック</vt:lpstr>
      <vt:lpstr>Arial</vt:lpstr>
      <vt:lpstr>Arial Narrow</vt:lpstr>
      <vt:lpstr>Comic Sans MS</vt:lpstr>
      <vt:lpstr>Lucida Grande</vt:lpstr>
      <vt:lpstr>Symbol</vt:lpstr>
      <vt:lpstr>Tahoma</vt:lpstr>
      <vt:lpstr>Times New Roman</vt:lpstr>
      <vt:lpstr>Wingdings</vt:lpstr>
      <vt:lpstr>14_Default Design</vt:lpstr>
      <vt:lpstr>Equation</vt:lpstr>
      <vt:lpstr>PowerPoint Presentation</vt:lpstr>
      <vt:lpstr>Money: Definition</vt:lpstr>
      <vt:lpstr>Money: Functions</vt:lpstr>
      <vt:lpstr>Money: Types</vt:lpstr>
      <vt:lpstr>NOW YOU TRY Discussion Question</vt:lpstr>
      <vt:lpstr>Two definitions</vt:lpstr>
      <vt:lpstr>The central bank and monetary control</vt:lpstr>
      <vt:lpstr>Money supply</vt:lpstr>
      <vt:lpstr>Money supply</vt:lpstr>
      <vt:lpstr>Money supply</vt:lpstr>
      <vt:lpstr>Money supply measures, May 2016</vt:lpstr>
      <vt:lpstr>The quantity theory of money</vt:lpstr>
      <vt:lpstr>Velocity</vt:lpstr>
      <vt:lpstr>Velocity (continued)</vt:lpstr>
      <vt:lpstr>Velocity (continued)</vt:lpstr>
      <vt:lpstr>The quantity equation</vt:lpstr>
      <vt:lpstr>Money demand and the quantity equation</vt:lpstr>
      <vt:lpstr>Money demand and the quantity equation</vt:lpstr>
      <vt:lpstr>Back to the quantity theory of money</vt:lpstr>
      <vt:lpstr>The quantity theory of money (continued)</vt:lpstr>
      <vt:lpstr>The quantity theory of money (continued)</vt:lpstr>
      <vt:lpstr>The quantity theory of money (continued)</vt:lpstr>
      <vt:lpstr>The quantity theory of money (continued)</vt:lpstr>
      <vt:lpstr>The quantity theory of money (continued)</vt:lpstr>
      <vt:lpstr>Confronting the quantity theory with data</vt:lpstr>
      <vt:lpstr>International data on inflation and  money growth</vt:lpstr>
      <vt:lpstr>Canada inflation and money growth,  1969-2015</vt:lpstr>
      <vt:lpstr>Canada inflation and money growth,  1969-2015</vt:lpstr>
      <vt:lpstr>Inflation and interest rates</vt:lpstr>
      <vt:lpstr>The Fisher effect</vt:lpstr>
      <vt:lpstr>Canada inflation and nominal interest rates, 1969-2015</vt:lpstr>
      <vt:lpstr>Inflation and nominal interest rates  in 100 countries</vt:lpstr>
      <vt:lpstr>NOW YOU TRY Applying the theory</vt:lpstr>
      <vt:lpstr>ANSWERS Applying the theory</vt:lpstr>
      <vt:lpstr>Two real interest rates</vt:lpstr>
      <vt:lpstr>Money demand and the nominal interest rate</vt:lpstr>
      <vt:lpstr>The money demand function</vt:lpstr>
      <vt:lpstr>The money demand function</vt:lpstr>
      <vt:lpstr>Equilibrium</vt:lpstr>
      <vt:lpstr>What determines what?</vt:lpstr>
      <vt:lpstr>How P responds to ΔM</vt:lpstr>
      <vt:lpstr>What about expected inflation? </vt:lpstr>
      <vt:lpstr>How P  responds to ΔE π</vt:lpstr>
      <vt:lpstr>The classical view of inflation</vt:lpstr>
      <vt:lpstr>The social costs of inflation</vt:lpstr>
      <vt:lpstr>The costs of expected inflation:  1. Shoe leather Cost</vt:lpstr>
      <vt:lpstr>The costs of expected inflation:   2. Menu Costs</vt:lpstr>
      <vt:lpstr>The costs of expected inflation:  3. Relative Price Distortions</vt:lpstr>
      <vt:lpstr>The costs of expected inflation:   4. Unfair Tax Treatment</vt:lpstr>
      <vt:lpstr>The costs of expected inflation:   5. General Inconvenience</vt:lpstr>
      <vt:lpstr>Additional cost of unexpected inflation:  Arbitrary Redistribution of Purchasing Power</vt:lpstr>
      <vt:lpstr>Additional cost of high inflation:  Increased Uncertainty</vt:lpstr>
      <vt:lpstr>One benefit of inflation</vt:lpstr>
      <vt:lpstr>Hyperinflation</vt:lpstr>
      <vt:lpstr>What causes hyperinflation?</vt:lpstr>
      <vt:lpstr>A few examples of hyperinflation</vt:lpstr>
      <vt:lpstr>Why governments create hyperinflation</vt:lpstr>
      <vt:lpstr>The classical dichotomy</vt:lpstr>
      <vt:lpstr>The classical dichotomy</vt:lpstr>
      <vt:lpstr>CHAPTER SUMMARY</vt:lpstr>
      <vt:lpstr>CHAPTER SUMMARY</vt:lpstr>
      <vt:lpstr>CHAPTER SUMMARY</vt:lpstr>
      <vt:lpstr>CHAPTER SUMMARY</vt:lpstr>
      <vt:lpstr>CHAPTER SUMMARY</vt:lpstr>
    </vt:vector>
  </TitlesOfParts>
  <Company>UNLV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Mankiw 6e PowerPoints</dc:title>
  <dc:creator>Ron Cronovich</dc:creator>
  <cp:lastModifiedBy>abd</cp:lastModifiedBy>
  <cp:revision>288</cp:revision>
  <dcterms:created xsi:type="dcterms:W3CDTF">2006-04-29T00:50:43Z</dcterms:created>
  <dcterms:modified xsi:type="dcterms:W3CDTF">2017-09-26T16:44:40Z</dcterms:modified>
</cp:coreProperties>
</file>