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58" r:id="rId4"/>
    <p:sldId id="259" r:id="rId5"/>
    <p:sldId id="257" r:id="rId6"/>
    <p:sldId id="260" r:id="rId7"/>
    <p:sldId id="261" r:id="rId8"/>
    <p:sldId id="262" r:id="rId9"/>
    <p:sldId id="263" r:id="rId10"/>
    <p:sldId id="265" r:id="rId11"/>
    <p:sldId id="268" r:id="rId12"/>
    <p:sldId id="266" r:id="rId13"/>
    <p:sldId id="267" r:id="rId14"/>
    <p:sldId id="269" r:id="rId15"/>
    <p:sldId id="270" r:id="rId16"/>
    <p:sldId id="271" r:id="rId17"/>
    <p:sldId id="272" r:id="rId18"/>
    <p:sldId id="273" r:id="rId19"/>
    <p:sldId id="274" r:id="rId20"/>
    <p:sldId id="275" r:id="rId21"/>
    <p:sldId id="276" r:id="rId22"/>
    <p:sldId id="277"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84" d="100"/>
          <a:sy n="84" d="100"/>
        </p:scale>
        <p:origin x="-440" y="-1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printerSettings" Target="printerSettings/printerSettings1.bin"/><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CA" smtClean="0"/>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CA" smtClean="0"/>
              <a:t>Click to edit Master subtitle style</a:t>
            </a:r>
            <a:endParaRPr lang="en-US" dirty="0"/>
          </a:p>
        </p:txBody>
      </p:sp>
      <p:sp>
        <p:nvSpPr>
          <p:cNvPr id="4" name="Date Placeholder 3"/>
          <p:cNvSpPr>
            <a:spLocks noGrp="1"/>
          </p:cNvSpPr>
          <p:nvPr>
            <p:ph type="dt" sz="half" idx="10"/>
          </p:nvPr>
        </p:nvSpPr>
        <p:spPr/>
        <p:txBody>
          <a:bodyPr/>
          <a:lstStyle/>
          <a:p>
            <a:fld id="{3F150D65-C64D-44FB-9152-4CC2DE0C9198}" type="datetime1">
              <a:rPr lang="en-US" smtClean="0"/>
              <a:pPr/>
              <a:t>2014-09-10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idx="1"/>
          </p:nvPr>
        </p:nvSpPr>
        <p:spPr/>
        <p:txBody>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0FFE64A4-35FB-42B6-9183-2C0CE0E36649}" type="datetime1">
              <a:rPr lang="en-US" smtClean="0"/>
              <a:pPr/>
              <a:t>2014-09-10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CA" smtClean="0"/>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CA" smtClean="0"/>
              <a:t>Click to edit Master text styles</a:t>
            </a:r>
          </a:p>
        </p:txBody>
      </p:sp>
      <p:sp>
        <p:nvSpPr>
          <p:cNvPr id="4" name="Date Placeholder 3"/>
          <p:cNvSpPr>
            <a:spLocks noGrp="1"/>
          </p:cNvSpPr>
          <p:nvPr>
            <p:ph type="dt" sz="half" idx="10"/>
          </p:nvPr>
        </p:nvSpPr>
        <p:spPr/>
        <p:txBody>
          <a:bodyPr/>
          <a:lstStyle/>
          <a:p>
            <a:fld id="{2A2683B9-6ECA-47FA-93CF-B124A0FAC208}" type="datetime1">
              <a:rPr lang="en-US" smtClean="0"/>
              <a:pPr/>
              <a:t>2014-09-10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5" name="Date Placeholder 4"/>
          <p:cNvSpPr>
            <a:spLocks noGrp="1"/>
          </p:cNvSpPr>
          <p:nvPr>
            <p:ph type="dt" sz="half" idx="10"/>
          </p:nvPr>
        </p:nvSpPr>
        <p:spPr/>
        <p:txBody>
          <a:bodyPr/>
          <a:lstStyle/>
          <a:p>
            <a:fld id="{305FF66B-9476-4BB3-85E9-E01854F07F90}" type="datetime1">
              <a:rPr lang="en-US" smtClean="0"/>
              <a:pPr/>
              <a:t>2014-09-10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CA" smtClean="0"/>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CA" smtClean="0"/>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7" name="Date Placeholder 6"/>
          <p:cNvSpPr>
            <a:spLocks noGrp="1"/>
          </p:cNvSpPr>
          <p:nvPr>
            <p:ph type="dt" sz="half" idx="10"/>
          </p:nvPr>
        </p:nvSpPr>
        <p:spPr/>
        <p:txBody>
          <a:bodyPr/>
          <a:lstStyle/>
          <a:p>
            <a:fld id="{56B23FBD-8F7D-4F85-8085-67BFDB05CB71}" type="datetime1">
              <a:rPr lang="en-US" smtClean="0"/>
              <a:pPr/>
              <a:t>2014-09-10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FEBEB0A-9E3D-4B14-9782-E2AE3DA60D96}" type="slidenum">
              <a:rPr lang="en-US" smtClean="0"/>
              <a:pPr/>
              <a:t>‹#›</a:t>
            </a:fld>
            <a:endParaRPr lang="en-US"/>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dirty="0"/>
          </a:p>
        </p:txBody>
      </p:sp>
      <p:sp>
        <p:nvSpPr>
          <p:cNvPr id="3" name="Date Placeholder 2"/>
          <p:cNvSpPr>
            <a:spLocks noGrp="1"/>
          </p:cNvSpPr>
          <p:nvPr>
            <p:ph type="dt" sz="half" idx="10"/>
          </p:nvPr>
        </p:nvSpPr>
        <p:spPr/>
        <p:txBody>
          <a:bodyPr/>
          <a:lstStyle/>
          <a:p>
            <a:fld id="{465D789A-1220-4441-8676-44A034051BFD}" type="datetime1">
              <a:rPr lang="en-US" smtClean="0"/>
              <a:pPr/>
              <a:t>2014-09-10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98A266-E364-4B5E-98DD-432668182E1E}" type="datetime1">
              <a:rPr lang="en-US" smtClean="0"/>
              <a:pPr/>
              <a:t>2014-09-10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CA" smtClean="0"/>
              <a:t>Click to edit Master title style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493F2040-9975-4642-A906-1DF87F8BE202}" type="datetime1">
              <a:rPr lang="en-US" smtClean="0"/>
              <a:pPr/>
              <a:t>2014-09-10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CA" smtClean="0"/>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CA" smtClean="0"/>
              <a:t>Drag picture to placeholder or click icon to add</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CA" smtClean="0"/>
              <a:t>Click to edit Master text styles</a:t>
            </a:r>
          </a:p>
        </p:txBody>
      </p:sp>
      <p:sp>
        <p:nvSpPr>
          <p:cNvPr id="5" name="Date Placeholder 4"/>
          <p:cNvSpPr>
            <a:spLocks noGrp="1"/>
          </p:cNvSpPr>
          <p:nvPr>
            <p:ph type="dt" sz="half" idx="10"/>
          </p:nvPr>
        </p:nvSpPr>
        <p:spPr/>
        <p:txBody>
          <a:bodyPr/>
          <a:lstStyle/>
          <a:p>
            <a:fld id="{51E52B4A-BA08-4841-AB08-A0D822ABC34D}" type="datetime1">
              <a:rPr lang="en-US" smtClean="0"/>
              <a:pPr/>
              <a:t>2014-09-10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smtClean="0"/>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2014-09-10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CA" smtClean="0"/>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2014-09-10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CA" smtClean="0"/>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CA" smtClean="0"/>
              <a:t>Click to edit Master text styles</a:t>
            </a:r>
          </a:p>
          <a:p>
            <a:pPr lvl="1"/>
            <a:r>
              <a:rPr lang="en-CA" smtClean="0"/>
              <a:t>Second level</a:t>
            </a:r>
          </a:p>
          <a:p>
            <a:pPr lvl="2"/>
            <a:r>
              <a:rPr lang="en-CA" smtClean="0"/>
              <a:t>Third level</a:t>
            </a:r>
          </a:p>
          <a:p>
            <a:pPr lvl="3"/>
            <a:r>
              <a:rPr lang="en-CA" smtClean="0"/>
              <a:t>Fourth level</a:t>
            </a:r>
          </a:p>
          <a:p>
            <a:pPr lvl="4"/>
            <a:r>
              <a:rPr lang="en-CA" smtClean="0"/>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75D48070-6A81-47D0-9810-1540B9FEFF61}" type="datetime1">
              <a:rPr lang="en-US" smtClean="0"/>
              <a:pPr/>
              <a:t>2014-09-10</a:t>
            </a:fld>
            <a:endParaRPr lang="en-US"/>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US" dirty="0"/>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BFEBEB0A-9E3D-4B14-9782-E2AE3DA60D96}" type="slidenum">
              <a:rPr lang="en-US" smtClean="0"/>
              <a:pPr/>
              <a:t>‹#›</a:t>
            </a:fld>
            <a:endParaRPr lang="en-US" dirty="0"/>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5.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www.youtube.com/watch?v=Cd0JH1AreDw"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Power</a:t>
            </a:r>
            <a:endParaRPr lang="en-US" dirty="0"/>
          </a:p>
        </p:txBody>
      </p:sp>
      <p:sp>
        <p:nvSpPr>
          <p:cNvPr id="3" name="Subtitle 2"/>
          <p:cNvSpPr>
            <a:spLocks noGrp="1"/>
          </p:cNvSpPr>
          <p:nvPr>
            <p:ph type="subTitle" idx="1"/>
          </p:nvPr>
        </p:nvSpPr>
        <p:spPr/>
        <p:txBody>
          <a:bodyPr>
            <a:normAutofit lnSpcReduction="10000"/>
          </a:bodyPr>
          <a:lstStyle/>
          <a:p>
            <a:r>
              <a:rPr lang="en-US" dirty="0" smtClean="0"/>
              <a:t>POL507</a:t>
            </a:r>
          </a:p>
          <a:p>
            <a:r>
              <a:rPr lang="en-US" dirty="0" smtClean="0"/>
              <a:t>Week 2  September 10</a:t>
            </a:r>
          </a:p>
          <a:p>
            <a:endParaRPr lang="en-US" dirty="0"/>
          </a:p>
        </p:txBody>
      </p:sp>
    </p:spTree>
    <p:extLst>
      <p:ext uri="{BB962C8B-B14F-4D97-AF65-F5344CB8AC3E}">
        <p14:creationId xmlns:p14="http://schemas.microsoft.com/office/powerpoint/2010/main" val="33259250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POL507 Week </a:t>
            </a:r>
            <a:r>
              <a:rPr lang="en-US" dirty="0"/>
              <a:t>Two</a:t>
            </a:r>
            <a:br>
              <a:rPr lang="en-US" dirty="0"/>
            </a:br>
            <a:endParaRPr lang="en-US" dirty="0"/>
          </a:p>
        </p:txBody>
      </p:sp>
      <p:sp>
        <p:nvSpPr>
          <p:cNvPr id="3" name="Content Placeholder 2"/>
          <p:cNvSpPr>
            <a:spLocks noGrp="1"/>
          </p:cNvSpPr>
          <p:nvPr>
            <p:ph idx="1"/>
          </p:nvPr>
        </p:nvSpPr>
        <p:spPr/>
        <p:txBody>
          <a:bodyPr/>
          <a:lstStyle/>
          <a:p>
            <a:pPr marL="0" indent="0">
              <a:buNone/>
            </a:pPr>
            <a:r>
              <a:rPr lang="en-US" b="1" smtClean="0"/>
              <a:t>We explore </a:t>
            </a:r>
            <a:r>
              <a:rPr lang="en-US" b="1" dirty="0" smtClean="0"/>
              <a:t>the following:</a:t>
            </a:r>
          </a:p>
          <a:p>
            <a:pPr marL="0" indent="0">
              <a:buNone/>
            </a:pPr>
            <a:endParaRPr lang="en-US" b="1" dirty="0"/>
          </a:p>
          <a:p>
            <a:pPr marL="0" indent="0">
              <a:buNone/>
            </a:pPr>
            <a:endParaRPr lang="en-US" b="1" dirty="0" smtClean="0"/>
          </a:p>
          <a:p>
            <a:r>
              <a:rPr lang="en-US" b="1" dirty="0" smtClean="0"/>
              <a:t>Power</a:t>
            </a:r>
          </a:p>
          <a:p>
            <a:r>
              <a:rPr lang="en-US" b="1" dirty="0" smtClean="0"/>
              <a:t>Freedom</a:t>
            </a:r>
            <a:endParaRPr lang="en-US" b="1" dirty="0"/>
          </a:p>
          <a:p>
            <a:r>
              <a:rPr lang="en-US" b="1" dirty="0" smtClean="0"/>
              <a:t>Government</a:t>
            </a:r>
          </a:p>
          <a:p>
            <a:endParaRPr lang="en-US" dirty="0"/>
          </a:p>
        </p:txBody>
      </p:sp>
    </p:spTree>
    <p:extLst>
      <p:ext uri="{BB962C8B-B14F-4D97-AF65-F5344CB8AC3E}">
        <p14:creationId xmlns:p14="http://schemas.microsoft.com/office/powerpoint/2010/main" val="23127661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a:t>
            </a:r>
            <a:endParaRPr lang="en-US" dirty="0"/>
          </a:p>
        </p:txBody>
      </p:sp>
      <p:pic>
        <p:nvPicPr>
          <p:cNvPr id="4" name="Content Placeholder 3" descr="powerrangers8-618x400.jpg"/>
          <p:cNvPicPr>
            <a:picLocks noGrp="1" noChangeAspect="1"/>
          </p:cNvPicPr>
          <p:nvPr>
            <p:ph idx="1"/>
          </p:nvPr>
        </p:nvPicPr>
        <p:blipFill>
          <a:blip r:embed="rId2">
            <a:extLst>
              <a:ext uri="{28A0092B-C50C-407E-A947-70E740481C1C}">
                <a14:useLocalDpi xmlns:a14="http://schemas.microsoft.com/office/drawing/2010/main" val="0"/>
              </a:ext>
            </a:extLst>
          </a:blip>
          <a:srcRect t="10205" b="10205"/>
          <a:stretch>
            <a:fillRect/>
          </a:stretch>
        </p:blipFill>
        <p:spPr/>
      </p:pic>
    </p:spTree>
    <p:extLst>
      <p:ext uri="{BB962C8B-B14F-4D97-AF65-F5344CB8AC3E}">
        <p14:creationId xmlns:p14="http://schemas.microsoft.com/office/powerpoint/2010/main" val="19654363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Power</a:t>
            </a:r>
            <a:endParaRPr lang="en-US" dirty="0"/>
          </a:p>
        </p:txBody>
      </p:sp>
      <p:pic>
        <p:nvPicPr>
          <p:cNvPr id="4" name="Content Placeholder 3" descr="powerade.jpg"/>
          <p:cNvPicPr>
            <a:picLocks noGrp="1" noChangeAspect="1"/>
          </p:cNvPicPr>
          <p:nvPr>
            <p:ph idx="1"/>
          </p:nvPr>
        </p:nvPicPr>
        <p:blipFill>
          <a:blip r:embed="rId2">
            <a:extLst>
              <a:ext uri="{28A0092B-C50C-407E-A947-70E740481C1C}">
                <a14:useLocalDpi xmlns:a14="http://schemas.microsoft.com/office/drawing/2010/main" val="0"/>
              </a:ext>
            </a:extLst>
          </a:blip>
          <a:srcRect t="4232" b="4232"/>
          <a:stretch>
            <a:fillRect/>
          </a:stretch>
        </p:blipFill>
        <p:spPr/>
      </p:pic>
    </p:spTree>
    <p:extLst>
      <p:ext uri="{BB962C8B-B14F-4D97-AF65-F5344CB8AC3E}">
        <p14:creationId xmlns:p14="http://schemas.microsoft.com/office/powerpoint/2010/main" val="24592480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ottawa power.jpg"/>
          <p:cNvPicPr>
            <a:picLocks noGrp="1" noChangeAspect="1"/>
          </p:cNvPicPr>
          <p:nvPr>
            <p:ph idx="1"/>
          </p:nvPr>
        </p:nvPicPr>
        <p:blipFill>
          <a:blip r:embed="rId2">
            <a:extLst>
              <a:ext uri="{28A0092B-C50C-407E-A947-70E740481C1C}">
                <a14:useLocalDpi xmlns:a14="http://schemas.microsoft.com/office/drawing/2010/main" val="0"/>
              </a:ext>
            </a:extLst>
          </a:blip>
          <a:srcRect l="1471" r="1471"/>
          <a:stretch>
            <a:fillRect/>
          </a:stretch>
        </p:blipFill>
        <p:spPr/>
      </p:pic>
    </p:spTree>
    <p:extLst>
      <p:ext uri="{BB962C8B-B14F-4D97-AF65-F5344CB8AC3E}">
        <p14:creationId xmlns:p14="http://schemas.microsoft.com/office/powerpoint/2010/main" val="19344020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dirty="0" smtClean="0"/>
              <a:t>Manuel Castells, Communication Power (2013)</a:t>
            </a:r>
            <a:endParaRPr lang="en-US" sz="3200" dirty="0"/>
          </a:p>
        </p:txBody>
      </p:sp>
      <p:sp>
        <p:nvSpPr>
          <p:cNvPr id="3" name="Content Placeholder 2"/>
          <p:cNvSpPr>
            <a:spLocks noGrp="1"/>
          </p:cNvSpPr>
          <p:nvPr>
            <p:ph idx="1"/>
          </p:nvPr>
        </p:nvSpPr>
        <p:spPr/>
        <p:txBody>
          <a:bodyPr/>
          <a:lstStyle/>
          <a:p>
            <a:r>
              <a:rPr lang="en-US" dirty="0"/>
              <a:t>Power is the relational capacity that enables a social actor to influence asymmetrically the decisions of other social actor(s) in ways that favor the empowered actor’s will, interests, and values. Power is exercised by means of coercion (or the possibility of it) and/or by the construction of meaning on the basis of the discourses through which social actors guide their action. Power relationships are framed by domination, which is the power that is embedded in the institutions of society. </a:t>
            </a:r>
          </a:p>
        </p:txBody>
      </p:sp>
    </p:spTree>
    <p:extLst>
      <p:ext uri="{BB962C8B-B14F-4D97-AF65-F5344CB8AC3E}">
        <p14:creationId xmlns:p14="http://schemas.microsoft.com/office/powerpoint/2010/main" val="26008027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Castells (2013)</a:t>
            </a:r>
            <a:endParaRPr lang="en-US" dirty="0"/>
          </a:p>
        </p:txBody>
      </p:sp>
      <p:sp>
        <p:nvSpPr>
          <p:cNvPr id="3" name="Content Placeholder 2"/>
          <p:cNvSpPr>
            <a:spLocks noGrp="1"/>
          </p:cNvSpPr>
          <p:nvPr>
            <p:ph idx="1"/>
          </p:nvPr>
        </p:nvSpPr>
        <p:spPr/>
        <p:txBody>
          <a:bodyPr/>
          <a:lstStyle/>
          <a:p>
            <a:r>
              <a:rPr lang="en-US" dirty="0"/>
              <a:t>“Asymmetrically means that while influence in a relationship is always reciprocal, in power relationships there is always a greater degree of influence of one actor over the other. However, there is never absolute power, a zero degree of influence of those subjected to power vis-à-vis those in power positions. ”</a:t>
            </a:r>
          </a:p>
        </p:txBody>
      </p:sp>
    </p:spTree>
    <p:extLst>
      <p:ext uri="{BB962C8B-B14F-4D97-AF65-F5344CB8AC3E}">
        <p14:creationId xmlns:p14="http://schemas.microsoft.com/office/powerpoint/2010/main" val="8864273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Castells (2013)</a:t>
            </a:r>
            <a:endParaRPr lang="en-US" dirty="0"/>
          </a:p>
        </p:txBody>
      </p:sp>
      <p:sp>
        <p:nvSpPr>
          <p:cNvPr id="3" name="Content Placeholder 2"/>
          <p:cNvSpPr>
            <a:spLocks noGrp="1"/>
          </p:cNvSpPr>
          <p:nvPr>
            <p:ph idx="1"/>
          </p:nvPr>
        </p:nvSpPr>
        <p:spPr/>
        <p:txBody>
          <a:bodyPr/>
          <a:lstStyle/>
          <a:p>
            <a:r>
              <a:rPr lang="en-US" dirty="0"/>
              <a:t>“When resistance and rejection become significantly stronger than compliance and acceptance, power relationships are transformed: the terms of the relationship change, the powerful lose power, and ultimately there is a process of institutional change or structural change, depending on the extent of the transformation of power relationships. ”</a:t>
            </a:r>
          </a:p>
        </p:txBody>
      </p:sp>
    </p:spTree>
    <p:extLst>
      <p:ext uri="{BB962C8B-B14F-4D97-AF65-F5344CB8AC3E}">
        <p14:creationId xmlns:p14="http://schemas.microsoft.com/office/powerpoint/2010/main" val="1766108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Foucault, 202</a:t>
            </a:r>
            <a:endParaRPr lang="en-US" dirty="0"/>
          </a:p>
        </p:txBody>
      </p:sp>
      <p:sp>
        <p:nvSpPr>
          <p:cNvPr id="3" name="Content Placeholder 2"/>
          <p:cNvSpPr>
            <a:spLocks noGrp="1"/>
          </p:cNvSpPr>
          <p:nvPr>
            <p:ph idx="1"/>
          </p:nvPr>
        </p:nvSpPr>
        <p:spPr/>
        <p:txBody>
          <a:bodyPr/>
          <a:lstStyle/>
          <a:p>
            <a:r>
              <a:rPr lang="en-US" dirty="0"/>
              <a:t>There is the problem too of the government of souls and lives, the entire theme </a:t>
            </a:r>
            <a:r>
              <a:rPr lang="en-US" dirty="0" smtClean="0"/>
              <a:t>of</a:t>
            </a:r>
            <a:r>
              <a:rPr lang="en-CA" dirty="0"/>
              <a:t> </a:t>
            </a:r>
            <a:r>
              <a:rPr lang="en-US" dirty="0" smtClean="0"/>
              <a:t>Catholic </a:t>
            </a:r>
            <a:r>
              <a:rPr lang="en-US" dirty="0"/>
              <a:t>and Protestant pastoral doctrine. There is government of children and the great problematic of pedagogy that emerges and develops during the sixteenth century. And, perhaps only as the last of these questions to be taken up, there is the government of the state by the prince.</a:t>
            </a:r>
            <a:endParaRPr lang="en-CA" dirty="0"/>
          </a:p>
          <a:p>
            <a:endParaRPr lang="en-US" dirty="0"/>
          </a:p>
        </p:txBody>
      </p:sp>
    </p:spTree>
    <p:extLst>
      <p:ext uri="{BB962C8B-B14F-4D97-AF65-F5344CB8AC3E}">
        <p14:creationId xmlns:p14="http://schemas.microsoft.com/office/powerpoint/2010/main" val="15552792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Foucault</a:t>
            </a:r>
            <a:endParaRPr lang="en-US" dirty="0"/>
          </a:p>
        </p:txBody>
      </p:sp>
      <p:sp>
        <p:nvSpPr>
          <p:cNvPr id="3" name="Content Placeholder 2"/>
          <p:cNvSpPr>
            <a:spLocks noGrp="1"/>
          </p:cNvSpPr>
          <p:nvPr>
            <p:ph idx="1"/>
          </p:nvPr>
        </p:nvSpPr>
        <p:spPr/>
        <p:txBody>
          <a:bodyPr/>
          <a:lstStyle/>
          <a:p>
            <a:r>
              <a:rPr lang="en-US" dirty="0" smtClean="0"/>
              <a:t>On Machiavelli’s The Prince:</a:t>
            </a:r>
          </a:p>
          <a:p>
            <a:endParaRPr lang="en-US" dirty="0"/>
          </a:p>
          <a:p>
            <a:pPr marL="0" indent="0">
              <a:buNone/>
            </a:pPr>
            <a:r>
              <a:rPr lang="en-US" dirty="0" smtClean="0"/>
              <a:t>“the </a:t>
            </a:r>
            <a:r>
              <a:rPr lang="en-US" dirty="0"/>
              <a:t>prince stood in a relation of singularity and externality, and thus of transcendence, to his principality</a:t>
            </a:r>
            <a:r>
              <a:rPr lang="en-US" dirty="0" smtClean="0"/>
              <a:t>.”</a:t>
            </a:r>
            <a:endParaRPr lang="en-CA" dirty="0"/>
          </a:p>
          <a:p>
            <a:endParaRPr lang="en-US" dirty="0" smtClean="0"/>
          </a:p>
          <a:p>
            <a:r>
              <a:rPr lang="en-US" dirty="0" smtClean="0"/>
              <a:t>What changed?</a:t>
            </a:r>
            <a:endParaRPr lang="en-US" dirty="0"/>
          </a:p>
        </p:txBody>
      </p:sp>
    </p:spTree>
    <p:extLst>
      <p:ext uri="{BB962C8B-B14F-4D97-AF65-F5344CB8AC3E}">
        <p14:creationId xmlns:p14="http://schemas.microsoft.com/office/powerpoint/2010/main" val="11186935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2pac.jpg"/>
          <p:cNvPicPr>
            <a:picLocks noGrp="1" noChangeAspect="1"/>
          </p:cNvPicPr>
          <p:nvPr>
            <p:ph idx="1"/>
          </p:nvPr>
        </p:nvPicPr>
        <p:blipFill>
          <a:blip r:embed="rId2">
            <a:extLst>
              <a:ext uri="{28A0092B-C50C-407E-A947-70E740481C1C}">
                <a14:useLocalDpi xmlns:a14="http://schemas.microsoft.com/office/drawing/2010/main" val="0"/>
              </a:ext>
            </a:extLst>
          </a:blip>
          <a:srcRect l="-50717" r="-50717"/>
          <a:stretch>
            <a:fillRect/>
          </a:stretch>
        </p:blipFill>
        <p:spPr>
          <a:xfrm>
            <a:off x="0" y="876856"/>
            <a:ext cx="9711988" cy="5079720"/>
          </a:xfrm>
        </p:spPr>
      </p:pic>
    </p:spTree>
    <p:extLst>
      <p:ext uri="{BB962C8B-B14F-4D97-AF65-F5344CB8AC3E}">
        <p14:creationId xmlns:p14="http://schemas.microsoft.com/office/powerpoint/2010/main" val="20530574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Foucault, 205</a:t>
            </a:r>
            <a:endParaRPr lang="en-US" dirty="0"/>
          </a:p>
        </p:txBody>
      </p:sp>
      <p:sp>
        <p:nvSpPr>
          <p:cNvPr id="3" name="Content Placeholder 2"/>
          <p:cNvSpPr>
            <a:spLocks noGrp="1"/>
          </p:cNvSpPr>
          <p:nvPr>
            <p:ph idx="1"/>
          </p:nvPr>
        </p:nvSpPr>
        <p:spPr/>
        <p:txBody>
          <a:bodyPr/>
          <a:lstStyle/>
          <a:p>
            <a:r>
              <a:rPr lang="en-US" dirty="0"/>
              <a:t>the objective of the exercise of power is to reinforce, strengthen, and protect the principality, but with this last understood to mean not the objective ensemble of its subjects and the territory but, rather, </a:t>
            </a:r>
            <a:r>
              <a:rPr lang="en-US" sz="2800" b="1" dirty="0"/>
              <a:t>the prince's relation with what he owns</a:t>
            </a:r>
            <a:r>
              <a:rPr lang="en-US" dirty="0"/>
              <a:t>, with the territory he has inherited or acquired, and with his subjects.  This fragile link is what the art of governing or of being prince, as espoused by Machiavelli, has as its object.</a:t>
            </a:r>
            <a:endParaRPr lang="en-CA" dirty="0"/>
          </a:p>
          <a:p>
            <a:endParaRPr lang="en-US" dirty="0"/>
          </a:p>
        </p:txBody>
      </p:sp>
    </p:spTree>
    <p:extLst>
      <p:ext uri="{BB962C8B-B14F-4D97-AF65-F5344CB8AC3E}">
        <p14:creationId xmlns:p14="http://schemas.microsoft.com/office/powerpoint/2010/main" val="37932392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US" sz="2600" dirty="0" err="1"/>
              <a:t>Governmentality</a:t>
            </a:r>
            <a:r>
              <a:rPr lang="en-US" sz="2600" dirty="0"/>
              <a:t>:  </a:t>
            </a:r>
            <a:endParaRPr lang="en-CA" sz="2600" dirty="0"/>
          </a:p>
          <a:p>
            <a:pPr marL="0" indent="0">
              <a:buNone/>
            </a:pPr>
            <a:r>
              <a:rPr lang="en-US" sz="2600" dirty="0"/>
              <a:t> </a:t>
            </a:r>
            <a:endParaRPr lang="en-CA" sz="2600" dirty="0"/>
          </a:p>
          <a:p>
            <a:r>
              <a:rPr lang="en-US" sz="2600" dirty="0"/>
              <a:t>1)  The ensemble formed by the institutions, procedures, analyses, and reflections, the calculations and tactics that allow the exercise of this very specific albeit complex form of power, which has as its target population, as its principal form of knowledge political economy, and as its essential technical means apparatuses of security.</a:t>
            </a:r>
            <a:endParaRPr lang="en-CA" sz="2600" dirty="0"/>
          </a:p>
          <a:p>
            <a:pPr marL="0" indent="0">
              <a:buNone/>
            </a:pPr>
            <a:r>
              <a:rPr lang="en-US" sz="2600" dirty="0"/>
              <a:t> </a:t>
            </a:r>
            <a:endParaRPr lang="en-CA" sz="2600" dirty="0"/>
          </a:p>
          <a:p>
            <a:endParaRPr lang="en-US" dirty="0"/>
          </a:p>
        </p:txBody>
      </p:sp>
    </p:spTree>
    <p:extLst>
      <p:ext uri="{BB962C8B-B14F-4D97-AF65-F5344CB8AC3E}">
        <p14:creationId xmlns:p14="http://schemas.microsoft.com/office/powerpoint/2010/main" val="23046547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Defining “</a:t>
            </a:r>
            <a:r>
              <a:rPr lang="en-US" dirty="0" err="1" smtClean="0"/>
              <a:t>governmentality</a:t>
            </a:r>
            <a:r>
              <a:rPr lang="en-US" dirty="0" smtClean="0"/>
              <a:t>”</a:t>
            </a:r>
            <a:endParaRPr lang="en-US" dirty="0"/>
          </a:p>
        </p:txBody>
      </p:sp>
      <p:sp>
        <p:nvSpPr>
          <p:cNvPr id="3" name="Content Placeholder 2"/>
          <p:cNvSpPr>
            <a:spLocks noGrp="1"/>
          </p:cNvSpPr>
          <p:nvPr>
            <p:ph idx="1"/>
          </p:nvPr>
        </p:nvSpPr>
        <p:spPr/>
        <p:txBody>
          <a:bodyPr>
            <a:normAutofit/>
          </a:bodyPr>
          <a:lstStyle/>
          <a:p>
            <a:r>
              <a:rPr lang="en-US" dirty="0"/>
              <a:t>2) The tendency that, over a long period and throughout </a:t>
            </a:r>
            <a:r>
              <a:rPr lang="en-US" dirty="0" err="1" smtClean="0"/>
              <a:t>theWest</a:t>
            </a:r>
            <a:r>
              <a:rPr lang="en-US" dirty="0"/>
              <a:t>, has steadily led toward the preeminence over all other forms (sovereignty, discipline, and so on) of this type of power-which may be termed "government"-resulting, on the one hand, in the formation of a whole series of specific governmental apparatuses, and, on the other, in the development of a whole complex of </a:t>
            </a:r>
            <a:r>
              <a:rPr lang="en-US" dirty="0" err="1"/>
              <a:t>knowledges</a:t>
            </a:r>
            <a:r>
              <a:rPr lang="en-US" dirty="0"/>
              <a:t> </a:t>
            </a:r>
            <a:r>
              <a:rPr lang="en-US" b="1" dirty="0"/>
              <a:t>[</a:t>
            </a:r>
            <a:r>
              <a:rPr lang="en-US" b="1" dirty="0" err="1"/>
              <a:t>savoirs</a:t>
            </a:r>
            <a:r>
              <a:rPr lang="en-US" b="1" dirty="0"/>
              <a:t>] .</a:t>
            </a:r>
            <a:endParaRPr lang="en-CA" dirty="0"/>
          </a:p>
          <a:p>
            <a:r>
              <a:rPr lang="en-US" dirty="0"/>
              <a:t> </a:t>
            </a:r>
            <a:endParaRPr lang="en-CA" dirty="0"/>
          </a:p>
          <a:p>
            <a:endParaRPr lang="en-US" dirty="0"/>
          </a:p>
        </p:txBody>
      </p:sp>
    </p:spTree>
    <p:extLst>
      <p:ext uri="{BB962C8B-B14F-4D97-AF65-F5344CB8AC3E}">
        <p14:creationId xmlns:p14="http://schemas.microsoft.com/office/powerpoint/2010/main" val="3630263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Defining “</a:t>
            </a:r>
            <a:r>
              <a:rPr lang="en-US" dirty="0" err="1" smtClean="0"/>
              <a:t>governmentality</a:t>
            </a:r>
            <a:r>
              <a:rPr lang="en-US" dirty="0" smtClean="0"/>
              <a:t>” </a:t>
            </a:r>
            <a:endParaRPr lang="en-US" dirty="0"/>
          </a:p>
        </p:txBody>
      </p:sp>
      <p:sp>
        <p:nvSpPr>
          <p:cNvPr id="3" name="Content Placeholder 2"/>
          <p:cNvSpPr>
            <a:spLocks noGrp="1"/>
          </p:cNvSpPr>
          <p:nvPr>
            <p:ph idx="1"/>
          </p:nvPr>
        </p:nvSpPr>
        <p:spPr/>
        <p:txBody>
          <a:bodyPr/>
          <a:lstStyle/>
          <a:p>
            <a:r>
              <a:rPr lang="en-US" dirty="0"/>
              <a:t>3) The process or, rather, the result of the process through which the state of justice of the Middle Ages transformed into the administrative state during the fifteenth and sixteenth centuries and gradually becomes "</a:t>
            </a:r>
            <a:r>
              <a:rPr lang="en-US" dirty="0" err="1"/>
              <a:t>govemmentalized</a:t>
            </a:r>
            <a:r>
              <a:rPr lang="en-US" dirty="0"/>
              <a:t>."</a:t>
            </a:r>
            <a:endParaRPr lang="en-CA" dirty="0"/>
          </a:p>
          <a:p>
            <a:endParaRPr lang="en-US" dirty="0"/>
          </a:p>
        </p:txBody>
      </p:sp>
    </p:spTree>
    <p:extLst>
      <p:ext uri="{BB962C8B-B14F-4D97-AF65-F5344CB8AC3E}">
        <p14:creationId xmlns:p14="http://schemas.microsoft.com/office/powerpoint/2010/main" val="25897786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b="1" dirty="0"/>
              <a:t>"statistics," meaning the science of the state.</a:t>
            </a:r>
            <a:endParaRPr lang="en-CA" dirty="0"/>
          </a:p>
          <a:p>
            <a:pPr marL="0" indent="0">
              <a:buNone/>
            </a:pPr>
            <a:r>
              <a:rPr lang="en-US" b="1" dirty="0"/>
              <a:t> </a:t>
            </a:r>
            <a:endParaRPr lang="en-CA" dirty="0"/>
          </a:p>
          <a:p>
            <a:r>
              <a:rPr lang="en-US" b="1" dirty="0"/>
              <a:t>The new science called "political economy" arises out of the perception of new networks of continuous and multiple relations between population, territory, and wealth; and this is accompanied by the formation of a type of intervention characteristic of government, namely, intervention in the field of economy and population.</a:t>
            </a:r>
            <a:endParaRPr lang="en-CA" dirty="0"/>
          </a:p>
          <a:p>
            <a:endParaRPr lang="en-CA" dirty="0"/>
          </a:p>
        </p:txBody>
      </p:sp>
    </p:spTree>
    <p:extLst>
      <p:ext uri="{BB962C8B-B14F-4D97-AF65-F5344CB8AC3E}">
        <p14:creationId xmlns:p14="http://schemas.microsoft.com/office/powerpoint/2010/main" val="12917414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b="1" dirty="0"/>
              <a:t>"statistics"-which in mercantilist tradition only ever worked within and for the benefit of a monarchical administration that functioned according to the form of sovereignty-now becomes the major technical factor, .or one of the major technical factors, of the unfreezing [</a:t>
            </a:r>
            <a:r>
              <a:rPr lang="en-US" b="1" dirty="0" err="1"/>
              <a:t>deblocage</a:t>
            </a:r>
            <a:r>
              <a:rPr lang="en-US" b="1" dirty="0"/>
              <a:t>] of the art of government.</a:t>
            </a:r>
            <a:endParaRPr lang="en-CA" dirty="0"/>
          </a:p>
          <a:p>
            <a:pPr marL="0" indent="0">
              <a:buNone/>
            </a:pPr>
            <a:endParaRPr lang="en-US" dirty="0"/>
          </a:p>
        </p:txBody>
      </p:sp>
    </p:spTree>
    <p:extLst>
      <p:ext uri="{BB962C8B-B14F-4D97-AF65-F5344CB8AC3E}">
        <p14:creationId xmlns:p14="http://schemas.microsoft.com/office/powerpoint/2010/main" val="21682031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Discipline?  Schools?</a:t>
            </a:r>
            <a:endParaRPr lang="en-US" dirty="0"/>
          </a:p>
        </p:txBody>
      </p:sp>
      <p:sp>
        <p:nvSpPr>
          <p:cNvPr id="3" name="Content Placeholder 2"/>
          <p:cNvSpPr>
            <a:spLocks noGrp="1"/>
          </p:cNvSpPr>
          <p:nvPr>
            <p:ph idx="1"/>
          </p:nvPr>
        </p:nvSpPr>
        <p:spPr/>
        <p:txBody>
          <a:bodyPr/>
          <a:lstStyle/>
          <a:p>
            <a:r>
              <a:rPr lang="en-US" dirty="0"/>
              <a:t>modes of organization of discipline: “schools, manufactories, schools and so on…”</a:t>
            </a:r>
            <a:endParaRPr lang="en-CA" dirty="0"/>
          </a:p>
          <a:p>
            <a:endParaRPr lang="en-US" dirty="0"/>
          </a:p>
        </p:txBody>
      </p:sp>
    </p:spTree>
    <p:extLst>
      <p:ext uri="{BB962C8B-B14F-4D97-AF65-F5344CB8AC3E}">
        <p14:creationId xmlns:p14="http://schemas.microsoft.com/office/powerpoint/2010/main" val="2784261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Shepherd and Landry</a:t>
            </a:r>
            <a:endParaRPr lang="en-US" dirty="0"/>
          </a:p>
        </p:txBody>
      </p:sp>
      <p:sp>
        <p:nvSpPr>
          <p:cNvPr id="3" name="Content Placeholder 2"/>
          <p:cNvSpPr>
            <a:spLocks noGrp="1"/>
          </p:cNvSpPr>
          <p:nvPr>
            <p:ph idx="1"/>
          </p:nvPr>
        </p:nvSpPr>
        <p:spPr/>
        <p:txBody>
          <a:bodyPr>
            <a:normAutofit/>
          </a:bodyPr>
          <a:lstStyle/>
          <a:p>
            <a:r>
              <a:rPr lang="en-US" sz="3600" dirty="0"/>
              <a:t>The base assumption of this article holds that technology design is both </a:t>
            </a:r>
            <a:r>
              <a:rPr lang="en-US" sz="3600" dirty="0" smtClean="0"/>
              <a:t>the</a:t>
            </a:r>
            <a:r>
              <a:rPr lang="en-CA" sz="3600" dirty="0"/>
              <a:t> </a:t>
            </a:r>
            <a:r>
              <a:rPr lang="en-US" sz="3600" dirty="0" smtClean="0"/>
              <a:t>product </a:t>
            </a:r>
            <a:r>
              <a:rPr lang="en-US" sz="3600" dirty="0"/>
              <a:t>of power relations…as well as a strategic site of social and political struggle.</a:t>
            </a:r>
            <a:endParaRPr lang="en-CA" sz="3600" dirty="0"/>
          </a:p>
          <a:p>
            <a:endParaRPr lang="en-US" dirty="0"/>
          </a:p>
        </p:txBody>
      </p:sp>
    </p:spTree>
    <p:extLst>
      <p:ext uri="{BB962C8B-B14F-4D97-AF65-F5344CB8AC3E}">
        <p14:creationId xmlns:p14="http://schemas.microsoft.com/office/powerpoint/2010/main" val="1463573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Shepherd and Landry</a:t>
            </a:r>
            <a:endParaRPr lang="en-US" dirty="0"/>
          </a:p>
        </p:txBody>
      </p:sp>
      <p:sp>
        <p:nvSpPr>
          <p:cNvPr id="3" name="Content Placeholder 2"/>
          <p:cNvSpPr>
            <a:spLocks noGrp="1"/>
          </p:cNvSpPr>
          <p:nvPr>
            <p:ph idx="1"/>
          </p:nvPr>
        </p:nvSpPr>
        <p:spPr/>
        <p:txBody>
          <a:bodyPr>
            <a:normAutofit fontScale="92500" lnSpcReduction="10000"/>
          </a:bodyPr>
          <a:lstStyle/>
          <a:p>
            <a:r>
              <a:rPr lang="en-US" dirty="0"/>
              <a:t>Network Interventions:</a:t>
            </a:r>
            <a:endParaRPr lang="en-CA" dirty="0"/>
          </a:p>
          <a:p>
            <a:pPr marL="0" indent="0">
              <a:buNone/>
            </a:pPr>
            <a:r>
              <a:rPr lang="en-US" dirty="0"/>
              <a:t> </a:t>
            </a:r>
            <a:endParaRPr lang="en-CA" dirty="0"/>
          </a:p>
          <a:p>
            <a:r>
              <a:rPr lang="en-US" dirty="0" smtClean="0"/>
              <a:t>1</a:t>
            </a:r>
            <a:r>
              <a:rPr lang="en-US" dirty="0"/>
              <a:t>. Technological control, established upstream by manufacturers and software developers with the goal of limiting the functionality of technological devices to a range of desired uses</a:t>
            </a:r>
            <a:endParaRPr lang="en-CA" dirty="0"/>
          </a:p>
          <a:p>
            <a:r>
              <a:rPr lang="en-US" dirty="0"/>
              <a:t>2. Legal control, by the development or implementation of a regulatory regime criminalizing or penalizing deemed illegitimate uses of digital media technologies</a:t>
            </a:r>
            <a:endParaRPr lang="en-CA" dirty="0"/>
          </a:p>
          <a:p>
            <a:r>
              <a:rPr lang="en-US" dirty="0"/>
              <a:t>3. State control, by surveillance and monitoring, harassment and repression</a:t>
            </a:r>
            <a:endParaRPr lang="en-CA" dirty="0"/>
          </a:p>
          <a:p>
            <a:endParaRPr lang="en-US" dirty="0"/>
          </a:p>
        </p:txBody>
      </p:sp>
    </p:spTree>
    <p:extLst>
      <p:ext uri="{BB962C8B-B14F-4D97-AF65-F5344CB8AC3E}">
        <p14:creationId xmlns:p14="http://schemas.microsoft.com/office/powerpoint/2010/main" val="15569148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Shepherd and Landry</a:t>
            </a:r>
            <a:endParaRPr lang="en-US" dirty="0"/>
          </a:p>
        </p:txBody>
      </p:sp>
      <p:sp>
        <p:nvSpPr>
          <p:cNvPr id="3" name="Content Placeholder 2"/>
          <p:cNvSpPr>
            <a:spLocks noGrp="1"/>
          </p:cNvSpPr>
          <p:nvPr>
            <p:ph idx="1"/>
          </p:nvPr>
        </p:nvSpPr>
        <p:spPr/>
        <p:txBody>
          <a:bodyPr/>
          <a:lstStyle/>
          <a:p>
            <a:r>
              <a:rPr lang="en-US" dirty="0"/>
              <a:t>F</a:t>
            </a:r>
            <a:r>
              <a:rPr lang="en-US" dirty="0" smtClean="0"/>
              <a:t>orms </a:t>
            </a:r>
            <a:r>
              <a:rPr lang="en-US" dirty="0"/>
              <a:t>of control are, in turn, resisted in three sites:</a:t>
            </a:r>
            <a:endParaRPr lang="en-CA" dirty="0"/>
          </a:p>
          <a:p>
            <a:r>
              <a:rPr lang="en-US" dirty="0" smtClean="0"/>
              <a:t>1) in </a:t>
            </a:r>
            <a:r>
              <a:rPr lang="en-US" dirty="0"/>
              <a:t>policy settings, where the rules shaping them are defined, debated and challenged; </a:t>
            </a:r>
            <a:endParaRPr lang="en-US" dirty="0" smtClean="0"/>
          </a:p>
          <a:p>
            <a:r>
              <a:rPr lang="en-US" dirty="0" smtClean="0"/>
              <a:t>2) in </a:t>
            </a:r>
            <a:r>
              <a:rPr lang="en-US" dirty="0"/>
              <a:t>the judicial sphere, where competitive norms that determine legal, acceptable and desirable uses of media technologies are weighed against each other; </a:t>
            </a:r>
            <a:endParaRPr lang="en-US" dirty="0" smtClean="0"/>
          </a:p>
          <a:p>
            <a:r>
              <a:rPr lang="en-US" dirty="0" smtClean="0"/>
              <a:t>3) and </a:t>
            </a:r>
            <a:r>
              <a:rPr lang="en-US" dirty="0"/>
              <a:t>in technology itself, in the code and hardware of devices.</a:t>
            </a:r>
            <a:endParaRPr lang="en-CA" dirty="0"/>
          </a:p>
          <a:p>
            <a:endParaRPr lang="en-US" dirty="0"/>
          </a:p>
        </p:txBody>
      </p:sp>
    </p:spTree>
    <p:extLst>
      <p:ext uri="{BB962C8B-B14F-4D97-AF65-F5344CB8AC3E}">
        <p14:creationId xmlns:p14="http://schemas.microsoft.com/office/powerpoint/2010/main" val="276198335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a:t>Ted Talk on Power</a:t>
            </a:r>
            <a:endParaRPr lang="en-CA" dirty="0"/>
          </a:p>
          <a:p>
            <a:r>
              <a:rPr lang="en-US" u="sng" dirty="0">
                <a:hlinkClick r:id="rId2"/>
              </a:rPr>
              <a:t>https://www.youtube.com/watch?v</a:t>
            </a:r>
            <a:r>
              <a:rPr lang="en-US" u="sng">
                <a:hlinkClick r:id="rId2"/>
              </a:rPr>
              <a:t>=</a:t>
            </a:r>
            <a:r>
              <a:rPr lang="en-US" u="sng">
                <a:hlinkClick r:id="rId2"/>
              </a:rPr>
              <a:t>Cd0JH1AreDw</a:t>
            </a:r>
            <a:r>
              <a:rPr lang="en-US"/>
              <a:t> </a:t>
            </a:r>
            <a:endParaRPr lang="en-US" smtClean="0"/>
          </a:p>
          <a:p>
            <a:pPr marL="0" indent="0">
              <a:buNone/>
            </a:pPr>
            <a:endParaRPr lang="en-US"/>
          </a:p>
        </p:txBody>
      </p:sp>
    </p:spTree>
    <p:extLst>
      <p:ext uri="{BB962C8B-B14F-4D97-AF65-F5344CB8AC3E}">
        <p14:creationId xmlns:p14="http://schemas.microsoft.com/office/powerpoint/2010/main" val="35728447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Newsprint.thmx</Template>
  <TotalTime>1104</TotalTime>
  <Words>788</Words>
  <Application>Microsoft Macintosh PowerPoint</Application>
  <PresentationFormat>On-screen Show (4:3)</PresentationFormat>
  <Paragraphs>58</Paragraphs>
  <Slides>22</Slides>
  <Notes>0</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Newsprint</vt:lpstr>
      <vt:lpstr>Power</vt:lpstr>
      <vt:lpstr>POL507 Week Two </vt:lpstr>
      <vt:lpstr>Power</vt:lpstr>
      <vt:lpstr>Power</vt:lpstr>
      <vt:lpstr>PowerPoint Presentation</vt:lpstr>
      <vt:lpstr>Manuel Castells, Communication Power (2013)</vt:lpstr>
      <vt:lpstr>Castells (2013)</vt:lpstr>
      <vt:lpstr>Castells (2013)</vt:lpstr>
      <vt:lpstr>Foucault, 202</vt:lpstr>
      <vt:lpstr>Foucault</vt:lpstr>
      <vt:lpstr>PowerPoint Presentation</vt:lpstr>
      <vt:lpstr>Foucault, 205</vt:lpstr>
      <vt:lpstr>PowerPoint Presentation</vt:lpstr>
      <vt:lpstr>Defining “governmentality”</vt:lpstr>
      <vt:lpstr>Defining “governmentality” </vt:lpstr>
      <vt:lpstr>PowerPoint Presentation</vt:lpstr>
      <vt:lpstr>PowerPoint Presentation</vt:lpstr>
      <vt:lpstr>Discipline?  Schools?</vt:lpstr>
      <vt:lpstr>Shepherd and Landry</vt:lpstr>
      <vt:lpstr>Shepherd and Landry</vt:lpstr>
      <vt:lpstr>Shepherd and Landry</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dc:title>
  <dc:creator>Gregory Taylor</dc:creator>
  <cp:lastModifiedBy>Gregory Taylor</cp:lastModifiedBy>
  <cp:revision>8</cp:revision>
  <dcterms:created xsi:type="dcterms:W3CDTF">2014-09-09T20:14:39Z</dcterms:created>
  <dcterms:modified xsi:type="dcterms:W3CDTF">2014-09-10T19:33:05Z</dcterms:modified>
</cp:coreProperties>
</file>