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bookmarkIdSeed="3">
  <p:sldMasterIdLst>
    <p:sldMasterId id="2147483684" r:id="rId1"/>
  </p:sldMasterIdLst>
  <p:notesMasterIdLst>
    <p:notesMasterId r:id="rId28"/>
  </p:notesMasterIdLst>
  <p:handoutMasterIdLst>
    <p:handoutMasterId r:id="rId29"/>
  </p:handoutMasterIdLst>
  <p:sldIdLst>
    <p:sldId id="258" r:id="rId2"/>
    <p:sldId id="284" r:id="rId3"/>
    <p:sldId id="286" r:id="rId4"/>
    <p:sldId id="294" r:id="rId5"/>
    <p:sldId id="295" r:id="rId6"/>
    <p:sldId id="293" r:id="rId7"/>
    <p:sldId id="287" r:id="rId8"/>
    <p:sldId id="290" r:id="rId9"/>
    <p:sldId id="288" r:id="rId10"/>
    <p:sldId id="259" r:id="rId11"/>
    <p:sldId id="260" r:id="rId12"/>
    <p:sldId id="261" r:id="rId13"/>
    <p:sldId id="262" r:id="rId14"/>
    <p:sldId id="263" r:id="rId15"/>
    <p:sldId id="264" r:id="rId16"/>
    <p:sldId id="265" r:id="rId17"/>
    <p:sldId id="266" r:id="rId18"/>
    <p:sldId id="268" r:id="rId19"/>
    <p:sldId id="269" r:id="rId20"/>
    <p:sldId id="270" r:id="rId21"/>
    <p:sldId id="297" r:id="rId22"/>
    <p:sldId id="298" r:id="rId23"/>
    <p:sldId id="299" r:id="rId24"/>
    <p:sldId id="281" r:id="rId25"/>
    <p:sldId id="272" r:id="rId26"/>
    <p:sldId id="271"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57025"/>
    <a:srgbClr val="520EFC"/>
    <a:srgbClr val="2982E0"/>
    <a:srgbClr val="F51515"/>
    <a:srgbClr val="651313"/>
    <a:srgbClr val="0FA4E1"/>
    <a:srgbClr val="DEF9CE"/>
    <a:srgbClr val="77CCEE"/>
    <a:srgbClr val="005426"/>
    <a:srgbClr val="DCF5C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61" autoAdjust="0"/>
  </p:normalViewPr>
  <p:slideViewPr>
    <p:cSldViewPr snapToGrid="0">
      <p:cViewPr varScale="1">
        <p:scale>
          <a:sx n="65" d="100"/>
          <a:sy n="65" d="100"/>
        </p:scale>
        <p:origin x="816" y="66"/>
      </p:cViewPr>
      <p:guideLst/>
    </p:cSldViewPr>
  </p:slideViewPr>
  <p:outlineViewPr>
    <p:cViewPr>
      <p:scale>
        <a:sx n="33" d="100"/>
        <a:sy n="33" d="100"/>
      </p:scale>
      <p:origin x="0" y="0"/>
    </p:cViewPr>
  </p:outlineViewPr>
  <p:notesTextViewPr>
    <p:cViewPr>
      <p:scale>
        <a:sx n="125" d="100"/>
        <a:sy n="125" d="100"/>
      </p:scale>
      <p:origin x="0" y="0"/>
    </p:cViewPr>
  </p:notesTextViewPr>
  <p:sorterViewPr>
    <p:cViewPr>
      <p:scale>
        <a:sx n="150" d="100"/>
        <a:sy n="150" d="100"/>
      </p:scale>
      <p:origin x="0" y="-19080"/>
    </p:cViewPr>
  </p:sorterViewPr>
  <p:notesViewPr>
    <p:cSldViewPr snapToGrid="0">
      <p:cViewPr varScale="1">
        <p:scale>
          <a:sx n="85" d="100"/>
          <a:sy n="85" d="100"/>
        </p:scale>
        <p:origin x="2952" y="8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AC806F89-7597-4F65-AC62-7BFC859E46E4}" type="datetimeFigureOut">
              <a:rPr lang="en-US" smtClean="0"/>
              <a:t>8/18/2019</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F7EB36B-4E5C-400C-BB7C-BB472C571962}" type="slidenum">
              <a:rPr lang="en-US" smtClean="0"/>
              <a:t>‹#›</a:t>
            </a:fld>
            <a:endParaRPr lang="en-US"/>
          </a:p>
        </p:txBody>
      </p:sp>
    </p:spTree>
    <p:extLst>
      <p:ext uri="{BB962C8B-B14F-4D97-AF65-F5344CB8AC3E}">
        <p14:creationId xmlns:p14="http://schemas.microsoft.com/office/powerpoint/2010/main" val="293923543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CD55841-2659-4A84-9804-D2AD7CD17982}" type="datetimeFigureOut">
              <a:rPr lang="en-CA" smtClean="0"/>
              <a:t>2019-08-18</a:t>
            </a:fld>
            <a:endParaRPr lang="en-C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BC1ECC5-C3EE-4FA4-ACD1-B1D536D62A0D}" type="slidenum">
              <a:rPr lang="en-CA" smtClean="0"/>
              <a:t>‹#›</a:t>
            </a:fld>
            <a:endParaRPr lang="en-CA"/>
          </a:p>
        </p:txBody>
      </p:sp>
    </p:spTree>
    <p:extLst>
      <p:ext uri="{BB962C8B-B14F-4D97-AF65-F5344CB8AC3E}">
        <p14:creationId xmlns:p14="http://schemas.microsoft.com/office/powerpoint/2010/main" val="4951030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txBox="1">
            <a:spLocks noGrp="1" noChangeArrowheads="1"/>
          </p:cNvSpPr>
          <p:nvPr/>
        </p:nvSpPr>
        <p:spPr bwMode="auto">
          <a:xfrm>
            <a:off x="74613" y="173038"/>
            <a:ext cx="4953000" cy="300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571" tIns="45785" rIns="91571" bIns="45785"/>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ctr" eaLnBrk="0" fontAlgn="base" hangingPunct="0">
              <a:lnSpc>
                <a:spcPct val="90000"/>
              </a:lnSpc>
              <a:spcBef>
                <a:spcPct val="0"/>
              </a:spcBef>
              <a:spcAft>
                <a:spcPct val="0"/>
              </a:spcAft>
              <a:buClr>
                <a:schemeClr val="accent2"/>
              </a:buClr>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ctr" eaLnBrk="0" fontAlgn="base" hangingPunct="0">
              <a:lnSpc>
                <a:spcPct val="90000"/>
              </a:lnSpc>
              <a:spcBef>
                <a:spcPct val="0"/>
              </a:spcBef>
              <a:spcAft>
                <a:spcPct val="0"/>
              </a:spcAft>
              <a:buClr>
                <a:schemeClr val="accent2"/>
              </a:buClr>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ctr" eaLnBrk="0" fontAlgn="base" hangingPunct="0">
              <a:lnSpc>
                <a:spcPct val="90000"/>
              </a:lnSpc>
              <a:spcBef>
                <a:spcPct val="0"/>
              </a:spcBef>
              <a:spcAft>
                <a:spcPct val="0"/>
              </a:spcAft>
              <a:buClr>
                <a:schemeClr val="accent2"/>
              </a:buClr>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ctr" eaLnBrk="0" fontAlgn="base" hangingPunct="0">
              <a:lnSpc>
                <a:spcPct val="90000"/>
              </a:lnSpc>
              <a:spcBef>
                <a:spcPct val="0"/>
              </a:spcBef>
              <a:spcAft>
                <a:spcPct val="0"/>
              </a:spcAft>
              <a:buClr>
                <a:schemeClr val="accent2"/>
              </a:buClr>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eaLnBrk="1" fontAlgn="base" hangingPunct="1">
              <a:spcBef>
                <a:spcPct val="50000"/>
              </a:spcBef>
              <a:spcAft>
                <a:spcPct val="0"/>
              </a:spcAft>
              <a:buClr>
                <a:srgbClr val="B5D828"/>
              </a:buClr>
              <a:buSzPct val="60000"/>
              <a:buFont typeface="Wingdings 2" panose="05020102010507070707" pitchFamily="18" charset="2"/>
              <a:buNone/>
            </a:pPr>
            <a:r>
              <a:rPr lang="en-US" altLang="en-US" sz="1000">
                <a:solidFill>
                  <a:srgbClr val="969696"/>
                </a:solidFill>
              </a:rPr>
              <a:t>Insert Your Header Here.</a:t>
            </a:r>
          </a:p>
        </p:txBody>
      </p:sp>
      <p:sp>
        <p:nvSpPr>
          <p:cNvPr id="30723" name="Rectangle 2"/>
          <p:cNvSpPr>
            <a:spLocks noGrp="1" noRot="1" noChangeAspect="1" noChangeArrowheads="1" noTextEdit="1"/>
          </p:cNvSpPr>
          <p:nvPr>
            <p:ph type="sldImg"/>
          </p:nvPr>
        </p:nvSpPr>
        <p:spPr>
          <a:xfrm>
            <a:off x="379413" y="690563"/>
            <a:ext cx="6111875" cy="3438525"/>
          </a:xfrm>
          <a:ln/>
        </p:spPr>
      </p:sp>
      <p:sp>
        <p:nvSpPr>
          <p:cNvPr id="30724" name="Rectangle 3"/>
          <p:cNvSpPr>
            <a:spLocks noGrp="1" noChangeArrowheads="1"/>
          </p:cNvSpPr>
          <p:nvPr>
            <p:ph type="body" idx="1"/>
          </p:nvPr>
        </p:nvSpPr>
        <p:spPr>
          <a:xfrm>
            <a:off x="609600" y="4437063"/>
            <a:ext cx="5486400" cy="331311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z="1000" dirty="0">
              <a:solidFill>
                <a:srgbClr val="102040"/>
              </a:solidFill>
            </a:endParaRPr>
          </a:p>
        </p:txBody>
      </p:sp>
    </p:spTree>
    <p:extLst>
      <p:ext uri="{BB962C8B-B14F-4D97-AF65-F5344CB8AC3E}">
        <p14:creationId xmlns:p14="http://schemas.microsoft.com/office/powerpoint/2010/main" val="1864882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dirty="0" smtClean="0"/>
              <a:t>Students may not know exactly what is meant by globalization, or may have an incomplete understanding of the term. You might ask students what they think it means. Potential answers could include: reduction of economic and cultural advantages of developed countries, increased number of companies with operations in multiple countries worldwide, and increased reliance on imports and exports of goods (and jobs). Globalization will be discussed in later slides as well.</a:t>
            </a:r>
          </a:p>
        </p:txBody>
      </p:sp>
      <p:sp>
        <p:nvSpPr>
          <p:cNvPr id="4" name="Slide Number Placeholder 3"/>
          <p:cNvSpPr>
            <a:spLocks noGrp="1"/>
          </p:cNvSpPr>
          <p:nvPr>
            <p:ph type="sldNum" sz="quarter" idx="10"/>
          </p:nvPr>
        </p:nvSpPr>
        <p:spPr/>
        <p:txBody>
          <a:bodyPr/>
          <a:lstStyle/>
          <a:p>
            <a:pPr>
              <a:defRPr/>
            </a:pPr>
            <a:fld id="{BCBF78A6-6942-440F-9655-1DC0E3C5C1FC}" type="slidenum">
              <a:rPr lang="en-US" smtClean="0"/>
              <a:pPr>
                <a:defRPr/>
              </a:pPr>
              <a:t>2</a:t>
            </a:fld>
            <a:endParaRPr lang="en-US" dirty="0"/>
          </a:p>
        </p:txBody>
      </p:sp>
    </p:spTree>
    <p:extLst>
      <p:ext uri="{BB962C8B-B14F-4D97-AF65-F5344CB8AC3E}">
        <p14:creationId xmlns:p14="http://schemas.microsoft.com/office/powerpoint/2010/main" val="30198462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smtClean="0"/>
              <a:t>Figure 1.1,</a:t>
            </a:r>
            <a:r>
              <a:rPr lang="en-US" sz="1200" baseline="0" dirty="0" smtClean="0"/>
              <a:t> Page 6.</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smtClean="0"/>
              <a:t>Information technology capital investment, defined as hardware, software, and communications equipment, grew from 21 to 37 percent of all invested capital between 1999 and 2015.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dirty="0" smtClean="0"/>
          </a:p>
          <a:p>
            <a:r>
              <a:rPr lang="en-US" sz="1200" b="0" i="0" u="none" strike="noStrike" kern="1200" baseline="0" dirty="0" smtClean="0">
                <a:solidFill>
                  <a:schemeClr val="tx1"/>
                </a:solidFill>
                <a:latin typeface="+mn-lt"/>
                <a:ea typeface="+mn-ea"/>
                <a:cs typeface="+mn-cs"/>
              </a:rPr>
              <a:t>Source: Based on data in U.S. Department of Commerce, Bureau of Economic Analysis, National Income and Product Accounts,</a:t>
            </a:r>
          </a:p>
          <a:p>
            <a:r>
              <a:rPr lang="en-US" sz="1200" b="0" i="0" u="none" strike="noStrike" kern="1200" baseline="0" dirty="0" smtClean="0">
                <a:solidFill>
                  <a:schemeClr val="tx1"/>
                </a:solidFill>
                <a:latin typeface="+mn-lt"/>
                <a:ea typeface="+mn-ea"/>
                <a:cs typeface="+mn-cs"/>
              </a:rPr>
              <a:t>Table 5.3.6. Real Private Fixed Investment by Type, Chained Dollars (2016).</a:t>
            </a:r>
          </a:p>
          <a:p>
            <a:endParaRPr lang="en-US" altLang="en-US" dirty="0" smtClean="0"/>
          </a:p>
          <a:p>
            <a:r>
              <a:rPr lang="en-US" altLang="en-US" dirty="0" smtClean="0"/>
              <a:t>Emphasize to students that total investment is more than one trillion dollars in 2012, and that more than 540 billion dollars of that was invested in information technology. You could ask them why it is that the percentage of total investment devoted to IT has increased so much since 1980. Other kinds of capital investment are machinery and buildings.  Why would firms increase IT investment faster than machinery and buildings? The answer is capital substitution: the price of IT capital has been falling exponentially, whereas the price of machine and buildings has been growing at slightly more than the rate of inflation. Wherever possible, firms would much rather invest in more IT than machinery or buildings because the returns on the investment are greater.  </a:t>
            </a:r>
          </a:p>
        </p:txBody>
      </p:sp>
      <p:sp>
        <p:nvSpPr>
          <p:cNvPr id="4" name="Slide Number Placeholder 3"/>
          <p:cNvSpPr>
            <a:spLocks noGrp="1"/>
          </p:cNvSpPr>
          <p:nvPr>
            <p:ph type="sldNum" sz="quarter" idx="10"/>
          </p:nvPr>
        </p:nvSpPr>
        <p:spPr/>
        <p:txBody>
          <a:bodyPr/>
          <a:lstStyle/>
          <a:p>
            <a:fld id="{A73D6722-9B4D-4E29-B226-C325925A8118}" type="slidenum">
              <a:rPr lang="en-US" smtClean="0"/>
              <a:t>3</a:t>
            </a:fld>
            <a:endParaRPr lang="en-US" dirty="0"/>
          </a:p>
        </p:txBody>
      </p:sp>
    </p:spTree>
    <p:extLst>
      <p:ext uri="{BB962C8B-B14F-4D97-AF65-F5344CB8AC3E}">
        <p14:creationId xmlns:p14="http://schemas.microsoft.com/office/powerpoint/2010/main" val="157990816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dirty="0" smtClean="0"/>
              <a:t>In the opening case, the UPS Interactive Session later in the chapter, and with many of the Interactive Sessions and opening cases in the book, it will be useful to ask students to explain how various information systems succeeded or failed in achieving the six strategic business objectives. You might ask the students to think about some other business objectives and think about how IT might help firms achieve them. For instance, speed to market is very important to firms introducing new products. How can IT help achieve that objective? </a:t>
            </a:r>
          </a:p>
        </p:txBody>
      </p:sp>
      <p:sp>
        <p:nvSpPr>
          <p:cNvPr id="4" name="Slide Number Placeholder 3"/>
          <p:cNvSpPr>
            <a:spLocks noGrp="1"/>
          </p:cNvSpPr>
          <p:nvPr>
            <p:ph type="sldNum" sz="quarter" idx="10"/>
          </p:nvPr>
        </p:nvSpPr>
        <p:spPr/>
        <p:txBody>
          <a:bodyPr/>
          <a:lstStyle/>
          <a:p>
            <a:fld id="{A73D6722-9B4D-4E29-B226-C325925A8118}" type="slidenum">
              <a:rPr lang="en-US" smtClean="0"/>
              <a:t>7</a:t>
            </a:fld>
            <a:endParaRPr lang="en-US" dirty="0"/>
          </a:p>
        </p:txBody>
      </p:sp>
    </p:spTree>
    <p:extLst>
      <p:ext uri="{BB962C8B-B14F-4D97-AF65-F5344CB8AC3E}">
        <p14:creationId xmlns:p14="http://schemas.microsoft.com/office/powerpoint/2010/main" val="13232352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Objectives and strategies are now dependent to what</a:t>
            </a:r>
            <a:r>
              <a:rPr lang="en-CA" baseline="0" dirty="0" smtClean="0"/>
              <a:t> current IS, hardware, databases and telecommunications allow</a:t>
            </a:r>
            <a:endParaRPr lang="en-CA" dirty="0"/>
          </a:p>
        </p:txBody>
      </p:sp>
      <p:sp>
        <p:nvSpPr>
          <p:cNvPr id="4" name="Slide Number Placeholder 3"/>
          <p:cNvSpPr>
            <a:spLocks noGrp="1"/>
          </p:cNvSpPr>
          <p:nvPr>
            <p:ph type="sldNum" sz="quarter" idx="10"/>
          </p:nvPr>
        </p:nvSpPr>
        <p:spPr/>
        <p:txBody>
          <a:bodyPr/>
          <a:lstStyle/>
          <a:p>
            <a:fld id="{BBC1ECC5-C3EE-4FA4-ACD1-B1D536D62A0D}" type="slidenum">
              <a:rPr lang="en-CA" smtClean="0"/>
              <a:t>8</a:t>
            </a:fld>
            <a:endParaRPr lang="en-CA"/>
          </a:p>
        </p:txBody>
      </p:sp>
    </p:spTree>
    <p:extLst>
      <p:ext uri="{BB962C8B-B14F-4D97-AF65-F5344CB8AC3E}">
        <p14:creationId xmlns:p14="http://schemas.microsoft.com/office/powerpoint/2010/main" val="48100934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en-US" dirty="0" smtClean="0"/>
          </a:p>
        </p:txBody>
      </p:sp>
      <p:sp>
        <p:nvSpPr>
          <p:cNvPr id="4" name="Slide Number Placeholder 3"/>
          <p:cNvSpPr>
            <a:spLocks noGrp="1"/>
          </p:cNvSpPr>
          <p:nvPr>
            <p:ph type="sldNum" sz="quarter" idx="10"/>
          </p:nvPr>
        </p:nvSpPr>
        <p:spPr/>
        <p:txBody>
          <a:bodyPr/>
          <a:lstStyle/>
          <a:p>
            <a:fld id="{A73D6722-9B4D-4E29-B226-C325925A8118}" type="slidenum">
              <a:rPr lang="en-US" smtClean="0"/>
              <a:t>9</a:t>
            </a:fld>
            <a:endParaRPr lang="en-US" dirty="0"/>
          </a:p>
        </p:txBody>
      </p:sp>
    </p:spTree>
    <p:extLst>
      <p:ext uri="{BB962C8B-B14F-4D97-AF65-F5344CB8AC3E}">
        <p14:creationId xmlns:p14="http://schemas.microsoft.com/office/powerpoint/2010/main" val="36194350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Customer purchases, supplier can monitor the item knows to ships a replacement to the shelf</a:t>
            </a:r>
            <a:endParaRPr lang="en-CA" dirty="0"/>
          </a:p>
        </p:txBody>
      </p:sp>
      <p:sp>
        <p:nvSpPr>
          <p:cNvPr id="4" name="Slide Number Placeholder 3"/>
          <p:cNvSpPr>
            <a:spLocks noGrp="1"/>
          </p:cNvSpPr>
          <p:nvPr>
            <p:ph type="sldNum" sz="quarter" idx="10"/>
          </p:nvPr>
        </p:nvSpPr>
        <p:spPr/>
        <p:txBody>
          <a:bodyPr/>
          <a:lstStyle/>
          <a:p>
            <a:fld id="{BBC1ECC5-C3EE-4FA4-ACD1-B1D536D62A0D}" type="slidenum">
              <a:rPr lang="en-CA" smtClean="0"/>
              <a:t>10</a:t>
            </a:fld>
            <a:endParaRPr lang="en-CA"/>
          </a:p>
        </p:txBody>
      </p:sp>
    </p:spTree>
    <p:extLst>
      <p:ext uri="{BB962C8B-B14F-4D97-AF65-F5344CB8AC3E}">
        <p14:creationId xmlns:p14="http://schemas.microsoft.com/office/powerpoint/2010/main" val="7199913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acquisition</a:t>
            </a:r>
            <a:r>
              <a:rPr lang="en-CA" baseline="0" dirty="0" smtClean="0"/>
              <a:t> , retention</a:t>
            </a:r>
          </a:p>
          <a:p>
            <a:endParaRPr lang="en-CA" baseline="0" dirty="0" smtClean="0"/>
          </a:p>
          <a:p>
            <a:r>
              <a:rPr lang="en-CA" baseline="0" dirty="0" err="1" smtClean="0"/>
              <a:t>JCPenney’s</a:t>
            </a:r>
            <a:r>
              <a:rPr lang="en-CA" baseline="0" dirty="0" smtClean="0"/>
              <a:t> -&gt; TAL supplier -&gt; how many, what color shirt</a:t>
            </a:r>
            <a:endParaRPr lang="en-CA" dirty="0"/>
          </a:p>
        </p:txBody>
      </p:sp>
      <p:sp>
        <p:nvSpPr>
          <p:cNvPr id="4" name="Slide Number Placeholder 3"/>
          <p:cNvSpPr>
            <a:spLocks noGrp="1"/>
          </p:cNvSpPr>
          <p:nvPr>
            <p:ph type="sldNum" sz="quarter" idx="10"/>
          </p:nvPr>
        </p:nvSpPr>
        <p:spPr/>
        <p:txBody>
          <a:bodyPr/>
          <a:lstStyle/>
          <a:p>
            <a:fld id="{BBC1ECC5-C3EE-4FA4-ACD1-B1D536D62A0D}" type="slidenum">
              <a:rPr lang="en-CA" smtClean="0"/>
              <a:t>12</a:t>
            </a:fld>
            <a:endParaRPr lang="en-CA"/>
          </a:p>
        </p:txBody>
      </p:sp>
    </p:spTree>
    <p:extLst>
      <p:ext uri="{BB962C8B-B14F-4D97-AF65-F5344CB8AC3E}">
        <p14:creationId xmlns:p14="http://schemas.microsoft.com/office/powerpoint/2010/main" val="4244550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Big data area.</a:t>
            </a:r>
            <a:endParaRPr lang="en-CA" dirty="0"/>
          </a:p>
        </p:txBody>
      </p:sp>
      <p:sp>
        <p:nvSpPr>
          <p:cNvPr id="4" name="Slide Number Placeholder 3"/>
          <p:cNvSpPr>
            <a:spLocks noGrp="1"/>
          </p:cNvSpPr>
          <p:nvPr>
            <p:ph type="sldNum" sz="quarter" idx="10"/>
          </p:nvPr>
        </p:nvSpPr>
        <p:spPr/>
        <p:txBody>
          <a:bodyPr/>
          <a:lstStyle/>
          <a:p>
            <a:fld id="{BBC1ECC5-C3EE-4FA4-ACD1-B1D536D62A0D}" type="slidenum">
              <a:rPr lang="en-CA" smtClean="0"/>
              <a:t>13</a:t>
            </a:fld>
            <a:endParaRPr lang="en-CA"/>
          </a:p>
        </p:txBody>
      </p:sp>
    </p:spTree>
    <p:extLst>
      <p:ext uri="{BB962C8B-B14F-4D97-AF65-F5344CB8AC3E}">
        <p14:creationId xmlns:p14="http://schemas.microsoft.com/office/powerpoint/2010/main" val="14761280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effectLst/>
                <a:latin typeface="+mn-lt"/>
                <a:ea typeface="+mn-ea"/>
                <a:cs typeface="+mn-cs"/>
              </a:rPr>
              <a:t>Electric between 1981 and 2001. During his tenure at GE, the company's value rose 4,00</a:t>
            </a:r>
            <a:endParaRPr lang="en-CA" dirty="0"/>
          </a:p>
        </p:txBody>
      </p:sp>
      <p:sp>
        <p:nvSpPr>
          <p:cNvPr id="4" name="Slide Number Placeholder 3"/>
          <p:cNvSpPr>
            <a:spLocks noGrp="1"/>
          </p:cNvSpPr>
          <p:nvPr>
            <p:ph type="sldNum" sz="quarter" idx="10"/>
          </p:nvPr>
        </p:nvSpPr>
        <p:spPr/>
        <p:txBody>
          <a:bodyPr/>
          <a:lstStyle/>
          <a:p>
            <a:fld id="{BBC1ECC5-C3EE-4FA4-ACD1-B1D536D62A0D}" type="slidenum">
              <a:rPr lang="en-CA" smtClean="0"/>
              <a:t>14</a:t>
            </a:fld>
            <a:endParaRPr lang="en-CA"/>
          </a:p>
        </p:txBody>
      </p:sp>
    </p:spTree>
    <p:extLst>
      <p:ext uri="{BB962C8B-B14F-4D97-AF65-F5344CB8AC3E}">
        <p14:creationId xmlns:p14="http://schemas.microsoft.com/office/powerpoint/2010/main" val="362966901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r>
              <a:rPr lang="en-CA" dirty="0" smtClean="0"/>
              <a:t>Exposure of US workers to</a:t>
            </a:r>
            <a:r>
              <a:rPr lang="en-CA" baseline="0" dirty="0" smtClean="0"/>
              <a:t> more than 75000 toxic chemicals, requires firm to retain records for 30 years</a:t>
            </a:r>
          </a:p>
          <a:p>
            <a:pPr marL="171450" indent="-171450">
              <a:buFontTx/>
              <a:buChar char="-"/>
            </a:pPr>
            <a:r>
              <a:rPr lang="en-CA" baseline="0" dirty="0" smtClean="0"/>
              <a:t>Accounting firms to retain papers including emails for 5 years</a:t>
            </a:r>
          </a:p>
          <a:p>
            <a:pPr marL="171450" indent="-171450">
              <a:buFontTx/>
              <a:buChar char="-"/>
            </a:pPr>
            <a:r>
              <a:rPr lang="en-CA" baseline="0" dirty="0" smtClean="0"/>
              <a:t>To strengthen banking regulations to retain records for 10 years</a:t>
            </a:r>
          </a:p>
          <a:p>
            <a:endParaRPr lang="en-CA" dirty="0"/>
          </a:p>
        </p:txBody>
      </p:sp>
      <p:sp>
        <p:nvSpPr>
          <p:cNvPr id="4" name="Slide Number Placeholder 3"/>
          <p:cNvSpPr>
            <a:spLocks noGrp="1"/>
          </p:cNvSpPr>
          <p:nvPr>
            <p:ph type="sldNum" sz="quarter" idx="10"/>
          </p:nvPr>
        </p:nvSpPr>
        <p:spPr/>
        <p:txBody>
          <a:bodyPr/>
          <a:lstStyle/>
          <a:p>
            <a:fld id="{BBC1ECC5-C3EE-4FA4-ACD1-B1D536D62A0D}" type="slidenum">
              <a:rPr lang="en-CA" smtClean="0"/>
              <a:t>15</a:t>
            </a:fld>
            <a:endParaRPr lang="en-CA"/>
          </a:p>
        </p:txBody>
      </p:sp>
    </p:spTree>
    <p:extLst>
      <p:ext uri="{BB962C8B-B14F-4D97-AF65-F5344CB8AC3E}">
        <p14:creationId xmlns:p14="http://schemas.microsoft.com/office/powerpoint/2010/main" val="194458818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sz="1200" b="1" i="0" kern="1200" dirty="0" smtClean="0">
                <a:solidFill>
                  <a:schemeClr val="tx1"/>
                </a:solidFill>
                <a:effectLst/>
                <a:latin typeface="+mn-lt"/>
                <a:ea typeface="+mn-ea"/>
                <a:cs typeface="+mn-cs"/>
              </a:rPr>
              <a:t>Year to date</a:t>
            </a:r>
            <a:r>
              <a:rPr lang="en-CA" sz="1200" b="0" i="0" kern="1200" dirty="0" smtClean="0">
                <a:solidFill>
                  <a:schemeClr val="tx1"/>
                </a:solidFill>
                <a:effectLst/>
                <a:latin typeface="+mn-lt"/>
                <a:ea typeface="+mn-ea"/>
                <a:cs typeface="+mn-cs"/>
              </a:rPr>
              <a:t> </a:t>
            </a:r>
            <a:endParaRPr lang="en-CA" dirty="0"/>
          </a:p>
        </p:txBody>
      </p:sp>
      <p:sp>
        <p:nvSpPr>
          <p:cNvPr id="4" name="Slide Number Placeholder 3"/>
          <p:cNvSpPr>
            <a:spLocks noGrp="1"/>
          </p:cNvSpPr>
          <p:nvPr>
            <p:ph type="sldNum" sz="quarter" idx="10"/>
          </p:nvPr>
        </p:nvSpPr>
        <p:spPr/>
        <p:txBody>
          <a:bodyPr/>
          <a:lstStyle/>
          <a:p>
            <a:fld id="{BBC1ECC5-C3EE-4FA4-ACD1-B1D536D62A0D}" type="slidenum">
              <a:rPr lang="en-CA" smtClean="0"/>
              <a:t>17</a:t>
            </a:fld>
            <a:endParaRPr lang="en-CA"/>
          </a:p>
        </p:txBody>
      </p:sp>
    </p:spTree>
    <p:extLst>
      <p:ext uri="{BB962C8B-B14F-4D97-AF65-F5344CB8AC3E}">
        <p14:creationId xmlns:p14="http://schemas.microsoft.com/office/powerpoint/2010/main" val="183394921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dirty="0" smtClean="0"/>
              <a:t>You could ask students to consider how this view of information systems might contrast with the sociotechnical view or other views. You could also ask them to consider the circumstances under which information systems might not result in increased productivity and revenue.</a:t>
            </a:r>
          </a:p>
        </p:txBody>
      </p:sp>
      <p:sp>
        <p:nvSpPr>
          <p:cNvPr id="4" name="Slide Number Placeholder 3"/>
          <p:cNvSpPr>
            <a:spLocks noGrp="1"/>
          </p:cNvSpPr>
          <p:nvPr>
            <p:ph type="sldNum" sz="quarter" idx="10"/>
          </p:nvPr>
        </p:nvSpPr>
        <p:spPr/>
        <p:txBody>
          <a:bodyPr/>
          <a:lstStyle/>
          <a:p>
            <a:fld id="{A73D6722-9B4D-4E29-B226-C325925A8118}" type="slidenum">
              <a:rPr lang="en-US" smtClean="0"/>
              <a:t>21</a:t>
            </a:fld>
            <a:endParaRPr lang="en-US" dirty="0"/>
          </a:p>
        </p:txBody>
      </p:sp>
    </p:spTree>
    <p:extLst>
      <p:ext uri="{BB962C8B-B14F-4D97-AF65-F5344CB8AC3E}">
        <p14:creationId xmlns:p14="http://schemas.microsoft.com/office/powerpoint/2010/main" val="349947359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dirty="0" smtClean="0"/>
              <a:t>Figure 1.7, Page 26.</a:t>
            </a:r>
          </a:p>
          <a:p>
            <a:r>
              <a:rPr lang="en-US" sz="1200" b="0" i="0" u="none" strike="noStrike" kern="1200" baseline="0" dirty="0" smtClean="0">
                <a:solidFill>
                  <a:schemeClr val="tx1"/>
                </a:solidFill>
                <a:latin typeface="+mn-lt"/>
                <a:ea typeface="+mn-ea"/>
                <a:cs typeface="+mn-cs"/>
              </a:rPr>
              <a:t>From a business perspective, information systems are part of a series of value-adding activities for acquiring, transforming,</a:t>
            </a:r>
          </a:p>
          <a:p>
            <a:r>
              <a:rPr lang="en-US" sz="1200" b="0" i="0" u="none" strike="noStrike" kern="1200" baseline="0" dirty="0" smtClean="0">
                <a:solidFill>
                  <a:schemeClr val="tx1"/>
                </a:solidFill>
                <a:latin typeface="+mn-lt"/>
                <a:ea typeface="+mn-ea"/>
                <a:cs typeface="+mn-cs"/>
              </a:rPr>
              <a:t>and distributing information that managers can use to improve decision making, enhance organizational</a:t>
            </a:r>
          </a:p>
          <a:p>
            <a:r>
              <a:rPr lang="en-US" sz="1200" b="0" i="0" u="none" strike="noStrike" kern="1200" baseline="0" dirty="0" smtClean="0">
                <a:solidFill>
                  <a:schemeClr val="tx1"/>
                </a:solidFill>
                <a:latin typeface="+mn-lt"/>
                <a:ea typeface="+mn-ea"/>
                <a:cs typeface="+mn-cs"/>
              </a:rPr>
              <a:t>performance, and, ultimately, increase firm profitability.</a:t>
            </a:r>
          </a:p>
          <a:p>
            <a:endParaRPr lang="en-US" altLang="en-US" dirty="0" smtClean="0"/>
          </a:p>
          <a:p>
            <a:r>
              <a:rPr lang="en-US" altLang="en-US" dirty="0" smtClean="0"/>
              <a:t>The information value chain is one way to visualize the relationship among information activities, business processes, and management activities. You could also ask students if they could imagine any reason to create an information system besides profitability or strategic positioning (it</a:t>
            </a:r>
            <a:r>
              <a:rPr lang="ja-JP" altLang="en-US" dirty="0" smtClean="0"/>
              <a:t>’</a:t>
            </a:r>
            <a:r>
              <a:rPr lang="en-US" altLang="ja-JP" dirty="0" smtClean="0"/>
              <a:t>s not likely that they will think of one, which will prove the point). One reason to create a system that is not primarily profit-oriented is to meet the information reporting requirements of government and other authorities.  </a:t>
            </a:r>
          </a:p>
        </p:txBody>
      </p:sp>
      <p:sp>
        <p:nvSpPr>
          <p:cNvPr id="4" name="Slide Number Placeholder 3"/>
          <p:cNvSpPr>
            <a:spLocks noGrp="1"/>
          </p:cNvSpPr>
          <p:nvPr>
            <p:ph type="sldNum" sz="quarter" idx="10"/>
          </p:nvPr>
        </p:nvSpPr>
        <p:spPr/>
        <p:txBody>
          <a:bodyPr/>
          <a:lstStyle/>
          <a:p>
            <a:fld id="{A73D6722-9B4D-4E29-B226-C325925A8118}" type="slidenum">
              <a:rPr lang="en-US" smtClean="0"/>
              <a:t>22</a:t>
            </a:fld>
            <a:endParaRPr lang="en-US" dirty="0"/>
          </a:p>
        </p:txBody>
      </p:sp>
    </p:spTree>
    <p:extLst>
      <p:ext uri="{BB962C8B-B14F-4D97-AF65-F5344CB8AC3E}">
        <p14:creationId xmlns:p14="http://schemas.microsoft.com/office/powerpoint/2010/main" val="361443816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dirty="0" smtClean="0"/>
              <a:t>You could ask students to consider how this view of information systems might contrast with the sociotechnical view or other views. You could also ask them to consider the circumstances under which information systems might not result in increased productivity and revenue.</a:t>
            </a:r>
          </a:p>
        </p:txBody>
      </p:sp>
      <p:sp>
        <p:nvSpPr>
          <p:cNvPr id="4" name="Slide Number Placeholder 3"/>
          <p:cNvSpPr>
            <a:spLocks noGrp="1"/>
          </p:cNvSpPr>
          <p:nvPr>
            <p:ph type="sldNum" sz="quarter" idx="10"/>
          </p:nvPr>
        </p:nvSpPr>
        <p:spPr/>
        <p:txBody>
          <a:bodyPr/>
          <a:lstStyle/>
          <a:p>
            <a:fld id="{A73D6722-9B4D-4E29-B226-C325925A8118}" type="slidenum">
              <a:rPr lang="en-US" smtClean="0"/>
              <a:t>23</a:t>
            </a:fld>
            <a:endParaRPr lang="en-US" dirty="0"/>
          </a:p>
        </p:txBody>
      </p:sp>
    </p:spTree>
    <p:extLst>
      <p:ext uri="{BB962C8B-B14F-4D97-AF65-F5344CB8AC3E}">
        <p14:creationId xmlns:p14="http://schemas.microsoft.com/office/powerpoint/2010/main" val="343881305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dirty="0" smtClean="0"/>
              <a:t>Ask students to describe some of the relationships between the four main actors. For example, business firms look to acquire the components of their information systems from suppliers of hardware and software. The firm</a:t>
            </a:r>
            <a:r>
              <a:rPr lang="ja-JP" altLang="en-US" dirty="0" smtClean="0"/>
              <a:t>’</a:t>
            </a:r>
            <a:r>
              <a:rPr lang="en-US" altLang="ja-JP" dirty="0" smtClean="0"/>
              <a:t>s environment may dictate the type of software a company uses as well as the kind of employees that work there.</a:t>
            </a:r>
            <a:endParaRPr lang="en-US" altLang="en-US" dirty="0" smtClean="0"/>
          </a:p>
          <a:p>
            <a:endParaRPr lang="en-CA" dirty="0"/>
          </a:p>
        </p:txBody>
      </p:sp>
      <p:sp>
        <p:nvSpPr>
          <p:cNvPr id="4" name="Slide Number Placeholder 3"/>
          <p:cNvSpPr>
            <a:spLocks noGrp="1"/>
          </p:cNvSpPr>
          <p:nvPr>
            <p:ph type="sldNum" sz="quarter" idx="10"/>
          </p:nvPr>
        </p:nvSpPr>
        <p:spPr/>
        <p:txBody>
          <a:bodyPr/>
          <a:lstStyle/>
          <a:p>
            <a:fld id="{BBC1ECC5-C3EE-4FA4-ACD1-B1D536D62A0D}" type="slidenum">
              <a:rPr lang="en-CA" smtClean="0"/>
              <a:t>25</a:t>
            </a:fld>
            <a:endParaRPr lang="en-CA"/>
          </a:p>
        </p:txBody>
      </p:sp>
    </p:spTree>
    <p:extLst>
      <p:ext uri="{BB962C8B-B14F-4D97-AF65-F5344CB8AC3E}">
        <p14:creationId xmlns:p14="http://schemas.microsoft.com/office/powerpoint/2010/main" val="315803644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74442" name="Rectangle 10"/>
          <p:cNvSpPr>
            <a:spLocks noGrp="1" noChangeArrowheads="1"/>
          </p:cNvSpPr>
          <p:nvPr>
            <p:ph type="ctrTitle"/>
          </p:nvPr>
        </p:nvSpPr>
        <p:spPr bwMode="black">
          <a:xfrm>
            <a:off x="520704" y="2493966"/>
            <a:ext cx="10606617" cy="535531"/>
          </a:xfrm>
        </p:spPr>
        <p:txBody>
          <a:bodyPr/>
          <a:lstStyle>
            <a:lvl1pPr>
              <a:defRPr b="0">
                <a:solidFill>
                  <a:schemeClr val="tx1"/>
                </a:solidFill>
                <a:latin typeface="Cambria Math" panose="02040503050406030204" pitchFamily="18" charset="0"/>
                <a:ea typeface="Cambria Math" panose="02040503050406030204" pitchFamily="18" charset="0"/>
              </a:defRPr>
            </a:lvl1pPr>
          </a:lstStyle>
          <a:p>
            <a:r>
              <a:rPr lang="en-US" altLang="en-US" dirty="0"/>
              <a:t>Click to edit Master title style</a:t>
            </a:r>
          </a:p>
        </p:txBody>
      </p:sp>
      <p:sp>
        <p:nvSpPr>
          <p:cNvPr id="274443" name="Rectangle 11"/>
          <p:cNvSpPr>
            <a:spLocks noGrp="1" noChangeArrowheads="1"/>
          </p:cNvSpPr>
          <p:nvPr>
            <p:ph type="subTitle" idx="1"/>
          </p:nvPr>
        </p:nvSpPr>
        <p:spPr bwMode="black">
          <a:xfrm>
            <a:off x="520703" y="3349626"/>
            <a:ext cx="10604500" cy="397032"/>
          </a:xfrm>
        </p:spPr>
        <p:txBody>
          <a:bodyPr>
            <a:spAutoFit/>
          </a:bodyPr>
          <a:lstStyle>
            <a:lvl1pPr marL="0" indent="0">
              <a:lnSpc>
                <a:spcPct val="90000"/>
              </a:lnSpc>
              <a:buFont typeface="Wingdings" pitchFamily="2" charset="2"/>
              <a:buNone/>
              <a:defRPr b="1" i="1">
                <a:latin typeface="Cambria Math" panose="02040503050406030204" pitchFamily="18" charset="0"/>
                <a:ea typeface="Cambria Math" panose="02040503050406030204" pitchFamily="18" charset="0"/>
              </a:defRPr>
            </a:lvl1pPr>
          </a:lstStyle>
          <a:p>
            <a:r>
              <a:rPr lang="en-US" altLang="en-US"/>
              <a:t>Click to edit Master subtitle style</a:t>
            </a:r>
          </a:p>
        </p:txBody>
      </p:sp>
      <p:sp>
        <p:nvSpPr>
          <p:cNvPr id="2" name="Slide Number Placeholder 1"/>
          <p:cNvSpPr>
            <a:spLocks noGrp="1"/>
          </p:cNvSpPr>
          <p:nvPr>
            <p:ph type="sldNum" sz="quarter" idx="10"/>
          </p:nvPr>
        </p:nvSpPr>
        <p:spPr/>
        <p:txBody>
          <a:bodyPr/>
          <a:lstStyle/>
          <a:p>
            <a:fld id="{1D0A0CEC-052A-4460-AC6B-267A510703FB}" type="slidenum">
              <a:rPr lang="en-US" smtClean="0"/>
              <a:t>‹#›</a:t>
            </a:fld>
            <a:endParaRPr lang="en-US"/>
          </a:p>
        </p:txBody>
      </p:sp>
      <p:grpSp>
        <p:nvGrpSpPr>
          <p:cNvPr id="15" name="Group 14"/>
          <p:cNvGrpSpPr/>
          <p:nvPr userDrawn="1"/>
        </p:nvGrpSpPr>
        <p:grpSpPr>
          <a:xfrm>
            <a:off x="0" y="-28070"/>
            <a:ext cx="12199422" cy="561473"/>
            <a:chOff x="0" y="-28070"/>
            <a:chExt cx="12199422" cy="561473"/>
          </a:xfrm>
        </p:grpSpPr>
        <p:grpSp>
          <p:nvGrpSpPr>
            <p:cNvPr id="16" name="Group 15"/>
            <p:cNvGrpSpPr/>
            <p:nvPr userDrawn="1"/>
          </p:nvGrpSpPr>
          <p:grpSpPr>
            <a:xfrm>
              <a:off x="8241" y="-28070"/>
              <a:ext cx="12191181" cy="560880"/>
              <a:chOff x="8241" y="-28070"/>
              <a:chExt cx="12191181" cy="560880"/>
            </a:xfrm>
          </p:grpSpPr>
          <p:pic>
            <p:nvPicPr>
              <p:cNvPr id="18" name="Picture 2" descr="Image result for ted rogers school of management logo"/>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11068268" y="-28070"/>
                <a:ext cx="1131154" cy="547745"/>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18" descr="Image result for ted rogers school of management logo"/>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241" y="10925"/>
                <a:ext cx="601362" cy="521885"/>
              </a:xfrm>
              <a:prstGeom prst="rect">
                <a:avLst/>
              </a:prstGeom>
              <a:noFill/>
              <a:extLst>
                <a:ext uri="{909E8E84-426E-40DD-AFC4-6F175D3DCCD1}">
                  <a14:hiddenFill xmlns:a14="http://schemas.microsoft.com/office/drawing/2010/main">
                    <a:solidFill>
                      <a:srgbClr val="FFFFFF"/>
                    </a:solidFill>
                  </a14:hiddenFill>
                </a:ext>
              </a:extLst>
            </p:spPr>
          </p:pic>
        </p:grpSp>
        <p:cxnSp>
          <p:nvCxnSpPr>
            <p:cNvPr id="17" name="Straight Connector 16"/>
            <p:cNvCxnSpPr/>
            <p:nvPr userDrawn="1"/>
          </p:nvCxnSpPr>
          <p:spPr>
            <a:xfrm>
              <a:off x="0" y="533403"/>
              <a:ext cx="12161521" cy="0"/>
            </a:xfrm>
            <a:prstGeom prst="line">
              <a:avLst/>
            </a:prstGeom>
            <a:ln w="15875">
              <a:solidFill>
                <a:srgbClr val="002060"/>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095545241"/>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Pr>
        <a:gradFill>
          <a:gsLst>
            <a:gs pos="0">
              <a:schemeClr val="accent3">
                <a:lumMod val="5000"/>
                <a:lumOff val="95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09603" y="533403"/>
            <a:ext cx="10886016" cy="535531"/>
          </a:xfrm>
        </p:spPr>
        <p:txBody>
          <a:bodyPr/>
          <a:lstStyle>
            <a:lvl1pPr>
              <a:defRPr b="1">
                <a:solidFill>
                  <a:schemeClr val="tx1"/>
                </a:solidFill>
                <a:latin typeface="Calibri" panose="020F0502020204030204" pitchFamily="34" charset="0"/>
                <a:ea typeface="Cambria Math" panose="02040503050406030204" pitchFamily="18" charset="0"/>
              </a:defRPr>
            </a:lvl1pPr>
          </a:lstStyle>
          <a:p>
            <a:r>
              <a:rPr lang="en-US" dirty="0"/>
              <a:t>Click to edit Master title style</a:t>
            </a:r>
          </a:p>
        </p:txBody>
      </p:sp>
      <p:sp>
        <p:nvSpPr>
          <p:cNvPr id="3" name="Content Placeholder 2"/>
          <p:cNvSpPr>
            <a:spLocks noGrp="1"/>
          </p:cNvSpPr>
          <p:nvPr>
            <p:ph idx="1"/>
          </p:nvPr>
        </p:nvSpPr>
        <p:spPr/>
        <p:txBody>
          <a:bodyPr/>
          <a:lstStyle>
            <a:lvl1pPr>
              <a:defRPr sz="2200">
                <a:latin typeface="Calibri" panose="020F0502020204030204" pitchFamily="34" charset="0"/>
                <a:ea typeface="Cambria Math" panose="02040503050406030204" pitchFamily="18" charset="0"/>
              </a:defRPr>
            </a:lvl1pPr>
            <a:lvl2pPr>
              <a:defRPr sz="2200">
                <a:latin typeface="Calibri" panose="020F0502020204030204" pitchFamily="34" charset="0"/>
                <a:ea typeface="Cambria Math" panose="02040503050406030204" pitchFamily="18" charset="0"/>
              </a:defRPr>
            </a:lvl2pPr>
            <a:lvl3pPr>
              <a:defRPr sz="2200">
                <a:latin typeface="Calibri" panose="020F0502020204030204" pitchFamily="34" charset="0"/>
                <a:ea typeface="Cambria Math" panose="02040503050406030204" pitchFamily="18" charset="0"/>
              </a:defRPr>
            </a:lvl3pPr>
            <a:lvl4pPr>
              <a:defRPr sz="2200">
                <a:latin typeface="Calibri" panose="020F0502020204030204" pitchFamily="34" charset="0"/>
                <a:ea typeface="Cambria Math" panose="02040503050406030204" pitchFamily="18" charset="0"/>
              </a:defRPr>
            </a:lvl4pPr>
            <a:lvl5pPr>
              <a:defRPr sz="2200">
                <a:latin typeface="Calibri" panose="020F0502020204030204" pitchFamily="34" charset="0"/>
                <a:ea typeface="Cambria Math" panose="02040503050406030204" pitchFamily="18"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Slide Number Placeholder 3"/>
          <p:cNvSpPr>
            <a:spLocks noGrp="1"/>
          </p:cNvSpPr>
          <p:nvPr>
            <p:ph type="sldNum" sz="quarter" idx="10"/>
          </p:nvPr>
        </p:nvSpPr>
        <p:spPr>
          <a:xfrm>
            <a:off x="8769354" y="6492875"/>
            <a:ext cx="2743200" cy="365125"/>
          </a:xfrm>
        </p:spPr>
        <p:txBody>
          <a:bodyPr/>
          <a:lstStyle/>
          <a:p>
            <a:fld id="{1D0A0CEC-052A-4460-AC6B-267A510703FB}" type="slidenum">
              <a:rPr lang="en-US" smtClean="0"/>
              <a:t>‹#›</a:t>
            </a:fld>
            <a:endParaRPr lang="en-US"/>
          </a:p>
        </p:txBody>
      </p:sp>
    </p:spTree>
    <p:extLst>
      <p:ext uri="{BB962C8B-B14F-4D97-AF65-F5344CB8AC3E}">
        <p14:creationId xmlns:p14="http://schemas.microsoft.com/office/powerpoint/2010/main" val="1714303955"/>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5"/>
            <a:ext cx="10363200" cy="646331"/>
          </a:xfrm>
        </p:spPr>
        <p:txBody>
          <a:bodyPr/>
          <a:lstStyle>
            <a:lvl1pPr algn="l">
              <a:defRPr sz="4000" b="1" cap="all">
                <a:latin typeface="Cambria Math" panose="02040503050406030204" pitchFamily="18" charset="0"/>
                <a:ea typeface="Cambria Math" panose="02040503050406030204" pitchFamily="18" charset="0"/>
              </a:defRPr>
            </a:lvl1pPr>
          </a:lstStyle>
          <a:p>
            <a:r>
              <a:rPr lang="en-US" dirty="0"/>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atin typeface="Cambria Math" panose="02040503050406030204" pitchFamily="18" charset="0"/>
                <a:ea typeface="Cambria Math" panose="02040503050406030204" pitchFamily="18" charset="0"/>
              </a:defRPr>
            </a:lvl1pPr>
            <a:lvl2pPr marL="457189" indent="0">
              <a:buNone/>
              <a:defRPr sz="1800"/>
            </a:lvl2pPr>
            <a:lvl3pPr marL="914377" indent="0">
              <a:buNone/>
              <a:defRPr sz="1600"/>
            </a:lvl3pPr>
            <a:lvl4pPr marL="1371566" indent="0">
              <a:buNone/>
              <a:defRPr sz="1400"/>
            </a:lvl4pPr>
            <a:lvl5pPr marL="1828754" indent="0">
              <a:buNone/>
              <a:defRPr sz="1400"/>
            </a:lvl5pPr>
            <a:lvl6pPr marL="2285943" indent="0">
              <a:buNone/>
              <a:defRPr sz="1400"/>
            </a:lvl6pPr>
            <a:lvl7pPr marL="2743131" indent="0">
              <a:buNone/>
              <a:defRPr sz="1400"/>
            </a:lvl7pPr>
            <a:lvl8pPr marL="3200320" indent="0">
              <a:buNone/>
              <a:defRPr sz="1400"/>
            </a:lvl8pPr>
            <a:lvl9pPr marL="3657509" indent="0">
              <a:buNone/>
              <a:defRPr sz="1400"/>
            </a:lvl9pPr>
          </a:lstStyle>
          <a:p>
            <a:pPr lvl="0"/>
            <a:r>
              <a:rPr lang="en-US"/>
              <a:t>Click to edit Master text styles</a:t>
            </a:r>
          </a:p>
        </p:txBody>
      </p:sp>
      <p:sp>
        <p:nvSpPr>
          <p:cNvPr id="4" name="Rectangle 9"/>
          <p:cNvSpPr>
            <a:spLocks noGrp="1" noChangeArrowheads="1"/>
          </p:cNvSpPr>
          <p:nvPr>
            <p:ph type="sldNum" sz="quarter" idx="10"/>
          </p:nvPr>
        </p:nvSpPr>
        <p:spPr>
          <a:xfrm>
            <a:off x="11104033" y="6529388"/>
            <a:ext cx="897467" cy="153888"/>
          </a:xfrm>
          <a:prstGeom prst="rect">
            <a:avLst/>
          </a:prstGeom>
          <a:ln/>
        </p:spPr>
        <p:txBody>
          <a:bodyPr/>
          <a:lstStyle>
            <a:lvl1pPr>
              <a:defRPr>
                <a:latin typeface="Cambria Math" panose="02040503050406030204" pitchFamily="18" charset="0"/>
                <a:ea typeface="Cambria Math" panose="02040503050406030204" pitchFamily="18" charset="0"/>
              </a:defRPr>
            </a:lvl1pPr>
          </a:lstStyle>
          <a:p>
            <a:fld id="{3B64A7A3-A72D-4DA4-9EF4-317B724801B6}" type="slidenum">
              <a:rPr lang="en-US" altLang="en-US" smtClean="0"/>
              <a:pPr/>
              <a:t>‹#›</a:t>
            </a:fld>
            <a:endParaRPr lang="en-US" altLang="en-US"/>
          </a:p>
        </p:txBody>
      </p:sp>
    </p:spTree>
    <p:extLst>
      <p:ext uri="{BB962C8B-B14F-4D97-AF65-F5344CB8AC3E}">
        <p14:creationId xmlns:p14="http://schemas.microsoft.com/office/powerpoint/2010/main" val="3090733192"/>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solidFill>
                  <a:schemeClr val="tx1"/>
                </a:solidFill>
                <a:latin typeface="Calibri" panose="020F0502020204030204" pitchFamily="34" charset="0"/>
                <a:ea typeface="Cambria Math" panose="02040503050406030204" pitchFamily="18" charset="0"/>
              </a:defRPr>
            </a:lvl1pPr>
          </a:lstStyle>
          <a:p>
            <a:r>
              <a:rPr lang="en-US"/>
              <a:t>Click to edit Master title style</a:t>
            </a:r>
          </a:p>
        </p:txBody>
      </p:sp>
      <p:sp>
        <p:nvSpPr>
          <p:cNvPr id="3" name="Content Placeholder 2"/>
          <p:cNvSpPr>
            <a:spLocks noGrp="1"/>
          </p:cNvSpPr>
          <p:nvPr>
            <p:ph sz="half" idx="1"/>
          </p:nvPr>
        </p:nvSpPr>
        <p:spPr>
          <a:xfrm>
            <a:off x="609604" y="1143000"/>
            <a:ext cx="5348817" cy="5303838"/>
          </a:xfrm>
        </p:spPr>
        <p:txBody>
          <a:bodyPr/>
          <a:lstStyle>
            <a:lvl1pPr>
              <a:defRPr sz="2800">
                <a:latin typeface="Calibri" panose="020F0502020204030204" pitchFamily="34" charset="0"/>
                <a:ea typeface="Cambria Math" panose="02040503050406030204" pitchFamily="18" charset="0"/>
              </a:defRPr>
            </a:lvl1pPr>
            <a:lvl2pPr>
              <a:defRPr sz="2400">
                <a:latin typeface="Calibri" panose="020F0502020204030204" pitchFamily="34" charset="0"/>
                <a:ea typeface="Cambria Math" panose="02040503050406030204" pitchFamily="18" charset="0"/>
              </a:defRPr>
            </a:lvl2pPr>
            <a:lvl3pPr>
              <a:defRPr sz="2000">
                <a:latin typeface="Calibri" panose="020F0502020204030204" pitchFamily="34" charset="0"/>
                <a:ea typeface="Cambria Math" panose="02040503050406030204" pitchFamily="18" charset="0"/>
              </a:defRPr>
            </a:lvl3pPr>
            <a:lvl4pPr>
              <a:defRPr sz="1800">
                <a:latin typeface="Calibri" panose="020F0502020204030204" pitchFamily="34" charset="0"/>
                <a:ea typeface="Cambria Math" panose="02040503050406030204" pitchFamily="18" charset="0"/>
              </a:defRPr>
            </a:lvl4pPr>
            <a:lvl5pPr>
              <a:defRPr sz="1800">
                <a:latin typeface="Calibri" panose="020F0502020204030204" pitchFamily="34" charset="0"/>
                <a:ea typeface="Cambria Math" panose="02040503050406030204" pitchFamily="18" charset="0"/>
              </a:defRPr>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61620" y="1143000"/>
            <a:ext cx="5350933" cy="5303838"/>
          </a:xfrm>
        </p:spPr>
        <p:txBody>
          <a:bodyPr/>
          <a:lstStyle>
            <a:lvl1pPr>
              <a:defRPr sz="2800">
                <a:latin typeface="Calibri" panose="020F0502020204030204" pitchFamily="34" charset="0"/>
                <a:ea typeface="Cambria Math" panose="02040503050406030204" pitchFamily="18" charset="0"/>
              </a:defRPr>
            </a:lvl1pPr>
            <a:lvl2pPr>
              <a:defRPr sz="2400">
                <a:latin typeface="Calibri" panose="020F0502020204030204" pitchFamily="34" charset="0"/>
                <a:ea typeface="Cambria Math" panose="02040503050406030204" pitchFamily="18" charset="0"/>
              </a:defRPr>
            </a:lvl2pPr>
            <a:lvl3pPr>
              <a:defRPr sz="2000">
                <a:latin typeface="Calibri" panose="020F0502020204030204" pitchFamily="34" charset="0"/>
                <a:ea typeface="Cambria Math" panose="02040503050406030204" pitchFamily="18" charset="0"/>
              </a:defRPr>
            </a:lvl3pPr>
            <a:lvl4pPr>
              <a:defRPr sz="1800">
                <a:latin typeface="Calibri" panose="020F0502020204030204" pitchFamily="34" charset="0"/>
                <a:ea typeface="Cambria Math" panose="02040503050406030204" pitchFamily="18" charset="0"/>
              </a:defRPr>
            </a:lvl4pPr>
            <a:lvl5pPr>
              <a:defRPr sz="1800">
                <a:latin typeface="Calibri" panose="020F0502020204030204" pitchFamily="34" charset="0"/>
                <a:ea typeface="Cambria Math" panose="02040503050406030204" pitchFamily="18" charset="0"/>
              </a:defRPr>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Slide Number Placeholder 4"/>
          <p:cNvSpPr>
            <a:spLocks noGrp="1"/>
          </p:cNvSpPr>
          <p:nvPr>
            <p:ph type="sldNum" sz="quarter" idx="10"/>
          </p:nvPr>
        </p:nvSpPr>
        <p:spPr/>
        <p:txBody>
          <a:bodyPr/>
          <a:lstStyle/>
          <a:p>
            <a:fld id="{1D0A0CEC-052A-4460-AC6B-267A510703FB}" type="slidenum">
              <a:rPr lang="en-US" smtClean="0"/>
              <a:t>‹#›</a:t>
            </a:fld>
            <a:endParaRPr lang="en-US"/>
          </a:p>
        </p:txBody>
      </p:sp>
    </p:spTree>
    <p:extLst>
      <p:ext uri="{BB962C8B-B14F-4D97-AF65-F5344CB8AC3E}">
        <p14:creationId xmlns:p14="http://schemas.microsoft.com/office/powerpoint/2010/main" val="741144630"/>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79967" y="613304"/>
            <a:ext cx="10972800" cy="535531"/>
          </a:xfrm>
        </p:spPr>
        <p:txBody>
          <a:bodyPr/>
          <a:lstStyle>
            <a:lvl1pPr>
              <a:defRPr b="1">
                <a:solidFill>
                  <a:schemeClr val="tx1"/>
                </a:solidFill>
                <a:latin typeface="Calibri" panose="020F0502020204030204" pitchFamily="34" charset="0"/>
                <a:ea typeface="Cambria Math" panose="02040503050406030204" pitchFamily="18" charset="0"/>
              </a:defRPr>
            </a:lvl1pPr>
          </a:lstStyle>
          <a:p>
            <a:r>
              <a:rPr lang="en-US" dirty="0"/>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atin typeface="Calibri" panose="020F0502020204030204" pitchFamily="34" charset="0"/>
                <a:ea typeface="Cambria Math" panose="02040503050406030204" pitchFamily="18" charset="0"/>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atin typeface="Calibri" panose="020F0502020204030204" pitchFamily="34" charset="0"/>
                <a:ea typeface="Cambria Math" panose="02040503050406030204" pitchFamily="18" charset="0"/>
              </a:defRPr>
            </a:lvl1pPr>
            <a:lvl2pPr>
              <a:defRPr sz="2000">
                <a:latin typeface="Calibri" panose="020F0502020204030204" pitchFamily="34" charset="0"/>
                <a:ea typeface="Cambria Math" panose="02040503050406030204" pitchFamily="18" charset="0"/>
              </a:defRPr>
            </a:lvl2pPr>
            <a:lvl3pPr>
              <a:defRPr sz="1800">
                <a:latin typeface="Calibri" panose="020F0502020204030204" pitchFamily="34" charset="0"/>
                <a:ea typeface="Cambria Math" panose="02040503050406030204" pitchFamily="18" charset="0"/>
              </a:defRPr>
            </a:lvl3pPr>
            <a:lvl4pPr>
              <a:defRPr sz="1600">
                <a:latin typeface="Calibri" panose="020F0502020204030204" pitchFamily="34" charset="0"/>
                <a:ea typeface="Cambria Math" panose="02040503050406030204" pitchFamily="18" charset="0"/>
              </a:defRPr>
            </a:lvl4pPr>
            <a:lvl5pPr>
              <a:defRPr sz="1600">
                <a:latin typeface="Calibri" panose="020F0502020204030204" pitchFamily="34" charset="0"/>
                <a:ea typeface="Cambria Math" panose="02040503050406030204" pitchFamily="18" charset="0"/>
              </a:defRPr>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193370" y="1535113"/>
            <a:ext cx="5389033" cy="639762"/>
          </a:xfrm>
        </p:spPr>
        <p:txBody>
          <a:bodyPr anchor="b"/>
          <a:lstStyle>
            <a:lvl1pPr marL="0" indent="0">
              <a:buNone/>
              <a:defRPr sz="2400" b="1">
                <a:latin typeface="Calibri" panose="020F0502020204030204" pitchFamily="34" charset="0"/>
                <a:ea typeface="Cambria Math" panose="02040503050406030204" pitchFamily="18" charset="0"/>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70" y="2174875"/>
            <a:ext cx="5389033" cy="3951288"/>
          </a:xfrm>
        </p:spPr>
        <p:txBody>
          <a:bodyPr/>
          <a:lstStyle>
            <a:lvl1pPr>
              <a:defRPr sz="2400">
                <a:latin typeface="Calibri" panose="020F0502020204030204" pitchFamily="34" charset="0"/>
                <a:ea typeface="Cambria Math" panose="02040503050406030204" pitchFamily="18" charset="0"/>
              </a:defRPr>
            </a:lvl1pPr>
            <a:lvl2pPr>
              <a:defRPr sz="2000">
                <a:latin typeface="Calibri" panose="020F0502020204030204" pitchFamily="34" charset="0"/>
                <a:ea typeface="Cambria Math" panose="02040503050406030204" pitchFamily="18" charset="0"/>
              </a:defRPr>
            </a:lvl2pPr>
            <a:lvl3pPr>
              <a:defRPr sz="1800">
                <a:latin typeface="Calibri" panose="020F0502020204030204" pitchFamily="34" charset="0"/>
                <a:ea typeface="Cambria Math" panose="02040503050406030204" pitchFamily="18" charset="0"/>
              </a:defRPr>
            </a:lvl3pPr>
            <a:lvl4pPr>
              <a:defRPr sz="1600">
                <a:latin typeface="Calibri" panose="020F0502020204030204" pitchFamily="34" charset="0"/>
                <a:ea typeface="Cambria Math" panose="02040503050406030204" pitchFamily="18" charset="0"/>
              </a:defRPr>
            </a:lvl4pPr>
            <a:lvl5pPr>
              <a:defRPr sz="1600">
                <a:latin typeface="Calibri" panose="020F0502020204030204" pitchFamily="34" charset="0"/>
                <a:ea typeface="Cambria Math" panose="02040503050406030204" pitchFamily="18" charset="0"/>
              </a:defRPr>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9"/>
          <p:cNvSpPr>
            <a:spLocks noGrp="1" noChangeArrowheads="1"/>
          </p:cNvSpPr>
          <p:nvPr>
            <p:ph type="sldNum" sz="quarter" idx="10"/>
          </p:nvPr>
        </p:nvSpPr>
        <p:spPr>
          <a:xfrm>
            <a:off x="11104033" y="6529388"/>
            <a:ext cx="897467" cy="153888"/>
          </a:xfrm>
          <a:prstGeom prst="rect">
            <a:avLst/>
          </a:prstGeom>
          <a:ln/>
        </p:spPr>
        <p:txBody>
          <a:bodyPr/>
          <a:lstStyle>
            <a:lvl1pPr>
              <a:defRPr>
                <a:latin typeface="Calibri" panose="020F0502020204030204" pitchFamily="34" charset="0"/>
                <a:ea typeface="Cambria Math" panose="02040503050406030204" pitchFamily="18" charset="0"/>
              </a:defRPr>
            </a:lvl1pPr>
          </a:lstStyle>
          <a:p>
            <a:fld id="{B5702B05-FFFC-4183-941C-0E699A6A8AF7}" type="slidenum">
              <a:rPr lang="en-US" altLang="en-US" smtClean="0"/>
              <a:pPr/>
              <a:t>‹#›</a:t>
            </a:fld>
            <a:endParaRPr lang="en-US" altLang="en-US"/>
          </a:p>
        </p:txBody>
      </p:sp>
    </p:spTree>
    <p:extLst>
      <p:ext uri="{BB962C8B-B14F-4D97-AF65-F5344CB8AC3E}">
        <p14:creationId xmlns:p14="http://schemas.microsoft.com/office/powerpoint/2010/main" val="232036955"/>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Cambria Math" panose="02040503050406030204" pitchFamily="18" charset="0"/>
                <a:ea typeface="Cambria Math" panose="02040503050406030204" pitchFamily="18" charset="0"/>
              </a:defRPr>
            </a:lvl1pPr>
          </a:lstStyle>
          <a:p>
            <a:r>
              <a:rPr lang="en-US"/>
              <a:t>Click to edit Master title style</a:t>
            </a:r>
          </a:p>
        </p:txBody>
      </p:sp>
      <p:sp>
        <p:nvSpPr>
          <p:cNvPr id="3" name="Slide Number Placeholder 2"/>
          <p:cNvSpPr>
            <a:spLocks noGrp="1"/>
          </p:cNvSpPr>
          <p:nvPr>
            <p:ph type="sldNum" sz="quarter" idx="10"/>
          </p:nvPr>
        </p:nvSpPr>
        <p:spPr/>
        <p:txBody>
          <a:bodyPr/>
          <a:lstStyle/>
          <a:p>
            <a:fld id="{1D0A0CEC-052A-4460-AC6B-267A510703FB}" type="slidenum">
              <a:rPr lang="en-US" smtClean="0"/>
              <a:t>‹#›</a:t>
            </a:fld>
            <a:endParaRPr lang="en-US"/>
          </a:p>
        </p:txBody>
      </p:sp>
    </p:spTree>
    <p:extLst>
      <p:ext uri="{BB962C8B-B14F-4D97-AF65-F5344CB8AC3E}">
        <p14:creationId xmlns:p14="http://schemas.microsoft.com/office/powerpoint/2010/main" val="2160604585"/>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p>
            <a:fld id="{1D0A0CEC-052A-4460-AC6B-267A510703FB}" type="slidenum">
              <a:rPr lang="en-US" smtClean="0"/>
              <a:t>‹#›</a:t>
            </a:fld>
            <a:endParaRPr lang="en-US"/>
          </a:p>
        </p:txBody>
      </p:sp>
    </p:spTree>
    <p:extLst>
      <p:ext uri="{BB962C8B-B14F-4D97-AF65-F5344CB8AC3E}">
        <p14:creationId xmlns:p14="http://schemas.microsoft.com/office/powerpoint/2010/main" val="990044689"/>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3" y="1065769"/>
            <a:ext cx="4011084" cy="369332"/>
          </a:xfrm>
        </p:spPr>
        <p:txBody>
          <a:bodyPr anchor="b"/>
          <a:lstStyle>
            <a:lvl1pPr algn="l">
              <a:defRPr sz="2000" b="1">
                <a:latin typeface="Cambria Math" panose="02040503050406030204" pitchFamily="18" charset="0"/>
                <a:ea typeface="Cambria Math" panose="02040503050406030204" pitchFamily="18" charset="0"/>
              </a:defRPr>
            </a:lvl1pPr>
          </a:lstStyle>
          <a:p>
            <a:r>
              <a:rPr lang="en-US"/>
              <a:t>Click to edit Master title style</a:t>
            </a:r>
          </a:p>
        </p:txBody>
      </p:sp>
      <p:sp>
        <p:nvSpPr>
          <p:cNvPr id="3" name="Content Placeholder 2"/>
          <p:cNvSpPr>
            <a:spLocks noGrp="1"/>
          </p:cNvSpPr>
          <p:nvPr>
            <p:ph idx="1"/>
          </p:nvPr>
        </p:nvSpPr>
        <p:spPr>
          <a:xfrm>
            <a:off x="4766733" y="273055"/>
            <a:ext cx="6815667" cy="5853113"/>
          </a:xfrm>
        </p:spPr>
        <p:txBody>
          <a:bodyPr/>
          <a:lstStyle>
            <a:lvl1pPr>
              <a:defRPr sz="3200">
                <a:latin typeface="Cambria Math" panose="02040503050406030204" pitchFamily="18" charset="0"/>
                <a:ea typeface="Cambria Math" panose="02040503050406030204" pitchFamily="18" charset="0"/>
              </a:defRPr>
            </a:lvl1pPr>
            <a:lvl2pPr>
              <a:defRPr sz="2800">
                <a:latin typeface="Cambria Math" panose="02040503050406030204" pitchFamily="18" charset="0"/>
                <a:ea typeface="Cambria Math" panose="02040503050406030204" pitchFamily="18" charset="0"/>
              </a:defRPr>
            </a:lvl2pPr>
            <a:lvl3pPr>
              <a:defRPr sz="2400">
                <a:latin typeface="Cambria Math" panose="02040503050406030204" pitchFamily="18" charset="0"/>
                <a:ea typeface="Cambria Math" panose="02040503050406030204" pitchFamily="18" charset="0"/>
              </a:defRPr>
            </a:lvl3pPr>
            <a:lvl4pPr>
              <a:defRPr sz="2000">
                <a:latin typeface="Cambria Math" panose="02040503050406030204" pitchFamily="18" charset="0"/>
                <a:ea typeface="Cambria Math" panose="02040503050406030204" pitchFamily="18" charset="0"/>
              </a:defRPr>
            </a:lvl4pPr>
            <a:lvl5pPr>
              <a:defRPr sz="2000">
                <a:latin typeface="Cambria Math" panose="02040503050406030204" pitchFamily="18" charset="0"/>
                <a:ea typeface="Cambria Math" panose="02040503050406030204" pitchFamily="18" charset="0"/>
              </a:defRPr>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3" y="1435103"/>
            <a:ext cx="4011084" cy="4691063"/>
          </a:xfrm>
        </p:spPr>
        <p:txBody>
          <a:bodyPr/>
          <a:lstStyle>
            <a:lvl1pPr marL="0" indent="0">
              <a:buNone/>
              <a:defRPr sz="1400">
                <a:latin typeface="Cambria Math" panose="02040503050406030204" pitchFamily="18" charset="0"/>
                <a:ea typeface="Cambria Math" panose="02040503050406030204" pitchFamily="18" charset="0"/>
              </a:defRPr>
            </a:lvl1pPr>
            <a:lvl2pPr marL="457189" indent="0">
              <a:buNone/>
              <a:defRPr sz="1200"/>
            </a:lvl2pPr>
            <a:lvl3pPr marL="914377" indent="0">
              <a:buNone/>
              <a:defRPr sz="1000"/>
            </a:lvl3pPr>
            <a:lvl4pPr marL="1371566" indent="0">
              <a:buNone/>
              <a:defRPr sz="900"/>
            </a:lvl4pPr>
            <a:lvl5pPr marL="1828754" indent="0">
              <a:buNone/>
              <a:defRPr sz="900"/>
            </a:lvl5pPr>
            <a:lvl6pPr marL="2285943" indent="0">
              <a:buNone/>
              <a:defRPr sz="900"/>
            </a:lvl6pPr>
            <a:lvl7pPr marL="2743131" indent="0">
              <a:buNone/>
              <a:defRPr sz="900"/>
            </a:lvl7pPr>
            <a:lvl8pPr marL="3200320" indent="0">
              <a:buNone/>
              <a:defRPr sz="900"/>
            </a:lvl8pPr>
            <a:lvl9pPr marL="3657509" indent="0">
              <a:buNone/>
              <a:defRPr sz="900"/>
            </a:lvl9pPr>
          </a:lstStyle>
          <a:p>
            <a:pPr lvl="0"/>
            <a:r>
              <a:rPr lang="en-US"/>
              <a:t>Click to edit Master text styles</a:t>
            </a:r>
          </a:p>
        </p:txBody>
      </p:sp>
      <p:sp>
        <p:nvSpPr>
          <p:cNvPr id="5" name="Rectangle 9"/>
          <p:cNvSpPr>
            <a:spLocks noGrp="1" noChangeArrowheads="1"/>
          </p:cNvSpPr>
          <p:nvPr>
            <p:ph type="sldNum" sz="quarter" idx="10"/>
          </p:nvPr>
        </p:nvSpPr>
        <p:spPr>
          <a:xfrm>
            <a:off x="11104033" y="6529388"/>
            <a:ext cx="897467" cy="153888"/>
          </a:xfrm>
          <a:prstGeom prst="rect">
            <a:avLst/>
          </a:prstGeom>
          <a:ln/>
        </p:spPr>
        <p:txBody>
          <a:bodyPr/>
          <a:lstStyle>
            <a:lvl1pPr>
              <a:defRPr>
                <a:latin typeface="Cambria Math" panose="02040503050406030204" pitchFamily="18" charset="0"/>
                <a:ea typeface="Cambria Math" panose="02040503050406030204" pitchFamily="18" charset="0"/>
              </a:defRPr>
            </a:lvl1pPr>
          </a:lstStyle>
          <a:p>
            <a:fld id="{1A9F6A3A-7C20-4FEF-BE29-395AF6316839}" type="slidenum">
              <a:rPr lang="en-US" altLang="en-US" smtClean="0"/>
              <a:pPr/>
              <a:t>‹#›</a:t>
            </a:fld>
            <a:endParaRPr lang="en-US" altLang="en-US"/>
          </a:p>
        </p:txBody>
      </p:sp>
    </p:spTree>
    <p:extLst>
      <p:ext uri="{BB962C8B-B14F-4D97-AF65-F5344CB8AC3E}">
        <p14:creationId xmlns:p14="http://schemas.microsoft.com/office/powerpoint/2010/main" val="3409408800"/>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998006"/>
            <a:ext cx="7315200" cy="369332"/>
          </a:xfrm>
        </p:spPr>
        <p:txBody>
          <a:bodyPr anchor="b"/>
          <a:lstStyle>
            <a:lvl1pPr algn="l">
              <a:defRPr sz="2000" b="1">
                <a:latin typeface="Cambria Math" panose="02040503050406030204" pitchFamily="18" charset="0"/>
                <a:ea typeface="Cambria Math" panose="02040503050406030204" pitchFamily="18" charset="0"/>
              </a:defRPr>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atin typeface="Cambria Math" panose="02040503050406030204" pitchFamily="18" charset="0"/>
                <a:ea typeface="Cambria Math" panose="02040503050406030204" pitchFamily="18" charset="0"/>
              </a:defRPr>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atin typeface="Cambria Math" panose="02040503050406030204" pitchFamily="18" charset="0"/>
                <a:ea typeface="Cambria Math" panose="02040503050406030204" pitchFamily="18" charset="0"/>
              </a:defRPr>
            </a:lvl1pPr>
            <a:lvl2pPr marL="457189" indent="0">
              <a:buNone/>
              <a:defRPr sz="1200"/>
            </a:lvl2pPr>
            <a:lvl3pPr marL="914377" indent="0">
              <a:buNone/>
              <a:defRPr sz="1000"/>
            </a:lvl3pPr>
            <a:lvl4pPr marL="1371566" indent="0">
              <a:buNone/>
              <a:defRPr sz="900"/>
            </a:lvl4pPr>
            <a:lvl5pPr marL="1828754" indent="0">
              <a:buNone/>
              <a:defRPr sz="900"/>
            </a:lvl5pPr>
            <a:lvl6pPr marL="2285943" indent="0">
              <a:buNone/>
              <a:defRPr sz="900"/>
            </a:lvl6pPr>
            <a:lvl7pPr marL="2743131" indent="0">
              <a:buNone/>
              <a:defRPr sz="900"/>
            </a:lvl7pPr>
            <a:lvl8pPr marL="3200320" indent="0">
              <a:buNone/>
              <a:defRPr sz="900"/>
            </a:lvl8pPr>
            <a:lvl9pPr marL="3657509" indent="0">
              <a:buNone/>
              <a:defRPr sz="900"/>
            </a:lvl9pPr>
          </a:lstStyle>
          <a:p>
            <a:pPr lvl="0"/>
            <a:r>
              <a:rPr lang="en-US"/>
              <a:t>Click to edit Master text styles</a:t>
            </a:r>
          </a:p>
        </p:txBody>
      </p:sp>
      <p:sp>
        <p:nvSpPr>
          <p:cNvPr id="5" name="Slide Number Placeholder 4"/>
          <p:cNvSpPr>
            <a:spLocks noGrp="1"/>
          </p:cNvSpPr>
          <p:nvPr>
            <p:ph type="sldNum" sz="quarter" idx="10"/>
          </p:nvPr>
        </p:nvSpPr>
        <p:spPr/>
        <p:txBody>
          <a:bodyPr/>
          <a:lstStyle/>
          <a:p>
            <a:fld id="{1D0A0CEC-052A-4460-AC6B-267A510703FB}" type="slidenum">
              <a:rPr lang="en-US" smtClean="0"/>
              <a:t>‹#›</a:t>
            </a:fld>
            <a:endParaRPr lang="en-US"/>
          </a:p>
        </p:txBody>
      </p:sp>
    </p:spTree>
    <p:extLst>
      <p:ext uri="{BB962C8B-B14F-4D97-AF65-F5344CB8AC3E}">
        <p14:creationId xmlns:p14="http://schemas.microsoft.com/office/powerpoint/2010/main" val="861192122"/>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Cambria Math" panose="02040503050406030204" pitchFamily="18" charset="0"/>
                <a:ea typeface="Cambria Math" panose="02040503050406030204" pitchFamily="18" charset="0"/>
              </a:defRPr>
            </a:lvl1pPr>
          </a:lstStyle>
          <a:p>
            <a:r>
              <a:rPr lang="en-US"/>
              <a:t>Click to edit Master title style</a:t>
            </a:r>
          </a:p>
        </p:txBody>
      </p:sp>
      <p:sp>
        <p:nvSpPr>
          <p:cNvPr id="3" name="Vertical Text Placeholder 2"/>
          <p:cNvSpPr>
            <a:spLocks noGrp="1"/>
          </p:cNvSpPr>
          <p:nvPr>
            <p:ph type="body" orient="vert" idx="1"/>
          </p:nvPr>
        </p:nvSpPr>
        <p:spPr/>
        <p:txBody>
          <a:bodyPr vert="eaVert"/>
          <a:lstStyle>
            <a:lvl1pPr>
              <a:defRPr>
                <a:latin typeface="Cambria Math" panose="02040503050406030204" pitchFamily="18" charset="0"/>
                <a:ea typeface="Cambria Math" panose="02040503050406030204" pitchFamily="18" charset="0"/>
              </a:defRPr>
            </a:lvl1pPr>
            <a:lvl2pPr>
              <a:defRPr>
                <a:latin typeface="Cambria Math" panose="02040503050406030204" pitchFamily="18" charset="0"/>
                <a:ea typeface="Cambria Math" panose="02040503050406030204" pitchFamily="18" charset="0"/>
              </a:defRPr>
            </a:lvl2pPr>
            <a:lvl3pPr>
              <a:defRPr>
                <a:latin typeface="Cambria Math" panose="02040503050406030204" pitchFamily="18" charset="0"/>
                <a:ea typeface="Cambria Math" panose="02040503050406030204" pitchFamily="18" charset="0"/>
              </a:defRPr>
            </a:lvl3pPr>
            <a:lvl4pPr>
              <a:defRPr>
                <a:latin typeface="Cambria Math" panose="02040503050406030204" pitchFamily="18" charset="0"/>
                <a:ea typeface="Cambria Math" panose="02040503050406030204" pitchFamily="18" charset="0"/>
              </a:defRPr>
            </a:lvl4pPr>
            <a:lvl5pPr>
              <a:defRPr>
                <a:latin typeface="Cambria Math" panose="02040503050406030204" pitchFamily="18" charset="0"/>
                <a:ea typeface="Cambria Math" panose="02040503050406030204" pitchFamily="18"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9"/>
          <p:cNvSpPr>
            <a:spLocks noGrp="1" noChangeArrowheads="1"/>
          </p:cNvSpPr>
          <p:nvPr>
            <p:ph type="sldNum" sz="quarter" idx="10"/>
          </p:nvPr>
        </p:nvSpPr>
        <p:spPr>
          <a:xfrm>
            <a:off x="11104033" y="6529388"/>
            <a:ext cx="897467" cy="153888"/>
          </a:xfrm>
          <a:prstGeom prst="rect">
            <a:avLst/>
          </a:prstGeom>
          <a:ln/>
        </p:spPr>
        <p:txBody>
          <a:bodyPr/>
          <a:lstStyle>
            <a:lvl1pPr>
              <a:defRPr>
                <a:latin typeface="Cambria Math" panose="02040503050406030204" pitchFamily="18" charset="0"/>
                <a:ea typeface="Cambria Math" panose="02040503050406030204" pitchFamily="18" charset="0"/>
              </a:defRPr>
            </a:lvl1pPr>
          </a:lstStyle>
          <a:p>
            <a:fld id="{5B970CB2-BC8D-471E-AAAD-55F3BD2A4BF2}" type="slidenum">
              <a:rPr lang="en-US" altLang="en-US" smtClean="0"/>
              <a:pPr/>
              <a:t>‹#›</a:t>
            </a:fld>
            <a:endParaRPr lang="en-US" altLang="en-US"/>
          </a:p>
        </p:txBody>
      </p:sp>
    </p:spTree>
    <p:extLst>
      <p:ext uri="{BB962C8B-B14F-4D97-AF65-F5344CB8AC3E}">
        <p14:creationId xmlns:p14="http://schemas.microsoft.com/office/powerpoint/2010/main" val="1154501657"/>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884689" y="533400"/>
            <a:ext cx="627864" cy="5913438"/>
          </a:xfrm>
        </p:spPr>
        <p:txBody>
          <a:bodyPr vert="eaVert"/>
          <a:lstStyle>
            <a:lvl1pPr>
              <a:defRPr>
                <a:latin typeface="Cambria Math" panose="02040503050406030204" pitchFamily="18" charset="0"/>
                <a:ea typeface="Cambria Math" panose="02040503050406030204" pitchFamily="18" charset="0"/>
              </a:defRPr>
            </a:lvl1pPr>
          </a:lstStyle>
          <a:p>
            <a:r>
              <a:rPr lang="en-US"/>
              <a:t>Click to edit Master title style</a:t>
            </a:r>
          </a:p>
        </p:txBody>
      </p:sp>
      <p:sp>
        <p:nvSpPr>
          <p:cNvPr id="3" name="Vertical Text Placeholder 2"/>
          <p:cNvSpPr>
            <a:spLocks noGrp="1"/>
          </p:cNvSpPr>
          <p:nvPr>
            <p:ph type="body" orient="vert" idx="1"/>
          </p:nvPr>
        </p:nvSpPr>
        <p:spPr>
          <a:xfrm>
            <a:off x="205317" y="533400"/>
            <a:ext cx="8278283" cy="5913438"/>
          </a:xfrm>
        </p:spPr>
        <p:txBody>
          <a:bodyPr vert="eaVert"/>
          <a:lstStyle>
            <a:lvl1pPr>
              <a:defRPr>
                <a:latin typeface="Cambria Math" panose="02040503050406030204" pitchFamily="18" charset="0"/>
                <a:ea typeface="Cambria Math" panose="02040503050406030204" pitchFamily="18" charset="0"/>
              </a:defRPr>
            </a:lvl1pPr>
            <a:lvl2pPr>
              <a:defRPr>
                <a:latin typeface="Cambria Math" panose="02040503050406030204" pitchFamily="18" charset="0"/>
                <a:ea typeface="Cambria Math" panose="02040503050406030204" pitchFamily="18" charset="0"/>
              </a:defRPr>
            </a:lvl2pPr>
            <a:lvl3pPr>
              <a:defRPr>
                <a:latin typeface="Cambria Math" panose="02040503050406030204" pitchFamily="18" charset="0"/>
                <a:ea typeface="Cambria Math" panose="02040503050406030204" pitchFamily="18" charset="0"/>
              </a:defRPr>
            </a:lvl3pPr>
            <a:lvl4pPr>
              <a:defRPr>
                <a:latin typeface="Cambria Math" panose="02040503050406030204" pitchFamily="18" charset="0"/>
                <a:ea typeface="Cambria Math" panose="02040503050406030204" pitchFamily="18" charset="0"/>
              </a:defRPr>
            </a:lvl4pPr>
            <a:lvl5pPr>
              <a:defRPr>
                <a:latin typeface="Cambria Math" panose="02040503050406030204" pitchFamily="18" charset="0"/>
                <a:ea typeface="Cambria Math" panose="02040503050406030204" pitchFamily="18"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9"/>
          <p:cNvSpPr>
            <a:spLocks noGrp="1" noChangeArrowheads="1"/>
          </p:cNvSpPr>
          <p:nvPr>
            <p:ph type="sldNum" sz="quarter" idx="10"/>
          </p:nvPr>
        </p:nvSpPr>
        <p:spPr>
          <a:xfrm>
            <a:off x="11104033" y="6529388"/>
            <a:ext cx="897467" cy="153888"/>
          </a:xfrm>
          <a:prstGeom prst="rect">
            <a:avLst/>
          </a:prstGeom>
          <a:ln/>
        </p:spPr>
        <p:txBody>
          <a:bodyPr/>
          <a:lstStyle>
            <a:lvl1pPr>
              <a:defRPr>
                <a:latin typeface="Cambria Math" panose="02040503050406030204" pitchFamily="18" charset="0"/>
                <a:ea typeface="Cambria Math" panose="02040503050406030204" pitchFamily="18" charset="0"/>
              </a:defRPr>
            </a:lvl1pPr>
          </a:lstStyle>
          <a:p>
            <a:fld id="{5CAE3F72-929A-4C7E-A88F-F3D347AD355F}" type="slidenum">
              <a:rPr lang="en-US" altLang="en-US" smtClean="0"/>
              <a:pPr/>
              <a:t>‹#›</a:t>
            </a:fld>
            <a:endParaRPr lang="en-US" altLang="en-US"/>
          </a:p>
        </p:txBody>
      </p:sp>
    </p:spTree>
    <p:extLst>
      <p:ext uri="{BB962C8B-B14F-4D97-AF65-F5344CB8AC3E}">
        <p14:creationId xmlns:p14="http://schemas.microsoft.com/office/powerpoint/2010/main" val="1738914075"/>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cSld name="1_Title Slide">
    <p:spTree>
      <p:nvGrpSpPr>
        <p:cNvPr id="1" name=""/>
        <p:cNvGrpSpPr/>
        <p:nvPr/>
      </p:nvGrpSpPr>
      <p:grpSpPr>
        <a:xfrm>
          <a:off x="0" y="0"/>
          <a:ext cx="0" cy="0"/>
          <a:chOff x="0" y="0"/>
          <a:chExt cx="0" cy="0"/>
        </a:xfrm>
      </p:grpSpPr>
      <p:pic>
        <p:nvPicPr>
          <p:cNvPr id="3" name="Picture 12" descr="ibm_white_logo_300dpi"/>
          <p:cNvPicPr>
            <a:picLocks noChangeAspect="1" noChangeArrowheads="1"/>
          </p:cNvPicPr>
          <p:nvPr/>
        </p:nvPicPr>
        <p:blipFill>
          <a:blip r:embed="rId2">
            <a:clrChange>
              <a:clrFrom>
                <a:srgbClr val="7889FB"/>
              </a:clrFrom>
              <a:clrTo>
                <a:srgbClr val="7889FB">
                  <a:alpha val="0"/>
                </a:srgbClr>
              </a:clrTo>
            </a:clrChange>
            <a:extLst>
              <a:ext uri="{28A0092B-C50C-407E-A947-70E740481C1C}">
                <a14:useLocalDpi xmlns:a14="http://schemas.microsoft.com/office/drawing/2010/main" val="0"/>
              </a:ext>
            </a:extLst>
          </a:blip>
          <a:srcRect r="-8282" b="-32936"/>
          <a:stretch>
            <a:fillRect/>
          </a:stretch>
        </p:blipFill>
        <p:spPr bwMode="invGray">
          <a:xfrm>
            <a:off x="1970617" y="441330"/>
            <a:ext cx="1549400" cy="531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90408" name="Rectangle 8"/>
          <p:cNvSpPr>
            <a:spLocks noGrp="1" noChangeArrowheads="1"/>
          </p:cNvSpPr>
          <p:nvPr>
            <p:ph type="subTitle" idx="1"/>
          </p:nvPr>
        </p:nvSpPr>
        <p:spPr bwMode="black">
          <a:xfrm>
            <a:off x="1615017" y="3773493"/>
            <a:ext cx="8534400" cy="998537"/>
          </a:xfrm>
        </p:spPr>
        <p:txBody>
          <a:bodyPr/>
          <a:lstStyle>
            <a:lvl1pPr marL="0" indent="0">
              <a:lnSpc>
                <a:spcPct val="90000"/>
              </a:lnSpc>
              <a:spcBef>
                <a:spcPct val="0"/>
              </a:spcBef>
              <a:spcAft>
                <a:spcPct val="0"/>
              </a:spcAft>
              <a:buFont typeface="Wingdings" pitchFamily="2" charset="2"/>
              <a:buNone/>
              <a:defRPr b="1">
                <a:latin typeface="Cambria Math" panose="02040503050406030204" pitchFamily="18" charset="0"/>
                <a:ea typeface="Cambria Math" panose="02040503050406030204" pitchFamily="18" charset="0"/>
              </a:defRPr>
            </a:lvl1pPr>
          </a:lstStyle>
          <a:p>
            <a:r>
              <a:rPr lang="en-US"/>
              <a:t>Click to edit Master subtitle style</a:t>
            </a:r>
          </a:p>
        </p:txBody>
      </p:sp>
    </p:spTree>
    <p:extLst>
      <p:ext uri="{BB962C8B-B14F-4D97-AF65-F5344CB8AC3E}">
        <p14:creationId xmlns:p14="http://schemas.microsoft.com/office/powerpoint/2010/main" val="673687022"/>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622303" y="595315"/>
            <a:ext cx="11569700" cy="535531"/>
          </a:xfrm>
        </p:spPr>
        <p:txBody>
          <a:bodyPr/>
          <a:lstStyle>
            <a:lvl1pPr>
              <a:defRPr>
                <a:latin typeface="Cambria Math" panose="02040503050406030204" pitchFamily="18" charset="0"/>
                <a:ea typeface="Cambria Math" panose="02040503050406030204" pitchFamily="18" charset="0"/>
              </a:defRPr>
            </a:lvl1pPr>
          </a:lstStyle>
          <a:p>
            <a:r>
              <a:rPr lang="en-US"/>
              <a:t>Click to edit Master title style</a:t>
            </a:r>
          </a:p>
        </p:txBody>
      </p:sp>
      <p:sp>
        <p:nvSpPr>
          <p:cNvPr id="3" name="Table Placeholder 2"/>
          <p:cNvSpPr>
            <a:spLocks noGrp="1"/>
          </p:cNvSpPr>
          <p:nvPr>
            <p:ph type="tbl" idx="1"/>
          </p:nvPr>
        </p:nvSpPr>
        <p:spPr>
          <a:xfrm>
            <a:off x="914404" y="1414468"/>
            <a:ext cx="10367433" cy="3902075"/>
          </a:xfrm>
        </p:spPr>
        <p:txBody>
          <a:bodyPr/>
          <a:lstStyle>
            <a:lvl1pPr>
              <a:defRPr>
                <a:latin typeface="Cambria Math" panose="02040503050406030204" pitchFamily="18" charset="0"/>
                <a:ea typeface="Cambria Math" panose="02040503050406030204" pitchFamily="18" charset="0"/>
              </a:defRPr>
            </a:lvl1pPr>
          </a:lstStyle>
          <a:p>
            <a:pPr lvl="0"/>
            <a:r>
              <a:rPr lang="en-US" noProof="0"/>
              <a:t>Click icon to add table</a:t>
            </a:r>
          </a:p>
        </p:txBody>
      </p:sp>
      <p:sp>
        <p:nvSpPr>
          <p:cNvPr id="4" name="Slide Number Placeholder 3"/>
          <p:cNvSpPr>
            <a:spLocks noGrp="1"/>
          </p:cNvSpPr>
          <p:nvPr>
            <p:ph type="sldNum" sz="quarter" idx="10"/>
          </p:nvPr>
        </p:nvSpPr>
        <p:spPr/>
        <p:txBody>
          <a:bodyPr/>
          <a:lstStyle/>
          <a:p>
            <a:fld id="{1D0A0CEC-052A-4460-AC6B-267A510703FB}" type="slidenum">
              <a:rPr lang="en-US" smtClean="0"/>
              <a:t>‹#›</a:t>
            </a:fld>
            <a:endParaRPr lang="en-US"/>
          </a:p>
        </p:txBody>
      </p:sp>
    </p:spTree>
    <p:extLst>
      <p:ext uri="{BB962C8B-B14F-4D97-AF65-F5344CB8AC3E}">
        <p14:creationId xmlns:p14="http://schemas.microsoft.com/office/powerpoint/2010/main" val="2987703158"/>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22303" y="595315"/>
            <a:ext cx="11569700" cy="535531"/>
          </a:xfrm>
        </p:spPr>
        <p:txBody>
          <a:bodyPr/>
          <a:lstStyle>
            <a:lvl1pPr>
              <a:defRPr>
                <a:latin typeface="Cambria Math" panose="02040503050406030204" pitchFamily="18" charset="0"/>
                <a:ea typeface="Cambria Math" panose="02040503050406030204" pitchFamily="18" charset="0"/>
              </a:defRPr>
            </a:lvl1pPr>
          </a:lstStyle>
          <a:p>
            <a:r>
              <a:rPr lang="en-US"/>
              <a:t>Click to edit Master title style</a:t>
            </a:r>
          </a:p>
        </p:txBody>
      </p:sp>
      <p:sp>
        <p:nvSpPr>
          <p:cNvPr id="3" name="Text Placeholder 2"/>
          <p:cNvSpPr>
            <a:spLocks noGrp="1"/>
          </p:cNvSpPr>
          <p:nvPr>
            <p:ph type="body" sz="half" idx="1"/>
          </p:nvPr>
        </p:nvSpPr>
        <p:spPr>
          <a:xfrm>
            <a:off x="914400" y="1414468"/>
            <a:ext cx="5082117" cy="3902075"/>
          </a:xfrm>
        </p:spPr>
        <p:txBody>
          <a:bodyPr/>
          <a:lstStyle>
            <a:lvl1pPr>
              <a:defRPr>
                <a:latin typeface="Cambria Math" panose="02040503050406030204" pitchFamily="18" charset="0"/>
                <a:ea typeface="Cambria Math" panose="02040503050406030204" pitchFamily="18" charset="0"/>
              </a:defRPr>
            </a:lvl1pPr>
            <a:lvl2pPr>
              <a:defRPr>
                <a:latin typeface="Cambria Math" panose="02040503050406030204" pitchFamily="18" charset="0"/>
                <a:ea typeface="Cambria Math" panose="02040503050406030204" pitchFamily="18" charset="0"/>
              </a:defRPr>
            </a:lvl2pPr>
            <a:lvl3pPr>
              <a:defRPr>
                <a:latin typeface="Cambria Math" panose="02040503050406030204" pitchFamily="18" charset="0"/>
                <a:ea typeface="Cambria Math" panose="02040503050406030204" pitchFamily="18" charset="0"/>
              </a:defRPr>
            </a:lvl3pPr>
            <a:lvl4pPr>
              <a:defRPr>
                <a:latin typeface="Cambria Math" panose="02040503050406030204" pitchFamily="18" charset="0"/>
                <a:ea typeface="Cambria Math" panose="02040503050406030204" pitchFamily="18" charset="0"/>
              </a:defRPr>
            </a:lvl4pPr>
            <a:lvl5pPr>
              <a:defRPr>
                <a:latin typeface="Cambria Math" panose="02040503050406030204" pitchFamily="18" charset="0"/>
                <a:ea typeface="Cambria Math" panose="02040503050406030204" pitchFamily="18"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9718" y="1414468"/>
            <a:ext cx="5082116" cy="3902075"/>
          </a:xfrm>
        </p:spPr>
        <p:txBody>
          <a:bodyPr/>
          <a:lstStyle>
            <a:lvl1pPr>
              <a:defRPr>
                <a:latin typeface="Cambria Math" panose="02040503050406030204" pitchFamily="18" charset="0"/>
                <a:ea typeface="Cambria Math" panose="02040503050406030204" pitchFamily="18" charset="0"/>
              </a:defRPr>
            </a:lvl1pPr>
            <a:lvl2pPr>
              <a:defRPr>
                <a:latin typeface="Cambria Math" panose="02040503050406030204" pitchFamily="18" charset="0"/>
                <a:ea typeface="Cambria Math" panose="02040503050406030204" pitchFamily="18" charset="0"/>
              </a:defRPr>
            </a:lvl2pPr>
            <a:lvl3pPr>
              <a:defRPr>
                <a:latin typeface="Cambria Math" panose="02040503050406030204" pitchFamily="18" charset="0"/>
                <a:ea typeface="Cambria Math" panose="02040503050406030204" pitchFamily="18" charset="0"/>
              </a:defRPr>
            </a:lvl3pPr>
            <a:lvl4pPr>
              <a:defRPr>
                <a:latin typeface="Cambria Math" panose="02040503050406030204" pitchFamily="18" charset="0"/>
                <a:ea typeface="Cambria Math" panose="02040503050406030204" pitchFamily="18" charset="0"/>
              </a:defRPr>
            </a:lvl4pPr>
            <a:lvl5pPr>
              <a:defRPr>
                <a:latin typeface="Cambria Math" panose="02040503050406030204" pitchFamily="18" charset="0"/>
                <a:ea typeface="Cambria Math" panose="02040503050406030204" pitchFamily="18"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9"/>
          <p:cNvSpPr>
            <a:spLocks noGrp="1" noChangeArrowheads="1"/>
          </p:cNvSpPr>
          <p:nvPr>
            <p:ph type="sldNum" sz="quarter" idx="10"/>
          </p:nvPr>
        </p:nvSpPr>
        <p:spPr>
          <a:xfrm>
            <a:off x="11104033" y="6529388"/>
            <a:ext cx="897467" cy="153888"/>
          </a:xfrm>
          <a:prstGeom prst="rect">
            <a:avLst/>
          </a:prstGeom>
          <a:ln/>
        </p:spPr>
        <p:txBody>
          <a:bodyPr/>
          <a:lstStyle>
            <a:lvl1pPr>
              <a:defRPr>
                <a:latin typeface="Cambria Math" panose="02040503050406030204" pitchFamily="18" charset="0"/>
                <a:ea typeface="Cambria Math" panose="02040503050406030204" pitchFamily="18" charset="0"/>
              </a:defRPr>
            </a:lvl1pPr>
          </a:lstStyle>
          <a:p>
            <a:fld id="{00205C64-11E4-4DEE-A97F-0349ED8D67DF}" type="slidenum">
              <a:rPr lang="en-US" altLang="en-US" smtClean="0"/>
              <a:pPr/>
              <a:t>‹#›</a:t>
            </a:fld>
            <a:endParaRPr lang="en-US" altLang="en-US"/>
          </a:p>
        </p:txBody>
      </p:sp>
    </p:spTree>
    <p:extLst>
      <p:ext uri="{BB962C8B-B14F-4D97-AF65-F5344CB8AC3E}">
        <p14:creationId xmlns:p14="http://schemas.microsoft.com/office/powerpoint/2010/main" val="4212006770"/>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txAndTwoObj">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22303" y="595315"/>
            <a:ext cx="11569700" cy="535531"/>
          </a:xfrm>
        </p:spPr>
        <p:txBody>
          <a:bodyPr/>
          <a:lstStyle>
            <a:lvl1pPr>
              <a:defRPr>
                <a:solidFill>
                  <a:schemeClr val="tx1"/>
                </a:solidFill>
                <a:latin typeface="Calibri" panose="020F0502020204030204" pitchFamily="34" charset="0"/>
                <a:ea typeface="Cambria Math" panose="02040503050406030204" pitchFamily="18" charset="0"/>
              </a:defRPr>
            </a:lvl1pPr>
          </a:lstStyle>
          <a:p>
            <a:r>
              <a:rPr lang="en-US"/>
              <a:t>Click to edit Master title style</a:t>
            </a:r>
          </a:p>
        </p:txBody>
      </p:sp>
      <p:sp>
        <p:nvSpPr>
          <p:cNvPr id="3" name="Text Placeholder 2"/>
          <p:cNvSpPr>
            <a:spLocks noGrp="1"/>
          </p:cNvSpPr>
          <p:nvPr>
            <p:ph type="body" sz="half" idx="1"/>
          </p:nvPr>
        </p:nvSpPr>
        <p:spPr>
          <a:xfrm>
            <a:off x="914400" y="1414468"/>
            <a:ext cx="5082117" cy="3902075"/>
          </a:xfrm>
        </p:spPr>
        <p:txBody>
          <a:bodyPr/>
          <a:lstStyle>
            <a:lvl1pPr>
              <a:defRPr>
                <a:solidFill>
                  <a:schemeClr val="tx1"/>
                </a:solidFill>
                <a:latin typeface="Calibri" panose="020F0502020204030204" pitchFamily="34" charset="0"/>
                <a:ea typeface="Cambria Math" panose="02040503050406030204" pitchFamily="18" charset="0"/>
              </a:defRPr>
            </a:lvl1pPr>
            <a:lvl2pPr>
              <a:defRPr>
                <a:solidFill>
                  <a:schemeClr val="tx1"/>
                </a:solidFill>
                <a:latin typeface="Calibri" panose="020F0502020204030204" pitchFamily="34" charset="0"/>
                <a:ea typeface="Cambria Math" panose="02040503050406030204" pitchFamily="18" charset="0"/>
              </a:defRPr>
            </a:lvl2pPr>
            <a:lvl3pPr>
              <a:defRPr>
                <a:solidFill>
                  <a:schemeClr val="tx1"/>
                </a:solidFill>
                <a:latin typeface="Calibri" panose="020F0502020204030204" pitchFamily="34" charset="0"/>
                <a:ea typeface="Cambria Math" panose="02040503050406030204" pitchFamily="18" charset="0"/>
              </a:defRPr>
            </a:lvl3pPr>
            <a:lvl4pPr>
              <a:defRPr>
                <a:solidFill>
                  <a:schemeClr val="tx1"/>
                </a:solidFill>
                <a:latin typeface="Calibri" panose="020F0502020204030204" pitchFamily="34" charset="0"/>
                <a:ea typeface="Cambria Math" panose="02040503050406030204" pitchFamily="18" charset="0"/>
              </a:defRPr>
            </a:lvl4pPr>
            <a:lvl5pPr>
              <a:defRPr>
                <a:solidFill>
                  <a:schemeClr val="tx1"/>
                </a:solidFill>
                <a:latin typeface="Calibri" panose="020F0502020204030204" pitchFamily="34" charset="0"/>
                <a:ea typeface="Cambria Math" panose="02040503050406030204" pitchFamily="18"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9718" y="1414468"/>
            <a:ext cx="5082116" cy="1874837"/>
          </a:xfrm>
        </p:spPr>
        <p:txBody>
          <a:bodyPr/>
          <a:lstStyle>
            <a:lvl1pPr>
              <a:defRPr>
                <a:solidFill>
                  <a:schemeClr val="tx1"/>
                </a:solidFill>
                <a:latin typeface="Calibri" panose="020F0502020204030204" pitchFamily="34" charset="0"/>
                <a:ea typeface="Cambria Math" panose="02040503050406030204" pitchFamily="18" charset="0"/>
              </a:defRPr>
            </a:lvl1pPr>
            <a:lvl2pPr>
              <a:defRPr>
                <a:solidFill>
                  <a:schemeClr val="tx1"/>
                </a:solidFill>
                <a:latin typeface="Calibri" panose="020F0502020204030204" pitchFamily="34" charset="0"/>
                <a:ea typeface="Cambria Math" panose="02040503050406030204" pitchFamily="18" charset="0"/>
              </a:defRPr>
            </a:lvl2pPr>
            <a:lvl3pPr>
              <a:defRPr>
                <a:solidFill>
                  <a:schemeClr val="tx1"/>
                </a:solidFill>
                <a:latin typeface="Calibri" panose="020F0502020204030204" pitchFamily="34" charset="0"/>
                <a:ea typeface="Cambria Math" panose="02040503050406030204" pitchFamily="18" charset="0"/>
              </a:defRPr>
            </a:lvl3pPr>
            <a:lvl4pPr>
              <a:defRPr>
                <a:solidFill>
                  <a:schemeClr val="tx1"/>
                </a:solidFill>
                <a:latin typeface="Calibri" panose="020F0502020204030204" pitchFamily="34" charset="0"/>
                <a:ea typeface="Cambria Math" panose="02040503050406030204" pitchFamily="18" charset="0"/>
              </a:defRPr>
            </a:lvl4pPr>
            <a:lvl5pPr>
              <a:defRPr>
                <a:solidFill>
                  <a:schemeClr val="tx1"/>
                </a:solidFill>
                <a:latin typeface="Calibri" panose="020F0502020204030204" pitchFamily="34" charset="0"/>
                <a:ea typeface="Cambria Math" panose="02040503050406030204" pitchFamily="18"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9718" y="3441700"/>
            <a:ext cx="5082116" cy="1874838"/>
          </a:xfrm>
        </p:spPr>
        <p:txBody>
          <a:bodyPr/>
          <a:lstStyle>
            <a:lvl1pPr>
              <a:defRPr>
                <a:solidFill>
                  <a:schemeClr val="tx1"/>
                </a:solidFill>
                <a:latin typeface="Calibri" panose="020F0502020204030204" pitchFamily="34" charset="0"/>
                <a:ea typeface="Cambria Math" panose="02040503050406030204" pitchFamily="18" charset="0"/>
              </a:defRPr>
            </a:lvl1pPr>
            <a:lvl2pPr>
              <a:defRPr>
                <a:solidFill>
                  <a:schemeClr val="tx1"/>
                </a:solidFill>
                <a:latin typeface="Calibri" panose="020F0502020204030204" pitchFamily="34" charset="0"/>
                <a:ea typeface="Cambria Math" panose="02040503050406030204" pitchFamily="18" charset="0"/>
              </a:defRPr>
            </a:lvl2pPr>
            <a:lvl3pPr>
              <a:defRPr>
                <a:solidFill>
                  <a:schemeClr val="tx1"/>
                </a:solidFill>
                <a:latin typeface="Calibri" panose="020F0502020204030204" pitchFamily="34" charset="0"/>
                <a:ea typeface="Cambria Math" panose="02040503050406030204" pitchFamily="18" charset="0"/>
              </a:defRPr>
            </a:lvl3pPr>
            <a:lvl4pPr>
              <a:defRPr>
                <a:solidFill>
                  <a:schemeClr val="tx1"/>
                </a:solidFill>
                <a:latin typeface="Calibri" panose="020F0502020204030204" pitchFamily="34" charset="0"/>
                <a:ea typeface="Cambria Math" panose="02040503050406030204" pitchFamily="18" charset="0"/>
              </a:defRPr>
            </a:lvl4pPr>
            <a:lvl5pPr>
              <a:defRPr>
                <a:solidFill>
                  <a:schemeClr val="tx1"/>
                </a:solidFill>
                <a:latin typeface="Calibri" panose="020F0502020204030204" pitchFamily="34" charset="0"/>
                <a:ea typeface="Cambria Math" panose="02040503050406030204" pitchFamily="18"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9"/>
          <p:cNvSpPr>
            <a:spLocks noGrp="1" noChangeArrowheads="1"/>
          </p:cNvSpPr>
          <p:nvPr>
            <p:ph type="sldNum" sz="quarter" idx="10"/>
          </p:nvPr>
        </p:nvSpPr>
        <p:spPr>
          <a:xfrm>
            <a:off x="11104033" y="6529388"/>
            <a:ext cx="897467" cy="153888"/>
          </a:xfrm>
          <a:prstGeom prst="rect">
            <a:avLst/>
          </a:prstGeom>
          <a:ln/>
        </p:spPr>
        <p:txBody>
          <a:bodyPr/>
          <a:lstStyle>
            <a:lvl1pPr>
              <a:defRPr>
                <a:solidFill>
                  <a:schemeClr val="tx1"/>
                </a:solidFill>
                <a:latin typeface="Calibri" panose="020F0502020204030204" pitchFamily="34" charset="0"/>
                <a:ea typeface="Cambria Math" panose="02040503050406030204" pitchFamily="18" charset="0"/>
              </a:defRPr>
            </a:lvl1pPr>
          </a:lstStyle>
          <a:p>
            <a:fld id="{6DA5D3F5-26E0-4A3F-BBFB-03A136D292BC}" type="slidenum">
              <a:rPr lang="en-US" altLang="en-US" smtClean="0"/>
              <a:pPr/>
              <a:t>‹#›</a:t>
            </a:fld>
            <a:endParaRPr lang="en-US" altLang="en-US"/>
          </a:p>
        </p:txBody>
      </p:sp>
    </p:spTree>
    <p:extLst>
      <p:ext uri="{BB962C8B-B14F-4D97-AF65-F5344CB8AC3E}">
        <p14:creationId xmlns:p14="http://schemas.microsoft.com/office/powerpoint/2010/main" val="3799793956"/>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userDrawn="1">
  <p:cSld name="Figure + Caption">
    <p:spTree>
      <p:nvGrpSpPr>
        <p:cNvPr id="1" name=""/>
        <p:cNvGrpSpPr/>
        <p:nvPr/>
      </p:nvGrpSpPr>
      <p:grpSpPr>
        <a:xfrm>
          <a:off x="0" y="0"/>
          <a:ext cx="0" cy="0"/>
          <a:chOff x="0" y="0"/>
          <a:chExt cx="0" cy="0"/>
        </a:xfrm>
      </p:grpSpPr>
      <p:sp>
        <p:nvSpPr>
          <p:cNvPr id="8" name="Title 7"/>
          <p:cNvSpPr>
            <a:spLocks noGrp="1"/>
          </p:cNvSpPr>
          <p:nvPr>
            <p:ph type="title" hasCustomPrompt="1"/>
          </p:nvPr>
        </p:nvSpPr>
        <p:spPr>
          <a:xfrm>
            <a:off x="609600" y="228600"/>
            <a:ext cx="10972800" cy="563231"/>
          </a:xfrm>
        </p:spPr>
        <p:txBody>
          <a:bodyPr anchor="t"/>
          <a:lstStyle>
            <a:lvl1pPr>
              <a:defRPr sz="3400">
                <a:solidFill>
                  <a:srgbClr val="007FA3"/>
                </a:solidFill>
              </a:defRPr>
            </a:lvl1pPr>
          </a:lstStyle>
          <a:p>
            <a:r>
              <a:rPr lang="en-US" dirty="0"/>
              <a:t>Click to add figure number and title</a:t>
            </a:r>
          </a:p>
        </p:txBody>
      </p:sp>
      <p:sp>
        <p:nvSpPr>
          <p:cNvPr id="10" name="Text Placeholder 9"/>
          <p:cNvSpPr>
            <a:spLocks noGrp="1"/>
          </p:cNvSpPr>
          <p:nvPr>
            <p:ph type="body" sz="quarter" idx="13" hasCustomPrompt="1"/>
          </p:nvPr>
        </p:nvSpPr>
        <p:spPr>
          <a:xfrm>
            <a:off x="609600" y="5368160"/>
            <a:ext cx="10972800" cy="916856"/>
          </a:xfrm>
        </p:spPr>
        <p:txBody>
          <a:bodyPr anchor="b"/>
          <a:lstStyle>
            <a:lvl1pPr marL="0" indent="0">
              <a:spcBef>
                <a:spcPts val="0"/>
              </a:spcBef>
              <a:buNone/>
              <a:defRPr sz="800"/>
            </a:lvl1pPr>
            <a:lvl2pPr marL="0" indent="0">
              <a:spcBef>
                <a:spcPts val="0"/>
              </a:spcBef>
              <a:buNone/>
              <a:defRPr sz="1600"/>
            </a:lvl2pPr>
            <a:lvl3pPr marL="0" indent="0">
              <a:spcBef>
                <a:spcPts val="0"/>
              </a:spcBef>
              <a:buNone/>
              <a:defRPr sz="1600"/>
            </a:lvl3pPr>
            <a:lvl4pPr marL="0" indent="0">
              <a:spcBef>
                <a:spcPts val="0"/>
              </a:spcBef>
              <a:buNone/>
              <a:defRPr sz="1600"/>
            </a:lvl4pPr>
            <a:lvl5pPr marL="0" indent="0">
              <a:spcBef>
                <a:spcPts val="0"/>
              </a:spcBef>
              <a:buNone/>
              <a:defRPr sz="1600"/>
            </a:lvl5pPr>
            <a:lvl6pPr marL="0" indent="0">
              <a:spcBef>
                <a:spcPts val="0"/>
              </a:spcBef>
              <a:buNone/>
              <a:defRPr sz="1600"/>
            </a:lvl6pPr>
            <a:lvl7pPr marL="0" indent="0">
              <a:spcBef>
                <a:spcPts val="0"/>
              </a:spcBef>
              <a:buNone/>
              <a:defRPr sz="1600"/>
            </a:lvl7pPr>
            <a:lvl8pPr marL="0" indent="0">
              <a:spcBef>
                <a:spcPts val="0"/>
              </a:spcBef>
              <a:buNone/>
              <a:defRPr sz="1600"/>
            </a:lvl8pPr>
            <a:lvl9pPr marL="0" indent="0">
              <a:spcBef>
                <a:spcPts val="0"/>
              </a:spcBef>
              <a:buNone/>
              <a:defRPr sz="1600"/>
            </a:lvl9pPr>
          </a:lstStyle>
          <a:p>
            <a:pPr lvl="0"/>
            <a:r>
              <a:rPr lang="en-US" dirty="0"/>
              <a:t>Click to add caption</a:t>
            </a:r>
          </a:p>
        </p:txBody>
      </p:sp>
      <p:sp>
        <p:nvSpPr>
          <p:cNvPr id="11" name="Footer Placeholder 2"/>
          <p:cNvSpPr>
            <a:spLocks noGrp="1"/>
          </p:cNvSpPr>
          <p:nvPr>
            <p:ph type="ftr" sz="quarter" idx="11"/>
          </p:nvPr>
        </p:nvSpPr>
        <p:spPr>
          <a:xfrm>
            <a:off x="125292" y="6172201"/>
            <a:ext cx="11460480" cy="235463"/>
          </a:xfrm>
        </p:spPr>
        <p:txBody>
          <a:bodyPr/>
          <a:lstStyle/>
          <a:p>
            <a:endParaRPr lang="en-US" dirty="0"/>
          </a:p>
        </p:txBody>
      </p:sp>
      <p:sp>
        <p:nvSpPr>
          <p:cNvPr id="2" name="Date Placeholder 1"/>
          <p:cNvSpPr>
            <a:spLocks noGrp="1"/>
          </p:cNvSpPr>
          <p:nvPr>
            <p:ph type="dt" sz="half" idx="10"/>
          </p:nvPr>
        </p:nvSpPr>
        <p:spPr/>
        <p:txBody>
          <a:bodyPr/>
          <a:lstStyle>
            <a:lvl1pPr>
              <a:defRPr>
                <a:solidFill>
                  <a:schemeClr val="tx1"/>
                </a:solidFill>
              </a:defRPr>
            </a:lvl1pPr>
          </a:lstStyle>
          <a:p>
            <a:endParaRPr lang="en-US" dirty="0"/>
          </a:p>
        </p:txBody>
      </p:sp>
      <p:sp>
        <p:nvSpPr>
          <p:cNvPr id="4" name="Slide Number Placeholder 3"/>
          <p:cNvSpPr>
            <a:spLocks noGrp="1"/>
          </p:cNvSpPr>
          <p:nvPr>
            <p:ph type="sldNum" sz="quarter" idx="12"/>
          </p:nvPr>
        </p:nvSpPr>
        <p:spPr/>
        <p:txBody>
          <a:bodyPr/>
          <a:lstStyle>
            <a:lvl1pPr>
              <a:defRPr>
                <a:solidFill>
                  <a:schemeClr val="tx1"/>
                </a:solidFill>
              </a:defRPr>
            </a:lvl1pPr>
          </a:lstStyle>
          <a:p>
            <a:fld id="{200B2350-5261-4F5C-9DF5-EF0D264FC8D2}" type="slidenum">
              <a:rPr lang="en-US" smtClean="0"/>
              <a:pPr/>
              <a:t>‹#›</a:t>
            </a:fld>
            <a:endParaRPr lang="en-US" dirty="0"/>
          </a:p>
        </p:txBody>
      </p:sp>
      <p:pic>
        <p:nvPicPr>
          <p:cNvPr id="7" name="Picture 6" descr="Pearson Logo"/>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67213" y="6376790"/>
            <a:ext cx="1224000" cy="279915"/>
          </a:xfrm>
          <a:prstGeom prst="rect">
            <a:avLst/>
          </a:prstGeom>
        </p:spPr>
      </p:pic>
      <p:sp>
        <p:nvSpPr>
          <p:cNvPr id="9" name="TextBox 8"/>
          <p:cNvSpPr txBox="1"/>
          <p:nvPr userDrawn="1"/>
        </p:nvSpPr>
        <p:spPr>
          <a:xfrm>
            <a:off x="2133600" y="6429346"/>
            <a:ext cx="9550400" cy="200055"/>
          </a:xfrm>
          <a:prstGeom prst="rect">
            <a:avLst/>
          </a:prstGeom>
          <a:noFill/>
        </p:spPr>
        <p:txBody>
          <a:bodyPr wrap="square" rtlCol="0">
            <a:spAutoFit/>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altLang="en-US" sz="700" b="1" dirty="0">
                <a:ea typeface="Verdana" panose="020B0604030504040204" pitchFamily="34" charset="0"/>
                <a:cs typeface="Verdana" panose="020B0604030504040204" pitchFamily="34" charset="0"/>
              </a:rPr>
              <a:t>Copyright © </a:t>
            </a:r>
            <a:r>
              <a:rPr lang="en-US" altLang="en-US" sz="700" b="1" dirty="0" smtClean="0">
                <a:ea typeface="Verdana" panose="020B0604030504040204" pitchFamily="34" charset="0"/>
                <a:cs typeface="Verdana" panose="020B0604030504040204" pitchFamily="34" charset="0"/>
              </a:rPr>
              <a:t>2018, 2017, 2016 </a:t>
            </a:r>
            <a:r>
              <a:rPr lang="en-US" altLang="en-US" sz="700" b="1" dirty="0">
                <a:ea typeface="Verdana" panose="020B0604030504040204" pitchFamily="34" charset="0"/>
                <a:cs typeface="Verdana" panose="020B0604030504040204" pitchFamily="34" charset="0"/>
              </a:rPr>
              <a:t>Pearson Education, Inc. All Rights Reserved</a:t>
            </a:r>
          </a:p>
        </p:txBody>
      </p:sp>
    </p:spTree>
    <p:extLst>
      <p:ext uri="{BB962C8B-B14F-4D97-AF65-F5344CB8AC3E}">
        <p14:creationId xmlns:p14="http://schemas.microsoft.com/office/powerpoint/2010/main" val="176586086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Learning Objective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lvl1pPr marL="118872" indent="-118872">
              <a:buClr>
                <a:srgbClr val="007FA3"/>
              </a:buClr>
              <a:buSzPct val="25000"/>
              <a:defRPr sz="1600"/>
            </a:lvl1pPr>
            <a:lvl2pPr marL="569913" indent="-285750">
              <a:buClr>
                <a:srgbClr val="007FA3"/>
              </a:buClr>
              <a:defRPr sz="1600"/>
            </a:lvl2pPr>
            <a:lvl3pPr>
              <a:buClr>
                <a:srgbClr val="007FA3"/>
              </a:buClr>
              <a:defRPr sz="1600"/>
            </a:lvl3pPr>
            <a:lvl4pPr>
              <a:buClr>
                <a:srgbClr val="007FA3"/>
              </a:buClr>
              <a:defRPr sz="1600"/>
            </a:lvl4pPr>
            <a:lvl5pPr>
              <a:buClr>
                <a:srgbClr val="007FA3"/>
              </a:buClr>
              <a:defRPr sz="1600"/>
            </a:lvl5pPr>
            <a:lvl6pPr>
              <a:buClr>
                <a:srgbClr val="007FA3"/>
              </a:buClr>
              <a:defRPr sz="1600"/>
            </a:lvl6pPr>
            <a:lvl7pPr>
              <a:buClr>
                <a:srgbClr val="007FA3"/>
              </a:buClr>
              <a:defRPr sz="1600"/>
            </a:lvl7pPr>
            <a:lvl8pPr>
              <a:buClr>
                <a:srgbClr val="007FA3"/>
              </a:buClr>
              <a:defRPr sz="1600"/>
            </a:lvl8pPr>
            <a:lvl9pPr>
              <a:buClr>
                <a:srgbClr val="007FA3"/>
              </a:buCl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a:t>
            </a:r>
          </a:p>
          <a:p>
            <a:pPr lvl="6"/>
            <a:r>
              <a:rPr lang="en-US" dirty="0"/>
              <a:t>Seventh</a:t>
            </a:r>
          </a:p>
          <a:p>
            <a:pPr lvl="7"/>
            <a:r>
              <a:rPr lang="en-US" dirty="0"/>
              <a:t>Eighth</a:t>
            </a:r>
          </a:p>
          <a:p>
            <a:pPr lvl="8"/>
            <a:r>
              <a:rPr lang="en-US" dirty="0"/>
              <a:t>Ninth</a:t>
            </a:r>
          </a:p>
        </p:txBody>
      </p:sp>
      <p:sp>
        <p:nvSpPr>
          <p:cNvPr id="10" name="Footer Placeholder 4"/>
          <p:cNvSpPr>
            <a:spLocks noGrp="1"/>
          </p:cNvSpPr>
          <p:nvPr>
            <p:ph type="ftr" sz="quarter" idx="11"/>
          </p:nvPr>
        </p:nvSpPr>
        <p:spPr>
          <a:xfrm>
            <a:off x="125292" y="6172201"/>
            <a:ext cx="11460480" cy="235463"/>
          </a:xfrm>
        </p:spPr>
        <p:txBody>
          <a:bodyPr/>
          <a:lstStyle/>
          <a:p>
            <a:endParaRPr lang="en-US" dirty="0"/>
          </a:p>
        </p:txBody>
      </p:sp>
      <p:sp>
        <p:nvSpPr>
          <p:cNvPr id="4" name="Date Placeholder 3"/>
          <p:cNvSpPr>
            <a:spLocks noGrp="1"/>
          </p:cNvSpPr>
          <p:nvPr>
            <p:ph type="dt" sz="half" idx="10"/>
          </p:nvPr>
        </p:nvSpPr>
        <p:spPr/>
        <p:txBody>
          <a:bodyPr/>
          <a:lstStyle/>
          <a:p>
            <a:fld id="{A9DF6EFB-3F44-496C-A842-1E0B3D3B975A}" type="datetimeFigureOut">
              <a:rPr lang="en-US" smtClean="0"/>
              <a:t>8/18/2019</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t>‹#›</a:t>
            </a:fld>
            <a:endParaRPr lang="en-US" dirty="0"/>
          </a:p>
        </p:txBody>
      </p:sp>
    </p:spTree>
    <p:extLst>
      <p:ext uri="{BB962C8B-B14F-4D97-AF65-F5344CB8AC3E}">
        <p14:creationId xmlns:p14="http://schemas.microsoft.com/office/powerpoint/2010/main" val="32032773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3.jpe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1029" name="Picture 5" descr="ibm_light_gray_logo_300dpi"/>
          <p:cNvPicPr>
            <a:picLocks noChangeAspect="1" noChangeArrowheads="1"/>
          </p:cNvPicPr>
          <p:nvPr/>
        </p:nvPicPr>
        <p:blipFill>
          <a:blip r:embed="rId19">
            <a:clrChange>
              <a:clrFrom>
                <a:srgbClr val="7889FB"/>
              </a:clrFrom>
              <a:clrTo>
                <a:srgbClr val="7889FB">
                  <a:alpha val="0"/>
                </a:srgbClr>
              </a:clrTo>
            </a:clrChange>
            <a:lum bright="100000" contrast="100000"/>
            <a:extLst>
              <a:ext uri="{28A0092B-C50C-407E-A947-70E740481C1C}">
                <a14:useLocalDpi xmlns:a14="http://schemas.microsoft.com/office/drawing/2010/main" val="0"/>
              </a:ext>
            </a:extLst>
          </a:blip>
          <a:srcRect r="6470"/>
          <a:stretch>
            <a:fillRect/>
          </a:stretch>
        </p:blipFill>
        <p:spPr bwMode="invGray">
          <a:xfrm>
            <a:off x="11161188" y="100013"/>
            <a:ext cx="831849"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1030" name="Rectangle 6"/>
          <p:cNvSpPr>
            <a:spLocks noGrp="1" noChangeArrowheads="1"/>
          </p:cNvSpPr>
          <p:nvPr>
            <p:ph type="title"/>
          </p:nvPr>
        </p:nvSpPr>
        <p:spPr bwMode="auto">
          <a:xfrm>
            <a:off x="205319" y="533403"/>
            <a:ext cx="11290300" cy="535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p>
            <a:pPr lvl="0"/>
            <a:r>
              <a:rPr lang="en-US" altLang="en-US" dirty="0"/>
              <a:t>Click to edit Master title style</a:t>
            </a:r>
          </a:p>
        </p:txBody>
      </p:sp>
      <p:sp>
        <p:nvSpPr>
          <p:cNvPr id="1031" name="Rectangle 7"/>
          <p:cNvSpPr>
            <a:spLocks noGrp="1" noChangeArrowheads="1"/>
          </p:cNvSpPr>
          <p:nvPr>
            <p:ph type="body" idx="1"/>
          </p:nvPr>
        </p:nvSpPr>
        <p:spPr bwMode="auto">
          <a:xfrm>
            <a:off x="609603" y="1143000"/>
            <a:ext cx="10902951" cy="5303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dirty="0"/>
              <a:t>Click to edit Master text styles</a:t>
            </a:r>
          </a:p>
          <a:p>
            <a:pPr lvl="1"/>
            <a:r>
              <a:rPr lang="en-US" altLang="en-US" dirty="0"/>
              <a:t>Second level</a:t>
            </a:r>
          </a:p>
          <a:p>
            <a:pPr lvl="2"/>
            <a:r>
              <a:rPr lang="en-US" altLang="en-US" dirty="0"/>
              <a:t>Third level</a:t>
            </a:r>
          </a:p>
          <a:p>
            <a:pPr lvl="3"/>
            <a:r>
              <a:rPr lang="en-US" altLang="en-US" dirty="0"/>
              <a:t>Fourth level</a:t>
            </a:r>
          </a:p>
          <a:p>
            <a:pPr lvl="4"/>
            <a:r>
              <a:rPr lang="en-US" altLang="en-US" dirty="0"/>
              <a:t>Fifth level</a:t>
            </a:r>
          </a:p>
        </p:txBody>
      </p:sp>
      <p:sp>
        <p:nvSpPr>
          <p:cNvPr id="273418" name="Line 10"/>
          <p:cNvSpPr>
            <a:spLocks noChangeShapeType="1"/>
          </p:cNvSpPr>
          <p:nvPr/>
        </p:nvSpPr>
        <p:spPr bwMode="black">
          <a:xfrm>
            <a:off x="1913467" y="195263"/>
            <a:ext cx="0" cy="234950"/>
          </a:xfrm>
          <a:prstGeom prst="line">
            <a:avLst/>
          </a:prstGeom>
          <a:noFill/>
          <a:ln w="9525">
            <a:solidFill>
              <a:srgbClr val="FFFFFF"/>
            </a:solidFill>
            <a:round/>
            <a:headEnd/>
            <a:tailEnd/>
          </a:ln>
          <a:effectLst/>
        </p:spPr>
        <p:txBody>
          <a:bodyPr wrap="none" anchor="ctr"/>
          <a:lstStyle/>
          <a:p>
            <a:pPr algn="ctr" fontAlgn="base">
              <a:lnSpc>
                <a:spcPct val="90000"/>
              </a:lnSpc>
              <a:spcBef>
                <a:spcPct val="0"/>
              </a:spcBef>
              <a:spcAft>
                <a:spcPct val="0"/>
              </a:spcAft>
              <a:buClr>
                <a:srgbClr val="2DB6B3"/>
              </a:buClr>
              <a:buFont typeface="Wingdings" panose="05000000000000000000" pitchFamily="2" charset="2"/>
              <a:buNone/>
              <a:defRPr/>
            </a:pPr>
            <a:endParaRPr lang="en-US" sz="1800" dirty="0">
              <a:solidFill>
                <a:srgbClr val="000000"/>
              </a:solidFill>
              <a:latin typeface="Calibri" panose="020F0502020204030204" pitchFamily="34" charset="0"/>
            </a:endParaRPr>
          </a:p>
        </p:txBody>
      </p:sp>
      <p:sp>
        <p:nvSpPr>
          <p:cNvPr id="17" name="TextBox 16"/>
          <p:cNvSpPr txBox="1"/>
          <p:nvPr userDrawn="1"/>
        </p:nvSpPr>
        <p:spPr>
          <a:xfrm>
            <a:off x="2935926" y="6461968"/>
            <a:ext cx="6250304" cy="369332"/>
          </a:xfrm>
          <a:prstGeom prst="rect">
            <a:avLst/>
          </a:prstGeom>
          <a:solidFill>
            <a:schemeClr val="bg1">
              <a:alpha val="0"/>
            </a:schemeClr>
          </a:solidFill>
        </p:spPr>
        <p:txBody>
          <a:bodyPr wrap="square" rtlCol="0">
            <a:spAutoFit/>
          </a:bodyPr>
          <a:lstStyle/>
          <a:p>
            <a:r>
              <a:rPr lang="en-US" sz="1800" b="1" dirty="0" smtClean="0">
                <a:latin typeface="Calibri" panose="020F0502020204030204" pitchFamily="34" charset="0"/>
                <a:ea typeface="Cambria Math" panose="02040503050406030204" pitchFamily="18" charset="0"/>
              </a:rPr>
              <a:t>ITM 100 – Foundations</a:t>
            </a:r>
            <a:r>
              <a:rPr lang="en-US" sz="1800" b="1" baseline="0" dirty="0" smtClean="0">
                <a:latin typeface="Calibri" panose="020F0502020204030204" pitchFamily="34" charset="0"/>
                <a:ea typeface="Cambria Math" panose="02040503050406030204" pitchFamily="18" charset="0"/>
              </a:rPr>
              <a:t> of Management Information Systems</a:t>
            </a:r>
            <a:endParaRPr lang="en-US" sz="1800" b="1" dirty="0">
              <a:latin typeface="Calibri" panose="020F0502020204030204" pitchFamily="34" charset="0"/>
              <a:ea typeface="Cambria Math" panose="02040503050406030204" pitchFamily="18" charset="0"/>
            </a:endParaRPr>
          </a:p>
        </p:txBody>
      </p:sp>
      <p:sp>
        <p:nvSpPr>
          <p:cNvPr id="2" name="Slide Number Placeholder 1"/>
          <p:cNvSpPr>
            <a:spLocks noGrp="1"/>
          </p:cNvSpPr>
          <p:nvPr>
            <p:ph type="sldNum" sz="quarter" idx="4"/>
          </p:nvPr>
        </p:nvSpPr>
        <p:spPr>
          <a:xfrm>
            <a:off x="8610600" y="6473742"/>
            <a:ext cx="2743200" cy="365125"/>
          </a:xfrm>
          <a:prstGeom prst="rect">
            <a:avLst/>
          </a:prstGeom>
        </p:spPr>
        <p:txBody>
          <a:bodyPr vert="horz" lIns="91440" tIns="45720" rIns="91440" bIns="45720" rtlCol="0" anchor="ctr"/>
          <a:lstStyle>
            <a:lvl1pPr algn="r">
              <a:defRPr sz="1200">
                <a:solidFill>
                  <a:schemeClr val="tx1"/>
                </a:solidFill>
              </a:defRPr>
            </a:lvl1pPr>
          </a:lstStyle>
          <a:p>
            <a:fld id="{0B721F24-6FB2-4E34-A249-DFA5DA3B87E8}" type="slidenum">
              <a:rPr lang="en-US" smtClean="0"/>
              <a:pPr/>
              <a:t>‹#›</a:t>
            </a:fld>
            <a:endParaRPr lang="en-US" dirty="0"/>
          </a:p>
        </p:txBody>
      </p:sp>
      <p:grpSp>
        <p:nvGrpSpPr>
          <p:cNvPr id="9" name="Group 8"/>
          <p:cNvGrpSpPr/>
          <p:nvPr userDrawn="1"/>
        </p:nvGrpSpPr>
        <p:grpSpPr>
          <a:xfrm>
            <a:off x="0" y="-28070"/>
            <a:ext cx="12199422" cy="561473"/>
            <a:chOff x="0" y="-28070"/>
            <a:chExt cx="12199422" cy="561473"/>
          </a:xfrm>
        </p:grpSpPr>
        <p:grpSp>
          <p:nvGrpSpPr>
            <p:cNvPr id="8" name="Group 7"/>
            <p:cNvGrpSpPr/>
            <p:nvPr userDrawn="1"/>
          </p:nvGrpSpPr>
          <p:grpSpPr>
            <a:xfrm>
              <a:off x="8241" y="-28070"/>
              <a:ext cx="12191181" cy="560880"/>
              <a:chOff x="8241" y="-28070"/>
              <a:chExt cx="12191181" cy="560880"/>
            </a:xfrm>
          </p:grpSpPr>
          <p:pic>
            <p:nvPicPr>
              <p:cNvPr id="1026" name="Picture 2" descr="Image result for ted rogers school of management logo"/>
              <p:cNvPicPr>
                <a:picLocks noChangeAspect="1" noChangeArrowheads="1"/>
              </p:cNvPicPr>
              <p:nvPr userDrawn="1"/>
            </p:nvPicPr>
            <p:blipFill>
              <a:blip r:embed="rId20" cstate="print">
                <a:extLst>
                  <a:ext uri="{28A0092B-C50C-407E-A947-70E740481C1C}">
                    <a14:useLocalDpi xmlns:a14="http://schemas.microsoft.com/office/drawing/2010/main" val="0"/>
                  </a:ext>
                </a:extLst>
              </a:blip>
              <a:srcRect/>
              <a:stretch>
                <a:fillRect/>
              </a:stretch>
            </p:blipFill>
            <p:spPr bwMode="auto">
              <a:xfrm>
                <a:off x="11068268" y="-28070"/>
                <a:ext cx="1131154" cy="54774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Image result for ted rogers school of management logo"/>
              <p:cNvPicPr>
                <a:picLocks noChangeAspect="1" noChangeArrowheads="1"/>
              </p:cNvPicPr>
              <p:nvPr userDrawn="1"/>
            </p:nvPicPr>
            <p:blipFill>
              <a:blip r:embed="rId21" cstate="print">
                <a:extLst>
                  <a:ext uri="{28A0092B-C50C-407E-A947-70E740481C1C}">
                    <a14:useLocalDpi xmlns:a14="http://schemas.microsoft.com/office/drawing/2010/main" val="0"/>
                  </a:ext>
                </a:extLst>
              </a:blip>
              <a:srcRect/>
              <a:stretch>
                <a:fillRect/>
              </a:stretch>
            </p:blipFill>
            <p:spPr bwMode="auto">
              <a:xfrm>
                <a:off x="8241" y="10925"/>
                <a:ext cx="601362" cy="521885"/>
              </a:xfrm>
              <a:prstGeom prst="rect">
                <a:avLst/>
              </a:prstGeom>
              <a:noFill/>
              <a:extLst>
                <a:ext uri="{909E8E84-426E-40DD-AFC4-6F175D3DCCD1}">
                  <a14:hiddenFill xmlns:a14="http://schemas.microsoft.com/office/drawing/2010/main">
                    <a:solidFill>
                      <a:srgbClr val="FFFFFF"/>
                    </a:solidFill>
                  </a14:hiddenFill>
                </a:ext>
              </a:extLst>
            </p:spPr>
          </p:pic>
        </p:grpSp>
        <p:cxnSp>
          <p:nvCxnSpPr>
            <p:cNvPr id="27" name="Straight Connector 26"/>
            <p:cNvCxnSpPr/>
            <p:nvPr userDrawn="1"/>
          </p:nvCxnSpPr>
          <p:spPr>
            <a:xfrm>
              <a:off x="0" y="533403"/>
              <a:ext cx="12161521" cy="0"/>
            </a:xfrm>
            <a:prstGeom prst="line">
              <a:avLst/>
            </a:prstGeom>
            <a:ln w="15875">
              <a:solidFill>
                <a:srgbClr val="002060"/>
              </a:solidFill>
            </a:ln>
          </p:spPr>
          <p:style>
            <a:lnRef idx="1">
              <a:schemeClr val="accent1"/>
            </a:lnRef>
            <a:fillRef idx="0">
              <a:schemeClr val="accent1"/>
            </a:fillRef>
            <a:effectRef idx="0">
              <a:schemeClr val="accent1"/>
            </a:effectRef>
            <a:fontRef idx="minor">
              <a:schemeClr val="tx1"/>
            </a:fontRef>
          </p:style>
        </p:cxnSp>
      </p:grpSp>
      <p:sp>
        <p:nvSpPr>
          <p:cNvPr id="10" name="Rectangle 9"/>
          <p:cNvSpPr/>
          <p:nvPr userDrawn="1"/>
        </p:nvSpPr>
        <p:spPr>
          <a:xfrm>
            <a:off x="-58861" y="6538912"/>
            <a:ext cx="2836033" cy="215444"/>
          </a:xfrm>
          <a:prstGeom prst="rect">
            <a:avLst/>
          </a:prstGeom>
        </p:spPr>
        <p:txBody>
          <a:bodyPr wrap="none">
            <a:spAutoFit/>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altLang="en-US" sz="800" b="1" dirty="0" smtClean="0">
                <a:ea typeface="Verdana" panose="020B0604030504040204" pitchFamily="34" charset="0"/>
                <a:cs typeface="Verdana" panose="020B0604030504040204" pitchFamily="34" charset="0"/>
              </a:rPr>
              <a:t>Copyright © 2018, 2017, 2016 Pearson Education, Inc. </a:t>
            </a:r>
            <a:endParaRPr lang="en-US" altLang="en-US" sz="800" b="1" dirty="0">
              <a:ea typeface="Verdana" panose="020B0604030504040204" pitchFamily="34" charset="0"/>
              <a:cs typeface="Verdana" panose="020B0604030504040204" pitchFamily="34" charset="0"/>
            </a:endParaRPr>
          </a:p>
        </p:txBody>
      </p:sp>
      <p:cxnSp>
        <p:nvCxnSpPr>
          <p:cNvPr id="14" name="Straight Connector 13"/>
          <p:cNvCxnSpPr/>
          <p:nvPr userDrawn="1"/>
        </p:nvCxnSpPr>
        <p:spPr>
          <a:xfrm>
            <a:off x="20954" y="6475413"/>
            <a:ext cx="12161521" cy="0"/>
          </a:xfrm>
          <a:prstGeom prst="line">
            <a:avLst/>
          </a:prstGeom>
          <a:ln w="15875">
            <a:solidFill>
              <a:srgbClr val="00206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44492650"/>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 id="2147483699" r:id="rId15"/>
    <p:sldLayoutId id="2147483700" r:id="rId16"/>
    <p:sldLayoutId id="2147483701" r:id="rId17"/>
  </p:sldLayoutIdLst>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hf hdr="0" ftr="0" dt="0"/>
  <p:txStyles>
    <p:titleStyle>
      <a:lvl1pPr algn="ctr" rtl="0" eaLnBrk="0" fontAlgn="base" hangingPunct="0">
        <a:lnSpc>
          <a:spcPct val="90000"/>
        </a:lnSpc>
        <a:spcBef>
          <a:spcPct val="0"/>
        </a:spcBef>
        <a:spcAft>
          <a:spcPct val="0"/>
        </a:spcAft>
        <a:defRPr sz="3200" b="1">
          <a:solidFill>
            <a:schemeClr val="tx1"/>
          </a:solidFill>
          <a:latin typeface="Calibri" panose="020F0502020204030204" pitchFamily="34" charset="0"/>
          <a:ea typeface="+mj-ea"/>
          <a:cs typeface="+mj-cs"/>
        </a:defRPr>
      </a:lvl1pPr>
      <a:lvl2pPr algn="l" rtl="0" eaLnBrk="0" fontAlgn="base" hangingPunct="0">
        <a:lnSpc>
          <a:spcPct val="90000"/>
        </a:lnSpc>
        <a:spcBef>
          <a:spcPct val="0"/>
        </a:spcBef>
        <a:spcAft>
          <a:spcPct val="0"/>
        </a:spcAft>
        <a:defRPr sz="2800">
          <a:solidFill>
            <a:schemeClr val="tx2"/>
          </a:solidFill>
          <a:latin typeface="Arial" pitchFamily="34" charset="0"/>
          <a:cs typeface="Arial" pitchFamily="34" charset="0"/>
        </a:defRPr>
      </a:lvl2pPr>
      <a:lvl3pPr algn="l" rtl="0" eaLnBrk="0" fontAlgn="base" hangingPunct="0">
        <a:lnSpc>
          <a:spcPct val="90000"/>
        </a:lnSpc>
        <a:spcBef>
          <a:spcPct val="0"/>
        </a:spcBef>
        <a:spcAft>
          <a:spcPct val="0"/>
        </a:spcAft>
        <a:defRPr sz="2800">
          <a:solidFill>
            <a:schemeClr val="tx2"/>
          </a:solidFill>
          <a:latin typeface="Arial" pitchFamily="34" charset="0"/>
          <a:cs typeface="Arial" pitchFamily="34" charset="0"/>
        </a:defRPr>
      </a:lvl3pPr>
      <a:lvl4pPr algn="l" rtl="0" eaLnBrk="0" fontAlgn="base" hangingPunct="0">
        <a:lnSpc>
          <a:spcPct val="90000"/>
        </a:lnSpc>
        <a:spcBef>
          <a:spcPct val="0"/>
        </a:spcBef>
        <a:spcAft>
          <a:spcPct val="0"/>
        </a:spcAft>
        <a:defRPr sz="2800">
          <a:solidFill>
            <a:schemeClr val="tx2"/>
          </a:solidFill>
          <a:latin typeface="Arial" pitchFamily="34" charset="0"/>
          <a:cs typeface="Arial" pitchFamily="34" charset="0"/>
        </a:defRPr>
      </a:lvl4pPr>
      <a:lvl5pPr algn="l" rtl="0" eaLnBrk="0" fontAlgn="base" hangingPunct="0">
        <a:lnSpc>
          <a:spcPct val="90000"/>
        </a:lnSpc>
        <a:spcBef>
          <a:spcPct val="0"/>
        </a:spcBef>
        <a:spcAft>
          <a:spcPct val="0"/>
        </a:spcAft>
        <a:defRPr sz="2800">
          <a:solidFill>
            <a:schemeClr val="tx2"/>
          </a:solidFill>
          <a:latin typeface="Arial" pitchFamily="34" charset="0"/>
          <a:cs typeface="Arial" pitchFamily="34" charset="0"/>
        </a:defRPr>
      </a:lvl5pPr>
      <a:lvl6pPr marL="457189" algn="l" rtl="0" eaLnBrk="1" fontAlgn="base" hangingPunct="1">
        <a:lnSpc>
          <a:spcPct val="90000"/>
        </a:lnSpc>
        <a:spcBef>
          <a:spcPct val="0"/>
        </a:spcBef>
        <a:spcAft>
          <a:spcPct val="0"/>
        </a:spcAft>
        <a:defRPr sz="2800">
          <a:solidFill>
            <a:schemeClr val="tx2"/>
          </a:solidFill>
          <a:latin typeface="Arial" pitchFamily="34" charset="0"/>
          <a:cs typeface="Arial" pitchFamily="34" charset="0"/>
        </a:defRPr>
      </a:lvl6pPr>
      <a:lvl7pPr marL="914377" algn="l" rtl="0" eaLnBrk="1" fontAlgn="base" hangingPunct="1">
        <a:lnSpc>
          <a:spcPct val="90000"/>
        </a:lnSpc>
        <a:spcBef>
          <a:spcPct val="0"/>
        </a:spcBef>
        <a:spcAft>
          <a:spcPct val="0"/>
        </a:spcAft>
        <a:defRPr sz="2800">
          <a:solidFill>
            <a:schemeClr val="tx2"/>
          </a:solidFill>
          <a:latin typeface="Arial" pitchFamily="34" charset="0"/>
          <a:cs typeface="Arial" pitchFamily="34" charset="0"/>
        </a:defRPr>
      </a:lvl7pPr>
      <a:lvl8pPr marL="1371566" algn="l" rtl="0" eaLnBrk="1" fontAlgn="base" hangingPunct="1">
        <a:lnSpc>
          <a:spcPct val="90000"/>
        </a:lnSpc>
        <a:spcBef>
          <a:spcPct val="0"/>
        </a:spcBef>
        <a:spcAft>
          <a:spcPct val="0"/>
        </a:spcAft>
        <a:defRPr sz="2800">
          <a:solidFill>
            <a:schemeClr val="tx2"/>
          </a:solidFill>
          <a:latin typeface="Arial" pitchFamily="34" charset="0"/>
          <a:cs typeface="Arial" pitchFamily="34" charset="0"/>
        </a:defRPr>
      </a:lvl8pPr>
      <a:lvl9pPr marL="1828754" algn="l" rtl="0" eaLnBrk="1" fontAlgn="base" hangingPunct="1">
        <a:lnSpc>
          <a:spcPct val="90000"/>
        </a:lnSpc>
        <a:spcBef>
          <a:spcPct val="0"/>
        </a:spcBef>
        <a:spcAft>
          <a:spcPct val="0"/>
        </a:spcAft>
        <a:defRPr sz="2800">
          <a:solidFill>
            <a:schemeClr val="tx2"/>
          </a:solidFill>
          <a:latin typeface="Arial" pitchFamily="34" charset="0"/>
          <a:cs typeface="Arial" pitchFamily="34" charset="0"/>
        </a:defRPr>
      </a:lvl9pPr>
    </p:titleStyle>
    <p:bodyStyle>
      <a:lvl1pPr marL="228594" indent="-228594" algn="l" rtl="0" eaLnBrk="0" fontAlgn="base" hangingPunct="0">
        <a:spcBef>
          <a:spcPct val="25000"/>
        </a:spcBef>
        <a:spcAft>
          <a:spcPct val="15000"/>
        </a:spcAft>
        <a:buClr>
          <a:schemeClr val="accent1"/>
        </a:buClr>
        <a:buFont typeface="Wingdings" panose="05000000000000000000" pitchFamily="2" charset="2"/>
        <a:buChar char="§"/>
        <a:defRPr sz="2200">
          <a:solidFill>
            <a:schemeClr val="tx1"/>
          </a:solidFill>
          <a:latin typeface="Calibri" panose="020F0502020204030204" pitchFamily="34" charset="0"/>
          <a:ea typeface="+mn-ea"/>
          <a:cs typeface="+mn-cs"/>
        </a:defRPr>
      </a:lvl1pPr>
      <a:lvl2pPr marL="457189" indent="-227008" algn="l" rtl="0" eaLnBrk="0" fontAlgn="base" hangingPunct="0">
        <a:spcBef>
          <a:spcPct val="15000"/>
        </a:spcBef>
        <a:spcAft>
          <a:spcPct val="15000"/>
        </a:spcAft>
        <a:buClr>
          <a:schemeClr val="accent1"/>
        </a:buClr>
        <a:buFont typeface="Webdings" panose="05030102010509060703" pitchFamily="18" charset="2"/>
        <a:buChar char="4"/>
        <a:defRPr sz="2200">
          <a:solidFill>
            <a:schemeClr val="tx1"/>
          </a:solidFill>
          <a:latin typeface="Calibri" panose="020F0502020204030204" pitchFamily="34" charset="0"/>
          <a:cs typeface="+mn-cs"/>
        </a:defRPr>
      </a:lvl2pPr>
      <a:lvl3pPr marL="682608" indent="-223833" algn="l" rtl="0" eaLnBrk="0" fontAlgn="base" hangingPunct="0">
        <a:spcBef>
          <a:spcPct val="15000"/>
        </a:spcBef>
        <a:spcAft>
          <a:spcPct val="15000"/>
        </a:spcAft>
        <a:buClr>
          <a:schemeClr val="accent1"/>
        </a:buClr>
        <a:buFont typeface="Wingdings" panose="05000000000000000000" pitchFamily="2" charset="2"/>
        <a:buChar char="§"/>
        <a:defRPr sz="2200">
          <a:solidFill>
            <a:schemeClr val="tx1"/>
          </a:solidFill>
          <a:latin typeface="Calibri" panose="020F0502020204030204" pitchFamily="34" charset="0"/>
          <a:cs typeface="+mn-cs"/>
        </a:defRPr>
      </a:lvl3pPr>
      <a:lvl4pPr marL="912791" indent="-228594" algn="l" rtl="0" eaLnBrk="0" fontAlgn="base" hangingPunct="0">
        <a:spcBef>
          <a:spcPct val="15000"/>
        </a:spcBef>
        <a:spcAft>
          <a:spcPct val="15000"/>
        </a:spcAft>
        <a:buClr>
          <a:schemeClr val="accent1"/>
        </a:buClr>
        <a:buFont typeface="Arial" panose="020B0604020202020204" pitchFamily="34" charset="0"/>
        <a:buChar char="–"/>
        <a:defRPr sz="2200">
          <a:solidFill>
            <a:schemeClr val="tx1"/>
          </a:solidFill>
          <a:latin typeface="Calibri" panose="020F0502020204030204" pitchFamily="34" charset="0"/>
          <a:cs typeface="+mn-cs"/>
        </a:defRPr>
      </a:lvl4pPr>
      <a:lvl5pPr marL="1142971" indent="-228594" algn="l" rtl="0" eaLnBrk="0" fontAlgn="base" hangingPunct="0">
        <a:spcBef>
          <a:spcPct val="15000"/>
        </a:spcBef>
        <a:spcAft>
          <a:spcPct val="15000"/>
        </a:spcAft>
        <a:buClr>
          <a:schemeClr val="accent1"/>
        </a:buClr>
        <a:buFont typeface="Arial" panose="020B0604020202020204" pitchFamily="34" charset="0"/>
        <a:buChar char="–"/>
        <a:defRPr sz="2200">
          <a:solidFill>
            <a:schemeClr val="tx1"/>
          </a:solidFill>
          <a:latin typeface="Calibri" panose="020F0502020204030204" pitchFamily="34" charset="0"/>
          <a:cs typeface="+mn-cs"/>
        </a:defRPr>
      </a:lvl5pPr>
      <a:lvl6pPr marL="1600160" indent="-228594" algn="l" rtl="0" eaLnBrk="1" fontAlgn="base" hangingPunct="1">
        <a:spcBef>
          <a:spcPct val="15000"/>
        </a:spcBef>
        <a:spcAft>
          <a:spcPct val="15000"/>
        </a:spcAft>
        <a:buClr>
          <a:schemeClr val="accent1"/>
        </a:buClr>
        <a:buFont typeface="Arial" pitchFamily="34" charset="0"/>
        <a:buChar char="–"/>
        <a:defRPr sz="2000">
          <a:solidFill>
            <a:schemeClr val="tx1"/>
          </a:solidFill>
          <a:latin typeface="+mn-lt"/>
          <a:cs typeface="+mn-cs"/>
        </a:defRPr>
      </a:lvl6pPr>
      <a:lvl7pPr marL="2057349" indent="-228594" algn="l" rtl="0" eaLnBrk="1" fontAlgn="base" hangingPunct="1">
        <a:spcBef>
          <a:spcPct val="15000"/>
        </a:spcBef>
        <a:spcAft>
          <a:spcPct val="15000"/>
        </a:spcAft>
        <a:buClr>
          <a:schemeClr val="accent1"/>
        </a:buClr>
        <a:buFont typeface="Arial" pitchFamily="34" charset="0"/>
        <a:buChar char="–"/>
        <a:defRPr sz="2000">
          <a:solidFill>
            <a:schemeClr val="tx1"/>
          </a:solidFill>
          <a:latin typeface="+mn-lt"/>
          <a:cs typeface="+mn-cs"/>
        </a:defRPr>
      </a:lvl7pPr>
      <a:lvl8pPr marL="2514537" indent="-228594" algn="l" rtl="0" eaLnBrk="1" fontAlgn="base" hangingPunct="1">
        <a:spcBef>
          <a:spcPct val="15000"/>
        </a:spcBef>
        <a:spcAft>
          <a:spcPct val="15000"/>
        </a:spcAft>
        <a:buClr>
          <a:schemeClr val="accent1"/>
        </a:buClr>
        <a:buFont typeface="Arial" pitchFamily="34" charset="0"/>
        <a:buChar char="–"/>
        <a:defRPr sz="2000">
          <a:solidFill>
            <a:schemeClr val="tx1"/>
          </a:solidFill>
          <a:latin typeface="+mn-lt"/>
          <a:cs typeface="+mn-cs"/>
        </a:defRPr>
      </a:lvl8pPr>
      <a:lvl9pPr marL="2971726" indent="-228594" algn="l" rtl="0" eaLnBrk="1" fontAlgn="base" hangingPunct="1">
        <a:spcBef>
          <a:spcPct val="15000"/>
        </a:spcBef>
        <a:spcAft>
          <a:spcPct val="15000"/>
        </a:spcAft>
        <a:buClr>
          <a:schemeClr val="accent1"/>
        </a:buClr>
        <a:buFont typeface="Arial" pitchFamily="34" charset="0"/>
        <a:buChar char="–"/>
        <a:defRPr sz="2000">
          <a:solidFill>
            <a:schemeClr val="tx1"/>
          </a:solidFill>
          <a:latin typeface="+mn-lt"/>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7.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1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 Id="rId5" Type="http://schemas.openxmlformats.org/officeDocument/2006/relationships/image" Target="../media/image25.png"/><Relationship Id="rId4" Type="http://schemas.openxmlformats.org/officeDocument/2006/relationships/image" Target="../media/image24.png"/></Relationships>
</file>

<file path=ppt/slides/_rels/slide19.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459456" y="6112041"/>
            <a:ext cx="184731" cy="369332"/>
          </a:xfrm>
          <a:prstGeom prst="rect">
            <a:avLst/>
          </a:prstGeom>
          <a:noFill/>
        </p:spPr>
        <p:txBody>
          <a:bodyPr wrap="none" rtlCol="0">
            <a:spAutoFit/>
          </a:bodyPr>
          <a:lstStyle/>
          <a:p>
            <a:endParaRPr lang="en-US"/>
          </a:p>
        </p:txBody>
      </p:sp>
      <p:sp>
        <p:nvSpPr>
          <p:cNvPr id="3" name="TextBox 2"/>
          <p:cNvSpPr txBox="1"/>
          <p:nvPr/>
        </p:nvSpPr>
        <p:spPr>
          <a:xfrm>
            <a:off x="86264" y="6460700"/>
            <a:ext cx="11688792" cy="369332"/>
          </a:xfrm>
          <a:prstGeom prst="rect">
            <a:avLst/>
          </a:prstGeom>
          <a:solidFill>
            <a:schemeClr val="bg1"/>
          </a:solidFill>
        </p:spPr>
        <p:txBody>
          <a:bodyPr wrap="square" rtlCol="0">
            <a:spAutoFit/>
          </a:bodyPr>
          <a:lstStyle/>
          <a:p>
            <a:endParaRPr lang="en-US" dirty="0">
              <a:solidFill>
                <a:schemeClr val="bg1"/>
              </a:solidFill>
            </a:endParaRPr>
          </a:p>
        </p:txBody>
      </p:sp>
      <p:sp>
        <p:nvSpPr>
          <p:cNvPr id="10" name="Subtitle 9"/>
          <p:cNvSpPr>
            <a:spLocks noGrp="1"/>
          </p:cNvSpPr>
          <p:nvPr>
            <p:ph type="subTitle" idx="1"/>
          </p:nvPr>
        </p:nvSpPr>
        <p:spPr>
          <a:xfrm>
            <a:off x="558081" y="4885431"/>
            <a:ext cx="10604500" cy="1034129"/>
          </a:xfrm>
        </p:spPr>
        <p:txBody>
          <a:bodyPr/>
          <a:lstStyle/>
          <a:p>
            <a:r>
              <a:rPr lang="en-US" altLang="en-US" sz="1800" b="0" dirty="0"/>
              <a:t>adapted from</a:t>
            </a:r>
          </a:p>
          <a:p>
            <a:r>
              <a:rPr lang="fi-FI" altLang="en-US" sz="1800" b="0" dirty="0"/>
              <a:t>Kenneth C. Laudon, Jane P. Laudon, (</a:t>
            </a:r>
            <a:r>
              <a:rPr lang="fi-FI" altLang="en-US" sz="1800" b="0" dirty="0" smtClean="0"/>
              <a:t>2019)</a:t>
            </a:r>
            <a:r>
              <a:rPr lang="en-US" altLang="en-US" sz="1800" b="0" dirty="0"/>
              <a:t>, Management Information Systems: Managing the Digital Firm, Fifteenth Edition</a:t>
            </a:r>
            <a:r>
              <a:rPr lang="en-US" altLang="en-US" sz="2400" b="0" dirty="0"/>
              <a:t> </a:t>
            </a:r>
          </a:p>
        </p:txBody>
      </p:sp>
      <p:sp>
        <p:nvSpPr>
          <p:cNvPr id="9" name="Title 8"/>
          <p:cNvSpPr>
            <a:spLocks noGrp="1"/>
          </p:cNvSpPr>
          <p:nvPr>
            <p:ph type="ctrTitle"/>
          </p:nvPr>
        </p:nvSpPr>
        <p:spPr>
          <a:xfrm>
            <a:off x="520704" y="2493966"/>
            <a:ext cx="10606617" cy="1421928"/>
          </a:xfrm>
        </p:spPr>
        <p:txBody>
          <a:bodyPr/>
          <a:lstStyle/>
          <a:p>
            <a:r>
              <a:rPr lang="en-US" altLang="en-US" b="1" dirty="0">
                <a:ea typeface="ＭＳ Ｐゴシック" pitchFamily="34" charset="-128"/>
              </a:rPr>
              <a:t>ITM 100 Fall </a:t>
            </a:r>
            <a:r>
              <a:rPr lang="en-US" altLang="en-US" b="1" dirty="0" smtClean="0">
                <a:ea typeface="ＭＳ Ｐゴシック" pitchFamily="34" charset="-128"/>
              </a:rPr>
              <a:t>2019</a:t>
            </a:r>
            <a:r>
              <a:rPr lang="en-US" altLang="en-US" b="1" dirty="0">
                <a:ea typeface="ＭＳ Ｐゴシック" pitchFamily="34" charset="-128"/>
              </a:rPr>
              <a:t/>
            </a:r>
            <a:br>
              <a:rPr lang="en-US" altLang="en-US" b="1" dirty="0">
                <a:ea typeface="ＭＳ Ｐゴシック" pitchFamily="34" charset="-128"/>
              </a:rPr>
            </a:br>
            <a:r>
              <a:rPr lang="en-US" altLang="en-US" b="1" dirty="0" smtClean="0">
                <a:ea typeface="ＭＳ Ｐゴシック" pitchFamily="34" charset="-128"/>
              </a:rPr>
              <a:t>Class 1</a:t>
            </a:r>
            <a:br>
              <a:rPr lang="en-US" altLang="en-US" b="1" dirty="0" smtClean="0">
                <a:ea typeface="ＭＳ Ｐゴシック" pitchFamily="34" charset="-128"/>
              </a:rPr>
            </a:br>
            <a:r>
              <a:rPr lang="en-US" altLang="en-US" b="1" dirty="0" smtClean="0">
                <a:ea typeface="ＭＳ Ｐゴシック" pitchFamily="34" charset="-128"/>
              </a:rPr>
              <a:t>Information Systems in Business Today</a:t>
            </a:r>
            <a:endParaRPr lang="en-CA" dirty="0"/>
          </a:p>
        </p:txBody>
      </p:sp>
      <p:sp>
        <p:nvSpPr>
          <p:cNvPr id="4" name="Rectangle 3"/>
          <p:cNvSpPr/>
          <p:nvPr/>
        </p:nvSpPr>
        <p:spPr bwMode="auto">
          <a:xfrm>
            <a:off x="10817525" y="6460700"/>
            <a:ext cx="690113" cy="260775"/>
          </a:xfrm>
          <a:prstGeom prst="rect">
            <a:avLst/>
          </a:prstGeom>
          <a:ln>
            <a:headEnd type="none" w="med" len="med"/>
            <a:tailEnd type="triangle" w="med" len="med"/>
          </a:ln>
        </p:spPr>
        <p:style>
          <a:lnRef idx="2">
            <a:schemeClr val="accent3"/>
          </a:lnRef>
          <a:fillRef idx="1">
            <a:schemeClr val="lt1"/>
          </a:fillRef>
          <a:effectRef idx="0">
            <a:schemeClr val="accent3"/>
          </a:effectRef>
          <a:fontRef idx="minor">
            <a:schemeClr val="dk1"/>
          </a:fontRef>
        </p:style>
        <p:txBody>
          <a:bodyPr vert="horz" wrap="none" lIns="91440" tIns="45720" rIns="91440" bIns="45720" numCol="1" rtlCol="0" anchor="ctr" anchorCtr="0" compatLnSpc="1">
            <a:prstTxWarp prst="textNoShape">
              <a:avLst/>
            </a:prstTxWarp>
            <a:spAutoFit/>
          </a:bodyPr>
          <a:lstStyle/>
          <a:p>
            <a:pPr marL="0" marR="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endParaRPr kumimoji="0" lang="en-US" sz="1800" b="0" i="0" u="none" strike="noStrike" cap="none" normalizeH="0" baseline="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2586240417"/>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Learning Objectives"/>
          <p:cNvSpPr>
            <a:spLocks noGrp="1"/>
          </p:cNvSpPr>
          <p:nvPr>
            <p:ph type="title"/>
          </p:nvPr>
        </p:nvSpPr>
        <p:spPr/>
        <p:txBody>
          <a:bodyPr/>
          <a:lstStyle/>
          <a:p>
            <a:r>
              <a:rPr lang="en-US" b="1" dirty="0"/>
              <a:t>Learning </a:t>
            </a:r>
            <a:r>
              <a:rPr lang="en-US" b="1" dirty="0" smtClean="0"/>
              <a:t>Objectives</a:t>
            </a:r>
            <a:endParaRPr lang="en-US" b="1" dirty="0"/>
          </a:p>
        </p:txBody>
      </p:sp>
      <p:sp>
        <p:nvSpPr>
          <p:cNvPr id="3" name="Learning Objective List"/>
          <p:cNvSpPr>
            <a:spLocks noGrp="1"/>
          </p:cNvSpPr>
          <p:nvPr>
            <p:ph idx="1"/>
          </p:nvPr>
        </p:nvSpPr>
        <p:spPr/>
        <p:txBody>
          <a:bodyPr/>
          <a:lstStyle/>
          <a:p>
            <a:pPr marL="0" indent="0">
              <a:buNone/>
            </a:pPr>
            <a:r>
              <a:rPr lang="en-US" sz="2800" b="1" dirty="0" smtClean="0">
                <a:solidFill>
                  <a:srgbClr val="007FA3"/>
                </a:solidFill>
              </a:rPr>
              <a:t>1-1</a:t>
            </a:r>
            <a:r>
              <a:rPr lang="en-US" sz="2800" dirty="0" smtClean="0"/>
              <a:t> </a:t>
            </a:r>
            <a:r>
              <a:rPr lang="en-US" sz="2800" dirty="0"/>
              <a:t>How are information systems transforming business, and why are they </a:t>
            </a:r>
            <a:r>
              <a:rPr lang="en-US" sz="2800" dirty="0" smtClean="0"/>
              <a:t>so essential </a:t>
            </a:r>
            <a:r>
              <a:rPr lang="en-US" sz="2800" dirty="0"/>
              <a:t>for running and managing a business today</a:t>
            </a:r>
            <a:r>
              <a:rPr lang="en-US" sz="2800" dirty="0" smtClean="0"/>
              <a:t>?</a:t>
            </a:r>
          </a:p>
          <a:p>
            <a:pPr marL="0" indent="0">
              <a:buNone/>
            </a:pPr>
            <a:r>
              <a:rPr lang="en-US" sz="2800" b="1" dirty="0" smtClean="0">
                <a:solidFill>
                  <a:srgbClr val="007FA3"/>
                </a:solidFill>
              </a:rPr>
              <a:t>1-2</a:t>
            </a:r>
            <a:r>
              <a:rPr lang="en-US" sz="2800" b="1" dirty="0" smtClean="0">
                <a:solidFill>
                  <a:schemeClr val="accent1"/>
                </a:solidFill>
              </a:rPr>
              <a:t> </a:t>
            </a:r>
            <a:r>
              <a:rPr lang="en-US" sz="2800" dirty="0"/>
              <a:t>What is an information system? How does it work? What are </a:t>
            </a:r>
            <a:r>
              <a:rPr lang="en-US" sz="2800" dirty="0" smtClean="0"/>
              <a:t>its management</a:t>
            </a:r>
            <a:r>
              <a:rPr lang="en-US" sz="2800" dirty="0"/>
              <a:t>, organization, and technology components</a:t>
            </a:r>
            <a:r>
              <a:rPr lang="en-US" sz="2800" dirty="0" smtClean="0"/>
              <a:t>?</a:t>
            </a:r>
          </a:p>
          <a:p>
            <a:pPr marL="0" indent="0">
              <a:buNone/>
            </a:pPr>
            <a:r>
              <a:rPr lang="en-US" sz="2800" b="1" dirty="0" smtClean="0">
                <a:solidFill>
                  <a:srgbClr val="007FA3"/>
                </a:solidFill>
              </a:rPr>
              <a:t>1-3</a:t>
            </a:r>
            <a:r>
              <a:rPr lang="en-US" sz="2800" dirty="0" smtClean="0"/>
              <a:t> </a:t>
            </a:r>
            <a:r>
              <a:rPr lang="en-US" sz="2800" dirty="0"/>
              <a:t>What academic disciplines are used to study information systems, and </a:t>
            </a:r>
            <a:r>
              <a:rPr lang="en-US" sz="2800" dirty="0" smtClean="0"/>
              <a:t>how does </a:t>
            </a:r>
            <a:r>
              <a:rPr lang="en-US" sz="2800" dirty="0"/>
              <a:t>each contribute to an understanding of information systems</a:t>
            </a:r>
            <a:r>
              <a:rPr lang="en-US" sz="2800" dirty="0" smtClean="0"/>
              <a:t>?</a:t>
            </a:r>
            <a:endParaRPr lang="en-US" sz="2800" dirty="0"/>
          </a:p>
        </p:txBody>
      </p:sp>
    </p:spTree>
    <p:extLst>
      <p:ext uri="{BB962C8B-B14F-4D97-AF65-F5344CB8AC3E}">
        <p14:creationId xmlns:p14="http://schemas.microsoft.com/office/powerpoint/2010/main" val="296850766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Figure 1.1: Information Technology Capital Investment</a:t>
            </a:r>
            <a:endParaRPr lang="en-US" dirty="0"/>
          </a:p>
        </p:txBody>
      </p:sp>
      <p:pic>
        <p:nvPicPr>
          <p:cNvPr id="4" name="Picture 2" descr="The horizontal axis shows the years from 1999 through 2017 while the vertical axis shows the investment in billions of dollars from 0 to 3000.&#10;The line representing total investment is an undulating curve, staying within 2000 and 2500 until 2002, after which it rises steadily to cross 2500 in 2006. The line drops to a low of below 2000 in 2009, before rising gradually to reach around 2750 in 2015. In 2016 the total investment drops to around 2250, and in 2017 it shows about 2500.&#10;The line representing I T investment is a gradually rising line, starting at below 500 in 1999 and reaching a maximum of about 1000 in 2015. In 2016, it drops to about 750 before rising slightly in 2017.&#10;Two points are marked along this line. The first labelled 21 percent corresponds to the year 2000 and investment of about 500 billion. The second labelled 33 percent corresponds to the year 2017 and investment of about 750 billion.&#10;"/>
          <p:cNvPicPr>
            <a:picLocks noChangeAspect="1" noChangeArrowheads="1"/>
          </p:cNvPicPr>
          <p:nvPr/>
        </p:nvPicPr>
        <p:blipFill rotWithShape="1">
          <a:blip r:embed="rId3">
            <a:extLst>
              <a:ext uri="{28A0092B-C50C-407E-A947-70E740481C1C}">
                <a14:useLocalDpi xmlns:a14="http://schemas.microsoft.com/office/drawing/2010/main" val="0"/>
              </a:ext>
            </a:extLst>
          </a:blip>
          <a:srcRect b="10120"/>
          <a:stretch/>
        </p:blipFill>
        <p:spPr bwMode="auto">
          <a:xfrm>
            <a:off x="1268578" y="1253613"/>
            <a:ext cx="9422973" cy="51196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4186995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ea typeface="ＭＳ Ｐゴシック" panose="020B0600070205080204" pitchFamily="34" charset="-128"/>
              </a:rPr>
              <a:t>What is New in Management Information Systems</a:t>
            </a:r>
            <a:endParaRPr lang="en-CA" dirty="0"/>
          </a:p>
        </p:txBody>
      </p:sp>
      <p:sp>
        <p:nvSpPr>
          <p:cNvPr id="3" name="Content Placeholder 2"/>
          <p:cNvSpPr>
            <a:spLocks noGrp="1"/>
          </p:cNvSpPr>
          <p:nvPr>
            <p:ph idx="1"/>
          </p:nvPr>
        </p:nvSpPr>
        <p:spPr/>
        <p:txBody>
          <a:bodyPr/>
          <a:lstStyle/>
          <a:p>
            <a:r>
              <a:rPr lang="en-US" dirty="0" smtClean="0"/>
              <a:t>Continuous changes in technology, management, and business processes</a:t>
            </a:r>
          </a:p>
          <a:p>
            <a:r>
              <a:rPr lang="en-US" b="1" dirty="0" smtClean="0"/>
              <a:t>IT Innovations</a:t>
            </a:r>
          </a:p>
          <a:p>
            <a:pPr lvl="1"/>
            <a:r>
              <a:rPr lang="en-US" dirty="0" smtClean="0"/>
              <a:t>Cloud computing, mobile digital </a:t>
            </a:r>
            <a:r>
              <a:rPr lang="en-US" dirty="0" smtClean="0"/>
              <a:t>platforms, </a:t>
            </a:r>
            <a:r>
              <a:rPr lang="en-US" dirty="0" smtClean="0"/>
              <a:t>big data, </a:t>
            </a:r>
            <a:r>
              <a:rPr lang="en-US" dirty="0" smtClean="0"/>
              <a:t>AI, the </a:t>
            </a:r>
            <a:r>
              <a:rPr lang="en-US" dirty="0" smtClean="0"/>
              <a:t>Internet of Things (</a:t>
            </a:r>
            <a:r>
              <a:rPr lang="en-US" dirty="0" err="1" smtClean="0"/>
              <a:t>IoT</a:t>
            </a:r>
            <a:r>
              <a:rPr lang="en-US" dirty="0" smtClean="0"/>
              <a:t>)</a:t>
            </a:r>
          </a:p>
          <a:p>
            <a:r>
              <a:rPr lang="en-US" b="1" dirty="0" smtClean="0"/>
              <a:t>New Business Models</a:t>
            </a:r>
          </a:p>
          <a:p>
            <a:pPr lvl="1"/>
            <a:r>
              <a:rPr lang="en-US" dirty="0" smtClean="0"/>
              <a:t>Viewers are unplugging from cable and using only the Internet for entertainment (Netflix)</a:t>
            </a:r>
          </a:p>
          <a:p>
            <a:r>
              <a:rPr lang="en-US" b="1" dirty="0" smtClean="0"/>
              <a:t>E-Commerce Expanding</a:t>
            </a:r>
          </a:p>
          <a:p>
            <a:pPr lvl="1"/>
            <a:r>
              <a:rPr lang="en-US" dirty="0" smtClean="0"/>
              <a:t>Selling services, not only goods</a:t>
            </a:r>
          </a:p>
          <a:p>
            <a:r>
              <a:rPr lang="en-US" b="1" dirty="0" smtClean="0"/>
              <a:t>Management Changes</a:t>
            </a:r>
          </a:p>
          <a:p>
            <a:pPr lvl="1"/>
            <a:r>
              <a:rPr lang="en-US" dirty="0" smtClean="0"/>
              <a:t>Online collaboration, Business Intelligence, Virtual meetings</a:t>
            </a:r>
          </a:p>
          <a:p>
            <a:r>
              <a:rPr lang="en-US" b="1" dirty="0" smtClean="0"/>
              <a:t>Changes in Firms and Organizations</a:t>
            </a:r>
          </a:p>
          <a:p>
            <a:pPr lvl="1"/>
            <a:r>
              <a:rPr lang="en-US" dirty="0" smtClean="0"/>
              <a:t>Multiple roles, social media to listen to consumers, more aware of technologies</a:t>
            </a:r>
            <a:endParaRPr lang="en-US" dirty="0"/>
          </a:p>
          <a:p>
            <a:endParaRPr lang="en-US" b="1" dirty="0" smtClean="0"/>
          </a:p>
          <a:p>
            <a:endParaRPr lang="en-US" b="1" dirty="0"/>
          </a:p>
        </p:txBody>
      </p:sp>
      <p:sp>
        <p:nvSpPr>
          <p:cNvPr id="4" name="Slide Number Placeholder 3"/>
          <p:cNvSpPr>
            <a:spLocks noGrp="1"/>
          </p:cNvSpPr>
          <p:nvPr>
            <p:ph type="sldNum" sz="quarter" idx="10"/>
          </p:nvPr>
        </p:nvSpPr>
        <p:spPr/>
        <p:txBody>
          <a:bodyPr/>
          <a:lstStyle/>
          <a:p>
            <a:fld id="{1D0A0CEC-052A-4460-AC6B-267A510703FB}" type="slidenum">
              <a:rPr lang="en-US" smtClean="0"/>
              <a:t>4</a:t>
            </a:fld>
            <a:endParaRPr lang="en-US"/>
          </a:p>
        </p:txBody>
      </p:sp>
    </p:spTree>
    <p:extLst>
      <p:ext uri="{BB962C8B-B14F-4D97-AF65-F5344CB8AC3E}">
        <p14:creationId xmlns:p14="http://schemas.microsoft.com/office/powerpoint/2010/main" val="2514113945"/>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3">
                                            <p:txEl>
                                              <p:pRg st="7" end="7"/>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9" end="9"/>
                                            </p:txEl>
                                          </p:spTgt>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ea typeface="ＭＳ Ｐゴシック" panose="020B0600070205080204" pitchFamily="34" charset="-128"/>
              </a:rPr>
              <a:t>Globalization</a:t>
            </a:r>
            <a:endParaRPr lang="en-CA" dirty="0"/>
          </a:p>
        </p:txBody>
      </p:sp>
      <p:sp>
        <p:nvSpPr>
          <p:cNvPr id="3" name="Content Placeholder 2"/>
          <p:cNvSpPr>
            <a:spLocks noGrp="1"/>
          </p:cNvSpPr>
          <p:nvPr>
            <p:ph idx="1"/>
          </p:nvPr>
        </p:nvSpPr>
        <p:spPr/>
        <p:txBody>
          <a:bodyPr/>
          <a:lstStyle/>
          <a:p>
            <a:r>
              <a:rPr lang="en-US" altLang="en-US" sz="2400" b="1" dirty="0" smtClean="0">
                <a:solidFill>
                  <a:srgbClr val="9F0F10"/>
                </a:solidFill>
                <a:ea typeface="ＭＳ Ｐゴシック" panose="020B0600070205080204" pitchFamily="34" charset="-128"/>
                <a:cs typeface="Times New Roman" panose="02020603050405020304" pitchFamily="18" charset="0"/>
              </a:rPr>
              <a:t>Globalization</a:t>
            </a:r>
            <a:r>
              <a:rPr lang="en-US" altLang="en-US" sz="2400" dirty="0" smtClean="0">
                <a:solidFill>
                  <a:srgbClr val="9F0F10"/>
                </a:solidFill>
                <a:ea typeface="ＭＳ Ｐゴシック" panose="020B0600070205080204" pitchFamily="34" charset="-128"/>
                <a:cs typeface="Times New Roman" panose="02020603050405020304" pitchFamily="18" charset="0"/>
              </a:rPr>
              <a:t> </a:t>
            </a:r>
            <a:r>
              <a:rPr lang="en-US" altLang="en-US" sz="2400" dirty="0">
                <a:ea typeface="ＭＳ Ｐゴシック" panose="020B0600070205080204" pitchFamily="34" charset="-128"/>
                <a:cs typeface="Times New Roman" panose="02020603050405020304" pitchFamily="18" charset="0"/>
              </a:rPr>
              <a:t>challenges and opportunities </a:t>
            </a:r>
          </a:p>
          <a:p>
            <a:pPr lvl="1"/>
            <a:r>
              <a:rPr lang="en-US" altLang="en-US" sz="2400" dirty="0" smtClean="0"/>
              <a:t>A “flattened” world</a:t>
            </a:r>
          </a:p>
          <a:p>
            <a:pPr lvl="1"/>
            <a:r>
              <a:rPr lang="en-US" altLang="en-US" sz="2400" dirty="0" smtClean="0"/>
              <a:t>Internet </a:t>
            </a:r>
            <a:r>
              <a:rPr lang="en-US" altLang="en-US" sz="2400" dirty="0"/>
              <a:t>has drastically reduced costs of operating on global scale</a:t>
            </a:r>
          </a:p>
          <a:p>
            <a:pPr lvl="1"/>
            <a:r>
              <a:rPr lang="en-US" altLang="en-US" sz="2400" dirty="0"/>
              <a:t>Increases in foreign trade, outsourcing</a:t>
            </a:r>
          </a:p>
          <a:p>
            <a:pPr lvl="1"/>
            <a:r>
              <a:rPr lang="en-US" altLang="en-US" sz="2400" dirty="0"/>
              <a:t>Presents both challenges and </a:t>
            </a:r>
            <a:r>
              <a:rPr lang="en-US" altLang="en-US" sz="2400" dirty="0" smtClean="0"/>
              <a:t>opportunities</a:t>
            </a:r>
          </a:p>
          <a:p>
            <a:pPr eaLnBrk="1" hangingPunct="1">
              <a:spcBef>
                <a:spcPct val="0"/>
              </a:spcBef>
              <a:spcAft>
                <a:spcPts val="1800"/>
              </a:spcAft>
            </a:pPr>
            <a:endParaRPr lang="en-US" altLang="en-US" sz="2400" dirty="0" smtClean="0">
              <a:ea typeface="ＭＳ Ｐゴシック" panose="020B0600070205080204" pitchFamily="34" charset="-128"/>
            </a:endParaRPr>
          </a:p>
          <a:p>
            <a:endParaRPr lang="en-US" altLang="en-US" sz="2400" dirty="0"/>
          </a:p>
          <a:p>
            <a:endParaRPr lang="en-CA" dirty="0"/>
          </a:p>
        </p:txBody>
      </p:sp>
      <p:sp>
        <p:nvSpPr>
          <p:cNvPr id="4" name="Slide Number Placeholder 3"/>
          <p:cNvSpPr>
            <a:spLocks noGrp="1"/>
          </p:cNvSpPr>
          <p:nvPr>
            <p:ph type="sldNum" sz="quarter" idx="10"/>
          </p:nvPr>
        </p:nvSpPr>
        <p:spPr/>
        <p:txBody>
          <a:bodyPr/>
          <a:lstStyle/>
          <a:p>
            <a:fld id="{1D0A0CEC-052A-4460-AC6B-267A510703FB}" type="slidenum">
              <a:rPr lang="en-US" smtClean="0"/>
              <a:t>5</a:t>
            </a:fld>
            <a:endParaRPr lang="en-US"/>
          </a:p>
        </p:txBody>
      </p:sp>
      <p:pic>
        <p:nvPicPr>
          <p:cNvPr id="8194" name="Picture 2" descr="Image result for globalization"/>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177707" y="3315967"/>
            <a:ext cx="4808698" cy="24043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57245045"/>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hangingPunct="1"/>
            <a:r>
              <a:rPr lang="en-US" altLang="en-US" dirty="0"/>
              <a:t>The Emerging Digital Firm</a:t>
            </a:r>
          </a:p>
        </p:txBody>
      </p:sp>
      <p:sp>
        <p:nvSpPr>
          <p:cNvPr id="3" name="Content Placeholder 2"/>
          <p:cNvSpPr>
            <a:spLocks noGrp="1"/>
          </p:cNvSpPr>
          <p:nvPr>
            <p:ph idx="1"/>
          </p:nvPr>
        </p:nvSpPr>
        <p:spPr/>
        <p:txBody>
          <a:bodyPr/>
          <a:lstStyle/>
          <a:p>
            <a:r>
              <a:rPr lang="en-US" sz="2400" dirty="0"/>
              <a:t>In a </a:t>
            </a:r>
            <a:r>
              <a:rPr lang="en-US" sz="2400" b="1" dirty="0"/>
              <a:t>fully</a:t>
            </a:r>
            <a:r>
              <a:rPr lang="en-US" sz="2400" dirty="0"/>
              <a:t> digital </a:t>
            </a:r>
            <a:r>
              <a:rPr lang="en-US" sz="2400" dirty="0" smtClean="0"/>
              <a:t>firm</a:t>
            </a:r>
            <a:endParaRPr lang="en-US" sz="2400" dirty="0"/>
          </a:p>
          <a:p>
            <a:pPr lvl="1"/>
            <a:r>
              <a:rPr lang="en-US" sz="2400" dirty="0"/>
              <a:t>Significant business relationships are digitally enabled and mediated</a:t>
            </a:r>
          </a:p>
          <a:p>
            <a:pPr lvl="1"/>
            <a:r>
              <a:rPr lang="en-US" sz="2400" dirty="0"/>
              <a:t>Core business processes are accomplished through digital networks</a:t>
            </a:r>
          </a:p>
          <a:p>
            <a:pPr lvl="1"/>
            <a:r>
              <a:rPr lang="en-US" sz="2400" dirty="0"/>
              <a:t>Key corporate assets are managed </a:t>
            </a:r>
            <a:r>
              <a:rPr lang="en-US" sz="2400" dirty="0" smtClean="0"/>
              <a:t>digitally</a:t>
            </a:r>
          </a:p>
          <a:p>
            <a:endParaRPr lang="en-US" sz="800" dirty="0" smtClean="0"/>
          </a:p>
          <a:p>
            <a:r>
              <a:rPr lang="en-US" sz="2400" dirty="0" smtClean="0"/>
              <a:t>Digital </a:t>
            </a:r>
            <a:r>
              <a:rPr lang="en-US" sz="2400" dirty="0"/>
              <a:t>firms offer greater flexibility in organization and management</a:t>
            </a:r>
          </a:p>
          <a:p>
            <a:pPr lvl="1"/>
            <a:r>
              <a:rPr lang="en-US" sz="2400" dirty="0"/>
              <a:t>Time shifting, space </a:t>
            </a:r>
            <a:r>
              <a:rPr lang="en-US" sz="2400" dirty="0" smtClean="0"/>
              <a:t>shifting</a:t>
            </a:r>
          </a:p>
          <a:p>
            <a:r>
              <a:rPr lang="en-CA" sz="2400" dirty="0"/>
              <a:t>Many firms are close to becoming digital firms</a:t>
            </a:r>
          </a:p>
          <a:p>
            <a:endParaRPr lang="en-US" dirty="0"/>
          </a:p>
          <a:p>
            <a:endParaRPr lang="en-CA" dirty="0"/>
          </a:p>
        </p:txBody>
      </p:sp>
      <p:sp>
        <p:nvSpPr>
          <p:cNvPr id="4" name="Slide Number Placeholder 3"/>
          <p:cNvSpPr>
            <a:spLocks noGrp="1"/>
          </p:cNvSpPr>
          <p:nvPr>
            <p:ph type="sldNum" sz="quarter" idx="10"/>
          </p:nvPr>
        </p:nvSpPr>
        <p:spPr/>
        <p:txBody>
          <a:bodyPr/>
          <a:lstStyle/>
          <a:p>
            <a:fld id="{1D0A0CEC-052A-4460-AC6B-267A510703FB}" type="slidenum">
              <a:rPr lang="en-US" smtClean="0"/>
              <a:t>6</a:t>
            </a:fld>
            <a:endParaRPr lang="en-US"/>
          </a:p>
        </p:txBody>
      </p:sp>
      <p:grpSp>
        <p:nvGrpSpPr>
          <p:cNvPr id="5" name="Group 4"/>
          <p:cNvGrpSpPr/>
          <p:nvPr/>
        </p:nvGrpSpPr>
        <p:grpSpPr>
          <a:xfrm>
            <a:off x="2929877" y="4893451"/>
            <a:ext cx="6697893" cy="1251631"/>
            <a:chOff x="2071461" y="4874790"/>
            <a:chExt cx="6697893" cy="1251631"/>
          </a:xfrm>
        </p:grpSpPr>
        <p:pic>
          <p:nvPicPr>
            <p:cNvPr id="7170" name="Picture 2" descr="Image result for cisco systems logo"/>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071461" y="4945223"/>
              <a:ext cx="2166135" cy="1147375"/>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Image result for general electric logo"/>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700421" y="4945223"/>
              <a:ext cx="1181198" cy="1181198"/>
            </a:xfrm>
            <a:prstGeom prst="rect">
              <a:avLst/>
            </a:prstGeom>
            <a:noFill/>
            <a:extLst>
              <a:ext uri="{909E8E84-426E-40DD-AFC4-6F175D3DCCD1}">
                <a14:hiddenFill xmlns:a14="http://schemas.microsoft.com/office/drawing/2010/main">
                  <a:solidFill>
                    <a:srgbClr val="FFFFFF"/>
                  </a:solidFill>
                </a14:hiddenFill>
              </a:ext>
            </a:extLst>
          </p:spPr>
        </p:pic>
        <p:pic>
          <p:nvPicPr>
            <p:cNvPr id="7174" name="Picture 6" descr="Image result for 3m"/>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392370" y="4874790"/>
              <a:ext cx="2376984" cy="1251631"/>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1885384589"/>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3">
                                            <p:txEl>
                                              <p:pRg st="7" end="7"/>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Strategic Business Objectives of Information Systems</a:t>
            </a:r>
            <a:endParaRPr lang="en-US" dirty="0"/>
          </a:p>
        </p:txBody>
      </p:sp>
      <p:sp>
        <p:nvSpPr>
          <p:cNvPr id="5" name="Content Placeholder 4"/>
          <p:cNvSpPr>
            <a:spLocks noGrp="1"/>
          </p:cNvSpPr>
          <p:nvPr>
            <p:ph idx="1"/>
          </p:nvPr>
        </p:nvSpPr>
        <p:spPr/>
        <p:txBody>
          <a:bodyPr/>
          <a:lstStyle/>
          <a:p>
            <a:r>
              <a:rPr lang="en-US" sz="2800" dirty="0" smtClean="0"/>
              <a:t>Growing interdependence between:</a:t>
            </a:r>
          </a:p>
          <a:p>
            <a:pPr lvl="1"/>
            <a:r>
              <a:rPr lang="en-US" sz="2800" dirty="0" smtClean="0"/>
              <a:t>Ability to use information technology and </a:t>
            </a:r>
          </a:p>
          <a:p>
            <a:pPr lvl="1"/>
            <a:r>
              <a:rPr lang="en-US" sz="2800" dirty="0" smtClean="0"/>
              <a:t>Ability to implement corporate strategies and achieve corporate goals</a:t>
            </a:r>
            <a:endParaRPr lang="en-US" sz="2800" dirty="0"/>
          </a:p>
        </p:txBody>
      </p:sp>
    </p:spTree>
    <p:extLst>
      <p:ext uri="{BB962C8B-B14F-4D97-AF65-F5344CB8AC3E}">
        <p14:creationId xmlns:p14="http://schemas.microsoft.com/office/powerpoint/2010/main" val="1630205686"/>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3" y="533403"/>
            <a:ext cx="10886016" cy="480131"/>
          </a:xfrm>
        </p:spPr>
        <p:txBody>
          <a:bodyPr/>
          <a:lstStyle/>
          <a:p>
            <a:r>
              <a:rPr lang="en-US" altLang="en-US" sz="2800" dirty="0"/>
              <a:t>The Interdependence Between Organizations and Information Systems</a:t>
            </a:r>
            <a:endParaRPr lang="en-CA" sz="2800" dirty="0"/>
          </a:p>
        </p:txBody>
      </p:sp>
      <p:sp>
        <p:nvSpPr>
          <p:cNvPr id="3" name="Content Placeholder 2"/>
          <p:cNvSpPr>
            <a:spLocks noGrp="1"/>
          </p:cNvSpPr>
          <p:nvPr>
            <p:ph idx="1"/>
          </p:nvPr>
        </p:nvSpPr>
        <p:spPr/>
        <p:txBody>
          <a:bodyPr/>
          <a:lstStyle/>
          <a:p>
            <a:endParaRPr lang="en-CA"/>
          </a:p>
        </p:txBody>
      </p:sp>
      <p:sp>
        <p:nvSpPr>
          <p:cNvPr id="4" name="Slide Number Placeholder 3"/>
          <p:cNvSpPr>
            <a:spLocks noGrp="1"/>
          </p:cNvSpPr>
          <p:nvPr>
            <p:ph type="sldNum" sz="quarter" idx="10"/>
          </p:nvPr>
        </p:nvSpPr>
        <p:spPr/>
        <p:txBody>
          <a:bodyPr/>
          <a:lstStyle/>
          <a:p>
            <a:fld id="{1D0A0CEC-052A-4460-AC6B-267A510703FB}" type="slidenum">
              <a:rPr lang="en-US" smtClean="0"/>
              <a:t>8</a:t>
            </a:fld>
            <a:endParaRPr lang="en-US"/>
          </a:p>
        </p:txBody>
      </p:sp>
      <p:pic>
        <p:nvPicPr>
          <p:cNvPr id="5" name="Picture 4" descr="Figure 1.2 illustrates the relationships between organizations and IT."/>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28775" y="1512428"/>
            <a:ext cx="8638119" cy="4778271"/>
          </a:xfrm>
          <a:prstGeom prst="rect">
            <a:avLst/>
          </a:prstGeom>
        </p:spPr>
      </p:pic>
    </p:spTree>
    <p:extLst>
      <p:ext uri="{BB962C8B-B14F-4D97-AF65-F5344CB8AC3E}">
        <p14:creationId xmlns:p14="http://schemas.microsoft.com/office/powerpoint/2010/main" val="1715220619"/>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Strategic Business Objectives of Information Systems</a:t>
            </a:r>
            <a:endParaRPr lang="en-US" dirty="0"/>
          </a:p>
        </p:txBody>
      </p:sp>
      <p:sp>
        <p:nvSpPr>
          <p:cNvPr id="5" name="Content Placeholder 4"/>
          <p:cNvSpPr>
            <a:spLocks noGrp="1"/>
          </p:cNvSpPr>
          <p:nvPr>
            <p:ph idx="1"/>
          </p:nvPr>
        </p:nvSpPr>
        <p:spPr/>
        <p:txBody>
          <a:bodyPr/>
          <a:lstStyle/>
          <a:p>
            <a:r>
              <a:rPr lang="en-US" sz="2800" dirty="0" smtClean="0"/>
              <a:t>Firms invest heavily in information systems to achieve six strategic business objectives:</a:t>
            </a:r>
          </a:p>
          <a:p>
            <a:pPr marL="914400" lvl="1" indent="-457200">
              <a:buFont typeface="+mj-lt"/>
              <a:buAutoNum type="arabicPeriod"/>
            </a:pPr>
            <a:r>
              <a:rPr lang="en-US" sz="2800" dirty="0" smtClean="0"/>
              <a:t>Operational excellence</a:t>
            </a:r>
          </a:p>
          <a:p>
            <a:pPr marL="914400" lvl="1" indent="-457200">
              <a:buFont typeface="+mj-lt"/>
              <a:buAutoNum type="arabicPeriod"/>
            </a:pPr>
            <a:r>
              <a:rPr lang="en-US" sz="2800" dirty="0" smtClean="0"/>
              <a:t>New products, services, and business models</a:t>
            </a:r>
          </a:p>
          <a:p>
            <a:pPr marL="914400" lvl="1" indent="-457200">
              <a:buFont typeface="+mj-lt"/>
              <a:buAutoNum type="arabicPeriod"/>
            </a:pPr>
            <a:r>
              <a:rPr lang="en-US" sz="2800" dirty="0" smtClean="0"/>
              <a:t>Customer and supplier intimacy</a:t>
            </a:r>
          </a:p>
          <a:p>
            <a:pPr marL="914400" lvl="1" indent="-457200">
              <a:buFont typeface="+mj-lt"/>
              <a:buAutoNum type="arabicPeriod"/>
            </a:pPr>
            <a:r>
              <a:rPr lang="en-US" sz="2800" dirty="0" smtClean="0"/>
              <a:t>Improved decision making</a:t>
            </a:r>
          </a:p>
          <a:p>
            <a:pPr marL="914400" lvl="1" indent="-457200">
              <a:buFont typeface="+mj-lt"/>
              <a:buAutoNum type="arabicPeriod"/>
            </a:pPr>
            <a:r>
              <a:rPr lang="en-US" sz="2800" dirty="0" smtClean="0"/>
              <a:t>Competitive advantage</a:t>
            </a:r>
          </a:p>
          <a:p>
            <a:pPr marL="914400" lvl="1" indent="-457200">
              <a:buFont typeface="+mj-lt"/>
              <a:buAutoNum type="arabicPeriod"/>
            </a:pPr>
            <a:r>
              <a:rPr lang="en-US" sz="2800" dirty="0" smtClean="0"/>
              <a:t>Survival</a:t>
            </a:r>
            <a:endParaRPr lang="en-US" sz="2800" dirty="0"/>
          </a:p>
        </p:txBody>
      </p:sp>
    </p:spTree>
    <p:extLst>
      <p:ext uri="{BB962C8B-B14F-4D97-AF65-F5344CB8AC3E}">
        <p14:creationId xmlns:p14="http://schemas.microsoft.com/office/powerpoint/2010/main" val="4076500074"/>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smtClean="0">
                <a:ea typeface="ＭＳ Ｐゴシック" panose="020B0600070205080204" pitchFamily="34" charset="-128"/>
              </a:rPr>
              <a:t>The Role of Information Systems in Business Today</a:t>
            </a:r>
            <a:endParaRPr lang="en-CA" dirty="0"/>
          </a:p>
        </p:txBody>
      </p:sp>
      <p:sp>
        <p:nvSpPr>
          <p:cNvPr id="3" name="Content Placeholder 2"/>
          <p:cNvSpPr>
            <a:spLocks noGrp="1"/>
          </p:cNvSpPr>
          <p:nvPr>
            <p:ph idx="1"/>
          </p:nvPr>
        </p:nvSpPr>
        <p:spPr/>
        <p:txBody>
          <a:bodyPr/>
          <a:lstStyle/>
          <a:p>
            <a:r>
              <a:rPr lang="en-US" altLang="en-US" b="1" dirty="0" smtClean="0">
                <a:solidFill>
                  <a:srgbClr val="0D0D0D"/>
                </a:solidFill>
                <a:ea typeface="ＭＳ Ｐゴシック" panose="020B0600070205080204" pitchFamily="34" charset="-128"/>
              </a:rPr>
              <a:t>Operational excellence</a:t>
            </a:r>
          </a:p>
          <a:p>
            <a:pPr lvl="1"/>
            <a:r>
              <a:rPr lang="en-US" dirty="0" smtClean="0">
                <a:solidFill>
                  <a:srgbClr val="0D0D0D"/>
                </a:solidFill>
                <a:ea typeface="ＭＳ Ｐゴシック" panose="020B0600070205080204" pitchFamily="34" charset="-128"/>
              </a:rPr>
              <a:t>Improvement of </a:t>
            </a:r>
            <a:r>
              <a:rPr lang="en-US" b="1" dirty="0" smtClean="0">
                <a:solidFill>
                  <a:srgbClr val="0D0D0D"/>
                </a:solidFill>
                <a:ea typeface="ＭＳ Ｐゴシック" panose="020B0600070205080204" pitchFamily="34" charset="-128"/>
              </a:rPr>
              <a:t>efficiency</a:t>
            </a:r>
            <a:r>
              <a:rPr lang="en-US" dirty="0" smtClean="0">
                <a:solidFill>
                  <a:srgbClr val="0D0D0D"/>
                </a:solidFill>
                <a:ea typeface="ＭＳ Ｐゴシック" panose="020B0600070205080204" pitchFamily="34" charset="-128"/>
              </a:rPr>
              <a:t> to attain </a:t>
            </a:r>
            <a:r>
              <a:rPr lang="en-US" b="1" dirty="0" smtClean="0">
                <a:solidFill>
                  <a:srgbClr val="0D0D0D"/>
                </a:solidFill>
                <a:ea typeface="ＭＳ Ｐゴシック" panose="020B0600070205080204" pitchFamily="34" charset="-128"/>
              </a:rPr>
              <a:t>higher profitability</a:t>
            </a:r>
          </a:p>
          <a:p>
            <a:pPr lvl="1"/>
            <a:r>
              <a:rPr lang="en-CA" dirty="0" smtClean="0"/>
              <a:t>Information systems and technologies</a:t>
            </a:r>
          </a:p>
          <a:p>
            <a:pPr lvl="2"/>
            <a:r>
              <a:rPr lang="en-CA" dirty="0" smtClean="0"/>
              <a:t>The most important tools in achieving greater productivity</a:t>
            </a:r>
          </a:p>
          <a:p>
            <a:pPr lvl="2"/>
            <a:endParaRPr lang="en-CA" dirty="0" smtClean="0"/>
          </a:p>
          <a:p>
            <a:pPr lvl="1"/>
            <a:r>
              <a:rPr lang="en-CA" b="1" dirty="0" smtClean="0"/>
              <a:t>Example</a:t>
            </a:r>
          </a:p>
          <a:p>
            <a:pPr lvl="2"/>
            <a:r>
              <a:rPr lang="en-CA" dirty="0" smtClean="0"/>
              <a:t>Walmart</a:t>
            </a:r>
          </a:p>
          <a:p>
            <a:pPr lvl="3"/>
            <a:r>
              <a:rPr lang="en-CA" dirty="0" smtClean="0"/>
              <a:t>Almost </a:t>
            </a:r>
            <a:r>
              <a:rPr lang="en-CA" b="1" dirty="0" smtClean="0"/>
              <a:t>$500 </a:t>
            </a:r>
            <a:r>
              <a:rPr lang="en-CA" b="1" dirty="0" smtClean="0"/>
              <a:t>billion </a:t>
            </a:r>
            <a:r>
              <a:rPr lang="en-CA" dirty="0" smtClean="0"/>
              <a:t>in sales</a:t>
            </a:r>
          </a:p>
          <a:p>
            <a:pPr lvl="3"/>
            <a:r>
              <a:rPr lang="en-CA" dirty="0" smtClean="0"/>
              <a:t>Retail Link System</a:t>
            </a:r>
          </a:p>
          <a:p>
            <a:pPr lvl="4"/>
            <a:r>
              <a:rPr lang="en-US" altLang="ja-JP" dirty="0" smtClean="0"/>
              <a:t>Links </a:t>
            </a:r>
            <a:r>
              <a:rPr lang="en-US" altLang="ja-JP" b="1" dirty="0"/>
              <a:t>suppliers</a:t>
            </a:r>
            <a:r>
              <a:rPr lang="en-US" altLang="ja-JP" dirty="0"/>
              <a:t> to </a:t>
            </a:r>
            <a:r>
              <a:rPr lang="en-US" altLang="ja-JP" b="1" dirty="0"/>
              <a:t>stores</a:t>
            </a:r>
            <a:r>
              <a:rPr lang="en-US" altLang="ja-JP" dirty="0"/>
              <a:t> for superior replenishment system</a:t>
            </a:r>
            <a:endParaRPr lang="en-CA" dirty="0" smtClean="0"/>
          </a:p>
          <a:p>
            <a:pPr lvl="2"/>
            <a:endParaRPr lang="en-CA" dirty="0"/>
          </a:p>
        </p:txBody>
      </p:sp>
      <p:sp>
        <p:nvSpPr>
          <p:cNvPr id="4" name="Slide Number Placeholder 3"/>
          <p:cNvSpPr>
            <a:spLocks noGrp="1"/>
          </p:cNvSpPr>
          <p:nvPr>
            <p:ph type="sldNum" sz="quarter" idx="10"/>
          </p:nvPr>
        </p:nvSpPr>
        <p:spPr/>
        <p:txBody>
          <a:bodyPr/>
          <a:lstStyle/>
          <a:p>
            <a:fld id="{1D0A0CEC-052A-4460-AC6B-267A510703FB}" type="slidenum">
              <a:rPr lang="en-US" smtClean="0"/>
              <a:t>10</a:t>
            </a:fld>
            <a:endParaRPr lang="en-US"/>
          </a:p>
        </p:txBody>
      </p:sp>
      <p:grpSp>
        <p:nvGrpSpPr>
          <p:cNvPr id="5" name="Group 4"/>
          <p:cNvGrpSpPr/>
          <p:nvPr/>
        </p:nvGrpSpPr>
        <p:grpSpPr>
          <a:xfrm>
            <a:off x="8041306" y="3794919"/>
            <a:ext cx="3454313" cy="2138167"/>
            <a:chOff x="7958113" y="3923197"/>
            <a:chExt cx="3454313" cy="2138167"/>
          </a:xfrm>
        </p:grpSpPr>
        <p:pic>
          <p:nvPicPr>
            <p:cNvPr id="1026" name="Picture 2" descr="Image result for walmar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58113" y="3923197"/>
              <a:ext cx="3313372" cy="790847"/>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walmart retail link system"/>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614799" y="4862946"/>
              <a:ext cx="1797627" cy="1198418"/>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1840911361"/>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
                                            <p:txEl>
                                              <p:pRg st="7" end="7"/>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3">
                                            <p:txEl>
                                              <p:pRg st="9" end="9"/>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altLang="en-US" b="1" dirty="0">
                <a:solidFill>
                  <a:srgbClr val="0D0D0D"/>
                </a:solidFill>
                <a:ea typeface="ＭＳ Ｐゴシック" panose="020B0600070205080204" pitchFamily="34" charset="-128"/>
              </a:rPr>
              <a:t>New products, services, and business </a:t>
            </a:r>
            <a:r>
              <a:rPr lang="en-US" altLang="en-US" b="1" dirty="0" smtClean="0">
                <a:solidFill>
                  <a:srgbClr val="0D0D0D"/>
                </a:solidFill>
                <a:ea typeface="ＭＳ Ｐゴシック" panose="020B0600070205080204" pitchFamily="34" charset="-128"/>
              </a:rPr>
              <a:t>models</a:t>
            </a:r>
          </a:p>
          <a:p>
            <a:pPr lvl="1"/>
            <a:r>
              <a:rPr lang="en-US" altLang="en-US" dirty="0" smtClean="0">
                <a:ea typeface="ＭＳ Ｐゴシック" panose="020B0600070205080204" pitchFamily="34" charset="-128"/>
              </a:rPr>
              <a:t>Business model?</a:t>
            </a:r>
          </a:p>
          <a:p>
            <a:pPr lvl="2"/>
            <a:r>
              <a:rPr lang="en-US" altLang="en-US" b="1" dirty="0" smtClean="0"/>
              <a:t>How</a:t>
            </a:r>
            <a:r>
              <a:rPr lang="en-US" altLang="en-US" dirty="0" smtClean="0"/>
              <a:t> </a:t>
            </a:r>
            <a:r>
              <a:rPr lang="en-US" altLang="en-US" dirty="0"/>
              <a:t>company </a:t>
            </a:r>
            <a:r>
              <a:rPr lang="en-US" altLang="en-US" b="1" dirty="0"/>
              <a:t>produces</a:t>
            </a:r>
            <a:r>
              <a:rPr lang="en-US" altLang="en-US" dirty="0"/>
              <a:t>, </a:t>
            </a:r>
            <a:r>
              <a:rPr lang="en-US" altLang="en-US" b="1" dirty="0"/>
              <a:t>delivers</a:t>
            </a:r>
            <a:r>
              <a:rPr lang="en-US" altLang="en-US" dirty="0"/>
              <a:t>, and </a:t>
            </a:r>
            <a:r>
              <a:rPr lang="en-US" altLang="en-US" b="1" dirty="0"/>
              <a:t>sells</a:t>
            </a:r>
            <a:r>
              <a:rPr lang="en-US" altLang="en-US" dirty="0"/>
              <a:t> product or service to create </a:t>
            </a:r>
            <a:r>
              <a:rPr lang="en-US" altLang="en-US" b="1" dirty="0" smtClean="0"/>
              <a:t>wealth</a:t>
            </a:r>
          </a:p>
          <a:p>
            <a:pPr lvl="1"/>
            <a:r>
              <a:rPr lang="en-US" altLang="en-US" dirty="0" smtClean="0"/>
              <a:t>Information systems are a major enabling tool to create</a:t>
            </a:r>
          </a:p>
          <a:p>
            <a:pPr lvl="2"/>
            <a:r>
              <a:rPr lang="en-US" altLang="en-US" dirty="0" smtClean="0"/>
              <a:t>New products</a:t>
            </a:r>
          </a:p>
          <a:p>
            <a:pPr lvl="2"/>
            <a:r>
              <a:rPr lang="en-US" altLang="en-US" dirty="0" smtClean="0"/>
              <a:t>New services</a:t>
            </a:r>
          </a:p>
          <a:p>
            <a:pPr lvl="2"/>
            <a:r>
              <a:rPr lang="en-US" altLang="en-US" dirty="0" smtClean="0"/>
              <a:t>Entirely new business models</a:t>
            </a:r>
          </a:p>
          <a:p>
            <a:pPr lvl="1"/>
            <a:r>
              <a:rPr lang="en-US" altLang="en-US" b="1" dirty="0" smtClean="0"/>
              <a:t>Example</a:t>
            </a:r>
          </a:p>
          <a:p>
            <a:pPr lvl="2"/>
            <a:r>
              <a:rPr lang="en-US" altLang="en-US" dirty="0" smtClean="0"/>
              <a:t>Apple </a:t>
            </a:r>
          </a:p>
          <a:p>
            <a:pPr lvl="3"/>
            <a:r>
              <a:rPr lang="en-US" altLang="en-US" dirty="0" smtClean="0"/>
              <a:t>Old business model: records, tapes, CDs</a:t>
            </a:r>
          </a:p>
          <a:p>
            <a:pPr lvl="3"/>
            <a:r>
              <a:rPr lang="en-US" altLang="en-US" dirty="0" smtClean="0"/>
              <a:t>New business model: online, iPad, iTunes</a:t>
            </a:r>
          </a:p>
        </p:txBody>
      </p:sp>
      <p:pic>
        <p:nvPicPr>
          <p:cNvPr id="2050" name="Picture 2" descr="https://fthmb.tqn.com/tubWRG46s1mZBGH5I39RLgdOQv0=/768x0/filters:no_upscale()/about/ipd-01-57e1d8ba5f9b58651658ad0b.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715499" y="4240270"/>
            <a:ext cx="1628707" cy="2218266"/>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Image result for tapes cd record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73001" y="3362513"/>
            <a:ext cx="2672542" cy="1113559"/>
          </a:xfrm>
          <a:prstGeom prst="rect">
            <a:avLst/>
          </a:prstGeom>
          <a:noFill/>
          <a:extLst>
            <a:ext uri="{909E8E84-426E-40DD-AFC4-6F175D3DCCD1}">
              <a14:hiddenFill xmlns:a14="http://schemas.microsoft.com/office/drawing/2010/main">
                <a:solidFill>
                  <a:srgbClr val="FFFFFF"/>
                </a:solidFill>
              </a14:hiddenFill>
            </a:ext>
          </a:extLst>
        </p:spPr>
      </p:pic>
      <p:sp>
        <p:nvSpPr>
          <p:cNvPr id="5" name="Bent Arrow 4"/>
          <p:cNvSpPr/>
          <p:nvPr/>
        </p:nvSpPr>
        <p:spPr bwMode="auto">
          <a:xfrm rot="5400000">
            <a:off x="9692289" y="3445388"/>
            <a:ext cx="621669" cy="1161842"/>
          </a:xfrm>
          <a:prstGeom prst="bentArrow">
            <a:avLst>
              <a:gd name="adj1" fmla="val 25000"/>
              <a:gd name="adj2" fmla="val 41049"/>
              <a:gd name="adj3" fmla="val 25000"/>
              <a:gd name="adj4" fmla="val 43750"/>
            </a:avLst>
          </a:prstGeom>
          <a:solidFill>
            <a:schemeClr val="tx2">
              <a:lumMod val="40000"/>
              <a:lumOff val="60000"/>
            </a:schemeClr>
          </a:solidFill>
          <a:ln w="12700" cap="flat" cmpd="sng" algn="ctr">
            <a:solidFill>
              <a:schemeClr val="tx1"/>
            </a:solidFill>
            <a:prstDash val="solid"/>
            <a:round/>
            <a:headEnd type="none" w="med" len="med"/>
            <a:tailEnd type="triangle" w="med" len="med"/>
          </a:ln>
          <a:effectLst/>
        </p:spPr>
        <p:txBody>
          <a:bodyPr vert="horz" wrap="square" lIns="91440" tIns="45720" rIns="91440" bIns="45720" numCol="1" rtlCol="0" anchor="ctr" anchorCtr="0" compatLnSpc="1">
            <a:prstTxWarp prst="textNoShape">
              <a:avLst/>
            </a:prstTxWarp>
            <a:spAutoFit/>
          </a:bodyPr>
          <a:lstStyle/>
          <a:p>
            <a:pPr marL="0" marR="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endParaRPr kumimoji="0" lang="en-CA" sz="1800" b="0" i="0" u="none" strike="noStrike" cap="none" normalizeH="0" baseline="0" smtClean="0">
              <a:ln>
                <a:noFill/>
              </a:ln>
              <a:solidFill>
                <a:schemeClr val="tx1"/>
              </a:solidFill>
              <a:effectLst/>
              <a:latin typeface="Arial" pitchFamily="34" charset="0"/>
              <a:cs typeface="Arial" pitchFamily="34" charset="0"/>
            </a:endParaRPr>
          </a:p>
        </p:txBody>
      </p:sp>
      <p:sp>
        <p:nvSpPr>
          <p:cNvPr id="2" name="Title 1"/>
          <p:cNvSpPr>
            <a:spLocks noGrp="1"/>
          </p:cNvSpPr>
          <p:nvPr>
            <p:ph type="title"/>
          </p:nvPr>
        </p:nvSpPr>
        <p:spPr/>
        <p:txBody>
          <a:bodyPr/>
          <a:lstStyle/>
          <a:p>
            <a:r>
              <a:rPr lang="en-US" altLang="en-US" dirty="0">
                <a:ea typeface="ＭＳ Ｐゴシック" panose="020B0600070205080204" pitchFamily="34" charset="-128"/>
              </a:rPr>
              <a:t>The Role of Information Systems in Business </a:t>
            </a:r>
            <a:r>
              <a:rPr lang="en-US" altLang="en-US" dirty="0" smtClean="0">
                <a:ea typeface="ＭＳ Ｐゴシック" panose="020B0600070205080204" pitchFamily="34" charset="-128"/>
              </a:rPr>
              <a:t>Today </a:t>
            </a:r>
            <a:r>
              <a:rPr lang="en-US" altLang="en-US" sz="1800" dirty="0" smtClean="0">
                <a:ea typeface="ＭＳ Ｐゴシック" panose="020B0600070205080204" pitchFamily="34" charset="-128"/>
              </a:rPr>
              <a:t>(Cont.)</a:t>
            </a:r>
            <a:endParaRPr lang="en-CA" dirty="0"/>
          </a:p>
        </p:txBody>
      </p:sp>
      <p:sp>
        <p:nvSpPr>
          <p:cNvPr id="4" name="Slide Number Placeholder 3"/>
          <p:cNvSpPr>
            <a:spLocks noGrp="1"/>
          </p:cNvSpPr>
          <p:nvPr>
            <p:ph type="sldNum" sz="quarter" idx="10"/>
          </p:nvPr>
        </p:nvSpPr>
        <p:spPr/>
        <p:txBody>
          <a:bodyPr/>
          <a:lstStyle/>
          <a:p>
            <a:fld id="{1D0A0CEC-052A-4460-AC6B-267A510703FB}" type="slidenum">
              <a:rPr lang="en-US" smtClean="0"/>
              <a:t>11</a:t>
            </a:fld>
            <a:endParaRPr lang="en-US"/>
          </a:p>
        </p:txBody>
      </p:sp>
    </p:spTree>
    <p:extLst>
      <p:ext uri="{BB962C8B-B14F-4D97-AF65-F5344CB8AC3E}">
        <p14:creationId xmlns:p14="http://schemas.microsoft.com/office/powerpoint/2010/main" val="3837715114"/>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2052"/>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3">
                                            <p:txEl>
                                              <p:pRg st="7" end="7"/>
                                            </p:txEl>
                                          </p:spTgt>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3">
                                            <p:txEl>
                                              <p:pRg st="8" end="8"/>
                                            </p:txEl>
                                          </p:spTgt>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3">
                                            <p:txEl>
                                              <p:pRg st="9" end="9"/>
                                            </p:txEl>
                                          </p:spTgt>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3">
                                            <p:txEl>
                                              <p:pRg st="10" end="10"/>
                                            </p:txEl>
                                          </p:spTgt>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5"/>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205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ea typeface="ＭＳ Ｐゴシック" panose="020B0600070205080204" pitchFamily="34" charset="-128"/>
              </a:rPr>
              <a:t>The Role of Information Systems in Business </a:t>
            </a:r>
            <a:r>
              <a:rPr lang="en-US" altLang="en-US" dirty="0" smtClean="0">
                <a:ea typeface="ＭＳ Ｐゴシック" panose="020B0600070205080204" pitchFamily="34" charset="-128"/>
              </a:rPr>
              <a:t>Today </a:t>
            </a:r>
            <a:r>
              <a:rPr lang="en-US" altLang="en-US" sz="1800" dirty="0" smtClean="0">
                <a:ea typeface="ＭＳ Ｐゴシック" panose="020B0600070205080204" pitchFamily="34" charset="-128"/>
              </a:rPr>
              <a:t>(Cont.)</a:t>
            </a:r>
            <a:endParaRPr lang="en-CA" dirty="0"/>
          </a:p>
        </p:txBody>
      </p:sp>
      <p:sp>
        <p:nvSpPr>
          <p:cNvPr id="3" name="Content Placeholder 2"/>
          <p:cNvSpPr>
            <a:spLocks noGrp="1"/>
          </p:cNvSpPr>
          <p:nvPr>
            <p:ph idx="1"/>
          </p:nvPr>
        </p:nvSpPr>
        <p:spPr/>
        <p:txBody>
          <a:bodyPr/>
          <a:lstStyle/>
          <a:p>
            <a:r>
              <a:rPr lang="en-US" altLang="en-US" b="1" dirty="0">
                <a:solidFill>
                  <a:srgbClr val="0D0D0D"/>
                </a:solidFill>
                <a:ea typeface="ＭＳ Ｐゴシック" panose="020B0600070205080204" pitchFamily="34" charset="-128"/>
              </a:rPr>
              <a:t>Customer and supplier </a:t>
            </a:r>
            <a:r>
              <a:rPr lang="en-US" altLang="en-US" b="1" dirty="0" smtClean="0">
                <a:solidFill>
                  <a:srgbClr val="0D0D0D"/>
                </a:solidFill>
                <a:ea typeface="ＭＳ Ｐゴシック" panose="020B0600070205080204" pitchFamily="34" charset="-128"/>
              </a:rPr>
              <a:t>intimacy</a:t>
            </a:r>
          </a:p>
          <a:p>
            <a:pPr lvl="1"/>
            <a:r>
              <a:rPr lang="en-US" dirty="0"/>
              <a:t>Serving </a:t>
            </a:r>
            <a:r>
              <a:rPr lang="en-US" b="1" dirty="0"/>
              <a:t>customers</a:t>
            </a:r>
            <a:r>
              <a:rPr lang="en-US" dirty="0"/>
              <a:t> well leads to customers </a:t>
            </a:r>
            <a:r>
              <a:rPr lang="en-US" dirty="0" smtClean="0"/>
              <a:t>returning</a:t>
            </a:r>
          </a:p>
          <a:p>
            <a:pPr lvl="2"/>
            <a:r>
              <a:rPr lang="en-US" altLang="en-US" dirty="0" smtClean="0">
                <a:ea typeface="ＭＳ Ｐゴシック" panose="020B0600070205080204" pitchFamily="34" charset="-128"/>
              </a:rPr>
              <a:t>It raises </a:t>
            </a:r>
            <a:r>
              <a:rPr lang="en-US" altLang="en-US" dirty="0">
                <a:ea typeface="ＭＳ Ｐゴシック" panose="020B0600070205080204" pitchFamily="34" charset="-128"/>
              </a:rPr>
              <a:t>revenues and </a:t>
            </a:r>
            <a:r>
              <a:rPr lang="en-US" altLang="en-US" dirty="0" smtClean="0">
                <a:ea typeface="ＭＳ Ｐゴシック" panose="020B0600070205080204" pitchFamily="34" charset="-128"/>
              </a:rPr>
              <a:t>profits</a:t>
            </a:r>
          </a:p>
          <a:p>
            <a:pPr lvl="2"/>
            <a:r>
              <a:rPr lang="en-US" altLang="en-US" b="1" dirty="0" smtClean="0">
                <a:ea typeface="ＭＳ Ｐゴシック" panose="020B0600070205080204" pitchFamily="34" charset="-128"/>
                <a:cs typeface="Calibri" panose="020F0502020204030204" pitchFamily="34" charset="0"/>
              </a:rPr>
              <a:t>Example</a:t>
            </a:r>
          </a:p>
          <a:p>
            <a:pPr lvl="3"/>
            <a:r>
              <a:rPr lang="en-US" altLang="en-US" dirty="0" smtClean="0">
                <a:ea typeface="ＭＳ Ｐゴシック" panose="020B0600070205080204" pitchFamily="34" charset="-128"/>
                <a:cs typeface="Calibri" panose="020F0502020204030204" pitchFamily="34" charset="0"/>
              </a:rPr>
              <a:t>Personalized services in high-end hotels</a:t>
            </a:r>
          </a:p>
          <a:p>
            <a:pPr lvl="4"/>
            <a:r>
              <a:rPr lang="en-US" altLang="en-US" dirty="0">
                <a:ea typeface="ＭＳ Ｐゴシック" panose="020B0600070205080204" pitchFamily="34" charset="-128"/>
                <a:cs typeface="Calibri" panose="020F0502020204030204" pitchFamily="34" charset="0"/>
              </a:rPr>
              <a:t>Mandarin Oriental </a:t>
            </a:r>
            <a:r>
              <a:rPr lang="en-US" altLang="en-US" dirty="0" smtClean="0">
                <a:ea typeface="ＭＳ Ｐゴシック" panose="020B0600070205080204" pitchFamily="34" charset="-128"/>
                <a:cs typeface="Calibri" panose="020F0502020204030204" pitchFamily="34" charset="0"/>
              </a:rPr>
              <a:t>hotel</a:t>
            </a:r>
          </a:p>
          <a:p>
            <a:pPr lvl="5"/>
            <a:r>
              <a:rPr lang="en-US" altLang="en-US" sz="2200" dirty="0" smtClean="0">
                <a:latin typeface="Calibri" panose="020F0502020204030204" pitchFamily="34" charset="0"/>
                <a:ea typeface="ＭＳ Ｐゴシック" panose="020B0600070205080204" pitchFamily="34" charset="-128"/>
                <a:cs typeface="Calibri" panose="020F0502020204030204" pitchFamily="34" charset="0"/>
              </a:rPr>
              <a:t>Room temperature, lights, music</a:t>
            </a:r>
          </a:p>
          <a:p>
            <a:pPr lvl="1"/>
            <a:r>
              <a:rPr lang="en-US" altLang="en-US" dirty="0">
                <a:ea typeface="ＭＳ Ｐゴシック" panose="020B0600070205080204" pitchFamily="34" charset="-128"/>
                <a:cs typeface="Calibri" panose="020F0502020204030204" pitchFamily="34" charset="0"/>
              </a:rPr>
              <a:t>Intimacy with </a:t>
            </a:r>
            <a:r>
              <a:rPr lang="en-US" altLang="en-US" b="1" dirty="0" smtClean="0">
                <a:ea typeface="ＭＳ Ｐゴシック" panose="020B0600070205080204" pitchFamily="34" charset="-128"/>
                <a:cs typeface="Calibri" panose="020F0502020204030204" pitchFamily="34" charset="0"/>
              </a:rPr>
              <a:t>suppliers</a:t>
            </a:r>
            <a:r>
              <a:rPr lang="en-US" altLang="en-US" dirty="0" smtClean="0">
                <a:ea typeface="ＭＳ Ｐゴシック" panose="020B0600070205080204" pitchFamily="34" charset="-128"/>
                <a:cs typeface="Calibri" panose="020F0502020204030204" pitchFamily="34" charset="0"/>
              </a:rPr>
              <a:t> result in lower costs</a:t>
            </a:r>
          </a:p>
          <a:p>
            <a:pPr lvl="2"/>
            <a:r>
              <a:rPr lang="en-US" altLang="en-US" dirty="0" smtClean="0">
                <a:ea typeface="ＭＳ Ｐゴシック" panose="020B0600070205080204" pitchFamily="34" charset="-128"/>
                <a:cs typeface="Calibri" panose="020F0502020204030204" pitchFamily="34" charset="0"/>
              </a:rPr>
              <a:t>It allows </a:t>
            </a:r>
            <a:r>
              <a:rPr lang="en-US" altLang="en-US" dirty="0">
                <a:ea typeface="ＭＳ Ｐゴシック" panose="020B0600070205080204" pitchFamily="34" charset="-128"/>
                <a:cs typeface="Calibri" panose="020F0502020204030204" pitchFamily="34" charset="0"/>
              </a:rPr>
              <a:t>them to provide vital inputs</a:t>
            </a:r>
            <a:endParaRPr lang="en-US" altLang="en-US" dirty="0" smtClean="0">
              <a:ea typeface="ＭＳ Ｐゴシック" panose="020B0600070205080204" pitchFamily="34" charset="-128"/>
              <a:cs typeface="Calibri" panose="020F0502020204030204" pitchFamily="34" charset="0"/>
            </a:endParaRPr>
          </a:p>
          <a:p>
            <a:pPr lvl="3"/>
            <a:r>
              <a:rPr lang="en-US" altLang="en-US" b="1" dirty="0" smtClean="0">
                <a:ea typeface="ＭＳ Ｐゴシック" panose="020B0600070205080204" pitchFamily="34" charset="-128"/>
              </a:rPr>
              <a:t>Example</a:t>
            </a:r>
          </a:p>
          <a:p>
            <a:pPr lvl="4"/>
            <a:r>
              <a:rPr lang="en-US" altLang="en-US" dirty="0" err="1" smtClean="0"/>
              <a:t>JCPenney’s</a:t>
            </a:r>
            <a:r>
              <a:rPr lang="en-US" altLang="en-US" dirty="0" smtClean="0"/>
              <a:t> Information System</a:t>
            </a:r>
          </a:p>
          <a:p>
            <a:pPr lvl="5"/>
            <a:r>
              <a:rPr lang="en-US" altLang="ja-JP" dirty="0" smtClean="0"/>
              <a:t>Enhances relationship with supplier in Hong Kong</a:t>
            </a:r>
            <a:endParaRPr lang="en-US" altLang="en-US" dirty="0" smtClean="0">
              <a:ea typeface="ＭＳ Ｐゴシック" panose="020B0600070205080204" pitchFamily="34" charset="-128"/>
            </a:endParaRPr>
          </a:p>
          <a:p>
            <a:pPr lvl="1"/>
            <a:endParaRPr lang="en-CA" dirty="0"/>
          </a:p>
        </p:txBody>
      </p:sp>
      <p:sp>
        <p:nvSpPr>
          <p:cNvPr id="4" name="Slide Number Placeholder 3"/>
          <p:cNvSpPr>
            <a:spLocks noGrp="1"/>
          </p:cNvSpPr>
          <p:nvPr>
            <p:ph type="sldNum" sz="quarter" idx="10"/>
          </p:nvPr>
        </p:nvSpPr>
        <p:spPr/>
        <p:txBody>
          <a:bodyPr/>
          <a:lstStyle/>
          <a:p>
            <a:fld id="{1D0A0CEC-052A-4460-AC6B-267A510703FB}" type="slidenum">
              <a:rPr lang="en-US" smtClean="0"/>
              <a:t>12</a:t>
            </a:fld>
            <a:endParaRPr lang="en-US"/>
          </a:p>
        </p:txBody>
      </p:sp>
      <p:pic>
        <p:nvPicPr>
          <p:cNvPr id="3074" name="Picture 2" descr="Image result for JCPenney"/>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963558" y="4821383"/>
            <a:ext cx="1760101" cy="1321724"/>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Image result for Mandarin Oriental hotel"/>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963558" y="2851265"/>
            <a:ext cx="1760101" cy="12219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2419219"/>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076"/>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3">
                                            <p:txEl>
                                              <p:pRg st="7" end="7"/>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9" end="9"/>
                                            </p:txEl>
                                          </p:spTgt>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3">
                                            <p:txEl>
                                              <p:pRg st="10" end="10"/>
                                            </p:txEl>
                                          </p:spTgt>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3">
                                            <p:txEl>
                                              <p:pRg st="11" end="11"/>
                                            </p:txEl>
                                          </p:spTgt>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307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ea typeface="ＭＳ Ｐゴシック" panose="020B0600070205080204" pitchFamily="34" charset="-128"/>
              </a:rPr>
              <a:t>The Role of Information Systems in Business </a:t>
            </a:r>
            <a:r>
              <a:rPr lang="en-US" altLang="en-US" dirty="0" smtClean="0">
                <a:ea typeface="ＭＳ Ｐゴシック" panose="020B0600070205080204" pitchFamily="34" charset="-128"/>
              </a:rPr>
              <a:t>Today </a:t>
            </a:r>
            <a:r>
              <a:rPr lang="en-US" altLang="en-US" sz="1800" dirty="0" smtClean="0">
                <a:ea typeface="ＭＳ Ｐゴシック" panose="020B0600070205080204" pitchFamily="34" charset="-128"/>
              </a:rPr>
              <a:t>(Cont.)</a:t>
            </a:r>
            <a:endParaRPr lang="en-CA" dirty="0"/>
          </a:p>
        </p:txBody>
      </p:sp>
      <p:sp>
        <p:nvSpPr>
          <p:cNvPr id="3" name="Content Placeholder 2"/>
          <p:cNvSpPr>
            <a:spLocks noGrp="1"/>
          </p:cNvSpPr>
          <p:nvPr>
            <p:ph idx="1"/>
          </p:nvPr>
        </p:nvSpPr>
        <p:spPr>
          <a:xfrm>
            <a:off x="609603" y="1143000"/>
            <a:ext cx="11180061" cy="5303838"/>
          </a:xfrm>
        </p:spPr>
        <p:txBody>
          <a:bodyPr/>
          <a:lstStyle/>
          <a:p>
            <a:pPr eaLnBrk="1" hangingPunct="1"/>
            <a:r>
              <a:rPr lang="en-US" altLang="en-US" b="1" dirty="0">
                <a:solidFill>
                  <a:srgbClr val="0D0D0D"/>
                </a:solidFill>
                <a:ea typeface="ＭＳ Ｐゴシック" panose="020B0600070205080204" pitchFamily="34" charset="-128"/>
              </a:rPr>
              <a:t>Improved </a:t>
            </a:r>
            <a:r>
              <a:rPr lang="en-US" altLang="en-US" b="1" dirty="0" smtClean="0">
                <a:solidFill>
                  <a:srgbClr val="0D0D0D"/>
                </a:solidFill>
                <a:ea typeface="ＭＳ Ｐゴシック" panose="020B0600070205080204" pitchFamily="34" charset="-128"/>
              </a:rPr>
              <a:t>decision making</a:t>
            </a:r>
          </a:p>
          <a:p>
            <a:pPr lvl="1" eaLnBrk="1" hangingPunct="1"/>
            <a:r>
              <a:rPr lang="en-US" altLang="en-US" dirty="0"/>
              <a:t>Managers </a:t>
            </a:r>
            <a:r>
              <a:rPr lang="en-US" altLang="en-US" dirty="0" smtClean="0"/>
              <a:t>do not have the right information at the right time</a:t>
            </a:r>
          </a:p>
          <a:p>
            <a:pPr lvl="2" eaLnBrk="1" hangingPunct="1"/>
            <a:r>
              <a:rPr lang="en-US" altLang="en-US" dirty="0" smtClean="0"/>
              <a:t>Needle in haystack</a:t>
            </a:r>
          </a:p>
          <a:p>
            <a:pPr lvl="1" eaLnBrk="1" hangingPunct="1"/>
            <a:r>
              <a:rPr lang="en-US" altLang="en-US" dirty="0"/>
              <a:t>Without accurate information:</a:t>
            </a:r>
          </a:p>
          <a:p>
            <a:pPr lvl="2" eaLnBrk="1" hangingPunct="1"/>
            <a:r>
              <a:rPr lang="en-US" altLang="en-US" dirty="0" smtClean="0"/>
              <a:t>They </a:t>
            </a:r>
            <a:r>
              <a:rPr lang="en-US" altLang="en-US" dirty="0" smtClean="0"/>
              <a:t>rely on forecasts</a:t>
            </a:r>
            <a:r>
              <a:rPr lang="en-US" altLang="en-US" dirty="0"/>
              <a:t>, best </a:t>
            </a:r>
            <a:r>
              <a:rPr lang="en-US" altLang="en-US" dirty="0" smtClean="0"/>
              <a:t>guesses and </a:t>
            </a:r>
            <a:r>
              <a:rPr lang="en-US" altLang="en-US" dirty="0"/>
              <a:t>luck</a:t>
            </a:r>
          </a:p>
          <a:p>
            <a:pPr lvl="3"/>
            <a:r>
              <a:rPr lang="en-US" altLang="en-US" dirty="0"/>
              <a:t>Results in</a:t>
            </a:r>
            <a:r>
              <a:rPr lang="en-US" altLang="en-US" dirty="0" smtClean="0"/>
              <a:t>: </a:t>
            </a:r>
          </a:p>
          <a:p>
            <a:pPr lvl="4"/>
            <a:r>
              <a:rPr lang="en-US" altLang="en-US" dirty="0" smtClean="0"/>
              <a:t>Misallocation </a:t>
            </a:r>
            <a:r>
              <a:rPr lang="en-US" altLang="en-US" dirty="0"/>
              <a:t>of </a:t>
            </a:r>
            <a:r>
              <a:rPr lang="en-US" altLang="en-US" dirty="0" smtClean="0"/>
              <a:t>resources; </a:t>
            </a:r>
            <a:endParaRPr lang="en-US" altLang="en-US" dirty="0"/>
          </a:p>
          <a:p>
            <a:pPr lvl="4"/>
            <a:r>
              <a:rPr lang="en-US" altLang="en-US" dirty="0"/>
              <a:t>Poor response times</a:t>
            </a:r>
          </a:p>
          <a:p>
            <a:pPr lvl="2"/>
            <a:r>
              <a:rPr lang="en-US" altLang="en-US" dirty="0"/>
              <a:t>Poor outcomes raise costs, lose </a:t>
            </a:r>
            <a:r>
              <a:rPr lang="en-US" altLang="en-US" dirty="0" smtClean="0"/>
              <a:t>customers</a:t>
            </a:r>
          </a:p>
          <a:p>
            <a:r>
              <a:rPr lang="en-US" dirty="0"/>
              <a:t>Real-time data improves ability of managers to make decisions.</a:t>
            </a:r>
            <a:endParaRPr lang="en-US" altLang="en-US" dirty="0"/>
          </a:p>
          <a:p>
            <a:pPr lvl="1"/>
            <a:r>
              <a:rPr lang="en-US" altLang="en-US" dirty="0" smtClean="0"/>
              <a:t>Example: </a:t>
            </a:r>
            <a:r>
              <a:rPr lang="en-US" altLang="en-US" b="1" dirty="0" smtClean="0"/>
              <a:t>Verizon’s</a:t>
            </a:r>
            <a:r>
              <a:rPr lang="en-US" altLang="en-US" dirty="0" smtClean="0"/>
              <a:t> </a:t>
            </a:r>
            <a:r>
              <a:rPr lang="en-US" altLang="en-US" dirty="0" smtClean="0"/>
              <a:t>web-based digital dashboard</a:t>
            </a:r>
          </a:p>
          <a:p>
            <a:pPr lvl="2"/>
            <a:r>
              <a:rPr lang="en-US" altLang="en-US" dirty="0" smtClean="0"/>
              <a:t>Real-time data on customer complaints, network performance, and so on</a:t>
            </a:r>
            <a:endParaRPr lang="en-US" altLang="en-US" dirty="0">
              <a:solidFill>
                <a:srgbClr val="0D0D0D"/>
              </a:solidFill>
              <a:ea typeface="ＭＳ Ｐゴシック" panose="020B0600070205080204" pitchFamily="34" charset="-128"/>
            </a:endParaRPr>
          </a:p>
        </p:txBody>
      </p:sp>
      <p:sp>
        <p:nvSpPr>
          <p:cNvPr id="4" name="Slide Number Placeholder 3"/>
          <p:cNvSpPr>
            <a:spLocks noGrp="1"/>
          </p:cNvSpPr>
          <p:nvPr>
            <p:ph type="sldNum" sz="quarter" idx="10"/>
          </p:nvPr>
        </p:nvSpPr>
        <p:spPr/>
        <p:txBody>
          <a:bodyPr/>
          <a:lstStyle/>
          <a:p>
            <a:fld id="{1D0A0CEC-052A-4460-AC6B-267A510703FB}" type="slidenum">
              <a:rPr lang="en-US" smtClean="0"/>
              <a:t>13</a:t>
            </a:fld>
            <a:endParaRPr lang="en-US"/>
          </a:p>
        </p:txBody>
      </p:sp>
      <p:pic>
        <p:nvPicPr>
          <p:cNvPr id="1028" name="Picture 4" descr="Image result for needle in a haystack mem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31914" y="1993392"/>
            <a:ext cx="4857750" cy="39528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75292178"/>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02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3">
                                            <p:txEl>
                                              <p:pRg st="7" end="7"/>
                                            </p:txEl>
                                          </p:spTgt>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par>
                                <p:cTn id="43" presetID="1" presetClass="entr" presetSubtype="0" fill="hold" nodeType="withEffect">
                                  <p:stCondLst>
                                    <p:cond delay="0"/>
                                  </p:stCondLst>
                                  <p:childTnLst>
                                    <p:set>
                                      <p:cBhvr>
                                        <p:cTn id="44"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ea typeface="ＭＳ Ｐゴシック" panose="020B0600070205080204" pitchFamily="34" charset="-128"/>
              </a:rPr>
              <a:t>The Role of Information Systems in Business Today </a:t>
            </a:r>
            <a:r>
              <a:rPr lang="en-US" altLang="en-US" sz="1800" dirty="0">
                <a:ea typeface="ＭＳ Ｐゴシック" panose="020B0600070205080204" pitchFamily="34" charset="-128"/>
              </a:rPr>
              <a:t>(Cont.)</a:t>
            </a:r>
            <a:endParaRPr lang="en-CA" dirty="0"/>
          </a:p>
        </p:txBody>
      </p:sp>
      <p:sp>
        <p:nvSpPr>
          <p:cNvPr id="3" name="Content Placeholder 2"/>
          <p:cNvSpPr>
            <a:spLocks noGrp="1"/>
          </p:cNvSpPr>
          <p:nvPr>
            <p:ph idx="1"/>
          </p:nvPr>
        </p:nvSpPr>
        <p:spPr>
          <a:xfrm>
            <a:off x="518163" y="1142403"/>
            <a:ext cx="5893489" cy="5303838"/>
          </a:xfrm>
        </p:spPr>
        <p:txBody>
          <a:bodyPr/>
          <a:lstStyle/>
          <a:p>
            <a:pPr eaLnBrk="1" hangingPunct="1">
              <a:lnSpc>
                <a:spcPct val="150000"/>
              </a:lnSpc>
            </a:pPr>
            <a:r>
              <a:rPr lang="en-US" altLang="en-US" b="1" dirty="0">
                <a:solidFill>
                  <a:srgbClr val="0D0D0D"/>
                </a:solidFill>
                <a:ea typeface="ＭＳ Ｐゴシック" panose="020B0600070205080204" pitchFamily="34" charset="-128"/>
              </a:rPr>
              <a:t>Competitive advantage</a:t>
            </a:r>
          </a:p>
          <a:p>
            <a:pPr lvl="1" eaLnBrk="1" hangingPunct="1">
              <a:lnSpc>
                <a:spcPct val="150000"/>
              </a:lnSpc>
            </a:pPr>
            <a:r>
              <a:rPr lang="en-US" altLang="en-US" b="1" dirty="0">
                <a:ea typeface="ＭＳ Ｐゴシック" panose="020B0600070205080204" pitchFamily="34" charset="-128"/>
              </a:rPr>
              <a:t>Delivering</a:t>
            </a:r>
            <a:r>
              <a:rPr lang="en-US" altLang="en-US" dirty="0">
                <a:ea typeface="ＭＳ Ｐゴシック" panose="020B0600070205080204" pitchFamily="34" charset="-128"/>
              </a:rPr>
              <a:t> better performance</a:t>
            </a:r>
          </a:p>
          <a:p>
            <a:pPr lvl="1" eaLnBrk="1" hangingPunct="1">
              <a:lnSpc>
                <a:spcPct val="150000"/>
              </a:lnSpc>
            </a:pPr>
            <a:r>
              <a:rPr lang="en-US" altLang="en-US" b="1" dirty="0">
                <a:ea typeface="ＭＳ Ｐゴシック" panose="020B0600070205080204" pitchFamily="34" charset="-128"/>
              </a:rPr>
              <a:t>Charging</a:t>
            </a:r>
            <a:r>
              <a:rPr lang="en-US" altLang="en-US" dirty="0">
                <a:ea typeface="ＭＳ Ｐゴシック" panose="020B0600070205080204" pitchFamily="34" charset="-128"/>
              </a:rPr>
              <a:t> less for superior products</a:t>
            </a:r>
          </a:p>
          <a:p>
            <a:pPr lvl="1" eaLnBrk="1" hangingPunct="1">
              <a:lnSpc>
                <a:spcPct val="150000"/>
              </a:lnSpc>
            </a:pPr>
            <a:r>
              <a:rPr lang="en-US" altLang="en-US" b="1" dirty="0">
                <a:ea typeface="ＭＳ Ｐゴシック" panose="020B0600070205080204" pitchFamily="34" charset="-128"/>
              </a:rPr>
              <a:t>Responding</a:t>
            </a:r>
            <a:r>
              <a:rPr lang="en-US" altLang="en-US" dirty="0">
                <a:ea typeface="ＭＳ Ｐゴシック" panose="020B0600070205080204" pitchFamily="34" charset="-128"/>
              </a:rPr>
              <a:t> to customers and suppliers in </a:t>
            </a:r>
            <a:r>
              <a:rPr lang="en-US" altLang="en-US" dirty="0" smtClean="0">
                <a:ea typeface="ＭＳ Ｐゴシック" panose="020B0600070205080204" pitchFamily="34" charset="-128"/>
              </a:rPr>
              <a:t>real </a:t>
            </a:r>
            <a:r>
              <a:rPr lang="en-US" altLang="en-US" dirty="0">
                <a:ea typeface="ＭＳ Ｐゴシック" panose="020B0600070205080204" pitchFamily="34" charset="-128"/>
              </a:rPr>
              <a:t>time</a:t>
            </a:r>
          </a:p>
          <a:p>
            <a:pPr>
              <a:lnSpc>
                <a:spcPct val="150000"/>
              </a:lnSpc>
            </a:pPr>
            <a:endParaRPr lang="en-CA" dirty="0"/>
          </a:p>
        </p:txBody>
      </p:sp>
      <p:sp>
        <p:nvSpPr>
          <p:cNvPr id="4" name="Slide Number Placeholder 3"/>
          <p:cNvSpPr>
            <a:spLocks noGrp="1"/>
          </p:cNvSpPr>
          <p:nvPr>
            <p:ph type="sldNum" sz="quarter" idx="10"/>
          </p:nvPr>
        </p:nvSpPr>
        <p:spPr/>
        <p:txBody>
          <a:bodyPr/>
          <a:lstStyle/>
          <a:p>
            <a:fld id="{1D0A0CEC-052A-4460-AC6B-267A510703FB}" type="slidenum">
              <a:rPr lang="en-US" smtClean="0"/>
              <a:t>14</a:t>
            </a:fld>
            <a:endParaRPr lang="en-US" dirty="0"/>
          </a:p>
        </p:txBody>
      </p:sp>
      <p:pic>
        <p:nvPicPr>
          <p:cNvPr id="2050" name="Picture 2" descr="Image result for Competitive advantage quot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11652" y="1095769"/>
            <a:ext cx="5780348" cy="2625242"/>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518162" y="3943547"/>
            <a:ext cx="10994392" cy="2428357"/>
          </a:xfrm>
          <a:prstGeom prst="rect">
            <a:avLst/>
          </a:prstGeom>
        </p:spPr>
        <p:txBody>
          <a:bodyPr wrap="square">
            <a:spAutoFit/>
          </a:bodyPr>
          <a:lstStyle/>
          <a:p>
            <a:pPr marL="457189" lvl="1" indent="-227008" fontAlgn="base">
              <a:lnSpc>
                <a:spcPct val="150000"/>
              </a:lnSpc>
              <a:spcBef>
                <a:spcPct val="15000"/>
              </a:spcBef>
              <a:spcAft>
                <a:spcPct val="15000"/>
              </a:spcAft>
              <a:buClr>
                <a:srgbClr val="7889FB"/>
              </a:buClr>
              <a:buFont typeface="Webdings" panose="05030102010509060703" pitchFamily="18" charset="2"/>
              <a:buChar char="4"/>
            </a:pPr>
            <a:r>
              <a:rPr lang="en-US" altLang="en-US" sz="2200" b="1" kern="0" dirty="0">
                <a:solidFill>
                  <a:srgbClr val="000000"/>
                </a:solidFill>
                <a:latin typeface="Calibri" panose="020F0502020204030204" pitchFamily="34" charset="0"/>
                <a:ea typeface="ＭＳ Ｐゴシック" panose="020B0600070205080204" pitchFamily="34" charset="-128"/>
              </a:rPr>
              <a:t>Examples</a:t>
            </a:r>
          </a:p>
          <a:p>
            <a:pPr marL="682608" lvl="2" indent="-223833" fontAlgn="base">
              <a:lnSpc>
                <a:spcPct val="150000"/>
              </a:lnSpc>
              <a:spcBef>
                <a:spcPct val="15000"/>
              </a:spcBef>
              <a:spcAft>
                <a:spcPct val="15000"/>
              </a:spcAft>
              <a:buClr>
                <a:srgbClr val="7889FB"/>
              </a:buClr>
              <a:buFont typeface="Wingdings" panose="05000000000000000000" pitchFamily="2" charset="2"/>
              <a:buChar char="§"/>
            </a:pPr>
            <a:r>
              <a:rPr lang="en-US" altLang="en-US" sz="2200" kern="0" dirty="0" smtClean="0">
                <a:solidFill>
                  <a:srgbClr val="000000"/>
                </a:solidFill>
                <a:latin typeface="Calibri" panose="020F0502020204030204" pitchFamily="34" charset="0"/>
                <a:ea typeface="ＭＳ Ｐゴシック" panose="020B0600070205080204" pitchFamily="34" charset="-128"/>
              </a:rPr>
              <a:t>Industry leaders (i.e., Apple</a:t>
            </a:r>
            <a:r>
              <a:rPr lang="en-US" altLang="en-US" sz="2200" kern="0" dirty="0">
                <a:solidFill>
                  <a:srgbClr val="000000"/>
                </a:solidFill>
                <a:latin typeface="Calibri" panose="020F0502020204030204" pitchFamily="34" charset="0"/>
                <a:ea typeface="ＭＳ Ｐゴシック" panose="020B0600070205080204" pitchFamily="34" charset="-128"/>
              </a:rPr>
              <a:t>, Walmart, </a:t>
            </a:r>
            <a:r>
              <a:rPr lang="en-US" altLang="en-US" sz="2200" kern="0" dirty="0" smtClean="0">
                <a:solidFill>
                  <a:srgbClr val="000000"/>
                </a:solidFill>
                <a:latin typeface="Calibri" panose="020F0502020204030204" pitchFamily="34" charset="0"/>
                <a:ea typeface="ＭＳ Ｐゴシック" panose="020B0600070205080204" pitchFamily="34" charset="-128"/>
              </a:rPr>
              <a:t>UPS)</a:t>
            </a:r>
            <a:endParaRPr lang="en-US" altLang="en-US" sz="2200" kern="0" dirty="0">
              <a:solidFill>
                <a:srgbClr val="000000"/>
              </a:solidFill>
              <a:latin typeface="Calibri" panose="020F0502020204030204" pitchFamily="34" charset="0"/>
              <a:ea typeface="ＭＳ Ｐゴシック" panose="020B0600070205080204" pitchFamily="34" charset="-128"/>
            </a:endParaRPr>
          </a:p>
          <a:p>
            <a:pPr marL="912791" lvl="3" indent="-228594" fontAlgn="base">
              <a:lnSpc>
                <a:spcPct val="150000"/>
              </a:lnSpc>
              <a:spcBef>
                <a:spcPct val="15000"/>
              </a:spcBef>
              <a:spcAft>
                <a:spcPct val="15000"/>
              </a:spcAft>
              <a:buClr>
                <a:srgbClr val="7889FB"/>
              </a:buClr>
              <a:buFont typeface="Arial" panose="020B0604020202020204" pitchFamily="34" charset="0"/>
              <a:buChar char="–"/>
            </a:pPr>
            <a:r>
              <a:rPr lang="en-US" altLang="en-US" sz="2200" kern="0" dirty="0">
                <a:solidFill>
                  <a:srgbClr val="000000"/>
                </a:solidFill>
                <a:latin typeface="Calibri" panose="020F0502020204030204" pitchFamily="34" charset="0"/>
                <a:ea typeface="ＭＳ Ｐゴシック" panose="020B0600070205080204" pitchFamily="34" charset="-128"/>
              </a:rPr>
              <a:t>They know how to use information systems for this </a:t>
            </a:r>
            <a:r>
              <a:rPr lang="en-US" altLang="en-US" sz="2200" kern="0" dirty="0" smtClean="0">
                <a:solidFill>
                  <a:srgbClr val="000000"/>
                </a:solidFill>
                <a:latin typeface="Calibri" panose="020F0502020204030204" pitchFamily="34" charset="0"/>
                <a:ea typeface="ＭＳ Ｐゴシック" panose="020B0600070205080204" pitchFamily="34" charset="-128"/>
              </a:rPr>
              <a:t>purpose</a:t>
            </a:r>
          </a:p>
          <a:p>
            <a:pPr marL="112697" lvl="1" indent="-342900" fontAlgn="base">
              <a:lnSpc>
                <a:spcPct val="150000"/>
              </a:lnSpc>
              <a:spcBef>
                <a:spcPct val="15000"/>
              </a:spcBef>
              <a:spcAft>
                <a:spcPct val="15000"/>
              </a:spcAft>
              <a:buClr>
                <a:srgbClr val="7889FB"/>
              </a:buClr>
              <a:buFont typeface="Wingdings" panose="05000000000000000000" pitchFamily="2" charset="2"/>
              <a:buChar char="§"/>
            </a:pPr>
            <a:r>
              <a:rPr lang="en-US" altLang="en-US" sz="2200" b="1" kern="0" dirty="0">
                <a:solidFill>
                  <a:srgbClr val="000000"/>
                </a:solidFill>
                <a:latin typeface="Calibri" panose="020F0502020204030204" pitchFamily="34" charset="0"/>
                <a:ea typeface="ＭＳ Ｐゴシック" panose="020B0600070205080204" pitchFamily="34" charset="-128"/>
              </a:rPr>
              <a:t>Competitive </a:t>
            </a:r>
            <a:r>
              <a:rPr lang="en-US" altLang="en-US" sz="2200" b="1" kern="0" dirty="0" smtClean="0">
                <a:solidFill>
                  <a:srgbClr val="000000"/>
                </a:solidFill>
                <a:latin typeface="Calibri" panose="020F0502020204030204" pitchFamily="34" charset="0"/>
                <a:ea typeface="ＭＳ Ｐゴシック" panose="020B0600070205080204" pitchFamily="34" charset="-128"/>
              </a:rPr>
              <a:t>advantage </a:t>
            </a:r>
            <a:r>
              <a:rPr lang="en-US" altLang="en-US" sz="2200" kern="0" dirty="0" smtClean="0">
                <a:solidFill>
                  <a:srgbClr val="000000"/>
                </a:solidFill>
                <a:latin typeface="Calibri" panose="020F0502020204030204" pitchFamily="34" charset="0"/>
                <a:ea typeface="ＭＳ Ｐゴシック" panose="020B0600070205080204" pitchFamily="34" charset="-128"/>
              </a:rPr>
              <a:t>often results from achieving previous business objectives</a:t>
            </a:r>
            <a:endParaRPr lang="en-US" altLang="en-US" sz="2200" kern="0" dirty="0">
              <a:solidFill>
                <a:srgbClr val="000000"/>
              </a:solidFill>
              <a:latin typeface="Calibri" panose="020F0502020204030204" pitchFamily="34" charset="0"/>
              <a:ea typeface="ＭＳ Ｐゴシック" panose="020B0600070205080204" pitchFamily="34" charset="-128"/>
            </a:endParaRPr>
          </a:p>
        </p:txBody>
      </p:sp>
    </p:spTree>
    <p:extLst>
      <p:ext uri="{BB962C8B-B14F-4D97-AF65-F5344CB8AC3E}">
        <p14:creationId xmlns:p14="http://schemas.microsoft.com/office/powerpoint/2010/main" val="3501746630"/>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05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ea typeface="ＭＳ Ｐゴシック" panose="020B0600070205080204" pitchFamily="34" charset="-128"/>
              </a:rPr>
              <a:t>The Role of Information Systems in Business Today </a:t>
            </a:r>
            <a:r>
              <a:rPr lang="en-US" altLang="en-US" sz="1800" dirty="0">
                <a:ea typeface="ＭＳ Ｐゴシック" panose="020B0600070205080204" pitchFamily="34" charset="-128"/>
              </a:rPr>
              <a:t>(Cont.)</a:t>
            </a:r>
            <a:endParaRPr lang="en-CA" dirty="0"/>
          </a:p>
        </p:txBody>
      </p:sp>
      <p:sp>
        <p:nvSpPr>
          <p:cNvPr id="3" name="Content Placeholder 2"/>
          <p:cNvSpPr>
            <a:spLocks noGrp="1"/>
          </p:cNvSpPr>
          <p:nvPr>
            <p:ph idx="1"/>
          </p:nvPr>
        </p:nvSpPr>
        <p:spPr/>
        <p:txBody>
          <a:bodyPr/>
          <a:lstStyle/>
          <a:p>
            <a:r>
              <a:rPr lang="en-US" altLang="en-US" b="1" dirty="0" smtClean="0">
                <a:solidFill>
                  <a:srgbClr val="0D0D0D"/>
                </a:solidFill>
                <a:ea typeface="ＭＳ Ｐゴシック" panose="020B0600070205080204" pitchFamily="34" charset="-128"/>
              </a:rPr>
              <a:t>Survival</a:t>
            </a:r>
          </a:p>
          <a:p>
            <a:pPr lvl="1"/>
            <a:r>
              <a:rPr lang="en-US" altLang="en-US" dirty="0"/>
              <a:t>Information technologies as </a:t>
            </a:r>
            <a:r>
              <a:rPr lang="en-US" altLang="en-US" b="1" dirty="0"/>
              <a:t>necessity</a:t>
            </a:r>
            <a:r>
              <a:rPr lang="en-US" altLang="en-US" dirty="0"/>
              <a:t> of business</a:t>
            </a:r>
          </a:p>
          <a:p>
            <a:pPr lvl="1"/>
            <a:endParaRPr lang="en-US" altLang="en-US" dirty="0" smtClean="0"/>
          </a:p>
          <a:p>
            <a:pPr lvl="1"/>
            <a:r>
              <a:rPr lang="en-US" altLang="en-US" dirty="0"/>
              <a:t>Keeping up with </a:t>
            </a:r>
            <a:r>
              <a:rPr lang="en-US" altLang="en-US" dirty="0" smtClean="0"/>
              <a:t>competitors (e.g., i</a:t>
            </a:r>
            <a:r>
              <a:rPr lang="en-US" altLang="en-US" dirty="0" smtClean="0"/>
              <a:t>ndustry-level changes)</a:t>
            </a:r>
            <a:endParaRPr lang="en-US" altLang="en-US" dirty="0"/>
          </a:p>
          <a:p>
            <a:pPr lvl="2"/>
            <a:r>
              <a:rPr lang="en-US" altLang="en-US" dirty="0" smtClean="0"/>
              <a:t>Citibank</a:t>
            </a:r>
            <a:r>
              <a:rPr lang="en-US" altLang="ja-JP" dirty="0" smtClean="0"/>
              <a:t>’s </a:t>
            </a:r>
            <a:r>
              <a:rPr lang="en-US" altLang="ja-JP" dirty="0"/>
              <a:t>introduction of </a:t>
            </a:r>
            <a:r>
              <a:rPr lang="en-US" altLang="ja-JP" dirty="0" smtClean="0"/>
              <a:t>ATMs</a:t>
            </a:r>
          </a:p>
          <a:p>
            <a:pPr lvl="3"/>
            <a:endParaRPr lang="en-US" altLang="ja-JP" dirty="0"/>
          </a:p>
          <a:p>
            <a:pPr lvl="1"/>
            <a:r>
              <a:rPr lang="en-US" altLang="en-US" dirty="0"/>
              <a:t>Governmental </a:t>
            </a:r>
            <a:r>
              <a:rPr lang="en-US" altLang="en-US" b="1" dirty="0"/>
              <a:t>regulations</a:t>
            </a:r>
            <a:r>
              <a:rPr lang="en-US" altLang="en-US" dirty="0"/>
              <a:t> requiring record-keeping</a:t>
            </a:r>
          </a:p>
          <a:p>
            <a:pPr lvl="2"/>
            <a:r>
              <a:rPr lang="en-US" altLang="en-US" dirty="0" smtClean="0"/>
              <a:t>Toxic </a:t>
            </a:r>
            <a:r>
              <a:rPr lang="en-US" altLang="en-US" dirty="0"/>
              <a:t>Substances Control </a:t>
            </a:r>
            <a:r>
              <a:rPr lang="en-US" altLang="en-US" dirty="0" smtClean="0"/>
              <a:t>Act</a:t>
            </a:r>
          </a:p>
          <a:p>
            <a:pPr lvl="2"/>
            <a:r>
              <a:rPr lang="en-US" altLang="en-US" dirty="0" smtClean="0"/>
              <a:t>Sarbanes-Oxley </a:t>
            </a:r>
            <a:r>
              <a:rPr lang="en-US" altLang="en-US" dirty="0"/>
              <a:t>Act </a:t>
            </a:r>
          </a:p>
          <a:p>
            <a:pPr lvl="2"/>
            <a:r>
              <a:rPr lang="en-US" altLang="en-US" dirty="0"/>
              <a:t>Dodd-Frank Act </a:t>
            </a:r>
            <a:endParaRPr lang="en-US" altLang="en-US" dirty="0" smtClean="0"/>
          </a:p>
          <a:p>
            <a:pPr lvl="3"/>
            <a:endParaRPr lang="en-US" altLang="en-US" dirty="0"/>
          </a:p>
          <a:p>
            <a:endParaRPr lang="en-CA" b="1" dirty="0"/>
          </a:p>
        </p:txBody>
      </p:sp>
      <p:sp>
        <p:nvSpPr>
          <p:cNvPr id="4" name="Slide Number Placeholder 3"/>
          <p:cNvSpPr>
            <a:spLocks noGrp="1"/>
          </p:cNvSpPr>
          <p:nvPr>
            <p:ph type="sldNum" sz="quarter" idx="10"/>
          </p:nvPr>
        </p:nvSpPr>
        <p:spPr/>
        <p:txBody>
          <a:bodyPr/>
          <a:lstStyle/>
          <a:p>
            <a:fld id="{1D0A0CEC-052A-4460-AC6B-267A510703FB}" type="slidenum">
              <a:rPr lang="en-US" smtClean="0"/>
              <a:t>15</a:t>
            </a:fld>
            <a:endParaRPr lang="en-US"/>
          </a:p>
        </p:txBody>
      </p:sp>
      <p:pic>
        <p:nvPicPr>
          <p:cNvPr id="6146" name="Picture 2" descr="Image result for first ATM citibank"/>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08987" y="4084826"/>
            <a:ext cx="4086632" cy="21391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77277433"/>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614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
                                            <p:txEl>
                                              <p:pRg st="7" end="7"/>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a:t>
            </a:r>
            <a:r>
              <a:rPr lang="en-US" dirty="0" smtClean="0"/>
              <a:t>is </a:t>
            </a:r>
            <a:r>
              <a:rPr lang="en-US" dirty="0"/>
              <a:t>an Information System? </a:t>
            </a:r>
            <a:endParaRPr lang="en-CA" dirty="0"/>
          </a:p>
        </p:txBody>
      </p:sp>
      <p:sp>
        <p:nvSpPr>
          <p:cNvPr id="3" name="Content Placeholder 2"/>
          <p:cNvSpPr>
            <a:spLocks noGrp="1"/>
          </p:cNvSpPr>
          <p:nvPr>
            <p:ph idx="1"/>
          </p:nvPr>
        </p:nvSpPr>
        <p:spPr/>
        <p:txBody>
          <a:bodyPr/>
          <a:lstStyle/>
          <a:p>
            <a:r>
              <a:rPr lang="en-US" b="1" dirty="0" smtClean="0"/>
              <a:t>Information system </a:t>
            </a:r>
          </a:p>
          <a:p>
            <a:pPr lvl="1"/>
            <a:r>
              <a:rPr lang="en-US" dirty="0" smtClean="0"/>
              <a:t>Set </a:t>
            </a:r>
            <a:r>
              <a:rPr lang="en-US" dirty="0"/>
              <a:t>of interrelated </a:t>
            </a:r>
            <a:r>
              <a:rPr lang="en-US" b="1" dirty="0"/>
              <a:t>components</a:t>
            </a:r>
            <a:r>
              <a:rPr lang="en-US" dirty="0"/>
              <a:t> </a:t>
            </a:r>
          </a:p>
          <a:p>
            <a:pPr lvl="1"/>
            <a:r>
              <a:rPr lang="en-US" dirty="0"/>
              <a:t>Collect, process, store, and distribute </a:t>
            </a:r>
            <a:r>
              <a:rPr lang="en-US" b="1" dirty="0"/>
              <a:t>information</a:t>
            </a:r>
          </a:p>
          <a:p>
            <a:pPr lvl="1"/>
            <a:r>
              <a:rPr lang="en-US" dirty="0"/>
              <a:t>Support decision making, coordination, and </a:t>
            </a:r>
            <a:r>
              <a:rPr lang="en-US" dirty="0" smtClean="0"/>
              <a:t>control</a:t>
            </a:r>
          </a:p>
          <a:p>
            <a:endParaRPr lang="en-US" altLang="en-US" dirty="0" smtClean="0">
              <a:ea typeface="ＭＳ Ｐゴシック" panose="020B0600070205080204" pitchFamily="34" charset="-128"/>
            </a:endParaRPr>
          </a:p>
          <a:p>
            <a:r>
              <a:rPr lang="en-US" altLang="en-US" b="1" dirty="0" smtClean="0">
                <a:ea typeface="ＭＳ Ｐゴシック" panose="020B0600070205080204" pitchFamily="34" charset="-128"/>
              </a:rPr>
              <a:t>Information technology</a:t>
            </a:r>
          </a:p>
          <a:p>
            <a:pPr lvl="2" eaLnBrk="1" hangingPunct="1"/>
            <a:r>
              <a:rPr lang="en-US" altLang="en-US" dirty="0">
                <a:solidFill>
                  <a:srgbClr val="0D0D0D"/>
                </a:solidFill>
                <a:ea typeface="ＭＳ Ｐゴシック" panose="020B0600070205080204" pitchFamily="34" charset="-128"/>
              </a:rPr>
              <a:t>The hardware and software that a firm needs to achieve business objectives</a:t>
            </a:r>
          </a:p>
          <a:p>
            <a:pPr lvl="2" eaLnBrk="1" hangingPunct="1"/>
            <a:r>
              <a:rPr lang="en-US" altLang="en-US" dirty="0">
                <a:solidFill>
                  <a:srgbClr val="0D0D0D"/>
                </a:solidFill>
                <a:ea typeface="ＭＳ Ｐゴシック" panose="020B0600070205080204" pitchFamily="34" charset="-128"/>
              </a:rPr>
              <a:t>Hardware and software are technical foundation and tools, similar to the material and tools used to build a house.</a:t>
            </a:r>
          </a:p>
          <a:p>
            <a:endParaRPr lang="en-CA" dirty="0"/>
          </a:p>
        </p:txBody>
      </p:sp>
      <p:sp>
        <p:nvSpPr>
          <p:cNvPr id="4" name="Slide Number Placeholder 3"/>
          <p:cNvSpPr>
            <a:spLocks noGrp="1"/>
          </p:cNvSpPr>
          <p:nvPr>
            <p:ph type="sldNum" sz="quarter" idx="10"/>
          </p:nvPr>
        </p:nvSpPr>
        <p:spPr/>
        <p:txBody>
          <a:bodyPr/>
          <a:lstStyle/>
          <a:p>
            <a:fld id="{1D0A0CEC-052A-4460-AC6B-267A510703FB}" type="slidenum">
              <a:rPr lang="en-US" smtClean="0"/>
              <a:t>16</a:t>
            </a:fld>
            <a:endParaRPr lang="en-US"/>
          </a:p>
        </p:txBody>
      </p:sp>
    </p:spTree>
    <p:extLst>
      <p:ext uri="{BB962C8B-B14F-4D97-AF65-F5344CB8AC3E}">
        <p14:creationId xmlns:p14="http://schemas.microsoft.com/office/powerpoint/2010/main" val="817799591"/>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Data and Information</a:t>
            </a:r>
            <a:endParaRPr lang="en-CA" dirty="0"/>
          </a:p>
        </p:txBody>
      </p:sp>
      <p:sp>
        <p:nvSpPr>
          <p:cNvPr id="3" name="Content Placeholder 2"/>
          <p:cNvSpPr>
            <a:spLocks noGrp="1"/>
          </p:cNvSpPr>
          <p:nvPr>
            <p:ph idx="1"/>
          </p:nvPr>
        </p:nvSpPr>
        <p:spPr/>
        <p:txBody>
          <a:bodyPr/>
          <a:lstStyle/>
          <a:p>
            <a:r>
              <a:rPr lang="en-US" b="1" dirty="0" smtClean="0"/>
              <a:t>Information </a:t>
            </a:r>
            <a:r>
              <a:rPr lang="en-US" b="1" dirty="0"/>
              <a:t>vs. data</a:t>
            </a:r>
          </a:p>
          <a:p>
            <a:pPr lvl="1"/>
            <a:r>
              <a:rPr lang="en-US" dirty="0"/>
              <a:t>Data are streams of raw facts</a:t>
            </a:r>
          </a:p>
          <a:p>
            <a:pPr lvl="1"/>
            <a:r>
              <a:rPr lang="en-US" dirty="0"/>
              <a:t>Information is data shaped into meaningful form</a:t>
            </a:r>
          </a:p>
          <a:p>
            <a:endParaRPr lang="en-CA" dirty="0"/>
          </a:p>
        </p:txBody>
      </p:sp>
      <p:sp>
        <p:nvSpPr>
          <p:cNvPr id="4" name="Slide Number Placeholder 3"/>
          <p:cNvSpPr>
            <a:spLocks noGrp="1"/>
          </p:cNvSpPr>
          <p:nvPr>
            <p:ph type="sldNum" sz="quarter" idx="10"/>
          </p:nvPr>
        </p:nvSpPr>
        <p:spPr/>
        <p:txBody>
          <a:bodyPr/>
          <a:lstStyle/>
          <a:p>
            <a:fld id="{1D0A0CEC-052A-4460-AC6B-267A510703FB}" type="slidenum">
              <a:rPr lang="en-US" smtClean="0"/>
              <a:t>17</a:t>
            </a:fld>
            <a:endParaRPr lang="en-US"/>
          </a:p>
        </p:txBody>
      </p:sp>
      <p:pic>
        <p:nvPicPr>
          <p:cNvPr id="5" name="Picture 4" descr="Figure 1.3 illustrates the relationship between data and informatio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04950" y="2774688"/>
            <a:ext cx="8353425" cy="3397511"/>
          </a:xfrm>
          <a:prstGeom prst="rect">
            <a:avLst/>
          </a:prstGeom>
        </p:spPr>
      </p:pic>
    </p:spTree>
    <p:extLst>
      <p:ext uri="{BB962C8B-B14F-4D97-AF65-F5344CB8AC3E}">
        <p14:creationId xmlns:p14="http://schemas.microsoft.com/office/powerpoint/2010/main" val="3181501557"/>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Functions of an Information System</a:t>
            </a:r>
            <a:endParaRPr lang="en-CA" dirty="0"/>
          </a:p>
        </p:txBody>
      </p:sp>
      <p:sp>
        <p:nvSpPr>
          <p:cNvPr id="4" name="Slide Number Placeholder 3"/>
          <p:cNvSpPr>
            <a:spLocks noGrp="1"/>
          </p:cNvSpPr>
          <p:nvPr>
            <p:ph type="sldNum" sz="quarter" idx="10"/>
          </p:nvPr>
        </p:nvSpPr>
        <p:spPr/>
        <p:txBody>
          <a:bodyPr/>
          <a:lstStyle/>
          <a:p>
            <a:fld id="{1D0A0CEC-052A-4460-AC6B-267A510703FB}" type="slidenum">
              <a:rPr lang="en-US" smtClean="0"/>
              <a:t>18</a:t>
            </a:fld>
            <a:endParaRPr lang="en-US"/>
          </a:p>
        </p:txBody>
      </p:sp>
      <p:grpSp>
        <p:nvGrpSpPr>
          <p:cNvPr id="22" name="Group 21"/>
          <p:cNvGrpSpPr/>
          <p:nvPr/>
        </p:nvGrpSpPr>
        <p:grpSpPr>
          <a:xfrm>
            <a:off x="648258" y="1511723"/>
            <a:ext cx="5318383" cy="1825977"/>
            <a:chOff x="648258" y="1511723"/>
            <a:chExt cx="5318383" cy="1825977"/>
          </a:xfrm>
        </p:grpSpPr>
        <p:grpSp>
          <p:nvGrpSpPr>
            <p:cNvPr id="6" name="Group 5"/>
            <p:cNvGrpSpPr/>
            <p:nvPr/>
          </p:nvGrpSpPr>
          <p:grpSpPr>
            <a:xfrm>
              <a:off x="860994" y="1742186"/>
              <a:ext cx="5105647" cy="1595514"/>
              <a:chOff x="216469" y="965105"/>
              <a:chExt cx="5105647" cy="1595514"/>
            </a:xfrm>
          </p:grpSpPr>
          <p:sp>
            <p:nvSpPr>
              <p:cNvPr id="20" name="Rectangle 19"/>
              <p:cNvSpPr/>
              <p:nvPr/>
            </p:nvSpPr>
            <p:spPr>
              <a:xfrm>
                <a:off x="216469" y="965105"/>
                <a:ext cx="5105647" cy="1595514"/>
              </a:xfrm>
              <a:prstGeom prst="rect">
                <a:avLst/>
              </a:prstGeom>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sp>
          <p:sp>
            <p:nvSpPr>
              <p:cNvPr id="21" name="TextBox 20"/>
              <p:cNvSpPr txBox="1"/>
              <p:nvPr/>
            </p:nvSpPr>
            <p:spPr>
              <a:xfrm>
                <a:off x="216469" y="965105"/>
                <a:ext cx="5105647" cy="1595514"/>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1080695" tIns="87630" rIns="87630" bIns="87630" numCol="1" spcCol="1270" anchor="t" anchorCtr="0">
                <a:noAutofit/>
              </a:bodyPr>
              <a:lstStyle/>
              <a:p>
                <a:pPr lvl="0" algn="l" defTabSz="1022350">
                  <a:lnSpc>
                    <a:spcPct val="90000"/>
                  </a:lnSpc>
                  <a:spcBef>
                    <a:spcPct val="0"/>
                  </a:spcBef>
                  <a:spcAft>
                    <a:spcPct val="35000"/>
                  </a:spcAft>
                </a:pPr>
                <a:r>
                  <a:rPr lang="en-US" altLang="en-US" sz="2300" b="1" kern="1200" dirty="0" smtClean="0">
                    <a:ea typeface="ＭＳ Ｐゴシック" panose="020B0600070205080204" pitchFamily="34" charset="-128"/>
                  </a:rPr>
                  <a:t>Input</a:t>
                </a:r>
                <a:endParaRPr lang="en-US" sz="2300" b="1" kern="1200" dirty="0"/>
              </a:p>
              <a:p>
                <a:pPr marL="171450" lvl="1" indent="-171450" algn="l" defTabSz="800100">
                  <a:lnSpc>
                    <a:spcPct val="90000"/>
                  </a:lnSpc>
                  <a:spcBef>
                    <a:spcPct val="0"/>
                  </a:spcBef>
                  <a:spcAft>
                    <a:spcPct val="15000"/>
                  </a:spcAft>
                  <a:buChar char="••"/>
                </a:pPr>
                <a:r>
                  <a:rPr lang="en-US" altLang="en-US" sz="1800" kern="1200" dirty="0" smtClean="0">
                    <a:ea typeface="ＭＳ Ｐゴシック" panose="020B0600070205080204" pitchFamily="34" charset="-128"/>
                  </a:rPr>
                  <a:t>Raw data or information from organization, external environment or other IS</a:t>
                </a:r>
                <a:endParaRPr lang="en-US" sz="1800" kern="1200" dirty="0"/>
              </a:p>
            </p:txBody>
          </p:sp>
        </p:grpSp>
        <p:sp>
          <p:nvSpPr>
            <p:cNvPr id="7" name="Rectangle 6"/>
            <p:cNvSpPr/>
            <p:nvPr/>
          </p:nvSpPr>
          <p:spPr>
            <a:xfrm>
              <a:off x="648258" y="1511723"/>
              <a:ext cx="1116860" cy="1675290"/>
            </a:xfrm>
            <a:prstGeom prst="rect">
              <a:avLst/>
            </a:prstGeom>
            <a:blipFill>
              <a:blip r:embed="rId2">
                <a:extLst>
                  <a:ext uri="{28A0092B-C50C-407E-A947-70E740481C1C}">
                    <a14:useLocalDpi xmlns:a14="http://schemas.microsoft.com/office/drawing/2010/main" val="0"/>
                  </a:ext>
                </a:extLst>
              </a:blip>
              <a:srcRect/>
              <a:stretch>
                <a:fillRect l="-25000" r="-25000"/>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grpSp>
      <p:grpSp>
        <p:nvGrpSpPr>
          <p:cNvPr id="25" name="Group 24"/>
          <p:cNvGrpSpPr/>
          <p:nvPr/>
        </p:nvGrpSpPr>
        <p:grpSpPr>
          <a:xfrm>
            <a:off x="6225358" y="1511723"/>
            <a:ext cx="5318383" cy="1825977"/>
            <a:chOff x="6225358" y="1511723"/>
            <a:chExt cx="5318383" cy="1825977"/>
          </a:xfrm>
        </p:grpSpPr>
        <p:grpSp>
          <p:nvGrpSpPr>
            <p:cNvPr id="8" name="Group 7"/>
            <p:cNvGrpSpPr/>
            <p:nvPr/>
          </p:nvGrpSpPr>
          <p:grpSpPr>
            <a:xfrm>
              <a:off x="6438094" y="1742186"/>
              <a:ext cx="5105647" cy="1595514"/>
              <a:chOff x="5793569" y="965105"/>
              <a:chExt cx="5105647" cy="1595514"/>
            </a:xfrm>
          </p:grpSpPr>
          <p:sp>
            <p:nvSpPr>
              <p:cNvPr id="18" name="Rectangle 17"/>
              <p:cNvSpPr/>
              <p:nvPr/>
            </p:nvSpPr>
            <p:spPr>
              <a:xfrm>
                <a:off x="5793569" y="965105"/>
                <a:ext cx="5105647" cy="1595514"/>
              </a:xfrm>
              <a:prstGeom prst="rect">
                <a:avLst/>
              </a:prstGeom>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sp>
          <p:sp>
            <p:nvSpPr>
              <p:cNvPr id="19" name="TextBox 18"/>
              <p:cNvSpPr txBox="1"/>
              <p:nvPr/>
            </p:nvSpPr>
            <p:spPr>
              <a:xfrm>
                <a:off x="5793569" y="965105"/>
                <a:ext cx="5105647" cy="1595514"/>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1080695" tIns="87630" rIns="87630" bIns="87630" numCol="1" spcCol="1270" anchor="t" anchorCtr="0">
                <a:noAutofit/>
              </a:bodyPr>
              <a:lstStyle/>
              <a:p>
                <a:pPr lvl="0" algn="l" defTabSz="1022350">
                  <a:lnSpc>
                    <a:spcPct val="90000"/>
                  </a:lnSpc>
                  <a:spcBef>
                    <a:spcPct val="0"/>
                  </a:spcBef>
                  <a:spcAft>
                    <a:spcPct val="35000"/>
                  </a:spcAft>
                </a:pPr>
                <a:r>
                  <a:rPr lang="en-US" altLang="en-US" sz="2300" b="1" kern="1200" dirty="0" smtClean="0">
                    <a:ea typeface="ＭＳ Ｐゴシック" panose="020B0600070205080204" pitchFamily="34" charset="-128"/>
                  </a:rPr>
                  <a:t>Processing</a:t>
                </a:r>
                <a:endParaRPr lang="en-US" sz="2300" b="1" kern="1200" dirty="0"/>
              </a:p>
              <a:p>
                <a:pPr marL="171450" lvl="1" indent="-171450" algn="l" defTabSz="800100">
                  <a:lnSpc>
                    <a:spcPct val="90000"/>
                  </a:lnSpc>
                  <a:spcBef>
                    <a:spcPct val="0"/>
                  </a:spcBef>
                  <a:spcAft>
                    <a:spcPct val="15000"/>
                  </a:spcAft>
                  <a:buChar char="••"/>
                </a:pPr>
                <a:r>
                  <a:rPr lang="en-US" altLang="en-US" sz="1800" kern="1200" dirty="0" smtClean="0">
                    <a:ea typeface="ＭＳ Ｐゴシック" panose="020B0600070205080204" pitchFamily="34" charset="-128"/>
                  </a:rPr>
                  <a:t>Converts raw data (or one form of information) into more meaningful information</a:t>
                </a:r>
                <a:endParaRPr lang="en-US" sz="1800" kern="1200" dirty="0"/>
              </a:p>
            </p:txBody>
          </p:sp>
        </p:grpSp>
        <p:sp>
          <p:nvSpPr>
            <p:cNvPr id="9" name="Rectangle 8"/>
            <p:cNvSpPr/>
            <p:nvPr/>
          </p:nvSpPr>
          <p:spPr>
            <a:xfrm>
              <a:off x="6225358" y="1511723"/>
              <a:ext cx="1116860" cy="1675290"/>
            </a:xfrm>
            <a:prstGeom prst="rect">
              <a:avLst/>
            </a:prstGeom>
            <a:blipFill dpi="0" rotWithShape="1">
              <a:blip r:embed="rId3" cstate="print">
                <a:extLst>
                  <a:ext uri="{28A0092B-C50C-407E-A947-70E740481C1C}">
                    <a14:useLocalDpi xmlns:a14="http://schemas.microsoft.com/office/drawing/2010/main" val="0"/>
                  </a:ext>
                </a:extLst>
              </a:blip>
              <a:srcRect/>
              <a:stretch>
                <a:fillRect t="16666" b="16666"/>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grpSp>
      <p:grpSp>
        <p:nvGrpSpPr>
          <p:cNvPr id="23" name="Group 22"/>
          <p:cNvGrpSpPr/>
          <p:nvPr/>
        </p:nvGrpSpPr>
        <p:grpSpPr>
          <a:xfrm>
            <a:off x="648258" y="3520298"/>
            <a:ext cx="5318383" cy="1825978"/>
            <a:chOff x="648258" y="3520298"/>
            <a:chExt cx="5318383" cy="1825978"/>
          </a:xfrm>
        </p:grpSpPr>
        <p:grpSp>
          <p:nvGrpSpPr>
            <p:cNvPr id="10" name="Group 9"/>
            <p:cNvGrpSpPr/>
            <p:nvPr/>
          </p:nvGrpSpPr>
          <p:grpSpPr>
            <a:xfrm>
              <a:off x="860994" y="3750762"/>
              <a:ext cx="5105647" cy="1595514"/>
              <a:chOff x="216469" y="2973681"/>
              <a:chExt cx="5105647" cy="1595514"/>
            </a:xfrm>
          </p:grpSpPr>
          <p:sp>
            <p:nvSpPr>
              <p:cNvPr id="16" name="Rectangle 15"/>
              <p:cNvSpPr/>
              <p:nvPr/>
            </p:nvSpPr>
            <p:spPr>
              <a:xfrm>
                <a:off x="216469" y="2973681"/>
                <a:ext cx="5105647" cy="1595514"/>
              </a:xfrm>
              <a:prstGeom prst="rect">
                <a:avLst/>
              </a:prstGeom>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sp>
          <p:sp>
            <p:nvSpPr>
              <p:cNvPr id="17" name="TextBox 16"/>
              <p:cNvSpPr txBox="1"/>
              <p:nvPr/>
            </p:nvSpPr>
            <p:spPr>
              <a:xfrm>
                <a:off x="216469" y="2973681"/>
                <a:ext cx="5105647" cy="1595514"/>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1080695" tIns="87630" rIns="87630" bIns="87630" numCol="1" spcCol="1270" anchor="t" anchorCtr="0">
                <a:noAutofit/>
              </a:bodyPr>
              <a:lstStyle/>
              <a:p>
                <a:pPr lvl="0" algn="l" defTabSz="1022350">
                  <a:lnSpc>
                    <a:spcPct val="90000"/>
                  </a:lnSpc>
                  <a:spcBef>
                    <a:spcPct val="0"/>
                  </a:spcBef>
                  <a:spcAft>
                    <a:spcPct val="35000"/>
                  </a:spcAft>
                </a:pPr>
                <a:r>
                  <a:rPr lang="en-US" altLang="en-US" sz="2300" b="1" kern="1200" dirty="0" smtClean="0">
                    <a:ea typeface="ＭＳ Ｐゴシック" panose="020B0600070205080204" pitchFamily="34" charset="-128"/>
                  </a:rPr>
                  <a:t>Output</a:t>
                </a:r>
                <a:endParaRPr lang="en-US" sz="2300" b="1" kern="1200" dirty="0"/>
              </a:p>
              <a:p>
                <a:pPr marL="171450" lvl="1" indent="-171450" algn="l" defTabSz="800100">
                  <a:lnSpc>
                    <a:spcPct val="90000"/>
                  </a:lnSpc>
                  <a:spcBef>
                    <a:spcPct val="0"/>
                  </a:spcBef>
                  <a:spcAft>
                    <a:spcPct val="15000"/>
                  </a:spcAft>
                  <a:buChar char="••"/>
                </a:pPr>
                <a:r>
                  <a:rPr lang="en-US" altLang="en-US" sz="1800" kern="1200" dirty="0" smtClean="0">
                    <a:ea typeface="ＭＳ Ｐゴシック" panose="020B0600070205080204" pitchFamily="34" charset="-128"/>
                  </a:rPr>
                  <a:t>Information to be supplied to people, activities (or other IS) that use it</a:t>
                </a:r>
                <a:endParaRPr lang="en-US" sz="1800" kern="1200" dirty="0"/>
              </a:p>
            </p:txBody>
          </p:sp>
        </p:grpSp>
        <p:sp>
          <p:nvSpPr>
            <p:cNvPr id="11" name="Rectangle 10"/>
            <p:cNvSpPr/>
            <p:nvPr/>
          </p:nvSpPr>
          <p:spPr>
            <a:xfrm>
              <a:off x="648258" y="3520298"/>
              <a:ext cx="1116860" cy="1675290"/>
            </a:xfrm>
            <a:prstGeom prst="rect">
              <a:avLst/>
            </a:prstGeom>
            <a:blipFill>
              <a:blip r:embed="rId4" cstate="print">
                <a:extLst>
                  <a:ext uri="{28A0092B-C50C-407E-A947-70E740481C1C}">
                    <a14:useLocalDpi xmlns:a14="http://schemas.microsoft.com/office/drawing/2010/main" val="0"/>
                  </a:ext>
                </a:extLst>
              </a:blip>
              <a:srcRect/>
              <a:stretch>
                <a:fillRect l="-25000" r="-25000"/>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grpSp>
      <p:grpSp>
        <p:nvGrpSpPr>
          <p:cNvPr id="24" name="Group 23"/>
          <p:cNvGrpSpPr/>
          <p:nvPr/>
        </p:nvGrpSpPr>
        <p:grpSpPr>
          <a:xfrm>
            <a:off x="6225358" y="3520298"/>
            <a:ext cx="5318383" cy="1825978"/>
            <a:chOff x="6225358" y="3520298"/>
            <a:chExt cx="5318383" cy="1825978"/>
          </a:xfrm>
        </p:grpSpPr>
        <p:grpSp>
          <p:nvGrpSpPr>
            <p:cNvPr id="12" name="Group 11"/>
            <p:cNvGrpSpPr/>
            <p:nvPr/>
          </p:nvGrpSpPr>
          <p:grpSpPr>
            <a:xfrm>
              <a:off x="6438094" y="3750762"/>
              <a:ext cx="5105647" cy="1595514"/>
              <a:chOff x="5793569" y="2973681"/>
              <a:chExt cx="5105647" cy="1595514"/>
            </a:xfrm>
          </p:grpSpPr>
          <p:sp>
            <p:nvSpPr>
              <p:cNvPr id="14" name="Rectangle 13"/>
              <p:cNvSpPr/>
              <p:nvPr/>
            </p:nvSpPr>
            <p:spPr>
              <a:xfrm>
                <a:off x="5793569" y="2973681"/>
                <a:ext cx="5105647" cy="1595514"/>
              </a:xfrm>
              <a:prstGeom prst="rect">
                <a:avLst/>
              </a:prstGeom>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sp>
          <p:sp>
            <p:nvSpPr>
              <p:cNvPr id="15" name="TextBox 14"/>
              <p:cNvSpPr txBox="1"/>
              <p:nvPr/>
            </p:nvSpPr>
            <p:spPr>
              <a:xfrm>
                <a:off x="5793569" y="2973681"/>
                <a:ext cx="5105647" cy="1595514"/>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1080695" tIns="87630" rIns="87630" bIns="87630" numCol="1" spcCol="1270" anchor="t" anchorCtr="0">
                <a:noAutofit/>
              </a:bodyPr>
              <a:lstStyle/>
              <a:p>
                <a:pPr lvl="0" algn="l" defTabSz="1022350">
                  <a:lnSpc>
                    <a:spcPct val="90000"/>
                  </a:lnSpc>
                  <a:spcBef>
                    <a:spcPct val="0"/>
                  </a:spcBef>
                  <a:spcAft>
                    <a:spcPct val="35000"/>
                  </a:spcAft>
                </a:pPr>
                <a:r>
                  <a:rPr lang="en-US" altLang="en-US" sz="2300" b="1" kern="1200" dirty="0" smtClean="0">
                    <a:ea typeface="ＭＳ Ｐゴシック" panose="020B0600070205080204" pitchFamily="34" charset="-128"/>
                  </a:rPr>
                  <a:t>Feedback</a:t>
                </a:r>
                <a:endParaRPr lang="en-US" sz="2300" b="1" kern="1200" dirty="0"/>
              </a:p>
              <a:p>
                <a:pPr marL="171450" lvl="1" indent="-171450" algn="l" defTabSz="800100">
                  <a:lnSpc>
                    <a:spcPct val="90000"/>
                  </a:lnSpc>
                  <a:spcBef>
                    <a:spcPct val="0"/>
                  </a:spcBef>
                  <a:spcAft>
                    <a:spcPct val="15000"/>
                  </a:spcAft>
                  <a:buChar char="••"/>
                </a:pPr>
                <a:r>
                  <a:rPr lang="en-US" altLang="en-US" sz="1800" kern="1200" dirty="0" smtClean="0">
                    <a:ea typeface="ＭＳ Ｐゴシック" panose="020B0600070205080204" pitchFamily="34" charset="-128"/>
                  </a:rPr>
                  <a:t>Output returned to members of the organization to help them evaluate or correct the input and/or processing </a:t>
                </a:r>
                <a:endParaRPr lang="en-US" sz="1800" b="1" kern="1200" dirty="0"/>
              </a:p>
              <a:p>
                <a:pPr marL="171450" lvl="1" indent="-171450" algn="l" defTabSz="800100">
                  <a:lnSpc>
                    <a:spcPct val="90000"/>
                  </a:lnSpc>
                  <a:spcBef>
                    <a:spcPct val="0"/>
                  </a:spcBef>
                  <a:spcAft>
                    <a:spcPct val="15000"/>
                  </a:spcAft>
                  <a:buChar char="••"/>
                </a:pPr>
                <a:endParaRPr lang="en-US" sz="1800" kern="1200" dirty="0"/>
              </a:p>
            </p:txBody>
          </p:sp>
        </p:grpSp>
        <p:sp>
          <p:nvSpPr>
            <p:cNvPr id="13" name="Rectangle 12"/>
            <p:cNvSpPr/>
            <p:nvPr/>
          </p:nvSpPr>
          <p:spPr>
            <a:xfrm>
              <a:off x="6225358" y="3520298"/>
              <a:ext cx="1116860" cy="1675290"/>
            </a:xfrm>
            <a:prstGeom prst="rect">
              <a:avLst/>
            </a:prstGeom>
            <a:blipFill dpi="0" rotWithShape="1">
              <a:blip r:embed="rId5">
                <a:extLst>
                  <a:ext uri="{28A0092B-C50C-407E-A947-70E740481C1C}">
                    <a14:useLocalDpi xmlns:a14="http://schemas.microsoft.com/office/drawing/2010/main" val="0"/>
                  </a:ext>
                </a:extLst>
              </a:blip>
              <a:srcRect/>
              <a:stretch>
                <a:fillRect t="26282" b="26282"/>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grpSp>
    </p:spTree>
    <p:extLst>
      <p:ext uri="{BB962C8B-B14F-4D97-AF65-F5344CB8AC3E}">
        <p14:creationId xmlns:p14="http://schemas.microsoft.com/office/powerpoint/2010/main" val="1351809117"/>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a:t>Functions of an Information </a:t>
            </a:r>
            <a:r>
              <a:rPr lang="en-CA" dirty="0" smtClean="0"/>
              <a:t>System </a:t>
            </a:r>
            <a:r>
              <a:rPr lang="en-CA" sz="2000" dirty="0" smtClean="0"/>
              <a:t>(</a:t>
            </a:r>
            <a:r>
              <a:rPr lang="en-CA" sz="2000" dirty="0" smtClean="0"/>
              <a:t>Cont.)</a:t>
            </a:r>
            <a:endParaRPr lang="en-CA" dirty="0"/>
          </a:p>
        </p:txBody>
      </p:sp>
      <p:sp>
        <p:nvSpPr>
          <p:cNvPr id="4" name="Slide Number Placeholder 3"/>
          <p:cNvSpPr>
            <a:spLocks noGrp="1"/>
          </p:cNvSpPr>
          <p:nvPr>
            <p:ph type="sldNum" sz="quarter" idx="10"/>
          </p:nvPr>
        </p:nvSpPr>
        <p:spPr/>
        <p:txBody>
          <a:bodyPr/>
          <a:lstStyle/>
          <a:p>
            <a:fld id="{1D0A0CEC-052A-4460-AC6B-267A510703FB}" type="slidenum">
              <a:rPr lang="en-US" smtClean="0"/>
              <a:t>19</a:t>
            </a:fld>
            <a:endParaRPr lang="en-US"/>
          </a:p>
        </p:txBody>
      </p:sp>
      <p:pic>
        <p:nvPicPr>
          <p:cNvPr id="5" name="Picture 4" descr="Figure 1.4 illustrates the functions of an information system."/>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06669" y="1142999"/>
            <a:ext cx="8216907" cy="5247067"/>
          </a:xfrm>
          <a:prstGeom prst="rect">
            <a:avLst/>
          </a:prstGeom>
        </p:spPr>
      </p:pic>
    </p:spTree>
    <p:extLst>
      <p:ext uri="{BB962C8B-B14F-4D97-AF65-F5344CB8AC3E}">
        <p14:creationId xmlns:p14="http://schemas.microsoft.com/office/powerpoint/2010/main" val="2855199221"/>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Dimensions of Information Systems</a:t>
            </a:r>
            <a:endParaRPr lang="en-CA" dirty="0"/>
          </a:p>
        </p:txBody>
      </p:sp>
      <p:sp>
        <p:nvSpPr>
          <p:cNvPr id="3" name="Content Placeholder 2"/>
          <p:cNvSpPr>
            <a:spLocks noGrp="1"/>
          </p:cNvSpPr>
          <p:nvPr>
            <p:ph idx="1"/>
          </p:nvPr>
        </p:nvSpPr>
        <p:spPr/>
        <p:txBody>
          <a:bodyPr/>
          <a:lstStyle/>
          <a:p>
            <a:r>
              <a:rPr lang="en-US" altLang="en-US" sz="2400" b="1" dirty="0" smtClean="0"/>
              <a:t>Organization:</a:t>
            </a:r>
          </a:p>
          <a:p>
            <a:pPr lvl="1"/>
            <a:r>
              <a:rPr lang="en-US" altLang="en-US" dirty="0"/>
              <a:t>Hierarchy of authority, responsibility; Separation of business functions; Unique business processes; Unique business culture; Organizational </a:t>
            </a:r>
            <a:r>
              <a:rPr lang="en-US" altLang="en-US" dirty="0" smtClean="0"/>
              <a:t>politics</a:t>
            </a:r>
          </a:p>
          <a:p>
            <a:r>
              <a:rPr lang="en-US" altLang="en-US" sz="2400" b="1" dirty="0"/>
              <a:t>Organization:</a:t>
            </a:r>
          </a:p>
          <a:p>
            <a:pPr lvl="1"/>
            <a:r>
              <a:rPr lang="en-US" altLang="en-US" dirty="0" smtClean="0"/>
              <a:t>Managers </a:t>
            </a:r>
            <a:r>
              <a:rPr lang="en-US" altLang="en-US" dirty="0"/>
              <a:t>set organizational strategy </a:t>
            </a:r>
            <a:endParaRPr lang="en-US" altLang="en-US" dirty="0" smtClean="0"/>
          </a:p>
          <a:p>
            <a:pPr lvl="1"/>
            <a:r>
              <a:rPr lang="en-US" altLang="en-US" dirty="0" smtClean="0"/>
              <a:t>Managers </a:t>
            </a:r>
            <a:r>
              <a:rPr lang="en-US" altLang="en-US" dirty="0"/>
              <a:t>must act </a:t>
            </a:r>
            <a:r>
              <a:rPr lang="en-US" altLang="en-US" dirty="0" smtClean="0"/>
              <a:t>creatively:</a:t>
            </a:r>
            <a:endParaRPr lang="en-US" altLang="en-US" dirty="0"/>
          </a:p>
          <a:p>
            <a:pPr lvl="2"/>
            <a:r>
              <a:rPr lang="en-US" altLang="en-US" dirty="0"/>
              <a:t>Creation of new products and services</a:t>
            </a:r>
          </a:p>
          <a:p>
            <a:pPr lvl="2"/>
            <a:r>
              <a:rPr lang="en-US" altLang="en-US" dirty="0"/>
              <a:t>Occasionally re-creating the organization</a:t>
            </a:r>
          </a:p>
          <a:p>
            <a:r>
              <a:rPr lang="en-US" altLang="en-US" sz="2400" b="1" dirty="0" smtClean="0"/>
              <a:t>Technology:</a:t>
            </a:r>
            <a:endParaRPr lang="en-US" altLang="en-US" sz="2400" b="1" dirty="0"/>
          </a:p>
          <a:p>
            <a:pPr lvl="1"/>
            <a:r>
              <a:rPr lang="en-US" altLang="en-US" dirty="0" smtClean="0"/>
              <a:t>Hardware/software</a:t>
            </a:r>
          </a:p>
          <a:p>
            <a:pPr lvl="1"/>
            <a:r>
              <a:rPr lang="en-US" altLang="en-US" dirty="0" smtClean="0"/>
              <a:t>Infrastructure</a:t>
            </a:r>
          </a:p>
          <a:p>
            <a:pPr lvl="1"/>
            <a:r>
              <a:rPr lang="en-US" altLang="en-US" dirty="0" smtClean="0"/>
              <a:t>Data management</a:t>
            </a:r>
            <a:endParaRPr lang="en-US" altLang="en-US" dirty="0" smtClean="0"/>
          </a:p>
        </p:txBody>
      </p:sp>
      <p:sp>
        <p:nvSpPr>
          <p:cNvPr id="4" name="Slide Number Placeholder 3"/>
          <p:cNvSpPr>
            <a:spLocks noGrp="1"/>
          </p:cNvSpPr>
          <p:nvPr>
            <p:ph type="sldNum" sz="quarter" idx="10"/>
          </p:nvPr>
        </p:nvSpPr>
        <p:spPr/>
        <p:txBody>
          <a:bodyPr/>
          <a:lstStyle/>
          <a:p>
            <a:fld id="{1D0A0CEC-052A-4460-AC6B-267A510703FB}" type="slidenum">
              <a:rPr lang="en-US" smtClean="0"/>
              <a:t>20</a:t>
            </a:fld>
            <a:endParaRPr lang="en-US"/>
          </a:p>
        </p:txBody>
      </p:sp>
      <p:pic>
        <p:nvPicPr>
          <p:cNvPr id="5" name="Picture 4" descr="Figure 1.5 illustrates the dimensnions of information systems."/>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43872" y="2962903"/>
            <a:ext cx="4268682" cy="3483935"/>
          </a:xfrm>
          <a:prstGeom prst="rect">
            <a:avLst/>
          </a:prstGeom>
        </p:spPr>
      </p:pic>
    </p:spTree>
    <p:extLst>
      <p:ext uri="{BB962C8B-B14F-4D97-AF65-F5344CB8AC3E}">
        <p14:creationId xmlns:p14="http://schemas.microsoft.com/office/powerpoint/2010/main" val="373256492"/>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nodeType="clickEffect">
                                  <p:stCondLst>
                                    <p:cond delay="0"/>
                                  </p:stCondLst>
                                  <p:childTnLst>
                                    <p:set>
                                      <p:cBhvr>
                                        <p:cTn id="5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4968" y="533403"/>
            <a:ext cx="11621729" cy="507831"/>
          </a:xfrm>
        </p:spPr>
        <p:txBody>
          <a:bodyPr/>
          <a:lstStyle/>
          <a:p>
            <a:r>
              <a:rPr lang="en-US" sz="3000" dirty="0"/>
              <a:t>It Isn’t Just Technology: A </a:t>
            </a:r>
            <a:r>
              <a:rPr lang="en-US" sz="3000" dirty="0" smtClean="0"/>
              <a:t>Business Perspective on Information Systems</a:t>
            </a:r>
            <a:endParaRPr lang="en-US" sz="3000" dirty="0"/>
          </a:p>
        </p:txBody>
      </p:sp>
      <p:sp>
        <p:nvSpPr>
          <p:cNvPr id="5" name="Content Placeholder 4"/>
          <p:cNvSpPr>
            <a:spLocks noGrp="1"/>
          </p:cNvSpPr>
          <p:nvPr>
            <p:ph idx="1"/>
          </p:nvPr>
        </p:nvSpPr>
        <p:spPr/>
        <p:txBody>
          <a:bodyPr/>
          <a:lstStyle/>
          <a:p>
            <a:pPr>
              <a:defRPr/>
            </a:pPr>
            <a:r>
              <a:rPr lang="en-US" sz="2800" dirty="0"/>
              <a:t>Information system is </a:t>
            </a:r>
            <a:r>
              <a:rPr lang="en-US" sz="2800" dirty="0" smtClean="0"/>
              <a:t>instrument for creating </a:t>
            </a:r>
            <a:r>
              <a:rPr lang="en-US" sz="2800" dirty="0"/>
              <a:t>value</a:t>
            </a:r>
          </a:p>
          <a:p>
            <a:pPr>
              <a:defRPr/>
            </a:pPr>
            <a:r>
              <a:rPr lang="en-US" sz="2800" dirty="0"/>
              <a:t>Investments in information technology will result in superior </a:t>
            </a:r>
            <a:r>
              <a:rPr lang="en-US" sz="2800" dirty="0" smtClean="0"/>
              <a:t>returns</a:t>
            </a:r>
          </a:p>
          <a:p>
            <a:pPr>
              <a:defRPr/>
            </a:pPr>
            <a:r>
              <a:rPr lang="en-US" sz="2800" dirty="0"/>
              <a:t>Business information value chain</a:t>
            </a:r>
          </a:p>
          <a:p>
            <a:pPr lvl="1">
              <a:defRPr/>
            </a:pPr>
            <a:r>
              <a:rPr lang="en-US" sz="2400" dirty="0"/>
              <a:t>Raw data acquired and transformed through stages that add value to that information</a:t>
            </a:r>
          </a:p>
          <a:p>
            <a:pPr lvl="1">
              <a:defRPr/>
            </a:pPr>
            <a:r>
              <a:rPr lang="en-US" sz="2400" dirty="0"/>
              <a:t>Value of information system determined in part by extent to which it leads to better decisions, greater efficiency, and higher </a:t>
            </a:r>
            <a:r>
              <a:rPr lang="en-US" sz="2400" dirty="0" smtClean="0"/>
              <a:t>profits</a:t>
            </a:r>
          </a:p>
          <a:p>
            <a:pPr>
              <a:defRPr/>
            </a:pPr>
            <a:r>
              <a:rPr lang="en-US" sz="2800" dirty="0"/>
              <a:t>Business perspective </a:t>
            </a:r>
          </a:p>
          <a:p>
            <a:pPr lvl="1">
              <a:defRPr/>
            </a:pPr>
            <a:r>
              <a:rPr lang="en-US" sz="2400" dirty="0"/>
              <a:t>Calls attention to organizational and managerial nature of information systems</a:t>
            </a:r>
          </a:p>
          <a:p>
            <a:pPr marL="0" indent="0">
              <a:buNone/>
              <a:defRPr/>
            </a:pPr>
            <a:endParaRPr lang="en-US" sz="2400" dirty="0"/>
          </a:p>
          <a:p>
            <a:pPr>
              <a:defRPr/>
            </a:pPr>
            <a:endParaRPr lang="en-US" sz="3600" dirty="0"/>
          </a:p>
        </p:txBody>
      </p:sp>
    </p:spTree>
    <p:extLst>
      <p:ext uri="{BB962C8B-B14F-4D97-AF65-F5344CB8AC3E}">
        <p14:creationId xmlns:p14="http://schemas.microsoft.com/office/powerpoint/2010/main" val="1836941731"/>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smtClean="0"/>
              <a:t>The Business Information Value Chain</a:t>
            </a:r>
            <a:endParaRPr lang="en-US" altLang="en-US" dirty="0"/>
          </a:p>
        </p:txBody>
      </p:sp>
      <p:sp>
        <p:nvSpPr>
          <p:cNvPr id="7" name="Content Placeholder 6"/>
          <p:cNvSpPr>
            <a:spLocks noGrp="1"/>
          </p:cNvSpPr>
          <p:nvPr>
            <p:ph idx="1"/>
          </p:nvPr>
        </p:nvSpPr>
        <p:spPr/>
        <p:txBody>
          <a:bodyPr/>
          <a:lstStyle/>
          <a:p>
            <a:endParaRPr lang="en-CA"/>
          </a:p>
        </p:txBody>
      </p:sp>
      <p:sp>
        <p:nvSpPr>
          <p:cNvPr id="5" name="Slide Number Placeholder 4"/>
          <p:cNvSpPr>
            <a:spLocks noGrp="1"/>
          </p:cNvSpPr>
          <p:nvPr>
            <p:ph type="sldNum" sz="quarter" idx="10"/>
          </p:nvPr>
        </p:nvSpPr>
        <p:spPr/>
        <p:txBody>
          <a:bodyPr/>
          <a:lstStyle/>
          <a:p>
            <a:fld id="{200B2350-5261-4F5C-9DF5-EF0D264FC8D2}" type="slidenum">
              <a:rPr lang="en-US" smtClean="0"/>
              <a:pPr/>
              <a:t>22</a:t>
            </a:fld>
            <a:endParaRPr lang="en-US" dirty="0"/>
          </a:p>
        </p:txBody>
      </p:sp>
      <p:pic>
        <p:nvPicPr>
          <p:cNvPr id="3" name="Picture 2" descr="Figure 1.7 illustrates the elements in the business information value chai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09800" y="1564232"/>
            <a:ext cx="7167832" cy="4230458"/>
          </a:xfrm>
          <a:prstGeom prst="rect">
            <a:avLst/>
          </a:prstGeom>
        </p:spPr>
      </p:pic>
    </p:spTree>
    <p:extLst>
      <p:ext uri="{BB962C8B-B14F-4D97-AF65-F5344CB8AC3E}">
        <p14:creationId xmlns:p14="http://schemas.microsoft.com/office/powerpoint/2010/main" val="3867169069"/>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3" y="533403"/>
            <a:ext cx="10886016" cy="535531"/>
          </a:xfrm>
        </p:spPr>
        <p:txBody>
          <a:bodyPr/>
          <a:lstStyle/>
          <a:p>
            <a:r>
              <a:rPr lang="en-US" dirty="0" smtClean="0"/>
              <a:t>A Business Perspective on Information </a:t>
            </a:r>
            <a:r>
              <a:rPr lang="en-US" dirty="0" smtClean="0"/>
              <a:t>Systems </a:t>
            </a:r>
            <a:r>
              <a:rPr lang="en-CA" sz="2000" dirty="0"/>
              <a:t>(Cont.)</a:t>
            </a:r>
            <a:endParaRPr lang="en-US" sz="2000" dirty="0"/>
          </a:p>
        </p:txBody>
      </p:sp>
      <p:sp>
        <p:nvSpPr>
          <p:cNvPr id="5" name="Content Placeholder 4"/>
          <p:cNvSpPr>
            <a:spLocks noGrp="1"/>
          </p:cNvSpPr>
          <p:nvPr>
            <p:ph idx="1"/>
          </p:nvPr>
        </p:nvSpPr>
        <p:spPr/>
        <p:txBody>
          <a:bodyPr/>
          <a:lstStyle/>
          <a:p>
            <a:pPr>
              <a:defRPr/>
            </a:pPr>
            <a:r>
              <a:rPr lang="en-US" sz="2800" dirty="0" smtClean="0"/>
              <a:t>Investing </a:t>
            </a:r>
            <a:r>
              <a:rPr lang="en-US" sz="2800" dirty="0"/>
              <a:t>in information technology does not guarantee good returns</a:t>
            </a:r>
          </a:p>
          <a:p>
            <a:pPr lvl="1">
              <a:defRPr/>
            </a:pPr>
            <a:r>
              <a:rPr lang="en-US" sz="2400" dirty="0"/>
              <a:t>There is considerable variation in the returns firms receive from systems </a:t>
            </a:r>
            <a:r>
              <a:rPr lang="en-US" sz="2400" dirty="0" smtClean="0"/>
              <a:t>investments</a:t>
            </a:r>
          </a:p>
          <a:p>
            <a:pPr>
              <a:defRPr/>
            </a:pPr>
            <a:r>
              <a:rPr lang="en-US" sz="2800" dirty="0"/>
              <a:t>Factors </a:t>
            </a:r>
          </a:p>
          <a:p>
            <a:pPr lvl="1">
              <a:defRPr/>
            </a:pPr>
            <a:r>
              <a:rPr lang="en-US" sz="2400" dirty="0"/>
              <a:t>Adopting the right business model</a:t>
            </a:r>
          </a:p>
          <a:p>
            <a:pPr lvl="1">
              <a:defRPr/>
            </a:pPr>
            <a:r>
              <a:rPr lang="en-US" sz="2400" dirty="0"/>
              <a:t>Investing in </a:t>
            </a:r>
            <a:r>
              <a:rPr lang="en-US" sz="2400" b="1" dirty="0"/>
              <a:t>complementary assets</a:t>
            </a:r>
            <a:r>
              <a:rPr lang="en-US" sz="2400" dirty="0"/>
              <a:t> </a:t>
            </a:r>
            <a:endParaRPr lang="en-US" sz="2400" dirty="0" smtClean="0"/>
          </a:p>
          <a:p>
            <a:pPr lvl="2">
              <a:defRPr/>
            </a:pPr>
            <a:r>
              <a:rPr lang="en-US" sz="2400" dirty="0" smtClean="0"/>
              <a:t>Assets </a:t>
            </a:r>
            <a:r>
              <a:rPr lang="en-US" sz="2400" dirty="0"/>
              <a:t>required to derive value from a primary investment</a:t>
            </a:r>
          </a:p>
          <a:p>
            <a:pPr lvl="3">
              <a:defRPr/>
            </a:pPr>
            <a:r>
              <a:rPr lang="en-US" sz="2400" dirty="0"/>
              <a:t>Organizational assets (e.g., </a:t>
            </a:r>
            <a:r>
              <a:rPr lang="en-US" sz="2400" dirty="0" smtClean="0"/>
              <a:t>efficient business processes</a:t>
            </a:r>
            <a:r>
              <a:rPr lang="en-US" sz="2400" dirty="0"/>
              <a:t>)</a:t>
            </a:r>
          </a:p>
          <a:p>
            <a:pPr lvl="3">
              <a:defRPr/>
            </a:pPr>
            <a:r>
              <a:rPr lang="en-US" sz="2400" dirty="0"/>
              <a:t>Managerial assets (e.g., incentives for management innovation)</a:t>
            </a:r>
          </a:p>
          <a:p>
            <a:pPr lvl="3">
              <a:defRPr/>
            </a:pPr>
            <a:r>
              <a:rPr lang="en-US" sz="2400" dirty="0" smtClean="0"/>
              <a:t>Social </a:t>
            </a:r>
            <a:r>
              <a:rPr lang="en-US" sz="2400" dirty="0"/>
              <a:t>assets (e.g., Internet and telecommunications infrastructure)</a:t>
            </a:r>
          </a:p>
          <a:p>
            <a:pPr>
              <a:defRPr/>
            </a:pPr>
            <a:endParaRPr lang="en-US" sz="2400" dirty="0"/>
          </a:p>
          <a:p>
            <a:pPr>
              <a:defRPr/>
            </a:pPr>
            <a:endParaRPr lang="en-US" sz="2400" dirty="0"/>
          </a:p>
          <a:p>
            <a:pPr>
              <a:defRPr/>
            </a:pPr>
            <a:endParaRPr lang="en-US" sz="3600" dirty="0"/>
          </a:p>
        </p:txBody>
      </p:sp>
    </p:spTree>
    <p:extLst>
      <p:ext uri="{BB962C8B-B14F-4D97-AF65-F5344CB8AC3E}">
        <p14:creationId xmlns:p14="http://schemas.microsoft.com/office/powerpoint/2010/main" val="2341782646"/>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smtClean="0">
                <a:ea typeface="ＭＳ Ｐゴシック" panose="020B0600070205080204" pitchFamily="34" charset="-128"/>
              </a:rPr>
              <a:t>Examples of Complementary Assets</a:t>
            </a:r>
            <a:endParaRPr lang="en-CA" dirty="0"/>
          </a:p>
        </p:txBody>
      </p:sp>
      <p:sp>
        <p:nvSpPr>
          <p:cNvPr id="4" name="Slide Number Placeholder 3"/>
          <p:cNvSpPr>
            <a:spLocks noGrp="1"/>
          </p:cNvSpPr>
          <p:nvPr>
            <p:ph type="sldNum" sz="quarter" idx="10"/>
          </p:nvPr>
        </p:nvSpPr>
        <p:spPr/>
        <p:txBody>
          <a:bodyPr/>
          <a:lstStyle/>
          <a:p>
            <a:fld id="{1D0A0CEC-052A-4460-AC6B-267A510703FB}" type="slidenum">
              <a:rPr lang="en-US" smtClean="0"/>
              <a:t>24</a:t>
            </a:fld>
            <a:endParaRPr lang="en-US"/>
          </a:p>
        </p:txBody>
      </p:sp>
      <p:pic>
        <p:nvPicPr>
          <p:cNvPr id="3" name="Content Placeholder 2"/>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060401" y="1143000"/>
            <a:ext cx="6001347" cy="5303838"/>
          </a:xfrm>
        </p:spPr>
      </p:pic>
    </p:spTree>
    <p:extLst>
      <p:ext uri="{BB962C8B-B14F-4D97-AF65-F5344CB8AC3E}">
        <p14:creationId xmlns:p14="http://schemas.microsoft.com/office/powerpoint/2010/main" val="1686049352"/>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ea typeface="ＭＳ Ｐゴシック" panose="020B0600070205080204" pitchFamily="34" charset="-128"/>
              </a:rPr>
              <a:t>Contemporary Approaches to Information Systems</a:t>
            </a:r>
            <a:endParaRPr lang="en-CA" dirty="0"/>
          </a:p>
        </p:txBody>
      </p:sp>
      <p:sp>
        <p:nvSpPr>
          <p:cNvPr id="3" name="Content Placeholder 2"/>
          <p:cNvSpPr>
            <a:spLocks noGrp="1"/>
          </p:cNvSpPr>
          <p:nvPr>
            <p:ph idx="1"/>
          </p:nvPr>
        </p:nvSpPr>
        <p:spPr>
          <a:xfrm>
            <a:off x="419100" y="1143000"/>
            <a:ext cx="11668125" cy="5303838"/>
          </a:xfrm>
        </p:spPr>
        <p:txBody>
          <a:bodyPr/>
          <a:lstStyle/>
          <a:p>
            <a:r>
              <a:rPr lang="en-US" b="1" dirty="0"/>
              <a:t>Technical </a:t>
            </a:r>
            <a:r>
              <a:rPr lang="en-US" b="1" dirty="0" smtClean="0"/>
              <a:t>Approach</a:t>
            </a:r>
          </a:p>
          <a:p>
            <a:pPr lvl="1"/>
            <a:r>
              <a:rPr lang="en-US" dirty="0"/>
              <a:t>Emphasizes mathematically based models</a:t>
            </a:r>
          </a:p>
          <a:p>
            <a:pPr lvl="1"/>
            <a:r>
              <a:rPr lang="en-US" dirty="0" smtClean="0"/>
              <a:t>The disciplines are</a:t>
            </a:r>
          </a:p>
          <a:p>
            <a:pPr lvl="2"/>
            <a:r>
              <a:rPr lang="en-US" dirty="0" smtClean="0"/>
              <a:t>Computer science, management science, operations research</a:t>
            </a:r>
          </a:p>
          <a:p>
            <a:r>
              <a:rPr lang="en-US" altLang="en-US" b="1" dirty="0" smtClean="0">
                <a:solidFill>
                  <a:srgbClr val="0D0D0D"/>
                </a:solidFill>
                <a:ea typeface="ＭＳ Ｐゴシック" panose="020B0600070205080204" pitchFamily="34" charset="-128"/>
              </a:rPr>
              <a:t>Behavioral </a:t>
            </a:r>
            <a:r>
              <a:rPr lang="en-US" altLang="en-US" b="1" dirty="0">
                <a:solidFill>
                  <a:srgbClr val="0D0D0D"/>
                </a:solidFill>
                <a:ea typeface="ＭＳ Ｐゴシック" panose="020B0600070205080204" pitchFamily="34" charset="-128"/>
              </a:rPr>
              <a:t>approach</a:t>
            </a:r>
          </a:p>
          <a:p>
            <a:pPr lvl="1"/>
            <a:r>
              <a:rPr lang="en-US" dirty="0"/>
              <a:t>Behavioral issues (strategic business integration, implementation, etc</a:t>
            </a:r>
            <a:r>
              <a:rPr lang="en-US" dirty="0" smtClean="0"/>
              <a:t>.)</a:t>
            </a:r>
          </a:p>
          <a:p>
            <a:pPr lvl="1"/>
            <a:r>
              <a:rPr lang="en-US" dirty="0" smtClean="0"/>
              <a:t>The disciplines are</a:t>
            </a:r>
            <a:endParaRPr lang="en-US" dirty="0"/>
          </a:p>
          <a:p>
            <a:pPr lvl="2"/>
            <a:r>
              <a:rPr lang="en-US" dirty="0"/>
              <a:t>Psychology, economics, </a:t>
            </a:r>
            <a:r>
              <a:rPr lang="en-US" dirty="0" smtClean="0"/>
              <a:t>sociology</a:t>
            </a:r>
          </a:p>
          <a:p>
            <a:r>
              <a:rPr lang="en-US" dirty="0" smtClean="0"/>
              <a:t>Approach of our Book/Class: </a:t>
            </a:r>
            <a:r>
              <a:rPr lang="en-US" b="1" dirty="0" smtClean="0"/>
              <a:t>Sociotechnical</a:t>
            </a:r>
          </a:p>
          <a:p>
            <a:pPr lvl="1"/>
            <a:r>
              <a:rPr lang="en-US" dirty="0"/>
              <a:t>Optimal organizational performance achieved by jointly optimizing both social and technical systems used in production</a:t>
            </a:r>
          </a:p>
          <a:p>
            <a:pPr lvl="1"/>
            <a:r>
              <a:rPr lang="en-US" dirty="0"/>
              <a:t>Helps avoid purely technological approach</a:t>
            </a:r>
          </a:p>
          <a:p>
            <a:pPr lvl="1"/>
            <a:endParaRPr lang="en-US" b="1" dirty="0"/>
          </a:p>
          <a:p>
            <a:pPr lvl="1"/>
            <a:endParaRPr lang="en-CA" dirty="0"/>
          </a:p>
        </p:txBody>
      </p:sp>
      <p:sp>
        <p:nvSpPr>
          <p:cNvPr id="4" name="Slide Number Placeholder 3"/>
          <p:cNvSpPr>
            <a:spLocks noGrp="1"/>
          </p:cNvSpPr>
          <p:nvPr>
            <p:ph type="sldNum" sz="quarter" idx="10"/>
          </p:nvPr>
        </p:nvSpPr>
        <p:spPr/>
        <p:txBody>
          <a:bodyPr/>
          <a:lstStyle/>
          <a:p>
            <a:fld id="{1D0A0CEC-052A-4460-AC6B-267A510703FB}" type="slidenum">
              <a:rPr lang="en-US" smtClean="0"/>
              <a:t>25</a:t>
            </a:fld>
            <a:endParaRPr lang="en-US"/>
          </a:p>
        </p:txBody>
      </p:sp>
    </p:spTree>
    <p:extLst>
      <p:ext uri="{BB962C8B-B14F-4D97-AF65-F5344CB8AC3E}">
        <p14:creationId xmlns:p14="http://schemas.microsoft.com/office/powerpoint/2010/main" val="426349627"/>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3">
                                            <p:txEl>
                                              <p:pRg st="8" end="8"/>
                                            </p:txEl>
                                          </p:spTgt>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3">
                                            <p:txEl>
                                              <p:pRg st="9" end="9"/>
                                            </p:txEl>
                                          </p:spTgt>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Contemporary Approaches to Information Systems</a:t>
            </a:r>
            <a:endParaRPr lang="en-CA" dirty="0"/>
          </a:p>
        </p:txBody>
      </p:sp>
      <p:sp>
        <p:nvSpPr>
          <p:cNvPr id="3" name="Content Placeholder 2"/>
          <p:cNvSpPr>
            <a:spLocks noGrp="1"/>
          </p:cNvSpPr>
          <p:nvPr>
            <p:ph idx="1"/>
          </p:nvPr>
        </p:nvSpPr>
        <p:spPr/>
        <p:txBody>
          <a:bodyPr/>
          <a:lstStyle/>
          <a:p>
            <a:endParaRPr lang="en-CA"/>
          </a:p>
        </p:txBody>
      </p:sp>
      <p:sp>
        <p:nvSpPr>
          <p:cNvPr id="4" name="Slide Number Placeholder 3"/>
          <p:cNvSpPr>
            <a:spLocks noGrp="1"/>
          </p:cNvSpPr>
          <p:nvPr>
            <p:ph type="sldNum" sz="quarter" idx="10"/>
          </p:nvPr>
        </p:nvSpPr>
        <p:spPr/>
        <p:txBody>
          <a:bodyPr/>
          <a:lstStyle/>
          <a:p>
            <a:fld id="{1D0A0CEC-052A-4460-AC6B-267A510703FB}" type="slidenum">
              <a:rPr lang="en-US" smtClean="0"/>
              <a:t>26</a:t>
            </a:fld>
            <a:endParaRPr lang="en-US"/>
          </a:p>
        </p:txBody>
      </p:sp>
      <p:pic>
        <p:nvPicPr>
          <p:cNvPr id="5" name="Picture 4" descr="Figure 1.9 illustrates the contemporary approaches to information systems."/>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19853" y="1381125"/>
            <a:ext cx="7721101" cy="4583708"/>
          </a:xfrm>
          <a:prstGeom prst="rect">
            <a:avLst/>
          </a:prstGeom>
        </p:spPr>
      </p:pic>
    </p:spTree>
    <p:extLst>
      <p:ext uri="{BB962C8B-B14F-4D97-AF65-F5344CB8AC3E}">
        <p14:creationId xmlns:p14="http://schemas.microsoft.com/office/powerpoint/2010/main" val="137628177"/>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timing>
    <p:tnLst>
      <p:par>
        <p:cTn id="1" dur="indefinite" restart="never" nodeType="tmRoot"/>
      </p:par>
    </p:tnLst>
  </p:timing>
</p:sld>
</file>

<file path=ppt/theme/theme1.xml><?xml version="1.0" encoding="utf-8"?>
<a:theme xmlns:a="http://schemas.openxmlformats.org/drawingml/2006/main" name="Presentation2">
  <a:themeElements>
    <a:clrScheme name="Presentation2 1">
      <a:dk1>
        <a:srgbClr val="000000"/>
      </a:dk1>
      <a:lt1>
        <a:srgbClr val="FFFFFF"/>
      </a:lt1>
      <a:dk2>
        <a:srgbClr val="7889FB"/>
      </a:dk2>
      <a:lt2>
        <a:srgbClr val="808080"/>
      </a:lt2>
      <a:accent1>
        <a:srgbClr val="7889FB"/>
      </a:accent1>
      <a:accent2>
        <a:srgbClr val="2DB6B3"/>
      </a:accent2>
      <a:accent3>
        <a:srgbClr val="FFFFFF"/>
      </a:accent3>
      <a:accent4>
        <a:srgbClr val="000000"/>
      </a:accent4>
      <a:accent5>
        <a:srgbClr val="BEC4FD"/>
      </a:accent5>
      <a:accent6>
        <a:srgbClr val="28A5A2"/>
      </a:accent6>
      <a:hlink>
        <a:srgbClr val="C0C0C0"/>
      </a:hlink>
      <a:folHlink>
        <a:srgbClr val="D18213"/>
      </a:folHlink>
    </a:clrScheme>
    <a:fontScheme name="Presentation2">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triangle" w="med" len="med"/>
        </a:ln>
        <a:effectLst/>
      </a:spPr>
      <a:bodyPr vert="horz" wrap="none" lIns="91440" tIns="45720" rIns="91440" bIns="45720" numCol="1" anchor="ctr" anchorCtr="0" compatLnSpc="1">
        <a:prstTxWarp prst="textNoShape">
          <a:avLst/>
        </a:prstTxWarp>
        <a:spAutoFit/>
      </a:bodyPr>
      <a:lstStyle>
        <a:defPPr marL="0" marR="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defRPr kumimoji="0" lang="en-US" sz="1800" b="0" i="0" u="none" strike="noStrike" cap="none" normalizeH="0" baseline="0" smtClean="0">
            <a:ln>
              <a:noFill/>
            </a:ln>
            <a:solidFill>
              <a:schemeClr val="tx1"/>
            </a:solidFill>
            <a:effectLst/>
            <a:latin typeface="Arial" pitchFamily="34" charset="0"/>
            <a:cs typeface="Arial" pitchFamily="34"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triangle" w="med" len="med"/>
        </a:ln>
        <a:effectLst/>
      </a:spPr>
      <a:bodyPr vert="horz" wrap="none" lIns="91440" tIns="45720" rIns="91440" bIns="45720" numCol="1" anchor="ctr" anchorCtr="0" compatLnSpc="1">
        <a:prstTxWarp prst="textNoShape">
          <a:avLst/>
        </a:prstTxWarp>
        <a:spAutoFit/>
      </a:bodyPr>
      <a:lstStyle>
        <a:defPPr marL="0" marR="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defRPr kumimoji="0" lang="en-US" sz="1800" b="0" i="0" u="none" strike="noStrike" cap="none" normalizeH="0" baseline="0" smtClean="0">
            <a:ln>
              <a:noFill/>
            </a:ln>
            <a:solidFill>
              <a:schemeClr val="tx1"/>
            </a:solidFill>
            <a:effectLst/>
            <a:latin typeface="Arial" pitchFamily="34" charset="0"/>
            <a:cs typeface="Arial" pitchFamily="34" charset="0"/>
          </a:defRPr>
        </a:defPPr>
      </a:lstStyle>
    </a:lnDef>
  </a:objectDefaults>
  <a:extraClrSchemeLst>
    <a:extraClrScheme>
      <a:clrScheme name="Presentation2 1">
        <a:dk1>
          <a:srgbClr val="000000"/>
        </a:dk1>
        <a:lt1>
          <a:srgbClr val="FFFFFF"/>
        </a:lt1>
        <a:dk2>
          <a:srgbClr val="7889FB"/>
        </a:dk2>
        <a:lt2>
          <a:srgbClr val="808080"/>
        </a:lt2>
        <a:accent1>
          <a:srgbClr val="7889FB"/>
        </a:accent1>
        <a:accent2>
          <a:srgbClr val="2DB6B3"/>
        </a:accent2>
        <a:accent3>
          <a:srgbClr val="FFFFFF"/>
        </a:accent3>
        <a:accent4>
          <a:srgbClr val="000000"/>
        </a:accent4>
        <a:accent5>
          <a:srgbClr val="BEC4FD"/>
        </a:accent5>
        <a:accent6>
          <a:srgbClr val="28A5A2"/>
        </a:accent6>
        <a:hlink>
          <a:srgbClr val="C0C0C0"/>
        </a:hlink>
        <a:folHlink>
          <a:srgbClr val="D18213"/>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59917</TotalTime>
  <Words>2007</Words>
  <Application>Microsoft Office PowerPoint</Application>
  <PresentationFormat>Widescreen</PresentationFormat>
  <Paragraphs>251</Paragraphs>
  <Slides>26</Slides>
  <Notes>16</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26</vt:i4>
      </vt:variant>
    </vt:vector>
  </HeadingPairs>
  <TitlesOfParts>
    <vt:vector size="36" baseType="lpstr">
      <vt:lpstr>ＭＳ Ｐゴシック</vt:lpstr>
      <vt:lpstr>Arial</vt:lpstr>
      <vt:lpstr>Calibri</vt:lpstr>
      <vt:lpstr>Cambria Math</vt:lpstr>
      <vt:lpstr>Times New Roman</vt:lpstr>
      <vt:lpstr>Verdana</vt:lpstr>
      <vt:lpstr>Webdings</vt:lpstr>
      <vt:lpstr>Wingdings</vt:lpstr>
      <vt:lpstr>Wingdings 2</vt:lpstr>
      <vt:lpstr>Presentation2</vt:lpstr>
      <vt:lpstr>ITM 100 Fall 2019 Class 1 Information Systems in Business Today</vt:lpstr>
      <vt:lpstr>Learning Objectives</vt:lpstr>
      <vt:lpstr>Figure 1.1: Information Technology Capital Investment</vt:lpstr>
      <vt:lpstr>What is New in Management Information Systems</vt:lpstr>
      <vt:lpstr>Globalization</vt:lpstr>
      <vt:lpstr>The Emerging Digital Firm</vt:lpstr>
      <vt:lpstr>Strategic Business Objectives of Information Systems</vt:lpstr>
      <vt:lpstr>The Interdependence Between Organizations and Information Systems</vt:lpstr>
      <vt:lpstr>Strategic Business Objectives of Information Systems</vt:lpstr>
      <vt:lpstr>The Role of Information Systems in Business Today</vt:lpstr>
      <vt:lpstr>The Role of Information Systems in Business Today (Cont.)</vt:lpstr>
      <vt:lpstr>The Role of Information Systems in Business Today (Cont.)</vt:lpstr>
      <vt:lpstr>The Role of Information Systems in Business Today (Cont.)</vt:lpstr>
      <vt:lpstr>The Role of Information Systems in Business Today (Cont.)</vt:lpstr>
      <vt:lpstr>The Role of Information Systems in Business Today (Cont.)</vt:lpstr>
      <vt:lpstr>What is an Information System? </vt:lpstr>
      <vt:lpstr>Data and Information</vt:lpstr>
      <vt:lpstr>Functions of an Information System</vt:lpstr>
      <vt:lpstr>Functions of an Information System (Cont.)</vt:lpstr>
      <vt:lpstr>Dimensions of Information Systems</vt:lpstr>
      <vt:lpstr>It Isn’t Just Technology: A Business Perspective on Information Systems</vt:lpstr>
      <vt:lpstr>The Business Information Value Chain</vt:lpstr>
      <vt:lpstr>A Business Perspective on Information Systems (Cont.)</vt:lpstr>
      <vt:lpstr>Examples of Complementary Assets</vt:lpstr>
      <vt:lpstr>Contemporary Approaches to Information Systems</vt:lpstr>
      <vt:lpstr>Contemporary Approaches to Information Systems</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Morteza Zihayat</dc:creator>
  <cp:lastModifiedBy>Sameh Al Natour</cp:lastModifiedBy>
  <cp:revision>3476</cp:revision>
  <cp:lastPrinted>2016-03-02T18:03:02Z</cp:lastPrinted>
  <dcterms:created xsi:type="dcterms:W3CDTF">2016-02-29T15:11:02Z</dcterms:created>
  <dcterms:modified xsi:type="dcterms:W3CDTF">2019-08-18T22:47:10Z</dcterms:modified>
</cp:coreProperties>
</file>