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46" r:id="rId2"/>
    <p:sldId id="323" r:id="rId3"/>
    <p:sldId id="341" r:id="rId4"/>
    <p:sldId id="342" r:id="rId5"/>
    <p:sldId id="343" r:id="rId6"/>
    <p:sldId id="344" r:id="rId7"/>
    <p:sldId id="301" r:id="rId8"/>
    <p:sldId id="345" r:id="rId9"/>
    <p:sldId id="326" r:id="rId10"/>
    <p:sldId id="325" r:id="rId11"/>
    <p:sldId id="293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300" r:id="rId20"/>
    <p:sldId id="264" r:id="rId21"/>
    <p:sldId id="338" r:id="rId22"/>
    <p:sldId id="339" r:id="rId23"/>
    <p:sldId id="265" r:id="rId24"/>
    <p:sldId id="290" r:id="rId25"/>
    <p:sldId id="316" r:id="rId26"/>
    <p:sldId id="332" r:id="rId27"/>
    <p:sldId id="347" r:id="rId28"/>
    <p:sldId id="331" r:id="rId29"/>
    <p:sldId id="334" r:id="rId30"/>
    <p:sldId id="333" r:id="rId31"/>
    <p:sldId id="337" r:id="rId32"/>
    <p:sldId id="340" r:id="rId33"/>
    <p:sldId id="336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      " initials="  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51" autoAdjust="0"/>
    <p:restoredTop sz="75926" autoAdjust="0"/>
  </p:normalViewPr>
  <p:slideViewPr>
    <p:cSldViewPr>
      <p:cViewPr>
        <p:scale>
          <a:sx n="91" d="100"/>
          <a:sy n="91" d="100"/>
        </p:scale>
        <p:origin x="-1210" y="-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F38FC-A0FC-41A3-9475-E5F8BCF465F1}" type="datetimeFigureOut">
              <a:rPr lang="en-CA" smtClean="0"/>
              <a:pPr/>
              <a:t>26/05/2014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7ABE09-02BB-49DD-A505-76804821ADD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6192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3FF0C-754C-4E6A-8F10-EF2F4E6316F4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2373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5CA6F66-CCC0-4A4F-B9B8-51113DE76C2A}" type="slidenum">
              <a:rPr lang="en-CA" altLang="en-US" smtClean="0"/>
              <a:pPr eaLnBrk="1" hangingPunct="1">
                <a:spcBef>
                  <a:spcPct val="0"/>
                </a:spcBef>
              </a:pPr>
              <a:t>27</a:t>
            </a:fld>
            <a:endParaRPr lang="en-CA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208A7E-B01D-42EA-963E-B56FFD29BB47}" type="slidenum">
              <a:rPr lang="en-US" altLang="en-US" sz="1200" smtClean="0"/>
              <a:pPr eaLnBrk="1" hangingPunct="1"/>
              <a:t>28</a:t>
            </a:fld>
            <a:endParaRPr lang="en-US" alt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individuals' attention on discovering strategies and mastering a task rather than performing well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 eaLnBrk="1" hangingPunct="1"/>
            <a:r>
              <a:rPr lang="en-US" altLang="en-US" sz="3600" dirty="0" smtClean="0"/>
              <a:t>facilitate planning, </a:t>
            </a:r>
          </a:p>
          <a:p>
            <a:pPr lvl="1" eaLnBrk="1" hangingPunct="1"/>
            <a:r>
              <a:rPr lang="en-US" altLang="en-US" sz="3600" dirty="0" smtClean="0"/>
              <a:t>focus on understanding the task</a:t>
            </a:r>
          </a:p>
          <a:p>
            <a:pPr lvl="1" eaLnBrk="1" hangingPunct="1"/>
            <a:endParaRPr lang="en-US" altLang="en-US" sz="3600" dirty="0" smtClean="0"/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focused on skills needed to develop proficiency and on the deep principles and strategies embodied in the task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its performance context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Learning goals focused trainee attention on learning important skills and concepts,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learning goal shifts attention to the discovery and implementation of task-relevant strategies or procedures 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Mastery goals prime  trainees to explore complex relations in the task, make errors, and learn from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those errors. Development a consistent organization of  key task concepts (i.e., coherent knowledge structure)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Sequence goals to orient attention to basic  task features before shifting to more complex principles, such as task strategies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priorities. 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using learning goals to guide learning, practice, and skill development.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Think about your marks score as feedback that could help them to learn about the game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When setting learning goals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/>
              <a:t>	--Sequence your learning from basic to complex strategies</a:t>
            </a: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sng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Learning frame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 on challenging tasks because they provide you with the opportunity to develop your competency.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Focus on ways to master tasks so as to develop your competence, acquire new skills, and learn from experience</a:t>
            </a:r>
            <a:endParaRPr lang="en-US" dirty="0" smtClean="0"/>
          </a:p>
          <a:p>
            <a:pPr eaLnBrk="1" hangingPunct="1"/>
            <a:r>
              <a:rPr lang="en-US" altLang="en-US" dirty="0" smtClean="0"/>
              <a:t>Practice makes perfect</a:t>
            </a:r>
            <a:r>
              <a:rPr lang="en-US" altLang="en-US" baseline="0" dirty="0" smtClean="0"/>
              <a:t>, practice helps you improve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Errors are perceived as a natural, instructive part of the process. </a:t>
            </a:r>
            <a:r>
              <a:rPr lang="en-US" altLang="en-US" baseline="0" dirty="0" smtClean="0"/>
              <a:t>You should expect to make mistakes- errors help you improve/ the more errors you make, the more you learn…</a:t>
            </a:r>
          </a:p>
          <a:p>
            <a:pPr eaLnBrk="1" hangingPunct="1"/>
            <a:endParaRPr lang="en-US" altLang="en-US" baseline="0" dirty="0" smtClean="0"/>
          </a:p>
          <a:p>
            <a:pPr eaLnBrk="1" hangingPunct="1"/>
            <a:endParaRPr lang="en-US" altLang="en-US" baseline="0" dirty="0" smtClean="0"/>
          </a:p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208A7E-B01D-42EA-963E-B56FFD29BB47}" type="slidenum">
              <a:rPr lang="en-US" altLang="en-US" sz="1200" smtClean="0"/>
              <a:pPr eaLnBrk="1" hangingPunct="1"/>
              <a:t>29</a:t>
            </a:fld>
            <a:endParaRPr lang="en-US" alt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9B16E2-A0D7-0241-9B5A-F4201077343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68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learning goals for these “task relevant” behaviors by identifying 4 strategies that your team can use to improve/exhibit these behaviors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3FF0C-754C-4E6A-8F10-EF2F4E6316F4}" type="slidenum">
              <a:rPr lang="en-CA" smtClean="0"/>
              <a:pPr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8492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3FF0C-754C-4E6A-8F10-EF2F4E6316F4}" type="slidenum">
              <a:rPr lang="en-CA" smtClean="0"/>
              <a:pPr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2373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the presentation include your contract and learning goals for participation marks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ABE09-02BB-49DD-A505-76804821ADD2}" type="slidenum">
              <a:rPr lang="en-CA" smtClean="0"/>
              <a:pPr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2043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6D1ED-477D-49ED-ADE8-DED6B9614366}" type="datetimeFigureOut">
              <a:rPr lang="zh-CN" altLang="en-US" smtClean="0"/>
              <a:pPr/>
              <a:t>2014/5/26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4F79-97D7-4AB9-971F-9AC7A4B3A3E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Team Effectiveness – II </a:t>
            </a:r>
            <a:br>
              <a:rPr lang="en-US" sz="4000" dirty="0"/>
            </a:br>
            <a:r>
              <a:rPr lang="en-US" altLang="en-US" sz="4000" dirty="0" smtClean="0"/>
              <a:t>Teaching </a:t>
            </a:r>
            <a:r>
              <a:rPr lang="en-US" altLang="en-US" sz="4000" dirty="0" smtClean="0"/>
              <a:t>Method</a:t>
            </a:r>
          </a:p>
        </p:txBody>
      </p:sp>
      <p:graphicFrame>
        <p:nvGraphicFramePr>
          <p:cNvPr id="168984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28286"/>
              </p:ext>
            </p:extLst>
          </p:nvPr>
        </p:nvGraphicFramePr>
        <p:xfrm>
          <a:off x="107504" y="4653136"/>
          <a:ext cx="8568952" cy="1928253"/>
        </p:xfrm>
        <a:graphic>
          <a:graphicData uri="http://schemas.openxmlformats.org/drawingml/2006/table">
            <a:tbl>
              <a:tblPr/>
              <a:tblGrid>
                <a:gridCol w="3672408"/>
                <a:gridCol w="4896544"/>
              </a:tblGrid>
              <a:tr h="4346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Lecture/Discussion</a:t>
                      </a: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Exercise</a:t>
                      </a: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00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Salas Article</a:t>
                      </a:r>
                      <a:endParaRPr kumimoji="0" lang="en-US" alt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Chapter </a:t>
                      </a:r>
                      <a:r>
                        <a:rPr kumimoji="0" lang="en-US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alt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Team Contract &amp; Learning Goals</a:t>
                      </a:r>
                      <a:endParaRPr kumimoji="0" lang="en-US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82" name="Rectangle 20"/>
          <p:cNvSpPr>
            <a:spLocks noChangeArrowheads="1"/>
          </p:cNvSpPr>
          <p:nvPr/>
        </p:nvSpPr>
        <p:spPr bwMode="auto">
          <a:xfrm>
            <a:off x="1447800" y="35052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pic>
        <p:nvPicPr>
          <p:cNvPr id="8" name="Picture 6" descr="MCj0230987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4085" y="1900017"/>
            <a:ext cx="3576618" cy="2635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MCj039840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74" y="1628800"/>
            <a:ext cx="1955602" cy="279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40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84976" cy="1143000"/>
          </a:xfrm>
        </p:spPr>
        <p:txBody>
          <a:bodyPr>
            <a:normAutofit/>
          </a:bodyPr>
          <a:lstStyle/>
          <a:p>
            <a:r>
              <a:rPr lang="en-CA" dirty="0" smtClean="0"/>
              <a:t>Review &amp; What’s next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5069160"/>
          </a:xfrm>
        </p:spPr>
        <p:txBody>
          <a:bodyPr>
            <a:normAutofit/>
          </a:bodyPr>
          <a:lstStyle/>
          <a:p>
            <a:pPr lvl="0"/>
            <a:r>
              <a:rPr lang="en-CA" dirty="0" smtClean="0"/>
              <a:t>What you have done so far…</a:t>
            </a:r>
            <a:endParaRPr lang="en-CA" dirty="0" smtClean="0">
              <a:solidFill>
                <a:srgbClr val="000000"/>
              </a:solidFill>
            </a:endParaRPr>
          </a:p>
          <a:p>
            <a:pPr lvl="1"/>
            <a:r>
              <a:rPr lang="en-CA" dirty="0" smtClean="0">
                <a:solidFill>
                  <a:srgbClr val="000000"/>
                </a:solidFill>
              </a:rPr>
              <a:t>Learn a few ways of how a team can function effectively</a:t>
            </a:r>
          </a:p>
          <a:p>
            <a:pPr lvl="2"/>
            <a:r>
              <a:rPr lang="en-CA" dirty="0" smtClean="0">
                <a:solidFill>
                  <a:srgbClr val="000000"/>
                </a:solidFill>
              </a:rPr>
              <a:t>Brainstorm as a team to generate a hypothesis for the assignment </a:t>
            </a:r>
          </a:p>
          <a:p>
            <a:pPr lvl="3"/>
            <a:r>
              <a:rPr lang="en-CA" dirty="0" smtClean="0">
                <a:solidFill>
                  <a:srgbClr val="000000"/>
                </a:solidFill>
              </a:rPr>
              <a:t>Shared Mental model, mutual trust, </a:t>
            </a:r>
          </a:p>
          <a:p>
            <a:pPr lvl="3"/>
            <a:r>
              <a:rPr lang="en-CA" dirty="0" smtClean="0">
                <a:solidFill>
                  <a:srgbClr val="000000"/>
                </a:solidFill>
              </a:rPr>
              <a:t>Built mechanisms to achieve closed-loop communication</a:t>
            </a:r>
          </a:p>
          <a:p>
            <a:r>
              <a:rPr lang="en-CA" dirty="0" smtClean="0">
                <a:solidFill>
                  <a:srgbClr val="000000"/>
                </a:solidFill>
              </a:rPr>
              <a:t>What you will learn today</a:t>
            </a:r>
          </a:p>
          <a:p>
            <a:pPr lvl="1"/>
            <a:r>
              <a:rPr lang="en-CA" dirty="0" smtClean="0">
                <a:solidFill>
                  <a:srgbClr val="000000"/>
                </a:solidFill>
              </a:rPr>
              <a:t>Learn ways to function effectively as a team by applying a VALID theory when developing a team contract</a:t>
            </a:r>
          </a:p>
        </p:txBody>
      </p:sp>
    </p:spTree>
    <p:extLst>
      <p:ext uri="{BB962C8B-B14F-4D97-AF65-F5344CB8AC3E}">
        <p14:creationId xmlns:p14="http://schemas.microsoft.com/office/powerpoint/2010/main" val="27166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Team </a:t>
            </a:r>
            <a:r>
              <a:rPr lang="en-US" dirty="0"/>
              <a:t>C</a:t>
            </a:r>
            <a:r>
              <a:rPr lang="en-US" dirty="0" smtClean="0"/>
              <a:t>ontract?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8928992" cy="5141168"/>
          </a:xfrm>
        </p:spPr>
        <p:txBody>
          <a:bodyPr>
            <a:normAutofit/>
          </a:bodyPr>
          <a:lstStyle/>
          <a:p>
            <a:r>
              <a:rPr lang="en-US" dirty="0"/>
              <a:t>Ground rules of how the team operates while tackling the problems presented to the </a:t>
            </a:r>
            <a:r>
              <a:rPr lang="en-US" dirty="0" smtClean="0"/>
              <a:t>team</a:t>
            </a:r>
          </a:p>
          <a:p>
            <a:r>
              <a:rPr lang="en-US" dirty="0" smtClean="0"/>
              <a:t>Developed </a:t>
            </a:r>
            <a:r>
              <a:rPr lang="en-US" dirty="0"/>
              <a:t>via an open, frank and comprehensive discussion about </a:t>
            </a:r>
            <a:endParaRPr lang="en-US" dirty="0" smtClean="0"/>
          </a:p>
          <a:p>
            <a:pPr lvl="1"/>
            <a:r>
              <a:rPr lang="en-US" dirty="0" smtClean="0"/>
              <a:t>norms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smtClean="0"/>
              <a:t>behaviors </a:t>
            </a:r>
          </a:p>
          <a:p>
            <a:pPr lvl="1"/>
            <a:r>
              <a:rPr lang="en-US" dirty="0" smtClean="0"/>
              <a:t>expectations</a:t>
            </a:r>
          </a:p>
          <a:p>
            <a:pPr lvl="1"/>
            <a:r>
              <a:rPr lang="en-US" dirty="0" smtClean="0"/>
              <a:t>responsibilities </a:t>
            </a:r>
            <a:r>
              <a:rPr lang="en-US" dirty="0"/>
              <a:t>for which they will hold themselves and other team members accountable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463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Example Contract Items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We will </a:t>
            </a:r>
            <a:endParaRPr lang="en-US" dirty="0" smtClean="0"/>
          </a:p>
          <a:p>
            <a:pPr lvl="1"/>
            <a:r>
              <a:rPr lang="en-US" dirty="0" smtClean="0"/>
              <a:t>encourage </a:t>
            </a:r>
            <a:r>
              <a:rPr lang="en-US" dirty="0"/>
              <a:t>open discussion and be willing to try new ideas.</a:t>
            </a:r>
            <a:endParaRPr lang="en-CA" dirty="0"/>
          </a:p>
          <a:p>
            <a:pPr lvl="1"/>
            <a:r>
              <a:rPr lang="en-US" dirty="0" smtClean="0"/>
              <a:t>learn </a:t>
            </a:r>
            <a:r>
              <a:rPr lang="en-US" dirty="0"/>
              <a:t>from each other.</a:t>
            </a:r>
            <a:endParaRPr lang="en-CA" dirty="0"/>
          </a:p>
          <a:p>
            <a:pPr lvl="1"/>
            <a:r>
              <a:rPr lang="en-US" dirty="0" smtClean="0"/>
              <a:t>attend </a:t>
            </a:r>
            <a:r>
              <a:rPr lang="en-US" dirty="0"/>
              <a:t>all group meetings on time. If unable to attend, the team member shall notify the group of the intended absence and make necessary arrangements</a:t>
            </a:r>
            <a:endParaRPr lang="en-CA" dirty="0"/>
          </a:p>
          <a:p>
            <a:pPr lvl="1"/>
            <a:r>
              <a:rPr lang="en-US" dirty="0" smtClean="0"/>
              <a:t>come </a:t>
            </a:r>
            <a:r>
              <a:rPr lang="en-US" dirty="0"/>
              <a:t>to each meeting with the </a:t>
            </a:r>
            <a:r>
              <a:rPr lang="en-US" dirty="0" smtClean="0"/>
              <a:t>our assigned tasks completed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60574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Benefits of a Team Contract</a:t>
            </a:r>
            <a:br>
              <a:rPr lang="en-US" dirty="0" smtClean="0"/>
            </a:br>
            <a:r>
              <a:rPr lang="en-US" sz="4000" dirty="0" smtClean="0"/>
              <a:t>Student reactions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“The team charter kept us on track with specific goals and a way to go about attaining them”</a:t>
            </a:r>
          </a:p>
          <a:p>
            <a:r>
              <a:rPr lang="en-CA" dirty="0"/>
              <a:t>“It sets boundaries. It outlined our expectations and gave us a base to work from”</a:t>
            </a:r>
          </a:p>
          <a:p>
            <a:r>
              <a:rPr lang="en-CA" dirty="0"/>
              <a:t>“The team charter provided expectations and goals up front so everyone knew what was expected of them”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27584" y="594928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Cox, P. L. (2000). The Team Charter Assignment: Improving The Effectiveness of Classroom Teams. </a:t>
            </a:r>
            <a:r>
              <a:rPr lang="en-US" i="1" dirty="0"/>
              <a:t>The Journal of Behavioral and Applied Management</a:t>
            </a:r>
            <a:r>
              <a:rPr lang="en-US" dirty="0"/>
              <a:t>, 92.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453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Have a Team Contract?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Enable each team to develop and understand the rules of conduct expected of each team </a:t>
            </a:r>
            <a:r>
              <a:rPr lang="en-US" dirty="0" smtClean="0"/>
              <a:t>member</a:t>
            </a:r>
          </a:p>
          <a:p>
            <a:r>
              <a:rPr lang="en-US" dirty="0" smtClean="0"/>
              <a:t>To have an unambiguous set of standards and expectations for each team member</a:t>
            </a:r>
            <a:endParaRPr lang="en-US" dirty="0"/>
          </a:p>
          <a:p>
            <a:r>
              <a:rPr lang="en-CA" dirty="0"/>
              <a:t>To enhance team </a:t>
            </a:r>
            <a:r>
              <a:rPr lang="en-CA" dirty="0" smtClean="0"/>
              <a:t>functioning as per the Salas et al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737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79512" y="2132856"/>
            <a:ext cx="8712968" cy="41764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圆角矩形 6"/>
          <p:cNvSpPr/>
          <p:nvPr/>
        </p:nvSpPr>
        <p:spPr>
          <a:xfrm>
            <a:off x="323528" y="3501008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Shared Mental Models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7020272" y="35730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Mutual Trust</a:t>
            </a:r>
            <a:endParaRPr lang="zh-CN" altLang="en-US" dirty="0"/>
          </a:p>
        </p:txBody>
      </p:sp>
      <p:sp>
        <p:nvSpPr>
          <p:cNvPr id="9" name="圆角矩形 8"/>
          <p:cNvSpPr/>
          <p:nvPr/>
        </p:nvSpPr>
        <p:spPr>
          <a:xfrm>
            <a:off x="3995936" y="5373216"/>
            <a:ext cx="180020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Closed-loop Communication</a:t>
            </a:r>
            <a:endParaRPr lang="zh-CN" altLang="en-US" dirty="0"/>
          </a:p>
        </p:txBody>
      </p:sp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539552" y="-11233"/>
            <a:ext cx="8352928" cy="187220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Developing a Team Contract for ….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Team has Closed-loop Communication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/>
              <a:t>Exchange of information between a sender and a receiver irrespective of the medium &amp; with minimal “links” in communication</a:t>
            </a:r>
          </a:p>
          <a:p>
            <a:pPr lvl="1"/>
            <a:r>
              <a:rPr lang="en-US" altLang="zh-CN" dirty="0" smtClean="0"/>
              <a:t>Things to include in your contract - How should we communicate? </a:t>
            </a:r>
          </a:p>
          <a:p>
            <a:pPr lvl="2"/>
            <a:r>
              <a:rPr lang="en-CA" altLang="zh-CN" dirty="0" smtClean="0"/>
              <a:t>E.g., every email is acknowledged? </a:t>
            </a:r>
          </a:p>
          <a:p>
            <a:pPr lvl="2"/>
            <a:r>
              <a:rPr lang="en-CA" altLang="zh-CN" dirty="0" smtClean="0"/>
              <a:t>E.g., Social media vs. email used for sharing articles?</a:t>
            </a:r>
          </a:p>
          <a:p>
            <a:pPr lvl="2"/>
            <a:r>
              <a:rPr lang="en-CA" altLang="zh-CN" dirty="0" smtClean="0"/>
              <a:t>E.g., Meetings virtually vs. telephone vs in person?</a:t>
            </a:r>
          </a:p>
          <a:p>
            <a:pPr lvl="2"/>
            <a:r>
              <a:rPr lang="en-CA" altLang="zh-CN" dirty="0" smtClean="0"/>
              <a:t>E.g., How should we encourage members who are too don’t communicate (too shy? Too busy?)</a:t>
            </a:r>
          </a:p>
        </p:txBody>
      </p:sp>
    </p:spTree>
    <p:extLst>
      <p:ext uri="{BB962C8B-B14F-4D97-AF65-F5344CB8AC3E}">
        <p14:creationId xmlns:p14="http://schemas.microsoft.com/office/powerpoint/2010/main" val="98715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Team has Shared Mental Model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96752"/>
            <a:ext cx="8604102" cy="5661248"/>
          </a:xfrm>
        </p:spPr>
        <p:txBody>
          <a:bodyPr>
            <a:normAutofit/>
          </a:bodyPr>
          <a:lstStyle/>
          <a:p>
            <a:r>
              <a:rPr lang="en-US" altLang="zh-CN" sz="3000" dirty="0" smtClean="0"/>
              <a:t>An organizing knowledge structure about </a:t>
            </a:r>
            <a:r>
              <a:rPr lang="en-US" altLang="zh-CN" sz="3000" dirty="0"/>
              <a:t>how the team members will interact</a:t>
            </a:r>
          </a:p>
          <a:p>
            <a:pPr lvl="2"/>
            <a:r>
              <a:rPr lang="en-US" altLang="zh-CN" sz="3000" dirty="0"/>
              <a:t>E.g., How do we make decisions? Vote? Unanimous? Majority? </a:t>
            </a:r>
          </a:p>
          <a:p>
            <a:r>
              <a:rPr lang="en-US" altLang="zh-CN" sz="3400" dirty="0" smtClean="0"/>
              <a:t>A shared understanding of the relationships among the tasks that the team is engaged in </a:t>
            </a:r>
            <a:endParaRPr lang="en-US" altLang="zh-CN" sz="3400" dirty="0" smtClean="0">
              <a:solidFill>
                <a:srgbClr val="000000"/>
              </a:solidFill>
            </a:endParaRPr>
          </a:p>
          <a:p>
            <a:pPr lvl="2"/>
            <a:r>
              <a:rPr lang="en-US" altLang="zh-CN" sz="3000" dirty="0" smtClean="0">
                <a:solidFill>
                  <a:srgbClr val="000000"/>
                </a:solidFill>
              </a:rPr>
              <a:t>E.g., after finding evidence for and against hypothesis.. </a:t>
            </a:r>
          </a:p>
          <a:p>
            <a:pPr lvl="3"/>
            <a:r>
              <a:rPr lang="en-US" altLang="zh-CN" sz="2600" dirty="0">
                <a:solidFill>
                  <a:srgbClr val="000000"/>
                </a:solidFill>
              </a:rPr>
              <a:t>F</a:t>
            </a:r>
            <a:r>
              <a:rPr lang="en-US" altLang="zh-CN" sz="2600" dirty="0" smtClean="0">
                <a:solidFill>
                  <a:srgbClr val="000000"/>
                </a:solidFill>
              </a:rPr>
              <a:t>ind </a:t>
            </a:r>
            <a:r>
              <a:rPr lang="en-US" altLang="zh-CN" sz="2600" i="1" dirty="0" smtClean="0">
                <a:solidFill>
                  <a:srgbClr val="000000"/>
                </a:solidFill>
              </a:rPr>
              <a:t>reasons for evidence</a:t>
            </a:r>
            <a:r>
              <a:rPr lang="en-US" altLang="zh-CN" sz="2600" dirty="0" smtClean="0">
                <a:solidFill>
                  <a:srgbClr val="000000"/>
                </a:solidFill>
              </a:rPr>
              <a:t> and against hypothesis</a:t>
            </a:r>
          </a:p>
          <a:p>
            <a:pPr lvl="3"/>
            <a:r>
              <a:rPr lang="en-US" altLang="zh-CN" sz="2600" dirty="0" smtClean="0">
                <a:solidFill>
                  <a:srgbClr val="000000"/>
                </a:solidFill>
              </a:rPr>
              <a:t>Find research on definitions of </a:t>
            </a:r>
            <a:r>
              <a:rPr lang="en-US" altLang="zh-CN" sz="2600" dirty="0" smtClean="0">
                <a:solidFill>
                  <a:srgbClr val="000000"/>
                </a:solidFill>
              </a:rPr>
              <a:t>variables</a:t>
            </a:r>
            <a:endParaRPr lang="en-US" altLang="zh-CN" sz="26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Team has Mutual Trust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412776"/>
            <a:ext cx="8856984" cy="532859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rial" charset="0"/>
              </a:rPr>
              <a:t>Confident </a:t>
            </a:r>
            <a:r>
              <a:rPr lang="en-US" dirty="0">
                <a:latin typeface="Arial" charset="0"/>
              </a:rPr>
              <a:t>positive expectations of another’s </a:t>
            </a:r>
            <a:r>
              <a:rPr lang="en-US" dirty="0" smtClean="0">
                <a:latin typeface="Arial" charset="0"/>
              </a:rPr>
              <a:t>behavior based on</a:t>
            </a:r>
          </a:p>
          <a:p>
            <a:pPr lvl="1"/>
            <a:r>
              <a:rPr lang="en-US" dirty="0" smtClean="0">
                <a:latin typeface="Arial" charset="0"/>
              </a:rPr>
              <a:t>Familiarity, similarity, social networks, implicit, incentive-based</a:t>
            </a:r>
            <a:endParaRPr lang="en-US" dirty="0">
              <a:latin typeface="Arial" charset="0"/>
            </a:endParaRPr>
          </a:p>
          <a:p>
            <a:pPr lvl="1"/>
            <a:r>
              <a:rPr lang="en-US" altLang="zh-CN" dirty="0" smtClean="0"/>
              <a:t>Engendered by behaviors like information sharing, willingness to admit mistakes and accept feedback</a:t>
            </a:r>
          </a:p>
          <a:p>
            <a:pPr lvl="1"/>
            <a:r>
              <a:rPr lang="en-CA" altLang="zh-CN" dirty="0" smtClean="0"/>
              <a:t>E.g</a:t>
            </a:r>
            <a:r>
              <a:rPr lang="en-CA" altLang="zh-CN" dirty="0"/>
              <a:t>.</a:t>
            </a:r>
            <a:r>
              <a:rPr lang="en-CA" altLang="zh-CN" dirty="0" smtClean="0"/>
              <a:t> Include things in your team contract to build trust by increasing familiarity </a:t>
            </a:r>
          </a:p>
          <a:p>
            <a:pPr lvl="2"/>
            <a:r>
              <a:rPr lang="en-CA" altLang="zh-CN" dirty="0" smtClean="0"/>
              <a:t>e.g., more face-face meetings initially to share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02094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611560" y="1772816"/>
            <a:ext cx="8136904" cy="47079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" name="组合 13"/>
          <p:cNvGrpSpPr/>
          <p:nvPr/>
        </p:nvGrpSpPr>
        <p:grpSpPr>
          <a:xfrm>
            <a:off x="1475656" y="2520280"/>
            <a:ext cx="6400328" cy="3645024"/>
            <a:chOff x="1547664" y="1008112"/>
            <a:chExt cx="6400328" cy="3645024"/>
          </a:xfrm>
        </p:grpSpPr>
        <p:sp>
          <p:nvSpPr>
            <p:cNvPr id="8" name="椭圆 7"/>
            <p:cNvSpPr/>
            <p:nvPr/>
          </p:nvSpPr>
          <p:spPr>
            <a:xfrm>
              <a:off x="1547664" y="1008112"/>
              <a:ext cx="1863824" cy="121575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Team Leadership</a:t>
              </a:r>
              <a:endParaRPr lang="zh-CN" altLang="en-US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3707904" y="1340768"/>
              <a:ext cx="2016224" cy="121575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Mutual Performance Monitoring</a:t>
              </a:r>
              <a:endParaRPr lang="zh-CN" altLang="en-US" dirty="0"/>
            </a:p>
          </p:txBody>
        </p:sp>
        <p:sp>
          <p:nvSpPr>
            <p:cNvPr id="10" name="椭圆 9"/>
            <p:cNvSpPr/>
            <p:nvPr/>
          </p:nvSpPr>
          <p:spPr>
            <a:xfrm>
              <a:off x="6084168" y="1008112"/>
              <a:ext cx="1863824" cy="121575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Team Orientation</a:t>
              </a:r>
              <a:endParaRPr lang="zh-CN" altLang="en-US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3923928" y="2708920"/>
              <a:ext cx="1863824" cy="100811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Back-up Behavior</a:t>
              </a:r>
              <a:endParaRPr lang="zh-CN" altLang="en-US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3851920" y="3933056"/>
              <a:ext cx="1863824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Adaptability</a:t>
              </a:r>
              <a:endParaRPr lang="zh-CN" altLang="en-US" dirty="0"/>
            </a:p>
          </p:txBody>
        </p:sp>
      </p:grpSp>
      <p:sp>
        <p:nvSpPr>
          <p:cNvPr id="14" name="标题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218488" cy="648370"/>
          </a:xfrm>
        </p:spPr>
        <p:txBody>
          <a:bodyPr>
            <a:normAutofit fontScale="90000"/>
          </a:bodyPr>
          <a:lstStyle/>
          <a:p>
            <a:r>
              <a:rPr lang="en-US" dirty="0"/>
              <a:t> </a:t>
            </a:r>
            <a:br>
              <a:rPr lang="en-US" dirty="0"/>
            </a:br>
            <a:endParaRPr lang="zh-CN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539552" y="0"/>
            <a:ext cx="828092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More </a:t>
            </a:r>
            <a:r>
              <a:rPr lang="en-US" sz="4000" dirty="0"/>
              <a:t>characteristics to consider </a:t>
            </a:r>
            <a:r>
              <a:rPr lang="en-US" sz="4000" dirty="0" smtClean="0"/>
              <a:t>to develop a team </a:t>
            </a:r>
            <a:r>
              <a:rPr lang="en-US" sz="4000" dirty="0" smtClean="0"/>
              <a:t>contract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All members engage in Mutual Performance Monitoring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Develop </a:t>
            </a:r>
            <a:r>
              <a:rPr lang="en-US" altLang="zh-CN" dirty="0"/>
              <a:t>common </a:t>
            </a:r>
            <a:r>
              <a:rPr lang="en-US" altLang="zh-CN" dirty="0" smtClean="0"/>
              <a:t>understandings of </a:t>
            </a:r>
            <a:r>
              <a:rPr lang="en-US" altLang="zh-CN" dirty="0"/>
              <a:t>the team environment </a:t>
            </a:r>
            <a:endParaRPr lang="en-US" altLang="zh-CN" dirty="0" smtClean="0"/>
          </a:p>
          <a:p>
            <a:r>
              <a:rPr lang="en-US" altLang="zh-CN" dirty="0" smtClean="0"/>
              <a:t>Apply appropriate task </a:t>
            </a:r>
            <a:r>
              <a:rPr lang="en-US" altLang="zh-CN" dirty="0"/>
              <a:t>strategies to accurately monitor </a:t>
            </a:r>
            <a:r>
              <a:rPr lang="en-US" altLang="zh-CN" dirty="0" smtClean="0"/>
              <a:t>teammate performance.</a:t>
            </a:r>
          </a:p>
          <a:p>
            <a:pPr lvl="1"/>
            <a:r>
              <a:rPr lang="en-US" altLang="zh-CN" dirty="0" smtClean="0">
                <a:solidFill>
                  <a:srgbClr val="000000"/>
                </a:solidFill>
              </a:rPr>
              <a:t>E.g. How will our team do research on the hypothesis (e.g., make notes to share? Share search strategies?)</a:t>
            </a:r>
          </a:p>
          <a:p>
            <a:pPr lvl="1"/>
            <a:r>
              <a:rPr lang="en-US" altLang="zh-CN" dirty="0" smtClean="0"/>
              <a:t>E.g., How should we deal with a group member that misses a meeting?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Behaviors that display Mutual Performance Monitoring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Identifying </a:t>
            </a:r>
            <a:r>
              <a:rPr lang="en-US" altLang="zh-CN" dirty="0"/>
              <a:t>mistakes and lapses in other </a:t>
            </a:r>
            <a:r>
              <a:rPr lang="en-US" altLang="zh-CN" dirty="0" smtClean="0"/>
              <a:t>team members</a:t>
            </a:r>
            <a:r>
              <a:rPr lang="en-US" altLang="zh-CN" dirty="0"/>
              <a:t>’ </a:t>
            </a:r>
            <a:r>
              <a:rPr lang="en-US" altLang="zh-CN" dirty="0" smtClean="0"/>
              <a:t>actions.</a:t>
            </a:r>
          </a:p>
          <a:p>
            <a:r>
              <a:rPr lang="en-US" altLang="zh-CN" dirty="0" smtClean="0"/>
              <a:t>Providing </a:t>
            </a:r>
            <a:r>
              <a:rPr lang="en-US" altLang="zh-CN" dirty="0"/>
              <a:t>feedback regarding team </a:t>
            </a:r>
            <a:r>
              <a:rPr lang="en-US" altLang="zh-CN" dirty="0" smtClean="0"/>
              <a:t>member actions </a:t>
            </a:r>
            <a:r>
              <a:rPr lang="en-US" altLang="zh-CN" dirty="0"/>
              <a:t>to facilitate self-correction.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All members engage in Backup Behavior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Ability to anticipate other team members’ needs through accurate knowledge about their responsibilities. </a:t>
            </a:r>
          </a:p>
          <a:p>
            <a:r>
              <a:rPr lang="en-US" altLang="zh-CN" dirty="0" smtClean="0"/>
              <a:t>Ability to shift workload among members to achieve balance during high periods of workload or pressure.</a:t>
            </a:r>
          </a:p>
          <a:p>
            <a:pPr lvl="1"/>
            <a:r>
              <a:rPr lang="en-US" altLang="zh-CN" dirty="0" smtClean="0"/>
              <a:t>E.g. How will we maintain a fair and equal workload among all team members? (e.g., in one task vs. all tasks)</a:t>
            </a:r>
          </a:p>
          <a:p>
            <a:pPr lvl="1"/>
            <a:r>
              <a:rPr lang="en-US" altLang="zh-CN" dirty="0" smtClean="0"/>
              <a:t>What should we do to redistribute the workload when it is unbalanced?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Behaviors forming “Backup Behavior”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Recognize that there is a workload distribution problem in team</a:t>
            </a:r>
          </a:p>
          <a:p>
            <a:r>
              <a:rPr lang="en-US" altLang="zh-CN" dirty="0" smtClean="0"/>
              <a:t>Shift work responsibilities to underutilized team members.</a:t>
            </a:r>
          </a:p>
          <a:p>
            <a:r>
              <a:rPr lang="en-US" altLang="zh-CN" dirty="0" smtClean="0"/>
              <a:t>Complete whole task or parts of tasks by other team members.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Team is Adaptable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/>
              <a:t>Ability to adjust strategies based on information gathered from the environment via backup behavior and reallocation of intra team resources. </a:t>
            </a:r>
          </a:p>
          <a:p>
            <a:r>
              <a:rPr lang="en-US" altLang="zh-CN" dirty="0" smtClean="0"/>
              <a:t>Alter a course of action or team repertoire in response to changing conditions (internal or external).</a:t>
            </a:r>
          </a:p>
          <a:p>
            <a:pPr lvl="1"/>
            <a:r>
              <a:rPr lang="en-US" altLang="zh-CN" dirty="0" smtClean="0"/>
              <a:t>E.g. What steps will our team take to effectively and efficiently resolve any conflicts?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How to display Adaptability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Identify cues that a change has occurred, assign meaning to that change, develop a new plan to deal with the changes.</a:t>
            </a:r>
          </a:p>
          <a:p>
            <a:r>
              <a:rPr lang="en-US" altLang="zh-CN" dirty="0" smtClean="0"/>
              <a:t>Identify opportunities for improvement and innovation for habitual or routine practices.</a:t>
            </a:r>
          </a:p>
          <a:p>
            <a:r>
              <a:rPr lang="en-US" altLang="zh-CN" dirty="0" smtClean="0"/>
              <a:t>Remain vigilant to changes in the internal and external environment of the team.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Members have a high Team Orientation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844824"/>
            <a:ext cx="8219256" cy="4752528"/>
          </a:xfrm>
        </p:spPr>
        <p:txBody>
          <a:bodyPr/>
          <a:lstStyle/>
          <a:p>
            <a:r>
              <a:rPr lang="en-US" altLang="zh-CN" dirty="0" smtClean="0"/>
              <a:t>Propensity to take other’s behavior into account during group interaction </a:t>
            </a:r>
          </a:p>
          <a:p>
            <a:r>
              <a:rPr lang="en-US" altLang="zh-CN" dirty="0" smtClean="0"/>
              <a:t>Belief in the importance of team goal’s over individual members’ goals.</a:t>
            </a:r>
          </a:p>
          <a:p>
            <a:pPr lvl="1"/>
            <a:r>
              <a:rPr lang="en-US" altLang="zh-CN" dirty="0" smtClean="0"/>
              <a:t>E.g. What does it mean to “commit” to a meeting?; What decisions must be agreed to by all?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Behaviors displaying Team Orientation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Take into account alternative solutions provided by teammates, </a:t>
            </a:r>
          </a:p>
          <a:p>
            <a:r>
              <a:rPr lang="en-US" altLang="zh-CN" dirty="0" smtClean="0"/>
              <a:t>Appraise team input to determine what is most correct.</a:t>
            </a:r>
          </a:p>
          <a:p>
            <a:r>
              <a:rPr lang="en-US" altLang="zh-CN" dirty="0" smtClean="0"/>
              <a:t>Increased </a:t>
            </a:r>
          </a:p>
          <a:p>
            <a:pPr lvl="1"/>
            <a:r>
              <a:rPr lang="en-US" altLang="zh-CN" dirty="0" smtClean="0"/>
              <a:t>task involvement, </a:t>
            </a:r>
          </a:p>
          <a:p>
            <a:pPr lvl="1"/>
            <a:r>
              <a:rPr lang="en-US" altLang="zh-CN" dirty="0" smtClean="0"/>
              <a:t>information sharing, </a:t>
            </a:r>
          </a:p>
          <a:p>
            <a:pPr lvl="1"/>
            <a:r>
              <a:rPr lang="en-US" altLang="zh-CN" dirty="0" smtClean="0"/>
              <a:t>strategizing, </a:t>
            </a:r>
          </a:p>
          <a:p>
            <a:pPr lvl="1"/>
            <a:r>
              <a:rPr lang="en-US" altLang="zh-CN" dirty="0" smtClean="0"/>
              <a:t>participatory goal setting.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All members display Team Leadership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Direct and coordinate the activities of other team members, assign tasks, plan and organize,</a:t>
            </a:r>
          </a:p>
          <a:p>
            <a:r>
              <a:rPr lang="en-US" altLang="zh-CN" dirty="0" smtClean="0"/>
              <a:t>Motivate team members  </a:t>
            </a:r>
          </a:p>
          <a:p>
            <a:r>
              <a:rPr lang="en-US" altLang="zh-CN" dirty="0" smtClean="0"/>
              <a:t>Establish a positive atmosphere</a:t>
            </a:r>
          </a:p>
          <a:p>
            <a:r>
              <a:rPr lang="en-US" altLang="zh-CN" dirty="0" smtClean="0"/>
              <a:t>Develop team knowledge, skills, and abilities to make them involved in the challenging task</a:t>
            </a:r>
          </a:p>
          <a:p>
            <a:pPr lvl="1"/>
            <a:r>
              <a:rPr lang="en-US" b="1" dirty="0" smtClean="0"/>
              <a:t>Cognitive Ability, Technical Knowledge, Interpersonal Skills, Decision-making, problem-solving </a:t>
            </a:r>
            <a:endParaRPr lang="en-US" altLang="zh-CN" dirty="0" smtClean="0"/>
          </a:p>
          <a:p>
            <a:pPr lvl="2"/>
            <a:r>
              <a:rPr lang="en-CA" altLang="zh-CN" dirty="0" smtClean="0"/>
              <a:t>E.g. How will we ensure that group members take turns being the “spokesperson”?; How do we encourage participation?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71420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How to display Team Leadership?  </a:t>
            </a:r>
            <a:br>
              <a:rPr lang="en-US" b="1" dirty="0" smtClean="0"/>
            </a:br>
            <a:r>
              <a:rPr lang="en-US" b="1" dirty="0" smtClean="0"/>
              <a:t>Learn about each member’s experiences &amp; skills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899" y="2369359"/>
            <a:ext cx="8686800" cy="4488641"/>
          </a:xfrm>
        </p:spPr>
        <p:txBody>
          <a:bodyPr>
            <a:normAutofit/>
          </a:bodyPr>
          <a:lstStyle/>
          <a:p>
            <a:r>
              <a:rPr lang="en-US" dirty="0"/>
              <a:t>What experiences can you draw from each others? </a:t>
            </a:r>
          </a:p>
          <a:p>
            <a:pPr lvl="1"/>
            <a:r>
              <a:rPr lang="en-US" dirty="0" smtClean="0"/>
              <a:t>What is each individual’s experience with research assignments? with presentation? </a:t>
            </a:r>
          </a:p>
          <a:p>
            <a:pPr lvl="1"/>
            <a:r>
              <a:rPr lang="en-US" dirty="0" smtClean="0"/>
              <a:t>What is your experience with teams</a:t>
            </a:r>
          </a:p>
          <a:p>
            <a:pPr lvl="2"/>
            <a:r>
              <a:rPr lang="en-US" dirty="0" smtClean="0"/>
              <a:t>What </a:t>
            </a:r>
            <a:r>
              <a:rPr lang="en-US" dirty="0"/>
              <a:t>successes and </a:t>
            </a:r>
            <a:r>
              <a:rPr lang="en-US" dirty="0" smtClean="0"/>
              <a:t>failures have </a:t>
            </a:r>
            <a:r>
              <a:rPr lang="en-US" dirty="0"/>
              <a:t>you had during the team </a:t>
            </a:r>
            <a:r>
              <a:rPr lang="en-US" dirty="0" smtClean="0"/>
              <a:t>project?</a:t>
            </a:r>
          </a:p>
        </p:txBody>
      </p:sp>
    </p:spTree>
    <p:extLst>
      <p:ext uri="{BB962C8B-B14F-4D97-AF65-F5344CB8AC3E}">
        <p14:creationId xmlns:p14="http://schemas.microsoft.com/office/powerpoint/2010/main" val="26074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How to display Team Leadership? </a:t>
            </a:r>
            <a:r>
              <a:rPr lang="en-US" b="1" dirty="0" smtClean="0"/>
              <a:t>Learn about how members can contribute to Team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276872"/>
            <a:ext cx="8363272" cy="3849291"/>
          </a:xfrm>
        </p:spPr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3600" dirty="0" smtClean="0"/>
              <a:t>What </a:t>
            </a:r>
            <a:r>
              <a:rPr lang="en-US" sz="3600" dirty="0"/>
              <a:t>are some similarities and differences between the team members?</a:t>
            </a:r>
          </a:p>
          <a:p>
            <a:pPr lvl="1"/>
            <a:r>
              <a:rPr lang="en-US" sz="3600" dirty="0" smtClean="0"/>
              <a:t>Common weaknesses &amp; strengths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9331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Behaviors of Team Leadership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925144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Facilitate </a:t>
            </a:r>
            <a:r>
              <a:rPr lang="en-US" altLang="zh-CN" dirty="0"/>
              <a:t>team problem solving.</a:t>
            </a:r>
          </a:p>
          <a:p>
            <a:r>
              <a:rPr lang="en-US" altLang="zh-CN" dirty="0"/>
              <a:t>Provide performance expectations </a:t>
            </a:r>
            <a:r>
              <a:rPr lang="en-US" altLang="zh-CN" dirty="0" smtClean="0"/>
              <a:t>and acceptable </a:t>
            </a:r>
            <a:r>
              <a:rPr lang="en-US" altLang="zh-CN" dirty="0"/>
              <a:t>interaction patterns.</a:t>
            </a:r>
          </a:p>
          <a:p>
            <a:r>
              <a:rPr lang="en-US" altLang="zh-CN" dirty="0"/>
              <a:t>Synchronize and combine individual </a:t>
            </a:r>
            <a:r>
              <a:rPr lang="en-US" altLang="zh-CN" dirty="0" smtClean="0"/>
              <a:t>team member </a:t>
            </a:r>
            <a:r>
              <a:rPr lang="en-US" altLang="zh-CN" dirty="0"/>
              <a:t>contributions.</a:t>
            </a:r>
          </a:p>
          <a:p>
            <a:r>
              <a:rPr lang="en-US" altLang="zh-CN" dirty="0"/>
              <a:t>Seek and evaluate information that </a:t>
            </a:r>
            <a:r>
              <a:rPr lang="en-US" altLang="zh-CN" dirty="0" smtClean="0"/>
              <a:t>affects team </a:t>
            </a:r>
            <a:r>
              <a:rPr lang="en-US" altLang="zh-CN" dirty="0"/>
              <a:t>functioning.</a:t>
            </a:r>
          </a:p>
          <a:p>
            <a:r>
              <a:rPr lang="en-US" altLang="zh-CN" dirty="0"/>
              <a:t>Clarify team member roles.</a:t>
            </a:r>
          </a:p>
          <a:p>
            <a:r>
              <a:rPr lang="en-US" altLang="zh-CN" dirty="0"/>
              <a:t>Engage in preparatory meetings and </a:t>
            </a:r>
            <a:r>
              <a:rPr lang="en-US" altLang="zh-CN" dirty="0" smtClean="0"/>
              <a:t>feedback sessions </a:t>
            </a:r>
            <a:r>
              <a:rPr lang="en-US" altLang="zh-CN" dirty="0"/>
              <a:t>with the team.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539552" y="0"/>
            <a:ext cx="8352928" cy="6858000"/>
            <a:chOff x="539552" y="0"/>
            <a:chExt cx="8352928" cy="6858000"/>
          </a:xfrm>
        </p:grpSpPr>
        <p:sp>
          <p:nvSpPr>
            <p:cNvPr id="5" name="椭圆 4"/>
            <p:cNvSpPr/>
            <p:nvPr/>
          </p:nvSpPr>
          <p:spPr>
            <a:xfrm>
              <a:off x="683568" y="0"/>
              <a:ext cx="8136904" cy="685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39552" y="2852936"/>
              <a:ext cx="8352928" cy="4005064"/>
              <a:chOff x="539552" y="2852936"/>
              <a:chExt cx="8352928" cy="4005064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539552" y="2852936"/>
                <a:ext cx="1800200" cy="1008112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Share Mental Models</a:t>
                </a:r>
                <a:endParaRPr lang="zh-CN" altLang="en-US" dirty="0"/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7092280" y="2852936"/>
                <a:ext cx="1800200" cy="1008112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Mutual Trust</a:t>
                </a:r>
                <a:endParaRPr lang="zh-CN" altLang="en-US" dirty="0"/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3923928" y="5849888"/>
                <a:ext cx="1800200" cy="1008112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Closed-loop Communication</a:t>
                </a:r>
                <a:endParaRPr lang="zh-CN" altLang="en-US" dirty="0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547664" y="908720"/>
              <a:ext cx="6328320" cy="4824536"/>
              <a:chOff x="1547664" y="908720"/>
              <a:chExt cx="6328320" cy="4824536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547664" y="908720"/>
                <a:ext cx="1863824" cy="12157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Team Leadership</a:t>
                </a:r>
                <a:endParaRPr lang="zh-CN" altLang="en-US" dirty="0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707904" y="1340768"/>
                <a:ext cx="2016224" cy="12157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Mutual Performance Monitoring</a:t>
                </a:r>
                <a:endParaRPr lang="zh-CN" altLang="en-US" dirty="0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6012160" y="908720"/>
                <a:ext cx="1863824" cy="121575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Team Orientation</a:t>
                </a:r>
                <a:endParaRPr lang="zh-CN" altLang="en-US" dirty="0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3928" y="2708920"/>
                <a:ext cx="1863824" cy="100811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Back-up Behavior</a:t>
                </a:r>
                <a:endParaRPr lang="zh-CN" altLang="en-US" dirty="0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851920" y="3933056"/>
                <a:ext cx="1863824" cy="7200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Adaptability</a:t>
                </a:r>
                <a:endParaRPr lang="zh-CN" altLang="en-US" dirty="0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851920" y="4869160"/>
                <a:ext cx="2016224" cy="86409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Team Effectiveness</a:t>
                </a:r>
                <a:endParaRPr lang="zh-CN" altLang="en-US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Sample list of items to address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Norms</a:t>
            </a:r>
            <a:endParaRPr lang="en-CA" dirty="0"/>
          </a:p>
          <a:p>
            <a:r>
              <a:rPr lang="en-CA" dirty="0"/>
              <a:t>Decision Making </a:t>
            </a:r>
            <a:r>
              <a:rPr lang="en-CA" dirty="0" smtClean="0"/>
              <a:t>Process</a:t>
            </a:r>
          </a:p>
          <a:p>
            <a:r>
              <a:rPr lang="en-CA" dirty="0"/>
              <a:t>Participation</a:t>
            </a:r>
          </a:p>
          <a:p>
            <a:endParaRPr lang="en-CA" dirty="0"/>
          </a:p>
          <a:p>
            <a:pPr marL="0" indent="0">
              <a:buNone/>
            </a:pPr>
            <a:endParaRPr lang="en-CA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Method of Dealing with Conflict</a:t>
            </a:r>
          </a:p>
          <a:p>
            <a:r>
              <a:rPr lang="en-CA" dirty="0" smtClean="0"/>
              <a:t>Methods of dealing with violations of Contract</a:t>
            </a:r>
          </a:p>
          <a:p>
            <a:r>
              <a:rPr lang="en-CA" b="1" u="sng" dirty="0"/>
              <a:t>Goals </a:t>
            </a:r>
            <a:endParaRPr lang="en-CA" b="1" u="sng" dirty="0" smtClean="0"/>
          </a:p>
          <a:p>
            <a:pPr lvl="1"/>
            <a:r>
              <a:rPr lang="en-CA" b="1" u="sng" dirty="0" smtClean="0"/>
              <a:t>Learning Goals</a:t>
            </a:r>
          </a:p>
          <a:p>
            <a:pPr lvl="1"/>
            <a:r>
              <a:rPr lang="en-CA" b="1" u="sng" dirty="0" smtClean="0"/>
              <a:t>Performance Goals</a:t>
            </a:r>
          </a:p>
        </p:txBody>
      </p:sp>
    </p:spTree>
    <p:extLst>
      <p:ext uri="{BB962C8B-B14F-4D97-AF65-F5344CB8AC3E}">
        <p14:creationId xmlns:p14="http://schemas.microsoft.com/office/powerpoint/2010/main" val="9486408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Criteria for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58924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600" b="1" dirty="0" smtClean="0"/>
              <a:t>Goals should focus on the longer-term as well as short term </a:t>
            </a:r>
          </a:p>
          <a:p>
            <a:pPr lvl="2">
              <a:lnSpc>
                <a:spcPct val="80000"/>
              </a:lnSpc>
            </a:pPr>
            <a:r>
              <a:rPr lang="en-US" sz="3600" dirty="0" smtClean="0"/>
              <a:t>E.g., What will you get out of the experience once the grades are submitted? </a:t>
            </a:r>
          </a:p>
          <a:p>
            <a:pPr lvl="2">
              <a:lnSpc>
                <a:spcPct val="80000"/>
              </a:lnSpc>
            </a:pPr>
            <a:r>
              <a:rPr lang="en-US" sz="3600" dirty="0" smtClean="0"/>
              <a:t>How will the assignment and team experience link to and support your individual goals?</a:t>
            </a:r>
          </a:p>
          <a:p>
            <a:pPr>
              <a:lnSpc>
                <a:spcPct val="80000"/>
              </a:lnSpc>
            </a:pPr>
            <a:r>
              <a:rPr lang="en-US" sz="3600" b="1" dirty="0"/>
              <a:t>Goals should be performance and </a:t>
            </a:r>
            <a:r>
              <a:rPr lang="en-US" sz="3600" b="1" u="sng" dirty="0"/>
              <a:t>learning </a:t>
            </a:r>
            <a:r>
              <a:rPr lang="en-US" sz="3600" b="1" u="sng" dirty="0" smtClean="0"/>
              <a:t>goals</a:t>
            </a:r>
            <a:endParaRPr lang="en-US" sz="3600" b="1" u="sng" dirty="0"/>
          </a:p>
        </p:txBody>
      </p:sp>
    </p:spTree>
    <p:extLst>
      <p:ext uri="{BB962C8B-B14F-4D97-AF65-F5344CB8AC3E}">
        <p14:creationId xmlns:p14="http://schemas.microsoft.com/office/powerpoint/2010/main" val="404105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0" y="-228600"/>
            <a:ext cx="8839200" cy="1143000"/>
          </a:xfrm>
        </p:spPr>
        <p:txBody>
          <a:bodyPr/>
          <a:lstStyle/>
          <a:p>
            <a:r>
              <a:rPr lang="en-US" altLang="en-US" sz="3600" dirty="0" smtClean="0"/>
              <a:t>Recall…Examples of </a:t>
            </a:r>
            <a:r>
              <a:rPr lang="en-US" altLang="en-US" sz="3600" u="sng" dirty="0" smtClean="0"/>
              <a:t>Learning</a:t>
            </a:r>
            <a:r>
              <a:rPr lang="en-US" altLang="en-US" sz="3600" dirty="0" smtClean="0"/>
              <a:t> Goals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496944" cy="5589240"/>
          </a:xfrm>
        </p:spPr>
        <p:txBody>
          <a:bodyPr>
            <a:normAutofit/>
          </a:bodyPr>
          <a:lstStyle/>
          <a:p>
            <a:r>
              <a:rPr lang="en-US" altLang="en-US" sz="2800" dirty="0" smtClean="0"/>
              <a:t>Example </a:t>
            </a:r>
            <a:r>
              <a:rPr lang="en-US" altLang="en-US" sz="2800" dirty="0" smtClean="0"/>
              <a:t>learning goals </a:t>
            </a:r>
            <a:r>
              <a:rPr lang="en-US" altLang="en-US" sz="2800" dirty="0" smtClean="0"/>
              <a:t>for explaining</a:t>
            </a:r>
          </a:p>
          <a:p>
            <a:pPr lvl="1"/>
            <a:r>
              <a:rPr lang="en-US" altLang="en-US" dirty="0" smtClean="0"/>
              <a:t>Finding </a:t>
            </a:r>
            <a:r>
              <a:rPr lang="en-US" altLang="en-US" dirty="0" smtClean="0"/>
              <a:t>specific  ways to explain complex material in memorable  </a:t>
            </a:r>
            <a:r>
              <a:rPr lang="en-US" altLang="en-US" dirty="0" smtClean="0"/>
              <a:t>ways</a:t>
            </a:r>
          </a:p>
          <a:p>
            <a:pPr lvl="2"/>
            <a:r>
              <a:rPr lang="en-US" altLang="en-US" sz="2800" dirty="0" smtClean="0"/>
              <a:t>E.g., charts or figures, analogies </a:t>
            </a:r>
            <a:endParaRPr lang="en-US" altLang="en-US" sz="2800" dirty="0" smtClean="0"/>
          </a:p>
          <a:p>
            <a:pPr lvl="1"/>
            <a:r>
              <a:rPr lang="en-US" altLang="en-US" dirty="0" smtClean="0"/>
              <a:t>Showing  the relevance of the subject matter to the students'  lives outside the </a:t>
            </a:r>
            <a:r>
              <a:rPr lang="en-US" altLang="en-US" dirty="0" smtClean="0"/>
              <a:t>classroom</a:t>
            </a:r>
          </a:p>
          <a:p>
            <a:pPr lvl="2"/>
            <a:r>
              <a:rPr lang="en-US" altLang="en-US" sz="2800" dirty="0" smtClean="0"/>
              <a:t>Examples in real life with videos, newspaper clips</a:t>
            </a:r>
            <a:endParaRPr lang="en-US" altLang="en-US" sz="2800" dirty="0" smtClean="0"/>
          </a:p>
          <a:p>
            <a:endParaRPr lang="en-US" altLang="en-US" sz="2400" dirty="0" smtClean="0"/>
          </a:p>
          <a:p>
            <a:r>
              <a:rPr lang="en-US" altLang="en-US" sz="1600" dirty="0" smtClean="0"/>
              <a:t>For </a:t>
            </a:r>
            <a:r>
              <a:rPr lang="en-US" altLang="en-US" sz="1600" dirty="0" smtClean="0"/>
              <a:t>a golfer</a:t>
            </a:r>
          </a:p>
          <a:p>
            <a:pPr lvl="1"/>
            <a:r>
              <a:rPr lang="en-US" altLang="en-US" sz="1600" dirty="0" smtClean="0"/>
              <a:t>mastering the proper grip of the club  </a:t>
            </a:r>
          </a:p>
          <a:p>
            <a:pPr lvl="1"/>
            <a:r>
              <a:rPr lang="en-US" altLang="en-US" sz="1600" dirty="0" smtClean="0"/>
              <a:t>Master proper placement of the feet, </a:t>
            </a:r>
          </a:p>
          <a:p>
            <a:pPr lvl="1"/>
            <a:r>
              <a:rPr lang="en-US" altLang="en-US" sz="1600" dirty="0" smtClean="0"/>
              <a:t>learning when to  use what club, </a:t>
            </a:r>
          </a:p>
          <a:p>
            <a:pPr lvl="1"/>
            <a:r>
              <a:rPr lang="en-US" altLang="en-US" sz="1600" dirty="0" smtClean="0"/>
              <a:t>Understanding the distribution of  weight from one foot to the other when swinging  the </a:t>
            </a:r>
            <a:r>
              <a:rPr lang="en-US" altLang="en-US" sz="1600" dirty="0" smtClean="0"/>
              <a:t>club</a:t>
            </a:r>
            <a:endParaRPr lang="en-US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83364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4300"/>
            <a:ext cx="8373616" cy="800100"/>
          </a:xfrm>
        </p:spPr>
        <p:txBody>
          <a:bodyPr>
            <a:normAutofit/>
          </a:bodyPr>
          <a:lstStyle/>
          <a:p>
            <a:r>
              <a:rPr lang="en-US" altLang="en-US" dirty="0" smtClean="0"/>
              <a:t>Review: What are learning goals</a:t>
            </a:r>
            <a:endParaRPr lang="en-US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0" y="914400"/>
            <a:ext cx="9144000" cy="575496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Focus your attention on </a:t>
            </a:r>
          </a:p>
          <a:p>
            <a:pPr lvl="1"/>
            <a:r>
              <a:rPr lang="en-US" altLang="en-US" dirty="0" smtClean="0"/>
              <a:t>Understanding, knowing and </a:t>
            </a:r>
            <a:r>
              <a:rPr lang="en-US" altLang="en-US" dirty="0"/>
              <a:t>m</a:t>
            </a:r>
            <a:r>
              <a:rPr lang="en-US" altLang="en-US" dirty="0" smtClean="0"/>
              <a:t>astering tasks </a:t>
            </a:r>
          </a:p>
          <a:p>
            <a:pPr lvl="1"/>
            <a:r>
              <a:rPr lang="en-US" dirty="0" smtClean="0"/>
              <a:t>Important s</a:t>
            </a:r>
            <a:r>
              <a:rPr lang="en-US" sz="2800" dirty="0" smtClean="0"/>
              <a:t>kills and concepts needed </a:t>
            </a:r>
            <a:r>
              <a:rPr lang="en-US" sz="2800" dirty="0"/>
              <a:t>to develop proficiency </a:t>
            </a:r>
            <a:r>
              <a:rPr lang="en-US" sz="2800" dirty="0" smtClean="0"/>
              <a:t>in the task</a:t>
            </a:r>
          </a:p>
          <a:p>
            <a:pPr lvl="1"/>
            <a:r>
              <a:rPr lang="en-US" dirty="0" smtClean="0"/>
              <a:t>Discovering d</a:t>
            </a:r>
            <a:r>
              <a:rPr lang="en-US" sz="2800" dirty="0" smtClean="0"/>
              <a:t>eep </a:t>
            </a:r>
            <a:r>
              <a:rPr lang="en-US" sz="2800" dirty="0"/>
              <a:t>principles </a:t>
            </a:r>
            <a:r>
              <a:rPr lang="en-US" sz="2800" dirty="0" smtClean="0"/>
              <a:t>and strategies embodied </a:t>
            </a:r>
            <a:r>
              <a:rPr lang="en-US" sz="2800" dirty="0"/>
              <a:t>in the </a:t>
            </a:r>
            <a:r>
              <a:rPr lang="en-US" sz="2800" dirty="0" smtClean="0"/>
              <a:t>task </a:t>
            </a:r>
          </a:p>
          <a:p>
            <a:pPr lvl="1"/>
            <a:r>
              <a:rPr lang="en-US" dirty="0" smtClean="0"/>
              <a:t>Learning how concepts &amp; strategies are related in the </a:t>
            </a:r>
            <a:r>
              <a:rPr lang="en-US" sz="2800" dirty="0" smtClean="0"/>
              <a:t>context in which the task is performed </a:t>
            </a:r>
          </a:p>
          <a:p>
            <a:pPr lvl="1"/>
            <a:r>
              <a:rPr lang="en-US" altLang="en-US" dirty="0" smtClean="0"/>
              <a:t>Implementing task-relevant procedures/processes, </a:t>
            </a:r>
            <a:r>
              <a:rPr lang="en-US" dirty="0"/>
              <a:t>make errors, and learn from </a:t>
            </a:r>
            <a:r>
              <a:rPr lang="en-US" dirty="0" smtClean="0"/>
              <a:t> those </a:t>
            </a:r>
            <a:r>
              <a:rPr lang="en-US" dirty="0"/>
              <a:t>errors. </a:t>
            </a:r>
            <a:endParaRPr lang="en-US" dirty="0" smtClean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122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Why use learning goals</a:t>
            </a:r>
            <a:endParaRPr lang="en-US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181600" cy="4525963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en-US" dirty="0" smtClean="0"/>
              <a:t>Learning goals </a:t>
            </a:r>
          </a:p>
          <a:p>
            <a:pPr lvl="1" eaLnBrk="1" hangingPunct="1"/>
            <a:r>
              <a:rPr lang="en-US" altLang="en-US" sz="3600" dirty="0" smtClean="0"/>
              <a:t>facilitate planning, </a:t>
            </a:r>
          </a:p>
          <a:p>
            <a:pPr lvl="1" eaLnBrk="1" hangingPunct="1"/>
            <a:r>
              <a:rPr lang="en-US" altLang="en-US" sz="3600" dirty="0" smtClean="0"/>
              <a:t>focus on understanding the task</a:t>
            </a:r>
          </a:p>
          <a:p>
            <a:pPr lvl="1" eaLnBrk="1" hangingPunct="1"/>
            <a:r>
              <a:rPr lang="en-US" altLang="en-US" sz="3600" dirty="0" smtClean="0"/>
              <a:t>monitoring &amp; evaluating progress toward goal attainment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648200" y="6400800"/>
            <a:ext cx="420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en-US"/>
              <a:t>(cited in Latham &amp; Locke, 2006)</a:t>
            </a:r>
          </a:p>
        </p:txBody>
      </p:sp>
      <p:sp>
        <p:nvSpPr>
          <p:cNvPr id="2" name="Rectangle 1"/>
          <p:cNvSpPr/>
          <p:nvPr/>
        </p:nvSpPr>
        <p:spPr>
          <a:xfrm>
            <a:off x="5736021" y="2667000"/>
            <a:ext cx="3276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altLang="en-US" sz="2800" b="1" dirty="0" smtClean="0"/>
              <a:t>Behaviors especially </a:t>
            </a:r>
            <a:r>
              <a:rPr lang="en-US" altLang="en-US" sz="2800" b="1" dirty="0"/>
              <a:t>needed in unstructured environments</a:t>
            </a:r>
          </a:p>
        </p:txBody>
      </p:sp>
      <p:sp>
        <p:nvSpPr>
          <p:cNvPr id="4" name="Right Brace 3"/>
          <p:cNvSpPr/>
          <p:nvPr/>
        </p:nvSpPr>
        <p:spPr>
          <a:xfrm>
            <a:off x="5105400" y="1905000"/>
            <a:ext cx="1066800" cy="3505200"/>
          </a:xfrm>
          <a:prstGeom prst="rightBrace">
            <a:avLst>
              <a:gd name="adj1" fmla="val 19720"/>
              <a:gd name="adj2" fmla="val 49685"/>
            </a:avLst>
          </a:prstGeom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0276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set Learning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526522"/>
          </a:xfrm>
        </p:spPr>
        <p:txBody>
          <a:bodyPr>
            <a:normAutofit/>
          </a:bodyPr>
          <a:lstStyle/>
          <a:p>
            <a:r>
              <a:rPr lang="en-US" dirty="0" smtClean="0"/>
              <a:t>Avoid setting only performance goals </a:t>
            </a:r>
          </a:p>
          <a:p>
            <a:pPr lvl="1"/>
            <a:r>
              <a:rPr lang="en-US" dirty="0" smtClean="0"/>
              <a:t>E.g., “Get A+ grade” </a:t>
            </a:r>
          </a:p>
          <a:p>
            <a:r>
              <a:rPr lang="en-US" dirty="0" smtClean="0"/>
              <a:t>Focus </a:t>
            </a:r>
            <a:r>
              <a:rPr lang="en-US" dirty="0"/>
              <a:t>on </a:t>
            </a:r>
            <a:r>
              <a:rPr lang="en-US" dirty="0" smtClean="0"/>
              <a:t>goals to gain knowledge </a:t>
            </a:r>
            <a:r>
              <a:rPr lang="en-US" dirty="0"/>
              <a:t>about </a:t>
            </a:r>
            <a:r>
              <a:rPr lang="en-US" dirty="0" smtClean="0"/>
              <a:t>how to achieve the </a:t>
            </a:r>
            <a:r>
              <a:rPr lang="en-US" dirty="0"/>
              <a:t>g</a:t>
            </a:r>
            <a:r>
              <a:rPr lang="en-US" dirty="0" smtClean="0"/>
              <a:t>oal </a:t>
            </a:r>
            <a:r>
              <a:rPr lang="en-US" dirty="0"/>
              <a:t>(learning goal) </a:t>
            </a:r>
            <a:r>
              <a:rPr lang="en-US" dirty="0" smtClean="0"/>
              <a:t>or to learn the tasks to do perform it (training goal). </a:t>
            </a:r>
          </a:p>
          <a:p>
            <a:pPr lvl="1"/>
            <a:r>
              <a:rPr lang="en-US" dirty="0" smtClean="0"/>
              <a:t>E.g., I will get A+ by learning how to research for articles, reading the articles, learning how to summarize articles etc.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424976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1080120"/>
          </a:xfrm>
        </p:spPr>
        <p:txBody>
          <a:bodyPr>
            <a:normAutofit/>
          </a:bodyPr>
          <a:lstStyle/>
          <a:p>
            <a:r>
              <a:rPr lang="en-US" dirty="0" smtClean="0"/>
              <a:t>Setting Learning Goals 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184575"/>
          </a:xfrm>
        </p:spPr>
        <p:txBody>
          <a:bodyPr>
            <a:normAutofit/>
          </a:bodyPr>
          <a:lstStyle/>
          <a:p>
            <a:r>
              <a:rPr lang="en-US" dirty="0"/>
              <a:t>Identify </a:t>
            </a:r>
            <a:r>
              <a:rPr lang="en-US" dirty="0" smtClean="0"/>
              <a:t>task-relevant strategies that your team will focus on for doing the assignment</a:t>
            </a:r>
          </a:p>
          <a:p>
            <a:r>
              <a:rPr lang="en-US" dirty="0" smtClean="0"/>
              <a:t>Set </a:t>
            </a:r>
            <a:r>
              <a:rPr lang="en-US" dirty="0"/>
              <a:t>specific and difficult learning </a:t>
            </a:r>
            <a:r>
              <a:rPr lang="en-US" dirty="0" smtClean="0"/>
              <a:t>goals for these “task relevant” behaviors</a:t>
            </a:r>
          </a:p>
          <a:p>
            <a:pPr lvl="1"/>
            <a:r>
              <a:rPr lang="en-US" sz="3200" dirty="0" smtClean="0"/>
              <a:t>E.g., Identify 4 strategies your team can use to exhibit these behaviors</a:t>
            </a:r>
          </a:p>
        </p:txBody>
      </p:sp>
    </p:spTree>
    <p:extLst>
      <p:ext uri="{BB962C8B-B14F-4D97-AF65-F5344CB8AC3E}">
        <p14:creationId xmlns:p14="http://schemas.microsoft.com/office/powerpoint/2010/main" val="28585050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Criteria for Team Contracts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8928992" cy="573325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4000" b="1" dirty="0" smtClean="0"/>
              <a:t>Team contracts should be cohesive</a:t>
            </a:r>
          </a:p>
          <a:p>
            <a:pPr lvl="1">
              <a:lnSpc>
                <a:spcPct val="80000"/>
              </a:lnSpc>
            </a:pPr>
            <a:r>
              <a:rPr lang="en-US" sz="4000" dirty="0" smtClean="0"/>
              <a:t>Reinforce the overarching approach or strategy to how you as a team approach the work </a:t>
            </a:r>
          </a:p>
          <a:p>
            <a:pPr lvl="1">
              <a:lnSpc>
                <a:spcPct val="80000"/>
              </a:lnSpc>
            </a:pPr>
            <a:r>
              <a:rPr lang="en-US" sz="4000" dirty="0" smtClean="0"/>
              <a:t>Team effectiveness model is a guide to explaining the </a:t>
            </a:r>
            <a:r>
              <a:rPr lang="en-US" sz="4000" b="1" i="1" dirty="0" smtClean="0"/>
              <a:t>why</a:t>
            </a:r>
            <a:r>
              <a:rPr lang="en-US" sz="4000" dirty="0" smtClean="0"/>
              <a:t> behind rules</a:t>
            </a:r>
          </a:p>
          <a:p>
            <a:pPr lvl="1">
              <a:lnSpc>
                <a:spcPct val="80000"/>
              </a:lnSpc>
            </a:pPr>
            <a:r>
              <a:rPr lang="en-US" sz="4000" dirty="0" smtClean="0"/>
              <a:t>Helps team members understand the purpose of each rule</a:t>
            </a:r>
          </a:p>
        </p:txBody>
      </p:sp>
    </p:spTree>
    <p:extLst>
      <p:ext uri="{BB962C8B-B14F-4D97-AF65-F5344CB8AC3E}">
        <p14:creationId xmlns:p14="http://schemas.microsoft.com/office/powerpoint/2010/main" val="207887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Contract &amp; Learning Goal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en-US" dirty="0" smtClean="0"/>
              <a:t>Generate a team contract that highlights all </a:t>
            </a:r>
            <a:r>
              <a:rPr lang="en-US" dirty="0"/>
              <a:t>7</a:t>
            </a:r>
            <a:r>
              <a:rPr lang="en-US" dirty="0" smtClean="0"/>
              <a:t> sections (Norms, decision making process, participation…etc.)  </a:t>
            </a:r>
          </a:p>
          <a:p>
            <a:pPr lvl="1"/>
            <a:r>
              <a:rPr lang="en-US" dirty="0" smtClean="0"/>
              <a:t>Download team contract &amp; learning goal document</a:t>
            </a:r>
          </a:p>
          <a:p>
            <a:r>
              <a:rPr lang="en-US" b="1" dirty="0"/>
              <a:t>S</a:t>
            </a:r>
            <a:r>
              <a:rPr lang="en-US" b="1" dirty="0" smtClean="0"/>
              <a:t>ubmit team contract and learning goals for participation marks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61271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5508</TotalTime>
  <Words>1876</Words>
  <Application>Microsoft Office PowerPoint</Application>
  <PresentationFormat>On-screen Show (4:3)</PresentationFormat>
  <Paragraphs>231</Paragraphs>
  <Slides>33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主题</vt:lpstr>
      <vt:lpstr>Team Effectiveness – II  Teaching Method</vt:lpstr>
      <vt:lpstr>Review &amp; What’s next</vt:lpstr>
      <vt:lpstr>What is a Team Contract?</vt:lpstr>
      <vt:lpstr>Some Example Contract Items</vt:lpstr>
      <vt:lpstr>Benefits of a Team Contract Student reactions</vt:lpstr>
      <vt:lpstr>Why Have a Team Contract?</vt:lpstr>
      <vt:lpstr>Developing a Team Contract for …. </vt:lpstr>
      <vt:lpstr>Team has Closed-loop Communication</vt:lpstr>
      <vt:lpstr>Team has Shared Mental Model</vt:lpstr>
      <vt:lpstr>Team has Mutual Trust</vt:lpstr>
      <vt:lpstr>  </vt:lpstr>
      <vt:lpstr>All members engage in Mutual Performance Monitoring</vt:lpstr>
      <vt:lpstr>Behaviors that display Mutual Performance Monitoring</vt:lpstr>
      <vt:lpstr>All members engage in Backup Behavior</vt:lpstr>
      <vt:lpstr>Behaviors forming “Backup Behavior”</vt:lpstr>
      <vt:lpstr>Team is Adaptable</vt:lpstr>
      <vt:lpstr>How to display Adaptability</vt:lpstr>
      <vt:lpstr>Members have a high Team Orientation</vt:lpstr>
      <vt:lpstr>Behaviors displaying Team Orientation</vt:lpstr>
      <vt:lpstr>All members display Team Leadership</vt:lpstr>
      <vt:lpstr>How to display Team Leadership?   Learn about each member’s experiences &amp; skills</vt:lpstr>
      <vt:lpstr>How to display Team Leadership? Learn about how members can contribute to Team</vt:lpstr>
      <vt:lpstr>Behaviors of Team Leadership</vt:lpstr>
      <vt:lpstr>PowerPoint Presentation</vt:lpstr>
      <vt:lpstr>Sample list of items to address</vt:lpstr>
      <vt:lpstr>Criteria for Goals</vt:lpstr>
      <vt:lpstr>Recall…Examples of Learning Goals</vt:lpstr>
      <vt:lpstr>Review: What are learning goals</vt:lpstr>
      <vt:lpstr>Why use learning goals</vt:lpstr>
      <vt:lpstr>How to set Learning Goals</vt:lpstr>
      <vt:lpstr>Setting Learning Goals </vt:lpstr>
      <vt:lpstr>Criteria for Team Contracts</vt:lpstr>
      <vt:lpstr>Team Contract &amp; Learning Goal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“Is There a BIG FIVE in Team Work?”</dc:title>
  <dc:creator>Richard.Liu</dc:creator>
  <cp:lastModifiedBy>Phani Radhakrishnan</cp:lastModifiedBy>
  <cp:revision>117</cp:revision>
  <dcterms:created xsi:type="dcterms:W3CDTF">2011-06-12T06:05:50Z</dcterms:created>
  <dcterms:modified xsi:type="dcterms:W3CDTF">2014-05-26T15:17:38Z</dcterms:modified>
</cp:coreProperties>
</file>