
<file path=[Content_Types].xml><?xml version="1.0" encoding="utf-8"?>
<Types xmlns="http://schemas.openxmlformats.org/package/2006/content-types">
  <Default Extension="png" ContentType="image/png"/>
  <Default Extension="tmp"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7.xml" ContentType="application/vnd.openxmlformats-officedocument.presentationml.tags+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3" r:id="rId1"/>
    <p:sldMasterId id="2147483652" r:id="rId2"/>
    <p:sldMasterId id="2147483651" r:id="rId3"/>
    <p:sldMasterId id="2147484011" r:id="rId4"/>
  </p:sldMasterIdLst>
  <p:notesMasterIdLst>
    <p:notesMasterId r:id="rId53"/>
  </p:notesMasterIdLst>
  <p:sldIdLst>
    <p:sldId id="271" r:id="rId5"/>
    <p:sldId id="273" r:id="rId6"/>
    <p:sldId id="352" r:id="rId7"/>
    <p:sldId id="276" r:id="rId8"/>
    <p:sldId id="277" r:id="rId9"/>
    <p:sldId id="278" r:id="rId10"/>
    <p:sldId id="279" r:id="rId11"/>
    <p:sldId id="280" r:id="rId12"/>
    <p:sldId id="282" r:id="rId13"/>
    <p:sldId id="329" r:id="rId14"/>
    <p:sldId id="330" r:id="rId15"/>
    <p:sldId id="331" r:id="rId16"/>
    <p:sldId id="332" r:id="rId17"/>
    <p:sldId id="343" r:id="rId18"/>
    <p:sldId id="333" r:id="rId19"/>
    <p:sldId id="344" r:id="rId20"/>
    <p:sldId id="336" r:id="rId21"/>
    <p:sldId id="353" r:id="rId22"/>
    <p:sldId id="354" r:id="rId23"/>
    <p:sldId id="286" r:id="rId24"/>
    <p:sldId id="334" r:id="rId25"/>
    <p:sldId id="335" r:id="rId26"/>
    <p:sldId id="291" r:id="rId27"/>
    <p:sldId id="293" r:id="rId28"/>
    <p:sldId id="295" r:id="rId29"/>
    <p:sldId id="296" r:id="rId30"/>
    <p:sldId id="297" r:id="rId31"/>
    <p:sldId id="345" r:id="rId32"/>
    <p:sldId id="298" r:id="rId33"/>
    <p:sldId id="299" r:id="rId34"/>
    <p:sldId id="301" r:id="rId35"/>
    <p:sldId id="302" r:id="rId36"/>
    <p:sldId id="304" r:id="rId37"/>
    <p:sldId id="305" r:id="rId38"/>
    <p:sldId id="307" r:id="rId39"/>
    <p:sldId id="327" r:id="rId40"/>
    <p:sldId id="311" r:id="rId41"/>
    <p:sldId id="337" r:id="rId42"/>
    <p:sldId id="355" r:id="rId43"/>
    <p:sldId id="346" r:id="rId44"/>
    <p:sldId id="347" r:id="rId45"/>
    <p:sldId id="348" r:id="rId46"/>
    <p:sldId id="349" r:id="rId47"/>
    <p:sldId id="350" r:id="rId48"/>
    <p:sldId id="323" r:id="rId49"/>
    <p:sldId id="351" r:id="rId50"/>
    <p:sldId id="341" r:id="rId51"/>
    <p:sldId id="326" r:id="rId52"/>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FFFF66"/>
    <a:srgbClr val="FF9900"/>
    <a:srgbClr val="003399"/>
    <a:srgbClr val="990000"/>
    <a:srgbClr val="FF9933"/>
    <a:srgbClr val="0033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88" autoAdjust="0"/>
    <p:restoredTop sz="89327" autoAdjust="0"/>
  </p:normalViewPr>
  <p:slideViewPr>
    <p:cSldViewPr>
      <p:cViewPr varScale="1">
        <p:scale>
          <a:sx n="66" d="100"/>
          <a:sy n="66" d="100"/>
        </p:scale>
        <p:origin x="1650"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ＭＳ Ｐゴシック" pitchFamily="1" charset="-128"/>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ＭＳ Ｐゴシック" pitchFamily="1" charset="-128"/>
              </a:defRPr>
            </a:lvl1pPr>
          </a:lstStyle>
          <a:p>
            <a:pPr>
              <a:defRPr/>
            </a:pPr>
            <a:fld id="{C84BF571-8BF4-44FB-9710-8E021BA4E3AF}" type="datetimeFigureOut">
              <a:rPr lang="en-US"/>
              <a:pPr>
                <a:defRPr/>
              </a:pPr>
              <a:t>12/11/2013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ＭＳ Ｐゴシック" pitchFamily="1" charset="-128"/>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ＭＳ Ｐゴシック" pitchFamily="1" charset="-128"/>
              </a:defRPr>
            </a:lvl1pPr>
          </a:lstStyle>
          <a:p>
            <a:pPr>
              <a:defRPr/>
            </a:pPr>
            <a:fld id="{012A8A1E-2DD5-40AB-9ED2-2F2F29F8CA1D}" type="slidenum">
              <a:rPr lang="en-US"/>
              <a:pPr>
                <a:defRPr/>
              </a:pPr>
              <a:t>‹#›</a:t>
            </a:fld>
            <a:endParaRPr lang="en-US"/>
          </a:p>
        </p:txBody>
      </p:sp>
    </p:spTree>
    <p:extLst>
      <p:ext uri="{BB962C8B-B14F-4D97-AF65-F5344CB8AC3E}">
        <p14:creationId xmlns:p14="http://schemas.microsoft.com/office/powerpoint/2010/main" val="8650725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E9A7E28-C94B-4785-976A-FC57CD12ACEB}" type="slidenum">
              <a:rPr lang="en-US" sz="1200" smtClean="0"/>
              <a:pPr/>
              <a:t>1</a:t>
            </a:fld>
            <a:endParaRPr lang="en-US" sz="1200" smtClean="0"/>
          </a:p>
        </p:txBody>
      </p:sp>
    </p:spTree>
    <p:extLst>
      <p:ext uri="{BB962C8B-B14F-4D97-AF65-F5344CB8AC3E}">
        <p14:creationId xmlns:p14="http://schemas.microsoft.com/office/powerpoint/2010/main" val="4248147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03D7D0CB-0BE9-4F57-B628-8653AD0E7924}" type="slidenum">
              <a:rPr lang="en-US" sz="1200" smtClean="0"/>
              <a:pPr/>
              <a:t>2</a:t>
            </a:fld>
            <a:endParaRPr lang="en-US" sz="1200" smtClean="0"/>
          </a:p>
        </p:txBody>
      </p:sp>
    </p:spTree>
    <p:extLst>
      <p:ext uri="{BB962C8B-B14F-4D97-AF65-F5344CB8AC3E}">
        <p14:creationId xmlns:p14="http://schemas.microsoft.com/office/powerpoint/2010/main" val="2576441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486959D-9EAE-42F4-A24C-6DF82E259853}" type="slidenum">
              <a:rPr lang="en-US" sz="1200" smtClean="0"/>
              <a:pPr/>
              <a:t>4</a:t>
            </a:fld>
            <a:endParaRPr lang="en-US" sz="1200" smtClean="0"/>
          </a:p>
        </p:txBody>
      </p:sp>
    </p:spTree>
    <p:extLst>
      <p:ext uri="{BB962C8B-B14F-4D97-AF65-F5344CB8AC3E}">
        <p14:creationId xmlns:p14="http://schemas.microsoft.com/office/powerpoint/2010/main" val="2744560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878AA5E-AD36-42C7-B232-E043A36C1E5C}" type="slidenum">
              <a:rPr lang="en-US" sz="1200" smtClean="0"/>
              <a:pPr/>
              <a:t>5</a:t>
            </a:fld>
            <a:endParaRPr lang="en-US" sz="1200" smtClean="0"/>
          </a:p>
        </p:txBody>
      </p:sp>
    </p:spTree>
    <p:extLst>
      <p:ext uri="{BB962C8B-B14F-4D97-AF65-F5344CB8AC3E}">
        <p14:creationId xmlns:p14="http://schemas.microsoft.com/office/powerpoint/2010/main" val="7827271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DD6A0880-619D-45BE-AD69-10F32A6E3832}" type="slidenum">
              <a:rPr lang="en-US" sz="1200" smtClean="0"/>
              <a:pPr/>
              <a:t>6</a:t>
            </a:fld>
            <a:endParaRPr lang="en-US" sz="1200" smtClean="0"/>
          </a:p>
        </p:txBody>
      </p:sp>
    </p:spTree>
    <p:extLst>
      <p:ext uri="{BB962C8B-B14F-4D97-AF65-F5344CB8AC3E}">
        <p14:creationId xmlns:p14="http://schemas.microsoft.com/office/powerpoint/2010/main" val="483891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AC2D4AE6-4C7F-4C09-87A3-83E083E25424}" type="slidenum">
              <a:rPr lang="en-US" sz="1200" smtClean="0"/>
              <a:pPr/>
              <a:t>7</a:t>
            </a:fld>
            <a:endParaRPr lang="en-US" sz="1200" smtClean="0"/>
          </a:p>
        </p:txBody>
      </p:sp>
    </p:spTree>
    <p:extLst>
      <p:ext uri="{BB962C8B-B14F-4D97-AF65-F5344CB8AC3E}">
        <p14:creationId xmlns:p14="http://schemas.microsoft.com/office/powerpoint/2010/main" val="1438158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28A166F-2486-4163-B685-3EB4917B21DF}" type="slidenum">
              <a:rPr lang="en-US" sz="1200" smtClean="0"/>
              <a:pPr/>
              <a:t>8</a:t>
            </a:fld>
            <a:endParaRPr lang="en-US" sz="1200" smtClean="0"/>
          </a:p>
        </p:txBody>
      </p:sp>
    </p:spTree>
    <p:extLst>
      <p:ext uri="{BB962C8B-B14F-4D97-AF65-F5344CB8AC3E}">
        <p14:creationId xmlns:p14="http://schemas.microsoft.com/office/powerpoint/2010/main" val="2230848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6C5AF6E-CC15-4485-A69B-D1BB83BF21A5}" type="slidenum">
              <a:rPr lang="en-US" sz="1200" smtClean="0"/>
              <a:pPr/>
              <a:t>9</a:t>
            </a:fld>
            <a:endParaRPr lang="en-US" sz="1200" smtClean="0"/>
          </a:p>
        </p:txBody>
      </p:sp>
    </p:spTree>
    <p:extLst>
      <p:ext uri="{BB962C8B-B14F-4D97-AF65-F5344CB8AC3E}">
        <p14:creationId xmlns:p14="http://schemas.microsoft.com/office/powerpoint/2010/main" val="1445220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B487250-B6DD-425D-B857-2B2376D8BC77}" type="slidenum">
              <a:rPr lang="en-US" sz="1200" smtClean="0"/>
              <a:pPr/>
              <a:t>10</a:t>
            </a:fld>
            <a:endParaRPr lang="en-US" sz="1200" smtClean="0"/>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9503891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02CD5A57-8FAE-4AB5-9789-6C6B0DBD6C4A}" type="slidenum">
              <a:rPr lang="en-US" sz="1200" smtClean="0"/>
              <a:pPr/>
              <a:t>12</a:t>
            </a:fld>
            <a:endParaRPr lang="en-US" sz="1200" smtClean="0"/>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3987206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086C5C4-CA46-47EC-8DF5-A3A365140D3E}" type="slidenum">
              <a:rPr lang="en-US" sz="1200" smtClean="0"/>
              <a:pPr/>
              <a:t>13</a:t>
            </a:fld>
            <a:endParaRPr lang="en-US" sz="1200" smtClean="0"/>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38394572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lgn="r"/>
            <a:fld id="{4562848B-1BBB-4533-AE90-D9AE0242CCF5}" type="slidenum">
              <a:rPr lang="en-US" sz="1200"/>
              <a:pPr algn="r"/>
              <a:t>14</a:t>
            </a:fld>
            <a:endParaRPr lang="en-US" sz="1200"/>
          </a:p>
        </p:txBody>
      </p:sp>
      <p:sp>
        <p:nvSpPr>
          <p:cNvPr id="164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4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200755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63B7112-4154-42BC-BE80-F851707D9C73}" type="slidenum">
              <a:rPr lang="en-US" sz="1200" smtClean="0"/>
              <a:pPr/>
              <a:t>20</a:t>
            </a:fld>
            <a:endParaRPr lang="en-US" sz="1200" smtClean="0"/>
          </a:p>
        </p:txBody>
      </p:sp>
    </p:spTree>
    <p:extLst>
      <p:ext uri="{BB962C8B-B14F-4D97-AF65-F5344CB8AC3E}">
        <p14:creationId xmlns:p14="http://schemas.microsoft.com/office/powerpoint/2010/main" val="4175882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F078E34-2DD8-4759-81B2-40A620C95BC3}" type="slidenum">
              <a:rPr lang="en-US" sz="1200" smtClean="0"/>
              <a:pPr/>
              <a:t>21</a:t>
            </a:fld>
            <a:endParaRPr lang="en-US" sz="1200" smtClean="0"/>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2230884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5835941-356D-441D-AD98-DC609A0181DB}" type="slidenum">
              <a:rPr lang="en-US" sz="1200" smtClean="0"/>
              <a:pPr/>
              <a:t>22</a:t>
            </a:fld>
            <a:endParaRPr lang="en-US" sz="1200" smtClean="0"/>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4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599533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F8E07D3-AF26-4C35-A3AE-B5D358C44611}" type="slidenum">
              <a:rPr lang="en-US" sz="1200" smtClean="0"/>
              <a:pPr/>
              <a:t>23</a:t>
            </a:fld>
            <a:endParaRPr lang="en-US" sz="1200" smtClean="0"/>
          </a:p>
        </p:txBody>
      </p:sp>
    </p:spTree>
    <p:extLst>
      <p:ext uri="{BB962C8B-B14F-4D97-AF65-F5344CB8AC3E}">
        <p14:creationId xmlns:p14="http://schemas.microsoft.com/office/powerpoint/2010/main" val="3871052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9D254AD-2952-4230-9834-59581E141F41}" type="slidenum">
              <a:rPr lang="en-US" sz="1200" smtClean="0"/>
              <a:pPr/>
              <a:t>24</a:t>
            </a:fld>
            <a:endParaRPr lang="en-US" sz="1200" smtClean="0"/>
          </a:p>
        </p:txBody>
      </p:sp>
    </p:spTree>
    <p:extLst>
      <p:ext uri="{BB962C8B-B14F-4D97-AF65-F5344CB8AC3E}">
        <p14:creationId xmlns:p14="http://schemas.microsoft.com/office/powerpoint/2010/main" val="9548652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D1FA984C-4267-4A0F-892C-C3A8FD1ADFCE}" type="slidenum">
              <a:rPr lang="en-US" sz="1200" smtClean="0"/>
              <a:pPr/>
              <a:t>25</a:t>
            </a:fld>
            <a:endParaRPr lang="en-US" sz="1200" smtClean="0"/>
          </a:p>
        </p:txBody>
      </p:sp>
    </p:spTree>
    <p:extLst>
      <p:ext uri="{BB962C8B-B14F-4D97-AF65-F5344CB8AC3E}">
        <p14:creationId xmlns:p14="http://schemas.microsoft.com/office/powerpoint/2010/main" val="2431761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96C2055B-B1F3-47CA-964A-68068684378D}" type="slidenum">
              <a:rPr lang="en-US" sz="1200" smtClean="0"/>
              <a:pPr/>
              <a:t>26</a:t>
            </a:fld>
            <a:endParaRPr lang="en-US" sz="1200" smtClean="0"/>
          </a:p>
        </p:txBody>
      </p:sp>
    </p:spTree>
    <p:extLst>
      <p:ext uri="{BB962C8B-B14F-4D97-AF65-F5344CB8AC3E}">
        <p14:creationId xmlns:p14="http://schemas.microsoft.com/office/powerpoint/2010/main" val="22226495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5EBE5D26-770F-4A25-8617-83DE9A4B963B}" type="slidenum">
              <a:rPr lang="en-US" sz="1200" smtClean="0"/>
              <a:pPr/>
              <a:t>27</a:t>
            </a:fld>
            <a:endParaRPr lang="en-US" sz="1200" smtClean="0"/>
          </a:p>
        </p:txBody>
      </p:sp>
    </p:spTree>
    <p:extLst>
      <p:ext uri="{BB962C8B-B14F-4D97-AF65-F5344CB8AC3E}">
        <p14:creationId xmlns:p14="http://schemas.microsoft.com/office/powerpoint/2010/main" val="1496956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497BE7E-85A6-4D6D-95C3-AD408E52B5C1}" type="slidenum">
              <a:rPr lang="en-US" sz="1200" smtClean="0"/>
              <a:pPr/>
              <a:t>29</a:t>
            </a:fld>
            <a:endParaRPr lang="en-US" sz="1200" smtClean="0"/>
          </a:p>
        </p:txBody>
      </p:sp>
    </p:spTree>
    <p:extLst>
      <p:ext uri="{BB962C8B-B14F-4D97-AF65-F5344CB8AC3E}">
        <p14:creationId xmlns:p14="http://schemas.microsoft.com/office/powerpoint/2010/main" val="1963201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E4E5515-86C7-4710-8C3C-3DA12F45F907}" type="slidenum">
              <a:rPr lang="en-US" sz="1200" smtClean="0"/>
              <a:pPr/>
              <a:t>30</a:t>
            </a:fld>
            <a:endParaRPr lang="en-US" sz="1200" smtClean="0"/>
          </a:p>
        </p:txBody>
      </p:sp>
    </p:spTree>
    <p:extLst>
      <p:ext uri="{BB962C8B-B14F-4D97-AF65-F5344CB8AC3E}">
        <p14:creationId xmlns:p14="http://schemas.microsoft.com/office/powerpoint/2010/main" val="2761737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8EF17AF-D8FF-4B8E-884C-2153A318294D}" type="slidenum">
              <a:rPr lang="en-US" sz="1200" smtClean="0"/>
              <a:pPr/>
              <a:t>31</a:t>
            </a:fld>
            <a:endParaRPr lang="en-US" sz="1200" smtClean="0"/>
          </a:p>
        </p:txBody>
      </p:sp>
    </p:spTree>
    <p:extLst>
      <p:ext uri="{BB962C8B-B14F-4D97-AF65-F5344CB8AC3E}">
        <p14:creationId xmlns:p14="http://schemas.microsoft.com/office/powerpoint/2010/main" val="27032280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3F7826A-DA69-4074-A3A4-45323D39FEDC}" type="slidenum">
              <a:rPr lang="en-US" sz="1200" smtClean="0"/>
              <a:pPr/>
              <a:t>32</a:t>
            </a:fld>
            <a:endParaRPr lang="en-US" sz="1200" smtClean="0"/>
          </a:p>
        </p:txBody>
      </p:sp>
    </p:spTree>
    <p:extLst>
      <p:ext uri="{BB962C8B-B14F-4D97-AF65-F5344CB8AC3E}">
        <p14:creationId xmlns:p14="http://schemas.microsoft.com/office/powerpoint/2010/main" val="34017549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F6465EEC-FE0C-451F-96BC-0ED986FB5F7B}" type="slidenum">
              <a:rPr lang="en-US" sz="1200" smtClean="0"/>
              <a:pPr/>
              <a:t>33</a:t>
            </a:fld>
            <a:endParaRPr lang="en-US" sz="1200" smtClean="0"/>
          </a:p>
        </p:txBody>
      </p:sp>
    </p:spTree>
    <p:extLst>
      <p:ext uri="{BB962C8B-B14F-4D97-AF65-F5344CB8AC3E}">
        <p14:creationId xmlns:p14="http://schemas.microsoft.com/office/powerpoint/2010/main" val="33107411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80C447A9-A3D5-4727-9935-798353091461}" type="slidenum">
              <a:rPr lang="en-US" sz="1200" smtClean="0"/>
              <a:pPr/>
              <a:t>34</a:t>
            </a:fld>
            <a:endParaRPr lang="en-US" sz="1200" smtClean="0"/>
          </a:p>
        </p:txBody>
      </p:sp>
    </p:spTree>
    <p:extLst>
      <p:ext uri="{BB962C8B-B14F-4D97-AF65-F5344CB8AC3E}">
        <p14:creationId xmlns:p14="http://schemas.microsoft.com/office/powerpoint/2010/main" val="13093620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A8D5A36-6004-4AF7-BB1C-399C1B6A3E51}" type="slidenum">
              <a:rPr lang="en-US" sz="1200" smtClean="0"/>
              <a:pPr/>
              <a:t>35</a:t>
            </a:fld>
            <a:endParaRPr lang="en-US" sz="1200" smtClean="0"/>
          </a:p>
        </p:txBody>
      </p:sp>
    </p:spTree>
    <p:extLst>
      <p:ext uri="{BB962C8B-B14F-4D97-AF65-F5344CB8AC3E}">
        <p14:creationId xmlns:p14="http://schemas.microsoft.com/office/powerpoint/2010/main" val="16416392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C4CA511-13D5-4FBB-BFF0-95997590DB63}" type="slidenum">
              <a:rPr lang="en-US" sz="1200" smtClean="0"/>
              <a:pPr/>
              <a:t>36</a:t>
            </a:fld>
            <a:endParaRPr lang="en-US" sz="1200" smtClean="0"/>
          </a:p>
        </p:txBody>
      </p:sp>
    </p:spTree>
    <p:extLst>
      <p:ext uri="{BB962C8B-B14F-4D97-AF65-F5344CB8AC3E}">
        <p14:creationId xmlns:p14="http://schemas.microsoft.com/office/powerpoint/2010/main" val="22524473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AC91654-EAF5-4AF0-A132-15009ABF5E3C}" type="slidenum">
              <a:rPr lang="en-US" sz="1200" smtClean="0"/>
              <a:pPr/>
              <a:t>37</a:t>
            </a:fld>
            <a:endParaRPr lang="en-US" sz="1200" smtClean="0"/>
          </a:p>
        </p:txBody>
      </p:sp>
    </p:spTree>
    <p:extLst>
      <p:ext uri="{BB962C8B-B14F-4D97-AF65-F5344CB8AC3E}">
        <p14:creationId xmlns:p14="http://schemas.microsoft.com/office/powerpoint/2010/main" val="13428350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22285397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24730986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083"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9308501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2221217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DA34770-9CD8-4E9A-B90E-37AE291BB9D2}" type="slidenum">
              <a:rPr lang="en-US" sz="1200" smtClean="0"/>
              <a:pPr/>
              <a:t>45</a:t>
            </a:fld>
            <a:endParaRPr lang="en-US" sz="1200" smtClean="0"/>
          </a:p>
        </p:txBody>
      </p:sp>
    </p:spTree>
    <p:extLst>
      <p:ext uri="{BB962C8B-B14F-4D97-AF65-F5344CB8AC3E}">
        <p14:creationId xmlns:p14="http://schemas.microsoft.com/office/powerpoint/2010/main" val="18806664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B858A85-429E-434B-8BB6-ACBD7074250F}" type="slidenum">
              <a:rPr lang="en-US" sz="1200" smtClean="0"/>
              <a:pPr/>
              <a:t>48</a:t>
            </a:fld>
            <a:endParaRPr lang="en-US" sz="1200" smtClean="0"/>
          </a:p>
        </p:txBody>
      </p:sp>
    </p:spTree>
    <p:extLst>
      <p:ext uri="{BB962C8B-B14F-4D97-AF65-F5344CB8AC3E}">
        <p14:creationId xmlns:p14="http://schemas.microsoft.com/office/powerpoint/2010/main" val="3954179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DB995BA-0A45-4CB9-8670-FB6F240248AF}" type="slidenum">
              <a:rPr lang="en-US"/>
              <a:pPr>
                <a:defRPr/>
              </a:pPr>
              <a:t>‹#›</a:t>
            </a:fld>
            <a:endParaRPr lang="en-US"/>
          </a:p>
        </p:txBody>
      </p:sp>
    </p:spTree>
    <p:extLst>
      <p:ext uri="{BB962C8B-B14F-4D97-AF65-F5344CB8AC3E}">
        <p14:creationId xmlns:p14="http://schemas.microsoft.com/office/powerpoint/2010/main" val="3381360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0245F54-ACCC-4C0B-B839-3093BD3CECEC}" type="slidenum">
              <a:rPr lang="en-US"/>
              <a:pPr>
                <a:defRPr/>
              </a:pPr>
              <a:t>‹#›</a:t>
            </a:fld>
            <a:endParaRPr lang="en-US"/>
          </a:p>
        </p:txBody>
      </p:sp>
    </p:spTree>
    <p:extLst>
      <p:ext uri="{BB962C8B-B14F-4D97-AF65-F5344CB8AC3E}">
        <p14:creationId xmlns:p14="http://schemas.microsoft.com/office/powerpoint/2010/main" val="1166008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AEF25E-4364-44BD-A053-AA38BDF96D96}" type="slidenum">
              <a:rPr lang="en-US"/>
              <a:pPr>
                <a:defRPr/>
              </a:pPr>
              <a:t>‹#›</a:t>
            </a:fld>
            <a:endParaRPr lang="en-US"/>
          </a:p>
        </p:txBody>
      </p:sp>
    </p:spTree>
    <p:extLst>
      <p:ext uri="{BB962C8B-B14F-4D97-AF65-F5344CB8AC3E}">
        <p14:creationId xmlns:p14="http://schemas.microsoft.com/office/powerpoint/2010/main" val="4036286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5DFC1E7-2223-47FD-9012-A0689F734142}" type="slidenum">
              <a:rPr lang="en-US"/>
              <a:pPr>
                <a:defRPr/>
              </a:pPr>
              <a:t>‹#›</a:t>
            </a:fld>
            <a:endParaRPr lang="en-US"/>
          </a:p>
        </p:txBody>
      </p:sp>
    </p:spTree>
    <p:extLst>
      <p:ext uri="{BB962C8B-B14F-4D97-AF65-F5344CB8AC3E}">
        <p14:creationId xmlns:p14="http://schemas.microsoft.com/office/powerpoint/2010/main" val="2280122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E2AAD0D-0512-4D8D-8216-6E4D80DFD377}" type="slidenum">
              <a:rPr lang="en-US"/>
              <a:pPr>
                <a:defRPr/>
              </a:pPr>
              <a:t>‹#›</a:t>
            </a:fld>
            <a:endParaRPr lang="en-US"/>
          </a:p>
        </p:txBody>
      </p:sp>
    </p:spTree>
    <p:extLst>
      <p:ext uri="{BB962C8B-B14F-4D97-AF65-F5344CB8AC3E}">
        <p14:creationId xmlns:p14="http://schemas.microsoft.com/office/powerpoint/2010/main" val="60511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3DBA296-DBAE-43AC-A730-DC7A578F2BA0}" type="slidenum">
              <a:rPr lang="en-US"/>
              <a:pPr>
                <a:defRPr/>
              </a:pPr>
              <a:t>‹#›</a:t>
            </a:fld>
            <a:endParaRPr lang="en-US"/>
          </a:p>
        </p:txBody>
      </p:sp>
    </p:spTree>
    <p:extLst>
      <p:ext uri="{BB962C8B-B14F-4D97-AF65-F5344CB8AC3E}">
        <p14:creationId xmlns:p14="http://schemas.microsoft.com/office/powerpoint/2010/main" val="3750288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1EFD0DB-2102-4D7C-B0A4-4ED9AAD57C25}" type="slidenum">
              <a:rPr lang="en-US"/>
              <a:pPr>
                <a:defRPr/>
              </a:pPr>
              <a:t>‹#›</a:t>
            </a:fld>
            <a:endParaRPr lang="en-US"/>
          </a:p>
        </p:txBody>
      </p:sp>
    </p:spTree>
    <p:extLst>
      <p:ext uri="{BB962C8B-B14F-4D97-AF65-F5344CB8AC3E}">
        <p14:creationId xmlns:p14="http://schemas.microsoft.com/office/powerpoint/2010/main" val="2470756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BC3AB9D-D174-447D-8968-2D69FFA29C63}" type="slidenum">
              <a:rPr lang="en-US"/>
              <a:pPr>
                <a:defRPr/>
              </a:pPr>
              <a:t>‹#›</a:t>
            </a:fld>
            <a:endParaRPr lang="en-US"/>
          </a:p>
        </p:txBody>
      </p:sp>
    </p:spTree>
    <p:extLst>
      <p:ext uri="{BB962C8B-B14F-4D97-AF65-F5344CB8AC3E}">
        <p14:creationId xmlns:p14="http://schemas.microsoft.com/office/powerpoint/2010/main" val="1370478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E4CDD56-A628-417B-858C-67D11105802E}" type="slidenum">
              <a:rPr lang="en-US"/>
              <a:pPr>
                <a:defRPr/>
              </a:pPr>
              <a:t>‹#›</a:t>
            </a:fld>
            <a:endParaRPr lang="en-US"/>
          </a:p>
        </p:txBody>
      </p:sp>
    </p:spTree>
    <p:extLst>
      <p:ext uri="{BB962C8B-B14F-4D97-AF65-F5344CB8AC3E}">
        <p14:creationId xmlns:p14="http://schemas.microsoft.com/office/powerpoint/2010/main" val="2938766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7E6B0E1-4DDD-40BF-9D5D-D0A782D57307}" type="slidenum">
              <a:rPr lang="en-US"/>
              <a:pPr>
                <a:defRPr/>
              </a:pPr>
              <a:t>‹#›</a:t>
            </a:fld>
            <a:endParaRPr lang="en-US"/>
          </a:p>
        </p:txBody>
      </p:sp>
    </p:spTree>
    <p:extLst>
      <p:ext uri="{BB962C8B-B14F-4D97-AF65-F5344CB8AC3E}">
        <p14:creationId xmlns:p14="http://schemas.microsoft.com/office/powerpoint/2010/main" val="226976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8C8A904-77B9-4367-ABAA-C0549F356F19}" type="slidenum">
              <a:rPr lang="en-US"/>
              <a:pPr>
                <a:defRPr/>
              </a:pPr>
              <a:t>‹#›</a:t>
            </a:fld>
            <a:endParaRPr lang="en-US"/>
          </a:p>
        </p:txBody>
      </p:sp>
    </p:spTree>
    <p:extLst>
      <p:ext uri="{BB962C8B-B14F-4D97-AF65-F5344CB8AC3E}">
        <p14:creationId xmlns:p14="http://schemas.microsoft.com/office/powerpoint/2010/main" val="1671509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47DDF60-AAD9-4DBB-B0B1-998AFFBCF439}" type="slidenum">
              <a:rPr lang="en-US"/>
              <a:pPr>
                <a:defRPr/>
              </a:pPr>
              <a:t>‹#›</a:t>
            </a:fld>
            <a:endParaRPr lang="en-US"/>
          </a:p>
        </p:txBody>
      </p:sp>
    </p:spTree>
    <p:extLst>
      <p:ext uri="{BB962C8B-B14F-4D97-AF65-F5344CB8AC3E}">
        <p14:creationId xmlns:p14="http://schemas.microsoft.com/office/powerpoint/2010/main" val="3915728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41D13C-66EE-4F0C-8AC7-17C612047439}" type="slidenum">
              <a:rPr lang="en-US"/>
              <a:pPr>
                <a:defRPr/>
              </a:pPr>
              <a:t>‹#›</a:t>
            </a:fld>
            <a:endParaRPr lang="en-US"/>
          </a:p>
        </p:txBody>
      </p:sp>
    </p:spTree>
    <p:extLst>
      <p:ext uri="{BB962C8B-B14F-4D97-AF65-F5344CB8AC3E}">
        <p14:creationId xmlns:p14="http://schemas.microsoft.com/office/powerpoint/2010/main" val="3138093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5616C9-3C0E-428F-B00F-929AA3C6BF42}" type="slidenum">
              <a:rPr lang="en-US"/>
              <a:pPr>
                <a:defRPr/>
              </a:pPr>
              <a:t>‹#›</a:t>
            </a:fld>
            <a:endParaRPr lang="en-US"/>
          </a:p>
        </p:txBody>
      </p:sp>
    </p:spTree>
    <p:extLst>
      <p:ext uri="{BB962C8B-B14F-4D97-AF65-F5344CB8AC3E}">
        <p14:creationId xmlns:p14="http://schemas.microsoft.com/office/powerpoint/2010/main" val="277464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F1A1052-401A-4A57-B4A6-1D850F329F4B}" type="slidenum">
              <a:rPr lang="en-US"/>
              <a:pPr>
                <a:defRPr/>
              </a:pPr>
              <a:t>‹#›</a:t>
            </a:fld>
            <a:endParaRPr lang="en-US"/>
          </a:p>
        </p:txBody>
      </p:sp>
    </p:spTree>
    <p:extLst>
      <p:ext uri="{BB962C8B-B14F-4D97-AF65-F5344CB8AC3E}">
        <p14:creationId xmlns:p14="http://schemas.microsoft.com/office/powerpoint/2010/main" val="3605028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DE8A1F9-7F84-4B06-A1DC-6EA7F059E540}" type="slidenum">
              <a:rPr lang="en-US"/>
              <a:pPr>
                <a:defRPr/>
              </a:pPr>
              <a:t>‹#›</a:t>
            </a:fld>
            <a:endParaRPr lang="en-US"/>
          </a:p>
        </p:txBody>
      </p:sp>
    </p:spTree>
    <p:extLst>
      <p:ext uri="{BB962C8B-B14F-4D97-AF65-F5344CB8AC3E}">
        <p14:creationId xmlns:p14="http://schemas.microsoft.com/office/powerpoint/2010/main" val="788348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72F7459-57D6-45D2-BD99-28A0841DDA47}" type="slidenum">
              <a:rPr lang="en-US"/>
              <a:pPr>
                <a:defRPr/>
              </a:pPr>
              <a:t>‹#›</a:t>
            </a:fld>
            <a:endParaRPr lang="en-US"/>
          </a:p>
        </p:txBody>
      </p:sp>
    </p:spTree>
    <p:extLst>
      <p:ext uri="{BB962C8B-B14F-4D97-AF65-F5344CB8AC3E}">
        <p14:creationId xmlns:p14="http://schemas.microsoft.com/office/powerpoint/2010/main" val="4495319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9E35FF3-3B94-47E8-AC2F-FE28F1BD800A}" type="slidenum">
              <a:rPr lang="en-US"/>
              <a:pPr>
                <a:defRPr/>
              </a:pPr>
              <a:t>‹#›</a:t>
            </a:fld>
            <a:endParaRPr lang="en-US"/>
          </a:p>
        </p:txBody>
      </p:sp>
    </p:spTree>
    <p:extLst>
      <p:ext uri="{BB962C8B-B14F-4D97-AF65-F5344CB8AC3E}">
        <p14:creationId xmlns:p14="http://schemas.microsoft.com/office/powerpoint/2010/main" val="24730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5302BD1-309A-4FF1-9DD4-2D980B6C8ED9}" type="slidenum">
              <a:rPr lang="en-US"/>
              <a:pPr>
                <a:defRPr/>
              </a:pPr>
              <a:t>‹#›</a:t>
            </a:fld>
            <a:endParaRPr lang="en-US"/>
          </a:p>
        </p:txBody>
      </p:sp>
    </p:spTree>
    <p:extLst>
      <p:ext uri="{BB962C8B-B14F-4D97-AF65-F5344CB8AC3E}">
        <p14:creationId xmlns:p14="http://schemas.microsoft.com/office/powerpoint/2010/main" val="2922606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5E8127-3BBB-4070-9BA3-CF2906BF7725}" type="slidenum">
              <a:rPr lang="en-US"/>
              <a:pPr>
                <a:defRPr/>
              </a:pPr>
              <a:t>‹#›</a:t>
            </a:fld>
            <a:endParaRPr lang="en-US"/>
          </a:p>
        </p:txBody>
      </p:sp>
    </p:spTree>
    <p:extLst>
      <p:ext uri="{BB962C8B-B14F-4D97-AF65-F5344CB8AC3E}">
        <p14:creationId xmlns:p14="http://schemas.microsoft.com/office/powerpoint/2010/main" val="19901611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55F722-522E-4CDC-B14A-22B3119DC3AF}" type="slidenum">
              <a:rPr lang="en-US"/>
              <a:pPr>
                <a:defRPr/>
              </a:pPr>
              <a:t>‹#›</a:t>
            </a:fld>
            <a:endParaRPr lang="en-US"/>
          </a:p>
        </p:txBody>
      </p:sp>
    </p:spTree>
    <p:extLst>
      <p:ext uri="{BB962C8B-B14F-4D97-AF65-F5344CB8AC3E}">
        <p14:creationId xmlns:p14="http://schemas.microsoft.com/office/powerpoint/2010/main" val="7356480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9F9FEE-9B3F-4E83-9E3E-232114E6442A}" type="slidenum">
              <a:rPr lang="en-US"/>
              <a:pPr>
                <a:defRPr/>
              </a:pPr>
              <a:t>‹#›</a:t>
            </a:fld>
            <a:endParaRPr lang="en-US"/>
          </a:p>
        </p:txBody>
      </p:sp>
    </p:spTree>
    <p:extLst>
      <p:ext uri="{BB962C8B-B14F-4D97-AF65-F5344CB8AC3E}">
        <p14:creationId xmlns:p14="http://schemas.microsoft.com/office/powerpoint/2010/main" val="45897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FB9ED92-FC21-463A-9272-F4304F677E04}" type="slidenum">
              <a:rPr lang="en-US"/>
              <a:pPr>
                <a:defRPr/>
              </a:pPr>
              <a:t>‹#›</a:t>
            </a:fld>
            <a:endParaRPr lang="en-US"/>
          </a:p>
        </p:txBody>
      </p:sp>
    </p:spTree>
    <p:extLst>
      <p:ext uri="{BB962C8B-B14F-4D97-AF65-F5344CB8AC3E}">
        <p14:creationId xmlns:p14="http://schemas.microsoft.com/office/powerpoint/2010/main" val="3446721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427F58-4B66-448C-A9A0-0F719E012211}" type="slidenum">
              <a:rPr lang="en-US"/>
              <a:pPr>
                <a:defRPr/>
              </a:pPr>
              <a:t>‹#›</a:t>
            </a:fld>
            <a:endParaRPr lang="en-US"/>
          </a:p>
        </p:txBody>
      </p:sp>
    </p:spTree>
    <p:extLst>
      <p:ext uri="{BB962C8B-B14F-4D97-AF65-F5344CB8AC3E}">
        <p14:creationId xmlns:p14="http://schemas.microsoft.com/office/powerpoint/2010/main" val="35498148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606A66-068A-415E-8795-7DCE6B752A67}" type="slidenum">
              <a:rPr lang="en-US"/>
              <a:pPr>
                <a:defRPr/>
              </a:pPr>
              <a:t>‹#›</a:t>
            </a:fld>
            <a:endParaRPr lang="en-US"/>
          </a:p>
        </p:txBody>
      </p:sp>
    </p:spTree>
    <p:extLst>
      <p:ext uri="{BB962C8B-B14F-4D97-AF65-F5344CB8AC3E}">
        <p14:creationId xmlns:p14="http://schemas.microsoft.com/office/powerpoint/2010/main" val="36051331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A1077B1-0A25-4667-8402-BA346274A954}" type="slidenum">
              <a:rPr lang="en-US"/>
              <a:pPr>
                <a:defRPr/>
              </a:pPr>
              <a:t>‹#›</a:t>
            </a:fld>
            <a:endParaRPr lang="en-US"/>
          </a:p>
        </p:txBody>
      </p:sp>
    </p:spTree>
    <p:extLst>
      <p:ext uri="{BB962C8B-B14F-4D97-AF65-F5344CB8AC3E}">
        <p14:creationId xmlns:p14="http://schemas.microsoft.com/office/powerpoint/2010/main" val="564806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0A17D8-4304-4983-93BC-B515D8571C90}" type="slidenum">
              <a:rPr lang="en-US"/>
              <a:pPr>
                <a:defRPr/>
              </a:pPr>
              <a:t>‹#›</a:t>
            </a:fld>
            <a:endParaRPr lang="en-US"/>
          </a:p>
        </p:txBody>
      </p:sp>
    </p:spTree>
    <p:extLst>
      <p:ext uri="{BB962C8B-B14F-4D97-AF65-F5344CB8AC3E}">
        <p14:creationId xmlns:p14="http://schemas.microsoft.com/office/powerpoint/2010/main" val="3164840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18EB746-0C6B-4450-AC0A-360006C0C9BB}" type="slidenum">
              <a:rPr lang="en-US"/>
              <a:pPr>
                <a:defRPr/>
              </a:pPr>
              <a:t>‹#›</a:t>
            </a:fld>
            <a:endParaRPr lang="en-US"/>
          </a:p>
        </p:txBody>
      </p:sp>
    </p:spTree>
    <p:extLst>
      <p:ext uri="{BB962C8B-B14F-4D97-AF65-F5344CB8AC3E}">
        <p14:creationId xmlns:p14="http://schemas.microsoft.com/office/powerpoint/2010/main" val="20506036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C648854-210D-4A70-BC49-50EB8317CFB8}" type="slidenum">
              <a:rPr lang="en-US"/>
              <a:pPr>
                <a:defRPr/>
              </a:pPr>
              <a:t>‹#›</a:t>
            </a:fld>
            <a:endParaRPr lang="en-US"/>
          </a:p>
        </p:txBody>
      </p:sp>
    </p:spTree>
    <p:extLst>
      <p:ext uri="{BB962C8B-B14F-4D97-AF65-F5344CB8AC3E}">
        <p14:creationId xmlns:p14="http://schemas.microsoft.com/office/powerpoint/2010/main" val="35632161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0A62B08-E6B3-4495-B3DF-CC652508F061}" type="slidenum">
              <a:rPr lang="en-US"/>
              <a:pPr>
                <a:defRPr/>
              </a:pPr>
              <a:t>‹#›</a:t>
            </a:fld>
            <a:endParaRPr lang="en-US"/>
          </a:p>
        </p:txBody>
      </p:sp>
    </p:spTree>
    <p:extLst>
      <p:ext uri="{BB962C8B-B14F-4D97-AF65-F5344CB8AC3E}">
        <p14:creationId xmlns:p14="http://schemas.microsoft.com/office/powerpoint/2010/main" val="2546990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C11CAD-0160-4A11-9B86-E2F8EB1C3A83}" type="slidenum">
              <a:rPr lang="en-US"/>
              <a:pPr>
                <a:defRPr/>
              </a:pPr>
              <a:t>‹#›</a:t>
            </a:fld>
            <a:endParaRPr lang="en-US"/>
          </a:p>
        </p:txBody>
      </p:sp>
    </p:spTree>
    <p:extLst>
      <p:ext uri="{BB962C8B-B14F-4D97-AF65-F5344CB8AC3E}">
        <p14:creationId xmlns:p14="http://schemas.microsoft.com/office/powerpoint/2010/main" val="8518310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938337B-A8DE-43B0-9940-00CFA380D003}" type="slidenum">
              <a:rPr lang="en-US"/>
              <a:pPr>
                <a:defRPr/>
              </a:pPr>
              <a:t>‹#›</a:t>
            </a:fld>
            <a:endParaRPr lang="en-US"/>
          </a:p>
        </p:txBody>
      </p:sp>
    </p:spTree>
    <p:extLst>
      <p:ext uri="{BB962C8B-B14F-4D97-AF65-F5344CB8AC3E}">
        <p14:creationId xmlns:p14="http://schemas.microsoft.com/office/powerpoint/2010/main" val="14164189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77712B-E104-41E8-B58C-A01C506B6725}" type="slidenum">
              <a:rPr lang="en-US"/>
              <a:pPr>
                <a:defRPr/>
              </a:pPr>
              <a:t>‹#›</a:t>
            </a:fld>
            <a:endParaRPr lang="en-US"/>
          </a:p>
        </p:txBody>
      </p:sp>
    </p:spTree>
    <p:extLst>
      <p:ext uri="{BB962C8B-B14F-4D97-AF65-F5344CB8AC3E}">
        <p14:creationId xmlns:p14="http://schemas.microsoft.com/office/powerpoint/2010/main" val="5273124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10297A-0711-48F8-B8B1-9A2AF78A01D2}" type="slidenum">
              <a:rPr lang="en-US"/>
              <a:pPr>
                <a:defRPr/>
              </a:pPr>
              <a:t>‹#›</a:t>
            </a:fld>
            <a:endParaRPr lang="en-US"/>
          </a:p>
        </p:txBody>
      </p:sp>
    </p:spTree>
    <p:extLst>
      <p:ext uri="{BB962C8B-B14F-4D97-AF65-F5344CB8AC3E}">
        <p14:creationId xmlns:p14="http://schemas.microsoft.com/office/powerpoint/2010/main" val="16167319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7FAFE1-78D0-409F-90FB-1857E7D5EE3A}" type="slidenum">
              <a:rPr lang="en-US"/>
              <a:pPr>
                <a:defRPr/>
              </a:pPr>
              <a:t>‹#›</a:t>
            </a:fld>
            <a:endParaRPr lang="en-US"/>
          </a:p>
        </p:txBody>
      </p:sp>
    </p:spTree>
    <p:extLst>
      <p:ext uri="{BB962C8B-B14F-4D97-AF65-F5344CB8AC3E}">
        <p14:creationId xmlns:p14="http://schemas.microsoft.com/office/powerpoint/2010/main" val="3354294818"/>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120530F-02FB-4482-901F-2BBE89EE1E33}" type="slidenum">
              <a:rPr lang="en-US"/>
              <a:pPr>
                <a:defRPr/>
              </a:pPr>
              <a:t>‹#›</a:t>
            </a:fld>
            <a:endParaRPr lang="en-US"/>
          </a:p>
        </p:txBody>
      </p:sp>
    </p:spTree>
    <p:extLst>
      <p:ext uri="{BB962C8B-B14F-4D97-AF65-F5344CB8AC3E}">
        <p14:creationId xmlns:p14="http://schemas.microsoft.com/office/powerpoint/2010/main" val="228224877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BB5491-50AE-459E-944C-ED05FABEF845}" type="slidenum">
              <a:rPr lang="en-US"/>
              <a:pPr>
                <a:defRPr/>
              </a:pPr>
              <a:t>‹#›</a:t>
            </a:fld>
            <a:endParaRPr lang="en-US"/>
          </a:p>
        </p:txBody>
      </p:sp>
    </p:spTree>
    <p:extLst>
      <p:ext uri="{BB962C8B-B14F-4D97-AF65-F5344CB8AC3E}">
        <p14:creationId xmlns:p14="http://schemas.microsoft.com/office/powerpoint/2010/main" val="586840822"/>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04882D6-74E5-4FB2-B35D-ECDD8ECA29BC}" type="slidenum">
              <a:rPr lang="en-US"/>
              <a:pPr>
                <a:defRPr/>
              </a:pPr>
              <a:t>‹#›</a:t>
            </a:fld>
            <a:endParaRPr lang="en-US"/>
          </a:p>
        </p:txBody>
      </p:sp>
    </p:spTree>
    <p:extLst>
      <p:ext uri="{BB962C8B-B14F-4D97-AF65-F5344CB8AC3E}">
        <p14:creationId xmlns:p14="http://schemas.microsoft.com/office/powerpoint/2010/main" val="1136969045"/>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81B6459-D904-4433-B712-C558FF8F1D81}" type="slidenum">
              <a:rPr lang="en-US"/>
              <a:pPr>
                <a:defRPr/>
              </a:pPr>
              <a:t>‹#›</a:t>
            </a:fld>
            <a:endParaRPr lang="en-US"/>
          </a:p>
        </p:txBody>
      </p:sp>
    </p:spTree>
    <p:extLst>
      <p:ext uri="{BB962C8B-B14F-4D97-AF65-F5344CB8AC3E}">
        <p14:creationId xmlns:p14="http://schemas.microsoft.com/office/powerpoint/2010/main" val="3566299419"/>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54BAEF2-11B3-4971-8929-73D3346BF0FD}" type="slidenum">
              <a:rPr lang="en-US"/>
              <a:pPr>
                <a:defRPr/>
              </a:pPr>
              <a:t>‹#›</a:t>
            </a:fld>
            <a:endParaRPr lang="en-US"/>
          </a:p>
        </p:txBody>
      </p:sp>
    </p:spTree>
    <p:extLst>
      <p:ext uri="{BB962C8B-B14F-4D97-AF65-F5344CB8AC3E}">
        <p14:creationId xmlns:p14="http://schemas.microsoft.com/office/powerpoint/2010/main" val="1098254113"/>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2B4D7F-277B-4AAD-AC48-E7BED808FBDD}" type="slidenum">
              <a:rPr lang="en-US"/>
              <a:pPr>
                <a:defRPr/>
              </a:pPr>
              <a:t>‹#›</a:t>
            </a:fld>
            <a:endParaRPr lang="en-US"/>
          </a:p>
        </p:txBody>
      </p:sp>
    </p:spTree>
    <p:extLst>
      <p:ext uri="{BB962C8B-B14F-4D97-AF65-F5344CB8AC3E}">
        <p14:creationId xmlns:p14="http://schemas.microsoft.com/office/powerpoint/2010/main" val="1398140435"/>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B2B2162-A936-4379-9302-48C5799FEF59}" type="slidenum">
              <a:rPr lang="en-US"/>
              <a:pPr>
                <a:defRPr/>
              </a:pPr>
              <a:t>‹#›</a:t>
            </a:fld>
            <a:endParaRPr lang="en-US"/>
          </a:p>
        </p:txBody>
      </p:sp>
    </p:spTree>
    <p:extLst>
      <p:ext uri="{BB962C8B-B14F-4D97-AF65-F5344CB8AC3E}">
        <p14:creationId xmlns:p14="http://schemas.microsoft.com/office/powerpoint/2010/main" val="3924798607"/>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2A181C-30B2-4277-9F15-D25D196AC6B5}" type="slidenum">
              <a:rPr lang="en-US"/>
              <a:pPr>
                <a:defRPr/>
              </a:pPr>
              <a:t>‹#›</a:t>
            </a:fld>
            <a:endParaRPr lang="en-US"/>
          </a:p>
        </p:txBody>
      </p:sp>
    </p:spTree>
    <p:extLst>
      <p:ext uri="{BB962C8B-B14F-4D97-AF65-F5344CB8AC3E}">
        <p14:creationId xmlns:p14="http://schemas.microsoft.com/office/powerpoint/2010/main" val="3205984364"/>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76735FC-93B5-49E1-915B-FE96DE05D594}" type="slidenum">
              <a:rPr lang="en-US"/>
              <a:pPr>
                <a:defRPr/>
              </a:pPr>
              <a:t>‹#›</a:t>
            </a:fld>
            <a:endParaRPr lang="en-US"/>
          </a:p>
        </p:txBody>
      </p:sp>
    </p:spTree>
    <p:extLst>
      <p:ext uri="{BB962C8B-B14F-4D97-AF65-F5344CB8AC3E}">
        <p14:creationId xmlns:p14="http://schemas.microsoft.com/office/powerpoint/2010/main" val="2466224160"/>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897C22D-561F-4039-B5D9-8F94D42B8A44}" type="slidenum">
              <a:rPr lang="en-US"/>
              <a:pPr>
                <a:defRPr/>
              </a:pPr>
              <a:t>‹#›</a:t>
            </a:fld>
            <a:endParaRPr lang="en-US"/>
          </a:p>
        </p:txBody>
      </p:sp>
    </p:spTree>
    <p:extLst>
      <p:ext uri="{BB962C8B-B14F-4D97-AF65-F5344CB8AC3E}">
        <p14:creationId xmlns:p14="http://schemas.microsoft.com/office/powerpoint/2010/main" val="487134052"/>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A9FDAE9-7F8E-493D-A804-268B93C041EA}" type="slidenum">
              <a:rPr lang="en-US"/>
              <a:pPr>
                <a:defRPr/>
              </a:pPr>
              <a:t>‹#›</a:t>
            </a:fld>
            <a:endParaRPr lang="en-US"/>
          </a:p>
        </p:txBody>
      </p:sp>
    </p:spTree>
    <p:extLst>
      <p:ext uri="{BB962C8B-B14F-4D97-AF65-F5344CB8AC3E}">
        <p14:creationId xmlns:p14="http://schemas.microsoft.com/office/powerpoint/2010/main" val="4062751773"/>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30725"/>
          </a:xfrm>
        </p:spPr>
        <p:txBody>
          <a:bodyPr/>
          <a:lstStyle/>
          <a:p>
            <a:pPr lvl="0"/>
            <a:r>
              <a:rPr lang="en-US" noProof="0" smtClean="0"/>
              <a:t>Click icon to add table</a:t>
            </a:r>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1A13F51-45D9-4DE5-A47D-73B4F5678864}" type="slidenum">
              <a:rPr lang="en-US"/>
              <a:pPr>
                <a:defRPr/>
              </a:pPr>
              <a:t>‹#›</a:t>
            </a:fld>
            <a:endParaRPr lang="en-US"/>
          </a:p>
        </p:txBody>
      </p:sp>
    </p:spTree>
    <p:extLst>
      <p:ext uri="{BB962C8B-B14F-4D97-AF65-F5344CB8AC3E}">
        <p14:creationId xmlns:p14="http://schemas.microsoft.com/office/powerpoint/2010/main" val="2746587633"/>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41763"/>
            <a:ext cx="8229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1028BB2-58F5-44FC-ABEF-B24CBBB189E0}" type="slidenum">
              <a:rPr lang="en-US"/>
              <a:pPr>
                <a:defRPr/>
              </a:pPr>
              <a:t>‹#›</a:t>
            </a:fld>
            <a:endParaRPr lang="en-US"/>
          </a:p>
        </p:txBody>
      </p:sp>
    </p:spTree>
    <p:extLst>
      <p:ext uri="{BB962C8B-B14F-4D97-AF65-F5344CB8AC3E}">
        <p14:creationId xmlns:p14="http://schemas.microsoft.com/office/powerpoint/2010/main" val="765041477"/>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D9DF87-D8C8-4166-A9E6-F82D0F9616A8}" type="slidenum">
              <a:rPr lang="en-US"/>
              <a:pPr>
                <a:defRPr/>
              </a:pPr>
              <a:t>‹#›</a:t>
            </a:fld>
            <a:endParaRPr lang="en-US"/>
          </a:p>
        </p:txBody>
      </p:sp>
    </p:spTree>
    <p:extLst>
      <p:ext uri="{BB962C8B-B14F-4D97-AF65-F5344CB8AC3E}">
        <p14:creationId xmlns:p14="http://schemas.microsoft.com/office/powerpoint/2010/main" val="285684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3.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theme" Target="../theme/theme4.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7" descr="WarrenSurveyPPT5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634" name="Rectangle 2"/>
          <p:cNvSpPr>
            <a:spLocks noGrp="1" noChangeArrowheads="1"/>
          </p:cNvSpPr>
          <p:nvPr>
            <p:ph type="title"/>
          </p:nvPr>
        </p:nvSpPr>
        <p:spPr bwMode="auto">
          <a:xfrm>
            <a:off x="457200" y="274638"/>
            <a:ext cx="8229600" cy="1143000"/>
          </a:xfrm>
          <a:prstGeom prst="rect">
            <a:avLst/>
          </a:prstGeom>
          <a:noFill/>
          <a:ln w="9525" algn="ctr">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763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19763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19763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218FB19B-F986-4362-91AB-52E1D050426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22" r:id="rId1"/>
    <p:sldLayoutId id="2147484021" r:id="rId2"/>
    <p:sldLayoutId id="2147484020" r:id="rId3"/>
    <p:sldLayoutId id="2147484019" r:id="rId4"/>
    <p:sldLayoutId id="2147484018" r:id="rId5"/>
    <p:sldLayoutId id="2147484017" r:id="rId6"/>
    <p:sldLayoutId id="2147484016" r:id="rId7"/>
    <p:sldLayoutId id="2147484015" r:id="rId8"/>
    <p:sldLayoutId id="2147484014" r:id="rId9"/>
    <p:sldLayoutId id="2147484013" r:id="rId10"/>
    <p:sldLayoutId id="2147484012" r:id="rId11"/>
  </p:sldLayoutIdLst>
  <p:txStyles>
    <p:titleStyle>
      <a:lvl1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2pPr>
      <a:lvl3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3pPr>
      <a:lvl4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4pPr>
      <a:lvl5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5pPr>
      <a:lvl6pPr marL="4572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6pPr>
      <a:lvl7pPr marL="9144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7pPr>
      <a:lvl8pPr marL="13716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8pPr>
      <a:lvl9pPr marL="18288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9pPr>
    </p:titleStyle>
    <p:bodyStyle>
      <a:lvl1pPr marL="342900" indent="-342900" algn="l" rtl="0" eaLnBrk="0" fontAlgn="base" hangingPunct="0">
        <a:spcBef>
          <a:spcPct val="20000"/>
        </a:spcBef>
        <a:spcAft>
          <a:spcPct val="0"/>
        </a:spcAft>
        <a:buClr>
          <a:schemeClr val="accent2"/>
        </a:buClr>
        <a:buSzPct val="50000"/>
        <a:buFont typeface="Wingdings" pitchFamily="2" charset="2"/>
        <a:buChar char="m"/>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mn-lt"/>
          <a:ea typeface="+mn-ea"/>
        </a:defRPr>
      </a:lvl2pPr>
      <a:lvl3pPr marL="1143000" indent="-228600" algn="l" rtl="0" eaLnBrk="0" fontAlgn="base" hangingPunct="0">
        <a:spcBef>
          <a:spcPct val="20000"/>
        </a:spcBef>
        <a:spcAft>
          <a:spcPct val="0"/>
        </a:spcAft>
        <a:buChar char="•"/>
        <a:defRPr sz="2000">
          <a:solidFill>
            <a:srgbClr val="669900"/>
          </a:solidFill>
          <a:latin typeface="+mn-lt"/>
          <a:ea typeface="+mn-ea"/>
        </a:defRPr>
      </a:lvl3pPr>
      <a:lvl4pPr marL="1600200" indent="-228600" algn="l" rtl="0" eaLnBrk="0" fontAlgn="base" hangingPunct="0">
        <a:spcBef>
          <a:spcPct val="20000"/>
        </a:spcBef>
        <a:spcAft>
          <a:spcPct val="0"/>
        </a:spcAft>
        <a:buChar char="–"/>
        <a:defRPr>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7" descr="WarrenSurveyPPT5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6"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61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1761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1761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08403761-F595-4740-B4F9-5CCB411DD71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4" r:id="rId1"/>
    <p:sldLayoutId id="2147484033" r:id="rId2"/>
    <p:sldLayoutId id="2147484032" r:id="rId3"/>
    <p:sldLayoutId id="2147484031" r:id="rId4"/>
    <p:sldLayoutId id="2147484030" r:id="rId5"/>
    <p:sldLayoutId id="2147484029" r:id="rId6"/>
    <p:sldLayoutId id="2147484028" r:id="rId7"/>
    <p:sldLayoutId id="2147484027" r:id="rId8"/>
    <p:sldLayoutId id="2147484026" r:id="rId9"/>
    <p:sldLayoutId id="2147484025" r:id="rId10"/>
    <p:sldLayoutId id="2147484024" r:id="rId11"/>
    <p:sldLayoutId id="2147484023" r:id="rId12"/>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Times New Roman" pitchFamily="18" charset="0"/>
        </a:defRPr>
      </a:lvl2pPr>
      <a:lvl3pPr algn="l" rtl="0" eaLnBrk="0" fontAlgn="base" hangingPunct="0">
        <a:spcBef>
          <a:spcPct val="0"/>
        </a:spcBef>
        <a:spcAft>
          <a:spcPct val="0"/>
        </a:spcAft>
        <a:defRPr sz="2800">
          <a:solidFill>
            <a:schemeClr val="tx2"/>
          </a:solidFill>
          <a:latin typeface="Times New Roman" pitchFamily="18" charset="0"/>
        </a:defRPr>
      </a:lvl3pPr>
      <a:lvl4pPr algn="l" rtl="0" eaLnBrk="0" fontAlgn="base" hangingPunct="0">
        <a:spcBef>
          <a:spcPct val="0"/>
        </a:spcBef>
        <a:spcAft>
          <a:spcPct val="0"/>
        </a:spcAft>
        <a:defRPr sz="2800">
          <a:solidFill>
            <a:schemeClr val="tx2"/>
          </a:solidFill>
          <a:latin typeface="Times New Roman" pitchFamily="18" charset="0"/>
        </a:defRPr>
      </a:lvl4pPr>
      <a:lvl5pPr algn="l" rtl="0" eaLnBrk="0" fontAlgn="base" hangingPunct="0">
        <a:spcBef>
          <a:spcPct val="0"/>
        </a:spcBef>
        <a:spcAft>
          <a:spcPct val="0"/>
        </a:spcAft>
        <a:defRPr sz="2800">
          <a:solidFill>
            <a:schemeClr val="tx2"/>
          </a:solidFill>
          <a:latin typeface="Times New Roman" pitchFamily="18" charset="0"/>
        </a:defRPr>
      </a:lvl5pPr>
      <a:lvl6pPr marL="457200" algn="l" rtl="0" fontAlgn="base">
        <a:spcBef>
          <a:spcPct val="0"/>
        </a:spcBef>
        <a:spcAft>
          <a:spcPct val="0"/>
        </a:spcAft>
        <a:defRPr sz="2800">
          <a:solidFill>
            <a:schemeClr val="tx2"/>
          </a:solidFill>
          <a:latin typeface="Times New Roman" pitchFamily="18" charset="0"/>
        </a:defRPr>
      </a:lvl6pPr>
      <a:lvl7pPr marL="914400" algn="l" rtl="0" fontAlgn="base">
        <a:spcBef>
          <a:spcPct val="0"/>
        </a:spcBef>
        <a:spcAft>
          <a:spcPct val="0"/>
        </a:spcAft>
        <a:defRPr sz="2800">
          <a:solidFill>
            <a:schemeClr val="tx2"/>
          </a:solidFill>
          <a:latin typeface="Times New Roman" pitchFamily="18" charset="0"/>
        </a:defRPr>
      </a:lvl7pPr>
      <a:lvl8pPr marL="1371600" algn="l" rtl="0" fontAlgn="base">
        <a:spcBef>
          <a:spcPct val="0"/>
        </a:spcBef>
        <a:spcAft>
          <a:spcPct val="0"/>
        </a:spcAft>
        <a:defRPr sz="2800">
          <a:solidFill>
            <a:schemeClr val="tx2"/>
          </a:solidFill>
          <a:latin typeface="Times New Roman" pitchFamily="18" charset="0"/>
        </a:defRPr>
      </a:lvl8pPr>
      <a:lvl9pPr marL="1828800" algn="l" rtl="0" fontAlgn="base">
        <a:spcBef>
          <a:spcPct val="0"/>
        </a:spcBef>
        <a:spcAft>
          <a:spcPct val="0"/>
        </a:spcAft>
        <a:defRPr sz="28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a:solidFill>
            <a:srgbClr val="669900"/>
          </a:solidFill>
          <a:latin typeface="+mn-lt"/>
        </a:defRPr>
      </a:lvl2pPr>
      <a:lvl3pPr marL="1143000" indent="-228600" algn="l" rtl="0" eaLnBrk="0" fontAlgn="base" hangingPunct="0">
        <a:spcBef>
          <a:spcPct val="20000"/>
        </a:spcBef>
        <a:spcAft>
          <a:spcPct val="0"/>
        </a:spcAft>
        <a:buChar char="•"/>
        <a:defRPr>
          <a:solidFill>
            <a:srgbClr val="FFCC00"/>
          </a:solidFill>
          <a:latin typeface="+mn-lt"/>
        </a:defRPr>
      </a:lvl3pPr>
      <a:lvl4pPr marL="1600200" indent="-228600" algn="l" rtl="0" eaLnBrk="0" fontAlgn="base" hangingPunct="0">
        <a:spcBef>
          <a:spcPct val="20000"/>
        </a:spcBef>
        <a:spcAft>
          <a:spcPct val="0"/>
        </a:spcAft>
        <a:buChar char="–"/>
        <a:defRPr sz="1600">
          <a:solidFill>
            <a:schemeClr val="hlink"/>
          </a:solidFill>
          <a:latin typeface="+mn-lt"/>
        </a:defRPr>
      </a:lvl4pPr>
      <a:lvl5pPr marL="2057400" indent="-228600" algn="l" rtl="0" eaLnBrk="0" fontAlgn="base" hangingPunct="0">
        <a:spcBef>
          <a:spcPct val="20000"/>
        </a:spcBef>
        <a:spcAft>
          <a:spcPct val="0"/>
        </a:spcAft>
        <a:buChar char="»"/>
        <a:defRPr sz="1400">
          <a:solidFill>
            <a:srgbClr val="990000"/>
          </a:solidFill>
          <a:latin typeface="+mn-lt"/>
        </a:defRPr>
      </a:lvl5pPr>
      <a:lvl6pPr marL="2514600" indent="-228600" algn="l" rtl="0" fontAlgn="base">
        <a:spcBef>
          <a:spcPct val="20000"/>
        </a:spcBef>
        <a:spcAft>
          <a:spcPct val="0"/>
        </a:spcAft>
        <a:buChar char="»"/>
        <a:defRPr sz="1400">
          <a:solidFill>
            <a:srgbClr val="990000"/>
          </a:solidFill>
          <a:latin typeface="+mn-lt"/>
        </a:defRPr>
      </a:lvl6pPr>
      <a:lvl7pPr marL="2971800" indent="-228600" algn="l" rtl="0" fontAlgn="base">
        <a:spcBef>
          <a:spcPct val="20000"/>
        </a:spcBef>
        <a:spcAft>
          <a:spcPct val="0"/>
        </a:spcAft>
        <a:buChar char="»"/>
        <a:defRPr sz="1400">
          <a:solidFill>
            <a:srgbClr val="990000"/>
          </a:solidFill>
          <a:latin typeface="+mn-lt"/>
        </a:defRPr>
      </a:lvl7pPr>
      <a:lvl8pPr marL="3429000" indent="-228600" algn="l" rtl="0" fontAlgn="base">
        <a:spcBef>
          <a:spcPct val="20000"/>
        </a:spcBef>
        <a:spcAft>
          <a:spcPct val="0"/>
        </a:spcAft>
        <a:buChar char="»"/>
        <a:defRPr sz="1400">
          <a:solidFill>
            <a:srgbClr val="990000"/>
          </a:solidFill>
          <a:latin typeface="+mn-lt"/>
        </a:defRPr>
      </a:lvl8pPr>
      <a:lvl9pPr marL="3886200" indent="-228600" algn="l" rtl="0" fontAlgn="base">
        <a:spcBef>
          <a:spcPct val="20000"/>
        </a:spcBef>
        <a:spcAft>
          <a:spcPct val="0"/>
        </a:spcAft>
        <a:buChar char="»"/>
        <a:defRPr sz="1400">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7" descr="WarrenSurveyPPT5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0" name="Rectangle 3"/>
          <p:cNvSpPr>
            <a:spLocks noGrp="1" noChangeArrowheads="1"/>
          </p:cNvSpPr>
          <p:nvPr>
            <p:ph type="body" idx="1"/>
          </p:nvPr>
        </p:nvSpPr>
        <p:spPr bwMode="auto">
          <a:xfrm>
            <a:off x="457200" y="1981200"/>
            <a:ext cx="8229600" cy="414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93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993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993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AB57565F-521B-4539-B299-03953DF6512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45" r:id="rId1"/>
    <p:sldLayoutId id="2147484044" r:id="rId2"/>
    <p:sldLayoutId id="2147484043" r:id="rId3"/>
    <p:sldLayoutId id="2147484042" r:id="rId4"/>
    <p:sldLayoutId id="2147484041" r:id="rId5"/>
    <p:sldLayoutId id="2147484040" r:id="rId6"/>
    <p:sldLayoutId id="2147484039" r:id="rId7"/>
    <p:sldLayoutId id="2147484038" r:id="rId8"/>
    <p:sldLayoutId id="2147484037" r:id="rId9"/>
    <p:sldLayoutId id="2147484036" r:id="rId10"/>
    <p:sldLayoutId id="2147484035" r:id="rId11"/>
  </p:sldLayoutIdLst>
  <p:txStyles>
    <p:titleStyle>
      <a:lvl1pPr algn="l" rtl="0" eaLnBrk="0" fontAlgn="base" hangingPunct="0">
        <a:spcBef>
          <a:spcPct val="0"/>
        </a:spcBef>
        <a:spcAft>
          <a:spcPct val="0"/>
        </a:spcAft>
        <a:defRPr sz="24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Times New Roman" pitchFamily="18" charset="0"/>
        </a:defRPr>
      </a:lvl2pPr>
      <a:lvl3pPr algn="l" rtl="0" eaLnBrk="0" fontAlgn="base" hangingPunct="0">
        <a:spcBef>
          <a:spcPct val="0"/>
        </a:spcBef>
        <a:spcAft>
          <a:spcPct val="0"/>
        </a:spcAft>
        <a:defRPr sz="2400">
          <a:solidFill>
            <a:schemeClr val="tx2"/>
          </a:solidFill>
          <a:latin typeface="Times New Roman" pitchFamily="18" charset="0"/>
        </a:defRPr>
      </a:lvl3pPr>
      <a:lvl4pPr algn="l" rtl="0" eaLnBrk="0" fontAlgn="base" hangingPunct="0">
        <a:spcBef>
          <a:spcPct val="0"/>
        </a:spcBef>
        <a:spcAft>
          <a:spcPct val="0"/>
        </a:spcAft>
        <a:defRPr sz="2400">
          <a:solidFill>
            <a:schemeClr val="tx2"/>
          </a:solidFill>
          <a:latin typeface="Times New Roman" pitchFamily="18" charset="0"/>
        </a:defRPr>
      </a:lvl4pPr>
      <a:lvl5pPr algn="l" rtl="0" eaLnBrk="0" fontAlgn="base" hangingPunct="0">
        <a:spcBef>
          <a:spcPct val="0"/>
        </a:spcBef>
        <a:spcAft>
          <a:spcPct val="0"/>
        </a:spcAft>
        <a:defRPr sz="2400">
          <a:solidFill>
            <a:schemeClr val="tx2"/>
          </a:solidFill>
          <a:latin typeface="Times New Roman" pitchFamily="18" charset="0"/>
        </a:defRPr>
      </a:lvl5pPr>
      <a:lvl6pPr marL="457200" algn="l" rtl="0" fontAlgn="base">
        <a:spcBef>
          <a:spcPct val="0"/>
        </a:spcBef>
        <a:spcAft>
          <a:spcPct val="0"/>
        </a:spcAft>
        <a:defRPr sz="2400">
          <a:solidFill>
            <a:schemeClr val="tx2"/>
          </a:solidFill>
          <a:latin typeface="Times New Roman" pitchFamily="18" charset="0"/>
        </a:defRPr>
      </a:lvl6pPr>
      <a:lvl7pPr marL="914400" algn="l" rtl="0" fontAlgn="base">
        <a:spcBef>
          <a:spcPct val="0"/>
        </a:spcBef>
        <a:spcAft>
          <a:spcPct val="0"/>
        </a:spcAft>
        <a:defRPr sz="2400">
          <a:solidFill>
            <a:schemeClr val="tx2"/>
          </a:solidFill>
          <a:latin typeface="Times New Roman" pitchFamily="18" charset="0"/>
        </a:defRPr>
      </a:lvl7pPr>
      <a:lvl8pPr marL="1371600" algn="l" rtl="0" fontAlgn="base">
        <a:spcBef>
          <a:spcPct val="0"/>
        </a:spcBef>
        <a:spcAft>
          <a:spcPct val="0"/>
        </a:spcAft>
        <a:defRPr sz="2400">
          <a:solidFill>
            <a:schemeClr val="tx2"/>
          </a:solidFill>
          <a:latin typeface="Times New Roman" pitchFamily="18" charset="0"/>
        </a:defRPr>
      </a:lvl8pPr>
      <a:lvl9pPr marL="1828800" algn="l" rtl="0" fontAlgn="base">
        <a:spcBef>
          <a:spcPct val="0"/>
        </a:spcBef>
        <a:spcAft>
          <a:spcPct val="0"/>
        </a:spcAft>
        <a:defRPr sz="2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400">
          <a:solidFill>
            <a:srgbClr val="669900"/>
          </a:solidFill>
          <a:latin typeface="+mn-lt"/>
        </a:defRPr>
      </a:lvl2pPr>
      <a:lvl3pPr marL="1143000" indent="-228600" algn="l" rtl="0" eaLnBrk="0" fontAlgn="base" hangingPunct="0">
        <a:spcBef>
          <a:spcPct val="20000"/>
        </a:spcBef>
        <a:spcAft>
          <a:spcPct val="0"/>
        </a:spcAft>
        <a:buChar char="•"/>
        <a:defRPr sz="2000">
          <a:solidFill>
            <a:srgbClr val="FFCC00"/>
          </a:solidFill>
          <a:latin typeface="+mn-lt"/>
        </a:defRPr>
      </a:lvl3pPr>
      <a:lvl4pPr marL="1600200" indent="-228600" algn="l" rtl="0" eaLnBrk="0" fontAlgn="base" hangingPunct="0">
        <a:spcBef>
          <a:spcPct val="20000"/>
        </a:spcBef>
        <a:spcAft>
          <a:spcPct val="0"/>
        </a:spcAft>
        <a:buChar char="–"/>
        <a:defRPr>
          <a:solidFill>
            <a:schemeClr val="hlink"/>
          </a:solidFill>
          <a:latin typeface="+mn-lt"/>
        </a:defRPr>
      </a:lvl4pPr>
      <a:lvl5pPr marL="2057400" indent="-228600" algn="l" rtl="0" eaLnBrk="0" fontAlgn="base" hangingPunct="0">
        <a:spcBef>
          <a:spcPct val="20000"/>
        </a:spcBef>
        <a:spcAft>
          <a:spcPct val="0"/>
        </a:spcAft>
        <a:buChar char="»"/>
        <a:defRPr>
          <a:solidFill>
            <a:srgbClr val="990000"/>
          </a:solidFill>
          <a:latin typeface="+mn-lt"/>
        </a:defRPr>
      </a:lvl5pPr>
      <a:lvl6pPr marL="2514600" indent="-228600" algn="l" rtl="0" fontAlgn="base">
        <a:spcBef>
          <a:spcPct val="20000"/>
        </a:spcBef>
        <a:spcAft>
          <a:spcPct val="0"/>
        </a:spcAft>
        <a:buChar char="»"/>
        <a:defRPr>
          <a:solidFill>
            <a:srgbClr val="990000"/>
          </a:solidFill>
          <a:latin typeface="+mn-lt"/>
        </a:defRPr>
      </a:lvl6pPr>
      <a:lvl7pPr marL="2971800" indent="-228600" algn="l" rtl="0" fontAlgn="base">
        <a:spcBef>
          <a:spcPct val="20000"/>
        </a:spcBef>
        <a:spcAft>
          <a:spcPct val="0"/>
        </a:spcAft>
        <a:buChar char="»"/>
        <a:defRPr>
          <a:solidFill>
            <a:srgbClr val="990000"/>
          </a:solidFill>
          <a:latin typeface="+mn-lt"/>
        </a:defRPr>
      </a:lvl7pPr>
      <a:lvl8pPr marL="3429000" indent="-228600" algn="l" rtl="0" fontAlgn="base">
        <a:spcBef>
          <a:spcPct val="20000"/>
        </a:spcBef>
        <a:spcAft>
          <a:spcPct val="0"/>
        </a:spcAft>
        <a:buChar char="»"/>
        <a:defRPr>
          <a:solidFill>
            <a:srgbClr val="990000"/>
          </a:solidFill>
          <a:latin typeface="+mn-lt"/>
        </a:defRPr>
      </a:lvl8pPr>
      <a:lvl9pPr marL="3886200" indent="-228600" algn="l" rtl="0" fontAlgn="base">
        <a:spcBef>
          <a:spcPct val="20000"/>
        </a:spcBef>
        <a:spcAft>
          <a:spcPct val="0"/>
        </a:spcAft>
        <a:buChar char="»"/>
        <a:defRPr>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31780"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atin typeface="+mj-lt"/>
              </a:defRPr>
            </a:lvl1pPr>
          </a:lstStyle>
          <a:p>
            <a:pPr>
              <a:defRPr/>
            </a:pPr>
            <a:endParaRPr lang="en-US"/>
          </a:p>
        </p:txBody>
      </p:sp>
      <p:sp>
        <p:nvSpPr>
          <p:cNvPr id="33178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spcBef>
                <a:spcPct val="0"/>
              </a:spcBef>
              <a:defRPr sz="1200">
                <a:latin typeface="+mj-lt"/>
              </a:defRPr>
            </a:lvl1pPr>
          </a:lstStyle>
          <a:p>
            <a:pPr>
              <a:defRPr/>
            </a:pPr>
            <a:endParaRPr lang="en-US"/>
          </a:p>
        </p:txBody>
      </p:sp>
      <p:sp>
        <p:nvSpPr>
          <p:cNvPr id="331782" name="Rectangle 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mj-lt"/>
              </a:defRPr>
            </a:lvl1pPr>
          </a:lstStyle>
          <a:p>
            <a:pPr>
              <a:defRPr/>
            </a:pPr>
            <a:fld id="{30CB1C9D-54B1-47B1-A0A6-98B232A5C1EA}" type="slidenum">
              <a:rPr lang="en-US"/>
              <a:pPr>
                <a:defRPr/>
              </a:pPr>
              <a:t>‹#›</a:t>
            </a:fld>
            <a:endParaRPr lang="en-US"/>
          </a:p>
        </p:txBody>
      </p:sp>
      <p:sp>
        <p:nvSpPr>
          <p:cNvPr id="331783" name="Freeform 7"/>
          <p:cNvSpPr>
            <a:spLocks noChangeArrowheads="1"/>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en-US"/>
          </a:p>
        </p:txBody>
      </p:sp>
      <p:sp>
        <p:nvSpPr>
          <p:cNvPr id="331784"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59" r:id="rId2"/>
    <p:sldLayoutId id="2147484058" r:id="rId3"/>
    <p:sldLayoutId id="2147484057" r:id="rId4"/>
    <p:sldLayoutId id="2147484056" r:id="rId5"/>
    <p:sldLayoutId id="2147484055" r:id="rId6"/>
    <p:sldLayoutId id="2147484054" r:id="rId7"/>
    <p:sldLayoutId id="2147484053" r:id="rId8"/>
    <p:sldLayoutId id="2147484052" r:id="rId9"/>
    <p:sldLayoutId id="2147484051" r:id="rId10"/>
    <p:sldLayoutId id="2147484050" r:id="rId11"/>
    <p:sldLayoutId id="2147484049" r:id="rId12"/>
    <p:sldLayoutId id="2147484048" r:id="rId13"/>
    <p:sldLayoutId id="2147484047" r:id="rId14"/>
    <p:sldLayoutId id="2147484046" r:id="rId15"/>
  </p:sldLayoutIdLst>
  <p:transition/>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Garamond" pitchFamily="18" charset="0"/>
          <a:cs typeface="Arial" charset="0"/>
        </a:defRPr>
      </a:lvl2pPr>
      <a:lvl3pPr algn="l" rtl="0" fontAlgn="base">
        <a:spcBef>
          <a:spcPct val="0"/>
        </a:spcBef>
        <a:spcAft>
          <a:spcPct val="0"/>
        </a:spcAft>
        <a:defRPr sz="4200">
          <a:solidFill>
            <a:schemeClr val="tx2"/>
          </a:solidFill>
          <a:latin typeface="Garamond" pitchFamily="18" charset="0"/>
          <a:cs typeface="Arial" charset="0"/>
        </a:defRPr>
      </a:lvl3pPr>
      <a:lvl4pPr algn="l" rtl="0" fontAlgn="base">
        <a:spcBef>
          <a:spcPct val="0"/>
        </a:spcBef>
        <a:spcAft>
          <a:spcPct val="0"/>
        </a:spcAft>
        <a:defRPr sz="4200">
          <a:solidFill>
            <a:schemeClr val="tx2"/>
          </a:solidFill>
          <a:latin typeface="Garamond" pitchFamily="18" charset="0"/>
          <a:cs typeface="Arial" charset="0"/>
        </a:defRPr>
      </a:lvl4pPr>
      <a:lvl5pPr algn="l" rtl="0" fontAlgn="base">
        <a:spcBef>
          <a:spcPct val="0"/>
        </a:spcBef>
        <a:spcAft>
          <a:spcPct val="0"/>
        </a:spcAft>
        <a:defRPr sz="4200">
          <a:solidFill>
            <a:schemeClr val="tx2"/>
          </a:solidFill>
          <a:latin typeface="Garamond" pitchFamily="18" charset="0"/>
          <a:cs typeface="Arial" charset="0"/>
        </a:defRPr>
      </a:lvl5pPr>
      <a:lvl6pPr marL="457200" algn="l" rtl="0" eaLnBrk="1" fontAlgn="base" hangingPunct="1">
        <a:spcBef>
          <a:spcPct val="0"/>
        </a:spcBef>
        <a:spcAft>
          <a:spcPct val="0"/>
        </a:spcAft>
        <a:defRPr sz="4200">
          <a:solidFill>
            <a:schemeClr val="tx2"/>
          </a:solidFill>
          <a:latin typeface="Garamond" pitchFamily="18" charset="0"/>
          <a:cs typeface="Arial" charset="0"/>
        </a:defRPr>
      </a:lvl6pPr>
      <a:lvl7pPr marL="914400" algn="l" rtl="0" eaLnBrk="1" fontAlgn="base" hangingPunct="1">
        <a:spcBef>
          <a:spcPct val="0"/>
        </a:spcBef>
        <a:spcAft>
          <a:spcPct val="0"/>
        </a:spcAft>
        <a:defRPr sz="4200">
          <a:solidFill>
            <a:schemeClr val="tx2"/>
          </a:solidFill>
          <a:latin typeface="Garamond" pitchFamily="18" charset="0"/>
          <a:cs typeface="Arial" charset="0"/>
        </a:defRPr>
      </a:lvl7pPr>
      <a:lvl8pPr marL="1371600" algn="l" rtl="0" eaLnBrk="1" fontAlgn="base" hangingPunct="1">
        <a:spcBef>
          <a:spcPct val="0"/>
        </a:spcBef>
        <a:spcAft>
          <a:spcPct val="0"/>
        </a:spcAft>
        <a:defRPr sz="4200">
          <a:solidFill>
            <a:schemeClr val="tx2"/>
          </a:solidFill>
          <a:latin typeface="Garamond" pitchFamily="18" charset="0"/>
          <a:cs typeface="Arial" charset="0"/>
        </a:defRPr>
      </a:lvl8pPr>
      <a:lvl9pPr marL="1828800" algn="l" rtl="0" eaLnBrk="1" fontAlgn="base" hangingPunct="1">
        <a:spcBef>
          <a:spcPct val="0"/>
        </a:spcBef>
        <a:spcAft>
          <a:spcPct val="0"/>
        </a:spcAft>
        <a:defRPr sz="4200">
          <a:solidFill>
            <a:schemeClr val="tx2"/>
          </a:solidFill>
          <a:latin typeface="Garamond" pitchFamily="18" charset="0"/>
          <a:cs typeface="Arial" charset="0"/>
        </a:defRPr>
      </a:lvl9pPr>
    </p:titleStyle>
    <p:bodyStyle>
      <a:lvl1pPr marL="342900" indent="-342900" algn="l" rtl="0" fontAlgn="base">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fontAlgn="base">
        <a:spcBef>
          <a:spcPct val="20000"/>
        </a:spcBef>
        <a:spcAft>
          <a:spcPct val="0"/>
        </a:spcAft>
        <a:buClr>
          <a:schemeClr val="accent2"/>
        </a:buClr>
        <a:buSzPct val="60000"/>
        <a:buFont typeface="Wingdings" pitchFamily="2" charset="2"/>
        <a:buChar char="q"/>
        <a:defRPr sz="2600">
          <a:solidFill>
            <a:schemeClr val="tx1"/>
          </a:solidFill>
          <a:latin typeface="+mn-lt"/>
          <a:cs typeface="+mn-cs"/>
        </a:defRPr>
      </a:lvl2pPr>
      <a:lvl3pPr marL="1022350" indent="-350838" algn="l" rtl="0" fontAlgn="base">
        <a:spcBef>
          <a:spcPct val="20000"/>
        </a:spcBef>
        <a:spcAft>
          <a:spcPct val="0"/>
        </a:spcAft>
        <a:buClr>
          <a:schemeClr val="accent1"/>
        </a:buClr>
        <a:buSzPct val="65000"/>
        <a:buFont typeface="Wingdings" pitchFamily="2" charset="2"/>
        <a:buChar char="n"/>
        <a:defRPr sz="2200">
          <a:solidFill>
            <a:schemeClr val="tx1"/>
          </a:solidFill>
          <a:latin typeface="+mn-lt"/>
          <a:cs typeface="+mn-cs"/>
        </a:defRPr>
      </a:lvl3pPr>
      <a:lvl4pPr marL="1339850" indent="-315913" algn="l" rtl="0" fontAlgn="base">
        <a:spcBef>
          <a:spcPct val="20000"/>
        </a:spcBef>
        <a:spcAft>
          <a:spcPct val="0"/>
        </a:spcAft>
        <a:buClr>
          <a:schemeClr val="accent2"/>
        </a:buClr>
        <a:buSzPct val="70000"/>
        <a:buFont typeface="Wingdings" pitchFamily="2" charset="2"/>
        <a:buChar char="q"/>
        <a:defRPr sz="2000">
          <a:solidFill>
            <a:schemeClr val="tx1"/>
          </a:solidFill>
          <a:latin typeface="+mn-lt"/>
          <a:cs typeface="+mn-cs"/>
        </a:defRPr>
      </a:lvl4pPr>
      <a:lvl5pPr marL="16811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5pPr>
      <a:lvl6pPr marL="21383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6pPr>
      <a:lvl7pPr marL="25955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7pPr>
      <a:lvl8pPr marL="30527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8pPr>
      <a:lvl9pPr marL="35099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g"/><Relationship Id="rId1" Type="http://schemas.openxmlformats.org/officeDocument/2006/relationships/slideLayout" Target="../slideLayouts/slideLayout35.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0.xml"/><Relationship Id="rId1" Type="http://schemas.openxmlformats.org/officeDocument/2006/relationships/tags" Target="../tags/tag1.xml"/><Relationship Id="rId4" Type="http://schemas.openxmlformats.org/officeDocument/2006/relationships/image" Target="../media/image11.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0.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0.xml"/><Relationship Id="rId1" Type="http://schemas.openxmlformats.org/officeDocument/2006/relationships/tags" Target="../tags/tag3.xml"/><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0.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5.xml"/><Relationship Id="rId1" Type="http://schemas.openxmlformats.org/officeDocument/2006/relationships/tags" Target="../tags/tag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9.xml"/><Relationship Id="rId1" Type="http://schemas.openxmlformats.org/officeDocument/2006/relationships/vmlDrawing" Target="../drawings/vmlDrawing1.vml"/><Relationship Id="rId5" Type="http://schemas.openxmlformats.org/officeDocument/2006/relationships/image" Target="../media/image16.emf"/><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9.xml"/><Relationship Id="rId1" Type="http://schemas.openxmlformats.org/officeDocument/2006/relationships/vmlDrawing" Target="../drawings/vmlDrawing2.vml"/><Relationship Id="rId5" Type="http://schemas.openxmlformats.org/officeDocument/2006/relationships/image" Target="../media/image17.emf"/><Relationship Id="rId4" Type="http://schemas.openxmlformats.org/officeDocument/2006/relationships/oleObject" Target="../embeddings/oleObject2.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5.xml"/><Relationship Id="rId1" Type="http://schemas.openxmlformats.org/officeDocument/2006/relationships/tags" Target="../tags/tag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7.xml"/><Relationship Id="rId1" Type="http://schemas.openxmlformats.org/officeDocument/2006/relationships/tags" Target="../tags/tag8.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7.xml"/><Relationship Id="rId1" Type="http://schemas.openxmlformats.org/officeDocument/2006/relationships/tags" Target="../tags/tag1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35.xml"/><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val 5"/>
          <p:cNvSpPr>
            <a:spLocks noChangeArrowheads="1"/>
          </p:cNvSpPr>
          <p:nvPr/>
        </p:nvSpPr>
        <p:spPr bwMode="auto">
          <a:xfrm>
            <a:off x="1600200" y="2743200"/>
            <a:ext cx="6629400" cy="1752600"/>
          </a:xfrm>
          <a:prstGeom prst="ellipse">
            <a:avLst/>
          </a:prstGeom>
          <a:solidFill>
            <a:schemeClr val="accent1">
              <a:alpha val="89018"/>
            </a:schemeClr>
          </a:solidFill>
          <a:ln w="25400">
            <a:solidFill>
              <a:schemeClr val="tx1"/>
            </a:solidFill>
            <a:round/>
            <a:headEnd/>
            <a:tailEnd/>
          </a:ln>
        </p:spPr>
        <p:txBody>
          <a:bodyPr wrap="none" anchor="ctr"/>
          <a:lstStyle/>
          <a:p>
            <a:endParaRPr lang="en-US"/>
          </a:p>
        </p:txBody>
      </p:sp>
      <p:sp>
        <p:nvSpPr>
          <p:cNvPr id="7171" name="Rectangle 4"/>
          <p:cNvSpPr>
            <a:spLocks noGrp="1" noChangeArrowheads="1"/>
          </p:cNvSpPr>
          <p:nvPr>
            <p:ph type="ctrTitle" idx="4294967295"/>
          </p:nvPr>
        </p:nvSpPr>
        <p:spPr>
          <a:xfrm>
            <a:off x="609600" y="762000"/>
            <a:ext cx="7623175" cy="1752600"/>
          </a:xfrm>
        </p:spPr>
        <p:txBody>
          <a:bodyPr/>
          <a:lstStyle/>
          <a:p>
            <a:r>
              <a:rPr lang="en-US" sz="5000" smtClean="0"/>
              <a:t>Chapter 11</a:t>
            </a:r>
          </a:p>
        </p:txBody>
      </p:sp>
      <p:sp>
        <p:nvSpPr>
          <p:cNvPr id="4" name="Rectangle 3"/>
          <p:cNvSpPr txBox="1">
            <a:spLocks noChangeArrowheads="1"/>
          </p:cNvSpPr>
          <p:nvPr/>
        </p:nvSpPr>
        <p:spPr bwMode="auto">
          <a:xfrm>
            <a:off x="1676400" y="3200400"/>
            <a:ext cx="6400800"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p>
            <a:pPr algn="ctr" eaLnBrk="1" hangingPunct="1">
              <a:spcBef>
                <a:spcPct val="20000"/>
              </a:spcBef>
              <a:buClr>
                <a:schemeClr val="accent2"/>
              </a:buClr>
              <a:buSzPct val="50000"/>
              <a:buFont typeface="Wingdings" pitchFamily="2" charset="2"/>
              <a:buNone/>
              <a:defRPr/>
            </a:pPr>
            <a:r>
              <a:rPr lang="en-US" sz="3200" dirty="0">
                <a:latin typeface="+mn-lt"/>
              </a:rPr>
              <a:t>Cost Behavior and Cost-Volume-Profit Analysis</a:t>
            </a:r>
          </a:p>
        </p:txBody>
      </p:sp>
      <p:pic>
        <p:nvPicPr>
          <p:cNvPr id="7174" name="Picture 6" descr="bd04972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0400" y="4724400"/>
            <a:ext cx="1857375" cy="1392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title"/>
          </p:nvPr>
        </p:nvSpPr>
        <p:spPr/>
        <p:txBody>
          <a:bodyPr/>
          <a:lstStyle/>
          <a:p>
            <a:r>
              <a:rPr lang="en-US" smtClean="0"/>
              <a:t>Learning Objectives</a:t>
            </a:r>
          </a:p>
        </p:txBody>
      </p:sp>
      <p:sp>
        <p:nvSpPr>
          <p:cNvPr id="8195" name="Rectangle 6"/>
          <p:cNvSpPr>
            <a:spLocks noGrp="1" noChangeArrowheads="1"/>
          </p:cNvSpPr>
          <p:nvPr>
            <p:ph idx="1"/>
          </p:nvPr>
        </p:nvSpPr>
        <p:spPr>
          <a:xfrm>
            <a:off x="304800" y="1143000"/>
            <a:ext cx="8534400" cy="4530725"/>
          </a:xfrm>
        </p:spPr>
        <p:txBody>
          <a:bodyPr/>
          <a:lstStyle/>
          <a:p>
            <a:pPr marL="571500" indent="-571500">
              <a:lnSpc>
                <a:spcPct val="80000"/>
              </a:lnSpc>
              <a:spcAft>
                <a:spcPct val="30000"/>
              </a:spcAft>
              <a:buFont typeface="Garamond" pitchFamily="18" charset="0"/>
              <a:buAutoNum type="arabicPeriod"/>
            </a:pPr>
            <a:r>
              <a:rPr lang="en-US" sz="2800" dirty="0" smtClean="0"/>
              <a:t>Classify costs by their as variable costs, fixed costs, or mixed costs.</a:t>
            </a:r>
          </a:p>
          <a:p>
            <a:pPr marL="571500" indent="-571500">
              <a:lnSpc>
                <a:spcPct val="80000"/>
              </a:lnSpc>
              <a:spcAft>
                <a:spcPct val="30000"/>
              </a:spcAft>
              <a:buFont typeface="Garamond" pitchFamily="18" charset="0"/>
              <a:buAutoNum type="arabicPeriod"/>
            </a:pPr>
            <a:r>
              <a:rPr lang="en-US" sz="2800" dirty="0" smtClean="0"/>
              <a:t>Compute the contribution margin, the contribution margin ratio, and the unit contribution margin.</a:t>
            </a:r>
          </a:p>
          <a:p>
            <a:pPr marL="571500" indent="-571500">
              <a:lnSpc>
                <a:spcPct val="80000"/>
              </a:lnSpc>
              <a:spcAft>
                <a:spcPct val="30000"/>
              </a:spcAft>
              <a:buFont typeface="Garamond" pitchFamily="18" charset="0"/>
              <a:buAutoNum type="arabicPeriod"/>
            </a:pPr>
            <a:r>
              <a:rPr lang="en-US" sz="2800" dirty="0" smtClean="0"/>
              <a:t>Determine the break-even point and sales necessary to achieve a target profit.  </a:t>
            </a:r>
          </a:p>
          <a:p>
            <a:pPr marL="571500" indent="-571500">
              <a:lnSpc>
                <a:spcPct val="80000"/>
              </a:lnSpc>
              <a:spcAft>
                <a:spcPct val="30000"/>
              </a:spcAft>
              <a:buFont typeface="Garamond" pitchFamily="18" charset="0"/>
              <a:buAutoNum type="arabicPeriod" startAt="5"/>
            </a:pPr>
            <a:r>
              <a:rPr lang="en-US" sz="2800" dirty="0" smtClean="0"/>
              <a:t>Compute </a:t>
            </a:r>
            <a:r>
              <a:rPr lang="en-US" sz="2800" strike="sngStrike" dirty="0" smtClean="0"/>
              <a:t>the break-even point for a company selling more than one product</a:t>
            </a:r>
            <a:r>
              <a:rPr lang="en-US" sz="2800" dirty="0" smtClean="0"/>
              <a:t>, the operating leverage, and margin of safety. </a:t>
            </a:r>
          </a:p>
        </p:txBody>
      </p:sp>
    </p:spTree>
  </p:cSld>
  <p:clrMapOvr>
    <a:masterClrMapping/>
  </p:clrMapOvr>
  <p:transition>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Cost Behaviour</a:t>
            </a:r>
            <a:endParaRPr lang="en-CA"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r="65639"/>
          <a:stretch/>
        </p:blipFill>
        <p:spPr>
          <a:xfrm>
            <a:off x="5629729" y="3367313"/>
            <a:ext cx="1367971" cy="178105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495800"/>
            <a:ext cx="2514600" cy="8382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41853" y="1611659"/>
            <a:ext cx="1621894" cy="1893541"/>
          </a:xfrm>
          <a:prstGeom prst="rect">
            <a:avLst/>
          </a:prstGeom>
        </p:spPr>
      </p:pic>
    </p:spTree>
    <p:extLst>
      <p:ext uri="{BB962C8B-B14F-4D97-AF65-F5344CB8AC3E}">
        <p14:creationId xmlns:p14="http://schemas.microsoft.com/office/powerpoint/2010/main" val="106739249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mtClean="0"/>
              <a:t>Cost Behavior</a:t>
            </a:r>
          </a:p>
        </p:txBody>
      </p:sp>
      <p:sp>
        <p:nvSpPr>
          <p:cNvPr id="313347" name="Rectangle 3"/>
          <p:cNvSpPr>
            <a:spLocks noGrp="1" noChangeArrowheads="1"/>
          </p:cNvSpPr>
          <p:nvPr>
            <p:ph idx="1"/>
          </p:nvPr>
        </p:nvSpPr>
        <p:spPr>
          <a:xfrm>
            <a:off x="457200" y="1143000"/>
            <a:ext cx="8229600" cy="4525963"/>
          </a:xfrm>
        </p:spPr>
        <p:txBody>
          <a:bodyPr/>
          <a:lstStyle/>
          <a:p>
            <a:r>
              <a:rPr lang="en-US" sz="2800" dirty="0" smtClean="0">
                <a:ea typeface="ＭＳ Ｐゴシック" pitchFamily="1" charset="-128"/>
              </a:rPr>
              <a:t>Refers to the manner in which a cost changes as a related activity changes. Can be:</a:t>
            </a:r>
          </a:p>
          <a:p>
            <a:pPr lvl="1"/>
            <a:r>
              <a:rPr lang="en-US" sz="2500" dirty="0" smtClean="0">
                <a:ea typeface="ＭＳ Ｐゴシック" pitchFamily="1" charset="-128"/>
              </a:rPr>
              <a:t>Variable</a:t>
            </a:r>
          </a:p>
          <a:p>
            <a:pPr lvl="1"/>
            <a:r>
              <a:rPr lang="en-US" sz="2500" dirty="0" smtClean="0">
                <a:ea typeface="ＭＳ Ｐゴシック" pitchFamily="1" charset="-128"/>
              </a:rPr>
              <a:t>Fixed</a:t>
            </a:r>
          </a:p>
          <a:p>
            <a:pPr lvl="1"/>
            <a:r>
              <a:rPr lang="en-US" sz="2500" dirty="0" smtClean="0">
                <a:ea typeface="ＭＳ Ｐゴシック" pitchFamily="1" charset="-128"/>
              </a:rPr>
              <a:t>Mixed. </a:t>
            </a:r>
          </a:p>
          <a:p>
            <a:r>
              <a:rPr lang="en-US" sz="2800" dirty="0" smtClean="0">
                <a:ea typeface="ＭＳ Ｐゴシック" pitchFamily="1" charset="-128"/>
              </a:rPr>
              <a:t>Two factors to consider:</a:t>
            </a:r>
          </a:p>
          <a:p>
            <a:pPr lvl="1"/>
            <a:r>
              <a:rPr lang="en-US" sz="2400" u="sng" dirty="0" smtClean="0">
                <a:ea typeface="ＭＳ Ｐゴシック" pitchFamily="1" charset="-128"/>
              </a:rPr>
              <a:t>Activity bases </a:t>
            </a:r>
            <a:r>
              <a:rPr lang="en-US" sz="2400" dirty="0" smtClean="0">
                <a:ea typeface="ＭＳ Ｐゴシック" pitchFamily="1" charset="-128"/>
              </a:rPr>
              <a:t>–</a:t>
            </a:r>
            <a:r>
              <a:rPr lang="en-US" sz="2400" dirty="0" smtClean="0"/>
              <a:t>measure of whatever causes the incurrence of variable cost.  Example: Direct Labour Hours, Machine Hours, Units Produced, Units Sold, km driven, # of </a:t>
            </a:r>
            <a:r>
              <a:rPr lang="en-US" sz="2400" dirty="0" err="1" smtClean="0"/>
              <a:t>sq.feet</a:t>
            </a:r>
            <a:r>
              <a:rPr lang="en-US" sz="2400" dirty="0" smtClean="0"/>
              <a:t>, # of text messages</a:t>
            </a:r>
            <a:endParaRPr lang="en-US" sz="2400" dirty="0" smtClean="0">
              <a:ea typeface="ＭＳ Ｐゴシック" pitchFamily="1" charset="-128"/>
            </a:endParaRPr>
          </a:p>
          <a:p>
            <a:pPr lvl="1"/>
            <a:r>
              <a:rPr lang="en-US" sz="2400" u="sng" dirty="0" smtClean="0">
                <a:ea typeface="ＭＳ Ｐゴシック" pitchFamily="1" charset="-128"/>
              </a:rPr>
              <a:t>Relevant range </a:t>
            </a:r>
            <a:r>
              <a:rPr lang="en-US" sz="2400" dirty="0" smtClean="0">
                <a:ea typeface="ＭＳ Ｐゴシック" pitchFamily="1" charset="-128"/>
              </a:rPr>
              <a:t>– range of activity of interest.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Cost Behavior: Variable Costs</a:t>
            </a:r>
          </a:p>
        </p:txBody>
      </p:sp>
      <p:sp>
        <p:nvSpPr>
          <p:cNvPr id="314371" name="Rectangle 3"/>
          <p:cNvSpPr>
            <a:spLocks noGrp="1" noChangeArrowheads="1"/>
          </p:cNvSpPr>
          <p:nvPr>
            <p:ph idx="1"/>
          </p:nvPr>
        </p:nvSpPr>
        <p:spPr>
          <a:xfrm>
            <a:off x="457200" y="1143000"/>
            <a:ext cx="8229600" cy="4525963"/>
          </a:xfrm>
        </p:spPr>
        <p:txBody>
          <a:bodyPr/>
          <a:lstStyle/>
          <a:p>
            <a:r>
              <a:rPr lang="en-US" sz="2800" dirty="0" smtClean="0">
                <a:ea typeface="ＭＳ Ｐゴシック" pitchFamily="1" charset="-128"/>
              </a:rPr>
              <a:t>Costs that vary in proportion to changes in the activity level </a:t>
            </a:r>
          </a:p>
        </p:txBody>
      </p:sp>
      <p:graphicFrame>
        <p:nvGraphicFramePr>
          <p:cNvPr id="2" name="Table 1"/>
          <p:cNvGraphicFramePr>
            <a:graphicFrameLocks noGrp="1"/>
          </p:cNvGraphicFramePr>
          <p:nvPr>
            <p:extLst>
              <p:ext uri="{D42A27DB-BD31-4B8C-83A1-F6EECF244321}">
                <p14:modId xmlns:p14="http://schemas.microsoft.com/office/powerpoint/2010/main" val="4179534254"/>
              </p:ext>
            </p:extLst>
          </p:nvPr>
        </p:nvGraphicFramePr>
        <p:xfrm>
          <a:off x="1295400" y="2270760"/>
          <a:ext cx="6096000" cy="374904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en-CA" sz="2000" dirty="0" smtClean="0"/>
                        <a:t># of Blackberries made</a:t>
                      </a:r>
                      <a:endParaRPr lang="en-CA" sz="2000" dirty="0"/>
                    </a:p>
                  </a:txBody>
                  <a:tcPr/>
                </a:tc>
                <a:tc>
                  <a:txBody>
                    <a:bodyPr/>
                    <a:lstStyle/>
                    <a:p>
                      <a:pPr algn="ctr"/>
                      <a:r>
                        <a:rPr lang="en-CA" sz="2000" dirty="0" smtClean="0"/>
                        <a:t>Direct</a:t>
                      </a:r>
                      <a:r>
                        <a:rPr lang="en-CA" sz="2000" baseline="0" dirty="0" smtClean="0"/>
                        <a:t> Material Cost per unit</a:t>
                      </a:r>
                      <a:endParaRPr lang="en-CA" sz="2000" dirty="0"/>
                    </a:p>
                  </a:txBody>
                  <a:tcPr/>
                </a:tc>
                <a:tc>
                  <a:txBody>
                    <a:bodyPr/>
                    <a:lstStyle/>
                    <a:p>
                      <a:pPr algn="ctr"/>
                      <a:r>
                        <a:rPr lang="en-CA" sz="2000" dirty="0" smtClean="0"/>
                        <a:t>Total Direct Material Cost</a:t>
                      </a:r>
                      <a:endParaRPr lang="en-CA" sz="2000" dirty="0"/>
                    </a:p>
                  </a:txBody>
                  <a:tcPr/>
                </a:tc>
              </a:tr>
              <a:tr h="370840">
                <a:tc>
                  <a:txBody>
                    <a:bodyPr/>
                    <a:lstStyle/>
                    <a:p>
                      <a:pPr algn="ctr"/>
                      <a:r>
                        <a:rPr lang="en-CA" sz="2400" dirty="0" smtClean="0"/>
                        <a:t>1</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$100</a:t>
                      </a:r>
                      <a:endParaRPr lang="en-CA" sz="2400" dirty="0"/>
                    </a:p>
                  </a:txBody>
                  <a:tcPr/>
                </a:tc>
              </a:tr>
              <a:tr h="370840">
                <a:tc>
                  <a:txBody>
                    <a:bodyPr/>
                    <a:lstStyle/>
                    <a:p>
                      <a:pPr algn="ctr"/>
                      <a:r>
                        <a:rPr lang="en-CA" sz="2400" dirty="0" smtClean="0"/>
                        <a:t>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5,000</a:t>
                      </a:r>
                      <a:endParaRPr lang="en-CA" sz="2400" dirty="0"/>
                    </a:p>
                  </a:txBody>
                  <a:tcPr/>
                </a:tc>
              </a:tr>
              <a:tr h="370840">
                <a:tc>
                  <a:txBody>
                    <a:bodyPr/>
                    <a:lstStyle/>
                    <a:p>
                      <a:pPr algn="ctr"/>
                      <a:r>
                        <a:rPr lang="en-CA" sz="2400" dirty="0" smtClean="0"/>
                        <a:t>100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10,000</a:t>
                      </a:r>
                      <a:endParaRPr lang="en-CA" sz="2400" dirty="0"/>
                    </a:p>
                  </a:txBody>
                  <a:tcPr/>
                </a:tc>
              </a:tr>
              <a:tr h="370840">
                <a:tc>
                  <a:txBody>
                    <a:bodyPr/>
                    <a:lstStyle/>
                    <a:p>
                      <a:pPr algn="ctr"/>
                      <a:r>
                        <a:rPr lang="en-CA" sz="2400" dirty="0" smtClean="0"/>
                        <a:t>150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15,000</a:t>
                      </a:r>
                      <a:endParaRPr lang="en-CA" sz="2400" dirty="0"/>
                    </a:p>
                  </a:txBody>
                  <a:tcPr/>
                </a:tc>
              </a:tr>
              <a:tr h="370840">
                <a:tc>
                  <a:txBody>
                    <a:bodyPr/>
                    <a:lstStyle/>
                    <a:p>
                      <a:pPr algn="ctr"/>
                      <a:r>
                        <a:rPr lang="en-CA" sz="2400" dirty="0" smtClean="0"/>
                        <a:t>200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20,000</a:t>
                      </a:r>
                      <a:endParaRPr lang="en-CA" sz="2400" dirty="0"/>
                    </a:p>
                  </a:txBody>
                  <a:tcPr/>
                </a:tc>
              </a:tr>
              <a:tr h="370840">
                <a:tc>
                  <a:txBody>
                    <a:bodyPr/>
                    <a:lstStyle/>
                    <a:p>
                      <a:pPr algn="ctr"/>
                      <a:r>
                        <a:rPr lang="en-CA" sz="2400" dirty="0" smtClean="0"/>
                        <a:t>250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25,000</a:t>
                      </a:r>
                      <a:endParaRPr lang="en-CA" sz="2400" dirty="0"/>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2800" smtClean="0"/>
              <a:t>Cost Behavior: Variable Costs</a:t>
            </a:r>
          </a:p>
        </p:txBody>
      </p:sp>
      <p:pic>
        <p:nvPicPr>
          <p:cNvPr id="11267" name="Picture 3" descr="PPTD597.png"/>
          <p:cNvPicPr>
            <a:picLocks noChangeAspect="1"/>
          </p:cNvPicPr>
          <p:nvPr/>
        </p:nvPicPr>
        <p:blipFill rotWithShape="1">
          <a:blip r:embed="rId3">
            <a:extLst>
              <a:ext uri="{28A0092B-C50C-407E-A947-70E740481C1C}">
                <a14:useLocalDpi xmlns:a14="http://schemas.microsoft.com/office/drawing/2010/main" val="0"/>
              </a:ext>
            </a:extLst>
          </a:blip>
          <a:srcRect l="3220" t="13402" r="3356" b="11326"/>
          <a:stretch/>
        </p:blipFill>
        <p:spPr bwMode="auto">
          <a:xfrm>
            <a:off x="251084" y="1143000"/>
            <a:ext cx="8511916"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Cost Behavior: Fixed Costs</a:t>
            </a:r>
          </a:p>
        </p:txBody>
      </p:sp>
      <p:sp>
        <p:nvSpPr>
          <p:cNvPr id="316419" name="Rectangle 3"/>
          <p:cNvSpPr>
            <a:spLocks noGrp="1" noChangeArrowheads="1"/>
          </p:cNvSpPr>
          <p:nvPr>
            <p:ph idx="1"/>
          </p:nvPr>
        </p:nvSpPr>
        <p:spPr>
          <a:xfrm>
            <a:off x="457200" y="1295400"/>
            <a:ext cx="8229600" cy="4525963"/>
          </a:xfrm>
        </p:spPr>
        <p:txBody>
          <a:bodyPr/>
          <a:lstStyle/>
          <a:p>
            <a:r>
              <a:rPr lang="en-US" sz="2800" smtClean="0">
                <a:ea typeface="ＭＳ Ｐゴシック" pitchFamily="1" charset="-128"/>
              </a:rPr>
              <a:t>Costs that remain the same in total over the relevant range of activity, but change per unit with the level of activity </a:t>
            </a:r>
          </a:p>
        </p:txBody>
      </p:sp>
      <p:graphicFrame>
        <p:nvGraphicFramePr>
          <p:cNvPr id="2" name="Table 1"/>
          <p:cNvGraphicFramePr>
            <a:graphicFrameLocks noGrp="1"/>
          </p:cNvGraphicFramePr>
          <p:nvPr>
            <p:extLst>
              <p:ext uri="{D42A27DB-BD31-4B8C-83A1-F6EECF244321}">
                <p14:modId xmlns:p14="http://schemas.microsoft.com/office/powerpoint/2010/main" val="2707682138"/>
              </p:ext>
            </p:extLst>
          </p:nvPr>
        </p:nvGraphicFramePr>
        <p:xfrm>
          <a:off x="457200" y="2702560"/>
          <a:ext cx="8458200" cy="3154680"/>
        </p:xfrm>
        <a:graphic>
          <a:graphicData uri="http://schemas.openxmlformats.org/drawingml/2006/table">
            <a:tbl>
              <a:tblPr firstRow="1" bandRow="1">
                <a:tableStyleId>{5C22544A-7EE6-4342-B048-85BDC9FD1C3A}</a:tableStyleId>
              </a:tblPr>
              <a:tblGrid>
                <a:gridCol w="2667000"/>
                <a:gridCol w="2590800"/>
                <a:gridCol w="3200400"/>
              </a:tblGrid>
              <a:tr h="370840">
                <a:tc>
                  <a:txBody>
                    <a:bodyPr/>
                    <a:lstStyle/>
                    <a:p>
                      <a:pPr algn="ctr"/>
                      <a:r>
                        <a:rPr lang="en-CA" sz="2300" dirty="0" smtClean="0"/>
                        <a:t># of Blackberries made</a:t>
                      </a:r>
                      <a:endParaRPr lang="en-CA" sz="2300" dirty="0"/>
                    </a:p>
                  </a:txBody>
                  <a:tcPr/>
                </a:tc>
                <a:tc>
                  <a:txBody>
                    <a:bodyPr/>
                    <a:lstStyle/>
                    <a:p>
                      <a:pPr algn="ctr"/>
                      <a:r>
                        <a:rPr lang="en-CA" sz="2300" dirty="0" smtClean="0"/>
                        <a:t>Salary of </a:t>
                      </a:r>
                      <a:r>
                        <a:rPr lang="en-CA" sz="2300" dirty="0" smtClean="0">
                          <a:effectLst/>
                        </a:rPr>
                        <a:t>Thorsten </a:t>
                      </a:r>
                      <a:r>
                        <a:rPr lang="en-CA" sz="2300" dirty="0" err="1" smtClean="0">
                          <a:effectLst/>
                        </a:rPr>
                        <a:t>Heins</a:t>
                      </a:r>
                      <a:r>
                        <a:rPr lang="en-CA" sz="2300" dirty="0" smtClean="0">
                          <a:effectLst/>
                        </a:rPr>
                        <a:t> </a:t>
                      </a:r>
                      <a:endParaRPr lang="en-CA" sz="2300" dirty="0"/>
                    </a:p>
                  </a:txBody>
                  <a:tcPr/>
                </a:tc>
                <a:tc>
                  <a:txBody>
                    <a:bodyPr/>
                    <a:lstStyle/>
                    <a:p>
                      <a:pPr algn="ctr"/>
                      <a:r>
                        <a:rPr lang="en-CA" sz="2300" dirty="0" smtClean="0"/>
                        <a:t>Salary per blackberry</a:t>
                      </a:r>
                      <a:r>
                        <a:rPr lang="en-CA" sz="2300" baseline="0" dirty="0" smtClean="0"/>
                        <a:t> </a:t>
                      </a:r>
                      <a:r>
                        <a:rPr lang="en-CA" sz="2300" dirty="0" smtClean="0"/>
                        <a:t>made</a:t>
                      </a:r>
                      <a:endParaRPr lang="en-CA" sz="2300" dirty="0"/>
                    </a:p>
                  </a:txBody>
                  <a:tcPr/>
                </a:tc>
              </a:tr>
              <a:tr h="370840">
                <a:tc>
                  <a:txBody>
                    <a:bodyPr/>
                    <a:lstStyle/>
                    <a:p>
                      <a:pPr algn="ctr"/>
                      <a:r>
                        <a:rPr lang="en-CA" sz="2500" dirty="0" smtClean="0"/>
                        <a:t>50,000</a:t>
                      </a:r>
                      <a:endParaRPr lang="en-CA" sz="2500" dirty="0"/>
                    </a:p>
                  </a:txBody>
                  <a:tcPr/>
                </a:tc>
                <a:tc>
                  <a:txBody>
                    <a:bodyPr/>
                    <a:lstStyle/>
                    <a:p>
                      <a:pPr algn="r"/>
                      <a:r>
                        <a:rPr lang="en-CA" sz="2500" dirty="0" smtClean="0"/>
                        <a:t>$1,000,000</a:t>
                      </a:r>
                      <a:endParaRPr lang="en-CA" sz="2500" dirty="0"/>
                    </a:p>
                  </a:txBody>
                  <a:tcPr/>
                </a:tc>
                <a:tc>
                  <a:txBody>
                    <a:bodyPr/>
                    <a:lstStyle/>
                    <a:p>
                      <a:pPr algn="r"/>
                      <a:r>
                        <a:rPr lang="en-CA" sz="2500" dirty="0" smtClean="0"/>
                        <a:t>$20.00</a:t>
                      </a:r>
                      <a:endParaRPr lang="en-CA" sz="2500" dirty="0"/>
                    </a:p>
                  </a:txBody>
                  <a:tcPr/>
                </a:tc>
              </a:tr>
              <a:tr h="370840">
                <a:tc>
                  <a:txBody>
                    <a:bodyPr/>
                    <a:lstStyle/>
                    <a:p>
                      <a:pPr algn="ctr"/>
                      <a:r>
                        <a:rPr lang="en-CA" sz="2500" dirty="0" smtClean="0"/>
                        <a:t>100,000</a:t>
                      </a:r>
                      <a:endParaRPr lang="en-CA" sz="2500" dirty="0"/>
                    </a:p>
                  </a:txBody>
                  <a:tcPr/>
                </a:tc>
                <a:tc>
                  <a:txBody>
                    <a:bodyPr/>
                    <a:lstStyle/>
                    <a:p>
                      <a:pPr algn="r"/>
                      <a:r>
                        <a:rPr lang="en-CA" sz="2500" dirty="0" smtClean="0"/>
                        <a:t>$1,000,000</a:t>
                      </a:r>
                      <a:endParaRPr lang="en-CA" sz="2500" dirty="0"/>
                    </a:p>
                  </a:txBody>
                  <a:tcPr/>
                </a:tc>
                <a:tc>
                  <a:txBody>
                    <a:bodyPr/>
                    <a:lstStyle/>
                    <a:p>
                      <a:pPr algn="r"/>
                      <a:r>
                        <a:rPr lang="en-CA" sz="2500" dirty="0" smtClean="0"/>
                        <a:t>10.00</a:t>
                      </a:r>
                      <a:endParaRPr lang="en-CA" sz="2500" dirty="0"/>
                    </a:p>
                  </a:txBody>
                  <a:tcPr/>
                </a:tc>
              </a:tr>
              <a:tr h="370840">
                <a:tc>
                  <a:txBody>
                    <a:bodyPr/>
                    <a:lstStyle/>
                    <a:p>
                      <a:pPr algn="ctr"/>
                      <a:r>
                        <a:rPr lang="en-CA" sz="2500" dirty="0" smtClean="0"/>
                        <a:t>150,000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6.67</a:t>
                      </a:r>
                      <a:endParaRPr lang="en-CA" sz="2500" dirty="0"/>
                    </a:p>
                  </a:txBody>
                  <a:tcPr/>
                </a:tc>
              </a:tr>
              <a:tr h="370840">
                <a:tc>
                  <a:txBody>
                    <a:bodyPr/>
                    <a:lstStyle/>
                    <a:p>
                      <a:pPr algn="ctr"/>
                      <a:r>
                        <a:rPr lang="en-CA" sz="2500" dirty="0" smtClean="0"/>
                        <a:t>200,000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5.00</a:t>
                      </a:r>
                      <a:endParaRPr lang="en-CA" sz="2500" dirty="0"/>
                    </a:p>
                  </a:txBody>
                  <a:tcPr/>
                </a:tc>
              </a:tr>
              <a:tr h="370840">
                <a:tc>
                  <a:txBody>
                    <a:bodyPr/>
                    <a:lstStyle/>
                    <a:p>
                      <a:pPr algn="ctr"/>
                      <a:r>
                        <a:rPr lang="en-CA" sz="2500" dirty="0" smtClean="0"/>
                        <a:t>250,000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4.00</a:t>
                      </a:r>
                      <a:endParaRPr lang="en-CA" sz="2500"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z="2800" smtClean="0"/>
              <a:t>Cost Behavior: Fixed Costs</a:t>
            </a:r>
          </a:p>
        </p:txBody>
      </p:sp>
      <p:pic>
        <p:nvPicPr>
          <p:cNvPr id="13315" name="Picture 3" descr="PPTF1D1.png"/>
          <p:cNvPicPr>
            <a:picLocks noChangeAspect="1"/>
          </p:cNvPicPr>
          <p:nvPr/>
        </p:nvPicPr>
        <p:blipFill rotWithShape="1">
          <a:blip r:embed="rId3">
            <a:extLst>
              <a:ext uri="{28A0092B-C50C-407E-A947-70E740481C1C}">
                <a14:useLocalDpi xmlns:a14="http://schemas.microsoft.com/office/drawing/2010/main" val="0"/>
              </a:ext>
            </a:extLst>
          </a:blip>
          <a:srcRect l="3416" t="11706" r="3900" b="5931"/>
          <a:stretch/>
        </p:blipFill>
        <p:spPr bwMode="auto">
          <a:xfrm>
            <a:off x="152400" y="1066799"/>
            <a:ext cx="8476050" cy="487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z="2800" smtClean="0"/>
              <a:t>Cost Behavior: Mixed Costs</a:t>
            </a:r>
          </a:p>
        </p:txBody>
      </p:sp>
      <p:pic>
        <p:nvPicPr>
          <p:cNvPr id="14339" name="Picture 3" descr="PPT5BBB.png"/>
          <p:cNvPicPr>
            <a:picLocks noChangeAspect="1"/>
          </p:cNvPicPr>
          <p:nvPr/>
        </p:nvPicPr>
        <p:blipFill rotWithShape="1">
          <a:blip r:embed="rId3">
            <a:extLst>
              <a:ext uri="{28A0092B-C50C-407E-A947-70E740481C1C}">
                <a14:useLocalDpi xmlns:a14="http://schemas.microsoft.com/office/drawing/2010/main" val="0"/>
              </a:ext>
            </a:extLst>
          </a:blip>
          <a:srcRect l="5254" t="13710" r="7389" b="4033"/>
          <a:stretch/>
        </p:blipFill>
        <p:spPr bwMode="auto">
          <a:xfrm>
            <a:off x="4166602" y="1371600"/>
            <a:ext cx="474879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304800" y="1371600"/>
            <a:ext cx="3810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sz="2800">
                <a:solidFill>
                  <a:schemeClr val="accent2"/>
                </a:solidFill>
              </a:rPr>
              <a:t>Mixed costs share characteristics of both a variable and a fixed cost: fixed over a range, then increasing based on activity</a:t>
            </a:r>
          </a:p>
        </p:txBody>
      </p:sp>
    </p:spTree>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381000" y="152400"/>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Mixed Costs</a:t>
            </a:r>
            <a:endParaRPr lang="en-CA" sz="4200">
              <a:solidFill>
                <a:schemeClr val="tx2"/>
              </a:solidFill>
              <a:latin typeface="Garamond" pitchFamily="18" charset="0"/>
            </a:endParaRPr>
          </a:p>
        </p:txBody>
      </p:sp>
      <p:sp>
        <p:nvSpPr>
          <p:cNvPr id="15363" name="Rectangle 5"/>
          <p:cNvSpPr>
            <a:spLocks noChangeArrowheads="1"/>
          </p:cNvSpPr>
          <p:nvPr/>
        </p:nvSpPr>
        <p:spPr bwMode="auto">
          <a:xfrm>
            <a:off x="609600" y="1524000"/>
            <a:ext cx="8229600"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Char char="n"/>
            </a:pPr>
            <a:r>
              <a:rPr lang="en-US" sz="3200"/>
              <a:t>Combination of fixed and variable costs</a:t>
            </a:r>
          </a:p>
          <a:p>
            <a:pPr marL="342900" indent="-342900">
              <a:spcBef>
                <a:spcPct val="20000"/>
              </a:spcBef>
              <a:buClr>
                <a:schemeClr val="accent1"/>
              </a:buClr>
              <a:buSzPct val="65000"/>
              <a:buFont typeface="Wingdings" pitchFamily="2" charset="2"/>
              <a:buChar char="n"/>
            </a:pPr>
            <a:r>
              <a:rPr lang="en-US" sz="3200"/>
              <a:t>Need to distinguish between fixed and variable cost components in order predict what total cost will be at a certain activity level</a:t>
            </a:r>
          </a:p>
          <a:p>
            <a:pPr marL="342900" indent="-342900">
              <a:spcBef>
                <a:spcPct val="20000"/>
              </a:spcBef>
              <a:buClr>
                <a:schemeClr val="accent1"/>
              </a:buClr>
              <a:buSzPct val="65000"/>
              <a:buFont typeface="Wingdings" pitchFamily="2" charset="2"/>
              <a:buChar char="n"/>
            </a:pPr>
            <a:endParaRPr lang="en-US" sz="3200"/>
          </a:p>
          <a:p>
            <a:pPr marL="342900" indent="-342900">
              <a:spcBef>
                <a:spcPct val="20000"/>
              </a:spcBef>
              <a:buClr>
                <a:schemeClr val="accent1"/>
              </a:buClr>
              <a:buSzPct val="65000"/>
              <a:buFont typeface="Wingdings" pitchFamily="2" charset="2"/>
              <a:buChar char="n"/>
            </a:pPr>
            <a:endParaRPr lang="en-CA" sz="2800"/>
          </a:p>
        </p:txBody>
      </p:sp>
      <p:pic>
        <p:nvPicPr>
          <p:cNvPr id="15364" name="Picture 7" descr="j0240479[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07238" y="4572000"/>
            <a:ext cx="1290637"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mtClean="0"/>
              <a:t>High-Low Method</a:t>
            </a:r>
          </a:p>
        </p:txBody>
      </p:sp>
      <p:sp>
        <p:nvSpPr>
          <p:cNvPr id="16387" name="Rectangle 3"/>
          <p:cNvSpPr>
            <a:spLocks noGrp="1" noChangeArrowheads="1"/>
          </p:cNvSpPr>
          <p:nvPr>
            <p:ph type="body" idx="1"/>
          </p:nvPr>
        </p:nvSpPr>
        <p:spPr>
          <a:xfrm>
            <a:off x="457200" y="990600"/>
            <a:ext cx="8458200" cy="4911725"/>
          </a:xfrm>
        </p:spPr>
        <p:txBody>
          <a:bodyPr/>
          <a:lstStyle/>
          <a:p>
            <a:r>
              <a:rPr lang="en-US" sz="3200" dirty="0" smtClean="0"/>
              <a:t>To isolate fixed and variable costs, use formula for a Straight Line:</a:t>
            </a:r>
          </a:p>
          <a:p>
            <a:pPr>
              <a:buFont typeface="Wingdings" pitchFamily="2" charset="2"/>
              <a:buNone/>
            </a:pPr>
            <a:r>
              <a:rPr lang="en-US" sz="3600" b="1" dirty="0" smtClean="0">
                <a:solidFill>
                  <a:schemeClr val="accent1"/>
                </a:solidFill>
              </a:rPr>
              <a:t>Total Mixed Cost</a:t>
            </a:r>
            <a:r>
              <a:rPr lang="en-US" sz="3600" b="1" i="1" dirty="0" smtClean="0">
                <a:solidFill>
                  <a:schemeClr val="tx2"/>
                </a:solidFill>
              </a:rPr>
              <a:t> </a:t>
            </a:r>
          </a:p>
          <a:p>
            <a:pPr algn="ctr">
              <a:buFont typeface="Wingdings" pitchFamily="2" charset="2"/>
              <a:buNone/>
            </a:pPr>
            <a:r>
              <a:rPr lang="en-US" sz="3600" b="1" i="1" dirty="0" smtClean="0">
                <a:solidFill>
                  <a:schemeClr val="tx2"/>
                </a:solidFill>
              </a:rPr>
              <a:t>= (Variable cost per unit × # of units) + Fixed cost</a:t>
            </a:r>
          </a:p>
          <a:p>
            <a:pPr lvl="1">
              <a:buFont typeface="Wingdings" pitchFamily="2" charset="2"/>
              <a:buNone/>
            </a:pPr>
            <a:endParaRPr lang="en-US" sz="3200" dirty="0" smtClean="0">
              <a:latin typeface="Times New Roman" pitchFamily="18" charset="0"/>
            </a:endParaRPr>
          </a:p>
          <a:p>
            <a:pPr lvl="1">
              <a:buFont typeface="Wingdings" pitchFamily="2" charset="2"/>
              <a:buNone/>
            </a:pPr>
            <a:r>
              <a:rPr lang="en-US" sz="3600" dirty="0" smtClean="0">
                <a:solidFill>
                  <a:schemeClr val="tx2"/>
                </a:solidFill>
                <a:latin typeface="Times New Roman" pitchFamily="18" charset="0"/>
              </a:rPr>
              <a:t>Y = m</a:t>
            </a:r>
            <a:r>
              <a:rPr lang="en-US" sz="3600" i="1" dirty="0" smtClean="0">
                <a:solidFill>
                  <a:schemeClr val="tx2"/>
                </a:solidFill>
                <a:latin typeface="Times New Roman" pitchFamily="18" charset="0"/>
              </a:rPr>
              <a:t>x </a:t>
            </a:r>
            <a:r>
              <a:rPr lang="en-US" sz="3600" dirty="0" smtClean="0">
                <a:solidFill>
                  <a:schemeClr val="tx2"/>
                </a:solidFill>
                <a:latin typeface="Times New Roman" pitchFamily="18" charset="0"/>
              </a:rPr>
              <a:t>+ b</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533400" y="3810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7411" name="Rectangle 5"/>
          <p:cNvSpPr>
            <a:spLocks noChangeArrowheads="1"/>
          </p:cNvSpPr>
          <p:nvPr/>
        </p:nvSpPr>
        <p:spPr bwMode="auto">
          <a:xfrm>
            <a:off x="228600" y="1219200"/>
            <a:ext cx="87630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800" b="1" u="sng">
                <a:solidFill>
                  <a:schemeClr val="tx2"/>
                </a:solidFill>
              </a:rPr>
              <a:t>Step #1:</a:t>
            </a:r>
            <a:r>
              <a:rPr lang="en-US" sz="2800" b="1">
                <a:solidFill>
                  <a:schemeClr val="tx2"/>
                </a:solidFill>
              </a:rPr>
              <a:t> Calculate Variable Cost per Unit (or m, the slope of the line):</a:t>
            </a:r>
          </a:p>
          <a:p>
            <a:pPr marL="342900" indent="-342900">
              <a:spcBef>
                <a:spcPct val="20000"/>
              </a:spcBef>
              <a:buClr>
                <a:schemeClr val="accent1"/>
              </a:buClr>
              <a:buSzPct val="65000"/>
              <a:buFont typeface="Wingdings" pitchFamily="2" charset="2"/>
              <a:buNone/>
            </a:pPr>
            <a:r>
              <a:rPr lang="en-US"/>
              <a:t> = </a:t>
            </a:r>
            <a:r>
              <a:rPr lang="en-US" u="sng"/>
              <a:t>Cost at highest activity level – Cost at lowest activity level</a:t>
            </a:r>
          </a:p>
          <a:p>
            <a:pPr marL="342900" indent="-342900">
              <a:spcBef>
                <a:spcPct val="20000"/>
              </a:spcBef>
              <a:buClr>
                <a:schemeClr val="accent1"/>
              </a:buClr>
              <a:buSzPct val="65000"/>
              <a:buFont typeface="Wingdings" pitchFamily="2" charset="2"/>
              <a:buNone/>
            </a:pPr>
            <a:r>
              <a:rPr lang="en-US"/>
              <a:t>	        Highest activity level – Lowest activity level</a:t>
            </a:r>
          </a:p>
          <a:p>
            <a:pPr marL="342900" indent="-342900">
              <a:spcBef>
                <a:spcPct val="20000"/>
              </a:spcBef>
              <a:buClr>
                <a:schemeClr val="accent1"/>
              </a:buClr>
              <a:buSzPct val="65000"/>
              <a:buFont typeface="Wingdings" pitchFamily="2" charset="2"/>
              <a:buNone/>
            </a:pPr>
            <a:r>
              <a:rPr lang="en-US" sz="2800"/>
              <a:t>=    </a:t>
            </a:r>
            <a:r>
              <a:rPr lang="en-US" sz="2800" u="sng"/>
              <a:t>Change in total cost</a:t>
            </a:r>
          </a:p>
          <a:p>
            <a:pPr marL="342900" indent="-342900">
              <a:spcBef>
                <a:spcPct val="20000"/>
              </a:spcBef>
              <a:buClr>
                <a:schemeClr val="accent1"/>
              </a:buClr>
              <a:buSzPct val="65000"/>
              <a:buFont typeface="Wingdings" pitchFamily="2" charset="2"/>
              <a:buNone/>
            </a:pPr>
            <a:r>
              <a:rPr lang="en-US" sz="2800"/>
              <a:t>     Change in activity level</a:t>
            </a:r>
          </a:p>
          <a:p>
            <a:pPr marL="342900" indent="-342900">
              <a:spcBef>
                <a:spcPct val="20000"/>
              </a:spcBef>
              <a:buClr>
                <a:schemeClr val="accent1"/>
              </a:buClr>
              <a:buSzPct val="65000"/>
              <a:buFont typeface="Wingdings" pitchFamily="2" charset="2"/>
              <a:buNone/>
            </a:pPr>
            <a:endParaRPr lang="en-US" sz="2800"/>
          </a:p>
          <a:p>
            <a:pPr marL="342900" indent="-342900">
              <a:spcBef>
                <a:spcPct val="20000"/>
              </a:spcBef>
              <a:buClr>
                <a:schemeClr val="accent1"/>
              </a:buClr>
              <a:buSzPct val="65000"/>
              <a:buFont typeface="Wingdings" pitchFamily="2" charset="2"/>
              <a:buNone/>
            </a:pPr>
            <a:r>
              <a:rPr lang="en-CA" sz="2800" b="1" u="sng">
                <a:solidFill>
                  <a:schemeClr val="tx2"/>
                </a:solidFill>
              </a:rPr>
              <a:t>Step #2:</a:t>
            </a:r>
            <a:r>
              <a:rPr lang="en-CA" sz="2800" b="1">
                <a:solidFill>
                  <a:schemeClr val="tx2"/>
                </a:solidFill>
              </a:rPr>
              <a:t> Calculate Fixed Cost: Substitute Variable Cost per unit back into the formula at the highest or lowest point</a:t>
            </a: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304800" y="2286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8435" name="Rectangle 5"/>
          <p:cNvSpPr>
            <a:spLocks noChangeArrowheads="1"/>
          </p:cNvSpPr>
          <p:nvPr/>
        </p:nvSpPr>
        <p:spPr bwMode="auto">
          <a:xfrm>
            <a:off x="228600" y="914400"/>
            <a:ext cx="8763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100"/>
              <a:t>Bazinga Atomic Models Inc. specializes in making molecular models out of plastic balls found in children’s ball pits.  Management wants to improve its planning of overhead costs and provides you with the following data:</a:t>
            </a:r>
            <a:endParaRPr lang="en-CA" sz="2100"/>
          </a:p>
        </p:txBody>
      </p:sp>
      <p:graphicFrame>
        <p:nvGraphicFramePr>
          <p:cNvPr id="18486" name="Group 54"/>
          <p:cNvGraphicFramePr>
            <a:graphicFrameLocks noGrp="1"/>
          </p:cNvGraphicFramePr>
          <p:nvPr/>
        </p:nvGraphicFramePr>
        <p:xfrm>
          <a:off x="1295400" y="2362200"/>
          <a:ext cx="7467600" cy="3870960"/>
        </p:xfrm>
        <a:graphic>
          <a:graphicData uri="http://schemas.openxmlformats.org/drawingml/2006/table">
            <a:tbl>
              <a:tblPr/>
              <a:tblGrid>
                <a:gridCol w="1676400"/>
                <a:gridCol w="3860800"/>
                <a:gridCol w="1930400"/>
              </a:tblGrid>
              <a:tr h="3984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Month</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Number of Models Manufactured</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Factory overhead</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January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February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1,250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10,900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March</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2,000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13,300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April</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1,500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12,100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May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2,125</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16,500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4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June</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1,750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July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1,800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13,700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8482" name="Picture 50" descr="MC900325738[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363788"/>
            <a:ext cx="942975" cy="91281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4"/>
          <p:cNvSpPr>
            <a:spLocks noChangeArrowheads="1"/>
          </p:cNvSpPr>
          <p:nvPr/>
        </p:nvSpPr>
        <p:spPr bwMode="auto">
          <a:xfrm>
            <a:off x="533400" y="3810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63843" name="Rectangle 5"/>
          <p:cNvSpPr>
            <a:spLocks noChangeArrowheads="1"/>
          </p:cNvSpPr>
          <p:nvPr/>
        </p:nvSpPr>
        <p:spPr bwMode="auto">
          <a:xfrm>
            <a:off x="228600" y="1219200"/>
            <a:ext cx="87630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800" b="1" u="sng">
                <a:solidFill>
                  <a:schemeClr val="tx2"/>
                </a:solidFill>
              </a:rPr>
              <a:t>Step #1:</a:t>
            </a:r>
            <a:r>
              <a:rPr lang="en-US" sz="2800" b="1">
                <a:solidFill>
                  <a:schemeClr val="tx2"/>
                </a:solidFill>
              </a:rPr>
              <a:t> Calculate Variable Cost per Unit (or m, the slope of the line):</a:t>
            </a:r>
          </a:p>
          <a:p>
            <a:pPr marL="342900" indent="-342900">
              <a:spcBef>
                <a:spcPct val="20000"/>
              </a:spcBef>
              <a:buClr>
                <a:schemeClr val="accent1"/>
              </a:buClr>
              <a:buSzPct val="65000"/>
              <a:buFont typeface="Wingdings" pitchFamily="2" charset="2"/>
              <a:buNone/>
            </a:pPr>
            <a:r>
              <a:rPr lang="en-US" sz="2800"/>
              <a:t> The slowest month is </a:t>
            </a:r>
            <a:r>
              <a:rPr lang="en-US" sz="2800" b="1"/>
              <a:t>January</a:t>
            </a:r>
            <a:r>
              <a:rPr lang="en-US" sz="2800"/>
              <a:t> &amp; the busiest month is </a:t>
            </a:r>
            <a:r>
              <a:rPr lang="en-US" sz="2800" b="1"/>
              <a:t>May.</a:t>
            </a:r>
          </a:p>
          <a:p>
            <a:pPr marL="342900" indent="-342900">
              <a:spcBef>
                <a:spcPct val="20000"/>
              </a:spcBef>
              <a:buClr>
                <a:schemeClr val="accent1"/>
              </a:buClr>
              <a:buSzPct val="65000"/>
              <a:buFont typeface="Wingdings" pitchFamily="2" charset="2"/>
              <a:buNone/>
            </a:pPr>
            <a:r>
              <a:rPr lang="en-US" sz="2800"/>
              <a:t>=    </a:t>
            </a:r>
            <a:r>
              <a:rPr lang="en-US" sz="2800" u="sng"/>
              <a:t>Change in total cost</a:t>
            </a:r>
          </a:p>
          <a:p>
            <a:pPr marL="342900" indent="-342900">
              <a:spcBef>
                <a:spcPct val="20000"/>
              </a:spcBef>
              <a:buClr>
                <a:schemeClr val="accent1"/>
              </a:buClr>
              <a:buSzPct val="65000"/>
              <a:buFont typeface="Wingdings" pitchFamily="2" charset="2"/>
              <a:buNone/>
            </a:pPr>
            <a:r>
              <a:rPr lang="en-US" sz="2800"/>
              <a:t>     Change in activity level</a:t>
            </a:r>
          </a:p>
          <a:p>
            <a:pPr marL="342900" indent="-342900"/>
            <a:r>
              <a:rPr lang="en-US"/>
              <a:t>= </a:t>
            </a:r>
            <a:r>
              <a:rPr lang="en-US" u="sng"/>
              <a:t>$</a:t>
            </a:r>
            <a:r>
              <a:rPr lang="en-US" sz="2800" u="sng"/>
              <a:t>16,500 – $12,000</a:t>
            </a:r>
            <a:r>
              <a:rPr lang="en-US" sz="2800"/>
              <a:t>    </a:t>
            </a:r>
          </a:p>
          <a:p>
            <a:pPr marL="342900" indent="-342900"/>
            <a:r>
              <a:rPr lang="en-US" sz="2800"/>
              <a:t>    2,125 – 1,000</a:t>
            </a:r>
          </a:p>
          <a:p>
            <a:pPr marL="342900" indent="-342900"/>
            <a:r>
              <a:rPr lang="en-US" sz="2800"/>
              <a:t>= $</a:t>
            </a:r>
            <a:r>
              <a:rPr lang="en-US" sz="2800" u="sng"/>
              <a:t>4,500</a:t>
            </a:r>
            <a:r>
              <a:rPr lang="en-US" sz="2800"/>
              <a:t> </a:t>
            </a:r>
          </a:p>
          <a:p>
            <a:pPr marL="342900" indent="-342900"/>
            <a:r>
              <a:rPr lang="en-US" sz="2800"/>
              <a:t>     1,125</a:t>
            </a:r>
          </a:p>
          <a:p>
            <a:pPr marL="342900" indent="-342900"/>
            <a:r>
              <a:rPr lang="en-US" sz="2800"/>
              <a:t>= $4/unit</a:t>
            </a: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mtClean="0"/>
              <a:t>High-Low Method</a:t>
            </a:r>
          </a:p>
        </p:txBody>
      </p:sp>
      <p:sp>
        <p:nvSpPr>
          <p:cNvPr id="19460" name="Text Box 4"/>
          <p:cNvSpPr txBox="1">
            <a:spLocks noChangeArrowheads="1"/>
          </p:cNvSpPr>
          <p:nvPr/>
        </p:nvSpPr>
        <p:spPr bwMode="auto">
          <a:xfrm>
            <a:off x="381000" y="1143000"/>
            <a:ext cx="845820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20000"/>
              </a:spcBef>
              <a:buClr>
                <a:schemeClr val="accent1"/>
              </a:buClr>
              <a:buSzPct val="65000"/>
              <a:buFont typeface="Wingdings" pitchFamily="2" charset="2"/>
              <a:buNone/>
            </a:pPr>
            <a:r>
              <a:rPr lang="en-CA" sz="2800" b="1" u="sng">
                <a:solidFill>
                  <a:schemeClr val="tx2"/>
                </a:solidFill>
              </a:rPr>
              <a:t>Step #2:</a:t>
            </a:r>
            <a:r>
              <a:rPr lang="en-CA" sz="2800" b="1">
                <a:solidFill>
                  <a:schemeClr val="tx2"/>
                </a:solidFill>
              </a:rPr>
              <a:t> Calculate Fixed Cost: Substitute Variable Cost per unit back into the formula at the highest or lowest point.</a:t>
            </a:r>
          </a:p>
          <a:p>
            <a:endParaRPr lang="en-US" sz="2800"/>
          </a:p>
          <a:p>
            <a:r>
              <a:rPr lang="en-US" sz="2800" b="1">
                <a:solidFill>
                  <a:schemeClr val="accent1"/>
                </a:solidFill>
              </a:rPr>
              <a:t>Total Cost </a:t>
            </a:r>
            <a:r>
              <a:rPr lang="en-US" sz="2800"/>
              <a:t>= </a:t>
            </a:r>
            <a:r>
              <a:rPr lang="en-US" b="1" i="1">
                <a:solidFill>
                  <a:schemeClr val="tx2"/>
                </a:solidFill>
              </a:rPr>
              <a:t> </a:t>
            </a:r>
            <a:r>
              <a:rPr lang="en-US" sz="2800" b="1" i="1">
                <a:solidFill>
                  <a:schemeClr val="tx2"/>
                </a:solidFill>
              </a:rPr>
              <a:t>(Variable cost per unit × # of units)</a:t>
            </a:r>
          </a:p>
          <a:p>
            <a:r>
              <a:rPr lang="en-US" sz="2800" b="1" i="1">
                <a:solidFill>
                  <a:schemeClr val="tx2"/>
                </a:solidFill>
              </a:rPr>
              <a:t>				 + Fixed cost</a:t>
            </a:r>
          </a:p>
          <a:p>
            <a:endParaRPr lang="en-US" sz="2800" i="1"/>
          </a:p>
          <a:p>
            <a:r>
              <a:rPr lang="en-US" sz="2800" b="1">
                <a:solidFill>
                  <a:schemeClr val="accent1"/>
                </a:solidFill>
              </a:rPr>
              <a:t>12,000</a:t>
            </a:r>
            <a:r>
              <a:rPr lang="en-US" sz="2800"/>
              <a:t>  = (4 ×1,000) + </a:t>
            </a:r>
            <a:r>
              <a:rPr lang="en-US" sz="2800" b="1">
                <a:solidFill>
                  <a:schemeClr val="tx2"/>
                </a:solidFill>
              </a:rPr>
              <a:t>Fixed Cost</a:t>
            </a:r>
          </a:p>
          <a:p>
            <a:r>
              <a:rPr lang="en-US" sz="2800" b="1">
                <a:solidFill>
                  <a:schemeClr val="tx2"/>
                </a:solidFill>
              </a:rPr>
              <a:t>Fixed Cost</a:t>
            </a:r>
            <a:r>
              <a:rPr lang="en-US" sz="2800"/>
              <a:t> = 8,000</a:t>
            </a:r>
          </a:p>
          <a:p>
            <a:r>
              <a:rPr lang="en-US"/>
              <a:t> </a:t>
            </a: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en-US" smtClean="0"/>
              <a:t>High Low Method</a:t>
            </a:r>
          </a:p>
        </p:txBody>
      </p:sp>
      <p:sp>
        <p:nvSpPr>
          <p:cNvPr id="165891" name="Rectangle 3"/>
          <p:cNvSpPr>
            <a:spLocks noGrp="1" noChangeArrowheads="1"/>
          </p:cNvSpPr>
          <p:nvPr>
            <p:ph type="body" idx="1"/>
          </p:nvPr>
        </p:nvSpPr>
        <p:spPr>
          <a:xfrm>
            <a:off x="457200" y="1219200"/>
            <a:ext cx="8229600" cy="4911725"/>
          </a:xfrm>
        </p:spPr>
        <p:txBody>
          <a:bodyPr/>
          <a:lstStyle/>
          <a:p>
            <a:r>
              <a:rPr lang="en-US" smtClean="0"/>
              <a:t>The formula for this mixed cost is</a:t>
            </a:r>
          </a:p>
          <a:p>
            <a:endParaRPr lang="en-US" smtClean="0"/>
          </a:p>
          <a:p>
            <a:pPr>
              <a:buFont typeface="Wingdings" pitchFamily="2" charset="2"/>
              <a:buNone/>
            </a:pPr>
            <a:r>
              <a:rPr lang="en-US" smtClean="0"/>
              <a:t>Y = 4x + $8,000</a:t>
            </a:r>
          </a:p>
        </p:txBody>
      </p:sp>
      <p:sp>
        <p:nvSpPr>
          <p:cNvPr id="165892" name="Text Box 5"/>
          <p:cNvSpPr txBox="1">
            <a:spLocks noChangeArrowheads="1"/>
          </p:cNvSpPr>
          <p:nvPr/>
        </p:nvSpPr>
        <p:spPr bwMode="auto">
          <a:xfrm>
            <a:off x="3733800" y="3505200"/>
            <a:ext cx="2590800" cy="466725"/>
          </a:xfrm>
          <a:prstGeom prst="rect">
            <a:avLst/>
          </a:prstGeom>
          <a:solidFill>
            <a:schemeClr val="accent1">
              <a:alpha val="72156"/>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Fixed Cost</a:t>
            </a:r>
          </a:p>
        </p:txBody>
      </p:sp>
      <p:sp>
        <p:nvSpPr>
          <p:cNvPr id="165893" name="Text Box 6"/>
          <p:cNvSpPr txBox="1">
            <a:spLocks noChangeArrowheads="1"/>
          </p:cNvSpPr>
          <p:nvPr/>
        </p:nvSpPr>
        <p:spPr bwMode="auto">
          <a:xfrm>
            <a:off x="304800" y="3581400"/>
            <a:ext cx="2014538" cy="466725"/>
          </a:xfrm>
          <a:prstGeom prst="rect">
            <a:avLst/>
          </a:prstGeom>
          <a:solidFill>
            <a:schemeClr val="accent1">
              <a:alpha val="70979"/>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Variable cost</a:t>
            </a:r>
          </a:p>
        </p:txBody>
      </p:sp>
      <p:sp>
        <p:nvSpPr>
          <p:cNvPr id="165894" name="Line 7"/>
          <p:cNvSpPr>
            <a:spLocks noChangeShapeType="1"/>
          </p:cNvSpPr>
          <p:nvPr/>
        </p:nvSpPr>
        <p:spPr bwMode="auto">
          <a:xfrm flipH="1" flipV="1">
            <a:off x="3200400" y="2743200"/>
            <a:ext cx="16002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65895" name="Line 8"/>
          <p:cNvSpPr>
            <a:spLocks noChangeShapeType="1"/>
          </p:cNvSpPr>
          <p:nvPr/>
        </p:nvSpPr>
        <p:spPr bwMode="auto">
          <a:xfrm flipV="1">
            <a:off x="1371600" y="2895600"/>
            <a:ext cx="762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429" t="32825" r="2062" b="27371"/>
          <a:stretch/>
        </p:blipFill>
        <p:spPr>
          <a:xfrm>
            <a:off x="130628" y="533400"/>
            <a:ext cx="8824685" cy="4876800"/>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5080" t="22800" r="2540" b="18525"/>
          <a:stretch/>
        </p:blipFill>
        <p:spPr>
          <a:xfrm>
            <a:off x="464456" y="457200"/>
            <a:ext cx="8447315" cy="5486399"/>
          </a:xfrm>
          <a:prstGeom prst="rect">
            <a:avLst/>
          </a:prstGeom>
        </p:spPr>
      </p:pic>
    </p:spTree>
    <p:extLst>
      <p:ext uri="{BB962C8B-B14F-4D97-AF65-F5344CB8AC3E}">
        <p14:creationId xmlns:p14="http://schemas.microsoft.com/office/powerpoint/2010/main" val="295729893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8730" t="9532" r="19842" b="9975"/>
          <a:stretch/>
        </p:blipFill>
        <p:spPr>
          <a:xfrm>
            <a:off x="431879" y="152400"/>
            <a:ext cx="8407321" cy="6400800"/>
          </a:xfrm>
          <a:prstGeom prst="rect">
            <a:avLst/>
          </a:prstGeom>
        </p:spPr>
      </p:pic>
    </p:spTree>
    <p:extLst>
      <p:ext uri="{BB962C8B-B14F-4D97-AF65-F5344CB8AC3E}">
        <p14:creationId xmlns:p14="http://schemas.microsoft.com/office/powerpoint/2010/main" val="397488522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mtClean="0"/>
              <a:t>Cost-Volume-Profit Analysis</a:t>
            </a:r>
          </a:p>
        </p:txBody>
      </p:sp>
      <p:sp>
        <p:nvSpPr>
          <p:cNvPr id="323587" name="Rectangle 3"/>
          <p:cNvSpPr>
            <a:spLocks noGrp="1" noChangeArrowheads="1"/>
          </p:cNvSpPr>
          <p:nvPr>
            <p:ph idx="1"/>
          </p:nvPr>
        </p:nvSpPr>
        <p:spPr>
          <a:xfrm>
            <a:off x="457200" y="1143000"/>
            <a:ext cx="8305800" cy="4876800"/>
          </a:xfrm>
        </p:spPr>
        <p:txBody>
          <a:bodyPr>
            <a:normAutofit/>
          </a:bodyPr>
          <a:lstStyle/>
          <a:p>
            <a:pPr>
              <a:defRPr/>
            </a:pPr>
            <a:r>
              <a:rPr lang="en-US" sz="2800" dirty="0" smtClean="0">
                <a:ea typeface="ＭＳ Ｐゴシック" pitchFamily="1" charset="-128"/>
              </a:rPr>
              <a:t>The systematic examination of the relationships among selling prices, sales and production volume, costs, expenses, and profits. </a:t>
            </a:r>
          </a:p>
          <a:p>
            <a:pPr>
              <a:defRPr/>
            </a:pPr>
            <a:r>
              <a:rPr lang="en-US" sz="2800" dirty="0" smtClean="0">
                <a:ea typeface="ＭＳ Ｐゴシック" pitchFamily="1" charset="-128"/>
              </a:rPr>
              <a:t>Provides management with useful information for decision making:</a:t>
            </a:r>
          </a:p>
          <a:p>
            <a:pPr lvl="1">
              <a:defRPr/>
            </a:pPr>
            <a:r>
              <a:rPr lang="en-US" sz="2400" dirty="0" smtClean="0">
                <a:ea typeface="ＭＳ Ｐゴシック" pitchFamily="1" charset="-128"/>
              </a:rPr>
              <a:t>Setting selling prices</a:t>
            </a:r>
          </a:p>
          <a:p>
            <a:pPr lvl="1">
              <a:defRPr/>
            </a:pPr>
            <a:r>
              <a:rPr lang="en-US" sz="2400" dirty="0" smtClean="0">
                <a:ea typeface="ＭＳ Ｐゴシック" pitchFamily="1" charset="-128"/>
              </a:rPr>
              <a:t>Selecting product mix</a:t>
            </a:r>
          </a:p>
          <a:p>
            <a:pPr lvl="1">
              <a:defRPr/>
            </a:pPr>
            <a:r>
              <a:rPr lang="en-US" sz="2400" dirty="0" smtClean="0">
                <a:ea typeface="ＭＳ Ｐゴシック" pitchFamily="1" charset="-128"/>
              </a:rPr>
              <a:t>Choosing marketing </a:t>
            </a:r>
            <a:br>
              <a:rPr lang="en-US" sz="2400" dirty="0" smtClean="0">
                <a:ea typeface="ＭＳ Ｐゴシック" pitchFamily="1" charset="-128"/>
              </a:rPr>
            </a:br>
            <a:r>
              <a:rPr lang="en-US" sz="2400" dirty="0" smtClean="0">
                <a:ea typeface="ＭＳ Ｐゴシック" pitchFamily="1" charset="-128"/>
              </a:rPr>
              <a:t>strategies</a:t>
            </a:r>
          </a:p>
          <a:p>
            <a:pPr lvl="1">
              <a:defRPr/>
            </a:pPr>
            <a:r>
              <a:rPr lang="en-US" sz="2400" dirty="0" smtClean="0">
                <a:ea typeface="ＭＳ Ｐゴシック" pitchFamily="1" charset="-128"/>
              </a:rPr>
              <a:t>Analyzing the effects of </a:t>
            </a:r>
            <a:br>
              <a:rPr lang="en-US" sz="2400" dirty="0" smtClean="0">
                <a:ea typeface="ＭＳ Ｐゴシック" pitchFamily="1" charset="-128"/>
              </a:rPr>
            </a:br>
            <a:r>
              <a:rPr lang="en-US" sz="2400" dirty="0" smtClean="0">
                <a:ea typeface="ＭＳ Ｐゴシック" pitchFamily="1" charset="-128"/>
              </a:rPr>
              <a:t>cost changes on profit</a:t>
            </a:r>
          </a:p>
        </p:txBody>
      </p:sp>
      <p:grpSp>
        <p:nvGrpSpPr>
          <p:cNvPr id="20484" name="Group 13"/>
          <p:cNvGrpSpPr>
            <a:grpSpLocks/>
          </p:cNvGrpSpPr>
          <p:nvPr/>
        </p:nvGrpSpPr>
        <p:grpSpPr bwMode="auto">
          <a:xfrm>
            <a:off x="4800600" y="3505200"/>
            <a:ext cx="4343400" cy="2395538"/>
            <a:chOff x="1296" y="2496"/>
            <a:chExt cx="2736" cy="1509"/>
          </a:xfrm>
        </p:grpSpPr>
        <p:cxnSp>
          <p:nvCxnSpPr>
            <p:cNvPr id="20485" name="Straight Connector 8"/>
            <p:cNvCxnSpPr>
              <a:cxnSpLocks noChangeShapeType="1"/>
            </p:cNvCxnSpPr>
            <p:nvPr/>
          </p:nvCxnSpPr>
          <p:spPr bwMode="auto">
            <a:xfrm rot="5400000">
              <a:off x="1104" y="3120"/>
              <a:ext cx="1248" cy="0"/>
            </a:xfrm>
            <a:prstGeom prst="line">
              <a:avLst/>
            </a:prstGeom>
            <a:noFill/>
            <a:ln w="38100" algn="ctr">
              <a:solidFill>
                <a:schemeClr val="tx1"/>
              </a:solidFill>
              <a:round/>
              <a:headEnd/>
              <a:tailEnd/>
            </a:ln>
            <a:extLst>
              <a:ext uri="{909E8E84-426E-40DD-AFC4-6F175D3DCCD1}">
                <a14:hiddenFill xmlns:a14="http://schemas.microsoft.com/office/drawing/2010/main">
                  <a:noFill/>
                </a14:hiddenFill>
              </a:ext>
            </a:extLst>
          </p:spPr>
        </p:cxnSp>
        <p:cxnSp>
          <p:nvCxnSpPr>
            <p:cNvPr id="20486" name="Straight Connector 9"/>
            <p:cNvCxnSpPr>
              <a:cxnSpLocks noChangeShapeType="1"/>
            </p:cNvCxnSpPr>
            <p:nvPr/>
          </p:nvCxnSpPr>
          <p:spPr bwMode="auto">
            <a:xfrm rot="10800000">
              <a:off x="1728" y="3744"/>
              <a:ext cx="1536" cy="0"/>
            </a:xfrm>
            <a:prstGeom prst="line">
              <a:avLst/>
            </a:prstGeom>
            <a:noFill/>
            <a:ln w="38100" algn="ctr">
              <a:solidFill>
                <a:schemeClr val="tx1"/>
              </a:solidFill>
              <a:round/>
              <a:headEnd/>
              <a:tailEnd/>
            </a:ln>
            <a:extLst>
              <a:ext uri="{909E8E84-426E-40DD-AFC4-6F175D3DCCD1}">
                <a14:hiddenFill xmlns:a14="http://schemas.microsoft.com/office/drawing/2010/main">
                  <a:noFill/>
                </a14:hiddenFill>
              </a:ext>
            </a:extLst>
          </p:spPr>
        </p:cxnSp>
        <p:cxnSp>
          <p:nvCxnSpPr>
            <p:cNvPr id="20487" name="Straight Connector 11"/>
            <p:cNvCxnSpPr>
              <a:cxnSpLocks noChangeShapeType="1"/>
            </p:cNvCxnSpPr>
            <p:nvPr/>
          </p:nvCxnSpPr>
          <p:spPr bwMode="auto">
            <a:xfrm rot="5400000">
              <a:off x="1608" y="2760"/>
              <a:ext cx="1104" cy="864"/>
            </a:xfrm>
            <a:prstGeom prst="line">
              <a:avLst/>
            </a:prstGeom>
            <a:noFill/>
            <a:ln w="38100" algn="ctr">
              <a:solidFill>
                <a:srgbClr val="00B050"/>
              </a:solidFill>
              <a:round/>
              <a:headEnd/>
              <a:tailEnd/>
            </a:ln>
            <a:extLst>
              <a:ext uri="{909E8E84-426E-40DD-AFC4-6F175D3DCCD1}">
                <a14:hiddenFill xmlns:a14="http://schemas.microsoft.com/office/drawing/2010/main">
                  <a:noFill/>
                </a14:hiddenFill>
              </a:ext>
            </a:extLst>
          </p:spPr>
        </p:cxnSp>
        <p:cxnSp>
          <p:nvCxnSpPr>
            <p:cNvPr id="20488" name="Straight Connector 13"/>
            <p:cNvCxnSpPr>
              <a:cxnSpLocks noChangeShapeType="1"/>
            </p:cNvCxnSpPr>
            <p:nvPr/>
          </p:nvCxnSpPr>
          <p:spPr bwMode="auto">
            <a:xfrm rot="10800000" flipV="1">
              <a:off x="1728" y="2976"/>
              <a:ext cx="1296" cy="432"/>
            </a:xfrm>
            <a:prstGeom prst="line">
              <a:avLst/>
            </a:prstGeom>
            <a:noFill/>
            <a:ln w="38100" algn="ctr">
              <a:solidFill>
                <a:srgbClr val="990000"/>
              </a:solidFill>
              <a:round/>
              <a:headEnd/>
              <a:tailEnd/>
            </a:ln>
            <a:extLst>
              <a:ext uri="{909E8E84-426E-40DD-AFC4-6F175D3DCCD1}">
                <a14:hiddenFill xmlns:a14="http://schemas.microsoft.com/office/drawing/2010/main">
                  <a:noFill/>
                </a14:hiddenFill>
              </a:ext>
            </a:extLst>
          </p:spPr>
        </p:cxnSp>
        <p:sp>
          <p:nvSpPr>
            <p:cNvPr id="20489" name="TextBox 17"/>
            <p:cNvSpPr txBox="1">
              <a:spLocks noChangeArrowheads="1"/>
            </p:cNvSpPr>
            <p:nvPr/>
          </p:nvSpPr>
          <p:spPr bwMode="auto">
            <a:xfrm>
              <a:off x="2640" y="2544"/>
              <a:ext cx="9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Sales</a:t>
              </a:r>
            </a:p>
          </p:txBody>
        </p:sp>
        <p:sp>
          <p:nvSpPr>
            <p:cNvPr id="20490" name="TextBox 18"/>
            <p:cNvSpPr txBox="1">
              <a:spLocks noChangeArrowheads="1"/>
            </p:cNvSpPr>
            <p:nvPr/>
          </p:nvSpPr>
          <p:spPr bwMode="auto">
            <a:xfrm>
              <a:off x="3072" y="2832"/>
              <a:ext cx="9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Total Costs</a:t>
              </a:r>
            </a:p>
          </p:txBody>
        </p:sp>
        <p:sp>
          <p:nvSpPr>
            <p:cNvPr id="20491" name="TextBox 19"/>
            <p:cNvSpPr txBox="1">
              <a:spLocks noChangeArrowheads="1"/>
            </p:cNvSpPr>
            <p:nvPr/>
          </p:nvSpPr>
          <p:spPr bwMode="auto">
            <a:xfrm>
              <a:off x="1296" y="2544"/>
              <a:ext cx="38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a:t>
              </a:r>
            </a:p>
          </p:txBody>
        </p:sp>
        <p:sp>
          <p:nvSpPr>
            <p:cNvPr id="20492" name="TextBox 20"/>
            <p:cNvSpPr txBox="1">
              <a:spLocks noChangeArrowheads="1"/>
            </p:cNvSpPr>
            <p:nvPr/>
          </p:nvSpPr>
          <p:spPr bwMode="auto">
            <a:xfrm>
              <a:off x="2928" y="3792"/>
              <a:ext cx="52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units</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mtClean="0"/>
              <a:t>Contribution Margin</a:t>
            </a:r>
          </a:p>
        </p:txBody>
      </p:sp>
      <p:sp>
        <p:nvSpPr>
          <p:cNvPr id="21507" name="Rectangle 3"/>
          <p:cNvSpPr>
            <a:spLocks noGrp="1" noChangeArrowheads="1"/>
          </p:cNvSpPr>
          <p:nvPr>
            <p:ph type="body" sz="half" idx="1"/>
          </p:nvPr>
        </p:nvSpPr>
        <p:spPr>
          <a:xfrm>
            <a:off x="1447800" y="1600200"/>
            <a:ext cx="6230938" cy="957263"/>
          </a:xfrm>
        </p:spPr>
        <p:txBody>
          <a:bodyPr/>
          <a:lstStyle/>
          <a:p>
            <a:pPr>
              <a:lnSpc>
                <a:spcPct val="90000"/>
              </a:lnSpc>
              <a:buFont typeface="Wingdings" pitchFamily="2" charset="2"/>
              <a:buNone/>
            </a:pPr>
            <a:r>
              <a:rPr lang="en-US" sz="4000" b="1" smtClean="0"/>
              <a:t>= Sales – Variable Costs</a:t>
            </a:r>
          </a:p>
        </p:txBody>
      </p:sp>
      <p:sp>
        <p:nvSpPr>
          <p:cNvPr id="21508" name="Text Box 4"/>
          <p:cNvSpPr txBox="1">
            <a:spLocks noChangeArrowheads="1"/>
          </p:cNvSpPr>
          <p:nvPr/>
        </p:nvSpPr>
        <p:spPr bwMode="auto">
          <a:xfrm>
            <a:off x="1066800" y="3124200"/>
            <a:ext cx="5867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buClr>
                <a:srgbClr val="A50021"/>
              </a:buClr>
              <a:buSzPct val="75000"/>
              <a:buFont typeface="Wingdings" pitchFamily="2" charset="2"/>
              <a:buNone/>
            </a:pPr>
            <a:endParaRPr lang="en-US" sz="3200">
              <a:latin typeface="Times New Roman" pitchFamily="18" charset="0"/>
            </a:endParaRPr>
          </a:p>
        </p:txBody>
      </p:sp>
      <p:graphicFrame>
        <p:nvGraphicFramePr>
          <p:cNvPr id="222259" name="Group 51"/>
          <p:cNvGraphicFramePr>
            <a:graphicFrameLocks noGrp="1"/>
          </p:cNvGraphicFramePr>
          <p:nvPr>
            <p:ph sz="half" idx="2"/>
          </p:nvPr>
        </p:nvGraphicFramePr>
        <p:xfrm>
          <a:off x="779463" y="2894013"/>
          <a:ext cx="7585075" cy="2349500"/>
        </p:xfrm>
        <a:graphic>
          <a:graphicData uri="http://schemas.openxmlformats.org/drawingml/2006/table">
            <a:tbl>
              <a:tblPr/>
              <a:tblGrid>
                <a:gridCol w="4357687"/>
                <a:gridCol w="1612900"/>
                <a:gridCol w="1614488"/>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dirty="0" smtClean="0">
                        <a:ln>
                          <a:noFill/>
                        </a:ln>
                        <a:solidFill>
                          <a:schemeClr val="tx1"/>
                        </a:solidFill>
                        <a:effectLst/>
                        <a:latin typeface="Arial" charset="0"/>
                        <a:cs typeface="Arial"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Total</a:t>
                      </a:r>
                    </a:p>
                  </a:txBody>
                  <a:tcPr horzOverflow="overflow">
                    <a:lnL>
                      <a:noFill/>
                    </a:lnL>
                    <a:lnR>
                      <a:noFill/>
                    </a:lnR>
                    <a:lnT cap="fla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Per Unit</a:t>
                      </a:r>
                    </a:p>
                  </a:txBody>
                  <a:tcPr horzOverflow="overflow">
                    <a:lnL>
                      <a:noFill/>
                    </a:lnL>
                    <a:lnR cap="flat">
                      <a:noFill/>
                    </a:lnR>
                    <a:lnT cap="fla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Sales (2,000 units)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$100,000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$50</a:t>
                      </a:r>
                    </a:p>
                  </a:txBody>
                  <a:tcPr horzOverflow="overflow">
                    <a:lnL>
                      <a:noFill/>
                    </a:lnL>
                    <a:lnR cap="flat">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Variable Costs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dirty="0" smtClean="0">
                          <a:ln>
                            <a:noFill/>
                          </a:ln>
                          <a:solidFill>
                            <a:schemeClr val="tx1"/>
                          </a:solidFill>
                          <a:effectLst/>
                          <a:latin typeface="Arial" charset="0"/>
                          <a:cs typeface="Arial" charset="0"/>
                        </a:rPr>
                        <a:t>   60,000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dirty="0" smtClean="0">
                          <a:ln>
                            <a:noFill/>
                          </a:ln>
                          <a:solidFill>
                            <a:schemeClr val="tx1"/>
                          </a:solidFill>
                          <a:effectLst/>
                          <a:latin typeface="Arial" charset="0"/>
                          <a:cs typeface="Arial" charset="0"/>
                        </a:rPr>
                        <a:t>30</a:t>
                      </a:r>
                    </a:p>
                  </a:txBody>
                  <a:tcPr horzOverflow="overflow">
                    <a:lnL>
                      <a:noFill/>
                    </a:lnL>
                    <a:lnR cap="flat">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$40,000</a:t>
                      </a:r>
                    </a:p>
                  </a:txBody>
                  <a:tcPr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20</a:t>
                      </a:r>
                    </a:p>
                  </a:txBody>
                  <a:tcPr horzOverflow="overflow">
                    <a:lnL>
                      <a:noFill/>
                    </a:lnL>
                    <a:lnR cap="flat">
                      <a:noFill/>
                    </a:lnR>
                    <a:lnT>
                      <a:noFill/>
                    </a:lnT>
                    <a:lnB cap="flat">
                      <a:noFill/>
                    </a:lnB>
                    <a:lnTlToBr>
                      <a:noFill/>
                    </a:lnTlToBr>
                    <a:lnBlToTr>
                      <a:noFill/>
                    </a:lnBlToTr>
                    <a:noFill/>
                  </a:tcPr>
                </a:tc>
              </a:tr>
            </a:tbl>
          </a:graphicData>
        </a:graphic>
      </p:graphicFrame>
      <p:sp>
        <p:nvSpPr>
          <p:cNvPr id="222260" name="Text Box 52"/>
          <p:cNvSpPr txBox="1">
            <a:spLocks noChangeArrowheads="1"/>
          </p:cNvSpPr>
          <p:nvPr/>
        </p:nvSpPr>
        <p:spPr bwMode="auto">
          <a:xfrm>
            <a:off x="4419600" y="5105400"/>
            <a:ext cx="4419600" cy="830263"/>
          </a:xfrm>
          <a:prstGeom prst="rect">
            <a:avLst/>
          </a:prstGeom>
          <a:solidFill>
            <a:schemeClr val="accent1">
              <a:alpha val="85097"/>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Contribution Margin Ratio </a:t>
            </a:r>
          </a:p>
          <a:p>
            <a:r>
              <a:rPr lang="en-US"/>
              <a:t>= $20/$50 or 40%</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22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2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6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457200" y="277813"/>
            <a:ext cx="8534400" cy="1139825"/>
          </a:xfrm>
          <a:noFill/>
        </p:spPr>
        <p:txBody>
          <a:bodyPr lIns="90488" tIns="44450" rIns="90488" bIns="44450" anchor="ctr"/>
          <a:lstStyle/>
          <a:p>
            <a:r>
              <a:rPr lang="en-US" smtClean="0"/>
              <a:t>The Contribution Format Income Stmt.</a:t>
            </a:r>
          </a:p>
        </p:txBody>
      </p:sp>
      <p:graphicFrame>
        <p:nvGraphicFramePr>
          <p:cNvPr id="1026" name="Object 2"/>
          <p:cNvGraphicFramePr>
            <a:graphicFrameLocks/>
          </p:cNvGraphicFramePr>
          <p:nvPr/>
        </p:nvGraphicFramePr>
        <p:xfrm>
          <a:off x="304800" y="1358900"/>
          <a:ext cx="8524875" cy="3065463"/>
        </p:xfrm>
        <a:graphic>
          <a:graphicData uri="http://schemas.openxmlformats.org/presentationml/2006/ole">
            <mc:AlternateContent xmlns:mc="http://schemas.openxmlformats.org/markup-compatibility/2006">
              <mc:Choice xmlns:v="urn:schemas-microsoft-com:vml" Requires="v">
                <p:oleObj spid="_x0000_s1053" name="Worksheet" r:id="rId4" imgW="3228975" imgH="1152525" progId="Excel.Sheet.8">
                  <p:embed/>
                </p:oleObj>
              </mc:Choice>
              <mc:Fallback>
                <p:oleObj name="Worksheet" r:id="rId4" imgW="3228975" imgH="1152525"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1358900"/>
                        <a:ext cx="8524875" cy="3065463"/>
                      </a:xfrm>
                      <a:prstGeom prst="rect">
                        <a:avLst/>
                      </a:prstGeom>
                      <a:noFill/>
                      <a:ln w="12700">
                        <a:solidFill>
                          <a:schemeClr val="tx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tx1"/>
                            </a:solidFill>
                          </a14:hiddenFill>
                        </a:ext>
                      </a:extLst>
                    </p:spPr>
                  </p:pic>
                </p:oleObj>
              </mc:Fallback>
            </mc:AlternateContent>
          </a:graphicData>
        </a:graphic>
      </p:graphicFrame>
      <p:grpSp>
        <p:nvGrpSpPr>
          <p:cNvPr id="1028" name="Group 4"/>
          <p:cNvGrpSpPr>
            <a:grpSpLocks/>
          </p:cNvGrpSpPr>
          <p:nvPr/>
        </p:nvGrpSpPr>
        <p:grpSpPr bwMode="auto">
          <a:xfrm>
            <a:off x="403225" y="3200400"/>
            <a:ext cx="7773988" cy="3135313"/>
            <a:chOff x="384" y="2016"/>
            <a:chExt cx="4897" cy="1975"/>
          </a:xfrm>
        </p:grpSpPr>
        <p:sp>
          <p:nvSpPr>
            <p:cNvPr id="388101" name="Line 5"/>
            <p:cNvSpPr>
              <a:spLocks noChangeShapeType="1"/>
            </p:cNvSpPr>
            <p:nvPr/>
          </p:nvSpPr>
          <p:spPr bwMode="auto">
            <a:xfrm flipV="1">
              <a:off x="2688" y="2016"/>
              <a:ext cx="1008" cy="1296"/>
            </a:xfrm>
            <a:prstGeom prst="line">
              <a:avLst/>
            </a:prstGeom>
            <a:noFill/>
            <a:ln w="38100">
              <a:solidFill>
                <a:srgbClr val="FF0000"/>
              </a:solidFill>
              <a:round/>
              <a:headEnd/>
              <a:tailEnd type="triangle" w="med" len="med"/>
            </a:ln>
            <a:effectLst>
              <a:outerShdw dist="35921" dir="2700000" algn="ctr" rotWithShape="0">
                <a:schemeClr val="bg2"/>
              </a:outerShdw>
            </a:effectLst>
          </p:spPr>
          <p:txBody>
            <a:bodyPr wrap="none" anchor="ctr"/>
            <a:lstStyle/>
            <a:p>
              <a:pPr>
                <a:defRPr/>
              </a:pPr>
              <a:endParaRPr lang="en-US"/>
            </a:p>
          </p:txBody>
        </p:sp>
        <p:sp>
          <p:nvSpPr>
            <p:cNvPr id="388102" name="Rectangle 6"/>
            <p:cNvSpPr>
              <a:spLocks noChangeArrowheads="1"/>
            </p:cNvSpPr>
            <p:nvPr/>
          </p:nvSpPr>
          <p:spPr bwMode="auto">
            <a:xfrm>
              <a:off x="384" y="3120"/>
              <a:ext cx="4897" cy="871"/>
            </a:xfrm>
            <a:prstGeom prst="rect">
              <a:avLst/>
            </a:prstGeom>
            <a:solidFill>
              <a:srgbClr val="CCECFF"/>
            </a:solidFill>
            <a:ln w="12700">
              <a:solidFill>
                <a:schemeClr val="tx1"/>
              </a:solidFill>
              <a:miter lim="800000"/>
              <a:headEnd/>
              <a:tailEnd/>
            </a:ln>
            <a:effectLst>
              <a:outerShdw dist="53882" dir="2700000" algn="ctr" rotWithShape="0">
                <a:schemeClr val="bg2"/>
              </a:outerShdw>
            </a:effectLst>
          </p:spPr>
          <p:txBody>
            <a:bodyPr lIns="90488" tIns="44450" rIns="90488" bIns="44450">
              <a:spAutoFit/>
            </a:bodyPr>
            <a:lstStyle/>
            <a:p>
              <a:pPr algn="ctr">
                <a:defRPr/>
              </a:pPr>
              <a:r>
                <a:rPr lang="en-US" sz="2800">
                  <a:solidFill>
                    <a:schemeClr val="tx2"/>
                  </a:solidFill>
                  <a:effectLst>
                    <a:outerShdw blurRad="38100" dist="38100" dir="2700000" algn="tl">
                      <a:srgbClr val="000000"/>
                    </a:outerShdw>
                  </a:effectLst>
                </a:rPr>
                <a:t>The contribution margin format emphasizes cost behaviour.  Contribution margin covers fixed costs and provides for income.</a:t>
              </a:r>
            </a:p>
          </p:txBody>
        </p:sp>
      </p:grpSp>
    </p:spTree>
  </p:cSld>
  <p:clrMapOvr>
    <a:masterClrMapping/>
  </p:clrMapOvr>
  <p:transition>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4000" smtClean="0"/>
              <a:t>Contribution Margin Ratio</a:t>
            </a:r>
          </a:p>
        </p:txBody>
      </p:sp>
      <p:sp>
        <p:nvSpPr>
          <p:cNvPr id="23555" name="Rectangle 4"/>
          <p:cNvSpPr>
            <a:spLocks noChangeArrowheads="1"/>
          </p:cNvSpPr>
          <p:nvPr/>
        </p:nvSpPr>
        <p:spPr bwMode="auto">
          <a:xfrm>
            <a:off x="609600" y="1371600"/>
            <a:ext cx="7772400" cy="2286000"/>
          </a:xfrm>
          <a:prstGeom prst="rect">
            <a:avLst/>
          </a:prstGeom>
          <a:noFill/>
          <a:ln w="9525" algn="ctr">
            <a:noFill/>
            <a:miter lim="800000"/>
            <a:headEnd/>
            <a:tailEnd/>
          </a:ln>
          <a:effectLst/>
        </p:spPr>
        <p:txBody>
          <a:bodyPr/>
          <a:lstStyle/>
          <a:p>
            <a:pPr marL="342900" indent="-342900" eaLnBrk="1" hangingPunct="1">
              <a:spcBef>
                <a:spcPct val="20000"/>
              </a:spcBef>
              <a:buFontTx/>
              <a:buChar char="•"/>
              <a:defRPr/>
            </a:pPr>
            <a:r>
              <a:rPr lang="en-US" sz="2800" dirty="0">
                <a:latin typeface="+mn-lt"/>
              </a:rPr>
              <a:t>An $80,000 increase in sales would increase contribution margin by 40% of $80,000- that’s $32,000.</a:t>
            </a:r>
          </a:p>
          <a:p>
            <a:pPr marL="342900" indent="-342900" eaLnBrk="1" hangingPunct="1">
              <a:spcBef>
                <a:spcPct val="20000"/>
              </a:spcBef>
              <a:buFontTx/>
              <a:buChar char="•"/>
              <a:defRPr/>
            </a:pPr>
            <a:r>
              <a:rPr lang="en-US" sz="2800" dirty="0">
                <a:latin typeface="+mn-lt"/>
              </a:rPr>
              <a:t>Operating Income would also increase by $32,000 because fixed costs stay fixed!</a:t>
            </a:r>
          </a:p>
        </p:txBody>
      </p:sp>
    </p:spTree>
  </p:cSld>
  <p:clrMapOvr>
    <a:masterClrMapping/>
  </p:clrMapOvr>
  <p:transition>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z="4000" smtClean="0"/>
              <a:t>Unit Contribution Margin</a:t>
            </a:r>
          </a:p>
        </p:txBody>
      </p:sp>
      <p:sp>
        <p:nvSpPr>
          <p:cNvPr id="24579" name="Rectangle 3"/>
          <p:cNvSpPr>
            <a:spLocks noGrp="1" noChangeArrowheads="1"/>
          </p:cNvSpPr>
          <p:nvPr>
            <p:ph idx="1"/>
          </p:nvPr>
        </p:nvSpPr>
        <p:spPr>
          <a:xfrm>
            <a:off x="457200" y="1600200"/>
            <a:ext cx="8229600" cy="685800"/>
          </a:xfrm>
        </p:spPr>
        <p:txBody>
          <a:bodyPr/>
          <a:lstStyle/>
          <a:p>
            <a:pPr>
              <a:buFontTx/>
              <a:buNone/>
            </a:pPr>
            <a:endParaRPr lang="en-US" smtClean="0"/>
          </a:p>
          <a:p>
            <a:pPr>
              <a:buFontTx/>
              <a:buNone/>
            </a:pPr>
            <a:endParaRPr lang="en-US" smtClean="0"/>
          </a:p>
        </p:txBody>
      </p:sp>
      <p:sp>
        <p:nvSpPr>
          <p:cNvPr id="330757" name="Text Box 5"/>
          <p:cNvSpPr txBox="1">
            <a:spLocks noChangeArrowheads="1"/>
          </p:cNvSpPr>
          <p:nvPr/>
        </p:nvSpPr>
        <p:spPr bwMode="auto">
          <a:xfrm>
            <a:off x="381000" y="1371600"/>
            <a:ext cx="76358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dirty="0"/>
              <a:t>If sales increases by </a:t>
            </a:r>
            <a:r>
              <a:rPr lang="en-US" b="1" dirty="0">
                <a:solidFill>
                  <a:schemeClr val="tx2"/>
                </a:solidFill>
              </a:rPr>
              <a:t>10,000 units</a:t>
            </a:r>
            <a:r>
              <a:rPr lang="en-US" dirty="0"/>
              <a:t>, from 2,000 units </a:t>
            </a:r>
            <a:r>
              <a:rPr lang="en-US" b="1" dirty="0">
                <a:solidFill>
                  <a:schemeClr val="tx2"/>
                </a:solidFill>
              </a:rPr>
              <a:t>to 12,000 units</a:t>
            </a:r>
            <a:r>
              <a:rPr lang="en-US" dirty="0"/>
              <a:t>:</a:t>
            </a:r>
          </a:p>
        </p:txBody>
      </p:sp>
      <p:graphicFrame>
        <p:nvGraphicFramePr>
          <p:cNvPr id="24618" name="Group 42"/>
          <p:cNvGraphicFramePr>
            <a:graphicFrameLocks noGrp="1"/>
          </p:cNvGraphicFramePr>
          <p:nvPr/>
        </p:nvGraphicFramePr>
        <p:xfrm>
          <a:off x="762000" y="2133600"/>
          <a:ext cx="8161338" cy="2426208"/>
        </p:xfrm>
        <a:graphic>
          <a:graphicData uri="http://schemas.openxmlformats.org/drawingml/2006/table">
            <a:tbl>
              <a:tblPr/>
              <a:tblGrid>
                <a:gridCol w="3932238"/>
                <a:gridCol w="2022475"/>
                <a:gridCol w="2206625"/>
              </a:tblGrid>
              <a:tr h="6096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dirty="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Before</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(2,000 units)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After </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(12,000 units)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1809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$100,000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$600,000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2254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   60,000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360,000</a:t>
                      </a:r>
                    </a:p>
                  </a:txBody>
                  <a:tcPr horzOverflow="overflow">
                    <a:lnL>
                      <a:noFill/>
                    </a:lnL>
                    <a:lnR>
                      <a:noFill/>
                    </a:lnR>
                    <a:lnT>
                      <a:noFill/>
                    </a:lnT>
                    <a:lnB>
                      <a:noFill/>
                    </a:lnB>
                    <a:lnTlToBr>
                      <a:noFill/>
                    </a:lnTlToBr>
                    <a:lnBlToTr>
                      <a:noFill/>
                    </a:lnBlToTr>
                    <a:noFill/>
                  </a:tcPr>
                </a:tc>
              </a:tr>
              <a:tr h="34766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ea typeface="ＭＳ Ｐゴシック" pitchFamily="1" charset="-128"/>
                          <a:cs typeface="Arial" charset="0"/>
                        </a:rPr>
                        <a:t>Contribution Margin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$ 40,000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$240,000</a:t>
                      </a:r>
                    </a:p>
                  </a:txBody>
                  <a:tcPr horzOverflow="overflow">
                    <a:lnL>
                      <a:noFill/>
                    </a:lnL>
                    <a:lnR>
                      <a:noFill/>
                    </a:lnR>
                    <a:lnT>
                      <a:noFill/>
                    </a:lnT>
                    <a:lnB>
                      <a:noFill/>
                    </a:lnB>
                    <a:lnTlToBr>
                      <a:noFill/>
                    </a:lnTlToBr>
                    <a:lnBlToTr>
                      <a:noFill/>
                    </a:lnBlToTr>
                    <a:noFill/>
                  </a:tcPr>
                </a:tc>
              </a:tr>
            </a:tbl>
          </a:graphicData>
        </a:graphic>
      </p:graphicFrame>
      <p:sp>
        <p:nvSpPr>
          <p:cNvPr id="24611" name="Text Box 35"/>
          <p:cNvSpPr txBox="1">
            <a:spLocks noChangeArrowheads="1"/>
          </p:cNvSpPr>
          <p:nvPr/>
        </p:nvSpPr>
        <p:spPr bwMode="auto">
          <a:xfrm>
            <a:off x="0" y="5295900"/>
            <a:ext cx="6324600" cy="15621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u="sng" dirty="0"/>
              <a:t>Total increase in </a:t>
            </a:r>
            <a:r>
              <a:rPr lang="en-US" u="sng" dirty="0" err="1"/>
              <a:t>Contrib.Margin</a:t>
            </a:r>
            <a:endParaRPr lang="en-US" u="sng" dirty="0"/>
          </a:p>
          <a:p>
            <a:r>
              <a:rPr lang="en-US" dirty="0"/>
              <a:t>Sales increased by 		</a:t>
            </a:r>
            <a:r>
              <a:rPr lang="en-US" b="1" dirty="0">
                <a:solidFill>
                  <a:schemeClr val="tx2"/>
                </a:solidFill>
              </a:rPr>
              <a:t>10,000 units</a:t>
            </a:r>
          </a:p>
          <a:p>
            <a:r>
              <a:rPr lang="en-US" dirty="0"/>
              <a:t>X unit </a:t>
            </a:r>
            <a:r>
              <a:rPr lang="en-US" dirty="0" err="1"/>
              <a:t>Contrib.Margin</a:t>
            </a:r>
            <a:r>
              <a:rPr lang="en-US" dirty="0"/>
              <a:t> 	</a:t>
            </a:r>
            <a:r>
              <a:rPr lang="en-US" u="sng" dirty="0"/>
              <a:t>x $20 </a:t>
            </a:r>
          </a:p>
          <a:p>
            <a:r>
              <a:rPr lang="en-US" dirty="0"/>
              <a:t>				= $200,000 </a:t>
            </a:r>
          </a:p>
        </p:txBody>
      </p:sp>
      <p:sp>
        <p:nvSpPr>
          <p:cNvPr id="24616" name="AutoShape 40"/>
          <p:cNvSpPr>
            <a:spLocks/>
          </p:cNvSpPr>
          <p:nvPr/>
        </p:nvSpPr>
        <p:spPr bwMode="auto">
          <a:xfrm rot="16200000">
            <a:off x="7200900" y="3238500"/>
            <a:ext cx="228600" cy="2895600"/>
          </a:xfrm>
          <a:prstGeom prst="leftBrace">
            <a:avLst>
              <a:gd name="adj1" fmla="val 105556"/>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617" name="Text Box 41"/>
          <p:cNvSpPr txBox="1">
            <a:spLocks noChangeArrowheads="1"/>
          </p:cNvSpPr>
          <p:nvPr/>
        </p:nvSpPr>
        <p:spPr bwMode="auto">
          <a:xfrm>
            <a:off x="6705600" y="4876800"/>
            <a:ext cx="2057400"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Increase of $200,000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611"/>
                                        </p:tgtEl>
                                        <p:attrNameLst>
                                          <p:attrName>style.visibility</p:attrName>
                                        </p:attrNameLst>
                                      </p:cBhvr>
                                      <p:to>
                                        <p:strVal val="visible"/>
                                      </p:to>
                                    </p:set>
                                    <p:animEffect transition="in" filter="box(in)">
                                      <p:cBhvr>
                                        <p:cTn id="7" dur="500"/>
                                        <p:tgtEl>
                                          <p:spTgt spid="24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mtClean="0"/>
              <a:t>Break-Even Point</a:t>
            </a:r>
          </a:p>
        </p:txBody>
      </p:sp>
      <p:sp>
        <p:nvSpPr>
          <p:cNvPr id="332803" name="Rectangle 3"/>
          <p:cNvSpPr>
            <a:spLocks noGrp="1" noChangeArrowheads="1"/>
          </p:cNvSpPr>
          <p:nvPr>
            <p:ph idx="1"/>
          </p:nvPr>
        </p:nvSpPr>
        <p:spPr>
          <a:xfrm>
            <a:off x="457200" y="1219200"/>
            <a:ext cx="8229600" cy="4525963"/>
          </a:xfrm>
        </p:spPr>
        <p:txBody>
          <a:bodyPr/>
          <a:lstStyle/>
          <a:p>
            <a:r>
              <a:rPr lang="en-US" sz="2800" smtClean="0">
                <a:ea typeface="ＭＳ Ｐゴシック" pitchFamily="1" charset="-128"/>
              </a:rPr>
              <a:t>Level of operations where revenues and costs are the same.</a:t>
            </a:r>
          </a:p>
          <a:p>
            <a:r>
              <a:rPr lang="en-US" sz="2800" smtClean="0">
                <a:ea typeface="ＭＳ Ｐゴシック" pitchFamily="1" charset="-128"/>
              </a:rPr>
              <a:t>Useful in business planning, especially when increasing or decreasing operations.</a:t>
            </a:r>
          </a:p>
        </p:txBody>
      </p:sp>
      <p:grpSp>
        <p:nvGrpSpPr>
          <p:cNvPr id="25604" name="Group 11"/>
          <p:cNvGrpSpPr>
            <a:grpSpLocks/>
          </p:cNvGrpSpPr>
          <p:nvPr/>
        </p:nvGrpSpPr>
        <p:grpSpPr bwMode="auto">
          <a:xfrm>
            <a:off x="1524000" y="3429000"/>
            <a:ext cx="5638800" cy="2133600"/>
            <a:chOff x="960" y="2160"/>
            <a:chExt cx="3552" cy="1344"/>
          </a:xfrm>
        </p:grpSpPr>
        <p:sp>
          <p:nvSpPr>
            <p:cNvPr id="27654" name="Oval 6"/>
            <p:cNvSpPr>
              <a:spLocks noChangeArrowheads="1"/>
            </p:cNvSpPr>
            <p:nvPr/>
          </p:nvSpPr>
          <p:spPr bwMode="auto">
            <a:xfrm>
              <a:off x="3072" y="2160"/>
              <a:ext cx="1440" cy="768"/>
            </a:xfrm>
            <a:prstGeom prst="ellipse">
              <a:avLst/>
            </a:prstGeom>
            <a:gradFill rotWithShape="1">
              <a:gsLst>
                <a:gs pos="0">
                  <a:srgbClr val="99CCFF"/>
                </a:gs>
                <a:gs pos="100000">
                  <a:schemeClr val="accent2"/>
                </a:gs>
              </a:gsLst>
              <a:lin ang="5400000" scaled="1"/>
            </a:gradFill>
            <a:ln w="9525" algn="ctr">
              <a:solidFill>
                <a:schemeClr val="tx1"/>
              </a:solidFill>
              <a:round/>
              <a:headEnd/>
              <a:tailEnd/>
            </a:ln>
            <a:effectLst/>
          </p:spPr>
          <p:txBody>
            <a:bodyPr wrap="none" anchor="ctr"/>
            <a:lstStyle/>
            <a:p>
              <a:pPr algn="ctr">
                <a:defRPr/>
              </a:pPr>
              <a:r>
                <a:rPr lang="en-US" b="1">
                  <a:solidFill>
                    <a:srgbClr val="FFCC00"/>
                  </a:solidFill>
                  <a:effectLst>
                    <a:outerShdw blurRad="38100" dist="38100" dir="2700000" algn="tl">
                      <a:srgbClr val="000000"/>
                    </a:outerShdw>
                  </a:effectLst>
                  <a:latin typeface="Times New Roman" pitchFamily="18" charset="0"/>
                </a:rPr>
                <a:t>Costs</a:t>
              </a:r>
            </a:p>
          </p:txBody>
        </p:sp>
        <p:sp>
          <p:nvSpPr>
            <p:cNvPr id="27655" name="Oval 7"/>
            <p:cNvSpPr>
              <a:spLocks noChangeArrowheads="1"/>
            </p:cNvSpPr>
            <p:nvPr/>
          </p:nvSpPr>
          <p:spPr bwMode="auto">
            <a:xfrm>
              <a:off x="960" y="2160"/>
              <a:ext cx="1440" cy="768"/>
            </a:xfrm>
            <a:prstGeom prst="ellipse">
              <a:avLst/>
            </a:prstGeom>
            <a:gradFill rotWithShape="1">
              <a:gsLst>
                <a:gs pos="0">
                  <a:srgbClr val="99CCFF"/>
                </a:gs>
                <a:gs pos="100000">
                  <a:schemeClr val="accent2"/>
                </a:gs>
              </a:gsLst>
              <a:lin ang="5400000" scaled="1"/>
            </a:gradFill>
            <a:ln w="9525" algn="ctr">
              <a:solidFill>
                <a:schemeClr val="tx1"/>
              </a:solidFill>
              <a:round/>
              <a:headEnd/>
              <a:tailEnd/>
            </a:ln>
            <a:effectLst/>
          </p:spPr>
          <p:txBody>
            <a:bodyPr wrap="none" anchor="ctr"/>
            <a:lstStyle/>
            <a:p>
              <a:pPr algn="ctr">
                <a:defRPr/>
              </a:pPr>
              <a:r>
                <a:rPr lang="en-US" b="1">
                  <a:solidFill>
                    <a:srgbClr val="FFCC00"/>
                  </a:solidFill>
                  <a:effectLst>
                    <a:outerShdw blurRad="38100" dist="38100" dir="2700000" algn="tl">
                      <a:srgbClr val="000000"/>
                    </a:outerShdw>
                  </a:effectLst>
                  <a:latin typeface="Times New Roman" pitchFamily="18" charset="0"/>
                </a:rPr>
                <a:t>Revenues</a:t>
              </a:r>
            </a:p>
          </p:txBody>
        </p:sp>
        <p:sp>
          <p:nvSpPr>
            <p:cNvPr id="25607" name="Text Box 8"/>
            <p:cNvSpPr txBox="1">
              <a:spLocks noChangeArrowheads="1"/>
            </p:cNvSpPr>
            <p:nvPr/>
          </p:nvSpPr>
          <p:spPr bwMode="auto">
            <a:xfrm>
              <a:off x="2592" y="2323"/>
              <a:ext cx="30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4000" b="1">
                  <a:solidFill>
                    <a:srgbClr val="990000"/>
                  </a:solidFill>
                </a:rPr>
                <a:t>=</a:t>
              </a:r>
            </a:p>
          </p:txBody>
        </p:sp>
        <p:sp>
          <p:nvSpPr>
            <p:cNvPr id="27657" name="Text Box 9"/>
            <p:cNvSpPr txBox="1">
              <a:spLocks noChangeArrowheads="1"/>
            </p:cNvSpPr>
            <p:nvPr/>
          </p:nvSpPr>
          <p:spPr bwMode="auto">
            <a:xfrm>
              <a:off x="1968" y="3216"/>
              <a:ext cx="1582" cy="288"/>
            </a:xfrm>
            <a:prstGeom prst="rect">
              <a:avLst/>
            </a:prstGeom>
            <a:noFill/>
            <a:ln w="9525">
              <a:noFill/>
              <a:miter lim="800000"/>
              <a:headEnd/>
              <a:tailEnd/>
            </a:ln>
            <a:effectLst/>
          </p:spPr>
          <p:txBody>
            <a:bodyPr wrap="none">
              <a:spAutoFit/>
            </a:bodyPr>
            <a:lstStyle/>
            <a:p>
              <a:pPr>
                <a:defRPr/>
              </a:pPr>
              <a:r>
                <a:rPr lang="en-US" b="1">
                  <a:solidFill>
                    <a:srgbClr val="990000"/>
                  </a:solidFill>
                  <a:effectLst>
                    <a:outerShdw blurRad="38100" dist="38100" dir="2700000" algn="tl">
                      <a:srgbClr val="C0C0C0"/>
                    </a:outerShdw>
                  </a:effectLst>
                  <a:latin typeface="Times New Roman" pitchFamily="18" charset="0"/>
                </a:rPr>
                <a:t>Break-Even Point</a:t>
              </a:r>
            </a:p>
          </p:txBody>
        </p:sp>
        <p:sp>
          <p:nvSpPr>
            <p:cNvPr id="25609" name="AutoShape 10"/>
            <p:cNvSpPr>
              <a:spLocks/>
            </p:cNvSpPr>
            <p:nvPr/>
          </p:nvSpPr>
          <p:spPr bwMode="auto">
            <a:xfrm rot="5400000">
              <a:off x="2688" y="1728"/>
              <a:ext cx="144" cy="2640"/>
            </a:xfrm>
            <a:prstGeom prst="rightBrace">
              <a:avLst>
                <a:gd name="adj1" fmla="val 152778"/>
                <a:gd name="adj2" fmla="val 50000"/>
              </a:avLst>
            </a:prstGeom>
            <a:noFill/>
            <a:ln w="28575">
              <a:solidFill>
                <a:srgbClr val="99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smtClean="0"/>
              <a:t>Break-Even Point</a:t>
            </a:r>
          </a:p>
        </p:txBody>
      </p:sp>
      <p:grpSp>
        <p:nvGrpSpPr>
          <p:cNvPr id="26657" name="Group 33"/>
          <p:cNvGrpSpPr>
            <a:grpSpLocks/>
          </p:cNvGrpSpPr>
          <p:nvPr/>
        </p:nvGrpSpPr>
        <p:grpSpPr bwMode="auto">
          <a:xfrm>
            <a:off x="0" y="3733800"/>
            <a:ext cx="9525000" cy="822325"/>
            <a:chOff x="0" y="2496"/>
            <a:chExt cx="6000" cy="518"/>
          </a:xfrm>
        </p:grpSpPr>
        <p:sp>
          <p:nvSpPr>
            <p:cNvPr id="333827" name="Rectangle 3"/>
            <p:cNvSpPr>
              <a:spLocks noChangeArrowheads="1"/>
            </p:cNvSpPr>
            <p:nvPr/>
          </p:nvSpPr>
          <p:spPr bwMode="auto">
            <a:xfrm>
              <a:off x="0" y="2496"/>
              <a:ext cx="3840" cy="518"/>
            </a:xfrm>
            <a:prstGeom prst="rect">
              <a:avLst/>
            </a:prstGeom>
            <a:noFill/>
            <a:ln w="9525" algn="ctr">
              <a:noFill/>
              <a:miter lim="800000"/>
              <a:headEnd/>
              <a:tailEnd/>
            </a:ln>
            <a:effectLst/>
          </p:spPr>
          <p:txBody>
            <a:bodyPr>
              <a:spAutoFit/>
            </a:bodyPr>
            <a:lstStyle/>
            <a:p>
              <a:pPr eaLnBrk="1" hangingPunct="1"/>
              <a:r>
                <a:rPr lang="en-US">
                  <a:solidFill>
                    <a:schemeClr val="hlink"/>
                  </a:solidFill>
                </a:rPr>
                <a:t>Break-Even Sales (Units) = </a:t>
              </a:r>
              <a:r>
                <a:rPr lang="en-US" u="sng">
                  <a:solidFill>
                    <a:schemeClr val="hlink"/>
                  </a:solidFill>
                </a:rPr>
                <a:t>Fixed Costs</a:t>
              </a:r>
            </a:p>
            <a:p>
              <a:pPr algn="ctr" eaLnBrk="1" hangingPunct="1"/>
              <a:r>
                <a:rPr lang="en-US">
                  <a:solidFill>
                    <a:schemeClr val="hlink"/>
                  </a:solidFill>
                </a:rPr>
                <a:t>			       Unit CM</a:t>
              </a:r>
            </a:p>
          </p:txBody>
        </p:sp>
        <p:sp>
          <p:nvSpPr>
            <p:cNvPr id="56" name="Rectangle 3"/>
            <p:cNvSpPr>
              <a:spLocks noChangeArrowheads="1"/>
            </p:cNvSpPr>
            <p:nvPr/>
          </p:nvSpPr>
          <p:spPr bwMode="auto">
            <a:xfrm>
              <a:off x="3600" y="2496"/>
              <a:ext cx="1056" cy="518"/>
            </a:xfrm>
            <a:prstGeom prst="rect">
              <a:avLst/>
            </a:prstGeom>
            <a:noFill/>
            <a:ln w="9525" algn="ctr">
              <a:noFill/>
              <a:miter lim="800000"/>
              <a:headEnd/>
              <a:tailEnd/>
            </a:ln>
            <a:effectLst/>
          </p:spPr>
          <p:txBody>
            <a:bodyPr>
              <a:spAutoFit/>
            </a:bodyPr>
            <a:lstStyle/>
            <a:p>
              <a:pPr algn="ctr" eaLnBrk="1" hangingPunct="1"/>
              <a:r>
                <a:rPr lang="en-US">
                  <a:solidFill>
                    <a:schemeClr val="hlink"/>
                  </a:solidFill>
                </a:rPr>
                <a:t>= </a:t>
              </a:r>
              <a:r>
                <a:rPr lang="en-US" u="sng">
                  <a:solidFill>
                    <a:schemeClr val="hlink"/>
                  </a:solidFill>
                </a:rPr>
                <a:t>$30,000</a:t>
              </a:r>
            </a:p>
            <a:p>
              <a:pPr algn="ctr" eaLnBrk="1" hangingPunct="1"/>
              <a:r>
                <a:rPr lang="en-US">
                  <a:solidFill>
                    <a:schemeClr val="hlink"/>
                  </a:solidFill>
                </a:rPr>
                <a:t>$20</a:t>
              </a:r>
            </a:p>
          </p:txBody>
        </p:sp>
        <p:sp>
          <p:nvSpPr>
            <p:cNvPr id="58" name="Rectangle 3"/>
            <p:cNvSpPr>
              <a:spLocks noChangeArrowheads="1"/>
            </p:cNvSpPr>
            <p:nvPr/>
          </p:nvSpPr>
          <p:spPr bwMode="auto">
            <a:xfrm>
              <a:off x="4604" y="2544"/>
              <a:ext cx="1396" cy="288"/>
            </a:xfrm>
            <a:prstGeom prst="rect">
              <a:avLst/>
            </a:prstGeom>
            <a:noFill/>
            <a:ln w="9525" algn="ctr">
              <a:noFill/>
              <a:miter lim="800000"/>
              <a:headEnd/>
              <a:tailEnd/>
            </a:ln>
            <a:effectLst/>
          </p:spPr>
          <p:txBody>
            <a:bodyPr>
              <a:spAutoFit/>
            </a:bodyPr>
            <a:lstStyle/>
            <a:p>
              <a:pPr eaLnBrk="1" hangingPunct="1"/>
              <a:r>
                <a:rPr lang="en-US" sz="2000">
                  <a:solidFill>
                    <a:schemeClr val="hlink"/>
                  </a:solidFill>
                </a:rPr>
                <a:t>= </a:t>
              </a:r>
              <a:r>
                <a:rPr lang="en-US">
                  <a:solidFill>
                    <a:schemeClr val="hlink"/>
                  </a:solidFill>
                </a:rPr>
                <a:t>1,500 </a:t>
              </a:r>
              <a:r>
                <a:rPr lang="en-US" sz="1800">
                  <a:solidFill>
                    <a:schemeClr val="hlink"/>
                  </a:solidFill>
                </a:rPr>
                <a:t>units</a:t>
              </a:r>
            </a:p>
          </p:txBody>
        </p:sp>
      </p:grpSp>
      <p:sp>
        <p:nvSpPr>
          <p:cNvPr id="26655" name="Text Box 31"/>
          <p:cNvSpPr txBox="1">
            <a:spLocks noChangeArrowheads="1"/>
          </p:cNvSpPr>
          <p:nvPr/>
        </p:nvSpPr>
        <p:spPr bwMode="auto">
          <a:xfrm>
            <a:off x="0" y="5257800"/>
            <a:ext cx="8686800" cy="75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10800" rIns="54000" bIns="10800">
            <a:spAutoFit/>
          </a:bodyPr>
          <a:lstStyle/>
          <a:p>
            <a:pPr>
              <a:spcBef>
                <a:spcPct val="50000"/>
              </a:spcBef>
            </a:pPr>
            <a:r>
              <a:rPr lang="en-US">
                <a:solidFill>
                  <a:schemeClr val="hlink"/>
                </a:solidFill>
              </a:rPr>
              <a:t>Break-Even Sales ($) = </a:t>
            </a:r>
            <a:r>
              <a:rPr lang="en-US" u="sng">
                <a:solidFill>
                  <a:schemeClr val="hlink"/>
                </a:solidFill>
              </a:rPr>
              <a:t>Fixed Costs</a:t>
            </a:r>
            <a:r>
              <a:rPr lang="en-US">
                <a:solidFill>
                  <a:schemeClr val="hlink"/>
                </a:solidFill>
              </a:rPr>
              <a:t> = </a:t>
            </a:r>
            <a:r>
              <a:rPr lang="en-US" u="sng">
                <a:solidFill>
                  <a:schemeClr val="hlink"/>
                </a:solidFill>
              </a:rPr>
              <a:t>$30,000</a:t>
            </a:r>
            <a:r>
              <a:rPr lang="en-US">
                <a:solidFill>
                  <a:schemeClr val="hlink"/>
                </a:solidFill>
              </a:rPr>
              <a:t> = $75,000</a:t>
            </a:r>
          </a:p>
          <a:p>
            <a:r>
              <a:rPr lang="en-US">
                <a:solidFill>
                  <a:schemeClr val="hlink"/>
                </a:solidFill>
              </a:rPr>
              <a:t>			      CM Ratio		40%</a:t>
            </a:r>
          </a:p>
        </p:txBody>
      </p:sp>
      <p:graphicFrame>
        <p:nvGraphicFramePr>
          <p:cNvPr id="26656" name="Object 2"/>
          <p:cNvGraphicFramePr>
            <a:graphicFrameLocks/>
          </p:cNvGraphicFramePr>
          <p:nvPr/>
        </p:nvGraphicFramePr>
        <p:xfrm>
          <a:off x="228600" y="838200"/>
          <a:ext cx="7162800" cy="2667000"/>
        </p:xfrm>
        <a:graphic>
          <a:graphicData uri="http://schemas.openxmlformats.org/presentationml/2006/ole">
            <mc:AlternateContent xmlns:mc="http://schemas.openxmlformats.org/markup-compatibility/2006">
              <mc:Choice xmlns:v="urn:schemas-microsoft-com:vml" Requires="v">
                <p:oleObj spid="_x0000_s26680" name="Worksheet" r:id="rId4" imgW="3228975" imgH="1152525" progId="Excel.Sheet.8">
                  <p:embed/>
                </p:oleObj>
              </mc:Choice>
              <mc:Fallback>
                <p:oleObj name="Worksheet" r:id="rId4" imgW="3228975" imgH="1152525"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838200"/>
                        <a:ext cx="7162800" cy="2667000"/>
                      </a:xfrm>
                      <a:prstGeom prst="rect">
                        <a:avLst/>
                      </a:prstGeom>
                      <a:noFill/>
                      <a:ln w="12700">
                        <a:solidFill>
                          <a:schemeClr val="tx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tx1"/>
                            </a:solidFill>
                          </a14:hiddenFill>
                        </a:ext>
                      </a:extLst>
                    </p:spPr>
                  </p:pic>
                </p:oleObj>
              </mc:Fallback>
            </mc:AlternateContent>
          </a:graphicData>
        </a:graphic>
      </p:graphicFrame>
      <p:sp>
        <p:nvSpPr>
          <p:cNvPr id="26658" name="Text Box 34"/>
          <p:cNvSpPr txBox="1">
            <a:spLocks noChangeArrowheads="1"/>
          </p:cNvSpPr>
          <p:nvPr/>
        </p:nvSpPr>
        <p:spPr bwMode="auto">
          <a:xfrm>
            <a:off x="7543800" y="1219200"/>
            <a:ext cx="16002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000">
                <a:solidFill>
                  <a:schemeClr val="hlink"/>
                </a:solidFill>
              </a:rPr>
              <a:t>Contrib.</a:t>
            </a:r>
          </a:p>
          <a:p>
            <a:r>
              <a:rPr lang="en-US" sz="2000">
                <a:solidFill>
                  <a:schemeClr val="hlink"/>
                </a:solidFill>
              </a:rPr>
              <a:t>Margin Ratio </a:t>
            </a:r>
          </a:p>
          <a:p>
            <a:r>
              <a:rPr lang="en-US" sz="2000">
                <a:solidFill>
                  <a:schemeClr val="hlink"/>
                </a:solidFill>
              </a:rPr>
              <a:t>= $20/$50</a:t>
            </a:r>
          </a:p>
          <a:p>
            <a:r>
              <a:rPr lang="en-US" sz="2000">
                <a:solidFill>
                  <a:schemeClr val="hlink"/>
                </a:solidFill>
              </a:rPr>
              <a:t>= 40%</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sz="4000" smtClean="0"/>
              <a:t>Break-Even Point – Here’s the proof!</a:t>
            </a:r>
          </a:p>
        </p:txBody>
      </p:sp>
      <p:sp>
        <p:nvSpPr>
          <p:cNvPr id="334853" name="Text Box 5"/>
          <p:cNvSpPr txBox="1">
            <a:spLocks noChangeArrowheads="1"/>
          </p:cNvSpPr>
          <p:nvPr/>
        </p:nvSpPr>
        <p:spPr bwMode="auto">
          <a:xfrm>
            <a:off x="533400" y="5029200"/>
            <a:ext cx="78613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sz="2800">
                <a:solidFill>
                  <a:schemeClr val="accent2"/>
                </a:solidFill>
                <a:latin typeface="Times New Roman" pitchFamily="18" charset="0"/>
              </a:rPr>
              <a:t>$30,000/$20 = 1,500 units needed to break even</a:t>
            </a:r>
          </a:p>
        </p:txBody>
      </p:sp>
      <p:graphicFrame>
        <p:nvGraphicFramePr>
          <p:cNvPr id="27678" name="Group 30"/>
          <p:cNvGraphicFramePr>
            <a:graphicFrameLocks noGrp="1"/>
          </p:cNvGraphicFramePr>
          <p:nvPr/>
        </p:nvGraphicFramePr>
        <p:xfrm>
          <a:off x="457200" y="1295400"/>
          <a:ext cx="7620000" cy="3524250"/>
        </p:xfrm>
        <a:graphic>
          <a:graphicData uri="http://schemas.openxmlformats.org/drawingml/2006/table">
            <a:tbl>
              <a:tblPr/>
              <a:tblGrid>
                <a:gridCol w="5561013"/>
                <a:gridCol w="2058987"/>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Total</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(1,500 units x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$ 75,000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(1,500 x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 45,000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Contribution Margin (1,500 x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Fixed Costs</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Operating income</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0 </a:t>
                      </a:r>
                    </a:p>
                  </a:txBody>
                  <a:tcPr horzOverflow="overflow">
                    <a:lnL>
                      <a:noFill/>
                    </a:lnL>
                    <a:lnR>
                      <a:noFill/>
                    </a:lnR>
                    <a:lnT>
                      <a:noFill/>
                    </a:lnT>
                    <a:lnB>
                      <a:noFill/>
                    </a:lnB>
                    <a:lnTlToBr>
                      <a:noFill/>
                    </a:lnTlToBr>
                    <a:lnBlToTr>
                      <a:noFill/>
                    </a:lnBlToTr>
                    <a:noFill/>
                  </a:tcPr>
                </a:tc>
              </a:tr>
            </a:tbl>
          </a:graphicData>
        </a:graphic>
      </p:graphicFrame>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4853"/>
                                        </p:tgtEl>
                                        <p:attrNameLst>
                                          <p:attrName>style.visibility</p:attrName>
                                        </p:attrNameLst>
                                      </p:cBhvr>
                                      <p:to>
                                        <p:strVal val="visible"/>
                                      </p:to>
                                    </p:set>
                                    <p:anim calcmode="lin" valueType="num">
                                      <p:cBhvr additive="base">
                                        <p:cTn id="7" dur="500" fill="hold"/>
                                        <p:tgtEl>
                                          <p:spTgt spid="334853"/>
                                        </p:tgtEl>
                                        <p:attrNameLst>
                                          <p:attrName>ppt_x</p:attrName>
                                        </p:attrNameLst>
                                      </p:cBhvr>
                                      <p:tavLst>
                                        <p:tav tm="0">
                                          <p:val>
                                            <p:strVal val="#ppt_x"/>
                                          </p:val>
                                        </p:tav>
                                        <p:tav tm="100000">
                                          <p:val>
                                            <p:strVal val="#ppt_x"/>
                                          </p:val>
                                        </p:tav>
                                      </p:tavLst>
                                    </p:anim>
                                    <p:anim calcmode="lin" valueType="num">
                                      <p:cBhvr additive="base">
                                        <p:cTn id="8" dur="500" fill="hold"/>
                                        <p:tgtEl>
                                          <p:spTgt spid="33485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27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3"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algn="ctr"/>
            <a:r>
              <a:rPr lang="en-US" b="1" smtClean="0">
                <a:sym typeface="Wingdings" pitchFamily="2" charset="2"/>
              </a:rPr>
              <a:t></a:t>
            </a:r>
            <a:r>
              <a:rPr lang="en-US" smtClean="0"/>
              <a:t> Break Even Point </a:t>
            </a:r>
            <a:r>
              <a:rPr lang="en-US" b="1" smtClean="0">
                <a:sym typeface="Wingdings" pitchFamily="2" charset="2"/>
              </a:rPr>
              <a:t></a:t>
            </a:r>
          </a:p>
        </p:txBody>
      </p:sp>
      <p:sp>
        <p:nvSpPr>
          <p:cNvPr id="166915" name="Rectangle 3"/>
          <p:cNvSpPr>
            <a:spLocks noGrp="1" noChangeArrowheads="1"/>
          </p:cNvSpPr>
          <p:nvPr>
            <p:ph type="body" idx="1"/>
          </p:nvPr>
        </p:nvSpPr>
        <p:spPr/>
        <p:txBody>
          <a:bodyPr/>
          <a:lstStyle/>
          <a:p>
            <a:pPr>
              <a:buFont typeface="Wingdings" pitchFamily="2" charset="2"/>
              <a:buNone/>
            </a:pPr>
            <a:r>
              <a:rPr lang="en-US" b="1" smtClean="0">
                <a:solidFill>
                  <a:schemeClr val="hlink"/>
                </a:solidFill>
              </a:rPr>
              <a:t>Break-Even Sales (Units) = </a:t>
            </a:r>
            <a:r>
              <a:rPr lang="en-US" b="1" u="sng" smtClean="0">
                <a:solidFill>
                  <a:schemeClr val="hlink"/>
                </a:solidFill>
              </a:rPr>
              <a:t>Fixed Costs</a:t>
            </a:r>
          </a:p>
          <a:p>
            <a:pPr>
              <a:buFont typeface="Wingdings" pitchFamily="2" charset="2"/>
              <a:buNone/>
            </a:pPr>
            <a:r>
              <a:rPr lang="en-US" b="1" smtClean="0">
                <a:solidFill>
                  <a:schemeClr val="hlink"/>
                </a:solidFill>
              </a:rPr>
              <a:t>			       				Unit CM</a:t>
            </a:r>
          </a:p>
          <a:p>
            <a:pPr>
              <a:buFont typeface="Wingdings" pitchFamily="2" charset="2"/>
              <a:buNone/>
            </a:pPr>
            <a:endParaRPr lang="en-US" b="1" smtClean="0">
              <a:solidFill>
                <a:schemeClr val="hlink"/>
              </a:solidFill>
            </a:endParaRPr>
          </a:p>
          <a:p>
            <a:pPr>
              <a:buFont typeface="Wingdings" pitchFamily="2" charset="2"/>
              <a:buNone/>
            </a:pPr>
            <a:r>
              <a:rPr lang="en-US" b="1" smtClean="0">
                <a:solidFill>
                  <a:schemeClr val="hlink"/>
                </a:solidFill>
              </a:rPr>
              <a:t>Break-Even Sales ($) = </a:t>
            </a:r>
            <a:r>
              <a:rPr lang="en-US" b="1" u="sng" smtClean="0">
                <a:solidFill>
                  <a:schemeClr val="hlink"/>
                </a:solidFill>
              </a:rPr>
              <a:t>Fixed Costs</a:t>
            </a:r>
            <a:r>
              <a:rPr lang="en-US" b="1" smtClean="0">
                <a:solidFill>
                  <a:schemeClr val="hlink"/>
                </a:solidFill>
              </a:rPr>
              <a:t>						      CM Ratio</a:t>
            </a:r>
          </a:p>
          <a:p>
            <a:pPr>
              <a:buFont typeface="Wingdings" pitchFamily="2" charset="2"/>
              <a:buNone/>
            </a:pPr>
            <a:endParaRPr lang="en-US" b="1" smtClean="0"/>
          </a:p>
          <a:p>
            <a:endParaRPr lang="en-US" smtClean="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mtClean="0"/>
              <a:t>Effect of Changes in Fixed Costs</a:t>
            </a:r>
          </a:p>
        </p:txBody>
      </p:sp>
      <p:sp>
        <p:nvSpPr>
          <p:cNvPr id="335876" name="Text Box 4"/>
          <p:cNvSpPr txBox="1">
            <a:spLocks noChangeArrowheads="1"/>
          </p:cNvSpPr>
          <p:nvPr/>
        </p:nvSpPr>
        <p:spPr bwMode="auto">
          <a:xfrm>
            <a:off x="5562600" y="2363788"/>
            <a:ext cx="3124200" cy="1917700"/>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 direct relationship between fixed costs and break-even units. </a:t>
            </a:r>
          </a:p>
        </p:txBody>
      </p:sp>
      <p:grpSp>
        <p:nvGrpSpPr>
          <p:cNvPr id="28676" name="Group 17"/>
          <p:cNvGrpSpPr>
            <a:grpSpLocks/>
          </p:cNvGrpSpPr>
          <p:nvPr/>
        </p:nvGrpSpPr>
        <p:grpSpPr bwMode="auto">
          <a:xfrm>
            <a:off x="1143000" y="1524000"/>
            <a:ext cx="4470400" cy="1676400"/>
            <a:chOff x="720" y="960"/>
            <a:chExt cx="2816" cy="1056"/>
          </a:xfrm>
        </p:grpSpPr>
        <p:sp>
          <p:nvSpPr>
            <p:cNvPr id="30727"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Fixed</a:t>
              </a:r>
            </a:p>
            <a:p>
              <a:pPr algn="ctr">
                <a:defRPr/>
              </a:pPr>
              <a:r>
                <a:rPr lang="en-US" sz="1800" b="1">
                  <a:solidFill>
                    <a:srgbClr val="FFCC00"/>
                  </a:solidFill>
                  <a:effectLst>
                    <a:outerShdw blurRad="38100" dist="38100" dir="2700000" algn="tl">
                      <a:srgbClr val="000000"/>
                    </a:outerShdw>
                  </a:effectLst>
                </a:rPr>
                <a:t>Costs</a:t>
              </a:r>
            </a:p>
          </p:txBody>
        </p:sp>
        <p:sp>
          <p:nvSpPr>
            <p:cNvPr id="30728" name="Up Arrow 10"/>
            <p:cNvSpPr>
              <a:spLocks noChangeArrowheads="1"/>
            </p:cNvSpPr>
            <p:nvPr/>
          </p:nvSpPr>
          <p:spPr bwMode="auto">
            <a:xfrm>
              <a:off x="2448" y="9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0731" name="Text Box 11"/>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0733" name="Text Box 13"/>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grpSp>
      <p:grpSp>
        <p:nvGrpSpPr>
          <p:cNvPr id="28677" name="Group 18"/>
          <p:cNvGrpSpPr>
            <a:grpSpLocks/>
          </p:cNvGrpSpPr>
          <p:nvPr/>
        </p:nvGrpSpPr>
        <p:grpSpPr bwMode="auto">
          <a:xfrm>
            <a:off x="1143000" y="3429000"/>
            <a:ext cx="4381500" cy="1676400"/>
            <a:chOff x="720" y="2160"/>
            <a:chExt cx="2760" cy="1056"/>
          </a:xfrm>
        </p:grpSpPr>
        <p:sp>
          <p:nvSpPr>
            <p:cNvPr id="30729" name="AutoShape 9"/>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Fixed</a:t>
              </a:r>
            </a:p>
            <a:p>
              <a:pPr algn="ctr">
                <a:defRPr/>
              </a:pPr>
              <a:r>
                <a:rPr lang="en-US" sz="1800" b="1">
                  <a:solidFill>
                    <a:srgbClr val="FFCC00"/>
                  </a:solidFill>
                  <a:effectLst>
                    <a:outerShdw blurRad="38100" dist="38100" dir="2700000" algn="tl">
                      <a:srgbClr val="000000"/>
                    </a:outerShdw>
                  </a:effectLst>
                </a:rPr>
                <a:t>Costs</a:t>
              </a:r>
            </a:p>
          </p:txBody>
        </p:sp>
        <p:sp>
          <p:nvSpPr>
            <p:cNvPr id="30730" name="AutoShape 10"/>
            <p:cNvSpPr>
              <a:spLocks noChangeArrowheads="1"/>
            </p:cNvSpPr>
            <p:nvPr/>
          </p:nvSpPr>
          <p:spPr bwMode="auto">
            <a:xfrm>
              <a:off x="2480" y="21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0732" name="Text Box 12"/>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0734" name="Text Box 14"/>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sz="4000" smtClean="0"/>
              <a:t>Effect of Changes in Fixed Costs</a:t>
            </a:r>
          </a:p>
        </p:txBody>
      </p:sp>
      <p:sp>
        <p:nvSpPr>
          <p:cNvPr id="336899" name="Rectangle 3"/>
          <p:cNvSpPr>
            <a:spLocks noChangeArrowheads="1"/>
          </p:cNvSpPr>
          <p:nvPr/>
        </p:nvSpPr>
        <p:spPr bwMode="auto">
          <a:xfrm>
            <a:off x="457200" y="1371600"/>
            <a:ext cx="7620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 $100,000 increase in fixed costs affect the break-even sales units?</a:t>
            </a:r>
          </a:p>
        </p:txBody>
      </p:sp>
      <p:graphicFrame>
        <p:nvGraphicFramePr>
          <p:cNvPr id="29741" name="Group 45"/>
          <p:cNvGraphicFramePr>
            <a:graphicFrameLocks noGrp="1"/>
          </p:cNvGraphicFramePr>
          <p:nvPr/>
        </p:nvGraphicFramePr>
        <p:xfrm>
          <a:off x="1066800" y="2438400"/>
          <a:ext cx="7650163" cy="2743200"/>
        </p:xfrm>
        <a:graphic>
          <a:graphicData uri="http://schemas.openxmlformats.org/drawingml/2006/table">
            <a:tbl>
              <a:tblPr/>
              <a:tblGrid>
                <a:gridCol w="3338513"/>
                <a:gridCol w="1255712"/>
                <a:gridCol w="1524000"/>
                <a:gridCol w="1531938"/>
              </a:tblGrid>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6,500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5,000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6" name="Rectangle 3"/>
          <p:cNvSpPr>
            <a:spLocks noChangeArrowheads="1"/>
          </p:cNvSpPr>
          <p:nvPr/>
        </p:nvSpPr>
        <p:spPr bwMode="auto">
          <a:xfrm>
            <a:off x="990600" y="54610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$130,000 / $20 UCM = 6,500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mtClean="0"/>
              <a:t>Effect of Changes in Unit Variable Costs</a:t>
            </a:r>
          </a:p>
        </p:txBody>
      </p:sp>
      <p:sp>
        <p:nvSpPr>
          <p:cNvPr id="338947" name="Text Box 3"/>
          <p:cNvSpPr txBox="1">
            <a:spLocks noChangeArrowheads="1"/>
          </p:cNvSpPr>
          <p:nvPr/>
        </p:nvSpPr>
        <p:spPr bwMode="auto">
          <a:xfrm>
            <a:off x="6019800" y="2209800"/>
            <a:ext cx="2667000" cy="2282825"/>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 direct relationship between unit variable costs and break-even units. </a:t>
            </a:r>
          </a:p>
        </p:txBody>
      </p:sp>
      <p:grpSp>
        <p:nvGrpSpPr>
          <p:cNvPr id="30724" name="Group 22"/>
          <p:cNvGrpSpPr>
            <a:grpSpLocks/>
          </p:cNvGrpSpPr>
          <p:nvPr/>
        </p:nvGrpSpPr>
        <p:grpSpPr bwMode="auto">
          <a:xfrm>
            <a:off x="1143000" y="1524000"/>
            <a:ext cx="4470400" cy="1676400"/>
            <a:chOff x="720" y="960"/>
            <a:chExt cx="2816" cy="1056"/>
          </a:xfrm>
        </p:grpSpPr>
        <p:sp>
          <p:nvSpPr>
            <p:cNvPr id="32781"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Variable</a:t>
              </a:r>
            </a:p>
            <a:p>
              <a:pPr algn="ctr">
                <a:defRPr/>
              </a:pPr>
              <a:r>
                <a:rPr lang="en-US" sz="1600" b="1">
                  <a:solidFill>
                    <a:srgbClr val="FFCC00"/>
                  </a:solidFill>
                  <a:effectLst>
                    <a:outerShdw blurRad="38100" dist="38100" dir="2700000" algn="tl">
                      <a:srgbClr val="000000"/>
                    </a:outerShdw>
                  </a:effectLst>
                </a:rPr>
                <a:t>Cost</a:t>
              </a:r>
            </a:p>
          </p:txBody>
        </p:sp>
        <p:sp>
          <p:nvSpPr>
            <p:cNvPr id="32782" name="Up Arrow 10"/>
            <p:cNvSpPr>
              <a:spLocks noChangeArrowheads="1"/>
            </p:cNvSpPr>
            <p:nvPr/>
          </p:nvSpPr>
          <p:spPr bwMode="auto">
            <a:xfrm>
              <a:off x="2448" y="9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2783" name="Text Box 15"/>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2784" name="Text Box 16"/>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grpSp>
      <p:grpSp>
        <p:nvGrpSpPr>
          <p:cNvPr id="30725" name="Group 17"/>
          <p:cNvGrpSpPr>
            <a:grpSpLocks/>
          </p:cNvGrpSpPr>
          <p:nvPr/>
        </p:nvGrpSpPr>
        <p:grpSpPr bwMode="auto">
          <a:xfrm>
            <a:off x="1143000" y="3429000"/>
            <a:ext cx="4381500" cy="1676400"/>
            <a:chOff x="720" y="2160"/>
            <a:chExt cx="2760" cy="1056"/>
          </a:xfrm>
        </p:grpSpPr>
        <p:sp>
          <p:nvSpPr>
            <p:cNvPr id="32786" name="AutoShape 18"/>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Variable</a:t>
              </a:r>
            </a:p>
            <a:p>
              <a:pPr algn="ctr">
                <a:defRPr/>
              </a:pPr>
              <a:r>
                <a:rPr lang="en-US" sz="1600" b="1">
                  <a:solidFill>
                    <a:srgbClr val="FFCC00"/>
                  </a:solidFill>
                  <a:effectLst>
                    <a:outerShdw blurRad="38100" dist="38100" dir="2700000" algn="tl">
                      <a:srgbClr val="000000"/>
                    </a:outerShdw>
                  </a:effectLst>
                </a:rPr>
                <a:t>Cost</a:t>
              </a:r>
            </a:p>
          </p:txBody>
        </p:sp>
        <p:sp>
          <p:nvSpPr>
            <p:cNvPr id="32787" name="AutoShape 19"/>
            <p:cNvSpPr>
              <a:spLocks noChangeArrowheads="1"/>
            </p:cNvSpPr>
            <p:nvPr/>
          </p:nvSpPr>
          <p:spPr bwMode="auto">
            <a:xfrm>
              <a:off x="2480" y="21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2788" name="Text Box 20"/>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2789" name="Text Box 21"/>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sz="4000" smtClean="0"/>
              <a:t>Effect of Changes in Unit Variable Costs</a:t>
            </a:r>
          </a:p>
        </p:txBody>
      </p:sp>
      <p:sp>
        <p:nvSpPr>
          <p:cNvPr id="339971" name="Rectangle 3"/>
          <p:cNvSpPr>
            <a:spLocks noChangeArrowheads="1"/>
          </p:cNvSpPr>
          <p:nvPr/>
        </p:nvSpPr>
        <p:spPr bwMode="auto">
          <a:xfrm>
            <a:off x="0" y="1676400"/>
            <a:ext cx="8458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an extra 2% commission (increase in variable cost per unit) affect the break-even sales units?</a:t>
            </a:r>
          </a:p>
        </p:txBody>
      </p:sp>
      <p:graphicFrame>
        <p:nvGraphicFramePr>
          <p:cNvPr id="31794" name="Group 50"/>
          <p:cNvGraphicFramePr>
            <a:graphicFrameLocks noGrp="1"/>
          </p:cNvGraphicFramePr>
          <p:nvPr/>
        </p:nvGraphicFramePr>
        <p:xfrm>
          <a:off x="457200" y="3124200"/>
          <a:ext cx="8121650" cy="2465070"/>
        </p:xfrm>
        <a:graphic>
          <a:graphicData uri="http://schemas.openxmlformats.org/drawingml/2006/table">
            <a:tbl>
              <a:tblPr/>
              <a:tblGrid>
                <a:gridCol w="3338513"/>
                <a:gridCol w="1349375"/>
                <a:gridCol w="1898650"/>
                <a:gridCol w="1535112"/>
              </a:tblGrid>
              <a:tr h="36195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$31</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 of sales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$19</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1,579</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79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8" name="Rectangle 3"/>
          <p:cNvSpPr>
            <a:spLocks noChangeArrowheads="1"/>
          </p:cNvSpPr>
          <p:nvPr/>
        </p:nvSpPr>
        <p:spPr bwMode="auto">
          <a:xfrm>
            <a:off x="990600" y="57150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$30,000 / $19 UCM = 1,579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smtClean="0"/>
              <a:t>Effect of Changes in Unit Selling Price</a:t>
            </a:r>
          </a:p>
        </p:txBody>
      </p:sp>
      <p:sp>
        <p:nvSpPr>
          <p:cNvPr id="342019" name="Text Box 3"/>
          <p:cNvSpPr txBox="1">
            <a:spLocks noChangeArrowheads="1"/>
          </p:cNvSpPr>
          <p:nvPr/>
        </p:nvSpPr>
        <p:spPr bwMode="auto">
          <a:xfrm>
            <a:off x="5943600" y="2363788"/>
            <a:ext cx="2743200" cy="2282825"/>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an inverse relationship between unit selling price and break-even units. </a:t>
            </a:r>
          </a:p>
        </p:txBody>
      </p:sp>
      <p:grpSp>
        <p:nvGrpSpPr>
          <p:cNvPr id="32772" name="Group 27"/>
          <p:cNvGrpSpPr>
            <a:grpSpLocks/>
          </p:cNvGrpSpPr>
          <p:nvPr/>
        </p:nvGrpSpPr>
        <p:grpSpPr bwMode="auto">
          <a:xfrm>
            <a:off x="1143000" y="1524000"/>
            <a:ext cx="4495800" cy="1676400"/>
            <a:chOff x="720" y="960"/>
            <a:chExt cx="2832" cy="1056"/>
          </a:xfrm>
        </p:grpSpPr>
        <p:sp>
          <p:nvSpPr>
            <p:cNvPr id="34824"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Selling</a:t>
              </a:r>
            </a:p>
            <a:p>
              <a:pPr algn="ctr">
                <a:defRPr/>
              </a:pPr>
              <a:r>
                <a:rPr lang="en-US" sz="1600" b="1">
                  <a:solidFill>
                    <a:srgbClr val="FFCC00"/>
                  </a:solidFill>
                  <a:effectLst>
                    <a:outerShdw blurRad="38100" dist="38100" dir="2700000" algn="tl">
                      <a:srgbClr val="000000"/>
                    </a:outerShdw>
                  </a:effectLst>
                </a:rPr>
                <a:t>Price</a:t>
              </a:r>
            </a:p>
          </p:txBody>
        </p:sp>
        <p:sp>
          <p:nvSpPr>
            <p:cNvPr id="34826" name="Text Box 10"/>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4827" name="Text Box 11"/>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4830" name="AutoShape 14"/>
            <p:cNvSpPr>
              <a:spLocks noChangeArrowheads="1"/>
            </p:cNvSpPr>
            <p:nvPr/>
          </p:nvSpPr>
          <p:spPr bwMode="auto">
            <a:xfrm>
              <a:off x="2552" y="9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grpSp>
      <p:grpSp>
        <p:nvGrpSpPr>
          <p:cNvPr id="32773" name="Group 28"/>
          <p:cNvGrpSpPr>
            <a:grpSpLocks/>
          </p:cNvGrpSpPr>
          <p:nvPr/>
        </p:nvGrpSpPr>
        <p:grpSpPr bwMode="auto">
          <a:xfrm>
            <a:off x="1143000" y="3429000"/>
            <a:ext cx="4572000" cy="1676400"/>
            <a:chOff x="720" y="2160"/>
            <a:chExt cx="2880" cy="1056"/>
          </a:xfrm>
        </p:grpSpPr>
        <p:sp>
          <p:nvSpPr>
            <p:cNvPr id="34825" name="Up Arrow 10"/>
            <p:cNvSpPr>
              <a:spLocks noChangeArrowheads="1"/>
            </p:cNvSpPr>
            <p:nvPr/>
          </p:nvSpPr>
          <p:spPr bwMode="auto">
            <a:xfrm>
              <a:off x="2512" y="21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4829" name="AutoShape 13"/>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Selling</a:t>
              </a:r>
            </a:p>
            <a:p>
              <a:pPr algn="ctr">
                <a:defRPr/>
              </a:pPr>
              <a:r>
                <a:rPr lang="en-US" sz="1600" b="1">
                  <a:solidFill>
                    <a:srgbClr val="FFCC00"/>
                  </a:solidFill>
                  <a:effectLst>
                    <a:outerShdw blurRad="38100" dist="38100" dir="2700000" algn="tl">
                      <a:srgbClr val="000000"/>
                    </a:outerShdw>
                  </a:effectLst>
                </a:rPr>
                <a:t>Price</a:t>
              </a:r>
            </a:p>
          </p:txBody>
        </p:sp>
        <p:sp>
          <p:nvSpPr>
            <p:cNvPr id="34831" name="Text Box 15"/>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4832" name="Text Box 16"/>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sz="4000" smtClean="0"/>
              <a:t>Effect of Changes in Unit Selling Price</a:t>
            </a:r>
          </a:p>
        </p:txBody>
      </p:sp>
      <p:sp>
        <p:nvSpPr>
          <p:cNvPr id="343043" name="Rectangle 3"/>
          <p:cNvSpPr>
            <a:spLocks noChangeArrowheads="1"/>
          </p:cNvSpPr>
          <p:nvPr/>
        </p:nvSpPr>
        <p:spPr bwMode="auto">
          <a:xfrm>
            <a:off x="457200" y="1447800"/>
            <a:ext cx="72215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 $10 price increase affect the break-even sales units?</a:t>
            </a:r>
          </a:p>
        </p:txBody>
      </p:sp>
      <p:graphicFrame>
        <p:nvGraphicFramePr>
          <p:cNvPr id="33841" name="Group 49"/>
          <p:cNvGraphicFramePr>
            <a:graphicFrameLocks noGrp="1"/>
          </p:cNvGraphicFramePr>
          <p:nvPr/>
        </p:nvGraphicFramePr>
        <p:xfrm>
          <a:off x="685800" y="2652713"/>
          <a:ext cx="8239125" cy="2522220"/>
        </p:xfrm>
        <a:graphic>
          <a:graphicData uri="http://schemas.openxmlformats.org/drawingml/2006/table">
            <a:tbl>
              <a:tblPr/>
              <a:tblGrid>
                <a:gridCol w="3338513"/>
                <a:gridCol w="1400175"/>
                <a:gridCol w="1882775"/>
                <a:gridCol w="1617662"/>
              </a:tblGrid>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$60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500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Rectangle 3"/>
          <p:cNvSpPr>
            <a:spLocks noChangeArrowheads="1"/>
          </p:cNvSpPr>
          <p:nvPr/>
        </p:nvSpPr>
        <p:spPr bwMode="auto">
          <a:xfrm>
            <a:off x="990600" y="54102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$30,000 / $30 UCM = 1,000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mtClean="0"/>
              <a:t>Target Profit</a:t>
            </a:r>
          </a:p>
        </p:txBody>
      </p:sp>
      <p:sp>
        <p:nvSpPr>
          <p:cNvPr id="345091" name="Rectangle 3"/>
          <p:cNvSpPr>
            <a:spLocks noGrp="1" noChangeArrowheads="1"/>
          </p:cNvSpPr>
          <p:nvPr>
            <p:ph idx="1"/>
          </p:nvPr>
        </p:nvSpPr>
        <p:spPr/>
        <p:txBody>
          <a:bodyPr/>
          <a:lstStyle/>
          <a:p>
            <a:r>
              <a:rPr lang="en-US" sz="2800" smtClean="0">
                <a:ea typeface="ＭＳ Ｐゴシック" pitchFamily="1" charset="-128"/>
              </a:rPr>
              <a:t>To find units needed to attain a certain target profit, add the target profit to the fixed costs in the break-even formula. </a:t>
            </a:r>
          </a:p>
        </p:txBody>
      </p:sp>
      <p:sp>
        <p:nvSpPr>
          <p:cNvPr id="345092" name="Rectangle 4"/>
          <p:cNvSpPr>
            <a:spLocks noChangeArrowheads="1"/>
          </p:cNvSpPr>
          <p:nvPr/>
        </p:nvSpPr>
        <p:spPr bwMode="auto">
          <a:xfrm>
            <a:off x="304800" y="3657600"/>
            <a:ext cx="8305800" cy="822325"/>
          </a:xfrm>
          <a:prstGeom prst="rect">
            <a:avLst/>
          </a:prstGeom>
          <a:noFill/>
          <a:ln w="9525" algn="ctr">
            <a:noFill/>
            <a:miter lim="800000"/>
            <a:headEnd/>
            <a:tailEnd/>
          </a:ln>
          <a:effectLst/>
        </p:spPr>
        <p:txBody>
          <a:bodyPr>
            <a:spAutoFit/>
          </a:bodyPr>
          <a:lstStyle/>
          <a:p>
            <a:pPr algn="ctr" eaLnBrk="1" hangingPunct="1"/>
            <a:r>
              <a:rPr lang="en-US" b="1">
                <a:solidFill>
                  <a:srgbClr val="990000"/>
                </a:solidFill>
                <a:effectLst>
                  <a:outerShdw blurRad="38100" dist="38100" dir="2700000" algn="tl">
                    <a:srgbClr val="C0C0C0"/>
                  </a:outerShdw>
                </a:effectLst>
              </a:rPr>
              <a:t>Required Sales (Units) = </a:t>
            </a:r>
            <a:r>
              <a:rPr lang="en-US" b="1" u="sng">
                <a:solidFill>
                  <a:srgbClr val="990000"/>
                </a:solidFill>
                <a:effectLst>
                  <a:outerShdw blurRad="38100" dist="38100" dir="2700000" algn="tl">
                    <a:srgbClr val="C0C0C0"/>
                  </a:outerShdw>
                </a:effectLst>
              </a:rPr>
              <a:t>Fixed Costs + Target Profit</a:t>
            </a:r>
          </a:p>
          <a:p>
            <a:pPr algn="ctr" eaLnBrk="1" hangingPunct="1"/>
            <a:r>
              <a:rPr lang="en-US" b="1">
                <a:solidFill>
                  <a:srgbClr val="990000"/>
                </a:solidFill>
                <a:effectLst>
                  <a:outerShdw blurRad="38100" dist="38100" dir="2700000" algn="tl">
                    <a:srgbClr val="C0C0C0"/>
                  </a:outerShdw>
                </a:effectLst>
              </a:rPr>
              <a:t>			  UCM</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3400" y="304800"/>
            <a:ext cx="8229600" cy="1143000"/>
          </a:xfrm>
        </p:spPr>
        <p:txBody>
          <a:bodyPr/>
          <a:lstStyle/>
          <a:p>
            <a:r>
              <a:rPr lang="en-US" smtClean="0"/>
              <a:t>Calculating Target Profit</a:t>
            </a:r>
          </a:p>
        </p:txBody>
      </p:sp>
      <p:grpSp>
        <p:nvGrpSpPr>
          <p:cNvPr id="35843" name="Group 58"/>
          <p:cNvGrpSpPr>
            <a:grpSpLocks/>
          </p:cNvGrpSpPr>
          <p:nvPr/>
        </p:nvGrpSpPr>
        <p:grpSpPr bwMode="auto">
          <a:xfrm>
            <a:off x="457200" y="5486400"/>
            <a:ext cx="8382000" cy="708025"/>
            <a:chOff x="457200" y="5105400"/>
            <a:chExt cx="8382000" cy="707747"/>
          </a:xfrm>
        </p:grpSpPr>
        <p:sp>
          <p:nvSpPr>
            <p:cNvPr id="333827" name="Rectangle 3"/>
            <p:cNvSpPr>
              <a:spLocks noChangeArrowheads="1"/>
            </p:cNvSpPr>
            <p:nvPr/>
          </p:nvSpPr>
          <p:spPr bwMode="auto">
            <a:xfrm>
              <a:off x="457200" y="5105400"/>
              <a:ext cx="4038600" cy="707747"/>
            </a:xfrm>
            <a:prstGeom prst="rect">
              <a:avLst/>
            </a:prstGeom>
            <a:noFill/>
            <a:ln w="9525" algn="ctr">
              <a:noFill/>
              <a:miter lim="800000"/>
              <a:headEnd/>
              <a:tailEnd/>
            </a:ln>
            <a:effectLst/>
          </p:spPr>
          <p:txBody>
            <a:bodyPr>
              <a:spAutoFit/>
            </a:bodyPr>
            <a:lstStyle/>
            <a:p>
              <a:pPr algn="ctr" eaLnBrk="1" hangingPunct="1">
                <a:defRPr/>
              </a:pPr>
              <a:r>
                <a:rPr lang="en-US" sz="2000" b="1" dirty="0">
                  <a:solidFill>
                    <a:srgbClr val="990000"/>
                  </a:solidFill>
                  <a:effectLst>
                    <a:outerShdw blurRad="38100" dist="38100" dir="2700000" algn="tl">
                      <a:srgbClr val="C0C0C0"/>
                    </a:outerShdw>
                  </a:effectLst>
                </a:rPr>
                <a:t> </a:t>
              </a:r>
              <a:r>
                <a:rPr lang="en-US" sz="2000" b="1" u="sng" dirty="0">
                  <a:solidFill>
                    <a:srgbClr val="990000"/>
                  </a:solidFill>
                  <a:effectLst>
                    <a:outerShdw blurRad="38100" dist="38100" dir="2700000" algn="tl">
                      <a:srgbClr val="C0C0C0"/>
                    </a:outerShdw>
                  </a:effectLst>
                </a:rPr>
                <a:t>Fixed Costs + Target Profit</a:t>
              </a:r>
            </a:p>
            <a:p>
              <a:pPr algn="ctr" eaLnBrk="1" hangingPunct="1">
                <a:defRPr/>
              </a:pPr>
              <a:r>
                <a:rPr lang="en-US" sz="2000" b="1" dirty="0">
                  <a:solidFill>
                    <a:srgbClr val="990000"/>
                  </a:solidFill>
                  <a:effectLst>
                    <a:outerShdw blurRad="38100" dist="38100" dir="2700000" algn="tl">
                      <a:srgbClr val="C0C0C0"/>
                    </a:outerShdw>
                  </a:effectLst>
                </a:rPr>
                <a:t>UCM</a:t>
              </a:r>
            </a:p>
          </p:txBody>
        </p:sp>
        <p:sp>
          <p:nvSpPr>
            <p:cNvPr id="56" name="Rectangle 3"/>
            <p:cNvSpPr>
              <a:spLocks noChangeArrowheads="1"/>
            </p:cNvSpPr>
            <p:nvPr/>
          </p:nvSpPr>
          <p:spPr bwMode="auto">
            <a:xfrm>
              <a:off x="4114800" y="5105400"/>
              <a:ext cx="2895600" cy="701399"/>
            </a:xfrm>
            <a:prstGeom prst="rect">
              <a:avLst/>
            </a:prstGeom>
            <a:noFill/>
            <a:ln w="9525" algn="ctr">
              <a:noFill/>
              <a:miter lim="800000"/>
              <a:headEnd/>
              <a:tailEnd/>
            </a:ln>
            <a:effectLst/>
          </p:spPr>
          <p:txBody>
            <a:bodyPr>
              <a:spAutoFit/>
            </a:bodyPr>
            <a:lstStyle/>
            <a:p>
              <a:pPr algn="ctr" eaLnBrk="1" hangingPunct="1"/>
              <a:r>
                <a:rPr lang="en-US" sz="2000" b="1">
                  <a:solidFill>
                    <a:srgbClr val="990000"/>
                  </a:solidFill>
                  <a:effectLst>
                    <a:outerShdw blurRad="38100" dist="38100" dir="2700000" algn="tl">
                      <a:srgbClr val="C0C0C0"/>
                    </a:outerShdw>
                  </a:effectLst>
                </a:rPr>
                <a:t>= </a:t>
              </a:r>
              <a:r>
                <a:rPr lang="en-US" sz="2000" b="1" u="sng">
                  <a:solidFill>
                    <a:srgbClr val="990000"/>
                  </a:solidFill>
                  <a:effectLst>
                    <a:outerShdw blurRad="38100" dist="38100" dir="2700000" algn="tl">
                      <a:srgbClr val="C0C0C0"/>
                    </a:outerShdw>
                  </a:effectLst>
                </a:rPr>
                <a:t>$30,000 + $100,000</a:t>
              </a:r>
            </a:p>
            <a:p>
              <a:pPr algn="ctr" eaLnBrk="1" hangingPunct="1"/>
              <a:r>
                <a:rPr lang="en-US" sz="2000" b="1">
                  <a:solidFill>
                    <a:srgbClr val="990000"/>
                  </a:solidFill>
                  <a:effectLst>
                    <a:outerShdw blurRad="38100" dist="38100" dir="2700000" algn="tl">
                      <a:srgbClr val="C0C0C0"/>
                    </a:outerShdw>
                  </a:effectLst>
                </a:rPr>
                <a:t>$20</a:t>
              </a:r>
            </a:p>
          </p:txBody>
        </p:sp>
        <p:sp>
          <p:nvSpPr>
            <p:cNvPr id="58" name="Rectangle 3"/>
            <p:cNvSpPr>
              <a:spLocks noChangeArrowheads="1"/>
            </p:cNvSpPr>
            <p:nvPr/>
          </p:nvSpPr>
          <p:spPr bwMode="auto">
            <a:xfrm>
              <a:off x="6858000" y="5105400"/>
              <a:ext cx="1981200" cy="396719"/>
            </a:xfrm>
            <a:prstGeom prst="rect">
              <a:avLst/>
            </a:prstGeom>
            <a:noFill/>
            <a:ln w="9525" algn="ctr">
              <a:noFill/>
              <a:miter lim="800000"/>
              <a:headEnd/>
              <a:tailEnd/>
            </a:ln>
            <a:effectLst/>
          </p:spPr>
          <p:txBody>
            <a:bodyPr>
              <a:spAutoFit/>
            </a:bodyPr>
            <a:lstStyle/>
            <a:p>
              <a:pPr eaLnBrk="1" hangingPunct="1"/>
              <a:r>
                <a:rPr lang="en-US" sz="2000" b="1">
                  <a:solidFill>
                    <a:srgbClr val="990000"/>
                  </a:solidFill>
                  <a:effectLst>
                    <a:outerShdw blurRad="38100" dist="38100" dir="2700000" algn="tl">
                      <a:srgbClr val="C0C0C0"/>
                    </a:outerShdw>
                  </a:effectLst>
                </a:rPr>
                <a:t>= 6,500 units </a:t>
              </a:r>
            </a:p>
          </p:txBody>
        </p:sp>
      </p:grpSp>
      <p:grpSp>
        <p:nvGrpSpPr>
          <p:cNvPr id="35844" name="Group 28"/>
          <p:cNvGrpSpPr>
            <a:grpSpLocks/>
          </p:cNvGrpSpPr>
          <p:nvPr/>
        </p:nvGrpSpPr>
        <p:grpSpPr bwMode="auto">
          <a:xfrm>
            <a:off x="914400" y="1625600"/>
            <a:ext cx="6781800" cy="3479800"/>
            <a:chOff x="576" y="768"/>
            <a:chExt cx="4272" cy="2192"/>
          </a:xfrm>
        </p:grpSpPr>
        <p:sp>
          <p:nvSpPr>
            <p:cNvPr id="37892" name="Rounded Rectangle 54"/>
            <p:cNvSpPr>
              <a:spLocks noChangeArrowheads="1"/>
            </p:cNvSpPr>
            <p:nvPr/>
          </p:nvSpPr>
          <p:spPr bwMode="auto">
            <a:xfrm>
              <a:off x="3072" y="768"/>
              <a:ext cx="1776" cy="336"/>
            </a:xfrm>
            <a:prstGeom prst="roundRect">
              <a:avLst>
                <a:gd name="adj" fmla="val 16667"/>
              </a:avLst>
            </a:prstGeom>
            <a:gradFill rotWithShape="1">
              <a:gsLst>
                <a:gs pos="0">
                  <a:schemeClr val="accent2"/>
                </a:gs>
                <a:gs pos="100000">
                  <a:srgbClr val="99CCFF"/>
                </a:gs>
              </a:gsLst>
              <a:path path="shape">
                <a:fillToRect l="50000" t="50000" r="50000" b="50000"/>
              </a:path>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Target Profit = $100,000</a:t>
              </a:r>
            </a:p>
          </p:txBody>
        </p:sp>
        <p:sp>
          <p:nvSpPr>
            <p:cNvPr id="37894" name="Rounded Rectangle 54"/>
            <p:cNvSpPr>
              <a:spLocks noChangeArrowheads="1"/>
            </p:cNvSpPr>
            <p:nvPr/>
          </p:nvSpPr>
          <p:spPr bwMode="auto">
            <a:xfrm>
              <a:off x="576" y="768"/>
              <a:ext cx="1920" cy="336"/>
            </a:xfrm>
            <a:prstGeom prst="roundRect">
              <a:avLst>
                <a:gd name="adj" fmla="val 16667"/>
              </a:avLst>
            </a:prstGeom>
            <a:gradFill rotWithShape="1">
              <a:gsLst>
                <a:gs pos="0">
                  <a:srgbClr val="99CCFF"/>
                </a:gs>
                <a:gs pos="100000">
                  <a:schemeClr val="accent2"/>
                </a:gs>
              </a:gsLst>
              <a:path path="shape">
                <a:fillToRect l="50000" t="50000" r="50000" b="50000"/>
              </a:path>
            </a:gradFill>
            <a:ln w="9525" algn="ctr">
              <a:solidFill>
                <a:schemeClr val="tx1"/>
              </a:solidFill>
              <a:round/>
              <a:headEnd/>
              <a:tailEnd/>
            </a:ln>
            <a:effectLst/>
          </p:spPr>
          <p:txBody>
            <a:bodyPr wrap="none" anchor="ctr"/>
            <a:lstStyle/>
            <a:p>
              <a:pPr algn="ctr"/>
              <a:r>
                <a:rPr lang="en-US" sz="1600" b="1">
                  <a:solidFill>
                    <a:srgbClr val="FFCC00"/>
                  </a:solidFill>
                  <a:effectLst>
                    <a:outerShdw blurRad="38100" dist="38100" dir="2700000" algn="tl">
                      <a:srgbClr val="000000"/>
                    </a:outerShdw>
                  </a:effectLst>
                </a:rPr>
                <a:t>Fixed Costs = $30,000</a:t>
              </a:r>
            </a:p>
          </p:txBody>
        </p:sp>
        <p:grpSp>
          <p:nvGrpSpPr>
            <p:cNvPr id="35847" name="Group 27"/>
            <p:cNvGrpSpPr>
              <a:grpSpLocks/>
            </p:cNvGrpSpPr>
            <p:nvPr/>
          </p:nvGrpSpPr>
          <p:grpSpPr bwMode="auto">
            <a:xfrm>
              <a:off x="904" y="1200"/>
              <a:ext cx="3800" cy="1760"/>
              <a:chOff x="680" y="1488"/>
              <a:chExt cx="3800" cy="1760"/>
            </a:xfrm>
          </p:grpSpPr>
          <p:sp>
            <p:nvSpPr>
              <p:cNvPr id="37907" name="AutoShape 19"/>
              <p:cNvSpPr>
                <a:spLocks noChangeArrowheads="1"/>
              </p:cNvSpPr>
              <p:nvPr/>
            </p:nvSpPr>
            <p:spPr bwMode="auto">
              <a:xfrm>
                <a:off x="680" y="1488"/>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Selling price</a:t>
                </a:r>
              </a:p>
              <a:p>
                <a:pPr algn="ctr">
                  <a:defRPr/>
                </a:pPr>
                <a:r>
                  <a:rPr lang="en-US" sz="1600" b="1">
                    <a:solidFill>
                      <a:srgbClr val="FFCC00"/>
                    </a:solidFill>
                    <a:effectLst>
                      <a:outerShdw blurRad="38100" dist="38100" dir="2700000" algn="tl">
                        <a:srgbClr val="000000"/>
                      </a:outerShdw>
                    </a:effectLst>
                  </a:rPr>
                  <a:t>Per unit</a:t>
                </a:r>
              </a:p>
            </p:txBody>
          </p:sp>
          <p:sp>
            <p:nvSpPr>
              <p:cNvPr id="37908" name="AutoShape 20"/>
              <p:cNvSpPr>
                <a:spLocks noChangeArrowheads="1"/>
              </p:cNvSpPr>
              <p:nvPr/>
            </p:nvSpPr>
            <p:spPr bwMode="auto">
              <a:xfrm>
                <a:off x="1872" y="2352"/>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Contribution</a:t>
                </a:r>
              </a:p>
              <a:p>
                <a:pPr algn="ctr">
                  <a:defRPr/>
                </a:pPr>
                <a:r>
                  <a:rPr lang="en-US" sz="1600" b="1">
                    <a:solidFill>
                      <a:srgbClr val="FFCC00"/>
                    </a:solidFill>
                    <a:effectLst>
                      <a:outerShdw blurRad="38100" dist="38100" dir="2700000" algn="tl">
                        <a:srgbClr val="000000"/>
                      </a:outerShdw>
                    </a:effectLst>
                  </a:rPr>
                  <a:t>Margin per unit</a:t>
                </a:r>
              </a:p>
            </p:txBody>
          </p:sp>
          <p:sp>
            <p:nvSpPr>
              <p:cNvPr id="37909" name="AutoShape 21"/>
              <p:cNvSpPr>
                <a:spLocks noChangeArrowheads="1"/>
              </p:cNvSpPr>
              <p:nvPr/>
            </p:nvSpPr>
            <p:spPr bwMode="auto">
              <a:xfrm>
                <a:off x="3136" y="1536"/>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Variable Cost</a:t>
                </a:r>
              </a:p>
              <a:p>
                <a:pPr algn="ctr">
                  <a:defRPr/>
                </a:pPr>
                <a:r>
                  <a:rPr lang="en-US" sz="1600" b="1">
                    <a:solidFill>
                      <a:srgbClr val="FFCC00"/>
                    </a:solidFill>
                    <a:effectLst>
                      <a:outerShdw blurRad="38100" dist="38100" dir="2700000" algn="tl">
                        <a:srgbClr val="000000"/>
                      </a:outerShdw>
                    </a:effectLst>
                  </a:rPr>
                  <a:t>Per unit</a:t>
                </a:r>
              </a:p>
            </p:txBody>
          </p:sp>
          <p:sp>
            <p:nvSpPr>
              <p:cNvPr id="35851" name="Text Box 22"/>
              <p:cNvSpPr txBox="1">
                <a:spLocks noChangeArrowheads="1"/>
              </p:cNvSpPr>
              <p:nvPr/>
            </p:nvSpPr>
            <p:spPr bwMode="auto">
              <a:xfrm>
                <a:off x="1112" y="2088"/>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$50</a:t>
                </a:r>
              </a:p>
            </p:txBody>
          </p:sp>
          <p:sp>
            <p:nvSpPr>
              <p:cNvPr id="35852" name="Text Box 23"/>
              <p:cNvSpPr txBox="1">
                <a:spLocks noChangeArrowheads="1"/>
              </p:cNvSpPr>
              <p:nvPr/>
            </p:nvSpPr>
            <p:spPr bwMode="auto">
              <a:xfrm>
                <a:off x="2304" y="2960"/>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$20</a:t>
                </a:r>
              </a:p>
            </p:txBody>
          </p:sp>
          <p:sp>
            <p:nvSpPr>
              <p:cNvPr id="35853" name="Text Box 24"/>
              <p:cNvSpPr txBox="1">
                <a:spLocks noChangeArrowheads="1"/>
              </p:cNvSpPr>
              <p:nvPr/>
            </p:nvSpPr>
            <p:spPr bwMode="auto">
              <a:xfrm>
                <a:off x="3520" y="2136"/>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$30</a:t>
                </a:r>
              </a:p>
            </p:txBody>
          </p:sp>
          <p:sp>
            <p:nvSpPr>
              <p:cNvPr id="35854" name="Line 25"/>
              <p:cNvSpPr>
                <a:spLocks noChangeShapeType="1"/>
              </p:cNvSpPr>
              <p:nvPr/>
            </p:nvSpPr>
            <p:spPr bwMode="auto">
              <a:xfrm>
                <a:off x="1392" y="2352"/>
                <a:ext cx="432"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5855" name="Line 26"/>
              <p:cNvSpPr>
                <a:spLocks noChangeShapeType="1"/>
              </p:cNvSpPr>
              <p:nvPr/>
            </p:nvSpPr>
            <p:spPr bwMode="auto">
              <a:xfrm flipH="1">
                <a:off x="3264" y="2400"/>
                <a:ext cx="480"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661987"/>
          </a:xfrm>
        </p:spPr>
        <p:txBody>
          <a:bodyPr/>
          <a:lstStyle/>
          <a:p>
            <a:r>
              <a:rPr lang="en-US" sz="4000" smtClean="0"/>
              <a:t>Here’s the proof!</a:t>
            </a:r>
          </a:p>
        </p:txBody>
      </p:sp>
      <p:graphicFrame>
        <p:nvGraphicFramePr>
          <p:cNvPr id="36872" name="Group 8"/>
          <p:cNvGraphicFramePr>
            <a:graphicFrameLocks noGrp="1"/>
          </p:cNvGraphicFramePr>
          <p:nvPr/>
        </p:nvGraphicFramePr>
        <p:xfrm>
          <a:off x="457200" y="1295400"/>
          <a:ext cx="7620000" cy="3524250"/>
        </p:xfrm>
        <a:graphic>
          <a:graphicData uri="http://schemas.openxmlformats.org/drawingml/2006/table">
            <a:tbl>
              <a:tblPr/>
              <a:tblGrid>
                <a:gridCol w="5561013"/>
                <a:gridCol w="2058987"/>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Total</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(6,500 units x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$ 325,000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(6,500 x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195,000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Contribution Margin (6,500 x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Fixed Costs</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Operating income</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$100,000 </a:t>
                      </a:r>
                    </a:p>
                  </a:txBody>
                  <a:tcPr horzOverflow="overflow">
                    <a:lnL>
                      <a:noFill/>
                    </a:lnL>
                    <a:lnR>
                      <a:noFill/>
                    </a:lnR>
                    <a:lnT>
                      <a:noFill/>
                    </a:lnT>
                    <a:lnB>
                      <a:noFill/>
                    </a:lnB>
                    <a:lnTlToBr>
                      <a:noFill/>
                    </a:lnTlToBr>
                    <a:lnBlToTr>
                      <a:noFill/>
                    </a:lnBlToTr>
                    <a:noFill/>
                  </a:tcPr>
                </a:tc>
              </a:tr>
            </a:tbl>
          </a:graphicData>
        </a:graphic>
      </p:graphicFrame>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8413" t="8943" r="20000" b="11743"/>
          <a:stretch/>
        </p:blipFill>
        <p:spPr>
          <a:xfrm>
            <a:off x="228601" y="0"/>
            <a:ext cx="8686800" cy="6477000"/>
          </a:xfrm>
          <a:prstGeom prst="rect">
            <a:avLst/>
          </a:prstGeom>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0"/>
            <a:ext cx="7696200" cy="2308324"/>
          </a:xfrm>
          <a:prstGeom prst="rect">
            <a:avLst/>
          </a:prstGeom>
          <a:noFill/>
        </p:spPr>
        <p:txBody>
          <a:bodyPr wrap="square" rtlCol="0">
            <a:spAutoFit/>
          </a:bodyPr>
          <a:lstStyle/>
          <a:p>
            <a:r>
              <a:rPr lang="en-CA" dirty="0" smtClean="0"/>
              <a:t>c. Molson would like to earn Income from operations of $500 next year.  What would their Net Sales have to be?</a:t>
            </a:r>
          </a:p>
          <a:p>
            <a:r>
              <a:rPr lang="en-CA" dirty="0" smtClean="0"/>
              <a:t>d. If the variable cost of beer increases by $10 per barrel next year, what will their break-even sales (in units) be?</a:t>
            </a:r>
            <a:endParaRPr lang="en-CA" dirty="0"/>
          </a:p>
        </p:txBody>
      </p:sp>
    </p:spTree>
    <p:extLst>
      <p:ext uri="{BB962C8B-B14F-4D97-AF65-F5344CB8AC3E}">
        <p14:creationId xmlns:p14="http://schemas.microsoft.com/office/powerpoint/2010/main" val="492991964"/>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457200" y="277813"/>
            <a:ext cx="8229600" cy="684212"/>
          </a:xfrm>
        </p:spPr>
        <p:txBody>
          <a:bodyPr/>
          <a:lstStyle/>
          <a:p>
            <a:r>
              <a:rPr lang="en-US" sz="3800" smtClean="0"/>
              <a:t>Operating Leverage</a:t>
            </a:r>
          </a:p>
        </p:txBody>
      </p:sp>
      <p:sp>
        <p:nvSpPr>
          <p:cNvPr id="167939" name="Rectangle 3"/>
          <p:cNvSpPr>
            <a:spLocks noGrp="1" noChangeArrowheads="1"/>
          </p:cNvSpPr>
          <p:nvPr>
            <p:ph type="body" idx="1"/>
          </p:nvPr>
        </p:nvSpPr>
        <p:spPr>
          <a:xfrm>
            <a:off x="533400" y="1066800"/>
            <a:ext cx="8001000" cy="4495800"/>
          </a:xfrm>
        </p:spPr>
        <p:txBody>
          <a:bodyPr/>
          <a:lstStyle/>
          <a:p>
            <a:r>
              <a:rPr lang="en-US" smtClean="0"/>
              <a:t>A measure of how sensitive net income is to a percentage change in sales.</a:t>
            </a:r>
          </a:p>
          <a:p>
            <a:r>
              <a:rPr lang="en-US" smtClean="0"/>
              <a:t>With high leverage, a small percentage increase in sales can produce a much larger percentage increase in net income</a:t>
            </a:r>
          </a:p>
          <a:p>
            <a:pPr>
              <a:buFont typeface="Wingdings" pitchFamily="2" charset="2"/>
              <a:buNone/>
            </a:pPr>
            <a:r>
              <a:rPr lang="en-US" smtClean="0"/>
              <a:t>Operating Leverage 	= </a:t>
            </a:r>
            <a:r>
              <a:rPr lang="en-US" u="sng" smtClean="0"/>
              <a:t>Contribution margin</a:t>
            </a:r>
          </a:p>
          <a:p>
            <a:pPr>
              <a:buFont typeface="Wingdings" pitchFamily="2" charset="2"/>
              <a:buNone/>
            </a:pPr>
            <a:r>
              <a:rPr lang="en-US" smtClean="0"/>
              <a:t>						Net income</a:t>
            </a:r>
          </a:p>
        </p:txBody>
      </p:sp>
      <p:sp>
        <p:nvSpPr>
          <p:cNvPr id="167940" name="Rectangle 4"/>
          <p:cNvSpPr>
            <a:spLocks noChangeArrowheads="1"/>
          </p:cNvSpPr>
          <p:nvPr/>
        </p:nvSpPr>
        <p:spPr bwMode="auto">
          <a:xfrm rot="-1308084">
            <a:off x="2286000" y="6019800"/>
            <a:ext cx="10668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1" name="Line 5"/>
          <p:cNvSpPr>
            <a:spLocks noChangeShapeType="1"/>
          </p:cNvSpPr>
          <p:nvPr/>
        </p:nvSpPr>
        <p:spPr bwMode="auto">
          <a:xfrm flipV="1">
            <a:off x="2286000" y="5562600"/>
            <a:ext cx="2514600" cy="106680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7942" name="AutoShape 6"/>
          <p:cNvSpPr>
            <a:spLocks noChangeArrowheads="1"/>
          </p:cNvSpPr>
          <p:nvPr/>
        </p:nvSpPr>
        <p:spPr bwMode="auto">
          <a:xfrm>
            <a:off x="4419600" y="5105400"/>
            <a:ext cx="304800" cy="457200"/>
          </a:xfrm>
          <a:prstGeom prst="down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3" name="AutoShape 7"/>
          <p:cNvSpPr>
            <a:spLocks noChangeArrowheads="1"/>
          </p:cNvSpPr>
          <p:nvPr/>
        </p:nvSpPr>
        <p:spPr bwMode="auto">
          <a:xfrm>
            <a:off x="3505200" y="6019800"/>
            <a:ext cx="685800" cy="533400"/>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4" name="Text Box 8"/>
          <p:cNvSpPr txBox="1">
            <a:spLocks noChangeArrowheads="1"/>
          </p:cNvSpPr>
          <p:nvPr/>
        </p:nvSpPr>
        <p:spPr bwMode="auto">
          <a:xfrm rot="-1317134">
            <a:off x="2286000" y="5953125"/>
            <a:ext cx="12144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1800"/>
              <a:t>sales</a:t>
            </a:r>
          </a:p>
        </p:txBody>
      </p:sp>
      <p:sp>
        <p:nvSpPr>
          <p:cNvPr id="167945" name="Text Box 9"/>
          <p:cNvSpPr txBox="1">
            <a:spLocks noChangeArrowheads="1"/>
          </p:cNvSpPr>
          <p:nvPr/>
        </p:nvSpPr>
        <p:spPr bwMode="auto">
          <a:xfrm>
            <a:off x="4800600" y="5181600"/>
            <a:ext cx="1371600" cy="379413"/>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1800"/>
              <a:t>Net income</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79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4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457200" y="277813"/>
            <a:ext cx="8229600" cy="760412"/>
          </a:xfrm>
        </p:spPr>
        <p:txBody>
          <a:bodyPr/>
          <a:lstStyle/>
          <a:p>
            <a:r>
              <a:rPr lang="en-US" smtClean="0"/>
              <a:t>Jabot Cosmetics:</a:t>
            </a:r>
          </a:p>
        </p:txBody>
      </p:sp>
      <p:graphicFrame>
        <p:nvGraphicFramePr>
          <p:cNvPr id="169987" name="Group 3"/>
          <p:cNvGraphicFramePr>
            <a:graphicFrameLocks noGrp="1"/>
          </p:cNvGraphicFramePr>
          <p:nvPr>
            <p:ph idx="1"/>
          </p:nvPr>
        </p:nvGraphicFramePr>
        <p:xfrm>
          <a:off x="457200" y="1143000"/>
          <a:ext cx="5867400" cy="4543427"/>
        </p:xfrm>
        <a:graphic>
          <a:graphicData uri="http://schemas.openxmlformats.org/drawingml/2006/table">
            <a:tbl>
              <a:tblPr/>
              <a:tblGrid>
                <a:gridCol w="3944938"/>
                <a:gridCol w="1922462"/>
              </a:tblGrid>
              <a:tr h="16398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Actual sales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500 units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492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Sales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$250,000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6461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variable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150,000</a:t>
                      </a:r>
                    </a:p>
                  </a:txBody>
                  <a:tcPr horzOverflow="overflow">
                    <a:lnL>
                      <a:noFill/>
                    </a:lnL>
                    <a:lnR cap="flat">
                      <a:noFill/>
                    </a:lnR>
                    <a:lnT>
                      <a:noFill/>
                    </a:lnT>
                    <a:lnB>
                      <a:noFill/>
                    </a:lnB>
                    <a:lnTlToBr>
                      <a:noFill/>
                    </a:lnTlToBr>
                    <a:lnBlToTr>
                      <a:noFill/>
                    </a:lnBlToTr>
                    <a:noFill/>
                  </a:tcPr>
                </a:tc>
              </a:tr>
              <a:tr h="5334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$100,000</a:t>
                      </a:r>
                    </a:p>
                  </a:txBody>
                  <a:tcPr horzOverflow="overflow">
                    <a:lnL>
                      <a:noFill/>
                    </a:lnL>
                    <a:lnR cap="flat">
                      <a:noFill/>
                    </a:lnR>
                    <a:lnT>
                      <a:noFill/>
                    </a:lnT>
                    <a:lnB>
                      <a:noFill/>
                    </a:lnB>
                    <a:lnTlToBr>
                      <a:noFill/>
                    </a:lnTlToBr>
                    <a:lnBlToTr>
                      <a:noFill/>
                    </a:lnBlToTr>
                    <a:noFill/>
                  </a:tcPr>
                </a:tc>
              </a:tr>
              <a:tr h="4937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fixed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cap="flat">
                      <a:noFill/>
                    </a:lnR>
                    <a:lnT>
                      <a:noFill/>
                    </a:lnT>
                    <a:lnB>
                      <a:noFill/>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Net income</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$20,000</a:t>
                      </a:r>
                    </a:p>
                  </a:txBody>
                  <a:tcPr horzOverflow="overflow">
                    <a:lnL>
                      <a:noFill/>
                    </a:lnL>
                    <a:lnR cap="flat">
                      <a:noFill/>
                    </a:lnR>
                    <a:lnT>
                      <a:noFill/>
                    </a:lnT>
                    <a:lnB cap="flat">
                      <a:noFill/>
                    </a:lnB>
                    <a:lnTlToBr>
                      <a:noFill/>
                    </a:lnTlToBr>
                    <a:lnBlToTr>
                      <a:noFill/>
                    </a:lnBlToTr>
                    <a:noFill/>
                  </a:tcPr>
                </a:tc>
              </a:tr>
            </a:tbl>
          </a:graphicData>
        </a:graphic>
      </p:graphicFrame>
      <p:sp>
        <p:nvSpPr>
          <p:cNvPr id="170018" name="Text Box 34"/>
          <p:cNvSpPr txBox="1">
            <a:spLocks noChangeArrowheads="1"/>
          </p:cNvSpPr>
          <p:nvPr/>
        </p:nvSpPr>
        <p:spPr bwMode="auto">
          <a:xfrm>
            <a:off x="6781800" y="2819400"/>
            <a:ext cx="2362200" cy="2255838"/>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sz="2800">
                <a:latin typeface="Times New Roman" pitchFamily="18" charset="0"/>
              </a:rPr>
              <a:t>Operating Leverage </a:t>
            </a:r>
          </a:p>
          <a:p>
            <a:pPr eaLnBrk="1" hangingPunct="1"/>
            <a:r>
              <a:rPr lang="en-US" sz="2800">
                <a:latin typeface="Times New Roman" pitchFamily="18" charset="0"/>
              </a:rPr>
              <a:t>= </a:t>
            </a:r>
            <a:r>
              <a:rPr lang="en-US" sz="2800" u="sng">
                <a:latin typeface="Times New Roman" pitchFamily="18" charset="0"/>
              </a:rPr>
              <a:t>$100,000</a:t>
            </a:r>
          </a:p>
          <a:p>
            <a:pPr eaLnBrk="1" hangingPunct="1"/>
            <a:r>
              <a:rPr lang="en-US" sz="2800">
                <a:latin typeface="Times New Roman" pitchFamily="18" charset="0"/>
              </a:rPr>
              <a:t>    $20,000 </a:t>
            </a:r>
          </a:p>
          <a:p>
            <a:pPr eaLnBrk="1" hangingPunct="1"/>
            <a:r>
              <a:rPr lang="en-US" sz="2800">
                <a:latin typeface="Times New Roman" pitchFamily="18" charset="0"/>
              </a:rPr>
              <a:t>= 5</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0018"/>
                                        </p:tgtEl>
                                        <p:attrNameLst>
                                          <p:attrName>style.visibility</p:attrName>
                                        </p:attrNameLst>
                                      </p:cBhvr>
                                      <p:to>
                                        <p:strVal val="visible"/>
                                      </p:to>
                                    </p:set>
                                    <p:animEffect transition="in" filter="box(in)">
                                      <p:cBhvr>
                                        <p:cTn id="7" dur="500"/>
                                        <p:tgtEl>
                                          <p:spTgt spid="170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0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US" smtClean="0"/>
              <a:t>Operating Leverage</a:t>
            </a:r>
          </a:p>
        </p:txBody>
      </p:sp>
      <p:sp>
        <p:nvSpPr>
          <p:cNvPr id="172035" name="Rectangle 3"/>
          <p:cNvSpPr>
            <a:spLocks noGrp="1" noChangeArrowheads="1"/>
          </p:cNvSpPr>
          <p:nvPr>
            <p:ph type="body" idx="1"/>
          </p:nvPr>
        </p:nvSpPr>
        <p:spPr/>
        <p:txBody>
          <a:bodyPr/>
          <a:lstStyle/>
          <a:p>
            <a:r>
              <a:rPr lang="en-US" smtClean="0"/>
              <a:t>With a measure of operating leverage of 5, if Jabot increases its sales by 10%, net income would increase by 50%.</a:t>
            </a:r>
          </a:p>
        </p:txBody>
      </p:sp>
      <p:sp>
        <p:nvSpPr>
          <p:cNvPr id="172036" name="Text Box 4"/>
          <p:cNvSpPr txBox="1">
            <a:spLocks noChangeArrowheads="1"/>
          </p:cNvSpPr>
          <p:nvPr/>
        </p:nvSpPr>
        <p:spPr bwMode="auto">
          <a:xfrm>
            <a:off x="1371600" y="3810000"/>
            <a:ext cx="6629400" cy="180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Percent increase in sales			10%</a:t>
            </a:r>
          </a:p>
          <a:p>
            <a:pPr eaLnBrk="1" hangingPunct="1">
              <a:spcBef>
                <a:spcPct val="50000"/>
              </a:spcBef>
            </a:pPr>
            <a:r>
              <a:rPr lang="en-US" sz="2800">
                <a:latin typeface="Times New Roman" pitchFamily="18" charset="0"/>
              </a:rPr>
              <a:t>Degree of Operating Leverage		</a:t>
            </a:r>
            <a:r>
              <a:rPr lang="en-US" sz="2800" u="sng">
                <a:latin typeface="Times New Roman" pitchFamily="18" charset="0"/>
                <a:cs typeface="Times New Roman" pitchFamily="18" charset="0"/>
              </a:rPr>
              <a:t>×</a:t>
            </a:r>
            <a:r>
              <a:rPr lang="en-US" sz="2800" u="sng">
                <a:latin typeface="Times New Roman" pitchFamily="18" charset="0"/>
              </a:rPr>
              <a:t> 5</a:t>
            </a:r>
            <a:r>
              <a:rPr lang="en-US" sz="2800">
                <a:latin typeface="Times New Roman" pitchFamily="18" charset="0"/>
              </a:rPr>
              <a:t>  </a:t>
            </a:r>
          </a:p>
          <a:p>
            <a:pPr eaLnBrk="1" hangingPunct="1">
              <a:spcBef>
                <a:spcPct val="50000"/>
              </a:spcBef>
            </a:pPr>
            <a:r>
              <a:rPr lang="en-US" sz="2800">
                <a:latin typeface="Times New Roman" pitchFamily="18" charset="0"/>
              </a:rPr>
              <a:t>Percent increase in profits		50%</a:t>
            </a:r>
          </a:p>
        </p:txBody>
      </p:sp>
    </p:spTree>
    <p:custDataLst>
      <p:tags r:id="rId1"/>
    </p:custData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r>
              <a:rPr lang="en-US" smtClean="0"/>
              <a:t>Here’s the proof!</a:t>
            </a:r>
          </a:p>
        </p:txBody>
      </p:sp>
      <p:graphicFrame>
        <p:nvGraphicFramePr>
          <p:cNvPr id="173059" name="Group 3"/>
          <p:cNvGraphicFramePr>
            <a:graphicFrameLocks noGrp="1"/>
          </p:cNvGraphicFramePr>
          <p:nvPr>
            <p:ph idx="1"/>
          </p:nvPr>
        </p:nvGraphicFramePr>
        <p:xfrm>
          <a:off x="457200" y="1143000"/>
          <a:ext cx="8229600" cy="4664076"/>
        </p:xfrm>
        <a:graphic>
          <a:graphicData uri="http://schemas.openxmlformats.org/drawingml/2006/table">
            <a:tbl>
              <a:tblPr/>
              <a:tblGrid>
                <a:gridCol w="4030663"/>
                <a:gridCol w="2235200"/>
                <a:gridCol w="1963737"/>
              </a:tblGrid>
              <a:tr h="12573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Actual sales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500 units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Increased sales (550)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0326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Sales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$250,000</a:t>
                      </a:r>
                    </a:p>
                  </a:txBody>
                  <a:tcP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$275,000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7889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variable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150,000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165,000</a:t>
                      </a:r>
                    </a:p>
                  </a:txBody>
                  <a:tcPr horzOverflow="overflow">
                    <a:lnL>
                      <a:noFill/>
                    </a:lnL>
                    <a:lnR cap="flat">
                      <a:noFill/>
                    </a:lnR>
                    <a:lnT>
                      <a:noFill/>
                    </a:lnT>
                    <a:lnB>
                      <a:noFill/>
                    </a:lnB>
                    <a:lnTlToBr>
                      <a:noFill/>
                    </a:lnTlToBr>
                    <a:lnBlToTr>
                      <a:noFill/>
                    </a:lnBlToTr>
                    <a:noFill/>
                  </a:tcPr>
                </a:tc>
              </a:tr>
              <a:tr h="6508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$100,000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110,000</a:t>
                      </a:r>
                    </a:p>
                  </a:txBody>
                  <a:tcPr horzOverflow="overflow">
                    <a:lnL>
                      <a:noFill/>
                    </a:lnL>
                    <a:lnR cap="flat">
                      <a:noFill/>
                    </a:lnR>
                    <a:lnT>
                      <a:noFill/>
                    </a:lnT>
                    <a:lnB>
                      <a:noFill/>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fixed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cap="flat">
                      <a:noFill/>
                    </a:lnR>
                    <a:lnT>
                      <a:noFill/>
                    </a:lnT>
                    <a:lnB>
                      <a:noFill/>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Net income (loss)</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$20,000</a:t>
                      </a:r>
                    </a:p>
                  </a:txBody>
                  <a:tcPr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$30,000</a:t>
                      </a:r>
                    </a:p>
                  </a:txBody>
                  <a:tcPr horzOverflow="overflow">
                    <a:lnL>
                      <a:noFill/>
                    </a:lnL>
                    <a:lnR cap="flat">
                      <a:noFill/>
                    </a:lnR>
                    <a:lnT>
                      <a:noFill/>
                    </a:lnT>
                    <a:lnB cap="flat">
                      <a:noFill/>
                    </a:lnB>
                    <a:lnTlToBr>
                      <a:noFill/>
                    </a:lnTlToBr>
                    <a:lnBlToTr>
                      <a:noFill/>
                    </a:lnBlToTr>
                    <a:noFill/>
                  </a:tcPr>
                </a:tc>
              </a:tr>
            </a:tbl>
          </a:graphicData>
        </a:graphic>
      </p:graphicFrame>
      <p:sp>
        <p:nvSpPr>
          <p:cNvPr id="173097" name="Text Box 41"/>
          <p:cNvSpPr txBox="1">
            <a:spLocks noChangeArrowheads="1"/>
          </p:cNvSpPr>
          <p:nvPr/>
        </p:nvSpPr>
        <p:spPr bwMode="auto">
          <a:xfrm>
            <a:off x="1524000" y="1905000"/>
            <a:ext cx="3048000" cy="974725"/>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Increase of $25,000 (10%)</a:t>
            </a:r>
          </a:p>
        </p:txBody>
      </p:sp>
      <p:sp>
        <p:nvSpPr>
          <p:cNvPr id="173098" name="Text Box 42"/>
          <p:cNvSpPr txBox="1">
            <a:spLocks noChangeArrowheads="1"/>
          </p:cNvSpPr>
          <p:nvPr/>
        </p:nvSpPr>
        <p:spPr bwMode="auto">
          <a:xfrm>
            <a:off x="3124200" y="6019800"/>
            <a:ext cx="4038600" cy="547688"/>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Increase of $10,000 (50%)</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30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3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97" grpId="0" animBg="1"/>
      <p:bldP spid="17309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en-US" smtClean="0"/>
              <a:t>Cost Structure and Profit Stability</a:t>
            </a:r>
          </a:p>
        </p:txBody>
      </p:sp>
      <p:sp>
        <p:nvSpPr>
          <p:cNvPr id="175107" name="Text Box 3"/>
          <p:cNvSpPr txBox="1">
            <a:spLocks noChangeArrowheads="1"/>
          </p:cNvSpPr>
          <p:nvPr/>
        </p:nvSpPr>
        <p:spPr bwMode="auto">
          <a:xfrm>
            <a:off x="381000" y="1295400"/>
            <a:ext cx="85344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3000"/>
              <a:t>There are advantages and disadvantages to high fixed cost (or low variable cost) and low fixed cost (or high variable cost) structures.</a:t>
            </a:r>
          </a:p>
        </p:txBody>
      </p:sp>
      <p:sp>
        <p:nvSpPr>
          <p:cNvPr id="175108" name="Rectangle 4"/>
          <p:cNvSpPr>
            <a:spLocks noChangeArrowheads="1"/>
          </p:cNvSpPr>
          <p:nvPr/>
        </p:nvSpPr>
        <p:spPr bwMode="auto">
          <a:xfrm>
            <a:off x="228600" y="2895600"/>
            <a:ext cx="4572000" cy="2286000"/>
          </a:xfrm>
          <a:prstGeom prst="rect">
            <a:avLst/>
          </a:prstGeom>
          <a:solidFill>
            <a:schemeClr val="folHlink"/>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t>An advantage of a high fixed</a:t>
            </a:r>
            <a:br>
              <a:rPr lang="en-US"/>
            </a:br>
            <a:r>
              <a:rPr lang="en-US"/>
              <a:t>cost structure is that income</a:t>
            </a:r>
            <a:br>
              <a:rPr lang="en-US"/>
            </a:br>
            <a:r>
              <a:rPr lang="en-US"/>
              <a:t>will be higher in good years</a:t>
            </a:r>
            <a:br>
              <a:rPr lang="en-US"/>
            </a:br>
            <a:r>
              <a:rPr lang="en-US"/>
              <a:t>compared to companies</a:t>
            </a:r>
            <a:br>
              <a:rPr lang="en-US"/>
            </a:br>
            <a:r>
              <a:rPr lang="en-US"/>
              <a:t>with lower proportion of</a:t>
            </a:r>
            <a:br>
              <a:rPr lang="en-US"/>
            </a:br>
            <a:r>
              <a:rPr lang="en-US"/>
              <a:t>fixed costs.</a:t>
            </a:r>
          </a:p>
        </p:txBody>
      </p:sp>
      <p:sp>
        <p:nvSpPr>
          <p:cNvPr id="175109" name="Rectangle 5"/>
          <p:cNvSpPr>
            <a:spLocks noChangeArrowheads="1"/>
          </p:cNvSpPr>
          <p:nvPr/>
        </p:nvSpPr>
        <p:spPr bwMode="auto">
          <a:xfrm>
            <a:off x="4419600" y="4114800"/>
            <a:ext cx="4572000" cy="2286000"/>
          </a:xfrm>
          <a:prstGeom prst="rect">
            <a:avLst/>
          </a:prstGeom>
          <a:solidFill>
            <a:schemeClr val="folHlink"/>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t>A disadvantage of a high fixed</a:t>
            </a:r>
            <a:br>
              <a:rPr lang="en-US"/>
            </a:br>
            <a:r>
              <a:rPr lang="en-US"/>
              <a:t>cost structure is that income</a:t>
            </a:r>
            <a:br>
              <a:rPr lang="en-US"/>
            </a:br>
            <a:r>
              <a:rPr lang="en-US"/>
              <a:t>will be lower in bad years</a:t>
            </a:r>
            <a:br>
              <a:rPr lang="en-US"/>
            </a:br>
            <a:r>
              <a:rPr lang="en-US"/>
              <a:t>compared to companies</a:t>
            </a:r>
            <a:br>
              <a:rPr lang="en-US"/>
            </a:br>
            <a:r>
              <a:rPr lang="en-US"/>
              <a:t>with lower proportion of</a:t>
            </a:r>
            <a:br>
              <a:rPr lang="en-US"/>
            </a:br>
            <a:r>
              <a:rPr lang="en-US"/>
              <a:t>fixed costs.</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smtClean="0"/>
              <a:t>Margin of Safety</a:t>
            </a:r>
          </a:p>
        </p:txBody>
      </p:sp>
      <p:sp>
        <p:nvSpPr>
          <p:cNvPr id="49155" name="Rectangle 6"/>
          <p:cNvSpPr>
            <a:spLocks noGrp="1" noChangeArrowheads="1"/>
          </p:cNvSpPr>
          <p:nvPr>
            <p:ph idx="1"/>
          </p:nvPr>
        </p:nvSpPr>
        <p:spPr>
          <a:xfrm>
            <a:off x="457200" y="990600"/>
            <a:ext cx="8229600" cy="4525963"/>
          </a:xfrm>
        </p:spPr>
        <p:txBody>
          <a:bodyPr/>
          <a:lstStyle/>
          <a:p>
            <a:r>
              <a:rPr lang="en-US" smtClean="0">
                <a:ea typeface="ＭＳ Ｐゴシック" pitchFamily="1" charset="-128"/>
              </a:rPr>
              <a:t>Margin of safety measures how much sales revenue can drop before you start to loose money.</a:t>
            </a:r>
            <a:br>
              <a:rPr lang="en-US" smtClean="0">
                <a:ea typeface="ＭＳ Ｐゴシック" pitchFamily="1" charset="-128"/>
              </a:rPr>
            </a:br>
            <a:r>
              <a:rPr lang="en-US" smtClean="0">
                <a:ea typeface="ＭＳ Ｐゴシック" pitchFamily="1" charset="-128"/>
              </a:rPr>
              <a:t/>
            </a:r>
            <a:br>
              <a:rPr lang="en-US" smtClean="0">
                <a:ea typeface="ＭＳ Ｐゴシック" pitchFamily="1" charset="-128"/>
              </a:rPr>
            </a:br>
            <a:r>
              <a:rPr lang="en-US" smtClean="0">
                <a:ea typeface="ＭＳ Ｐゴシック" pitchFamily="1" charset="-128"/>
              </a:rPr>
              <a:t/>
            </a:r>
            <a:br>
              <a:rPr lang="en-US" smtClean="0">
                <a:ea typeface="ＭＳ Ｐゴシック" pitchFamily="1" charset="-128"/>
              </a:rPr>
            </a:br>
            <a:endParaRPr lang="en-US" smtClean="0">
              <a:ea typeface="ＭＳ Ｐゴシック" pitchFamily="1" charset="-128"/>
            </a:endParaRPr>
          </a:p>
        </p:txBody>
      </p:sp>
      <p:sp>
        <p:nvSpPr>
          <p:cNvPr id="361476" name="Rectangle 4"/>
          <p:cNvSpPr>
            <a:spLocks noChangeArrowheads="1"/>
          </p:cNvSpPr>
          <p:nvPr/>
        </p:nvSpPr>
        <p:spPr bwMode="auto">
          <a:xfrm>
            <a:off x="838200" y="2667000"/>
            <a:ext cx="7010400" cy="1066800"/>
          </a:xfrm>
          <a:prstGeom prst="rect">
            <a:avLst/>
          </a:prstGeom>
          <a:noFill/>
          <a:ln w="9525" algn="ctr">
            <a:noFill/>
            <a:miter lim="800000"/>
            <a:headEnd/>
            <a:tailEnd/>
          </a:ln>
          <a:effectLst/>
        </p:spPr>
        <p:txBody>
          <a:bodyPr>
            <a:spAutoFit/>
          </a:bodyPr>
          <a:lstStyle/>
          <a:p>
            <a:pPr algn="ctr" eaLnBrk="1" hangingPunct="1"/>
            <a:r>
              <a:rPr lang="en-US" sz="3200" b="1" u="sng">
                <a:solidFill>
                  <a:srgbClr val="990000"/>
                </a:solidFill>
                <a:effectLst>
                  <a:outerShdw blurRad="38100" dist="38100" dir="2700000" algn="tl">
                    <a:srgbClr val="C0C0C0"/>
                  </a:outerShdw>
                </a:effectLst>
              </a:rPr>
              <a:t>Sales – Sales at Break-Even Point</a:t>
            </a:r>
          </a:p>
          <a:p>
            <a:pPr algn="ctr" eaLnBrk="1" hangingPunct="1"/>
            <a:r>
              <a:rPr lang="en-US" sz="3200" b="1">
                <a:solidFill>
                  <a:srgbClr val="990000"/>
                </a:solidFill>
                <a:effectLst>
                  <a:outerShdw blurRad="38100" dist="38100" dir="2700000" algn="tl">
                    <a:srgbClr val="C0C0C0"/>
                  </a:outerShdw>
                </a:effectLst>
              </a:rPr>
              <a:t>Sales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en-US" smtClean="0"/>
              <a:t>Margin of Safety</a:t>
            </a:r>
          </a:p>
        </p:txBody>
      </p:sp>
      <p:sp>
        <p:nvSpPr>
          <p:cNvPr id="177155" name="Rectangle 3"/>
          <p:cNvSpPr>
            <a:spLocks noGrp="1" noChangeArrowheads="1"/>
          </p:cNvSpPr>
          <p:nvPr>
            <p:ph type="body" idx="1"/>
          </p:nvPr>
        </p:nvSpPr>
        <p:spPr>
          <a:xfrm>
            <a:off x="457200" y="1143000"/>
            <a:ext cx="8229600" cy="4987925"/>
          </a:xfrm>
        </p:spPr>
        <p:txBody>
          <a:bodyPr/>
          <a:lstStyle/>
          <a:p>
            <a:pPr algn="ctr">
              <a:buFont typeface="Wingdings" pitchFamily="2" charset="2"/>
              <a:buNone/>
            </a:pPr>
            <a:r>
              <a:rPr lang="en-US" b="1" u="sng" smtClean="0">
                <a:solidFill>
                  <a:srgbClr val="990000"/>
                </a:solidFill>
                <a:effectLst>
                  <a:outerShdw blurRad="38100" dist="38100" dir="2700000" algn="tl">
                    <a:srgbClr val="C0C0C0"/>
                  </a:outerShdw>
                </a:effectLst>
              </a:rPr>
              <a:t>Sales – Sales at Break-Even Point</a:t>
            </a:r>
          </a:p>
          <a:p>
            <a:pPr algn="ctr">
              <a:buFont typeface="Wingdings" pitchFamily="2" charset="2"/>
              <a:buNone/>
            </a:pPr>
            <a:r>
              <a:rPr lang="en-US" b="1" smtClean="0">
                <a:solidFill>
                  <a:srgbClr val="990000"/>
                </a:solidFill>
                <a:effectLst>
                  <a:outerShdw blurRad="38100" dist="38100" dir="2700000" algn="tl">
                    <a:srgbClr val="C0C0C0"/>
                  </a:outerShdw>
                </a:effectLst>
              </a:rPr>
              <a:t>Sales</a:t>
            </a:r>
          </a:p>
          <a:p>
            <a:r>
              <a:rPr lang="en-US" smtClean="0"/>
              <a:t>Jabot’s current sales = $250,000 </a:t>
            </a:r>
          </a:p>
          <a:p>
            <a:r>
              <a:rPr lang="en-US" smtClean="0"/>
              <a:t>Their break-even sales = $200,000. </a:t>
            </a:r>
          </a:p>
          <a:p>
            <a:r>
              <a:rPr lang="en-US" smtClean="0"/>
              <a:t>The margin of safety </a:t>
            </a:r>
          </a:p>
          <a:p>
            <a:pPr>
              <a:buFont typeface="Wingdings" pitchFamily="2" charset="2"/>
              <a:buNone/>
            </a:pPr>
            <a:r>
              <a:rPr lang="en-US" smtClean="0"/>
              <a:t>	=   </a:t>
            </a:r>
            <a:r>
              <a:rPr lang="en-US" u="sng" smtClean="0"/>
              <a:t>(250,000-200,000)</a:t>
            </a:r>
            <a:r>
              <a:rPr lang="en-US" smtClean="0"/>
              <a:t> = 20%</a:t>
            </a:r>
            <a:endParaRPr lang="en-US" u="sng" smtClean="0"/>
          </a:p>
          <a:p>
            <a:pPr>
              <a:buFont typeface="Wingdings" pitchFamily="2" charset="2"/>
              <a:buNone/>
            </a:pPr>
            <a:r>
              <a:rPr lang="en-US" smtClean="0"/>
              <a:t>			250,000</a:t>
            </a:r>
          </a:p>
          <a:p>
            <a:r>
              <a:rPr lang="en-US" smtClean="0"/>
              <a:t>Sales would have to drop by more than 20%  before an operating loss would result</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8889" t="11302" r="8254" b="12333"/>
          <a:stretch/>
        </p:blipFill>
        <p:spPr>
          <a:xfrm>
            <a:off x="68059" y="381000"/>
            <a:ext cx="8694941" cy="5410200"/>
          </a:xfrm>
          <a:prstGeom prst="rect">
            <a:avLst/>
          </a:prstGeom>
        </p:spPr>
      </p:pic>
      <p:sp>
        <p:nvSpPr>
          <p:cNvPr id="3" name="TextBox 2"/>
          <p:cNvSpPr txBox="1"/>
          <p:nvPr/>
        </p:nvSpPr>
        <p:spPr>
          <a:xfrm>
            <a:off x="457200" y="5791200"/>
            <a:ext cx="7772400" cy="461665"/>
          </a:xfrm>
          <a:prstGeom prst="rect">
            <a:avLst/>
          </a:prstGeom>
          <a:noFill/>
        </p:spPr>
        <p:txBody>
          <a:bodyPr wrap="square" rtlCol="0">
            <a:spAutoFit/>
          </a:bodyPr>
          <a:lstStyle/>
          <a:p>
            <a:r>
              <a:rPr lang="en-CA" dirty="0" smtClean="0"/>
              <a:t>d. Calculate the margin of safety for Rose Inc.</a:t>
            </a:r>
            <a:endParaRPr lang="en-CA" dirty="0"/>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ctrTitle" idx="4294967295"/>
          </p:nvPr>
        </p:nvSpPr>
        <p:spPr>
          <a:xfrm>
            <a:off x="2667000" y="4876800"/>
            <a:ext cx="5715000" cy="936625"/>
          </a:xfrm>
        </p:spPr>
        <p:txBody>
          <a:bodyPr/>
          <a:lstStyle/>
          <a:p>
            <a:r>
              <a:rPr lang="en-US" sz="5000" smtClean="0"/>
              <a:t>End of Chapter 11</a:t>
            </a:r>
          </a:p>
        </p:txBody>
      </p:sp>
      <p:pic>
        <p:nvPicPr>
          <p:cNvPr id="50182" name="Picture 6" descr="C:\Users\Patti\AppData\Local\Microsoft\Windows\Temporary Internet Files\Content.IE5\FCGCNA1F\MC900071176[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905000"/>
            <a:ext cx="4325339" cy="266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DELIMITERS" val="3.1"/>
</p:tagLst>
</file>

<file path=ppt/tags/tag5.xml><?xml version="1.0" encoding="utf-8"?>
<p:tagLst xmlns:a="http://schemas.openxmlformats.org/drawingml/2006/main" xmlns:r="http://schemas.openxmlformats.org/officeDocument/2006/relationships" xmlns:p="http://schemas.openxmlformats.org/presentationml/2006/main">
  <p:tag name="DELIMITERS" val="3.1"/>
</p:tagLst>
</file>

<file path=ppt/tags/tag6.xml><?xml version="1.0" encoding="utf-8"?>
<p:tagLst xmlns:a="http://schemas.openxmlformats.org/drawingml/2006/main" xmlns:r="http://schemas.openxmlformats.org/officeDocument/2006/relationships" xmlns:p="http://schemas.openxmlformats.org/presentationml/2006/main">
  <p:tag name="DELIMITERS" val="3.1"/>
</p:tagLst>
</file>

<file path=ppt/tags/tag7.xml><?xml version="1.0" encoding="utf-8"?>
<p:tagLst xmlns:a="http://schemas.openxmlformats.org/drawingml/2006/main" xmlns:r="http://schemas.openxmlformats.org/officeDocument/2006/relationships" xmlns:p="http://schemas.openxmlformats.org/presentationml/2006/main">
  <p:tag name="DELIMITERS" val="3.1"/>
</p:tagLst>
</file>

<file path=ppt/tags/tag8.xml><?xml version="1.0" encoding="utf-8"?>
<p:tagLst xmlns:a="http://schemas.openxmlformats.org/drawingml/2006/main" xmlns:r="http://schemas.openxmlformats.org/officeDocument/2006/relationships" xmlns:p="http://schemas.openxmlformats.org/presentationml/2006/main">
  <p:tag name="DELIMITERS" val="3.1"/>
</p:tagLst>
</file>

<file path=ppt/tags/tag9.xml><?xml version="1.0" encoding="utf-8"?>
<p:tagLst xmlns:a="http://schemas.openxmlformats.org/drawingml/2006/main" xmlns:r="http://schemas.openxmlformats.org/officeDocument/2006/relationships" xmlns:p="http://schemas.openxmlformats.org/presentationml/2006/main">
  <p:tag name="DELIMITERS" val="3.1"/>
</p:tagLst>
</file>

<file path=ppt/tags/tag10.xml><?xml version="1.0" encoding="utf-8"?>
<p:tagLst xmlns:a="http://schemas.openxmlformats.org/drawingml/2006/main" xmlns:r="http://schemas.openxmlformats.org/officeDocument/2006/relationships" xmlns:p="http://schemas.openxmlformats.org/presentationml/2006/main">
  <p:tag name="DELIMITERS" val="3.1"/>
</p:tagLst>
</file>

<file path=ppt/theme/theme1.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Engravers MT"/>
        <a:ea typeface="ＭＳ Ｐゴシック"/>
        <a:cs typeface=""/>
      </a:majorFont>
      <a:minorFont>
        <a:latin typeface="Times New Roman"/>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heme2">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WarrenSurvey_FINAL</Template>
  <TotalTime>920</TotalTime>
  <Words>1810</Words>
  <Application>Microsoft Office PowerPoint</Application>
  <PresentationFormat>On-screen Show (4:3)</PresentationFormat>
  <Paragraphs>484</Paragraphs>
  <Slides>48</Slides>
  <Notes>35</Notes>
  <HiddenSlides>0</HiddenSlides>
  <MMClips>0</MMClips>
  <ScaleCrop>false</ScaleCrop>
  <HeadingPairs>
    <vt:vector size="8" baseType="variant">
      <vt:variant>
        <vt:lpstr>Fonts Used</vt:lpstr>
      </vt:variant>
      <vt:variant>
        <vt:i4>7</vt:i4>
      </vt:variant>
      <vt:variant>
        <vt:lpstr>Theme</vt:lpstr>
      </vt:variant>
      <vt:variant>
        <vt:i4>4</vt:i4>
      </vt:variant>
      <vt:variant>
        <vt:lpstr>Embedded OLE Servers</vt:lpstr>
      </vt:variant>
      <vt:variant>
        <vt:i4>1</vt:i4>
      </vt:variant>
      <vt:variant>
        <vt:lpstr>Slide Titles</vt:lpstr>
      </vt:variant>
      <vt:variant>
        <vt:i4>48</vt:i4>
      </vt:variant>
    </vt:vector>
  </HeadingPairs>
  <TitlesOfParts>
    <vt:vector size="60" baseType="lpstr">
      <vt:lpstr>ＭＳ Ｐゴシック</vt:lpstr>
      <vt:lpstr>Arial</vt:lpstr>
      <vt:lpstr>Calibri</vt:lpstr>
      <vt:lpstr>Engravers MT</vt:lpstr>
      <vt:lpstr>Garamond</vt:lpstr>
      <vt:lpstr>Times New Roman</vt:lpstr>
      <vt:lpstr>Wingdings</vt:lpstr>
      <vt:lpstr>2_Custom Design</vt:lpstr>
      <vt:lpstr>Custom Design</vt:lpstr>
      <vt:lpstr>1_Custom Design</vt:lpstr>
      <vt:lpstr>Theme2</vt:lpstr>
      <vt:lpstr>Worksheet</vt:lpstr>
      <vt:lpstr>Chapter 11</vt:lpstr>
      <vt:lpstr>Learning Objectives</vt:lpstr>
      <vt:lpstr>Cost Behaviour</vt:lpstr>
      <vt:lpstr>Cost Behavior</vt:lpstr>
      <vt:lpstr>Cost Behavior: Variable Costs</vt:lpstr>
      <vt:lpstr>Cost Behavior: Variable Costs</vt:lpstr>
      <vt:lpstr>Cost Behavior: Fixed Costs</vt:lpstr>
      <vt:lpstr>Cost Behavior: Fixed Costs</vt:lpstr>
      <vt:lpstr>Cost Behavior: Mixed Costs</vt:lpstr>
      <vt:lpstr>PowerPoint Presentation</vt:lpstr>
      <vt:lpstr>High-Low Method</vt:lpstr>
      <vt:lpstr>PowerPoint Presentation</vt:lpstr>
      <vt:lpstr>PowerPoint Presentation</vt:lpstr>
      <vt:lpstr>PowerPoint Presentation</vt:lpstr>
      <vt:lpstr>High-Low Method</vt:lpstr>
      <vt:lpstr>High Low Method</vt:lpstr>
      <vt:lpstr>PowerPoint Presentation</vt:lpstr>
      <vt:lpstr>PowerPoint Presentation</vt:lpstr>
      <vt:lpstr>PowerPoint Presentation</vt:lpstr>
      <vt:lpstr>Cost-Volume-Profit Analysis</vt:lpstr>
      <vt:lpstr>Contribution Margin</vt:lpstr>
      <vt:lpstr>The Contribution Format Income Stmt.</vt:lpstr>
      <vt:lpstr>Contribution Margin Ratio</vt:lpstr>
      <vt:lpstr>Unit Contribution Margin</vt:lpstr>
      <vt:lpstr>Break-Even Point</vt:lpstr>
      <vt:lpstr>Break-Even Point</vt:lpstr>
      <vt:lpstr>Break-Even Point – Here’s the proof!</vt:lpstr>
      <vt:lpstr> Break Even Point </vt:lpstr>
      <vt:lpstr>Effect of Changes in Fixed Costs</vt:lpstr>
      <vt:lpstr>Effect of Changes in Fixed Costs</vt:lpstr>
      <vt:lpstr>Effect of Changes in Unit Variable Costs</vt:lpstr>
      <vt:lpstr>Effect of Changes in Unit Variable Costs</vt:lpstr>
      <vt:lpstr>Effect of Changes in Unit Selling Price</vt:lpstr>
      <vt:lpstr>Effect of Changes in Unit Selling Price</vt:lpstr>
      <vt:lpstr>Target Profit</vt:lpstr>
      <vt:lpstr>Calculating Target Profit</vt:lpstr>
      <vt:lpstr>Here’s the proof!</vt:lpstr>
      <vt:lpstr>PowerPoint Presentation</vt:lpstr>
      <vt:lpstr>PowerPoint Presentation</vt:lpstr>
      <vt:lpstr>Operating Leverage</vt:lpstr>
      <vt:lpstr>Jabot Cosmetics:</vt:lpstr>
      <vt:lpstr>Operating Leverage</vt:lpstr>
      <vt:lpstr>Here’s the proof!</vt:lpstr>
      <vt:lpstr>Cost Structure and Profit Stability</vt:lpstr>
      <vt:lpstr>Margin of Safety</vt:lpstr>
      <vt:lpstr>Margin of Safety</vt:lpstr>
      <vt:lpstr>PowerPoint Presentation</vt:lpstr>
      <vt:lpstr>End of Chapter 11</vt:lpstr>
    </vt:vector>
  </TitlesOfParts>
  <Company>Cengage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dc:title>
  <dc:creator>TL User</dc:creator>
  <cp:lastModifiedBy>Stephanie Butler</cp:lastModifiedBy>
  <cp:revision>119</cp:revision>
  <dcterms:created xsi:type="dcterms:W3CDTF">2009-07-15T18:36:45Z</dcterms:created>
  <dcterms:modified xsi:type="dcterms:W3CDTF">2013-12-11T19:41:24Z</dcterms:modified>
</cp:coreProperties>
</file>