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7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60D0B-2621-4C7A-95CF-0126603600FF}" type="datetimeFigureOut">
              <a:rPr lang="en-US" smtClean="0"/>
              <a:pPr/>
              <a:t>9/15/2014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6D139E-3081-45CD-BB12-40E81BB6E0BE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23874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F8C05-95EA-4247-8298-3EBD26B6E2C6}" type="datetimeFigureOut">
              <a:rPr lang="en-US" smtClean="0"/>
              <a:pPr/>
              <a:t>9/15/2014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5351C-EFB5-4F94-AE64-2063550DD9D6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F8C05-95EA-4247-8298-3EBD26B6E2C6}" type="datetimeFigureOut">
              <a:rPr lang="en-US" smtClean="0"/>
              <a:pPr/>
              <a:t>9/15/2014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5351C-EFB5-4F94-AE64-2063550DD9D6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F8C05-95EA-4247-8298-3EBD26B6E2C6}" type="datetimeFigureOut">
              <a:rPr lang="en-US" smtClean="0"/>
              <a:pPr/>
              <a:t>9/15/2014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5351C-EFB5-4F94-AE64-2063550DD9D6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F8C05-95EA-4247-8298-3EBD26B6E2C6}" type="datetimeFigureOut">
              <a:rPr lang="en-US" smtClean="0"/>
              <a:pPr/>
              <a:t>9/15/2014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5351C-EFB5-4F94-AE64-2063550DD9D6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F8C05-95EA-4247-8298-3EBD26B6E2C6}" type="datetimeFigureOut">
              <a:rPr lang="en-US" smtClean="0"/>
              <a:pPr/>
              <a:t>9/15/2014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5351C-EFB5-4F94-AE64-2063550DD9D6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F8C05-95EA-4247-8298-3EBD26B6E2C6}" type="datetimeFigureOut">
              <a:rPr lang="en-US" smtClean="0"/>
              <a:pPr/>
              <a:t>9/15/2014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5351C-EFB5-4F94-AE64-2063550DD9D6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F8C05-95EA-4247-8298-3EBD26B6E2C6}" type="datetimeFigureOut">
              <a:rPr lang="en-US" smtClean="0"/>
              <a:pPr/>
              <a:t>9/15/2014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5351C-EFB5-4F94-AE64-2063550DD9D6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F8C05-95EA-4247-8298-3EBD26B6E2C6}" type="datetimeFigureOut">
              <a:rPr lang="en-US" smtClean="0"/>
              <a:pPr/>
              <a:t>9/15/2014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5351C-EFB5-4F94-AE64-2063550DD9D6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F8C05-95EA-4247-8298-3EBD26B6E2C6}" type="datetimeFigureOut">
              <a:rPr lang="en-US" smtClean="0"/>
              <a:pPr/>
              <a:t>9/15/2014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5351C-EFB5-4F94-AE64-2063550DD9D6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F8C05-95EA-4247-8298-3EBD26B6E2C6}" type="datetimeFigureOut">
              <a:rPr lang="en-US" smtClean="0"/>
              <a:pPr/>
              <a:t>9/15/2014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5351C-EFB5-4F94-AE64-2063550DD9D6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F8C05-95EA-4247-8298-3EBD26B6E2C6}" type="datetimeFigureOut">
              <a:rPr lang="en-US" smtClean="0"/>
              <a:pPr/>
              <a:t>9/15/2014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5351C-EFB5-4F94-AE64-2063550DD9D6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F8C05-95EA-4247-8298-3EBD26B6E2C6}" type="datetimeFigureOut">
              <a:rPr lang="en-US" smtClean="0"/>
              <a:pPr/>
              <a:t>9/15/2014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E5351C-EFB5-4F94-AE64-2063550DD9D6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ntariocourts.on.ca/decisions/2011/2011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BUSINESS LAW </a:t>
            </a:r>
            <a:r>
              <a:rPr lang="en-US" dirty="0" smtClean="0"/>
              <a:t>LECTURE </a:t>
            </a:r>
            <a:r>
              <a:rPr lang="en-US" dirty="0" smtClean="0"/>
              <a:t>2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KEY CONCEPTS</a:t>
            </a:r>
          </a:p>
          <a:p>
            <a:endParaRPr lang="en-CA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PRIMARY SOURCES OF LEGAL LIABILITY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TORT - INTENTIONAL (Assault, trespass, etc..)</a:t>
            </a:r>
          </a:p>
          <a:p>
            <a:r>
              <a:rPr lang="en-US" dirty="0" smtClean="0"/>
              <a:t>TORT – UNINTENTIONAL (Negligence)</a:t>
            </a:r>
          </a:p>
          <a:p>
            <a:r>
              <a:rPr lang="en-US" dirty="0" smtClean="0"/>
              <a:t>CONTRACT</a:t>
            </a:r>
          </a:p>
          <a:p>
            <a:r>
              <a:rPr lang="en-US" dirty="0" smtClean="0"/>
              <a:t>STATUTORY AND REGULATORY</a:t>
            </a:r>
          </a:p>
          <a:p>
            <a:r>
              <a:rPr lang="en-US" dirty="0" smtClean="0"/>
              <a:t>CRIMINAL</a:t>
            </a:r>
          </a:p>
          <a:p>
            <a:endParaRPr lang="en-C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INTENTIONAL TORTS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You intend the act and its consequences</a:t>
            </a:r>
          </a:p>
          <a:p>
            <a:r>
              <a:rPr lang="en-US" dirty="0" smtClean="0"/>
              <a:t>Assault and battery</a:t>
            </a:r>
          </a:p>
          <a:p>
            <a:r>
              <a:rPr lang="en-US" dirty="0" smtClean="0"/>
              <a:t>Trespass</a:t>
            </a:r>
          </a:p>
          <a:p>
            <a:r>
              <a:rPr lang="en-US" dirty="0" smtClean="0"/>
              <a:t>Intentional misrepresentation</a:t>
            </a:r>
          </a:p>
          <a:p>
            <a:r>
              <a:rPr lang="en-US" dirty="0" smtClean="0"/>
              <a:t>Interference with third party contracts</a:t>
            </a:r>
          </a:p>
          <a:p>
            <a:endParaRPr lang="en-C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UNINTENTIONAL TORTS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 smtClean="0"/>
              <a:t>Negligence</a:t>
            </a:r>
          </a:p>
          <a:p>
            <a:r>
              <a:rPr lang="en-US" dirty="0" smtClean="0"/>
              <a:t>Falling below a reasonable standard of care</a:t>
            </a:r>
          </a:p>
          <a:p>
            <a:r>
              <a:rPr lang="en-US" dirty="0" smtClean="0"/>
              <a:t>Damages result to a party to whom a duty of care is owed</a:t>
            </a:r>
          </a:p>
          <a:p>
            <a:r>
              <a:rPr lang="en-US" dirty="0" smtClean="0"/>
              <a:t>For example, professional negligence, slip and falls, negligent misrepresentation, car accidents, product liability</a:t>
            </a:r>
            <a:endParaRPr lang="en-C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STATUTORY, REGULATORY, CRIMINAL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Imposed by Parliament or Provincial Legislature</a:t>
            </a:r>
          </a:p>
          <a:p>
            <a:r>
              <a:rPr lang="en-US" dirty="0" smtClean="0"/>
              <a:t>Reflects public policy</a:t>
            </a:r>
          </a:p>
          <a:p>
            <a:r>
              <a:rPr lang="en-US" dirty="0" smtClean="0"/>
              <a:t>Enforced by the State, not other citizens</a:t>
            </a:r>
          </a:p>
          <a:p>
            <a:r>
              <a:rPr lang="en-US" dirty="0" smtClean="0"/>
              <a:t>Criminal laws are statutory offences of the most heinous type that attract the highest sanctions</a:t>
            </a:r>
          </a:p>
          <a:p>
            <a:r>
              <a:rPr lang="en-US" dirty="0" smtClean="0"/>
              <a:t>Beyond reasonable doubt as opposed to balance of probabilities (evidentiary burden)</a:t>
            </a:r>
            <a:endParaRPr lang="en-CA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CONTRACTS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Exchange of Promises (Consideration)</a:t>
            </a:r>
          </a:p>
          <a:p>
            <a:r>
              <a:rPr lang="en-US" dirty="0" smtClean="0"/>
              <a:t>Offer and acceptance</a:t>
            </a:r>
          </a:p>
          <a:p>
            <a:r>
              <a:rPr lang="en-US" dirty="0" smtClean="0"/>
              <a:t>Can be oral (harder to prove)</a:t>
            </a:r>
          </a:p>
          <a:p>
            <a:r>
              <a:rPr lang="en-US" dirty="0" smtClean="0"/>
              <a:t>Parties must be “ ad idem”</a:t>
            </a:r>
          </a:p>
          <a:p>
            <a:r>
              <a:rPr lang="en-US" dirty="0" smtClean="0"/>
              <a:t>An agreement to agree is not a contract</a:t>
            </a:r>
          </a:p>
          <a:p>
            <a:r>
              <a:rPr lang="en-US" dirty="0" smtClean="0"/>
              <a:t>Distinguish from a Letter of Intent</a:t>
            </a:r>
          </a:p>
          <a:p>
            <a:r>
              <a:rPr lang="en-US" dirty="0" smtClean="0"/>
              <a:t>Memoranda of Understanding (misused term)</a:t>
            </a:r>
            <a:endParaRPr lang="en-CA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DEBT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promise  to provide funds an exchange for a promise to repay the funds over a period of time and generally with interest</a:t>
            </a:r>
          </a:p>
          <a:p>
            <a:r>
              <a:rPr lang="en-US" dirty="0" smtClean="0"/>
              <a:t>Promissory notes (IOUs)</a:t>
            </a:r>
          </a:p>
          <a:p>
            <a:r>
              <a:rPr lang="en-US" dirty="0" smtClean="0"/>
              <a:t>Contractual liability</a:t>
            </a:r>
          </a:p>
          <a:p>
            <a:r>
              <a:rPr lang="en-US" dirty="0" smtClean="0"/>
              <a:t>A Mortgage is simply a promissory note which includes real estate as collateral for the loan, as security (secured debt)</a:t>
            </a:r>
            <a:endParaRPr lang="en-CA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SECURED DEBT AND UNSECURED DEBT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Real estate is only one form of security</a:t>
            </a:r>
          </a:p>
          <a:p>
            <a:r>
              <a:rPr lang="en-US" dirty="0" smtClean="0"/>
              <a:t>Can be any tangible or intangible asset </a:t>
            </a:r>
          </a:p>
          <a:p>
            <a:r>
              <a:rPr lang="en-US" dirty="0" smtClean="0"/>
              <a:t>Can be a car, inventory, shares, machinery, etc</a:t>
            </a:r>
          </a:p>
          <a:p>
            <a:r>
              <a:rPr lang="en-US" dirty="0" smtClean="0"/>
              <a:t>The borrower pledges the asset to the lender</a:t>
            </a:r>
          </a:p>
          <a:p>
            <a:r>
              <a:rPr lang="en-US" dirty="0" smtClean="0"/>
              <a:t>The lender holds a lien or charge on the asset</a:t>
            </a:r>
          </a:p>
          <a:p>
            <a:r>
              <a:rPr lang="en-US" dirty="0" smtClean="0"/>
              <a:t>In case of default, the lender has priority on the pledged asset over other lenders of the borrower</a:t>
            </a:r>
            <a:endParaRPr lang="en-CA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GUARANTEES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A borrower with insufficient assets or  credit worthiness may require a co-signor or guarantor of the loan</a:t>
            </a:r>
          </a:p>
          <a:p>
            <a:r>
              <a:rPr lang="en-US" dirty="0" smtClean="0"/>
              <a:t>A co-signor is equally liable as the other debtor</a:t>
            </a:r>
          </a:p>
          <a:p>
            <a:r>
              <a:rPr lang="en-US" dirty="0" smtClean="0"/>
              <a:t>A guarantor is only called upon once the primary lender has defaulted and remedies are exhausted</a:t>
            </a:r>
          </a:p>
          <a:p>
            <a:r>
              <a:rPr lang="en-US" dirty="0" smtClean="0"/>
              <a:t>Shareholders may be asked to guarantee a corporate loan,  a parent a child’s loan or a spouse a spouse’s loan</a:t>
            </a:r>
            <a:endParaRPr lang="en-CA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Advantages of Secured Debt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Priority on liened property.</a:t>
            </a:r>
          </a:p>
          <a:p>
            <a:r>
              <a:rPr lang="en-US" dirty="0" smtClean="0"/>
              <a:t>Assume John’s debts are as follows:</a:t>
            </a:r>
          </a:p>
          <a:p>
            <a:pPr>
              <a:buNone/>
            </a:pPr>
            <a:r>
              <a:rPr lang="en-US" dirty="0" smtClean="0"/>
              <a:t>Visa credit card:  $10,000</a:t>
            </a:r>
          </a:p>
          <a:p>
            <a:pPr>
              <a:buNone/>
            </a:pPr>
            <a:r>
              <a:rPr lang="en-US" dirty="0" smtClean="0"/>
              <a:t>Unsecured line of credit (CIBC) $15,000</a:t>
            </a:r>
          </a:p>
          <a:p>
            <a:pPr>
              <a:buNone/>
            </a:pPr>
            <a:r>
              <a:rPr lang="en-US" dirty="0" smtClean="0"/>
              <a:t>Mortgage: $250,000 in favour of Stanley</a:t>
            </a:r>
          </a:p>
          <a:p>
            <a:pPr>
              <a:buNone/>
            </a:pPr>
            <a:r>
              <a:rPr lang="en-US" dirty="0" smtClean="0"/>
              <a:t>Car loan (PPSA lien Ally Bank): $15,000</a:t>
            </a:r>
          </a:p>
          <a:p>
            <a:pPr>
              <a:buNone/>
            </a:pPr>
            <a:r>
              <a:rPr lang="en-US" dirty="0" smtClean="0"/>
              <a:t>Assets: House: $270,000, Car: $15,000, </a:t>
            </a:r>
          </a:p>
          <a:p>
            <a:endParaRPr lang="en-CA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John Goes Bankrupt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Trustee and legal fees: $10,000</a:t>
            </a:r>
          </a:p>
          <a:p>
            <a:r>
              <a:rPr lang="en-US" dirty="0" smtClean="0"/>
              <a:t>House is liquidated:  Sells at FMV of $270,000, Stanley’s mortgage is paid in full, leaving $20,000 net of mortgage (equity)</a:t>
            </a:r>
          </a:p>
          <a:p>
            <a:r>
              <a:rPr lang="en-US" dirty="0" smtClean="0"/>
              <a:t>The car sells at $15,000 so Ally is paid in full.</a:t>
            </a:r>
          </a:p>
          <a:p>
            <a:r>
              <a:rPr lang="en-US" dirty="0" smtClean="0"/>
              <a:t>There is $20,000 left minus above fees = $10,000</a:t>
            </a:r>
          </a:p>
          <a:p>
            <a:r>
              <a:rPr lang="en-US" dirty="0" smtClean="0"/>
              <a:t>Unsecured debt totals $25,000  so each unsecured lender get 40 cents per dollar</a:t>
            </a:r>
          </a:p>
          <a:p>
            <a:endParaRPr lang="en-CA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Secured Debt –Ease of Enforcement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Mortgages: Power of Sale under Mortgages Act of Ontario </a:t>
            </a:r>
          </a:p>
          <a:p>
            <a:r>
              <a:rPr lang="en-US" dirty="0" smtClean="0"/>
              <a:t>Debentures and other debt instruments: Appointing a Receiver/Manager</a:t>
            </a:r>
          </a:p>
          <a:p>
            <a:r>
              <a:rPr lang="en-US" dirty="0" smtClean="0"/>
              <a:t>Other self-help remedies: Repo Man. </a:t>
            </a:r>
            <a:r>
              <a:rPr lang="en-US" u="sng" dirty="0" smtClean="0">
                <a:solidFill>
                  <a:srgbClr val="FF0000"/>
                </a:solidFill>
              </a:rPr>
              <a:t>PPSA</a:t>
            </a:r>
          </a:p>
          <a:p>
            <a:r>
              <a:rPr lang="en-US" dirty="0" smtClean="0"/>
              <a:t>Summary court procedures where necessary</a:t>
            </a:r>
          </a:p>
          <a:p>
            <a:r>
              <a:rPr lang="en-US" dirty="0" smtClean="0"/>
              <a:t>General Security Agreements</a:t>
            </a:r>
          </a:p>
          <a:p>
            <a:r>
              <a:rPr lang="en-US" dirty="0" smtClean="0"/>
              <a:t>Inventory and floating charges</a:t>
            </a:r>
            <a:endParaRPr lang="en-CA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Unsecured Liabilities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Regardless if originates in tort or contract</a:t>
            </a:r>
          </a:p>
          <a:p>
            <a:r>
              <a:rPr lang="en-US" dirty="0" smtClean="0"/>
              <a:t>Must sue (Statement of Claim) Almost never Notice of  Application</a:t>
            </a:r>
          </a:p>
          <a:p>
            <a:r>
              <a:rPr lang="en-US" dirty="0" smtClean="0"/>
              <a:t>Statement of Defense</a:t>
            </a:r>
          </a:p>
          <a:p>
            <a:r>
              <a:rPr lang="en-US" dirty="0" smtClean="0"/>
              <a:t>Affidavit of Documents</a:t>
            </a:r>
          </a:p>
          <a:p>
            <a:r>
              <a:rPr lang="en-US" dirty="0" smtClean="0"/>
              <a:t>Interim Motions</a:t>
            </a:r>
          </a:p>
          <a:p>
            <a:r>
              <a:rPr lang="en-US" dirty="0" smtClean="0"/>
              <a:t>Examinations for Discovery (Depositions-USA)</a:t>
            </a:r>
          </a:p>
          <a:p>
            <a:r>
              <a:rPr lang="en-US" dirty="0" smtClean="0"/>
              <a:t>Trial</a:t>
            </a:r>
            <a:endParaRPr lang="en-CA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Judgment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You win and get a Judgment for $80,000</a:t>
            </a:r>
          </a:p>
          <a:p>
            <a:r>
              <a:rPr lang="en-US" dirty="0" smtClean="0"/>
              <a:t>File Writ of Execution</a:t>
            </a:r>
          </a:p>
          <a:p>
            <a:r>
              <a:rPr lang="en-US" dirty="0" smtClean="0"/>
              <a:t>Garnish wages, bank accounts, etc</a:t>
            </a:r>
          </a:p>
          <a:p>
            <a:r>
              <a:rPr lang="en-US" dirty="0" smtClean="0"/>
              <a:t>Judgment debtor examinations</a:t>
            </a:r>
          </a:p>
          <a:p>
            <a:r>
              <a:rPr lang="en-US" dirty="0" smtClean="0"/>
              <a:t>Must share with other unsecured creditors who have judgments!  See Slide 21</a:t>
            </a:r>
          </a:p>
          <a:p>
            <a:r>
              <a:rPr lang="en-US" u="sng" dirty="0" smtClean="0"/>
              <a:t>Citi Cards Canada Inc. v. Charles Pleasance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smtClean="0">
                <a:hlinkClick r:id="rId2"/>
              </a:rPr>
              <a:t>www.ontariocourts.on.ca/decisions/2011/2011</a:t>
            </a:r>
            <a:r>
              <a:rPr lang="en-US" dirty="0" smtClean="0"/>
              <a:t> ONCA0003</a:t>
            </a:r>
            <a:endParaRPr lang="en-US" u="sng" dirty="0" smtClean="0"/>
          </a:p>
          <a:p>
            <a:endParaRPr lang="en-CA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Mortgages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				</a:t>
            </a:r>
            <a:r>
              <a:rPr lang="en-US" u="sng" dirty="0" smtClean="0"/>
              <a:t>Key Variables</a:t>
            </a:r>
          </a:p>
          <a:p>
            <a:r>
              <a:rPr lang="en-US" dirty="0" smtClean="0"/>
              <a:t>Interest Rate</a:t>
            </a:r>
          </a:p>
          <a:p>
            <a:r>
              <a:rPr lang="en-US" dirty="0" smtClean="0"/>
              <a:t>Term </a:t>
            </a:r>
          </a:p>
          <a:p>
            <a:r>
              <a:rPr lang="en-US" dirty="0" smtClean="0"/>
              <a:t>Amortization</a:t>
            </a:r>
          </a:p>
          <a:p>
            <a:r>
              <a:rPr lang="en-US" dirty="0" smtClean="0"/>
              <a:t>Interest compounded semi-annually and not in advance</a:t>
            </a:r>
          </a:p>
          <a:p>
            <a:r>
              <a:rPr lang="en-US" dirty="0" smtClean="0"/>
              <a:t>Negotiation, brokers, comparison shopping</a:t>
            </a:r>
          </a:p>
          <a:p>
            <a:r>
              <a:rPr lang="en-US" dirty="0" smtClean="0"/>
              <a:t>Down payment and mortgage insurance</a:t>
            </a:r>
          </a:p>
          <a:p>
            <a:endParaRPr lang="en-CA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640</Words>
  <Application>Microsoft Office PowerPoint</Application>
  <PresentationFormat>On-screen Show (4:3)</PresentationFormat>
  <Paragraphs>95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BUSINESS LAW LECTURE 2</vt:lpstr>
      <vt:lpstr>PRIMARY SOURCES OF LEGAL LIABILITY</vt:lpstr>
      <vt:lpstr>INTENTIONAL TORTS</vt:lpstr>
      <vt:lpstr>UNINTENTIONAL TORTS</vt:lpstr>
      <vt:lpstr>STATUTORY, REGULATORY, CRIMINAL</vt:lpstr>
      <vt:lpstr>CONTRACTS</vt:lpstr>
      <vt:lpstr>DEBT</vt:lpstr>
      <vt:lpstr>SECURED DEBT AND UNSECURED DEBT</vt:lpstr>
      <vt:lpstr>GUARANTEES</vt:lpstr>
      <vt:lpstr>Advantages of Secured Debt</vt:lpstr>
      <vt:lpstr>John Goes Bankrupt</vt:lpstr>
      <vt:lpstr>Secured Debt –Ease of Enforcement</vt:lpstr>
      <vt:lpstr>Unsecured Liabilities</vt:lpstr>
      <vt:lpstr>Judgment</vt:lpstr>
      <vt:lpstr>Mortgages</vt:lpstr>
    </vt:vector>
  </TitlesOfParts>
  <Company>The Canadian Red Cross/La Croix-Rouge Canadienne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LAW OF BANKING</dc:title>
  <dc:creator>sschwisberg</dc:creator>
  <cp:lastModifiedBy>Samuel Schwisberg</cp:lastModifiedBy>
  <cp:revision>37</cp:revision>
  <dcterms:created xsi:type="dcterms:W3CDTF">2011-09-20T20:53:14Z</dcterms:created>
  <dcterms:modified xsi:type="dcterms:W3CDTF">2014-09-15T19:52:34Z</dcterms:modified>
</cp:coreProperties>
</file>