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gif" ContentType="image/gi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1" r:id="rId9"/>
    <p:sldId id="263" r:id="rId10"/>
    <p:sldId id="266" r:id="rId11"/>
    <p:sldId id="267" r:id="rId12"/>
    <p:sldId id="269" r:id="rId13"/>
    <p:sldId id="278" r:id="rId14"/>
    <p:sldId id="264" r:id="rId15"/>
    <p:sldId id="270" r:id="rId16"/>
    <p:sldId id="265" r:id="rId17"/>
    <p:sldId id="268" r:id="rId18"/>
    <p:sldId id="272" r:id="rId19"/>
    <p:sldId id="273" r:id="rId20"/>
    <p:sldId id="276" r:id="rId21"/>
    <p:sldId id="274" r:id="rId22"/>
    <p:sldId id="275" r:id="rId23"/>
    <p:sldId id="277" r:id="rId24"/>
    <p:sldId id="279" r:id="rId25"/>
    <p:sldId id="280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9" autoAdjust="0"/>
    <p:restoredTop sz="90985" autoAdjust="0"/>
  </p:normalViewPr>
  <p:slideViewPr>
    <p:cSldViewPr>
      <p:cViewPr varScale="1">
        <p:scale>
          <a:sx n="88" d="100"/>
          <a:sy n="88" d="100"/>
        </p:scale>
        <p:origin x="-1824" y="-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notesMaster" Target="notesMasters/notesMaster1.xml"/><Relationship Id="rId28" Type="http://schemas.openxmlformats.org/officeDocument/2006/relationships/printerSettings" Target="printerSettings/printerSettings1.bin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7860E-241A-45DD-9D85-F818A7C718B2}" type="datetimeFigureOut">
              <a:rPr lang="en-US" smtClean="0"/>
              <a:pPr/>
              <a:t>13-09-27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B641D9-88B3-46DC-9BB9-9E67C36218D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3190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Relationship Id="rId3" Type="http://schemas.openxmlformats.org/officeDocument/2006/relationships/hyperlink" Target="http://images.fws.gov/default.cfm?fuseaction=records.display&amp;CFID=28358&amp;CFTOKEN=96624635&amp;id=D31720E3-42F3-4B37-904427CD9F524DE6" TargetMode="Externa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Guz%C3%B3w" TargetMode="External"/><Relationship Id="rId4" Type="http://schemas.openxmlformats.org/officeDocument/2006/relationships/hyperlink" Target="http://en.wikipedia.org/wiki/Masovia" TargetMode="External"/><Relationship Id="rId5" Type="http://schemas.openxmlformats.org/officeDocument/2006/relationships/hyperlink" Target="http://en.wikipedia.org/wiki/Poland" TargetMode="External"/><Relationship Id="rId6" Type="http://schemas.openxmlformats.org/officeDocument/2006/relationships/hyperlink" Target="http://en.wikipedia.org/wiki/en:GNU_Free_Documentation_License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Relationship Id="rId3" Type="http://schemas.openxmlformats.org/officeDocument/2006/relationships/hyperlink" Target="http://commons.wikimedia.org/wiki/Tiger_shark" TargetMode="Externa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Image of an ocelot, a</a:t>
            </a:r>
            <a:r>
              <a:rPr lang="en-US" baseline="0" dirty="0" smtClean="0"/>
              <a:t> </a:t>
            </a:r>
            <a:r>
              <a:rPr lang="en-US" dirty="0" smtClean="0"/>
              <a:t>South</a:t>
            </a:r>
            <a:r>
              <a:rPr lang="en-US" baseline="0" dirty="0" smtClean="0"/>
              <a:t> American wild cat. </a:t>
            </a:r>
          </a:p>
          <a:p>
            <a:r>
              <a:rPr lang="en-US" sz="1200" b="0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US Fish &amp; Wildlife Service</a:t>
            </a:r>
            <a:r>
              <a:rPr lang="en-US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Image Archive. Through Wikimedia commons.</a:t>
            </a:r>
          </a:p>
          <a:p>
            <a:r>
              <a:rPr lang="en-US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You</a:t>
            </a:r>
            <a:r>
              <a:rPr lang="en-US" sz="1200" b="0" i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can learn more about the ocelot at http://en.wikipedia.org/wiki/Ocelot</a:t>
            </a:r>
          </a:p>
          <a:p>
            <a:endParaRPr lang="en-US" sz="1200" b="0" i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B641D9-88B3-46DC-9BB9-9E67C36218D7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Thanks to Jolie Bell,</a:t>
            </a:r>
            <a:r>
              <a:rPr lang="en-US" baseline="0" dirty="0" smtClean="0"/>
              <a:t> a Ph.D. student at the Institute of Cognitive Science, for gathering much of the information on these slides. </a:t>
            </a:r>
          </a:p>
          <a:p>
            <a:endParaRPr lang="en-US" baseline="0" dirty="0" smtClean="0"/>
          </a:p>
          <a:p>
            <a:r>
              <a:rPr lang="en-US" baseline="0" dirty="0" smtClean="0"/>
              <a:t>Further Reading: http://en.wikipedia.org/wiki/Emission_theory_%28vision%29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B641D9-88B3-46DC-9BB9-9E67C36218D7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By </a:t>
            </a:r>
            <a:r>
              <a:rPr lang="en-US" dirty="0" err="1" smtClean="0"/>
              <a:t>Rhcastilhos</a:t>
            </a:r>
            <a:r>
              <a:rPr lang="en-US" dirty="0" smtClean="0"/>
              <a:t> [Public domain], via Wikimedia Commons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B641D9-88B3-46DC-9BB9-9E67C36218D7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pictured cobblestone shows how a</a:t>
            </a:r>
            <a:r>
              <a:rPr lang="en-US" baseline="0" dirty="0" smtClean="0"/>
              <a:t> texture gradient can be used as a depth cue.</a:t>
            </a:r>
          </a:p>
          <a:p>
            <a:r>
              <a:rPr lang="en-US" dirty="0" smtClean="0"/>
              <a:t>Cobblestoned road from </a:t>
            </a:r>
            <a:r>
              <a:rPr lang="en-US" dirty="0" err="1" smtClean="0">
                <a:hlinkClick r:id="rId3" tooltip="Guzów"/>
              </a:rPr>
              <a:t>Guzów</a:t>
            </a:r>
            <a:r>
              <a:rPr lang="en-US" dirty="0" smtClean="0"/>
              <a:t> to </a:t>
            </a:r>
            <a:r>
              <a:rPr lang="en-US" dirty="0" err="1" smtClean="0"/>
              <a:t>Oryszew</a:t>
            </a:r>
            <a:r>
              <a:rPr lang="en-US" dirty="0" smtClean="0"/>
              <a:t> (</a:t>
            </a:r>
            <a:r>
              <a:rPr lang="en-US" dirty="0" err="1" smtClean="0">
                <a:hlinkClick r:id="rId4" tooltip="en:Masovia"/>
              </a:rPr>
              <a:t>en:Masovia</a:t>
            </a:r>
            <a:r>
              <a:rPr lang="en-US" dirty="0" smtClean="0"/>
              <a:t>, </a:t>
            </a:r>
            <a:r>
              <a:rPr lang="en-US" dirty="0" err="1" smtClean="0">
                <a:hlinkClick r:id="rId5" tooltip="en:Poland"/>
              </a:rPr>
              <a:t>en:Poland</a:t>
            </a:r>
            <a:r>
              <a:rPr lang="en-US" dirty="0" smtClean="0"/>
              <a:t>). It is 2.4 </a:t>
            </a:r>
            <a:r>
              <a:rPr lang="en-US" dirty="0" err="1" smtClean="0"/>
              <a:t>kilometres</a:t>
            </a:r>
            <a:r>
              <a:rPr lang="en-US" dirty="0" smtClean="0"/>
              <a:t> long.</a:t>
            </a:r>
          </a:p>
          <a:p>
            <a:r>
              <a:rPr lang="en-US" dirty="0" smtClean="0"/>
              <a:t>Picture licensed under the </a:t>
            </a:r>
          </a:p>
          <a:p>
            <a:r>
              <a:rPr lang="en-US" b="1" dirty="0" smtClean="0">
                <a:hlinkClick r:id="rId6" tooltip="w:en:GNU Free Documentation License"/>
              </a:rPr>
              <a:t>GNU Free Documentation License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B641D9-88B3-46DC-9BB9-9E67C36218D7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hlinkClick r:id="rId3" tooltip="Tiger shark"/>
              </a:rPr>
              <a:t>Tiger shark</a:t>
            </a:r>
            <a:r>
              <a:rPr lang="en-US" dirty="0" smtClean="0"/>
              <a:t> (</a:t>
            </a:r>
            <a:r>
              <a:rPr lang="en-US" i="1" dirty="0" err="1" smtClean="0"/>
              <a:t>Galeocerdo</a:t>
            </a:r>
            <a:r>
              <a:rPr lang="en-US" i="1" dirty="0" smtClean="0"/>
              <a:t> </a:t>
            </a:r>
            <a:r>
              <a:rPr lang="en-US" i="1" dirty="0" err="1" smtClean="0"/>
              <a:t>cuvier</a:t>
            </a:r>
            <a:r>
              <a:rPr lang="en-US" dirty="0" smtClean="0"/>
              <a:t>). Drawing by former </a:t>
            </a:r>
            <a:r>
              <a:rPr lang="en-US" dirty="0" err="1" smtClean="0"/>
              <a:t>FishBase</a:t>
            </a:r>
            <a:r>
              <a:rPr lang="en-US" dirty="0" smtClean="0"/>
              <a:t> artist Robbie </a:t>
            </a:r>
            <a:r>
              <a:rPr lang="en-US" dirty="0" err="1" smtClean="0"/>
              <a:t>Cada</a:t>
            </a:r>
            <a:r>
              <a:rPr lang="en-US" dirty="0" smtClean="0"/>
              <a:t>. Public domain</a:t>
            </a:r>
            <a:r>
              <a:rPr lang="en-US" baseline="0" dirty="0" smtClean="0"/>
              <a:t> image. </a:t>
            </a:r>
          </a:p>
          <a:p>
            <a:endParaRPr lang="en-US" baseline="0" dirty="0" smtClean="0"/>
          </a:p>
          <a:p>
            <a:r>
              <a:rPr lang="en-US" baseline="0" dirty="0" smtClean="0"/>
              <a:t>Remember that the dorsal stream is on top by thinking of the dorsal fin of a shark.</a:t>
            </a:r>
          </a:p>
          <a:p>
            <a:endParaRPr lang="en-US" baseline="0" dirty="0" smtClean="0"/>
          </a:p>
          <a:p>
            <a:r>
              <a:rPr lang="en-US" baseline="0" dirty="0" smtClean="0"/>
              <a:t>Image of ventral and dorsal streams under GNU Free Documentation License, v 1.2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B641D9-88B3-46DC-9BB9-9E67C36218D7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Neural net image </a:t>
            </a:r>
            <a:r>
              <a:rPr lang="en-US" dirty="0" err="1" smtClean="0"/>
              <a:t>Image</a:t>
            </a:r>
            <a:r>
              <a:rPr lang="en-US" dirty="0" smtClean="0"/>
              <a:t> By </a:t>
            </a:r>
            <a:r>
              <a:rPr lang="en-US" dirty="0" err="1" smtClean="0"/>
              <a:t>en:User:Cburnett</a:t>
            </a:r>
            <a:r>
              <a:rPr lang="en-US" dirty="0" smtClean="0"/>
              <a:t> [GFDL (www.gnu.org/copyleft/fdl.html) or CC-BY-SA-3.0 (www.creativecommons.org/licenses/by-sa/3.0/)], via Wikimedia Commons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B641D9-88B3-46DC-9BB9-9E67C36218D7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Vibration</a:t>
            </a:r>
            <a:r>
              <a:rPr lang="en-US" baseline="0" dirty="0" smtClean="0"/>
              <a:t> is transferred to fluid in the cochlea, the hairs in which move, </a:t>
            </a:r>
            <a:r>
              <a:rPr lang="en-US" baseline="0" dirty="0" err="1" smtClean="0"/>
              <a:t>transducing</a:t>
            </a:r>
            <a:r>
              <a:rPr lang="en-US" baseline="0" dirty="0" smtClean="0"/>
              <a:t> the energy into nerve signals.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By </a:t>
            </a:r>
            <a:r>
              <a:rPr lang="en-US" dirty="0" err="1" smtClean="0"/>
              <a:t>User:Dan</a:t>
            </a:r>
            <a:r>
              <a:rPr lang="en-US" dirty="0" smtClean="0"/>
              <a:t> Pickard [Public domain], via Wikimedia Commons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B641D9-88B3-46DC-9BB9-9E67C36218D7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Cilantro has no</a:t>
            </a:r>
            <a:r>
              <a:rPr lang="en-US" baseline="0" dirty="0" smtClean="0"/>
              <a:t> taste, only smell.</a:t>
            </a:r>
          </a:p>
          <a:p>
            <a:endParaRPr lang="en-US" baseline="0" dirty="0" smtClean="0"/>
          </a:p>
          <a:p>
            <a:r>
              <a:rPr lang="en-US" dirty="0" err="1" smtClean="0"/>
              <a:t>Wedekind</a:t>
            </a:r>
            <a:r>
              <a:rPr lang="en-US" dirty="0" smtClean="0"/>
              <a:t>, C., </a:t>
            </a:r>
            <a:r>
              <a:rPr lang="en-US" dirty="0" err="1" smtClean="0"/>
              <a:t>Seebeck</a:t>
            </a:r>
            <a:r>
              <a:rPr lang="en-US" dirty="0" smtClean="0"/>
              <a:t>, T., </a:t>
            </a:r>
            <a:r>
              <a:rPr lang="en-US" dirty="0" err="1" smtClean="0"/>
              <a:t>Bettens</a:t>
            </a:r>
            <a:r>
              <a:rPr lang="en-US" dirty="0" smtClean="0"/>
              <a:t>, F., &amp; </a:t>
            </a:r>
            <a:r>
              <a:rPr lang="en-US" dirty="0" err="1" smtClean="0"/>
              <a:t>Paepke</a:t>
            </a:r>
            <a:r>
              <a:rPr lang="en-US" dirty="0" smtClean="0"/>
              <a:t>, A. J. (1995). MHC-dependent mate preferences in humans. </a:t>
            </a:r>
            <a:r>
              <a:rPr lang="en-US" i="1" dirty="0" smtClean="0"/>
              <a:t>Proceedings: Biological Sciences, 260</a:t>
            </a:r>
            <a:r>
              <a:rPr lang="en-US" dirty="0" smtClean="0"/>
              <a:t>(1359), 245-249.</a:t>
            </a:r>
          </a:p>
          <a:p>
            <a:endParaRPr lang="en-US" baseline="0" dirty="0" smtClean="0"/>
          </a:p>
          <a:p>
            <a:r>
              <a:rPr lang="en-US" sz="1200" b="0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Miller, S. L., &amp; </a:t>
            </a:r>
            <a:r>
              <a:rPr lang="en-US" sz="1200" b="0" i="0" u="none" strike="noStrike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Maner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J. K. (2011). Ovulation as a male mating prime: Subtle signs of women’s fertility influence men’s mating cognition and </a:t>
            </a:r>
            <a:r>
              <a:rPr lang="en-US" sz="1200" b="0" i="0" u="none" strike="noStrike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behaviour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en-US" sz="1200" b="0" i="1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Journal of Personality and Social Psychology, 100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(2), 295-308.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B641D9-88B3-46DC-9BB9-9E67C36218D7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Why</a:t>
            </a:r>
            <a:r>
              <a:rPr lang="en-US" baseline="0" dirty="0" smtClean="0"/>
              <a:t> do male dogs lift their legs to urinate?</a:t>
            </a:r>
          </a:p>
          <a:p>
            <a:r>
              <a:rPr lang="en-US" dirty="0" smtClean="0"/>
              <a:t>By Glen Bowman [CC-BY-2.0 (www.creativecommons.org/licenses/by/2.0)], via Wikimedia Commons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B641D9-88B3-46DC-9BB9-9E67C36218D7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This thing is not moving!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B641D9-88B3-46DC-9BB9-9E67C36218D7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91D09FE0-6B9D-40B8-A1CC-7BEAC6A4EEE5}" type="datetime1">
              <a:rPr lang="en-US" smtClean="0"/>
              <a:pPr/>
              <a:t>13-09-27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132152AC-0A2C-4055-8C3C-66832A91AE4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650C40-58E2-43B7-8095-71023C1A56EA}" type="datetime1">
              <a:rPr lang="en-US" smtClean="0"/>
              <a:pPr/>
              <a:t>13-09-27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152AC-0A2C-4055-8C3C-66832A91AE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3394A228-EFCB-4D9A-9C92-00D4D05CDAB0}" type="datetime1">
              <a:rPr lang="en-US" smtClean="0"/>
              <a:pPr/>
              <a:t>13-09-27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132152AC-0A2C-4055-8C3C-66832A91AE4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C5ABB77-8F14-4939-8448-93245D2132BE}" type="datetime1">
              <a:rPr lang="en-US" smtClean="0"/>
              <a:pPr/>
              <a:t>13-09-27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132152AC-0A2C-4055-8C3C-66832A91AE4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B2185B-1CA7-4345-9ADB-3FB15A73CA8C}" type="datetime1">
              <a:rPr lang="en-US" smtClean="0"/>
              <a:pPr/>
              <a:t>13-09-27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132152AC-0A2C-4055-8C3C-66832A91AE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6ACBB30-9FD5-49F9-9065-CAD3551177F8}" type="datetime1">
              <a:rPr lang="en-US" smtClean="0"/>
              <a:pPr/>
              <a:t>13-09-27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152AC-0A2C-4055-8C3C-66832A91AE4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1D65608-ED35-4965-86F8-C5B44FDE836A}" type="datetime1">
              <a:rPr lang="en-US" smtClean="0"/>
              <a:pPr/>
              <a:t>13-09-27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152AC-0A2C-4055-8C3C-66832A91AE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A95F5829-BF13-46A6-9841-1A69658FF99F}" type="datetime1">
              <a:rPr lang="en-US" smtClean="0"/>
              <a:pPr/>
              <a:t>13-09-27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132152AC-0A2C-4055-8C3C-66832A91AE4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3D051D78-C90A-4B8E-A05B-EF75D5A75214}" type="datetime1">
              <a:rPr lang="en-US" smtClean="0"/>
              <a:pPr/>
              <a:t>13-09-27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132152AC-0A2C-4055-8C3C-66832A91AE4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AE5442-1B47-4534-9695-FF548D8C9CF9}" type="datetime1">
              <a:rPr lang="en-US" smtClean="0"/>
              <a:pPr/>
              <a:t>13-09-27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152AC-0A2C-4055-8C3C-66832A91AE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FFD2E1-0254-4E10-A177-50F6E9B614FF}" type="datetime1">
              <a:rPr lang="en-US" smtClean="0"/>
              <a:pPr/>
              <a:t>13-09-27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152AC-0A2C-4055-8C3C-66832A91AE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0F9E86A6-0BB3-4B0D-A14D-2828D57F7338}" type="datetime1">
              <a:rPr lang="en-US" smtClean="0"/>
              <a:pPr/>
              <a:t>13-09-27</a:t>
            </a:fld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132152AC-0A2C-4055-8C3C-66832A91AE4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bbc.co.uk/science/humanbody/body/interactives/senseschallenge/senses.swf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eg"/><Relationship Id="rId3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youtu.be/ho8KVOe_y08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break.com/usercontent/2008/3/The-boy-who-sees-without-eyes-468241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youtu.be/TCM4UBM8wTM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2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3.gi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ted.com/talks/beau_lotto_optical_illusions_show_how_we_see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Perception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CGSC 1001</a:t>
            </a:r>
          </a:p>
          <a:p>
            <a:r>
              <a:rPr lang="en-US" dirty="0"/>
              <a:t>Mysteries </a:t>
            </a:r>
            <a:r>
              <a:rPr lang="en-US"/>
              <a:t>of </a:t>
            </a:r>
            <a:r>
              <a:rPr lang="en-US" smtClean="0"/>
              <a:t>the Mind</a:t>
            </a:r>
            <a:endParaRPr lang="en-US" dirty="0"/>
          </a:p>
          <a:p>
            <a:r>
              <a:rPr lang="en-US" dirty="0"/>
              <a:t>by Jim Davies</a:t>
            </a:r>
          </a:p>
          <a:p>
            <a:r>
              <a:rPr lang="en-US" dirty="0"/>
              <a:t>jim@jimdavies.org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1</a:t>
            </a:fld>
            <a:endParaRPr lang="en-US"/>
          </a:p>
        </p:txBody>
      </p:sp>
      <p:pic>
        <p:nvPicPr>
          <p:cNvPr id="5" name="Picture 4" descr="Ocelo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3352800"/>
            <a:ext cx="4415917" cy="289726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Perception?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process by which agents interpret and organize sensation to produce a meaningful experience of the world.</a:t>
            </a:r>
          </a:p>
          <a:p>
            <a:r>
              <a:rPr lang="en-US" dirty="0" smtClean="0"/>
              <a:t>From a cognitive science perspective, it means turning information from one form into new, meaningful representations.</a:t>
            </a:r>
          </a:p>
          <a:p>
            <a:pPr lvl="1"/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Typical Sensory “Modalities”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646238"/>
          <a:ext cx="82296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Physical signal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Perceptual</a:t>
                      </a:r>
                      <a:r>
                        <a:rPr lang="en-US" baseline="0" dirty="0" smtClean="0"/>
                        <a:t> modality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Light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Vision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Air</a:t>
                      </a:r>
                      <a:r>
                        <a:rPr lang="en-US" baseline="0" dirty="0" smtClean="0"/>
                        <a:t> vibrations (sound)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Audition (hearing), echolocation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Physical pressure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Haptics</a:t>
                      </a:r>
                      <a:r>
                        <a:rPr lang="en-US" dirty="0" smtClean="0"/>
                        <a:t> (touch)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Chemicals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Taste and</a:t>
                      </a:r>
                      <a:r>
                        <a:rPr lang="en-US" baseline="0" dirty="0" smtClean="0"/>
                        <a:t> olfaction (smell)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Body position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Kinesthetics</a:t>
                      </a:r>
                      <a:r>
                        <a:rPr lang="en-US" baseline="0" dirty="0" smtClean="0"/>
                        <a:t> / </a:t>
                      </a:r>
                      <a:r>
                        <a:rPr lang="en-US" baseline="0" dirty="0" err="1" smtClean="0"/>
                        <a:t>proprioception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685800" y="4648200"/>
            <a:ext cx="79512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Atypical: senses in the bowel, stomach, pain receptors, heat receptors, etc.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Illusions Give Us Clues As To How Our Perceptual Systems 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09799"/>
            <a:ext cx="8229600" cy="3962717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Here’s a fun quiz that demonstrates illusions. I’ll need 20 volunteers to come to the computer and do one question each. Volunteers will be rewarded by their own dopamine system.</a:t>
            </a:r>
          </a:p>
          <a:p>
            <a:r>
              <a:rPr lang="en-US" dirty="0" smtClean="0">
                <a:hlinkClick r:id="rId2"/>
              </a:rPr>
              <a:t>http://www.bbc.co.uk/science/humanbody/body/interactives/senseschallenge/senses.swf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Human Vision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dirty="0" err="1" smtClean="0"/>
              <a:t>Extramission</a:t>
            </a:r>
            <a:r>
              <a:rPr lang="en-US" dirty="0" smtClean="0"/>
              <a:t> Theory</a:t>
            </a:r>
          </a:p>
          <a:p>
            <a:pPr lvl="1" indent="-246888">
              <a:buFont typeface="Wingdings 2"/>
              <a:buChar char=""/>
              <a:defRPr/>
            </a:pPr>
            <a:r>
              <a:rPr lang="en-US" dirty="0" smtClean="0"/>
              <a:t>Rays of light emanating from the eye in combination with light in the world allow us to see</a:t>
            </a:r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dirty="0" smtClean="0"/>
              <a:t>Intromission Theory</a:t>
            </a:r>
          </a:p>
          <a:p>
            <a:pPr lvl="1" indent="-246888">
              <a:buFont typeface="Wingdings 2"/>
              <a:buChar char=""/>
              <a:defRPr/>
            </a:pPr>
            <a:r>
              <a:rPr lang="en-US" dirty="0" smtClean="0"/>
              <a:t>visual perception is accomplished by rays of light reflected from objects into the eyes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Human Eye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46236"/>
            <a:ext cx="4495800" cy="4830763"/>
          </a:xfrm>
        </p:spPr>
        <p:txBody>
          <a:bodyPr>
            <a:normAutofit/>
          </a:bodyPr>
          <a:lstStyle/>
          <a:p>
            <a:pPr lvl="1" indent="-246888">
              <a:buFont typeface="Wingdings 2"/>
              <a:buChar char=""/>
              <a:defRPr/>
            </a:pPr>
            <a:r>
              <a:rPr lang="en-US" dirty="0" smtClean="0"/>
              <a:t>Light is reflected into the eye and focused on the retina</a:t>
            </a:r>
          </a:p>
          <a:p>
            <a:pPr lvl="1" indent="-246888">
              <a:buFont typeface="Wingdings 2"/>
              <a:buChar char=""/>
              <a:defRPr/>
            </a:pPr>
            <a:r>
              <a:rPr lang="en-US" dirty="0" smtClean="0"/>
              <a:t>Light stimulates the rod and cone receptors</a:t>
            </a:r>
          </a:p>
          <a:p>
            <a:pPr lvl="1" indent="-246888">
              <a:buFont typeface="Wingdings 2"/>
              <a:buChar char=""/>
              <a:defRPr/>
            </a:pPr>
            <a:r>
              <a:rPr lang="en-US" dirty="0" smtClean="0"/>
              <a:t>Transduction of light into electricity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5" name="Picture 4" descr="human-ey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67200" y="1409700"/>
            <a:ext cx="4838700" cy="49149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Rods and Cones on Retina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228600" indent="-228600">
              <a:spcBef>
                <a:spcPct val="0"/>
              </a:spcBef>
              <a:buFontTx/>
              <a:buAutoNum type="arabicParenR"/>
            </a:pPr>
            <a:r>
              <a:rPr lang="en-US" dirty="0" smtClean="0"/>
              <a:t>The image is severely distorted and inverted.</a:t>
            </a:r>
          </a:p>
          <a:p>
            <a:pPr marL="228600" indent="-228600">
              <a:spcBef>
                <a:spcPct val="0"/>
              </a:spcBef>
              <a:buFontTx/>
              <a:buAutoNum type="arabicParenR"/>
            </a:pPr>
            <a:r>
              <a:rPr lang="en-US" dirty="0" smtClean="0"/>
              <a:t>Rod: the most light sensitive photoreceptive cells in the retina (night vision); 100 times more sensitive then cones; information is received by a convergence or pooling from many rod cells resulting in a loss of visual acuity; convergence of information makes </a:t>
            </a:r>
            <a:r>
              <a:rPr lang="en-US" b="1" dirty="0" smtClean="0"/>
              <a:t>peripheral vision sensitive to movement </a:t>
            </a:r>
            <a:r>
              <a:rPr lang="en-US" dirty="0" smtClean="0"/>
              <a:t>(seeing something vague out of the corner of your eye).</a:t>
            </a:r>
          </a:p>
          <a:p>
            <a:pPr marL="228600" indent="-228600">
              <a:spcBef>
                <a:spcPct val="0"/>
              </a:spcBef>
              <a:buFontTx/>
              <a:buAutoNum type="arabicParenR"/>
            </a:pPr>
            <a:r>
              <a:rPr lang="en-US" dirty="0" smtClean="0"/>
              <a:t> Cone: </a:t>
            </a:r>
            <a:r>
              <a:rPr lang="en-US" b="1" dirty="0" smtClean="0"/>
              <a:t>three types, correspond to Short (blue), Medium (green) and Long wavelengths (red); </a:t>
            </a:r>
            <a:r>
              <a:rPr lang="en-US" dirty="0" smtClean="0"/>
              <a:t>works best in bright light; fewer cone cells exist for peripheral vision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Depth Perception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5562600" cy="4525963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Size</a:t>
            </a:r>
          </a:p>
          <a:p>
            <a:pPr lvl="1"/>
            <a:r>
              <a:rPr lang="en-US" dirty="0" smtClean="0"/>
              <a:t>We know how big things are</a:t>
            </a:r>
          </a:p>
          <a:p>
            <a:r>
              <a:rPr lang="en-US" dirty="0" smtClean="0"/>
              <a:t>Perspective</a:t>
            </a:r>
          </a:p>
          <a:p>
            <a:pPr lvl="1"/>
            <a:r>
              <a:rPr lang="en-US" dirty="0" smtClean="0"/>
              <a:t>Things are smaller on the fovea as they get farther </a:t>
            </a:r>
          </a:p>
          <a:p>
            <a:r>
              <a:rPr lang="en-US" dirty="0" smtClean="0"/>
              <a:t>Occlusion</a:t>
            </a:r>
          </a:p>
          <a:p>
            <a:pPr lvl="1"/>
            <a:r>
              <a:rPr lang="en-US" dirty="0" smtClean="0"/>
              <a:t>When one thing is in front of another</a:t>
            </a:r>
          </a:p>
          <a:p>
            <a:r>
              <a:rPr lang="en-US" dirty="0" smtClean="0"/>
              <a:t>Texture, Shading, Saturation</a:t>
            </a:r>
          </a:p>
          <a:p>
            <a:pPr lvl="1"/>
            <a:r>
              <a:rPr lang="en-US" dirty="0" smtClean="0"/>
              <a:t>Closer things are more saturated.  Texture gradients. </a:t>
            </a:r>
          </a:p>
          <a:p>
            <a:r>
              <a:rPr lang="en-US" dirty="0" smtClean="0"/>
              <a:t>Focus</a:t>
            </a:r>
          </a:p>
          <a:p>
            <a:r>
              <a:rPr lang="en-US" dirty="0" smtClean="0"/>
              <a:t>Multiple Images</a:t>
            </a:r>
          </a:p>
          <a:p>
            <a:pPr lvl="1"/>
            <a:r>
              <a:rPr lang="en-US" dirty="0" smtClean="0"/>
              <a:t>Including motion and binocular vision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762000" y="6248400"/>
            <a:ext cx="24296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Mnemonic</a:t>
            </a:r>
            <a:r>
              <a:rPr lang="en-US" smtClean="0"/>
              <a:t>:  SPOT FM</a:t>
            </a:r>
            <a:endParaRPr lang="en-US"/>
          </a:p>
        </p:txBody>
      </p:sp>
      <p:pic>
        <p:nvPicPr>
          <p:cNvPr id="6" name="Picture 5" descr="cobbleston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19928" y="1676400"/>
            <a:ext cx="2740910" cy="41148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Dorsal and Ventral Streams</a:t>
            </a:r>
            <a:endParaRPr lang="en-US" dirty="0"/>
          </a:p>
        </p:txBody>
      </p:sp>
      <p:pic>
        <p:nvPicPr>
          <p:cNvPr id="5" name="Content Placeholder 4" descr="ventral-dorsal_streams.svg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429001" y="1981200"/>
            <a:ext cx="5715000" cy="4079082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533401" y="1447800"/>
            <a:ext cx="34290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en-US" b="1" dirty="0" smtClean="0"/>
              <a:t>Dorsal Stream</a:t>
            </a:r>
            <a:r>
              <a:rPr lang="en-US" dirty="0" smtClean="0"/>
              <a:t>: “Where” Pathway; associated with motion, representation of object locations, and control of the eyes and arms, especially when visual information is used to guide saccades or reaching.</a:t>
            </a:r>
          </a:p>
          <a:p>
            <a:pPr>
              <a:spcBef>
                <a:spcPct val="0"/>
              </a:spcBef>
            </a:pPr>
            <a:endParaRPr lang="en-US" dirty="0" smtClean="0"/>
          </a:p>
          <a:p>
            <a:pPr>
              <a:spcBef>
                <a:spcPct val="0"/>
              </a:spcBef>
            </a:pPr>
            <a:endParaRPr lang="en-US" dirty="0" smtClean="0"/>
          </a:p>
          <a:p>
            <a:pPr>
              <a:spcBef>
                <a:spcPct val="0"/>
              </a:spcBef>
            </a:pPr>
            <a:r>
              <a:rPr lang="en-US" b="1" dirty="0" smtClean="0"/>
              <a:t>Ventral Stream</a:t>
            </a:r>
            <a:r>
              <a:rPr lang="en-US" dirty="0" smtClean="0"/>
              <a:t>: “What” Pathway; associated with form recognition and object representation. It is also associated with storage of long term  memory.</a:t>
            </a:r>
          </a:p>
          <a:p>
            <a:endParaRPr lang="en-US" dirty="0"/>
          </a:p>
        </p:txBody>
      </p:sp>
      <p:pic>
        <p:nvPicPr>
          <p:cNvPr id="7" name="Picture 6" descr="tiger_shar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10400" y="1524000"/>
            <a:ext cx="1877400" cy="63187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Pandemonium Model of Perception</a:t>
            </a:r>
            <a:endParaRPr lang="en-US" dirty="0"/>
          </a:p>
        </p:txBody>
      </p:sp>
      <p:pic>
        <p:nvPicPr>
          <p:cNvPr id="5" name="Content Placeholder 4" descr="pandemonium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86000" y="1447800"/>
            <a:ext cx="4572000" cy="5172701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Template matching perception</a:t>
            </a:r>
            <a:endParaRPr lang="en-US" dirty="0"/>
          </a:p>
        </p:txBody>
      </p:sp>
      <p:pic>
        <p:nvPicPr>
          <p:cNvPr id="5" name="Content Placeholder 4" descr="3-in-pixel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14400" y="2514600"/>
            <a:ext cx="1752600" cy="2114550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6" name="Picture 5" descr="3-in-bits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24200" y="1524000"/>
            <a:ext cx="3581400" cy="427859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295400" y="6019800"/>
            <a:ext cx="5943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Looks for overlap of pixels</a:t>
            </a:r>
            <a:endParaRPr lang="en-US" sz="36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Neural Network Perception</a:t>
            </a:r>
            <a:endParaRPr lang="en-US" dirty="0"/>
          </a:p>
        </p:txBody>
      </p:sp>
      <p:pic>
        <p:nvPicPr>
          <p:cNvPr id="5" name="Content Placeholder 4" descr="neural-network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037461" y="1646238"/>
            <a:ext cx="5069077" cy="4525962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381000" y="1752600"/>
            <a:ext cx="16853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Pixels activate</a:t>
            </a:r>
          </a:p>
          <a:p>
            <a:r>
              <a:rPr lang="en-US" dirty="0" smtClean="0"/>
              <a:t>Input layer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7315200" y="3544669"/>
            <a:ext cx="15006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Output layer</a:t>
            </a:r>
          </a:p>
          <a:p>
            <a:r>
              <a:rPr lang="en-US" dirty="0" smtClean="0"/>
              <a:t>Identifies </a:t>
            </a:r>
          </a:p>
        </p:txBody>
      </p:sp>
      <p:pic>
        <p:nvPicPr>
          <p:cNvPr id="8" name="Picture 7" descr="3-in-bits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4800" y="2590800"/>
            <a:ext cx="1795471" cy="2144999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>
            <a:off x="1905000" y="2819400"/>
            <a:ext cx="762000" cy="22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rot="16200000" flipH="1">
            <a:off x="1828800" y="3200400"/>
            <a:ext cx="990600" cy="685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rot="16200000" flipH="1">
            <a:off x="1333500" y="3848100"/>
            <a:ext cx="1752600" cy="609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rot="16200000" flipH="1">
            <a:off x="1143000" y="4495800"/>
            <a:ext cx="2286000" cy="609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590800" y="5715000"/>
            <a:ext cx="5854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Etc.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6929300" y="3276600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934200" y="4267200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4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Microsoft </a:t>
            </a:r>
            <a:r>
              <a:rPr lang="en-US" dirty="0" err="1" smtClean="0"/>
              <a:t>Kinect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Watch </a:t>
            </a:r>
            <a:r>
              <a:rPr lang="en-US" dirty="0" smtClean="0">
                <a:hlinkClick r:id="rId2"/>
              </a:rPr>
              <a:t>http://youtu.be/ho8KVOe_y08</a:t>
            </a:r>
            <a:endParaRPr lang="en-US" dirty="0" smtClean="0"/>
          </a:p>
          <a:p>
            <a:r>
              <a:rPr lang="en-US" dirty="0" err="1" smtClean="0"/>
              <a:t>Kinect</a:t>
            </a:r>
            <a:r>
              <a:rPr lang="en-US" dirty="0" smtClean="0"/>
              <a:t> is a depth-finding camera system made for the Xbox 360, but has been used by many other people for lots of fun stuff, some serious</a:t>
            </a:r>
            <a:r>
              <a:rPr lang="en-US" smtClean="0"/>
              <a:t>, most not.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Audition (Hearing)</a:t>
            </a:r>
            <a:endParaRPr lang="en-US" dirty="0"/>
          </a:p>
        </p:txBody>
      </p:sp>
      <p:pic>
        <p:nvPicPr>
          <p:cNvPr id="5" name="Content Placeholder 4" descr="HumanEar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219200" y="1524000"/>
            <a:ext cx="6618942" cy="5038298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Audition Works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Acoustical energy (sound waves) vibrate the eardrum (in air) or bones (underwater or through your own body, as when you hear your voice)</a:t>
            </a:r>
          </a:p>
          <a:p>
            <a:r>
              <a:rPr lang="en-US" dirty="0" smtClean="0"/>
              <a:t>Localization is done by examining the differences between the sounds in the two ears, somewhat like how depth is done with binocular vision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Echolocation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Biosonar</a:t>
            </a:r>
            <a:r>
              <a:rPr lang="en-US" dirty="0" smtClean="0"/>
              <a:t>: send out sound, determine spatial information from echo</a:t>
            </a:r>
          </a:p>
          <a:p>
            <a:r>
              <a:rPr lang="en-US" dirty="0" smtClean="0"/>
              <a:t>Bats, toothed whales, dolphins, and two kinds of bird</a:t>
            </a:r>
          </a:p>
          <a:p>
            <a:r>
              <a:rPr lang="en-US" dirty="0" smtClean="0"/>
              <a:t>Humans: </a:t>
            </a:r>
            <a:r>
              <a:rPr lang="en-US" dirty="0" smtClean="0">
                <a:hlinkClick r:id="rId2"/>
              </a:rPr>
              <a:t>http://www.break.com/usercontent/2008/3/The-boy-who-sees-without-eyes-468241</a:t>
            </a:r>
            <a:endParaRPr lang="en-US" dirty="0" smtClean="0"/>
          </a:p>
          <a:p>
            <a:r>
              <a:rPr lang="en-US" dirty="0" smtClean="0"/>
              <a:t>(10 minutes)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Touch to See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http://youtu.be/TCM4UBM8wTM</a:t>
            </a:r>
            <a:endParaRPr lang="en-US" dirty="0" smtClean="0"/>
          </a:p>
          <a:p>
            <a:r>
              <a:rPr lang="en-US" dirty="0" smtClean="0"/>
              <a:t>(10 minutes)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Haptics</a:t>
            </a:r>
            <a:r>
              <a:rPr lang="en-US" dirty="0" smtClean="0"/>
              <a:t> (Touch)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Critical for manipulation of objects, particularly in combination with </a:t>
            </a:r>
            <a:r>
              <a:rPr lang="en-US" dirty="0" err="1" smtClean="0"/>
              <a:t>proprioception</a:t>
            </a:r>
            <a:r>
              <a:rPr lang="en-US" dirty="0" smtClean="0"/>
              <a:t>.</a:t>
            </a:r>
          </a:p>
          <a:p>
            <a:r>
              <a:rPr lang="en-US" dirty="0" smtClean="0"/>
              <a:t>Sensors are in the skin.</a:t>
            </a:r>
          </a:p>
          <a:p>
            <a:r>
              <a:rPr lang="en-US" dirty="0" smtClean="0"/>
              <a:t>Active perception</a:t>
            </a:r>
          </a:p>
          <a:p>
            <a:pPr lvl="1"/>
            <a:r>
              <a:rPr lang="en-US" dirty="0" err="1" smtClean="0"/>
              <a:t>Haptics</a:t>
            </a:r>
            <a:endParaRPr lang="en-US" dirty="0" smtClean="0"/>
          </a:p>
          <a:p>
            <a:pPr lvl="1"/>
            <a:r>
              <a:rPr lang="en-US" dirty="0" smtClean="0"/>
              <a:t>Vision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Olfaction (smell)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Detection of chemicals– no clear energy continuum as there is for light and sound waves.</a:t>
            </a:r>
          </a:p>
          <a:p>
            <a:r>
              <a:rPr lang="en-US" dirty="0" smtClean="0"/>
              <a:t>Some similar chemicals smell different; some different chemicals smell the same.</a:t>
            </a:r>
          </a:p>
          <a:p>
            <a:r>
              <a:rPr lang="en-US" dirty="0" smtClean="0"/>
              <a:t>Much of what we experience as taste is actually smell. </a:t>
            </a:r>
          </a:p>
          <a:p>
            <a:pPr lvl="1"/>
            <a:r>
              <a:rPr lang="en-US" dirty="0" smtClean="0"/>
              <a:t>This is why food tends to taste bland when you have a stuffy nose.</a:t>
            </a:r>
          </a:p>
          <a:p>
            <a:r>
              <a:rPr lang="en-US" dirty="0" smtClean="0"/>
              <a:t>Smelly T-shirt studies</a:t>
            </a:r>
          </a:p>
          <a:p>
            <a:pPr lvl="1"/>
            <a:r>
              <a:rPr lang="en-US" dirty="0" smtClean="0"/>
              <a:t>Women detect immune system compatibility</a:t>
            </a:r>
          </a:p>
          <a:p>
            <a:pPr lvl="1"/>
            <a:r>
              <a:rPr lang="en-US" dirty="0" smtClean="0"/>
              <a:t>Men detect ovulation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Smell for Animal Communication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46236"/>
            <a:ext cx="3810000" cy="4830763"/>
          </a:xfrm>
        </p:spPr>
        <p:txBody>
          <a:bodyPr/>
          <a:lstStyle/>
          <a:p>
            <a:r>
              <a:rPr lang="en-US" dirty="0" smtClean="0"/>
              <a:t>Territory</a:t>
            </a:r>
          </a:p>
          <a:p>
            <a:r>
              <a:rPr lang="en-US" dirty="0" smtClean="0"/>
              <a:t>Fertility</a:t>
            </a:r>
          </a:p>
          <a:p>
            <a:r>
              <a:rPr lang="en-US" dirty="0" smtClean="0"/>
              <a:t>Ant pheromone traces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20</a:t>
            </a:fld>
            <a:endParaRPr lang="en-US"/>
          </a:p>
        </p:txBody>
      </p:sp>
      <p:pic>
        <p:nvPicPr>
          <p:cNvPr id="5" name="Picture 4" descr="dog-peein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62400" y="1447800"/>
            <a:ext cx="4978400" cy="37338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Gustation</a:t>
            </a:r>
            <a:r>
              <a:rPr lang="en-US" dirty="0" smtClean="0"/>
              <a:t> (Taste)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Chemical receptors in taste buds last for a week or two then wear out. </a:t>
            </a:r>
          </a:p>
          <a:p>
            <a:r>
              <a:rPr lang="en-US" dirty="0" smtClean="0"/>
              <a:t>The tongue detects </a:t>
            </a:r>
            <a:r>
              <a:rPr lang="en-US" dirty="0" err="1" smtClean="0"/>
              <a:t>flavours</a:t>
            </a:r>
            <a:r>
              <a:rPr lang="en-US" dirty="0" smtClean="0"/>
              <a:t> such as salty, sour, bitter, umami, and sweet.</a:t>
            </a:r>
          </a:p>
          <a:p>
            <a:r>
              <a:rPr lang="en-US" dirty="0" smtClean="0"/>
              <a:t>Pain receptors react to spicy foods.</a:t>
            </a:r>
          </a:p>
          <a:p>
            <a:r>
              <a:rPr lang="en-US" dirty="0" smtClean="0"/>
              <a:t>The </a:t>
            </a:r>
            <a:r>
              <a:rPr lang="en-US" i="1" dirty="0" smtClean="0"/>
              <a:t>experience</a:t>
            </a:r>
            <a:r>
              <a:rPr lang="en-US" dirty="0" smtClean="0"/>
              <a:t> of food is very complex, involving feel, temperature, taste, smell, and pain.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Kinesthesia, </a:t>
            </a:r>
            <a:r>
              <a:rPr lang="en-US" dirty="0" err="1" smtClean="0"/>
              <a:t>Proprioception</a:t>
            </a:r>
            <a:r>
              <a:rPr lang="en-US" dirty="0" smtClean="0"/>
              <a:t>, and the Vestibular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Proprioception</a:t>
            </a:r>
            <a:r>
              <a:rPr lang="en-US" dirty="0" smtClean="0"/>
              <a:t> and Kinesthesia are how you know where your body parts are and how they are moving</a:t>
            </a:r>
          </a:p>
          <a:p>
            <a:r>
              <a:rPr lang="en-US" dirty="0" smtClean="0"/>
              <a:t>Sensors are in the inner ear, and in muscles.</a:t>
            </a:r>
          </a:p>
          <a:p>
            <a:r>
              <a:rPr lang="en-US" dirty="0" smtClean="0"/>
              <a:t>Phantom Limb</a:t>
            </a:r>
          </a:p>
          <a:p>
            <a:r>
              <a:rPr lang="en-US" dirty="0" smtClean="0"/>
              <a:t>Motion sickness and the vestibular system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Interoception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Perception of hunger, need for digestive elimination, heart rate, the need to sneeze</a:t>
            </a:r>
            <a:r>
              <a:rPr lang="en-US" smtClean="0"/>
              <a:t>, breathe, or cough, etc.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Optical Illusions</a:t>
            </a:r>
            <a:endParaRPr lang="en-US" dirty="0"/>
          </a:p>
        </p:txBody>
      </p:sp>
      <p:pic>
        <p:nvPicPr>
          <p:cNvPr id="5" name="Content Placeholder 4" descr="opillusion.gif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54692" y="1646238"/>
            <a:ext cx="6034616" cy="4525962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Beau Lotto TED talk on Optical Illusions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17 minutes</a:t>
            </a:r>
          </a:p>
          <a:p>
            <a:r>
              <a:rPr lang="en-US" smtClean="0">
                <a:hlinkClick r:id="rId2"/>
              </a:rPr>
              <a:t>http://www.ted.com/talks/beau_lotto_optical_illusions_show_how_we_see.html</a:t>
            </a:r>
            <a:endParaRPr lang="en-US" smtClean="0"/>
          </a:p>
          <a:p>
            <a:pPr>
              <a:buNone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52AC-0A2C-4055-8C3C-66832A91AE4D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3163</TotalTime>
  <Words>1371</Words>
  <Application>Microsoft Macintosh PowerPoint</Application>
  <PresentationFormat>On-screen Show (4:3)</PresentationFormat>
  <Paragraphs>179</Paragraphs>
  <Slides>25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Foundry</vt:lpstr>
      <vt:lpstr>Perception</vt:lpstr>
      <vt:lpstr>What is Perception?</vt:lpstr>
      <vt:lpstr>Typical Sensory “Modalities”</vt:lpstr>
      <vt:lpstr>Illusions Give Us Clues As To How Our Perceptual Systems Work</vt:lpstr>
      <vt:lpstr>Human Vision</vt:lpstr>
      <vt:lpstr>Human Eye</vt:lpstr>
      <vt:lpstr>Rods and Cones on Retina</vt:lpstr>
      <vt:lpstr>Depth Perception</vt:lpstr>
      <vt:lpstr>Dorsal and Ventral Streams</vt:lpstr>
      <vt:lpstr>Pandemonium Model of Perception</vt:lpstr>
      <vt:lpstr>Template matching perception</vt:lpstr>
      <vt:lpstr>Neural Network Perception</vt:lpstr>
      <vt:lpstr>Microsoft Kinect</vt:lpstr>
      <vt:lpstr>Audition (Hearing)</vt:lpstr>
      <vt:lpstr>How Audition Works</vt:lpstr>
      <vt:lpstr>Echolocation</vt:lpstr>
      <vt:lpstr>Using Touch to See</vt:lpstr>
      <vt:lpstr>Haptics (Touch)</vt:lpstr>
      <vt:lpstr>Olfaction (smell)</vt:lpstr>
      <vt:lpstr>Smell for Animal Communication</vt:lpstr>
      <vt:lpstr>Gustation (Taste)</vt:lpstr>
      <vt:lpstr>Kinesthesia, Proprioception, and the Vestibular system</vt:lpstr>
      <vt:lpstr>Interoception</vt:lpstr>
      <vt:lpstr>Optical Illusions</vt:lpstr>
      <vt:lpstr>Beau Lotto TED talk on Optical Illusions</vt:lpstr>
    </vt:vector>
  </TitlesOfParts>
  <Company> 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 Jim Davies</dc:creator>
  <cp:lastModifiedBy>Mahera Mustafa</cp:lastModifiedBy>
  <cp:revision>49</cp:revision>
  <dcterms:created xsi:type="dcterms:W3CDTF">2011-05-16T19:42:26Z</dcterms:created>
  <dcterms:modified xsi:type="dcterms:W3CDTF">2013-09-27T17:24:39Z</dcterms:modified>
</cp:coreProperties>
</file>