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handoutMasterIdLst>
    <p:handoutMasterId r:id="rId23"/>
  </p:handoutMasterIdLst>
  <p:sldIdLst>
    <p:sldId id="256" r:id="rId2"/>
    <p:sldId id="257" r:id="rId3"/>
    <p:sldId id="258" r:id="rId4"/>
    <p:sldId id="259" r:id="rId5"/>
    <p:sldId id="260" r:id="rId6"/>
    <p:sldId id="261" r:id="rId7"/>
    <p:sldId id="262" r:id="rId8"/>
    <p:sldId id="272" r:id="rId9"/>
    <p:sldId id="263" r:id="rId10"/>
    <p:sldId id="273" r:id="rId11"/>
    <p:sldId id="264" r:id="rId12"/>
    <p:sldId id="274" r:id="rId13"/>
    <p:sldId id="265" r:id="rId14"/>
    <p:sldId id="266" r:id="rId15"/>
    <p:sldId id="267" r:id="rId16"/>
    <p:sldId id="275" r:id="rId17"/>
    <p:sldId id="268" r:id="rId18"/>
    <p:sldId id="269" r:id="rId19"/>
    <p:sldId id="270" r:id="rId20"/>
    <p:sldId id="271" r:id="rId21"/>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03" autoAdjust="0"/>
    <p:restoredTop sz="94660"/>
  </p:normalViewPr>
  <p:slideViewPr>
    <p:cSldViewPr>
      <p:cViewPr varScale="1">
        <p:scale>
          <a:sx n="87" d="100"/>
          <a:sy n="87" d="100"/>
        </p:scale>
        <p:origin x="-858"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89104608-C8EA-4EDE-BD4B-3D40FEFEB10E}" type="datetimeFigureOut">
              <a:rPr lang="en-GB" smtClean="0"/>
              <a:t>14/03/2014</a:t>
            </a:fld>
            <a:endParaRPr lang="en-GB"/>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8E33E1EF-D91D-438C-82E9-38128E462114}" type="slidenum">
              <a:rPr lang="en-GB" smtClean="0"/>
              <a:t>‹#›</a:t>
            </a:fld>
            <a:endParaRPr lang="en-GB"/>
          </a:p>
        </p:txBody>
      </p:sp>
    </p:spTree>
    <p:extLst>
      <p:ext uri="{BB962C8B-B14F-4D97-AF65-F5344CB8AC3E}">
        <p14:creationId xmlns:p14="http://schemas.microsoft.com/office/powerpoint/2010/main" val="34057162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62FBD9B0-CCDC-4CCE-B5EC-156646504B30}" type="datetimeFigureOut">
              <a:rPr lang="en-GB" smtClean="0"/>
              <a:t>14/03/2014</a:t>
            </a:fld>
            <a:endParaRPr lang="en-GB"/>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92D4C132-BA83-46E6-A4A4-104841534B30}" type="slidenum">
              <a:rPr lang="en-GB" smtClean="0"/>
              <a:t>‹#›</a:t>
            </a:fld>
            <a:endParaRPr lang="en-GB"/>
          </a:p>
        </p:txBody>
      </p:sp>
    </p:spTree>
    <p:extLst>
      <p:ext uri="{BB962C8B-B14F-4D97-AF65-F5344CB8AC3E}">
        <p14:creationId xmlns:p14="http://schemas.microsoft.com/office/powerpoint/2010/main" val="2300177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EF24682-5618-4EC2-B443-A3D6C54FEFBB}" type="datetime1">
              <a:rPr lang="en-GB" smtClean="0"/>
              <a:t>14/03/2014</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38AF8F1F-F6A6-46A7-89A0-A082393F596E}" type="slidenum">
              <a:rPr lang="en-GB" smtClean="0"/>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6CCEE10-21AE-4463-ADFB-70D0897497E9}" type="datetime1">
              <a:rPr lang="en-GB" smtClean="0"/>
              <a:t>14/03/2014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AF8F1F-F6A6-46A7-89A0-A082393F596E}" type="slidenum">
              <a:rPr lang="en-GB" smtClean="0"/>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F705C50-0F95-4FF3-B358-DB1223FD5A7E}" type="datetime1">
              <a:rPr lang="en-GB" smtClean="0"/>
              <a:t>14/03/2014</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38AF8F1F-F6A6-46A7-89A0-A082393F596E}"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F9CE653-E193-411F-A028-88E09CDB7DAE}" type="datetime1">
              <a:rPr lang="en-GB" smtClean="0"/>
              <a:t>14/03/2014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AF8F1F-F6A6-46A7-89A0-A082393F596E}" type="slidenum">
              <a:rPr lang="en-GB" smtClean="0"/>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D91FC747-2AD3-4647-B8C4-8CF44FF54B65}" type="datetime1">
              <a:rPr lang="en-GB" smtClean="0"/>
              <a:t>14/03/2014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8AF8F1F-F6A6-46A7-89A0-A082393F596E}" type="slidenum">
              <a:rPr lang="en-GB" smtClean="0"/>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02162F8-DA82-4821-92D9-D0ABA48E2295}" type="datetime1">
              <a:rPr lang="en-GB" smtClean="0"/>
              <a:t>14/03/2014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8AF8F1F-F6A6-46A7-89A0-A082393F596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19ED71-2467-4CC4-8BF0-154CFDD6DED3}" type="datetime1">
              <a:rPr lang="en-GB" smtClean="0"/>
              <a:t>14/03/2014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8AF8F1F-F6A6-46A7-89A0-A082393F596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9248FFA-B88F-467A-B70B-0DD2B5E855D9}" type="datetime1">
              <a:rPr lang="en-GB" smtClean="0"/>
              <a:t>14/03/2014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AF8F1F-F6A6-46A7-89A0-A082393F596E}" type="slidenum">
              <a:rPr lang="en-GB" smtClean="0"/>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7E946A2-F6BD-46E2-AF6D-892B444C9FB1}" type="datetime1">
              <a:rPr lang="en-GB" smtClean="0"/>
              <a:t>14/03/2014</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38AF8F1F-F6A6-46A7-89A0-A082393F596E}" type="slidenum">
              <a:rPr lang="en-GB" smtClean="0"/>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15387D3-3525-491A-9C4D-BBF97267BE5B}" type="datetime1">
              <a:rPr lang="en-GB" smtClean="0"/>
              <a:t>14/03/2014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AF8F1F-F6A6-46A7-89A0-A082393F596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46516D-2098-42EF-B8F4-EDA501C83EFF}" type="datetime1">
              <a:rPr lang="en-GB" smtClean="0"/>
              <a:t>14/03/2014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AF8F1F-F6A6-46A7-89A0-A082393F596E}"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CAEFE14-AD26-471E-9BEC-E499634A63E5}" type="datetime1">
              <a:rPr lang="en-GB" smtClean="0"/>
              <a:t>14/03/2014</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8AF8F1F-F6A6-46A7-89A0-A082393F596E}"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274638"/>
            <a:ext cx="8153400" cy="639762"/>
          </a:xfrm>
        </p:spPr>
        <p:txBody>
          <a:bodyPr>
            <a:normAutofit/>
          </a:bodyPr>
          <a:lstStyle/>
          <a:p>
            <a:pPr algn="l"/>
            <a:r>
              <a:rPr lang="en-US" sz="2400" dirty="0">
                <a:solidFill>
                  <a:schemeClr val="tx1">
                    <a:lumMod val="50000"/>
                    <a:lumOff val="50000"/>
                  </a:schemeClr>
                </a:solidFill>
                <a:latin typeface="Perpetua" pitchFamily="18" charset="0"/>
              </a:rPr>
              <a:t>Introduction to Legal </a:t>
            </a:r>
            <a:r>
              <a:rPr lang="en-US" sz="2400" dirty="0" smtClean="0">
                <a:solidFill>
                  <a:schemeClr val="tx1">
                    <a:lumMod val="50000"/>
                    <a:lumOff val="50000"/>
                  </a:schemeClr>
                </a:solidFill>
                <a:latin typeface="Perpetua" pitchFamily="18" charset="0"/>
              </a:rPr>
              <a:t>Studies – Connecting Law and Society</a:t>
            </a:r>
            <a:endParaRPr lang="en-GB" sz="2400" dirty="0">
              <a:solidFill>
                <a:schemeClr val="tx1">
                  <a:lumMod val="50000"/>
                  <a:lumOff val="50000"/>
                </a:schemeClr>
              </a:solidFill>
              <a:latin typeface="Perpetua" pitchFamily="18" charset="0"/>
            </a:endParaRPr>
          </a:p>
        </p:txBody>
      </p:sp>
      <p:sp>
        <p:nvSpPr>
          <p:cNvPr id="5" name="Content Placeholder 4"/>
          <p:cNvSpPr>
            <a:spLocks noGrp="1"/>
          </p:cNvSpPr>
          <p:nvPr>
            <p:ph sz="quarter" idx="1"/>
          </p:nvPr>
        </p:nvSpPr>
        <p:spPr>
          <a:xfrm>
            <a:off x="457200" y="1289000"/>
            <a:ext cx="8229600" cy="4837164"/>
          </a:xfrm>
        </p:spPr>
        <p:txBody>
          <a:bodyPr>
            <a:normAutofit/>
          </a:bodyPr>
          <a:lstStyle/>
          <a:p>
            <a:r>
              <a:rPr lang="en-US" dirty="0" smtClean="0"/>
              <a:t>Review:</a:t>
            </a:r>
          </a:p>
          <a:p>
            <a:pPr lvl="1"/>
            <a:r>
              <a:rPr lang="en-US" sz="3000" dirty="0" smtClean="0"/>
              <a:t>Liberalism: basic tenets:</a:t>
            </a:r>
          </a:p>
          <a:p>
            <a:pPr lvl="2"/>
            <a:r>
              <a:rPr lang="en-US" sz="3000" dirty="0" smtClean="0"/>
              <a:t>theory of personhood that assumes a ‘rational, free-choosing autonomous self that is independent from the community and other selves’</a:t>
            </a:r>
          </a:p>
          <a:p>
            <a:pPr lvl="2"/>
            <a:r>
              <a:rPr lang="en-US" sz="3000" dirty="0" smtClean="0"/>
              <a:t>society should be governed by liberty, equality and neutrality: the State and the law should strive to provide each citizen with maximum freedom in which to determine &amp; pursue their own conception of ‘the good life’</a:t>
            </a:r>
            <a:endParaRPr lang="en-US" sz="3200" dirty="0" smtClean="0"/>
          </a:p>
          <a:p>
            <a:pPr lvl="1"/>
            <a:endParaRPr lang="en-US" sz="3600" dirty="0" smtClean="0"/>
          </a:p>
          <a:p>
            <a:pPr lvl="2"/>
            <a:endParaRPr lang="en-GB" dirty="0"/>
          </a:p>
        </p:txBody>
      </p:sp>
      <p:pic>
        <p:nvPicPr>
          <p:cNvPr id="1026"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7600" y="152400"/>
            <a:ext cx="1219200" cy="1136599"/>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p:txBody>
          <a:bodyPr/>
          <a:lstStyle/>
          <a:p>
            <a:fld id="{38AF8F1F-F6A6-46A7-89A0-A082393F596E}" type="slidenum">
              <a:rPr lang="en-GB" smtClean="0"/>
              <a:t>1</a:t>
            </a:fld>
            <a:fld id="{8E252D8D-D963-4D99-874A-022155FA21BA}" type="slidenum">
              <a:rPr lang="en-GB" smtClean="0"/>
              <a:t>1</a:t>
            </a:fld>
            <a:endParaRPr lang="en-GB" dirty="0"/>
          </a:p>
        </p:txBody>
      </p:sp>
    </p:spTree>
    <p:extLst>
      <p:ext uri="{BB962C8B-B14F-4D97-AF65-F5344CB8AC3E}">
        <p14:creationId xmlns:p14="http://schemas.microsoft.com/office/powerpoint/2010/main" val="27761285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15962"/>
          </a:xfrm>
        </p:spPr>
        <p:txBody>
          <a:bodyPr>
            <a:normAutofit/>
          </a:bodyPr>
          <a:lstStyle/>
          <a:p>
            <a:pPr algn="l"/>
            <a:r>
              <a:rPr lang="en-US" sz="2400" dirty="0" smtClean="0">
                <a:solidFill>
                  <a:schemeClr val="tx1">
                    <a:lumMod val="50000"/>
                    <a:lumOff val="50000"/>
                  </a:schemeClr>
                </a:solidFill>
                <a:latin typeface="Perpetua" pitchFamily="18" charset="0"/>
              </a:rPr>
              <a:t>Introduction to Legal Studies – Connecting Law and Society</a:t>
            </a:r>
            <a:endParaRPr lang="en-GB" sz="2400" dirty="0">
              <a:latin typeface="Perpetua" pitchFamily="18" charset="0"/>
            </a:endParaRPr>
          </a:p>
        </p:txBody>
      </p:sp>
      <p:sp>
        <p:nvSpPr>
          <p:cNvPr id="3" name="Content Placeholder 2"/>
          <p:cNvSpPr>
            <a:spLocks noGrp="1"/>
          </p:cNvSpPr>
          <p:nvPr>
            <p:ph sz="quarter" idx="1"/>
          </p:nvPr>
        </p:nvSpPr>
        <p:spPr>
          <a:xfrm>
            <a:off x="533400" y="1447800"/>
            <a:ext cx="8153400" cy="4572000"/>
          </a:xfrm>
        </p:spPr>
        <p:txBody>
          <a:bodyPr>
            <a:normAutofit/>
          </a:bodyPr>
          <a:lstStyle/>
          <a:p>
            <a:pPr marL="342900" lvl="2" indent="-342900"/>
            <a:r>
              <a:rPr lang="en-US" sz="3200" dirty="0" smtClean="0"/>
              <a:t>Within Liberalism, primary tasks of law include:</a:t>
            </a:r>
          </a:p>
          <a:p>
            <a:pPr marL="800100" lvl="3" indent="-342900"/>
            <a:r>
              <a:rPr lang="en-US" sz="3200" dirty="0" smtClean="0"/>
              <a:t>Facilitate mechanisms for social interaction &amp; mediate/regulate those interactions</a:t>
            </a:r>
          </a:p>
          <a:p>
            <a:pPr marL="800100" lvl="3" indent="-342900"/>
            <a:r>
              <a:rPr lang="en-US" sz="3200" dirty="0" smtClean="0"/>
              <a:t>Determine when one person’s interactions have had a negative effect on another and prohibit those negative interactions (Harm principle)</a:t>
            </a:r>
          </a:p>
          <a:p>
            <a:endParaRPr lang="en-GB" dirty="0"/>
          </a:p>
        </p:txBody>
      </p:sp>
      <p:pic>
        <p:nvPicPr>
          <p:cNvPr id="2050"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5200" y="228599"/>
            <a:ext cx="1211885" cy="106039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8AF8F1F-F6A6-46A7-89A0-A082393F596E}" type="slidenum">
              <a:rPr lang="en-GB" smtClean="0"/>
              <a:t>2</a:t>
            </a:fld>
            <a:endParaRPr lang="en-GB"/>
          </a:p>
        </p:txBody>
      </p:sp>
    </p:spTree>
    <p:extLst>
      <p:ext uri="{BB962C8B-B14F-4D97-AF65-F5344CB8AC3E}">
        <p14:creationId xmlns:p14="http://schemas.microsoft.com/office/powerpoint/2010/main" val="38223531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15962"/>
          </a:xfrm>
        </p:spPr>
        <p:txBody>
          <a:bodyPr>
            <a:normAutofit/>
          </a:bodyPr>
          <a:lstStyle/>
          <a:p>
            <a:pPr algn="l"/>
            <a:r>
              <a:rPr lang="en-US" sz="2400" dirty="0" smtClean="0">
                <a:solidFill>
                  <a:schemeClr val="tx1">
                    <a:lumMod val="50000"/>
                    <a:lumOff val="50000"/>
                  </a:schemeClr>
                </a:solidFill>
                <a:latin typeface="Perpetua" pitchFamily="18" charset="0"/>
              </a:rPr>
              <a:t>Introduction to Legal Studies – Connecting Law and Society</a:t>
            </a:r>
            <a:endParaRPr lang="en-GB" sz="2400" dirty="0">
              <a:latin typeface="Perpetua" pitchFamily="18" charset="0"/>
            </a:endParaRPr>
          </a:p>
        </p:txBody>
      </p:sp>
      <p:sp>
        <p:nvSpPr>
          <p:cNvPr id="3" name="Content Placeholder 2"/>
          <p:cNvSpPr>
            <a:spLocks noGrp="1"/>
          </p:cNvSpPr>
          <p:nvPr>
            <p:ph sz="quarter" idx="1"/>
          </p:nvPr>
        </p:nvSpPr>
        <p:spPr>
          <a:xfrm>
            <a:off x="533400" y="1447800"/>
            <a:ext cx="8153400" cy="4572000"/>
          </a:xfrm>
        </p:spPr>
        <p:txBody>
          <a:bodyPr>
            <a:normAutofit/>
          </a:bodyPr>
          <a:lstStyle/>
          <a:p>
            <a:r>
              <a:rPr lang="en-US" sz="3600" dirty="0" smtClean="0"/>
              <a:t>Liberal Legalism evident in law in:</a:t>
            </a:r>
          </a:p>
          <a:p>
            <a:pPr lvl="1"/>
            <a:r>
              <a:rPr lang="en-US" sz="3600" dirty="0" smtClean="0"/>
              <a:t>Adherence to precedent</a:t>
            </a:r>
          </a:p>
          <a:p>
            <a:pPr lvl="1"/>
            <a:r>
              <a:rPr lang="en-US" sz="3600" dirty="0" smtClean="0"/>
              <a:t>Separation of judicial and legislative functions of government</a:t>
            </a:r>
          </a:p>
          <a:p>
            <a:pPr lvl="1"/>
            <a:r>
              <a:rPr lang="en-US" sz="3600" dirty="0" smtClean="0"/>
              <a:t>Adherence to procedural formalities</a:t>
            </a:r>
            <a:endParaRPr lang="en-GB" sz="3600" dirty="0"/>
          </a:p>
        </p:txBody>
      </p:sp>
      <p:pic>
        <p:nvPicPr>
          <p:cNvPr id="3076" name="Picture 4"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228600"/>
            <a:ext cx="1219200" cy="11430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8AF8F1F-F6A6-46A7-89A0-A082393F596E}" type="slidenum">
              <a:rPr lang="en-GB" smtClean="0"/>
              <a:t>3</a:t>
            </a:fld>
            <a:endParaRPr lang="en-GB"/>
          </a:p>
        </p:txBody>
      </p:sp>
    </p:spTree>
    <p:extLst>
      <p:ext uri="{BB962C8B-B14F-4D97-AF65-F5344CB8AC3E}">
        <p14:creationId xmlns:p14="http://schemas.microsoft.com/office/powerpoint/2010/main" val="10420166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639762"/>
          </a:xfrm>
        </p:spPr>
        <p:txBody>
          <a:bodyPr>
            <a:normAutofit/>
          </a:bodyPr>
          <a:lstStyle/>
          <a:p>
            <a:pPr algn="l"/>
            <a:r>
              <a:rPr lang="en-US" sz="2400" dirty="0" smtClean="0">
                <a:solidFill>
                  <a:schemeClr val="tx1">
                    <a:lumMod val="50000"/>
                    <a:lumOff val="50000"/>
                  </a:schemeClr>
                </a:solidFill>
                <a:latin typeface="Perpetua" pitchFamily="18" charset="0"/>
              </a:rPr>
              <a:t>Introduction to Legal Studies – Connecting Law and Society</a:t>
            </a:r>
            <a:endParaRPr lang="en-GB" sz="2400" dirty="0">
              <a:latin typeface="Perpetua" pitchFamily="18" charset="0"/>
            </a:endParaRPr>
          </a:p>
        </p:txBody>
      </p:sp>
      <p:sp>
        <p:nvSpPr>
          <p:cNvPr id="3" name="Content Placeholder 2"/>
          <p:cNvSpPr>
            <a:spLocks noGrp="1"/>
          </p:cNvSpPr>
          <p:nvPr>
            <p:ph sz="quarter" idx="1"/>
          </p:nvPr>
        </p:nvSpPr>
        <p:spPr>
          <a:xfrm>
            <a:off x="533400" y="1447800"/>
            <a:ext cx="8153400" cy="4572000"/>
          </a:xfrm>
        </p:spPr>
        <p:txBody>
          <a:bodyPr>
            <a:normAutofit/>
          </a:bodyPr>
          <a:lstStyle/>
          <a:p>
            <a:r>
              <a:rPr lang="en-US" sz="3600" dirty="0" smtClean="0"/>
              <a:t>Three cases illustrate disconnect between legal and factual equality:</a:t>
            </a:r>
          </a:p>
          <a:p>
            <a:pPr lvl="1"/>
            <a:r>
              <a:rPr lang="en-US" sz="3600" i="1" dirty="0" smtClean="0"/>
              <a:t>Christie </a:t>
            </a:r>
            <a:r>
              <a:rPr lang="en-US" sz="3600" dirty="0" smtClean="0"/>
              <a:t>v</a:t>
            </a:r>
            <a:r>
              <a:rPr lang="en-US" sz="3600" i="1" dirty="0" smtClean="0"/>
              <a:t>. York Corp</a:t>
            </a:r>
            <a:r>
              <a:rPr lang="en-US" sz="3600" dirty="0" smtClean="0"/>
              <a:t>. [1940] S.C.R. 139</a:t>
            </a:r>
          </a:p>
          <a:p>
            <a:pPr lvl="1"/>
            <a:r>
              <a:rPr lang="en-US" sz="3600" i="1" dirty="0" err="1" smtClean="0"/>
              <a:t>Delagamuukw</a:t>
            </a:r>
            <a:r>
              <a:rPr lang="en-US" sz="3600" i="1" dirty="0" smtClean="0"/>
              <a:t> </a:t>
            </a:r>
            <a:r>
              <a:rPr lang="en-US" sz="3600" dirty="0" smtClean="0"/>
              <a:t>v. </a:t>
            </a:r>
            <a:r>
              <a:rPr lang="en-US" sz="3600" i="1" dirty="0" smtClean="0"/>
              <a:t>B.C. </a:t>
            </a:r>
            <a:r>
              <a:rPr lang="en-US" sz="3600" dirty="0" smtClean="0"/>
              <a:t>[1997] 3 S.C.R. 1010</a:t>
            </a:r>
          </a:p>
          <a:p>
            <a:pPr lvl="1"/>
            <a:r>
              <a:rPr lang="en-US" sz="3600" i="1" dirty="0" smtClean="0"/>
              <a:t>Nixon</a:t>
            </a:r>
            <a:r>
              <a:rPr lang="en-US" sz="3600" dirty="0" smtClean="0"/>
              <a:t> v. </a:t>
            </a:r>
            <a:r>
              <a:rPr lang="en-US" sz="3600" i="1" dirty="0" smtClean="0"/>
              <a:t>Rape Relief B.C. </a:t>
            </a:r>
            <a:r>
              <a:rPr lang="en-US" sz="3600" dirty="0" smtClean="0"/>
              <a:t>( June 2007) 23 W.R.L.S.I. 27</a:t>
            </a:r>
          </a:p>
          <a:p>
            <a:pPr lvl="1"/>
            <a:endParaRPr lang="en-GB" dirty="0"/>
          </a:p>
        </p:txBody>
      </p:sp>
      <p:pic>
        <p:nvPicPr>
          <p:cNvPr id="4098"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7600" y="228600"/>
            <a:ext cx="1135685" cy="106039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8AF8F1F-F6A6-46A7-89A0-A082393F596E}" type="slidenum">
              <a:rPr lang="en-GB" smtClean="0"/>
              <a:t>4</a:t>
            </a:fld>
            <a:endParaRPr lang="en-GB"/>
          </a:p>
        </p:txBody>
      </p:sp>
    </p:spTree>
    <p:extLst>
      <p:ext uri="{BB962C8B-B14F-4D97-AF65-F5344CB8AC3E}">
        <p14:creationId xmlns:p14="http://schemas.microsoft.com/office/powerpoint/2010/main" val="18719458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fontScale="90000"/>
          </a:bodyPr>
          <a:lstStyle/>
          <a:p>
            <a:pPr algn="l"/>
            <a:r>
              <a:rPr lang="en-US" sz="2400" dirty="0" smtClean="0">
                <a:solidFill>
                  <a:schemeClr val="tx1">
                    <a:lumMod val="50000"/>
                    <a:lumOff val="50000"/>
                  </a:schemeClr>
                </a:solidFill>
                <a:latin typeface="Perpetua" pitchFamily="18" charset="0"/>
              </a:rPr>
              <a:t>Introduction to Legal Studies – Connecting Law and Society</a:t>
            </a:r>
            <a:r>
              <a:rPr lang="en-US" sz="2400" dirty="0" smtClean="0"/>
              <a:t/>
            </a:r>
            <a:br>
              <a:rPr lang="en-US" sz="2400" dirty="0" smtClean="0"/>
            </a:br>
            <a:endParaRPr lang="en-GB" sz="2400" dirty="0">
              <a:latin typeface="Perpetua" pitchFamily="18" charset="0"/>
            </a:endParaRPr>
          </a:p>
        </p:txBody>
      </p:sp>
      <p:sp>
        <p:nvSpPr>
          <p:cNvPr id="3" name="Content Placeholder 2"/>
          <p:cNvSpPr>
            <a:spLocks noGrp="1"/>
          </p:cNvSpPr>
          <p:nvPr>
            <p:ph sz="quarter" idx="1"/>
          </p:nvPr>
        </p:nvSpPr>
        <p:spPr>
          <a:xfrm>
            <a:off x="457200" y="1371600"/>
            <a:ext cx="8229600" cy="5029200"/>
          </a:xfrm>
        </p:spPr>
        <p:txBody>
          <a:bodyPr>
            <a:noAutofit/>
          </a:bodyPr>
          <a:lstStyle/>
          <a:p>
            <a:r>
              <a:rPr lang="en-US" sz="3600" dirty="0" smtClean="0"/>
              <a:t>Responding to this disconnect:</a:t>
            </a:r>
          </a:p>
          <a:p>
            <a:pPr lvl="1"/>
            <a:r>
              <a:rPr lang="en-US" sz="3600" dirty="0" smtClean="0"/>
              <a:t>“Racially-Based Jury Nullification…”</a:t>
            </a:r>
          </a:p>
          <a:p>
            <a:pPr lvl="2"/>
            <a:r>
              <a:rPr lang="en-US" sz="3600" dirty="0" smtClean="0"/>
              <a:t>Liberal &amp; Radical critiques of U.S. justice system</a:t>
            </a:r>
          </a:p>
          <a:p>
            <a:pPr lvl="2"/>
            <a:r>
              <a:rPr lang="en-US" sz="3600" dirty="0" smtClean="0"/>
              <a:t>Arguments for jury nullification:</a:t>
            </a:r>
          </a:p>
          <a:p>
            <a:pPr lvl="3"/>
            <a:r>
              <a:rPr lang="en-US" sz="3600" dirty="0" smtClean="0"/>
              <a:t>Rule of law is more mythical than real</a:t>
            </a:r>
          </a:p>
          <a:p>
            <a:pPr lvl="3"/>
            <a:r>
              <a:rPr lang="en-US" sz="3600" dirty="0" smtClean="0"/>
              <a:t>Moral obligation to disobey unjust laws</a:t>
            </a:r>
          </a:p>
          <a:p>
            <a:pPr lvl="3"/>
            <a:r>
              <a:rPr lang="en-US" sz="3600" dirty="0" smtClean="0"/>
              <a:t>Democratic domination</a:t>
            </a:r>
            <a:endParaRPr lang="en-US" sz="3600" dirty="0"/>
          </a:p>
        </p:txBody>
      </p:sp>
      <p:pic>
        <p:nvPicPr>
          <p:cNvPr id="5122"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152400"/>
            <a:ext cx="1219200" cy="106039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8AF8F1F-F6A6-46A7-89A0-A082393F596E}" type="slidenum">
              <a:rPr lang="en-GB" smtClean="0"/>
              <a:t>5</a:t>
            </a:fld>
            <a:endParaRPr lang="en-GB"/>
          </a:p>
        </p:txBody>
      </p:sp>
    </p:spTree>
    <p:extLst>
      <p:ext uri="{BB962C8B-B14F-4D97-AF65-F5344CB8AC3E}">
        <p14:creationId xmlns:p14="http://schemas.microsoft.com/office/powerpoint/2010/main" val="13290611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fontScale="90000"/>
          </a:bodyPr>
          <a:lstStyle/>
          <a:p>
            <a:pPr algn="l"/>
            <a:r>
              <a:rPr lang="en-US" sz="2400" dirty="0" smtClean="0">
                <a:solidFill>
                  <a:schemeClr val="tx1">
                    <a:lumMod val="50000"/>
                    <a:lumOff val="50000"/>
                  </a:schemeClr>
                </a:solidFill>
                <a:latin typeface="Perpetua" pitchFamily="18" charset="0"/>
              </a:rPr>
              <a:t>Introduction to Legal Studies – Connecting Law and Society</a:t>
            </a:r>
            <a:r>
              <a:rPr lang="en-US" sz="2400" dirty="0" smtClean="0"/>
              <a:t/>
            </a:r>
            <a:br>
              <a:rPr lang="en-US" sz="2400" dirty="0" smtClean="0"/>
            </a:br>
            <a:endParaRPr lang="en-GB" sz="2400" dirty="0">
              <a:latin typeface="Perpetua" pitchFamily="18" charset="0"/>
            </a:endParaRPr>
          </a:p>
        </p:txBody>
      </p:sp>
      <p:sp>
        <p:nvSpPr>
          <p:cNvPr id="3" name="Content Placeholder 2"/>
          <p:cNvSpPr>
            <a:spLocks noGrp="1"/>
          </p:cNvSpPr>
          <p:nvPr>
            <p:ph sz="quarter" idx="1"/>
          </p:nvPr>
        </p:nvSpPr>
        <p:spPr>
          <a:xfrm>
            <a:off x="609600" y="1447800"/>
            <a:ext cx="8077200" cy="4572000"/>
          </a:xfrm>
        </p:spPr>
        <p:txBody>
          <a:bodyPr/>
          <a:lstStyle/>
          <a:p>
            <a:pPr lvl="1"/>
            <a:r>
              <a:rPr lang="en-US" sz="3600" dirty="0" smtClean="0"/>
              <a:t>Bartholomew &amp; Boyd: </a:t>
            </a:r>
          </a:p>
          <a:p>
            <a:pPr lvl="3"/>
            <a:r>
              <a:rPr lang="en-US" sz="3600" dirty="0" smtClean="0"/>
              <a:t>Must be conscious of how legal equality undermines factual equality</a:t>
            </a:r>
          </a:p>
          <a:p>
            <a:pPr lvl="3"/>
            <a:r>
              <a:rPr lang="en-US" sz="3600" dirty="0" smtClean="0"/>
              <a:t>Law is a site of struggle!</a:t>
            </a:r>
            <a:endParaRPr lang="en-GB" sz="3600" dirty="0" smtClean="0"/>
          </a:p>
          <a:p>
            <a:endParaRPr lang="en-GB" dirty="0"/>
          </a:p>
        </p:txBody>
      </p:sp>
      <p:pic>
        <p:nvPicPr>
          <p:cNvPr id="6146"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7600" y="304800"/>
            <a:ext cx="1219200" cy="12192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8AF8F1F-F6A6-46A7-89A0-A082393F596E}" type="slidenum">
              <a:rPr lang="en-GB" smtClean="0"/>
              <a:t>6</a:t>
            </a:fld>
            <a:endParaRPr lang="en-GB"/>
          </a:p>
        </p:txBody>
      </p:sp>
    </p:spTree>
    <p:extLst>
      <p:ext uri="{BB962C8B-B14F-4D97-AF65-F5344CB8AC3E}">
        <p14:creationId xmlns:p14="http://schemas.microsoft.com/office/powerpoint/2010/main" val="36494840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pPr algn="l"/>
            <a:r>
              <a:rPr lang="en-US" sz="2400" dirty="0" smtClean="0">
                <a:solidFill>
                  <a:schemeClr val="tx1">
                    <a:lumMod val="50000"/>
                    <a:lumOff val="50000"/>
                  </a:schemeClr>
                </a:solidFill>
                <a:latin typeface="Perpetua" pitchFamily="18" charset="0"/>
              </a:rPr>
              <a:t>Introduction to Legal Studies – Connecting Law and Society</a:t>
            </a:r>
            <a:r>
              <a:rPr lang="en-US" sz="2400" dirty="0" smtClean="0"/>
              <a:t/>
            </a:r>
            <a:br>
              <a:rPr lang="en-US" sz="2400" dirty="0" smtClean="0"/>
            </a:br>
            <a:endParaRPr lang="en-GB" sz="2400" dirty="0">
              <a:latin typeface="Perpetua" pitchFamily="18" charset="0"/>
            </a:endParaRPr>
          </a:p>
        </p:txBody>
      </p:sp>
      <p:sp>
        <p:nvSpPr>
          <p:cNvPr id="3" name="Content Placeholder 2"/>
          <p:cNvSpPr>
            <a:spLocks noGrp="1"/>
          </p:cNvSpPr>
          <p:nvPr>
            <p:ph sz="quarter" idx="1"/>
          </p:nvPr>
        </p:nvSpPr>
        <p:spPr>
          <a:xfrm>
            <a:off x="602285" y="1066800"/>
            <a:ext cx="8077200" cy="5257800"/>
          </a:xfrm>
        </p:spPr>
        <p:txBody>
          <a:bodyPr>
            <a:normAutofit/>
          </a:bodyPr>
          <a:lstStyle/>
          <a:p>
            <a:r>
              <a:rPr lang="en-US" sz="3600" dirty="0" smtClean="0"/>
              <a:t>Today: Connecting Law and </a:t>
            </a:r>
            <a:r>
              <a:rPr lang="en-US" sz="3600" dirty="0" smtClean="0"/>
              <a:t>Society</a:t>
            </a:r>
          </a:p>
          <a:p>
            <a:pPr marL="0" indent="0">
              <a:buNone/>
            </a:pPr>
            <a:endParaRPr lang="en-US" sz="3600" dirty="0" smtClean="0"/>
          </a:p>
          <a:p>
            <a:r>
              <a:rPr lang="en-US" sz="3600" dirty="0" smtClean="0"/>
              <a:t>Readings: Hagan, “The New Legal Scholarship; Problems and Prospects”; Sargent, “The Pedagogic Challenge”; Engel, “Does Law Matter in the Constitution of Legal Consciousness?”</a:t>
            </a:r>
          </a:p>
          <a:p>
            <a:pPr lvl="1"/>
            <a:endParaRPr lang="en-US" sz="3600" dirty="0" smtClean="0"/>
          </a:p>
          <a:p>
            <a:endParaRPr lang="en-GB" sz="3600" dirty="0"/>
          </a:p>
        </p:txBody>
      </p:sp>
      <p:pic>
        <p:nvPicPr>
          <p:cNvPr id="7170"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304800"/>
            <a:ext cx="1135685" cy="10668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8AF8F1F-F6A6-46A7-89A0-A082393F596E}" type="slidenum">
              <a:rPr lang="en-GB" smtClean="0"/>
              <a:t>7</a:t>
            </a:fld>
            <a:endParaRPr lang="en-GB"/>
          </a:p>
        </p:txBody>
      </p:sp>
    </p:spTree>
    <p:extLst>
      <p:ext uri="{BB962C8B-B14F-4D97-AF65-F5344CB8AC3E}">
        <p14:creationId xmlns:p14="http://schemas.microsoft.com/office/powerpoint/2010/main" val="27577520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p>
        </p:txBody>
      </p:sp>
      <p:sp>
        <p:nvSpPr>
          <p:cNvPr id="3" name="Slide Number Placeholder 2"/>
          <p:cNvSpPr>
            <a:spLocks noGrp="1"/>
          </p:cNvSpPr>
          <p:nvPr>
            <p:ph type="sldNum" sz="quarter" idx="12"/>
          </p:nvPr>
        </p:nvSpPr>
        <p:spPr/>
        <p:txBody>
          <a:bodyPr/>
          <a:lstStyle/>
          <a:p>
            <a:fld id="{38AF8F1F-F6A6-46A7-89A0-A082393F596E}" type="slidenum">
              <a:rPr lang="en-GB" smtClean="0"/>
              <a:t>8</a:t>
            </a:fld>
            <a:endParaRPr lang="en-GB"/>
          </a:p>
        </p:txBody>
      </p:sp>
      <p:sp>
        <p:nvSpPr>
          <p:cNvPr id="4" name="Content Placeholder 3"/>
          <p:cNvSpPr>
            <a:spLocks noGrp="1"/>
          </p:cNvSpPr>
          <p:nvPr>
            <p:ph sz="quarter" idx="1"/>
          </p:nvPr>
        </p:nvSpPr>
        <p:spPr/>
        <p:txBody>
          <a:bodyPr/>
          <a:lstStyle/>
          <a:p>
            <a:r>
              <a:rPr lang="en-US" sz="3200" dirty="0"/>
              <a:t>Sargent:</a:t>
            </a:r>
          </a:p>
          <a:p>
            <a:pPr lvl="1"/>
            <a:r>
              <a:rPr lang="en-US" sz="3200" dirty="0"/>
              <a:t>‘Positivism’ and legal education</a:t>
            </a:r>
          </a:p>
          <a:p>
            <a:pPr lvl="1"/>
            <a:r>
              <a:rPr lang="en-US" sz="3200" dirty="0"/>
              <a:t>‘Legal Positivism’: law as a “normatively closed form of knowledge and system of enquiry which have few, if any, necessary reference points to the social, political or economic environment in which law operates” (p.143)</a:t>
            </a:r>
          </a:p>
        </p:txBody>
      </p:sp>
      <p:pic>
        <p:nvPicPr>
          <p:cNvPr id="5"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304800"/>
            <a:ext cx="1135685"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2485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latin typeface="+mn-lt"/>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9</a:t>
            </a:fld>
            <a:endParaRPr lang="en-GB"/>
          </a:p>
        </p:txBody>
      </p:sp>
      <p:sp>
        <p:nvSpPr>
          <p:cNvPr id="4" name="Content Placeholder 3"/>
          <p:cNvSpPr>
            <a:spLocks noGrp="1"/>
          </p:cNvSpPr>
          <p:nvPr>
            <p:ph sz="quarter" idx="1"/>
          </p:nvPr>
        </p:nvSpPr>
        <p:spPr>
          <a:xfrm>
            <a:off x="533400" y="1524000"/>
            <a:ext cx="8153400" cy="4876800"/>
          </a:xfrm>
        </p:spPr>
        <p:txBody>
          <a:bodyPr>
            <a:noAutofit/>
          </a:bodyPr>
          <a:lstStyle/>
          <a:p>
            <a:pPr lvl="1"/>
            <a:r>
              <a:rPr lang="en-US" sz="3600" dirty="0" smtClean="0"/>
              <a:t>Is it adequate to see the law as a thing apart from society? </a:t>
            </a:r>
            <a:endParaRPr lang="en-US" sz="3600" dirty="0" smtClean="0"/>
          </a:p>
          <a:p>
            <a:pPr marL="320040" lvl="1" indent="0">
              <a:buNone/>
            </a:pPr>
            <a:endParaRPr lang="en-US" sz="3600" dirty="0" smtClean="0"/>
          </a:p>
          <a:p>
            <a:pPr lvl="1"/>
            <a:r>
              <a:rPr lang="en-US" sz="3600" dirty="0" smtClean="0"/>
              <a:t>Sargent: law is a social construct and thus must be studied, learned and understood as both a thing informed by, and informing, </a:t>
            </a:r>
            <a:r>
              <a:rPr lang="en-US" sz="3600" dirty="0" smtClean="0"/>
              <a:t>society</a:t>
            </a:r>
            <a:endParaRPr lang="en-US" sz="3600" dirty="0" smtClean="0"/>
          </a:p>
        </p:txBody>
      </p:sp>
      <p:pic>
        <p:nvPicPr>
          <p:cNvPr id="8194"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228600"/>
            <a:ext cx="1211885"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80659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5635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p>
        </p:txBody>
      </p:sp>
      <p:sp>
        <p:nvSpPr>
          <p:cNvPr id="3" name="Slide Number Placeholder 2"/>
          <p:cNvSpPr>
            <a:spLocks noGrp="1"/>
          </p:cNvSpPr>
          <p:nvPr>
            <p:ph type="sldNum" sz="quarter" idx="12"/>
          </p:nvPr>
        </p:nvSpPr>
        <p:spPr/>
        <p:txBody>
          <a:bodyPr/>
          <a:lstStyle/>
          <a:p>
            <a:fld id="{38AF8F1F-F6A6-46A7-89A0-A082393F596E}" type="slidenum">
              <a:rPr lang="en-GB" smtClean="0"/>
              <a:t>10</a:t>
            </a:fld>
            <a:endParaRPr lang="en-GB"/>
          </a:p>
        </p:txBody>
      </p:sp>
      <p:sp>
        <p:nvSpPr>
          <p:cNvPr id="4" name="Content Placeholder 3"/>
          <p:cNvSpPr>
            <a:spLocks noGrp="1"/>
          </p:cNvSpPr>
          <p:nvPr>
            <p:ph sz="quarter" idx="1"/>
          </p:nvPr>
        </p:nvSpPr>
        <p:spPr/>
        <p:txBody>
          <a:bodyPr/>
          <a:lstStyle/>
          <a:p>
            <a:r>
              <a:rPr lang="en-US" sz="3600" dirty="0"/>
              <a:t>Hagan: “The New Legal Scholarship; Problems and Prospects”:</a:t>
            </a:r>
          </a:p>
          <a:p>
            <a:pPr lvl="1"/>
            <a:r>
              <a:rPr lang="en-US" sz="3600" dirty="0"/>
              <a:t>“Doctrinal Approach” to study of law </a:t>
            </a:r>
          </a:p>
          <a:p>
            <a:pPr lvl="2"/>
            <a:r>
              <a:rPr lang="en-US" sz="3600" dirty="0"/>
              <a:t>No real connection between law and society</a:t>
            </a:r>
          </a:p>
          <a:p>
            <a:pPr lvl="2"/>
            <a:r>
              <a:rPr lang="en-US" sz="3600" dirty="0"/>
              <a:t>‘law in books’ versus ‘law in action’</a:t>
            </a:r>
            <a:endParaRPr lang="en-GB" sz="3600" dirty="0"/>
          </a:p>
          <a:p>
            <a:endParaRPr lang="en-GB" dirty="0"/>
          </a:p>
        </p:txBody>
      </p:sp>
      <p:pic>
        <p:nvPicPr>
          <p:cNvPr id="5"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228600"/>
            <a:ext cx="1211885"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718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305800" cy="685800"/>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latin typeface="+mn-lt"/>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11</a:t>
            </a:fld>
            <a:endParaRPr lang="en-GB"/>
          </a:p>
        </p:txBody>
      </p:sp>
      <p:sp>
        <p:nvSpPr>
          <p:cNvPr id="4" name="Content Placeholder 3"/>
          <p:cNvSpPr>
            <a:spLocks noGrp="1"/>
          </p:cNvSpPr>
          <p:nvPr>
            <p:ph sz="quarter" idx="1"/>
          </p:nvPr>
        </p:nvSpPr>
        <p:spPr>
          <a:xfrm>
            <a:off x="381000" y="990600"/>
            <a:ext cx="8305800" cy="5486400"/>
          </a:xfrm>
        </p:spPr>
        <p:txBody>
          <a:bodyPr>
            <a:noAutofit/>
          </a:bodyPr>
          <a:lstStyle/>
          <a:p>
            <a:r>
              <a:rPr lang="en-US" sz="3600" dirty="0" smtClean="0"/>
              <a:t>Legal Realism: </a:t>
            </a:r>
          </a:p>
          <a:p>
            <a:pPr lvl="1"/>
            <a:r>
              <a:rPr lang="en-US" sz="3600" dirty="0" smtClean="0"/>
              <a:t>Focuses on the ways law is actually applied to, and impacts, peoples’ lives, and vice-versa!</a:t>
            </a:r>
          </a:p>
          <a:p>
            <a:pPr lvl="1"/>
            <a:r>
              <a:rPr lang="en-US" sz="3600" dirty="0" smtClean="0"/>
              <a:t>Must understand the interrelationship between law and society</a:t>
            </a:r>
            <a:r>
              <a:rPr lang="en-US" sz="3600" dirty="0" smtClean="0"/>
              <a:t>!</a:t>
            </a:r>
            <a:endParaRPr lang="en-US" sz="3600" dirty="0" smtClean="0"/>
          </a:p>
        </p:txBody>
      </p:sp>
      <p:pic>
        <p:nvPicPr>
          <p:cNvPr id="9218"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399" y="228600"/>
            <a:ext cx="1211885" cy="113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44920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1143000"/>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r>
              <a:rPr lang="en-US" sz="2000" dirty="0"/>
              <a:t/>
            </a:r>
            <a:br>
              <a:rPr lang="en-US" sz="2000" dirty="0"/>
            </a:br>
            <a:endParaRPr lang="en-GB" sz="2400" dirty="0"/>
          </a:p>
        </p:txBody>
      </p:sp>
      <p:sp>
        <p:nvSpPr>
          <p:cNvPr id="3" name="Slide Number Placeholder 2"/>
          <p:cNvSpPr>
            <a:spLocks noGrp="1"/>
          </p:cNvSpPr>
          <p:nvPr>
            <p:ph type="sldNum" sz="quarter" idx="12"/>
          </p:nvPr>
        </p:nvSpPr>
        <p:spPr/>
        <p:txBody>
          <a:bodyPr/>
          <a:lstStyle/>
          <a:p>
            <a:fld id="{38AF8F1F-F6A6-46A7-89A0-A082393F596E}" type="slidenum">
              <a:rPr lang="en-GB" smtClean="0"/>
              <a:t>12</a:t>
            </a:fld>
            <a:endParaRPr lang="en-GB"/>
          </a:p>
        </p:txBody>
      </p:sp>
      <p:sp>
        <p:nvSpPr>
          <p:cNvPr id="4" name="Content Placeholder 3"/>
          <p:cNvSpPr>
            <a:spLocks noGrp="1"/>
          </p:cNvSpPr>
          <p:nvPr>
            <p:ph sz="quarter" idx="1"/>
          </p:nvPr>
        </p:nvSpPr>
        <p:spPr/>
        <p:txBody>
          <a:bodyPr/>
          <a:lstStyle/>
          <a:p>
            <a:r>
              <a:rPr lang="en-US" sz="3600" dirty="0"/>
              <a:t>But Legal Realism took this interrelationship a bit too far, leading to two streams of post-doctrinal legal scholarship, including</a:t>
            </a:r>
            <a:r>
              <a:rPr lang="en-US" sz="3600" dirty="0" smtClean="0"/>
              <a:t>:</a:t>
            </a:r>
          </a:p>
          <a:p>
            <a:pPr lvl="1"/>
            <a:r>
              <a:rPr lang="en-US" sz="3600" dirty="0" smtClean="0"/>
              <a:t>Critical </a:t>
            </a:r>
            <a:r>
              <a:rPr lang="en-US" sz="3600" dirty="0"/>
              <a:t>Legal Studies</a:t>
            </a:r>
          </a:p>
          <a:p>
            <a:pPr lvl="1"/>
            <a:r>
              <a:rPr lang="en-US" sz="3600" dirty="0"/>
              <a:t>Empirical </a:t>
            </a:r>
            <a:r>
              <a:rPr lang="en-US" sz="3600" dirty="0" err="1"/>
              <a:t>Behavioural</a:t>
            </a:r>
            <a:r>
              <a:rPr lang="en-US" sz="3600" dirty="0"/>
              <a:t> Studies</a:t>
            </a:r>
            <a:endParaRPr lang="en-GB" sz="3600" dirty="0"/>
          </a:p>
          <a:p>
            <a:endParaRPr lang="en-GB" dirty="0"/>
          </a:p>
        </p:txBody>
      </p:sp>
      <p:pic>
        <p:nvPicPr>
          <p:cNvPr id="5"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228600"/>
            <a:ext cx="1211885"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695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fontScale="90000"/>
          </a:bodyPr>
          <a:lstStyle/>
          <a:p>
            <a:r>
              <a:rPr lang="en-US" sz="2700" dirty="0">
                <a:solidFill>
                  <a:schemeClr val="tx1">
                    <a:lumMod val="50000"/>
                    <a:lumOff val="50000"/>
                  </a:schemeClr>
                </a:solidFill>
                <a:latin typeface="Perpetua" pitchFamily="18" charset="0"/>
              </a:rPr>
              <a:t>Introduction to Legal Studies – Connecting Law and Society</a:t>
            </a:r>
            <a:r>
              <a:rPr lang="en-US" sz="2400" dirty="0"/>
              <a:t/>
            </a:r>
            <a:br>
              <a:rPr lang="en-US" sz="2400" dirty="0"/>
            </a:br>
            <a:endParaRPr lang="en-GB" sz="2400" dirty="0">
              <a:latin typeface="+mn-lt"/>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13</a:t>
            </a:fld>
            <a:endParaRPr lang="en-GB"/>
          </a:p>
        </p:txBody>
      </p:sp>
      <p:sp>
        <p:nvSpPr>
          <p:cNvPr id="4" name="Content Placeholder 3"/>
          <p:cNvSpPr>
            <a:spLocks noGrp="1"/>
          </p:cNvSpPr>
          <p:nvPr>
            <p:ph sz="quarter" idx="1"/>
          </p:nvPr>
        </p:nvSpPr>
        <p:spPr>
          <a:xfrm>
            <a:off x="381000" y="1219200"/>
            <a:ext cx="8305800" cy="5486400"/>
          </a:xfrm>
        </p:spPr>
        <p:txBody>
          <a:bodyPr>
            <a:normAutofit/>
          </a:bodyPr>
          <a:lstStyle/>
          <a:p>
            <a:r>
              <a:rPr lang="en-US" sz="4000" dirty="0"/>
              <a:t>Critical Legal Studies</a:t>
            </a:r>
            <a:r>
              <a:rPr lang="en-US" sz="4000" dirty="0" smtClean="0"/>
              <a:t>:</a:t>
            </a:r>
          </a:p>
          <a:p>
            <a:pPr lvl="1"/>
            <a:r>
              <a:rPr lang="en-US" sz="4000" dirty="0" smtClean="0"/>
              <a:t> </a:t>
            </a:r>
            <a:r>
              <a:rPr lang="en-US" sz="4000" dirty="0"/>
              <a:t>“Normative interpretive legal studies” </a:t>
            </a:r>
            <a:endParaRPr lang="en-US" sz="4000" dirty="0" smtClean="0"/>
          </a:p>
          <a:p>
            <a:pPr lvl="1"/>
            <a:r>
              <a:rPr lang="en-US" sz="4000" dirty="0" smtClean="0"/>
              <a:t>Study of law and legal relationships within larger social, political, historical contexts</a:t>
            </a:r>
          </a:p>
          <a:p>
            <a:pPr lvl="1"/>
            <a:r>
              <a:rPr lang="en-US" sz="4000" dirty="0" smtClean="0"/>
              <a:t>Example: Khan’s analysis of </a:t>
            </a:r>
            <a:r>
              <a:rPr lang="en-US" sz="4000" i="1" dirty="0" smtClean="0"/>
              <a:t>Nixon v. Rape Relief BC</a:t>
            </a:r>
            <a:endParaRPr lang="en-US" sz="4000" i="1" dirty="0"/>
          </a:p>
          <a:p>
            <a:endParaRPr lang="en-GB" dirty="0"/>
          </a:p>
        </p:txBody>
      </p:sp>
      <p:pic>
        <p:nvPicPr>
          <p:cNvPr id="10242"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228600"/>
            <a:ext cx="1211885"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0984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fontScale="90000"/>
          </a:bodyPr>
          <a:lstStyle/>
          <a:p>
            <a:r>
              <a:rPr lang="en-US" sz="2400" dirty="0">
                <a:solidFill>
                  <a:schemeClr val="tx1">
                    <a:lumMod val="50000"/>
                    <a:lumOff val="50000"/>
                  </a:schemeClr>
                </a:solidFill>
                <a:latin typeface="Perpetua" pitchFamily="18" charset="0"/>
              </a:rPr>
              <a:t>Introduction to Legal Studies – Connecting Law and Society</a:t>
            </a:r>
            <a:r>
              <a:rPr lang="en-US" sz="2400" dirty="0"/>
              <a:t/>
            </a:r>
            <a:br>
              <a:rPr lang="en-US" sz="2400" dirty="0"/>
            </a:br>
            <a:endParaRPr lang="en-GB" sz="2400" dirty="0">
              <a:latin typeface="+mn-lt"/>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14</a:t>
            </a:fld>
            <a:endParaRPr lang="en-GB"/>
          </a:p>
        </p:txBody>
      </p:sp>
      <p:sp>
        <p:nvSpPr>
          <p:cNvPr id="4" name="Content Placeholder 3"/>
          <p:cNvSpPr>
            <a:spLocks noGrp="1"/>
          </p:cNvSpPr>
          <p:nvPr>
            <p:ph sz="quarter" idx="1"/>
          </p:nvPr>
        </p:nvSpPr>
        <p:spPr>
          <a:xfrm>
            <a:off x="609600" y="1143000"/>
            <a:ext cx="8077200" cy="4876800"/>
          </a:xfrm>
        </p:spPr>
        <p:txBody>
          <a:bodyPr>
            <a:normAutofit lnSpcReduction="10000"/>
          </a:bodyPr>
          <a:lstStyle/>
          <a:p>
            <a:r>
              <a:rPr lang="en-US" sz="4000" dirty="0"/>
              <a:t>Empirical </a:t>
            </a:r>
            <a:r>
              <a:rPr lang="en-US" sz="4000" dirty="0" err="1"/>
              <a:t>behavioural</a:t>
            </a:r>
            <a:r>
              <a:rPr lang="en-US" sz="4000" dirty="0"/>
              <a:t> studies: </a:t>
            </a:r>
          </a:p>
          <a:p>
            <a:pPr lvl="1"/>
            <a:r>
              <a:rPr lang="en-US" sz="4000" dirty="0"/>
              <a:t>Analyze and frame legal issues from a position of value neutrality – explicate the disconnect between law and society </a:t>
            </a:r>
          </a:p>
          <a:p>
            <a:pPr lvl="1"/>
            <a:r>
              <a:rPr lang="en-US" sz="4000" dirty="0"/>
              <a:t>examples: </a:t>
            </a:r>
            <a:r>
              <a:rPr lang="en-US" sz="4000" dirty="0" err="1"/>
              <a:t>Mnookin</a:t>
            </a:r>
            <a:r>
              <a:rPr lang="en-US" sz="4000" dirty="0"/>
              <a:t>, ‘Bargaining in the Shadow of the Courts…”; </a:t>
            </a:r>
            <a:r>
              <a:rPr lang="en-US" sz="4000" dirty="0" err="1"/>
              <a:t>MacCauley</a:t>
            </a:r>
            <a:r>
              <a:rPr lang="en-US" sz="4000" dirty="0"/>
              <a:t>, “…Contractual Relationships in Business…”</a:t>
            </a:r>
          </a:p>
          <a:p>
            <a:endParaRPr lang="en-GB" dirty="0"/>
          </a:p>
        </p:txBody>
      </p:sp>
      <p:pic>
        <p:nvPicPr>
          <p:cNvPr id="11266"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7600" y="228600"/>
            <a:ext cx="1135685"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0241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latin typeface="+mn-lt"/>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15</a:t>
            </a:fld>
            <a:endParaRPr lang="en-GB"/>
          </a:p>
        </p:txBody>
      </p:sp>
      <p:sp>
        <p:nvSpPr>
          <p:cNvPr id="4" name="Content Placeholder 3"/>
          <p:cNvSpPr>
            <a:spLocks noGrp="1"/>
          </p:cNvSpPr>
          <p:nvPr>
            <p:ph sz="quarter" idx="1"/>
          </p:nvPr>
        </p:nvSpPr>
        <p:spPr>
          <a:xfrm>
            <a:off x="533400" y="1371600"/>
            <a:ext cx="8153400" cy="5181600"/>
          </a:xfrm>
        </p:spPr>
        <p:txBody>
          <a:bodyPr/>
          <a:lstStyle/>
          <a:p>
            <a:r>
              <a:rPr lang="en-US" sz="4000" dirty="0"/>
              <a:t>Engel, “Does Law Matter in the Constitution of Legal Consciousness?”</a:t>
            </a:r>
          </a:p>
          <a:p>
            <a:pPr lvl="1"/>
            <a:r>
              <a:rPr lang="en-US" sz="4000" dirty="0" smtClean="0"/>
              <a:t>Explores a continuum of perspectives on the impact of law in legal consciousness</a:t>
            </a:r>
          </a:p>
          <a:p>
            <a:pPr lvl="1"/>
            <a:endParaRPr lang="en-GB" dirty="0"/>
          </a:p>
        </p:txBody>
      </p:sp>
      <p:pic>
        <p:nvPicPr>
          <p:cNvPr id="12290"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5200" y="152400"/>
            <a:ext cx="1211885"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4864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5635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p>
        </p:txBody>
      </p:sp>
      <p:sp>
        <p:nvSpPr>
          <p:cNvPr id="3" name="Slide Number Placeholder 2"/>
          <p:cNvSpPr>
            <a:spLocks noGrp="1"/>
          </p:cNvSpPr>
          <p:nvPr>
            <p:ph type="sldNum" sz="quarter" idx="12"/>
          </p:nvPr>
        </p:nvSpPr>
        <p:spPr/>
        <p:txBody>
          <a:bodyPr/>
          <a:lstStyle/>
          <a:p>
            <a:fld id="{38AF8F1F-F6A6-46A7-89A0-A082393F596E}" type="slidenum">
              <a:rPr lang="en-GB" smtClean="0"/>
              <a:t>16</a:t>
            </a:fld>
            <a:endParaRPr lang="en-GB"/>
          </a:p>
        </p:txBody>
      </p:sp>
      <p:sp>
        <p:nvSpPr>
          <p:cNvPr id="4" name="Content Placeholder 3"/>
          <p:cNvSpPr>
            <a:spLocks noGrp="1"/>
          </p:cNvSpPr>
          <p:nvPr>
            <p:ph sz="quarter" idx="1"/>
          </p:nvPr>
        </p:nvSpPr>
        <p:spPr>
          <a:xfrm>
            <a:off x="609600" y="1143000"/>
            <a:ext cx="8077200" cy="4876800"/>
          </a:xfrm>
        </p:spPr>
        <p:txBody>
          <a:bodyPr>
            <a:normAutofit lnSpcReduction="10000"/>
          </a:bodyPr>
          <a:lstStyle/>
          <a:p>
            <a:pPr lvl="1"/>
            <a:r>
              <a:rPr lang="en-US" sz="3200" dirty="0" err="1"/>
              <a:t>Ewick</a:t>
            </a:r>
            <a:r>
              <a:rPr lang="en-US" sz="3200" dirty="0"/>
              <a:t> &amp; Sibley, </a:t>
            </a:r>
            <a:r>
              <a:rPr lang="en-US" sz="3200" dirty="0" err="1"/>
              <a:t>Sarat</a:t>
            </a:r>
            <a:endParaRPr lang="en-US" sz="3200" dirty="0"/>
          </a:p>
          <a:p>
            <a:pPr lvl="2"/>
            <a:r>
              <a:rPr lang="en-US" sz="3200" dirty="0"/>
              <a:t>Look to ways in which law orders our daily lives and how the power of law shapes the practices of every day life in which we contest (engage and resist) the power of law</a:t>
            </a:r>
          </a:p>
          <a:p>
            <a:pPr lvl="2"/>
            <a:r>
              <a:rPr lang="en-US" sz="3200" dirty="0" err="1"/>
              <a:t>Ie</a:t>
            </a:r>
            <a:r>
              <a:rPr lang="en-US" sz="3200" dirty="0"/>
              <a:t>., Millie Simpson &amp; ‘small acts of resistance’</a:t>
            </a:r>
          </a:p>
          <a:p>
            <a:pPr lvl="1"/>
            <a:r>
              <a:rPr lang="en-US" sz="3200" dirty="0"/>
              <a:t>Greenhouse and </a:t>
            </a:r>
            <a:r>
              <a:rPr lang="en-US" sz="3200" dirty="0" err="1"/>
              <a:t>Yngvesson</a:t>
            </a:r>
            <a:r>
              <a:rPr lang="en-US" sz="3200" dirty="0"/>
              <a:t> </a:t>
            </a:r>
          </a:p>
          <a:p>
            <a:pPr lvl="2"/>
            <a:r>
              <a:rPr lang="en-US" sz="3200" dirty="0"/>
              <a:t>Focus on  ‘communities of meaning’ &amp; relationship between courts and communities &amp; between the legal &amp; the extra-legal</a:t>
            </a:r>
          </a:p>
          <a:p>
            <a:endParaRPr lang="en-GB" dirty="0"/>
          </a:p>
        </p:txBody>
      </p:sp>
      <p:pic>
        <p:nvPicPr>
          <p:cNvPr id="5"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5200" y="152400"/>
            <a:ext cx="1211885"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1588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latin typeface="Perpetua" pitchFamily="18" charset="0"/>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17</a:t>
            </a:fld>
            <a:endParaRPr lang="en-GB"/>
          </a:p>
        </p:txBody>
      </p:sp>
      <p:sp>
        <p:nvSpPr>
          <p:cNvPr id="4" name="Content Placeholder 3"/>
          <p:cNvSpPr>
            <a:spLocks noGrp="1"/>
          </p:cNvSpPr>
          <p:nvPr>
            <p:ph sz="quarter" idx="1"/>
          </p:nvPr>
        </p:nvSpPr>
        <p:spPr>
          <a:xfrm>
            <a:off x="373685" y="1517598"/>
            <a:ext cx="8305800" cy="4959401"/>
          </a:xfrm>
        </p:spPr>
        <p:txBody>
          <a:bodyPr>
            <a:normAutofit/>
          </a:bodyPr>
          <a:lstStyle/>
          <a:p>
            <a:r>
              <a:rPr lang="en-US" sz="3200" dirty="0" smtClean="0"/>
              <a:t>Engels</a:t>
            </a:r>
            <a:r>
              <a:rPr lang="en-US" sz="3200" dirty="0" smtClean="0"/>
              <a:t>: Three ‘old ideas” impact the analysis of legal consciousness:</a:t>
            </a:r>
          </a:p>
          <a:p>
            <a:pPr marL="777240" lvl="1" indent="-457200">
              <a:buFont typeface="+mj-lt"/>
              <a:buAutoNum type="arabicPeriod"/>
            </a:pPr>
            <a:r>
              <a:rPr lang="en-US" sz="3200" dirty="0" smtClean="0"/>
              <a:t>Different substantive areas of law are associated with different perceptions, understandings, and must therefore be distinguished in research on legal consciousness</a:t>
            </a:r>
          </a:p>
          <a:p>
            <a:pPr lvl="3"/>
            <a:r>
              <a:rPr lang="en-US" sz="3200" dirty="0" smtClean="0"/>
              <a:t>Do different fields of law understand law differently?</a:t>
            </a:r>
          </a:p>
          <a:p>
            <a:pPr lvl="2"/>
            <a:endParaRPr lang="en-US" dirty="0"/>
          </a:p>
        </p:txBody>
      </p:sp>
      <p:pic>
        <p:nvPicPr>
          <p:cNvPr id="13314"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304800"/>
            <a:ext cx="1288085" cy="1212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1216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159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latin typeface="+mn-lt"/>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18</a:t>
            </a:fld>
            <a:endParaRPr lang="en-GB"/>
          </a:p>
        </p:txBody>
      </p:sp>
      <p:sp>
        <p:nvSpPr>
          <p:cNvPr id="4" name="Content Placeholder 3"/>
          <p:cNvSpPr>
            <a:spLocks noGrp="1"/>
          </p:cNvSpPr>
          <p:nvPr>
            <p:ph sz="quarter" idx="1"/>
          </p:nvPr>
        </p:nvSpPr>
        <p:spPr>
          <a:xfrm>
            <a:off x="457200" y="1371600"/>
            <a:ext cx="8229600" cy="4876800"/>
          </a:xfrm>
        </p:spPr>
        <p:txBody>
          <a:bodyPr>
            <a:normAutofit lnSpcReduction="10000"/>
          </a:bodyPr>
          <a:lstStyle/>
          <a:p>
            <a:pPr marL="457200" lvl="1" indent="-457200">
              <a:spcBef>
                <a:spcPts val="580"/>
              </a:spcBef>
              <a:buClr>
                <a:schemeClr val="accent1"/>
              </a:buClr>
              <a:buFont typeface="+mj-lt"/>
              <a:buAutoNum type="arabicPeriod" startAt="2"/>
            </a:pPr>
            <a:r>
              <a:rPr lang="en-US" sz="3200" dirty="0"/>
              <a:t>Law is </a:t>
            </a:r>
            <a:r>
              <a:rPr lang="en-US" sz="3200" dirty="0" err="1" smtClean="0"/>
              <a:t>multicentred</a:t>
            </a:r>
            <a:r>
              <a:rPr lang="en-US" sz="3200" dirty="0" smtClean="0"/>
              <a:t> </a:t>
            </a:r>
            <a:r>
              <a:rPr lang="en-US" sz="3200" dirty="0"/>
              <a:t>and takes many forms; it is not always an instrument of state power and the relationship between law and the state is an appropriate focus of </a:t>
            </a:r>
            <a:r>
              <a:rPr lang="en-US" sz="3200" dirty="0" smtClean="0"/>
              <a:t>study </a:t>
            </a:r>
            <a:endParaRPr lang="en-US" sz="3200" dirty="0" smtClean="0"/>
          </a:p>
          <a:p>
            <a:pPr marL="1005840" lvl="3" indent="-457200">
              <a:spcBef>
                <a:spcPts val="580"/>
              </a:spcBef>
              <a:buClr>
                <a:schemeClr val="accent1"/>
              </a:buClr>
            </a:pPr>
            <a:r>
              <a:rPr lang="en-US" sz="3200" dirty="0" smtClean="0"/>
              <a:t>There are many sources/layers of law in society (informal law, traditional law, etc.) which all exist in a constant state of dynamic tension characterized by resistance and accommodation</a:t>
            </a:r>
          </a:p>
          <a:p>
            <a:pPr marL="1005840" lvl="3" indent="-457200">
              <a:spcBef>
                <a:spcPts val="580"/>
              </a:spcBef>
              <a:buClr>
                <a:schemeClr val="accent1"/>
              </a:buClr>
            </a:pPr>
            <a:r>
              <a:rPr lang="en-US" sz="3200" dirty="0" smtClean="0"/>
              <a:t>Understanding legal consciousness requires an appreciation of the over-lapping fields of law</a:t>
            </a:r>
            <a:endParaRPr lang="en-US" sz="3200" dirty="0"/>
          </a:p>
          <a:p>
            <a:pPr marL="514350" indent="-514350">
              <a:buFont typeface="+mj-lt"/>
              <a:buAutoNum type="arabicPeriod" startAt="2"/>
            </a:pPr>
            <a:endParaRPr lang="en-GB" dirty="0"/>
          </a:p>
        </p:txBody>
      </p:sp>
      <p:pic>
        <p:nvPicPr>
          <p:cNvPr id="14338"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304800"/>
            <a:ext cx="1066800"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5763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7921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latin typeface="+mn-lt"/>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19</a:t>
            </a:fld>
            <a:endParaRPr lang="en-GB"/>
          </a:p>
        </p:txBody>
      </p:sp>
      <p:sp>
        <p:nvSpPr>
          <p:cNvPr id="4" name="Content Placeholder 3"/>
          <p:cNvSpPr>
            <a:spLocks noGrp="1"/>
          </p:cNvSpPr>
          <p:nvPr>
            <p:ph sz="quarter" idx="1"/>
          </p:nvPr>
        </p:nvSpPr>
        <p:spPr>
          <a:xfrm>
            <a:off x="381000" y="1371600"/>
            <a:ext cx="8305800" cy="5105400"/>
          </a:xfrm>
        </p:spPr>
        <p:txBody>
          <a:bodyPr>
            <a:normAutofit/>
          </a:bodyPr>
          <a:lstStyle/>
          <a:p>
            <a:pPr marL="514350" indent="-514350">
              <a:buFont typeface="+mj-lt"/>
              <a:buAutoNum type="arabicPeriod" startAt="3"/>
            </a:pPr>
            <a:r>
              <a:rPr lang="en-US" sz="3600" dirty="0" smtClean="0"/>
              <a:t>Law does directly influence individual lives, but more often law is mediated through social fields that filter its effects and merge official and unofficial systems of rules and meanings</a:t>
            </a:r>
          </a:p>
          <a:p>
            <a:pPr marL="1062990" lvl="2" indent="-514350"/>
            <a:r>
              <a:rPr lang="en-US" sz="3200" dirty="0" smtClean="0"/>
              <a:t>The impact of law on our lives depends on the overlapping legal fields in which we function </a:t>
            </a:r>
          </a:p>
          <a:p>
            <a:pPr marL="514350" indent="-514350">
              <a:buFont typeface="+mj-lt"/>
              <a:buAutoNum type="arabicPeriod" startAt="3"/>
            </a:pPr>
            <a:endParaRPr lang="en-US" dirty="0"/>
          </a:p>
          <a:p>
            <a:endParaRPr lang="en-GB" dirty="0"/>
          </a:p>
        </p:txBody>
      </p:sp>
      <p:pic>
        <p:nvPicPr>
          <p:cNvPr id="15362"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228600"/>
            <a:ext cx="1288085"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3442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a:bodyPr>
          <a:lstStyle/>
          <a:p>
            <a:r>
              <a:rPr lang="en-US" sz="2400" dirty="0">
                <a:solidFill>
                  <a:schemeClr val="tx1">
                    <a:lumMod val="50000"/>
                    <a:lumOff val="50000"/>
                  </a:schemeClr>
                </a:solidFill>
                <a:latin typeface="Perpetua" pitchFamily="18" charset="0"/>
              </a:rPr>
              <a:t>Introduction to Legal Studies – Connecting Law and Society</a:t>
            </a:r>
            <a:endParaRPr lang="en-GB" sz="2400" dirty="0">
              <a:latin typeface="+mn-lt"/>
            </a:endParaRPr>
          </a:p>
        </p:txBody>
      </p:sp>
      <p:sp>
        <p:nvSpPr>
          <p:cNvPr id="3" name="Slide Number Placeholder 2"/>
          <p:cNvSpPr>
            <a:spLocks noGrp="1"/>
          </p:cNvSpPr>
          <p:nvPr>
            <p:ph type="sldNum" sz="quarter" idx="12"/>
          </p:nvPr>
        </p:nvSpPr>
        <p:spPr/>
        <p:txBody>
          <a:bodyPr/>
          <a:lstStyle/>
          <a:p>
            <a:fld id="{38AF8F1F-F6A6-46A7-89A0-A082393F596E}" type="slidenum">
              <a:rPr lang="en-GB" smtClean="0"/>
              <a:t>20</a:t>
            </a:fld>
            <a:endParaRPr lang="en-GB"/>
          </a:p>
        </p:txBody>
      </p:sp>
      <p:sp>
        <p:nvSpPr>
          <p:cNvPr id="4" name="Content Placeholder 3"/>
          <p:cNvSpPr>
            <a:spLocks noGrp="1"/>
          </p:cNvSpPr>
          <p:nvPr>
            <p:ph sz="quarter" idx="1"/>
          </p:nvPr>
        </p:nvSpPr>
        <p:spPr>
          <a:xfrm>
            <a:off x="381000" y="1447800"/>
            <a:ext cx="8305800" cy="4572000"/>
          </a:xfrm>
        </p:spPr>
        <p:txBody>
          <a:bodyPr>
            <a:noAutofit/>
          </a:bodyPr>
          <a:lstStyle/>
          <a:p>
            <a:pPr marL="514350" indent="-514350"/>
            <a:r>
              <a:rPr lang="en-US" sz="3600" dirty="0"/>
              <a:t>Summary:</a:t>
            </a:r>
          </a:p>
          <a:p>
            <a:pPr marL="788670" lvl="1" indent="-514350"/>
            <a:r>
              <a:rPr lang="en-US" sz="3600" dirty="0"/>
              <a:t>Law and society exist in symbiosis, each influencing the other</a:t>
            </a:r>
          </a:p>
          <a:p>
            <a:pPr marL="788670" lvl="1" indent="-514350"/>
            <a:r>
              <a:rPr lang="en-US" sz="3600" dirty="0"/>
              <a:t>If we wish to understand law, we must understand the larger context in which law functions</a:t>
            </a:r>
          </a:p>
          <a:p>
            <a:pPr marL="788670" lvl="1" indent="-514350"/>
            <a:r>
              <a:rPr lang="en-US" sz="3600" dirty="0"/>
              <a:t>Focus must be upon relationship of law and society!</a:t>
            </a:r>
          </a:p>
          <a:p>
            <a:endParaRPr lang="en-GB" sz="3600" dirty="0"/>
          </a:p>
        </p:txBody>
      </p:sp>
      <p:pic>
        <p:nvPicPr>
          <p:cNvPr id="16386" name="Picture 2" descr="C:\Users\janedicksongilmore\AppData\Local\Microsoft\Windows\Temporary Internet Files\Content.IE5\DU1PBQGO\MC9003392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7600" y="228600"/>
            <a:ext cx="1143000" cy="113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1425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118</TotalTime>
  <Words>1059</Words>
  <Application>Microsoft Office PowerPoint</Application>
  <PresentationFormat>On-screen Show (4:3)</PresentationFormat>
  <Paragraphs>110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Equity</vt:lpstr>
      <vt:lpstr>Introduction to Legal Studies – Connecting Law and Society</vt:lpstr>
      <vt:lpstr>Introduction to Legal Studies – Connecting Law and Society</vt:lpstr>
      <vt:lpstr>Introduction to Legal Studies – Connecting Law and Society</vt:lpstr>
      <vt:lpstr>Introduction to Legal Studies – Connecting Law and Society</vt:lpstr>
      <vt:lpstr>Introduction to Legal Studies – Connecting Law and Society </vt:lpstr>
      <vt:lpstr>Introduction to Legal Studies – Connecting Law and Society </vt:lpstr>
      <vt:lpstr>Introduction to Legal Studies – Connecting Law and Society </vt:lpstr>
      <vt:lpstr>Introduction to Legal Studies – Connecting Law and Society</vt:lpstr>
      <vt:lpstr>Introduction to Legal Studies – Connecting Law and Society</vt:lpstr>
      <vt:lpstr>Introduction to Legal Studies – Connecting Law and Society</vt:lpstr>
      <vt:lpstr>Introduction to Legal Studies – Connecting Law and Society</vt:lpstr>
      <vt:lpstr>Introduction to Legal Studies – Connecting Law and Society </vt:lpstr>
      <vt:lpstr>Introduction to Legal Studies – Connecting Law and Society </vt:lpstr>
      <vt:lpstr>Introduction to Legal Studies – Connecting Law and Society </vt:lpstr>
      <vt:lpstr>Introduction to Legal Studies – Connecting Law and Society</vt:lpstr>
      <vt:lpstr>Introduction to Legal Studies – Connecting Law and Society</vt:lpstr>
      <vt:lpstr>Introduction to Legal Studies – Connecting Law and Society</vt:lpstr>
      <vt:lpstr>Introduction to Legal Studies – Connecting Law and Society</vt:lpstr>
      <vt:lpstr>Introduction to Legal Studies – Connecting Law and Society</vt:lpstr>
      <vt:lpstr>Introduction to Legal Studies – Connecting Law and Society</vt:lpstr>
    </vt:vector>
  </TitlesOfParts>
  <Company>Carleton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Legal Studies – Connecting Law and Society</dc:title>
  <dc:creator>Carleton University</dc:creator>
  <cp:lastModifiedBy>Carleton University</cp:lastModifiedBy>
  <cp:revision>12</cp:revision>
  <cp:lastPrinted>2013-03-11T16:03:17Z</cp:lastPrinted>
  <dcterms:created xsi:type="dcterms:W3CDTF">2013-03-11T14:13:59Z</dcterms:created>
  <dcterms:modified xsi:type="dcterms:W3CDTF">2014-03-14T16:31:32Z</dcterms:modified>
</cp:coreProperties>
</file>