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1.xml" ContentType="application/vnd.openxmlformats-officedocument.presentationml.tags+xml"/>
  <Override PartName="/ppt/notesSlides/notesSlide5.xml" ContentType="application/vnd.openxmlformats-officedocument.presentationml.notesSlide+xml"/>
  <Override PartName="/ppt/tags/tag2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3.xml" ContentType="application/vnd.openxmlformats-officedocument.presentationml.tags+xml"/>
  <Override PartName="/ppt/notesSlides/notesSlide12.xml" ContentType="application/vnd.openxmlformats-officedocument.presentationml.notesSlide+xml"/>
  <Override PartName="/ppt/tags/tag4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53" r:id="rId1"/>
    <p:sldMasterId id="2147483652" r:id="rId2"/>
    <p:sldMasterId id="2147483651" r:id="rId3"/>
    <p:sldMasterId id="2147483788" r:id="rId4"/>
    <p:sldMasterId id="2147483790" r:id="rId5"/>
  </p:sldMasterIdLst>
  <p:notesMasterIdLst>
    <p:notesMasterId r:id="rId36"/>
  </p:notesMasterIdLst>
  <p:sldIdLst>
    <p:sldId id="271" r:id="rId6"/>
    <p:sldId id="272" r:id="rId7"/>
    <p:sldId id="274" r:id="rId8"/>
    <p:sldId id="280" r:id="rId9"/>
    <p:sldId id="317" r:id="rId10"/>
    <p:sldId id="323" r:id="rId11"/>
    <p:sldId id="318" r:id="rId12"/>
    <p:sldId id="319" r:id="rId13"/>
    <p:sldId id="320" r:id="rId14"/>
    <p:sldId id="336" r:id="rId15"/>
    <p:sldId id="282" r:id="rId16"/>
    <p:sldId id="286" r:id="rId17"/>
    <p:sldId id="321" r:id="rId18"/>
    <p:sldId id="333" r:id="rId19"/>
    <p:sldId id="322" r:id="rId20"/>
    <p:sldId id="293" r:id="rId21"/>
    <p:sldId id="334" r:id="rId22"/>
    <p:sldId id="335" r:id="rId23"/>
    <p:sldId id="326" r:id="rId24"/>
    <p:sldId id="327" r:id="rId25"/>
    <p:sldId id="313" r:id="rId26"/>
    <p:sldId id="314" r:id="rId27"/>
    <p:sldId id="298" r:id="rId28"/>
    <p:sldId id="315" r:id="rId29"/>
    <p:sldId id="316" r:id="rId30"/>
    <p:sldId id="328" r:id="rId31"/>
    <p:sldId id="308" r:id="rId32"/>
    <p:sldId id="330" r:id="rId33"/>
    <p:sldId id="331" r:id="rId34"/>
    <p:sldId id="310" r:id="rId35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9900"/>
    <a:srgbClr val="990000"/>
    <a:srgbClr val="FF9933"/>
    <a:srgbClr val="003366"/>
    <a:srgbClr val="003399"/>
    <a:srgbClr val="FF9900"/>
    <a:srgbClr val="FF0000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0" autoAdjust="0"/>
    <p:restoredTop sz="95204" autoAdjust="0"/>
  </p:normalViewPr>
  <p:slideViewPr>
    <p:cSldViewPr>
      <p:cViewPr>
        <p:scale>
          <a:sx n="67" d="100"/>
          <a:sy n="67" d="100"/>
        </p:scale>
        <p:origin x="-1470" y="-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45181906-72B9-45C3-A395-9E50AA26BFF1}" type="datetimeFigureOut">
              <a:rPr lang="en-US"/>
              <a:pPr>
                <a:defRPr/>
              </a:pPr>
              <a:t>9/15/2013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AED16F86-4CE8-47E4-8707-6E9BB798868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995066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3482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702BAFC5-CF56-4A1D-B6C8-9C579089957A}" type="slidenum">
              <a:rPr lang="en-US" sz="1200" smtClean="0"/>
              <a:pPr/>
              <a:t>1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3243C73D-4DFA-4B5C-A5D3-D9BF9F715F78}" type="slidenum">
              <a:rPr lang="en-US" sz="1200" smtClean="0"/>
              <a:pPr/>
              <a:t>2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368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9E1B0A2B-0BBA-43BE-967E-0C31281AF327}" type="slidenum">
              <a:rPr lang="en-US" sz="1200" smtClean="0"/>
              <a:pPr/>
              <a:t>3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789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5F674FDC-80EA-4589-9600-20BCDF8BB3A0}" type="slidenum">
              <a:rPr lang="en-US" sz="1200" smtClean="0"/>
              <a:pPr/>
              <a:t>4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4588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Rectangle 3"/>
          <p:cNvSpPr>
            <a:spLocks noGrp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28600" indent="-228600"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4588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Rectangle 3"/>
          <p:cNvSpPr>
            <a:spLocks noGrp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7155CDDB-38DE-4DBF-8ACF-FC2BFD4E6A99}" type="slidenum">
              <a:rPr lang="en-US" sz="1200" smtClean="0"/>
              <a:pPr/>
              <a:t>11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419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BF9CC27F-CC3C-4C99-A9D4-8B50AB0F1413}" type="slidenum">
              <a:rPr lang="en-US" sz="1200" smtClean="0"/>
              <a:pPr/>
              <a:t>12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4301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BDFB47A5-EEF9-43FE-9324-62094A445B2E}" type="slidenum">
              <a:rPr lang="en-US" sz="1200" smtClean="0"/>
              <a:pPr/>
              <a:t>13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440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FB19D442-DE76-4C6E-BEF1-F388DF22B6F0}" type="slidenum">
              <a:rPr lang="en-US" sz="1200" smtClean="0"/>
              <a:pPr/>
              <a:t>15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471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BAF94F6C-9D18-4E92-8CA8-C232E6FAEF45}" type="slidenum">
              <a:rPr lang="en-US" sz="1200" smtClean="0"/>
              <a:pPr/>
              <a:t>16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4588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7763" name="Rectangle 3"/>
          <p:cNvSpPr>
            <a:spLocks noGrp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4588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9811" name="Rectangle 3"/>
          <p:cNvSpPr>
            <a:spLocks noGrp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481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1D097D02-43E6-4EDD-B748-30EBA0BA0E27}" type="slidenum">
              <a:rPr lang="en-US" sz="1200" smtClean="0"/>
              <a:pPr/>
              <a:t>21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491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AE98F937-31F6-4A44-8AF5-10F12B40EAC8}" type="slidenum">
              <a:rPr lang="en-US" sz="1200" smtClean="0"/>
              <a:pPr/>
              <a:t>22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017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501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713333E0-5DAE-4B11-BDBA-A99E14304E69}" type="slidenum">
              <a:rPr lang="en-US" sz="1200" smtClean="0"/>
              <a:pPr/>
              <a:t>23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5C164EC6-DFCE-40D2-B42D-9A8B41A7C26C}" type="slidenum">
              <a:rPr lang="en-US" sz="1200" smtClean="0"/>
              <a:pPr/>
              <a:t>24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42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5427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A9B09719-0B97-4646-88C5-CCC06764C2A6}" type="slidenum">
              <a:rPr lang="en-US" sz="1200" smtClean="0"/>
              <a:pPr/>
              <a:t>25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lnSpc>
                <a:spcPct val="90000"/>
              </a:lnSpc>
            </a:pPr>
            <a:endParaRPr lang="en-US" smtClean="0"/>
          </a:p>
        </p:txBody>
      </p:sp>
      <p:sp>
        <p:nvSpPr>
          <p:cNvPr id="563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917E5429-88B6-465D-BEAD-2AAF2488B563}" type="slidenum">
              <a:rPr lang="en-US" sz="1200" smtClean="0"/>
              <a:pPr/>
              <a:t>27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583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6F719D68-DD4D-48EA-97E4-0504F4F3067E}" type="slidenum">
              <a:rPr lang="en-US" sz="1200" smtClean="0"/>
              <a:pPr/>
              <a:t>30</a:t>
            </a:fld>
            <a:endParaRPr lang="en-US" sz="120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A2EDDD-A484-4A6D-A16E-5594E6843AC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83153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EEE7BE-8082-435C-8727-AEA3CFEF0E2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04449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92E805-8968-4785-B624-859FB12792B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85215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F97F59-7DAC-4BC6-878E-C21B48C22C3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27512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03259B-00FF-4D81-88E8-F06054C5765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98776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05785B-1143-4056-AB8E-14A56403D44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1759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C53E16-CF0B-40AB-9F70-2DFEBDDDBE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54015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55BC0C-CD40-4AA7-A1E6-9C91613110D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29226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558496-88B4-4A30-BE08-6DE9F50B47E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17417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0EB451-F2D6-4D2D-80C0-8F49EC7AE58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15969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B0AA83-47DE-4189-9CF7-FFB400B31D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59790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4982D5-E4F7-4218-836D-038A94F005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34801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801C74-FD44-420A-8FD3-8CBB1785E7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807025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5801F3-ED6E-4C0C-827F-4E38200544B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148838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9247B5-10CC-4332-827F-2581C68230F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308260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37952B-51E0-414E-8AC0-2454E0DF99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919810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A9807C-269C-4DC8-A814-D504C40AFAC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802416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D74CE7-15BD-4628-8126-B940E958B25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516085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5CE91A-7BDD-490E-859D-D84BE6DA858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588580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2780E7-18B4-48C5-A1D2-10E5BF985DA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584096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257D5B-8E6B-4874-AB48-3566AF79292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832265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2F4D6F-D9BD-47FF-BED3-EC3F7CBAFCB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259608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9443D3-C8D9-424B-B3BB-C9814393F4D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3197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4E8969-DC93-4B47-B11B-FE499ADEC7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514656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082DAF-FCDE-4530-9941-7EC19AD5755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288806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4144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44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1E9CED-41C3-4225-98EA-377E27A1774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834862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F27499-7B98-428C-B49A-6D21C6DA1A3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988848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B9853F-AAFD-49E9-9F94-57DBB1B7030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708979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68A1D1-FB44-4E15-AB63-092044C3DA3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968423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A30685-0634-4FF4-895F-872FB78E708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407248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C01582-8138-4CDF-B05F-EF62C3DF67A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553617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74CE0F-1F6B-405C-9C1C-9972E8BFD4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8915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B6D072-8DF0-4614-9C50-209C70F7A77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486448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7"/>
          <p:cNvSpPr>
            <a:spLocks noChangeArrowheads="1"/>
          </p:cNvSpPr>
          <p:nvPr/>
        </p:nvSpPr>
        <p:spPr bwMode="auto">
          <a:xfrm>
            <a:off x="609600" y="1219200"/>
            <a:ext cx="7924800" cy="914400"/>
          </a:xfrm>
          <a:custGeom>
            <a:avLst/>
            <a:gdLst/>
            <a:ahLst/>
            <a:cxnLst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25400" cap="flat" cmpd="sng">
            <a:solidFill>
              <a:schemeClr val="accent1"/>
            </a:solidFill>
            <a:prstDash val="solid"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Line 8"/>
          <p:cNvSpPr>
            <a:spLocks noChangeShapeType="1"/>
          </p:cNvSpPr>
          <p:nvPr/>
        </p:nvSpPr>
        <p:spPr bwMode="auto">
          <a:xfrm>
            <a:off x="1981200" y="3962400"/>
            <a:ext cx="6511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800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1524000"/>
            <a:ext cx="7623175" cy="1752600"/>
          </a:xfrm>
        </p:spPr>
        <p:txBody>
          <a:bodyPr/>
          <a:lstStyle>
            <a:lvl1pPr>
              <a:defRPr sz="5000"/>
            </a:lvl1pPr>
          </a:lstStyle>
          <a:p>
            <a:r>
              <a:rPr lang="en-US" altLang="en-US"/>
              <a:t>Click to edit Master title style</a:t>
            </a:r>
          </a:p>
        </p:txBody>
      </p:sp>
      <p:sp>
        <p:nvSpPr>
          <p:cNvPr id="12800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81200" y="3962400"/>
            <a:ext cx="65532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r>
              <a:rPr lang="en-US" altLang="en-US"/>
              <a:t>Click to edit Master subtitle style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C5C6E836-B381-462D-88FF-7EC961EDA0D5}" type="datetimeFigureOut">
              <a:rPr lang="en-US"/>
              <a:pPr>
                <a:defRPr/>
              </a:pPr>
              <a:t>9/15/2013</a:t>
            </a:fld>
            <a:endParaRPr lang="en-US" alt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3638"/>
            <a:ext cx="28956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220A2A54-C774-47C6-8A62-600A5480278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4878564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EDDEAE-4A01-47DC-AA7E-1AABB2802D7D}" type="datetimeFigureOut">
              <a:rPr lang="en-US"/>
              <a:pPr>
                <a:defRPr/>
              </a:pPr>
              <a:t>9/15/2013</a:t>
            </a:fld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9A63FF-67C8-4B4D-B423-A438CDFFAF8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3505043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2B697D-2B9B-4A49-8400-A96CB1F37C2B}" type="datetimeFigureOut">
              <a:rPr lang="en-US"/>
              <a:pPr>
                <a:defRPr/>
              </a:pPr>
              <a:t>9/15/2013</a:t>
            </a:fld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57693C-5646-44CE-863D-F4C6D6B1674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3795297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0A3F0E-2481-45EA-BD98-136576F528E0}" type="datetimeFigureOut">
              <a:rPr lang="en-US"/>
              <a:pPr>
                <a:defRPr/>
              </a:pPr>
              <a:t>9/15/2013</a:t>
            </a:fld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ED7F89-0D2F-4460-A9E5-561CDA4D949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3112238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5077F6-EDF3-4719-AFD6-D44835372F20}" type="datetimeFigureOut">
              <a:rPr lang="en-US"/>
              <a:pPr>
                <a:defRPr/>
              </a:pPr>
              <a:t>9/15/2013</a:t>
            </a:fld>
            <a:endParaRPr lang="en-US" alt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8BCA3F-4017-40D6-AB1C-8AA4A7F71BA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9621588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4F7EF6-AFF4-421A-A63B-4D83DF26A7E3}" type="datetimeFigureOut">
              <a:rPr lang="en-US"/>
              <a:pPr>
                <a:defRPr/>
              </a:pPr>
              <a:t>9/15/2013</a:t>
            </a:fld>
            <a:endParaRPr lang="en-US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82C75F-7C23-4D1A-83AE-C546A661B2B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9421620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A47139-383B-47E8-A43B-DB75332F9005}" type="datetimeFigureOut">
              <a:rPr lang="en-US"/>
              <a:pPr>
                <a:defRPr/>
              </a:pPr>
              <a:t>9/15/2013</a:t>
            </a:fld>
            <a:endParaRPr lang="en-US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F43C8F-02EA-4F33-8459-2911AD44E6B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2486843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A8301C-60B6-4DE4-A61F-A194DD464748}" type="datetimeFigureOut">
              <a:rPr lang="en-US"/>
              <a:pPr>
                <a:defRPr/>
              </a:pPr>
              <a:t>9/15/2013</a:t>
            </a:fld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CC7EBC-CEA0-4DA2-9993-78B427CB729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3594807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619CAE-A05F-47F8-9A85-62BA0F41831E}" type="datetimeFigureOut">
              <a:rPr lang="en-US"/>
              <a:pPr>
                <a:defRPr/>
              </a:pPr>
              <a:t>9/15/2013</a:t>
            </a:fld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C67B3A-B235-417A-B09E-02003A2D7F2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844150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3D64F9-EBBA-49AD-B65C-6DC06640F288}" type="datetimeFigureOut">
              <a:rPr lang="en-US"/>
              <a:pPr>
                <a:defRPr/>
              </a:pPr>
              <a:t>9/15/2013</a:t>
            </a:fld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788E7D-1E76-41DD-95D0-40AAC2FF6B9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942172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501BA7-C20E-4774-85F7-118C9A4AD0D6}" type="datetimeFigureOut">
              <a:rPr lang="en-US"/>
              <a:pPr>
                <a:defRPr/>
              </a:pPr>
              <a:t>9/15/2013</a:t>
            </a:fld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2ED669-DB07-4819-B8FF-1CF48F3BE49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75937432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772CCA-690B-42CF-9500-2F1791468121}" type="datetimeFigureOut">
              <a:rPr lang="en-US"/>
              <a:pPr>
                <a:defRPr/>
              </a:pPr>
              <a:t>9/15/2013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83BE04-E560-41AF-B5E0-1DDE9DAE541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4429352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DD42D3-1776-4F50-A464-629B9985A052}" type="datetimeFigureOut">
              <a:rPr lang="en-US"/>
              <a:pPr>
                <a:defRPr/>
              </a:pPr>
              <a:t>9/15/2013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3B2164-DBB9-48D1-BF1A-CB16782EF5C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26157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EEFE76-3046-40AA-BC23-D221F752C859}" type="datetimeFigureOut">
              <a:rPr lang="en-US"/>
              <a:pPr>
                <a:defRPr/>
              </a:pPr>
              <a:t>9/15/2013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3104D0-BA53-41E6-9D2C-3FBC98CA61D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499420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4289F5-1120-431C-A331-DD734ED8D7BA}" type="datetimeFigureOut">
              <a:rPr lang="en-US"/>
              <a:pPr>
                <a:defRPr/>
              </a:pPr>
              <a:t>9/15/2013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1A351A-DD48-414D-9233-09E85A9A0A8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636268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42B98C-2FF2-4A69-9B64-25E39717075E}" type="datetimeFigureOut">
              <a:rPr lang="en-US"/>
              <a:pPr>
                <a:defRPr/>
              </a:pPr>
              <a:t>9/15/2013</a:t>
            </a:fld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5DBAD5-4C0F-43EA-B9BB-B358110E5BA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6138039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18C06B-F299-430E-A95C-180489AE6668}" type="datetimeFigureOut">
              <a:rPr lang="en-US"/>
              <a:pPr>
                <a:defRPr/>
              </a:pPr>
              <a:t>9/15/2013</a:t>
            </a:fld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173260-EEAC-4427-B486-2786ACA07A9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0199443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84F634-7E16-4E43-874C-2CEB67A3CA1F}" type="datetimeFigureOut">
              <a:rPr lang="en-US"/>
              <a:pPr>
                <a:defRPr/>
              </a:pPr>
              <a:t>9/15/2013</a:t>
            </a:fld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6E8566-4445-416A-A095-9B1291528E0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559643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C9D31C-B5BA-45AA-A51E-5BEBCEF6527F}" type="datetimeFigureOut">
              <a:rPr lang="en-US"/>
              <a:pPr>
                <a:defRPr/>
              </a:pPr>
              <a:t>9/15/2013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42CE6E-5F2C-46FE-9BAD-CD7A58AAEA7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4851545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DA4CCF-BD4A-4CDF-8D71-5E0FE5E25A0C}" type="datetimeFigureOut">
              <a:rPr lang="en-US"/>
              <a:pPr>
                <a:defRPr/>
              </a:pPr>
              <a:t>9/15/2013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BB149F-4811-45B4-A32D-5DD54EFE485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8310537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7D1AB2-A1E7-4C5B-8C1B-4F7C434B6A46}" type="datetimeFigureOut">
              <a:rPr lang="en-US"/>
              <a:pPr>
                <a:defRPr/>
              </a:pPr>
              <a:t>9/15/2013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33EB2F-B9FB-4849-A1DA-3C7357E0B80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3660872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463CCD-6716-4224-A9D9-AA31C3D04306}" type="datetimeFigureOut">
              <a:rPr lang="en-US"/>
              <a:pPr>
                <a:defRPr/>
              </a:pPr>
              <a:t>9/15/2013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4BE7FD-590E-4191-B005-7440B444FDD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54187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7" descr="WarrenSurveyPPT52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763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9763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763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763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FE216754-4328-492B-9225-DD40CC070F2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6" r:id="rId1"/>
    <p:sldLayoutId id="2147483847" r:id="rId2"/>
    <p:sldLayoutId id="2147483848" r:id="rId3"/>
    <p:sldLayoutId id="2147483849" r:id="rId4"/>
    <p:sldLayoutId id="2147483850" r:id="rId5"/>
    <p:sldLayoutId id="2147483851" r:id="rId6"/>
    <p:sldLayoutId id="2147483852" r:id="rId7"/>
    <p:sldLayoutId id="2147483853" r:id="rId8"/>
    <p:sldLayoutId id="2147483854" r:id="rId9"/>
    <p:sldLayoutId id="2147483855" r:id="rId10"/>
    <p:sldLayoutId id="2147483856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6pPr>
      <a:lvl7pPr marL="914400" algn="l" rtl="0" fontAlgn="base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7pPr>
      <a:lvl8pPr marL="1371600" algn="l" rtl="0" fontAlgn="base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8pPr>
      <a:lvl9pPr marL="1828800" algn="l" rtl="0" fontAlgn="base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0000"/>
        <a:buFont typeface="Wingdings" pitchFamily="2" charset="2"/>
        <a:buChar char="m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accent2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rgbClr val="669900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7" descr="WarrenSurveyPPT53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7613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613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613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7934F6C6-15F3-4CE8-9738-B4136D6A126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7" r:id="rId1"/>
    <p:sldLayoutId id="2147483858" r:id="rId2"/>
    <p:sldLayoutId id="2147483859" r:id="rId3"/>
    <p:sldLayoutId id="2147483860" r:id="rId4"/>
    <p:sldLayoutId id="2147483861" r:id="rId5"/>
    <p:sldLayoutId id="2147483862" r:id="rId6"/>
    <p:sldLayoutId id="2147483863" r:id="rId7"/>
    <p:sldLayoutId id="2147483864" r:id="rId8"/>
    <p:sldLayoutId id="2147483865" r:id="rId9"/>
    <p:sldLayoutId id="2147483866" r:id="rId10"/>
    <p:sldLayoutId id="2147483867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accent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rgbClr val="669900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>
          <a:solidFill>
            <a:srgbClr val="FFCC00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hlink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7" descr="WarrenSurveyPPT54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9933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933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933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053A1C32-681D-47D3-B7D1-714C488601F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8" r:id="rId1"/>
    <p:sldLayoutId id="2147483869" r:id="rId2"/>
    <p:sldLayoutId id="2147483870" r:id="rId3"/>
    <p:sldLayoutId id="2147483871" r:id="rId4"/>
    <p:sldLayoutId id="2147483872" r:id="rId5"/>
    <p:sldLayoutId id="2147483873" r:id="rId6"/>
    <p:sldLayoutId id="2147483874" r:id="rId7"/>
    <p:sldLayoutId id="2147483875" r:id="rId8"/>
    <p:sldLayoutId id="2147483876" r:id="rId9"/>
    <p:sldLayoutId id="2147483877" r:id="rId10"/>
    <p:sldLayoutId id="2147483878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accent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rgbClr val="669900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rgbClr val="FFCC00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hlink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2698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smtClean="0">
                <a:latin typeface="+mj-lt"/>
              </a:defRPr>
            </a:lvl1pPr>
          </a:lstStyle>
          <a:p>
            <a:pPr>
              <a:defRPr/>
            </a:pPr>
            <a:fld id="{90C21318-848D-47D1-AD42-FF87887948F8}" type="datetimeFigureOut">
              <a:rPr lang="en-US"/>
              <a:pPr>
                <a:defRPr/>
              </a:pPr>
              <a:t>9/15/2013</a:t>
            </a:fld>
            <a:endParaRPr lang="en-US" altLang="en-US"/>
          </a:p>
        </p:txBody>
      </p:sp>
      <p:sp>
        <p:nvSpPr>
          <p:cNvPr id="12698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 smtClean="0">
                <a:latin typeface="+mj-lt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2698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+mj-lt"/>
              </a:defRPr>
            </a:lvl1pPr>
          </a:lstStyle>
          <a:p>
            <a:pPr>
              <a:defRPr/>
            </a:pPr>
            <a:fld id="{77AFBD49-F5F9-42FD-BAC1-F2195CA4AA9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126983" name="Freeform 7"/>
          <p:cNvSpPr>
            <a:spLocks noChangeArrowheads="1"/>
          </p:cNvSpPr>
          <p:nvPr/>
        </p:nvSpPr>
        <p:spPr bwMode="auto">
          <a:xfrm>
            <a:off x="381000" y="228600"/>
            <a:ext cx="8229600" cy="609600"/>
          </a:xfrm>
          <a:custGeom>
            <a:avLst/>
            <a:gdLst/>
            <a:ahLst/>
            <a:cxnLst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 cap="flat" cmpd="sng">
            <a:solidFill>
              <a:schemeClr val="accent1"/>
            </a:solidFill>
            <a:prstDash val="solid"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6984" name="Line 8"/>
          <p:cNvSpPr>
            <a:spLocks noChangeShapeType="1"/>
          </p:cNvSpPr>
          <p:nvPr/>
        </p:nvSpPr>
        <p:spPr bwMode="auto">
          <a:xfrm>
            <a:off x="457200" y="6172200"/>
            <a:ext cx="8229600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0" r:id="rId1"/>
    <p:sldLayoutId id="2147483879" r:id="rId2"/>
    <p:sldLayoutId id="2147483880" r:id="rId3"/>
    <p:sldLayoutId id="2147483881" r:id="rId4"/>
    <p:sldLayoutId id="2147483882" r:id="rId5"/>
    <p:sldLayoutId id="2147483883" r:id="rId6"/>
    <p:sldLayoutId id="2147483884" r:id="rId7"/>
    <p:sldLayoutId id="2147483885" r:id="rId8"/>
    <p:sldLayoutId id="2147483886" r:id="rId9"/>
    <p:sldLayoutId id="2147483887" r:id="rId10"/>
    <p:sldLayoutId id="2147483888" r:id="rId11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69925" indent="-325438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q"/>
        <a:defRPr sz="2600">
          <a:solidFill>
            <a:schemeClr val="tx1"/>
          </a:solidFill>
          <a:latin typeface="+mn-lt"/>
          <a:cs typeface="+mn-cs"/>
        </a:defRPr>
      </a:lvl2pPr>
      <a:lvl3pPr marL="1022350" indent="-35083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2200">
          <a:solidFill>
            <a:schemeClr val="tx1"/>
          </a:solidFill>
          <a:latin typeface="+mn-lt"/>
          <a:cs typeface="+mn-cs"/>
        </a:defRPr>
      </a:lvl3pPr>
      <a:lvl4pPr marL="1339850" indent="-31591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q"/>
        <a:defRPr sz="2000">
          <a:solidFill>
            <a:schemeClr val="tx1"/>
          </a:solidFill>
          <a:latin typeface="+mn-lt"/>
          <a:cs typeface="+mn-cs"/>
        </a:defRPr>
      </a:lvl4pPr>
      <a:lvl5pPr marL="1681163" indent="-339725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1383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5955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0527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5099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3312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>
                <a:cs typeface="+mn-cs"/>
              </a:defRPr>
            </a:lvl1pPr>
          </a:lstStyle>
          <a:p>
            <a:pPr>
              <a:defRPr/>
            </a:pPr>
            <a:fld id="{581D77ED-D0F1-4A2A-AB35-BA88FEB99787}" type="datetimeFigureOut">
              <a:rPr lang="en-US"/>
              <a:pPr>
                <a:defRPr/>
              </a:pPr>
              <a:t>9/15/2013</a:t>
            </a:fld>
            <a:endParaRPr lang="en-US"/>
          </a:p>
        </p:txBody>
      </p:sp>
      <p:sp>
        <p:nvSpPr>
          <p:cNvPr id="13312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smtClean="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312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>
                <a:cs typeface="+mn-cs"/>
              </a:defRPr>
            </a:lvl1pPr>
          </a:lstStyle>
          <a:p>
            <a:pPr>
              <a:defRPr/>
            </a:pPr>
            <a:fld id="{284BD1C7-5ABC-447F-932F-94EE11FA45D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  <p:sldLayoutId id="2147483893" r:id="rId5"/>
    <p:sldLayoutId id="2147483894" r:id="rId6"/>
    <p:sldLayoutId id="2147483895" r:id="rId7"/>
    <p:sldLayoutId id="2147483896" r:id="rId8"/>
    <p:sldLayoutId id="2147483897" r:id="rId9"/>
    <p:sldLayoutId id="2147483898" r:id="rId10"/>
    <p:sldLayoutId id="214748389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0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0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35.xml"/><Relationship Id="rId1" Type="http://schemas.openxmlformats.org/officeDocument/2006/relationships/tags" Target="../tags/tag1.xml"/><Relationship Id="rId4" Type="http://schemas.openxmlformats.org/officeDocument/2006/relationships/image" Target="../media/image7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35.xml"/><Relationship Id="rId1" Type="http://schemas.openxmlformats.org/officeDocument/2006/relationships/tags" Target="../tags/tag2.xml"/><Relationship Id="rId4" Type="http://schemas.openxmlformats.org/officeDocument/2006/relationships/image" Target="../media/image8.wm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mp"/><Relationship Id="rId1" Type="http://schemas.openxmlformats.org/officeDocument/2006/relationships/slideLayout" Target="../slideLayouts/slideLayout4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35.xml"/><Relationship Id="rId1" Type="http://schemas.openxmlformats.org/officeDocument/2006/relationships/tags" Target="../tags/tag3.xml"/><Relationship Id="rId6" Type="http://schemas.openxmlformats.org/officeDocument/2006/relationships/image" Target="../media/image12.wmf"/><Relationship Id="rId5" Type="http://schemas.openxmlformats.org/officeDocument/2006/relationships/image" Target="../media/image11.wmf"/><Relationship Id="rId4" Type="http://schemas.openxmlformats.org/officeDocument/2006/relationships/image" Target="../media/image10.w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35.xml"/><Relationship Id="rId1" Type="http://schemas.openxmlformats.org/officeDocument/2006/relationships/tags" Target="../tags/tag4.xml"/><Relationship Id="rId6" Type="http://schemas.openxmlformats.org/officeDocument/2006/relationships/image" Target="../media/image15.wmf"/><Relationship Id="rId5" Type="http://schemas.openxmlformats.org/officeDocument/2006/relationships/image" Target="../media/image14.wmf"/><Relationship Id="rId4" Type="http://schemas.openxmlformats.org/officeDocument/2006/relationships/image" Target="../media/image13.wmf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tmp"/><Relationship Id="rId1" Type="http://schemas.openxmlformats.org/officeDocument/2006/relationships/slideLayout" Target="../slideLayouts/slideLayout3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tmp"/><Relationship Id="rId1" Type="http://schemas.openxmlformats.org/officeDocument/2006/relationships/slideLayout" Target="../slideLayouts/slideLayout3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0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0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0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0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0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tmp"/><Relationship Id="rId1" Type="http://schemas.openxmlformats.org/officeDocument/2006/relationships/slideLayout" Target="../slideLayouts/slideLayout3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0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tmp"/><Relationship Id="rId1" Type="http://schemas.openxmlformats.org/officeDocument/2006/relationships/slideLayout" Target="../slideLayouts/slideLayout3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tmp"/><Relationship Id="rId1" Type="http://schemas.openxmlformats.org/officeDocument/2006/relationships/slideLayout" Target="../slideLayouts/slideLayout3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Oval 6"/>
          <p:cNvSpPr>
            <a:spLocks noChangeArrowheads="1"/>
          </p:cNvSpPr>
          <p:nvPr/>
        </p:nvSpPr>
        <p:spPr bwMode="auto">
          <a:xfrm>
            <a:off x="685800" y="2743200"/>
            <a:ext cx="7467600" cy="1905000"/>
          </a:xfrm>
          <a:prstGeom prst="ellipse">
            <a:avLst/>
          </a:prstGeom>
          <a:solidFill>
            <a:schemeClr val="accent1">
              <a:alpha val="61176"/>
            </a:schemeClr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1" hangingPunct="1"/>
            <a:endParaRPr lang="en-US"/>
          </a:p>
        </p:txBody>
      </p:sp>
      <p:sp>
        <p:nvSpPr>
          <p:cNvPr id="250882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533400" y="1066800"/>
            <a:ext cx="7772400" cy="1470025"/>
          </a:xfrm>
        </p:spPr>
        <p:txBody>
          <a:bodyPr anchor="ctr"/>
          <a:lstStyle/>
          <a:p>
            <a:pPr eaLnBrk="1" hangingPunct="1">
              <a:defRPr/>
            </a:pPr>
            <a:r>
              <a:rPr lang="en-US" sz="5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Chapter 4</a:t>
            </a:r>
          </a:p>
        </p:txBody>
      </p:sp>
      <p:sp>
        <p:nvSpPr>
          <p:cNvPr id="7172" name="Rectangle 3"/>
          <p:cNvSpPr txBox="1">
            <a:spLocks noChangeArrowheads="1"/>
          </p:cNvSpPr>
          <p:nvPr/>
        </p:nvSpPr>
        <p:spPr bwMode="auto">
          <a:xfrm>
            <a:off x="1219200" y="3352800"/>
            <a:ext cx="6400800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chemeClr val="accent2"/>
              </a:buClr>
              <a:buSzPct val="50000"/>
              <a:buFont typeface="Wingdings" pitchFamily="2" charset="2"/>
              <a:buNone/>
            </a:pPr>
            <a:r>
              <a:rPr lang="en-US" sz="3200"/>
              <a:t>Accounting for Merchandising Businesses</a:t>
            </a:r>
          </a:p>
        </p:txBody>
      </p:sp>
      <p:pic>
        <p:nvPicPr>
          <p:cNvPr id="7173" name="Picture 6" descr="MC900251047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1575" y="5029200"/>
            <a:ext cx="1622425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90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229600" cy="788987"/>
          </a:xfrm>
        </p:spPr>
        <p:txBody>
          <a:bodyPr anchor="ctr"/>
          <a:lstStyle/>
          <a:p>
            <a:pPr eaLnBrk="1" hangingPunct="1">
              <a:defRPr/>
            </a:pPr>
            <a:r>
              <a:rPr lang="en-US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Learning Objectives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04800" y="1143000"/>
            <a:ext cx="8610600" cy="4987925"/>
          </a:xfrm>
        </p:spPr>
        <p:txBody>
          <a:bodyPr lIns="54000" tIns="10800" rIns="54000" bIns="10800"/>
          <a:lstStyle/>
          <a:p>
            <a:pPr marL="571500" indent="-571500" eaLnBrk="1" hangingPunct="1">
              <a:lnSpc>
                <a:spcPct val="80000"/>
              </a:lnSpc>
              <a:spcBef>
                <a:spcPct val="0"/>
              </a:spcBef>
              <a:spcAft>
                <a:spcPct val="30000"/>
              </a:spcAft>
              <a:buFont typeface="Wingdings" pitchFamily="2" charset="2"/>
              <a:buAutoNum type="arabicPeriod"/>
            </a:pPr>
            <a:r>
              <a:rPr lang="en-US" sz="2600" dirty="0" smtClean="0"/>
              <a:t>Distinguish the activities and financial statements of a service business from those of a merchandising business</a:t>
            </a:r>
          </a:p>
          <a:p>
            <a:pPr marL="571500" indent="-571500" eaLnBrk="1" hangingPunct="1">
              <a:lnSpc>
                <a:spcPct val="80000"/>
              </a:lnSpc>
              <a:spcBef>
                <a:spcPct val="0"/>
              </a:spcBef>
              <a:spcAft>
                <a:spcPct val="30000"/>
              </a:spcAft>
              <a:buFont typeface="Wingdings" pitchFamily="2" charset="2"/>
              <a:buAutoNum type="arabicPeriod"/>
            </a:pPr>
            <a:r>
              <a:rPr lang="en-US" sz="2600" dirty="0" smtClean="0"/>
              <a:t>Describe and illustrate the financial statements of a merchandising business</a:t>
            </a:r>
          </a:p>
          <a:p>
            <a:pPr marL="571500" indent="-571500" eaLnBrk="1" hangingPunct="1">
              <a:lnSpc>
                <a:spcPct val="80000"/>
              </a:lnSpc>
              <a:spcBef>
                <a:spcPct val="0"/>
              </a:spcBef>
              <a:spcAft>
                <a:spcPct val="30000"/>
              </a:spcAft>
              <a:buFont typeface="Wingdings" pitchFamily="2" charset="2"/>
              <a:buAutoNum type="arabicPeriod"/>
            </a:pPr>
            <a:r>
              <a:rPr lang="en-US" sz="2600" dirty="0" smtClean="0"/>
              <a:t>Describe the accounting for the sale of merchandise</a:t>
            </a:r>
          </a:p>
          <a:p>
            <a:pPr marL="571500" indent="-571500" eaLnBrk="1" hangingPunct="1">
              <a:lnSpc>
                <a:spcPct val="80000"/>
              </a:lnSpc>
              <a:spcBef>
                <a:spcPct val="0"/>
              </a:spcBef>
              <a:spcAft>
                <a:spcPct val="30000"/>
              </a:spcAft>
              <a:buFont typeface="Wingdings" pitchFamily="2" charset="2"/>
              <a:buAutoNum type="arabicPeriod"/>
            </a:pPr>
            <a:r>
              <a:rPr lang="en-US" sz="2600" dirty="0" smtClean="0"/>
              <a:t>Describe the accounting for the purchase of merchandise</a:t>
            </a:r>
          </a:p>
          <a:p>
            <a:pPr marL="571500" indent="-571500" eaLnBrk="1" hangingPunct="1">
              <a:lnSpc>
                <a:spcPct val="80000"/>
              </a:lnSpc>
              <a:spcBef>
                <a:spcPct val="0"/>
              </a:spcBef>
              <a:spcAft>
                <a:spcPct val="30000"/>
              </a:spcAft>
              <a:buFont typeface="Wingdings" pitchFamily="2" charset="2"/>
              <a:buAutoNum type="arabicPeriod"/>
            </a:pPr>
            <a:r>
              <a:rPr lang="en-US" sz="2600" dirty="0" smtClean="0"/>
              <a:t>Describe the accounting for freight and sales taxes</a:t>
            </a:r>
          </a:p>
          <a:p>
            <a:pPr marL="571500" indent="-571500" eaLnBrk="1" hangingPunct="1">
              <a:lnSpc>
                <a:spcPct val="80000"/>
              </a:lnSpc>
              <a:spcBef>
                <a:spcPct val="0"/>
              </a:spcBef>
              <a:spcAft>
                <a:spcPct val="30000"/>
              </a:spcAft>
              <a:buFont typeface="Wingdings" pitchFamily="2" charset="2"/>
              <a:buAutoNum type="arabicPeriod"/>
            </a:pPr>
            <a:r>
              <a:rPr lang="en-US" sz="2600" dirty="0" smtClean="0"/>
              <a:t>Illustrate the dual nature of merchandising transactions</a:t>
            </a:r>
          </a:p>
          <a:p>
            <a:pPr marL="571500" indent="-571500" eaLnBrk="1" hangingPunct="1">
              <a:lnSpc>
                <a:spcPct val="80000"/>
              </a:lnSpc>
              <a:spcBef>
                <a:spcPct val="0"/>
              </a:spcBef>
              <a:spcAft>
                <a:spcPct val="30000"/>
              </a:spcAft>
              <a:buFont typeface="Wingdings" pitchFamily="2" charset="2"/>
              <a:buAutoNum type="arabicPeriod"/>
            </a:pPr>
            <a:r>
              <a:rPr lang="en-US" sz="2600" dirty="0" smtClean="0"/>
              <a:t>Describe the accounting for merchandise shrinkage</a:t>
            </a: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304800"/>
            <a:ext cx="7543800" cy="1143000"/>
          </a:xfrm>
        </p:spPr>
        <p:txBody>
          <a:bodyPr anchor="ctr"/>
          <a:lstStyle/>
          <a:p>
            <a:pPr eaLnBrk="1" hangingPunct="1"/>
            <a:r>
              <a:rPr lang="en-US" smtClean="0"/>
              <a:t>Service Businesses vs. Merchandise Operations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81000" y="3827463"/>
            <a:ext cx="5029200" cy="2497137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mtClean="0"/>
              <a:t>Merchandise Operations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Revenue activities involve the buying and selling of merchandise.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Example: Home Depot Inc., the University Bookstore </a:t>
            </a:r>
          </a:p>
          <a:p>
            <a:pPr lvl="1" eaLnBrk="1" hangingPunct="1">
              <a:lnSpc>
                <a:spcPct val="90000"/>
              </a:lnSpc>
            </a:pPr>
            <a:endParaRPr lang="en-US" smtClean="0"/>
          </a:p>
        </p:txBody>
      </p:sp>
      <p:sp>
        <p:nvSpPr>
          <p:cNvPr id="9220" name="Rectangle 3"/>
          <p:cNvSpPr txBox="1">
            <a:spLocks noChangeArrowheads="1"/>
          </p:cNvSpPr>
          <p:nvPr/>
        </p:nvSpPr>
        <p:spPr bwMode="auto">
          <a:xfrm>
            <a:off x="3505200" y="1143000"/>
            <a:ext cx="4953000" cy="167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sz="3000">
                <a:solidFill>
                  <a:schemeClr val="tx2"/>
                </a:solidFill>
                <a:latin typeface="Times New Roman" pitchFamily="18" charset="0"/>
              </a:rPr>
              <a:t>Service Businesses</a:t>
            </a:r>
          </a:p>
          <a:p>
            <a:pPr lvl="1" eaLnBrk="1" hangingPunct="1">
              <a:lnSpc>
                <a:spcPct val="90000"/>
              </a:lnSpc>
              <a:spcBef>
                <a:spcPct val="20000"/>
              </a:spcBef>
              <a:buFontTx/>
              <a:buChar char="–"/>
            </a:pPr>
            <a:r>
              <a:rPr lang="en-US" sz="2600">
                <a:solidFill>
                  <a:schemeClr val="tx2"/>
                </a:solidFill>
                <a:latin typeface="Times New Roman" pitchFamily="18" charset="0"/>
              </a:rPr>
              <a:t>Revenue activities involve providing services to customers.</a:t>
            </a:r>
          </a:p>
          <a:p>
            <a:pPr lvl="1" eaLnBrk="1" hangingPunct="1">
              <a:lnSpc>
                <a:spcPct val="90000"/>
              </a:lnSpc>
              <a:spcBef>
                <a:spcPct val="20000"/>
              </a:spcBef>
              <a:buFontTx/>
              <a:buChar char="–"/>
            </a:pPr>
            <a:r>
              <a:rPr lang="en-US" sz="2600">
                <a:solidFill>
                  <a:schemeClr val="tx2"/>
                </a:solidFill>
                <a:latin typeface="Times New Roman" pitchFamily="18" charset="0"/>
              </a:rPr>
              <a:t>Example: OC Transpo, your doctor, legal firm</a:t>
            </a:r>
          </a:p>
        </p:txBody>
      </p:sp>
      <p:pic>
        <p:nvPicPr>
          <p:cNvPr id="9221" name="Picture 8" descr="AA05397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0" y="3581400"/>
            <a:ext cx="2438400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2" name="Picture 13" descr="MC900434819[1]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600200"/>
            <a:ext cx="1828800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76200" y="0"/>
            <a:ext cx="8229600" cy="714375"/>
          </a:xfrm>
          <a:gradFill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5400000" scaled="0"/>
          </a:gradFill>
          <a:ln>
            <a:solidFill>
              <a:schemeClr val="accent1"/>
            </a:solidFill>
          </a:ln>
        </p:spPr>
        <p:txBody>
          <a:bodyPr/>
          <a:lstStyle/>
          <a:p>
            <a:pPr algn="l" eaLnBrk="1" hangingPunct="1"/>
            <a:r>
              <a:rPr lang="en-US" sz="2400" dirty="0" smtClean="0"/>
              <a:t> </a:t>
            </a:r>
            <a:r>
              <a:rPr lang="en-US" sz="2400" dirty="0" smtClean="0"/>
              <a:t>– Multiple-Step Income Statement</a:t>
            </a:r>
          </a:p>
        </p:txBody>
      </p:sp>
      <p:graphicFrame>
        <p:nvGraphicFramePr>
          <p:cNvPr id="10302" name="Group 6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9811515"/>
              </p:ext>
            </p:extLst>
          </p:nvPr>
        </p:nvGraphicFramePr>
        <p:xfrm>
          <a:off x="533400" y="762000"/>
          <a:ext cx="8103553" cy="5532120"/>
        </p:xfrm>
        <a:graphic>
          <a:graphicData uri="http://schemas.openxmlformats.org/drawingml/2006/table">
            <a:tbl>
              <a:tblPr/>
              <a:tblGrid>
                <a:gridCol w="5121593"/>
                <a:gridCol w="1592580"/>
                <a:gridCol w="1389380"/>
              </a:tblGrid>
              <a:tr h="180975"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Canadian Tire Corporation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180975"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Income Statement (adapted)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180975"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For the years ended </a:t>
                      </a: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December 29, </a:t>
                      </a: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2012 and </a:t>
                      </a: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December 31, </a:t>
                      </a: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2011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180975"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(in millions)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2012</a:t>
                      </a:r>
                      <a:endParaRPr kumimoji="0" lang="en-US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2011</a:t>
                      </a:r>
                      <a:endParaRPr kumimoji="0" lang="en-US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Net Sales </a:t>
                      </a:r>
                      <a:endParaRPr kumimoji="0" lang="en-US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$31,604</a:t>
                      </a:r>
                      <a:endParaRPr kumimoji="0" lang="en-US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$ 31,250</a:t>
                      </a:r>
                      <a:endParaRPr kumimoji="0" lang="en-US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8913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Cost of merchandise inventories sold</a:t>
                      </a:r>
                      <a:endParaRPr kumimoji="0" lang="en-US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24,185</a:t>
                      </a:r>
                      <a:endParaRPr kumimoji="0" lang="en-US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23,894</a:t>
                      </a:r>
                      <a:endParaRPr kumimoji="0" lang="en-US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Gross Profit</a:t>
                      </a:r>
                      <a:endParaRPr kumimoji="0" lang="en-US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7,419</a:t>
                      </a:r>
                      <a:endParaRPr kumimoji="0" lang="en-US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7,356</a:t>
                      </a:r>
                      <a:endParaRPr kumimoji="0" lang="en-US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Operating Expenses</a:t>
                      </a:r>
                      <a:endParaRPr kumimoji="0" lang="en-US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Selling, General and Administrative expenses</a:t>
                      </a:r>
                      <a:endParaRPr kumimoji="0" lang="en-US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6,223</a:t>
                      </a:r>
                      <a:endParaRPr kumimoji="0" lang="en-US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5,972</a:t>
                      </a:r>
                      <a:endParaRPr kumimoji="0" lang="en-US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Operating Income </a:t>
                      </a:r>
                      <a:endParaRPr kumimoji="0" lang="en-US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1,196</a:t>
                      </a:r>
                      <a:endParaRPr kumimoji="0" lang="en-US" sz="1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1,384</a:t>
                      </a:r>
                      <a:endParaRPr kumimoji="0" lang="en-US" sz="1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Interest expense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          </a:t>
                      </a:r>
                      <a:r>
                        <a:rPr kumimoji="0" 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331 </a:t>
                      </a:r>
                      <a:endParaRPr kumimoji="0" lang="en-US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327</a:t>
                      </a:r>
                      <a:endParaRPr kumimoji="0" lang="en-US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Earnings Before Income Taxes</a:t>
                      </a:r>
                      <a:endParaRPr kumimoji="0" lang="en-US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865</a:t>
                      </a:r>
                      <a:endParaRPr kumimoji="0" lang="en-US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1,057</a:t>
                      </a:r>
                      <a:endParaRPr kumimoji="0" lang="en-US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Income Taxes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215</a:t>
                      </a:r>
                      <a:endParaRPr kumimoji="0" lang="en-US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288</a:t>
                      </a:r>
                      <a:endParaRPr kumimoji="0" lang="en-US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Net Income</a:t>
                      </a:r>
                      <a:endParaRPr kumimoji="0" lang="en-US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$ 650</a:t>
                      </a:r>
                      <a:endParaRPr kumimoji="0" lang="en-US" sz="1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 $ 769 </a:t>
                      </a:r>
                      <a:endParaRPr kumimoji="0" lang="en-US" sz="1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New Terms</a:t>
            </a:r>
          </a:p>
        </p:txBody>
      </p:sp>
      <p:sp>
        <p:nvSpPr>
          <p:cNvPr id="135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95400"/>
            <a:ext cx="8229600" cy="48006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US" sz="3200" b="1" smtClean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Net Sales</a:t>
            </a:r>
            <a:r>
              <a:rPr lang="en-US" sz="3200" b="1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3200" smtClean="0"/>
              <a:t>= Sales – Sales Returns &amp; Allowance 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3200" smtClean="0"/>
              <a:t>			– Sales Discounts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3200" b="1" smtClean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Cost of Merchandise Sold </a:t>
            </a:r>
            <a:r>
              <a:rPr lang="en-US" sz="3200" smtClean="0"/>
              <a:t>– also referred to as Cost of Goods Sold (COGS): cost of merchandise sold to customers</a:t>
            </a:r>
          </a:p>
          <a:p>
            <a:pPr eaLnBrk="1" hangingPunct="1">
              <a:buFont typeface="Wingdings" pitchFamily="2" charset="2"/>
              <a:buNone/>
            </a:pPr>
            <a:endParaRPr lang="en-US" sz="3200" smtClean="0"/>
          </a:p>
          <a:p>
            <a:pPr eaLnBrk="1" hangingPunct="1">
              <a:buFont typeface="Wingdings" pitchFamily="2" charset="2"/>
              <a:buNone/>
            </a:pPr>
            <a:r>
              <a:rPr lang="en-US" sz="3200" b="1" smtClean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Gross Profit = </a:t>
            </a:r>
            <a:r>
              <a:rPr lang="en-US" sz="3200" smtClean="0"/>
              <a:t>Net Sales – Cost of Merchandise Sold</a:t>
            </a:r>
            <a:endParaRPr lang="en-US" smtClean="0"/>
          </a:p>
        </p:txBody>
      </p:sp>
      <p:sp>
        <p:nvSpPr>
          <p:cNvPr id="254979" name="Rectangle 3"/>
          <p:cNvSpPr>
            <a:spLocks noChangeArrowheads="1"/>
          </p:cNvSpPr>
          <p:nvPr/>
        </p:nvSpPr>
        <p:spPr bwMode="auto">
          <a:xfrm>
            <a:off x="457200" y="3124200"/>
            <a:ext cx="8229600" cy="300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None/>
            </a:pPr>
            <a:endParaRPr lang="en-US" sz="30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9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549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549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4979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US" smtClean="0"/>
              <a:t>New Terms</a:t>
            </a:r>
          </a:p>
        </p:txBody>
      </p:sp>
      <p:sp>
        <p:nvSpPr>
          <p:cNvPr id="13517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04800" y="1066800"/>
            <a:ext cx="8610600" cy="4800600"/>
          </a:xfrm>
        </p:spPr>
        <p:txBody>
          <a:bodyPr lIns="54000" tIns="10800" rIns="54000" bIns="10800"/>
          <a:lstStyle/>
          <a:p>
            <a:pPr eaLnBrk="1" hangingPunct="1">
              <a:buFont typeface="Wingdings" pitchFamily="2" charset="2"/>
              <a:buNone/>
            </a:pPr>
            <a:r>
              <a:rPr lang="en-US" sz="3200" b="1" smtClean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Operating Expenses</a:t>
            </a:r>
            <a:r>
              <a:rPr lang="en-US" sz="3200" b="1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 eaLnBrk="1" hangingPunct="1">
              <a:spcBef>
                <a:spcPct val="0"/>
              </a:spcBef>
              <a:buFontTx/>
              <a:buChar char="-"/>
            </a:pPr>
            <a:r>
              <a:rPr lang="en-US" sz="2400" smtClean="0"/>
              <a:t>Expenses from regular line of business</a:t>
            </a:r>
          </a:p>
          <a:p>
            <a:pPr eaLnBrk="1" hangingPunct="1">
              <a:spcBef>
                <a:spcPct val="0"/>
              </a:spcBef>
              <a:buFontTx/>
              <a:buChar char="-"/>
            </a:pPr>
            <a:r>
              <a:rPr lang="en-US" sz="2400" smtClean="0"/>
              <a:t>Usually grouped into </a:t>
            </a:r>
          </a:p>
          <a:p>
            <a:pPr marL="742950" lvl="1" indent="-285750" eaLnBrk="1" hangingPunct="1">
              <a:buFontTx/>
              <a:buChar char="-"/>
            </a:pPr>
            <a:r>
              <a:rPr lang="en-US" sz="2400" smtClean="0"/>
              <a:t>Selling expenses (sales salaries, depreciation of store equip’t, delivery exp, advertising)</a:t>
            </a:r>
          </a:p>
          <a:p>
            <a:pPr marL="742950" lvl="1" indent="-285750" eaLnBrk="1" hangingPunct="1">
              <a:buFontTx/>
              <a:buChar char="-"/>
            </a:pPr>
            <a:r>
              <a:rPr lang="en-US" sz="2400" smtClean="0"/>
              <a:t>Administrative expenses (office salaries &amp; supplies)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3200" b="1" smtClean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Operating Income </a:t>
            </a:r>
            <a:r>
              <a:rPr lang="en-US" sz="2400" smtClean="0"/>
              <a:t>= Gross Profit – Operating Expenses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3200" b="1" smtClean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Other Income and Expense </a:t>
            </a:r>
            <a:r>
              <a:rPr lang="en-US" sz="2400" smtClean="0"/>
              <a:t>– not related to primary operations of the business (interest income, rent, gains on sales, etc.)</a:t>
            </a:r>
          </a:p>
        </p:txBody>
      </p:sp>
      <p:sp>
        <p:nvSpPr>
          <p:cNvPr id="254979" name="Rectangle 3"/>
          <p:cNvSpPr>
            <a:spLocks noChangeArrowheads="1"/>
          </p:cNvSpPr>
          <p:nvPr/>
        </p:nvSpPr>
        <p:spPr bwMode="auto">
          <a:xfrm>
            <a:off x="457200" y="3124200"/>
            <a:ext cx="8229600" cy="300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None/>
            </a:pPr>
            <a:endParaRPr lang="en-US" sz="30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9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549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549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4979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Credit Terms – Sales Discounts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US" u="sng" smtClean="0"/>
              <a:t>Example: 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en-US" b="1" smtClean="0">
                <a:solidFill>
                  <a:schemeClr val="tx2"/>
                </a:solidFill>
              </a:rPr>
              <a:t>2/10, n30</a:t>
            </a:r>
          </a:p>
          <a:p>
            <a:pPr eaLnBrk="1" hangingPunct="1">
              <a:buFont typeface="Wingdings" pitchFamily="2" charset="2"/>
              <a:buNone/>
            </a:pPr>
            <a:endParaRPr lang="en-US" smtClean="0"/>
          </a:p>
          <a:p>
            <a:pPr eaLnBrk="1" hangingPunct="1">
              <a:buFont typeface="Wingdings" pitchFamily="2" charset="2"/>
              <a:buNone/>
            </a:pPr>
            <a:r>
              <a:rPr lang="en-US" smtClean="0"/>
              <a:t>Take a 2% discount if the invoice is paid within 10 days, 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mtClean="0"/>
              <a:t>Otherwise, the entire amount is due in 30 days.</a:t>
            </a:r>
          </a:p>
        </p:txBody>
      </p:sp>
      <p:sp>
        <p:nvSpPr>
          <p:cNvPr id="12292" name="Line 4"/>
          <p:cNvSpPr>
            <a:spLocks noChangeShapeType="1"/>
          </p:cNvSpPr>
          <p:nvPr/>
        </p:nvSpPr>
        <p:spPr bwMode="auto">
          <a:xfrm flipH="1">
            <a:off x="2209800" y="2590800"/>
            <a:ext cx="1676400" cy="68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12293" name="Line 5"/>
          <p:cNvSpPr>
            <a:spLocks noChangeShapeType="1"/>
          </p:cNvSpPr>
          <p:nvPr/>
        </p:nvSpPr>
        <p:spPr bwMode="auto">
          <a:xfrm flipH="1">
            <a:off x="2286000" y="2667000"/>
            <a:ext cx="1981200" cy="1295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12294" name="Line 6"/>
          <p:cNvSpPr>
            <a:spLocks noChangeShapeType="1"/>
          </p:cNvSpPr>
          <p:nvPr/>
        </p:nvSpPr>
        <p:spPr bwMode="auto">
          <a:xfrm>
            <a:off x="5181600" y="2514600"/>
            <a:ext cx="2133600" cy="1752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304800"/>
            <a:ext cx="7848600" cy="685800"/>
          </a:xfrm>
          <a:noFill/>
        </p:spPr>
        <p:txBody>
          <a:bodyPr anchor="b"/>
          <a:lstStyle/>
          <a:p>
            <a:pPr eaLnBrk="1" hangingPunct="1"/>
            <a:r>
              <a:rPr lang="en-US" sz="3800" smtClean="0"/>
              <a:t>Accounting for Inventory</a:t>
            </a:r>
          </a:p>
        </p:txBody>
      </p:sp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381000" y="1295400"/>
            <a:ext cx="8382000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None/>
            </a:pPr>
            <a:r>
              <a:rPr lang="en-US" sz="3200">
                <a:solidFill>
                  <a:schemeClr val="accent1"/>
                </a:solidFill>
              </a:rPr>
              <a:t>Periodic Inventory System</a:t>
            </a:r>
            <a:r>
              <a:rPr lang="en-US" sz="3200"/>
              <a:t> – Inventory counted at least once per year (periodically) and adjusted in the accounting system</a:t>
            </a:r>
          </a:p>
          <a:p>
            <a:pPr marL="342900" indent="-342900" eaLnBrk="1" hangingPunct="1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None/>
            </a:pPr>
            <a:endParaRPr lang="en-US" sz="3200"/>
          </a:p>
          <a:p>
            <a:pPr marL="342900" indent="-342900" eaLnBrk="1" hangingPunct="1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None/>
            </a:pPr>
            <a:r>
              <a:rPr lang="en-US" sz="3200">
                <a:solidFill>
                  <a:schemeClr val="accent2"/>
                </a:solidFill>
              </a:rPr>
              <a:t>Perpetual Inventory System</a:t>
            </a:r>
            <a:r>
              <a:rPr lang="en-US" sz="3200"/>
              <a:t> – Keeps a running record of inventory on hand and Cost of Goods Sold at all times</a:t>
            </a:r>
          </a:p>
        </p:txBody>
      </p:sp>
      <p:pic>
        <p:nvPicPr>
          <p:cNvPr id="13316" name="Picture 4" descr="bs00554_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600" y="5451475"/>
            <a:ext cx="1308100" cy="1141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Periodic Inventory System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19200"/>
            <a:ext cx="5105400" cy="685800"/>
          </a:xfrm>
          <a:solidFill>
            <a:schemeClr val="accent1"/>
          </a:solidFill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en-US" smtClean="0"/>
              <a:t>Cost of Merchandise Sold</a:t>
            </a:r>
            <a:r>
              <a:rPr lang="en-US" sz="2400" smtClean="0"/>
              <a:t>   =</a:t>
            </a:r>
          </a:p>
          <a:p>
            <a:pPr algn="ctr" eaLnBrk="1" hangingPunct="1">
              <a:buFont typeface="Wingdings" pitchFamily="2" charset="2"/>
              <a:buNone/>
            </a:pPr>
            <a:endParaRPr lang="en-US" sz="2200" b="1" smtClean="0"/>
          </a:p>
        </p:txBody>
      </p:sp>
      <p:pic>
        <p:nvPicPr>
          <p:cNvPr id="14340" name="Picture 4" descr="MCj01497470000[1]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4876800"/>
            <a:ext cx="1774825" cy="170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1066800" y="2133600"/>
            <a:ext cx="3657600" cy="579438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200"/>
              <a:t>Opening Inventory</a:t>
            </a:r>
          </a:p>
        </p:txBody>
      </p:sp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1676400" y="2971800"/>
            <a:ext cx="4953000" cy="2039938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/>
            <a:r>
              <a:rPr lang="en-US" sz="3200"/>
              <a:t>+ Net Purchases </a:t>
            </a:r>
          </a:p>
          <a:p>
            <a:pPr eaLnBrk="1" hangingPunct="1"/>
            <a:r>
              <a:rPr lang="en-US"/>
              <a:t>Purchases </a:t>
            </a:r>
          </a:p>
          <a:p>
            <a:pPr eaLnBrk="1" hangingPunct="1">
              <a:buFontTx/>
              <a:buChar char="-"/>
            </a:pPr>
            <a:r>
              <a:rPr lang="en-US"/>
              <a:t> purchase returns and allowances</a:t>
            </a:r>
          </a:p>
          <a:p>
            <a:pPr eaLnBrk="1" hangingPunct="1">
              <a:buFontTx/>
              <a:buChar char="-"/>
            </a:pPr>
            <a:r>
              <a:rPr lang="en-US"/>
              <a:t> purchase discounts </a:t>
            </a:r>
          </a:p>
          <a:p>
            <a:pPr eaLnBrk="1" hangingPunct="1"/>
            <a:r>
              <a:rPr lang="en-US"/>
              <a:t>+ Freight-In</a:t>
            </a:r>
          </a:p>
        </p:txBody>
      </p:sp>
      <p:sp>
        <p:nvSpPr>
          <p:cNvPr id="14343" name="Text Box 7"/>
          <p:cNvSpPr txBox="1">
            <a:spLocks noChangeArrowheads="1"/>
          </p:cNvSpPr>
          <p:nvPr/>
        </p:nvSpPr>
        <p:spPr bwMode="auto">
          <a:xfrm>
            <a:off x="2667000" y="5562600"/>
            <a:ext cx="3733800" cy="579438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200"/>
              <a:t>- Ending Inventory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oom i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70" t="9657" r="8124" b="14300"/>
          <a:stretch/>
        </p:blipFill>
        <p:spPr>
          <a:xfrm>
            <a:off x="152400" y="457200"/>
            <a:ext cx="8991600" cy="5562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88757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229600" cy="560387"/>
          </a:xfrm>
        </p:spPr>
        <p:txBody>
          <a:bodyPr anchor="ctr"/>
          <a:lstStyle/>
          <a:p>
            <a:pPr eaLnBrk="1" hangingPunct="1"/>
            <a:r>
              <a:rPr lang="en-US" smtClean="0"/>
              <a:t>Loblaw Companies – Balance Sheet</a:t>
            </a:r>
          </a:p>
        </p:txBody>
      </p:sp>
      <p:sp>
        <p:nvSpPr>
          <p:cNvPr id="15363" name="Left Arrow 4"/>
          <p:cNvSpPr>
            <a:spLocks noChangeArrowheads="1"/>
          </p:cNvSpPr>
          <p:nvPr/>
        </p:nvSpPr>
        <p:spPr bwMode="auto">
          <a:xfrm>
            <a:off x="6248400" y="4267200"/>
            <a:ext cx="2895600" cy="1066800"/>
          </a:xfrm>
          <a:prstGeom prst="leftArrow">
            <a:avLst>
              <a:gd name="adj1" fmla="val 54630"/>
              <a:gd name="adj2" fmla="val 44193"/>
            </a:avLst>
          </a:prstGeom>
          <a:solidFill>
            <a:schemeClr val="accent2">
              <a:lumMod val="60000"/>
              <a:lumOff val="40000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800" b="1" dirty="0"/>
              <a:t>Value of units on hand, </a:t>
            </a:r>
            <a:endParaRPr lang="en-US" sz="1800" b="1" dirty="0" smtClean="0"/>
          </a:p>
          <a:p>
            <a:pPr algn="ctr"/>
            <a:r>
              <a:rPr lang="en-US" sz="1800" b="1" dirty="0" smtClean="0"/>
              <a:t>not </a:t>
            </a:r>
            <a:r>
              <a:rPr lang="en-US" sz="1800" b="1" dirty="0"/>
              <a:t>sold</a:t>
            </a:r>
          </a:p>
        </p:txBody>
      </p:sp>
      <p:graphicFrame>
        <p:nvGraphicFramePr>
          <p:cNvPr id="15404" name="Group 4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7311500"/>
              </p:ext>
            </p:extLst>
          </p:nvPr>
        </p:nvGraphicFramePr>
        <p:xfrm>
          <a:off x="152400" y="975360"/>
          <a:ext cx="6096001" cy="5196840"/>
        </p:xfrm>
        <a:graphic>
          <a:graphicData uri="http://schemas.openxmlformats.org/drawingml/2006/table">
            <a:tbl>
              <a:tblPr/>
              <a:tblGrid>
                <a:gridCol w="3733800"/>
                <a:gridCol w="1143001"/>
                <a:gridCol w="1219200"/>
              </a:tblGrid>
              <a:tr h="228600">
                <a:tc gridSpan="3"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Balance Sheet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121920">
                <a:tc gridSpan="3"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As at </a:t>
                      </a: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December 29, </a:t>
                      </a: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2012 and </a:t>
                      </a: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December 31, </a:t>
                      </a: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2011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0">
                <a:tc gridSpan="3"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(</a:t>
                      </a: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in millions)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1371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2012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2011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7160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Assets</a:t>
                      </a:r>
                      <a:endParaRPr kumimoji="0" lang="en-US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Current Assets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Cash and cash equivalents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$1,079</a:t>
                      </a:r>
                      <a:endParaRPr kumimoji="0" lang="en-US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$     966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Short term investments 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716</a:t>
                      </a:r>
                      <a:endParaRPr kumimoji="0" lang="en-US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  754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Accounts receivable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456</a:t>
                      </a:r>
                      <a:endParaRPr kumimoji="0" lang="en-US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  467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Credit Card receivables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2,305</a:t>
                      </a:r>
                      <a:endParaRPr kumimoji="0" lang="en-US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 2,101 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Inventories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2,007</a:t>
                      </a:r>
                      <a:endParaRPr kumimoji="0" lang="en-US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    2,025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Prepaid expenses &amp;other assets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74</a:t>
                      </a:r>
                      <a:endParaRPr kumimoji="0" lang="en-US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       50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Assets held for sale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30</a:t>
                      </a:r>
                      <a:endParaRPr kumimoji="0" lang="en-US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          32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Total Current Assets 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6,667</a:t>
                      </a:r>
                      <a:endParaRPr kumimoji="0" lang="en-US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6,462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229600" cy="636587"/>
          </a:xfrm>
        </p:spPr>
        <p:txBody>
          <a:bodyPr anchor="ctr"/>
          <a:lstStyle/>
          <a:p>
            <a:pPr eaLnBrk="1" hangingPunct="1"/>
            <a:r>
              <a:rPr lang="en-US" smtClean="0"/>
              <a:t>Sales Transactions - Cash</a:t>
            </a:r>
          </a:p>
        </p:txBody>
      </p:sp>
      <p:sp>
        <p:nvSpPr>
          <p:cNvPr id="16387" name="Text Box 5"/>
          <p:cNvSpPr txBox="1">
            <a:spLocks noChangeArrowheads="1"/>
          </p:cNvSpPr>
          <p:nvPr/>
        </p:nvSpPr>
        <p:spPr bwMode="auto">
          <a:xfrm>
            <a:off x="457200" y="1219200"/>
            <a:ext cx="7620000" cy="137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800"/>
              <a:t>Loblaws sells merchandise for $200 cash.  The cost of this merchandise was $150.  The effect on the accounting equation is:</a:t>
            </a:r>
          </a:p>
        </p:txBody>
      </p:sp>
      <p:graphicFrame>
        <p:nvGraphicFramePr>
          <p:cNvPr id="16411" name="Group 27"/>
          <p:cNvGraphicFramePr>
            <a:graphicFrameLocks noGrp="1"/>
          </p:cNvGraphicFramePr>
          <p:nvPr/>
        </p:nvGraphicFramePr>
        <p:xfrm>
          <a:off x="304800" y="2819400"/>
          <a:ext cx="8839200" cy="2810256"/>
        </p:xfrm>
        <a:graphic>
          <a:graphicData uri="http://schemas.openxmlformats.org/drawingml/2006/table">
            <a:tbl>
              <a:tblPr/>
              <a:tblGrid>
                <a:gridCol w="3276600"/>
                <a:gridCol w="1752600"/>
                <a:gridCol w="3810000"/>
              </a:tblGrid>
              <a:tr h="204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 = 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             E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18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Cash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+$200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Retained Earnings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-Sales +$200</a:t>
                      </a:r>
                      <a:endParaRPr kumimoji="0" lang="en-US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18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Merchandise Inventory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$150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Retained Earnings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-Cost of Merchandise Sold - $150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6403" name="Text Box 19"/>
          <p:cNvSpPr txBox="1">
            <a:spLocks noChangeArrowheads="1"/>
          </p:cNvSpPr>
          <p:nvPr/>
        </p:nvSpPr>
        <p:spPr bwMode="auto">
          <a:xfrm>
            <a:off x="685800" y="5791200"/>
            <a:ext cx="3429000" cy="701675"/>
          </a:xfrm>
          <a:prstGeom prst="rect">
            <a:avLst/>
          </a:prstGeom>
          <a:solidFill>
            <a:schemeClr val="accent1">
              <a:alpha val="55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Assuming Loblaws uses a perpetual inventory system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229600" cy="636587"/>
          </a:xfrm>
        </p:spPr>
        <p:txBody>
          <a:bodyPr anchor="ctr"/>
          <a:lstStyle/>
          <a:p>
            <a:pPr eaLnBrk="1" hangingPunct="1"/>
            <a:r>
              <a:rPr lang="en-US" smtClean="0"/>
              <a:t>Sales Transactions – on Account</a:t>
            </a:r>
          </a:p>
        </p:txBody>
      </p:sp>
      <p:sp>
        <p:nvSpPr>
          <p:cNvPr id="17411" name="Text Box 5"/>
          <p:cNvSpPr txBox="1">
            <a:spLocks noChangeArrowheads="1"/>
          </p:cNvSpPr>
          <p:nvPr/>
        </p:nvSpPr>
        <p:spPr bwMode="auto">
          <a:xfrm>
            <a:off x="457200" y="1219200"/>
            <a:ext cx="7620000" cy="137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800"/>
              <a:t>Loblaws sells merchandise for $200 on account with the terms 2/10, n30.  The cost of this merchandise was $150.  </a:t>
            </a:r>
          </a:p>
        </p:txBody>
      </p:sp>
      <p:graphicFrame>
        <p:nvGraphicFramePr>
          <p:cNvPr id="19497" name="Group 41"/>
          <p:cNvGraphicFramePr>
            <a:graphicFrameLocks noGrp="1"/>
          </p:cNvGraphicFramePr>
          <p:nvPr/>
        </p:nvGraphicFramePr>
        <p:xfrm>
          <a:off x="304800" y="2590800"/>
          <a:ext cx="8839200" cy="3402014"/>
        </p:xfrm>
        <a:graphic>
          <a:graphicData uri="http://schemas.openxmlformats.org/drawingml/2006/table">
            <a:tbl>
              <a:tblPr/>
              <a:tblGrid>
                <a:gridCol w="3276600"/>
                <a:gridCol w="1993900"/>
                <a:gridCol w="3568700"/>
              </a:tblGrid>
              <a:tr h="48774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A = </a:t>
                      </a:r>
                    </a:p>
                  </a:txBody>
                  <a:tcPr marT="45726" marB="45726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L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+              E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571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Accounts Receivable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+$200</a:t>
                      </a:r>
                    </a:p>
                  </a:txBody>
                  <a:tcPr marT="45726" marB="45726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Sales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+$200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571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Merchandise Inventory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- $150</a:t>
                      </a:r>
                    </a:p>
                  </a:txBody>
                  <a:tcPr marT="45726" marB="45726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Cost of Merchandise Sold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- $150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z="3600" dirty="0" smtClean="0"/>
              <a:t>Selling Goods &amp; Services – An Invoice</a:t>
            </a:r>
            <a:endParaRPr lang="en-CA" sz="36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01539548"/>
              </p:ext>
            </p:extLst>
          </p:nvPr>
        </p:nvGraphicFramePr>
        <p:xfrm>
          <a:off x="457200" y="1066800"/>
          <a:ext cx="8229600" cy="5217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/>
                <a:gridCol w="1645920"/>
                <a:gridCol w="1645920"/>
                <a:gridCol w="1645920"/>
                <a:gridCol w="1645920"/>
              </a:tblGrid>
              <a:tr h="370840">
                <a:tc gridSpan="5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CA" sz="2600" dirty="0" smtClean="0"/>
                        <a:t>INVOICE</a:t>
                      </a:r>
                      <a:r>
                        <a:rPr lang="en-CA" sz="2600" baseline="0" dirty="0" smtClean="0"/>
                        <a:t> #1</a:t>
                      </a:r>
                      <a:endParaRPr lang="en-CA" sz="2600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CA" sz="2600" dirty="0" smtClean="0"/>
                        <a:t>My Lemonade</a:t>
                      </a:r>
                      <a:r>
                        <a:rPr lang="en-CA" sz="2600" baseline="0" dirty="0" smtClean="0"/>
                        <a:t> Stand</a:t>
                      </a:r>
                    </a:p>
                    <a:p>
                      <a:r>
                        <a:rPr lang="en-CA" sz="2600" baseline="0" dirty="0" smtClean="0"/>
                        <a:t>Ottawa, Ontario</a:t>
                      </a:r>
                      <a:endParaRPr lang="en-CA" sz="2600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 sz="26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CA" sz="2600" dirty="0" smtClean="0"/>
                        <a:t>Date: Sept.27, 2012</a:t>
                      </a:r>
                      <a:endParaRPr lang="en-CA" sz="2600" dirty="0"/>
                    </a:p>
                  </a:txBody>
                  <a:tcPr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</a:tr>
              <a:tr h="370840">
                <a:tc gridSpan="3">
                  <a:txBody>
                    <a:bodyPr/>
                    <a:lstStyle/>
                    <a:p>
                      <a:r>
                        <a:rPr lang="en-CA" sz="2600" dirty="0" smtClean="0"/>
                        <a:t>Sold to:</a:t>
                      </a:r>
                      <a:r>
                        <a:rPr lang="en-CA" sz="2600" baseline="0" dirty="0" smtClean="0"/>
                        <a:t> Thirsty Soccer Players</a:t>
                      </a:r>
                      <a:endParaRPr lang="en-CA" sz="2600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 sz="26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en-CA" sz="2600" dirty="0"/>
                    </a:p>
                  </a:txBody>
                  <a:tcPr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370840">
                <a:tc gridSpan="3">
                  <a:txBody>
                    <a:bodyPr/>
                    <a:lstStyle/>
                    <a:p>
                      <a:r>
                        <a:rPr lang="en-CA" sz="2600" u="sng" dirty="0" smtClean="0"/>
                        <a:t>Description</a:t>
                      </a:r>
                      <a:endParaRPr lang="en-CA" sz="2600" u="sng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5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 sz="2600" u="sng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 sz="2600" dirty="0"/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sz="2600" dirty="0"/>
                    </a:p>
                  </a:txBody>
                  <a:tcPr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>
                        <a:lumMod val="75000"/>
                      </a:schemeClr>
                    </a:solidFill>
                  </a:tcPr>
                </a:tc>
              </a:tr>
              <a:tr h="370840">
                <a:tc gridSpan="4">
                  <a:txBody>
                    <a:bodyPr/>
                    <a:lstStyle/>
                    <a:p>
                      <a:pPr lvl="1"/>
                      <a:r>
                        <a:rPr lang="en-CA" sz="2600" u="none" dirty="0" smtClean="0"/>
                        <a:t>11</a:t>
                      </a:r>
                      <a:r>
                        <a:rPr lang="en-CA" sz="2600" u="none" baseline="0" dirty="0" smtClean="0"/>
                        <a:t> glasses of lemonade x $1/each</a:t>
                      </a:r>
                      <a:endParaRPr lang="en-CA" sz="2600" u="none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5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 sz="2600" u="none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 sz="2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sz="2600" dirty="0" smtClean="0"/>
                        <a:t>$11</a:t>
                      </a:r>
                      <a:endParaRPr lang="en-CA" sz="2600" dirty="0"/>
                    </a:p>
                  </a:txBody>
                  <a:tcPr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>
                        <a:lumMod val="75000"/>
                      </a:schemeClr>
                    </a:solidFill>
                  </a:tcPr>
                </a:tc>
              </a:tr>
              <a:tr h="370840">
                <a:tc gridSpan="3">
                  <a:txBody>
                    <a:bodyPr/>
                    <a:lstStyle/>
                    <a:p>
                      <a:pPr lvl="1"/>
                      <a:r>
                        <a:rPr lang="en-CA" sz="2600" u="none" dirty="0" smtClean="0"/>
                        <a:t>Delivery</a:t>
                      </a:r>
                      <a:endParaRPr lang="en-CA" sz="2600" u="none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5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 sz="2600" u="none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 sz="2600" dirty="0"/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sz="2600" dirty="0" smtClean="0"/>
                        <a:t>2</a:t>
                      </a:r>
                      <a:endParaRPr lang="en-CA" sz="2600" dirty="0"/>
                    </a:p>
                  </a:txBody>
                  <a:tcPr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</a:tr>
              <a:tr h="614680">
                <a:tc>
                  <a:txBody>
                    <a:bodyPr/>
                    <a:lstStyle/>
                    <a:p>
                      <a:endParaRPr lang="en-CA" sz="2600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5">
                        <a:lumMod val="7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en-CA" sz="2600" u="none" dirty="0" smtClean="0"/>
                        <a:t>Total</a:t>
                      </a:r>
                      <a:endParaRPr lang="en-CA" sz="2600" u="none" dirty="0"/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 sz="2600" dirty="0"/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sz="2600" dirty="0" smtClean="0"/>
                        <a:t>$13</a:t>
                      </a:r>
                      <a:endParaRPr lang="en-CA" sz="2600" dirty="0"/>
                    </a:p>
                  </a:txBody>
                  <a:tcPr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CA" sz="2600" dirty="0" smtClean="0"/>
                        <a:t>TERMS:</a:t>
                      </a:r>
                    </a:p>
                    <a:p>
                      <a:r>
                        <a:rPr lang="en-CA" sz="2600" dirty="0" smtClean="0"/>
                        <a:t>FOB shipping point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99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CA" sz="260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CA" sz="2600" dirty="0" smtClean="0"/>
                        <a:t>2/10, n30</a:t>
                      </a:r>
                    </a:p>
                    <a:p>
                      <a:endParaRPr lang="en-CA" sz="2600" dirty="0"/>
                    </a:p>
                  </a:txBody>
                  <a:tcP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99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sz="2600" dirty="0"/>
                    </a:p>
                  </a:txBody>
                  <a:tcP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99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sz="2600" dirty="0"/>
                    </a:p>
                  </a:txBody>
                  <a:tcPr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99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067447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229600" cy="636587"/>
          </a:xfrm>
        </p:spPr>
        <p:txBody>
          <a:bodyPr anchor="ctr"/>
          <a:lstStyle/>
          <a:p>
            <a:pPr eaLnBrk="1" hangingPunct="1"/>
            <a:r>
              <a:rPr lang="en-US" smtClean="0"/>
              <a:t>Receipt of Account Receivable </a:t>
            </a:r>
          </a:p>
        </p:txBody>
      </p:sp>
      <p:sp>
        <p:nvSpPr>
          <p:cNvPr id="18435" name="Text Box 5"/>
          <p:cNvSpPr txBox="1">
            <a:spLocks noChangeArrowheads="1"/>
          </p:cNvSpPr>
          <p:nvPr/>
        </p:nvSpPr>
        <p:spPr bwMode="auto">
          <a:xfrm>
            <a:off x="457200" y="1219200"/>
            <a:ext cx="7620000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800"/>
              <a:t>The customer pays within the discount period of 10 days and is entitled to a 2% discount off of the $200 invoice – that’s $4!  Loblaws receives $196.</a:t>
            </a:r>
          </a:p>
        </p:txBody>
      </p:sp>
      <p:graphicFrame>
        <p:nvGraphicFramePr>
          <p:cNvPr id="18453" name="Group 21"/>
          <p:cNvGraphicFramePr>
            <a:graphicFrameLocks noGrp="1"/>
          </p:cNvGraphicFramePr>
          <p:nvPr/>
        </p:nvGraphicFramePr>
        <p:xfrm>
          <a:off x="0" y="2971800"/>
          <a:ext cx="8839200" cy="2889504"/>
        </p:xfrm>
        <a:graphic>
          <a:graphicData uri="http://schemas.openxmlformats.org/drawingml/2006/table">
            <a:tbl>
              <a:tblPr/>
              <a:tblGrid>
                <a:gridCol w="3276600"/>
                <a:gridCol w="1993900"/>
                <a:gridCol w="3568700"/>
              </a:tblGrid>
              <a:tr h="204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 = 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             E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18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Cash +$196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Retained Earnings - Sales Discounts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-$4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18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Accounts Receivable - $200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229600" cy="865187"/>
          </a:xfrm>
          <a:noFill/>
        </p:spPr>
        <p:txBody>
          <a:bodyPr anchor="ctr"/>
          <a:lstStyle/>
          <a:p>
            <a:pPr eaLnBrk="1" hangingPunct="1"/>
            <a:r>
              <a:rPr lang="en-US" sz="4600" smtClean="0"/>
              <a:t>Sales Returns and Allowances</a:t>
            </a:r>
          </a:p>
        </p:txBody>
      </p:sp>
      <p:sp>
        <p:nvSpPr>
          <p:cNvPr id="21509" name="Rectangle 5"/>
          <p:cNvSpPr>
            <a:spLocks noChangeArrowheads="1"/>
          </p:cNvSpPr>
          <p:nvPr/>
        </p:nvSpPr>
        <p:spPr bwMode="auto">
          <a:xfrm>
            <a:off x="457200" y="1066800"/>
            <a:ext cx="8229600" cy="243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None/>
            </a:pPr>
            <a:r>
              <a:rPr lang="en-US" sz="3000"/>
              <a:t>Occurs when customers are given special price reductions (a sales allowance) or when they return merchandise (a sales return).</a:t>
            </a:r>
          </a:p>
        </p:txBody>
      </p:sp>
      <p:graphicFrame>
        <p:nvGraphicFramePr>
          <p:cNvPr id="21534" name="Group 30"/>
          <p:cNvGraphicFramePr>
            <a:graphicFrameLocks noGrp="1"/>
          </p:cNvGraphicFramePr>
          <p:nvPr/>
        </p:nvGraphicFramePr>
        <p:xfrm>
          <a:off x="0" y="2971800"/>
          <a:ext cx="8839200" cy="3645408"/>
        </p:xfrm>
        <a:graphic>
          <a:graphicData uri="http://schemas.openxmlformats.org/drawingml/2006/table">
            <a:tbl>
              <a:tblPr/>
              <a:tblGrid>
                <a:gridCol w="3810000"/>
                <a:gridCol w="1460500"/>
                <a:gridCol w="3568700"/>
              </a:tblGrid>
              <a:tr h="204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 = 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             E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18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Accounts Receivable or Cash - $100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Retained Earnings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Sales Returns &amp; Allowances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-$100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18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Merchandise Inventory – if merchandise is put back on the shelf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266700"/>
            <a:ext cx="7772400" cy="800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b"/>
          <a:lstStyle/>
          <a:p>
            <a:r>
              <a:rPr lang="en-US" smtClean="0"/>
              <a:t>FOB Destination Point</a:t>
            </a:r>
          </a:p>
        </p:txBody>
      </p:sp>
      <p:sp>
        <p:nvSpPr>
          <p:cNvPr id="1167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5105400"/>
            <a:ext cx="8382000" cy="1676400"/>
          </a:xfrm>
          <a:solidFill>
            <a:schemeClr val="bg1"/>
          </a:solidFill>
          <a:ln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/>
          <a:lstStyle/>
          <a:p>
            <a:r>
              <a:rPr lang="en-US" smtClean="0"/>
              <a:t>No sale or purchase until inventory reaches its destination</a:t>
            </a:r>
          </a:p>
          <a:p>
            <a:r>
              <a:rPr lang="en-US" smtClean="0"/>
              <a:t>Seller responsible for inventory while in transit</a:t>
            </a:r>
          </a:p>
        </p:txBody>
      </p:sp>
      <p:grpSp>
        <p:nvGrpSpPr>
          <p:cNvPr id="116740" name="Group 4"/>
          <p:cNvGrpSpPr>
            <a:grpSpLocks/>
          </p:cNvGrpSpPr>
          <p:nvPr/>
        </p:nvGrpSpPr>
        <p:grpSpPr bwMode="auto">
          <a:xfrm>
            <a:off x="528638" y="1514475"/>
            <a:ext cx="8169275" cy="3209925"/>
            <a:chOff x="333" y="954"/>
            <a:chExt cx="5146" cy="2022"/>
          </a:xfrm>
        </p:grpSpPr>
        <p:sp>
          <p:nvSpPr>
            <p:cNvPr id="116741" name="Line 5"/>
            <p:cNvSpPr>
              <a:spLocks noChangeShapeType="1"/>
            </p:cNvSpPr>
            <p:nvPr/>
          </p:nvSpPr>
          <p:spPr bwMode="auto">
            <a:xfrm>
              <a:off x="1344" y="2130"/>
              <a:ext cx="0" cy="782"/>
            </a:xfrm>
            <a:prstGeom prst="line">
              <a:avLst/>
            </a:prstGeom>
            <a:noFill/>
            <a:ln w="101600">
              <a:solidFill>
                <a:schemeClr val="tx1"/>
              </a:solidFill>
              <a:prstDash val="dash"/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16742" name="Line 6"/>
            <p:cNvSpPr>
              <a:spLocks noChangeShapeType="1"/>
            </p:cNvSpPr>
            <p:nvPr/>
          </p:nvSpPr>
          <p:spPr bwMode="auto">
            <a:xfrm>
              <a:off x="1410" y="2976"/>
              <a:ext cx="2510" cy="0"/>
            </a:xfrm>
            <a:prstGeom prst="line">
              <a:avLst/>
            </a:prstGeom>
            <a:noFill/>
            <a:ln w="101600">
              <a:solidFill>
                <a:schemeClr val="tx1"/>
              </a:solidFill>
              <a:prstDash val="dash"/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16743" name="Line 7"/>
            <p:cNvSpPr>
              <a:spLocks noChangeShapeType="1"/>
            </p:cNvSpPr>
            <p:nvPr/>
          </p:nvSpPr>
          <p:spPr bwMode="auto">
            <a:xfrm>
              <a:off x="3984" y="2322"/>
              <a:ext cx="0" cy="590"/>
            </a:xfrm>
            <a:prstGeom prst="line">
              <a:avLst/>
            </a:prstGeom>
            <a:noFill/>
            <a:ln w="101600">
              <a:solidFill>
                <a:schemeClr val="tx1"/>
              </a:solidFill>
              <a:prstDash val="dash"/>
              <a:round/>
              <a:headEnd type="stealth" w="med" len="med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grpSp>
          <p:nvGrpSpPr>
            <p:cNvPr id="116744" name="Group 8"/>
            <p:cNvGrpSpPr>
              <a:grpSpLocks/>
            </p:cNvGrpSpPr>
            <p:nvPr/>
          </p:nvGrpSpPr>
          <p:grpSpPr bwMode="auto">
            <a:xfrm>
              <a:off x="333" y="960"/>
              <a:ext cx="2275" cy="1002"/>
              <a:chOff x="333" y="960"/>
              <a:chExt cx="2275" cy="1002"/>
            </a:xfrm>
          </p:grpSpPr>
          <p:pic>
            <p:nvPicPr>
              <p:cNvPr id="116745" name="Picture 9"/>
              <p:cNvPicPr>
                <a:picLocks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33" y="960"/>
                <a:ext cx="2275" cy="100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116746" name="Rectangle 10"/>
              <p:cNvSpPr>
                <a:spLocks noChangeArrowheads="1"/>
              </p:cNvSpPr>
              <p:nvPr/>
            </p:nvSpPr>
            <p:spPr bwMode="auto">
              <a:xfrm>
                <a:off x="724" y="1060"/>
                <a:ext cx="1432" cy="280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90488" tIns="44450" rIns="90488" bIns="44450" anchor="ctr"/>
              <a:lstStyle/>
              <a:p>
                <a:pPr algn="ctr"/>
                <a:r>
                  <a:rPr lang="en-US" sz="2800" b="1">
                    <a:latin typeface="Times New Roman" pitchFamily="18" charset="0"/>
                  </a:rPr>
                  <a:t>Seller</a:t>
                </a:r>
              </a:p>
            </p:txBody>
          </p:sp>
        </p:grpSp>
        <p:grpSp>
          <p:nvGrpSpPr>
            <p:cNvPr id="116747" name="Group 11"/>
            <p:cNvGrpSpPr>
              <a:grpSpLocks/>
            </p:cNvGrpSpPr>
            <p:nvPr/>
          </p:nvGrpSpPr>
          <p:grpSpPr bwMode="auto">
            <a:xfrm>
              <a:off x="3456" y="954"/>
              <a:ext cx="2023" cy="1270"/>
              <a:chOff x="3456" y="954"/>
              <a:chExt cx="2023" cy="1270"/>
            </a:xfrm>
          </p:grpSpPr>
          <p:pic>
            <p:nvPicPr>
              <p:cNvPr id="116748" name="Picture 12"/>
              <p:cNvPicPr>
                <a:picLocks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56" y="954"/>
                <a:ext cx="2023" cy="127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116749" name="Rectangle 13"/>
              <p:cNvSpPr>
                <a:spLocks noChangeArrowheads="1"/>
              </p:cNvSpPr>
              <p:nvPr/>
            </p:nvSpPr>
            <p:spPr bwMode="auto">
              <a:xfrm>
                <a:off x="3892" y="1008"/>
                <a:ext cx="1048" cy="260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90488" tIns="44450" rIns="90488" bIns="44450" anchor="ctr"/>
              <a:lstStyle/>
              <a:p>
                <a:pPr algn="ctr"/>
                <a:r>
                  <a:rPr lang="en-US" sz="2800" b="1">
                    <a:latin typeface="Times New Roman" pitchFamily="18" charset="0"/>
                  </a:rPr>
                  <a:t>Buyer</a:t>
                </a:r>
              </a:p>
            </p:txBody>
          </p:sp>
        </p:grpSp>
        <p:pic>
          <p:nvPicPr>
            <p:cNvPr id="116750" name="Picture 14"/>
            <p:cNvPicPr>
              <a:picLocks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76" y="2070"/>
              <a:ext cx="1738" cy="76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116751" name="Rectangle 15"/>
          <p:cNvSpPr>
            <a:spLocks noChangeArrowheads="1"/>
          </p:cNvSpPr>
          <p:nvPr/>
        </p:nvSpPr>
        <p:spPr bwMode="auto">
          <a:xfrm>
            <a:off x="6705600" y="3733800"/>
            <a:ext cx="1905000" cy="1295400"/>
          </a:xfrm>
          <a:prstGeom prst="rect">
            <a:avLst/>
          </a:prstGeom>
          <a:solidFill>
            <a:srgbClr val="FAFD00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pPr algn="ctr"/>
            <a:r>
              <a:rPr lang="en-US" sz="2800" b="1">
                <a:latin typeface="Times New Roman" pitchFamily="18" charset="0"/>
              </a:rPr>
              <a:t>Title</a:t>
            </a:r>
          </a:p>
          <a:p>
            <a:pPr algn="ctr"/>
            <a:r>
              <a:rPr lang="en-US" sz="2800" b="1">
                <a:latin typeface="Times New Roman" pitchFamily="18" charset="0"/>
              </a:rPr>
              <a:t>Passes at</a:t>
            </a:r>
          </a:p>
          <a:p>
            <a:pPr algn="ctr"/>
            <a:r>
              <a:rPr lang="en-US" sz="2800" b="1">
                <a:latin typeface="Times New Roman" pitchFamily="18" charset="0"/>
              </a:rPr>
              <a:t>Destination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24640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7772400" cy="11049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b"/>
          <a:lstStyle/>
          <a:p>
            <a:r>
              <a:rPr lang="en-US" smtClean="0"/>
              <a:t>FOB Shipping Point</a:t>
            </a:r>
          </a:p>
        </p:txBody>
      </p:sp>
      <p:sp>
        <p:nvSpPr>
          <p:cNvPr id="1187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5067300"/>
            <a:ext cx="8686800" cy="1447800"/>
          </a:xfrm>
          <a:solidFill>
            <a:schemeClr val="bg1"/>
          </a:solidFill>
          <a:ln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/>
          <a:lstStyle/>
          <a:p>
            <a:r>
              <a:rPr lang="en-US" smtClean="0"/>
              <a:t>Both sale and purchase recorded upon shipment</a:t>
            </a:r>
          </a:p>
          <a:p>
            <a:r>
              <a:rPr lang="en-US" smtClean="0"/>
              <a:t>Buyer responsible for inventory while in transit</a:t>
            </a:r>
          </a:p>
        </p:txBody>
      </p:sp>
      <p:sp>
        <p:nvSpPr>
          <p:cNvPr id="118788" name="Line 4"/>
          <p:cNvSpPr>
            <a:spLocks noChangeShapeType="1"/>
          </p:cNvSpPr>
          <p:nvPr/>
        </p:nvSpPr>
        <p:spPr bwMode="auto">
          <a:xfrm>
            <a:off x="3505200" y="3038475"/>
            <a:ext cx="0" cy="1241425"/>
          </a:xfrm>
          <a:prstGeom prst="line">
            <a:avLst/>
          </a:prstGeom>
          <a:noFill/>
          <a:ln w="1016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18789" name="Line 5"/>
          <p:cNvSpPr>
            <a:spLocks noChangeShapeType="1"/>
          </p:cNvSpPr>
          <p:nvPr/>
        </p:nvSpPr>
        <p:spPr bwMode="auto">
          <a:xfrm>
            <a:off x="3609975" y="4457700"/>
            <a:ext cx="3603625" cy="0"/>
          </a:xfrm>
          <a:prstGeom prst="line">
            <a:avLst/>
          </a:prstGeom>
          <a:noFill/>
          <a:ln w="1016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18790" name="Line 6"/>
          <p:cNvSpPr>
            <a:spLocks noChangeShapeType="1"/>
          </p:cNvSpPr>
          <p:nvPr/>
        </p:nvSpPr>
        <p:spPr bwMode="auto">
          <a:xfrm>
            <a:off x="7315200" y="3419475"/>
            <a:ext cx="0" cy="936625"/>
          </a:xfrm>
          <a:prstGeom prst="line">
            <a:avLst/>
          </a:prstGeom>
          <a:noFill/>
          <a:ln w="101600">
            <a:solidFill>
              <a:schemeClr val="tx1"/>
            </a:solidFill>
            <a:prstDash val="dash"/>
            <a:round/>
            <a:headEnd type="stealth" w="med" len="med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grpSp>
        <p:nvGrpSpPr>
          <p:cNvPr id="118791" name="Group 7"/>
          <p:cNvGrpSpPr>
            <a:grpSpLocks/>
          </p:cNvGrpSpPr>
          <p:nvPr/>
        </p:nvGrpSpPr>
        <p:grpSpPr bwMode="auto">
          <a:xfrm>
            <a:off x="604838" y="1257300"/>
            <a:ext cx="3611562" cy="1590675"/>
            <a:chOff x="333" y="960"/>
            <a:chExt cx="2275" cy="1002"/>
          </a:xfrm>
        </p:grpSpPr>
        <p:pic>
          <p:nvPicPr>
            <p:cNvPr id="118792" name="Picture 8"/>
            <p:cNvPicPr>
              <a:picLocks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" y="960"/>
              <a:ext cx="2275" cy="10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18793" name="Rectangle 9"/>
            <p:cNvSpPr>
              <a:spLocks noChangeArrowheads="1"/>
            </p:cNvSpPr>
            <p:nvPr/>
          </p:nvSpPr>
          <p:spPr bwMode="auto">
            <a:xfrm>
              <a:off x="724" y="1060"/>
              <a:ext cx="1432" cy="28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 anchor="ctr"/>
            <a:lstStyle/>
            <a:p>
              <a:pPr algn="ctr"/>
              <a:r>
                <a:rPr lang="en-US" sz="2800" b="1">
                  <a:latin typeface="Times New Roman" pitchFamily="18" charset="0"/>
                </a:rPr>
                <a:t>Seller</a:t>
              </a:r>
            </a:p>
          </p:txBody>
        </p:sp>
      </p:grpSp>
      <p:grpSp>
        <p:nvGrpSpPr>
          <p:cNvPr id="118794" name="Group 10"/>
          <p:cNvGrpSpPr>
            <a:grpSpLocks/>
          </p:cNvGrpSpPr>
          <p:nvPr/>
        </p:nvGrpSpPr>
        <p:grpSpPr bwMode="auto">
          <a:xfrm>
            <a:off x="5791200" y="1247775"/>
            <a:ext cx="2982913" cy="1863725"/>
            <a:chOff x="3600" y="954"/>
            <a:chExt cx="1879" cy="1174"/>
          </a:xfrm>
        </p:grpSpPr>
        <p:pic>
          <p:nvPicPr>
            <p:cNvPr id="118795" name="Picture 11"/>
            <p:cNvPicPr>
              <a:picLocks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00" y="954"/>
              <a:ext cx="1879" cy="117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18796" name="Rectangle 12"/>
            <p:cNvSpPr>
              <a:spLocks noChangeArrowheads="1"/>
            </p:cNvSpPr>
            <p:nvPr/>
          </p:nvSpPr>
          <p:spPr bwMode="auto">
            <a:xfrm>
              <a:off x="4005" y="1004"/>
              <a:ext cx="972" cy="24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 anchor="ctr"/>
            <a:lstStyle/>
            <a:p>
              <a:pPr algn="ctr"/>
              <a:r>
                <a:rPr lang="en-US" sz="2800" b="1">
                  <a:latin typeface="Times New Roman" pitchFamily="18" charset="0"/>
                </a:rPr>
                <a:t>Buyer</a:t>
              </a:r>
            </a:p>
          </p:txBody>
        </p:sp>
      </p:grpSp>
      <p:pic>
        <p:nvPicPr>
          <p:cNvPr id="118797" name="Picture 13"/>
          <p:cNvPicPr>
            <a:picLocks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3095625"/>
            <a:ext cx="2759075" cy="1208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8798" name="Rectangle 14"/>
          <p:cNvSpPr>
            <a:spLocks noChangeArrowheads="1"/>
          </p:cNvSpPr>
          <p:nvPr/>
        </p:nvSpPr>
        <p:spPr bwMode="auto">
          <a:xfrm>
            <a:off x="762000" y="3238500"/>
            <a:ext cx="2133600" cy="1295400"/>
          </a:xfrm>
          <a:prstGeom prst="rect">
            <a:avLst/>
          </a:prstGeom>
          <a:solidFill>
            <a:srgbClr val="FAFD00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/>
          <a:p>
            <a:pPr algn="ctr"/>
            <a:r>
              <a:rPr lang="en-US" sz="2800" b="1">
                <a:latin typeface="Times New Roman" pitchFamily="18" charset="0"/>
              </a:rPr>
              <a:t>Title</a:t>
            </a:r>
          </a:p>
          <a:p>
            <a:pPr algn="ctr"/>
            <a:r>
              <a:rPr lang="en-US" sz="2800" b="1">
                <a:latin typeface="Times New Roman" pitchFamily="18" charset="0"/>
              </a:rPr>
              <a:t>Passes when</a:t>
            </a:r>
          </a:p>
          <a:p>
            <a:pPr algn="ctr"/>
            <a:r>
              <a:rPr lang="en-US" sz="2800" b="1">
                <a:latin typeface="Times New Roman" pitchFamily="18" charset="0"/>
              </a:rPr>
              <a:t>Shipped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69185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oom i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93" t="24459" r="1563" b="25620"/>
          <a:stretch/>
        </p:blipFill>
        <p:spPr>
          <a:xfrm>
            <a:off x="152400" y="533400"/>
            <a:ext cx="8672512" cy="510540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Zoom i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44" t="10237" r="6094" b="11108"/>
          <a:stretch/>
        </p:blipFill>
        <p:spPr>
          <a:xfrm>
            <a:off x="228600" y="228600"/>
            <a:ext cx="8686800" cy="609600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 idx="4294967295"/>
          </p:nvPr>
        </p:nvSpPr>
        <p:spPr>
          <a:noFill/>
        </p:spPr>
        <p:txBody>
          <a:bodyPr anchor="ctr"/>
          <a:lstStyle/>
          <a:p>
            <a:pPr eaLnBrk="1" hangingPunct="1"/>
            <a:r>
              <a:rPr lang="en-US" sz="4600" smtClean="0"/>
              <a:t>Purchase Transactions - Using the Perpetual System</a:t>
            </a:r>
          </a:p>
        </p:txBody>
      </p:sp>
      <p:sp>
        <p:nvSpPr>
          <p:cNvPr id="22533" name="Rectangle 5"/>
          <p:cNvSpPr>
            <a:spLocks noChangeArrowheads="1"/>
          </p:cNvSpPr>
          <p:nvPr/>
        </p:nvSpPr>
        <p:spPr bwMode="auto">
          <a:xfrm>
            <a:off x="457200" y="1676400"/>
            <a:ext cx="82296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None/>
            </a:pPr>
            <a:r>
              <a:rPr lang="en-US" sz="3000"/>
              <a:t>When merchandise is purchased in a company that uses a perpetual inventory system, the purchase is recorded as either:</a:t>
            </a:r>
          </a:p>
        </p:txBody>
      </p:sp>
      <p:graphicFrame>
        <p:nvGraphicFramePr>
          <p:cNvPr id="22562" name="Group 34"/>
          <p:cNvGraphicFramePr>
            <a:graphicFrameLocks noGrp="1"/>
          </p:cNvGraphicFramePr>
          <p:nvPr/>
        </p:nvGraphicFramePr>
        <p:xfrm>
          <a:off x="228600" y="3200400"/>
          <a:ext cx="8610600" cy="2523744"/>
        </p:xfrm>
        <a:graphic>
          <a:graphicData uri="http://schemas.openxmlformats.org/drawingml/2006/table">
            <a:tbl>
              <a:tblPr/>
              <a:tblGrid>
                <a:gridCol w="3429000"/>
                <a:gridCol w="2895600"/>
                <a:gridCol w="2286000"/>
              </a:tblGrid>
              <a:tr h="204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 = 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             E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18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1)</a:t>
                      </a: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 Inventory +$150</a:t>
                      </a:r>
                    </a:p>
                    <a:p>
                      <a:pPr marL="742950" marR="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Cash - $150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75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2) </a:t>
                      </a: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Inventory +$150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Accounts Payable +$150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229600" cy="865187"/>
          </a:xfrm>
          <a:noFill/>
        </p:spPr>
        <p:txBody>
          <a:bodyPr anchor="ctr"/>
          <a:lstStyle/>
          <a:p>
            <a:pPr eaLnBrk="1" hangingPunct="1"/>
            <a:r>
              <a:rPr lang="en-US" sz="4600" smtClean="0"/>
              <a:t>Purchase Discounts</a:t>
            </a:r>
          </a:p>
        </p:txBody>
      </p:sp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381000" y="1295400"/>
            <a:ext cx="8610600" cy="281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None/>
            </a:pPr>
            <a:r>
              <a:rPr lang="en-US" sz="3000"/>
              <a:t>Deduction from invoice taken because buyer pays early</a:t>
            </a:r>
          </a:p>
          <a:p>
            <a:pPr marL="342900" indent="-3429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None/>
            </a:pPr>
            <a:r>
              <a:rPr lang="en-US" sz="3000"/>
              <a:t>- Example- $150 invoice with terms 4/15, n30 is paid within 15 days – Loblaws can pay $6 less (4% of $150)</a:t>
            </a:r>
          </a:p>
        </p:txBody>
      </p:sp>
      <p:graphicFrame>
        <p:nvGraphicFramePr>
          <p:cNvPr id="23573" name="Group 21"/>
          <p:cNvGraphicFramePr>
            <a:graphicFrameLocks noGrp="1"/>
          </p:cNvGraphicFramePr>
          <p:nvPr/>
        </p:nvGraphicFramePr>
        <p:xfrm>
          <a:off x="228600" y="4267200"/>
          <a:ext cx="8610600" cy="1517904"/>
        </p:xfrm>
        <a:graphic>
          <a:graphicData uri="http://schemas.openxmlformats.org/drawingml/2006/table">
            <a:tbl>
              <a:tblPr/>
              <a:tblGrid>
                <a:gridCol w="3429000"/>
                <a:gridCol w="2895600"/>
                <a:gridCol w="2286000"/>
              </a:tblGrid>
              <a:tr h="204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 = 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             E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18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Inventory - $6</a:t>
                      </a:r>
                    </a:p>
                    <a:p>
                      <a:pPr marL="742950" marR="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Cash - $144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Accounts Payable - $150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4"/>
          <p:cNvSpPr>
            <a:spLocks noGrp="1"/>
          </p:cNvSpPr>
          <p:nvPr>
            <p:ph type="title" idx="4294967295"/>
          </p:nvPr>
        </p:nvSpPr>
        <p:spPr>
          <a:xfrm>
            <a:off x="457200" y="277813"/>
            <a:ext cx="8229600" cy="712787"/>
          </a:xfrm>
        </p:spPr>
        <p:txBody>
          <a:bodyPr anchor="ctr"/>
          <a:lstStyle/>
          <a:p>
            <a:pPr eaLnBrk="1" hangingPunct="1"/>
            <a:r>
              <a:rPr lang="en-US" smtClean="0"/>
              <a:t>Purchase Returns and Allowances</a:t>
            </a:r>
          </a:p>
        </p:txBody>
      </p:sp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304800" y="914400"/>
            <a:ext cx="8610600" cy="32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None/>
            </a:pPr>
            <a:r>
              <a:rPr lang="en-US" sz="2800" u="sng"/>
              <a:t>Purchase Returns</a:t>
            </a:r>
            <a:r>
              <a:rPr lang="en-US" sz="2800"/>
              <a:t> – Decrease in inventory because buyer returns goods to the seller</a:t>
            </a:r>
          </a:p>
          <a:p>
            <a:pPr marL="342900" indent="-3429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None/>
            </a:pPr>
            <a:r>
              <a:rPr lang="en-US" sz="2800" u="sng"/>
              <a:t>Purchase Allowances</a:t>
            </a:r>
            <a:r>
              <a:rPr lang="en-US" sz="2800"/>
              <a:t> – Decrease in cost of inventory granted by the seller because something is wrong with the inventory</a:t>
            </a:r>
          </a:p>
          <a:p>
            <a:pPr marL="342900" indent="-3429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None/>
            </a:pPr>
            <a:r>
              <a:rPr lang="en-US" sz="2800"/>
              <a:t>- Example – Loblaws returns merchandise worth $50 back to their supplier</a:t>
            </a:r>
          </a:p>
        </p:txBody>
      </p:sp>
      <p:graphicFrame>
        <p:nvGraphicFramePr>
          <p:cNvPr id="24582" name="Group 6"/>
          <p:cNvGraphicFramePr>
            <a:graphicFrameLocks noGrp="1"/>
          </p:cNvGraphicFramePr>
          <p:nvPr/>
        </p:nvGraphicFramePr>
        <p:xfrm>
          <a:off x="228600" y="4648200"/>
          <a:ext cx="8610600" cy="1517904"/>
        </p:xfrm>
        <a:graphic>
          <a:graphicData uri="http://schemas.openxmlformats.org/drawingml/2006/table">
            <a:tbl>
              <a:tblPr/>
              <a:tblGrid>
                <a:gridCol w="3429000"/>
                <a:gridCol w="2895600"/>
                <a:gridCol w="2286000"/>
              </a:tblGrid>
              <a:tr h="204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 = 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             E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18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Inventory - $50</a:t>
                      </a:r>
                    </a:p>
                    <a:p>
                      <a:pPr marL="742950" marR="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Accounts Payable - $50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229600" cy="788987"/>
          </a:xfrm>
          <a:noFill/>
        </p:spPr>
        <p:txBody>
          <a:bodyPr anchor="ctr"/>
          <a:lstStyle/>
          <a:p>
            <a:pPr eaLnBrk="1" hangingPunct="1"/>
            <a:r>
              <a:rPr lang="en-US" sz="4600" smtClean="0"/>
              <a:t>Transportation Costs</a:t>
            </a:r>
          </a:p>
        </p:txBody>
      </p:sp>
      <p:sp>
        <p:nvSpPr>
          <p:cNvPr id="27653" name="Rectangle 5"/>
          <p:cNvSpPr>
            <a:spLocks noChangeArrowheads="1"/>
          </p:cNvSpPr>
          <p:nvPr/>
        </p:nvSpPr>
        <p:spPr bwMode="auto">
          <a:xfrm>
            <a:off x="533400" y="1219200"/>
            <a:ext cx="8305800" cy="499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None/>
            </a:pPr>
            <a:r>
              <a:rPr lang="en-US" sz="3000" u="sng"/>
              <a:t>Freight-In (Transportation In)</a:t>
            </a:r>
            <a:r>
              <a:rPr lang="en-US" sz="3000"/>
              <a:t> </a:t>
            </a:r>
          </a:p>
          <a:p>
            <a:pPr marL="342900" indent="-3429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None/>
            </a:pPr>
            <a:r>
              <a:rPr lang="en-US" sz="3000"/>
              <a:t>	– Cost paid by buyer to ship inventory to store/warehouse</a:t>
            </a:r>
          </a:p>
          <a:p>
            <a:pPr marL="342900" indent="-3429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None/>
            </a:pPr>
            <a:r>
              <a:rPr lang="en-US" sz="3000"/>
              <a:t>- Example – Loblaws pays $25 to ship merchandise they recently purchased</a:t>
            </a:r>
            <a:endParaRPr lang="en-US" sz="3400"/>
          </a:p>
        </p:txBody>
      </p:sp>
      <p:graphicFrame>
        <p:nvGraphicFramePr>
          <p:cNvPr id="27654" name="Group 6"/>
          <p:cNvGraphicFramePr>
            <a:graphicFrameLocks noGrp="1"/>
          </p:cNvGraphicFramePr>
          <p:nvPr/>
        </p:nvGraphicFramePr>
        <p:xfrm>
          <a:off x="228600" y="4038600"/>
          <a:ext cx="8610600" cy="1517904"/>
        </p:xfrm>
        <a:graphic>
          <a:graphicData uri="http://schemas.openxmlformats.org/drawingml/2006/table">
            <a:tbl>
              <a:tblPr/>
              <a:tblGrid>
                <a:gridCol w="3429000"/>
                <a:gridCol w="2895600"/>
                <a:gridCol w="2286000"/>
              </a:tblGrid>
              <a:tr h="204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 = 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             E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18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Inventory + $25</a:t>
                      </a:r>
                    </a:p>
                    <a:p>
                      <a:pPr marL="742950" marR="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Cash - $25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229600" cy="865187"/>
          </a:xfrm>
          <a:noFill/>
        </p:spPr>
        <p:txBody>
          <a:bodyPr anchor="ctr"/>
          <a:lstStyle/>
          <a:p>
            <a:pPr eaLnBrk="1" hangingPunct="1"/>
            <a:r>
              <a:rPr lang="en-US" sz="4600" smtClean="0"/>
              <a:t>Sales Taxes</a:t>
            </a:r>
          </a:p>
        </p:txBody>
      </p:sp>
      <p:sp>
        <p:nvSpPr>
          <p:cNvPr id="28677" name="Right Arrow 5"/>
          <p:cNvSpPr>
            <a:spLocks noChangeArrowheads="1"/>
          </p:cNvSpPr>
          <p:nvPr/>
        </p:nvSpPr>
        <p:spPr bwMode="auto">
          <a:xfrm>
            <a:off x="990600" y="3201988"/>
            <a:ext cx="7239000" cy="609600"/>
          </a:xfrm>
          <a:prstGeom prst="rightArrow">
            <a:avLst>
              <a:gd name="adj1" fmla="val 50000"/>
              <a:gd name="adj2" fmla="val 49974"/>
            </a:avLst>
          </a:prstGeom>
          <a:gradFill rotWithShape="1">
            <a:gsLst>
              <a:gs pos="0">
                <a:schemeClr val="accent2"/>
              </a:gs>
              <a:gs pos="100000">
                <a:srgbClr val="99CCFF"/>
              </a:gs>
            </a:gsLst>
            <a:lin ang="5400000" scaled="1"/>
          </a:gra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cxnSp>
        <p:nvCxnSpPr>
          <p:cNvPr id="28678" name="Straight Arrow Connector 7"/>
          <p:cNvCxnSpPr>
            <a:cxnSpLocks noChangeShapeType="1"/>
          </p:cNvCxnSpPr>
          <p:nvPr/>
        </p:nvCxnSpPr>
        <p:spPr bwMode="auto">
          <a:xfrm flipH="1">
            <a:off x="1217613" y="2592388"/>
            <a:ext cx="3175" cy="762000"/>
          </a:xfrm>
          <a:prstGeom prst="straightConnector1">
            <a:avLst/>
          </a:prstGeom>
          <a:noFill/>
          <a:ln w="28575" algn="ctr">
            <a:solidFill>
              <a:srgbClr val="C0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8679" name="TextBox 9"/>
          <p:cNvSpPr txBox="1">
            <a:spLocks noChangeArrowheads="1"/>
          </p:cNvSpPr>
          <p:nvPr/>
        </p:nvSpPr>
        <p:spPr bwMode="auto">
          <a:xfrm>
            <a:off x="304800" y="1295400"/>
            <a:ext cx="1981200" cy="131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ctr"/>
            <a:r>
              <a:rPr lang="en-US" sz="1600"/>
              <a:t>Sale is made, liability for sales tax recorded as an obligation of the seller</a:t>
            </a:r>
          </a:p>
        </p:txBody>
      </p:sp>
      <p:sp>
        <p:nvSpPr>
          <p:cNvPr id="28680" name="TextBox 10"/>
          <p:cNvSpPr txBox="1">
            <a:spLocks noChangeArrowheads="1"/>
          </p:cNvSpPr>
          <p:nvPr/>
        </p:nvSpPr>
        <p:spPr bwMode="auto">
          <a:xfrm>
            <a:off x="6553200" y="1525588"/>
            <a:ext cx="1981200" cy="1069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ctr"/>
            <a:r>
              <a:rPr lang="en-US" sz="1600"/>
              <a:t>Payment is made to Province/Canada Revenue Agency</a:t>
            </a:r>
          </a:p>
          <a:p>
            <a:pPr algn="ctr"/>
            <a:r>
              <a:rPr lang="en-US" sz="1600"/>
              <a:t>- Liability is paid</a:t>
            </a:r>
          </a:p>
        </p:txBody>
      </p:sp>
      <p:cxnSp>
        <p:nvCxnSpPr>
          <p:cNvPr id="28681" name="Straight Arrow Connector 11"/>
          <p:cNvCxnSpPr>
            <a:cxnSpLocks noChangeShapeType="1"/>
          </p:cNvCxnSpPr>
          <p:nvPr/>
        </p:nvCxnSpPr>
        <p:spPr bwMode="auto">
          <a:xfrm flipH="1">
            <a:off x="7696200" y="2592388"/>
            <a:ext cx="1588" cy="762000"/>
          </a:xfrm>
          <a:prstGeom prst="straightConnector1">
            <a:avLst/>
          </a:prstGeom>
          <a:noFill/>
          <a:ln w="28575" algn="ctr">
            <a:solidFill>
              <a:srgbClr val="C0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aphicFrame>
        <p:nvGraphicFramePr>
          <p:cNvPr id="28703" name="Group 31"/>
          <p:cNvGraphicFramePr>
            <a:graphicFrameLocks noGrp="1"/>
          </p:cNvGraphicFramePr>
          <p:nvPr/>
        </p:nvGraphicFramePr>
        <p:xfrm>
          <a:off x="304800" y="3810000"/>
          <a:ext cx="8610600" cy="2377440"/>
        </p:xfrm>
        <a:graphic>
          <a:graphicData uri="http://schemas.openxmlformats.org/drawingml/2006/table">
            <a:tbl>
              <a:tblPr/>
              <a:tblGrid>
                <a:gridCol w="2971800"/>
                <a:gridCol w="3352800"/>
                <a:gridCol w="2286000"/>
              </a:tblGrid>
              <a:tr h="204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 = 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             E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4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1) Cash  + $113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Sales Tax Payable + $13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Sales +$100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18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2) Cash -$13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Sales Tax Payable - $13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oom i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70" t="10528" r="8749" b="11108"/>
          <a:stretch/>
        </p:blipFill>
        <p:spPr>
          <a:xfrm>
            <a:off x="304800" y="457200"/>
            <a:ext cx="8610600" cy="5867400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229600" cy="941387"/>
          </a:xfrm>
        </p:spPr>
        <p:txBody>
          <a:bodyPr anchor="ctr"/>
          <a:lstStyle/>
          <a:p>
            <a:pPr eaLnBrk="1" hangingPunct="1"/>
            <a:r>
              <a:rPr lang="en-US" sz="4600" smtClean="0"/>
              <a:t>Merchandise Shrinkage</a:t>
            </a:r>
          </a:p>
        </p:txBody>
      </p:sp>
      <p:pic>
        <p:nvPicPr>
          <p:cNvPr id="30723" name="Picture 3" descr="PPT1107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1143000"/>
            <a:ext cx="5257800" cy="266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0735" name="Group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7119178"/>
              </p:ext>
            </p:extLst>
          </p:nvPr>
        </p:nvGraphicFramePr>
        <p:xfrm>
          <a:off x="152400" y="3962400"/>
          <a:ext cx="8610600" cy="1859280"/>
        </p:xfrm>
        <a:graphic>
          <a:graphicData uri="http://schemas.openxmlformats.org/drawingml/2006/table">
            <a:tbl>
              <a:tblPr/>
              <a:tblGrid>
                <a:gridCol w="3429000"/>
                <a:gridCol w="1905000"/>
                <a:gridCol w="3276600"/>
              </a:tblGrid>
              <a:tr h="204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 = 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             E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18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Inventory - $1,800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Cost of merchandise sold - $1,800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oom i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75" t="11108" r="5312" b="12849"/>
          <a:stretch/>
        </p:blipFill>
        <p:spPr>
          <a:xfrm>
            <a:off x="152400" y="457200"/>
            <a:ext cx="8610600" cy="6019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oom i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44" t="9366" r="7657" b="41874"/>
          <a:stretch/>
        </p:blipFill>
        <p:spPr>
          <a:xfrm>
            <a:off x="304800" y="685800"/>
            <a:ext cx="8686799" cy="5334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818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1371600" y="4419600"/>
            <a:ext cx="6934200" cy="1470025"/>
          </a:xfrm>
        </p:spPr>
        <p:txBody>
          <a:bodyPr anchor="ctr"/>
          <a:lstStyle/>
          <a:p>
            <a:pPr algn="ctr" eaLnBrk="1" hangingPunct="1">
              <a:defRPr/>
            </a:pPr>
            <a:r>
              <a:rPr lang="en-US" sz="5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End of Chapter 4!</a:t>
            </a:r>
          </a:p>
        </p:txBody>
      </p:sp>
      <p:pic>
        <p:nvPicPr>
          <p:cNvPr id="32771" name="Picture 6" descr="MC900332530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457200"/>
            <a:ext cx="387985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  <p:tag name="DELIMITERS" val="3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  <p:tag name="DELIMITERS" val="3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  <p:tag name="DELIMITERS" val="3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  <p:tag name="DELIMITERS" val="3.1"/>
</p:tagLst>
</file>

<file path=ppt/theme/theme1.xml><?xml version="1.0" encoding="utf-8"?>
<a:theme xmlns:a="http://schemas.openxmlformats.org/drawingml/2006/main" name="2_Custom Design">
  <a:themeElements>
    <a:clrScheme name="2_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Custom Design">
      <a:majorFont>
        <a:latin typeface="Engravers MT"/>
        <a:ea typeface="ＭＳ Ｐゴシック"/>
        <a:cs typeface=""/>
      </a:majorFont>
      <a:minorFont>
        <a:latin typeface="Times New Roman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lnDef>
  </a:objectDefaults>
  <a:extraClrSchemeLst>
    <a:extraClrScheme>
      <a:clrScheme name="2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Custom Design">
  <a:themeElements>
    <a:clrScheme name="1_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Custom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lnDef>
  </a:objectDefaults>
  <a:extraClrSchemeLst>
    <a:extraClrScheme>
      <a:clrScheme name="1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Edge">
  <a:themeElements>
    <a:clrScheme name="Edge 7">
      <a:dk1>
        <a:srgbClr val="000000"/>
      </a:dk1>
      <a:lt1>
        <a:srgbClr val="FFFFFF"/>
      </a:lt1>
      <a:dk2>
        <a:srgbClr val="006633"/>
      </a:dk2>
      <a:lt2>
        <a:srgbClr val="5F5F5F"/>
      </a:lt2>
      <a:accent1>
        <a:srgbClr val="CC9900"/>
      </a:accent1>
      <a:accent2>
        <a:srgbClr val="3B812F"/>
      </a:accent2>
      <a:accent3>
        <a:srgbClr val="FFFFFF"/>
      </a:accent3>
      <a:accent4>
        <a:srgbClr val="000000"/>
      </a:accent4>
      <a:accent5>
        <a:srgbClr val="E2CAAA"/>
      </a:accent5>
      <a:accent6>
        <a:srgbClr val="35742A"/>
      </a:accent6>
      <a:hlink>
        <a:srgbClr val="996600"/>
      </a:hlink>
      <a:folHlink>
        <a:srgbClr val="AFBF39"/>
      </a:folHlink>
    </a:clrScheme>
    <a:fontScheme name="Edge">
      <a:majorFont>
        <a:latin typeface="Garamond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dge 1">
        <a:dk1>
          <a:srgbClr val="333333"/>
        </a:dk1>
        <a:lt1>
          <a:srgbClr val="FFFFFF"/>
        </a:lt1>
        <a:dk2>
          <a:srgbClr val="820000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2">
        <a:dk1>
          <a:srgbClr val="333333"/>
        </a:dk1>
        <a:lt1>
          <a:srgbClr val="CCCCFF"/>
        </a:lt1>
        <a:dk2>
          <a:srgbClr val="0B0506"/>
        </a:dk2>
        <a:lt2>
          <a:srgbClr val="FFFFFF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EAEDA"/>
        </a:accent4>
        <a:accent5>
          <a:srgbClr val="ADB8E2"/>
        </a:accent5>
        <a:accent6>
          <a:srgbClr val="2D2DB9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3">
        <a:dk1>
          <a:srgbClr val="333333"/>
        </a:dk1>
        <a:lt1>
          <a:srgbClr val="FFFFFF"/>
        </a:lt1>
        <a:dk2>
          <a:srgbClr val="221013"/>
        </a:dk2>
        <a:lt2>
          <a:srgbClr val="FFFFFF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ADADA"/>
        </a:accent4>
        <a:accent5>
          <a:srgbClr val="E2ADAA"/>
        </a:accent5>
        <a:accent6>
          <a:srgbClr val="B98A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4">
        <a:dk1>
          <a:srgbClr val="11054B"/>
        </a:dk1>
        <a:lt1>
          <a:srgbClr val="FFFFFF"/>
        </a:lt1>
        <a:dk2>
          <a:srgbClr val="0000CC"/>
        </a:dk2>
        <a:lt2>
          <a:srgbClr val="FFFFFF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ADADA"/>
        </a:accent4>
        <a:accent5>
          <a:srgbClr val="FFB8AA"/>
        </a:accent5>
        <a:accent6>
          <a:srgbClr val="E72D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5">
        <a:dk1>
          <a:srgbClr val="9B8D65"/>
        </a:dk1>
        <a:lt1>
          <a:srgbClr val="F8F8F8"/>
        </a:lt1>
        <a:dk2>
          <a:srgbClr val="002600"/>
        </a:dk2>
        <a:lt2>
          <a:srgbClr val="FAFACC"/>
        </a:lt2>
        <a:accent1>
          <a:srgbClr val="CC9933"/>
        </a:accent1>
        <a:accent2>
          <a:srgbClr val="8F9967"/>
        </a:accent2>
        <a:accent3>
          <a:srgbClr val="AAACAA"/>
        </a:accent3>
        <a:accent4>
          <a:srgbClr val="D4D4D4"/>
        </a:accent4>
        <a:accent5>
          <a:srgbClr val="E2CAAD"/>
        </a:accent5>
        <a:accent6>
          <a:srgbClr val="818A5D"/>
        </a:accent6>
        <a:hlink>
          <a:srgbClr val="3366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6">
        <a:dk1>
          <a:srgbClr val="333333"/>
        </a:dk1>
        <a:lt1>
          <a:srgbClr val="FFFFFF"/>
        </a:lt1>
        <a:dk2>
          <a:srgbClr val="006699"/>
        </a:dk2>
        <a:lt2>
          <a:srgbClr val="FFFFFF"/>
        </a:lt2>
        <a:accent1>
          <a:srgbClr val="CC9900"/>
        </a:accent1>
        <a:accent2>
          <a:srgbClr val="FF9900"/>
        </a:accent2>
        <a:accent3>
          <a:srgbClr val="AAB8CA"/>
        </a:accent3>
        <a:accent4>
          <a:srgbClr val="DADADA"/>
        </a:accent4>
        <a:accent5>
          <a:srgbClr val="E2CAAA"/>
        </a:accent5>
        <a:accent6>
          <a:srgbClr val="E78A00"/>
        </a:accent6>
        <a:hlink>
          <a:srgbClr val="FFCC00"/>
        </a:hlink>
        <a:folHlink>
          <a:srgbClr val="706F3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7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5742A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8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0C0C0"/>
        </a:accent5>
        <a:accent6>
          <a:srgbClr val="8A8A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9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46246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WarrenSurvey_FINAL</Template>
  <TotalTime>1953</TotalTime>
  <Words>1095</Words>
  <Application>Microsoft Office PowerPoint</Application>
  <PresentationFormat>On-screen Show (4:3)</PresentationFormat>
  <Paragraphs>270</Paragraphs>
  <Slides>30</Slides>
  <Notes>20</Notes>
  <HiddenSlides>0</HiddenSlides>
  <MMClips>0</MMClips>
  <ScaleCrop>false</ScaleCrop>
  <HeadingPairs>
    <vt:vector size="4" baseType="variant">
      <vt:variant>
        <vt:lpstr>Theme</vt:lpstr>
      </vt:variant>
      <vt:variant>
        <vt:i4>5</vt:i4>
      </vt:variant>
      <vt:variant>
        <vt:lpstr>Slide Titles</vt:lpstr>
      </vt:variant>
      <vt:variant>
        <vt:i4>30</vt:i4>
      </vt:variant>
    </vt:vector>
  </HeadingPairs>
  <TitlesOfParts>
    <vt:vector size="35" baseType="lpstr">
      <vt:lpstr>2_Custom Design</vt:lpstr>
      <vt:lpstr>Custom Design</vt:lpstr>
      <vt:lpstr>1_Custom Design</vt:lpstr>
      <vt:lpstr>Edge</vt:lpstr>
      <vt:lpstr>Default Design</vt:lpstr>
      <vt:lpstr>Chapter 4</vt:lpstr>
      <vt:lpstr>Learning Objectives</vt:lpstr>
      <vt:lpstr>Service Businesses vs. Merchandise Operations</vt:lpstr>
      <vt:lpstr> – Multiple-Step Income Statement</vt:lpstr>
      <vt:lpstr>New Terms</vt:lpstr>
      <vt:lpstr>New Terms</vt:lpstr>
      <vt:lpstr>Credit Terms – Sales Discounts</vt:lpstr>
      <vt:lpstr>Accounting for Inventory</vt:lpstr>
      <vt:lpstr>Periodic Inventory System</vt:lpstr>
      <vt:lpstr>PowerPoint Presentation</vt:lpstr>
      <vt:lpstr>Loblaw Companies – Balance Sheet</vt:lpstr>
      <vt:lpstr>Sales Transactions - Cash</vt:lpstr>
      <vt:lpstr>Sales Transactions – on Account</vt:lpstr>
      <vt:lpstr>Selling Goods &amp; Services – An Invoice</vt:lpstr>
      <vt:lpstr>Receipt of Account Receivable </vt:lpstr>
      <vt:lpstr>Sales Returns and Allowances</vt:lpstr>
      <vt:lpstr>FOB Destination Point</vt:lpstr>
      <vt:lpstr>FOB Shipping Point</vt:lpstr>
      <vt:lpstr>PowerPoint Presentation</vt:lpstr>
      <vt:lpstr>PowerPoint Presentation</vt:lpstr>
      <vt:lpstr>Purchase Transactions - Using the Perpetual System</vt:lpstr>
      <vt:lpstr>Purchase Discounts</vt:lpstr>
      <vt:lpstr>Purchase Returns and Allowances</vt:lpstr>
      <vt:lpstr>Transportation Costs</vt:lpstr>
      <vt:lpstr>Sales Taxes</vt:lpstr>
      <vt:lpstr>PowerPoint Presentation</vt:lpstr>
      <vt:lpstr>Merchandise Shrinkage</vt:lpstr>
      <vt:lpstr>PowerPoint Presentation</vt:lpstr>
      <vt:lpstr>PowerPoint Presentation</vt:lpstr>
      <vt:lpstr>End of Chapter 4!</vt:lpstr>
    </vt:vector>
  </TitlesOfParts>
  <Company>Cengage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Number</dc:title>
  <dc:creator>TL User</dc:creator>
  <cp:lastModifiedBy>Patti</cp:lastModifiedBy>
  <cp:revision>128</cp:revision>
  <dcterms:created xsi:type="dcterms:W3CDTF">2009-07-15T18:36:45Z</dcterms:created>
  <dcterms:modified xsi:type="dcterms:W3CDTF">2013-09-16T01:11:54Z</dcterms:modified>
</cp:coreProperties>
</file>