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1"/>
  </p:notesMasterIdLst>
  <p:sldIdLst>
    <p:sldId id="298" r:id="rId2"/>
    <p:sldId id="256" r:id="rId3"/>
    <p:sldId id="257" r:id="rId4"/>
    <p:sldId id="258" r:id="rId5"/>
    <p:sldId id="259" r:id="rId6"/>
    <p:sldId id="260" r:id="rId7"/>
    <p:sldId id="261" r:id="rId8"/>
    <p:sldId id="262" r:id="rId9"/>
    <p:sldId id="263" r:id="rId10"/>
    <p:sldId id="264" r:id="rId11"/>
    <p:sldId id="269" r:id="rId12"/>
    <p:sldId id="265" r:id="rId13"/>
    <p:sldId id="266" r:id="rId14"/>
    <p:sldId id="271" r:id="rId15"/>
    <p:sldId id="272" r:id="rId16"/>
    <p:sldId id="273" r:id="rId17"/>
    <p:sldId id="274" r:id="rId18"/>
    <p:sldId id="275" r:id="rId19"/>
    <p:sldId id="276" r:id="rId20"/>
    <p:sldId id="277" r:id="rId21"/>
    <p:sldId id="278" r:id="rId22"/>
    <p:sldId id="279" r:id="rId23"/>
    <p:sldId id="297" r:id="rId24"/>
    <p:sldId id="281" r:id="rId25"/>
    <p:sldId id="284" r:id="rId26"/>
    <p:sldId id="282" r:id="rId27"/>
    <p:sldId id="283"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32" autoAdjust="0"/>
    <p:restoredTop sz="88450" autoAdjust="0"/>
  </p:normalViewPr>
  <p:slideViewPr>
    <p:cSldViewPr>
      <p:cViewPr>
        <p:scale>
          <a:sx n="63" d="100"/>
          <a:sy n="63" d="100"/>
        </p:scale>
        <p:origin x="1400" y="106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43C45-CFB7-4FA5-A3B7-730B1E44B37C}" type="datetimeFigureOut">
              <a:rPr lang="en-US" smtClean="0"/>
              <a:t>3/2/17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4A4FC0-A1CD-40E6-AC07-5D8F38A010F5}" type="slidenum">
              <a:rPr lang="en-US" smtClean="0"/>
              <a:t>‹#›</a:t>
            </a:fld>
            <a:endParaRPr lang="en-US"/>
          </a:p>
        </p:txBody>
      </p:sp>
    </p:spTree>
    <p:extLst>
      <p:ext uri="{BB962C8B-B14F-4D97-AF65-F5344CB8AC3E}">
        <p14:creationId xmlns:p14="http://schemas.microsoft.com/office/powerpoint/2010/main" val="3311130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A4FC0-A1CD-40E6-AC07-5D8F38A010F5}" type="slidenum">
              <a:rPr lang="en-US" smtClean="0"/>
              <a:t>23</a:t>
            </a:fld>
            <a:endParaRPr lang="en-US"/>
          </a:p>
        </p:txBody>
      </p:sp>
    </p:spTree>
    <p:extLst>
      <p:ext uri="{BB962C8B-B14F-4D97-AF65-F5344CB8AC3E}">
        <p14:creationId xmlns:p14="http://schemas.microsoft.com/office/powerpoint/2010/main" val="212522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A4FC0-A1CD-40E6-AC07-5D8F38A010F5}" type="slidenum">
              <a:rPr lang="en-US" smtClean="0"/>
              <a:t>24</a:t>
            </a:fld>
            <a:endParaRPr lang="en-US"/>
          </a:p>
        </p:txBody>
      </p:sp>
    </p:spTree>
    <p:extLst>
      <p:ext uri="{BB962C8B-B14F-4D97-AF65-F5344CB8AC3E}">
        <p14:creationId xmlns:p14="http://schemas.microsoft.com/office/powerpoint/2010/main" val="1035187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A4FC0-A1CD-40E6-AC07-5D8F38A010F5}" type="slidenum">
              <a:rPr lang="en-US" smtClean="0"/>
              <a:t>25</a:t>
            </a:fld>
            <a:endParaRPr lang="en-US"/>
          </a:p>
        </p:txBody>
      </p:sp>
    </p:spTree>
    <p:extLst>
      <p:ext uri="{BB962C8B-B14F-4D97-AF65-F5344CB8AC3E}">
        <p14:creationId xmlns:p14="http://schemas.microsoft.com/office/powerpoint/2010/main" val="1566210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MAAs are regions that receive sensory</a:t>
            </a:r>
            <a:r>
              <a:rPr lang="en-US" baseline="0" dirty="0" smtClean="0"/>
              <a:t> input from multiple sensory modalities in order to make associations</a:t>
            </a:r>
          </a:p>
          <a:p>
            <a:r>
              <a:rPr lang="en-US" baseline="0" dirty="0" smtClean="0"/>
              <a:t>Posterior AA is where visual, auditory, and somatosensory association areas converge. Gives spatial awareness of our body</a:t>
            </a:r>
          </a:p>
          <a:p>
            <a:r>
              <a:rPr lang="en-US" baseline="0" dirty="0" smtClean="0"/>
              <a:t>Anterior AA receives input from Posterior AA, integrates it with past experiences from limbic AA, and decides what to do. Has a lot to do with how we think and behave. </a:t>
            </a:r>
          </a:p>
          <a:p>
            <a:r>
              <a:rPr lang="en-US" baseline="0" dirty="0" smtClean="0"/>
              <a:t>Limbic AA receives input and helps generate memories.</a:t>
            </a:r>
            <a:endParaRPr lang="en-US" dirty="0"/>
          </a:p>
        </p:txBody>
      </p:sp>
      <p:sp>
        <p:nvSpPr>
          <p:cNvPr id="4" name="Slide Number Placeholder 3"/>
          <p:cNvSpPr>
            <a:spLocks noGrp="1"/>
          </p:cNvSpPr>
          <p:nvPr>
            <p:ph type="sldNum" sz="quarter" idx="10"/>
          </p:nvPr>
        </p:nvSpPr>
        <p:spPr/>
        <p:txBody>
          <a:bodyPr/>
          <a:lstStyle/>
          <a:p>
            <a:fld id="{E54A4FC0-A1CD-40E6-AC07-5D8F38A010F5}" type="slidenum">
              <a:rPr lang="en-US" smtClean="0"/>
              <a:t>27</a:t>
            </a:fld>
            <a:endParaRPr lang="en-US"/>
          </a:p>
        </p:txBody>
      </p:sp>
    </p:spTree>
    <p:extLst>
      <p:ext uri="{BB962C8B-B14F-4D97-AF65-F5344CB8AC3E}">
        <p14:creationId xmlns:p14="http://schemas.microsoft.com/office/powerpoint/2010/main" val="590293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A4FC0-A1CD-40E6-AC07-5D8F38A010F5}" type="slidenum">
              <a:rPr lang="en-US" smtClean="0"/>
              <a:t>36</a:t>
            </a:fld>
            <a:endParaRPr lang="en-US"/>
          </a:p>
        </p:txBody>
      </p:sp>
    </p:spTree>
    <p:extLst>
      <p:ext uri="{BB962C8B-B14F-4D97-AF65-F5344CB8AC3E}">
        <p14:creationId xmlns:p14="http://schemas.microsoft.com/office/powerpoint/2010/main" val="318086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2CD34C48-0F37-4B2B-8263-ECE4254A92F4}" type="datetimeFigureOut">
              <a:rPr lang="en-US" smtClean="0"/>
              <a:t>3/2/17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3075847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2CD34C48-0F37-4B2B-8263-ECE4254A92F4}" type="datetimeFigureOut">
              <a:rPr lang="en-US" smtClean="0"/>
              <a:t>3/2/17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557267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2CD34C48-0F37-4B2B-8263-ECE4254A92F4}" type="datetimeFigureOut">
              <a:rPr lang="en-US" smtClean="0"/>
              <a:t>3/2/17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4198361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2CD34C48-0F37-4B2B-8263-ECE4254A92F4}" type="datetimeFigureOut">
              <a:rPr lang="en-US" smtClean="0"/>
              <a:t>3/2/17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3665125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2CD34C48-0F37-4B2B-8263-ECE4254A92F4}" type="datetimeFigureOut">
              <a:rPr lang="en-US" smtClean="0"/>
              <a:t>3/2/17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306259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2CD34C48-0F37-4B2B-8263-ECE4254A92F4}" type="datetimeFigureOut">
              <a:rPr lang="en-US" smtClean="0"/>
              <a:t>3/2/17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4007971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2CD34C48-0F37-4B2B-8263-ECE4254A92F4}" type="datetimeFigureOut">
              <a:rPr lang="en-US" smtClean="0"/>
              <a:t>3/2/17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1306103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2CD34C48-0F37-4B2B-8263-ECE4254A92F4}" type="datetimeFigureOut">
              <a:rPr lang="en-US" smtClean="0"/>
              <a:t>3/2/17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2836686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D34C48-0F37-4B2B-8263-ECE4254A92F4}" type="datetimeFigureOut">
              <a:rPr lang="en-US" smtClean="0"/>
              <a:t>3/2/17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375921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2CD34C48-0F37-4B2B-8263-ECE4254A92F4}" type="datetimeFigureOut">
              <a:rPr lang="en-US" smtClean="0"/>
              <a:t>3/2/17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93444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2CD34C48-0F37-4B2B-8263-ECE4254A92F4}" type="datetimeFigureOut">
              <a:rPr lang="en-US" smtClean="0"/>
              <a:t>3/2/17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A4C00-F06C-4B3A-BA80-BE2BCA3CD290}" type="slidenum">
              <a:rPr lang="en-US" smtClean="0"/>
              <a:t>‹#›</a:t>
            </a:fld>
            <a:endParaRPr lang="en-US"/>
          </a:p>
        </p:txBody>
      </p:sp>
    </p:spTree>
    <p:extLst>
      <p:ext uri="{BB962C8B-B14F-4D97-AF65-F5344CB8AC3E}">
        <p14:creationId xmlns:p14="http://schemas.microsoft.com/office/powerpoint/2010/main" val="44075173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D34C48-0F37-4B2B-8263-ECE4254A92F4}" type="datetimeFigureOut">
              <a:rPr lang="en-US" smtClean="0"/>
              <a:t>3/2/17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A4C00-F06C-4B3A-BA80-BE2BCA3CD290}" type="slidenum">
              <a:rPr lang="en-US" smtClean="0"/>
              <a:t>‹#›</a:t>
            </a:fld>
            <a:endParaRPr lang="en-US"/>
          </a:p>
        </p:txBody>
      </p:sp>
    </p:spTree>
    <p:extLst>
      <p:ext uri="{BB962C8B-B14F-4D97-AF65-F5344CB8AC3E}">
        <p14:creationId xmlns:p14="http://schemas.microsoft.com/office/powerpoint/2010/main" val="251299406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 Id="rId3" Type="http://schemas.openxmlformats.org/officeDocument/2006/relationships/image" Target="../media/image14.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7.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eg"/><Relationship Id="rId3" Type="http://schemas.openxmlformats.org/officeDocument/2006/relationships/image" Target="../media/image3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 Id="rId3"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905000"/>
            <a:ext cx="9143999" cy="2585323"/>
          </a:xfrm>
          <a:prstGeom prst="rect">
            <a:avLst/>
          </a:prstGeom>
          <a:noFill/>
        </p:spPr>
        <p:txBody>
          <a:bodyPr wrap="square" rtlCol="0">
            <a:spAutoFit/>
          </a:bodyPr>
          <a:lstStyle/>
          <a:p>
            <a:pPr algn="ctr"/>
            <a:r>
              <a:rPr lang="en-US" dirty="0" smtClean="0">
                <a:latin typeface="Arial"/>
                <a:cs typeface="Arial"/>
              </a:rPr>
              <a:t>The following are the slides presented at the midterm tutorial</a:t>
            </a:r>
          </a:p>
          <a:p>
            <a:pPr algn="ctr"/>
            <a:r>
              <a:rPr lang="en-US" dirty="0" smtClean="0">
                <a:latin typeface="Arial"/>
                <a:cs typeface="Arial"/>
              </a:rPr>
              <a:t>There are several sample MCQs at the end. The answers are included but added as animations. Run the slides in presentation mode if you do not want to see the answers</a:t>
            </a:r>
          </a:p>
          <a:p>
            <a:pPr algn="ctr"/>
            <a:endParaRPr lang="en-US" dirty="0" smtClean="0">
              <a:latin typeface="Arial"/>
              <a:cs typeface="Arial"/>
            </a:endParaRPr>
          </a:p>
          <a:p>
            <a:pPr algn="ctr"/>
            <a:r>
              <a:rPr lang="en-US" dirty="0" smtClean="0">
                <a:latin typeface="Arial"/>
                <a:cs typeface="Arial"/>
              </a:rPr>
              <a:t>In the event any content contradicts Dr. Carnegie’s lectures, please note that the midterm will reflect her material.</a:t>
            </a:r>
          </a:p>
          <a:p>
            <a:pPr algn="ctr"/>
            <a:endParaRPr lang="en-US" dirty="0" smtClean="0">
              <a:latin typeface="Arial"/>
              <a:cs typeface="Arial"/>
            </a:endParaRPr>
          </a:p>
          <a:p>
            <a:pPr algn="ctr"/>
            <a:r>
              <a:rPr lang="en-US" dirty="0" smtClean="0">
                <a:latin typeface="Arial"/>
                <a:cs typeface="Arial"/>
              </a:rPr>
              <a:t>Enjoy!</a:t>
            </a:r>
          </a:p>
          <a:p>
            <a:pPr algn="ctr"/>
            <a:r>
              <a:rPr lang="en-US" dirty="0" smtClean="0">
                <a:latin typeface="Arial"/>
                <a:cs typeface="Arial"/>
              </a:rPr>
              <a:t>David Cook (dcook082@uottawa.ca)</a:t>
            </a:r>
            <a:endParaRPr lang="en-US" dirty="0">
              <a:latin typeface="Arial"/>
              <a:cs typeface="Arial"/>
            </a:endParaRPr>
          </a:p>
        </p:txBody>
      </p:sp>
    </p:spTree>
    <p:extLst>
      <p:ext uri="{BB962C8B-B14F-4D97-AF65-F5344CB8AC3E}">
        <p14:creationId xmlns:p14="http://schemas.microsoft.com/office/powerpoint/2010/main" val="2570282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5118" y="1371600"/>
            <a:ext cx="3509682" cy="461665"/>
          </a:xfrm>
          <a:prstGeom prst="rect">
            <a:avLst/>
          </a:prstGeom>
          <a:noFill/>
        </p:spPr>
        <p:txBody>
          <a:bodyPr wrap="square" rtlCol="0">
            <a:spAutoFit/>
          </a:bodyPr>
          <a:lstStyle/>
          <a:p>
            <a:r>
              <a:rPr lang="en-US" sz="2400" b="1" u="sng" dirty="0" smtClean="0">
                <a:latin typeface="Arial" charset="0"/>
                <a:ea typeface="Arial" charset="0"/>
                <a:cs typeface="Arial" charset="0"/>
              </a:rPr>
              <a:t>Anatomy Act of 1832</a:t>
            </a:r>
            <a:endParaRPr lang="en-US" sz="2400" b="1" u="sng" dirty="0">
              <a:latin typeface="Arial" charset="0"/>
              <a:ea typeface="Arial" charset="0"/>
              <a:cs typeface="Arial" charset="0"/>
            </a:endParaRPr>
          </a:p>
        </p:txBody>
      </p:sp>
      <p:sp>
        <p:nvSpPr>
          <p:cNvPr id="6" name="TextBox 5"/>
          <p:cNvSpPr txBox="1"/>
          <p:nvPr/>
        </p:nvSpPr>
        <p:spPr>
          <a:xfrm>
            <a:off x="2590800" y="533400"/>
            <a:ext cx="4267200" cy="523220"/>
          </a:xfrm>
          <a:prstGeom prst="rect">
            <a:avLst/>
          </a:prstGeom>
          <a:noFill/>
        </p:spPr>
        <p:txBody>
          <a:bodyPr wrap="square" rtlCol="0">
            <a:spAutoFit/>
          </a:bodyPr>
          <a:lstStyle/>
          <a:p>
            <a:pPr algn="ctr"/>
            <a:r>
              <a:rPr lang="en-US" sz="2800" b="1" dirty="0" smtClean="0">
                <a:latin typeface="Arial" charset="0"/>
                <a:ea typeface="Arial" charset="0"/>
                <a:cs typeface="Arial" charset="0"/>
              </a:rPr>
              <a:t>1800s cont’d</a:t>
            </a:r>
          </a:p>
        </p:txBody>
      </p:sp>
      <p:sp>
        <p:nvSpPr>
          <p:cNvPr id="7" name="TextBox 6"/>
          <p:cNvSpPr txBox="1"/>
          <p:nvPr/>
        </p:nvSpPr>
        <p:spPr>
          <a:xfrm>
            <a:off x="2590800" y="5867400"/>
            <a:ext cx="4114800" cy="461665"/>
          </a:xfrm>
          <a:prstGeom prst="rect">
            <a:avLst/>
          </a:prstGeom>
          <a:noFill/>
        </p:spPr>
        <p:txBody>
          <a:bodyPr wrap="square" rtlCol="0">
            <a:spAutoFit/>
          </a:bodyPr>
          <a:lstStyle/>
          <a:p>
            <a:pPr algn="ctr"/>
            <a:r>
              <a:rPr lang="en-US" sz="2400" b="1" dirty="0" smtClean="0">
                <a:latin typeface="Arial" charset="0"/>
                <a:ea typeface="Arial" charset="0"/>
                <a:cs typeface="Arial" charset="0"/>
              </a:rPr>
              <a:t>Gray’s Anatomy</a:t>
            </a:r>
            <a:endParaRPr lang="en-US" sz="2400" b="1" dirty="0">
              <a:latin typeface="Arial" charset="0"/>
              <a:ea typeface="Arial" charset="0"/>
              <a:cs typeface="Arial"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2286000"/>
            <a:ext cx="3352800" cy="3352800"/>
          </a:xfrm>
          <a:prstGeom prst="rect">
            <a:avLst/>
          </a:prstGeom>
        </p:spPr>
      </p:pic>
    </p:spTree>
    <p:extLst>
      <p:ext uri="{BB962C8B-B14F-4D97-AF65-F5344CB8AC3E}">
        <p14:creationId xmlns:p14="http://schemas.microsoft.com/office/powerpoint/2010/main" val="217212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0800" y="5867400"/>
            <a:ext cx="4114800" cy="461665"/>
          </a:xfrm>
          <a:prstGeom prst="rect">
            <a:avLst/>
          </a:prstGeom>
          <a:noFill/>
        </p:spPr>
        <p:txBody>
          <a:bodyPr wrap="square" rtlCol="0">
            <a:spAutoFit/>
          </a:bodyPr>
          <a:lstStyle/>
          <a:p>
            <a:pPr algn="ctr"/>
            <a:r>
              <a:rPr lang="en-US" sz="2400" b="1" dirty="0" smtClean="0">
                <a:latin typeface="Arial" charset="0"/>
                <a:ea typeface="Arial" charset="0"/>
                <a:cs typeface="Arial" charset="0"/>
              </a:rPr>
              <a:t>Gray’s Anatomy</a:t>
            </a:r>
            <a:endParaRPr lang="en-US" sz="2400" b="1" dirty="0">
              <a:latin typeface="Arial" charset="0"/>
              <a:ea typeface="Arial" charset="0"/>
              <a:cs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066800"/>
            <a:ext cx="5373712" cy="4306701"/>
          </a:xfrm>
          <a:prstGeom prst="rect">
            <a:avLst/>
          </a:prstGeom>
        </p:spPr>
      </p:pic>
    </p:spTree>
    <p:extLst>
      <p:ext uri="{BB962C8B-B14F-4D97-AF65-F5344CB8AC3E}">
        <p14:creationId xmlns:p14="http://schemas.microsoft.com/office/powerpoint/2010/main" val="1306194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44588" y="304800"/>
            <a:ext cx="3581400" cy="584775"/>
          </a:xfrm>
          <a:prstGeom prst="rect">
            <a:avLst/>
          </a:prstGeom>
          <a:noFill/>
        </p:spPr>
        <p:txBody>
          <a:bodyPr wrap="square" rtlCol="0">
            <a:spAutoFit/>
          </a:bodyPr>
          <a:lstStyle/>
          <a:p>
            <a:pPr algn="ctr"/>
            <a:r>
              <a:rPr lang="en-US" sz="3200" b="1" dirty="0" smtClean="0">
                <a:latin typeface="Arial" charset="0"/>
                <a:ea typeface="Arial" charset="0"/>
                <a:cs typeface="Arial" charset="0"/>
              </a:rPr>
              <a:t>Modern</a:t>
            </a:r>
            <a:endParaRPr lang="en-US" sz="3200" b="1" dirty="0">
              <a:latin typeface="Arial" charset="0"/>
              <a:ea typeface="Arial" charset="0"/>
              <a:cs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295400"/>
            <a:ext cx="2151529" cy="2936838"/>
          </a:xfrm>
          <a:prstGeom prst="rect">
            <a:avLst/>
          </a:prstGeom>
        </p:spPr>
      </p:pic>
      <p:sp>
        <p:nvSpPr>
          <p:cNvPr id="4" name="TextBox 3"/>
          <p:cNvSpPr txBox="1"/>
          <p:nvPr/>
        </p:nvSpPr>
        <p:spPr>
          <a:xfrm>
            <a:off x="838200" y="4495800"/>
            <a:ext cx="2151529" cy="369332"/>
          </a:xfrm>
          <a:prstGeom prst="rect">
            <a:avLst/>
          </a:prstGeom>
          <a:noFill/>
        </p:spPr>
        <p:txBody>
          <a:bodyPr wrap="square" rtlCol="0">
            <a:spAutoFit/>
          </a:bodyPr>
          <a:lstStyle/>
          <a:p>
            <a:pPr algn="ctr"/>
            <a:r>
              <a:rPr lang="en-US" b="1" dirty="0" smtClean="0">
                <a:latin typeface="Arial" charset="0"/>
                <a:ea typeface="Arial" charset="0"/>
                <a:cs typeface="Arial" charset="0"/>
              </a:rPr>
              <a:t>Nuclear Imaging</a:t>
            </a:r>
            <a:endParaRPr lang="en-US" b="1" dirty="0">
              <a:latin typeface="Arial" charset="0"/>
              <a:ea typeface="Arial" charset="0"/>
              <a:cs typeface="Arial"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5288" y="2514600"/>
            <a:ext cx="3542458" cy="3016624"/>
          </a:xfrm>
          <a:prstGeom prst="rect">
            <a:avLst/>
          </a:prstGeom>
        </p:spPr>
      </p:pic>
      <p:sp>
        <p:nvSpPr>
          <p:cNvPr id="6" name="TextBox 5"/>
          <p:cNvSpPr txBox="1"/>
          <p:nvPr/>
        </p:nvSpPr>
        <p:spPr>
          <a:xfrm>
            <a:off x="5105400" y="5638800"/>
            <a:ext cx="2286000" cy="369332"/>
          </a:xfrm>
          <a:prstGeom prst="rect">
            <a:avLst/>
          </a:prstGeom>
          <a:noFill/>
        </p:spPr>
        <p:txBody>
          <a:bodyPr wrap="square" rtlCol="0">
            <a:spAutoFit/>
          </a:bodyPr>
          <a:lstStyle/>
          <a:p>
            <a:pPr algn="ctr"/>
            <a:r>
              <a:rPr lang="en-US" b="1" dirty="0" smtClean="0">
                <a:latin typeface="Arial" charset="0"/>
                <a:ea typeface="Arial" charset="0"/>
                <a:cs typeface="Arial" charset="0"/>
              </a:rPr>
              <a:t>X-ray technology</a:t>
            </a:r>
            <a:endParaRPr lang="en-US" b="1" dirty="0">
              <a:latin typeface="Arial" charset="0"/>
              <a:ea typeface="Arial" charset="0"/>
              <a:cs typeface="Arial" charset="0"/>
            </a:endParaRPr>
          </a:p>
        </p:txBody>
      </p:sp>
    </p:spTree>
    <p:extLst>
      <p:ext uri="{BB962C8B-B14F-4D97-AF65-F5344CB8AC3E}">
        <p14:creationId xmlns:p14="http://schemas.microsoft.com/office/powerpoint/2010/main" val="26259809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762000"/>
            <a:ext cx="3195638" cy="4386170"/>
          </a:xfrm>
          <a:prstGeom prst="rect">
            <a:avLst/>
          </a:prstGeom>
        </p:spPr>
      </p:pic>
      <p:sp>
        <p:nvSpPr>
          <p:cNvPr id="2" name="TextBox 1"/>
          <p:cNvSpPr txBox="1"/>
          <p:nvPr/>
        </p:nvSpPr>
        <p:spPr>
          <a:xfrm>
            <a:off x="3048000" y="5137140"/>
            <a:ext cx="2933816" cy="738664"/>
          </a:xfrm>
          <a:prstGeom prst="rect">
            <a:avLst/>
          </a:prstGeom>
          <a:noFill/>
        </p:spPr>
        <p:txBody>
          <a:bodyPr wrap="none" rtlCol="0">
            <a:spAutoFit/>
          </a:bodyPr>
          <a:lstStyle/>
          <a:p>
            <a:r>
              <a:rPr lang="en-US" sz="4200" b="1" dirty="0" smtClean="0">
                <a:latin typeface="Arial Narrow" charset="0"/>
                <a:ea typeface="Arial Narrow" charset="0"/>
                <a:cs typeface="Arial Narrow" charset="0"/>
              </a:rPr>
              <a:t>EXCITED?!?!</a:t>
            </a:r>
            <a:endParaRPr lang="en-US" sz="4200" b="1" dirty="0">
              <a:latin typeface="Arial Narrow" charset="0"/>
              <a:ea typeface="Arial Narrow" charset="0"/>
              <a:cs typeface="Arial Narrow" charset="0"/>
            </a:endParaRPr>
          </a:p>
        </p:txBody>
      </p:sp>
    </p:spTree>
    <p:extLst>
      <p:ext uri="{BB962C8B-B14F-4D97-AF65-F5344CB8AC3E}">
        <p14:creationId xmlns:p14="http://schemas.microsoft.com/office/powerpoint/2010/main" val="989101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838200" y="2514600"/>
            <a:ext cx="77724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How can I study for this?!?!?!</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13702655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03" y="1419225"/>
            <a:ext cx="7543800" cy="5305806"/>
          </a:xfrm>
          <a:prstGeom prst="rect">
            <a:avLst/>
          </a:prstGeom>
        </p:spPr>
      </p:pic>
      <p:sp>
        <p:nvSpPr>
          <p:cNvPr id="2" name="TextBox 1"/>
          <p:cNvSpPr txBox="1"/>
          <p:nvPr/>
        </p:nvSpPr>
        <p:spPr>
          <a:xfrm>
            <a:off x="3048000" y="76200"/>
            <a:ext cx="3355406" cy="738664"/>
          </a:xfrm>
          <a:prstGeom prst="rect">
            <a:avLst/>
          </a:prstGeom>
          <a:noFill/>
        </p:spPr>
        <p:txBody>
          <a:bodyPr wrap="none" rtlCol="0">
            <a:spAutoFit/>
          </a:bodyPr>
          <a:lstStyle/>
          <a:p>
            <a:r>
              <a:rPr lang="en-US" sz="4200" b="1" smtClean="0">
                <a:latin typeface="Arial" charset="0"/>
                <a:ea typeface="Arial" charset="0"/>
                <a:cs typeface="Arial" charset="0"/>
              </a:rPr>
              <a:t>Repetition!!!</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23314830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799" y="1828800"/>
            <a:ext cx="7620001" cy="2308324"/>
          </a:xfrm>
          <a:prstGeom prst="rect">
            <a:avLst/>
          </a:prstGeom>
          <a:noFill/>
        </p:spPr>
        <p:txBody>
          <a:bodyPr wrap="square" rtlCol="0">
            <a:spAutoFit/>
          </a:bodyPr>
          <a:lstStyle/>
          <a:p>
            <a:pPr marL="342900" indent="-342900">
              <a:lnSpc>
                <a:spcPct val="150000"/>
              </a:lnSpc>
              <a:buFont typeface="Arial" pitchFamily="34" charset="0"/>
              <a:buChar char="•"/>
            </a:pPr>
            <a:r>
              <a:rPr lang="en-US" sz="2400" b="1" dirty="0" smtClean="0">
                <a:latin typeface="Arial" charset="0"/>
                <a:ea typeface="Arial" charset="0"/>
                <a:cs typeface="Arial" charset="0"/>
              </a:rPr>
              <a:t>Always challenge your own knowledge</a:t>
            </a:r>
          </a:p>
          <a:p>
            <a:pPr marL="342900" indent="-342900">
              <a:lnSpc>
                <a:spcPct val="150000"/>
              </a:lnSpc>
              <a:buFont typeface="Arial" pitchFamily="34" charset="0"/>
              <a:buChar char="•"/>
            </a:pPr>
            <a:r>
              <a:rPr lang="en-US" sz="2400" b="1" dirty="0" smtClean="0">
                <a:latin typeface="Arial" charset="0"/>
                <a:ea typeface="Arial" charset="0"/>
                <a:cs typeface="Arial" charset="0"/>
              </a:rPr>
              <a:t>Ask yourself questions and try to solve them</a:t>
            </a:r>
          </a:p>
          <a:p>
            <a:pPr marL="342900" indent="-342900">
              <a:lnSpc>
                <a:spcPct val="150000"/>
              </a:lnSpc>
              <a:buFont typeface="Arial" pitchFamily="34" charset="0"/>
              <a:buChar char="•"/>
            </a:pPr>
            <a:r>
              <a:rPr lang="en-US" sz="2400" b="1" dirty="0" smtClean="0">
                <a:latin typeface="Arial" charset="0"/>
                <a:ea typeface="Arial" charset="0"/>
                <a:cs typeface="Arial" charset="0"/>
              </a:rPr>
              <a:t>Make connections and draw conclusions</a:t>
            </a:r>
          </a:p>
          <a:p>
            <a:pPr marL="342900" indent="-342900">
              <a:lnSpc>
                <a:spcPct val="150000"/>
              </a:lnSpc>
              <a:buFont typeface="Arial" pitchFamily="34" charset="0"/>
              <a:buChar char="•"/>
            </a:pPr>
            <a:r>
              <a:rPr lang="en-US" sz="2400" b="1" dirty="0" smtClean="0">
                <a:latin typeface="Arial" charset="0"/>
                <a:ea typeface="Arial" charset="0"/>
                <a:cs typeface="Arial" charset="0"/>
              </a:rPr>
              <a:t>Most importantly, think!</a:t>
            </a:r>
            <a:endParaRPr lang="en-US" sz="2400" b="1" dirty="0">
              <a:latin typeface="Arial" charset="0"/>
              <a:ea typeface="Arial" charset="0"/>
              <a:cs typeface="Arial"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5507" y="4351867"/>
            <a:ext cx="4953000" cy="2201333"/>
          </a:xfrm>
          <a:prstGeom prst="rect">
            <a:avLst/>
          </a:prstGeom>
        </p:spPr>
      </p:pic>
      <p:sp>
        <p:nvSpPr>
          <p:cNvPr id="6" name="TextBox 5"/>
          <p:cNvSpPr txBox="1"/>
          <p:nvPr/>
        </p:nvSpPr>
        <p:spPr>
          <a:xfrm>
            <a:off x="0" y="152400"/>
            <a:ext cx="91440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Think Critically!</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23309227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0" y="2667000"/>
            <a:ext cx="91440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Overview: Muscle Anatomy</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33976018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2600" y="304800"/>
            <a:ext cx="5638800" cy="1015663"/>
          </a:xfrm>
          <a:prstGeom prst="rect">
            <a:avLst/>
          </a:prstGeom>
          <a:noFill/>
        </p:spPr>
        <p:txBody>
          <a:bodyPr wrap="square" rtlCol="0">
            <a:spAutoFit/>
          </a:bodyPr>
          <a:lstStyle/>
          <a:p>
            <a:pPr algn="ctr"/>
            <a:r>
              <a:rPr lang="en-US" sz="3000" b="1" dirty="0" smtClean="0">
                <a:latin typeface="Arial" charset="0"/>
                <a:ea typeface="Arial" charset="0"/>
                <a:cs typeface="Arial" charset="0"/>
              </a:rPr>
              <a:t>Muscle Overview Part 1: </a:t>
            </a:r>
            <a:br>
              <a:rPr lang="en-US" sz="3000" b="1" dirty="0" smtClean="0">
                <a:latin typeface="Arial" charset="0"/>
                <a:ea typeface="Arial" charset="0"/>
                <a:cs typeface="Arial" charset="0"/>
              </a:rPr>
            </a:br>
            <a:r>
              <a:rPr lang="en-US" sz="3000" b="1" dirty="0" smtClean="0">
                <a:latin typeface="Arial" charset="0"/>
                <a:ea typeface="Arial" charset="0"/>
                <a:cs typeface="Arial" charset="0"/>
              </a:rPr>
              <a:t>Gross Anatomy and Function</a:t>
            </a:r>
            <a:endParaRPr lang="en-US" sz="3000" b="1" dirty="0">
              <a:latin typeface="Arial" charset="0"/>
              <a:ea typeface="Arial" charset="0"/>
              <a:cs typeface="Arial" charset="0"/>
            </a:endParaRPr>
          </a:p>
        </p:txBody>
      </p:sp>
      <p:sp>
        <p:nvSpPr>
          <p:cNvPr id="3" name="TextBox 2"/>
          <p:cNvSpPr txBox="1"/>
          <p:nvPr/>
        </p:nvSpPr>
        <p:spPr>
          <a:xfrm>
            <a:off x="381000" y="1668720"/>
            <a:ext cx="8001000" cy="2000548"/>
          </a:xfrm>
          <a:prstGeom prst="rect">
            <a:avLst/>
          </a:prstGeom>
          <a:noFill/>
        </p:spPr>
        <p:txBody>
          <a:bodyPr wrap="square" rtlCol="0">
            <a:spAutoFit/>
          </a:bodyPr>
          <a:lstStyle/>
          <a:p>
            <a:r>
              <a:rPr lang="en-US" sz="2400" b="1" dirty="0" smtClean="0">
                <a:latin typeface="Arial" charset="0"/>
                <a:ea typeface="Arial" charset="0"/>
                <a:cs typeface="Arial" charset="0"/>
              </a:rPr>
              <a:t>Be very comfortable with the different movements</a:t>
            </a:r>
            <a:endParaRPr lang="en-US" sz="2400" b="1" dirty="0">
              <a:latin typeface="Arial" charset="0"/>
              <a:ea typeface="Arial" charset="0"/>
              <a:cs typeface="Arial" charset="0"/>
            </a:endParaRPr>
          </a:p>
          <a:p>
            <a:pPr marL="1257300" lvl="2" indent="-342900">
              <a:buFont typeface="Arial" pitchFamily="34" charset="0"/>
              <a:buChar char="•"/>
            </a:pPr>
            <a:r>
              <a:rPr lang="en-US" sz="2000" dirty="0" smtClean="0">
                <a:latin typeface="Arial" charset="0"/>
                <a:ea typeface="Arial" charset="0"/>
                <a:cs typeface="Arial" charset="0"/>
              </a:rPr>
              <a:t>Flexion and extension</a:t>
            </a:r>
          </a:p>
          <a:p>
            <a:pPr marL="1257300" lvl="2" indent="-342900">
              <a:buFont typeface="Arial" pitchFamily="34" charset="0"/>
              <a:buChar char="•"/>
            </a:pPr>
            <a:r>
              <a:rPr lang="en-US" sz="2000" dirty="0" smtClean="0">
                <a:latin typeface="Arial" charset="0"/>
                <a:ea typeface="Arial" charset="0"/>
                <a:cs typeface="Arial" charset="0"/>
              </a:rPr>
              <a:t>Pronation and supination</a:t>
            </a:r>
          </a:p>
          <a:p>
            <a:pPr marL="1257300" lvl="2" indent="-342900">
              <a:buFont typeface="Arial" pitchFamily="34" charset="0"/>
              <a:buChar char="•"/>
            </a:pPr>
            <a:r>
              <a:rPr lang="en-US" sz="2000" dirty="0" smtClean="0">
                <a:latin typeface="Arial" charset="0"/>
                <a:ea typeface="Arial" charset="0"/>
                <a:cs typeface="Arial" charset="0"/>
              </a:rPr>
              <a:t>Inversion and eversion</a:t>
            </a:r>
          </a:p>
          <a:p>
            <a:pPr marL="1257300" lvl="2" indent="-342900">
              <a:buFont typeface="Arial" pitchFamily="34" charset="0"/>
              <a:buChar char="•"/>
            </a:pPr>
            <a:r>
              <a:rPr lang="en-US" sz="2000" dirty="0" smtClean="0">
                <a:latin typeface="Arial" charset="0"/>
                <a:ea typeface="Arial" charset="0"/>
                <a:cs typeface="Arial" charset="0"/>
              </a:rPr>
              <a:t>Adduction and abduction</a:t>
            </a:r>
          </a:p>
          <a:p>
            <a:pPr marL="1257300" lvl="2" indent="-342900">
              <a:buFont typeface="Arial" pitchFamily="34" charset="0"/>
              <a:buChar char="•"/>
            </a:pPr>
            <a:r>
              <a:rPr lang="en-US" sz="2000" dirty="0" smtClean="0">
                <a:latin typeface="Arial" charset="0"/>
                <a:ea typeface="Arial" charset="0"/>
                <a:cs typeface="Arial" charset="0"/>
              </a:rPr>
              <a:t>Dorsiflexion and plantar flexion</a:t>
            </a:r>
            <a:endParaRPr lang="en-US" sz="2000" dirty="0">
              <a:latin typeface="Arial" charset="0"/>
              <a:ea typeface="Arial" charset="0"/>
              <a:cs typeface="Arial" charset="0"/>
            </a:endParaRPr>
          </a:p>
        </p:txBody>
      </p:sp>
      <p:sp>
        <p:nvSpPr>
          <p:cNvPr id="4" name="TextBox 3"/>
          <p:cNvSpPr txBox="1"/>
          <p:nvPr/>
        </p:nvSpPr>
        <p:spPr>
          <a:xfrm>
            <a:off x="381000" y="4114800"/>
            <a:ext cx="7924800" cy="1754326"/>
          </a:xfrm>
          <a:prstGeom prst="rect">
            <a:avLst/>
          </a:prstGeom>
          <a:noFill/>
        </p:spPr>
        <p:txBody>
          <a:bodyPr wrap="square" rtlCol="0">
            <a:spAutoFit/>
          </a:bodyPr>
          <a:lstStyle/>
          <a:p>
            <a:r>
              <a:rPr lang="en-US" sz="2400" b="1" dirty="0" smtClean="0">
                <a:latin typeface="Arial" charset="0"/>
                <a:ea typeface="Arial" charset="0"/>
                <a:cs typeface="Arial" charset="0"/>
              </a:rPr>
              <a:t>Be very comfortable with muscle interactions</a:t>
            </a:r>
          </a:p>
          <a:p>
            <a:pPr marL="1657350" lvl="3" indent="-285750">
              <a:buFont typeface="Arial" pitchFamily="34" charset="0"/>
              <a:buChar char="•"/>
            </a:pPr>
            <a:r>
              <a:rPr lang="en-US" sz="2000" dirty="0" smtClean="0">
                <a:latin typeface="Arial" charset="0"/>
                <a:ea typeface="Arial" charset="0"/>
                <a:cs typeface="Arial" charset="0"/>
              </a:rPr>
              <a:t>Prime mover </a:t>
            </a:r>
          </a:p>
          <a:p>
            <a:pPr marL="1657350" lvl="3" indent="-285750">
              <a:buFont typeface="Arial" pitchFamily="34" charset="0"/>
              <a:buChar char="•"/>
            </a:pPr>
            <a:r>
              <a:rPr lang="en-US" sz="2000" dirty="0" smtClean="0">
                <a:latin typeface="Arial" charset="0"/>
                <a:ea typeface="Arial" charset="0"/>
                <a:cs typeface="Arial" charset="0"/>
              </a:rPr>
              <a:t>Antagonist</a:t>
            </a:r>
          </a:p>
          <a:p>
            <a:pPr marL="1657350" lvl="3" indent="-285750">
              <a:buFont typeface="Arial" pitchFamily="34" charset="0"/>
              <a:buChar char="•"/>
            </a:pPr>
            <a:r>
              <a:rPr lang="en-US" sz="2000" dirty="0" smtClean="0">
                <a:latin typeface="Arial" charset="0"/>
                <a:ea typeface="Arial" charset="0"/>
                <a:cs typeface="Arial" charset="0"/>
              </a:rPr>
              <a:t>Synergist</a:t>
            </a:r>
          </a:p>
          <a:p>
            <a:pPr marL="1657350" lvl="3" indent="-285750">
              <a:buFont typeface="Arial" pitchFamily="34" charset="0"/>
              <a:buChar char="•"/>
            </a:pPr>
            <a:r>
              <a:rPr lang="en-US" sz="2000" dirty="0" smtClean="0">
                <a:latin typeface="Arial" charset="0"/>
                <a:ea typeface="Arial" charset="0"/>
                <a:cs typeface="Arial" charset="0"/>
              </a:rPr>
              <a:t>Fixators</a:t>
            </a:r>
            <a:r>
              <a:rPr lang="en-US" sz="2400" dirty="0" smtClean="0">
                <a:latin typeface="Arial" charset="0"/>
                <a:ea typeface="Arial" charset="0"/>
                <a:cs typeface="Arial" charset="0"/>
              </a:rPr>
              <a:t> </a:t>
            </a:r>
            <a:endParaRPr lang="en-US" sz="2400" dirty="0">
              <a:latin typeface="Arial" charset="0"/>
              <a:ea typeface="Arial" charset="0"/>
              <a:cs typeface="Arial" charset="0"/>
            </a:endParaRPr>
          </a:p>
        </p:txBody>
      </p:sp>
    </p:spTree>
    <p:extLst>
      <p:ext uri="{BB962C8B-B14F-4D97-AF65-F5344CB8AC3E}">
        <p14:creationId xmlns:p14="http://schemas.microsoft.com/office/powerpoint/2010/main" val="2735542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304800"/>
            <a:ext cx="5562600" cy="1015663"/>
          </a:xfrm>
          <a:prstGeom prst="rect">
            <a:avLst/>
          </a:prstGeom>
          <a:noFill/>
        </p:spPr>
        <p:txBody>
          <a:bodyPr wrap="square" rtlCol="0">
            <a:spAutoFit/>
          </a:bodyPr>
          <a:lstStyle/>
          <a:p>
            <a:pPr algn="ctr"/>
            <a:r>
              <a:rPr lang="en-US" sz="3000" b="1" dirty="0" smtClean="0">
                <a:latin typeface="Arial" charset="0"/>
                <a:ea typeface="Arial" charset="0"/>
                <a:cs typeface="Arial" charset="0"/>
              </a:rPr>
              <a:t>Muscle Overview Part 1: </a:t>
            </a:r>
            <a:br>
              <a:rPr lang="en-US" sz="3000" b="1" dirty="0" smtClean="0">
                <a:latin typeface="Arial" charset="0"/>
                <a:ea typeface="Arial" charset="0"/>
                <a:cs typeface="Arial" charset="0"/>
              </a:rPr>
            </a:br>
            <a:r>
              <a:rPr lang="en-US" sz="3000" b="1" dirty="0" smtClean="0">
                <a:latin typeface="Arial" charset="0"/>
                <a:ea typeface="Arial" charset="0"/>
                <a:cs typeface="Arial" charset="0"/>
              </a:rPr>
              <a:t>Gross Anatomy and Function</a:t>
            </a:r>
            <a:endParaRPr lang="en-US" sz="3000" b="1" dirty="0">
              <a:latin typeface="Arial" charset="0"/>
              <a:ea typeface="Arial" charset="0"/>
              <a:cs typeface="Arial" charset="0"/>
            </a:endParaRPr>
          </a:p>
        </p:txBody>
      </p:sp>
      <p:sp>
        <p:nvSpPr>
          <p:cNvPr id="3" name="TextBox 2"/>
          <p:cNvSpPr txBox="1"/>
          <p:nvPr/>
        </p:nvSpPr>
        <p:spPr>
          <a:xfrm>
            <a:off x="23648" y="1600200"/>
            <a:ext cx="9144000" cy="461665"/>
          </a:xfrm>
          <a:prstGeom prst="rect">
            <a:avLst/>
          </a:prstGeom>
          <a:noFill/>
        </p:spPr>
        <p:txBody>
          <a:bodyPr wrap="square" rtlCol="0">
            <a:spAutoFit/>
          </a:bodyPr>
          <a:lstStyle/>
          <a:p>
            <a:r>
              <a:rPr lang="en-US" sz="2400" b="1" dirty="0" smtClean="0">
                <a:latin typeface="Arial" charset="0"/>
                <a:ea typeface="Arial" charset="0"/>
                <a:cs typeface="Arial" charset="0"/>
              </a:rPr>
              <a:t>Be fairly comfortable with </a:t>
            </a:r>
            <a:r>
              <a:rPr lang="en-US" sz="2400" b="1" smtClean="0">
                <a:latin typeface="Arial" charset="0"/>
                <a:ea typeface="Arial" charset="0"/>
                <a:cs typeface="Arial" charset="0"/>
              </a:rPr>
              <a:t>CT wrappings. </a:t>
            </a:r>
            <a:r>
              <a:rPr lang="en-US" sz="2400" dirty="0" smtClean="0">
                <a:latin typeface="Arial" charset="0"/>
                <a:ea typeface="Arial" charset="0"/>
                <a:cs typeface="Arial" charset="0"/>
              </a:rPr>
              <a:t>What are they??? </a:t>
            </a:r>
            <a:endParaRPr lang="en-US" sz="2400" dirty="0">
              <a:latin typeface="Arial" charset="0"/>
              <a:ea typeface="Arial" charset="0"/>
              <a:cs typeface="Arial"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875" t="15686" b="20785"/>
          <a:stretch/>
        </p:blipFill>
        <p:spPr>
          <a:xfrm>
            <a:off x="1963270" y="2399164"/>
            <a:ext cx="5006789" cy="3087236"/>
          </a:xfrm>
          <a:prstGeom prst="rect">
            <a:avLst/>
          </a:prstGeom>
        </p:spPr>
      </p:pic>
      <p:sp>
        <p:nvSpPr>
          <p:cNvPr id="6" name="TextBox 5"/>
          <p:cNvSpPr txBox="1"/>
          <p:nvPr/>
        </p:nvSpPr>
        <p:spPr>
          <a:xfrm>
            <a:off x="1219200" y="5629870"/>
            <a:ext cx="7010400" cy="923330"/>
          </a:xfrm>
          <a:prstGeom prst="rect">
            <a:avLst/>
          </a:prstGeom>
          <a:noFill/>
        </p:spPr>
        <p:txBody>
          <a:bodyPr wrap="square" rtlCol="0">
            <a:spAutoFit/>
          </a:bodyPr>
          <a:lstStyle/>
          <a:p>
            <a:r>
              <a:rPr lang="en-US" dirty="0" smtClean="0">
                <a:latin typeface="Arial" charset="0"/>
                <a:ea typeface="Arial" charset="0"/>
                <a:cs typeface="Arial" charset="0"/>
              </a:rPr>
              <a:t>Muscle Group &gt; Muscle           &gt; Fascicle         &gt; Muscle fiber</a:t>
            </a:r>
            <a:br>
              <a:rPr lang="en-US" dirty="0" smtClean="0">
                <a:latin typeface="Arial" charset="0"/>
                <a:ea typeface="Arial" charset="0"/>
                <a:cs typeface="Arial" charset="0"/>
              </a:rPr>
            </a:br>
            <a:endParaRPr lang="en-US" dirty="0" smtClean="0">
              <a:latin typeface="Arial" charset="0"/>
              <a:ea typeface="Arial" charset="0"/>
              <a:cs typeface="Arial" charset="0"/>
            </a:endParaRPr>
          </a:p>
          <a:p>
            <a:r>
              <a:rPr lang="en-US" dirty="0" smtClean="0">
                <a:latin typeface="Arial" charset="0"/>
                <a:ea typeface="Arial" charset="0"/>
                <a:cs typeface="Arial" charset="0"/>
              </a:rPr>
              <a:t>Deep fascia    &gt;  Epimysium    &gt; Perimysium   &gt; Endomysium</a:t>
            </a:r>
            <a:endParaRPr lang="en-US" dirty="0">
              <a:latin typeface="Arial" charset="0"/>
              <a:ea typeface="Arial" charset="0"/>
              <a:cs typeface="Arial" charset="0"/>
            </a:endParaRPr>
          </a:p>
        </p:txBody>
      </p:sp>
    </p:spTree>
    <p:extLst>
      <p:ext uri="{BB962C8B-B14F-4D97-AF65-F5344CB8AC3E}">
        <p14:creationId xmlns:p14="http://schemas.microsoft.com/office/powerpoint/2010/main" val="1469844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1676400"/>
            <a:ext cx="6248400" cy="1470025"/>
          </a:xfrm>
        </p:spPr>
        <p:txBody>
          <a:bodyPr>
            <a:noAutofit/>
          </a:bodyPr>
          <a:lstStyle/>
          <a:p>
            <a:r>
              <a:rPr lang="en-US" sz="17000" b="1" dirty="0" smtClean="0">
                <a:solidFill>
                  <a:schemeClr val="tx2">
                    <a:alpha val="33000"/>
                  </a:schemeClr>
                </a:solidFill>
                <a:latin typeface="Arial" charset="0"/>
                <a:ea typeface="Arial" charset="0"/>
                <a:cs typeface="Arial" charset="0"/>
              </a:rPr>
              <a:t>1106</a:t>
            </a:r>
            <a:endParaRPr lang="en-US" sz="17000" b="1" dirty="0">
              <a:solidFill>
                <a:schemeClr val="tx2">
                  <a:alpha val="33000"/>
                </a:schemeClr>
              </a:solidFill>
              <a:latin typeface="Arial" charset="0"/>
              <a:ea typeface="Arial" charset="0"/>
              <a:cs typeface="Arial" charset="0"/>
            </a:endParaRPr>
          </a:p>
        </p:txBody>
      </p:sp>
      <p:sp>
        <p:nvSpPr>
          <p:cNvPr id="3" name="Subtitle 2"/>
          <p:cNvSpPr>
            <a:spLocks noGrp="1"/>
          </p:cNvSpPr>
          <p:nvPr>
            <p:ph type="subTitle" idx="1"/>
          </p:nvPr>
        </p:nvSpPr>
        <p:spPr>
          <a:xfrm>
            <a:off x="1371600" y="3581400"/>
            <a:ext cx="6400800" cy="609600"/>
          </a:xfrm>
        </p:spPr>
        <p:txBody>
          <a:bodyPr/>
          <a:lstStyle/>
          <a:p>
            <a:r>
              <a:rPr lang="en-US" dirty="0" smtClean="0">
                <a:solidFill>
                  <a:schemeClr val="tx1"/>
                </a:solidFill>
                <a:latin typeface="Arial" charset="0"/>
                <a:ea typeface="Arial" charset="0"/>
                <a:cs typeface="Arial" charset="0"/>
              </a:rPr>
              <a:t>Muscle and Neuroanatomy</a:t>
            </a:r>
            <a:endParaRPr lang="en-US" dirty="0">
              <a:solidFill>
                <a:schemeClr val="tx1"/>
              </a:solidFill>
              <a:latin typeface="Arial" charset="0"/>
              <a:ea typeface="Arial" charset="0"/>
              <a:cs typeface="Arial" charset="0"/>
            </a:endParaRPr>
          </a:p>
        </p:txBody>
      </p:sp>
      <p:sp>
        <p:nvSpPr>
          <p:cNvPr id="5" name="Title 1"/>
          <p:cNvSpPr txBox="1">
            <a:spLocks/>
          </p:cNvSpPr>
          <p:nvPr/>
        </p:nvSpPr>
        <p:spPr>
          <a:xfrm>
            <a:off x="381000" y="1981200"/>
            <a:ext cx="40386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8200" b="1" dirty="0" smtClean="0">
                <a:latin typeface="Arial" charset="0"/>
                <a:ea typeface="Arial" charset="0"/>
                <a:cs typeface="Arial" charset="0"/>
              </a:rPr>
              <a:t>ANP</a:t>
            </a:r>
            <a:endParaRPr lang="en-US" sz="8200" b="1" dirty="0">
              <a:latin typeface="Arial" charset="0"/>
              <a:ea typeface="Arial" charset="0"/>
              <a:cs typeface="Arial" charset="0"/>
            </a:endParaRPr>
          </a:p>
        </p:txBody>
      </p:sp>
      <p:sp>
        <p:nvSpPr>
          <p:cNvPr id="6" name="Subtitle 2"/>
          <p:cNvSpPr txBox="1">
            <a:spLocks/>
          </p:cNvSpPr>
          <p:nvPr/>
        </p:nvSpPr>
        <p:spPr>
          <a:xfrm>
            <a:off x="0" y="6553200"/>
            <a:ext cx="9144000" cy="609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dirty="0" smtClean="0">
                <a:solidFill>
                  <a:schemeClr val="tx1"/>
                </a:solidFill>
                <a:latin typeface="Arial" charset="0"/>
                <a:ea typeface="Arial" charset="0"/>
                <a:cs typeface="Arial" charset="0"/>
              </a:rPr>
              <a:t>March 2</a:t>
            </a:r>
            <a:r>
              <a:rPr lang="en-US" sz="1600" baseline="30000" dirty="0" smtClean="0">
                <a:solidFill>
                  <a:schemeClr val="tx1"/>
                </a:solidFill>
                <a:latin typeface="Arial" charset="0"/>
                <a:ea typeface="Arial" charset="0"/>
                <a:cs typeface="Arial" charset="0"/>
              </a:rPr>
              <a:t>nd</a:t>
            </a:r>
            <a:r>
              <a:rPr lang="en-US" sz="1600" dirty="0" smtClean="0">
                <a:solidFill>
                  <a:schemeClr val="tx1"/>
                </a:solidFill>
                <a:latin typeface="Arial" charset="0"/>
                <a:ea typeface="Arial" charset="0"/>
                <a:cs typeface="Arial" charset="0"/>
              </a:rPr>
              <a:t>, 2017</a:t>
            </a:r>
            <a:endParaRPr lang="en-US" sz="160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5476619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304800"/>
            <a:ext cx="5029200" cy="1077218"/>
          </a:xfrm>
          <a:prstGeom prst="rect">
            <a:avLst/>
          </a:prstGeom>
          <a:noFill/>
        </p:spPr>
        <p:txBody>
          <a:bodyPr wrap="square" rtlCol="0">
            <a:spAutoFit/>
          </a:bodyPr>
          <a:lstStyle/>
          <a:p>
            <a:pPr algn="ctr"/>
            <a:r>
              <a:rPr lang="en-US" sz="3200" b="1" dirty="0" smtClean="0">
                <a:latin typeface="Arial" charset="0"/>
                <a:ea typeface="Arial" charset="0"/>
                <a:cs typeface="Arial" charset="0"/>
              </a:rPr>
              <a:t>Muscle Overview Part 2:</a:t>
            </a:r>
            <a:br>
              <a:rPr lang="en-US" sz="3200" b="1" dirty="0" smtClean="0">
                <a:latin typeface="Arial" charset="0"/>
                <a:ea typeface="Arial" charset="0"/>
                <a:cs typeface="Arial" charset="0"/>
              </a:rPr>
            </a:br>
            <a:r>
              <a:rPr lang="en-US" sz="3200" b="1" dirty="0" smtClean="0">
                <a:latin typeface="Arial" charset="0"/>
                <a:ea typeface="Arial" charset="0"/>
                <a:cs typeface="Arial" charset="0"/>
              </a:rPr>
              <a:t>The Dreaded Names</a:t>
            </a:r>
            <a:endParaRPr lang="en-US" sz="3200" b="1" dirty="0">
              <a:latin typeface="Arial" charset="0"/>
              <a:ea typeface="Arial" charset="0"/>
              <a:cs typeface="Arial"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7900" y="1577939"/>
            <a:ext cx="4495800" cy="5051461"/>
          </a:xfrm>
          <a:prstGeom prst="rect">
            <a:avLst/>
          </a:prstGeom>
        </p:spPr>
      </p:pic>
    </p:spTree>
    <p:extLst>
      <p:ext uri="{BB962C8B-B14F-4D97-AF65-F5344CB8AC3E}">
        <p14:creationId xmlns:p14="http://schemas.microsoft.com/office/powerpoint/2010/main" val="323355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457200"/>
            <a:ext cx="7162800" cy="1077218"/>
          </a:xfrm>
          <a:prstGeom prst="rect">
            <a:avLst/>
          </a:prstGeom>
        </p:spPr>
        <p:txBody>
          <a:bodyPr wrap="square">
            <a:spAutoFit/>
          </a:bodyPr>
          <a:lstStyle/>
          <a:p>
            <a:pPr algn="ctr"/>
            <a:r>
              <a:rPr lang="en-US" sz="3200" b="1" dirty="0">
                <a:latin typeface="Arial" charset="0"/>
                <a:ea typeface="Arial" charset="0"/>
                <a:cs typeface="Arial" charset="0"/>
              </a:rPr>
              <a:t>Muscle Overview Part </a:t>
            </a:r>
            <a:r>
              <a:rPr lang="en-US" sz="3200" b="1" dirty="0" smtClean="0">
                <a:latin typeface="Arial" charset="0"/>
                <a:ea typeface="Arial" charset="0"/>
                <a:cs typeface="Arial" charset="0"/>
              </a:rPr>
              <a:t>2: </a:t>
            </a:r>
            <a:r>
              <a:rPr lang="en-US" sz="3200" b="1" dirty="0">
                <a:latin typeface="Arial" charset="0"/>
                <a:ea typeface="Arial" charset="0"/>
                <a:cs typeface="Arial" charset="0"/>
              </a:rPr>
              <a:t/>
            </a:r>
            <a:br>
              <a:rPr lang="en-US" sz="3200" b="1" dirty="0">
                <a:latin typeface="Arial" charset="0"/>
                <a:ea typeface="Arial" charset="0"/>
                <a:cs typeface="Arial" charset="0"/>
              </a:rPr>
            </a:br>
            <a:r>
              <a:rPr lang="en-US" sz="3200" b="1" dirty="0" smtClean="0">
                <a:latin typeface="Arial" charset="0"/>
                <a:ea typeface="Arial" charset="0"/>
                <a:cs typeface="Arial" charset="0"/>
              </a:rPr>
              <a:t>The Dreaded Names</a:t>
            </a:r>
            <a:endParaRPr lang="en-US" sz="3200" b="1" dirty="0">
              <a:latin typeface="Arial" charset="0"/>
              <a:ea typeface="Arial" charset="0"/>
              <a:cs typeface="Arial" charset="0"/>
            </a:endParaRPr>
          </a:p>
        </p:txBody>
      </p:sp>
      <p:sp>
        <p:nvSpPr>
          <p:cNvPr id="3" name="TextBox 2"/>
          <p:cNvSpPr txBox="1"/>
          <p:nvPr/>
        </p:nvSpPr>
        <p:spPr>
          <a:xfrm>
            <a:off x="304800" y="2057400"/>
            <a:ext cx="8534400" cy="3816429"/>
          </a:xfrm>
          <a:prstGeom prst="rect">
            <a:avLst/>
          </a:prstGeom>
          <a:noFill/>
        </p:spPr>
        <p:txBody>
          <a:bodyPr wrap="square" rtlCol="0">
            <a:spAutoFit/>
          </a:bodyPr>
          <a:lstStyle/>
          <a:p>
            <a:pPr marL="342900" indent="-342900">
              <a:buFont typeface="Arial" pitchFamily="34" charset="0"/>
              <a:buChar char="•"/>
            </a:pPr>
            <a:r>
              <a:rPr lang="en-US" sz="2200" dirty="0" smtClean="0">
                <a:latin typeface="Arial" charset="0"/>
                <a:ea typeface="Arial" charset="0"/>
                <a:cs typeface="Arial" charset="0"/>
              </a:rPr>
              <a:t>Review them all as many times as possible</a:t>
            </a:r>
            <a:br>
              <a:rPr lang="en-US" sz="2200" dirty="0" smtClean="0">
                <a:latin typeface="Arial" charset="0"/>
                <a:ea typeface="Arial" charset="0"/>
                <a:cs typeface="Arial" charset="0"/>
              </a:rPr>
            </a:br>
            <a:endParaRPr lang="en-US" sz="2200" dirty="0" smtClean="0">
              <a:latin typeface="Arial" charset="0"/>
              <a:ea typeface="Arial" charset="0"/>
              <a:cs typeface="Arial" charset="0"/>
            </a:endParaRPr>
          </a:p>
          <a:p>
            <a:pPr marL="342900" indent="-342900">
              <a:buFont typeface="Arial" pitchFamily="34" charset="0"/>
              <a:buChar char="•"/>
            </a:pPr>
            <a:r>
              <a:rPr lang="en-US" sz="2200" dirty="0" smtClean="0">
                <a:latin typeface="Arial" charset="0"/>
                <a:ea typeface="Arial" charset="0"/>
                <a:cs typeface="Arial" charset="0"/>
              </a:rPr>
              <a:t>Remember that the name of a muscle may contain information about the function or attachments of the muscle</a:t>
            </a:r>
            <a:br>
              <a:rPr lang="en-US" sz="2200" dirty="0" smtClean="0">
                <a:latin typeface="Arial" charset="0"/>
                <a:ea typeface="Arial" charset="0"/>
                <a:cs typeface="Arial" charset="0"/>
              </a:rPr>
            </a:br>
            <a:endParaRPr lang="en-US" sz="2200" dirty="0" smtClean="0">
              <a:latin typeface="Arial" charset="0"/>
              <a:ea typeface="Arial" charset="0"/>
              <a:cs typeface="Arial" charset="0"/>
            </a:endParaRPr>
          </a:p>
          <a:p>
            <a:pPr marL="342900" indent="-342900">
              <a:buFont typeface="Arial" pitchFamily="34" charset="0"/>
              <a:buChar char="•"/>
            </a:pPr>
            <a:r>
              <a:rPr lang="en-US" sz="2200" dirty="0" smtClean="0">
                <a:latin typeface="Arial" charset="0"/>
                <a:ea typeface="Arial" charset="0"/>
                <a:cs typeface="Arial" charset="0"/>
              </a:rPr>
              <a:t>Don’t be afraid to feel your own muscles!</a:t>
            </a:r>
            <a:br>
              <a:rPr lang="en-US" sz="2200" dirty="0" smtClean="0">
                <a:latin typeface="Arial" charset="0"/>
                <a:ea typeface="Arial" charset="0"/>
                <a:cs typeface="Arial" charset="0"/>
              </a:rPr>
            </a:br>
            <a:endParaRPr lang="en-US" sz="2200" dirty="0" smtClean="0">
              <a:latin typeface="Arial" charset="0"/>
              <a:ea typeface="Arial" charset="0"/>
              <a:cs typeface="Arial" charset="0"/>
            </a:endParaRPr>
          </a:p>
          <a:p>
            <a:pPr marL="342900" indent="-342900">
              <a:buFont typeface="Arial" pitchFamily="34" charset="0"/>
              <a:buChar char="•"/>
            </a:pPr>
            <a:r>
              <a:rPr lang="en-US" sz="2200" dirty="0" smtClean="0">
                <a:latin typeface="Arial" charset="0"/>
                <a:ea typeface="Arial" charset="0"/>
                <a:cs typeface="Arial" charset="0"/>
              </a:rPr>
              <a:t>Make a list, categorizing each muscle according to location</a:t>
            </a:r>
            <a:br>
              <a:rPr lang="en-US" sz="2200" dirty="0" smtClean="0">
                <a:latin typeface="Arial" charset="0"/>
                <a:ea typeface="Arial" charset="0"/>
                <a:cs typeface="Arial" charset="0"/>
              </a:rPr>
            </a:br>
            <a:endParaRPr lang="en-US" sz="2200" dirty="0" smtClean="0">
              <a:latin typeface="Arial" charset="0"/>
              <a:ea typeface="Arial" charset="0"/>
              <a:cs typeface="Arial" charset="0"/>
            </a:endParaRPr>
          </a:p>
          <a:p>
            <a:pPr marL="342900" indent="-342900">
              <a:buFont typeface="Arial" pitchFamily="34" charset="0"/>
              <a:buChar char="•"/>
            </a:pPr>
            <a:r>
              <a:rPr lang="en-US" sz="2200" dirty="0" smtClean="0">
                <a:latin typeface="Arial" charset="0"/>
                <a:ea typeface="Arial" charset="0"/>
                <a:cs typeface="Arial" charset="0"/>
              </a:rPr>
              <a:t>If you MUST prioritize, focus on the major muscles of each location and their functions</a:t>
            </a:r>
            <a:endParaRPr lang="en-US" sz="2200" dirty="0">
              <a:latin typeface="Arial" charset="0"/>
              <a:ea typeface="Arial" charset="0"/>
              <a:cs typeface="Arial" charset="0"/>
            </a:endParaRPr>
          </a:p>
        </p:txBody>
      </p:sp>
    </p:spTree>
    <p:extLst>
      <p:ext uri="{BB962C8B-B14F-4D97-AF65-F5344CB8AC3E}">
        <p14:creationId xmlns:p14="http://schemas.microsoft.com/office/powerpoint/2010/main" val="40807689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0" y="2667000"/>
            <a:ext cx="91440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Overview: Neuroanatomy</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22188715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3" name="TextBox 2"/>
          <p:cNvSpPr txBox="1"/>
          <p:nvPr/>
        </p:nvSpPr>
        <p:spPr>
          <a:xfrm>
            <a:off x="2895600" y="1143000"/>
            <a:ext cx="3276600" cy="461665"/>
          </a:xfrm>
          <a:prstGeom prst="rect">
            <a:avLst/>
          </a:prstGeom>
          <a:noFill/>
        </p:spPr>
        <p:txBody>
          <a:bodyPr wrap="square" rtlCol="0">
            <a:spAutoFit/>
          </a:bodyPr>
          <a:lstStyle/>
          <a:p>
            <a:pPr algn="ctr"/>
            <a:r>
              <a:rPr lang="en-US" sz="2400" b="1" dirty="0" smtClean="0">
                <a:latin typeface="Arial" charset="0"/>
                <a:ea typeface="Arial" charset="0"/>
                <a:cs typeface="Arial" charset="0"/>
              </a:rPr>
              <a:t>Nervous System</a:t>
            </a:r>
            <a:endParaRPr lang="en-US" sz="2400" b="1" dirty="0">
              <a:latin typeface="Arial" charset="0"/>
              <a:ea typeface="Arial" charset="0"/>
              <a:cs typeface="Arial" charset="0"/>
            </a:endParaRPr>
          </a:p>
        </p:txBody>
      </p:sp>
      <p:sp>
        <p:nvSpPr>
          <p:cNvPr id="27" name="Rectangle 26"/>
          <p:cNvSpPr/>
          <p:nvPr/>
        </p:nvSpPr>
        <p:spPr>
          <a:xfrm>
            <a:off x="4495800" y="1600200"/>
            <a:ext cx="76200" cy="533400"/>
          </a:xfrm>
          <a:prstGeom prst="rect">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Bent-Up Arrow 28"/>
          <p:cNvSpPr/>
          <p:nvPr/>
        </p:nvSpPr>
        <p:spPr>
          <a:xfrm rot="10800000">
            <a:off x="1600200" y="2133600"/>
            <a:ext cx="29718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Bent-Up Arrow 34"/>
          <p:cNvSpPr/>
          <p:nvPr/>
        </p:nvSpPr>
        <p:spPr>
          <a:xfrm rot="10800000" flipH="1">
            <a:off x="4495800" y="2133600"/>
            <a:ext cx="29718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228599" y="2438400"/>
            <a:ext cx="2895601" cy="923330"/>
          </a:xfrm>
          <a:prstGeom prst="rect">
            <a:avLst/>
          </a:prstGeom>
          <a:noFill/>
        </p:spPr>
        <p:txBody>
          <a:bodyPr wrap="square" rtlCol="0">
            <a:spAutoFit/>
          </a:bodyPr>
          <a:lstStyle/>
          <a:p>
            <a:pPr algn="ctr"/>
            <a:r>
              <a:rPr lang="en-US" b="1" dirty="0" smtClean="0">
                <a:latin typeface="Arial" charset="0"/>
                <a:ea typeface="Arial" charset="0"/>
                <a:cs typeface="Arial" charset="0"/>
              </a:rPr>
              <a:t>Central Nervous System</a:t>
            </a:r>
            <a:endParaRPr lang="en-US" b="1" dirty="0">
              <a:latin typeface="Arial" charset="0"/>
              <a:ea typeface="Arial" charset="0"/>
              <a:cs typeface="Arial" charset="0"/>
            </a:endParaRPr>
          </a:p>
          <a:p>
            <a:r>
              <a:rPr lang="en-US" b="1" dirty="0" smtClean="0">
                <a:latin typeface="Arial" charset="0"/>
                <a:ea typeface="Arial" charset="0"/>
                <a:cs typeface="Arial" charset="0"/>
              </a:rPr>
              <a:t>-Brain</a:t>
            </a:r>
            <a:br>
              <a:rPr lang="en-US" b="1" dirty="0" smtClean="0">
                <a:latin typeface="Arial" charset="0"/>
                <a:ea typeface="Arial" charset="0"/>
                <a:cs typeface="Arial" charset="0"/>
              </a:rPr>
            </a:br>
            <a:r>
              <a:rPr lang="en-US" b="1" dirty="0" smtClean="0">
                <a:latin typeface="Arial" charset="0"/>
                <a:ea typeface="Arial" charset="0"/>
                <a:cs typeface="Arial" charset="0"/>
              </a:rPr>
              <a:t>-Spinal Cord</a:t>
            </a:r>
            <a:endParaRPr lang="en-US" b="1" dirty="0">
              <a:latin typeface="Arial" charset="0"/>
              <a:ea typeface="Arial" charset="0"/>
              <a:cs typeface="Arial" charset="0"/>
            </a:endParaRPr>
          </a:p>
        </p:txBody>
      </p:sp>
      <p:sp>
        <p:nvSpPr>
          <p:cNvPr id="37" name="TextBox 36"/>
          <p:cNvSpPr txBox="1"/>
          <p:nvPr/>
        </p:nvSpPr>
        <p:spPr>
          <a:xfrm>
            <a:off x="5791200" y="2438400"/>
            <a:ext cx="3276600" cy="369332"/>
          </a:xfrm>
          <a:prstGeom prst="rect">
            <a:avLst/>
          </a:prstGeom>
          <a:noFill/>
        </p:spPr>
        <p:txBody>
          <a:bodyPr wrap="square" rtlCol="0">
            <a:spAutoFit/>
          </a:bodyPr>
          <a:lstStyle/>
          <a:p>
            <a:pPr algn="ctr"/>
            <a:r>
              <a:rPr lang="en-US" b="1" dirty="0" smtClean="0">
                <a:latin typeface="Arial" charset="0"/>
                <a:ea typeface="Arial" charset="0"/>
                <a:cs typeface="Arial" charset="0"/>
              </a:rPr>
              <a:t>Peripheral Nervous System</a:t>
            </a:r>
            <a:endParaRPr lang="en-US" b="1" dirty="0">
              <a:latin typeface="Arial" charset="0"/>
              <a:ea typeface="Arial" charset="0"/>
              <a:cs typeface="Arial" charset="0"/>
            </a:endParaRPr>
          </a:p>
        </p:txBody>
      </p:sp>
      <p:sp>
        <p:nvSpPr>
          <p:cNvPr id="38" name="Rectangle 37"/>
          <p:cNvSpPr/>
          <p:nvPr/>
        </p:nvSpPr>
        <p:spPr>
          <a:xfrm>
            <a:off x="7391400" y="2819400"/>
            <a:ext cx="76200" cy="533400"/>
          </a:xfrm>
          <a:prstGeom prst="rect">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Bent-Up Arrow 38"/>
          <p:cNvSpPr/>
          <p:nvPr/>
        </p:nvSpPr>
        <p:spPr>
          <a:xfrm rot="10800000">
            <a:off x="3886200" y="3352800"/>
            <a:ext cx="35814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Bent-Up Arrow 39"/>
          <p:cNvSpPr/>
          <p:nvPr/>
        </p:nvSpPr>
        <p:spPr>
          <a:xfrm rot="10800000" flipH="1">
            <a:off x="7391400" y="3352800"/>
            <a:ext cx="7620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2133600" y="3657600"/>
            <a:ext cx="3581400" cy="369332"/>
          </a:xfrm>
          <a:prstGeom prst="rect">
            <a:avLst/>
          </a:prstGeom>
          <a:noFill/>
        </p:spPr>
        <p:txBody>
          <a:bodyPr wrap="square" rtlCol="0">
            <a:spAutoFit/>
          </a:bodyPr>
          <a:lstStyle/>
          <a:p>
            <a:pPr algn="ctr"/>
            <a:r>
              <a:rPr lang="en-US" b="1" dirty="0" smtClean="0">
                <a:latin typeface="Arial" charset="0"/>
                <a:ea typeface="Arial" charset="0"/>
                <a:cs typeface="Arial" charset="0"/>
              </a:rPr>
              <a:t> Motor Division</a:t>
            </a:r>
            <a:endParaRPr lang="en-US" b="1" dirty="0">
              <a:latin typeface="Arial" charset="0"/>
              <a:ea typeface="Arial" charset="0"/>
              <a:cs typeface="Arial" charset="0"/>
            </a:endParaRPr>
          </a:p>
        </p:txBody>
      </p:sp>
      <p:sp>
        <p:nvSpPr>
          <p:cNvPr id="42" name="TextBox 41"/>
          <p:cNvSpPr txBox="1"/>
          <p:nvPr/>
        </p:nvSpPr>
        <p:spPr>
          <a:xfrm>
            <a:off x="6858000" y="3657601"/>
            <a:ext cx="2438400" cy="615553"/>
          </a:xfrm>
          <a:prstGeom prst="rect">
            <a:avLst/>
          </a:prstGeom>
          <a:noFill/>
        </p:spPr>
        <p:txBody>
          <a:bodyPr wrap="square" rtlCol="0">
            <a:spAutoFit/>
          </a:bodyPr>
          <a:lstStyle/>
          <a:p>
            <a:pPr algn="ctr"/>
            <a:r>
              <a:rPr lang="en-US" b="1" dirty="0" smtClean="0">
                <a:latin typeface="Arial" charset="0"/>
                <a:ea typeface="Arial" charset="0"/>
                <a:cs typeface="Arial" charset="0"/>
              </a:rPr>
              <a:t>Sensory Division</a:t>
            </a:r>
            <a:br>
              <a:rPr lang="en-US" b="1" dirty="0" smtClean="0">
                <a:latin typeface="Arial" charset="0"/>
                <a:ea typeface="Arial" charset="0"/>
                <a:cs typeface="Arial" charset="0"/>
              </a:rPr>
            </a:br>
            <a:r>
              <a:rPr lang="en-US" sz="1600" b="1" dirty="0" smtClean="0">
                <a:latin typeface="Arial" charset="0"/>
                <a:ea typeface="Arial" charset="0"/>
                <a:cs typeface="Arial" charset="0"/>
              </a:rPr>
              <a:t>-Somatic and visceral</a:t>
            </a:r>
            <a:endParaRPr lang="en-US" b="1" dirty="0">
              <a:latin typeface="Arial" charset="0"/>
              <a:ea typeface="Arial" charset="0"/>
              <a:cs typeface="Arial" charset="0"/>
            </a:endParaRPr>
          </a:p>
        </p:txBody>
      </p:sp>
      <p:sp>
        <p:nvSpPr>
          <p:cNvPr id="45" name="Rectangle 44"/>
          <p:cNvSpPr/>
          <p:nvPr/>
        </p:nvSpPr>
        <p:spPr>
          <a:xfrm>
            <a:off x="3886201" y="4038599"/>
            <a:ext cx="76200" cy="533400"/>
          </a:xfrm>
          <a:prstGeom prst="rect">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Bent-Up Arrow 45"/>
          <p:cNvSpPr/>
          <p:nvPr/>
        </p:nvSpPr>
        <p:spPr>
          <a:xfrm rot="10800000">
            <a:off x="990600" y="4571999"/>
            <a:ext cx="29718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Bent-Up Arrow 46"/>
          <p:cNvSpPr/>
          <p:nvPr/>
        </p:nvSpPr>
        <p:spPr>
          <a:xfrm rot="10800000" flipH="1">
            <a:off x="3886200" y="4571999"/>
            <a:ext cx="17526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extBox 47"/>
          <p:cNvSpPr txBox="1"/>
          <p:nvPr/>
        </p:nvSpPr>
        <p:spPr>
          <a:xfrm>
            <a:off x="3962400" y="4876800"/>
            <a:ext cx="3276600" cy="369332"/>
          </a:xfrm>
          <a:prstGeom prst="rect">
            <a:avLst/>
          </a:prstGeom>
          <a:noFill/>
        </p:spPr>
        <p:txBody>
          <a:bodyPr wrap="square" rtlCol="0">
            <a:spAutoFit/>
          </a:bodyPr>
          <a:lstStyle/>
          <a:p>
            <a:pPr algn="ctr"/>
            <a:r>
              <a:rPr lang="en-US" b="1" dirty="0" smtClean="0">
                <a:latin typeface="Arial" charset="0"/>
                <a:ea typeface="Arial" charset="0"/>
                <a:cs typeface="Arial" charset="0"/>
              </a:rPr>
              <a:t>Autonomic Nervous System</a:t>
            </a:r>
            <a:endParaRPr lang="en-US" b="1" dirty="0">
              <a:latin typeface="Arial" charset="0"/>
              <a:ea typeface="Arial" charset="0"/>
              <a:cs typeface="Arial" charset="0"/>
            </a:endParaRPr>
          </a:p>
        </p:txBody>
      </p:sp>
      <p:sp>
        <p:nvSpPr>
          <p:cNvPr id="49" name="TextBox 48"/>
          <p:cNvSpPr txBox="1"/>
          <p:nvPr/>
        </p:nvSpPr>
        <p:spPr>
          <a:xfrm>
            <a:off x="152400" y="4876800"/>
            <a:ext cx="1851257" cy="369332"/>
          </a:xfrm>
          <a:prstGeom prst="rect">
            <a:avLst/>
          </a:prstGeom>
          <a:noFill/>
        </p:spPr>
        <p:txBody>
          <a:bodyPr wrap="square" rtlCol="0">
            <a:spAutoFit/>
          </a:bodyPr>
          <a:lstStyle/>
          <a:p>
            <a:r>
              <a:rPr lang="en-US" b="1" dirty="0" smtClean="0">
                <a:latin typeface="Arial" charset="0"/>
                <a:ea typeface="Arial" charset="0"/>
                <a:cs typeface="Arial" charset="0"/>
              </a:rPr>
              <a:t>Somatic Motor</a:t>
            </a:r>
            <a:endParaRPr lang="en-US" b="1" dirty="0">
              <a:latin typeface="Arial" charset="0"/>
              <a:ea typeface="Arial" charset="0"/>
              <a:cs typeface="Arial" charset="0"/>
            </a:endParaRPr>
          </a:p>
        </p:txBody>
      </p:sp>
      <p:sp>
        <p:nvSpPr>
          <p:cNvPr id="50" name="Rectangle 49"/>
          <p:cNvSpPr/>
          <p:nvPr/>
        </p:nvSpPr>
        <p:spPr>
          <a:xfrm>
            <a:off x="5562600" y="5257800"/>
            <a:ext cx="76200" cy="533400"/>
          </a:xfrm>
          <a:prstGeom prst="rect">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Bent-Up Arrow 50"/>
          <p:cNvSpPr/>
          <p:nvPr/>
        </p:nvSpPr>
        <p:spPr>
          <a:xfrm rot="10800000">
            <a:off x="2667000" y="5791200"/>
            <a:ext cx="29718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Bent-Up Arrow 51"/>
          <p:cNvSpPr/>
          <p:nvPr/>
        </p:nvSpPr>
        <p:spPr>
          <a:xfrm rot="10800000" flipH="1">
            <a:off x="5562600" y="5791200"/>
            <a:ext cx="1752600" cy="304800"/>
          </a:xfrm>
          <a:prstGeom prst="bentUp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extBox 52"/>
          <p:cNvSpPr txBox="1"/>
          <p:nvPr/>
        </p:nvSpPr>
        <p:spPr>
          <a:xfrm>
            <a:off x="1066800" y="6096000"/>
            <a:ext cx="3352800" cy="584775"/>
          </a:xfrm>
          <a:prstGeom prst="rect">
            <a:avLst/>
          </a:prstGeom>
          <a:noFill/>
        </p:spPr>
        <p:txBody>
          <a:bodyPr wrap="square" rtlCol="0">
            <a:spAutoFit/>
          </a:bodyPr>
          <a:lstStyle/>
          <a:p>
            <a:pPr algn="ctr"/>
            <a:r>
              <a:rPr lang="en-US" sz="1600" b="1" dirty="0" smtClean="0">
                <a:latin typeface="Arial" charset="0"/>
                <a:ea typeface="Arial" charset="0"/>
                <a:cs typeface="Arial" charset="0"/>
              </a:rPr>
              <a:t>Sympathetic </a:t>
            </a:r>
            <a:br>
              <a:rPr lang="en-US" sz="1600" b="1" dirty="0" smtClean="0">
                <a:latin typeface="Arial" charset="0"/>
                <a:ea typeface="Arial" charset="0"/>
                <a:cs typeface="Arial" charset="0"/>
              </a:rPr>
            </a:br>
            <a:r>
              <a:rPr lang="en-US" sz="1600" b="1" dirty="0" smtClean="0">
                <a:latin typeface="Arial" charset="0"/>
                <a:ea typeface="Arial" charset="0"/>
                <a:cs typeface="Arial" charset="0"/>
              </a:rPr>
              <a:t>-Fight or flight response</a:t>
            </a:r>
            <a:endParaRPr lang="en-US" sz="1600" b="1" dirty="0">
              <a:latin typeface="Arial" charset="0"/>
              <a:ea typeface="Arial" charset="0"/>
              <a:cs typeface="Arial" charset="0"/>
            </a:endParaRPr>
          </a:p>
        </p:txBody>
      </p:sp>
      <p:sp>
        <p:nvSpPr>
          <p:cNvPr id="54" name="TextBox 53"/>
          <p:cNvSpPr txBox="1"/>
          <p:nvPr/>
        </p:nvSpPr>
        <p:spPr>
          <a:xfrm>
            <a:off x="5867400" y="6048513"/>
            <a:ext cx="2743200" cy="584775"/>
          </a:xfrm>
          <a:prstGeom prst="rect">
            <a:avLst/>
          </a:prstGeom>
          <a:noFill/>
        </p:spPr>
        <p:txBody>
          <a:bodyPr wrap="square" rtlCol="0">
            <a:spAutoFit/>
          </a:bodyPr>
          <a:lstStyle/>
          <a:p>
            <a:pPr algn="ctr"/>
            <a:r>
              <a:rPr lang="en-US" sz="1600" b="1" dirty="0" smtClean="0">
                <a:latin typeface="Arial" charset="0"/>
                <a:ea typeface="Arial" charset="0"/>
                <a:cs typeface="Arial" charset="0"/>
              </a:rPr>
              <a:t>Parasympathetic </a:t>
            </a:r>
            <a:br>
              <a:rPr lang="en-US" sz="1600" b="1" dirty="0" smtClean="0">
                <a:latin typeface="Arial" charset="0"/>
                <a:ea typeface="Arial" charset="0"/>
                <a:cs typeface="Arial" charset="0"/>
              </a:rPr>
            </a:br>
            <a:r>
              <a:rPr lang="en-US" sz="1600" b="1" dirty="0" smtClean="0">
                <a:latin typeface="Arial" charset="0"/>
                <a:ea typeface="Arial" charset="0"/>
                <a:cs typeface="Arial" charset="0"/>
              </a:rPr>
              <a:t>-Rest and digestion</a:t>
            </a:r>
            <a:endParaRPr lang="en-US" sz="1600" b="1" dirty="0">
              <a:latin typeface="Arial" charset="0"/>
              <a:ea typeface="Arial" charset="0"/>
              <a:cs typeface="Arial" charset="0"/>
            </a:endParaRPr>
          </a:p>
        </p:txBody>
      </p:sp>
    </p:spTree>
    <p:extLst>
      <p:ext uri="{BB962C8B-B14F-4D97-AF65-F5344CB8AC3E}">
        <p14:creationId xmlns:p14="http://schemas.microsoft.com/office/powerpoint/2010/main" val="3835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39" grpId="0" animBg="1"/>
      <p:bldP spid="40" grpId="0" animBg="1"/>
      <p:bldP spid="41" grpId="0"/>
      <p:bldP spid="42" grpId="0"/>
      <p:bldP spid="45" grpId="0" animBg="1"/>
      <p:bldP spid="46" grpId="0" animBg="1"/>
      <p:bldP spid="47" grpId="0" animBg="1"/>
      <p:bldP spid="48" grpId="0"/>
      <p:bldP spid="49" grpId="0"/>
      <p:bldP spid="50" grpId="0" animBg="1"/>
      <p:bldP spid="51" grpId="0" animBg="1"/>
      <p:bldP spid="52" grpId="0" animBg="1"/>
      <p:bldP spid="53"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295400"/>
            <a:ext cx="7620000" cy="461665"/>
          </a:xfrm>
          <a:prstGeom prst="rect">
            <a:avLst/>
          </a:prstGeom>
          <a:noFill/>
        </p:spPr>
        <p:txBody>
          <a:bodyPr wrap="square" rtlCol="0">
            <a:spAutoFit/>
          </a:bodyPr>
          <a:lstStyle/>
          <a:p>
            <a:r>
              <a:rPr lang="en-US" sz="2400" b="1" dirty="0" smtClean="0">
                <a:latin typeface="Arial" charset="0"/>
                <a:ea typeface="Arial" charset="0"/>
                <a:cs typeface="Arial" charset="0"/>
              </a:rPr>
              <a:t>Supporting Cells of the Nervous System (6 types):</a:t>
            </a:r>
            <a:endParaRPr lang="en-US" sz="2400" b="1" dirty="0">
              <a:latin typeface="Arial" charset="0"/>
              <a:ea typeface="Arial" charset="0"/>
              <a:cs typeface="Arial" charset="0"/>
            </a:endParaRPr>
          </a:p>
        </p:txBody>
      </p:sp>
      <p:sp>
        <p:nvSpPr>
          <p:cNvPr id="4" name="TextBox 3"/>
          <p:cNvSpPr txBox="1"/>
          <p:nvPr/>
        </p:nvSpPr>
        <p:spPr>
          <a:xfrm>
            <a:off x="609600" y="2057400"/>
            <a:ext cx="6172200" cy="400110"/>
          </a:xfrm>
          <a:prstGeom prst="rect">
            <a:avLst/>
          </a:prstGeom>
          <a:noFill/>
        </p:spPr>
        <p:txBody>
          <a:bodyPr wrap="square" rtlCol="0">
            <a:spAutoFit/>
          </a:bodyPr>
          <a:lstStyle/>
          <a:p>
            <a:r>
              <a:rPr lang="en-US" sz="2000" b="1" dirty="0" smtClean="0">
                <a:latin typeface="Arial" charset="0"/>
                <a:ea typeface="Arial" charset="0"/>
                <a:cs typeface="Arial" charset="0"/>
              </a:rPr>
              <a:t>Peripheral Nervous System:</a:t>
            </a:r>
            <a:endParaRPr lang="en-US" sz="2000" b="1" dirty="0">
              <a:latin typeface="Arial" charset="0"/>
              <a:ea typeface="Arial" charset="0"/>
              <a:cs typeface="Arial" charset="0"/>
            </a:endParaRPr>
          </a:p>
        </p:txBody>
      </p:sp>
      <p:sp>
        <p:nvSpPr>
          <p:cNvPr id="5" name="TextBox 4"/>
          <p:cNvSpPr txBox="1"/>
          <p:nvPr/>
        </p:nvSpPr>
        <p:spPr>
          <a:xfrm>
            <a:off x="609600" y="4114800"/>
            <a:ext cx="5943600" cy="400110"/>
          </a:xfrm>
          <a:prstGeom prst="rect">
            <a:avLst/>
          </a:prstGeom>
          <a:noFill/>
        </p:spPr>
        <p:txBody>
          <a:bodyPr wrap="square" rtlCol="0">
            <a:spAutoFit/>
          </a:bodyPr>
          <a:lstStyle/>
          <a:p>
            <a:r>
              <a:rPr lang="en-US" sz="2000" b="1" dirty="0" smtClean="0">
                <a:latin typeface="Arial" charset="0"/>
                <a:ea typeface="Arial" charset="0"/>
                <a:cs typeface="Arial" charset="0"/>
              </a:rPr>
              <a:t>Central Nervous System:</a:t>
            </a:r>
            <a:endParaRPr lang="en-US" sz="2000" b="1" dirty="0">
              <a:latin typeface="Arial" charset="0"/>
              <a:ea typeface="Arial" charset="0"/>
              <a:cs typeface="Arial" charset="0"/>
            </a:endParaRPr>
          </a:p>
        </p:txBody>
      </p:sp>
      <p:sp>
        <p:nvSpPr>
          <p:cNvPr id="6" name="TextBox 5"/>
          <p:cNvSpPr txBox="1"/>
          <p:nvPr/>
        </p:nvSpPr>
        <p:spPr>
          <a:xfrm>
            <a:off x="609600" y="2457510"/>
            <a:ext cx="3886200" cy="1114408"/>
          </a:xfrm>
          <a:prstGeom prst="rect">
            <a:avLst/>
          </a:prstGeom>
          <a:noFill/>
        </p:spPr>
        <p:txBody>
          <a:bodyPr wrap="square" rtlCol="0">
            <a:spAutoFit/>
          </a:bodyPr>
          <a:lstStyle/>
          <a:p>
            <a:pPr marL="342900" indent="-342900">
              <a:lnSpc>
                <a:spcPct val="200000"/>
              </a:lnSpc>
              <a:buFont typeface="+mj-lt"/>
              <a:buAutoNum type="arabicPeriod"/>
            </a:pPr>
            <a:r>
              <a:rPr lang="en-US" dirty="0" smtClean="0">
                <a:latin typeface="Arial" charset="0"/>
                <a:ea typeface="Arial" charset="0"/>
                <a:cs typeface="Arial" charset="0"/>
              </a:rPr>
              <a:t>Satellite cells</a:t>
            </a:r>
          </a:p>
          <a:p>
            <a:pPr marL="342900" indent="-342900">
              <a:lnSpc>
                <a:spcPct val="200000"/>
              </a:lnSpc>
              <a:buFont typeface="+mj-lt"/>
              <a:buAutoNum type="arabicPeriod"/>
            </a:pPr>
            <a:r>
              <a:rPr lang="en-US" dirty="0" smtClean="0">
                <a:latin typeface="Arial" charset="0"/>
                <a:ea typeface="Arial" charset="0"/>
                <a:cs typeface="Arial" charset="0"/>
              </a:rPr>
              <a:t>Schwann cells</a:t>
            </a:r>
            <a:endParaRPr lang="en-US" dirty="0">
              <a:latin typeface="Arial" charset="0"/>
              <a:ea typeface="Arial" charset="0"/>
              <a:cs typeface="Arial" charset="0"/>
            </a:endParaRPr>
          </a:p>
        </p:txBody>
      </p:sp>
      <p:sp>
        <p:nvSpPr>
          <p:cNvPr id="7" name="TextBox 6"/>
          <p:cNvSpPr txBox="1"/>
          <p:nvPr/>
        </p:nvSpPr>
        <p:spPr>
          <a:xfrm>
            <a:off x="609600" y="4648200"/>
            <a:ext cx="4191000" cy="1754326"/>
          </a:xfrm>
          <a:prstGeom prst="rect">
            <a:avLst/>
          </a:prstGeom>
          <a:noFill/>
        </p:spPr>
        <p:txBody>
          <a:bodyPr wrap="square" rtlCol="0">
            <a:spAutoFit/>
          </a:bodyPr>
          <a:lstStyle/>
          <a:p>
            <a:pPr marL="342900" indent="-342900">
              <a:lnSpc>
                <a:spcPct val="150000"/>
              </a:lnSpc>
              <a:buFont typeface="+mj-lt"/>
              <a:buAutoNum type="arabicPeriod"/>
            </a:pPr>
            <a:r>
              <a:rPr lang="en-US" dirty="0" smtClean="0">
                <a:latin typeface="Arial" charset="0"/>
                <a:ea typeface="Arial" charset="0"/>
                <a:cs typeface="Arial" charset="0"/>
              </a:rPr>
              <a:t>Astrocytes</a:t>
            </a:r>
          </a:p>
          <a:p>
            <a:pPr marL="342900" indent="-342900">
              <a:lnSpc>
                <a:spcPct val="150000"/>
              </a:lnSpc>
              <a:buFont typeface="+mj-lt"/>
              <a:buAutoNum type="arabicPeriod"/>
            </a:pPr>
            <a:r>
              <a:rPr lang="en-US" dirty="0" smtClean="0">
                <a:latin typeface="Arial" charset="0"/>
                <a:ea typeface="Arial" charset="0"/>
                <a:cs typeface="Arial" charset="0"/>
              </a:rPr>
              <a:t>Microglia</a:t>
            </a:r>
          </a:p>
          <a:p>
            <a:pPr marL="342900" indent="-342900">
              <a:lnSpc>
                <a:spcPct val="150000"/>
              </a:lnSpc>
              <a:buFont typeface="+mj-lt"/>
              <a:buAutoNum type="arabicPeriod"/>
            </a:pPr>
            <a:r>
              <a:rPr lang="en-US" dirty="0" smtClean="0">
                <a:latin typeface="Arial" charset="0"/>
                <a:ea typeface="Arial" charset="0"/>
                <a:cs typeface="Arial" charset="0"/>
              </a:rPr>
              <a:t>Ependymal cells</a:t>
            </a:r>
          </a:p>
          <a:p>
            <a:pPr marL="342900" indent="-342900">
              <a:lnSpc>
                <a:spcPct val="150000"/>
              </a:lnSpc>
              <a:buFont typeface="+mj-lt"/>
              <a:buAutoNum type="arabicPeriod"/>
            </a:pPr>
            <a:r>
              <a:rPr lang="en-US" dirty="0" err="1" smtClean="0">
                <a:latin typeface="Arial" charset="0"/>
                <a:ea typeface="Arial" charset="0"/>
                <a:cs typeface="Arial" charset="0"/>
              </a:rPr>
              <a:t>Oligodendrocytes</a:t>
            </a:r>
            <a:endParaRPr lang="en-US" dirty="0">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100" y="4264121"/>
            <a:ext cx="3569552" cy="2522483"/>
          </a:xfrm>
          <a:prstGeom prst="rect">
            <a:avLst/>
          </a:prstGeom>
        </p:spPr>
      </p:pic>
      <p:pic>
        <p:nvPicPr>
          <p:cNvPr id="9" name="Picture 7" descr="E:\Chapter_11\B_JPEG_Images_and_Tables\a_labeled\figure_11_03e_labeled.jpg"/>
          <p:cNvPicPr>
            <a:picLocks noChangeAspect="1" noChangeArrowheads="1"/>
          </p:cNvPicPr>
          <p:nvPr/>
        </p:nvPicPr>
        <p:blipFill>
          <a:blip r:embed="rId4" cstate="print"/>
          <a:srcRect t="5049" b="8356"/>
          <a:stretch>
            <a:fillRect/>
          </a:stretch>
        </p:blipFill>
        <p:spPr bwMode="auto">
          <a:xfrm>
            <a:off x="4271836" y="2236434"/>
            <a:ext cx="3881564" cy="1535564"/>
          </a:xfrm>
          <a:prstGeom prst="rect">
            <a:avLst/>
          </a:prstGeom>
          <a:noFill/>
        </p:spPr>
      </p:pic>
      <p:sp>
        <p:nvSpPr>
          <p:cNvPr id="10" name="TextBox 9"/>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Tree>
    <p:extLst>
      <p:ext uri="{BB962C8B-B14F-4D97-AF65-F5344CB8AC3E}">
        <p14:creationId xmlns:p14="http://schemas.microsoft.com/office/powerpoint/2010/main" val="3243839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990600"/>
            <a:ext cx="4648200" cy="461665"/>
          </a:xfrm>
          <a:prstGeom prst="rect">
            <a:avLst/>
          </a:prstGeom>
          <a:noFill/>
        </p:spPr>
        <p:txBody>
          <a:bodyPr wrap="square" rtlCol="0">
            <a:spAutoFit/>
          </a:bodyPr>
          <a:lstStyle/>
          <a:p>
            <a:r>
              <a:rPr lang="en-US" sz="2400" b="1" dirty="0" smtClean="0">
                <a:latin typeface="Arial" charset="0"/>
                <a:ea typeface="Arial" charset="0"/>
                <a:cs typeface="Arial" charset="0"/>
              </a:rPr>
              <a:t>White matter vs. Grey matter?</a:t>
            </a:r>
            <a:endParaRPr lang="en-US" sz="2400" b="1" dirty="0">
              <a:latin typeface="Arial" charset="0"/>
              <a:ea typeface="Arial" charset="0"/>
              <a:cs typeface="Arial" charset="0"/>
            </a:endParaRPr>
          </a:p>
        </p:txBody>
      </p:sp>
      <p:sp>
        <p:nvSpPr>
          <p:cNvPr id="4" name="TextBox 3"/>
          <p:cNvSpPr txBox="1"/>
          <p:nvPr/>
        </p:nvSpPr>
        <p:spPr>
          <a:xfrm>
            <a:off x="533400" y="1452265"/>
            <a:ext cx="4267200" cy="646331"/>
          </a:xfrm>
          <a:prstGeom prst="rect">
            <a:avLst/>
          </a:prstGeom>
          <a:noFill/>
        </p:spPr>
        <p:txBody>
          <a:bodyPr wrap="square" rtlCol="0">
            <a:spAutoFit/>
          </a:bodyPr>
          <a:lstStyle/>
          <a:p>
            <a:pPr marL="285750" indent="-285750">
              <a:buFont typeface="Arial" pitchFamily="34" charset="0"/>
              <a:buChar char="•"/>
            </a:pPr>
            <a:r>
              <a:rPr lang="en-US" dirty="0" smtClean="0">
                <a:latin typeface="Arial" charset="0"/>
                <a:ea typeface="Arial" charset="0"/>
                <a:cs typeface="Arial" charset="0"/>
              </a:rPr>
              <a:t>White Matter: </a:t>
            </a:r>
            <a:r>
              <a:rPr lang="en-US" dirty="0" err="1" smtClean="0">
                <a:latin typeface="Arial" charset="0"/>
                <a:ea typeface="Arial" charset="0"/>
                <a:cs typeface="Arial" charset="0"/>
              </a:rPr>
              <a:t>Myelinated</a:t>
            </a:r>
            <a:r>
              <a:rPr lang="en-US" dirty="0" smtClean="0">
                <a:latin typeface="Arial" charset="0"/>
                <a:ea typeface="Arial" charset="0"/>
                <a:cs typeface="Arial" charset="0"/>
              </a:rPr>
              <a:t> axons</a:t>
            </a:r>
          </a:p>
          <a:p>
            <a:pPr marL="285750" indent="-285750">
              <a:buFont typeface="Arial" pitchFamily="34" charset="0"/>
              <a:buChar char="•"/>
            </a:pPr>
            <a:r>
              <a:rPr lang="en-US" dirty="0" smtClean="0">
                <a:latin typeface="Arial" charset="0"/>
                <a:ea typeface="Arial" charset="0"/>
                <a:cs typeface="Arial" charset="0"/>
              </a:rPr>
              <a:t>Grey Matter: Cell Bodies</a:t>
            </a:r>
            <a:endParaRPr lang="en-US" dirty="0">
              <a:latin typeface="Arial" charset="0"/>
              <a:ea typeface="Arial" charset="0"/>
              <a:cs typeface="Arial" charset="0"/>
            </a:endParaRPr>
          </a:p>
        </p:txBody>
      </p:sp>
      <p:sp>
        <p:nvSpPr>
          <p:cNvPr id="5" name="TextBox 4"/>
          <p:cNvSpPr txBox="1"/>
          <p:nvPr/>
        </p:nvSpPr>
        <p:spPr>
          <a:xfrm>
            <a:off x="4991100" y="2057400"/>
            <a:ext cx="4229100" cy="400110"/>
          </a:xfrm>
          <a:prstGeom prst="rect">
            <a:avLst/>
          </a:prstGeom>
          <a:noFill/>
        </p:spPr>
        <p:txBody>
          <a:bodyPr wrap="square" rtlCol="0">
            <a:spAutoFit/>
          </a:bodyPr>
          <a:lstStyle/>
          <a:p>
            <a:r>
              <a:rPr lang="en-US" sz="2000" b="1" dirty="0" smtClean="0">
                <a:latin typeface="Arial" charset="0"/>
                <a:ea typeface="Arial" charset="0"/>
                <a:cs typeface="Arial" charset="0"/>
              </a:rPr>
              <a:t>Cerebral cortex is made up of?</a:t>
            </a:r>
            <a:endParaRPr lang="en-US" sz="2000" b="1" dirty="0">
              <a:latin typeface="Arial" charset="0"/>
              <a:ea typeface="Arial" charset="0"/>
              <a:cs typeface="Arial" charset="0"/>
            </a:endParaRPr>
          </a:p>
        </p:txBody>
      </p:sp>
      <p:sp>
        <p:nvSpPr>
          <p:cNvPr id="6" name="TextBox 5"/>
          <p:cNvSpPr txBox="1"/>
          <p:nvPr/>
        </p:nvSpPr>
        <p:spPr>
          <a:xfrm>
            <a:off x="5029200" y="2400419"/>
            <a:ext cx="4114800" cy="369332"/>
          </a:xfrm>
          <a:prstGeom prst="rect">
            <a:avLst/>
          </a:prstGeom>
          <a:noFill/>
        </p:spPr>
        <p:txBody>
          <a:bodyPr wrap="square" rtlCol="0">
            <a:spAutoFit/>
          </a:bodyPr>
          <a:lstStyle/>
          <a:p>
            <a:r>
              <a:rPr lang="en-US" dirty="0" smtClean="0">
                <a:latin typeface="Arial" charset="0"/>
                <a:ea typeface="Arial" charset="0"/>
                <a:cs typeface="Arial" charset="0"/>
              </a:rPr>
              <a:t>Grey matter</a:t>
            </a:r>
            <a:endParaRPr lang="en-US" dirty="0">
              <a:latin typeface="Arial" charset="0"/>
              <a:ea typeface="Arial" charset="0"/>
              <a:cs typeface="Arial" charset="0"/>
            </a:endParaRPr>
          </a:p>
        </p:txBody>
      </p:sp>
      <p:pic>
        <p:nvPicPr>
          <p:cNvPr id="7" name="Picture 6" descr="E:\Chapter_12\B_JPEG_Images_and_Tables\a_labeled\figure_12_06a_labeled.jpg"/>
          <p:cNvPicPr>
            <a:picLocks noChangeAspect="1" noChangeArrowheads="1"/>
          </p:cNvPicPr>
          <p:nvPr/>
        </p:nvPicPr>
        <p:blipFill rotWithShape="1">
          <a:blip r:embed="rId3" cstate="print"/>
          <a:srcRect l="1860" t="67259" r="27797" b="10531"/>
          <a:stretch/>
        </p:blipFill>
        <p:spPr bwMode="auto">
          <a:xfrm>
            <a:off x="4955628" y="2781419"/>
            <a:ext cx="3589919" cy="983233"/>
          </a:xfrm>
          <a:prstGeom prst="rect">
            <a:avLst/>
          </a:prstGeom>
          <a:noFill/>
        </p:spPr>
      </p:pic>
      <p:sp>
        <p:nvSpPr>
          <p:cNvPr id="8" name="TextBox 7"/>
          <p:cNvSpPr txBox="1"/>
          <p:nvPr/>
        </p:nvSpPr>
        <p:spPr>
          <a:xfrm>
            <a:off x="4800600" y="4800600"/>
            <a:ext cx="4114800" cy="707886"/>
          </a:xfrm>
          <a:prstGeom prst="rect">
            <a:avLst/>
          </a:prstGeom>
          <a:noFill/>
        </p:spPr>
        <p:txBody>
          <a:bodyPr wrap="square" rtlCol="0">
            <a:spAutoFit/>
          </a:bodyPr>
          <a:lstStyle/>
          <a:p>
            <a:r>
              <a:rPr lang="en-US" sz="2000" b="1" dirty="0" smtClean="0">
                <a:latin typeface="Arial" charset="0"/>
                <a:ea typeface="Arial" charset="0"/>
                <a:cs typeface="Arial" charset="0"/>
              </a:rPr>
              <a:t>How about in the spinal cord? What makes up the outer layer?</a:t>
            </a:r>
            <a:endParaRPr lang="en-US" sz="2000" b="1" dirty="0">
              <a:latin typeface="Arial" charset="0"/>
              <a:ea typeface="Arial" charset="0"/>
              <a:cs typeface="Arial" charset="0"/>
            </a:endParaRPr>
          </a:p>
        </p:txBody>
      </p:sp>
      <p:sp>
        <p:nvSpPr>
          <p:cNvPr id="9" name="TextBox 8"/>
          <p:cNvSpPr txBox="1"/>
          <p:nvPr/>
        </p:nvSpPr>
        <p:spPr>
          <a:xfrm>
            <a:off x="4800600" y="5471700"/>
            <a:ext cx="3733800" cy="381000"/>
          </a:xfrm>
          <a:prstGeom prst="rect">
            <a:avLst/>
          </a:prstGeom>
          <a:noFill/>
        </p:spPr>
        <p:txBody>
          <a:bodyPr wrap="square" rtlCol="0">
            <a:spAutoFit/>
          </a:bodyPr>
          <a:lstStyle/>
          <a:p>
            <a:r>
              <a:rPr lang="en-US" dirty="0" smtClean="0">
                <a:latin typeface="Arial" charset="0"/>
                <a:ea typeface="Arial" charset="0"/>
                <a:cs typeface="Arial" charset="0"/>
              </a:rPr>
              <a:t>White matter!</a:t>
            </a:r>
            <a:endParaRPr lang="en-US" dirty="0">
              <a:latin typeface="Arial" charset="0"/>
              <a:ea typeface="Arial" charset="0"/>
              <a:cs typeface="Arial" charset="0"/>
            </a:endParaRPr>
          </a:p>
        </p:txBody>
      </p:sp>
      <p:pic>
        <p:nvPicPr>
          <p:cNvPr id="10" name="Picture 4" descr="12-30b_SpinalCord_3"/>
          <p:cNvPicPr>
            <a:picLocks noChangeAspect="1" noChangeArrowheads="1"/>
          </p:cNvPicPr>
          <p:nvPr/>
        </p:nvPicPr>
        <p:blipFill>
          <a:blip r:embed="rId4" cstate="print">
            <a:lum bright="-6000" contrast="12000"/>
          </a:blip>
          <a:srcRect l="15396" t="21013" r="16208" b="5531"/>
          <a:stretch>
            <a:fillRect/>
          </a:stretch>
        </p:blipFill>
        <p:spPr bwMode="auto">
          <a:xfrm>
            <a:off x="7044151" y="5471700"/>
            <a:ext cx="2023649" cy="1260520"/>
          </a:xfrm>
          <a:prstGeom prst="rect">
            <a:avLst/>
          </a:prstGeom>
          <a:noFill/>
        </p:spPr>
      </p:pic>
      <p:sp>
        <p:nvSpPr>
          <p:cNvPr id="12" name="TextBox 11"/>
          <p:cNvSpPr txBox="1"/>
          <p:nvPr/>
        </p:nvSpPr>
        <p:spPr>
          <a:xfrm>
            <a:off x="533400" y="2209800"/>
            <a:ext cx="4343400" cy="1938992"/>
          </a:xfrm>
          <a:prstGeom prst="rect">
            <a:avLst/>
          </a:prstGeom>
          <a:noFill/>
        </p:spPr>
        <p:txBody>
          <a:bodyPr wrap="square" rtlCol="0">
            <a:spAutoFit/>
          </a:bodyPr>
          <a:lstStyle/>
          <a:p>
            <a:r>
              <a:rPr lang="en-US" sz="2000" b="1" dirty="0" smtClean="0">
                <a:latin typeface="Arial" charset="0"/>
                <a:ea typeface="Arial" charset="0"/>
                <a:cs typeface="Arial" charset="0"/>
              </a:rPr>
              <a:t>Cerebral white matter can run in several different directions. </a:t>
            </a:r>
            <a:br>
              <a:rPr lang="en-US" sz="2000" b="1" dirty="0" smtClean="0">
                <a:latin typeface="Arial" charset="0"/>
                <a:ea typeface="Arial" charset="0"/>
                <a:cs typeface="Arial" charset="0"/>
              </a:rPr>
            </a:b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b="1" dirty="0" smtClean="0">
                <a:latin typeface="Arial" charset="0"/>
                <a:ea typeface="Arial" charset="0"/>
                <a:cs typeface="Arial" charset="0"/>
              </a:rPr>
              <a:t>What do you call fibers that run</a:t>
            </a:r>
            <a:r>
              <a:rPr lang="en-US" sz="2000" dirty="0" smtClean="0">
                <a:latin typeface="Arial" charset="0"/>
                <a:ea typeface="Arial" charset="0"/>
                <a:cs typeface="Arial" charset="0"/>
              </a:rPr>
              <a:t>:</a:t>
            </a:r>
            <a:br>
              <a:rPr lang="en-US" sz="2000" dirty="0" smtClean="0">
                <a:latin typeface="Arial" charset="0"/>
                <a:ea typeface="Arial" charset="0"/>
                <a:cs typeface="Arial" charset="0"/>
              </a:rPr>
            </a:br>
            <a:r>
              <a:rPr lang="en-US" sz="2000" dirty="0" smtClean="0">
                <a:latin typeface="Arial" charset="0"/>
                <a:ea typeface="Arial" charset="0"/>
                <a:cs typeface="Arial" charset="0"/>
              </a:rPr>
              <a:t>a) Vertically to the thalamus or brain stem?</a:t>
            </a:r>
            <a:endParaRPr lang="en-US" sz="2000" dirty="0">
              <a:latin typeface="Arial" charset="0"/>
              <a:ea typeface="Arial" charset="0"/>
              <a:cs typeface="Arial" charset="0"/>
            </a:endParaRPr>
          </a:p>
        </p:txBody>
      </p:sp>
      <p:sp>
        <p:nvSpPr>
          <p:cNvPr id="13" name="TextBox 12"/>
          <p:cNvSpPr txBox="1"/>
          <p:nvPr/>
        </p:nvSpPr>
        <p:spPr>
          <a:xfrm>
            <a:off x="914400" y="3996392"/>
            <a:ext cx="3200400" cy="369332"/>
          </a:xfrm>
          <a:prstGeom prst="rect">
            <a:avLst/>
          </a:prstGeom>
          <a:noFill/>
        </p:spPr>
        <p:txBody>
          <a:bodyPr wrap="square" rtlCol="0">
            <a:spAutoFit/>
          </a:bodyPr>
          <a:lstStyle/>
          <a:p>
            <a:r>
              <a:rPr lang="en-US" dirty="0" smtClean="0">
                <a:latin typeface="Arial" charset="0"/>
                <a:ea typeface="Arial" charset="0"/>
                <a:cs typeface="Arial" charset="0"/>
              </a:rPr>
              <a:t>-Projection Fibers</a:t>
            </a:r>
            <a:endParaRPr lang="en-US" dirty="0">
              <a:latin typeface="Arial" charset="0"/>
              <a:ea typeface="Arial" charset="0"/>
              <a:cs typeface="Arial" charset="0"/>
            </a:endParaRPr>
          </a:p>
        </p:txBody>
      </p:sp>
      <p:sp>
        <p:nvSpPr>
          <p:cNvPr id="14" name="TextBox 13"/>
          <p:cNvSpPr txBox="1"/>
          <p:nvPr/>
        </p:nvSpPr>
        <p:spPr>
          <a:xfrm>
            <a:off x="533400" y="4572000"/>
            <a:ext cx="3810000" cy="707886"/>
          </a:xfrm>
          <a:prstGeom prst="rect">
            <a:avLst/>
          </a:prstGeom>
          <a:noFill/>
        </p:spPr>
        <p:txBody>
          <a:bodyPr wrap="square" rtlCol="0">
            <a:spAutoFit/>
          </a:bodyPr>
          <a:lstStyle/>
          <a:p>
            <a:r>
              <a:rPr lang="en-US" sz="2000" dirty="0" smtClean="0">
                <a:latin typeface="Arial" charset="0"/>
                <a:ea typeface="Arial" charset="0"/>
                <a:cs typeface="Arial" charset="0"/>
              </a:rPr>
              <a:t>b) Form connections between the two hemispheres?</a:t>
            </a:r>
            <a:endParaRPr lang="en-US" sz="2000" dirty="0">
              <a:latin typeface="Arial" charset="0"/>
              <a:ea typeface="Arial" charset="0"/>
              <a:cs typeface="Arial" charset="0"/>
            </a:endParaRPr>
          </a:p>
        </p:txBody>
      </p:sp>
      <p:sp>
        <p:nvSpPr>
          <p:cNvPr id="16" name="TextBox 15"/>
          <p:cNvSpPr txBox="1"/>
          <p:nvPr/>
        </p:nvSpPr>
        <p:spPr>
          <a:xfrm>
            <a:off x="914400" y="5139154"/>
            <a:ext cx="2590800" cy="369332"/>
          </a:xfrm>
          <a:prstGeom prst="rect">
            <a:avLst/>
          </a:prstGeom>
          <a:noFill/>
        </p:spPr>
        <p:txBody>
          <a:bodyPr wrap="square" rtlCol="0">
            <a:spAutoFit/>
          </a:bodyPr>
          <a:lstStyle/>
          <a:p>
            <a:r>
              <a:rPr lang="en-US" dirty="0" smtClean="0">
                <a:latin typeface="Arial" charset="0"/>
                <a:ea typeface="Arial" charset="0"/>
                <a:cs typeface="Arial" charset="0"/>
              </a:rPr>
              <a:t>-Commissural Fibers</a:t>
            </a:r>
            <a:endParaRPr lang="en-US" dirty="0">
              <a:latin typeface="Arial" charset="0"/>
              <a:ea typeface="Arial" charset="0"/>
              <a:cs typeface="Arial" charset="0"/>
            </a:endParaRPr>
          </a:p>
        </p:txBody>
      </p:sp>
      <p:sp>
        <p:nvSpPr>
          <p:cNvPr id="17" name="TextBox 16"/>
          <p:cNvSpPr txBox="1"/>
          <p:nvPr/>
        </p:nvSpPr>
        <p:spPr>
          <a:xfrm>
            <a:off x="533400" y="5769114"/>
            <a:ext cx="3200400" cy="707886"/>
          </a:xfrm>
          <a:prstGeom prst="rect">
            <a:avLst/>
          </a:prstGeom>
          <a:noFill/>
        </p:spPr>
        <p:txBody>
          <a:bodyPr wrap="square" rtlCol="0">
            <a:spAutoFit/>
          </a:bodyPr>
          <a:lstStyle/>
          <a:p>
            <a:r>
              <a:rPr lang="en-US" sz="2000" dirty="0" smtClean="0">
                <a:latin typeface="Arial" charset="0"/>
                <a:ea typeface="Arial" charset="0"/>
                <a:cs typeface="Arial" charset="0"/>
              </a:rPr>
              <a:t>c) Form connections within a hemisphere?</a:t>
            </a:r>
            <a:endParaRPr lang="en-US" sz="2000" dirty="0">
              <a:latin typeface="Arial" charset="0"/>
              <a:ea typeface="Arial" charset="0"/>
              <a:cs typeface="Arial" charset="0"/>
            </a:endParaRPr>
          </a:p>
        </p:txBody>
      </p:sp>
      <p:sp>
        <p:nvSpPr>
          <p:cNvPr id="18" name="TextBox 17"/>
          <p:cNvSpPr txBox="1"/>
          <p:nvPr/>
        </p:nvSpPr>
        <p:spPr>
          <a:xfrm>
            <a:off x="914400" y="6412468"/>
            <a:ext cx="2590800" cy="369332"/>
          </a:xfrm>
          <a:prstGeom prst="rect">
            <a:avLst/>
          </a:prstGeom>
          <a:noFill/>
        </p:spPr>
        <p:txBody>
          <a:bodyPr wrap="square" rtlCol="0">
            <a:spAutoFit/>
          </a:bodyPr>
          <a:lstStyle/>
          <a:p>
            <a:r>
              <a:rPr lang="en-US" dirty="0" smtClean="0">
                <a:latin typeface="Arial" charset="0"/>
                <a:ea typeface="Arial" charset="0"/>
                <a:cs typeface="Arial" charset="0"/>
              </a:rPr>
              <a:t>-Association Fibers</a:t>
            </a:r>
            <a:endParaRPr lang="en-US" dirty="0">
              <a:latin typeface="Arial" charset="0"/>
              <a:ea typeface="Arial" charset="0"/>
              <a:cs typeface="Arial" charset="0"/>
            </a:endParaRPr>
          </a:p>
        </p:txBody>
      </p:sp>
      <p:sp>
        <p:nvSpPr>
          <p:cNvPr id="19" name="TextBox 18"/>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Tree>
    <p:extLst>
      <p:ext uri="{BB962C8B-B14F-4D97-AF65-F5344CB8AC3E}">
        <p14:creationId xmlns:p14="http://schemas.microsoft.com/office/powerpoint/2010/main" val="187615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2" grpId="0"/>
      <p:bldP spid="13" grpId="0"/>
      <p:bldP spid="14"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371" y="1751810"/>
            <a:ext cx="2177132" cy="2655039"/>
          </a:xfrm>
          <a:prstGeom prst="rect">
            <a:avLst/>
          </a:prstGeom>
        </p:spPr>
      </p:pic>
      <p:sp>
        <p:nvSpPr>
          <p:cNvPr id="5" name="TextBox 4"/>
          <p:cNvSpPr txBox="1"/>
          <p:nvPr/>
        </p:nvSpPr>
        <p:spPr>
          <a:xfrm>
            <a:off x="2667000" y="1642554"/>
            <a:ext cx="5867400" cy="1815882"/>
          </a:xfrm>
          <a:prstGeom prst="rect">
            <a:avLst/>
          </a:prstGeom>
          <a:noFill/>
        </p:spPr>
        <p:txBody>
          <a:bodyPr wrap="square" rtlCol="0">
            <a:spAutoFit/>
          </a:bodyPr>
          <a:lstStyle/>
          <a:p>
            <a:r>
              <a:rPr lang="en-US" sz="2200" b="1" dirty="0" smtClean="0">
                <a:latin typeface="Arial" charset="0"/>
                <a:ea typeface="Arial" charset="0"/>
                <a:cs typeface="Arial" charset="0"/>
              </a:rPr>
              <a:t>Know the five cerebral lobes:</a:t>
            </a:r>
          </a:p>
          <a:p>
            <a:pPr marL="800100" lvl="1" indent="-342900">
              <a:buFont typeface="+mj-lt"/>
              <a:buAutoNum type="arabicPeriod"/>
            </a:pPr>
            <a:r>
              <a:rPr lang="en-US" b="1" dirty="0" smtClean="0">
                <a:latin typeface="Arial" charset="0"/>
                <a:ea typeface="Arial" charset="0"/>
                <a:cs typeface="Arial" charset="0"/>
              </a:rPr>
              <a:t>Frontal – </a:t>
            </a:r>
            <a:r>
              <a:rPr lang="en-US" dirty="0" smtClean="0">
                <a:latin typeface="Arial" charset="0"/>
                <a:ea typeface="Arial" charset="0"/>
                <a:cs typeface="Arial" charset="0"/>
              </a:rPr>
              <a:t>Conscious thought, mood</a:t>
            </a:r>
          </a:p>
          <a:p>
            <a:pPr marL="800100" lvl="1" indent="-342900">
              <a:buFont typeface="+mj-lt"/>
              <a:buAutoNum type="arabicPeriod"/>
            </a:pPr>
            <a:r>
              <a:rPr lang="en-US" b="1" dirty="0" smtClean="0">
                <a:latin typeface="Arial" charset="0"/>
                <a:ea typeface="Arial" charset="0"/>
                <a:cs typeface="Arial" charset="0"/>
              </a:rPr>
              <a:t>Parietal – </a:t>
            </a:r>
            <a:r>
              <a:rPr lang="en-US" dirty="0" smtClean="0">
                <a:latin typeface="Arial" charset="0"/>
                <a:ea typeface="Arial" charset="0"/>
                <a:cs typeface="Arial" charset="0"/>
              </a:rPr>
              <a:t>Integrates sensory information</a:t>
            </a:r>
          </a:p>
          <a:p>
            <a:pPr marL="800100" lvl="1" indent="-342900">
              <a:buFont typeface="+mj-lt"/>
              <a:buAutoNum type="arabicPeriod"/>
            </a:pPr>
            <a:r>
              <a:rPr lang="en-US" b="1" dirty="0" smtClean="0">
                <a:latin typeface="Arial" charset="0"/>
                <a:ea typeface="Arial" charset="0"/>
                <a:cs typeface="Arial" charset="0"/>
              </a:rPr>
              <a:t>Occipital – </a:t>
            </a:r>
            <a:r>
              <a:rPr lang="en-US" dirty="0" smtClean="0">
                <a:latin typeface="Arial" charset="0"/>
                <a:ea typeface="Arial" charset="0"/>
                <a:cs typeface="Arial" charset="0"/>
              </a:rPr>
              <a:t>Sense of sight</a:t>
            </a:r>
          </a:p>
          <a:p>
            <a:pPr marL="800100" lvl="1" indent="-342900">
              <a:buFont typeface="+mj-lt"/>
              <a:buAutoNum type="arabicPeriod"/>
            </a:pPr>
            <a:r>
              <a:rPr lang="en-US" b="1" dirty="0" smtClean="0">
                <a:latin typeface="Arial" charset="0"/>
                <a:ea typeface="Arial" charset="0"/>
                <a:cs typeface="Arial" charset="0"/>
              </a:rPr>
              <a:t>Temporal – </a:t>
            </a:r>
            <a:r>
              <a:rPr lang="en-US" dirty="0" smtClean="0">
                <a:latin typeface="Arial" charset="0"/>
                <a:ea typeface="Arial" charset="0"/>
                <a:cs typeface="Arial" charset="0"/>
              </a:rPr>
              <a:t>Auditory and smell</a:t>
            </a:r>
          </a:p>
          <a:p>
            <a:pPr marL="800100" lvl="1" indent="-342900">
              <a:buFont typeface="+mj-lt"/>
              <a:buAutoNum type="arabicPeriod"/>
            </a:pPr>
            <a:r>
              <a:rPr lang="en-US" b="1" dirty="0" smtClean="0">
                <a:latin typeface="Arial" charset="0"/>
                <a:ea typeface="Arial" charset="0"/>
                <a:cs typeface="Arial" charset="0"/>
              </a:rPr>
              <a:t>Insular - </a:t>
            </a:r>
            <a:r>
              <a:rPr lang="en-US" dirty="0" smtClean="0">
                <a:latin typeface="Arial" charset="0"/>
                <a:ea typeface="Arial" charset="0"/>
                <a:cs typeface="Arial" charset="0"/>
              </a:rPr>
              <a:t>Pain</a:t>
            </a:r>
            <a:endParaRPr lang="en-US" dirty="0">
              <a:latin typeface="Arial" charset="0"/>
              <a:ea typeface="Arial" charset="0"/>
              <a:cs typeface="Arial"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7420" y="3396880"/>
            <a:ext cx="4770841" cy="3405188"/>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442" r="6472" b="5653"/>
          <a:stretch/>
        </p:blipFill>
        <p:spPr>
          <a:xfrm>
            <a:off x="831711" y="4724400"/>
            <a:ext cx="2146577" cy="1601426"/>
          </a:xfrm>
          <a:prstGeom prst="rect">
            <a:avLst/>
          </a:prstGeom>
        </p:spPr>
      </p:pic>
      <p:sp>
        <p:nvSpPr>
          <p:cNvPr id="8" name="TextBox 7"/>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9" name="TextBox 8"/>
          <p:cNvSpPr txBox="1"/>
          <p:nvPr/>
        </p:nvSpPr>
        <p:spPr>
          <a:xfrm>
            <a:off x="4038600" y="4267200"/>
            <a:ext cx="397866" cy="553998"/>
          </a:xfrm>
          <a:prstGeom prst="rect">
            <a:avLst/>
          </a:prstGeom>
          <a:noFill/>
        </p:spPr>
        <p:txBody>
          <a:bodyPr wrap="none" rtlCol="0">
            <a:spAutoFit/>
          </a:bodyPr>
          <a:lstStyle/>
          <a:p>
            <a:r>
              <a:rPr lang="en-US" sz="3000" b="1" dirty="0" smtClean="0">
                <a:latin typeface="Arial" charset="0"/>
                <a:ea typeface="Arial" charset="0"/>
                <a:cs typeface="Arial" charset="0"/>
              </a:rPr>
              <a:t>1</a:t>
            </a:r>
            <a:endParaRPr lang="en-US" sz="3000" b="1" dirty="0">
              <a:latin typeface="Arial" charset="0"/>
              <a:ea typeface="Arial" charset="0"/>
              <a:cs typeface="Arial" charset="0"/>
            </a:endParaRPr>
          </a:p>
        </p:txBody>
      </p:sp>
      <p:sp>
        <p:nvSpPr>
          <p:cNvPr id="10" name="TextBox 9"/>
          <p:cNvSpPr txBox="1"/>
          <p:nvPr/>
        </p:nvSpPr>
        <p:spPr>
          <a:xfrm>
            <a:off x="6172200" y="4038600"/>
            <a:ext cx="397866" cy="553998"/>
          </a:xfrm>
          <a:prstGeom prst="rect">
            <a:avLst/>
          </a:prstGeom>
          <a:noFill/>
        </p:spPr>
        <p:txBody>
          <a:bodyPr wrap="none" rtlCol="0">
            <a:spAutoFit/>
          </a:bodyPr>
          <a:lstStyle/>
          <a:p>
            <a:r>
              <a:rPr lang="en-US" sz="3000" b="1" dirty="0" smtClean="0">
                <a:latin typeface="Arial" charset="0"/>
                <a:ea typeface="Arial" charset="0"/>
                <a:cs typeface="Arial" charset="0"/>
              </a:rPr>
              <a:t>2</a:t>
            </a:r>
            <a:endParaRPr lang="en-US" sz="3000" b="1" dirty="0">
              <a:latin typeface="Arial" charset="0"/>
              <a:ea typeface="Arial" charset="0"/>
              <a:cs typeface="Arial" charset="0"/>
            </a:endParaRPr>
          </a:p>
        </p:txBody>
      </p:sp>
      <p:sp>
        <p:nvSpPr>
          <p:cNvPr id="11" name="TextBox 10"/>
          <p:cNvSpPr txBox="1"/>
          <p:nvPr/>
        </p:nvSpPr>
        <p:spPr>
          <a:xfrm>
            <a:off x="7239000" y="5029200"/>
            <a:ext cx="397866" cy="553998"/>
          </a:xfrm>
          <a:prstGeom prst="rect">
            <a:avLst/>
          </a:prstGeom>
          <a:noFill/>
        </p:spPr>
        <p:txBody>
          <a:bodyPr wrap="none" rtlCol="0">
            <a:spAutoFit/>
          </a:bodyPr>
          <a:lstStyle/>
          <a:p>
            <a:r>
              <a:rPr lang="en-US" sz="3000" b="1" dirty="0" smtClean="0">
                <a:latin typeface="Arial" charset="0"/>
                <a:ea typeface="Arial" charset="0"/>
                <a:cs typeface="Arial" charset="0"/>
              </a:rPr>
              <a:t>3</a:t>
            </a:r>
            <a:endParaRPr lang="en-US" sz="3000" b="1" dirty="0">
              <a:latin typeface="Arial" charset="0"/>
              <a:ea typeface="Arial" charset="0"/>
              <a:cs typeface="Arial" charset="0"/>
            </a:endParaRPr>
          </a:p>
        </p:txBody>
      </p:sp>
      <p:sp>
        <p:nvSpPr>
          <p:cNvPr id="12" name="TextBox 11"/>
          <p:cNvSpPr txBox="1"/>
          <p:nvPr/>
        </p:nvSpPr>
        <p:spPr>
          <a:xfrm>
            <a:off x="5486400" y="5257800"/>
            <a:ext cx="397866" cy="553998"/>
          </a:xfrm>
          <a:prstGeom prst="rect">
            <a:avLst/>
          </a:prstGeom>
          <a:noFill/>
        </p:spPr>
        <p:txBody>
          <a:bodyPr wrap="none" rtlCol="0">
            <a:spAutoFit/>
          </a:bodyPr>
          <a:lstStyle/>
          <a:p>
            <a:r>
              <a:rPr lang="en-US" sz="3000" b="1" dirty="0" smtClean="0">
                <a:latin typeface="Arial" charset="0"/>
                <a:ea typeface="Arial" charset="0"/>
                <a:cs typeface="Arial" charset="0"/>
              </a:rPr>
              <a:t>4</a:t>
            </a:r>
            <a:endParaRPr lang="en-US" sz="3000" b="1" dirty="0">
              <a:latin typeface="Arial" charset="0"/>
              <a:ea typeface="Arial" charset="0"/>
              <a:cs typeface="Arial" charset="0"/>
            </a:endParaRPr>
          </a:p>
        </p:txBody>
      </p:sp>
      <p:sp>
        <p:nvSpPr>
          <p:cNvPr id="13" name="TextBox 12"/>
          <p:cNvSpPr txBox="1"/>
          <p:nvPr/>
        </p:nvSpPr>
        <p:spPr>
          <a:xfrm>
            <a:off x="457200" y="5334000"/>
            <a:ext cx="397866" cy="553998"/>
          </a:xfrm>
          <a:prstGeom prst="rect">
            <a:avLst/>
          </a:prstGeom>
          <a:noFill/>
        </p:spPr>
        <p:txBody>
          <a:bodyPr wrap="none" rtlCol="0">
            <a:spAutoFit/>
          </a:bodyPr>
          <a:lstStyle/>
          <a:p>
            <a:r>
              <a:rPr lang="en-US" sz="3000" b="1" dirty="0" smtClean="0">
                <a:latin typeface="Arial" charset="0"/>
                <a:ea typeface="Arial" charset="0"/>
                <a:cs typeface="Arial" charset="0"/>
              </a:rPr>
              <a:t>5</a:t>
            </a:r>
            <a:endParaRPr lang="en-US" sz="3000" b="1" dirty="0">
              <a:latin typeface="Arial" charset="0"/>
              <a:ea typeface="Arial" charset="0"/>
              <a:cs typeface="Arial" charset="0"/>
            </a:endParaRPr>
          </a:p>
        </p:txBody>
      </p:sp>
    </p:spTree>
    <p:extLst>
      <p:ext uri="{BB962C8B-B14F-4D97-AF65-F5344CB8AC3E}">
        <p14:creationId xmlns:p14="http://schemas.microsoft.com/office/powerpoint/2010/main" val="390949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3" name="TextBox 2"/>
          <p:cNvSpPr txBox="1"/>
          <p:nvPr/>
        </p:nvSpPr>
        <p:spPr>
          <a:xfrm>
            <a:off x="304800" y="1219200"/>
            <a:ext cx="8610600" cy="769441"/>
          </a:xfrm>
          <a:prstGeom prst="rect">
            <a:avLst/>
          </a:prstGeom>
          <a:noFill/>
        </p:spPr>
        <p:txBody>
          <a:bodyPr wrap="square" rtlCol="0">
            <a:spAutoFit/>
          </a:bodyPr>
          <a:lstStyle/>
          <a:p>
            <a:r>
              <a:rPr lang="en-US" sz="2200" b="1" dirty="0" smtClean="0">
                <a:latin typeface="Arial" charset="0"/>
                <a:ea typeface="Arial" charset="0"/>
                <a:cs typeface="Arial" charset="0"/>
              </a:rPr>
              <a:t>Should be able to describe the three types of functional areas of the cerebral cortex</a:t>
            </a:r>
            <a:endParaRPr lang="en-US" sz="2200" b="1" dirty="0">
              <a:latin typeface="Arial" charset="0"/>
              <a:ea typeface="Arial" charset="0"/>
              <a:cs typeface="Arial" charset="0"/>
            </a:endParaRPr>
          </a:p>
        </p:txBody>
      </p:sp>
      <p:sp>
        <p:nvSpPr>
          <p:cNvPr id="4" name="TextBox 3"/>
          <p:cNvSpPr txBox="1"/>
          <p:nvPr/>
        </p:nvSpPr>
        <p:spPr>
          <a:xfrm>
            <a:off x="738352" y="2149346"/>
            <a:ext cx="2133600" cy="430887"/>
          </a:xfrm>
          <a:prstGeom prst="rect">
            <a:avLst/>
          </a:prstGeom>
          <a:noFill/>
        </p:spPr>
        <p:txBody>
          <a:bodyPr wrap="square" rtlCol="0">
            <a:spAutoFit/>
          </a:bodyPr>
          <a:lstStyle/>
          <a:p>
            <a:r>
              <a:rPr lang="en-US" sz="2200" b="1" dirty="0" smtClean="0">
                <a:latin typeface="Arial" charset="0"/>
                <a:ea typeface="Arial" charset="0"/>
                <a:cs typeface="Arial" charset="0"/>
              </a:rPr>
              <a:t>Motor Areas</a:t>
            </a:r>
            <a:endParaRPr lang="en-US" sz="2200" b="1" dirty="0">
              <a:latin typeface="Arial" charset="0"/>
              <a:ea typeface="Arial" charset="0"/>
              <a:cs typeface="Arial" charset="0"/>
            </a:endParaRPr>
          </a:p>
        </p:txBody>
      </p:sp>
      <p:sp>
        <p:nvSpPr>
          <p:cNvPr id="5" name="TextBox 4"/>
          <p:cNvSpPr txBox="1"/>
          <p:nvPr/>
        </p:nvSpPr>
        <p:spPr>
          <a:xfrm>
            <a:off x="738352" y="2580233"/>
            <a:ext cx="2843048" cy="1200329"/>
          </a:xfrm>
          <a:prstGeom prst="rect">
            <a:avLst/>
          </a:prstGeom>
          <a:noFill/>
        </p:spPr>
        <p:txBody>
          <a:bodyPr wrap="square" rtlCol="0">
            <a:spAutoFit/>
          </a:bodyPr>
          <a:lstStyle/>
          <a:p>
            <a:pPr marL="285750" indent="-285750">
              <a:buFont typeface="Arial" pitchFamily="34" charset="0"/>
              <a:buChar char="•"/>
            </a:pPr>
            <a:r>
              <a:rPr lang="en-US" dirty="0" smtClean="0">
                <a:latin typeface="Arial" charset="0"/>
                <a:ea typeface="Arial" charset="0"/>
                <a:cs typeface="Arial" charset="0"/>
              </a:rPr>
              <a:t>Primary Motor Cortex</a:t>
            </a:r>
          </a:p>
          <a:p>
            <a:pPr marL="285750" indent="-285750">
              <a:buFont typeface="Arial" pitchFamily="34" charset="0"/>
              <a:buChar char="•"/>
            </a:pPr>
            <a:r>
              <a:rPr lang="en-US" dirty="0" smtClean="0">
                <a:latin typeface="Arial" charset="0"/>
                <a:ea typeface="Arial" charset="0"/>
                <a:cs typeface="Arial" charset="0"/>
              </a:rPr>
              <a:t>Premotor Cortex</a:t>
            </a:r>
          </a:p>
          <a:p>
            <a:pPr marL="285750" indent="-285750">
              <a:buFont typeface="Arial" pitchFamily="34" charset="0"/>
              <a:buChar char="•"/>
            </a:pPr>
            <a:r>
              <a:rPr lang="en-US" dirty="0" err="1" smtClean="0">
                <a:latin typeface="Arial" charset="0"/>
                <a:ea typeface="Arial" charset="0"/>
                <a:cs typeface="Arial" charset="0"/>
              </a:rPr>
              <a:t>Broca’s</a:t>
            </a:r>
            <a:r>
              <a:rPr lang="en-US" dirty="0" smtClean="0">
                <a:latin typeface="Arial" charset="0"/>
                <a:ea typeface="Arial" charset="0"/>
                <a:cs typeface="Arial" charset="0"/>
              </a:rPr>
              <a:t> area</a:t>
            </a:r>
          </a:p>
          <a:p>
            <a:pPr marL="285750" indent="-285750">
              <a:buFont typeface="Arial" pitchFamily="34" charset="0"/>
              <a:buChar char="•"/>
            </a:pPr>
            <a:r>
              <a:rPr lang="en-US" dirty="0" smtClean="0">
                <a:latin typeface="Arial" charset="0"/>
                <a:ea typeface="Arial" charset="0"/>
                <a:cs typeface="Arial" charset="0"/>
              </a:rPr>
              <a:t>Frontal eye field</a:t>
            </a:r>
            <a:endParaRPr lang="en-US" dirty="0">
              <a:latin typeface="Arial" charset="0"/>
              <a:ea typeface="Arial" charset="0"/>
              <a:cs typeface="Arial" charset="0"/>
            </a:endParaRPr>
          </a:p>
        </p:txBody>
      </p:sp>
      <p:sp>
        <p:nvSpPr>
          <p:cNvPr id="6" name="TextBox 5"/>
          <p:cNvSpPr txBox="1"/>
          <p:nvPr/>
        </p:nvSpPr>
        <p:spPr>
          <a:xfrm>
            <a:off x="5181600" y="1752600"/>
            <a:ext cx="2971800" cy="430887"/>
          </a:xfrm>
          <a:prstGeom prst="rect">
            <a:avLst/>
          </a:prstGeom>
          <a:noFill/>
        </p:spPr>
        <p:txBody>
          <a:bodyPr wrap="square" rtlCol="0">
            <a:spAutoFit/>
          </a:bodyPr>
          <a:lstStyle/>
          <a:p>
            <a:r>
              <a:rPr lang="en-US" sz="2200" b="1" dirty="0" smtClean="0">
                <a:latin typeface="Arial" charset="0"/>
                <a:ea typeface="Arial" charset="0"/>
                <a:cs typeface="Arial" charset="0"/>
              </a:rPr>
              <a:t>Sensory Areas</a:t>
            </a:r>
            <a:endParaRPr lang="en-US" sz="2200" b="1" dirty="0">
              <a:latin typeface="Arial" charset="0"/>
              <a:ea typeface="Arial" charset="0"/>
              <a:cs typeface="Arial" charset="0"/>
            </a:endParaRPr>
          </a:p>
        </p:txBody>
      </p:sp>
      <p:sp>
        <p:nvSpPr>
          <p:cNvPr id="7" name="TextBox 6"/>
          <p:cNvSpPr txBox="1"/>
          <p:nvPr/>
        </p:nvSpPr>
        <p:spPr>
          <a:xfrm>
            <a:off x="5181600" y="2183487"/>
            <a:ext cx="4495800" cy="2308324"/>
          </a:xfrm>
          <a:prstGeom prst="rect">
            <a:avLst/>
          </a:prstGeom>
          <a:noFill/>
        </p:spPr>
        <p:txBody>
          <a:bodyPr wrap="square" rtlCol="0">
            <a:spAutoFit/>
          </a:bodyPr>
          <a:lstStyle/>
          <a:p>
            <a:pPr marL="285750" indent="-285750">
              <a:buFont typeface="Arial" pitchFamily="34" charset="0"/>
              <a:buChar char="•"/>
            </a:pPr>
            <a:r>
              <a:rPr lang="en-US" dirty="0" smtClean="0">
                <a:latin typeface="Arial" charset="0"/>
                <a:ea typeface="Arial" charset="0"/>
                <a:cs typeface="Arial" charset="0"/>
              </a:rPr>
              <a:t>Primary somatosensory</a:t>
            </a:r>
          </a:p>
          <a:p>
            <a:pPr marL="285750" indent="-285750">
              <a:buFont typeface="Arial" pitchFamily="34" charset="0"/>
              <a:buChar char="•"/>
            </a:pPr>
            <a:r>
              <a:rPr lang="en-US" dirty="0" smtClean="0">
                <a:latin typeface="Arial" charset="0"/>
                <a:ea typeface="Arial" charset="0"/>
                <a:cs typeface="Arial" charset="0"/>
              </a:rPr>
              <a:t>Somatosensory association area</a:t>
            </a:r>
          </a:p>
          <a:p>
            <a:pPr marL="285750" indent="-285750">
              <a:buFont typeface="Arial" pitchFamily="34" charset="0"/>
              <a:buChar char="•"/>
            </a:pPr>
            <a:r>
              <a:rPr lang="en-US" dirty="0" smtClean="0">
                <a:latin typeface="Arial" charset="0"/>
                <a:ea typeface="Arial" charset="0"/>
                <a:cs typeface="Arial" charset="0"/>
              </a:rPr>
              <a:t>Visual areas </a:t>
            </a:r>
          </a:p>
          <a:p>
            <a:pPr marL="285750" indent="-285750">
              <a:buFont typeface="Arial" pitchFamily="34" charset="0"/>
              <a:buChar char="•"/>
            </a:pPr>
            <a:r>
              <a:rPr lang="en-US" dirty="0" smtClean="0">
                <a:latin typeface="Arial" charset="0"/>
                <a:ea typeface="Arial" charset="0"/>
                <a:cs typeface="Arial" charset="0"/>
              </a:rPr>
              <a:t>Auditory areas</a:t>
            </a:r>
          </a:p>
          <a:p>
            <a:pPr marL="285750" indent="-285750">
              <a:buFont typeface="Arial" pitchFamily="34" charset="0"/>
              <a:buChar char="•"/>
            </a:pPr>
            <a:r>
              <a:rPr lang="en-US" dirty="0" smtClean="0">
                <a:latin typeface="Arial" charset="0"/>
                <a:ea typeface="Arial" charset="0"/>
                <a:cs typeface="Arial" charset="0"/>
              </a:rPr>
              <a:t>Vestibular cortex</a:t>
            </a:r>
          </a:p>
          <a:p>
            <a:pPr marL="285750" indent="-285750">
              <a:buFont typeface="Arial" pitchFamily="34" charset="0"/>
              <a:buChar char="•"/>
            </a:pPr>
            <a:r>
              <a:rPr lang="en-US" dirty="0" smtClean="0">
                <a:latin typeface="Arial" charset="0"/>
                <a:ea typeface="Arial" charset="0"/>
                <a:cs typeface="Arial" charset="0"/>
              </a:rPr>
              <a:t>Olfactory cortex</a:t>
            </a:r>
          </a:p>
          <a:p>
            <a:pPr marL="285750" indent="-285750">
              <a:buFont typeface="Arial" pitchFamily="34" charset="0"/>
              <a:buChar char="•"/>
            </a:pPr>
            <a:r>
              <a:rPr lang="en-US" dirty="0" smtClean="0">
                <a:latin typeface="Arial" charset="0"/>
                <a:ea typeface="Arial" charset="0"/>
                <a:cs typeface="Arial" charset="0"/>
              </a:rPr>
              <a:t>Gustatory cortex</a:t>
            </a:r>
          </a:p>
          <a:p>
            <a:pPr marL="285750" indent="-285750">
              <a:buFont typeface="Arial" pitchFamily="34" charset="0"/>
              <a:buChar char="•"/>
            </a:pPr>
            <a:r>
              <a:rPr lang="en-US" dirty="0" smtClean="0">
                <a:latin typeface="Arial" charset="0"/>
                <a:ea typeface="Arial" charset="0"/>
                <a:cs typeface="Arial" charset="0"/>
              </a:rPr>
              <a:t>Visceral sensory area</a:t>
            </a:r>
            <a:endParaRPr lang="en-US" dirty="0">
              <a:latin typeface="Arial" charset="0"/>
              <a:ea typeface="Arial" charset="0"/>
              <a:cs typeface="Arial" charset="0"/>
            </a:endParaRPr>
          </a:p>
        </p:txBody>
      </p:sp>
      <p:sp>
        <p:nvSpPr>
          <p:cNvPr id="8" name="TextBox 7"/>
          <p:cNvSpPr txBox="1"/>
          <p:nvPr/>
        </p:nvSpPr>
        <p:spPr>
          <a:xfrm>
            <a:off x="685800" y="4495800"/>
            <a:ext cx="4267200" cy="430887"/>
          </a:xfrm>
          <a:prstGeom prst="rect">
            <a:avLst/>
          </a:prstGeom>
          <a:noFill/>
        </p:spPr>
        <p:txBody>
          <a:bodyPr wrap="square" rtlCol="0">
            <a:spAutoFit/>
          </a:bodyPr>
          <a:lstStyle/>
          <a:p>
            <a:r>
              <a:rPr lang="en-US" sz="2200" b="1" dirty="0" smtClean="0">
                <a:latin typeface="Arial" charset="0"/>
                <a:ea typeface="Arial" charset="0"/>
                <a:cs typeface="Arial" charset="0"/>
              </a:rPr>
              <a:t>Multimodal Association Areas</a:t>
            </a:r>
            <a:endParaRPr lang="en-US" sz="2200" b="1" dirty="0">
              <a:latin typeface="Arial" charset="0"/>
              <a:ea typeface="Arial" charset="0"/>
              <a:cs typeface="Arial" charset="0"/>
            </a:endParaRPr>
          </a:p>
        </p:txBody>
      </p:sp>
      <p:sp>
        <p:nvSpPr>
          <p:cNvPr id="9" name="TextBox 8"/>
          <p:cNvSpPr txBox="1"/>
          <p:nvPr/>
        </p:nvSpPr>
        <p:spPr>
          <a:xfrm>
            <a:off x="723900" y="4953000"/>
            <a:ext cx="3429000" cy="1477328"/>
          </a:xfrm>
          <a:prstGeom prst="rect">
            <a:avLst/>
          </a:prstGeom>
          <a:noFill/>
        </p:spPr>
        <p:txBody>
          <a:bodyPr wrap="square" rtlCol="0">
            <a:spAutoFit/>
          </a:bodyPr>
          <a:lstStyle/>
          <a:p>
            <a:pPr marL="285750" indent="-285750">
              <a:buFont typeface="Arial" pitchFamily="34" charset="0"/>
              <a:buChar char="•"/>
            </a:pPr>
            <a:r>
              <a:rPr lang="en-US" dirty="0" smtClean="0">
                <a:latin typeface="Arial" charset="0"/>
                <a:ea typeface="Arial" charset="0"/>
                <a:cs typeface="Arial" charset="0"/>
              </a:rPr>
              <a:t>Anterior association area (prefrontal cortex)</a:t>
            </a:r>
          </a:p>
          <a:p>
            <a:pPr marL="285750" indent="-285750">
              <a:buFont typeface="Arial" pitchFamily="34" charset="0"/>
              <a:buChar char="•"/>
            </a:pPr>
            <a:r>
              <a:rPr lang="en-US" dirty="0" smtClean="0">
                <a:latin typeface="Arial" charset="0"/>
                <a:ea typeface="Arial" charset="0"/>
                <a:cs typeface="Arial" charset="0"/>
              </a:rPr>
              <a:t>Posterior association area (part of posterior lobes)</a:t>
            </a:r>
          </a:p>
          <a:p>
            <a:pPr marL="285750" indent="-285750">
              <a:buFont typeface="Arial" pitchFamily="34" charset="0"/>
              <a:buChar char="•"/>
            </a:pPr>
            <a:r>
              <a:rPr lang="en-US" dirty="0" smtClean="0">
                <a:latin typeface="Arial" charset="0"/>
                <a:ea typeface="Arial" charset="0"/>
                <a:cs typeface="Arial" charset="0"/>
              </a:rPr>
              <a:t>Limbic association area</a:t>
            </a:r>
            <a:endParaRPr lang="en-US" dirty="0">
              <a:latin typeface="Arial" charset="0"/>
              <a:ea typeface="Arial" charset="0"/>
              <a:cs typeface="Arial" charset="0"/>
            </a:endParaRPr>
          </a:p>
        </p:txBody>
      </p:sp>
      <p:sp>
        <p:nvSpPr>
          <p:cNvPr id="10" name="TextBox 9"/>
          <p:cNvSpPr txBox="1"/>
          <p:nvPr/>
        </p:nvSpPr>
        <p:spPr>
          <a:xfrm>
            <a:off x="4953001" y="6211669"/>
            <a:ext cx="3657599" cy="646331"/>
          </a:xfrm>
          <a:prstGeom prst="rect">
            <a:avLst/>
          </a:prstGeom>
          <a:noFill/>
        </p:spPr>
        <p:txBody>
          <a:bodyPr wrap="square" rtlCol="0">
            <a:spAutoFit/>
          </a:bodyPr>
          <a:lstStyle/>
          <a:p>
            <a:pPr algn="ctr"/>
            <a:r>
              <a:rPr lang="en-US" dirty="0" smtClean="0">
                <a:latin typeface="Arial" charset="0"/>
                <a:ea typeface="Arial" charset="0"/>
                <a:cs typeface="Arial" charset="0"/>
              </a:rPr>
              <a:t>Be prepared to use </a:t>
            </a:r>
            <a:r>
              <a:rPr lang="en-US" dirty="0" err="1" smtClean="0">
                <a:latin typeface="Arial" charset="0"/>
                <a:ea typeface="Arial" charset="0"/>
                <a:cs typeface="Arial" charset="0"/>
              </a:rPr>
              <a:t>Brodmann’s</a:t>
            </a:r>
            <a:r>
              <a:rPr lang="en-US" dirty="0" smtClean="0">
                <a:latin typeface="Arial" charset="0"/>
                <a:ea typeface="Arial" charset="0"/>
                <a:cs typeface="Arial" charset="0"/>
              </a:rPr>
              <a:t> areas to point to specific regions</a:t>
            </a:r>
            <a:endParaRPr lang="en-US" dirty="0">
              <a:latin typeface="Arial" charset="0"/>
              <a:ea typeface="Arial" charset="0"/>
              <a:cs typeface="Arial" charset="0"/>
            </a:endParaRPr>
          </a:p>
        </p:txBody>
      </p:sp>
      <p:pic>
        <p:nvPicPr>
          <p:cNvPr id="11" name="Picture 10"/>
          <p:cNvPicPr>
            <a:picLocks noChangeAspect="1"/>
          </p:cNvPicPr>
          <p:nvPr/>
        </p:nvPicPr>
        <p:blipFill>
          <a:blip r:embed="rId3"/>
          <a:stretch>
            <a:fillRect/>
          </a:stretch>
        </p:blipFill>
        <p:spPr>
          <a:xfrm>
            <a:off x="5410200" y="4343400"/>
            <a:ext cx="2590800" cy="1990413"/>
          </a:xfrm>
          <a:prstGeom prst="rect">
            <a:avLst/>
          </a:prstGeom>
        </p:spPr>
      </p:pic>
    </p:spTree>
    <p:extLst>
      <p:ext uri="{BB962C8B-B14F-4D97-AF65-F5344CB8AC3E}">
        <p14:creationId xmlns:p14="http://schemas.microsoft.com/office/powerpoint/2010/main" val="3544203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4" name="TextBox 3"/>
          <p:cNvSpPr txBox="1"/>
          <p:nvPr/>
        </p:nvSpPr>
        <p:spPr>
          <a:xfrm>
            <a:off x="457200" y="1143000"/>
            <a:ext cx="6400800" cy="461665"/>
          </a:xfrm>
          <a:prstGeom prst="rect">
            <a:avLst/>
          </a:prstGeom>
          <a:noFill/>
        </p:spPr>
        <p:txBody>
          <a:bodyPr wrap="square" rtlCol="0">
            <a:spAutoFit/>
          </a:bodyPr>
          <a:lstStyle/>
          <a:p>
            <a:r>
              <a:rPr lang="en-US" sz="2400" b="1" dirty="0" smtClean="0">
                <a:latin typeface="Arial" charset="0"/>
                <a:ea typeface="Arial" charset="0"/>
                <a:cs typeface="Arial" charset="0"/>
              </a:rPr>
              <a:t>The Diencephalon </a:t>
            </a:r>
            <a:r>
              <a:rPr lang="en-US" dirty="0" smtClean="0">
                <a:latin typeface="Arial" charset="0"/>
                <a:ea typeface="Arial" charset="0"/>
                <a:cs typeface="Arial" charset="0"/>
              </a:rPr>
              <a:t>(The three </a:t>
            </a:r>
            <a:r>
              <a:rPr lang="en-US" dirty="0" err="1" smtClean="0">
                <a:latin typeface="Arial" charset="0"/>
                <a:ea typeface="Arial" charset="0"/>
                <a:cs typeface="Arial" charset="0"/>
              </a:rPr>
              <a:t>thalamuses</a:t>
            </a:r>
            <a:r>
              <a:rPr lang="en-US" dirty="0" smtClean="0">
                <a:latin typeface="Arial" charset="0"/>
                <a:ea typeface="Arial" charset="0"/>
                <a:cs typeface="Arial" charset="0"/>
              </a:rPr>
              <a:t>)</a:t>
            </a:r>
            <a:endParaRPr lang="en-US" dirty="0">
              <a:latin typeface="Arial" charset="0"/>
              <a:ea typeface="Arial" charset="0"/>
              <a:cs typeface="Arial" charset="0"/>
            </a:endParaRPr>
          </a:p>
        </p:txBody>
      </p:sp>
      <p:sp>
        <p:nvSpPr>
          <p:cNvPr id="6" name="TextBox 5"/>
          <p:cNvSpPr txBox="1"/>
          <p:nvPr/>
        </p:nvSpPr>
        <p:spPr>
          <a:xfrm>
            <a:off x="4114800" y="1981200"/>
            <a:ext cx="4648200" cy="1292662"/>
          </a:xfrm>
          <a:prstGeom prst="rect">
            <a:avLst/>
          </a:prstGeom>
          <a:noFill/>
        </p:spPr>
        <p:txBody>
          <a:bodyPr wrap="square" rtlCol="0">
            <a:spAutoFit/>
          </a:bodyPr>
          <a:lstStyle/>
          <a:p>
            <a:r>
              <a:rPr lang="en-US" sz="2400" b="1" dirty="0" err="1" smtClean="0">
                <a:latin typeface="Arial" charset="0"/>
                <a:ea typeface="Arial" charset="0"/>
                <a:cs typeface="Arial" charset="0"/>
              </a:rPr>
              <a:t>Epithalamus</a:t>
            </a:r>
            <a:endParaRPr lang="en-US" sz="2400" b="1" dirty="0" smtClean="0">
              <a:latin typeface="Arial" charset="0"/>
              <a:ea typeface="Arial" charset="0"/>
              <a:cs typeface="Arial" charset="0"/>
            </a:endParaRPr>
          </a:p>
          <a:p>
            <a:r>
              <a:rPr lang="en-US" dirty="0" smtClean="0">
                <a:latin typeface="Arial" charset="0"/>
                <a:ea typeface="Arial" charset="0"/>
                <a:cs typeface="Arial" charset="0"/>
              </a:rPr>
              <a:t>-Contains choroid plexus which forms CSF</a:t>
            </a:r>
          </a:p>
          <a:p>
            <a:r>
              <a:rPr lang="en-US" dirty="0" smtClean="0">
                <a:latin typeface="Arial" charset="0"/>
                <a:ea typeface="Arial" charset="0"/>
                <a:cs typeface="Arial" charset="0"/>
              </a:rPr>
              <a:t>-Contains pineal gland which produces melatonin (sleep-wake cycle)</a:t>
            </a:r>
            <a:endParaRPr lang="en-US" dirty="0">
              <a:latin typeface="Arial" charset="0"/>
              <a:ea typeface="Arial" charset="0"/>
              <a:cs typeface="Arial" charset="0"/>
            </a:endParaRPr>
          </a:p>
        </p:txBody>
      </p:sp>
      <p:sp>
        <p:nvSpPr>
          <p:cNvPr id="7" name="TextBox 6"/>
          <p:cNvSpPr txBox="1"/>
          <p:nvPr/>
        </p:nvSpPr>
        <p:spPr>
          <a:xfrm>
            <a:off x="152400" y="1981200"/>
            <a:ext cx="3581400" cy="1292662"/>
          </a:xfrm>
          <a:prstGeom prst="rect">
            <a:avLst/>
          </a:prstGeom>
          <a:noFill/>
        </p:spPr>
        <p:txBody>
          <a:bodyPr wrap="square" rtlCol="0">
            <a:spAutoFit/>
          </a:bodyPr>
          <a:lstStyle/>
          <a:p>
            <a:r>
              <a:rPr lang="en-US" sz="2400" b="1" dirty="0" smtClean="0">
                <a:latin typeface="Arial" charset="0"/>
                <a:ea typeface="Arial" charset="0"/>
                <a:cs typeface="Arial" charset="0"/>
              </a:rPr>
              <a:t>Thalamus</a:t>
            </a:r>
          </a:p>
          <a:p>
            <a:r>
              <a:rPr lang="en-US" dirty="0" smtClean="0">
                <a:latin typeface="Arial" charset="0"/>
                <a:ea typeface="Arial" charset="0"/>
                <a:cs typeface="Arial" charset="0"/>
              </a:rPr>
              <a:t>-Very important</a:t>
            </a:r>
          </a:p>
          <a:p>
            <a:r>
              <a:rPr lang="en-US" dirty="0" smtClean="0">
                <a:latin typeface="Arial" charset="0"/>
                <a:ea typeface="Arial" charset="0"/>
                <a:cs typeface="Arial" charset="0"/>
              </a:rPr>
              <a:t>-Gateway to cerebral cortex</a:t>
            </a:r>
          </a:p>
          <a:p>
            <a:r>
              <a:rPr lang="en-US" dirty="0" smtClean="0">
                <a:latin typeface="Arial" charset="0"/>
                <a:ea typeface="Arial" charset="0"/>
                <a:cs typeface="Arial" charset="0"/>
              </a:rPr>
              <a:t>-Sensory sorting and modification</a:t>
            </a:r>
            <a:endParaRPr lang="en-US" dirty="0">
              <a:latin typeface="Arial" charset="0"/>
              <a:ea typeface="Arial" charset="0"/>
              <a:cs typeface="Arial" charset="0"/>
            </a:endParaRPr>
          </a:p>
        </p:txBody>
      </p:sp>
      <p:sp>
        <p:nvSpPr>
          <p:cNvPr id="8" name="TextBox 7"/>
          <p:cNvSpPr txBox="1"/>
          <p:nvPr/>
        </p:nvSpPr>
        <p:spPr>
          <a:xfrm>
            <a:off x="152400" y="3962400"/>
            <a:ext cx="3987054" cy="1015663"/>
          </a:xfrm>
          <a:prstGeom prst="rect">
            <a:avLst/>
          </a:prstGeom>
          <a:noFill/>
        </p:spPr>
        <p:txBody>
          <a:bodyPr wrap="square" rtlCol="0">
            <a:spAutoFit/>
          </a:bodyPr>
          <a:lstStyle/>
          <a:p>
            <a:r>
              <a:rPr lang="en-US" sz="2400" b="1" dirty="0" smtClean="0">
                <a:latin typeface="Arial" charset="0"/>
                <a:ea typeface="Arial" charset="0"/>
                <a:cs typeface="Arial" charset="0"/>
              </a:rPr>
              <a:t>Hypothalamus</a:t>
            </a:r>
          </a:p>
          <a:p>
            <a:r>
              <a:rPr lang="en-US" dirty="0" smtClean="0">
                <a:latin typeface="Arial" charset="0"/>
                <a:ea typeface="Arial" charset="0"/>
                <a:cs typeface="Arial" charset="0"/>
              </a:rPr>
              <a:t>-Master of endocrine system and many homeostatic variables</a:t>
            </a:r>
            <a:endParaRPr lang="en-US" dirty="0">
              <a:latin typeface="Arial" charset="0"/>
              <a:ea typeface="Arial" charset="0"/>
              <a:cs typeface="Arial" charset="0"/>
            </a:endParaRP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3573" t="5083" r="20638" b="10755"/>
          <a:stretch/>
        </p:blipFill>
        <p:spPr>
          <a:xfrm>
            <a:off x="5125220" y="3593149"/>
            <a:ext cx="3637780" cy="3072110"/>
          </a:xfrm>
          <a:prstGeom prst="rect">
            <a:avLst/>
          </a:prstGeom>
        </p:spPr>
      </p:pic>
    </p:spTree>
    <p:extLst>
      <p:ext uri="{BB962C8B-B14F-4D97-AF65-F5344CB8AC3E}">
        <p14:creationId xmlns:p14="http://schemas.microsoft.com/office/powerpoint/2010/main" val="58177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3" name="TextBox 2"/>
          <p:cNvSpPr txBox="1"/>
          <p:nvPr/>
        </p:nvSpPr>
        <p:spPr>
          <a:xfrm>
            <a:off x="76200" y="914400"/>
            <a:ext cx="3276600" cy="492443"/>
          </a:xfrm>
          <a:prstGeom prst="rect">
            <a:avLst/>
          </a:prstGeom>
          <a:noFill/>
        </p:spPr>
        <p:txBody>
          <a:bodyPr wrap="square" rtlCol="0">
            <a:spAutoFit/>
          </a:bodyPr>
          <a:lstStyle/>
          <a:p>
            <a:r>
              <a:rPr lang="en-US" sz="2600" b="1" dirty="0" smtClean="0">
                <a:latin typeface="Arial" charset="0"/>
                <a:ea typeface="Arial" charset="0"/>
                <a:cs typeface="Arial" charset="0"/>
              </a:rPr>
              <a:t>The Brainstem</a:t>
            </a:r>
            <a:endParaRPr lang="en-US" sz="2600" b="1" dirty="0">
              <a:latin typeface="Arial" charset="0"/>
              <a:ea typeface="Arial" charset="0"/>
              <a:cs typeface="Arial" charset="0"/>
            </a:endParaRPr>
          </a:p>
        </p:txBody>
      </p:sp>
      <p:pic>
        <p:nvPicPr>
          <p:cNvPr id="4" name="Picture 3" descr="E:\Chapter_12\B_JPEG_Images_and_Tables\a_labeled\figure_12_16a_labeled.jpg"/>
          <p:cNvPicPr>
            <a:picLocks noChangeAspect="1" noChangeArrowheads="1"/>
          </p:cNvPicPr>
          <p:nvPr/>
        </p:nvPicPr>
        <p:blipFill>
          <a:blip r:embed="rId2" cstate="print">
            <a:lum bright="-20000" contrast="30000"/>
          </a:blip>
          <a:srcRect l="25083" t="2656" r="55617" b="69139"/>
          <a:stretch>
            <a:fillRect/>
          </a:stretch>
        </p:blipFill>
        <p:spPr bwMode="auto">
          <a:xfrm>
            <a:off x="7509803" y="2743200"/>
            <a:ext cx="1634197" cy="1878106"/>
          </a:xfrm>
          <a:prstGeom prst="rect">
            <a:avLst/>
          </a:prstGeom>
          <a:noFill/>
        </p:spPr>
      </p:pic>
      <p:sp>
        <p:nvSpPr>
          <p:cNvPr id="6" name="TextBox 5"/>
          <p:cNvSpPr txBox="1"/>
          <p:nvPr/>
        </p:nvSpPr>
        <p:spPr>
          <a:xfrm>
            <a:off x="76200" y="1575137"/>
            <a:ext cx="2438400" cy="1015663"/>
          </a:xfrm>
          <a:prstGeom prst="rect">
            <a:avLst/>
          </a:prstGeom>
          <a:noFill/>
        </p:spPr>
        <p:txBody>
          <a:bodyPr wrap="square" rtlCol="0">
            <a:spAutoFit/>
          </a:bodyPr>
          <a:lstStyle/>
          <a:p>
            <a:r>
              <a:rPr lang="en-US" sz="2200" b="1" dirty="0" smtClean="0">
                <a:latin typeface="Arial" charset="0"/>
                <a:ea typeface="Arial" charset="0"/>
                <a:cs typeface="Arial" charset="0"/>
              </a:rPr>
              <a:t>Midbrain</a:t>
            </a:r>
          </a:p>
          <a:p>
            <a:r>
              <a:rPr lang="en-US" sz="2000" dirty="0" smtClean="0">
                <a:latin typeface="Arial" charset="0"/>
                <a:ea typeface="Arial" charset="0"/>
                <a:cs typeface="Arial" charset="0"/>
              </a:rPr>
              <a:t>-</a:t>
            </a:r>
            <a:r>
              <a:rPr lang="en-US" dirty="0" err="1" smtClean="0">
                <a:latin typeface="Arial" charset="0"/>
                <a:ea typeface="Arial" charset="0"/>
                <a:cs typeface="Arial" charset="0"/>
              </a:rPr>
              <a:t>Substantia</a:t>
            </a:r>
            <a:r>
              <a:rPr lang="en-US" dirty="0" smtClean="0">
                <a:latin typeface="Arial" charset="0"/>
                <a:ea typeface="Arial" charset="0"/>
                <a:cs typeface="Arial" charset="0"/>
              </a:rPr>
              <a:t> </a:t>
            </a:r>
            <a:r>
              <a:rPr lang="en-US" dirty="0" err="1">
                <a:latin typeface="Arial" charset="0"/>
                <a:ea typeface="Arial" charset="0"/>
                <a:cs typeface="Arial" charset="0"/>
              </a:rPr>
              <a:t>n</a:t>
            </a:r>
            <a:r>
              <a:rPr lang="en-US" dirty="0" err="1" smtClean="0">
                <a:latin typeface="Arial" charset="0"/>
                <a:ea typeface="Arial" charset="0"/>
                <a:cs typeface="Arial" charset="0"/>
              </a:rPr>
              <a:t>igra</a:t>
            </a:r>
            <a:endParaRPr lang="en-US" dirty="0" smtClean="0">
              <a:latin typeface="Arial" charset="0"/>
              <a:ea typeface="Arial" charset="0"/>
              <a:cs typeface="Arial" charset="0"/>
            </a:endParaRPr>
          </a:p>
          <a:p>
            <a:r>
              <a:rPr lang="en-US" dirty="0" smtClean="0">
                <a:latin typeface="Arial" charset="0"/>
                <a:ea typeface="Arial" charset="0"/>
                <a:cs typeface="Arial" charset="0"/>
              </a:rPr>
              <a:t>-Red nucleus</a:t>
            </a:r>
            <a:endParaRPr lang="en-US" dirty="0">
              <a:latin typeface="Arial" charset="0"/>
              <a:ea typeface="Arial" charset="0"/>
              <a:cs typeface="Arial" charset="0"/>
            </a:endParaRPr>
          </a:p>
        </p:txBody>
      </p:sp>
      <p:pic>
        <p:nvPicPr>
          <p:cNvPr id="7" name="Picture 2" descr="E:\Chapter_12\B_JPEG_Images_and_Tables\a_labeled\figure_12_16a_labeled.jpg"/>
          <p:cNvPicPr>
            <a:picLocks noChangeAspect="1" noChangeArrowheads="1"/>
          </p:cNvPicPr>
          <p:nvPr/>
        </p:nvPicPr>
        <p:blipFill rotWithShape="1">
          <a:blip r:embed="rId2" cstate="print"/>
          <a:srcRect l="1463" t="30128" r="-1996" b="6502"/>
          <a:stretch/>
        </p:blipFill>
        <p:spPr bwMode="auto">
          <a:xfrm>
            <a:off x="4652781" y="1265925"/>
            <a:ext cx="2980223" cy="1477275"/>
          </a:xfrm>
          <a:prstGeom prst="rect">
            <a:avLst/>
          </a:prstGeom>
          <a:noFill/>
        </p:spPr>
      </p:pic>
      <p:sp>
        <p:nvSpPr>
          <p:cNvPr id="8" name="TextBox 7"/>
          <p:cNvSpPr txBox="1"/>
          <p:nvPr/>
        </p:nvSpPr>
        <p:spPr>
          <a:xfrm>
            <a:off x="76200" y="3363047"/>
            <a:ext cx="2743200" cy="984885"/>
          </a:xfrm>
          <a:prstGeom prst="rect">
            <a:avLst/>
          </a:prstGeom>
          <a:noFill/>
        </p:spPr>
        <p:txBody>
          <a:bodyPr wrap="square" rtlCol="0">
            <a:spAutoFit/>
          </a:bodyPr>
          <a:lstStyle/>
          <a:p>
            <a:r>
              <a:rPr lang="en-US" sz="2200" b="1" dirty="0" smtClean="0">
                <a:latin typeface="Arial" charset="0"/>
                <a:ea typeface="Arial" charset="0"/>
                <a:cs typeface="Arial" charset="0"/>
              </a:rPr>
              <a:t>Pons</a:t>
            </a: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dirty="0" smtClean="0">
                <a:latin typeface="Arial" charset="0"/>
                <a:ea typeface="Arial" charset="0"/>
                <a:cs typeface="Arial" charset="0"/>
              </a:rPr>
              <a:t>-”Pons are </a:t>
            </a:r>
            <a:r>
              <a:rPr lang="en-US" dirty="0" err="1" smtClean="0">
                <a:latin typeface="Arial" charset="0"/>
                <a:ea typeface="Arial" charset="0"/>
                <a:cs typeface="Arial" charset="0"/>
              </a:rPr>
              <a:t>pudgey</a:t>
            </a:r>
            <a:r>
              <a:rPr lang="en-US" dirty="0" smtClean="0">
                <a:latin typeface="Arial" charset="0"/>
                <a:ea typeface="Arial" charset="0"/>
                <a:cs typeface="Arial" charset="0"/>
              </a:rPr>
              <a:t>”</a:t>
            </a:r>
            <a:br>
              <a:rPr lang="en-US" dirty="0" smtClean="0">
                <a:latin typeface="Arial" charset="0"/>
                <a:ea typeface="Arial" charset="0"/>
                <a:cs typeface="Arial" charset="0"/>
              </a:rPr>
            </a:br>
            <a:r>
              <a:rPr lang="en-US" dirty="0" smtClean="0">
                <a:latin typeface="Arial" charset="0"/>
                <a:ea typeface="Arial" charset="0"/>
                <a:cs typeface="Arial" charset="0"/>
              </a:rPr>
              <a:t>(pyramidal </a:t>
            </a:r>
            <a:r>
              <a:rPr lang="en-US" u="sng" dirty="0" smtClean="0">
                <a:latin typeface="Arial" charset="0"/>
                <a:ea typeface="Arial" charset="0"/>
                <a:cs typeface="Arial" charset="0"/>
              </a:rPr>
              <a:t>tracts)</a:t>
            </a:r>
            <a:endParaRPr lang="en-US" sz="2000" u="sng" dirty="0">
              <a:latin typeface="Arial" charset="0"/>
              <a:ea typeface="Arial" charset="0"/>
              <a:cs typeface="Arial" charset="0"/>
            </a:endParaRPr>
          </a:p>
        </p:txBody>
      </p:sp>
      <p:grpSp>
        <p:nvGrpSpPr>
          <p:cNvPr id="9" name="Group 8"/>
          <p:cNvGrpSpPr/>
          <p:nvPr/>
        </p:nvGrpSpPr>
        <p:grpSpPr>
          <a:xfrm>
            <a:off x="4652781" y="2860431"/>
            <a:ext cx="2690446" cy="1863969"/>
            <a:chOff x="2414954" y="2403231"/>
            <a:chExt cx="6670431" cy="4372708"/>
          </a:xfrm>
        </p:grpSpPr>
        <p:pic>
          <p:nvPicPr>
            <p:cNvPr id="10" name="Picture 2" descr="E:\Chapter_12\B_JPEG_Images_and_Tables\a_labeled\figure_12_16b_labeled.jpg"/>
            <p:cNvPicPr>
              <a:picLocks noChangeAspect="1" noChangeArrowheads="1"/>
            </p:cNvPicPr>
            <p:nvPr/>
          </p:nvPicPr>
          <p:blipFill>
            <a:blip r:embed="rId3" cstate="print"/>
            <a:srcRect l="17170" t="22985" r="1511" b="5952"/>
            <a:stretch>
              <a:fillRect/>
            </a:stretch>
          </p:blipFill>
          <p:spPr bwMode="auto">
            <a:xfrm>
              <a:off x="2438400" y="2419469"/>
              <a:ext cx="6646985" cy="4356470"/>
            </a:xfrm>
            <a:prstGeom prst="rect">
              <a:avLst/>
            </a:prstGeom>
            <a:noFill/>
          </p:spPr>
        </p:pic>
        <p:sp>
          <p:nvSpPr>
            <p:cNvPr id="11" name="Rectangle 10"/>
            <p:cNvSpPr/>
            <p:nvPr/>
          </p:nvSpPr>
          <p:spPr>
            <a:xfrm>
              <a:off x="2414954" y="2403231"/>
              <a:ext cx="2579077" cy="586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p:nvSpPr>
        <p:spPr>
          <a:xfrm>
            <a:off x="43982" y="5010090"/>
            <a:ext cx="4451818" cy="1538883"/>
          </a:xfrm>
          <a:prstGeom prst="rect">
            <a:avLst/>
          </a:prstGeom>
          <a:noFill/>
        </p:spPr>
        <p:txBody>
          <a:bodyPr wrap="square" rtlCol="0">
            <a:spAutoFit/>
          </a:bodyPr>
          <a:lstStyle/>
          <a:p>
            <a:r>
              <a:rPr lang="en-US" sz="2200" b="1" dirty="0" smtClean="0">
                <a:latin typeface="Arial" charset="0"/>
                <a:ea typeface="Arial" charset="0"/>
                <a:cs typeface="Arial" charset="0"/>
              </a:rPr>
              <a:t>Medulla Oblongata</a:t>
            </a:r>
          </a:p>
          <a:p>
            <a:r>
              <a:rPr lang="en-US" dirty="0" smtClean="0">
                <a:latin typeface="Arial" charset="0"/>
                <a:ea typeface="Arial" charset="0"/>
                <a:cs typeface="Arial" charset="0"/>
              </a:rPr>
              <a:t>-Pyramids</a:t>
            </a:r>
            <a:br>
              <a:rPr lang="en-US" dirty="0" smtClean="0">
                <a:latin typeface="Arial" charset="0"/>
                <a:ea typeface="Arial" charset="0"/>
                <a:cs typeface="Arial" charset="0"/>
              </a:rPr>
            </a:br>
            <a:r>
              <a:rPr lang="en-US" dirty="0" smtClean="0">
                <a:latin typeface="Arial" charset="0"/>
                <a:ea typeface="Arial" charset="0"/>
                <a:cs typeface="Arial" charset="0"/>
              </a:rPr>
              <a:t>-Motor fibers decussate after pyramids</a:t>
            </a:r>
            <a:br>
              <a:rPr lang="en-US" dirty="0" smtClean="0">
                <a:latin typeface="Arial" charset="0"/>
                <a:ea typeface="Arial" charset="0"/>
                <a:cs typeface="Arial" charset="0"/>
              </a:rPr>
            </a:br>
            <a:r>
              <a:rPr lang="en-US" dirty="0" smtClean="0">
                <a:latin typeface="Arial" charset="0"/>
                <a:ea typeface="Arial" charset="0"/>
                <a:cs typeface="Arial" charset="0"/>
              </a:rPr>
              <a:t>-Life-supporting reflexes:</a:t>
            </a:r>
            <a:br>
              <a:rPr lang="en-US" dirty="0" smtClean="0">
                <a:latin typeface="Arial" charset="0"/>
                <a:ea typeface="Arial" charset="0"/>
                <a:cs typeface="Arial" charset="0"/>
              </a:rPr>
            </a:br>
            <a:r>
              <a:rPr lang="en-US" dirty="0" smtClean="0">
                <a:latin typeface="Arial" charset="0"/>
                <a:ea typeface="Arial" charset="0"/>
                <a:cs typeface="Arial" charset="0"/>
              </a:rPr>
              <a:t>Respiratory, cardiovascular, vomiting</a:t>
            </a:r>
          </a:p>
        </p:txBody>
      </p:sp>
      <p:grpSp>
        <p:nvGrpSpPr>
          <p:cNvPr id="13" name="Group 12"/>
          <p:cNvGrpSpPr/>
          <p:nvPr/>
        </p:nvGrpSpPr>
        <p:grpSpPr>
          <a:xfrm>
            <a:off x="4652781" y="4876800"/>
            <a:ext cx="3119619" cy="1981200"/>
            <a:chOff x="2391507" y="668215"/>
            <a:chExt cx="6189785" cy="3448853"/>
          </a:xfrm>
        </p:grpSpPr>
        <p:pic>
          <p:nvPicPr>
            <p:cNvPr id="14" name="Picture 2" descr="E:\Chapter_12\B_JPEG_Images_and_Tables\a_labeled\figure_12_16c_labeled.jpg"/>
            <p:cNvPicPr>
              <a:picLocks noChangeAspect="1" noChangeArrowheads="1"/>
            </p:cNvPicPr>
            <p:nvPr/>
          </p:nvPicPr>
          <p:blipFill>
            <a:blip r:embed="rId4" cstate="print"/>
            <a:srcRect l="4396" t="24817" r="1923" b="5586"/>
            <a:stretch>
              <a:fillRect/>
            </a:stretch>
          </p:blipFill>
          <p:spPr bwMode="auto">
            <a:xfrm>
              <a:off x="2391507" y="668215"/>
              <a:ext cx="6189785" cy="3448853"/>
            </a:xfrm>
            <a:prstGeom prst="rect">
              <a:avLst/>
            </a:prstGeom>
            <a:noFill/>
          </p:spPr>
        </p:pic>
        <p:sp>
          <p:nvSpPr>
            <p:cNvPr id="15" name="Rectangle 14"/>
            <p:cNvSpPr/>
            <p:nvPr/>
          </p:nvSpPr>
          <p:spPr>
            <a:xfrm>
              <a:off x="3622431" y="668215"/>
              <a:ext cx="973015" cy="293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7255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5200" y="1600200"/>
            <a:ext cx="2173942" cy="2591340"/>
          </a:xfrm>
          <a:prstGeom prst="rect">
            <a:avLst/>
          </a:prstGeom>
        </p:spPr>
      </p:pic>
      <p:sp>
        <p:nvSpPr>
          <p:cNvPr id="5" name="TextBox 4"/>
          <p:cNvSpPr txBox="1"/>
          <p:nvPr/>
        </p:nvSpPr>
        <p:spPr>
          <a:xfrm>
            <a:off x="3352800" y="4114800"/>
            <a:ext cx="2743200" cy="584775"/>
          </a:xfrm>
          <a:prstGeom prst="rect">
            <a:avLst/>
          </a:prstGeom>
          <a:noFill/>
        </p:spPr>
        <p:txBody>
          <a:bodyPr wrap="square" rtlCol="0">
            <a:spAutoFit/>
          </a:bodyPr>
          <a:lstStyle/>
          <a:p>
            <a:pPr algn="ctr"/>
            <a:r>
              <a:rPr lang="en-US" sz="3200" b="1" dirty="0" smtClean="0">
                <a:latin typeface="Arial Narrow" charset="0"/>
                <a:ea typeface="Arial Narrow" charset="0"/>
                <a:cs typeface="Arial Narrow" charset="0"/>
              </a:rPr>
              <a:t>Hi! I’m David</a:t>
            </a:r>
            <a:endParaRPr lang="en-US" sz="3200" b="1" dirty="0">
              <a:latin typeface="Arial Narrow" charset="0"/>
              <a:ea typeface="Arial Narrow" charset="0"/>
              <a:cs typeface="Arial Narrow" charset="0"/>
            </a:endParaRPr>
          </a:p>
        </p:txBody>
      </p:sp>
    </p:spTree>
    <p:extLst>
      <p:ext uri="{BB962C8B-B14F-4D97-AF65-F5344CB8AC3E}">
        <p14:creationId xmlns:p14="http://schemas.microsoft.com/office/powerpoint/2010/main" val="16834715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pic>
        <p:nvPicPr>
          <p:cNvPr id="3" name="Picture 3" descr="12-30b_SpinalCord_3"/>
          <p:cNvPicPr>
            <a:picLocks noChangeAspect="1" noChangeArrowheads="1"/>
          </p:cNvPicPr>
          <p:nvPr/>
        </p:nvPicPr>
        <p:blipFill rotWithShape="1">
          <a:blip r:embed="rId2" cstate="print">
            <a:lum bright="-6000" contrast="12000"/>
          </a:blip>
          <a:srcRect l="34225" t="20230" r="33006" b="6314"/>
          <a:stretch/>
        </p:blipFill>
        <p:spPr bwMode="auto">
          <a:xfrm>
            <a:off x="5943600" y="1219200"/>
            <a:ext cx="2057400" cy="2674805"/>
          </a:xfrm>
          <a:prstGeom prst="rect">
            <a:avLst/>
          </a:prstGeom>
          <a:noFill/>
        </p:spPr>
      </p:pic>
      <p:sp>
        <p:nvSpPr>
          <p:cNvPr id="4" name="TextBox 3"/>
          <p:cNvSpPr txBox="1"/>
          <p:nvPr/>
        </p:nvSpPr>
        <p:spPr>
          <a:xfrm>
            <a:off x="228600" y="1219200"/>
            <a:ext cx="5410200" cy="1015663"/>
          </a:xfrm>
          <a:prstGeom prst="rect">
            <a:avLst/>
          </a:prstGeom>
          <a:noFill/>
        </p:spPr>
        <p:txBody>
          <a:bodyPr wrap="square" rtlCol="0">
            <a:spAutoFit/>
          </a:bodyPr>
          <a:lstStyle/>
          <a:p>
            <a:r>
              <a:rPr lang="en-US" sz="2400" b="1" dirty="0" smtClean="0">
                <a:latin typeface="Arial" charset="0"/>
                <a:ea typeface="Arial" charset="0"/>
                <a:cs typeface="Arial" charset="0"/>
              </a:rPr>
              <a:t>Horns of the spinal cord</a:t>
            </a:r>
          </a:p>
          <a:p>
            <a:endParaRPr lang="en-US" dirty="0">
              <a:latin typeface="Arial" charset="0"/>
              <a:ea typeface="Arial" charset="0"/>
              <a:cs typeface="Arial" charset="0"/>
            </a:endParaRPr>
          </a:p>
          <a:p>
            <a:r>
              <a:rPr lang="en-US" b="1" dirty="0" smtClean="0">
                <a:latin typeface="Arial" charset="0"/>
                <a:ea typeface="Arial" charset="0"/>
                <a:cs typeface="Arial" charset="0"/>
              </a:rPr>
              <a:t>What makes up these horns? (hint: grey matter)</a:t>
            </a:r>
            <a:endParaRPr lang="en-US" b="1" dirty="0">
              <a:latin typeface="Arial" charset="0"/>
              <a:ea typeface="Arial" charset="0"/>
              <a:cs typeface="Arial" charset="0"/>
            </a:endParaRPr>
          </a:p>
        </p:txBody>
      </p:sp>
      <p:sp>
        <p:nvSpPr>
          <p:cNvPr id="6" name="TextBox 5"/>
          <p:cNvSpPr txBox="1"/>
          <p:nvPr/>
        </p:nvSpPr>
        <p:spPr>
          <a:xfrm>
            <a:off x="685800" y="2209800"/>
            <a:ext cx="3200400" cy="369332"/>
          </a:xfrm>
          <a:prstGeom prst="rect">
            <a:avLst/>
          </a:prstGeom>
          <a:noFill/>
        </p:spPr>
        <p:txBody>
          <a:bodyPr wrap="square" rtlCol="0">
            <a:spAutoFit/>
          </a:bodyPr>
          <a:lstStyle/>
          <a:p>
            <a:r>
              <a:rPr lang="en-US" dirty="0" smtClean="0">
                <a:latin typeface="Arial" charset="0"/>
                <a:ea typeface="Arial" charset="0"/>
                <a:cs typeface="Arial" charset="0"/>
              </a:rPr>
              <a:t>Cell bodies! </a:t>
            </a:r>
            <a:endParaRPr lang="en-US" dirty="0">
              <a:latin typeface="Arial" charset="0"/>
              <a:ea typeface="Arial" charset="0"/>
              <a:cs typeface="Arial" charset="0"/>
            </a:endParaRPr>
          </a:p>
        </p:txBody>
      </p:sp>
      <p:sp>
        <p:nvSpPr>
          <p:cNvPr id="7" name="TextBox 6"/>
          <p:cNvSpPr txBox="1"/>
          <p:nvPr/>
        </p:nvSpPr>
        <p:spPr>
          <a:xfrm>
            <a:off x="228600" y="3048000"/>
            <a:ext cx="3276600" cy="646331"/>
          </a:xfrm>
          <a:prstGeom prst="rect">
            <a:avLst/>
          </a:prstGeom>
          <a:noFill/>
        </p:spPr>
        <p:txBody>
          <a:bodyPr wrap="square" rtlCol="0">
            <a:spAutoFit/>
          </a:bodyPr>
          <a:lstStyle/>
          <a:p>
            <a:r>
              <a:rPr lang="en-US" b="1" dirty="0" smtClean="0">
                <a:latin typeface="Arial" charset="0"/>
                <a:ea typeface="Arial" charset="0"/>
                <a:cs typeface="Arial" charset="0"/>
              </a:rPr>
              <a:t>What neurons make up the:</a:t>
            </a:r>
            <a:br>
              <a:rPr lang="en-US" b="1" dirty="0" smtClean="0">
                <a:latin typeface="Arial" charset="0"/>
                <a:ea typeface="Arial" charset="0"/>
                <a:cs typeface="Arial" charset="0"/>
              </a:rPr>
            </a:br>
            <a:r>
              <a:rPr lang="en-US" b="1" dirty="0" smtClean="0">
                <a:latin typeface="Arial" charset="0"/>
                <a:ea typeface="Arial" charset="0"/>
                <a:cs typeface="Arial" charset="0"/>
              </a:rPr>
              <a:t>Ventral/anterior horn?</a:t>
            </a:r>
            <a:endParaRPr lang="en-US" b="1" dirty="0">
              <a:latin typeface="Arial" charset="0"/>
              <a:ea typeface="Arial" charset="0"/>
              <a:cs typeface="Arial" charset="0"/>
            </a:endParaRPr>
          </a:p>
        </p:txBody>
      </p:sp>
      <p:sp>
        <p:nvSpPr>
          <p:cNvPr id="8" name="TextBox 7"/>
          <p:cNvSpPr txBox="1"/>
          <p:nvPr/>
        </p:nvSpPr>
        <p:spPr>
          <a:xfrm>
            <a:off x="685800" y="3694331"/>
            <a:ext cx="3048000" cy="369332"/>
          </a:xfrm>
          <a:prstGeom prst="rect">
            <a:avLst/>
          </a:prstGeom>
          <a:noFill/>
        </p:spPr>
        <p:txBody>
          <a:bodyPr wrap="square" rtlCol="0">
            <a:spAutoFit/>
          </a:bodyPr>
          <a:lstStyle/>
          <a:p>
            <a:r>
              <a:rPr lang="en-US" dirty="0" smtClean="0">
                <a:latin typeface="Arial" charset="0"/>
                <a:ea typeface="Arial" charset="0"/>
                <a:cs typeface="Arial" charset="0"/>
              </a:rPr>
              <a:t>Somatic motor neurons</a:t>
            </a:r>
            <a:endParaRPr lang="en-US" dirty="0">
              <a:latin typeface="Arial" charset="0"/>
              <a:ea typeface="Arial" charset="0"/>
              <a:cs typeface="Arial" charset="0"/>
            </a:endParaRPr>
          </a:p>
        </p:txBody>
      </p:sp>
      <p:sp>
        <p:nvSpPr>
          <p:cNvPr id="9" name="TextBox 8"/>
          <p:cNvSpPr txBox="1"/>
          <p:nvPr/>
        </p:nvSpPr>
        <p:spPr>
          <a:xfrm>
            <a:off x="223345" y="4432995"/>
            <a:ext cx="2971800" cy="369332"/>
          </a:xfrm>
          <a:prstGeom prst="rect">
            <a:avLst/>
          </a:prstGeom>
          <a:noFill/>
        </p:spPr>
        <p:txBody>
          <a:bodyPr wrap="square" rtlCol="0">
            <a:spAutoFit/>
          </a:bodyPr>
          <a:lstStyle/>
          <a:p>
            <a:r>
              <a:rPr lang="en-US" b="1" dirty="0" smtClean="0">
                <a:latin typeface="Arial" charset="0"/>
                <a:ea typeface="Arial" charset="0"/>
                <a:cs typeface="Arial" charset="0"/>
              </a:rPr>
              <a:t>Dorsal/posterior horn?</a:t>
            </a:r>
            <a:endParaRPr lang="en-US" b="1" dirty="0">
              <a:latin typeface="Arial" charset="0"/>
              <a:ea typeface="Arial" charset="0"/>
              <a:cs typeface="Arial" charset="0"/>
            </a:endParaRPr>
          </a:p>
        </p:txBody>
      </p:sp>
      <p:sp>
        <p:nvSpPr>
          <p:cNvPr id="10" name="TextBox 9"/>
          <p:cNvSpPr txBox="1"/>
          <p:nvPr/>
        </p:nvSpPr>
        <p:spPr>
          <a:xfrm>
            <a:off x="685800" y="4802327"/>
            <a:ext cx="3581400" cy="369332"/>
          </a:xfrm>
          <a:prstGeom prst="rect">
            <a:avLst/>
          </a:prstGeom>
          <a:noFill/>
        </p:spPr>
        <p:txBody>
          <a:bodyPr wrap="square" rtlCol="0">
            <a:spAutoFit/>
          </a:bodyPr>
          <a:lstStyle/>
          <a:p>
            <a:r>
              <a:rPr lang="en-US" dirty="0" smtClean="0">
                <a:latin typeface="Arial" charset="0"/>
                <a:ea typeface="Arial" charset="0"/>
                <a:cs typeface="Arial" charset="0"/>
              </a:rPr>
              <a:t>Sensory </a:t>
            </a:r>
            <a:r>
              <a:rPr lang="en-US" u="sng" dirty="0" smtClean="0">
                <a:latin typeface="Arial" charset="0"/>
                <a:ea typeface="Arial" charset="0"/>
                <a:cs typeface="Arial" charset="0"/>
              </a:rPr>
              <a:t>INTERNEURONS</a:t>
            </a:r>
            <a:endParaRPr lang="en-US" dirty="0">
              <a:latin typeface="Arial" charset="0"/>
              <a:ea typeface="Arial" charset="0"/>
              <a:cs typeface="Arial" charset="0"/>
            </a:endParaRPr>
          </a:p>
        </p:txBody>
      </p:sp>
      <p:sp>
        <p:nvSpPr>
          <p:cNvPr id="11" name="TextBox 10"/>
          <p:cNvSpPr txBox="1"/>
          <p:nvPr/>
        </p:nvSpPr>
        <p:spPr>
          <a:xfrm>
            <a:off x="228600" y="5502776"/>
            <a:ext cx="2819400" cy="369332"/>
          </a:xfrm>
          <a:prstGeom prst="rect">
            <a:avLst/>
          </a:prstGeom>
          <a:noFill/>
        </p:spPr>
        <p:txBody>
          <a:bodyPr wrap="square" rtlCol="0">
            <a:spAutoFit/>
          </a:bodyPr>
          <a:lstStyle/>
          <a:p>
            <a:r>
              <a:rPr lang="en-US" b="1" dirty="0" smtClean="0">
                <a:latin typeface="Arial" charset="0"/>
                <a:ea typeface="Arial" charset="0"/>
                <a:cs typeface="Arial" charset="0"/>
              </a:rPr>
              <a:t>Lateral horn?</a:t>
            </a:r>
            <a:endParaRPr lang="en-US" b="1" dirty="0">
              <a:latin typeface="Arial" charset="0"/>
              <a:ea typeface="Arial" charset="0"/>
              <a:cs typeface="Arial" charset="0"/>
            </a:endParaRPr>
          </a:p>
        </p:txBody>
      </p:sp>
      <p:sp>
        <p:nvSpPr>
          <p:cNvPr id="12" name="TextBox 11"/>
          <p:cNvSpPr txBox="1"/>
          <p:nvPr/>
        </p:nvSpPr>
        <p:spPr>
          <a:xfrm>
            <a:off x="656897" y="5829300"/>
            <a:ext cx="3048000" cy="369332"/>
          </a:xfrm>
          <a:prstGeom prst="rect">
            <a:avLst/>
          </a:prstGeom>
          <a:noFill/>
        </p:spPr>
        <p:txBody>
          <a:bodyPr wrap="square" rtlCol="0">
            <a:spAutoFit/>
          </a:bodyPr>
          <a:lstStyle/>
          <a:p>
            <a:r>
              <a:rPr lang="en-US" dirty="0" smtClean="0">
                <a:latin typeface="Arial" charset="0"/>
                <a:ea typeface="Arial" charset="0"/>
                <a:cs typeface="Arial" charset="0"/>
              </a:rPr>
              <a:t>Autonomic motor neurons</a:t>
            </a:r>
            <a:endParaRPr lang="en-US" dirty="0">
              <a:latin typeface="Arial" charset="0"/>
              <a:ea typeface="Arial" charset="0"/>
              <a:cs typeface="Arial" charset="0"/>
            </a:endParaRPr>
          </a:p>
        </p:txBody>
      </p:sp>
      <p:pic>
        <p:nvPicPr>
          <p:cNvPr id="13" name="Picture 2" descr="E:\Chapter_12\D_JPEG_Images_and_Tables\Labeled\figure_12_29_labeled.jpg"/>
          <p:cNvPicPr>
            <a:picLocks noChangeAspect="1" noChangeArrowheads="1"/>
          </p:cNvPicPr>
          <p:nvPr/>
        </p:nvPicPr>
        <p:blipFill rotWithShape="1">
          <a:blip r:embed="rId3" cstate="print">
            <a:lum bright="-10000" contrast="20000"/>
          </a:blip>
          <a:srcRect l="29628" r="571" b="4540"/>
          <a:stretch/>
        </p:blipFill>
        <p:spPr bwMode="auto">
          <a:xfrm>
            <a:off x="4648200" y="4031030"/>
            <a:ext cx="4302603" cy="2812759"/>
          </a:xfrm>
          <a:prstGeom prst="rect">
            <a:avLst/>
          </a:prstGeom>
          <a:noFill/>
        </p:spPr>
      </p:pic>
    </p:spTree>
    <p:extLst>
      <p:ext uri="{BB962C8B-B14F-4D97-AF65-F5344CB8AC3E}">
        <p14:creationId xmlns:p14="http://schemas.microsoft.com/office/powerpoint/2010/main" val="245658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3" name="TextBox 2"/>
          <p:cNvSpPr txBox="1"/>
          <p:nvPr/>
        </p:nvSpPr>
        <p:spPr>
          <a:xfrm>
            <a:off x="152400" y="1219199"/>
            <a:ext cx="4267200" cy="461665"/>
          </a:xfrm>
          <a:prstGeom prst="rect">
            <a:avLst/>
          </a:prstGeom>
          <a:noFill/>
        </p:spPr>
        <p:txBody>
          <a:bodyPr wrap="square" rtlCol="0">
            <a:spAutoFit/>
          </a:bodyPr>
          <a:lstStyle/>
          <a:p>
            <a:r>
              <a:rPr lang="en-US" sz="2400" b="1" u="sng" dirty="0" smtClean="0">
                <a:latin typeface="Arial" charset="0"/>
                <a:ea typeface="Arial" charset="0"/>
                <a:cs typeface="Arial" charset="0"/>
              </a:rPr>
              <a:t>Meninges (sing: meninx)</a:t>
            </a:r>
            <a:endParaRPr lang="en-US" sz="2400" b="1" u="sng" dirty="0">
              <a:latin typeface="Arial" charset="0"/>
              <a:ea typeface="Arial" charset="0"/>
              <a:cs typeface="Arial" charset="0"/>
            </a:endParaRPr>
          </a:p>
        </p:txBody>
      </p:sp>
      <p:sp>
        <p:nvSpPr>
          <p:cNvPr id="4" name="TextBox 3"/>
          <p:cNvSpPr txBox="1"/>
          <p:nvPr/>
        </p:nvSpPr>
        <p:spPr>
          <a:xfrm>
            <a:off x="152400" y="1828800"/>
            <a:ext cx="4419600" cy="769441"/>
          </a:xfrm>
          <a:prstGeom prst="rect">
            <a:avLst/>
          </a:prstGeom>
          <a:noFill/>
        </p:spPr>
        <p:txBody>
          <a:bodyPr wrap="square" rtlCol="0">
            <a:spAutoFit/>
          </a:bodyPr>
          <a:lstStyle/>
          <a:p>
            <a:r>
              <a:rPr lang="en-US" sz="2400" b="1" dirty="0" smtClean="0">
                <a:latin typeface="Arial" charset="0"/>
                <a:ea typeface="Arial" charset="0"/>
                <a:cs typeface="Arial" charset="0"/>
              </a:rPr>
              <a:t>Dura mater</a:t>
            </a: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dirty="0" smtClean="0">
                <a:latin typeface="Arial" charset="0"/>
                <a:ea typeface="Arial" charset="0"/>
                <a:cs typeface="Arial" charset="0"/>
              </a:rPr>
              <a:t>-Two layers: periosteal, meningeal</a:t>
            </a:r>
            <a:endParaRPr lang="en-US" sz="2000" dirty="0">
              <a:latin typeface="Arial" charset="0"/>
              <a:ea typeface="Arial" charset="0"/>
              <a:cs typeface="Arial" charset="0"/>
            </a:endParaRPr>
          </a:p>
        </p:txBody>
      </p:sp>
      <p:sp>
        <p:nvSpPr>
          <p:cNvPr id="5" name="TextBox 4"/>
          <p:cNvSpPr txBox="1"/>
          <p:nvPr/>
        </p:nvSpPr>
        <p:spPr>
          <a:xfrm>
            <a:off x="152400" y="2971800"/>
            <a:ext cx="3810000" cy="1384995"/>
          </a:xfrm>
          <a:prstGeom prst="rect">
            <a:avLst/>
          </a:prstGeom>
          <a:noFill/>
        </p:spPr>
        <p:txBody>
          <a:bodyPr wrap="square" rtlCol="0">
            <a:spAutoFit/>
          </a:bodyPr>
          <a:lstStyle/>
          <a:p>
            <a:r>
              <a:rPr lang="en-US" sz="2400" b="1" dirty="0" smtClean="0">
                <a:latin typeface="Arial" charset="0"/>
                <a:ea typeface="Arial" charset="0"/>
                <a:cs typeface="Arial" charset="0"/>
              </a:rPr>
              <a:t>Arachnoid mater</a:t>
            </a:r>
            <a:br>
              <a:rPr lang="en-US" sz="2400" b="1" dirty="0" smtClean="0">
                <a:latin typeface="Arial" charset="0"/>
                <a:ea typeface="Arial" charset="0"/>
                <a:cs typeface="Arial" charset="0"/>
              </a:rPr>
            </a:br>
            <a:r>
              <a:rPr lang="en-US" sz="2000" dirty="0" smtClean="0">
                <a:latin typeface="Arial" charset="0"/>
                <a:ea typeface="Arial" charset="0"/>
                <a:cs typeface="Arial" charset="0"/>
              </a:rPr>
              <a:t>-Subarachnoid space (sub = below) filled with CSF and large blood vessels!</a:t>
            </a:r>
            <a:endParaRPr lang="en-US" sz="2000" dirty="0">
              <a:latin typeface="Arial" charset="0"/>
              <a:ea typeface="Arial" charset="0"/>
              <a:cs typeface="Arial" charset="0"/>
            </a:endParaRPr>
          </a:p>
        </p:txBody>
      </p:sp>
      <p:sp>
        <p:nvSpPr>
          <p:cNvPr id="6" name="TextBox 5"/>
          <p:cNvSpPr txBox="1"/>
          <p:nvPr/>
        </p:nvSpPr>
        <p:spPr>
          <a:xfrm>
            <a:off x="152400" y="4724400"/>
            <a:ext cx="3886200" cy="769441"/>
          </a:xfrm>
          <a:prstGeom prst="rect">
            <a:avLst/>
          </a:prstGeom>
          <a:noFill/>
        </p:spPr>
        <p:txBody>
          <a:bodyPr wrap="square" rtlCol="0">
            <a:spAutoFit/>
          </a:bodyPr>
          <a:lstStyle/>
          <a:p>
            <a:r>
              <a:rPr lang="en-US" sz="2400" b="1" dirty="0" err="1" smtClean="0">
                <a:latin typeface="Arial" charset="0"/>
                <a:ea typeface="Arial" charset="0"/>
                <a:cs typeface="Arial" charset="0"/>
              </a:rPr>
              <a:t>Pia</a:t>
            </a:r>
            <a:r>
              <a:rPr lang="en-US" sz="2400" b="1" dirty="0" smtClean="0">
                <a:latin typeface="Arial" charset="0"/>
                <a:ea typeface="Arial" charset="0"/>
                <a:cs typeface="Arial" charset="0"/>
              </a:rPr>
              <a:t> mater</a:t>
            </a: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dirty="0" smtClean="0">
                <a:latin typeface="Arial" charset="0"/>
                <a:ea typeface="Arial" charset="0"/>
                <a:cs typeface="Arial" charset="0"/>
              </a:rPr>
              <a:t>-Small blood vessels</a:t>
            </a:r>
            <a:endParaRPr lang="en-US" sz="2000" dirty="0">
              <a:latin typeface="Arial" charset="0"/>
              <a:ea typeface="Arial" charset="0"/>
              <a:cs typeface="Arial" charset="0"/>
            </a:endParaRPr>
          </a:p>
        </p:txBody>
      </p:sp>
      <p:pic>
        <p:nvPicPr>
          <p:cNvPr id="7" name="Picture 5" descr="12-23a_Meninges_1"/>
          <p:cNvPicPr>
            <a:picLocks noChangeAspect="1" noChangeArrowheads="1"/>
          </p:cNvPicPr>
          <p:nvPr/>
        </p:nvPicPr>
        <p:blipFill rotWithShape="1">
          <a:blip r:embed="rId2" cstate="print">
            <a:lum bright="-12000" contrast="24000"/>
          </a:blip>
          <a:srcRect l="19375" t="4048" b="12103"/>
          <a:stretch/>
        </p:blipFill>
        <p:spPr bwMode="auto">
          <a:xfrm>
            <a:off x="3962400" y="2743200"/>
            <a:ext cx="5029200" cy="2746351"/>
          </a:xfrm>
          <a:prstGeom prst="rect">
            <a:avLst/>
          </a:prstGeom>
          <a:noFill/>
        </p:spPr>
      </p:pic>
    </p:spTree>
    <p:extLst>
      <p:ext uri="{BB962C8B-B14F-4D97-AF65-F5344CB8AC3E}">
        <p14:creationId xmlns:p14="http://schemas.microsoft.com/office/powerpoint/2010/main" val="293148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304800"/>
            <a:ext cx="5181600" cy="584775"/>
          </a:xfrm>
          <a:prstGeom prst="rect">
            <a:avLst/>
          </a:prstGeom>
          <a:noFill/>
        </p:spPr>
        <p:txBody>
          <a:bodyPr wrap="square" rtlCol="0">
            <a:spAutoFit/>
          </a:bodyPr>
          <a:lstStyle/>
          <a:p>
            <a:pPr algn="ctr"/>
            <a:r>
              <a:rPr lang="en-US" sz="3200" b="1" dirty="0" err="1" smtClean="0">
                <a:latin typeface="Arial" charset="0"/>
                <a:ea typeface="Arial" charset="0"/>
                <a:cs typeface="Arial" charset="0"/>
              </a:rPr>
              <a:t>Neuroanatomy</a:t>
            </a:r>
            <a:r>
              <a:rPr lang="en-US" sz="3200" b="1" dirty="0" smtClean="0">
                <a:latin typeface="Arial" charset="0"/>
                <a:ea typeface="Arial" charset="0"/>
                <a:cs typeface="Arial" charset="0"/>
              </a:rPr>
              <a:t> Overview</a:t>
            </a:r>
            <a:endParaRPr lang="en-US" sz="3200" b="1" dirty="0">
              <a:latin typeface="Arial" charset="0"/>
              <a:ea typeface="Arial" charset="0"/>
              <a:cs typeface="Arial" charset="0"/>
            </a:endParaRPr>
          </a:p>
        </p:txBody>
      </p:sp>
      <p:sp>
        <p:nvSpPr>
          <p:cNvPr id="3" name="TextBox 2"/>
          <p:cNvSpPr txBox="1"/>
          <p:nvPr/>
        </p:nvSpPr>
        <p:spPr>
          <a:xfrm>
            <a:off x="609600" y="1219200"/>
            <a:ext cx="8001000" cy="4278094"/>
          </a:xfrm>
          <a:prstGeom prst="rect">
            <a:avLst/>
          </a:prstGeom>
          <a:noFill/>
        </p:spPr>
        <p:txBody>
          <a:bodyPr wrap="square" rtlCol="0">
            <a:spAutoFit/>
          </a:bodyPr>
          <a:lstStyle/>
          <a:p>
            <a:r>
              <a:rPr lang="en-US" sz="2400" b="1" dirty="0" smtClean="0">
                <a:latin typeface="Arial" charset="0"/>
                <a:ea typeface="Arial" charset="0"/>
                <a:cs typeface="Arial" charset="0"/>
              </a:rPr>
              <a:t>Cranial Nerves</a:t>
            </a:r>
          </a:p>
          <a:p>
            <a:r>
              <a:rPr lang="en-US" sz="2400" dirty="0" smtClean="0">
                <a:latin typeface="Arial" charset="0"/>
                <a:ea typeface="Arial" charset="0"/>
                <a:cs typeface="Arial" charset="0"/>
              </a:rPr>
              <a:t>-</a:t>
            </a:r>
            <a:r>
              <a:rPr lang="en-US" sz="2000" dirty="0" smtClean="0">
                <a:latin typeface="Arial" charset="0"/>
                <a:ea typeface="Arial" charset="0"/>
                <a:cs typeface="Arial" charset="0"/>
              </a:rPr>
              <a:t>12 pairs!</a:t>
            </a:r>
          </a:p>
          <a:p>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b="1" dirty="0" smtClean="0">
                <a:latin typeface="Arial" charset="0"/>
                <a:ea typeface="Arial" charset="0"/>
                <a:cs typeface="Arial" charset="0"/>
              </a:rPr>
              <a:t>-Mnemonic to remember order:</a:t>
            </a:r>
            <a:br>
              <a:rPr lang="en-US" sz="2000" b="1" dirty="0" smtClean="0">
                <a:latin typeface="Arial" charset="0"/>
                <a:ea typeface="Arial" charset="0"/>
                <a:cs typeface="Arial" charset="0"/>
              </a:rPr>
            </a:br>
            <a:r>
              <a:rPr lang="en-US" sz="2000" dirty="0" smtClean="0">
                <a:latin typeface="Arial" charset="0"/>
                <a:ea typeface="Arial" charset="0"/>
                <a:cs typeface="Arial" charset="0"/>
              </a:rPr>
              <a:t>”On Occasion, Our Trust Truck Acts Funny. Very Good Vehicle </a:t>
            </a:r>
            <a:r>
              <a:rPr lang="en-US" sz="2000" dirty="0" err="1" smtClean="0">
                <a:latin typeface="Arial" charset="0"/>
                <a:ea typeface="Arial" charset="0"/>
                <a:cs typeface="Arial" charset="0"/>
              </a:rPr>
              <a:t>AnyHow</a:t>
            </a:r>
            <a:r>
              <a:rPr lang="en-US" sz="2000" dirty="0" smtClean="0">
                <a:latin typeface="Arial" charset="0"/>
                <a:ea typeface="Arial" charset="0"/>
                <a:cs typeface="Arial" charset="0"/>
              </a:rPr>
              <a:t>”</a:t>
            </a: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b="1" dirty="0" smtClean="0">
                <a:latin typeface="Arial" charset="0"/>
                <a:ea typeface="Arial" charset="0"/>
                <a:cs typeface="Arial" charset="0"/>
              </a:rPr>
              <a:t>-Mnemonic to remember sensory/motor/both</a:t>
            </a:r>
            <a:br>
              <a:rPr lang="en-US" sz="2000" b="1" dirty="0" smtClean="0">
                <a:latin typeface="Arial" charset="0"/>
                <a:ea typeface="Arial" charset="0"/>
                <a:cs typeface="Arial" charset="0"/>
              </a:rPr>
            </a:br>
            <a:r>
              <a:rPr lang="en-US" sz="2000" dirty="0" smtClean="0">
                <a:latin typeface="Arial" charset="0"/>
                <a:ea typeface="Arial" charset="0"/>
                <a:cs typeface="Arial" charset="0"/>
              </a:rPr>
              <a:t>“Some Say Marry Money But My Brother Says (its) Bad Business (to) Marry Money”</a:t>
            </a:r>
            <a:r>
              <a:rPr lang="en-US" sz="2000" b="1" dirty="0" smtClean="0">
                <a:latin typeface="Arial" charset="0"/>
                <a:ea typeface="Arial" charset="0"/>
                <a:cs typeface="Arial" charset="0"/>
              </a:rPr>
              <a:t/>
            </a:r>
            <a:br>
              <a:rPr lang="en-US" sz="2000" b="1" dirty="0" smtClean="0">
                <a:latin typeface="Arial" charset="0"/>
                <a:ea typeface="Arial" charset="0"/>
                <a:cs typeface="Arial" charset="0"/>
              </a:rPr>
            </a:br>
            <a:r>
              <a:rPr lang="en-US" sz="2000" b="1" dirty="0">
                <a:latin typeface="Arial" charset="0"/>
                <a:ea typeface="Arial" charset="0"/>
                <a:cs typeface="Arial" charset="0"/>
              </a:rPr>
              <a:t/>
            </a:r>
            <a:br>
              <a:rPr lang="en-US" sz="2000" b="1" dirty="0">
                <a:latin typeface="Arial" charset="0"/>
                <a:ea typeface="Arial" charset="0"/>
                <a:cs typeface="Arial" charset="0"/>
              </a:rPr>
            </a:br>
            <a:r>
              <a:rPr lang="en-US" sz="2000" b="1" dirty="0" smtClean="0">
                <a:latin typeface="Arial" charset="0"/>
                <a:ea typeface="Arial" charset="0"/>
                <a:cs typeface="Arial" charset="0"/>
              </a:rPr>
              <a:t>-</a:t>
            </a:r>
            <a:r>
              <a:rPr lang="en-US" sz="2000" b="1" dirty="0" err="1" smtClean="0">
                <a:latin typeface="Arial" charset="0"/>
                <a:ea typeface="Arial" charset="0"/>
                <a:cs typeface="Arial" charset="0"/>
              </a:rPr>
              <a:t>Vagus</a:t>
            </a:r>
            <a:r>
              <a:rPr lang="en-US" sz="2000" b="1" dirty="0" smtClean="0">
                <a:latin typeface="Arial" charset="0"/>
                <a:ea typeface="Arial" charset="0"/>
                <a:cs typeface="Arial" charset="0"/>
              </a:rPr>
              <a:t> Nerve: </a:t>
            </a:r>
            <a:r>
              <a:rPr lang="en-US" sz="2000" b="1" u="sng" dirty="0" smtClean="0">
                <a:latin typeface="Arial" charset="0"/>
                <a:ea typeface="Arial" charset="0"/>
                <a:cs typeface="Arial" charset="0"/>
              </a:rPr>
              <a:t>ONLY </a:t>
            </a:r>
            <a:r>
              <a:rPr lang="en-US" sz="2000" b="1" dirty="0" smtClean="0">
                <a:latin typeface="Arial" charset="0"/>
                <a:ea typeface="Arial" charset="0"/>
                <a:cs typeface="Arial" charset="0"/>
              </a:rPr>
              <a:t>cranial nerve to extend beyond head-neck</a:t>
            </a:r>
            <a:br>
              <a:rPr lang="en-US" sz="2000" b="1" dirty="0" smtClean="0">
                <a:latin typeface="Arial" charset="0"/>
                <a:ea typeface="Arial" charset="0"/>
                <a:cs typeface="Arial" charset="0"/>
              </a:rPr>
            </a:br>
            <a:r>
              <a:rPr lang="en-US" sz="2000" b="1" dirty="0" smtClean="0">
                <a:latin typeface="Arial" charset="0"/>
                <a:ea typeface="Arial" charset="0"/>
                <a:cs typeface="Arial" charset="0"/>
              </a:rPr>
              <a:t>	</a:t>
            </a:r>
            <a:r>
              <a:rPr lang="en-US" sz="2000" dirty="0" smtClean="0">
                <a:latin typeface="Arial" charset="0"/>
                <a:ea typeface="Arial" charset="0"/>
                <a:cs typeface="Arial" charset="0"/>
              </a:rPr>
              <a:t>-Very important parasympathetic motor signals</a:t>
            </a:r>
            <a:endParaRPr lang="en-US" sz="2400" u="sng" dirty="0">
              <a:latin typeface="Arial" charset="0"/>
              <a:ea typeface="Arial" charset="0"/>
              <a:cs typeface="Arial" charset="0"/>
            </a:endParaRPr>
          </a:p>
        </p:txBody>
      </p:sp>
    </p:spTree>
    <p:extLst>
      <p:ext uri="{BB962C8B-B14F-4D97-AF65-F5344CB8AC3E}">
        <p14:creationId xmlns:p14="http://schemas.microsoft.com/office/powerpoint/2010/main" val="15162881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0" y="2667000"/>
            <a:ext cx="91440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Any Questions???</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25536757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0" y="2667000"/>
            <a:ext cx="9144000" cy="738664"/>
          </a:xfrm>
          <a:prstGeom prst="rect">
            <a:avLst/>
          </a:prstGeom>
          <a:noFill/>
        </p:spPr>
        <p:txBody>
          <a:bodyPr wrap="square" rtlCol="0">
            <a:spAutoFit/>
          </a:bodyPr>
          <a:lstStyle/>
          <a:p>
            <a:pPr algn="ctr"/>
            <a:r>
              <a:rPr lang="en-US" sz="4200" b="1" dirty="0" smtClean="0">
                <a:latin typeface="Arial" charset="0"/>
                <a:ea typeface="Arial" charset="0"/>
                <a:cs typeface="Arial" charset="0"/>
              </a:rPr>
              <a:t>Midterm-style MCQs</a:t>
            </a:r>
            <a:endParaRPr lang="en-US" sz="4200" b="1" dirty="0">
              <a:latin typeface="Arial" charset="0"/>
              <a:ea typeface="Arial" charset="0"/>
              <a:cs typeface="Arial" charset="0"/>
            </a:endParaRPr>
          </a:p>
        </p:txBody>
      </p:sp>
    </p:spTree>
    <p:extLst>
      <p:ext uri="{BB962C8B-B14F-4D97-AF65-F5344CB8AC3E}">
        <p14:creationId xmlns:p14="http://schemas.microsoft.com/office/powerpoint/2010/main" val="23448953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304800"/>
            <a:ext cx="5181600" cy="523220"/>
          </a:xfrm>
          <a:prstGeom prst="rect">
            <a:avLst/>
          </a:prstGeom>
          <a:noFill/>
        </p:spPr>
        <p:txBody>
          <a:bodyPr wrap="square" rtlCol="0">
            <a:spAutoFit/>
          </a:bodyPr>
          <a:lstStyle/>
          <a:p>
            <a:pPr algn="ctr"/>
            <a:r>
              <a:rPr lang="en-US" sz="2800" b="1" dirty="0" smtClean="0">
                <a:latin typeface="Arial" charset="0"/>
                <a:ea typeface="Arial" charset="0"/>
                <a:cs typeface="Arial" charset="0"/>
              </a:rPr>
              <a:t>Midterm Style Questions</a:t>
            </a:r>
            <a:endParaRPr lang="en-US" sz="2800" b="1" dirty="0">
              <a:latin typeface="Arial" charset="0"/>
              <a:ea typeface="Arial" charset="0"/>
              <a:cs typeface="Arial" charset="0"/>
            </a:endParaRPr>
          </a:p>
        </p:txBody>
      </p:sp>
      <p:sp>
        <p:nvSpPr>
          <p:cNvPr id="3" name="TextBox 2"/>
          <p:cNvSpPr txBox="1"/>
          <p:nvPr/>
        </p:nvSpPr>
        <p:spPr>
          <a:xfrm>
            <a:off x="609600" y="1066800"/>
            <a:ext cx="5029200" cy="369332"/>
          </a:xfrm>
          <a:prstGeom prst="rect">
            <a:avLst/>
          </a:prstGeom>
          <a:noFill/>
        </p:spPr>
        <p:txBody>
          <a:bodyPr wrap="square" rtlCol="0">
            <a:spAutoFit/>
          </a:bodyPr>
          <a:lstStyle/>
          <a:p>
            <a:endParaRPr lang="en-US" b="1">
              <a:latin typeface="Book Antiqua" pitchFamily="18" charset="0"/>
            </a:endParaRPr>
          </a:p>
        </p:txBody>
      </p:sp>
      <p:sp>
        <p:nvSpPr>
          <p:cNvPr id="4" name="TextBox 3"/>
          <p:cNvSpPr txBox="1"/>
          <p:nvPr/>
        </p:nvSpPr>
        <p:spPr>
          <a:xfrm>
            <a:off x="609600" y="1066800"/>
            <a:ext cx="8077200" cy="5355313"/>
          </a:xfrm>
          <a:prstGeom prst="rect">
            <a:avLst/>
          </a:prstGeom>
          <a:noFill/>
        </p:spPr>
        <p:txBody>
          <a:bodyPr wrap="square" rtlCol="0">
            <a:spAutoFit/>
          </a:bodyPr>
          <a:lstStyle/>
          <a:p>
            <a:r>
              <a:rPr lang="en-US" b="1" dirty="0" smtClean="0">
                <a:latin typeface="Arial" charset="0"/>
                <a:ea typeface="Arial" charset="0"/>
                <a:cs typeface="Arial" charset="0"/>
              </a:rPr>
              <a:t>1. 99</a:t>
            </a:r>
            <a:r>
              <a:rPr lang="en-US" b="1" dirty="0">
                <a:latin typeface="Arial" charset="0"/>
                <a:ea typeface="Arial" charset="0"/>
                <a:cs typeface="Arial" charset="0"/>
              </a:rPr>
              <a:t>% of the neurons in the body are what type of neuron?</a:t>
            </a:r>
            <a:br>
              <a:rPr lang="en-US" b="1" dirty="0">
                <a:latin typeface="Arial" charset="0"/>
                <a:ea typeface="Arial" charset="0"/>
                <a:cs typeface="Arial" charset="0"/>
              </a:rPr>
            </a:br>
            <a:r>
              <a:rPr lang="en-US" dirty="0">
                <a:latin typeface="Arial" charset="0"/>
                <a:ea typeface="Arial" charset="0"/>
                <a:cs typeface="Arial" charset="0"/>
              </a:rPr>
              <a:t>a) Astrocytes</a:t>
            </a:r>
            <a:br>
              <a:rPr lang="en-US" dirty="0">
                <a:latin typeface="Arial" charset="0"/>
                <a:ea typeface="Arial" charset="0"/>
                <a:cs typeface="Arial" charset="0"/>
              </a:rPr>
            </a:br>
            <a:r>
              <a:rPr lang="en-US" dirty="0">
                <a:latin typeface="Arial" charset="0"/>
                <a:ea typeface="Arial" charset="0"/>
                <a:cs typeface="Arial" charset="0"/>
              </a:rPr>
              <a:t>b) Sensory neurons</a:t>
            </a:r>
            <a:br>
              <a:rPr lang="en-US" dirty="0">
                <a:latin typeface="Arial" charset="0"/>
                <a:ea typeface="Arial" charset="0"/>
                <a:cs typeface="Arial" charset="0"/>
              </a:rPr>
            </a:br>
            <a:r>
              <a:rPr lang="en-US" dirty="0">
                <a:latin typeface="Arial" charset="0"/>
                <a:ea typeface="Arial" charset="0"/>
                <a:cs typeface="Arial" charset="0"/>
              </a:rPr>
              <a:t>c) Interneurons</a:t>
            </a:r>
            <a:br>
              <a:rPr lang="en-US" dirty="0">
                <a:latin typeface="Arial" charset="0"/>
                <a:ea typeface="Arial" charset="0"/>
                <a:cs typeface="Arial" charset="0"/>
              </a:rPr>
            </a:br>
            <a:r>
              <a:rPr lang="en-US" dirty="0">
                <a:latin typeface="Arial" charset="0"/>
                <a:ea typeface="Arial" charset="0"/>
                <a:cs typeface="Arial" charset="0"/>
              </a:rPr>
              <a:t>d) Peripheral nervous system neurons</a:t>
            </a:r>
          </a:p>
          <a:p>
            <a:r>
              <a:rPr lang="en-US" b="1" dirty="0">
                <a:latin typeface="Arial" charset="0"/>
                <a:ea typeface="Arial" charset="0"/>
                <a:cs typeface="Arial" charset="0"/>
              </a:rPr>
              <a:t/>
            </a:r>
            <a:br>
              <a:rPr lang="en-US" b="1" dirty="0">
                <a:latin typeface="Arial" charset="0"/>
                <a:ea typeface="Arial" charset="0"/>
                <a:cs typeface="Arial" charset="0"/>
              </a:rPr>
            </a:br>
            <a:r>
              <a:rPr lang="en-US" b="1" dirty="0" smtClean="0">
                <a:latin typeface="Arial" charset="0"/>
                <a:ea typeface="Arial" charset="0"/>
                <a:cs typeface="Arial" charset="0"/>
              </a:rPr>
              <a:t>2. A </a:t>
            </a:r>
            <a:r>
              <a:rPr lang="en-US" b="1" dirty="0">
                <a:latin typeface="Arial" charset="0"/>
                <a:ea typeface="Arial" charset="0"/>
                <a:cs typeface="Arial" charset="0"/>
              </a:rPr>
              <a:t>patient is brought into the hospital. He has no paralysis, but lacks coordination of fine movements and balance. What is wrong with him?</a:t>
            </a:r>
            <a:br>
              <a:rPr lang="en-US" b="1" dirty="0">
                <a:latin typeface="Arial" charset="0"/>
                <a:ea typeface="Arial" charset="0"/>
                <a:cs typeface="Arial" charset="0"/>
              </a:rPr>
            </a:br>
            <a:r>
              <a:rPr lang="en-US" dirty="0">
                <a:latin typeface="Arial" charset="0"/>
                <a:ea typeface="Arial" charset="0"/>
                <a:cs typeface="Arial" charset="0"/>
              </a:rPr>
              <a:t>a) He has a lesion in his spinal cord</a:t>
            </a:r>
            <a:br>
              <a:rPr lang="en-US" dirty="0">
                <a:latin typeface="Arial" charset="0"/>
                <a:ea typeface="Arial" charset="0"/>
                <a:cs typeface="Arial" charset="0"/>
              </a:rPr>
            </a:br>
            <a:r>
              <a:rPr lang="en-US" dirty="0">
                <a:latin typeface="Arial" charset="0"/>
                <a:ea typeface="Arial" charset="0"/>
                <a:cs typeface="Arial" charset="0"/>
              </a:rPr>
              <a:t>b) His motor cortex is damaged</a:t>
            </a:r>
            <a:br>
              <a:rPr lang="en-US" dirty="0">
                <a:latin typeface="Arial" charset="0"/>
                <a:ea typeface="Arial" charset="0"/>
                <a:cs typeface="Arial" charset="0"/>
              </a:rPr>
            </a:br>
            <a:r>
              <a:rPr lang="en-US" dirty="0">
                <a:latin typeface="Arial" charset="0"/>
                <a:ea typeface="Arial" charset="0"/>
                <a:cs typeface="Arial" charset="0"/>
              </a:rPr>
              <a:t>c) </a:t>
            </a:r>
            <a:r>
              <a:rPr lang="en-US" dirty="0" smtClean="0">
                <a:latin typeface="Arial" charset="0"/>
                <a:ea typeface="Arial" charset="0"/>
                <a:cs typeface="Arial" charset="0"/>
              </a:rPr>
              <a:t>He has frontal lobe damage</a:t>
            </a:r>
          </a:p>
          <a:p>
            <a:r>
              <a:rPr lang="en-US" dirty="0" smtClean="0">
                <a:latin typeface="Arial" charset="0"/>
                <a:ea typeface="Arial" charset="0"/>
                <a:cs typeface="Arial" charset="0"/>
              </a:rPr>
              <a:t>d</a:t>
            </a:r>
            <a:r>
              <a:rPr lang="en-US" dirty="0">
                <a:latin typeface="Arial" charset="0"/>
                <a:ea typeface="Arial" charset="0"/>
                <a:cs typeface="Arial" charset="0"/>
              </a:rPr>
              <a:t>) Dysfunction of his cerebellum</a:t>
            </a:r>
            <a:r>
              <a:rPr lang="en-US" b="1" dirty="0">
                <a:latin typeface="Arial" charset="0"/>
                <a:ea typeface="Arial" charset="0"/>
                <a:cs typeface="Arial" charset="0"/>
              </a:rPr>
              <a:t/>
            </a:r>
            <a:br>
              <a:rPr lang="en-US" b="1" dirty="0">
                <a:latin typeface="Arial" charset="0"/>
                <a:ea typeface="Arial" charset="0"/>
                <a:cs typeface="Arial" charset="0"/>
              </a:rPr>
            </a:br>
            <a:r>
              <a:rPr lang="en-US" b="1" dirty="0">
                <a:latin typeface="Arial" charset="0"/>
                <a:ea typeface="Arial" charset="0"/>
                <a:cs typeface="Arial" charset="0"/>
              </a:rPr>
              <a:t/>
            </a:r>
            <a:br>
              <a:rPr lang="en-US" b="1" dirty="0">
                <a:latin typeface="Arial" charset="0"/>
                <a:ea typeface="Arial" charset="0"/>
                <a:cs typeface="Arial" charset="0"/>
              </a:rPr>
            </a:br>
            <a:r>
              <a:rPr lang="en-US" b="1" dirty="0" smtClean="0">
                <a:latin typeface="Arial" charset="0"/>
                <a:ea typeface="Arial" charset="0"/>
                <a:cs typeface="Arial" charset="0"/>
              </a:rPr>
              <a:t>3. Reticular </a:t>
            </a:r>
            <a:r>
              <a:rPr lang="en-US" b="1" dirty="0">
                <a:latin typeface="Arial" charset="0"/>
                <a:ea typeface="Arial" charset="0"/>
                <a:cs typeface="Arial" charset="0"/>
              </a:rPr>
              <a:t>formation is responsible for:</a:t>
            </a:r>
            <a:br>
              <a:rPr lang="en-US" b="1" dirty="0">
                <a:latin typeface="Arial" charset="0"/>
                <a:ea typeface="Arial" charset="0"/>
                <a:cs typeface="Arial" charset="0"/>
              </a:rPr>
            </a:br>
            <a:r>
              <a:rPr lang="en-US" dirty="0">
                <a:latin typeface="Arial" charset="0"/>
                <a:ea typeface="Arial" charset="0"/>
                <a:cs typeface="Arial" charset="0"/>
              </a:rPr>
              <a:t>a) Controlling heart rate</a:t>
            </a:r>
            <a:br>
              <a:rPr lang="en-US" dirty="0">
                <a:latin typeface="Arial" charset="0"/>
                <a:ea typeface="Arial" charset="0"/>
                <a:cs typeface="Arial" charset="0"/>
              </a:rPr>
            </a:br>
            <a:r>
              <a:rPr lang="en-US" dirty="0">
                <a:latin typeface="Arial" charset="0"/>
                <a:ea typeface="Arial" charset="0"/>
                <a:cs typeface="Arial" charset="0"/>
              </a:rPr>
              <a:t>b) Arousal of the brain</a:t>
            </a:r>
            <a:br>
              <a:rPr lang="en-US" dirty="0">
                <a:latin typeface="Arial" charset="0"/>
                <a:ea typeface="Arial" charset="0"/>
                <a:cs typeface="Arial" charset="0"/>
              </a:rPr>
            </a:br>
            <a:r>
              <a:rPr lang="en-US" dirty="0">
                <a:latin typeface="Arial" charset="0"/>
                <a:ea typeface="Arial" charset="0"/>
                <a:cs typeface="Arial" charset="0"/>
              </a:rPr>
              <a:t>c) Produces melatonin as part of sleep-wake cycle</a:t>
            </a:r>
            <a:br>
              <a:rPr lang="en-US" dirty="0">
                <a:latin typeface="Arial" charset="0"/>
                <a:ea typeface="Arial" charset="0"/>
                <a:cs typeface="Arial" charset="0"/>
              </a:rPr>
            </a:br>
            <a:r>
              <a:rPr lang="en-US" dirty="0">
                <a:latin typeface="Arial" charset="0"/>
                <a:ea typeface="Arial" charset="0"/>
                <a:cs typeface="Arial" charset="0"/>
              </a:rPr>
              <a:t>d) Filters sensory information</a:t>
            </a:r>
            <a:br>
              <a:rPr lang="en-US" dirty="0">
                <a:latin typeface="Arial" charset="0"/>
                <a:ea typeface="Arial" charset="0"/>
                <a:cs typeface="Arial" charset="0"/>
              </a:rPr>
            </a:br>
            <a:r>
              <a:rPr lang="en-US" dirty="0">
                <a:latin typeface="Arial" charset="0"/>
                <a:ea typeface="Arial" charset="0"/>
                <a:cs typeface="Arial" charset="0"/>
              </a:rPr>
              <a:t>e) B and D</a:t>
            </a:r>
          </a:p>
        </p:txBody>
      </p:sp>
      <p:sp>
        <p:nvSpPr>
          <p:cNvPr id="5" name="TextBox 4"/>
          <p:cNvSpPr txBox="1"/>
          <p:nvPr/>
        </p:nvSpPr>
        <p:spPr>
          <a:xfrm>
            <a:off x="7315200" y="1676400"/>
            <a:ext cx="990600" cy="461665"/>
          </a:xfrm>
          <a:prstGeom prst="rect">
            <a:avLst/>
          </a:prstGeom>
          <a:noFill/>
        </p:spPr>
        <p:txBody>
          <a:bodyPr wrap="square" rtlCol="0">
            <a:spAutoFit/>
          </a:bodyPr>
          <a:lstStyle/>
          <a:p>
            <a:r>
              <a:rPr lang="en-US" sz="2400" b="1" dirty="0" smtClean="0">
                <a:latin typeface="Arial" charset="0"/>
                <a:ea typeface="Arial" charset="0"/>
                <a:cs typeface="Arial" charset="0"/>
              </a:rPr>
              <a:t>(C)</a:t>
            </a:r>
            <a:endParaRPr lang="en-US" sz="2400" b="1" dirty="0">
              <a:latin typeface="Arial" charset="0"/>
              <a:ea typeface="Arial" charset="0"/>
              <a:cs typeface="Arial" charset="0"/>
            </a:endParaRPr>
          </a:p>
        </p:txBody>
      </p:sp>
      <p:sp>
        <p:nvSpPr>
          <p:cNvPr id="6" name="TextBox 5"/>
          <p:cNvSpPr txBox="1"/>
          <p:nvPr/>
        </p:nvSpPr>
        <p:spPr>
          <a:xfrm>
            <a:off x="7315200" y="3581400"/>
            <a:ext cx="762000" cy="461665"/>
          </a:xfrm>
          <a:prstGeom prst="rect">
            <a:avLst/>
          </a:prstGeom>
          <a:noFill/>
        </p:spPr>
        <p:txBody>
          <a:bodyPr wrap="square" rtlCol="0">
            <a:spAutoFit/>
          </a:bodyPr>
          <a:lstStyle/>
          <a:p>
            <a:r>
              <a:rPr lang="en-US" sz="2400" b="1" dirty="0" smtClean="0">
                <a:latin typeface="Arial" charset="0"/>
                <a:ea typeface="Arial" charset="0"/>
                <a:cs typeface="Arial" charset="0"/>
              </a:rPr>
              <a:t>(D)</a:t>
            </a:r>
            <a:endParaRPr lang="en-US" sz="2400" b="1" dirty="0">
              <a:latin typeface="Arial" charset="0"/>
              <a:ea typeface="Arial" charset="0"/>
              <a:cs typeface="Arial" charset="0"/>
            </a:endParaRPr>
          </a:p>
        </p:txBody>
      </p:sp>
      <p:sp>
        <p:nvSpPr>
          <p:cNvPr id="9" name="TextBox 8"/>
          <p:cNvSpPr txBox="1"/>
          <p:nvPr/>
        </p:nvSpPr>
        <p:spPr>
          <a:xfrm>
            <a:off x="7315200" y="5105400"/>
            <a:ext cx="838200" cy="461665"/>
          </a:xfrm>
          <a:prstGeom prst="rect">
            <a:avLst/>
          </a:prstGeom>
          <a:noFill/>
        </p:spPr>
        <p:txBody>
          <a:bodyPr wrap="square" rtlCol="0">
            <a:spAutoFit/>
          </a:bodyPr>
          <a:lstStyle/>
          <a:p>
            <a:r>
              <a:rPr lang="en-US" sz="2400" b="1" dirty="0" smtClean="0">
                <a:latin typeface="Arial" charset="0"/>
                <a:ea typeface="Arial" charset="0"/>
                <a:cs typeface="Arial" charset="0"/>
              </a:rPr>
              <a:t>(E)</a:t>
            </a:r>
            <a:endParaRPr lang="en-US" sz="2400" b="1" dirty="0">
              <a:latin typeface="Arial" charset="0"/>
              <a:ea typeface="Arial" charset="0"/>
              <a:cs typeface="Arial" charset="0"/>
            </a:endParaRPr>
          </a:p>
        </p:txBody>
      </p:sp>
    </p:spTree>
    <p:extLst>
      <p:ext uri="{BB962C8B-B14F-4D97-AF65-F5344CB8AC3E}">
        <p14:creationId xmlns:p14="http://schemas.microsoft.com/office/powerpoint/2010/main" val="1188586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304800"/>
            <a:ext cx="5181600" cy="523220"/>
          </a:xfrm>
          <a:prstGeom prst="rect">
            <a:avLst/>
          </a:prstGeom>
          <a:noFill/>
        </p:spPr>
        <p:txBody>
          <a:bodyPr wrap="square" rtlCol="0">
            <a:spAutoFit/>
          </a:bodyPr>
          <a:lstStyle/>
          <a:p>
            <a:pPr algn="ctr"/>
            <a:r>
              <a:rPr lang="en-US" sz="2800" b="1" dirty="0" smtClean="0">
                <a:latin typeface="Arial" charset="0"/>
                <a:ea typeface="Arial" charset="0"/>
                <a:cs typeface="Arial" charset="0"/>
              </a:rPr>
              <a:t>Midterm Style Questions</a:t>
            </a:r>
            <a:endParaRPr lang="en-US" sz="2800" b="1" dirty="0">
              <a:latin typeface="Arial" charset="0"/>
              <a:ea typeface="Arial" charset="0"/>
              <a:cs typeface="Arial" charset="0"/>
            </a:endParaRPr>
          </a:p>
        </p:txBody>
      </p:sp>
      <p:sp>
        <p:nvSpPr>
          <p:cNvPr id="3" name="TextBox 2"/>
          <p:cNvSpPr txBox="1"/>
          <p:nvPr/>
        </p:nvSpPr>
        <p:spPr>
          <a:xfrm>
            <a:off x="533400" y="889010"/>
            <a:ext cx="7543800" cy="5355312"/>
          </a:xfrm>
          <a:prstGeom prst="rect">
            <a:avLst/>
          </a:prstGeom>
          <a:noFill/>
        </p:spPr>
        <p:txBody>
          <a:bodyPr wrap="square" rtlCol="0">
            <a:spAutoFit/>
          </a:bodyPr>
          <a:lstStyle/>
          <a:p>
            <a:r>
              <a:rPr lang="en-US" b="1" dirty="0" smtClean="0">
                <a:latin typeface="Arial" charset="0"/>
                <a:ea typeface="Arial" charset="0"/>
                <a:cs typeface="Arial" charset="0"/>
              </a:rPr>
              <a:t>4. A </a:t>
            </a:r>
            <a:r>
              <a:rPr lang="en-US" b="1" dirty="0">
                <a:latin typeface="Arial" charset="0"/>
                <a:ea typeface="Arial" charset="0"/>
                <a:cs typeface="Arial" charset="0"/>
              </a:rPr>
              <a:t>mixed nerve:</a:t>
            </a:r>
            <a:r>
              <a:rPr lang="en-US" dirty="0">
                <a:latin typeface="Arial" charset="0"/>
                <a:ea typeface="Arial" charset="0"/>
                <a:cs typeface="Arial" charset="0"/>
              </a:rPr>
              <a:t/>
            </a:r>
            <a:br>
              <a:rPr lang="en-US" dirty="0">
                <a:latin typeface="Arial" charset="0"/>
                <a:ea typeface="Arial" charset="0"/>
                <a:cs typeface="Arial" charset="0"/>
              </a:rPr>
            </a:br>
            <a:r>
              <a:rPr lang="en-US" dirty="0">
                <a:latin typeface="Arial" charset="0"/>
                <a:ea typeface="Arial" charset="0"/>
                <a:cs typeface="Arial" charset="0"/>
              </a:rPr>
              <a:t>a) Contains both nerves and tracts</a:t>
            </a:r>
            <a:br>
              <a:rPr lang="en-US" dirty="0">
                <a:latin typeface="Arial" charset="0"/>
                <a:ea typeface="Arial" charset="0"/>
                <a:cs typeface="Arial" charset="0"/>
              </a:rPr>
            </a:br>
            <a:r>
              <a:rPr lang="en-US" dirty="0">
                <a:latin typeface="Arial" charset="0"/>
                <a:ea typeface="Arial" charset="0"/>
                <a:cs typeface="Arial" charset="0"/>
              </a:rPr>
              <a:t>b) Contains both grey matter and white matter</a:t>
            </a:r>
            <a:br>
              <a:rPr lang="en-US" dirty="0">
                <a:latin typeface="Arial" charset="0"/>
                <a:ea typeface="Arial" charset="0"/>
                <a:cs typeface="Arial" charset="0"/>
              </a:rPr>
            </a:br>
            <a:r>
              <a:rPr lang="en-US" dirty="0">
                <a:latin typeface="Arial" charset="0"/>
                <a:ea typeface="Arial" charset="0"/>
                <a:cs typeface="Arial" charset="0"/>
              </a:rPr>
              <a:t>c) Contains both afferent and efferent nerves</a:t>
            </a:r>
            <a:br>
              <a:rPr lang="en-US" dirty="0">
                <a:latin typeface="Arial" charset="0"/>
                <a:ea typeface="Arial" charset="0"/>
                <a:cs typeface="Arial" charset="0"/>
              </a:rPr>
            </a:br>
            <a:r>
              <a:rPr lang="en-US" dirty="0">
                <a:latin typeface="Arial" charset="0"/>
                <a:ea typeface="Arial" charset="0"/>
                <a:cs typeface="Arial" charset="0"/>
              </a:rPr>
              <a:t>d) Can release different types of neurotransmitters</a:t>
            </a:r>
            <a:br>
              <a:rPr lang="en-US" dirty="0">
                <a:latin typeface="Arial" charset="0"/>
                <a:ea typeface="Arial" charset="0"/>
                <a:cs typeface="Arial" charset="0"/>
              </a:rPr>
            </a:br>
            <a:r>
              <a:rPr lang="en-US" dirty="0">
                <a:latin typeface="Arial" charset="0"/>
                <a:ea typeface="Arial" charset="0"/>
                <a:cs typeface="Arial" charset="0"/>
              </a:rPr>
              <a:t/>
            </a:r>
            <a:br>
              <a:rPr lang="en-US" dirty="0">
                <a:latin typeface="Arial" charset="0"/>
                <a:ea typeface="Arial" charset="0"/>
                <a:cs typeface="Arial" charset="0"/>
              </a:rPr>
            </a:br>
            <a:r>
              <a:rPr lang="en-US" b="1" dirty="0" smtClean="0">
                <a:latin typeface="Arial" charset="0"/>
                <a:ea typeface="Arial" charset="0"/>
                <a:cs typeface="Arial" charset="0"/>
              </a:rPr>
              <a:t>5. Prime </a:t>
            </a:r>
            <a:r>
              <a:rPr lang="en-US" b="1" dirty="0">
                <a:latin typeface="Arial" charset="0"/>
                <a:ea typeface="Arial" charset="0"/>
                <a:cs typeface="Arial" charset="0"/>
              </a:rPr>
              <a:t>mover(s) of forearm flexion at the elbow is/are:</a:t>
            </a:r>
            <a:r>
              <a:rPr lang="en-US" dirty="0">
                <a:latin typeface="Arial" charset="0"/>
                <a:ea typeface="Arial" charset="0"/>
                <a:cs typeface="Arial" charset="0"/>
              </a:rPr>
              <a:t/>
            </a:r>
            <a:br>
              <a:rPr lang="en-US" dirty="0">
                <a:latin typeface="Arial" charset="0"/>
                <a:ea typeface="Arial" charset="0"/>
                <a:cs typeface="Arial" charset="0"/>
              </a:rPr>
            </a:br>
            <a:r>
              <a:rPr lang="en-US" dirty="0">
                <a:latin typeface="Arial" charset="0"/>
                <a:ea typeface="Arial" charset="0"/>
                <a:cs typeface="Arial" charset="0"/>
              </a:rPr>
              <a:t>a) Brachialis</a:t>
            </a:r>
            <a:br>
              <a:rPr lang="en-US" dirty="0">
                <a:latin typeface="Arial" charset="0"/>
                <a:ea typeface="Arial" charset="0"/>
                <a:cs typeface="Arial" charset="0"/>
              </a:rPr>
            </a:br>
            <a:r>
              <a:rPr lang="en-US" dirty="0">
                <a:latin typeface="Arial" charset="0"/>
                <a:ea typeface="Arial" charset="0"/>
                <a:cs typeface="Arial" charset="0"/>
              </a:rPr>
              <a:t>b) Triceps </a:t>
            </a:r>
            <a:r>
              <a:rPr lang="en-US" dirty="0" err="1">
                <a:latin typeface="Arial" charset="0"/>
                <a:ea typeface="Arial" charset="0"/>
                <a:cs typeface="Arial" charset="0"/>
              </a:rPr>
              <a:t>brachii</a:t>
            </a:r>
            <a:r>
              <a:rPr lang="en-US" dirty="0">
                <a:latin typeface="Arial" charset="0"/>
                <a:ea typeface="Arial" charset="0"/>
                <a:cs typeface="Arial" charset="0"/>
              </a:rPr>
              <a:t/>
            </a:r>
            <a:br>
              <a:rPr lang="en-US" dirty="0">
                <a:latin typeface="Arial" charset="0"/>
                <a:ea typeface="Arial" charset="0"/>
                <a:cs typeface="Arial" charset="0"/>
              </a:rPr>
            </a:br>
            <a:r>
              <a:rPr lang="en-US" dirty="0">
                <a:latin typeface="Arial" charset="0"/>
                <a:ea typeface="Arial" charset="0"/>
                <a:cs typeface="Arial" charset="0"/>
              </a:rPr>
              <a:t>c) Biceps </a:t>
            </a:r>
            <a:r>
              <a:rPr lang="en-US" dirty="0" err="1">
                <a:latin typeface="Arial" charset="0"/>
                <a:ea typeface="Arial" charset="0"/>
                <a:cs typeface="Arial" charset="0"/>
              </a:rPr>
              <a:t>brachii</a:t>
            </a:r>
            <a:r>
              <a:rPr lang="en-US" dirty="0">
                <a:latin typeface="Arial" charset="0"/>
                <a:ea typeface="Arial" charset="0"/>
                <a:cs typeface="Arial" charset="0"/>
              </a:rPr>
              <a:t/>
            </a:r>
            <a:br>
              <a:rPr lang="en-US" dirty="0">
                <a:latin typeface="Arial" charset="0"/>
                <a:ea typeface="Arial" charset="0"/>
                <a:cs typeface="Arial" charset="0"/>
              </a:rPr>
            </a:br>
            <a:r>
              <a:rPr lang="en-US" dirty="0">
                <a:latin typeface="Arial" charset="0"/>
                <a:ea typeface="Arial" charset="0"/>
                <a:cs typeface="Arial" charset="0"/>
              </a:rPr>
              <a:t>d) Flexor </a:t>
            </a:r>
            <a:r>
              <a:rPr lang="en-US" dirty="0" err="1">
                <a:latin typeface="Arial" charset="0"/>
                <a:ea typeface="Arial" charset="0"/>
                <a:cs typeface="Arial" charset="0"/>
              </a:rPr>
              <a:t>digitorum</a:t>
            </a:r>
            <a:r>
              <a:rPr lang="en-US" dirty="0">
                <a:latin typeface="Arial" charset="0"/>
                <a:ea typeface="Arial" charset="0"/>
                <a:cs typeface="Arial" charset="0"/>
              </a:rPr>
              <a:t> </a:t>
            </a:r>
            <a:r>
              <a:rPr lang="en-US" dirty="0" err="1">
                <a:latin typeface="Arial" charset="0"/>
                <a:ea typeface="Arial" charset="0"/>
                <a:cs typeface="Arial" charset="0"/>
              </a:rPr>
              <a:t>longus</a:t>
            </a:r>
            <a:r>
              <a:rPr lang="en-US" dirty="0">
                <a:latin typeface="Arial" charset="0"/>
                <a:ea typeface="Arial" charset="0"/>
                <a:cs typeface="Arial" charset="0"/>
              </a:rPr>
              <a:t/>
            </a:r>
            <a:br>
              <a:rPr lang="en-US" dirty="0">
                <a:latin typeface="Arial" charset="0"/>
                <a:ea typeface="Arial" charset="0"/>
                <a:cs typeface="Arial" charset="0"/>
              </a:rPr>
            </a:br>
            <a:r>
              <a:rPr lang="en-US" dirty="0">
                <a:latin typeface="Arial" charset="0"/>
                <a:ea typeface="Arial" charset="0"/>
                <a:cs typeface="Arial" charset="0"/>
              </a:rPr>
              <a:t>e) a and c</a:t>
            </a:r>
            <a:endParaRPr lang="en-US" dirty="0" smtClean="0">
              <a:latin typeface="Arial" charset="0"/>
              <a:ea typeface="Arial" charset="0"/>
              <a:cs typeface="Arial" charset="0"/>
            </a:endParaRPr>
          </a:p>
          <a:p>
            <a:endParaRPr lang="en-US" dirty="0">
              <a:latin typeface="Arial" charset="0"/>
              <a:ea typeface="Arial" charset="0"/>
              <a:cs typeface="Arial" charset="0"/>
            </a:endParaRPr>
          </a:p>
          <a:p>
            <a:r>
              <a:rPr lang="en-US" b="1" dirty="0" smtClean="0">
                <a:latin typeface="Arial" charset="0"/>
                <a:ea typeface="Arial" charset="0"/>
                <a:cs typeface="Arial" charset="0"/>
              </a:rPr>
              <a:t>6. Neurons that send impulses from Wernicke’s area to neurons in </a:t>
            </a:r>
            <a:r>
              <a:rPr lang="en-US" b="1" dirty="0" err="1" smtClean="0">
                <a:latin typeface="Arial" charset="0"/>
                <a:ea typeface="Arial" charset="0"/>
                <a:cs typeface="Arial" charset="0"/>
              </a:rPr>
              <a:t>Broca’s</a:t>
            </a:r>
            <a:r>
              <a:rPr lang="en-US" b="1" dirty="0" smtClean="0">
                <a:latin typeface="Arial" charset="0"/>
                <a:ea typeface="Arial" charset="0"/>
                <a:cs typeface="Arial" charset="0"/>
              </a:rPr>
              <a:t> area are:</a:t>
            </a:r>
            <a:br>
              <a:rPr lang="en-US" b="1" dirty="0" smtClean="0">
                <a:latin typeface="Arial" charset="0"/>
                <a:ea typeface="Arial" charset="0"/>
                <a:cs typeface="Arial" charset="0"/>
              </a:rPr>
            </a:br>
            <a:r>
              <a:rPr lang="en-US" dirty="0" smtClean="0">
                <a:latin typeface="Arial" charset="0"/>
                <a:ea typeface="Arial" charset="0"/>
                <a:cs typeface="Arial" charset="0"/>
              </a:rPr>
              <a:t>a) Commissural fibers</a:t>
            </a:r>
            <a:br>
              <a:rPr lang="en-US" dirty="0" smtClean="0">
                <a:latin typeface="Arial" charset="0"/>
                <a:ea typeface="Arial" charset="0"/>
                <a:cs typeface="Arial" charset="0"/>
              </a:rPr>
            </a:br>
            <a:r>
              <a:rPr lang="en-US" dirty="0" smtClean="0">
                <a:latin typeface="Arial" charset="0"/>
                <a:ea typeface="Arial" charset="0"/>
                <a:cs typeface="Arial" charset="0"/>
              </a:rPr>
              <a:t>b) Projection fibers</a:t>
            </a:r>
            <a:br>
              <a:rPr lang="en-US" dirty="0" smtClean="0">
                <a:latin typeface="Arial" charset="0"/>
                <a:ea typeface="Arial" charset="0"/>
                <a:cs typeface="Arial" charset="0"/>
              </a:rPr>
            </a:br>
            <a:r>
              <a:rPr lang="en-US" dirty="0" smtClean="0">
                <a:latin typeface="Arial" charset="0"/>
                <a:ea typeface="Arial" charset="0"/>
                <a:cs typeface="Arial" charset="0"/>
              </a:rPr>
              <a:t>c) Association fibers</a:t>
            </a:r>
            <a:br>
              <a:rPr lang="en-US" dirty="0" smtClean="0">
                <a:latin typeface="Arial" charset="0"/>
                <a:ea typeface="Arial" charset="0"/>
                <a:cs typeface="Arial" charset="0"/>
              </a:rPr>
            </a:br>
            <a:r>
              <a:rPr lang="en-US" dirty="0" smtClean="0">
                <a:latin typeface="Arial" charset="0"/>
                <a:ea typeface="Arial" charset="0"/>
                <a:cs typeface="Arial" charset="0"/>
              </a:rPr>
              <a:t>d) Corpus callosum </a:t>
            </a:r>
            <a:endParaRPr lang="en-US" b="1" dirty="0">
              <a:latin typeface="Arial" charset="0"/>
              <a:ea typeface="Arial" charset="0"/>
              <a:cs typeface="Arial" charset="0"/>
            </a:endParaRPr>
          </a:p>
        </p:txBody>
      </p:sp>
      <p:sp>
        <p:nvSpPr>
          <p:cNvPr id="4" name="TextBox 3"/>
          <p:cNvSpPr txBox="1"/>
          <p:nvPr/>
        </p:nvSpPr>
        <p:spPr>
          <a:xfrm>
            <a:off x="7010400" y="1447800"/>
            <a:ext cx="1066800" cy="461665"/>
          </a:xfrm>
          <a:prstGeom prst="rect">
            <a:avLst/>
          </a:prstGeom>
          <a:noFill/>
        </p:spPr>
        <p:txBody>
          <a:bodyPr wrap="square" rtlCol="0">
            <a:spAutoFit/>
          </a:bodyPr>
          <a:lstStyle/>
          <a:p>
            <a:r>
              <a:rPr lang="en-US" sz="2400" b="1" dirty="0" smtClean="0">
                <a:latin typeface="Arial" charset="0"/>
                <a:ea typeface="Arial" charset="0"/>
                <a:cs typeface="Arial" charset="0"/>
              </a:rPr>
              <a:t>(C)</a:t>
            </a:r>
            <a:endParaRPr lang="en-US" sz="2400" b="1" dirty="0">
              <a:latin typeface="Arial" charset="0"/>
              <a:ea typeface="Arial" charset="0"/>
              <a:cs typeface="Arial" charset="0"/>
            </a:endParaRPr>
          </a:p>
        </p:txBody>
      </p:sp>
      <p:sp>
        <p:nvSpPr>
          <p:cNvPr id="6" name="TextBox 5"/>
          <p:cNvSpPr txBox="1"/>
          <p:nvPr/>
        </p:nvSpPr>
        <p:spPr>
          <a:xfrm>
            <a:off x="7010400" y="3200400"/>
            <a:ext cx="609600" cy="461665"/>
          </a:xfrm>
          <a:prstGeom prst="rect">
            <a:avLst/>
          </a:prstGeom>
          <a:noFill/>
        </p:spPr>
        <p:txBody>
          <a:bodyPr wrap="square" rtlCol="0">
            <a:spAutoFit/>
          </a:bodyPr>
          <a:lstStyle/>
          <a:p>
            <a:r>
              <a:rPr lang="en-US" sz="2400" dirty="0" smtClean="0">
                <a:latin typeface="Arial" charset="0"/>
                <a:ea typeface="Arial" charset="0"/>
                <a:cs typeface="Arial" charset="0"/>
              </a:rPr>
              <a:t>(</a:t>
            </a:r>
            <a:r>
              <a:rPr lang="en-US" sz="2400" b="1" dirty="0" smtClean="0">
                <a:latin typeface="Arial" charset="0"/>
                <a:ea typeface="Arial" charset="0"/>
                <a:cs typeface="Arial" charset="0"/>
              </a:rPr>
              <a:t>E)</a:t>
            </a:r>
            <a:endParaRPr lang="en-US" sz="2400" dirty="0">
              <a:latin typeface="Arial" charset="0"/>
              <a:ea typeface="Arial" charset="0"/>
              <a:cs typeface="Arial" charset="0"/>
            </a:endParaRPr>
          </a:p>
        </p:txBody>
      </p:sp>
      <p:sp>
        <p:nvSpPr>
          <p:cNvPr id="7" name="TextBox 6"/>
          <p:cNvSpPr txBox="1"/>
          <p:nvPr/>
        </p:nvSpPr>
        <p:spPr>
          <a:xfrm>
            <a:off x="7010400" y="5257800"/>
            <a:ext cx="838200" cy="461665"/>
          </a:xfrm>
          <a:prstGeom prst="rect">
            <a:avLst/>
          </a:prstGeom>
          <a:noFill/>
        </p:spPr>
        <p:txBody>
          <a:bodyPr wrap="square" rtlCol="0">
            <a:spAutoFit/>
          </a:bodyPr>
          <a:lstStyle/>
          <a:p>
            <a:r>
              <a:rPr lang="en-US" sz="2400" b="1" dirty="0" smtClean="0">
                <a:latin typeface="Arial" charset="0"/>
                <a:ea typeface="Arial" charset="0"/>
                <a:cs typeface="Arial" charset="0"/>
              </a:rPr>
              <a:t>(C)</a:t>
            </a:r>
            <a:endParaRPr lang="en-US" sz="2400" b="1" dirty="0">
              <a:latin typeface="Arial" charset="0"/>
              <a:ea typeface="Arial" charset="0"/>
              <a:cs typeface="Arial" charset="0"/>
            </a:endParaRPr>
          </a:p>
        </p:txBody>
      </p:sp>
    </p:spTree>
    <p:extLst>
      <p:ext uri="{BB962C8B-B14F-4D97-AF65-F5344CB8AC3E}">
        <p14:creationId xmlns:p14="http://schemas.microsoft.com/office/powerpoint/2010/main" val="127032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304800"/>
            <a:ext cx="5181600" cy="523220"/>
          </a:xfrm>
          <a:prstGeom prst="rect">
            <a:avLst/>
          </a:prstGeom>
          <a:noFill/>
        </p:spPr>
        <p:txBody>
          <a:bodyPr wrap="square" rtlCol="0">
            <a:spAutoFit/>
          </a:bodyPr>
          <a:lstStyle/>
          <a:p>
            <a:pPr algn="ctr"/>
            <a:r>
              <a:rPr lang="en-US" sz="2800" b="1" dirty="0" smtClean="0">
                <a:latin typeface="Arial" charset="0"/>
                <a:ea typeface="Arial" charset="0"/>
                <a:cs typeface="Arial" charset="0"/>
              </a:rPr>
              <a:t>Midterm Style Questions</a:t>
            </a:r>
            <a:endParaRPr lang="en-US" sz="2800" b="1" dirty="0">
              <a:latin typeface="Arial" charset="0"/>
              <a:ea typeface="Arial" charset="0"/>
              <a:cs typeface="Arial" charset="0"/>
            </a:endParaRPr>
          </a:p>
        </p:txBody>
      </p:sp>
      <p:sp>
        <p:nvSpPr>
          <p:cNvPr id="3" name="TextBox 2"/>
          <p:cNvSpPr txBox="1"/>
          <p:nvPr/>
        </p:nvSpPr>
        <p:spPr>
          <a:xfrm>
            <a:off x="685800" y="1143000"/>
            <a:ext cx="7848600" cy="5355312"/>
          </a:xfrm>
          <a:prstGeom prst="rect">
            <a:avLst/>
          </a:prstGeom>
          <a:noFill/>
        </p:spPr>
        <p:txBody>
          <a:bodyPr wrap="square" rtlCol="0">
            <a:spAutoFit/>
          </a:bodyPr>
          <a:lstStyle/>
          <a:p>
            <a:r>
              <a:rPr lang="en-US" b="1" dirty="0" smtClean="0">
                <a:latin typeface="Arial" charset="0"/>
                <a:ea typeface="Arial" charset="0"/>
                <a:cs typeface="Arial" charset="0"/>
              </a:rPr>
              <a:t>7. Which of the following is NOT part of the brainstem</a:t>
            </a:r>
            <a:br>
              <a:rPr lang="en-US" b="1" dirty="0" smtClean="0">
                <a:latin typeface="Arial" charset="0"/>
                <a:ea typeface="Arial" charset="0"/>
                <a:cs typeface="Arial" charset="0"/>
              </a:rPr>
            </a:br>
            <a:r>
              <a:rPr lang="en-US" dirty="0" smtClean="0">
                <a:latin typeface="Arial" charset="0"/>
                <a:ea typeface="Arial" charset="0"/>
                <a:cs typeface="Arial" charset="0"/>
              </a:rPr>
              <a:t>a) Medulla</a:t>
            </a:r>
            <a:br>
              <a:rPr lang="en-US" dirty="0" smtClean="0">
                <a:latin typeface="Arial" charset="0"/>
                <a:ea typeface="Arial" charset="0"/>
                <a:cs typeface="Arial" charset="0"/>
              </a:rPr>
            </a:br>
            <a:r>
              <a:rPr lang="en-US" dirty="0" smtClean="0">
                <a:latin typeface="Arial" charset="0"/>
                <a:ea typeface="Arial" charset="0"/>
                <a:cs typeface="Arial" charset="0"/>
              </a:rPr>
              <a:t>b) Cerebellum</a:t>
            </a:r>
            <a:br>
              <a:rPr lang="en-US" dirty="0" smtClean="0">
                <a:latin typeface="Arial" charset="0"/>
                <a:ea typeface="Arial" charset="0"/>
                <a:cs typeface="Arial" charset="0"/>
              </a:rPr>
            </a:br>
            <a:r>
              <a:rPr lang="en-US" dirty="0" smtClean="0">
                <a:latin typeface="Arial" charset="0"/>
                <a:ea typeface="Arial" charset="0"/>
                <a:cs typeface="Arial" charset="0"/>
              </a:rPr>
              <a:t>c) Pons</a:t>
            </a:r>
            <a:br>
              <a:rPr lang="en-US" dirty="0" smtClean="0">
                <a:latin typeface="Arial" charset="0"/>
                <a:ea typeface="Arial" charset="0"/>
                <a:cs typeface="Arial" charset="0"/>
              </a:rPr>
            </a:br>
            <a:r>
              <a:rPr lang="en-US" dirty="0" smtClean="0">
                <a:latin typeface="Arial" charset="0"/>
                <a:ea typeface="Arial" charset="0"/>
                <a:cs typeface="Arial" charset="0"/>
              </a:rPr>
              <a:t>d) Midbrain</a:t>
            </a:r>
          </a:p>
          <a:p>
            <a:endParaRPr lang="en-US" b="1" dirty="0">
              <a:latin typeface="Arial" charset="0"/>
              <a:ea typeface="Arial" charset="0"/>
              <a:cs typeface="Arial" charset="0"/>
            </a:endParaRPr>
          </a:p>
          <a:p>
            <a:r>
              <a:rPr lang="en-US" b="1" dirty="0" smtClean="0">
                <a:latin typeface="Arial" charset="0"/>
                <a:ea typeface="Arial" charset="0"/>
                <a:cs typeface="Arial" charset="0"/>
              </a:rPr>
              <a:t>8. Cell bodies of first order sensory neurons are:</a:t>
            </a:r>
            <a:br>
              <a:rPr lang="en-US" b="1" dirty="0" smtClean="0">
                <a:latin typeface="Arial" charset="0"/>
                <a:ea typeface="Arial" charset="0"/>
                <a:cs typeface="Arial" charset="0"/>
              </a:rPr>
            </a:br>
            <a:r>
              <a:rPr lang="en-US" dirty="0" smtClean="0">
                <a:latin typeface="Arial" charset="0"/>
                <a:ea typeface="Arial" charset="0"/>
                <a:cs typeface="Arial" charset="0"/>
              </a:rPr>
              <a:t>a) At the site of sensation (</a:t>
            </a:r>
            <a:r>
              <a:rPr lang="en-US" dirty="0" err="1" smtClean="0">
                <a:latin typeface="Arial" charset="0"/>
                <a:ea typeface="Arial" charset="0"/>
                <a:cs typeface="Arial" charset="0"/>
              </a:rPr>
              <a:t>eg</a:t>
            </a:r>
            <a:r>
              <a:rPr lang="en-US" dirty="0" smtClean="0">
                <a:latin typeface="Arial" charset="0"/>
                <a:ea typeface="Arial" charset="0"/>
                <a:cs typeface="Arial" charset="0"/>
              </a:rPr>
              <a:t>. Fingertips)</a:t>
            </a:r>
            <a:br>
              <a:rPr lang="en-US" dirty="0" smtClean="0">
                <a:latin typeface="Arial" charset="0"/>
                <a:ea typeface="Arial" charset="0"/>
                <a:cs typeface="Arial" charset="0"/>
              </a:rPr>
            </a:br>
            <a:r>
              <a:rPr lang="en-US" dirty="0" smtClean="0">
                <a:latin typeface="Arial" charset="0"/>
                <a:ea typeface="Arial" charset="0"/>
                <a:cs typeface="Arial" charset="0"/>
              </a:rPr>
              <a:t>b) Dorsal root ganglion</a:t>
            </a:r>
            <a:br>
              <a:rPr lang="en-US" dirty="0" smtClean="0">
                <a:latin typeface="Arial" charset="0"/>
                <a:ea typeface="Arial" charset="0"/>
                <a:cs typeface="Arial" charset="0"/>
              </a:rPr>
            </a:br>
            <a:r>
              <a:rPr lang="en-US" dirty="0" smtClean="0">
                <a:latin typeface="Arial" charset="0"/>
                <a:ea typeface="Arial" charset="0"/>
                <a:cs typeface="Arial" charset="0"/>
              </a:rPr>
              <a:t>c) Dorsal horn of spinal cord</a:t>
            </a:r>
            <a:br>
              <a:rPr lang="en-US" dirty="0" smtClean="0">
                <a:latin typeface="Arial" charset="0"/>
                <a:ea typeface="Arial" charset="0"/>
                <a:cs typeface="Arial" charset="0"/>
              </a:rPr>
            </a:br>
            <a:r>
              <a:rPr lang="en-US" dirty="0" smtClean="0">
                <a:latin typeface="Arial" charset="0"/>
                <a:ea typeface="Arial" charset="0"/>
                <a:cs typeface="Arial" charset="0"/>
              </a:rPr>
              <a:t>d) Somatosensory cortex </a:t>
            </a:r>
          </a:p>
          <a:p>
            <a:endParaRPr lang="en-US" b="1" dirty="0">
              <a:latin typeface="Arial" charset="0"/>
              <a:ea typeface="Arial" charset="0"/>
              <a:cs typeface="Arial" charset="0"/>
            </a:endParaRPr>
          </a:p>
          <a:p>
            <a:r>
              <a:rPr lang="en-US" b="1" dirty="0" smtClean="0">
                <a:latin typeface="Arial" charset="0"/>
                <a:ea typeface="Arial" charset="0"/>
                <a:cs typeface="Arial" charset="0"/>
              </a:rPr>
              <a:t>9. Primary motor cortex is in the:</a:t>
            </a:r>
          </a:p>
          <a:p>
            <a:pPr marL="342900" indent="-342900">
              <a:buAutoNum type="alphaLcParenR"/>
            </a:pPr>
            <a:r>
              <a:rPr lang="en-US" dirty="0" err="1" smtClean="0">
                <a:latin typeface="Arial" charset="0"/>
                <a:ea typeface="Arial" charset="0"/>
                <a:cs typeface="Arial" charset="0"/>
              </a:rPr>
              <a:t>Precentral</a:t>
            </a:r>
            <a:r>
              <a:rPr lang="en-US" dirty="0" smtClean="0">
                <a:latin typeface="Arial" charset="0"/>
                <a:ea typeface="Arial" charset="0"/>
                <a:cs typeface="Arial" charset="0"/>
              </a:rPr>
              <a:t> </a:t>
            </a:r>
            <a:r>
              <a:rPr lang="en-US" dirty="0" err="1" smtClean="0">
                <a:latin typeface="Arial" charset="0"/>
                <a:ea typeface="Arial" charset="0"/>
                <a:cs typeface="Arial" charset="0"/>
              </a:rPr>
              <a:t>gyrus</a:t>
            </a:r>
            <a:endParaRPr lang="en-US" dirty="0" smtClean="0">
              <a:latin typeface="Arial" charset="0"/>
              <a:ea typeface="Arial" charset="0"/>
              <a:cs typeface="Arial" charset="0"/>
            </a:endParaRPr>
          </a:p>
          <a:p>
            <a:pPr marL="342900" indent="-342900">
              <a:buAutoNum type="alphaLcParenR"/>
            </a:pPr>
            <a:r>
              <a:rPr lang="en-US" dirty="0" err="1" smtClean="0">
                <a:latin typeface="Arial" charset="0"/>
                <a:ea typeface="Arial" charset="0"/>
                <a:cs typeface="Arial" charset="0"/>
              </a:rPr>
              <a:t>Postcentral</a:t>
            </a:r>
            <a:r>
              <a:rPr lang="en-US" dirty="0" smtClean="0">
                <a:latin typeface="Arial" charset="0"/>
                <a:ea typeface="Arial" charset="0"/>
                <a:cs typeface="Arial" charset="0"/>
              </a:rPr>
              <a:t> </a:t>
            </a:r>
            <a:r>
              <a:rPr lang="en-US" dirty="0" err="1" smtClean="0">
                <a:latin typeface="Arial" charset="0"/>
                <a:ea typeface="Arial" charset="0"/>
                <a:cs typeface="Arial" charset="0"/>
              </a:rPr>
              <a:t>gyrus</a:t>
            </a:r>
            <a:endParaRPr lang="en-US" dirty="0" smtClean="0">
              <a:latin typeface="Arial" charset="0"/>
              <a:ea typeface="Arial" charset="0"/>
              <a:cs typeface="Arial" charset="0"/>
            </a:endParaRPr>
          </a:p>
          <a:p>
            <a:pPr marL="342900" indent="-342900">
              <a:buAutoNum type="alphaLcParenR"/>
            </a:pPr>
            <a:r>
              <a:rPr lang="en-US" dirty="0" smtClean="0">
                <a:latin typeface="Arial" charset="0"/>
                <a:ea typeface="Arial" charset="0"/>
                <a:cs typeface="Arial" charset="0"/>
              </a:rPr>
              <a:t>Parietal lobe</a:t>
            </a:r>
          </a:p>
          <a:p>
            <a:pPr marL="342900" indent="-342900">
              <a:buAutoNum type="alphaLcParenR"/>
            </a:pPr>
            <a:r>
              <a:rPr lang="en-US" dirty="0" err="1" smtClean="0">
                <a:latin typeface="Arial" charset="0"/>
                <a:ea typeface="Arial" charset="0"/>
                <a:cs typeface="Arial" charset="0"/>
              </a:rPr>
              <a:t>Precentral</a:t>
            </a:r>
            <a:r>
              <a:rPr lang="en-US" dirty="0" smtClean="0">
                <a:latin typeface="Arial" charset="0"/>
                <a:ea typeface="Arial" charset="0"/>
                <a:cs typeface="Arial" charset="0"/>
              </a:rPr>
              <a:t> sulcus</a:t>
            </a:r>
          </a:p>
          <a:p>
            <a:pPr marL="342900" indent="-342900">
              <a:buAutoNum type="alphaLcParenR"/>
            </a:pPr>
            <a:r>
              <a:rPr lang="en-US" dirty="0" smtClean="0">
                <a:latin typeface="Arial" charset="0"/>
                <a:ea typeface="Arial" charset="0"/>
                <a:cs typeface="Arial" charset="0"/>
              </a:rPr>
              <a:t>a and c</a:t>
            </a:r>
          </a:p>
          <a:p>
            <a:endParaRPr lang="en-US" dirty="0">
              <a:latin typeface="Arial" charset="0"/>
              <a:ea typeface="Arial" charset="0"/>
              <a:cs typeface="Arial" charset="0"/>
            </a:endParaRPr>
          </a:p>
        </p:txBody>
      </p:sp>
      <p:sp>
        <p:nvSpPr>
          <p:cNvPr id="4" name="TextBox 3"/>
          <p:cNvSpPr txBox="1"/>
          <p:nvPr/>
        </p:nvSpPr>
        <p:spPr>
          <a:xfrm>
            <a:off x="7162800" y="1524000"/>
            <a:ext cx="1371600" cy="461665"/>
          </a:xfrm>
          <a:prstGeom prst="rect">
            <a:avLst/>
          </a:prstGeom>
          <a:noFill/>
        </p:spPr>
        <p:txBody>
          <a:bodyPr wrap="square" rtlCol="0">
            <a:spAutoFit/>
          </a:bodyPr>
          <a:lstStyle/>
          <a:p>
            <a:r>
              <a:rPr lang="en-US" sz="2400" b="1" dirty="0" smtClean="0">
                <a:latin typeface="Arial" charset="0"/>
                <a:ea typeface="Arial" charset="0"/>
                <a:cs typeface="Arial" charset="0"/>
              </a:rPr>
              <a:t>(B)</a:t>
            </a:r>
            <a:endParaRPr lang="en-US" sz="2400" b="1" dirty="0">
              <a:latin typeface="Arial" charset="0"/>
              <a:ea typeface="Arial" charset="0"/>
              <a:cs typeface="Arial" charset="0"/>
            </a:endParaRPr>
          </a:p>
        </p:txBody>
      </p:sp>
      <p:sp>
        <p:nvSpPr>
          <p:cNvPr id="5" name="TextBox 4"/>
          <p:cNvSpPr txBox="1"/>
          <p:nvPr/>
        </p:nvSpPr>
        <p:spPr>
          <a:xfrm>
            <a:off x="7162800" y="3200400"/>
            <a:ext cx="1219200" cy="461665"/>
          </a:xfrm>
          <a:prstGeom prst="rect">
            <a:avLst/>
          </a:prstGeom>
          <a:noFill/>
        </p:spPr>
        <p:txBody>
          <a:bodyPr wrap="square" rtlCol="0">
            <a:spAutoFit/>
          </a:bodyPr>
          <a:lstStyle/>
          <a:p>
            <a:r>
              <a:rPr lang="en-US" sz="2400" dirty="0" smtClean="0">
                <a:latin typeface="Arial" charset="0"/>
                <a:ea typeface="Arial" charset="0"/>
                <a:cs typeface="Arial" charset="0"/>
              </a:rPr>
              <a:t>(</a:t>
            </a:r>
            <a:r>
              <a:rPr lang="en-US" sz="2400" b="1" dirty="0" smtClean="0">
                <a:latin typeface="Arial" charset="0"/>
                <a:ea typeface="Arial" charset="0"/>
                <a:cs typeface="Arial" charset="0"/>
              </a:rPr>
              <a:t>B)</a:t>
            </a:r>
            <a:endParaRPr lang="en-US" sz="2400" dirty="0">
              <a:latin typeface="Arial" charset="0"/>
              <a:ea typeface="Arial" charset="0"/>
              <a:cs typeface="Arial" charset="0"/>
            </a:endParaRPr>
          </a:p>
        </p:txBody>
      </p:sp>
      <p:sp>
        <p:nvSpPr>
          <p:cNvPr id="6" name="TextBox 5"/>
          <p:cNvSpPr txBox="1"/>
          <p:nvPr/>
        </p:nvSpPr>
        <p:spPr>
          <a:xfrm>
            <a:off x="7162800" y="4876800"/>
            <a:ext cx="1219200" cy="461665"/>
          </a:xfrm>
          <a:prstGeom prst="rect">
            <a:avLst/>
          </a:prstGeom>
          <a:noFill/>
        </p:spPr>
        <p:txBody>
          <a:bodyPr wrap="square" rtlCol="0">
            <a:spAutoFit/>
          </a:bodyPr>
          <a:lstStyle/>
          <a:p>
            <a:r>
              <a:rPr lang="en-US" sz="2400" b="1" dirty="0" smtClean="0">
                <a:latin typeface="Arial" charset="0"/>
                <a:ea typeface="Arial" charset="0"/>
                <a:cs typeface="Arial" charset="0"/>
              </a:rPr>
              <a:t>(A)</a:t>
            </a:r>
            <a:endParaRPr lang="en-US" sz="2400" b="1" dirty="0">
              <a:latin typeface="Arial" charset="0"/>
              <a:ea typeface="Arial" charset="0"/>
              <a:cs typeface="Arial" charset="0"/>
            </a:endParaRPr>
          </a:p>
        </p:txBody>
      </p:sp>
    </p:spTree>
    <p:extLst>
      <p:ext uri="{BB962C8B-B14F-4D97-AF65-F5344CB8AC3E}">
        <p14:creationId xmlns:p14="http://schemas.microsoft.com/office/powerpoint/2010/main" val="63605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304800"/>
            <a:ext cx="5181600" cy="523220"/>
          </a:xfrm>
          <a:prstGeom prst="rect">
            <a:avLst/>
          </a:prstGeom>
          <a:noFill/>
        </p:spPr>
        <p:txBody>
          <a:bodyPr wrap="square" rtlCol="0">
            <a:spAutoFit/>
          </a:bodyPr>
          <a:lstStyle/>
          <a:p>
            <a:pPr algn="ctr"/>
            <a:r>
              <a:rPr lang="en-US" sz="2800" b="1" dirty="0" smtClean="0">
                <a:latin typeface="Arial" charset="0"/>
                <a:ea typeface="Arial" charset="0"/>
                <a:cs typeface="Arial" charset="0"/>
              </a:rPr>
              <a:t>Midterm Style Questions</a:t>
            </a:r>
            <a:endParaRPr lang="en-US" sz="2800" b="1" dirty="0">
              <a:latin typeface="Arial" charset="0"/>
              <a:ea typeface="Arial" charset="0"/>
              <a:cs typeface="Arial" charset="0"/>
            </a:endParaRPr>
          </a:p>
        </p:txBody>
      </p:sp>
      <p:sp>
        <p:nvSpPr>
          <p:cNvPr id="3" name="TextBox 2"/>
          <p:cNvSpPr txBox="1"/>
          <p:nvPr/>
        </p:nvSpPr>
        <p:spPr>
          <a:xfrm>
            <a:off x="533400" y="990600"/>
            <a:ext cx="7924800" cy="5355312"/>
          </a:xfrm>
          <a:prstGeom prst="rect">
            <a:avLst/>
          </a:prstGeom>
          <a:noFill/>
        </p:spPr>
        <p:txBody>
          <a:bodyPr wrap="square" rtlCol="0">
            <a:spAutoFit/>
          </a:bodyPr>
          <a:lstStyle/>
          <a:p>
            <a:r>
              <a:rPr lang="en-US" b="1" dirty="0" smtClean="0">
                <a:latin typeface="Arial" charset="0"/>
                <a:ea typeface="Arial" charset="0"/>
                <a:cs typeface="Arial" charset="0"/>
              </a:rPr>
              <a:t>10. </a:t>
            </a:r>
            <a:r>
              <a:rPr lang="en-US" b="1" dirty="0" err="1" smtClean="0">
                <a:latin typeface="Arial" charset="0"/>
                <a:ea typeface="Arial" charset="0"/>
                <a:cs typeface="Arial" charset="0"/>
              </a:rPr>
              <a:t>Vastus</a:t>
            </a:r>
            <a:r>
              <a:rPr lang="en-US" b="1" dirty="0" smtClean="0">
                <a:latin typeface="Arial" charset="0"/>
                <a:ea typeface="Arial" charset="0"/>
                <a:cs typeface="Arial" charset="0"/>
              </a:rPr>
              <a:t> </a:t>
            </a:r>
            <a:r>
              <a:rPr lang="en-US" b="1" dirty="0" err="1" smtClean="0">
                <a:latin typeface="Arial" charset="0"/>
                <a:ea typeface="Arial" charset="0"/>
                <a:cs typeface="Arial" charset="0"/>
              </a:rPr>
              <a:t>medialis</a:t>
            </a:r>
            <a:r>
              <a:rPr lang="en-US" b="1" dirty="0" smtClean="0">
                <a:latin typeface="Arial" charset="0"/>
                <a:ea typeface="Arial" charset="0"/>
                <a:cs typeface="Arial" charset="0"/>
              </a:rPr>
              <a:t> and </a:t>
            </a:r>
            <a:r>
              <a:rPr lang="en-US" b="1" dirty="0" err="1" smtClean="0">
                <a:latin typeface="Arial" charset="0"/>
                <a:ea typeface="Arial" charset="0"/>
                <a:cs typeface="Arial" charset="0"/>
              </a:rPr>
              <a:t>vastus</a:t>
            </a:r>
            <a:r>
              <a:rPr lang="en-US" b="1" dirty="0">
                <a:latin typeface="Arial" charset="0"/>
                <a:ea typeface="Arial" charset="0"/>
                <a:cs typeface="Arial" charset="0"/>
              </a:rPr>
              <a:t> </a:t>
            </a:r>
            <a:r>
              <a:rPr lang="en-US" b="1" dirty="0" err="1" smtClean="0">
                <a:latin typeface="Arial" charset="0"/>
                <a:ea typeface="Arial" charset="0"/>
                <a:cs typeface="Arial" charset="0"/>
              </a:rPr>
              <a:t>lateralis</a:t>
            </a:r>
            <a:r>
              <a:rPr lang="en-US" b="1" dirty="0" smtClean="0">
                <a:latin typeface="Arial" charset="0"/>
                <a:ea typeface="Arial" charset="0"/>
                <a:cs typeface="Arial" charset="0"/>
              </a:rPr>
              <a:t> are antagonists for which movement:</a:t>
            </a:r>
            <a:br>
              <a:rPr lang="en-US" b="1" dirty="0" smtClean="0">
                <a:latin typeface="Arial" charset="0"/>
                <a:ea typeface="Arial" charset="0"/>
                <a:cs typeface="Arial" charset="0"/>
              </a:rPr>
            </a:br>
            <a:r>
              <a:rPr lang="en-US" dirty="0" smtClean="0">
                <a:latin typeface="Arial" charset="0"/>
                <a:ea typeface="Arial" charset="0"/>
                <a:cs typeface="Arial" charset="0"/>
              </a:rPr>
              <a:t>a) Forearm extension</a:t>
            </a:r>
            <a:br>
              <a:rPr lang="en-US" dirty="0" smtClean="0">
                <a:latin typeface="Arial" charset="0"/>
                <a:ea typeface="Arial" charset="0"/>
                <a:cs typeface="Arial" charset="0"/>
              </a:rPr>
            </a:br>
            <a:r>
              <a:rPr lang="en-US" dirty="0" smtClean="0">
                <a:latin typeface="Arial" charset="0"/>
                <a:ea typeface="Arial" charset="0"/>
                <a:cs typeface="Arial" charset="0"/>
              </a:rPr>
              <a:t>b) Knee extension</a:t>
            </a:r>
            <a:br>
              <a:rPr lang="en-US" dirty="0" smtClean="0">
                <a:latin typeface="Arial" charset="0"/>
                <a:ea typeface="Arial" charset="0"/>
                <a:cs typeface="Arial" charset="0"/>
              </a:rPr>
            </a:br>
            <a:r>
              <a:rPr lang="en-US" dirty="0" smtClean="0">
                <a:latin typeface="Arial" charset="0"/>
                <a:ea typeface="Arial" charset="0"/>
                <a:cs typeface="Arial" charset="0"/>
              </a:rPr>
              <a:t>c) Hip flexion</a:t>
            </a:r>
            <a:br>
              <a:rPr lang="en-US" dirty="0" smtClean="0">
                <a:latin typeface="Arial" charset="0"/>
                <a:ea typeface="Arial" charset="0"/>
                <a:cs typeface="Arial" charset="0"/>
              </a:rPr>
            </a:br>
            <a:r>
              <a:rPr lang="en-US" dirty="0" smtClean="0">
                <a:latin typeface="Arial" charset="0"/>
                <a:ea typeface="Arial" charset="0"/>
                <a:cs typeface="Arial" charset="0"/>
              </a:rPr>
              <a:t>d) Knee flexion</a:t>
            </a:r>
            <a:br>
              <a:rPr lang="en-US" dirty="0" smtClean="0">
                <a:latin typeface="Arial" charset="0"/>
                <a:ea typeface="Arial" charset="0"/>
                <a:cs typeface="Arial" charset="0"/>
              </a:rPr>
            </a:br>
            <a:r>
              <a:rPr lang="en-US" dirty="0" smtClean="0">
                <a:latin typeface="Arial" charset="0"/>
                <a:ea typeface="Arial" charset="0"/>
                <a:cs typeface="Arial" charset="0"/>
              </a:rPr>
              <a:t>e) C and D</a:t>
            </a:r>
          </a:p>
          <a:p>
            <a:endParaRPr lang="en-US" b="1" dirty="0">
              <a:latin typeface="Arial" charset="0"/>
              <a:ea typeface="Arial" charset="0"/>
              <a:cs typeface="Arial" charset="0"/>
            </a:endParaRPr>
          </a:p>
          <a:p>
            <a:r>
              <a:rPr lang="en-US" b="1" dirty="0" smtClean="0">
                <a:latin typeface="Arial" charset="0"/>
                <a:ea typeface="Arial" charset="0"/>
                <a:cs typeface="Arial" charset="0"/>
              </a:rPr>
              <a:t>11. The cell type responsible for formation of cerebrospinal fluid</a:t>
            </a:r>
            <a:br>
              <a:rPr lang="en-US" b="1" dirty="0" smtClean="0">
                <a:latin typeface="Arial" charset="0"/>
                <a:ea typeface="Arial" charset="0"/>
                <a:cs typeface="Arial" charset="0"/>
              </a:rPr>
            </a:br>
            <a:r>
              <a:rPr lang="en-US" dirty="0" smtClean="0">
                <a:latin typeface="Arial" charset="0"/>
                <a:ea typeface="Arial" charset="0"/>
                <a:cs typeface="Arial" charset="0"/>
              </a:rPr>
              <a:t>a) Astrocytes</a:t>
            </a:r>
            <a:br>
              <a:rPr lang="en-US" dirty="0" smtClean="0">
                <a:latin typeface="Arial" charset="0"/>
                <a:ea typeface="Arial" charset="0"/>
                <a:cs typeface="Arial" charset="0"/>
              </a:rPr>
            </a:br>
            <a:r>
              <a:rPr lang="en-US" dirty="0" smtClean="0">
                <a:latin typeface="Arial" charset="0"/>
                <a:ea typeface="Arial" charset="0"/>
                <a:cs typeface="Arial" charset="0"/>
              </a:rPr>
              <a:t>b) </a:t>
            </a:r>
            <a:r>
              <a:rPr lang="en-US" dirty="0" err="1" smtClean="0">
                <a:latin typeface="Arial" charset="0"/>
                <a:ea typeface="Arial" charset="0"/>
                <a:cs typeface="Arial" charset="0"/>
              </a:rPr>
              <a:t>Oligodendrocytes</a:t>
            </a:r>
            <a:r>
              <a:rPr lang="en-US" dirty="0" smtClean="0">
                <a:latin typeface="Arial" charset="0"/>
                <a:ea typeface="Arial" charset="0"/>
                <a:cs typeface="Arial" charset="0"/>
              </a:rPr>
              <a:t/>
            </a:r>
            <a:br>
              <a:rPr lang="en-US" dirty="0" smtClean="0">
                <a:latin typeface="Arial" charset="0"/>
                <a:ea typeface="Arial" charset="0"/>
                <a:cs typeface="Arial" charset="0"/>
              </a:rPr>
            </a:br>
            <a:r>
              <a:rPr lang="en-US" dirty="0" smtClean="0">
                <a:latin typeface="Arial" charset="0"/>
                <a:ea typeface="Arial" charset="0"/>
                <a:cs typeface="Arial" charset="0"/>
              </a:rPr>
              <a:t>c) Arachnoid villi</a:t>
            </a:r>
          </a:p>
          <a:p>
            <a:r>
              <a:rPr lang="en-US" dirty="0" smtClean="0">
                <a:latin typeface="Arial" charset="0"/>
                <a:ea typeface="Arial" charset="0"/>
                <a:cs typeface="Arial" charset="0"/>
              </a:rPr>
              <a:t>d) Ependymal calls</a:t>
            </a:r>
          </a:p>
          <a:p>
            <a:endParaRPr lang="en-US" dirty="0">
              <a:latin typeface="Arial" charset="0"/>
              <a:ea typeface="Arial" charset="0"/>
              <a:cs typeface="Arial" charset="0"/>
            </a:endParaRPr>
          </a:p>
          <a:p>
            <a:r>
              <a:rPr lang="en-US" b="1" dirty="0" smtClean="0">
                <a:latin typeface="Arial" charset="0"/>
                <a:ea typeface="Arial" charset="0"/>
                <a:cs typeface="Arial" charset="0"/>
              </a:rPr>
              <a:t>12. </a:t>
            </a:r>
            <a:r>
              <a:rPr lang="en-US" b="1" dirty="0" err="1" smtClean="0">
                <a:latin typeface="Arial" charset="0"/>
                <a:ea typeface="Arial" charset="0"/>
                <a:cs typeface="Arial" charset="0"/>
              </a:rPr>
              <a:t>Broca’s</a:t>
            </a:r>
            <a:r>
              <a:rPr lang="en-US" b="1" dirty="0" smtClean="0">
                <a:latin typeface="Arial" charset="0"/>
                <a:ea typeface="Arial" charset="0"/>
                <a:cs typeface="Arial" charset="0"/>
              </a:rPr>
              <a:t> Area:</a:t>
            </a:r>
            <a:br>
              <a:rPr lang="en-US" b="1" dirty="0" smtClean="0">
                <a:latin typeface="Arial" charset="0"/>
                <a:ea typeface="Arial" charset="0"/>
                <a:cs typeface="Arial" charset="0"/>
              </a:rPr>
            </a:br>
            <a:r>
              <a:rPr lang="en-US" dirty="0" smtClean="0">
                <a:latin typeface="Arial" charset="0"/>
                <a:ea typeface="Arial" charset="0"/>
                <a:cs typeface="Arial" charset="0"/>
              </a:rPr>
              <a:t>a) Is found in the occipital lobe</a:t>
            </a:r>
            <a:br>
              <a:rPr lang="en-US" dirty="0" smtClean="0">
                <a:latin typeface="Arial" charset="0"/>
                <a:ea typeface="Arial" charset="0"/>
                <a:cs typeface="Arial" charset="0"/>
              </a:rPr>
            </a:br>
            <a:r>
              <a:rPr lang="en-US" dirty="0" smtClean="0">
                <a:latin typeface="Arial" charset="0"/>
                <a:ea typeface="Arial" charset="0"/>
                <a:cs typeface="Arial" charset="0"/>
              </a:rPr>
              <a:t>b) Is usually found in the right hemisphere</a:t>
            </a:r>
            <a:br>
              <a:rPr lang="en-US" dirty="0" smtClean="0">
                <a:latin typeface="Arial" charset="0"/>
                <a:ea typeface="Arial" charset="0"/>
                <a:cs typeface="Arial" charset="0"/>
              </a:rPr>
            </a:br>
            <a:r>
              <a:rPr lang="en-US" dirty="0" smtClean="0">
                <a:latin typeface="Arial" charset="0"/>
                <a:ea typeface="Arial" charset="0"/>
                <a:cs typeface="Arial" charset="0"/>
              </a:rPr>
              <a:t>c) Is considered a motor speech area</a:t>
            </a:r>
            <a:br>
              <a:rPr lang="en-US" dirty="0" smtClean="0">
                <a:latin typeface="Arial" charset="0"/>
                <a:ea typeface="Arial" charset="0"/>
                <a:cs typeface="Arial" charset="0"/>
              </a:rPr>
            </a:br>
            <a:r>
              <a:rPr lang="en-US" dirty="0" smtClean="0">
                <a:latin typeface="Arial" charset="0"/>
                <a:ea typeface="Arial" charset="0"/>
                <a:cs typeface="Arial" charset="0"/>
              </a:rPr>
              <a:t>d) Is involved in the understanding of written and spoken language</a:t>
            </a:r>
            <a:endParaRPr lang="en-US" b="1" dirty="0">
              <a:latin typeface="Arial" charset="0"/>
              <a:ea typeface="Arial" charset="0"/>
              <a:cs typeface="Arial" charset="0"/>
            </a:endParaRPr>
          </a:p>
        </p:txBody>
      </p:sp>
      <p:sp>
        <p:nvSpPr>
          <p:cNvPr id="5" name="TextBox 4"/>
          <p:cNvSpPr txBox="1"/>
          <p:nvPr/>
        </p:nvSpPr>
        <p:spPr>
          <a:xfrm>
            <a:off x="6839634" y="1600200"/>
            <a:ext cx="612668" cy="461665"/>
          </a:xfrm>
          <a:prstGeom prst="rect">
            <a:avLst/>
          </a:prstGeom>
          <a:noFill/>
        </p:spPr>
        <p:txBody>
          <a:bodyPr wrap="none" rtlCol="0">
            <a:spAutoFit/>
          </a:bodyPr>
          <a:lstStyle/>
          <a:p>
            <a:r>
              <a:rPr lang="en-US" sz="2400" b="1" dirty="0" smtClean="0">
                <a:latin typeface="Arial" charset="0"/>
                <a:ea typeface="Arial" charset="0"/>
                <a:cs typeface="Arial" charset="0"/>
              </a:rPr>
              <a:t>(D)</a:t>
            </a:r>
            <a:endParaRPr lang="en-US" sz="2400" b="1" dirty="0">
              <a:latin typeface="Arial" charset="0"/>
              <a:ea typeface="Arial" charset="0"/>
              <a:cs typeface="Arial" charset="0"/>
            </a:endParaRPr>
          </a:p>
        </p:txBody>
      </p:sp>
      <p:sp>
        <p:nvSpPr>
          <p:cNvPr id="6" name="TextBox 5"/>
          <p:cNvSpPr txBox="1"/>
          <p:nvPr/>
        </p:nvSpPr>
        <p:spPr>
          <a:xfrm>
            <a:off x="6858000" y="3886200"/>
            <a:ext cx="932765" cy="461665"/>
          </a:xfrm>
          <a:prstGeom prst="rect">
            <a:avLst/>
          </a:prstGeom>
          <a:noFill/>
        </p:spPr>
        <p:txBody>
          <a:bodyPr wrap="square" rtlCol="0">
            <a:spAutoFit/>
          </a:bodyPr>
          <a:lstStyle/>
          <a:p>
            <a:r>
              <a:rPr lang="en-US" sz="2400" b="1" dirty="0" smtClean="0">
                <a:latin typeface="Arial" charset="0"/>
                <a:ea typeface="Arial" charset="0"/>
                <a:cs typeface="Arial" charset="0"/>
              </a:rPr>
              <a:t>(D)</a:t>
            </a:r>
            <a:endParaRPr lang="en-US" sz="2400" b="1" dirty="0">
              <a:latin typeface="Arial" charset="0"/>
              <a:ea typeface="Arial" charset="0"/>
              <a:cs typeface="Arial" charset="0"/>
            </a:endParaRPr>
          </a:p>
        </p:txBody>
      </p:sp>
      <p:sp>
        <p:nvSpPr>
          <p:cNvPr id="7" name="TextBox 6"/>
          <p:cNvSpPr txBox="1"/>
          <p:nvPr/>
        </p:nvSpPr>
        <p:spPr>
          <a:xfrm>
            <a:off x="6858000" y="5334000"/>
            <a:ext cx="685800" cy="461665"/>
          </a:xfrm>
          <a:prstGeom prst="rect">
            <a:avLst/>
          </a:prstGeom>
          <a:noFill/>
        </p:spPr>
        <p:txBody>
          <a:bodyPr wrap="square" rtlCol="0">
            <a:spAutoFit/>
          </a:bodyPr>
          <a:lstStyle/>
          <a:p>
            <a:r>
              <a:rPr lang="en-US" sz="2400" b="1" dirty="0" smtClean="0">
                <a:latin typeface="Arial" charset="0"/>
                <a:ea typeface="Arial" charset="0"/>
                <a:cs typeface="Arial" charset="0"/>
              </a:rPr>
              <a:t>(C)</a:t>
            </a:r>
            <a:endParaRPr lang="en-US" sz="2400" b="1" dirty="0">
              <a:latin typeface="Arial" charset="0"/>
              <a:ea typeface="Arial" charset="0"/>
              <a:cs typeface="Arial" charset="0"/>
            </a:endParaRPr>
          </a:p>
        </p:txBody>
      </p:sp>
    </p:spTree>
    <p:extLst>
      <p:ext uri="{BB962C8B-B14F-4D97-AF65-F5344CB8AC3E}">
        <p14:creationId xmlns:p14="http://schemas.microsoft.com/office/powerpoint/2010/main" val="192188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2514600" y="4343400"/>
            <a:ext cx="4191000" cy="584775"/>
          </a:xfrm>
          <a:prstGeom prst="rect">
            <a:avLst/>
          </a:prstGeom>
          <a:noFill/>
        </p:spPr>
        <p:txBody>
          <a:bodyPr wrap="square" rtlCol="0">
            <a:spAutoFit/>
          </a:bodyPr>
          <a:lstStyle/>
          <a:p>
            <a:pPr algn="ctr"/>
            <a:r>
              <a:rPr lang="en-US" sz="3200" b="1" dirty="0" smtClean="0">
                <a:latin typeface="Arial Narrow" charset="0"/>
                <a:ea typeface="Arial Narrow" charset="0"/>
                <a:cs typeface="Arial Narrow" charset="0"/>
              </a:rPr>
              <a:t>THANK YOU!!!</a:t>
            </a:r>
            <a:endParaRPr lang="en-US" sz="3200" b="1" dirty="0">
              <a:latin typeface="Arial Narrow" charset="0"/>
              <a:ea typeface="Arial Narrow" charset="0"/>
              <a:cs typeface="Arial Narrow"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5675" y="1804987"/>
            <a:ext cx="2143125" cy="2554605"/>
          </a:xfrm>
          <a:prstGeom prst="rect">
            <a:avLst/>
          </a:prstGeom>
        </p:spPr>
      </p:pic>
    </p:spTree>
    <p:extLst>
      <p:ext uri="{BB962C8B-B14F-4D97-AF65-F5344CB8AC3E}">
        <p14:creationId xmlns:p14="http://schemas.microsoft.com/office/powerpoint/2010/main" val="2265878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9800" y="381000"/>
            <a:ext cx="4267200" cy="584775"/>
          </a:xfrm>
          <a:prstGeom prst="rect">
            <a:avLst/>
          </a:prstGeom>
          <a:noFill/>
        </p:spPr>
        <p:txBody>
          <a:bodyPr wrap="square" rtlCol="0">
            <a:spAutoFit/>
          </a:bodyPr>
          <a:lstStyle/>
          <a:p>
            <a:pPr algn="ctr"/>
            <a:r>
              <a:rPr lang="en-US" sz="3200" b="1" dirty="0" smtClean="0">
                <a:latin typeface="Arial" charset="0"/>
                <a:ea typeface="Arial" charset="0"/>
                <a:cs typeface="Arial" charset="0"/>
              </a:rPr>
              <a:t>Today’s Objectives</a:t>
            </a:r>
            <a:endParaRPr lang="en-US" sz="3200" b="1" dirty="0">
              <a:latin typeface="Arial" charset="0"/>
              <a:ea typeface="Arial" charset="0"/>
              <a:cs typeface="Arial"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0" y="1295400"/>
            <a:ext cx="3515438" cy="4953000"/>
          </a:xfrm>
          <a:prstGeom prst="rect">
            <a:avLst/>
          </a:prstGeom>
        </p:spPr>
      </p:pic>
      <p:sp>
        <p:nvSpPr>
          <p:cNvPr id="5" name="TextBox 4"/>
          <p:cNvSpPr txBox="1"/>
          <p:nvPr/>
        </p:nvSpPr>
        <p:spPr>
          <a:xfrm>
            <a:off x="609600" y="1676400"/>
            <a:ext cx="4800600" cy="4154984"/>
          </a:xfrm>
          <a:prstGeom prst="rect">
            <a:avLst/>
          </a:prstGeom>
          <a:noFill/>
        </p:spPr>
        <p:txBody>
          <a:bodyPr wrap="square" rtlCol="0">
            <a:spAutoFit/>
          </a:bodyPr>
          <a:lstStyle/>
          <a:p>
            <a:pPr marL="342900" indent="-342900">
              <a:lnSpc>
                <a:spcPct val="200000"/>
              </a:lnSpc>
              <a:buFont typeface="+mj-lt"/>
              <a:buAutoNum type="arabicPeriod"/>
            </a:pPr>
            <a:r>
              <a:rPr lang="en-US" sz="2200" dirty="0" smtClean="0">
                <a:latin typeface="Arial" charset="0"/>
                <a:ea typeface="Arial" charset="0"/>
                <a:cs typeface="Arial" charset="0"/>
              </a:rPr>
              <a:t>Get pumped for anatomy!</a:t>
            </a:r>
          </a:p>
          <a:p>
            <a:pPr marL="342900" indent="-342900">
              <a:lnSpc>
                <a:spcPct val="200000"/>
              </a:lnSpc>
              <a:buFont typeface="+mj-lt"/>
              <a:buAutoNum type="arabicPeriod"/>
            </a:pPr>
            <a:r>
              <a:rPr lang="en-US" sz="2200" dirty="0" smtClean="0">
                <a:latin typeface="Arial" charset="0"/>
                <a:ea typeface="Arial" charset="0"/>
                <a:cs typeface="Arial" charset="0"/>
              </a:rPr>
              <a:t>How can I study for this?!</a:t>
            </a:r>
          </a:p>
          <a:p>
            <a:pPr marL="342900" indent="-342900">
              <a:lnSpc>
                <a:spcPct val="200000"/>
              </a:lnSpc>
              <a:buFont typeface="+mj-lt"/>
              <a:buAutoNum type="arabicPeriod"/>
            </a:pPr>
            <a:r>
              <a:rPr lang="en-US" sz="2200" dirty="0" smtClean="0">
                <a:latin typeface="Arial" charset="0"/>
                <a:ea typeface="Arial" charset="0"/>
                <a:cs typeface="Arial" charset="0"/>
              </a:rPr>
              <a:t>Overview: Muscle anatomy</a:t>
            </a:r>
          </a:p>
          <a:p>
            <a:pPr marL="342900" indent="-342900">
              <a:lnSpc>
                <a:spcPct val="200000"/>
              </a:lnSpc>
              <a:buFont typeface="+mj-lt"/>
              <a:buAutoNum type="arabicPeriod"/>
            </a:pPr>
            <a:r>
              <a:rPr lang="en-US" sz="2200" dirty="0" smtClean="0">
                <a:latin typeface="Arial" charset="0"/>
                <a:ea typeface="Arial" charset="0"/>
                <a:cs typeface="Arial" charset="0"/>
              </a:rPr>
              <a:t>Overview: Neuroanatomy</a:t>
            </a:r>
          </a:p>
          <a:p>
            <a:pPr marL="342900" indent="-342900">
              <a:lnSpc>
                <a:spcPct val="200000"/>
              </a:lnSpc>
              <a:buFont typeface="+mj-lt"/>
              <a:buAutoNum type="arabicPeriod"/>
            </a:pPr>
            <a:r>
              <a:rPr lang="en-US" sz="2200" dirty="0" smtClean="0">
                <a:latin typeface="Arial" charset="0"/>
                <a:ea typeface="Arial" charset="0"/>
                <a:cs typeface="Arial" charset="0"/>
              </a:rPr>
              <a:t>Sample MCQs </a:t>
            </a:r>
          </a:p>
          <a:p>
            <a:pPr marL="342900" indent="-342900">
              <a:lnSpc>
                <a:spcPct val="200000"/>
              </a:lnSpc>
              <a:buFont typeface="+mj-lt"/>
              <a:buAutoNum type="arabicPeriod"/>
            </a:pPr>
            <a:r>
              <a:rPr lang="en-US" sz="2200" dirty="0" smtClean="0">
                <a:latin typeface="Arial" charset="0"/>
                <a:ea typeface="Arial" charset="0"/>
                <a:cs typeface="Arial" charset="0"/>
              </a:rPr>
              <a:t>Questions??</a:t>
            </a:r>
            <a:r>
              <a:rPr lang="en-US" sz="2200" dirty="0">
                <a:latin typeface="Arial" charset="0"/>
                <a:ea typeface="Arial" charset="0"/>
                <a:cs typeface="Arial" charset="0"/>
              </a:rPr>
              <a:t>?</a:t>
            </a:r>
            <a:endParaRPr lang="en-US" sz="2200" dirty="0" smtClean="0">
              <a:latin typeface="Arial" charset="0"/>
              <a:ea typeface="Arial" charset="0"/>
              <a:cs typeface="Arial" charset="0"/>
            </a:endParaRPr>
          </a:p>
        </p:txBody>
      </p:sp>
    </p:spTree>
    <p:extLst>
      <p:ext uri="{BB962C8B-B14F-4D97-AF65-F5344CB8AC3E}">
        <p14:creationId xmlns:p14="http://schemas.microsoft.com/office/powerpoint/2010/main" val="19375758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1295400"/>
            <a:ext cx="4231888" cy="5029200"/>
          </a:xfrm>
          <a:prstGeom prst="rect">
            <a:avLst/>
          </a:prstGeom>
        </p:spPr>
      </p:pic>
      <p:sp>
        <p:nvSpPr>
          <p:cNvPr id="3" name="TextBox 2"/>
          <p:cNvSpPr txBox="1"/>
          <p:nvPr/>
        </p:nvSpPr>
        <p:spPr>
          <a:xfrm>
            <a:off x="2971800" y="533400"/>
            <a:ext cx="3357009" cy="738664"/>
          </a:xfrm>
          <a:prstGeom prst="rect">
            <a:avLst/>
          </a:prstGeom>
          <a:noFill/>
        </p:spPr>
        <p:txBody>
          <a:bodyPr wrap="none" rtlCol="0">
            <a:spAutoFit/>
          </a:bodyPr>
          <a:lstStyle/>
          <a:p>
            <a:r>
              <a:rPr lang="en-US" sz="4200" dirty="0" smtClean="0">
                <a:latin typeface="Arial" charset="0"/>
                <a:ea typeface="Arial" charset="0"/>
                <a:cs typeface="Arial" charset="0"/>
              </a:rPr>
              <a:t>Get Pumped!</a:t>
            </a:r>
            <a:endParaRPr lang="en-US" sz="4200" dirty="0">
              <a:latin typeface="Arial" charset="0"/>
              <a:ea typeface="Arial" charset="0"/>
              <a:cs typeface="Arial" charset="0"/>
            </a:endParaRPr>
          </a:p>
        </p:txBody>
      </p:sp>
    </p:spTree>
    <p:extLst>
      <p:ext uri="{BB962C8B-B14F-4D97-AF65-F5344CB8AC3E}">
        <p14:creationId xmlns:p14="http://schemas.microsoft.com/office/powerpoint/2010/main" val="19710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533400"/>
            <a:ext cx="6858000" cy="492443"/>
          </a:xfrm>
          <a:prstGeom prst="rect">
            <a:avLst/>
          </a:prstGeom>
          <a:noFill/>
        </p:spPr>
        <p:txBody>
          <a:bodyPr wrap="square" rtlCol="0">
            <a:spAutoFit/>
          </a:bodyPr>
          <a:lstStyle/>
          <a:p>
            <a:pPr algn="ctr"/>
            <a:r>
              <a:rPr lang="en-US" sz="2600" b="1" dirty="0" smtClean="0">
                <a:latin typeface="Arial" charset="0"/>
                <a:ea typeface="Arial" charset="0"/>
                <a:cs typeface="Arial" charset="0"/>
              </a:rPr>
              <a:t>Egyptian study of anatomy (1500BCE)</a:t>
            </a:r>
            <a:endParaRPr lang="en-US" sz="2600" b="1" dirty="0">
              <a:latin typeface="Arial" charset="0"/>
              <a:ea typeface="Arial" charset="0"/>
              <a:cs typeface="Arial"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600" y="1025843"/>
            <a:ext cx="5943600" cy="4554483"/>
          </a:xfrm>
          <a:prstGeom prst="rect">
            <a:avLst/>
          </a:prstGeom>
        </p:spPr>
      </p:pic>
      <p:sp>
        <p:nvSpPr>
          <p:cNvPr id="5" name="TextBox 4"/>
          <p:cNvSpPr txBox="1"/>
          <p:nvPr/>
        </p:nvSpPr>
        <p:spPr>
          <a:xfrm>
            <a:off x="2209800" y="5638800"/>
            <a:ext cx="5105400" cy="369332"/>
          </a:xfrm>
          <a:prstGeom prst="rect">
            <a:avLst/>
          </a:prstGeom>
          <a:noFill/>
        </p:spPr>
        <p:txBody>
          <a:bodyPr wrap="square" rtlCol="0">
            <a:spAutoFit/>
          </a:bodyPr>
          <a:lstStyle/>
          <a:p>
            <a:pPr algn="ctr"/>
            <a:r>
              <a:rPr lang="en-US" dirty="0" smtClean="0">
                <a:latin typeface="Arial" charset="0"/>
                <a:ea typeface="Arial" charset="0"/>
                <a:cs typeface="Arial" charset="0"/>
              </a:rPr>
              <a:t>Edwin Smith Papyrus</a:t>
            </a:r>
            <a:endParaRPr lang="en-US" dirty="0">
              <a:latin typeface="Arial" charset="0"/>
              <a:ea typeface="Arial" charset="0"/>
              <a:cs typeface="Arial" charset="0"/>
            </a:endParaRPr>
          </a:p>
        </p:txBody>
      </p:sp>
    </p:spTree>
    <p:extLst>
      <p:ext uri="{BB962C8B-B14F-4D97-AF65-F5344CB8AC3E}">
        <p14:creationId xmlns:p14="http://schemas.microsoft.com/office/powerpoint/2010/main" val="776077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400" y="380999"/>
            <a:ext cx="4114800" cy="553998"/>
          </a:xfrm>
          <a:prstGeom prst="rect">
            <a:avLst/>
          </a:prstGeom>
          <a:noFill/>
        </p:spPr>
        <p:txBody>
          <a:bodyPr wrap="square" rtlCol="0">
            <a:spAutoFit/>
          </a:bodyPr>
          <a:lstStyle/>
          <a:p>
            <a:pPr algn="ctr"/>
            <a:r>
              <a:rPr lang="en-US" sz="3000" b="1" dirty="0" smtClean="0">
                <a:latin typeface="Arial" charset="0"/>
                <a:ea typeface="Arial" charset="0"/>
                <a:cs typeface="Arial" charset="0"/>
              </a:rPr>
              <a:t>Greece</a:t>
            </a:r>
            <a:endParaRPr lang="en-US" sz="3000" b="1" dirty="0">
              <a:latin typeface="Arial" charset="0"/>
              <a:ea typeface="Arial" charset="0"/>
              <a:cs typeface="Arial"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5350" y="2590800"/>
            <a:ext cx="4775200" cy="2292096"/>
          </a:xfrm>
          <a:prstGeom prst="rect">
            <a:avLst/>
          </a:prstGeom>
        </p:spPr>
      </p:pic>
      <p:sp>
        <p:nvSpPr>
          <p:cNvPr id="10" name="TextBox 9"/>
          <p:cNvSpPr txBox="1"/>
          <p:nvPr/>
        </p:nvSpPr>
        <p:spPr>
          <a:xfrm>
            <a:off x="4953000" y="4876800"/>
            <a:ext cx="2057400" cy="369332"/>
          </a:xfrm>
          <a:prstGeom prst="rect">
            <a:avLst/>
          </a:prstGeom>
          <a:noFill/>
        </p:spPr>
        <p:txBody>
          <a:bodyPr wrap="square" rtlCol="0">
            <a:spAutoFit/>
          </a:bodyPr>
          <a:lstStyle/>
          <a:p>
            <a:pPr algn="ctr"/>
            <a:r>
              <a:rPr lang="en-US" b="1" dirty="0" smtClean="0">
                <a:latin typeface="Book Antiqua" pitchFamily="18" charset="0"/>
              </a:rPr>
              <a:t>(150AD)</a:t>
            </a:r>
            <a:endParaRPr lang="en-US" b="1" dirty="0">
              <a:latin typeface="Book Antiqua" pitchFamily="18" charset="0"/>
            </a:endParaRPr>
          </a:p>
        </p:txBody>
      </p:sp>
      <p:pic>
        <p:nvPicPr>
          <p:cNvPr id="3" name="Picture 2"/>
          <p:cNvPicPr>
            <a:picLocks noChangeAspect="1"/>
          </p:cNvPicPr>
          <p:nvPr/>
        </p:nvPicPr>
        <p:blipFill>
          <a:blip r:embed="rId3"/>
          <a:stretch>
            <a:fillRect/>
          </a:stretch>
        </p:blipFill>
        <p:spPr>
          <a:xfrm>
            <a:off x="609600" y="1676400"/>
            <a:ext cx="2402504" cy="4000500"/>
          </a:xfrm>
          <a:prstGeom prst="rect">
            <a:avLst/>
          </a:prstGeom>
        </p:spPr>
      </p:pic>
      <p:sp>
        <p:nvSpPr>
          <p:cNvPr id="11" name="TextBox 10"/>
          <p:cNvSpPr txBox="1"/>
          <p:nvPr/>
        </p:nvSpPr>
        <p:spPr>
          <a:xfrm>
            <a:off x="685800" y="1371600"/>
            <a:ext cx="2057400" cy="369332"/>
          </a:xfrm>
          <a:prstGeom prst="rect">
            <a:avLst/>
          </a:prstGeom>
          <a:noFill/>
        </p:spPr>
        <p:txBody>
          <a:bodyPr wrap="square" rtlCol="0">
            <a:spAutoFit/>
          </a:bodyPr>
          <a:lstStyle/>
          <a:p>
            <a:pPr algn="ctr"/>
            <a:r>
              <a:rPr lang="en-US" b="1" dirty="0" smtClean="0">
                <a:latin typeface="Book Antiqua" pitchFamily="18" charset="0"/>
              </a:rPr>
              <a:t>Galen</a:t>
            </a:r>
            <a:endParaRPr lang="en-US" b="1" dirty="0">
              <a:latin typeface="Book Antiqua" pitchFamily="18" charset="0"/>
            </a:endParaRPr>
          </a:p>
        </p:txBody>
      </p:sp>
    </p:spTree>
    <p:extLst>
      <p:ext uri="{BB962C8B-B14F-4D97-AF65-F5344CB8AC3E}">
        <p14:creationId xmlns:p14="http://schemas.microsoft.com/office/powerpoint/2010/main" val="3814658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381000"/>
            <a:ext cx="4191000" cy="553998"/>
          </a:xfrm>
          <a:prstGeom prst="rect">
            <a:avLst/>
          </a:prstGeom>
          <a:noFill/>
        </p:spPr>
        <p:txBody>
          <a:bodyPr wrap="square" rtlCol="0">
            <a:spAutoFit/>
          </a:bodyPr>
          <a:lstStyle/>
          <a:p>
            <a:pPr algn="ctr"/>
            <a:r>
              <a:rPr lang="en-US" sz="3000" b="1" dirty="0" smtClean="0">
                <a:latin typeface="Arial" charset="0"/>
                <a:ea typeface="Arial" charset="0"/>
                <a:cs typeface="Arial" charset="0"/>
              </a:rPr>
              <a:t>Andreas Vesalius</a:t>
            </a:r>
            <a:endParaRPr lang="en-US" sz="3000" b="1" dirty="0">
              <a:latin typeface="Arial" charset="0"/>
              <a:ea typeface="Arial" charset="0"/>
              <a:cs typeface="Arial" charset="0"/>
            </a:endParaRPr>
          </a:p>
        </p:txBody>
      </p:sp>
      <p:sp>
        <p:nvSpPr>
          <p:cNvPr id="3" name="TextBox 2"/>
          <p:cNvSpPr txBox="1"/>
          <p:nvPr/>
        </p:nvSpPr>
        <p:spPr>
          <a:xfrm>
            <a:off x="322728" y="1295400"/>
            <a:ext cx="6230472" cy="461665"/>
          </a:xfrm>
          <a:prstGeom prst="rect">
            <a:avLst/>
          </a:prstGeom>
          <a:noFill/>
        </p:spPr>
        <p:txBody>
          <a:bodyPr wrap="square" rtlCol="0">
            <a:spAutoFit/>
          </a:bodyPr>
          <a:lstStyle/>
          <a:p>
            <a:r>
              <a:rPr lang="en-US" sz="2400" b="1" dirty="0" smtClean="0">
                <a:latin typeface="Arial" charset="0"/>
                <a:ea typeface="Arial" charset="0"/>
                <a:cs typeface="Arial" charset="0"/>
              </a:rPr>
              <a:t>De </a:t>
            </a:r>
            <a:r>
              <a:rPr lang="en-US" sz="2400" b="1" dirty="0" err="1" smtClean="0">
                <a:latin typeface="Arial" charset="0"/>
                <a:ea typeface="Arial" charset="0"/>
                <a:cs typeface="Arial" charset="0"/>
              </a:rPr>
              <a:t>Humani</a:t>
            </a:r>
            <a:r>
              <a:rPr lang="en-US" sz="2400" b="1" dirty="0" smtClean="0">
                <a:latin typeface="Arial" charset="0"/>
                <a:ea typeface="Arial" charset="0"/>
                <a:cs typeface="Arial" charset="0"/>
              </a:rPr>
              <a:t> </a:t>
            </a:r>
            <a:r>
              <a:rPr lang="en-US" sz="2400" b="1" dirty="0" err="1" smtClean="0">
                <a:latin typeface="Arial" charset="0"/>
                <a:ea typeface="Arial" charset="0"/>
                <a:cs typeface="Arial" charset="0"/>
              </a:rPr>
              <a:t>Corporis</a:t>
            </a:r>
            <a:r>
              <a:rPr lang="en-US" sz="2400" b="1" dirty="0" smtClean="0">
                <a:latin typeface="Arial" charset="0"/>
                <a:ea typeface="Arial" charset="0"/>
                <a:cs typeface="Arial" charset="0"/>
              </a:rPr>
              <a:t> </a:t>
            </a:r>
            <a:r>
              <a:rPr lang="en-US" sz="2400" b="1" dirty="0" err="1" smtClean="0">
                <a:latin typeface="Arial" charset="0"/>
                <a:ea typeface="Arial" charset="0"/>
                <a:cs typeface="Arial" charset="0"/>
              </a:rPr>
              <a:t>Fabrica</a:t>
            </a:r>
            <a:r>
              <a:rPr lang="en-US" sz="2400" b="1" dirty="0" smtClean="0">
                <a:latin typeface="Arial" charset="0"/>
                <a:ea typeface="Arial" charset="0"/>
                <a:cs typeface="Arial" charset="0"/>
              </a:rPr>
              <a:t> (1543)</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776469"/>
            <a:ext cx="3352800" cy="4755746"/>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7139" t="6218" r="52278" b="5889"/>
          <a:stretch/>
        </p:blipFill>
        <p:spPr>
          <a:xfrm>
            <a:off x="5061070" y="1757065"/>
            <a:ext cx="3168530" cy="4775150"/>
          </a:xfrm>
          <a:prstGeom prst="rect">
            <a:avLst/>
          </a:prstGeom>
        </p:spPr>
      </p:pic>
    </p:spTree>
    <p:extLst>
      <p:ext uri="{BB962C8B-B14F-4D97-AF65-F5344CB8AC3E}">
        <p14:creationId xmlns:p14="http://schemas.microsoft.com/office/powerpoint/2010/main" val="2707290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228600"/>
            <a:ext cx="4648200" cy="584775"/>
          </a:xfrm>
          <a:prstGeom prst="rect">
            <a:avLst/>
          </a:prstGeom>
          <a:noFill/>
        </p:spPr>
        <p:txBody>
          <a:bodyPr wrap="square" rtlCol="0">
            <a:spAutoFit/>
          </a:bodyPr>
          <a:lstStyle/>
          <a:p>
            <a:pPr algn="ctr"/>
            <a:r>
              <a:rPr lang="en-US" sz="3200" b="1" dirty="0" smtClean="0">
                <a:latin typeface="Arial" charset="0"/>
                <a:ea typeface="Arial" charset="0"/>
                <a:cs typeface="Arial" charset="0"/>
              </a:rPr>
              <a:t>1800s</a:t>
            </a:r>
            <a:endParaRPr lang="en-US" sz="3200" b="1" dirty="0">
              <a:latin typeface="Arial" charset="0"/>
              <a:ea typeface="Arial" charset="0"/>
              <a:cs typeface="Arial" charset="0"/>
            </a:endParaRPr>
          </a:p>
        </p:txBody>
      </p:sp>
      <p:sp>
        <p:nvSpPr>
          <p:cNvPr id="4" name="TextBox 3"/>
          <p:cNvSpPr txBox="1"/>
          <p:nvPr/>
        </p:nvSpPr>
        <p:spPr>
          <a:xfrm>
            <a:off x="876300" y="1295400"/>
            <a:ext cx="2362200" cy="369332"/>
          </a:xfrm>
          <a:prstGeom prst="rect">
            <a:avLst/>
          </a:prstGeom>
          <a:noFill/>
        </p:spPr>
        <p:txBody>
          <a:bodyPr wrap="square" rtlCol="0">
            <a:spAutoFit/>
          </a:bodyPr>
          <a:lstStyle/>
          <a:p>
            <a:pPr algn="ctr"/>
            <a:r>
              <a:rPr lang="en-US" b="1" dirty="0" smtClean="0">
                <a:latin typeface="Arial" charset="0"/>
                <a:ea typeface="Arial" charset="0"/>
                <a:cs typeface="Arial" charset="0"/>
              </a:rPr>
              <a:t>Grave robbing</a:t>
            </a:r>
            <a:endParaRPr lang="en-US" b="1" dirty="0">
              <a:latin typeface="Arial" charset="0"/>
              <a:ea typeface="Arial" charset="0"/>
              <a:cs typeface="Arial" charset="0"/>
            </a:endParaRPr>
          </a:p>
        </p:txBody>
      </p:sp>
      <p:sp>
        <p:nvSpPr>
          <p:cNvPr id="5" name="TextBox 4"/>
          <p:cNvSpPr txBox="1"/>
          <p:nvPr/>
        </p:nvSpPr>
        <p:spPr>
          <a:xfrm>
            <a:off x="5334000" y="2133600"/>
            <a:ext cx="2514600" cy="381000"/>
          </a:xfrm>
          <a:prstGeom prst="rect">
            <a:avLst/>
          </a:prstGeom>
          <a:noFill/>
        </p:spPr>
        <p:txBody>
          <a:bodyPr wrap="square" rtlCol="0">
            <a:spAutoFit/>
          </a:bodyPr>
          <a:lstStyle/>
          <a:p>
            <a:pPr algn="ctr"/>
            <a:r>
              <a:rPr lang="en-US" b="1" dirty="0" smtClean="0">
                <a:latin typeface="Arial" charset="0"/>
                <a:ea typeface="Arial" charset="0"/>
                <a:cs typeface="Arial" charset="0"/>
              </a:rPr>
              <a:t>Anatomy murder</a:t>
            </a:r>
            <a:endParaRPr lang="en-US" b="1" dirty="0">
              <a:latin typeface="Arial" charset="0"/>
              <a:ea typeface="Arial" charset="0"/>
              <a:cs typeface="Arial"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809" y="1655767"/>
            <a:ext cx="3921181" cy="27546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736" y="2492654"/>
            <a:ext cx="3607464" cy="2993746"/>
          </a:xfrm>
          <a:prstGeom prst="rect">
            <a:avLst/>
          </a:prstGeom>
        </p:spPr>
      </p:pic>
    </p:spTree>
    <p:extLst>
      <p:ext uri="{BB962C8B-B14F-4D97-AF65-F5344CB8AC3E}">
        <p14:creationId xmlns:p14="http://schemas.microsoft.com/office/powerpoint/2010/main" val="170878473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6370</TotalTime>
  <Words>855</Words>
  <Application>Microsoft Macintosh PowerPoint</Application>
  <PresentationFormat>On-screen Show (4:3)</PresentationFormat>
  <Paragraphs>227</Paragraphs>
  <Slides>39</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 Narrow</vt:lpstr>
      <vt:lpstr>Book Antiqua</vt:lpstr>
      <vt:lpstr>Calibri</vt:lpstr>
      <vt:lpstr>Arial</vt:lpstr>
      <vt:lpstr>1_Office Theme</vt:lpstr>
      <vt:lpstr>PowerPoint Presentation</vt:lpstr>
      <vt:lpstr>1106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David Cook</cp:lastModifiedBy>
  <cp:revision>98</cp:revision>
  <dcterms:created xsi:type="dcterms:W3CDTF">2013-02-25T03:03:52Z</dcterms:created>
  <dcterms:modified xsi:type="dcterms:W3CDTF">2017-03-02T21:24:00Z</dcterms:modified>
</cp:coreProperties>
</file>