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56" r:id="rId2"/>
    <p:sldId id="281" r:id="rId3"/>
    <p:sldId id="282" r:id="rId4"/>
    <p:sldId id="283" r:id="rId5"/>
    <p:sldId id="284" r:id="rId6"/>
    <p:sldId id="302" r:id="rId7"/>
    <p:sldId id="285" r:id="rId8"/>
    <p:sldId id="287" r:id="rId9"/>
    <p:sldId id="295" r:id="rId10"/>
    <p:sldId id="288" r:id="rId11"/>
    <p:sldId id="289" r:id="rId12"/>
    <p:sldId id="290" r:id="rId13"/>
    <p:sldId id="305" r:id="rId14"/>
    <p:sldId id="291" r:id="rId15"/>
    <p:sldId id="296" r:id="rId16"/>
    <p:sldId id="292" r:id="rId17"/>
    <p:sldId id="298" r:id="rId18"/>
    <p:sldId id="265" r:id="rId19"/>
    <p:sldId id="259" r:id="rId20"/>
    <p:sldId id="263" r:id="rId21"/>
    <p:sldId id="269" r:id="rId22"/>
    <p:sldId id="270" r:id="rId23"/>
    <p:sldId id="271" r:id="rId24"/>
    <p:sldId id="280" r:id="rId25"/>
    <p:sldId id="286" r:id="rId26"/>
    <p:sldId id="277" r:id="rId27"/>
    <p:sldId id="276" r:id="rId28"/>
    <p:sldId id="275" r:id="rId29"/>
    <p:sldId id="278" r:id="rId30"/>
    <p:sldId id="261" r:id="rId31"/>
    <p:sldId id="294" r:id="rId32"/>
    <p:sldId id="268" r:id="rId33"/>
    <p:sldId id="309" r:id="rId34"/>
    <p:sldId id="310" r:id="rId35"/>
    <p:sldId id="301" r:id="rId36"/>
    <p:sldId id="308" r:id="rId37"/>
    <p:sldId id="311" r:id="rId38"/>
    <p:sldId id="312" r:id="rId39"/>
    <p:sldId id="314" r:id="rId4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5000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5000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5000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5000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50000"/>
      </a:spcBef>
      <a:spcAft>
        <a:spcPct val="0"/>
      </a:spcAft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Comic Sans MS" pitchFamily="66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2245" autoAdjust="0"/>
  </p:normalViewPr>
  <p:slideViewPr>
    <p:cSldViewPr>
      <p:cViewPr>
        <p:scale>
          <a:sx n="37" d="100"/>
          <a:sy n="37" d="100"/>
        </p:scale>
        <p:origin x="-1027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>
                <a:latin typeface="Arial" charset="0"/>
              </a:defRPr>
            </a:lvl1pPr>
          </a:lstStyle>
          <a:p>
            <a:endParaRPr lang="en-US" altLang="en-US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>
                <a:latin typeface="Arial" charset="0"/>
              </a:defRPr>
            </a:lvl1pPr>
          </a:lstStyle>
          <a:p>
            <a:fld id="{6D48959C-7221-415F-A98F-C1BBEB46BA9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49765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C772FB-C9F7-40F0-BD38-EECEE790416C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204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 lIns="91435" tIns="45718" rIns="91435" bIns="45718"/>
          <a:lstStyle/>
          <a:p>
            <a:endParaRPr lang="en-CA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CD16B2-4060-4F61-9395-216B1A6DC151}" type="slidenum">
              <a:rPr lang="en-US" altLang="en-US"/>
              <a:pPr/>
              <a:t>36</a:t>
            </a:fld>
            <a:endParaRPr lang="en-US" altLang="en-US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altLang="en-US" sz="8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8959C-7221-415F-A98F-C1BBEB46BA9C}" type="slidenum">
              <a:rPr lang="en-US" altLang="en-US" smtClean="0"/>
              <a:pPr/>
              <a:t>39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9396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9C6AB1-BDF9-4412-B93E-EE1587C7E3F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56445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7358E-7A21-4CAB-9210-A7E3EA2E6A1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32045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3502C9-0BE2-4E4D-A441-CC839F56B92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25825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8DC467-14C8-4B1A-83A3-59F9A112626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56747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5FEB03-823F-4B0D-A424-EDC824BD40A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8091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B900F5-A31E-479E-9F77-97BB1E325E6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56705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59656E-81B1-4C7F-83A6-60A78D1C96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75985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87F5F8-EE28-441C-9571-A48439DE008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8430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5181EF-FEE6-41C7-AE82-F470F08BCD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3820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38A700-52F4-4529-AFB9-6A0C5329531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93502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B1FBDF-7D90-42B5-820D-C1397E685A9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31059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>
                <a:latin typeface="+mn-lt"/>
              </a:defRPr>
            </a:lvl1pPr>
          </a:lstStyle>
          <a:p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>
                <a:latin typeface="+mn-lt"/>
              </a:defRPr>
            </a:lvl1pPr>
          </a:lstStyle>
          <a:p>
            <a:fld id="{C828F788-FF1F-4DD3-86E9-B7D25419D3E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drodbH7L8b0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381000" y="609600"/>
            <a:ext cx="8458200" cy="1676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n-CA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Canada’s Periglacial Regions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371600" y="2590800"/>
            <a:ext cx="6400800" cy="3414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800" b="1">
                <a:latin typeface="Comic Sans MS" pitchFamily="66" charset="0"/>
              </a:rPr>
              <a:t>Periglacial landscapes</a:t>
            </a:r>
            <a:r>
              <a:rPr lang="en-US" altLang="en-US" sz="2800">
                <a:latin typeface="Comic Sans MS" pitchFamily="66" charset="0"/>
              </a:rPr>
              <a:t>:</a:t>
            </a:r>
            <a:r>
              <a:rPr lang="en-US" altLang="en-US">
                <a:latin typeface="Comic Sans MS" pitchFamily="66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en-US">
                <a:latin typeface="Comic Sans MS" pitchFamily="66" charset="0"/>
              </a:rPr>
              <a:t>regions where frost action is dominant and freeze-thaw action drastically modifies the ground surface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too dry for glaciers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1/3 Earth’s terrestrial surface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unique landforms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permafrost common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609600" y="457200"/>
            <a:ext cx="7010400" cy="203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800" b="1">
                <a:latin typeface="Comic Sans MS" pitchFamily="66" charset="0"/>
              </a:rPr>
              <a:t>Permafrost:</a:t>
            </a:r>
            <a:r>
              <a:rPr lang="en-US" altLang="en-US">
                <a:latin typeface="Comic Sans MS" pitchFamily="66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altLang="en-US" sz="1800">
                <a:latin typeface="Comic Sans MS" pitchFamily="66" charset="0"/>
              </a:rPr>
              <a:t>where earth materials (e.g., soil, rock, sediment) are cryotic (below 0ºC) for longer than a year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1800">
                <a:latin typeface="Comic Sans MS" pitchFamily="66" charset="0"/>
              </a:rPr>
              <a:t>ground temperature will range between 0º and -20º C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altLang="en-US" sz="1800">
                <a:latin typeface="Comic Sans MS" pitchFamily="66" charset="0"/>
              </a:rPr>
              <a:t>~25% of Earth’s non-glaciated terrestrial surfaces</a:t>
            </a:r>
          </a:p>
        </p:txBody>
      </p:sp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685800" y="3352800"/>
            <a:ext cx="4800600" cy="259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b="1"/>
              <a:t>Features of permafrost:</a:t>
            </a:r>
          </a:p>
          <a:p>
            <a:r>
              <a:rPr lang="en-US" altLang="en-US" sz="1800"/>
              <a:t>Active Layer (summer thaw layer, 1-3 m deep)</a:t>
            </a:r>
          </a:p>
          <a:p>
            <a:r>
              <a:rPr lang="en-US" altLang="en-US" sz="1800"/>
              <a:t>Permafrost table (top of frozen layer)</a:t>
            </a:r>
          </a:p>
          <a:p>
            <a:r>
              <a:rPr lang="en-US" altLang="en-US" sz="1800"/>
              <a:t>Permafrost (frozen layer; usually up to ~500 m deep, can be up to 1500 m)</a:t>
            </a:r>
          </a:p>
          <a:p>
            <a:r>
              <a:rPr lang="en-US" altLang="en-US" sz="1800"/>
              <a:t>Unfrozen sub-permafrost</a:t>
            </a:r>
          </a:p>
        </p:txBody>
      </p:sp>
      <p:grpSp>
        <p:nvGrpSpPr>
          <p:cNvPr id="30732" name="Group 12"/>
          <p:cNvGrpSpPr>
            <a:grpSpLocks/>
          </p:cNvGrpSpPr>
          <p:nvPr/>
        </p:nvGrpSpPr>
        <p:grpSpPr bwMode="auto">
          <a:xfrm>
            <a:off x="5867400" y="2895600"/>
            <a:ext cx="2971800" cy="3673475"/>
            <a:chOff x="3696" y="1824"/>
            <a:chExt cx="1872" cy="2314"/>
          </a:xfrm>
        </p:grpSpPr>
        <p:pic>
          <p:nvPicPr>
            <p:cNvPr id="30726" name="Picture 6" descr="terrestrial climate system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6" y="1824"/>
              <a:ext cx="1764" cy="22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0728" name="Text Box 8"/>
            <p:cNvSpPr txBox="1">
              <a:spLocks noChangeArrowheads="1"/>
            </p:cNvSpPr>
            <p:nvPr/>
          </p:nvSpPr>
          <p:spPr bwMode="auto">
            <a:xfrm>
              <a:off x="4992" y="3984"/>
              <a:ext cx="576" cy="1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en-US" sz="1000"/>
                <a:t>Smith, GSC</a:t>
              </a:r>
            </a:p>
          </p:txBody>
        </p:sp>
      </p:grpSp>
      <p:sp>
        <p:nvSpPr>
          <p:cNvPr id="30733" name="Line 13"/>
          <p:cNvSpPr>
            <a:spLocks noChangeShapeType="1"/>
          </p:cNvSpPr>
          <p:nvPr/>
        </p:nvSpPr>
        <p:spPr bwMode="auto">
          <a:xfrm>
            <a:off x="2819400" y="4191000"/>
            <a:ext cx="2895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0734" name="Line 14"/>
          <p:cNvSpPr>
            <a:spLocks noChangeShapeType="1"/>
          </p:cNvSpPr>
          <p:nvPr/>
        </p:nvSpPr>
        <p:spPr bwMode="auto">
          <a:xfrm>
            <a:off x="4953000" y="4800600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0735" name="Line 15"/>
          <p:cNvSpPr>
            <a:spLocks noChangeShapeType="1"/>
          </p:cNvSpPr>
          <p:nvPr/>
        </p:nvSpPr>
        <p:spPr bwMode="auto">
          <a:xfrm>
            <a:off x="4572000" y="5410200"/>
            <a:ext cx="11430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30736" name="Line 16"/>
          <p:cNvSpPr>
            <a:spLocks noChangeShapeType="1"/>
          </p:cNvSpPr>
          <p:nvPr/>
        </p:nvSpPr>
        <p:spPr bwMode="auto">
          <a:xfrm>
            <a:off x="2819400" y="5943600"/>
            <a:ext cx="2895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533399" y="199072"/>
            <a:ext cx="4856289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1800" dirty="0" smtClean="0"/>
              <a:t>Active </a:t>
            </a:r>
            <a:r>
              <a:rPr lang="en-US" altLang="en-US" sz="1800" dirty="0"/>
              <a:t>Layer</a:t>
            </a:r>
          </a:p>
          <a:p>
            <a:r>
              <a:rPr lang="en-US" altLang="en-US" sz="1800" dirty="0"/>
              <a:t>Permafrost </a:t>
            </a:r>
            <a:r>
              <a:rPr lang="en-US" altLang="en-US" sz="1800" dirty="0" smtClean="0"/>
              <a:t>table (at 0 C in summer</a:t>
            </a:r>
            <a:endParaRPr lang="en-US" altLang="en-US" sz="1800" dirty="0"/>
          </a:p>
          <a:p>
            <a:r>
              <a:rPr lang="en-US" altLang="en-US" sz="1800" dirty="0" smtClean="0"/>
              <a:t>Permafrost (&lt; 0 C)</a:t>
            </a:r>
          </a:p>
          <a:p>
            <a:r>
              <a:rPr lang="en-US" altLang="en-US" sz="1800" dirty="0" smtClean="0"/>
              <a:t>Sub-Permafrost (&gt; 0 C)</a:t>
            </a:r>
            <a:endParaRPr lang="en-US" altLang="en-US" sz="1800" dirty="0"/>
          </a:p>
        </p:txBody>
      </p:sp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4189602" y="1524386"/>
            <a:ext cx="298926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0"/>
              </a:spcBef>
            </a:pPr>
            <a:r>
              <a:rPr lang="en-CA" altLang="en-US" sz="1600" b="1" dirty="0"/>
              <a:t>Active Layer</a:t>
            </a:r>
            <a:r>
              <a:rPr lang="en-CA" altLang="en-US" sz="1600" dirty="0"/>
              <a:t> goes through an annual ‘Freeze/Thaw’ cycle</a:t>
            </a:r>
            <a:endParaRPr lang="en-US" altLang="en-US" sz="1600" dirty="0"/>
          </a:p>
        </p:txBody>
      </p:sp>
      <p:sp>
        <p:nvSpPr>
          <p:cNvPr id="31759" name="AutoShape 15"/>
          <p:cNvSpPr>
            <a:spLocks noChangeArrowheads="1"/>
          </p:cNvSpPr>
          <p:nvPr/>
        </p:nvSpPr>
        <p:spPr bwMode="auto">
          <a:xfrm>
            <a:off x="5313489" y="2688336"/>
            <a:ext cx="2992311" cy="1219200"/>
          </a:xfrm>
          <a:prstGeom prst="wedgeEllipseCallout">
            <a:avLst>
              <a:gd name="adj1" fmla="val 71829"/>
              <a:gd name="adj2" fmla="val -60157"/>
            </a:avLst>
          </a:prstGeom>
          <a:gradFill rotWithShape="1">
            <a:gsLst>
              <a:gs pos="0">
                <a:srgbClr val="FFFF66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 sz="1600"/>
              <a:t>How does permafrost develop? </a:t>
            </a:r>
          </a:p>
        </p:txBody>
      </p:sp>
      <p:sp>
        <p:nvSpPr>
          <p:cNvPr id="31760" name="Text Box 16"/>
          <p:cNvSpPr txBox="1">
            <a:spLocks noChangeArrowheads="1"/>
          </p:cNvSpPr>
          <p:nvPr/>
        </p:nvSpPr>
        <p:spPr bwMode="auto">
          <a:xfrm>
            <a:off x="5389689" y="4001641"/>
            <a:ext cx="3429000" cy="132397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Energy balance: </a:t>
            </a:r>
            <a:r>
              <a:rPr lang="en-US" altLang="en-US" sz="1600" i="1"/>
              <a:t>in</a:t>
            </a:r>
            <a:r>
              <a:rPr lang="en-US" altLang="en-US" sz="1600"/>
              <a:t>  balances </a:t>
            </a:r>
            <a:r>
              <a:rPr lang="en-US" altLang="en-US" sz="1600" i="1" u="sng"/>
              <a:t>out</a:t>
            </a:r>
          </a:p>
          <a:p>
            <a:r>
              <a:rPr lang="en-US" altLang="en-US" sz="1600"/>
              <a:t>In = solar from above, geothermal from below</a:t>
            </a:r>
          </a:p>
          <a:p>
            <a:r>
              <a:rPr lang="en-US" altLang="en-US" sz="1600"/>
              <a:t>Out = longwave radiation to space</a:t>
            </a:r>
          </a:p>
        </p:txBody>
      </p:sp>
      <p:sp>
        <p:nvSpPr>
          <p:cNvPr id="31761" name="Text Box 17"/>
          <p:cNvSpPr txBox="1">
            <a:spLocks noChangeArrowheads="1"/>
          </p:cNvSpPr>
          <p:nvPr/>
        </p:nvSpPr>
        <p:spPr bwMode="auto">
          <a:xfrm>
            <a:off x="5389689" y="5474589"/>
            <a:ext cx="3578352" cy="830997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1600"/>
              <a:t>At equilibium pfrost base is where geothermal heat = loss to atmosphere</a:t>
            </a:r>
          </a:p>
        </p:txBody>
      </p:sp>
      <p:pic>
        <p:nvPicPr>
          <p:cNvPr id="7" name="Picture 18" descr="C:\CLASSES\2020\Images\permafrost temp00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9432" y="2286000"/>
            <a:ext cx="3421328" cy="4224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749432" y="1983070"/>
            <a:ext cx="298926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285750" indent="-28575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CA" altLang="en-US" sz="1600" dirty="0" smtClean="0"/>
              <a:t>Temp. profile with depth</a:t>
            </a:r>
            <a:endParaRPr lang="en-US" alt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9" grpId="0" animBg="1"/>
      <p:bldP spid="31760" grpId="0" animBg="1"/>
      <p:bldP spid="31761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81" name="Picture 13" descr="Pfrst transect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71600" y="3200400"/>
            <a:ext cx="7616825" cy="292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838200" y="457200"/>
            <a:ext cx="7239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Change in thickness with latitude</a:t>
            </a:r>
            <a:r>
              <a:rPr lang="en-US" altLang="en-US"/>
              <a:t>, N </a:t>
            </a:r>
            <a:r>
              <a:rPr lang="en-US" altLang="en-US">
                <a:sym typeface="Wingdings" pitchFamily="2" charset="2"/>
              </a:rPr>
              <a:t></a:t>
            </a:r>
            <a:r>
              <a:rPr lang="en-US" altLang="en-US"/>
              <a:t>S transect</a:t>
            </a:r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990600" y="1066800"/>
            <a:ext cx="4267200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N </a:t>
            </a:r>
            <a:r>
              <a:rPr lang="en-US" altLang="en-US">
                <a:sym typeface="Wingdings" pitchFamily="2" charset="2"/>
              </a:rPr>
              <a:t></a:t>
            </a:r>
            <a:r>
              <a:rPr lang="en-US" altLang="en-US"/>
              <a:t>S  permafrost gets shallower</a:t>
            </a:r>
          </a:p>
          <a:p>
            <a:r>
              <a:rPr lang="en-US" altLang="en-US"/>
              <a:t>N </a:t>
            </a:r>
            <a:r>
              <a:rPr lang="en-US" altLang="en-US">
                <a:sym typeface="Wingdings" pitchFamily="2" charset="2"/>
              </a:rPr>
              <a:t></a:t>
            </a:r>
            <a:r>
              <a:rPr lang="en-US" altLang="en-US"/>
              <a:t>S  active layer gets thicker</a:t>
            </a:r>
          </a:p>
          <a:p>
            <a:r>
              <a:rPr lang="en-US" altLang="en-US"/>
              <a:t>N </a:t>
            </a:r>
            <a:r>
              <a:rPr lang="en-US" altLang="en-US">
                <a:sym typeface="Wingdings" pitchFamily="2" charset="2"/>
              </a:rPr>
              <a:t></a:t>
            </a:r>
            <a:r>
              <a:rPr lang="en-US" altLang="en-US"/>
              <a:t>S continuous in north, discontinuous in south</a:t>
            </a:r>
          </a:p>
        </p:txBody>
      </p:sp>
      <p:sp>
        <p:nvSpPr>
          <p:cNvPr id="32777" name="AutoShape 9"/>
          <p:cNvSpPr>
            <a:spLocks noChangeArrowheads="1"/>
          </p:cNvSpPr>
          <p:nvPr/>
        </p:nvSpPr>
        <p:spPr bwMode="auto">
          <a:xfrm>
            <a:off x="2286000" y="5334000"/>
            <a:ext cx="2057400" cy="1524000"/>
          </a:xfrm>
          <a:prstGeom prst="wedgeEllipseCallout">
            <a:avLst>
              <a:gd name="adj1" fmla="val -30787"/>
              <a:gd name="adj2" fmla="val -117190"/>
            </a:avLst>
          </a:prstGeom>
          <a:gradFill rotWithShape="1">
            <a:gsLst>
              <a:gs pos="0">
                <a:srgbClr val="FFFF66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 sz="1600"/>
              <a:t>Talik = unfrozen zone within permafrost</a:t>
            </a:r>
          </a:p>
        </p:txBody>
      </p:sp>
      <p:sp>
        <p:nvSpPr>
          <p:cNvPr id="32778" name="AutoShape 10"/>
          <p:cNvSpPr>
            <a:spLocks noChangeArrowheads="1"/>
          </p:cNvSpPr>
          <p:nvPr/>
        </p:nvSpPr>
        <p:spPr bwMode="auto">
          <a:xfrm>
            <a:off x="5791200" y="1828800"/>
            <a:ext cx="1676400" cy="1219200"/>
          </a:xfrm>
          <a:prstGeom prst="wedgeEllipseCallout">
            <a:avLst>
              <a:gd name="adj1" fmla="val -82861"/>
              <a:gd name="adj2" fmla="val 87500"/>
            </a:avLst>
          </a:prstGeom>
          <a:gradFill rotWithShape="1">
            <a:gsLst>
              <a:gs pos="0">
                <a:srgbClr val="FFFF66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 sz="1600"/>
              <a:t>Drained lake bed</a:t>
            </a:r>
          </a:p>
        </p:txBody>
      </p:sp>
      <p:sp>
        <p:nvSpPr>
          <p:cNvPr id="32779" name="AutoShape 11"/>
          <p:cNvSpPr>
            <a:spLocks noChangeArrowheads="1"/>
          </p:cNvSpPr>
          <p:nvPr/>
        </p:nvSpPr>
        <p:spPr bwMode="auto">
          <a:xfrm>
            <a:off x="0" y="4953000"/>
            <a:ext cx="2057400" cy="1524000"/>
          </a:xfrm>
          <a:prstGeom prst="wedgeEllipseCallout">
            <a:avLst>
              <a:gd name="adj1" fmla="val 39894"/>
              <a:gd name="adj2" fmla="val -111250"/>
            </a:avLst>
          </a:prstGeom>
          <a:gradFill rotWithShape="1">
            <a:gsLst>
              <a:gs pos="0">
                <a:srgbClr val="FFFF66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 sz="1600"/>
              <a:t>Active layer only ~10 cm in Ellesmere Island</a:t>
            </a:r>
          </a:p>
        </p:txBody>
      </p:sp>
      <p:sp>
        <p:nvSpPr>
          <p:cNvPr id="32780" name="AutoShape 12"/>
          <p:cNvSpPr>
            <a:spLocks noChangeArrowheads="1"/>
          </p:cNvSpPr>
          <p:nvPr/>
        </p:nvSpPr>
        <p:spPr bwMode="auto">
          <a:xfrm>
            <a:off x="7086600" y="5105400"/>
            <a:ext cx="2057400" cy="1524000"/>
          </a:xfrm>
          <a:prstGeom prst="wedgeEllipseCallout">
            <a:avLst>
              <a:gd name="adj1" fmla="val -26773"/>
              <a:gd name="adj2" fmla="val -111250"/>
            </a:avLst>
          </a:prstGeom>
          <a:gradFill rotWithShape="1">
            <a:gsLst>
              <a:gs pos="0">
                <a:srgbClr val="FFFF66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 sz="1600"/>
              <a:t>Active layer ~200 cm in south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7" grpId="0" animBg="1"/>
      <p:bldP spid="32778" grpId="0" animBg="1"/>
      <p:bldP spid="32779" grpId="0" animBg="1"/>
      <p:bldP spid="3278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066800" y="457200"/>
            <a:ext cx="7239000" cy="301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en-US" sz="2400"/>
              <a:t>Types of permafrost:</a:t>
            </a:r>
          </a:p>
          <a:p>
            <a:pPr>
              <a:spcBef>
                <a:spcPct val="20000"/>
              </a:spcBef>
            </a:pPr>
            <a:r>
              <a:rPr lang="en-US" altLang="en-US"/>
              <a:t>Continuous (no major breaks)</a:t>
            </a:r>
          </a:p>
          <a:p>
            <a:pPr>
              <a:spcBef>
                <a:spcPct val="20000"/>
              </a:spcBef>
            </a:pPr>
            <a:r>
              <a:rPr lang="en-US" altLang="en-US"/>
              <a:t>Discontinuous (many breaks)</a:t>
            </a:r>
          </a:p>
          <a:p>
            <a:pPr>
              <a:spcBef>
                <a:spcPct val="20000"/>
              </a:spcBef>
            </a:pPr>
            <a:r>
              <a:rPr lang="en-US" altLang="en-US"/>
              <a:t>Sporadic (small islands of permafrost in unfrozen region)</a:t>
            </a:r>
          </a:p>
          <a:p>
            <a:pPr>
              <a:spcBef>
                <a:spcPct val="20000"/>
              </a:spcBef>
            </a:pPr>
            <a:r>
              <a:rPr lang="en-US" altLang="en-US"/>
              <a:t>Isolated </a:t>
            </a:r>
          </a:p>
          <a:p>
            <a:pPr>
              <a:spcBef>
                <a:spcPct val="20000"/>
              </a:spcBef>
            </a:pPr>
            <a:r>
              <a:rPr lang="en-US" altLang="en-US"/>
              <a:t>Alpine (high elevation)</a:t>
            </a:r>
          </a:p>
          <a:p>
            <a:pPr>
              <a:spcBef>
                <a:spcPct val="20000"/>
              </a:spcBef>
            </a:pPr>
            <a:r>
              <a:rPr lang="en-US" altLang="en-US"/>
              <a:t>Subsea (frozen sediments beneath seawater)</a:t>
            </a:r>
          </a:p>
          <a:p>
            <a:pPr>
              <a:spcBef>
                <a:spcPct val="20000"/>
              </a:spcBef>
            </a:pPr>
            <a:endParaRPr lang="en-US" altLang="en-US"/>
          </a:p>
        </p:txBody>
      </p:sp>
      <p:sp>
        <p:nvSpPr>
          <p:cNvPr id="33797" name="AutoShape 5"/>
          <p:cNvSpPr>
            <a:spLocks noChangeArrowheads="1"/>
          </p:cNvSpPr>
          <p:nvPr/>
        </p:nvSpPr>
        <p:spPr bwMode="auto">
          <a:xfrm>
            <a:off x="381000" y="3200400"/>
            <a:ext cx="3352800" cy="1219200"/>
          </a:xfrm>
          <a:prstGeom prst="wedgeEllipseCallout">
            <a:avLst>
              <a:gd name="adj1" fmla="val -62074"/>
              <a:gd name="adj2" fmla="val 67708"/>
            </a:avLst>
          </a:prstGeom>
          <a:gradFill rotWithShape="1">
            <a:gsLst>
              <a:gs pos="0">
                <a:srgbClr val="FFFF66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 sz="1600"/>
              <a:t>How does permafrost develop? </a:t>
            </a: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457200" y="4572000"/>
            <a:ext cx="3429000" cy="132397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Energy balance: </a:t>
            </a:r>
            <a:r>
              <a:rPr lang="en-US" altLang="en-US" sz="1600" i="1"/>
              <a:t>in</a:t>
            </a:r>
            <a:r>
              <a:rPr lang="en-US" altLang="en-US" sz="1600"/>
              <a:t>  balances </a:t>
            </a:r>
            <a:r>
              <a:rPr lang="en-US" altLang="en-US" sz="1600" i="1" u="sng"/>
              <a:t>out</a:t>
            </a:r>
          </a:p>
          <a:p>
            <a:r>
              <a:rPr lang="en-US" altLang="en-US" sz="1600"/>
              <a:t>In = solar from above, geothermal from below</a:t>
            </a:r>
          </a:p>
          <a:p>
            <a:r>
              <a:rPr lang="en-US" altLang="en-US" sz="1600"/>
              <a:t>Out = longwave radiation to space</a:t>
            </a: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457200" y="6096000"/>
            <a:ext cx="4038600" cy="59055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At equilibium pfrost base is where geothermal heat = loss to atmosphere</a:t>
            </a:r>
          </a:p>
        </p:txBody>
      </p:sp>
      <p:sp>
        <p:nvSpPr>
          <p:cNvPr id="33800" name="AutoShape 8"/>
          <p:cNvSpPr>
            <a:spLocks noChangeArrowheads="1"/>
          </p:cNvSpPr>
          <p:nvPr/>
        </p:nvSpPr>
        <p:spPr bwMode="auto">
          <a:xfrm>
            <a:off x="4191000" y="3505200"/>
            <a:ext cx="3352800" cy="1219200"/>
          </a:xfrm>
          <a:prstGeom prst="wedgeEllipseCallout">
            <a:avLst>
              <a:gd name="adj1" fmla="val 97347"/>
              <a:gd name="adj2" fmla="val -68750"/>
            </a:avLst>
          </a:prstGeom>
          <a:gradFill rotWithShape="1">
            <a:gsLst>
              <a:gs pos="0">
                <a:srgbClr val="FFFF66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 sz="1600"/>
              <a:t>How does </a:t>
            </a:r>
            <a:r>
              <a:rPr lang="en-US" altLang="en-US" b="1"/>
              <a:t>subsea</a:t>
            </a:r>
            <a:r>
              <a:rPr lang="en-US" altLang="en-US" sz="1600"/>
              <a:t> permafrost develop? </a:t>
            </a:r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4572000" y="4876800"/>
            <a:ext cx="4038600" cy="12017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Not in equilibrium with conditions of today! (under water cannot be &lt;0º)</a:t>
            </a:r>
          </a:p>
          <a:p>
            <a:r>
              <a:rPr lang="en-US" altLang="en-US" sz="1600"/>
              <a:t>Developed when coastal plain was exposed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nimBg="1"/>
      <p:bldP spid="33799" grpId="0" animBg="1"/>
      <p:bldP spid="33800" grpId="0" animBg="1"/>
      <p:bldP spid="3380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7" name="Picture 15" descr="Permafrost map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1219200"/>
            <a:ext cx="6019800" cy="4954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228600" y="1143000"/>
            <a:ext cx="281940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800">
                <a:latin typeface="Comic Sans MS" pitchFamily="66" charset="0"/>
              </a:rPr>
              <a:t>permafrost covers &gt;50% of the Canadian landmass</a:t>
            </a:r>
          </a:p>
          <a:p>
            <a:r>
              <a:rPr lang="en-US" altLang="en-US" sz="1800">
                <a:latin typeface="Comic Sans MS" pitchFamily="66" charset="0"/>
              </a:rPr>
              <a:t>southern limit of continuous at mean annual surface air temp of ~-7ºC</a:t>
            </a:r>
          </a:p>
          <a:p>
            <a:r>
              <a:rPr lang="en-US" altLang="en-US" sz="1800">
                <a:latin typeface="Comic Sans MS" pitchFamily="66" charset="0"/>
              </a:rPr>
              <a:t>southern limit of discontinuous at mean annual surface air temp of ~-2ºC</a:t>
            </a:r>
          </a:p>
        </p:txBody>
      </p:sp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838200" y="381000"/>
            <a:ext cx="6781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800"/>
              <a:t>Permafrost distribution in Canada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685800" y="381000"/>
            <a:ext cx="6705600" cy="613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800"/>
              <a:t>Features of permafrost landscapes</a:t>
            </a:r>
          </a:p>
          <a:p>
            <a:endParaRPr lang="en-US" altLang="en-US"/>
          </a:p>
          <a:p>
            <a:r>
              <a:rPr lang="en-US" altLang="en-US"/>
              <a:t>1. Frost shattering ( Critical temp for frost shattering -4 to -15ºC, slowest cooling rate best)</a:t>
            </a:r>
          </a:p>
          <a:p>
            <a:r>
              <a:rPr lang="en-US" altLang="en-US"/>
              <a:t>    - </a:t>
            </a:r>
            <a:r>
              <a:rPr lang="en-US" altLang="en-US" sz="1800"/>
              <a:t>creates blockfields (felsenmeer)</a:t>
            </a:r>
          </a:p>
          <a:p>
            <a:endParaRPr lang="en-US" altLang="en-US" sz="1800"/>
          </a:p>
          <a:p>
            <a:endParaRPr lang="en-US" altLang="en-US"/>
          </a:p>
          <a:p>
            <a:endParaRPr lang="en-US" altLang="en-US"/>
          </a:p>
          <a:p>
            <a:endParaRPr lang="en-US" altLang="en-US"/>
          </a:p>
          <a:p>
            <a:r>
              <a:rPr lang="en-US" altLang="en-US"/>
              <a:t>2. Ground ice</a:t>
            </a:r>
          </a:p>
          <a:p>
            <a:r>
              <a:rPr lang="en-US" altLang="en-US" sz="1800"/>
              <a:t>   - pore ice (disseminated in soil)</a:t>
            </a:r>
          </a:p>
          <a:p>
            <a:r>
              <a:rPr lang="en-US" altLang="en-US" sz="1800"/>
              <a:t>   - ice wedges (in vertical cracks)</a:t>
            </a:r>
          </a:p>
          <a:p>
            <a:r>
              <a:rPr lang="en-US" altLang="en-US" sz="1800"/>
              <a:t>   - segregated ice (in horizontal layers of pure ice)</a:t>
            </a:r>
          </a:p>
          <a:p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838200" y="457200"/>
            <a:ext cx="5029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Ice Wedges</a:t>
            </a:r>
          </a:p>
        </p:txBody>
      </p:sp>
      <p:sp>
        <p:nvSpPr>
          <p:cNvPr id="38920" name="Text Box 8"/>
          <p:cNvSpPr txBox="1">
            <a:spLocks noChangeArrowheads="1"/>
          </p:cNvSpPr>
          <p:nvPr/>
        </p:nvSpPr>
        <p:spPr bwMode="auto">
          <a:xfrm>
            <a:off x="914400" y="3581400"/>
            <a:ext cx="3581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800"/>
              <a:t>- underlie patterned ground (ice-wedge polygons)</a:t>
            </a:r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304800" y="5562600"/>
            <a:ext cx="2362200" cy="10699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Ice wedge cast, Norfolk, UK, evidence for former periglacial climate</a:t>
            </a:r>
          </a:p>
        </p:txBody>
      </p:sp>
      <p:pic>
        <p:nvPicPr>
          <p:cNvPr id="1026" name="Picture 2" descr="C:\CLASSES\2020\Images\ice wedge00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16469" y="509682"/>
            <a:ext cx="2290762" cy="549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685800" y="304800"/>
            <a:ext cx="7772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Interesting discovery in Canada about wedge ice!</a:t>
            </a:r>
          </a:p>
        </p:txBody>
      </p:sp>
      <p:sp>
        <p:nvSpPr>
          <p:cNvPr id="47110" name="Text Box 6"/>
          <p:cNvSpPr txBox="1">
            <a:spLocks noChangeArrowheads="1"/>
          </p:cNvSpPr>
          <p:nvPr/>
        </p:nvSpPr>
        <p:spPr bwMode="auto">
          <a:xfrm>
            <a:off x="3048000" y="838200"/>
            <a:ext cx="5943600" cy="23637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 marL="8001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 marL="12573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 marL="17145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 marL="21717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15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Ice wedges preserved under several metres of volcanic ash</a:t>
            </a:r>
          </a:p>
          <a:p>
            <a:pPr>
              <a:spcBef>
                <a:spcPct val="15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Date on ash 700,000 years old</a:t>
            </a:r>
          </a:p>
          <a:p>
            <a:pPr>
              <a:spcBef>
                <a:spcPct val="15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Oldest known piece of ice in North America</a:t>
            </a:r>
          </a:p>
          <a:p>
            <a:pPr>
              <a:spcBef>
                <a:spcPct val="15000"/>
              </a:spcBef>
              <a:buFontTx/>
              <a:buChar char="•"/>
            </a:pPr>
            <a:r>
              <a:rPr lang="en-US" altLang="en-US">
                <a:latin typeface="Comic Sans MS" pitchFamily="66" charset="0"/>
              </a:rPr>
              <a:t>Survived many warm stages (eg, two interglacial ages: 125,000 and 430,000 years ago)</a:t>
            </a:r>
          </a:p>
        </p:txBody>
      </p:sp>
      <p:sp>
        <p:nvSpPr>
          <p:cNvPr id="47113" name="Text Box 9"/>
          <p:cNvSpPr txBox="1">
            <a:spLocks noChangeArrowheads="1"/>
          </p:cNvSpPr>
          <p:nvPr/>
        </p:nvSpPr>
        <p:spPr bwMode="auto">
          <a:xfrm>
            <a:off x="0" y="6491288"/>
            <a:ext cx="342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800" i="1"/>
              <a:t>Science 19 September 2008</a:t>
            </a:r>
            <a:r>
              <a:rPr lang="en-US" altLang="en-US" sz="1800"/>
              <a:t> </a:t>
            </a:r>
          </a:p>
        </p:txBody>
      </p:sp>
      <p:pic>
        <p:nvPicPr>
          <p:cNvPr id="47115" name="Picture 1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914400"/>
            <a:ext cx="2667000" cy="21590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116" name="Rectangle 12"/>
          <p:cNvSpPr>
            <a:spLocks noChangeArrowheads="1"/>
          </p:cNvSpPr>
          <p:nvPr/>
        </p:nvSpPr>
        <p:spPr bwMode="auto">
          <a:xfrm>
            <a:off x="304800" y="3124200"/>
            <a:ext cx="2582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800"/>
              <a:t>Dominion Creek, Yukon</a:t>
            </a:r>
          </a:p>
        </p:txBody>
      </p:sp>
      <p:sp>
        <p:nvSpPr>
          <p:cNvPr id="47112" name="AutoShape 8"/>
          <p:cNvSpPr>
            <a:spLocks noChangeArrowheads="1"/>
          </p:cNvSpPr>
          <p:nvPr/>
        </p:nvSpPr>
        <p:spPr bwMode="auto">
          <a:xfrm>
            <a:off x="1905000" y="3810000"/>
            <a:ext cx="4572000" cy="2438400"/>
          </a:xfrm>
          <a:prstGeom prst="wedgeEllipseCallout">
            <a:avLst>
              <a:gd name="adj1" fmla="val 26426"/>
              <a:gd name="adj2" fmla="val -92190"/>
            </a:avLst>
          </a:prstGeom>
          <a:gradFill rotWithShape="1">
            <a:gsLst>
              <a:gs pos="0">
                <a:srgbClr val="FFFF66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 sz="1800"/>
              <a:t>This is being used as evidence that global warming will not cause big impacts. What is wrong with this argument?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6" grpId="0"/>
      <p:bldP spid="471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533400" y="228600"/>
            <a:ext cx="45720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2. Ground ice (contd.)</a:t>
            </a:r>
          </a:p>
          <a:p>
            <a:r>
              <a:rPr lang="en-US" altLang="en-US"/>
              <a:t>Segregated ice (and heave)</a:t>
            </a: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838200" y="1295400"/>
            <a:ext cx="3429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800"/>
              <a:t>- lenses of almost pure ice, grow by capillary attraction of soil water to freezing front.</a:t>
            </a:r>
          </a:p>
        </p:txBody>
      </p:sp>
      <p:sp>
        <p:nvSpPr>
          <p:cNvPr id="39947" name="Text Box 11"/>
          <p:cNvSpPr txBox="1">
            <a:spLocks noChangeArrowheads="1"/>
          </p:cNvSpPr>
          <p:nvPr/>
        </p:nvSpPr>
        <p:spPr bwMode="auto">
          <a:xfrm>
            <a:off x="5334000" y="714375"/>
            <a:ext cx="3352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 dirty="0" err="1" smtClean="0"/>
              <a:t>Eg</a:t>
            </a:r>
            <a:r>
              <a:rPr lang="en-US" altLang="en-US" sz="1600" dirty="0" smtClean="0"/>
              <a:t>, Segregated </a:t>
            </a:r>
            <a:r>
              <a:rPr lang="en-US" altLang="en-US" sz="1600" dirty="0"/>
              <a:t>ice lens exposed by slumping, </a:t>
            </a:r>
            <a:r>
              <a:rPr lang="en-US" altLang="en-US" sz="1600" dirty="0" err="1"/>
              <a:t>Tuktoyaktuk</a:t>
            </a:r>
            <a:r>
              <a:rPr lang="en-US" altLang="en-US" sz="1600" dirty="0"/>
              <a:t>, NWT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685800" y="685800"/>
            <a:ext cx="7010400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800"/>
              <a:t>Features of permafrost landscapes</a:t>
            </a:r>
          </a:p>
          <a:p>
            <a:r>
              <a:rPr lang="en-US" altLang="en-US"/>
              <a:t>3. Mass movement</a:t>
            </a:r>
          </a:p>
          <a:p>
            <a:r>
              <a:rPr lang="en-US" altLang="en-US" sz="1800"/>
              <a:t>   - frost creep</a:t>
            </a:r>
          </a:p>
          <a:p>
            <a:endParaRPr lang="en-US" altLang="en-US" sz="1600"/>
          </a:p>
          <a:p>
            <a:endParaRPr lang="en-US" altLang="en-US"/>
          </a:p>
        </p:txBody>
      </p:sp>
      <p:grpSp>
        <p:nvGrpSpPr>
          <p:cNvPr id="40974" name="Group 14"/>
          <p:cNvGrpSpPr>
            <a:grpSpLocks/>
          </p:cNvGrpSpPr>
          <p:nvPr/>
        </p:nvGrpSpPr>
        <p:grpSpPr bwMode="auto">
          <a:xfrm>
            <a:off x="2971800" y="1600200"/>
            <a:ext cx="6019800" cy="3340100"/>
            <a:chOff x="1872" y="1008"/>
            <a:chExt cx="3792" cy="2104"/>
          </a:xfrm>
        </p:grpSpPr>
        <p:grpSp>
          <p:nvGrpSpPr>
            <p:cNvPr id="40970" name="Group 10"/>
            <p:cNvGrpSpPr>
              <a:grpSpLocks/>
            </p:cNvGrpSpPr>
            <p:nvPr/>
          </p:nvGrpSpPr>
          <p:grpSpPr bwMode="auto">
            <a:xfrm>
              <a:off x="1872" y="1008"/>
              <a:ext cx="3792" cy="2104"/>
              <a:chOff x="2208" y="1008"/>
              <a:chExt cx="3138" cy="1574"/>
            </a:xfrm>
          </p:grpSpPr>
          <p:pic>
            <p:nvPicPr>
              <p:cNvPr id="40968" name="Picture 8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08" y="1008"/>
                <a:ext cx="3138" cy="145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40969" name="Rectangle 9"/>
              <p:cNvSpPr>
                <a:spLocks noChangeArrowheads="1"/>
              </p:cNvSpPr>
              <p:nvPr/>
            </p:nvSpPr>
            <p:spPr bwMode="auto">
              <a:xfrm>
                <a:off x="3600" y="2467"/>
                <a:ext cx="508" cy="11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>
                  <a:spcBef>
                    <a:spcPct val="0"/>
                  </a:spcBef>
                </a:pPr>
                <a:r>
                  <a:rPr lang="en-US" altLang="en-US" sz="1000"/>
                  <a:t>geol.umd.edu </a:t>
                </a:r>
              </a:p>
            </p:txBody>
          </p:sp>
        </p:grpSp>
        <p:sp>
          <p:nvSpPr>
            <p:cNvPr id="40973" name="Line 13"/>
            <p:cNvSpPr>
              <a:spLocks noChangeShapeType="1"/>
            </p:cNvSpPr>
            <p:nvPr/>
          </p:nvSpPr>
          <p:spPr bwMode="auto">
            <a:xfrm>
              <a:off x="1872" y="1008"/>
              <a:ext cx="0" cy="91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CA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0" name="Rectangle 6"/>
          <p:cNvSpPr>
            <a:spLocks noChangeArrowheads="1"/>
          </p:cNvSpPr>
          <p:nvPr/>
        </p:nvSpPr>
        <p:spPr bwMode="auto">
          <a:xfrm>
            <a:off x="381000" y="381000"/>
            <a:ext cx="4114800" cy="405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en-US"/>
              <a:t>3. Mass movement</a:t>
            </a:r>
          </a:p>
          <a:p>
            <a:pPr>
              <a:spcBef>
                <a:spcPct val="20000"/>
              </a:spcBef>
            </a:pPr>
            <a:r>
              <a:rPr lang="en-US" altLang="en-US"/>
              <a:t>   - solifluction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 sz="1800"/>
              <a:t>Downward movement of saturated active layer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 sz="1800"/>
              <a:t>Requires only ~2º slopes!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 sz="1800"/>
              <a:t>5-100 cm per year</a:t>
            </a:r>
          </a:p>
          <a:p>
            <a:pPr>
              <a:spcBef>
                <a:spcPct val="20000"/>
              </a:spcBef>
            </a:pPr>
            <a:endParaRPr lang="en-US" altLang="en-US" sz="1800"/>
          </a:p>
          <a:p>
            <a:pPr>
              <a:spcBef>
                <a:spcPct val="20000"/>
              </a:spcBef>
            </a:pPr>
            <a:r>
              <a:rPr lang="en-US" altLang="en-US"/>
              <a:t>Creates step-like lobes and terraces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 sz="1800"/>
              <a:t>Risers ~0.5 – 15 m high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 sz="1800"/>
              <a:t>Treads ~10 – 500 m long</a:t>
            </a:r>
          </a:p>
          <a:p>
            <a:pPr>
              <a:spcBef>
                <a:spcPct val="20000"/>
              </a:spcBef>
            </a:pPr>
            <a:r>
              <a:rPr lang="en-US" altLang="en-US"/>
              <a:t>   </a:t>
            </a:r>
          </a:p>
        </p:txBody>
      </p:sp>
      <p:grpSp>
        <p:nvGrpSpPr>
          <p:cNvPr id="41994" name="Group 10"/>
          <p:cNvGrpSpPr>
            <a:grpSpLocks/>
          </p:cNvGrpSpPr>
          <p:nvPr/>
        </p:nvGrpSpPr>
        <p:grpSpPr bwMode="auto">
          <a:xfrm>
            <a:off x="5334000" y="533400"/>
            <a:ext cx="2447925" cy="2454275"/>
            <a:chOff x="2400" y="336"/>
            <a:chExt cx="1542" cy="1546"/>
          </a:xfrm>
        </p:grpSpPr>
        <p:pic>
          <p:nvPicPr>
            <p:cNvPr id="41991" name="Picture 7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0" y="336"/>
              <a:ext cx="1542" cy="13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1993" name="Rectangle 9"/>
            <p:cNvSpPr>
              <a:spLocks noChangeArrowheads="1"/>
            </p:cNvSpPr>
            <p:nvPr/>
          </p:nvSpPr>
          <p:spPr bwMode="auto">
            <a:xfrm>
              <a:off x="2976" y="1728"/>
              <a:ext cx="645" cy="15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altLang="en-US" sz="1000"/>
                <a:t>myfundi.co.za </a:t>
              </a:r>
            </a:p>
          </p:txBody>
        </p:sp>
      </p:grpSp>
      <p:sp>
        <p:nvSpPr>
          <p:cNvPr id="6" name="Text Box 17"/>
          <p:cNvSpPr txBox="1">
            <a:spLocks noChangeArrowheads="1"/>
          </p:cNvSpPr>
          <p:nvPr/>
        </p:nvSpPr>
        <p:spPr bwMode="auto">
          <a:xfrm>
            <a:off x="4343400" y="4113213"/>
            <a:ext cx="3810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800" dirty="0" err="1" smtClean="0"/>
              <a:t>Eg</a:t>
            </a:r>
            <a:r>
              <a:rPr lang="en-US" altLang="en-US" sz="1800" dirty="0" smtClean="0"/>
              <a:t>, </a:t>
            </a:r>
            <a:r>
              <a:rPr lang="en-US" altLang="en-US" sz="1800" dirty="0" err="1" smtClean="0"/>
              <a:t>Solifluction</a:t>
            </a:r>
            <a:r>
              <a:rPr lang="en-US" altLang="en-US" sz="1800" dirty="0" smtClean="0"/>
              <a:t> </a:t>
            </a:r>
            <a:r>
              <a:rPr lang="en-US" altLang="en-US" sz="1800" dirty="0"/>
              <a:t>lobes near Valdez, Alaska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54" name="Picture 10" descr="Lesson%2023%2014th%20November%202005-tvl-media-2-quizX5Fid-z20051128191616899X2DshadwellX2D25407X2D2-u-20051128191616899X2DshadwellX2D25407X2D2-z-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09800" y="2133600"/>
            <a:ext cx="647700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55" name="Text Box 11"/>
          <p:cNvSpPr txBox="1">
            <a:spLocks noChangeArrowheads="1"/>
          </p:cNvSpPr>
          <p:nvPr/>
        </p:nvSpPr>
        <p:spPr bwMode="auto">
          <a:xfrm>
            <a:off x="3886200" y="6419088"/>
            <a:ext cx="51054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200" dirty="0"/>
              <a:t>http://cgz.e2bn.net/e2bn/leas/c99/schools/cgz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81000" y="381000"/>
            <a:ext cx="4572000" cy="2351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en-US" dirty="0" smtClean="0"/>
              <a:t>Vegetation controls type and rate of movement</a:t>
            </a:r>
            <a:endParaRPr lang="en-US" altLang="en-US" dirty="0"/>
          </a:p>
          <a:p>
            <a:pPr>
              <a:spcBef>
                <a:spcPct val="20000"/>
              </a:spcBef>
            </a:pPr>
            <a:r>
              <a:rPr lang="en-US" altLang="en-US" sz="1800" dirty="0" smtClean="0"/>
              <a:t> 1. Continuous </a:t>
            </a:r>
            <a:r>
              <a:rPr lang="en-US" altLang="en-US" sz="1800" dirty="0"/>
              <a:t>mat of vegetation  makes “turf-banked” </a:t>
            </a:r>
            <a:r>
              <a:rPr lang="en-US" altLang="en-US" sz="1800" dirty="0" err="1"/>
              <a:t>solifluction</a:t>
            </a:r>
            <a:r>
              <a:rPr lang="en-US" altLang="en-US" sz="1800" dirty="0"/>
              <a:t> lobe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 sz="1800" dirty="0"/>
              <a:t>Veg + soil rolled under</a:t>
            </a:r>
          </a:p>
          <a:p>
            <a:pPr>
              <a:spcBef>
                <a:spcPct val="20000"/>
              </a:spcBef>
            </a:pPr>
            <a:endParaRPr lang="en-US" altLang="en-US" sz="1800" dirty="0"/>
          </a:p>
          <a:p>
            <a:pPr>
              <a:spcBef>
                <a:spcPct val="20000"/>
              </a:spcBef>
            </a:pPr>
            <a:r>
              <a:rPr lang="en-US" altLang="en-US" dirty="0"/>
              <a:t>   </a:t>
            </a: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81000" y="4419600"/>
            <a:ext cx="4572000" cy="1680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en-US" sz="1800" dirty="0" smtClean="0"/>
              <a:t>2. More veg = less movement</a:t>
            </a:r>
            <a:endParaRPr lang="en-US" altLang="en-US" sz="1800" dirty="0"/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 sz="1800" dirty="0" smtClean="0"/>
              <a:t>Greatest movement on N- and E-facing slopes</a:t>
            </a:r>
            <a:endParaRPr lang="en-US" altLang="en-US" sz="1800" dirty="0"/>
          </a:p>
          <a:p>
            <a:pPr>
              <a:spcBef>
                <a:spcPct val="20000"/>
              </a:spcBef>
            </a:pPr>
            <a:endParaRPr lang="en-US" altLang="en-US" sz="1800" dirty="0"/>
          </a:p>
          <a:p>
            <a:pPr>
              <a:spcBef>
                <a:spcPct val="20000"/>
              </a:spcBef>
            </a:pPr>
            <a:r>
              <a:rPr lang="en-US" altLang="en-US" dirty="0"/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62600" y="304800"/>
            <a:ext cx="2895600" cy="29813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7543800" y="3352800"/>
            <a:ext cx="9366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000"/>
              <a:t>geol.umd.edu</a:t>
            </a:r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609600" y="762000"/>
            <a:ext cx="51054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3. Mass movement</a:t>
            </a:r>
          </a:p>
          <a:p>
            <a:pPr>
              <a:buFontTx/>
              <a:buChar char="-"/>
            </a:pPr>
            <a:r>
              <a:rPr lang="en-US" altLang="en-US"/>
              <a:t> thaw slumping (often retrogressive)</a:t>
            </a:r>
          </a:p>
        </p:txBody>
      </p:sp>
      <p:sp>
        <p:nvSpPr>
          <p:cNvPr id="43025" name="Text Box 17"/>
          <p:cNvSpPr txBox="1">
            <a:spLocks noChangeArrowheads="1"/>
          </p:cNvSpPr>
          <p:nvPr/>
        </p:nvSpPr>
        <p:spPr bwMode="auto">
          <a:xfrm>
            <a:off x="609600" y="2430744"/>
            <a:ext cx="2667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 dirty="0" err="1" smtClean="0"/>
              <a:t>Eg</a:t>
            </a:r>
            <a:r>
              <a:rPr lang="en-US" altLang="en-US" sz="1600" dirty="0" smtClean="0"/>
              <a:t>, Retrogressive </a:t>
            </a:r>
            <a:r>
              <a:rPr lang="en-US" altLang="en-US" sz="1600" dirty="0"/>
              <a:t>thaw slump on </a:t>
            </a:r>
            <a:r>
              <a:rPr lang="en-US" altLang="en-US" sz="1600" dirty="0" err="1"/>
              <a:t>Selawik</a:t>
            </a:r>
            <a:r>
              <a:rPr lang="en-US" altLang="en-US" sz="1600" dirty="0"/>
              <a:t> River, Alaska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9200" y="3886200"/>
            <a:ext cx="3200400" cy="3185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800" dirty="0" smtClean="0"/>
              <a:t>Retrogressive thaw slump in action, Herschel Island, Yukon</a:t>
            </a:r>
          </a:p>
          <a:p>
            <a:r>
              <a:rPr lang="en-CA" sz="1800" dirty="0" smtClean="0">
                <a:hlinkClick r:id="rId3"/>
              </a:rPr>
              <a:t>http://www.youtube.com/watch?v=4ncJLCaIGEg</a:t>
            </a:r>
          </a:p>
          <a:p>
            <a:r>
              <a:rPr lang="en-CA" sz="1800" dirty="0" smtClean="0">
                <a:hlinkClick r:id="rId3"/>
              </a:rPr>
              <a:t>http://www.youtube.com/watch?v=drodbH7L8b0</a:t>
            </a:r>
            <a:endParaRPr lang="en-CA" sz="1800" dirty="0" smtClean="0"/>
          </a:p>
          <a:p>
            <a:endParaRPr lang="en-CA" sz="1800" dirty="0" smtClean="0"/>
          </a:p>
          <a:p>
            <a:endParaRPr lang="en-CA" dirty="0"/>
          </a:p>
        </p:txBody>
      </p:sp>
      <p:sp>
        <p:nvSpPr>
          <p:cNvPr id="7" name="TextBox 6"/>
          <p:cNvSpPr txBox="1"/>
          <p:nvPr/>
        </p:nvSpPr>
        <p:spPr>
          <a:xfrm>
            <a:off x="579120" y="4876800"/>
            <a:ext cx="399288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CA" sz="1800" dirty="0" err="1" smtClean="0"/>
              <a:t>Eg</a:t>
            </a:r>
            <a:r>
              <a:rPr lang="en-CA" sz="1800" dirty="0" smtClean="0"/>
              <a:t>, Large retrogressive thaw slump, Peel River Canyon, Yukon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2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381000" y="609600"/>
            <a:ext cx="4572000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/>
              <a:t>3. Mass movement</a:t>
            </a:r>
          </a:p>
          <a:p>
            <a:r>
              <a:rPr lang="en-US" altLang="en-US" dirty="0"/>
              <a:t>- active layer </a:t>
            </a:r>
            <a:r>
              <a:rPr lang="en-US" altLang="en-US" dirty="0" smtClean="0"/>
              <a:t>failure (exposes permafrost table)</a:t>
            </a:r>
            <a:endParaRPr lang="en-US" altLang="en-US" dirty="0"/>
          </a:p>
        </p:txBody>
      </p:sp>
      <p:sp>
        <p:nvSpPr>
          <p:cNvPr id="48142" name="Text Box 14"/>
          <p:cNvSpPr txBox="1">
            <a:spLocks noChangeArrowheads="1"/>
          </p:cNvSpPr>
          <p:nvPr/>
        </p:nvSpPr>
        <p:spPr bwMode="auto">
          <a:xfrm>
            <a:off x="4840224" y="616469"/>
            <a:ext cx="37338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 dirty="0" err="1" smtClean="0"/>
              <a:t>Eg</a:t>
            </a:r>
            <a:r>
              <a:rPr lang="en-US" altLang="en-US" sz="1600" dirty="0" smtClean="0"/>
              <a:t>, Active </a:t>
            </a:r>
            <a:r>
              <a:rPr lang="en-US" altLang="en-US" sz="1600" dirty="0"/>
              <a:t>layer detachment, nr Whitehorse</a:t>
            </a:r>
          </a:p>
        </p:txBody>
      </p:sp>
      <p:sp>
        <p:nvSpPr>
          <p:cNvPr id="48150" name="Text Box 22"/>
          <p:cNvSpPr txBox="1">
            <a:spLocks noChangeArrowheads="1"/>
          </p:cNvSpPr>
          <p:nvPr/>
        </p:nvSpPr>
        <p:spPr bwMode="auto">
          <a:xfrm>
            <a:off x="5775155" y="4182491"/>
            <a:ext cx="25908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 err="1" smtClean="0"/>
              <a:t>Eg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Atlin</a:t>
            </a:r>
            <a:r>
              <a:rPr lang="en-US" altLang="en-US" dirty="0" smtClean="0"/>
              <a:t> </a:t>
            </a:r>
            <a:r>
              <a:rPr lang="en-US" altLang="en-US" dirty="0"/>
              <a:t>rock glacier, Alaska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09600" y="4253389"/>
            <a:ext cx="4267200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2400" dirty="0"/>
              <a:t>Rock Glacier Trail</a:t>
            </a:r>
            <a:br>
              <a:rPr lang="en-US" altLang="en-US" sz="2400" dirty="0"/>
            </a:br>
            <a:r>
              <a:rPr lang="en-US" altLang="en-US" dirty="0"/>
              <a:t>Yukon, south of Haines Junction, </a:t>
            </a:r>
            <a:r>
              <a:rPr lang="en-US" altLang="en-US" dirty="0" err="1"/>
              <a:t>Kluane</a:t>
            </a:r>
            <a:r>
              <a:rPr lang="en-US" altLang="en-US" dirty="0"/>
              <a:t> National Park </a:t>
            </a:r>
          </a:p>
          <a:p>
            <a:pPr eaLnBrk="0" hangingPunct="0">
              <a:spcBef>
                <a:spcPct val="0"/>
              </a:spcBef>
            </a:pPr>
            <a:endParaRPr lang="en-US" altLang="en-US" sz="1800" dirty="0">
              <a:latin typeface="Arial" charset="0"/>
            </a:endParaRPr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609600" y="5639244"/>
            <a:ext cx="47244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dirty="0"/>
              <a:t>Selwyn </a:t>
            </a:r>
            <a:r>
              <a:rPr lang="en-US" altLang="en-US" dirty="0" err="1"/>
              <a:t>Mts</a:t>
            </a:r>
            <a:r>
              <a:rPr lang="en-US" altLang="en-US" dirty="0"/>
              <a:t>, Yukon: mean velocity of 9 rock glaciers: 0.20 m/</a:t>
            </a:r>
            <a:r>
              <a:rPr lang="en-US" altLang="en-US" dirty="0" err="1"/>
              <a:t>yr</a:t>
            </a:r>
            <a:r>
              <a:rPr lang="en-US" altLang="en-US" dirty="0"/>
              <a:t> </a:t>
            </a: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381000" y="2286000"/>
            <a:ext cx="45720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dirty="0"/>
              <a:t>3. Mass movement</a:t>
            </a:r>
          </a:p>
          <a:p>
            <a:pPr marL="342900" indent="-342900">
              <a:buFontTx/>
              <a:buChar char="-"/>
            </a:pPr>
            <a:r>
              <a:rPr lang="en-US" altLang="en-US" dirty="0" smtClean="0"/>
              <a:t>rock glaciers (not enough snow to create ice glaciers, often on rain shadow side of </a:t>
            </a:r>
            <a:r>
              <a:rPr lang="en-US" altLang="en-US" dirty="0" err="1" smtClean="0"/>
              <a:t>mts.</a:t>
            </a:r>
            <a:r>
              <a:rPr lang="en-US" altLang="en-US" dirty="0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42" grpId="0"/>
      <p:bldP spid="48150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381000" y="381000"/>
            <a:ext cx="7162800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Features of permafrost landscapes</a:t>
            </a:r>
          </a:p>
          <a:p>
            <a:endParaRPr lang="en-US" altLang="en-US" sz="2400"/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4495800" y="3273753"/>
            <a:ext cx="41148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1400" dirty="0" err="1" smtClean="0"/>
              <a:t>Eg</a:t>
            </a:r>
            <a:r>
              <a:rPr lang="en-US" altLang="en-US" sz="1400" dirty="0" smtClean="0"/>
              <a:t>, Stone </a:t>
            </a:r>
            <a:r>
              <a:rPr lang="en-US" altLang="en-US" sz="1400" dirty="0"/>
              <a:t>circles on Melville Island, Northwest Territories </a:t>
            </a:r>
          </a:p>
        </p:txBody>
      </p:sp>
      <p:sp>
        <p:nvSpPr>
          <p:cNvPr id="44041" name="Rectangle 9"/>
          <p:cNvSpPr>
            <a:spLocks noChangeArrowheads="1"/>
          </p:cNvSpPr>
          <p:nvPr/>
        </p:nvSpPr>
        <p:spPr bwMode="auto">
          <a:xfrm>
            <a:off x="4648200" y="4492953"/>
            <a:ext cx="4343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1400" dirty="0" err="1" smtClean="0"/>
              <a:t>Eg</a:t>
            </a:r>
            <a:r>
              <a:rPr lang="en-US" altLang="en-US" sz="1400" dirty="0" smtClean="0"/>
              <a:t>, Emerging </a:t>
            </a:r>
            <a:r>
              <a:rPr lang="en-US" altLang="en-US" sz="1400" dirty="0" err="1"/>
              <a:t>palsa</a:t>
            </a:r>
            <a:r>
              <a:rPr lang="en-US" altLang="en-US" sz="1400" dirty="0"/>
              <a:t> in a fen bog near Churchill, Manitoba </a:t>
            </a: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381000" y="1219200"/>
            <a:ext cx="3962400" cy="207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4. Unique landforms</a:t>
            </a:r>
          </a:p>
          <a:p>
            <a:r>
              <a:rPr lang="en-US" altLang="en-US"/>
              <a:t>   - patterned ground</a:t>
            </a:r>
          </a:p>
          <a:p>
            <a:r>
              <a:rPr lang="en-US" altLang="en-US"/>
              <a:t>   - various ice-cored mounds                	(eg, palsas)</a:t>
            </a:r>
          </a:p>
          <a:p>
            <a:r>
              <a:rPr lang="en-US" altLang="en-US"/>
              <a:t>   - pingos</a:t>
            </a:r>
            <a:endParaRPr lang="en-US" altLang="en-US" sz="2400"/>
          </a:p>
        </p:txBody>
      </p:sp>
      <p:sp>
        <p:nvSpPr>
          <p:cNvPr id="44046" name="Text Box 14"/>
          <p:cNvSpPr txBox="1">
            <a:spLocks noChangeArrowheads="1"/>
          </p:cNvSpPr>
          <p:nvPr/>
        </p:nvSpPr>
        <p:spPr bwMode="auto">
          <a:xfrm>
            <a:off x="4572000" y="3962400"/>
            <a:ext cx="2667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400" dirty="0" err="1" smtClean="0"/>
              <a:t>Eg</a:t>
            </a:r>
            <a:r>
              <a:rPr lang="en-US" altLang="en-US" sz="1400" dirty="0" smtClean="0"/>
              <a:t>, </a:t>
            </a:r>
            <a:r>
              <a:rPr lang="en-US" altLang="en-US" sz="1400" dirty="0" err="1" smtClean="0"/>
              <a:t>Pingos</a:t>
            </a:r>
            <a:r>
              <a:rPr lang="en-US" altLang="en-US" sz="1400" dirty="0" smtClean="0"/>
              <a:t> </a:t>
            </a:r>
            <a:r>
              <a:rPr lang="en-US" altLang="en-US" sz="1400" dirty="0"/>
              <a:t>near </a:t>
            </a:r>
            <a:r>
              <a:rPr lang="en-US" altLang="en-US" sz="1400" dirty="0" err="1"/>
              <a:t>Tuktoyaktuk</a:t>
            </a:r>
            <a:endParaRPr lang="en-US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8" grpId="0"/>
      <p:bldP spid="44041" grpId="0"/>
      <p:bldP spid="440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1219200" y="762000"/>
            <a:ext cx="6858000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Permafrost </a:t>
            </a:r>
          </a:p>
          <a:p>
            <a:r>
              <a:rPr lang="en-US" altLang="en-US" sz="2400"/>
              <a:t>... and northern communities </a:t>
            </a:r>
          </a:p>
          <a:p>
            <a:r>
              <a:rPr lang="en-US" altLang="en-US" sz="2400"/>
              <a:t>... and global warming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304800" y="4038600"/>
            <a:ext cx="7772400" cy="1143000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n-US" altLang="en-US" sz="2400" kern="0" smtClean="0">
                <a:latin typeface="Comic Sans MS" pitchFamily="66" charset="0"/>
              </a:rPr>
              <a:t>Permafrost is an important feature of the northern landscape</a:t>
            </a:r>
            <a:endParaRPr lang="en-CA" altLang="en-US" sz="2400" kern="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4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772400" cy="990600"/>
          </a:xfrm>
        </p:spPr>
        <p:txBody>
          <a:bodyPr/>
          <a:lstStyle/>
          <a:p>
            <a:pPr algn="l"/>
            <a:r>
              <a:rPr lang="en-US" altLang="en-US" sz="2400">
                <a:latin typeface="Comic Sans MS" pitchFamily="66" charset="0"/>
              </a:rPr>
              <a:t>Presence of permafrost and ground ice presents challenges to northern development</a:t>
            </a:r>
            <a:endParaRPr lang="en-CA" altLang="en-US" sz="2400">
              <a:latin typeface="Comic Sans MS" pitchFamily="66" charset="0"/>
            </a:endParaRPr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371600" y="1219200"/>
            <a:ext cx="6629400" cy="990600"/>
          </a:xfrm>
        </p:spPr>
        <p:txBody>
          <a:bodyPr/>
          <a:lstStyle/>
          <a:p>
            <a:r>
              <a:rPr lang="en-US" altLang="en-US" sz="1600">
                <a:latin typeface="Comic Sans MS" pitchFamily="66" charset="0"/>
              </a:rPr>
              <a:t>presence of permafrost and thaw settlement/frost heave considered in design of infrastructure</a:t>
            </a:r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842772" y="1997075"/>
            <a:ext cx="5100828" cy="3077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1400" b="1" dirty="0"/>
              <a:t>Foundation design for permafrost environments</a:t>
            </a:r>
            <a:endParaRPr lang="en-CA" altLang="en-US" sz="1400" b="1" dirty="0"/>
          </a:p>
        </p:txBody>
      </p:sp>
      <p:sp>
        <p:nvSpPr>
          <p:cNvPr id="12302" name="Text Box 14"/>
          <p:cNvSpPr txBox="1">
            <a:spLocks noChangeArrowheads="1"/>
          </p:cNvSpPr>
          <p:nvPr/>
        </p:nvSpPr>
        <p:spPr bwMode="auto">
          <a:xfrm>
            <a:off x="842772" y="2362200"/>
            <a:ext cx="990600" cy="304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400" b="1"/>
              <a:t>Utilidors </a:t>
            </a:r>
            <a:endParaRPr lang="en-CA" altLang="en-US" sz="1400" b="1"/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815467" y="3825240"/>
            <a:ext cx="1447800" cy="304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400" b="1" dirty="0"/>
              <a:t>Ice-rich soil </a:t>
            </a:r>
            <a:endParaRPr lang="en-CA" altLang="en-US" sz="1400" b="1" dirty="0"/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3310255" y="3970020"/>
            <a:ext cx="2127250" cy="304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US" altLang="en-US" sz="1400" b="1" dirty="0"/>
              <a:t>Unstable ground</a:t>
            </a:r>
            <a:endParaRPr lang="en-CA" altLang="en-US" sz="1400" b="1" dirty="0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609600" y="2667000"/>
            <a:ext cx="8763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n-US" altLang="en-US" sz="2000" dirty="0">
                <a:latin typeface="Comic Sans MS" pitchFamily="66" charset="0"/>
              </a:rPr>
              <a:t>Warming and thawing of permafrost can lead to instabilities in the landscape that can have implications for ecosystems and northern development</a:t>
            </a:r>
            <a:endParaRPr lang="en-CA" altLang="en-US" sz="2000" dirty="0">
              <a:latin typeface="Comic Sans MS" pitchFamily="66" charset="0"/>
            </a:endParaRP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6396355" y="3970020"/>
            <a:ext cx="1524000" cy="3048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400" b="1" dirty="0"/>
              <a:t>Frost heave</a:t>
            </a:r>
            <a:endParaRPr lang="en-CA" altLang="en-US" sz="1400" b="1" dirty="0"/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5544185" y="4757410"/>
            <a:ext cx="3314700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1400" b="1" dirty="0"/>
              <a:t>Thawing of ground ice and </a:t>
            </a:r>
            <a:r>
              <a:rPr lang="en-US" altLang="en-US" sz="1400" b="1" dirty="0" err="1"/>
              <a:t>thermokarst</a:t>
            </a:r>
            <a:r>
              <a:rPr lang="en-US" altLang="en-US" sz="1400" b="1" dirty="0"/>
              <a:t> terrain</a:t>
            </a:r>
            <a:endParaRPr lang="en-CA" altLang="en-US" sz="1400" b="1" dirty="0"/>
          </a:p>
        </p:txBody>
      </p:sp>
      <p:sp>
        <p:nvSpPr>
          <p:cNvPr id="11" name="Text Box 17"/>
          <p:cNvSpPr txBox="1">
            <a:spLocks noChangeArrowheads="1"/>
          </p:cNvSpPr>
          <p:nvPr/>
        </p:nvSpPr>
        <p:spPr bwMode="auto">
          <a:xfrm>
            <a:off x="815467" y="4495800"/>
            <a:ext cx="4343400" cy="52322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en-US" sz="1400" b="1" dirty="0"/>
              <a:t>Thawing of massive</a:t>
            </a:r>
          </a:p>
          <a:p>
            <a:pPr>
              <a:spcBef>
                <a:spcPct val="0"/>
              </a:spcBef>
            </a:pPr>
            <a:r>
              <a:rPr lang="en-US" altLang="en-US" sz="1400" b="1" dirty="0"/>
              <a:t>ice</a:t>
            </a:r>
            <a:endParaRPr lang="en-CA" altLang="en-US" sz="1400" b="1" dirty="0"/>
          </a:p>
        </p:txBody>
      </p:sp>
      <p:sp>
        <p:nvSpPr>
          <p:cNvPr id="12" name="Rectangle 4"/>
          <p:cNvSpPr txBox="1">
            <a:spLocks noChangeArrowheads="1"/>
          </p:cNvSpPr>
          <p:nvPr/>
        </p:nvSpPr>
        <p:spPr bwMode="auto">
          <a:xfrm>
            <a:off x="533400" y="5852160"/>
            <a:ext cx="77724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en-US" sz="1600" kern="0" smtClean="0">
                <a:latin typeface="Comic Sans MS" pitchFamily="66" charset="0"/>
              </a:rPr>
              <a:t>techniques used to preserve infrastructure integrity</a:t>
            </a:r>
            <a:endParaRPr lang="en-US" altLang="en-US" sz="1600" kern="0" dirty="0">
              <a:latin typeface="Comic Sans MS" pitchFamily="66" charset="0"/>
            </a:endParaRP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1996440" y="6248400"/>
            <a:ext cx="6629400" cy="30777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1400" b="1" dirty="0"/>
              <a:t>Adaptation techniques required to preserve frozen ground</a:t>
            </a:r>
            <a:endParaRPr lang="en-CA" altLang="en-US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1" grpId="0" animBg="1"/>
      <p:bldP spid="12302" grpId="0" animBg="1"/>
      <p:bldP spid="6" grpId="0" animBg="1"/>
      <p:bldP spid="7" grpId="0" animBg="1"/>
      <p:bldP spid="9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71600"/>
            <a:ext cx="8229600" cy="1143000"/>
          </a:xfrm>
        </p:spPr>
        <p:txBody>
          <a:bodyPr/>
          <a:lstStyle/>
          <a:p>
            <a:r>
              <a:rPr lang="en-CA" altLang="en-US" sz="2400" dirty="0">
                <a:latin typeface="Comic Sans MS" pitchFamily="66" charset="0"/>
              </a:rPr>
              <a:t>Climate Change: predicted temperature at ~ 2050</a:t>
            </a:r>
            <a:endParaRPr lang="en-US" altLang="en-US" sz="2400" dirty="0">
              <a:latin typeface="Comic Sans MS" pitchFamily="66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259" r="34375" b="48715"/>
          <a:stretch>
            <a:fillRect/>
          </a:stretch>
        </p:blipFill>
        <p:spPr bwMode="auto">
          <a:xfrm>
            <a:off x="457200" y="2667000"/>
            <a:ext cx="6248400" cy="3808413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1800" y="2667000"/>
            <a:ext cx="2217738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381000" y="6613525"/>
            <a:ext cx="3048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000"/>
              <a:t>Images from Sharon Smith, GSC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62000" y="457200"/>
            <a:ext cx="82375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en-US" sz="3200" dirty="0"/>
              <a:t>Impact of global warming on permafrost?</a:t>
            </a:r>
          </a:p>
        </p:txBody>
      </p:sp>
      <p:sp>
        <p:nvSpPr>
          <p:cNvPr id="7" name="AutoShape 7"/>
          <p:cNvSpPr>
            <a:spLocks noChangeArrowheads="1"/>
          </p:cNvSpPr>
          <p:nvPr/>
        </p:nvSpPr>
        <p:spPr bwMode="auto">
          <a:xfrm>
            <a:off x="3581400" y="5334000"/>
            <a:ext cx="3276600" cy="1524000"/>
          </a:xfrm>
          <a:prstGeom prst="wedgeEllipseCallout">
            <a:avLst>
              <a:gd name="adj1" fmla="val -67327"/>
              <a:gd name="adj2" fmla="val -108542"/>
            </a:avLst>
          </a:prstGeom>
          <a:gradFill rotWithShape="1">
            <a:gsLst>
              <a:gs pos="0">
                <a:srgbClr val="FF33CC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Gt. Lakes: Winter temp 4-5 ºC higher!</a:t>
            </a:r>
          </a:p>
        </p:txBody>
      </p:sp>
      <p:sp>
        <p:nvSpPr>
          <p:cNvPr id="8" name="AutoShape 6"/>
          <p:cNvSpPr>
            <a:spLocks noChangeArrowheads="1"/>
          </p:cNvSpPr>
          <p:nvPr/>
        </p:nvSpPr>
        <p:spPr bwMode="auto">
          <a:xfrm>
            <a:off x="0" y="5181282"/>
            <a:ext cx="3276600" cy="1524000"/>
          </a:xfrm>
          <a:prstGeom prst="wedgeEllipseCallout">
            <a:avLst>
              <a:gd name="adj1" fmla="val 14029"/>
              <a:gd name="adj2" fmla="val -186625"/>
            </a:avLst>
          </a:prstGeom>
          <a:gradFill rotWithShape="1">
            <a:gsLst>
              <a:gs pos="0">
                <a:srgbClr val="FF33CC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/>
              <a:t>Northern coast: Winter temp 9-10 ºC higher!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990600" y="609600"/>
            <a:ext cx="6705600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None/>
            </a:pPr>
            <a:r>
              <a:rPr lang="en-US" altLang="en-US" sz="2000" dirty="0">
                <a:latin typeface="Comic Sans MS" pitchFamily="66" charset="0"/>
              </a:rPr>
              <a:t>A significant portion of the permafrost region of Canada is underlain by permafrost warmer than -</a:t>
            </a:r>
            <a:r>
              <a:rPr lang="en-US" altLang="en-US" sz="2000" dirty="0" smtClean="0">
                <a:latin typeface="Comic Sans MS" pitchFamily="66" charset="0"/>
              </a:rPr>
              <a:t>2°C</a:t>
            </a:r>
          </a:p>
          <a:p>
            <a:pPr>
              <a:buFontTx/>
              <a:buNone/>
            </a:pPr>
            <a:r>
              <a:rPr lang="en-US" altLang="en-US" sz="2000" dirty="0">
                <a:latin typeface="Comic Sans MS" pitchFamily="66" charset="0"/>
              </a:rPr>
              <a:t> </a:t>
            </a:r>
            <a:r>
              <a:rPr lang="en-US" altLang="en-US" sz="2000" dirty="0" smtClean="0">
                <a:latin typeface="Comic Sans MS" pitchFamily="66" charset="0"/>
              </a:rPr>
              <a:t>   so v sensitive to small changes</a:t>
            </a:r>
            <a:endParaRPr lang="en-US" altLang="en-US" sz="2000" dirty="0">
              <a:latin typeface="Comic Sans MS" pitchFamily="66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685800" y="4419600"/>
            <a:ext cx="80772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800">
                <a:latin typeface="Comic Sans MS" pitchFamily="66" charset="0"/>
              </a:rPr>
              <a:t>much of this warmer (&gt;-2°C) and thinner permafrost may ultimately disappear in response to climate warming</a:t>
            </a:r>
          </a:p>
          <a:p>
            <a:r>
              <a:rPr lang="en-US" altLang="en-US" sz="1800">
                <a:latin typeface="Comic Sans MS" pitchFamily="66" charset="0"/>
              </a:rPr>
              <a:t>where permafrost is thicker and colder</a:t>
            </a:r>
          </a:p>
          <a:p>
            <a:pPr lvl="1"/>
            <a:r>
              <a:rPr lang="en-US" altLang="en-US" sz="1800">
                <a:latin typeface="Comic Sans MS" pitchFamily="66" charset="0"/>
              </a:rPr>
              <a:t>active layers may thicken</a:t>
            </a:r>
          </a:p>
          <a:p>
            <a:pPr lvl="1"/>
            <a:r>
              <a:rPr lang="en-US" altLang="en-US" sz="1800">
                <a:latin typeface="Comic Sans MS" pitchFamily="66" charset="0"/>
              </a:rPr>
              <a:t>permafrost may become thinner</a:t>
            </a:r>
            <a:endParaRPr lang="en-US" altLang="en-US" sz="2000">
              <a:latin typeface="Comic Sans MS" pitchFamily="66" charset="0"/>
            </a:endParaRPr>
          </a:p>
        </p:txBody>
      </p:sp>
      <p:sp>
        <p:nvSpPr>
          <p:cNvPr id="4" name="Text Box 10"/>
          <p:cNvSpPr txBox="1">
            <a:spLocks noChangeArrowheads="1"/>
          </p:cNvSpPr>
          <p:nvPr/>
        </p:nvSpPr>
        <p:spPr bwMode="auto">
          <a:xfrm>
            <a:off x="990600" y="3962400"/>
            <a:ext cx="6553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Impact of global warming?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7772400" cy="838200"/>
          </a:xfrm>
        </p:spPr>
        <p:txBody>
          <a:bodyPr/>
          <a:lstStyle/>
          <a:p>
            <a:pPr algn="l"/>
            <a:r>
              <a:rPr lang="en-CA" altLang="en-US" sz="2400">
                <a:latin typeface="Comic Sans MS" pitchFamily="66" charset="0"/>
              </a:rPr>
              <a:t>Canadian Permafrost Monitoring Network (1995)</a:t>
            </a: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1219200"/>
            <a:ext cx="3124200" cy="1447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CA" altLang="en-US" sz="1600">
                <a:latin typeface="Comic Sans MS" pitchFamily="66" charset="0"/>
              </a:rPr>
              <a:t>Provides long-term field observations</a:t>
            </a:r>
          </a:p>
          <a:p>
            <a:pPr>
              <a:lnSpc>
                <a:spcPct val="80000"/>
              </a:lnSpc>
            </a:pPr>
            <a:r>
              <a:rPr lang="en-CA" altLang="en-US" sz="1600">
                <a:latin typeface="Comic Sans MS" pitchFamily="66" charset="0"/>
              </a:rPr>
              <a:t>Key variables:</a:t>
            </a:r>
          </a:p>
          <a:p>
            <a:pPr lvl="1">
              <a:lnSpc>
                <a:spcPct val="80000"/>
              </a:lnSpc>
            </a:pPr>
            <a:r>
              <a:rPr lang="en-CA" altLang="en-US" sz="1400">
                <a:latin typeface="Comic Sans MS" pitchFamily="66" charset="0"/>
              </a:rPr>
              <a:t>permafrost thermal state</a:t>
            </a:r>
          </a:p>
          <a:p>
            <a:pPr lvl="1">
              <a:lnSpc>
                <a:spcPct val="80000"/>
              </a:lnSpc>
            </a:pPr>
            <a:r>
              <a:rPr lang="en-CA" altLang="en-US" sz="1400">
                <a:latin typeface="Comic Sans MS" pitchFamily="66" charset="0"/>
              </a:rPr>
              <a:t>active layer thickness</a:t>
            </a:r>
            <a:endParaRPr lang="en-US" altLang="en-US" sz="1400">
              <a:latin typeface="Comic Sans MS" pitchFamily="66" charset="0"/>
            </a:endParaRP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7239000" y="6477000"/>
            <a:ext cx="16002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000"/>
              <a:t>GSC</a:t>
            </a:r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457200" y="6296025"/>
            <a:ext cx="56689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600"/>
              <a:t>http://gsc.nrcan.gc.ca/permafrost/pdf/pf_indicators.pdf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3400" y="2819400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800" dirty="0" smtClean="0"/>
              <a:t>Mainly </a:t>
            </a:r>
            <a:r>
              <a:rPr lang="en-CA" sz="1800" dirty="0"/>
              <a:t>M</a:t>
            </a:r>
            <a:r>
              <a:rPr lang="en-CA" sz="1800" dirty="0" smtClean="0"/>
              <a:t>ackenzie Valley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914400"/>
          </a:xfrm>
        </p:spPr>
        <p:txBody>
          <a:bodyPr/>
          <a:lstStyle/>
          <a:p>
            <a:r>
              <a:rPr lang="en-US" altLang="en-US" sz="2400">
                <a:latin typeface="Comic Sans MS" pitchFamily="66" charset="0"/>
              </a:rPr>
              <a:t>Trends in Permafrost Temperature</a:t>
            </a:r>
            <a:endParaRPr lang="en-CA" altLang="en-US" sz="2400">
              <a:latin typeface="Comic Sans MS" pitchFamily="66" charset="0"/>
            </a:endParaRP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3733800" y="4144963"/>
            <a:ext cx="1676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400" b="1">
                <a:latin typeface="Times New Roman" pitchFamily="18" charset="0"/>
              </a:rPr>
              <a:t>0.3°C per decade</a:t>
            </a:r>
            <a:endParaRPr lang="en-CA" altLang="en-US" sz="1400" b="1">
              <a:latin typeface="Times New Roman" pitchFamily="18" charset="0"/>
            </a:endParaRPr>
          </a:p>
        </p:txBody>
      </p:sp>
      <p:sp>
        <p:nvSpPr>
          <p:cNvPr id="17412" name="Line 4"/>
          <p:cNvSpPr>
            <a:spLocks noChangeShapeType="1"/>
          </p:cNvSpPr>
          <p:nvPr/>
        </p:nvSpPr>
        <p:spPr bwMode="auto">
          <a:xfrm>
            <a:off x="4800600" y="3230563"/>
            <a:ext cx="30480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4114800" y="2925763"/>
            <a:ext cx="1676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400" b="1">
                <a:latin typeface="Times New Roman" pitchFamily="18" charset="0"/>
              </a:rPr>
              <a:t>0.1°C per decade</a:t>
            </a:r>
            <a:endParaRPr lang="en-CA" altLang="en-US" sz="1400" b="1">
              <a:latin typeface="Times New Roman" pitchFamily="18" charset="0"/>
            </a:endParaRP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>
            <a:off x="4419600" y="4449763"/>
            <a:ext cx="304800" cy="1524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2600" y="990600"/>
            <a:ext cx="6096000" cy="542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5867400" y="6553200"/>
            <a:ext cx="2667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000"/>
              <a:t>Source: S Smith, GSC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7800" y="1066800"/>
            <a:ext cx="6450013" cy="531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5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en-CA" altLang="en-US" sz="2000">
                <a:latin typeface="Comic Sans MS" pitchFamily="66" charset="0"/>
              </a:rPr>
              <a:t>Net temperature change over 18 years at 10 m depth </a:t>
            </a:r>
            <a:br>
              <a:rPr lang="en-CA" altLang="en-US" sz="2000">
                <a:latin typeface="Comic Sans MS" pitchFamily="66" charset="0"/>
              </a:rPr>
            </a:br>
            <a:r>
              <a:rPr lang="en-CA" altLang="en-US" sz="1800">
                <a:latin typeface="Comic Sans MS" pitchFamily="66" charset="0"/>
              </a:rPr>
              <a:t>Mackenzie Valley South of Norman Wells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2590800" y="1447800"/>
            <a:ext cx="2590800" cy="3365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Average increase 0.45°C</a:t>
            </a:r>
            <a:endParaRPr lang="en-CA" altLang="en-US" sz="1600"/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6629400" y="6477000"/>
            <a:ext cx="2286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000"/>
              <a:t>From Smith et al. 2005</a:t>
            </a:r>
            <a:endParaRPr lang="en-CA" altLang="en-US"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457200"/>
            <a:ext cx="2895600" cy="1143000"/>
          </a:xfrm>
        </p:spPr>
        <p:txBody>
          <a:bodyPr/>
          <a:lstStyle/>
          <a:p>
            <a:r>
              <a:rPr lang="en-CA" altLang="en-US" sz="2400">
                <a:latin typeface="Comic Sans MS" pitchFamily="66" charset="0"/>
              </a:rPr>
              <a:t>Baker Lake Thaw Depth</a:t>
            </a:r>
            <a:endParaRPr lang="en-US" altLang="en-US" sz="2400">
              <a:latin typeface="Comic Sans MS" pitchFamily="66" charset="0"/>
            </a:endParaRP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3505200"/>
            <a:ext cx="4648200" cy="318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8400" y="3505200"/>
            <a:ext cx="2147888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609600" y="2590800"/>
            <a:ext cx="25146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CA" altLang="en-US" sz="1800"/>
              <a:t>General increase in thaw depth since 1997</a:t>
            </a:r>
            <a:endParaRPr lang="en-US" altLang="en-US" sz="1800"/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6096000" y="6613525"/>
            <a:ext cx="3048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000"/>
              <a:t>Images from Sharon Smith, GSC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914400" y="685800"/>
            <a:ext cx="5791200" cy="3198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What happens as a result of these temperature rises?</a:t>
            </a:r>
          </a:p>
          <a:p>
            <a:endParaRPr lang="en-US" altLang="en-US" sz="2400"/>
          </a:p>
          <a:p>
            <a:r>
              <a:rPr lang="en-US" altLang="en-US"/>
              <a:t>Ground settlement</a:t>
            </a:r>
          </a:p>
          <a:p>
            <a:r>
              <a:rPr lang="en-US" altLang="en-US"/>
              <a:t>Positive feedback temp rise</a:t>
            </a:r>
          </a:p>
          <a:p>
            <a:r>
              <a:rPr lang="en-US" altLang="en-US"/>
              <a:t>Ground instability</a:t>
            </a:r>
          </a:p>
          <a:p>
            <a:r>
              <a:rPr lang="en-US" altLang="en-US"/>
              <a:t>Exacerbated by fire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7696200" y="5638800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800">
                <a:solidFill>
                  <a:schemeClr val="bg1"/>
                </a:solidFill>
              </a:rPr>
              <a:t>Sept. 2007</a:t>
            </a:r>
          </a:p>
        </p:txBody>
      </p:sp>
      <p:pic>
        <p:nvPicPr>
          <p:cNvPr id="26629" name="Picture 5" descr="5B September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2133600"/>
            <a:ext cx="4248150" cy="434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0" name="Line 6"/>
          <p:cNvSpPr>
            <a:spLocks noChangeShapeType="1"/>
          </p:cNvSpPr>
          <p:nvPr/>
        </p:nvSpPr>
        <p:spPr bwMode="auto">
          <a:xfrm flipH="1">
            <a:off x="5916613" y="3960813"/>
            <a:ext cx="76200" cy="384175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631" name="Line 7"/>
          <p:cNvSpPr>
            <a:spLocks noChangeShapeType="1"/>
          </p:cNvSpPr>
          <p:nvPr/>
        </p:nvSpPr>
        <p:spPr bwMode="auto">
          <a:xfrm flipH="1">
            <a:off x="6492875" y="4498975"/>
            <a:ext cx="76200" cy="384175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6415088" y="4192588"/>
            <a:ext cx="7286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>
                <a:solidFill>
                  <a:schemeClr val="bg1"/>
                </a:solidFill>
              </a:rPr>
              <a:t>T2</a:t>
            </a:r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5762625" y="3692525"/>
            <a:ext cx="72866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>
                <a:solidFill>
                  <a:schemeClr val="bg1"/>
                </a:solidFill>
              </a:rPr>
              <a:t>T4</a:t>
            </a:r>
          </a:p>
        </p:txBody>
      </p:sp>
      <p:sp>
        <p:nvSpPr>
          <p:cNvPr id="26634" name="Rectangle 10"/>
          <p:cNvSpPr>
            <a:spLocks noGrp="1" noChangeArrowheads="1"/>
          </p:cNvSpPr>
          <p:nvPr>
            <p:ph type="body" idx="1"/>
          </p:nvPr>
        </p:nvSpPr>
        <p:spPr>
          <a:xfrm>
            <a:off x="4876800" y="1676400"/>
            <a:ext cx="4191000" cy="2819400"/>
          </a:xfrm>
        </p:spPr>
        <p:txBody>
          <a:bodyPr/>
          <a:lstStyle/>
          <a:p>
            <a:r>
              <a:rPr lang="en-CA" altLang="en-US" sz="1600">
                <a:latin typeface="Comic Sans MS" pitchFamily="66" charset="0"/>
              </a:rPr>
              <a:t>Thawing beneath ROW related to clearing during pipeline construction</a:t>
            </a:r>
          </a:p>
          <a:p>
            <a:r>
              <a:rPr lang="en-CA" altLang="en-US" sz="1600">
                <a:latin typeface="Comic Sans MS" pitchFamily="66" charset="0"/>
              </a:rPr>
              <a:t>Recent thawing off-ROW due to burning of vegetation and organic layer</a:t>
            </a:r>
            <a:endParaRPr lang="en-US" altLang="en-US" sz="1600">
              <a:latin typeface="Comic Sans MS" pitchFamily="66" charset="0"/>
            </a:endParaRPr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228600" y="6613525"/>
            <a:ext cx="30480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000"/>
              <a:t>Images from Sharon Smith, GSC</a:t>
            </a:r>
          </a:p>
        </p:txBody>
      </p:sp>
      <p:sp>
        <p:nvSpPr>
          <p:cNvPr id="26636" name="Text Box 12"/>
          <p:cNvSpPr txBox="1">
            <a:spLocks noChangeArrowheads="1"/>
          </p:cNvSpPr>
          <p:nvPr/>
        </p:nvSpPr>
        <p:spPr bwMode="auto">
          <a:xfrm>
            <a:off x="990600" y="457200"/>
            <a:ext cx="6858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Effect of clearing a pipeline right-of-way on ground temperature?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505200" y="762000"/>
            <a:ext cx="52578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altLang="en-US" sz="1800"/>
              <a:t> ongoing settlement on-ROW</a:t>
            </a:r>
          </a:p>
          <a:p>
            <a:pPr>
              <a:buFontTx/>
              <a:buChar char="•"/>
            </a:pPr>
            <a:r>
              <a:rPr lang="en-US" altLang="en-US" sz="1800"/>
              <a:t> may have settlement off-ROW following fire</a:t>
            </a:r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877" t="11667" r="5655"/>
          <a:stretch>
            <a:fillRect/>
          </a:stretch>
        </p:blipFill>
        <p:spPr bwMode="auto">
          <a:xfrm>
            <a:off x="2819400" y="1995488"/>
            <a:ext cx="6019800" cy="4557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611" name="Text Box 11"/>
          <p:cNvSpPr txBox="1">
            <a:spLocks noChangeArrowheads="1"/>
          </p:cNvSpPr>
          <p:nvPr/>
        </p:nvSpPr>
        <p:spPr bwMode="auto">
          <a:xfrm>
            <a:off x="990600" y="228600"/>
            <a:ext cx="701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Effect of pipeline right-of-way on settlement?</a:t>
            </a:r>
          </a:p>
        </p:txBody>
      </p:sp>
      <p:sp>
        <p:nvSpPr>
          <p:cNvPr id="25618" name="Text Box 18"/>
          <p:cNvSpPr txBox="1">
            <a:spLocks noChangeArrowheads="1"/>
          </p:cNvSpPr>
          <p:nvPr/>
        </p:nvSpPr>
        <p:spPr bwMode="auto">
          <a:xfrm>
            <a:off x="5334000" y="6621463"/>
            <a:ext cx="32004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200"/>
              <a:t>Source: S. Smith, GSC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685800"/>
          </a:xfrm>
        </p:spPr>
        <p:txBody>
          <a:bodyPr/>
          <a:lstStyle/>
          <a:p>
            <a:r>
              <a:rPr lang="en-CA" altLang="en-US" sz="2400">
                <a:latin typeface="Comic Sans MS" pitchFamily="66" charset="0"/>
              </a:rPr>
              <a:t>Effects of slope instability?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029200"/>
            <a:ext cx="4114800" cy="1447800"/>
          </a:xfrm>
        </p:spPr>
        <p:txBody>
          <a:bodyPr/>
          <a:lstStyle/>
          <a:p>
            <a:r>
              <a:rPr lang="en-CA" altLang="en-US" sz="1800">
                <a:latin typeface="Comic Sans MS" pitchFamily="66" charset="0"/>
              </a:rPr>
              <a:t>Slumping leads to disturbance of surface and vegetation</a:t>
            </a:r>
          </a:p>
          <a:p>
            <a:r>
              <a:rPr lang="en-CA" altLang="en-US" sz="1800">
                <a:latin typeface="Comic Sans MS" pitchFamily="66" charset="0"/>
              </a:rPr>
              <a:t>Change in surface conditions results in warming</a:t>
            </a:r>
          </a:p>
        </p:txBody>
      </p:sp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895"/>
          <a:stretch>
            <a:fillRect/>
          </a:stretch>
        </p:blipFill>
        <p:spPr bwMode="auto">
          <a:xfrm>
            <a:off x="4583113" y="1447800"/>
            <a:ext cx="4373562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7696200" y="48006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CA" altLang="en-US" sz="1800" b="1" i="1"/>
              <a:t>Slump</a:t>
            </a: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5410200" y="5410200"/>
            <a:ext cx="1371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CA" altLang="en-US" sz="1800" b="1" i="1"/>
              <a:t>Upland</a:t>
            </a:r>
          </a:p>
        </p:txBody>
      </p:sp>
      <p:sp>
        <p:nvSpPr>
          <p:cNvPr id="24584" name="Line 8"/>
          <p:cNvSpPr>
            <a:spLocks noChangeShapeType="1"/>
          </p:cNvSpPr>
          <p:nvPr/>
        </p:nvSpPr>
        <p:spPr bwMode="auto">
          <a:xfrm>
            <a:off x="6324600" y="57150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585" name="Line 9"/>
          <p:cNvSpPr>
            <a:spLocks noChangeShapeType="1"/>
          </p:cNvSpPr>
          <p:nvPr/>
        </p:nvSpPr>
        <p:spPr bwMode="auto">
          <a:xfrm flipH="1">
            <a:off x="7315200" y="50292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4588" name="Text Box 12"/>
          <p:cNvSpPr txBox="1">
            <a:spLocks noChangeArrowheads="1"/>
          </p:cNvSpPr>
          <p:nvPr/>
        </p:nvSpPr>
        <p:spPr bwMode="auto">
          <a:xfrm>
            <a:off x="685800" y="762000"/>
            <a:ext cx="3733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CA" altLang="en-US" sz="1800" b="1" i="1">
                <a:solidFill>
                  <a:schemeClr val="bg1"/>
                </a:solidFill>
                <a:latin typeface="Times New Roman" pitchFamily="18" charset="0"/>
              </a:rPr>
              <a:t>Tundra sites – Parsons Lake</a:t>
            </a:r>
            <a:endParaRPr lang="en-US" altLang="en-US" sz="1800" b="1" i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5334000" y="6621463"/>
            <a:ext cx="32004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200"/>
              <a:t>Source: S. Smith, GSC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63" name="Text Box 15"/>
          <p:cNvSpPr txBox="1">
            <a:spLocks noChangeArrowheads="1"/>
          </p:cNvSpPr>
          <p:nvPr/>
        </p:nvSpPr>
        <p:spPr bwMode="auto">
          <a:xfrm>
            <a:off x="1219200" y="2819400"/>
            <a:ext cx="17907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0"/>
              </a:spcBef>
            </a:pPr>
            <a:r>
              <a:rPr lang="en-US" altLang="en-US" sz="1800">
                <a:solidFill>
                  <a:schemeClr val="bg1"/>
                </a:solidFill>
                <a:latin typeface="Times" pitchFamily="18" charset="0"/>
              </a:rPr>
              <a:t>84-5B Sept. 2003</a:t>
            </a:r>
            <a:endParaRPr lang="en-CA" altLang="en-US" sz="1800">
              <a:solidFill>
                <a:schemeClr val="bg1"/>
              </a:solidFill>
              <a:latin typeface="Times" pitchFamily="18" charset="0"/>
            </a:endParaRPr>
          </a:p>
        </p:txBody>
      </p:sp>
      <p:sp>
        <p:nvSpPr>
          <p:cNvPr id="27666" name="Rectangle 18"/>
          <p:cNvSpPr>
            <a:spLocks noChangeArrowheads="1"/>
          </p:cNvSpPr>
          <p:nvPr/>
        </p:nvSpPr>
        <p:spPr bwMode="auto">
          <a:xfrm>
            <a:off x="685800" y="228600"/>
            <a:ext cx="777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en-CA" altLang="en-US" sz="2400">
                <a:latin typeface="Comic Sans MS" pitchFamily="66" charset="0"/>
              </a:rPr>
              <a:t>Effects of fire?</a:t>
            </a:r>
          </a:p>
        </p:txBody>
      </p:sp>
      <p:sp>
        <p:nvSpPr>
          <p:cNvPr id="27667" name="Rectangle 19"/>
          <p:cNvSpPr>
            <a:spLocks noGrp="1" noChangeArrowheads="1"/>
          </p:cNvSpPr>
          <p:nvPr>
            <p:ph type="body" idx="1"/>
          </p:nvPr>
        </p:nvSpPr>
        <p:spPr>
          <a:xfrm>
            <a:off x="304800" y="914400"/>
            <a:ext cx="4114800" cy="2667000"/>
          </a:xfrm>
          <a:noFill/>
          <a:ln/>
        </p:spPr>
        <p:txBody>
          <a:bodyPr/>
          <a:lstStyle/>
          <a:p>
            <a:r>
              <a:rPr lang="en-CA" altLang="en-US" sz="1800">
                <a:latin typeface="Comic Sans MS" pitchFamily="66" charset="0"/>
              </a:rPr>
              <a:t>Removal of vegetation removes insulation </a:t>
            </a:r>
            <a:r>
              <a:rPr lang="en-CA" altLang="en-US" sz="1800">
                <a:latin typeface="Comic Sans MS" pitchFamily="66" charset="0"/>
                <a:sym typeface="Wingdings" pitchFamily="2" charset="2"/>
              </a:rPr>
              <a:t> warming</a:t>
            </a:r>
          </a:p>
          <a:p>
            <a:r>
              <a:rPr lang="en-CA" altLang="en-US" sz="1800">
                <a:latin typeface="Comic Sans MS" pitchFamily="66" charset="0"/>
              </a:rPr>
              <a:t>Burning of surface </a:t>
            </a:r>
            <a:r>
              <a:rPr lang="en-CA" altLang="en-US" sz="1800">
                <a:latin typeface="Comic Sans MS" pitchFamily="66" charset="0"/>
                <a:sym typeface="Wingdings" pitchFamily="2" charset="2"/>
              </a:rPr>
              <a:t> destruction of organic material/topsoil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2400">
                <a:latin typeface="Comic Sans MS" pitchFamily="66" charset="0"/>
              </a:rPr>
              <a:t>Implications: Now, Short and Long Term</a:t>
            </a:r>
            <a:endParaRPr lang="en-US" altLang="en-US" sz="2400">
              <a:latin typeface="Comic Sans MS" pitchFamily="66" charset="0"/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484313"/>
            <a:ext cx="8424862" cy="49688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CA" altLang="en-US" sz="1600">
                <a:latin typeface="Comic Sans MS" pitchFamily="66" charset="0"/>
              </a:rPr>
              <a:t>Now: many permafrost </a:t>
            </a:r>
            <a:br>
              <a:rPr lang="en-CA" altLang="en-US" sz="1600">
                <a:latin typeface="Comic Sans MS" pitchFamily="66" charset="0"/>
              </a:rPr>
            </a:br>
            <a:r>
              <a:rPr lang="en-CA" altLang="en-US" sz="1600">
                <a:latin typeface="Comic Sans MS" pitchFamily="66" charset="0"/>
              </a:rPr>
              <a:t>terrains are already affected </a:t>
            </a:r>
            <a:br>
              <a:rPr lang="en-CA" altLang="en-US" sz="1600">
                <a:latin typeface="Comic Sans MS" pitchFamily="66" charset="0"/>
              </a:rPr>
            </a:br>
            <a:r>
              <a:rPr lang="en-CA" altLang="en-US" sz="1600">
                <a:latin typeface="Comic Sans MS" pitchFamily="66" charset="0"/>
              </a:rPr>
              <a:t>(eg, landslides in NWT)</a:t>
            </a:r>
            <a:br>
              <a:rPr lang="en-CA" altLang="en-US" sz="1600">
                <a:latin typeface="Comic Sans MS" pitchFamily="66" charset="0"/>
              </a:rPr>
            </a:br>
            <a:endParaRPr lang="en-CA" altLang="en-US" sz="1600"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endParaRPr lang="en-CA" altLang="en-US" sz="1600"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r>
              <a:rPr lang="en-CA" altLang="en-US" sz="1600">
                <a:latin typeface="Comic Sans MS" pitchFamily="66" charset="0"/>
              </a:rPr>
              <a:t>Short-term (decades): will </a:t>
            </a:r>
            <a:br>
              <a:rPr lang="en-CA" altLang="en-US" sz="1600">
                <a:latin typeface="Comic Sans MS" pitchFamily="66" charset="0"/>
              </a:rPr>
            </a:br>
            <a:r>
              <a:rPr lang="en-CA" altLang="en-US" sz="1600">
                <a:latin typeface="Comic Sans MS" pitchFamily="66" charset="0"/>
              </a:rPr>
              <a:t>likely see significant </a:t>
            </a:r>
            <a:br>
              <a:rPr lang="en-CA" altLang="en-US" sz="1600">
                <a:latin typeface="Comic Sans MS" pitchFamily="66" charset="0"/>
              </a:rPr>
            </a:br>
            <a:r>
              <a:rPr lang="en-CA" altLang="en-US" sz="1600">
                <a:latin typeface="Comic Sans MS" pitchFamily="66" charset="0"/>
              </a:rPr>
              <a:t>structural instability of </a:t>
            </a:r>
            <a:br>
              <a:rPr lang="en-CA" altLang="en-US" sz="1600">
                <a:latin typeface="Comic Sans MS" pitchFamily="66" charset="0"/>
              </a:rPr>
            </a:br>
            <a:r>
              <a:rPr lang="en-CA" altLang="en-US" sz="1600">
                <a:latin typeface="Comic Sans MS" pitchFamily="66" charset="0"/>
              </a:rPr>
              <a:t>terrain throughout</a:t>
            </a:r>
            <a:br>
              <a:rPr lang="en-CA" altLang="en-US" sz="1600">
                <a:latin typeface="Comic Sans MS" pitchFamily="66" charset="0"/>
              </a:rPr>
            </a:br>
            <a:r>
              <a:rPr lang="en-CA" altLang="en-US" sz="1600">
                <a:latin typeface="Comic Sans MS" pitchFamily="66" charset="0"/>
              </a:rPr>
              <a:t>the current permafrost </a:t>
            </a:r>
            <a:br>
              <a:rPr lang="en-CA" altLang="en-US" sz="1600">
                <a:latin typeface="Comic Sans MS" pitchFamily="66" charset="0"/>
              </a:rPr>
            </a:br>
            <a:r>
              <a:rPr lang="en-CA" altLang="en-US" sz="1600">
                <a:latin typeface="Comic Sans MS" pitchFamily="66" charset="0"/>
              </a:rPr>
              <a:t>regions of Canada</a:t>
            </a:r>
          </a:p>
          <a:p>
            <a:pPr>
              <a:lnSpc>
                <a:spcPct val="80000"/>
              </a:lnSpc>
            </a:pPr>
            <a:endParaRPr lang="en-CA" altLang="en-US" sz="1600"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endParaRPr lang="en-CA" altLang="en-US" sz="1600"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endParaRPr lang="en-CA" altLang="en-US" sz="1600">
              <a:latin typeface="Comic Sans MS" pitchFamily="66" charset="0"/>
            </a:endParaRPr>
          </a:p>
          <a:p>
            <a:pPr>
              <a:lnSpc>
                <a:spcPct val="80000"/>
              </a:lnSpc>
            </a:pPr>
            <a:r>
              <a:rPr lang="en-CA" altLang="en-US" sz="1600">
                <a:latin typeface="Comic Sans MS" pitchFamily="66" charset="0"/>
              </a:rPr>
              <a:t>Long-term (centuries): </a:t>
            </a:r>
            <a:br>
              <a:rPr lang="en-CA" altLang="en-US" sz="1600">
                <a:latin typeface="Comic Sans MS" pitchFamily="66" charset="0"/>
              </a:rPr>
            </a:br>
            <a:r>
              <a:rPr lang="en-CA" altLang="en-US" sz="1600">
                <a:latin typeface="Comic Sans MS" pitchFamily="66" charset="0"/>
              </a:rPr>
              <a:t/>
            </a:r>
            <a:br>
              <a:rPr lang="en-CA" altLang="en-US" sz="1600">
                <a:latin typeface="Comic Sans MS" pitchFamily="66" charset="0"/>
              </a:rPr>
            </a:br>
            <a:r>
              <a:rPr lang="en-CA" altLang="en-US" sz="1600">
                <a:latin typeface="Comic Sans MS" pitchFamily="66" charset="0"/>
              </a:rPr>
              <a:t>recall ‘TIME’ factor in soil development –  changes in soil type will not occur overnight </a:t>
            </a:r>
            <a:br>
              <a:rPr lang="en-CA" altLang="en-US" sz="1600">
                <a:latin typeface="Comic Sans MS" pitchFamily="66" charset="0"/>
              </a:rPr>
            </a:br>
            <a:endParaRPr lang="en-CA" altLang="en-US" sz="1600">
              <a:latin typeface="Comic Sans MS" pitchFamily="66" charset="0"/>
            </a:endParaRPr>
          </a:p>
          <a:p>
            <a:pPr lvl="1">
              <a:lnSpc>
                <a:spcPct val="80000"/>
              </a:lnSpc>
            </a:pPr>
            <a:r>
              <a:rPr lang="en-CA" altLang="en-US" sz="1400">
                <a:latin typeface="Comic Sans MS" pitchFamily="66" charset="0"/>
              </a:rPr>
              <a:t>Inuit will not be farming wheat any time soon</a:t>
            </a:r>
          </a:p>
          <a:p>
            <a:pPr lvl="1">
              <a:lnSpc>
                <a:spcPct val="80000"/>
              </a:lnSpc>
            </a:pPr>
            <a:r>
              <a:rPr lang="en-CA" altLang="en-US" sz="1400">
                <a:latin typeface="Comic Sans MS" pitchFamily="66" charset="0"/>
              </a:rPr>
              <a:t>However, significant habitat changes are likely to occur</a:t>
            </a:r>
            <a:endParaRPr lang="en-US" altLang="en-US" sz="140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457200" y="304800"/>
            <a:ext cx="8077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Relative changes in active-layer thickness predicted for 2050 </a:t>
            </a:r>
          </a:p>
        </p:txBody>
      </p:sp>
      <p:pic>
        <p:nvPicPr>
          <p:cNvPr id="8" name="Picture 15" descr="Permafrost map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2731"/>
          <a:stretch/>
        </p:blipFill>
        <p:spPr bwMode="auto">
          <a:xfrm rot="472100">
            <a:off x="1330234" y="2389079"/>
            <a:ext cx="5067300" cy="3222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6"/>
          <p:cNvSpPr>
            <a:spLocks noChangeArrowheads="1"/>
          </p:cNvSpPr>
          <p:nvPr/>
        </p:nvSpPr>
        <p:spPr bwMode="auto">
          <a:xfrm>
            <a:off x="1537855" y="1269161"/>
            <a:ext cx="2819400" cy="1607344"/>
          </a:xfrm>
          <a:prstGeom prst="wedgeEllipseCallout">
            <a:avLst>
              <a:gd name="adj1" fmla="val 28587"/>
              <a:gd name="adj2" fmla="val 123733"/>
            </a:avLst>
          </a:prstGeom>
          <a:gradFill rotWithShape="1">
            <a:gsLst>
              <a:gs pos="0">
                <a:srgbClr val="FF33CC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 sz="1800" dirty="0"/>
              <a:t>Northern </a:t>
            </a:r>
            <a:r>
              <a:rPr lang="en-US" altLang="en-US" sz="1800" dirty="0" smtClean="0"/>
              <a:t>coast &amp; Arctic Islands: &gt; 50% thicker</a:t>
            </a:r>
            <a:endParaRPr lang="en-US" altLang="en-US" sz="1800" dirty="0"/>
          </a:p>
        </p:txBody>
      </p:sp>
      <p:sp>
        <p:nvSpPr>
          <p:cNvPr id="10" name="AutoShape 6"/>
          <p:cNvSpPr>
            <a:spLocks noChangeArrowheads="1"/>
          </p:cNvSpPr>
          <p:nvPr/>
        </p:nvSpPr>
        <p:spPr bwMode="auto">
          <a:xfrm>
            <a:off x="4230255" y="1837089"/>
            <a:ext cx="2819400" cy="1607344"/>
          </a:xfrm>
          <a:prstGeom prst="wedgeEllipseCallout">
            <a:avLst>
              <a:gd name="adj1" fmla="val -67889"/>
              <a:gd name="adj2" fmla="val 129494"/>
            </a:avLst>
          </a:prstGeom>
          <a:gradFill rotWithShape="1">
            <a:gsLst>
              <a:gs pos="0">
                <a:srgbClr val="FF33CC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 sz="1800" dirty="0" smtClean="0"/>
              <a:t>Discontinuous </a:t>
            </a:r>
            <a:r>
              <a:rPr lang="en-US" altLang="en-US" sz="1800" dirty="0" err="1" smtClean="0"/>
              <a:t>pfrost</a:t>
            </a:r>
            <a:r>
              <a:rPr lang="en-US" altLang="en-US" sz="1800" dirty="0" smtClean="0"/>
              <a:t>: . 20-30% thicker</a:t>
            </a:r>
            <a:endParaRPr lang="en-US" alt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228600" y="381000"/>
            <a:ext cx="89154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1pPr>
            <a:lvl2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>
              <a:spcBef>
                <a:spcPct val="0"/>
              </a:spcBef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en-US" altLang="en-US" sz="2400">
                <a:latin typeface="Comic Sans MS" pitchFamily="66" charset="0"/>
              </a:rPr>
              <a:t>Why is permafrost important? </a:t>
            </a: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381000" y="1524000"/>
            <a:ext cx="86106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altLang="en-US" sz="1800">
                <a:latin typeface="Comic Sans MS" pitchFamily="66" charset="0"/>
              </a:rPr>
              <a:t>Frozen ground and the ground ice it contains influences surface and subsurface hydrology, ecosystems and human activity</a:t>
            </a:r>
          </a:p>
          <a:p>
            <a:pPr lvl="1"/>
            <a:r>
              <a:rPr lang="en-US" altLang="en-US" sz="1600">
                <a:latin typeface="Comic Sans MS" pitchFamily="66" charset="0"/>
              </a:rPr>
              <a:t>its behaviour depends on physical properties including ground ice content and thermal condition</a:t>
            </a:r>
          </a:p>
          <a:p>
            <a:r>
              <a:rPr lang="en-US" altLang="en-US" sz="1800">
                <a:latin typeface="Comic Sans MS" pitchFamily="66" charset="0"/>
              </a:rPr>
              <a:t>Northern development and land use decisions require knowledge of permafrost conditions</a:t>
            </a:r>
          </a:p>
          <a:p>
            <a:pPr lvl="1"/>
            <a:r>
              <a:rPr lang="en-CA" altLang="en-US" sz="1600">
                <a:latin typeface="Comic Sans MS" pitchFamily="66" charset="0"/>
              </a:rPr>
              <a:t>engineering design</a:t>
            </a:r>
          </a:p>
          <a:p>
            <a:pPr lvl="1"/>
            <a:r>
              <a:rPr lang="en-CA" altLang="en-US" sz="1600">
                <a:latin typeface="Comic Sans MS" pitchFamily="66" charset="0"/>
              </a:rPr>
              <a:t>environmental impact assessment and development of mitigation strategies</a:t>
            </a:r>
          </a:p>
          <a:p>
            <a:r>
              <a:rPr lang="en-CA" altLang="en-US" sz="1800">
                <a:latin typeface="Comic Sans MS" pitchFamily="66" charset="0"/>
              </a:rPr>
              <a:t>Assessments of impacts of climate change on natural and human systems</a:t>
            </a:r>
            <a:endParaRPr lang="en-US" altLang="en-US" sz="1800">
              <a:latin typeface="Comic Sans MS" pitchFamily="66" charset="0"/>
            </a:endParaRPr>
          </a:p>
          <a:p>
            <a:pPr lvl="1"/>
            <a:r>
              <a:rPr lang="en-US" altLang="en-US" sz="1600">
                <a:latin typeface="Comic Sans MS" pitchFamily="66" charset="0"/>
              </a:rPr>
              <a:t>development of  adaptation strategies</a:t>
            </a:r>
          </a:p>
          <a:p>
            <a:pPr lvl="1"/>
            <a:r>
              <a:rPr lang="en-US" altLang="en-US" sz="1600">
                <a:latin typeface="Comic Sans MS" pitchFamily="66" charset="0"/>
              </a:rPr>
              <a:t>improve models leading to better prediction of future conditions</a:t>
            </a:r>
          </a:p>
          <a:p>
            <a:pPr lvl="1"/>
            <a:r>
              <a:rPr lang="en-US" altLang="en-US" sz="1600">
                <a:latin typeface="Comic Sans MS" pitchFamily="66" charset="0"/>
              </a:rPr>
              <a:t>assessment of changes in carbon cycle and feedbacks to climate system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WordArt 4"/>
          <p:cNvSpPr>
            <a:spLocks noChangeArrowheads="1" noChangeShapeType="1" noTextEdit="1"/>
          </p:cNvSpPr>
          <p:nvPr/>
        </p:nvSpPr>
        <p:spPr bwMode="auto">
          <a:xfrm>
            <a:off x="1219200" y="2133600"/>
            <a:ext cx="6019800" cy="1676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n-CA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Clathrates!</a:t>
            </a: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533400" y="533400"/>
            <a:ext cx="76962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800"/>
              <a:t>Finally ... </a:t>
            </a:r>
          </a:p>
          <a:p>
            <a:r>
              <a:rPr lang="en-US" altLang="en-US" sz="2800"/>
              <a:t>Focus topic for Canada’s Periglacial regions.</a:t>
            </a:r>
          </a:p>
        </p:txBody>
      </p:sp>
      <p:sp>
        <p:nvSpPr>
          <p:cNvPr id="62470" name="Text Box 6"/>
          <p:cNvSpPr txBox="1">
            <a:spLocks noChangeArrowheads="1"/>
          </p:cNvSpPr>
          <p:nvPr/>
        </p:nvSpPr>
        <p:spPr bwMode="auto">
          <a:xfrm>
            <a:off x="1752600" y="5715000"/>
            <a:ext cx="6705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Methane deposits trapped under permafrost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2"/>
          <p:cNvSpPr txBox="1">
            <a:spLocks noChangeArrowheads="1"/>
          </p:cNvSpPr>
          <p:nvPr/>
        </p:nvSpPr>
        <p:spPr bwMode="auto">
          <a:xfrm>
            <a:off x="457200" y="457200"/>
            <a:ext cx="7391400" cy="173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What is a “clathrate”?</a:t>
            </a:r>
          </a:p>
          <a:p>
            <a:pPr>
              <a:buFontTx/>
              <a:buChar char="•"/>
            </a:pPr>
            <a:r>
              <a:rPr lang="en-US" altLang="en-US" sz="2400"/>
              <a:t> Molecular lattice of one material (eg, H</a:t>
            </a:r>
            <a:r>
              <a:rPr lang="en-US" altLang="en-US" sz="2400" baseline="-25000"/>
              <a:t>2</a:t>
            </a:r>
            <a:r>
              <a:rPr lang="en-US" altLang="en-US" sz="2400"/>
              <a:t>O) enclosing molecule of second type of material (eg, methane, CH</a:t>
            </a:r>
            <a:r>
              <a:rPr lang="en-US" altLang="en-US" sz="2400" baseline="-25000"/>
              <a:t>4</a:t>
            </a:r>
            <a:r>
              <a:rPr lang="en-US" altLang="en-US" sz="2400"/>
              <a:t>)</a:t>
            </a:r>
            <a:endParaRPr lang="en-US" altLang="en-US"/>
          </a:p>
        </p:txBody>
      </p:sp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3962400" y="2286000"/>
            <a:ext cx="4572000" cy="214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en-US" altLang="en-US" sz="2400"/>
              <a:t>Conditions for creation?</a:t>
            </a:r>
          </a:p>
          <a:p>
            <a:pPr>
              <a:spcBef>
                <a:spcPct val="30000"/>
              </a:spcBef>
            </a:pPr>
            <a:r>
              <a:rPr lang="en-US" altLang="en-US"/>
              <a:t>Methane and water form crystals under ...</a:t>
            </a:r>
            <a:r>
              <a:rPr lang="en-US" altLang="en-US" sz="1800"/>
              <a:t> </a:t>
            </a:r>
          </a:p>
          <a:p>
            <a:pPr>
              <a:spcBef>
                <a:spcPct val="30000"/>
              </a:spcBef>
            </a:pPr>
            <a:r>
              <a:rPr lang="en-US" altLang="en-US" sz="1800"/>
              <a:t>1. High compression ... Eg, in deep ocean</a:t>
            </a:r>
          </a:p>
          <a:p>
            <a:pPr>
              <a:spcBef>
                <a:spcPct val="30000"/>
              </a:spcBef>
            </a:pPr>
            <a:r>
              <a:rPr lang="en-US" altLang="en-US" sz="1800"/>
              <a:t>2. Cold temps ... Eg, frozen water-ice-methane beneath permafrost</a:t>
            </a: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304800" y="5727700"/>
            <a:ext cx="3505200" cy="106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Methane clathrate (“methane hydrate”): methane molecule in centre of “cage” of water molecules</a:t>
            </a:r>
          </a:p>
        </p:txBody>
      </p:sp>
      <p:sp>
        <p:nvSpPr>
          <p:cNvPr id="63500" name="Text Box 12"/>
          <p:cNvSpPr txBox="1">
            <a:spLocks noChangeArrowheads="1"/>
          </p:cNvSpPr>
          <p:nvPr/>
        </p:nvSpPr>
        <p:spPr bwMode="auto">
          <a:xfrm>
            <a:off x="3962400" y="4800600"/>
            <a:ext cx="4572000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en-US"/>
              <a:t>Properties?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/>
              <a:t>Looks like ice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/>
              <a:t>Floats on water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/>
              <a:t>Melts easily</a:t>
            </a: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altLang="en-US"/>
              <a:t>Burns!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/>
      <p:bldP spid="6350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457200" y="457200"/>
            <a:ext cx="4572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 dirty="0" err="1"/>
              <a:t>Clathrates</a:t>
            </a:r>
            <a:r>
              <a:rPr lang="en-US" altLang="en-US" sz="2400" dirty="0"/>
              <a:t> in Canada?</a:t>
            </a:r>
          </a:p>
          <a:p>
            <a:r>
              <a:rPr lang="en-US" altLang="en-US" dirty="0"/>
              <a:t>Methane hydrates:  </a:t>
            </a:r>
            <a:r>
              <a:rPr lang="en-US" altLang="en-US" dirty="0" err="1"/>
              <a:t>Mallik</a:t>
            </a:r>
            <a:r>
              <a:rPr lang="en-US" altLang="en-US" dirty="0"/>
              <a:t> gas hydrate field in Mackenzie Delta.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7400" y="3284538"/>
            <a:ext cx="2886075" cy="33829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0419" name="Group 3"/>
          <p:cNvGrpSpPr>
            <a:grpSpLocks/>
          </p:cNvGrpSpPr>
          <p:nvPr/>
        </p:nvGrpSpPr>
        <p:grpSpPr bwMode="auto">
          <a:xfrm>
            <a:off x="3492500" y="2420938"/>
            <a:ext cx="2185988" cy="3910012"/>
            <a:chOff x="2358" y="1162"/>
            <a:chExt cx="1377" cy="2463"/>
          </a:xfrm>
        </p:grpSpPr>
        <p:pic>
          <p:nvPicPr>
            <p:cNvPr id="60420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8" y="1162"/>
              <a:ext cx="1377" cy="22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0421" name="Rectangle 5"/>
            <p:cNvSpPr>
              <a:spLocks noChangeArrowheads="1"/>
            </p:cNvSpPr>
            <p:nvPr/>
          </p:nvSpPr>
          <p:spPr bwMode="auto">
            <a:xfrm>
              <a:off x="2381" y="3452"/>
              <a:ext cx="1145" cy="1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en-US" sz="1200"/>
                <a:t>http://en.wikipedia.org</a:t>
              </a:r>
            </a:p>
          </p:txBody>
        </p:sp>
      </p:grp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539750" y="476250"/>
            <a:ext cx="77041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2400"/>
              <a:t>Mallik methane hydrate field, Mackenzie delta</a:t>
            </a:r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468313" y="2924175"/>
            <a:ext cx="2808287" cy="3262313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800"/>
              <a:t>1971-72: discovered</a:t>
            </a:r>
          </a:p>
          <a:p>
            <a:r>
              <a:rPr lang="en-US" altLang="en-US" sz="1800"/>
              <a:t>1998: research well drilled</a:t>
            </a:r>
          </a:p>
          <a:p>
            <a:r>
              <a:rPr lang="en-US" altLang="en-US" sz="1800"/>
              <a:t>2002: first production test 1200 m deep well (released methane with heat)</a:t>
            </a:r>
          </a:p>
          <a:p>
            <a:r>
              <a:rPr lang="en-US" altLang="en-US" sz="1800"/>
              <a:t>2008: test project (released methane by lowering pressure</a:t>
            </a:r>
          </a:p>
        </p:txBody>
      </p:sp>
      <p:sp>
        <p:nvSpPr>
          <p:cNvPr id="60424" name="AutoShape 8"/>
          <p:cNvSpPr>
            <a:spLocks noChangeArrowheads="1"/>
          </p:cNvSpPr>
          <p:nvPr/>
        </p:nvSpPr>
        <p:spPr bwMode="auto">
          <a:xfrm>
            <a:off x="5715000" y="838200"/>
            <a:ext cx="3240088" cy="2447925"/>
          </a:xfrm>
          <a:prstGeom prst="wedgeEllipseCallout">
            <a:avLst>
              <a:gd name="adj1" fmla="val -98259"/>
              <a:gd name="adj2" fmla="val -38588"/>
            </a:avLst>
          </a:prstGeom>
          <a:gradFill rotWithShape="1">
            <a:gsLst>
              <a:gs pos="0">
                <a:srgbClr val="FFFF99"/>
              </a:gs>
              <a:gs pos="100000">
                <a:schemeClr val="bg1"/>
              </a:gs>
            </a:gsLst>
            <a:lin ang="5400000" scaled="1"/>
          </a:gra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en-US" sz="1800"/>
              <a:t>Frozen methane trapped in crystal structure, in 10 layers of Tertiary sands, under 600 m of permafrost</a:t>
            </a:r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auto">
          <a:xfrm>
            <a:off x="611188" y="1196975"/>
            <a:ext cx="3889375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800"/>
              <a:t>Site of extensive research and technical development on permafrost gas hydrates</a:t>
            </a:r>
          </a:p>
        </p:txBody>
      </p:sp>
      <p:sp>
        <p:nvSpPr>
          <p:cNvPr id="60426" name="Oval 10"/>
          <p:cNvSpPr>
            <a:spLocks noChangeArrowheads="1"/>
          </p:cNvSpPr>
          <p:nvPr/>
        </p:nvSpPr>
        <p:spPr bwMode="auto">
          <a:xfrm>
            <a:off x="7092950" y="4005263"/>
            <a:ext cx="215900" cy="287337"/>
          </a:xfrm>
          <a:prstGeom prst="ellipse">
            <a:avLst/>
          </a:prstGeom>
          <a:solidFill>
            <a:srgbClr val="CC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3" grpId="0" animBg="1"/>
      <p:bldP spid="60424" grpId="0" animBg="1"/>
      <p:bldP spid="6042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Text Box 4"/>
          <p:cNvSpPr txBox="1">
            <a:spLocks noChangeArrowheads="1"/>
          </p:cNvSpPr>
          <p:nvPr/>
        </p:nvSpPr>
        <p:spPr bwMode="auto">
          <a:xfrm>
            <a:off x="685800" y="685800"/>
            <a:ext cx="7315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/>
              <a:t>Sample test questions on periglacial</a:t>
            </a:r>
          </a:p>
        </p:txBody>
      </p:sp>
      <p:sp>
        <p:nvSpPr>
          <p:cNvPr id="64517" name="Text Box 5"/>
          <p:cNvSpPr txBox="1">
            <a:spLocks noChangeArrowheads="1"/>
          </p:cNvSpPr>
          <p:nvPr/>
        </p:nvSpPr>
        <p:spPr bwMode="auto">
          <a:xfrm>
            <a:off x="838200" y="1219200"/>
            <a:ext cx="7772400" cy="4370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600"/>
              <a:t>Why is Canada’s permafrost so susceptible to the effects of global warming and what are the likely effects? 6 mks</a:t>
            </a:r>
            <a:endParaRPr lang="en-US" altLang="en-US" sz="1600" i="1"/>
          </a:p>
          <a:p>
            <a:r>
              <a:rPr lang="en-US" altLang="en-US" sz="1600" i="1">
                <a:solidFill>
                  <a:srgbClr val="FF0000"/>
                </a:solidFill>
              </a:rPr>
              <a:t>Much of the permafrost is warmer than -2°C which is the southern limit for discontinuous permafrost … so already it is very close to edge of ability to maintain pfrost. </a:t>
            </a:r>
          </a:p>
          <a:p>
            <a:r>
              <a:rPr lang="en-US" altLang="en-US" sz="1600" i="1">
                <a:solidFill>
                  <a:srgbClr val="FF0000"/>
                </a:solidFill>
              </a:rPr>
              <a:t>Active layers will get thicker</a:t>
            </a:r>
          </a:p>
          <a:p>
            <a:r>
              <a:rPr lang="en-US" altLang="en-US" sz="1600" i="1">
                <a:solidFill>
                  <a:srgbClr val="FF0000"/>
                </a:solidFill>
              </a:rPr>
              <a:t>Thin pfrost may disappear in southern regions</a:t>
            </a:r>
          </a:p>
          <a:p>
            <a:r>
              <a:rPr lang="en-US" altLang="en-US" sz="1600" i="1">
                <a:solidFill>
                  <a:srgbClr val="FF0000"/>
                </a:solidFill>
              </a:rPr>
              <a:t>Thick pfrost may get thinner </a:t>
            </a:r>
          </a:p>
          <a:p>
            <a:r>
              <a:rPr lang="en-US" altLang="en-US" sz="1600" i="1">
                <a:solidFill>
                  <a:srgbClr val="FF0000"/>
                </a:solidFill>
              </a:rPr>
              <a:t>Ground settlement – more thaw lakes</a:t>
            </a:r>
          </a:p>
          <a:p>
            <a:r>
              <a:rPr lang="en-US" altLang="en-US" sz="1600" i="1">
                <a:solidFill>
                  <a:srgbClr val="FF0000"/>
                </a:solidFill>
              </a:rPr>
              <a:t>Ground instability – more mass movement</a:t>
            </a:r>
          </a:p>
          <a:p>
            <a:r>
              <a:rPr lang="en-US" altLang="en-US" sz="1600" i="1">
                <a:solidFill>
                  <a:srgbClr val="FF0000"/>
                </a:solidFill>
              </a:rPr>
              <a:t>Positive feedback temperature rise</a:t>
            </a:r>
          </a:p>
          <a:p>
            <a:r>
              <a:rPr lang="en-US" altLang="en-US" sz="1600" i="1">
                <a:solidFill>
                  <a:srgbClr val="FF0000"/>
                </a:solidFill>
              </a:rPr>
              <a:t>One effect is that plants will grow better! </a:t>
            </a:r>
          </a:p>
          <a:p>
            <a:r>
              <a:rPr lang="en-US" altLang="en-US" sz="1600" i="1">
                <a:solidFill>
                  <a:srgbClr val="FF0000"/>
                </a:solidFill>
              </a:rPr>
              <a:t>Possibly more fire because of the greater biomass available.</a:t>
            </a:r>
            <a:r>
              <a:rPr lang="en-US" altLang="en-US" sz="1600">
                <a:solidFill>
                  <a:srgbClr val="FF0000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609600" y="533400"/>
            <a:ext cx="7391400" cy="160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en-US" sz="1800"/>
              <a:t>What are the types of ground ice in permafrost regions? 3 mks</a:t>
            </a:r>
            <a:endParaRPr lang="en-US" altLang="en-US" sz="1800" i="1"/>
          </a:p>
          <a:p>
            <a:r>
              <a:rPr lang="en-US" altLang="en-US" sz="1800" i="1">
                <a:solidFill>
                  <a:srgbClr val="FF0000"/>
                </a:solidFill>
              </a:rPr>
              <a:t>Pore ice</a:t>
            </a:r>
          </a:p>
          <a:p>
            <a:r>
              <a:rPr lang="en-US" altLang="en-US" sz="1800" i="1">
                <a:solidFill>
                  <a:srgbClr val="FF0000"/>
                </a:solidFill>
              </a:rPr>
              <a:t>Wedge ice</a:t>
            </a:r>
          </a:p>
          <a:p>
            <a:r>
              <a:rPr lang="en-US" altLang="en-US" sz="1800" i="1">
                <a:solidFill>
                  <a:srgbClr val="FF0000"/>
                </a:solidFill>
              </a:rPr>
              <a:t>Segregated ice</a:t>
            </a:r>
            <a:r>
              <a:rPr lang="en-US" altLang="en-US" sz="1800"/>
              <a:t> </a:t>
            </a:r>
          </a:p>
        </p:txBody>
      </p:sp>
      <p:sp>
        <p:nvSpPr>
          <p:cNvPr id="65541" name="Text Box 5"/>
          <p:cNvSpPr txBox="1">
            <a:spLocks noChangeArrowheads="1"/>
          </p:cNvSpPr>
          <p:nvPr/>
        </p:nvSpPr>
        <p:spPr bwMode="auto">
          <a:xfrm>
            <a:off x="323850" y="2708275"/>
            <a:ext cx="7632700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sz="1600"/>
              <a:t>What techniques have been used to mitigate permafrost damage in human development projects in the Canadian arctic? 3 mks </a:t>
            </a:r>
          </a:p>
        </p:txBody>
      </p:sp>
      <p:sp>
        <p:nvSpPr>
          <p:cNvPr id="65542" name="Text Box 6"/>
          <p:cNvSpPr txBox="1">
            <a:spLocks noChangeArrowheads="1"/>
          </p:cNvSpPr>
          <p:nvPr/>
        </p:nvSpPr>
        <p:spPr bwMode="auto">
          <a:xfrm>
            <a:off x="457200" y="3581400"/>
            <a:ext cx="7416800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sz="1600">
                <a:solidFill>
                  <a:srgbClr val="FF0000"/>
                </a:solidFill>
                <a:latin typeface="Comic Sans MS" pitchFamily="66" charset="0"/>
              </a:rPr>
              <a:t>designing foundations eg on stilts, to preserve pfrost,  </a:t>
            </a:r>
          </a:p>
          <a:p>
            <a:pPr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sz="1600">
                <a:solidFill>
                  <a:srgbClr val="FF0000"/>
                </a:solidFill>
                <a:latin typeface="Comic Sans MS" pitchFamily="66" charset="0"/>
              </a:rPr>
              <a:t>above-ground utilidors to carry services </a:t>
            </a:r>
          </a:p>
          <a:p>
            <a:pPr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sz="1600">
                <a:solidFill>
                  <a:srgbClr val="FF0000"/>
                </a:solidFill>
                <a:latin typeface="Comic Sans MS" pitchFamily="66" charset="0"/>
              </a:rPr>
              <a:t>oil pipeline on stilts/racks to keep it above pfrost + heat conductors to dissipate heat of flowing oil to air, rather than to ground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1" grpId="0"/>
      <p:bldP spid="6554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621" name="Picture 37" descr="Permafrost map no labels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43200" y="1219200"/>
            <a:ext cx="5494338" cy="523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4800600" y="3352800"/>
            <a:ext cx="3048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sz="1600" b="1"/>
              <a:t>C</a:t>
            </a:r>
            <a:endParaRPr lang="en-US" altLang="en-US">
              <a:latin typeface="Comic Sans MS" pitchFamily="66" charset="0"/>
            </a:endParaRP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3733800" y="2133600"/>
            <a:ext cx="3048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sz="1600" b="1"/>
              <a:t>D</a:t>
            </a:r>
            <a:endParaRPr lang="en-US" altLang="en-US">
              <a:latin typeface="Comic Sans MS" pitchFamily="66" charset="0"/>
            </a:endParaRPr>
          </a:p>
        </p:txBody>
      </p:sp>
      <p:sp>
        <p:nvSpPr>
          <p:cNvPr id="67590" name="Line 6"/>
          <p:cNvSpPr>
            <a:spLocks noChangeShapeType="1"/>
          </p:cNvSpPr>
          <p:nvPr/>
        </p:nvSpPr>
        <p:spPr bwMode="auto">
          <a:xfrm flipH="1">
            <a:off x="3657600" y="2438400"/>
            <a:ext cx="152400" cy="3429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7591" name="Text Box 7"/>
          <p:cNvSpPr txBox="1">
            <a:spLocks noChangeArrowheads="1"/>
          </p:cNvSpPr>
          <p:nvPr/>
        </p:nvSpPr>
        <p:spPr bwMode="auto">
          <a:xfrm>
            <a:off x="3300413" y="4333875"/>
            <a:ext cx="3048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sz="1600" b="1"/>
              <a:t>A</a:t>
            </a:r>
            <a:endParaRPr lang="en-US" altLang="en-US">
              <a:latin typeface="Comic Sans MS" pitchFamily="66" charset="0"/>
            </a:endParaRP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3733800" y="3352800"/>
            <a:ext cx="3048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sz="1600" b="1"/>
              <a:t>B</a:t>
            </a:r>
            <a:endParaRPr lang="en-US" altLang="en-US">
              <a:latin typeface="Comic Sans MS" pitchFamily="66" charset="0"/>
            </a:endParaRPr>
          </a:p>
        </p:txBody>
      </p:sp>
      <p:sp>
        <p:nvSpPr>
          <p:cNvPr id="67593" name="Text Box 9"/>
          <p:cNvSpPr txBox="1">
            <a:spLocks noChangeArrowheads="1"/>
          </p:cNvSpPr>
          <p:nvPr/>
        </p:nvSpPr>
        <p:spPr bwMode="auto">
          <a:xfrm>
            <a:off x="4800600" y="4191000"/>
            <a:ext cx="3048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sz="1600" b="1"/>
              <a:t>E</a:t>
            </a:r>
            <a:endParaRPr lang="en-US" altLang="en-US">
              <a:latin typeface="Comic Sans MS" pitchFamily="66" charset="0"/>
            </a:endParaRPr>
          </a:p>
        </p:txBody>
      </p:sp>
      <p:sp>
        <p:nvSpPr>
          <p:cNvPr id="67594" name="Line 10"/>
          <p:cNvSpPr>
            <a:spLocks noChangeShapeType="1"/>
          </p:cNvSpPr>
          <p:nvPr/>
        </p:nvSpPr>
        <p:spPr bwMode="auto">
          <a:xfrm>
            <a:off x="3605213" y="4562475"/>
            <a:ext cx="15240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67595" name="Rectangle 11"/>
          <p:cNvSpPr>
            <a:spLocks noChangeArrowheads="1"/>
          </p:cNvSpPr>
          <p:nvPr/>
        </p:nvSpPr>
        <p:spPr bwMode="auto">
          <a:xfrm>
            <a:off x="0" y="21526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0"/>
              </a:spcBef>
            </a:pPr>
            <a:endParaRPr lang="en-US" altLang="en-US" sz="1800">
              <a:latin typeface="Arial" charset="0"/>
            </a:endParaRPr>
          </a:p>
        </p:txBody>
      </p:sp>
      <p:sp>
        <p:nvSpPr>
          <p:cNvPr id="67619" name="Text Box 35"/>
          <p:cNvSpPr txBox="1">
            <a:spLocks noChangeArrowheads="1"/>
          </p:cNvSpPr>
          <p:nvPr/>
        </p:nvSpPr>
        <p:spPr bwMode="auto">
          <a:xfrm>
            <a:off x="1143000" y="762000"/>
            <a:ext cx="705643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>
                <a:latin typeface="Comic Sans MS" pitchFamily="66" charset="0"/>
              </a:rPr>
              <a:t>Fill in this table listing the types of permafrost shown on the map of Canada.  5 mks </a:t>
            </a:r>
          </a:p>
        </p:txBody>
      </p:sp>
      <p:sp>
        <p:nvSpPr>
          <p:cNvPr id="67620" name="Text Box 36"/>
          <p:cNvSpPr txBox="1">
            <a:spLocks noChangeArrowheads="1"/>
          </p:cNvSpPr>
          <p:nvPr/>
        </p:nvSpPr>
        <p:spPr bwMode="auto">
          <a:xfrm>
            <a:off x="304800" y="2743200"/>
            <a:ext cx="2376488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i="1">
                <a:solidFill>
                  <a:srgbClr val="FF0000"/>
                </a:solidFill>
                <a:latin typeface="Comic Sans MS" pitchFamily="66" charset="0"/>
              </a:rPr>
              <a:t>A Alpine</a:t>
            </a:r>
          </a:p>
          <a:p>
            <a:pPr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i="1">
                <a:solidFill>
                  <a:srgbClr val="FF0000"/>
                </a:solidFill>
                <a:latin typeface="Comic Sans MS" pitchFamily="66" charset="0"/>
              </a:rPr>
              <a:t>B Discontinuous</a:t>
            </a:r>
          </a:p>
          <a:p>
            <a:pPr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i="1">
                <a:solidFill>
                  <a:srgbClr val="FF0000"/>
                </a:solidFill>
                <a:latin typeface="Comic Sans MS" pitchFamily="66" charset="0"/>
              </a:rPr>
              <a:t>C Continuous</a:t>
            </a:r>
          </a:p>
          <a:p>
            <a:pPr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i="1">
                <a:solidFill>
                  <a:srgbClr val="FF0000"/>
                </a:solidFill>
                <a:latin typeface="Comic Sans MS" pitchFamily="66" charset="0"/>
              </a:rPr>
              <a:t>D Sub-sea (relict)</a:t>
            </a:r>
          </a:p>
          <a:p>
            <a:pPr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i="1">
                <a:solidFill>
                  <a:srgbClr val="FF0000"/>
                </a:solidFill>
                <a:latin typeface="Comic Sans MS" pitchFamily="66" charset="0"/>
              </a:rPr>
              <a:t>E Sporadic</a:t>
            </a:r>
          </a:p>
          <a:p>
            <a:pPr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i="1">
                <a:solidFill>
                  <a:srgbClr val="FF0000"/>
                </a:solidFill>
                <a:latin typeface="Comic Sans MS" pitchFamily="66" charset="0"/>
              </a:rPr>
              <a:t>F Isolated</a:t>
            </a:r>
          </a:p>
        </p:txBody>
      </p:sp>
      <p:sp>
        <p:nvSpPr>
          <p:cNvPr id="67622" name="Text Box 38"/>
          <p:cNvSpPr txBox="1">
            <a:spLocks noChangeArrowheads="1"/>
          </p:cNvSpPr>
          <p:nvPr/>
        </p:nvSpPr>
        <p:spPr bwMode="auto">
          <a:xfrm>
            <a:off x="6324600" y="4419600"/>
            <a:ext cx="304800" cy="3429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1pPr>
            <a:lvl2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2pPr>
            <a:lvl3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3pPr>
            <a:lvl4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4pPr>
            <a:lvl5pPr>
              <a:spcBef>
                <a:spcPct val="0"/>
              </a:spcBef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lang="en-US" altLang="en-US" sz="1600" b="1"/>
              <a:t>F</a:t>
            </a:r>
            <a:endParaRPr lang="en-US" altLang="en-US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620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877</TotalTime>
  <Words>1856</Words>
  <Application>Microsoft Office PowerPoint</Application>
  <PresentationFormat>On-screen Show (4:3)</PresentationFormat>
  <Paragraphs>291</Paragraphs>
  <Slides>39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Presence of permafrost and ground ice presents challenges to northern development</vt:lpstr>
      <vt:lpstr>Climate Change: predicted temperature at ~ 2050</vt:lpstr>
      <vt:lpstr>PowerPoint Presentation</vt:lpstr>
      <vt:lpstr>Canadian Permafrost Monitoring Network (1995)</vt:lpstr>
      <vt:lpstr>Trends in Permafrost Temperature</vt:lpstr>
      <vt:lpstr>Net temperature change over 18 years at 10 m depth  Mackenzie Valley South of Norman Wells</vt:lpstr>
      <vt:lpstr>Baker Lake Thaw Depth</vt:lpstr>
      <vt:lpstr>PowerPoint Presentation</vt:lpstr>
      <vt:lpstr>PowerPoint Presentation</vt:lpstr>
      <vt:lpstr>PowerPoint Presentation</vt:lpstr>
      <vt:lpstr>Effects of slope instability?</vt:lpstr>
      <vt:lpstr>PowerPoint Presentation</vt:lpstr>
      <vt:lpstr>Implications: Now, Short and Long Term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Carleton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Joyce Lundberg</dc:creator>
  <cp:lastModifiedBy>t</cp:lastModifiedBy>
  <cp:revision>30</cp:revision>
  <dcterms:created xsi:type="dcterms:W3CDTF">2008-09-01T17:00:52Z</dcterms:created>
  <dcterms:modified xsi:type="dcterms:W3CDTF">2013-11-11T06:27:19Z</dcterms:modified>
</cp:coreProperties>
</file>