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30"/>
  </p:notesMasterIdLst>
  <p:handoutMasterIdLst>
    <p:handoutMasterId r:id="rId31"/>
  </p:handoutMasterIdLst>
  <p:sldIdLst>
    <p:sldId id="256" r:id="rId2"/>
    <p:sldId id="262" r:id="rId3"/>
    <p:sldId id="314" r:id="rId4"/>
    <p:sldId id="283" r:id="rId5"/>
    <p:sldId id="282" r:id="rId6"/>
    <p:sldId id="315" r:id="rId7"/>
    <p:sldId id="296" r:id="rId8"/>
    <p:sldId id="297" r:id="rId9"/>
    <p:sldId id="298" r:id="rId10"/>
    <p:sldId id="299" r:id="rId11"/>
    <p:sldId id="309" r:id="rId12"/>
    <p:sldId id="277" r:id="rId13"/>
    <p:sldId id="316" r:id="rId14"/>
    <p:sldId id="317" r:id="rId15"/>
    <p:sldId id="271" r:id="rId16"/>
    <p:sldId id="272" r:id="rId17"/>
    <p:sldId id="273" r:id="rId18"/>
    <p:sldId id="274" r:id="rId19"/>
    <p:sldId id="275" r:id="rId20"/>
    <p:sldId id="276" r:id="rId21"/>
    <p:sldId id="279" r:id="rId22"/>
    <p:sldId id="278" r:id="rId23"/>
    <p:sldId id="280" r:id="rId24"/>
    <p:sldId id="318" r:id="rId25"/>
    <p:sldId id="320" r:id="rId26"/>
    <p:sldId id="321" r:id="rId27"/>
    <p:sldId id="322" r:id="rId28"/>
    <p:sldId id="313" r:id="rId29"/>
  </p:sldIdLst>
  <p:sldSz cx="9144000" cy="6858000" type="screen4x3"/>
  <p:notesSz cx="6858000" cy="9199563"/>
  <p:defaultTextStyle>
    <a:defPPr>
      <a:defRPr lang="en-CA"/>
    </a:defPPr>
    <a:lvl1pPr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660" autoAdjust="0"/>
  </p:normalViewPr>
  <p:slideViewPr>
    <p:cSldViewPr>
      <p:cViewPr varScale="1">
        <p:scale>
          <a:sx n="117" d="100"/>
          <a:sy n="117" d="100"/>
        </p:scale>
        <p:origin x="-14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9.xml"/><Relationship Id="rId2" Type="http://schemas.openxmlformats.org/officeDocument/2006/relationships/slide" Target="slides/slide8.xml"/><Relationship Id="rId1" Type="http://schemas.openxmlformats.org/officeDocument/2006/relationships/slide" Target="slides/slide1.xml"/><Relationship Id="rId6" Type="http://schemas.openxmlformats.org/officeDocument/2006/relationships/slide" Target="slides/slide18.xml"/><Relationship Id="rId5" Type="http://schemas.openxmlformats.org/officeDocument/2006/relationships/slide" Target="slides/slide11.xml"/><Relationship Id="rId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t" anchorCtr="0" compatLnSpc="1">
            <a:prstTxWarp prst="textNoShape">
              <a:avLst/>
            </a:prstTxWarp>
          </a:bodyPr>
          <a:lstStyle>
            <a:lvl1pPr algn="l" defTabSz="923925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39188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b" anchorCtr="0" compatLnSpc="1">
            <a:prstTxWarp prst="textNoShape">
              <a:avLst/>
            </a:prstTxWarp>
          </a:bodyPr>
          <a:lstStyle>
            <a:lvl1pPr algn="l" defTabSz="923925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739188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fld id="{27DA5EA1-3498-498E-992B-E5CB0D4D205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9977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t" anchorCtr="0" compatLnSpc="1">
            <a:prstTxWarp prst="textNoShape">
              <a:avLst/>
            </a:prstTxWarp>
          </a:bodyPr>
          <a:lstStyle>
            <a:lvl1pPr algn="l" defTabSz="923925" eaLnBrk="1" hangingPunct="1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t" anchorCtr="0" compatLnSpc="1">
            <a:prstTxWarp prst="textNoShape">
              <a:avLst/>
            </a:prstTxWarp>
          </a:bodyPr>
          <a:lstStyle>
            <a:lvl1pPr algn="r" defTabSz="923925" eaLnBrk="1" hangingPunct="1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072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28713" y="688975"/>
            <a:ext cx="4602162" cy="3451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70388"/>
            <a:ext cx="5029200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39188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b" anchorCtr="0" compatLnSpc="1">
            <a:prstTxWarp prst="textNoShape">
              <a:avLst/>
            </a:prstTxWarp>
          </a:bodyPr>
          <a:lstStyle>
            <a:lvl1pPr algn="l" defTabSz="923925" eaLnBrk="1" hangingPunct="1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739188"/>
            <a:ext cx="2971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40" tIns="46170" rIns="92340" bIns="46170" numCol="1" anchor="b" anchorCtr="0" compatLnSpc="1">
            <a:prstTxWarp prst="textNoShape">
              <a:avLst/>
            </a:prstTxWarp>
          </a:bodyPr>
          <a:lstStyle>
            <a:lvl1pPr algn="r" defTabSz="923925" eaLnBrk="1" hangingPunct="1">
              <a:defRPr sz="1200"/>
            </a:lvl1pPr>
          </a:lstStyle>
          <a:p>
            <a:pPr>
              <a:defRPr/>
            </a:pPr>
            <a:fld id="{4C78FCAC-5D39-4C21-A023-8752D4DB0BD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6204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C5735-A240-44F2-A5E9-BF0DA439F2FD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08651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1369B-2792-4EDC-8813-4C4583EB4B97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14318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C791B-A747-497C-8910-DDF7B41BB7EB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1818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3716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5BE2E-3066-48B0-8D32-B4F9F0026D2A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1722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60993-9A83-442B-980A-D072F50092A1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4077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FCCE1-FA16-44BB-947A-4948741C5442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397226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9CEB1-DF5A-4BDF-AD32-C3BBD911B0A6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813538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0CE26-A4DD-458B-A89C-5FBA5159C920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8112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43B96-1F56-41AF-B00D-A9968206649F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81412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9633A-6E2C-480C-B882-5637B9CAB8CA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6646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533400"/>
            <a:ext cx="20193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9055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4A7E7-9CFA-4FC3-8792-E3BF44C8BD84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059795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1371600"/>
            <a:ext cx="39624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371600"/>
            <a:ext cx="3962400" cy="47244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3ADE7-7D1F-43E5-9A5F-CFFB58A07A58}" type="slidenum">
              <a:rPr lang="en-IE"/>
              <a:pPr>
                <a:defRPr/>
              </a:pPr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70044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8077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IE" altLang="en-US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371600"/>
            <a:ext cx="8077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IE" altLang="en-US" smtClean="0"/>
              <a:t>Klicken Sie, um die Formate des Vorlagentextes zu bearbeiten</a:t>
            </a:r>
          </a:p>
          <a:p>
            <a:pPr lvl="1"/>
            <a:r>
              <a:rPr lang="en-IE" altLang="en-US" smtClean="0"/>
              <a:t>Zweite Ebene</a:t>
            </a:r>
          </a:p>
          <a:p>
            <a:pPr lvl="2"/>
            <a:r>
              <a:rPr lang="en-IE" altLang="en-US" smtClean="0"/>
              <a:t>Dritte Ebene</a:t>
            </a:r>
          </a:p>
          <a:p>
            <a:pPr lvl="3"/>
            <a:r>
              <a:rPr lang="en-IE" altLang="en-US" smtClean="0"/>
              <a:t>Vierte Ebene</a:t>
            </a:r>
          </a:p>
          <a:p>
            <a:pPr lvl="4"/>
            <a:r>
              <a:rPr lang="en-IE" altLang="en-US" smtClean="0"/>
              <a:t>Fünfte Ebene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IE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57400" y="6248400"/>
            <a:ext cx="502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r>
              <a:rPr lang="en-CA"/>
              <a:t>© M.J.D. Hayes and A.V. Artemev                                                                                          Carleton University, Mechanical and Aerospace Engineering</a:t>
            </a:r>
            <a:endParaRPr lang="en-IE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661AD85-CF0E-4B6F-97BB-78EC0EE249DD}" type="slidenum">
              <a:rPr lang="en-IE"/>
              <a:pPr>
                <a:defRPr/>
              </a:pPr>
              <a:t>‹#›</a:t>
            </a:fld>
            <a:endParaRPr lang="en-IE"/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533400" y="1295400"/>
            <a:ext cx="8077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pic>
        <p:nvPicPr>
          <p:cNvPr id="1032" name="Picture 8" descr="CarletonLogo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381000"/>
            <a:ext cx="5810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ma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457200"/>
            <a:ext cx="582612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Carleton U Logo Text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0"/>
            <a:ext cx="750888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2" descr="mae Text JH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914400"/>
            <a:ext cx="658813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077200" cy="5181600"/>
          </a:xfrm>
        </p:spPr>
        <p:txBody>
          <a:bodyPr/>
          <a:lstStyle/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200" smtClean="0">
                <a:solidFill>
                  <a:schemeClr val="tx2"/>
                </a:solidFill>
              </a:rPr>
              <a:t>MAAE 2001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200" smtClean="0">
                <a:solidFill>
                  <a:schemeClr val="tx2"/>
                </a:solidFill>
              </a:rPr>
              <a:t>Engineering Graphical Design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CA" altLang="en-US" sz="3200" smtClean="0"/>
              <a:t>Sections A and B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CA" altLang="en-US" sz="1400" b="1" smtClean="0"/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CA" altLang="en-US" sz="3600" b="1" smtClean="0"/>
              <a:t>Lecture 4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CA" altLang="en-US" sz="1400" b="1" smtClean="0"/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CA" altLang="en-US" sz="3200" b="1" smtClean="0"/>
              <a:t>Freehand Sketching; Orthographic Projection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CA" altLang="en-US" sz="3200" b="1" smtClean="0"/>
              <a:t>(Chapters 6, 7)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CA" altLang="en-US" smtClean="0">
              <a:solidFill>
                <a:schemeClr val="tx2"/>
              </a:solidFill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altLang="en-US" smtClean="0"/>
              <a:t>Professors M.J.D. Hayes and A.V. Artemev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altLang="en-US" sz="2000" smtClean="0"/>
              <a:t>Department of Mechanical and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altLang="en-US" sz="2000" smtClean="0"/>
              <a:t>Aerospace Engineering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 dirty="0"/>
              <a:t>© M.J.D. Hayes and A.V. </a:t>
            </a:r>
            <a:r>
              <a:rPr lang="en-CA" altLang="en-US" sz="1400" dirty="0" err="1"/>
              <a:t>Artemev</a:t>
            </a:r>
            <a:r>
              <a:rPr lang="en-CA" altLang="en-US" sz="1400" dirty="0"/>
              <a:t>                                                                                          Carleton University, Mechanical and Aerospace Engineering</a:t>
            </a:r>
            <a:endParaRPr lang="en-IE" altLang="en-US" sz="1400" dirty="0"/>
          </a:p>
        </p:txBody>
      </p:sp>
      <p:sp>
        <p:nvSpPr>
          <p:cNvPr id="3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774D8B0-CEBB-476D-B967-54931F19A33B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</a:t>
            </a:fld>
            <a:endParaRPr lang="en-IE" altLang="en-US" sz="1400" smtClean="0"/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Freehand Sketching</a:t>
            </a:r>
            <a:endParaRPr lang="en-CA" altLang="en-US" smtClean="0"/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7924800" cy="2514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000" smtClean="0"/>
              <a:t>Sketching is a fast, efficient way to draw without the use of drafting instruments, or computer.</a:t>
            </a:r>
          </a:p>
          <a:p>
            <a:pPr>
              <a:lnSpc>
                <a:spcPct val="90000"/>
              </a:lnSpc>
            </a:pPr>
            <a:r>
              <a:rPr lang="en-US" altLang="en-US" sz="2000" smtClean="0"/>
              <a:t>It is as important to design thinking and problem solving as it is to communication.</a:t>
            </a:r>
          </a:p>
          <a:p>
            <a:pPr>
              <a:lnSpc>
                <a:spcPct val="90000"/>
              </a:lnSpc>
            </a:pPr>
            <a:r>
              <a:rPr lang="en-US" altLang="en-US" sz="2000" smtClean="0"/>
              <a:t>Many freehand sketches are made while developing ideas and solutions.</a:t>
            </a:r>
          </a:p>
          <a:p>
            <a:pPr>
              <a:lnSpc>
                <a:spcPct val="90000"/>
              </a:lnSpc>
            </a:pPr>
            <a:r>
              <a:rPr lang="en-US" altLang="en-US" sz="2000" smtClean="0"/>
              <a:t>Many new products began as sketches made on the back of an envelope, or a napkin at lunch.</a:t>
            </a:r>
          </a:p>
          <a:p>
            <a:pPr>
              <a:lnSpc>
                <a:spcPct val="90000"/>
              </a:lnSpc>
            </a:pPr>
            <a:r>
              <a:rPr lang="en-CA" altLang="en-US" sz="2000" smtClean="0"/>
              <a:t>Read Chapter 6 for useful techniques.</a:t>
            </a:r>
          </a:p>
        </p:txBody>
      </p:sp>
      <p:pic>
        <p:nvPicPr>
          <p:cNvPr id="3078" name="Picture 4" descr="Fig13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089400"/>
            <a:ext cx="39624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4FAB2DBD-5C79-4868-8227-C2099479FF58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3</a:t>
            </a:fld>
            <a:endParaRPr lang="en-IE" altLang="en-US" sz="1400" smtClean="0"/>
          </a:p>
        </p:txBody>
      </p:sp>
      <p:sp>
        <p:nvSpPr>
          <p:cNvPr id="410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Types of Sketches</a:t>
            </a:r>
            <a:endParaRPr lang="en-US" altLang="en-US" smtClean="0"/>
          </a:p>
        </p:txBody>
      </p:sp>
      <p:grpSp>
        <p:nvGrpSpPr>
          <p:cNvPr id="4101" name="Group 9"/>
          <p:cNvGrpSpPr>
            <a:grpSpLocks/>
          </p:cNvGrpSpPr>
          <p:nvPr/>
        </p:nvGrpSpPr>
        <p:grpSpPr bwMode="auto">
          <a:xfrm>
            <a:off x="2882900" y="1304925"/>
            <a:ext cx="4076700" cy="5003800"/>
            <a:chOff x="1816" y="822"/>
            <a:chExt cx="2568" cy="3152"/>
          </a:xfrm>
        </p:grpSpPr>
        <p:pic>
          <p:nvPicPr>
            <p:cNvPr id="4102" name="Picture 4" descr="sketche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6" y="822"/>
              <a:ext cx="2195" cy="3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3" name="Text Box 7"/>
            <p:cNvSpPr txBox="1">
              <a:spLocks noChangeArrowheads="1"/>
            </p:cNvSpPr>
            <p:nvPr/>
          </p:nvSpPr>
          <p:spPr bwMode="auto">
            <a:xfrm>
              <a:off x="2555" y="3831"/>
              <a:ext cx="182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algn="l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CA" altLang="en-US" sz="800"/>
                <a:t>Bertoline, Introduction to Graphics Communications for Engineers</a:t>
              </a:r>
              <a:endParaRPr lang="en-US" altLang="en-US" sz="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512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9416EB9B-32A9-49EC-8337-53C2C8CB392B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4</a:t>
            </a:fld>
            <a:endParaRPr lang="en-IE" altLang="en-US" sz="1400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Axonometric Sketching</a:t>
            </a:r>
            <a:endParaRPr lang="en-CA" altLang="en-US" smtClean="0"/>
          </a:p>
        </p:txBody>
      </p:sp>
      <p:sp>
        <p:nvSpPr>
          <p:cNvPr id="4536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447800"/>
            <a:ext cx="3886200" cy="4648200"/>
          </a:xfrm>
        </p:spPr>
        <p:txBody>
          <a:bodyPr/>
          <a:lstStyle/>
          <a:p>
            <a:r>
              <a:rPr lang="en-US" altLang="en-US" smtClean="0"/>
              <a:t>Axonometric projection uses parallel projectors (orthogonal projection), but it shows more than one face of the object. </a:t>
            </a:r>
          </a:p>
          <a:p>
            <a:r>
              <a:rPr lang="en-US" altLang="en-US" smtClean="0"/>
              <a:t>The scale in the directions of the 3 principle axes are all different. </a:t>
            </a:r>
            <a:endParaRPr lang="en-CA" altLang="en-US" smtClean="0"/>
          </a:p>
        </p:txBody>
      </p:sp>
      <p:pic>
        <p:nvPicPr>
          <p:cNvPr id="453636" name="Picture 4" descr="BracketAxon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1600200"/>
            <a:ext cx="3810000" cy="4475163"/>
          </a:xfr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3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5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614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CB9AB517-408E-4F38-9594-3CD443ECBED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5</a:t>
            </a:fld>
            <a:endParaRPr lang="en-IE" altLang="en-US" sz="1400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Isometric Sketching</a:t>
            </a:r>
            <a:endParaRPr lang="en-CA" altLang="en-US" smtClean="0"/>
          </a:p>
        </p:txBody>
      </p:sp>
      <p:sp>
        <p:nvSpPr>
          <p:cNvPr id="452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1910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mtClean="0"/>
              <a:t>The x-, y- and z-axes have the same metric: a unit (say, a centimetre) along the x-axis is equally long along the y- and z-axes. </a:t>
            </a:r>
          </a:p>
          <a:p>
            <a:pPr>
              <a:lnSpc>
                <a:spcPct val="90000"/>
              </a:lnSpc>
            </a:pPr>
            <a:r>
              <a:rPr lang="en-US" altLang="en-US" smtClean="0"/>
              <a:t>In a rendered wire frame cube, all edges in the 2D picture are equally long. </a:t>
            </a:r>
          </a:p>
          <a:p>
            <a:pPr>
              <a:lnSpc>
                <a:spcPct val="90000"/>
              </a:lnSpc>
            </a:pPr>
            <a:r>
              <a:rPr lang="en-US" altLang="en-US" smtClean="0"/>
              <a:t>The projected cube is also symmetric. All sides are rhombuses (a rhombus is a parallelogram with sides that  are equal in length). </a:t>
            </a:r>
            <a:endParaRPr lang="en-CA" altLang="en-US" smtClean="0"/>
          </a:p>
        </p:txBody>
      </p:sp>
      <p:pic>
        <p:nvPicPr>
          <p:cNvPr id="452612" name="Picture 4" descr="IsoSketch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981200"/>
            <a:ext cx="4114800" cy="3516313"/>
          </a:xfr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2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2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261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0F670AFA-8E3A-4D03-8EDF-672500B2D05B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6</a:t>
            </a:fld>
            <a:endParaRPr lang="en-IE" altLang="en-US" sz="1400" smtClean="0"/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Isometric Sketching</a:t>
            </a:r>
          </a:p>
        </p:txBody>
      </p:sp>
      <p:grpSp>
        <p:nvGrpSpPr>
          <p:cNvPr id="7173" name="Group 7"/>
          <p:cNvGrpSpPr>
            <a:grpSpLocks/>
          </p:cNvGrpSpPr>
          <p:nvPr/>
        </p:nvGrpSpPr>
        <p:grpSpPr bwMode="auto">
          <a:xfrm>
            <a:off x="2112963" y="1293813"/>
            <a:ext cx="4810125" cy="5014912"/>
            <a:chOff x="1331" y="815"/>
            <a:chExt cx="3030" cy="3159"/>
          </a:xfrm>
        </p:grpSpPr>
        <p:pic>
          <p:nvPicPr>
            <p:cNvPr id="7174" name="Picture 4" descr="sketchis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9" y="815"/>
              <a:ext cx="2972" cy="3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5" name="Text Box 6"/>
            <p:cNvSpPr txBox="1">
              <a:spLocks noChangeArrowheads="1"/>
            </p:cNvSpPr>
            <p:nvPr/>
          </p:nvSpPr>
          <p:spPr bwMode="auto">
            <a:xfrm>
              <a:off x="1331" y="3783"/>
              <a:ext cx="182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algn="l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CA" altLang="en-US" sz="800"/>
                <a:t>Bertoline, Introduction to Graphics Communications for Engineers</a:t>
              </a:r>
              <a:endParaRPr lang="en-US" altLang="en-US" sz="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03748727-322C-4A1B-98AC-7E79CE1B04E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7</a:t>
            </a:fld>
            <a:endParaRPr lang="en-IE" altLang="en-US" sz="1400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000" smtClean="0"/>
              <a:t>First-Angle Orthographic Projection</a:t>
            </a:r>
            <a:endParaRPr lang="en-CA" altLang="en-US" sz="200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2057400"/>
            <a:ext cx="3886200" cy="46482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1800" b="1" smtClean="0"/>
              <a:t>First-Angle Projection</a:t>
            </a:r>
          </a:p>
          <a:p>
            <a:r>
              <a:rPr lang="en-CA" altLang="en-US" sz="1800" smtClean="0"/>
              <a:t>The object is placed in the first quadrant and viewed from the first.</a:t>
            </a:r>
          </a:p>
          <a:p>
            <a:r>
              <a:rPr lang="en-CA" altLang="en-US" sz="1800" smtClean="0"/>
              <a:t>The object is between the observer and projection planes.</a:t>
            </a:r>
          </a:p>
          <a:p>
            <a:r>
              <a:rPr lang="en-CA" altLang="en-US" sz="1800" smtClean="0"/>
              <a:t>Used in most of the world.</a:t>
            </a:r>
          </a:p>
          <a:p>
            <a:r>
              <a:rPr lang="en-CA" altLang="en-US" sz="1800" smtClean="0"/>
              <a:t>The top view is placed below the front view. The right-side view is to the left of the front view.</a:t>
            </a:r>
          </a:p>
        </p:txBody>
      </p:sp>
      <p:pic>
        <p:nvPicPr>
          <p:cNvPr id="8197" name="Picture 4" descr="1stAngle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2209800"/>
            <a:ext cx="4114800" cy="2951163"/>
          </a:xfr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8198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921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E5F43C99-9864-49D7-9852-269A3E89AB27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8</a:t>
            </a:fld>
            <a:endParaRPr lang="en-IE" altLang="en-US" sz="1400" smtClean="0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Projection</a:t>
            </a:r>
            <a:endParaRPr lang="en-CA" altLang="en-US" smtClean="0"/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600200"/>
            <a:ext cx="8305800" cy="83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altLang="en-US" sz="2800" b="1" smtClean="0">
                <a:solidFill>
                  <a:srgbClr val="FF3300"/>
                </a:solidFill>
              </a:rPr>
              <a:t>We use third-angle projection</a:t>
            </a:r>
            <a:r>
              <a:rPr lang="en-CA" altLang="en-US" sz="2800" smtClean="0">
                <a:solidFill>
                  <a:srgbClr val="FF3300"/>
                </a:solidFill>
              </a:rPr>
              <a:t>.</a:t>
            </a:r>
          </a:p>
        </p:txBody>
      </p:sp>
      <p:pic>
        <p:nvPicPr>
          <p:cNvPr id="9222" name="Picture 4" descr="3rdAngle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2301875"/>
            <a:ext cx="4953000" cy="3717925"/>
          </a:xfrm>
          <a:noFill/>
          <a:ln w="76200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024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B1FFC8AD-FE03-4690-A709-84E1B0239321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9</a:t>
            </a:fld>
            <a:endParaRPr lang="en-IE" altLang="en-US" sz="1400" smtClean="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Projection</a:t>
            </a:r>
            <a:endParaRPr lang="en-CA" altLang="en-US" smtClean="0"/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371600"/>
            <a:ext cx="8305800" cy="121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altLang="en-US" smtClean="0"/>
              <a:t>Six principal views can be drawn in orthographic projection.</a:t>
            </a:r>
          </a:p>
          <a:p>
            <a:pPr>
              <a:lnSpc>
                <a:spcPct val="90000"/>
              </a:lnSpc>
            </a:pPr>
            <a:r>
              <a:rPr lang="en-CA" altLang="en-US" smtClean="0"/>
              <a:t>Imagine a glass box with the views projected onto its six planes.</a:t>
            </a:r>
            <a:r>
              <a:rPr lang="en-CA" altLang="en-US" sz="1800" smtClean="0"/>
              <a:t> </a:t>
            </a:r>
          </a:p>
        </p:txBody>
      </p:sp>
      <p:pic>
        <p:nvPicPr>
          <p:cNvPr id="10246" name="Picture 7" descr="Fig14-07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0" y="2362200"/>
            <a:ext cx="4419600" cy="38877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126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174D736E-148F-4545-8F05-2668808EF13E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10</a:t>
            </a:fld>
            <a:endParaRPr lang="en-IE" altLang="en-US" sz="1400" smtClean="0"/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Projection</a:t>
            </a:r>
            <a:endParaRPr lang="en-CA" altLang="en-US" smtClean="0"/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371600"/>
            <a:ext cx="8001000" cy="1066800"/>
          </a:xfrm>
        </p:spPr>
        <p:txBody>
          <a:bodyPr/>
          <a:lstStyle/>
          <a:p>
            <a:r>
              <a:rPr lang="en-US" altLang="en-US" smtClean="0"/>
              <a:t>Opening the box into a single plane (the front plane) gives the six views.</a:t>
            </a:r>
            <a:endParaRPr lang="en-CA" altLang="en-US" smtClean="0"/>
          </a:p>
        </p:txBody>
      </p:sp>
      <p:pic>
        <p:nvPicPr>
          <p:cNvPr id="11270" name="Picture 7" descr="Fig14-08"/>
          <p:cNvPicPr>
            <a:picLocks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5400" y="2125663"/>
            <a:ext cx="6781800" cy="41227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22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EDE054DA-8DEE-4313-9790-0DAE1E47C74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11</a:t>
            </a:fld>
            <a:endParaRPr lang="en-IE" altLang="en-US" sz="1400" smtClean="0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Projection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077200" cy="1066800"/>
          </a:xfrm>
        </p:spPr>
        <p:txBody>
          <a:bodyPr/>
          <a:lstStyle/>
          <a:p>
            <a:r>
              <a:rPr lang="en-US" altLang="en-US" smtClean="0"/>
              <a:t>The principal plane folding lines are generally not shown in a multi-view technical drawing, unlike a DG drawing. </a:t>
            </a:r>
          </a:p>
        </p:txBody>
      </p:sp>
      <p:pic>
        <p:nvPicPr>
          <p:cNvPr id="12294" name="Picture 5" descr="Sketch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988" y="2438400"/>
            <a:ext cx="5486400" cy="376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6"/>
          <p:cNvSpPr txBox="1">
            <a:spLocks noChangeArrowheads="1"/>
          </p:cNvSpPr>
          <p:nvPr/>
        </p:nvSpPr>
        <p:spPr bwMode="auto">
          <a:xfrm>
            <a:off x="1446213" y="2146300"/>
            <a:ext cx="26828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/>
              <a:t>Note: this drawing is in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000"/>
              <a:t>first-angle projection.</a:t>
            </a:r>
          </a:p>
        </p:txBody>
      </p:sp>
      <p:sp>
        <p:nvSpPr>
          <p:cNvPr id="12296" name="Text Box 7"/>
          <p:cNvSpPr txBox="1">
            <a:spLocks noChangeArrowheads="1"/>
          </p:cNvSpPr>
          <p:nvPr/>
        </p:nvSpPr>
        <p:spPr bwMode="auto">
          <a:xfrm>
            <a:off x="4725988" y="2362200"/>
            <a:ext cx="1181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/>
              <a:t>Front view</a:t>
            </a: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6611938" y="2362200"/>
            <a:ext cx="1066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/>
              <a:t>Left view</a:t>
            </a: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4662488" y="5638800"/>
            <a:ext cx="1054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/>
              <a:t>Top view</a:t>
            </a:r>
          </a:p>
        </p:txBody>
      </p:sp>
      <p:pic>
        <p:nvPicPr>
          <p:cNvPr id="12299" name="Picture 4" descr="Sketc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816225"/>
            <a:ext cx="2422525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5" descr="KanalRa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4929188"/>
            <a:ext cx="130492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8F855B30-0AA8-485F-A993-F19970D057A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12</a:t>
            </a:fld>
            <a:endParaRPr lang="en-IE" altLang="en-US" sz="1400" smtClean="0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Sketching</a:t>
            </a:r>
            <a:endParaRPr lang="en-CA" altLang="en-US" smtClean="0"/>
          </a:p>
        </p:txBody>
      </p:sp>
      <p:pic>
        <p:nvPicPr>
          <p:cNvPr id="13317" name="Picture 4" descr="BracketOrt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1981200"/>
            <a:ext cx="3413125" cy="3505200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5" descr="SketchBracket2"/>
          <p:cNvPicPr>
            <a:picLocks noChangeAspect="1" noChangeArrowheads="1"/>
          </p:cNvPicPr>
          <p:nvPr>
            <p:ph type="clipArt"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0" y="2286000"/>
            <a:ext cx="4267200" cy="29654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43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D9014CC1-76D1-4763-A747-8C8D380A121A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13</a:t>
            </a:fld>
            <a:endParaRPr lang="en-IE" altLang="en-US" sz="1400" smtClean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Sketching</a:t>
            </a:r>
          </a:p>
        </p:txBody>
      </p:sp>
      <p:grpSp>
        <p:nvGrpSpPr>
          <p:cNvPr id="14341" name="Group 7"/>
          <p:cNvGrpSpPr>
            <a:grpSpLocks/>
          </p:cNvGrpSpPr>
          <p:nvPr/>
        </p:nvGrpSpPr>
        <p:grpSpPr bwMode="auto">
          <a:xfrm>
            <a:off x="719138" y="1371600"/>
            <a:ext cx="7705725" cy="4724400"/>
            <a:chOff x="453" y="864"/>
            <a:chExt cx="4854" cy="2976"/>
          </a:xfrm>
        </p:grpSpPr>
        <p:pic>
          <p:nvPicPr>
            <p:cNvPr id="14342" name="Picture 4" descr="orthosketch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" y="864"/>
              <a:ext cx="4854" cy="2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3" name="Text Box 6"/>
            <p:cNvSpPr txBox="1">
              <a:spLocks noChangeArrowheads="1"/>
            </p:cNvSpPr>
            <p:nvPr/>
          </p:nvSpPr>
          <p:spPr bwMode="auto">
            <a:xfrm>
              <a:off x="3236" y="3657"/>
              <a:ext cx="182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algn="l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CA" altLang="en-US" sz="800"/>
                <a:t>Bertoline, Introduction to Graphics Communications for Engineers</a:t>
              </a:r>
              <a:endParaRPr lang="en-US" altLang="en-US" sz="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536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6BA39C18-C005-443A-96E1-171E0A523E61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14</a:t>
            </a:fld>
            <a:endParaRPr lang="en-IE" altLang="en-US" sz="1400" smtClean="0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Orthographic Sketching</a:t>
            </a:r>
          </a:p>
        </p:txBody>
      </p:sp>
      <p:grpSp>
        <p:nvGrpSpPr>
          <p:cNvPr id="15365" name="Group 10"/>
          <p:cNvGrpSpPr>
            <a:grpSpLocks/>
          </p:cNvGrpSpPr>
          <p:nvPr/>
        </p:nvGrpSpPr>
        <p:grpSpPr bwMode="auto">
          <a:xfrm>
            <a:off x="533400" y="1884363"/>
            <a:ext cx="3962400" cy="3919537"/>
            <a:chOff x="336" y="1187"/>
            <a:chExt cx="2496" cy="2469"/>
          </a:xfrm>
        </p:grpSpPr>
        <p:pic>
          <p:nvPicPr>
            <p:cNvPr id="15369" name="Picture 4" descr="orthosketch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" y="1187"/>
              <a:ext cx="2496" cy="2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0" name="Text Box 8"/>
            <p:cNvSpPr txBox="1">
              <a:spLocks noChangeArrowheads="1"/>
            </p:cNvSpPr>
            <p:nvPr/>
          </p:nvSpPr>
          <p:spPr bwMode="auto">
            <a:xfrm>
              <a:off x="832" y="3521"/>
              <a:ext cx="182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algn="l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CA" altLang="en-US" sz="800"/>
                <a:t>Bertoline, Introduction to Graphics Communications for Engineers</a:t>
              </a:r>
              <a:endParaRPr lang="en-US" altLang="en-US" sz="800"/>
            </a:p>
          </p:txBody>
        </p:sp>
      </p:grpSp>
      <p:grpSp>
        <p:nvGrpSpPr>
          <p:cNvPr id="15366" name="Group 11"/>
          <p:cNvGrpSpPr>
            <a:grpSpLocks/>
          </p:cNvGrpSpPr>
          <p:nvPr/>
        </p:nvGrpSpPr>
        <p:grpSpPr bwMode="auto">
          <a:xfrm>
            <a:off x="4506913" y="1298575"/>
            <a:ext cx="4540250" cy="5081588"/>
            <a:chOff x="2839" y="818"/>
            <a:chExt cx="2860" cy="3201"/>
          </a:xfrm>
        </p:grpSpPr>
        <p:pic>
          <p:nvPicPr>
            <p:cNvPr id="15367" name="Picture 6" descr="orthosketch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9" y="818"/>
              <a:ext cx="2860" cy="3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8" name="Text Box 9"/>
            <p:cNvSpPr txBox="1">
              <a:spLocks noChangeArrowheads="1"/>
            </p:cNvSpPr>
            <p:nvPr/>
          </p:nvSpPr>
          <p:spPr bwMode="auto">
            <a:xfrm>
              <a:off x="3825" y="3884"/>
              <a:ext cx="182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algn="l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algn="l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algn="l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CA" altLang="en-US" sz="800"/>
                <a:t>Bertoline, Introduction to Graphics Communications for Engineers</a:t>
              </a:r>
              <a:endParaRPr lang="en-US" altLang="en-US" sz="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BC8BF35A-70F7-4083-8A5A-9F0E1F803D9F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15</a:t>
            </a:fld>
            <a:endParaRPr lang="en-IE" altLang="en-US" sz="1400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Shape Description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077200" cy="167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altLang="en-US" sz="2000" smtClean="0"/>
              <a:t>An angle mounting bracket is a simple 3D object, until you try to describe it in an unambiguous way.</a:t>
            </a:r>
          </a:p>
          <a:p>
            <a:pPr>
              <a:lnSpc>
                <a:spcPct val="90000"/>
              </a:lnSpc>
            </a:pPr>
            <a:r>
              <a:rPr lang="en-CA" altLang="en-US" sz="2000" smtClean="0"/>
              <a:t>Using words, the task approaches impossible.</a:t>
            </a:r>
          </a:p>
          <a:p>
            <a:pPr>
              <a:lnSpc>
                <a:spcPct val="90000"/>
              </a:lnSpc>
            </a:pPr>
            <a:r>
              <a:rPr lang="en-CA" altLang="en-US" sz="2000" smtClean="0"/>
              <a:t>Using descriptive geometry it is trivial.</a:t>
            </a:r>
          </a:p>
          <a:p>
            <a:pPr>
              <a:lnSpc>
                <a:spcPct val="90000"/>
              </a:lnSpc>
            </a:pPr>
            <a:r>
              <a:rPr lang="en-CA" altLang="en-US" sz="2000" smtClean="0"/>
              <a:t>However, for engineering drawings some more conventions must be used. </a:t>
            </a:r>
          </a:p>
        </p:txBody>
      </p:sp>
      <p:pic>
        <p:nvPicPr>
          <p:cNvPr id="16390" name="Picture 4" descr="Fig13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00400"/>
            <a:ext cx="3352800" cy="303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 descr="Fig13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124200"/>
            <a:ext cx="32004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1625C3BC-B25D-473F-8AF9-6A2F79E806D9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16</a:t>
            </a:fld>
            <a:endParaRPr lang="en-IE" altLang="en-US" sz="1400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Shape Description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8077200" cy="4648200"/>
          </a:xfrm>
        </p:spPr>
        <p:txBody>
          <a:bodyPr/>
          <a:lstStyle/>
          <a:p>
            <a:r>
              <a:rPr lang="en-US" altLang="en-US" smtClean="0"/>
              <a:t>Technical drawings are a specialized way of communicating information graphically.</a:t>
            </a:r>
          </a:p>
          <a:p>
            <a:r>
              <a:rPr lang="en-US" altLang="en-US" smtClean="0"/>
              <a:t>Technical drawings are fundamental to engineering.</a:t>
            </a:r>
          </a:p>
          <a:p>
            <a:r>
              <a:rPr lang="en-US" altLang="en-US" smtClean="0"/>
              <a:t>Provide the link between imagination and creation.</a:t>
            </a:r>
          </a:p>
          <a:p>
            <a:r>
              <a:rPr lang="en-US" altLang="en-US" smtClean="0"/>
              <a:t>Like any form of communication, a basic grammar must be adhered to, or else misunderstandings will result.</a:t>
            </a:r>
          </a:p>
          <a:p>
            <a:pPr>
              <a:lnSpc>
                <a:spcPct val="110000"/>
              </a:lnSpc>
            </a:pPr>
            <a:r>
              <a:rPr lang="en-CA" altLang="en-US" smtClean="0"/>
              <a:t>It is crucial that the graphical representation be clear and unambiguous.</a:t>
            </a:r>
          </a:p>
          <a:p>
            <a:pPr>
              <a:lnSpc>
                <a:spcPct val="110000"/>
              </a:lnSpc>
            </a:pPr>
            <a:r>
              <a:rPr lang="en-CA" altLang="en-US" smtClean="0"/>
              <a:t>The image must be precise and exact...</a:t>
            </a:r>
            <a:endParaRPr lang="en-US" altLang="en-US" smtClean="0"/>
          </a:p>
          <a:p>
            <a:endParaRPr lang="en-CA" alt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DB4E3469-0EC6-4F07-BD34-DC8E2FA9CA28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17</a:t>
            </a:fld>
            <a:endParaRPr lang="en-IE" altLang="en-US" sz="1400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Graphical Communication</a:t>
            </a:r>
            <a:endParaRPr lang="en-CA" altLang="en-US" smtClean="0"/>
          </a:p>
        </p:txBody>
      </p:sp>
      <p:pic>
        <p:nvPicPr>
          <p:cNvPr id="18437" name="Picture 4" descr="hel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447800"/>
            <a:ext cx="3813175" cy="4724400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E0A8D9B-3EB9-4786-88F2-29FA4FB613DC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18</a:t>
            </a:fld>
            <a:endParaRPr lang="en-IE" altLang="en-US" sz="1400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Grammar: Line Types</a:t>
            </a:r>
            <a:endParaRPr lang="en-CA" altLang="en-US" smtClean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371600"/>
            <a:ext cx="44196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 smtClean="0"/>
              <a:t>Object Lines:</a:t>
            </a:r>
            <a:r>
              <a:rPr lang="en-US" altLang="en-US" smtClean="0"/>
              <a:t> indicate all visible edges of an object. They should </a:t>
            </a:r>
            <a:r>
              <a:rPr lang="en-US" altLang="en-US" b="1" smtClean="0"/>
              <a:t>stand out</a:t>
            </a:r>
            <a:r>
              <a:rPr lang="en-US" altLang="en-US" smtClean="0"/>
              <a:t> so the shape of an object is apparent to the eye.</a:t>
            </a:r>
          </a:p>
          <a:p>
            <a:pPr>
              <a:lnSpc>
                <a:spcPct val="90000"/>
              </a:lnSpc>
            </a:pPr>
            <a:r>
              <a:rPr lang="en-US" altLang="en-US" b="1" smtClean="0"/>
              <a:t>Hidden Lines:</a:t>
            </a:r>
            <a:r>
              <a:rPr lang="en-US" altLang="en-US" smtClean="0"/>
              <a:t> shows object lines that are hidden from view.</a:t>
            </a:r>
          </a:p>
          <a:p>
            <a:pPr>
              <a:lnSpc>
                <a:spcPct val="90000"/>
              </a:lnSpc>
            </a:pPr>
            <a:r>
              <a:rPr lang="en-US" altLang="en-US" b="1" smtClean="0"/>
              <a:t>Cutting Plane Lines:</a:t>
            </a:r>
            <a:r>
              <a:rPr lang="en-US" altLang="en-US" smtClean="0"/>
              <a:t> indicates edge view of an imaginary cutting plane.</a:t>
            </a:r>
          </a:p>
          <a:p>
            <a:pPr>
              <a:lnSpc>
                <a:spcPct val="90000"/>
              </a:lnSpc>
            </a:pPr>
            <a:r>
              <a:rPr lang="en-US" altLang="en-US" b="1" smtClean="0"/>
              <a:t>Centre Lines:</a:t>
            </a:r>
            <a:r>
              <a:rPr lang="en-US" altLang="en-US" smtClean="0"/>
              <a:t> indicates centres of holes and symmetrical features.</a:t>
            </a:r>
            <a:endParaRPr lang="en-CA" altLang="en-US" smtClean="0"/>
          </a:p>
          <a:p>
            <a:pPr>
              <a:lnSpc>
                <a:spcPct val="90000"/>
              </a:lnSpc>
            </a:pPr>
            <a:endParaRPr lang="en-CA" altLang="en-US" smtClean="0"/>
          </a:p>
        </p:txBody>
      </p:sp>
      <p:pic>
        <p:nvPicPr>
          <p:cNvPr id="444420" name="Picture 4" descr="LT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743075"/>
            <a:ext cx="32004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4421" name="Picture 5" descr="LTH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32004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4422" name="Picture 6" descr="LTCP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038600"/>
            <a:ext cx="32004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4423" name="Picture 7" descr="LTC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5105400"/>
            <a:ext cx="320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6" name="Line 8"/>
          <p:cNvSpPr>
            <a:spLocks noChangeShapeType="1"/>
          </p:cNvSpPr>
          <p:nvPr/>
        </p:nvSpPr>
        <p:spPr bwMode="auto">
          <a:xfrm>
            <a:off x="5562600" y="2057400"/>
            <a:ext cx="1752600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4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4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4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4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4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3BC96F2-2477-4136-9711-2CA52D5B98B6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19</a:t>
            </a:fld>
            <a:endParaRPr lang="en-IE" altLang="en-US" sz="1400" smtClean="0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Line Type Precedence</a:t>
            </a:r>
            <a:endParaRPr lang="en-CA" altLang="en-US" smtClean="0"/>
          </a:p>
        </p:txBody>
      </p:sp>
      <p:pic>
        <p:nvPicPr>
          <p:cNvPr id="20485" name="Picture 3" descr="LineTyp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05000"/>
            <a:ext cx="8153400" cy="390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54930056-5757-4580-AF94-FAD4EDA0E51A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20</a:t>
            </a:fld>
            <a:endParaRPr lang="en-IE" altLang="en-US" sz="1400" smtClean="0"/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Example</a:t>
            </a:r>
            <a:endParaRPr lang="en-CA" altLang="en-US" smtClean="0"/>
          </a:p>
        </p:txBody>
      </p:sp>
      <p:pic>
        <p:nvPicPr>
          <p:cNvPr id="21509" name="Picture 3" descr="PrecedenceExamp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447800"/>
            <a:ext cx="4140200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253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938DADE9-2A5D-4462-9CD6-19D9F1817E2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21</a:t>
            </a:fld>
            <a:endParaRPr lang="en-IE" altLang="en-US" sz="1400" smtClean="0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Line Precedence</a:t>
            </a:r>
            <a:endParaRPr lang="en-CA" altLang="en-US" smtClean="0"/>
          </a:p>
        </p:txBody>
      </p:sp>
      <p:pic>
        <p:nvPicPr>
          <p:cNvPr id="22533" name="Picture 3" descr="Fig13-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417638"/>
            <a:ext cx="5562600" cy="473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D2D2661F-CAC6-469A-B977-21D176AB965B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22</a:t>
            </a:fld>
            <a:endParaRPr lang="en-IE" altLang="en-US" sz="1400" smtClean="0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Centre Lines</a:t>
            </a:r>
          </a:p>
        </p:txBody>
      </p:sp>
      <p:pic>
        <p:nvPicPr>
          <p:cNvPr id="23557" name="Picture 3" descr="Fig13-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81138"/>
            <a:ext cx="6629400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3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257369B-C4BC-4FB6-A16E-F24F0B92BBE0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23</a:t>
            </a:fld>
            <a:endParaRPr lang="en-IE" altLang="en-US" sz="1400" smtClean="0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Centre Lines</a:t>
            </a:r>
          </a:p>
        </p:txBody>
      </p:sp>
      <p:pic>
        <p:nvPicPr>
          <p:cNvPr id="24581" name="Picture 4" descr="Fig13-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4775"/>
            <a:ext cx="5638800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560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53516397-5567-49CD-B366-E9ACA43249BA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24</a:t>
            </a:fld>
            <a:endParaRPr lang="en-IE" altLang="en-US" sz="1400" smtClean="0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Sketching Examples – Vehicle Lift</a:t>
            </a:r>
            <a:endParaRPr lang="en-US" altLang="en-US" smtClean="0"/>
          </a:p>
        </p:txBody>
      </p:sp>
      <p:pic>
        <p:nvPicPr>
          <p:cNvPr id="25605" name="Picture 4" descr="lift1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1484313"/>
            <a:ext cx="3962400" cy="3732212"/>
          </a:xfrm>
          <a:noFill/>
        </p:spPr>
      </p:pic>
      <p:pic>
        <p:nvPicPr>
          <p:cNvPr id="25606" name="Picture 6" descr="lift2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657350"/>
            <a:ext cx="3962400" cy="3387725"/>
          </a:xfrm>
          <a:noFill/>
        </p:spPr>
      </p:pic>
      <p:pic>
        <p:nvPicPr>
          <p:cNvPr id="25607" name="Picture 8" descr="kfz_fhb3000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192713"/>
            <a:ext cx="2160588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0" descr="208_tp9awebsi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199063"/>
            <a:ext cx="22320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9B395C03-9E94-4EE7-ABB6-9D9087FD9A59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25</a:t>
            </a:fld>
            <a:endParaRPr lang="en-IE" altLang="en-US" sz="1400" smtClean="0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Sketching Examples – a/c Conceptual Design</a:t>
            </a:r>
            <a:endParaRPr lang="en-US" altLang="en-US" smtClean="0"/>
          </a:p>
        </p:txBody>
      </p:sp>
      <p:pic>
        <p:nvPicPr>
          <p:cNvPr id="26629" name="Picture 4" descr="concept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6388" y="1371600"/>
            <a:ext cx="5991225" cy="4724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76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6136F8AE-2486-4A64-9203-27465CE76CC1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26</a:t>
            </a:fld>
            <a:endParaRPr lang="en-IE" altLang="en-US" sz="1400" smtClean="0"/>
          </a:p>
        </p:txBody>
      </p:sp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Sketching Examples – a/c Conceptual Design</a:t>
            </a:r>
            <a:endParaRPr lang="en-US" altLang="en-US" smtClean="0"/>
          </a:p>
        </p:txBody>
      </p:sp>
      <p:pic>
        <p:nvPicPr>
          <p:cNvPr id="27653" name="Picture 4" descr="concept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2313" y="1371600"/>
            <a:ext cx="7697787" cy="4724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724F3910-3E4C-4A7E-A60F-6A500CD88AB7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27</a:t>
            </a:fld>
            <a:endParaRPr lang="en-IE" altLang="en-US" sz="1400" smtClean="0"/>
          </a:p>
        </p:txBody>
      </p:sp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Sketching Examples – a/c Conceptual Design</a:t>
            </a:r>
            <a:endParaRPr lang="en-US" altLang="en-US" smtClean="0"/>
          </a:p>
        </p:txBody>
      </p:sp>
      <p:pic>
        <p:nvPicPr>
          <p:cNvPr id="28677" name="Picture 4" descr="raymer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563" y="1371600"/>
            <a:ext cx="7507287" cy="4724400"/>
          </a:xfr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465513" y="5876925"/>
            <a:ext cx="22256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800"/>
              <a:t>Raymer, Aircraft Design: A Conceptual Approach</a:t>
            </a:r>
            <a:endParaRPr lang="en-US" altLang="en-US" sz="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CA" altLang="en-US" sz="1400"/>
              <a:t>© M.J.D. Hayes and A.V. Artemev                                                                                          Carleton University, Mechanical and Aerospace Engineering</a:t>
            </a:r>
            <a:endParaRPr lang="en-IE" altLang="en-US" sz="1400"/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fld id="{FD97B248-C94A-4C08-B3E1-046164D9BF94}" type="slidenum">
              <a:rPr lang="en-IE" altLang="en-US" sz="1400" smtClean="0"/>
              <a:pPr algn="r">
                <a:spcBef>
                  <a:spcPct val="0"/>
                </a:spcBef>
                <a:buFontTx/>
                <a:buNone/>
              </a:pPr>
              <a:t>28</a:t>
            </a:fld>
            <a:endParaRPr lang="en-IE" altLang="en-US" sz="1400" smtClean="0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001963" y="3032125"/>
            <a:ext cx="31416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i="1">
                <a:solidFill>
                  <a:schemeClr val="tx2"/>
                </a:solidFill>
                <a:latin typeface="Tahoma" pitchFamily="34" charset="0"/>
              </a:rPr>
              <a:t>Questions??</a:t>
            </a:r>
            <a:endParaRPr lang="en-US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2E-Lect21">
  <a:themeElements>
    <a:clrScheme name="O2E-Lect2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2E-Lect2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O2E-Lect2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2E-Lect2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2E-Lect2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2E-Lect2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2E-Lect2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2E-Lect2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2E-Lect2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H:\91.100\Lectures\O2E-Lect21.ppt</Template>
  <TotalTime>18432</TotalTime>
  <Words>1081</Words>
  <Application>Microsoft Office PowerPoint</Application>
  <PresentationFormat>On-screen Show (4:3)</PresentationFormat>
  <Paragraphs>138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Times New Roman</vt:lpstr>
      <vt:lpstr>Arial</vt:lpstr>
      <vt:lpstr>Tahoma</vt:lpstr>
      <vt:lpstr>O2E-Lect21</vt:lpstr>
      <vt:lpstr>PowerPoint Presentation</vt:lpstr>
      <vt:lpstr>Freehand Sketching</vt:lpstr>
      <vt:lpstr>Types of Sketches</vt:lpstr>
      <vt:lpstr>Axonometric Sketching</vt:lpstr>
      <vt:lpstr>Isometric Sketching</vt:lpstr>
      <vt:lpstr>Isometric Sketching</vt:lpstr>
      <vt:lpstr>First-Angle Orthographic Projection</vt:lpstr>
      <vt:lpstr>Orthographic Projection</vt:lpstr>
      <vt:lpstr>Orthographic Projection</vt:lpstr>
      <vt:lpstr>Orthographic Projection</vt:lpstr>
      <vt:lpstr>Orthographic Projection</vt:lpstr>
      <vt:lpstr>Orthographic Sketching</vt:lpstr>
      <vt:lpstr>Orthographic Sketching</vt:lpstr>
      <vt:lpstr>Orthographic Sketching</vt:lpstr>
      <vt:lpstr>Shape Description</vt:lpstr>
      <vt:lpstr>Shape Description</vt:lpstr>
      <vt:lpstr>Graphical Communication</vt:lpstr>
      <vt:lpstr>Grammar: Line Types</vt:lpstr>
      <vt:lpstr>Line Type Precedence</vt:lpstr>
      <vt:lpstr>Example</vt:lpstr>
      <vt:lpstr>Line Precedence</vt:lpstr>
      <vt:lpstr>Centre Lines</vt:lpstr>
      <vt:lpstr>Centre Lines</vt:lpstr>
      <vt:lpstr>Sketching Examples – Vehicle Lift</vt:lpstr>
      <vt:lpstr>Sketching Examples – a/c Conceptual Design</vt:lpstr>
      <vt:lpstr>Sketching Examples – a/c Conceptual Design</vt:lpstr>
      <vt:lpstr>Sketching Examples – a/c Conceptual Design</vt:lpstr>
      <vt:lpstr>PowerPoint Presentation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JHayes</dc:creator>
  <cp:lastModifiedBy>John Hayes</cp:lastModifiedBy>
  <cp:revision>696</cp:revision>
  <dcterms:created xsi:type="dcterms:W3CDTF">2001-08-15T12:32:00Z</dcterms:created>
  <dcterms:modified xsi:type="dcterms:W3CDTF">2015-11-23T16:32:10Z</dcterms:modified>
</cp:coreProperties>
</file>