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5" r:id="rId1"/>
  </p:sldMasterIdLst>
  <p:notesMasterIdLst>
    <p:notesMasterId r:id="rId23"/>
  </p:notesMasterIdLst>
  <p:sldIdLst>
    <p:sldId id="256" r:id="rId2"/>
    <p:sldId id="258" r:id="rId3"/>
    <p:sldId id="257" r:id="rId4"/>
    <p:sldId id="259" r:id="rId5"/>
    <p:sldId id="260"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61" r:id="rId19"/>
    <p:sldId id="264" r:id="rId20"/>
    <p:sldId id="265" r:id="rId21"/>
    <p:sldId id="266"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3" d="100"/>
          <a:sy n="103" d="100"/>
        </p:scale>
        <p:origin x="-1728"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notesMaster" Target="notesMasters/notesMaster1.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25E5B5-4B12-D54B-B45D-B3A0EC280071}" type="datetimeFigureOut">
              <a:rPr lang="en-US" smtClean="0"/>
              <a:t>15-05-06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9EA7E7-2E82-AE41-8DCE-59EE8A02FCCC}" type="slidenum">
              <a:rPr lang="en-US" smtClean="0"/>
              <a:t>‹#›</a:t>
            </a:fld>
            <a:endParaRPr lang="en-US"/>
          </a:p>
        </p:txBody>
      </p:sp>
    </p:spTree>
    <p:extLst>
      <p:ext uri="{BB962C8B-B14F-4D97-AF65-F5344CB8AC3E}">
        <p14:creationId xmlns:p14="http://schemas.microsoft.com/office/powerpoint/2010/main" val="81943140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=3KnIJoHibiQ</a:t>
            </a:r>
          </a:p>
          <a:p>
            <a:endParaRPr lang="en-US" dirty="0"/>
          </a:p>
        </p:txBody>
      </p:sp>
      <p:sp>
        <p:nvSpPr>
          <p:cNvPr id="4" name="Slide Number Placeholder 3"/>
          <p:cNvSpPr>
            <a:spLocks noGrp="1"/>
          </p:cNvSpPr>
          <p:nvPr>
            <p:ph type="sldNum" sz="quarter" idx="10"/>
          </p:nvPr>
        </p:nvSpPr>
        <p:spPr/>
        <p:txBody>
          <a:bodyPr/>
          <a:lstStyle/>
          <a:p>
            <a:fld id="{C29EA7E7-2E82-AE41-8DCE-59EE8A02FCCC}" type="slidenum">
              <a:rPr lang="en-US" smtClean="0"/>
              <a:t>2</a:t>
            </a:fld>
            <a:endParaRPr lang="en-US"/>
          </a:p>
        </p:txBody>
      </p:sp>
    </p:spTree>
    <p:extLst>
      <p:ext uri="{BB962C8B-B14F-4D97-AF65-F5344CB8AC3E}">
        <p14:creationId xmlns:p14="http://schemas.microsoft.com/office/powerpoint/2010/main" val="12747528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Equated to monarchy</a:t>
            </a:r>
          </a:p>
          <a:p>
            <a:r>
              <a:rPr lang="en-US" dirty="0" smtClean="0"/>
              <a:t>Laws</a:t>
            </a:r>
          </a:p>
          <a:p>
            <a:r>
              <a:rPr lang="en-US" dirty="0" smtClean="0"/>
              <a:t>Sovereign</a:t>
            </a:r>
            <a:r>
              <a:rPr lang="en-US" baseline="0" dirty="0" smtClean="0"/>
              <a:t> subjects – self-willing / self-legislating</a:t>
            </a:r>
          </a:p>
          <a:p>
            <a:endParaRPr lang="en-US" dirty="0"/>
          </a:p>
        </p:txBody>
      </p:sp>
      <p:sp>
        <p:nvSpPr>
          <p:cNvPr id="4" name="Slide Number Placeholder 3"/>
          <p:cNvSpPr>
            <a:spLocks noGrp="1"/>
          </p:cNvSpPr>
          <p:nvPr>
            <p:ph type="sldNum" sz="quarter" idx="10"/>
          </p:nvPr>
        </p:nvSpPr>
        <p:spPr/>
        <p:txBody>
          <a:bodyPr/>
          <a:lstStyle/>
          <a:p>
            <a:fld id="{C29EA7E7-2E82-AE41-8DCE-59EE8A02FCCC}" type="slidenum">
              <a:rPr lang="en-US" smtClean="0"/>
              <a:t>21</a:t>
            </a:fld>
            <a:endParaRPr lang="en-US"/>
          </a:p>
        </p:txBody>
      </p:sp>
    </p:spTree>
    <p:extLst>
      <p:ext uri="{BB962C8B-B14F-4D97-AF65-F5344CB8AC3E}">
        <p14:creationId xmlns:p14="http://schemas.microsoft.com/office/powerpoint/2010/main" val="2939205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CA"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4" name="Date Placeholder 3"/>
          <p:cNvSpPr>
            <a:spLocks noGrp="1"/>
          </p:cNvSpPr>
          <p:nvPr>
            <p:ph type="dt" sz="half" idx="10"/>
          </p:nvPr>
        </p:nvSpPr>
        <p:spPr/>
        <p:txBody>
          <a:bodyPr/>
          <a:lstStyle/>
          <a:p>
            <a:fld id="{F2306CCD-BFC8-7B4D-8FE0-3088F03B3DD8}" type="datetimeFigureOut">
              <a:rPr lang="en-US" smtClean="0"/>
              <a:t>15-05-06</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40E8F7CE-D3C7-034A-8272-AC835D3C48F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p:txBody>
          <a:bodyPr/>
          <a:lstStyle/>
          <a:p>
            <a:fld id="{F2306CCD-BFC8-7B4D-8FE0-3088F03B3DD8}" type="datetimeFigureOut">
              <a:rPr lang="en-US" smtClean="0"/>
              <a:t>15-05-06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E8F7CE-D3C7-034A-8272-AC835D3C48F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CA"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7" name="Date Placeholder 6"/>
          <p:cNvSpPr>
            <a:spLocks noGrp="1"/>
          </p:cNvSpPr>
          <p:nvPr>
            <p:ph type="dt" sz="half" idx="10"/>
          </p:nvPr>
        </p:nvSpPr>
        <p:spPr/>
        <p:txBody>
          <a:bodyPr/>
          <a:lstStyle/>
          <a:p>
            <a:fld id="{F2306CCD-BFC8-7B4D-8FE0-3088F03B3DD8}" type="datetimeFigureOut">
              <a:rPr lang="en-US" smtClean="0"/>
              <a:t>15-05-06</a:t>
            </a:fld>
            <a:endParaRPr lang="en-US"/>
          </a:p>
        </p:txBody>
      </p:sp>
      <p:sp>
        <p:nvSpPr>
          <p:cNvPr id="8" name="Slide Number Placeholder 7"/>
          <p:cNvSpPr>
            <a:spLocks noGrp="1"/>
          </p:cNvSpPr>
          <p:nvPr>
            <p:ph type="sldNum" sz="quarter" idx="11"/>
          </p:nvPr>
        </p:nvSpPr>
        <p:spPr/>
        <p:txBody>
          <a:bodyPr/>
          <a:lstStyle/>
          <a:p>
            <a:fld id="{40E8F7CE-D3C7-034A-8272-AC835D3C48FF}"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Date Placeholder 4"/>
          <p:cNvSpPr>
            <a:spLocks noGrp="1"/>
          </p:cNvSpPr>
          <p:nvPr>
            <p:ph type="dt" sz="half" idx="10"/>
          </p:nvPr>
        </p:nvSpPr>
        <p:spPr/>
        <p:txBody>
          <a:bodyPr/>
          <a:lstStyle/>
          <a:p>
            <a:fld id="{F2306CCD-BFC8-7B4D-8FE0-3088F03B3DD8}" type="datetimeFigureOut">
              <a:rPr lang="en-US" smtClean="0"/>
              <a:t>15-05-06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E8F7CE-D3C7-034A-8272-AC835D3C48F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CA"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7" name="Date Placeholder 6"/>
          <p:cNvSpPr>
            <a:spLocks noGrp="1"/>
          </p:cNvSpPr>
          <p:nvPr>
            <p:ph type="dt" sz="half" idx="10"/>
          </p:nvPr>
        </p:nvSpPr>
        <p:spPr/>
        <p:txBody>
          <a:bodyPr/>
          <a:lstStyle/>
          <a:p>
            <a:fld id="{F2306CCD-BFC8-7B4D-8FE0-3088F03B3DD8}" type="datetimeFigureOut">
              <a:rPr lang="en-US" smtClean="0"/>
              <a:t>15-05-06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E8F7CE-D3C7-034A-8272-AC835D3C48F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F2306CCD-BFC8-7B4D-8FE0-3088F03B3DD8}" type="datetimeFigureOut">
              <a:rPr lang="en-US" smtClean="0"/>
              <a:t>15-05-06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0E8F7CE-D3C7-034A-8272-AC835D3C48F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306CCD-BFC8-7B4D-8FE0-3088F03B3DD8}" type="datetimeFigureOut">
              <a:rPr lang="en-US" smtClean="0"/>
              <a:t>15-05-06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0E8F7CE-D3C7-034A-8272-AC835D3C48F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F2306CCD-BFC8-7B4D-8FE0-3088F03B3DD8}" type="datetimeFigureOut">
              <a:rPr lang="en-US" smtClean="0"/>
              <a:t>15-05-06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E8F7CE-D3C7-034A-8272-AC835D3C48FF}" type="slidenum">
              <a:rPr lang="en-US" smtClean="0"/>
              <a:t>‹#›</a:t>
            </a:fld>
            <a:endParaRPr lang="en-US"/>
          </a:p>
        </p:txBody>
      </p:sp>
      <p:sp>
        <p:nvSpPr>
          <p:cNvPr id="8" name="Title 7"/>
          <p:cNvSpPr>
            <a:spLocks noGrp="1"/>
          </p:cNvSpPr>
          <p:nvPr>
            <p:ph type="title"/>
          </p:nvPr>
        </p:nvSpPr>
        <p:spPr/>
        <p:txBody>
          <a:bodyPr/>
          <a:lstStyle/>
          <a:p>
            <a:r>
              <a:rPr lang="en-CA"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F2306CCD-BFC8-7B4D-8FE0-3088F03B3DD8}" type="datetimeFigureOut">
              <a:rPr lang="en-US" smtClean="0"/>
              <a:t>15-05-06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40E8F7CE-D3C7-034A-8272-AC835D3C48FF}" type="slidenum">
              <a:rPr lang="en-US" smtClean="0"/>
              <a:t>‹#›</a:t>
            </a:fld>
            <a:endParaRPr lang="en-US"/>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CA"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F2306CCD-BFC8-7B4D-8FE0-3088F03B3DD8}" type="datetimeFigureOut">
              <a:rPr lang="en-US" smtClean="0"/>
              <a:t>15-05-06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E8F7CE-D3C7-034A-8272-AC835D3C48F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F2306CCD-BFC8-7B4D-8FE0-3088F03B3DD8}" type="datetimeFigureOut">
              <a:rPr lang="en-US" smtClean="0"/>
              <a:t>15-05-06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E8F7CE-D3C7-034A-8272-AC835D3C48F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CA"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F2306CCD-BFC8-7B4D-8FE0-3088F03B3DD8}" type="datetimeFigureOut">
              <a:rPr lang="en-US" smtClean="0"/>
              <a:t>15-05-06</a:t>
            </a:fld>
            <a:endParaRPr lang="en-US"/>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40E8F7CE-D3C7-034A-8272-AC835D3C48FF}" type="slidenum">
              <a:rPr lang="en-US" smtClean="0"/>
              <a:t>‹#›</a:t>
            </a:fld>
            <a:endParaRPr lang="en-US"/>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POL 507</a:t>
            </a:r>
            <a:br>
              <a:rPr lang="en-US" dirty="0" smtClean="0"/>
            </a:br>
            <a:r>
              <a:rPr lang="en-US" dirty="0" smtClean="0"/>
              <a:t>SS15</a:t>
            </a:r>
            <a:endParaRPr lang="en-US" dirty="0"/>
          </a:p>
        </p:txBody>
      </p:sp>
      <p:sp>
        <p:nvSpPr>
          <p:cNvPr id="3" name="Subtitle 2"/>
          <p:cNvSpPr>
            <a:spLocks noGrp="1"/>
          </p:cNvSpPr>
          <p:nvPr>
            <p:ph type="subTitle" idx="1"/>
          </p:nvPr>
        </p:nvSpPr>
        <p:spPr/>
        <p:txBody>
          <a:bodyPr/>
          <a:lstStyle/>
          <a:p>
            <a:r>
              <a:rPr lang="en-US" dirty="0" smtClean="0"/>
              <a:t>WEEK 1 - </a:t>
            </a:r>
            <a:r>
              <a:rPr lang="en-US" dirty="0" smtClean="0"/>
              <a:t>Technology and Society</a:t>
            </a:r>
            <a:endParaRPr lang="en-US" dirty="0"/>
          </a:p>
        </p:txBody>
      </p:sp>
    </p:spTree>
    <p:extLst>
      <p:ext uri="{BB962C8B-B14F-4D97-AF65-F5344CB8AC3E}">
        <p14:creationId xmlns:p14="http://schemas.microsoft.com/office/powerpoint/2010/main" val="1596455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How is technology as an object woven into our lives?</a:t>
            </a:r>
            <a:endParaRPr lang="en-CA" dirty="0"/>
          </a:p>
          <a:p>
            <a:r>
              <a:rPr lang="en-US" dirty="0"/>
              <a:t>How does it enhance, hinder, complement, or substitute</a:t>
            </a:r>
            <a:r>
              <a:rPr lang="en-US" dirty="0" smtClean="0"/>
              <a:t>?</a:t>
            </a:r>
          </a:p>
          <a:p>
            <a:endParaRPr lang="en-CA" dirty="0"/>
          </a:p>
          <a:p>
            <a:pPr lvl="1"/>
            <a:r>
              <a:rPr lang="en-US" dirty="0"/>
              <a:t>Magnetic </a:t>
            </a:r>
            <a:r>
              <a:rPr lang="en-US" dirty="0" smtClean="0"/>
              <a:t>Elevators</a:t>
            </a:r>
          </a:p>
          <a:p>
            <a:pPr lvl="1"/>
            <a:r>
              <a:rPr lang="en-US" dirty="0" smtClean="0"/>
              <a:t>Home </a:t>
            </a:r>
            <a:r>
              <a:rPr lang="en-US" dirty="0"/>
              <a:t>Batteries</a:t>
            </a:r>
            <a:endParaRPr lang="en-CA" dirty="0"/>
          </a:p>
          <a:p>
            <a:pPr lvl="1"/>
            <a:r>
              <a:rPr lang="en-US" dirty="0"/>
              <a:t>3D Printing – Guns and Free Speech; Wrench emailed to ISS</a:t>
            </a:r>
            <a:endParaRPr lang="en-CA" dirty="0"/>
          </a:p>
          <a:p>
            <a:endParaRPr lang="en-US" dirty="0"/>
          </a:p>
        </p:txBody>
      </p:sp>
      <p:pic>
        <p:nvPicPr>
          <p:cNvPr id="4" name="Picture 3" descr="maglev.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77792" y="4273193"/>
            <a:ext cx="3822700" cy="2120900"/>
          </a:xfrm>
          <a:prstGeom prst="rect">
            <a:avLst/>
          </a:prstGeom>
        </p:spPr>
      </p:pic>
    </p:spTree>
    <p:extLst>
      <p:ext uri="{BB962C8B-B14F-4D97-AF65-F5344CB8AC3E}">
        <p14:creationId xmlns:p14="http://schemas.microsoft.com/office/powerpoint/2010/main" val="1642694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is Technology</a:t>
            </a:r>
            <a:r>
              <a:rPr lang="en-US" dirty="0" smtClean="0"/>
              <a:t>?</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Common Understanding: Technology: the application of scientific knowledge for practical purposes, especially in industry</a:t>
            </a:r>
          </a:p>
          <a:p>
            <a:endParaRPr lang="en-CA" dirty="0" smtClean="0"/>
          </a:p>
          <a:p>
            <a:r>
              <a:rPr lang="en-US" dirty="0" smtClean="0"/>
              <a:t>Indo-European root: </a:t>
            </a:r>
            <a:r>
              <a:rPr lang="en-US" dirty="0" err="1" smtClean="0"/>
              <a:t>tekhn</a:t>
            </a:r>
            <a:r>
              <a:rPr lang="en-US" dirty="0" smtClean="0"/>
              <a:t> (woodworking)</a:t>
            </a:r>
          </a:p>
          <a:p>
            <a:r>
              <a:rPr lang="en-US" dirty="0" smtClean="0"/>
              <a:t>Latin Root: </a:t>
            </a:r>
            <a:r>
              <a:rPr lang="en-US" dirty="0" err="1" smtClean="0"/>
              <a:t>Texere</a:t>
            </a:r>
            <a:r>
              <a:rPr lang="en-US" dirty="0" smtClean="0"/>
              <a:t> (weave) -&gt; fabrication/construction</a:t>
            </a:r>
          </a:p>
          <a:p>
            <a:r>
              <a:rPr lang="en-US" dirty="0" err="1" smtClean="0"/>
              <a:t>Techne</a:t>
            </a:r>
            <a:r>
              <a:rPr lang="en-US" dirty="0" smtClean="0"/>
              <a:t>: Greek for craftsmanship; craft; art</a:t>
            </a:r>
          </a:p>
          <a:p>
            <a:pPr lvl="1"/>
            <a:r>
              <a:rPr lang="en-US" dirty="0" smtClean="0"/>
              <a:t>(doing or making)</a:t>
            </a:r>
          </a:p>
          <a:p>
            <a:pPr lvl="1"/>
            <a:r>
              <a:rPr lang="en-US" dirty="0" smtClean="0"/>
              <a:t>Not concerned with truth</a:t>
            </a:r>
          </a:p>
          <a:p>
            <a:pPr lvl="1"/>
            <a:r>
              <a:rPr lang="en-US" dirty="0" smtClean="0"/>
              <a:t>Operative in the domestic sphere of the polis</a:t>
            </a:r>
          </a:p>
          <a:p>
            <a:pPr lvl="1"/>
            <a:r>
              <a:rPr lang="en-US" dirty="0" smtClean="0"/>
              <a:t>Associated with people “bound to necessity”</a:t>
            </a:r>
          </a:p>
          <a:p>
            <a:r>
              <a:rPr lang="en-US" dirty="0" smtClean="0"/>
              <a:t>Contrasted with Episteme: To know</a:t>
            </a:r>
          </a:p>
          <a:p>
            <a:pPr lvl="1"/>
            <a:r>
              <a:rPr lang="en-US" dirty="0" smtClean="0"/>
              <a:t>Truth/knowledge</a:t>
            </a:r>
          </a:p>
          <a:p>
            <a:pPr lvl="1"/>
            <a:endParaRPr lang="en-US" dirty="0"/>
          </a:p>
          <a:p>
            <a:endParaRPr lang="en-US" dirty="0" smtClean="0"/>
          </a:p>
          <a:p>
            <a:endParaRPr lang="en-US" dirty="0"/>
          </a:p>
        </p:txBody>
      </p:sp>
    </p:spTree>
    <p:extLst>
      <p:ext uri="{BB962C8B-B14F-4D97-AF65-F5344CB8AC3E}">
        <p14:creationId xmlns:p14="http://schemas.microsoft.com/office/powerpoint/2010/main" val="2640560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Definitions</a:t>
            </a:r>
            <a:endParaRPr lang="en-US" dirty="0"/>
          </a:p>
        </p:txBody>
      </p:sp>
      <p:sp>
        <p:nvSpPr>
          <p:cNvPr id="3" name="Content Placeholder 2"/>
          <p:cNvSpPr>
            <a:spLocks noGrp="1"/>
          </p:cNvSpPr>
          <p:nvPr>
            <p:ph idx="1"/>
          </p:nvPr>
        </p:nvSpPr>
        <p:spPr/>
        <p:txBody>
          <a:bodyPr>
            <a:normAutofit fontScale="92500" lnSpcReduction="10000"/>
          </a:bodyPr>
          <a:lstStyle/>
          <a:p>
            <a:pPr marL="514350" lvl="0" indent="-514350">
              <a:buFont typeface="+mj-lt"/>
              <a:buAutoNum type="arabicPeriod"/>
            </a:pPr>
            <a:r>
              <a:rPr lang="en-US" dirty="0" smtClean="0">
                <a:effectLst/>
                <a:latin typeface="Cambria"/>
                <a:ea typeface="ＭＳ 明朝"/>
                <a:cs typeface="Times New Roman"/>
              </a:rPr>
              <a:t>Material Substance: </a:t>
            </a:r>
            <a:endParaRPr lang="en-CA" dirty="0" smtClean="0">
              <a:effectLst/>
              <a:latin typeface="Cambria"/>
              <a:ea typeface="ＭＳ 明朝"/>
              <a:cs typeface="Times New Roman"/>
            </a:endParaRPr>
          </a:p>
          <a:p>
            <a:pPr lvl="1">
              <a:buFont typeface="Courier New"/>
              <a:buChar char="o"/>
            </a:pPr>
            <a:r>
              <a:rPr lang="en-US" dirty="0" smtClean="0">
                <a:effectLst/>
                <a:latin typeface="Cambria"/>
                <a:ea typeface="ＭＳ 明朝"/>
                <a:cs typeface="Times New Roman"/>
              </a:rPr>
              <a:t>“Radical other to humanity”</a:t>
            </a:r>
            <a:endParaRPr lang="en-CA" dirty="0" smtClean="0">
              <a:effectLst/>
              <a:latin typeface="Cambria"/>
              <a:ea typeface="ＭＳ 明朝"/>
              <a:cs typeface="Times New Roman"/>
            </a:endParaRPr>
          </a:p>
          <a:p>
            <a:pPr lvl="1">
              <a:buFont typeface="Courier New"/>
              <a:buChar char="o"/>
            </a:pPr>
            <a:r>
              <a:rPr lang="en-US" dirty="0" smtClean="0">
                <a:effectLst/>
                <a:latin typeface="Cambria"/>
                <a:ea typeface="ＭＳ 明朝"/>
                <a:cs typeface="Times New Roman"/>
              </a:rPr>
              <a:t>a passive tool under human control</a:t>
            </a:r>
          </a:p>
          <a:p>
            <a:pPr lvl="1">
              <a:buFont typeface="Courier New"/>
              <a:buChar char="o"/>
            </a:pPr>
            <a:endParaRPr lang="en-US" dirty="0">
              <a:latin typeface="Cambria"/>
              <a:ea typeface="ＭＳ 明朝"/>
              <a:cs typeface="Times New Roman"/>
            </a:endParaRPr>
          </a:p>
          <a:p>
            <a:pPr marL="514350" indent="-514350">
              <a:buFont typeface="+mj-lt"/>
              <a:buAutoNum type="arabicPeriod"/>
            </a:pPr>
            <a:r>
              <a:rPr lang="en-US" dirty="0" smtClean="0"/>
              <a:t>Technology </a:t>
            </a:r>
            <a:r>
              <a:rPr lang="en-US" dirty="0"/>
              <a:t>as Knowledge: </a:t>
            </a:r>
            <a:endParaRPr lang="en-CA" dirty="0"/>
          </a:p>
          <a:p>
            <a:pPr lvl="1"/>
            <a:r>
              <a:rPr lang="en-US" dirty="0"/>
              <a:t>Complex body of knowledge (technical knowledge), related to an artifact.</a:t>
            </a:r>
            <a:endParaRPr lang="en-CA" dirty="0"/>
          </a:p>
          <a:p>
            <a:pPr lvl="1"/>
            <a:r>
              <a:rPr lang="en-US" dirty="0"/>
              <a:t>Artifacts: </a:t>
            </a:r>
            <a:endParaRPr lang="en-CA" dirty="0"/>
          </a:p>
          <a:p>
            <a:pPr lvl="2"/>
            <a:r>
              <a:rPr lang="en-US" dirty="0"/>
              <a:t>Objects that have been modified, modeled or produced according to human imposed attributes.</a:t>
            </a:r>
            <a:endParaRPr lang="en-CA" dirty="0"/>
          </a:p>
          <a:p>
            <a:pPr lvl="1"/>
            <a:r>
              <a:rPr lang="en-US" dirty="0"/>
              <a:t>Technical knowledge: ability to create, transform, utilize objects with the aim of achieving goals</a:t>
            </a:r>
            <a:endParaRPr lang="en-CA" dirty="0"/>
          </a:p>
          <a:p>
            <a:pPr lvl="1"/>
            <a:r>
              <a:rPr lang="en-US" dirty="0"/>
              <a:t>Layton: Ideas/Design/Techniques</a:t>
            </a:r>
            <a:endParaRPr lang="en-CA" dirty="0"/>
          </a:p>
          <a:p>
            <a:pPr marL="514350" indent="-514350">
              <a:buFont typeface="+mj-lt"/>
              <a:buAutoNum type="arabicPeriod"/>
            </a:pPr>
            <a:endParaRPr lang="en-US" dirty="0" smtClean="0">
              <a:effectLst/>
              <a:latin typeface="Cambria"/>
              <a:ea typeface="ＭＳ 明朝"/>
              <a:cs typeface="Times New Roman"/>
            </a:endParaRPr>
          </a:p>
          <a:p>
            <a:pPr marL="457200" lvl="1" indent="0">
              <a:buNone/>
            </a:pPr>
            <a:endParaRPr lang="en-CA" dirty="0" smtClean="0">
              <a:effectLst/>
              <a:latin typeface="Cambria"/>
              <a:ea typeface="ＭＳ 明朝"/>
              <a:cs typeface="Times New Roman"/>
            </a:endParaRPr>
          </a:p>
          <a:p>
            <a:pPr marL="514350" indent="-514350">
              <a:buFont typeface="+mj-lt"/>
              <a:buAutoNum type="arabicPeriod"/>
            </a:pPr>
            <a:endParaRPr lang="en-US" dirty="0"/>
          </a:p>
        </p:txBody>
      </p:sp>
    </p:spTree>
    <p:extLst>
      <p:ext uri="{BB962C8B-B14F-4D97-AF65-F5344CB8AC3E}">
        <p14:creationId xmlns:p14="http://schemas.microsoft.com/office/powerpoint/2010/main" val="3005517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514350" lvl="0" indent="-514350">
              <a:buFont typeface="+mj-lt"/>
              <a:buAutoNum type="arabicPeriod" startAt="3"/>
            </a:pPr>
            <a:r>
              <a:rPr lang="en-US" dirty="0" smtClean="0">
                <a:effectLst/>
                <a:latin typeface="Cambria"/>
                <a:ea typeface="ＭＳ 明朝"/>
                <a:cs typeface="Times New Roman"/>
              </a:rPr>
              <a:t>Technology as Practice:</a:t>
            </a:r>
            <a:endParaRPr lang="en-CA" dirty="0" smtClean="0">
              <a:effectLst/>
              <a:latin typeface="Cambria"/>
              <a:ea typeface="ＭＳ 明朝"/>
              <a:cs typeface="Times New Roman"/>
            </a:endParaRPr>
          </a:p>
          <a:p>
            <a:pPr lvl="1"/>
            <a:r>
              <a:rPr lang="en-US" dirty="0" smtClean="0">
                <a:effectLst/>
                <a:latin typeface="Cambria"/>
                <a:ea typeface="ＭＳ 明朝"/>
                <a:cs typeface="Times New Roman"/>
              </a:rPr>
              <a:t>Franklin: “in the real world”; in everyday lives</a:t>
            </a:r>
            <a:endParaRPr lang="en-CA" dirty="0" smtClean="0">
              <a:effectLst/>
              <a:latin typeface="Cambria"/>
              <a:ea typeface="ＭＳ 明朝"/>
              <a:cs typeface="Times New Roman"/>
            </a:endParaRPr>
          </a:p>
          <a:p>
            <a:pPr lvl="1"/>
            <a:r>
              <a:rPr lang="en-US" dirty="0" smtClean="0">
                <a:effectLst/>
                <a:latin typeface="Cambria"/>
                <a:ea typeface="ＭＳ 明朝"/>
                <a:cs typeface="Times New Roman"/>
              </a:rPr>
              <a:t>System: involving organization, procedures, symbols, mentalities</a:t>
            </a:r>
            <a:endParaRPr lang="en-CA" dirty="0" smtClean="0">
              <a:effectLst/>
              <a:latin typeface="Cambria"/>
              <a:ea typeface="ＭＳ 明朝"/>
              <a:cs typeface="Times New Roman"/>
            </a:endParaRPr>
          </a:p>
          <a:p>
            <a:pPr lvl="1"/>
            <a:r>
              <a:rPr lang="en-US" dirty="0" smtClean="0">
                <a:effectLst/>
                <a:latin typeface="Cambria"/>
                <a:ea typeface="ＭＳ 明朝"/>
                <a:cs typeface="Times New Roman"/>
              </a:rPr>
              <a:t>Idealistic or pessimistic? Liberate its users? Or induce human isolation?</a:t>
            </a:r>
            <a:endParaRPr lang="en-CA" dirty="0" smtClean="0">
              <a:effectLst/>
              <a:latin typeface="Cambria"/>
              <a:ea typeface="ＭＳ 明朝"/>
              <a:cs typeface="Times New Roman"/>
            </a:endParaRPr>
          </a:p>
          <a:p>
            <a:pPr lvl="1"/>
            <a:r>
              <a:rPr lang="en-US" dirty="0" smtClean="0">
                <a:effectLst/>
                <a:latin typeface="Cambria"/>
                <a:ea typeface="ＭＳ 明朝"/>
                <a:cs typeface="Times New Roman"/>
              </a:rPr>
              <a:t>Through practice, it is normalizing and structuring</a:t>
            </a:r>
            <a:endParaRPr lang="en-CA" dirty="0" smtClean="0">
              <a:effectLst/>
              <a:latin typeface="Cambria"/>
              <a:ea typeface="ＭＳ 明朝"/>
              <a:cs typeface="Times New Roman"/>
            </a:endParaRPr>
          </a:p>
          <a:p>
            <a:pPr lvl="1"/>
            <a:r>
              <a:rPr lang="en-US" dirty="0" smtClean="0">
                <a:effectLst/>
                <a:latin typeface="Cambria"/>
                <a:ea typeface="ＭＳ 明朝"/>
                <a:cs typeface="Times New Roman"/>
              </a:rPr>
              <a:t>Franklin: Negates human agency and limits choice</a:t>
            </a:r>
            <a:endParaRPr lang="en-CA" dirty="0" smtClean="0">
              <a:effectLst/>
              <a:latin typeface="Cambria"/>
              <a:ea typeface="ＭＳ 明朝"/>
              <a:cs typeface="Times New Roman"/>
            </a:endParaRPr>
          </a:p>
          <a:p>
            <a:pPr marL="0" indent="0">
              <a:buNone/>
            </a:pPr>
            <a:endParaRPr lang="en-US" dirty="0"/>
          </a:p>
        </p:txBody>
      </p:sp>
    </p:spTree>
    <p:extLst>
      <p:ext uri="{BB962C8B-B14F-4D97-AF65-F5344CB8AC3E}">
        <p14:creationId xmlns:p14="http://schemas.microsoft.com/office/powerpoint/2010/main" val="233351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514350" lvl="0" indent="-514350">
              <a:buFont typeface="+mj-lt"/>
              <a:buAutoNum type="arabicPeriod" startAt="4"/>
            </a:pPr>
            <a:r>
              <a:rPr lang="en-US" dirty="0" smtClean="0"/>
              <a:t>Technology as Technique:</a:t>
            </a:r>
            <a:endParaRPr lang="en-CA" dirty="0" smtClean="0"/>
          </a:p>
          <a:p>
            <a:pPr lvl="1"/>
            <a:r>
              <a:rPr lang="en-US" dirty="0" smtClean="0"/>
              <a:t>Action-oriented POV</a:t>
            </a:r>
            <a:endParaRPr lang="en-CA" dirty="0" smtClean="0"/>
          </a:p>
          <a:p>
            <a:pPr lvl="1"/>
            <a:r>
              <a:rPr lang="en-US" dirty="0" smtClean="0"/>
              <a:t>Concept, not object</a:t>
            </a:r>
          </a:p>
          <a:p>
            <a:pPr lvl="1"/>
            <a:r>
              <a:rPr lang="en-US" dirty="0"/>
              <a:t>Divided between goal (end-state) and mechanism (materials, procedures, know-how and societal norms)</a:t>
            </a:r>
            <a:endParaRPr lang="en-CA" dirty="0"/>
          </a:p>
          <a:p>
            <a:pPr lvl="1"/>
            <a:r>
              <a:rPr lang="en-US" dirty="0" err="1"/>
              <a:t>Ellul</a:t>
            </a:r>
            <a:r>
              <a:rPr lang="en-US" dirty="0"/>
              <a:t> (1964): </a:t>
            </a:r>
            <a:endParaRPr lang="en-CA" dirty="0"/>
          </a:p>
          <a:p>
            <a:pPr lvl="2"/>
            <a:r>
              <a:rPr lang="en-US" dirty="0"/>
              <a:t>“The totality of methods rationally arrived at, and having absolute efficiency in every field of human activity”</a:t>
            </a:r>
            <a:endParaRPr lang="en-CA" dirty="0"/>
          </a:p>
          <a:p>
            <a:pPr lvl="2"/>
            <a:r>
              <a:rPr lang="en-US" dirty="0"/>
              <a:t>“Defining force of a new social order n which efficiency is no longer an option but a necessity imposed on all human activity”</a:t>
            </a:r>
            <a:endParaRPr lang="en-CA" dirty="0"/>
          </a:p>
          <a:p>
            <a:pPr lvl="1"/>
            <a:r>
              <a:rPr lang="en-US" dirty="0"/>
              <a:t>an agent/external force</a:t>
            </a:r>
            <a:endParaRPr lang="en-CA" dirty="0"/>
          </a:p>
          <a:p>
            <a:pPr lvl="1"/>
            <a:endParaRPr lang="en-CA" dirty="0" smtClean="0"/>
          </a:p>
        </p:txBody>
      </p:sp>
    </p:spTree>
    <p:extLst>
      <p:ext uri="{BB962C8B-B14F-4D97-AF65-F5344CB8AC3E}">
        <p14:creationId xmlns:p14="http://schemas.microsoft.com/office/powerpoint/2010/main" val="2430857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514350" lvl="0" indent="-514350">
              <a:buFont typeface="+mj-lt"/>
              <a:buAutoNum type="arabicPeriod" startAt="5"/>
            </a:pPr>
            <a:r>
              <a:rPr lang="en-US" dirty="0"/>
              <a:t>Technology as Society:</a:t>
            </a:r>
            <a:endParaRPr lang="en-CA" dirty="0"/>
          </a:p>
          <a:p>
            <a:pPr lvl="1"/>
            <a:r>
              <a:rPr lang="en-US" dirty="0"/>
              <a:t>Technology encompasses knowledge, mechanisms, skills and apparatus that are geared towards controlling and transforming society” (Simpson 1995)</a:t>
            </a:r>
            <a:endParaRPr lang="en-CA" dirty="0"/>
          </a:p>
          <a:p>
            <a:pPr lvl="1"/>
            <a:r>
              <a:rPr lang="en-US" dirty="0"/>
              <a:t>Agent of social change</a:t>
            </a:r>
            <a:endParaRPr lang="en-CA" dirty="0"/>
          </a:p>
          <a:p>
            <a:pPr lvl="1"/>
            <a:r>
              <a:rPr lang="en-US" dirty="0"/>
              <a:t>Technology is the human world (</a:t>
            </a:r>
            <a:r>
              <a:rPr lang="en-US" dirty="0" err="1"/>
              <a:t>Baudrillard</a:t>
            </a:r>
            <a:r>
              <a:rPr lang="en-US" dirty="0"/>
              <a:t>)</a:t>
            </a:r>
            <a:endParaRPr lang="en-CA" dirty="0"/>
          </a:p>
          <a:p>
            <a:pPr lvl="1"/>
            <a:r>
              <a:rPr lang="en-US" dirty="0"/>
              <a:t>Marcuse: Technology is a social process, of which technics as a factor</a:t>
            </a:r>
            <a:endParaRPr lang="en-CA" dirty="0"/>
          </a:p>
          <a:p>
            <a:pPr lvl="1"/>
            <a:r>
              <a:rPr lang="en-US" dirty="0"/>
              <a:t>Complex interdependence</a:t>
            </a:r>
            <a:endParaRPr lang="en-CA" dirty="0"/>
          </a:p>
          <a:p>
            <a:pPr marL="514350" indent="-514350">
              <a:buFont typeface="+mj-lt"/>
              <a:buAutoNum type="arabicPeriod" startAt="5"/>
            </a:pPr>
            <a:endParaRPr lang="en-US" dirty="0"/>
          </a:p>
        </p:txBody>
      </p:sp>
    </p:spTree>
    <p:extLst>
      <p:ext uri="{BB962C8B-B14F-4D97-AF65-F5344CB8AC3E}">
        <p14:creationId xmlns:p14="http://schemas.microsoft.com/office/powerpoint/2010/main" val="2561383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Quan-Hasse</a:t>
            </a:r>
            <a:r>
              <a:rPr lang="en-US" dirty="0" smtClean="0"/>
              <a:t> Definition</a:t>
            </a:r>
            <a:endParaRPr lang="en-US" dirty="0"/>
          </a:p>
        </p:txBody>
      </p:sp>
      <p:sp>
        <p:nvSpPr>
          <p:cNvPr id="3" name="Content Placeholder 2"/>
          <p:cNvSpPr>
            <a:spLocks noGrp="1"/>
          </p:cNvSpPr>
          <p:nvPr>
            <p:ph idx="1"/>
          </p:nvPr>
        </p:nvSpPr>
        <p:spPr/>
        <p:txBody>
          <a:bodyPr>
            <a:normAutofit/>
          </a:bodyPr>
          <a:lstStyle/>
          <a:p>
            <a:r>
              <a:rPr lang="en-US" dirty="0"/>
              <a:t>Technology is an assemblage of material objects, embodying and reflecting societal elements, such as knowledge, norms, and attitudes that have been shaped and structured to serve social, political and cultural, and existential purposes.</a:t>
            </a:r>
            <a:endParaRPr lang="en-CA" dirty="0"/>
          </a:p>
          <a:p>
            <a:endParaRPr lang="en-CA" dirty="0"/>
          </a:p>
          <a:p>
            <a:pPr lvl="1"/>
            <a:r>
              <a:rPr lang="en-US" dirty="0"/>
              <a:t>Separates technology from society</a:t>
            </a:r>
            <a:endParaRPr lang="en-CA" dirty="0"/>
          </a:p>
          <a:p>
            <a:pPr lvl="1"/>
            <a:r>
              <a:rPr lang="en-US" dirty="0"/>
              <a:t>Technology as serving a social purpose</a:t>
            </a:r>
            <a:endParaRPr lang="en-CA" dirty="0"/>
          </a:p>
          <a:p>
            <a:pPr lvl="1"/>
            <a:r>
              <a:rPr lang="en-US" dirty="0"/>
              <a:t>Views technology as embodying and reflecting knowledge, social norms, social structures, political interests</a:t>
            </a:r>
            <a:endParaRPr lang="en-CA" dirty="0"/>
          </a:p>
          <a:p>
            <a:endParaRPr lang="en-US" dirty="0"/>
          </a:p>
        </p:txBody>
      </p:sp>
    </p:spTree>
    <p:extLst>
      <p:ext uri="{BB962C8B-B14F-4D97-AF65-F5344CB8AC3E}">
        <p14:creationId xmlns:p14="http://schemas.microsoft.com/office/powerpoint/2010/main" val="2835929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a:t>Technology as power? </a:t>
            </a:r>
            <a:endParaRPr lang="en-US" dirty="0" smtClean="0"/>
          </a:p>
          <a:p>
            <a:r>
              <a:rPr lang="en-US" dirty="0" smtClean="0"/>
              <a:t>Technology </a:t>
            </a:r>
            <a:r>
              <a:rPr lang="en-US" dirty="0"/>
              <a:t>as mechanization?</a:t>
            </a:r>
            <a:endParaRPr lang="en-CA" dirty="0"/>
          </a:p>
          <a:p>
            <a:endParaRPr lang="en-US" dirty="0"/>
          </a:p>
        </p:txBody>
      </p:sp>
    </p:spTree>
    <p:extLst>
      <p:ext uri="{BB962C8B-B14F-4D97-AF65-F5344CB8AC3E}">
        <p14:creationId xmlns:p14="http://schemas.microsoft.com/office/powerpoint/2010/main" val="2970148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Technology and Society</a:t>
            </a:r>
            <a:endParaRPr lang="en-US" dirty="0"/>
          </a:p>
        </p:txBody>
      </p:sp>
      <p:sp>
        <p:nvSpPr>
          <p:cNvPr id="3" name="Content Placeholder 2"/>
          <p:cNvSpPr>
            <a:spLocks noGrp="1"/>
          </p:cNvSpPr>
          <p:nvPr>
            <p:ph idx="1"/>
          </p:nvPr>
        </p:nvSpPr>
        <p:spPr/>
        <p:txBody>
          <a:bodyPr>
            <a:normAutofit/>
          </a:bodyPr>
          <a:lstStyle/>
          <a:p>
            <a:r>
              <a:rPr lang="en-US" dirty="0" smtClean="0"/>
              <a:t>Marxism (1850s): </a:t>
            </a:r>
            <a:r>
              <a:rPr lang="en-US" dirty="0"/>
              <a:t>I</a:t>
            </a:r>
            <a:r>
              <a:rPr lang="en-US" dirty="0" smtClean="0"/>
              <a:t>nequality</a:t>
            </a:r>
          </a:p>
          <a:p>
            <a:pPr lvl="1"/>
            <a:r>
              <a:rPr lang="en-US" dirty="0" smtClean="0"/>
              <a:t>How do machines effect labour?</a:t>
            </a:r>
          </a:p>
          <a:p>
            <a:pPr lvl="1"/>
            <a:r>
              <a:rPr lang="en-US" dirty="0" smtClean="0"/>
              <a:t>Unemployment and deskilling</a:t>
            </a:r>
          </a:p>
          <a:p>
            <a:r>
              <a:rPr lang="en-US" dirty="0" smtClean="0"/>
              <a:t>Technological Society: </a:t>
            </a:r>
          </a:p>
          <a:p>
            <a:pPr lvl="1"/>
            <a:r>
              <a:rPr lang="en-US" dirty="0" smtClean="0"/>
              <a:t>engulfs every aspect of human life</a:t>
            </a:r>
          </a:p>
          <a:p>
            <a:pPr lvl="1"/>
            <a:r>
              <a:rPr lang="en-US" dirty="0" smtClean="0"/>
              <a:t>Dehumanizing</a:t>
            </a:r>
          </a:p>
          <a:p>
            <a:r>
              <a:rPr lang="en-US" dirty="0" smtClean="0"/>
              <a:t>Complex system that includes people and machines (Pacey 1983)</a:t>
            </a:r>
          </a:p>
          <a:p>
            <a:pPr lvl="1"/>
            <a:r>
              <a:rPr lang="en-US" dirty="0" smtClean="0"/>
              <a:t>Embedded in routines and practices</a:t>
            </a:r>
          </a:p>
          <a:p>
            <a:pPr lvl="1"/>
            <a:r>
              <a:rPr lang="en-US" dirty="0" smtClean="0"/>
              <a:t>Cultural and Normalizing</a:t>
            </a:r>
          </a:p>
          <a:p>
            <a:pPr lvl="1"/>
            <a:endParaRPr lang="en-US" dirty="0" smtClean="0"/>
          </a:p>
          <a:p>
            <a:pPr lvl="1"/>
            <a:endParaRPr lang="en-US" dirty="0"/>
          </a:p>
        </p:txBody>
      </p:sp>
    </p:spTree>
    <p:extLst>
      <p:ext uri="{BB962C8B-B14F-4D97-AF65-F5344CB8AC3E}">
        <p14:creationId xmlns:p14="http://schemas.microsoft.com/office/powerpoint/2010/main" val="1422412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Contemporary Discussions</a:t>
            </a:r>
            <a:endParaRPr lang="en-US" dirty="0"/>
          </a:p>
        </p:txBody>
      </p:sp>
      <p:sp>
        <p:nvSpPr>
          <p:cNvPr id="3" name="Content Placeholder 2"/>
          <p:cNvSpPr>
            <a:spLocks noGrp="1"/>
          </p:cNvSpPr>
          <p:nvPr>
            <p:ph idx="1"/>
          </p:nvPr>
        </p:nvSpPr>
        <p:spPr/>
        <p:txBody>
          <a:bodyPr>
            <a:normAutofit/>
          </a:bodyPr>
          <a:lstStyle/>
          <a:p>
            <a:r>
              <a:rPr lang="en-US" dirty="0" smtClean="0"/>
              <a:t>Simulation and Replication:</a:t>
            </a:r>
          </a:p>
          <a:p>
            <a:pPr lvl="1"/>
            <a:r>
              <a:rPr lang="en-US" dirty="0" smtClean="0"/>
              <a:t>Artificial Intelligence</a:t>
            </a:r>
          </a:p>
          <a:p>
            <a:pPr lvl="1"/>
            <a:r>
              <a:rPr lang="en-US" dirty="0" smtClean="0"/>
              <a:t>Alan Turing 1950s (thinking machine)</a:t>
            </a:r>
          </a:p>
          <a:p>
            <a:pPr lvl="1"/>
            <a:r>
              <a:rPr lang="en-US" dirty="0" smtClean="0"/>
              <a:t>Algorithms and </a:t>
            </a:r>
            <a:r>
              <a:rPr lang="en-US" dirty="0"/>
              <a:t>D</a:t>
            </a:r>
            <a:r>
              <a:rPr lang="en-US" dirty="0" smtClean="0"/>
              <a:t>ig Data</a:t>
            </a:r>
          </a:p>
          <a:p>
            <a:r>
              <a:rPr lang="en-US" dirty="0" smtClean="0"/>
              <a:t>Augmentation</a:t>
            </a:r>
          </a:p>
          <a:p>
            <a:pPr lvl="1"/>
            <a:r>
              <a:rPr lang="en-US" dirty="0" smtClean="0"/>
              <a:t>Improved environments and bodies</a:t>
            </a:r>
          </a:p>
          <a:p>
            <a:pPr lvl="1"/>
            <a:r>
              <a:rPr lang="en-US" dirty="0" smtClean="0"/>
              <a:t>Connectedness and responsiveness with machines</a:t>
            </a:r>
          </a:p>
          <a:p>
            <a:pPr lvl="1"/>
            <a:r>
              <a:rPr lang="en-US" dirty="0" smtClean="0"/>
              <a:t>Wearable computing</a:t>
            </a:r>
          </a:p>
          <a:p>
            <a:pPr lvl="1"/>
            <a:r>
              <a:rPr lang="en-US" dirty="0" smtClean="0"/>
              <a:t>Surrounding awareness capabilities</a:t>
            </a:r>
          </a:p>
          <a:p>
            <a:pPr lvl="1"/>
            <a:endParaRPr lang="en-US" dirty="0" smtClean="0"/>
          </a:p>
          <a:p>
            <a:pPr lvl="1"/>
            <a:endParaRPr lang="en-US" dirty="0" smtClean="0"/>
          </a:p>
          <a:p>
            <a:pPr lvl="1"/>
            <a:endParaRPr lang="en-US" dirty="0"/>
          </a:p>
        </p:txBody>
      </p:sp>
    </p:spTree>
    <p:extLst>
      <p:ext uri="{BB962C8B-B14F-4D97-AF65-F5344CB8AC3E}">
        <p14:creationId xmlns:p14="http://schemas.microsoft.com/office/powerpoint/2010/main" val="4118567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Do </a:t>
            </a:r>
            <a:r>
              <a:rPr lang="en-CA" dirty="0" err="1"/>
              <a:t>Artifacts</a:t>
            </a:r>
            <a:r>
              <a:rPr lang="en-CA" dirty="0"/>
              <a:t> Have Politics?</a:t>
            </a:r>
            <a:r>
              <a:rPr lang="en-CA" dirty="0" smtClean="0">
                <a:effectLst/>
              </a:rPr>
              <a:t> </a:t>
            </a:r>
            <a:endParaRPr lang="en-US" dirty="0"/>
          </a:p>
        </p:txBody>
      </p:sp>
      <p:sp>
        <p:nvSpPr>
          <p:cNvPr id="3" name="Content Placeholder 2"/>
          <p:cNvSpPr>
            <a:spLocks noGrp="1"/>
          </p:cNvSpPr>
          <p:nvPr>
            <p:ph idx="1"/>
          </p:nvPr>
        </p:nvSpPr>
        <p:spPr/>
        <p:txBody>
          <a:bodyPr>
            <a:normAutofit fontScale="85000" lnSpcReduction="20000"/>
          </a:bodyPr>
          <a:lstStyle/>
          <a:p>
            <a:r>
              <a:rPr lang="en-US" dirty="0"/>
              <a:t>Do technical things have political qualities?</a:t>
            </a:r>
            <a:endParaRPr lang="en-CA" dirty="0"/>
          </a:p>
          <a:p>
            <a:r>
              <a:rPr lang="en-US" dirty="0"/>
              <a:t>Can they embody specific forms of power and authority</a:t>
            </a:r>
            <a:r>
              <a:rPr lang="en-US" dirty="0" smtClean="0"/>
              <a:t>?</a:t>
            </a:r>
          </a:p>
          <a:p>
            <a:endParaRPr lang="en-CA" dirty="0"/>
          </a:p>
          <a:p>
            <a:r>
              <a:rPr lang="en-US" dirty="0"/>
              <a:t>Response to </a:t>
            </a:r>
            <a:r>
              <a:rPr lang="en-US" b="1" dirty="0"/>
              <a:t>Mumford’s dichotomy</a:t>
            </a:r>
            <a:r>
              <a:rPr lang="en-US" dirty="0"/>
              <a:t>: “from late neo-lithic times in the Near East, right down to our own day, two technologies have recurrently existed side by side: one authoritarian, the other democratic, the first system-centered, immensely powerful, but inherently unstable, the other but resourceful and durable."</a:t>
            </a:r>
            <a:endParaRPr lang="en-CA" dirty="0"/>
          </a:p>
          <a:p>
            <a:pPr marL="0" indent="0">
              <a:buNone/>
            </a:pPr>
            <a:r>
              <a:rPr lang="en-US" dirty="0"/>
              <a:t> </a:t>
            </a:r>
            <a:endParaRPr lang="en-CA" dirty="0"/>
          </a:p>
          <a:p>
            <a:r>
              <a:rPr lang="en-US" dirty="0"/>
              <a:t>In other words, do technologies and technical systems liberate or dominate?</a:t>
            </a:r>
            <a:endParaRPr lang="en-CA" dirty="0"/>
          </a:p>
          <a:p>
            <a:endParaRPr lang="en-CA" dirty="0"/>
          </a:p>
          <a:p>
            <a:r>
              <a:rPr lang="en-US" dirty="0"/>
              <a:t>Is the genesis people, or their creations?</a:t>
            </a:r>
            <a:endParaRPr lang="en-CA" dirty="0"/>
          </a:p>
          <a:p>
            <a:r>
              <a:rPr lang="en-US" dirty="0" smtClean="0"/>
              <a:t>Embedded </a:t>
            </a:r>
            <a:r>
              <a:rPr lang="en-US" dirty="0"/>
              <a:t>in social and economic systems?</a:t>
            </a:r>
            <a:endParaRPr lang="en-CA" dirty="0"/>
          </a:p>
          <a:p>
            <a:endParaRPr lang="en-US" dirty="0" smtClean="0"/>
          </a:p>
          <a:p>
            <a:endParaRPr lang="en-US" dirty="0"/>
          </a:p>
        </p:txBody>
      </p:sp>
    </p:spTree>
    <p:extLst>
      <p:ext uri="{BB962C8B-B14F-4D97-AF65-F5344CB8AC3E}">
        <p14:creationId xmlns:p14="http://schemas.microsoft.com/office/powerpoint/2010/main" val="3791055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Winner’s theory of technological politics</a:t>
            </a:r>
            <a:endParaRPr lang="en-US" dirty="0"/>
          </a:p>
        </p:txBody>
      </p:sp>
      <p:sp>
        <p:nvSpPr>
          <p:cNvPr id="3" name="Content Placeholder 2"/>
          <p:cNvSpPr>
            <a:spLocks noGrp="1"/>
          </p:cNvSpPr>
          <p:nvPr>
            <p:ph idx="1"/>
          </p:nvPr>
        </p:nvSpPr>
        <p:spPr/>
        <p:txBody>
          <a:bodyPr>
            <a:normAutofit fontScale="85000" lnSpcReduction="10000"/>
          </a:bodyPr>
          <a:lstStyle/>
          <a:p>
            <a:r>
              <a:rPr lang="en-US" dirty="0"/>
              <a:t>D</a:t>
            </a:r>
            <a:r>
              <a:rPr lang="en-US" dirty="0" smtClean="0"/>
              <a:t>raws </a:t>
            </a:r>
            <a:r>
              <a:rPr lang="en-US" dirty="0"/>
              <a:t>attention to the momentum of large-scale sociotechnical systems, to the response of modern societies to certain technological imperatives, and to the all too common signs of the adaptation of human ends to technical means. </a:t>
            </a:r>
            <a:endParaRPr lang="en-CA" dirty="0"/>
          </a:p>
          <a:p>
            <a:endParaRPr lang="en-CA" dirty="0"/>
          </a:p>
          <a:p>
            <a:r>
              <a:rPr lang="en-US" dirty="0"/>
              <a:t>How can artifacts contain political properties?</a:t>
            </a:r>
            <a:endParaRPr lang="en-CA" dirty="0"/>
          </a:p>
          <a:p>
            <a:pPr lvl="1"/>
            <a:r>
              <a:rPr lang="en-US" dirty="0"/>
              <a:t>When invention, design, or arrangement of a specific technical device or system becomes a way of settling an issue in a particular community.</a:t>
            </a:r>
            <a:endParaRPr lang="en-CA" dirty="0"/>
          </a:p>
          <a:p>
            <a:endParaRPr lang="en-CA" dirty="0"/>
          </a:p>
          <a:p>
            <a:pPr lvl="0"/>
            <a:r>
              <a:rPr lang="en-US" dirty="0"/>
              <a:t>Inherently political technologies - man-made systems that appear to require, or to be strongly compatible with, particular kinds of political relationships. </a:t>
            </a:r>
            <a:endParaRPr lang="en-CA" dirty="0"/>
          </a:p>
          <a:p>
            <a:pPr marL="0" indent="0">
              <a:buNone/>
            </a:pPr>
            <a:endParaRPr lang="en-CA" dirty="0"/>
          </a:p>
          <a:p>
            <a:r>
              <a:rPr lang="en-US" dirty="0"/>
              <a:t>Is technical change always about efficiency always the end goal (</a:t>
            </a:r>
            <a:r>
              <a:rPr lang="en-US" dirty="0" err="1"/>
              <a:t>telos</a:t>
            </a:r>
            <a:r>
              <a:rPr lang="en-US" dirty="0"/>
              <a:t>)</a:t>
            </a:r>
            <a:r>
              <a:rPr lang="en-US" dirty="0" smtClean="0"/>
              <a:t>?</a:t>
            </a:r>
            <a:endParaRPr lang="en-CA" dirty="0"/>
          </a:p>
        </p:txBody>
      </p:sp>
    </p:spTree>
    <p:extLst>
      <p:ext uri="{BB962C8B-B14F-4D97-AF65-F5344CB8AC3E}">
        <p14:creationId xmlns:p14="http://schemas.microsoft.com/office/powerpoint/2010/main" val="1840409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Intentionality, Structure and Drift</a:t>
            </a:r>
            <a:endParaRPr lang="en-US" dirty="0"/>
          </a:p>
        </p:txBody>
      </p:sp>
      <p:sp>
        <p:nvSpPr>
          <p:cNvPr id="3" name="Content Placeholder 2"/>
          <p:cNvSpPr>
            <a:spLocks noGrp="1"/>
          </p:cNvSpPr>
          <p:nvPr>
            <p:ph idx="1"/>
          </p:nvPr>
        </p:nvSpPr>
        <p:spPr/>
        <p:txBody>
          <a:bodyPr>
            <a:normAutofit/>
          </a:bodyPr>
          <a:lstStyle/>
          <a:p>
            <a:r>
              <a:rPr lang="en-US" dirty="0"/>
              <a:t> </a:t>
            </a:r>
            <a:r>
              <a:rPr lang="en-US" dirty="0" smtClean="0"/>
              <a:t>The </a:t>
            </a:r>
            <a:r>
              <a:rPr lang="en-US" i="1" dirty="0"/>
              <a:t>use</a:t>
            </a:r>
            <a:r>
              <a:rPr lang="en-US" dirty="0"/>
              <a:t> of technologies; to enhance power, authority or privilege of some over </a:t>
            </a:r>
            <a:r>
              <a:rPr lang="en-US" dirty="0" smtClean="0"/>
              <a:t>others</a:t>
            </a:r>
          </a:p>
          <a:p>
            <a:endParaRPr lang="en-CA" dirty="0"/>
          </a:p>
          <a:p>
            <a:r>
              <a:rPr lang="en-US" dirty="0"/>
              <a:t> </a:t>
            </a:r>
            <a:r>
              <a:rPr lang="en-US" dirty="0" smtClean="0"/>
              <a:t>A </a:t>
            </a:r>
            <a:r>
              <a:rPr lang="en-US" dirty="0"/>
              <a:t>given device might have been designed and built in such away that it produces a set of consequences logically and temporally prior to any of its professed uses. </a:t>
            </a:r>
            <a:endParaRPr lang="en-CA" dirty="0"/>
          </a:p>
          <a:p>
            <a:endParaRPr lang="en-CA" dirty="0"/>
          </a:p>
          <a:p>
            <a:r>
              <a:rPr lang="en-US" dirty="0" smtClean="0"/>
              <a:t>The </a:t>
            </a:r>
            <a:r>
              <a:rPr lang="en-US" dirty="0"/>
              <a:t>technological deck has been stacked long in </a:t>
            </a:r>
            <a:r>
              <a:rPr lang="en-US" dirty="0" smtClean="0"/>
              <a:t>advance </a:t>
            </a:r>
            <a:r>
              <a:rPr lang="en-US" dirty="0"/>
              <a:t>to favor certain social interests, </a:t>
            </a:r>
            <a:endParaRPr lang="en-CA" dirty="0"/>
          </a:p>
          <a:p>
            <a:endParaRPr lang="en-US" dirty="0"/>
          </a:p>
        </p:txBody>
      </p:sp>
    </p:spTree>
    <p:extLst>
      <p:ext uri="{BB962C8B-B14F-4D97-AF65-F5344CB8AC3E}">
        <p14:creationId xmlns:p14="http://schemas.microsoft.com/office/powerpoint/2010/main" val="4007843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Winner’s Conclusions</a:t>
            </a:r>
            <a:endParaRPr lang="en-US" dirty="0"/>
          </a:p>
        </p:txBody>
      </p:sp>
      <p:sp>
        <p:nvSpPr>
          <p:cNvPr id="3" name="Content Placeholder 2"/>
          <p:cNvSpPr>
            <a:spLocks noGrp="1"/>
          </p:cNvSpPr>
          <p:nvPr>
            <p:ph idx="1"/>
          </p:nvPr>
        </p:nvSpPr>
        <p:spPr/>
        <p:txBody>
          <a:bodyPr>
            <a:normAutofit fontScale="92500" lnSpcReduction="20000"/>
          </a:bodyPr>
          <a:lstStyle/>
          <a:p>
            <a:pPr lvl="0"/>
            <a:r>
              <a:rPr lang="en-US" dirty="0" smtClean="0"/>
              <a:t>Technologies </a:t>
            </a:r>
            <a:r>
              <a:rPr lang="en-US" dirty="0"/>
              <a:t>are ways of building order in our world</a:t>
            </a:r>
            <a:endParaRPr lang="en-CA" dirty="0"/>
          </a:p>
          <a:p>
            <a:pPr lvl="0"/>
            <a:r>
              <a:rPr lang="en-US" dirty="0"/>
              <a:t>The order is grounded in an institutional inertia</a:t>
            </a:r>
            <a:endParaRPr lang="en-CA" dirty="0"/>
          </a:p>
          <a:p>
            <a:endParaRPr lang="en-CA" dirty="0"/>
          </a:p>
          <a:p>
            <a:r>
              <a:rPr lang="en-US" dirty="0"/>
              <a:t>Technologies that are overtly political in a specific way: conditions human relationships concretely</a:t>
            </a:r>
            <a:endParaRPr lang="en-CA" dirty="0"/>
          </a:p>
          <a:p>
            <a:endParaRPr lang="en-CA" dirty="0"/>
          </a:p>
          <a:p>
            <a:r>
              <a:rPr lang="en-US" dirty="0"/>
              <a:t>Unavoidable authoritarianism implanted in human involvement with science and technology: </a:t>
            </a:r>
            <a:endParaRPr lang="en-CA" dirty="0"/>
          </a:p>
          <a:p>
            <a:endParaRPr lang="en-CA" dirty="0"/>
          </a:p>
          <a:p>
            <a:r>
              <a:rPr lang="en-US" dirty="0"/>
              <a:t>“If man, by dint of his knowledge and inventive genius, has subdued the forces of nature, the latter avenge themselves upon him by subjecting him, insofar as he employs them, to a veritable despotism independent of all social organization."</a:t>
            </a:r>
            <a:endParaRPr lang="en-CA" dirty="0"/>
          </a:p>
          <a:p>
            <a:endParaRPr lang="en-US" dirty="0"/>
          </a:p>
        </p:txBody>
      </p:sp>
    </p:spTree>
    <p:extLst>
      <p:ext uri="{BB962C8B-B14F-4D97-AF65-F5344CB8AC3E}">
        <p14:creationId xmlns:p14="http://schemas.microsoft.com/office/powerpoint/2010/main" val="319596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sym typeface="Wingdings"/>
              </a:rPr>
              <a:t></a:t>
            </a:r>
            <a:r>
              <a:rPr lang="en-US" dirty="0" smtClean="0"/>
              <a:t> </a:t>
            </a:r>
            <a:r>
              <a:rPr lang="en-US" dirty="0"/>
              <a:t>“as a society adopted increasingly complicated technical systems as its material basis, the prospects for authoritarian ways of life would </a:t>
            </a:r>
            <a:r>
              <a:rPr lang="en-US" dirty="0" smtClean="0"/>
              <a:t>be </a:t>
            </a:r>
            <a:r>
              <a:rPr lang="en-US" dirty="0"/>
              <a:t>greatly enhanced.”</a:t>
            </a:r>
            <a:endParaRPr lang="en-CA" dirty="0"/>
          </a:p>
          <a:p>
            <a:pPr marL="0" indent="0">
              <a:buNone/>
            </a:pPr>
            <a:endParaRPr lang="en-CA" dirty="0"/>
          </a:p>
          <a:p>
            <a:r>
              <a:rPr lang="en-US" dirty="0"/>
              <a:t>“Central control by knowledgeable people acting at the top of a rigid social hierarchy would seem increasingly prudent.”</a:t>
            </a:r>
            <a:endParaRPr lang="en-CA" dirty="0"/>
          </a:p>
          <a:p>
            <a:endParaRPr lang="en-US" dirty="0"/>
          </a:p>
        </p:txBody>
      </p:sp>
    </p:spTree>
    <p:extLst>
      <p:ext uri="{BB962C8B-B14F-4D97-AF65-F5344CB8AC3E}">
        <p14:creationId xmlns:p14="http://schemas.microsoft.com/office/powerpoint/2010/main" val="11848723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Where is </a:t>
            </a:r>
            <a:r>
              <a:rPr lang="en-US" dirty="0"/>
              <a:t>p</a:t>
            </a:r>
            <a:r>
              <a:rPr lang="en-US" dirty="0" smtClean="0"/>
              <a:t>ower in technology?</a:t>
            </a:r>
            <a:endParaRPr lang="en-US" dirty="0"/>
          </a:p>
        </p:txBody>
      </p:sp>
      <p:sp>
        <p:nvSpPr>
          <p:cNvPr id="3" name="Content Placeholder 2"/>
          <p:cNvSpPr>
            <a:spLocks noGrp="1"/>
          </p:cNvSpPr>
          <p:nvPr>
            <p:ph idx="1"/>
          </p:nvPr>
        </p:nvSpPr>
        <p:spPr/>
        <p:txBody>
          <a:bodyPr>
            <a:normAutofit fontScale="85000" lnSpcReduction="20000"/>
          </a:bodyPr>
          <a:lstStyle/>
          <a:p>
            <a:r>
              <a:rPr lang="en-US" dirty="0"/>
              <a:t>Does industrial technology negate the emancipatory potential of socialism? Does it imply inherent authoritarianism?</a:t>
            </a:r>
            <a:endParaRPr lang="en-CA" dirty="0"/>
          </a:p>
          <a:p>
            <a:endParaRPr lang="en-CA" dirty="0"/>
          </a:p>
          <a:p>
            <a:r>
              <a:rPr lang="en-US" dirty="0"/>
              <a:t>Conversely, do renewable energies imply democracy or egalitarianism? Is democracy a necessary condition?</a:t>
            </a:r>
            <a:endParaRPr lang="en-CA" dirty="0"/>
          </a:p>
          <a:p>
            <a:pPr marL="0" indent="0">
              <a:buNone/>
            </a:pPr>
            <a:endParaRPr lang="en-CA" dirty="0"/>
          </a:p>
          <a:p>
            <a:r>
              <a:rPr lang="en-US" dirty="0"/>
              <a:t>Are </a:t>
            </a:r>
            <a:r>
              <a:rPr lang="en-US" dirty="0" smtClean="0"/>
              <a:t>technologies </a:t>
            </a:r>
            <a:r>
              <a:rPr lang="en-US" dirty="0"/>
              <a:t>are moral choice? </a:t>
            </a:r>
            <a:endParaRPr lang="en-US" dirty="0" smtClean="0"/>
          </a:p>
          <a:p>
            <a:pPr lvl="1"/>
            <a:r>
              <a:rPr lang="en-US" dirty="0" smtClean="0"/>
              <a:t>“</a:t>
            </a:r>
            <a:r>
              <a:rPr lang="en-US" dirty="0"/>
              <a:t>the issue has to do with ways in </a:t>
            </a:r>
            <a:r>
              <a:rPr lang="en-US" dirty="0" smtClean="0"/>
              <a:t>which</a:t>
            </a:r>
            <a:r>
              <a:rPr lang="en-CA" dirty="0" smtClean="0"/>
              <a:t> </a:t>
            </a:r>
            <a:r>
              <a:rPr lang="en-US" dirty="0" smtClean="0"/>
              <a:t>choices </a:t>
            </a:r>
            <a:r>
              <a:rPr lang="en-US" dirty="0"/>
              <a:t>about technology have important consequences for the form and quality of human associations.”</a:t>
            </a:r>
            <a:endParaRPr lang="en-CA" dirty="0"/>
          </a:p>
          <a:p>
            <a:endParaRPr lang="en-CA" dirty="0"/>
          </a:p>
          <a:p>
            <a:r>
              <a:rPr lang="en-US" dirty="0" smtClean="0">
                <a:solidFill>
                  <a:srgbClr val="FF0000"/>
                </a:solidFill>
              </a:rPr>
              <a:t>The </a:t>
            </a:r>
            <a:r>
              <a:rPr lang="en-US" dirty="0">
                <a:solidFill>
                  <a:srgbClr val="FF0000"/>
                </a:solidFill>
              </a:rPr>
              <a:t>important question is</a:t>
            </a:r>
            <a:r>
              <a:rPr lang="en-US" dirty="0"/>
              <a:t>: </a:t>
            </a:r>
            <a:endParaRPr lang="en-US" dirty="0" smtClean="0"/>
          </a:p>
          <a:p>
            <a:pPr lvl="1"/>
            <a:r>
              <a:rPr lang="en-US" dirty="0" smtClean="0"/>
              <a:t>Does </a:t>
            </a:r>
            <a:r>
              <a:rPr lang="en-US" dirty="0"/>
              <a:t>this state of affairs derive from an unavoidable social response to intractable properties in the things themselves, or is it instead a pattern imposed independently by a governing body, ruling class, or some other social or cultural institution to further its own purposes?</a:t>
            </a:r>
            <a:endParaRPr lang="en-CA" dirty="0"/>
          </a:p>
          <a:p>
            <a:endParaRPr lang="en-US" dirty="0"/>
          </a:p>
        </p:txBody>
      </p:sp>
    </p:spTree>
    <p:extLst>
      <p:ext uri="{BB962C8B-B14F-4D97-AF65-F5344CB8AC3E}">
        <p14:creationId xmlns:p14="http://schemas.microsoft.com/office/powerpoint/2010/main" val="873817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a:t>
            </a:r>
            <a:endParaRPr lang="en-US" dirty="0"/>
          </a:p>
        </p:txBody>
      </p:sp>
      <p:sp>
        <p:nvSpPr>
          <p:cNvPr id="3" name="Content Placeholder 2"/>
          <p:cNvSpPr>
            <a:spLocks noGrp="1"/>
          </p:cNvSpPr>
          <p:nvPr>
            <p:ph idx="1"/>
          </p:nvPr>
        </p:nvSpPr>
        <p:spPr/>
        <p:txBody>
          <a:bodyPr>
            <a:normAutofit/>
          </a:bodyPr>
          <a:lstStyle/>
          <a:p>
            <a:r>
              <a:rPr lang="en-US" dirty="0" smtClean="0"/>
              <a:t>Derives from the Latin, “</a:t>
            </a:r>
            <a:r>
              <a:rPr lang="en-US" dirty="0" err="1" smtClean="0"/>
              <a:t>potere</a:t>
            </a:r>
            <a:r>
              <a:rPr lang="en-US" dirty="0" smtClean="0"/>
              <a:t>”: to be able</a:t>
            </a:r>
          </a:p>
          <a:p>
            <a:pPr lvl="1"/>
            <a:r>
              <a:rPr lang="en-US" dirty="0" smtClean="0"/>
              <a:t>Emphasizes agency</a:t>
            </a:r>
          </a:p>
          <a:p>
            <a:pPr lvl="1"/>
            <a:endParaRPr lang="en-US" dirty="0"/>
          </a:p>
          <a:p>
            <a:r>
              <a:rPr lang="en-US" dirty="0" smtClean="0"/>
              <a:t>Recent </a:t>
            </a:r>
            <a:r>
              <a:rPr lang="en-US" dirty="0" err="1" smtClean="0"/>
              <a:t>reconceptualizations</a:t>
            </a:r>
            <a:r>
              <a:rPr lang="en-US" dirty="0" smtClean="0"/>
              <a:t>: dispersed; circulatory; automatic; implicated with knowledge</a:t>
            </a:r>
          </a:p>
          <a:p>
            <a:endParaRPr lang="en-US" dirty="0"/>
          </a:p>
          <a:p>
            <a:r>
              <a:rPr lang="en-US" dirty="0" smtClean="0"/>
              <a:t>From ability to relation that </a:t>
            </a:r>
            <a:r>
              <a:rPr lang="en-US" dirty="0" err="1" smtClean="0"/>
              <a:t>makeshuman</a:t>
            </a:r>
            <a:r>
              <a:rPr lang="en-US" dirty="0" smtClean="0"/>
              <a:t> subjects and social orders</a:t>
            </a:r>
            <a:endParaRPr lang="en-US" dirty="0"/>
          </a:p>
        </p:txBody>
      </p:sp>
    </p:spTree>
    <p:extLst>
      <p:ext uri="{BB962C8B-B14F-4D97-AF65-F5344CB8AC3E}">
        <p14:creationId xmlns:p14="http://schemas.microsoft.com/office/powerpoint/2010/main" val="3598839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From agency as sovereignty</a:t>
            </a:r>
          </a:p>
          <a:p>
            <a:endParaRPr lang="en-US" dirty="0"/>
          </a:p>
          <a:p>
            <a:r>
              <a:rPr lang="en-US" dirty="0" smtClean="0"/>
              <a:t>Constructed individual limits sovereignty of subject</a:t>
            </a:r>
          </a:p>
          <a:p>
            <a:endParaRPr lang="en-US" dirty="0"/>
          </a:p>
          <a:p>
            <a:r>
              <a:rPr lang="en-US" dirty="0" smtClean="0"/>
              <a:t>Power flows through discourse/technology, no longer the property of individuals/institutions</a:t>
            </a:r>
            <a:endParaRPr lang="en-US" dirty="0"/>
          </a:p>
        </p:txBody>
      </p:sp>
    </p:spTree>
    <p:extLst>
      <p:ext uri="{BB962C8B-B14F-4D97-AF65-F5344CB8AC3E}">
        <p14:creationId xmlns:p14="http://schemas.microsoft.com/office/powerpoint/2010/main" val="3156409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Foucault</a:t>
            </a:r>
            <a:endParaRPr lang="en-US" dirty="0"/>
          </a:p>
        </p:txBody>
      </p:sp>
      <p:sp>
        <p:nvSpPr>
          <p:cNvPr id="3" name="Content Placeholder 2"/>
          <p:cNvSpPr>
            <a:spLocks noGrp="1"/>
          </p:cNvSpPr>
          <p:nvPr>
            <p:ph idx="1"/>
          </p:nvPr>
        </p:nvSpPr>
        <p:spPr/>
        <p:txBody>
          <a:bodyPr>
            <a:normAutofit lnSpcReduction="10000"/>
          </a:bodyPr>
          <a:lstStyle/>
          <a:p>
            <a:r>
              <a:rPr lang="en-US" dirty="0" smtClean="0"/>
              <a:t>Power is everywhere</a:t>
            </a:r>
          </a:p>
          <a:p>
            <a:pPr lvl="1"/>
            <a:r>
              <a:rPr lang="en-US" dirty="0" smtClean="0"/>
              <a:t> generative and neither bound, nor static</a:t>
            </a:r>
          </a:p>
          <a:p>
            <a:pPr lvl="1"/>
            <a:endParaRPr lang="en-US" dirty="0" smtClean="0"/>
          </a:p>
          <a:p>
            <a:r>
              <a:rPr lang="en-US" dirty="0" smtClean="0"/>
              <a:t>Constructs and organizes subjects in novel domains (science, sex, arts)</a:t>
            </a:r>
          </a:p>
          <a:p>
            <a:endParaRPr lang="en-US" dirty="0" smtClean="0"/>
          </a:p>
          <a:p>
            <a:r>
              <a:rPr lang="en-US" dirty="0"/>
              <a:t>forms and operations </a:t>
            </a:r>
            <a:r>
              <a:rPr lang="en-US" dirty="0" smtClean="0"/>
              <a:t>that:</a:t>
            </a:r>
          </a:p>
          <a:p>
            <a:r>
              <a:rPr lang="en-US" dirty="0" smtClean="0"/>
              <a:t> </a:t>
            </a:r>
            <a:r>
              <a:rPr lang="en-US" dirty="0"/>
              <a:t>“categorize the individual, mark him by his own individuality, attach him to his own identity, impose a law of truth on him which he must recognize and which others must recognize in him ... a form of power which makes individuals subjects” (Foucault 1982, 212). </a:t>
            </a:r>
            <a:endParaRPr lang="en-US" dirty="0" smtClean="0">
              <a:effectLst/>
            </a:endParaRPr>
          </a:p>
          <a:p>
            <a:endParaRPr lang="en-US" dirty="0" smtClean="0"/>
          </a:p>
          <a:p>
            <a:endParaRPr lang="en-US" dirty="0"/>
          </a:p>
          <a:p>
            <a:endParaRPr lang="en-US" dirty="0"/>
          </a:p>
        </p:txBody>
      </p:sp>
    </p:spTree>
    <p:extLst>
      <p:ext uri="{BB962C8B-B14F-4D97-AF65-F5344CB8AC3E}">
        <p14:creationId xmlns:p14="http://schemas.microsoft.com/office/powerpoint/2010/main" val="3488077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Contra Sovereignty Model: political power</a:t>
            </a:r>
          </a:p>
          <a:p>
            <a:pPr lvl="2"/>
            <a:r>
              <a:rPr lang="en-US" dirty="0" smtClean="0"/>
              <a:t>Who rules?</a:t>
            </a:r>
          </a:p>
          <a:p>
            <a:pPr lvl="2"/>
            <a:r>
              <a:rPr lang="en-US" dirty="0" smtClean="0"/>
              <a:t>Individual sovereignty; state sovereignty</a:t>
            </a:r>
            <a:endParaRPr lang="en-US" dirty="0"/>
          </a:p>
          <a:p>
            <a:r>
              <a:rPr lang="en-US" dirty="0" smtClean="0"/>
              <a:t>Contra Commodity Model: economic power</a:t>
            </a:r>
          </a:p>
          <a:p>
            <a:pPr lvl="2"/>
            <a:r>
              <a:rPr lang="en-US" dirty="0" smtClean="0"/>
              <a:t>Material and circulating goods/objects</a:t>
            </a:r>
          </a:p>
          <a:p>
            <a:pPr lvl="2"/>
            <a:r>
              <a:rPr lang="en-US" dirty="0" smtClean="0"/>
              <a:t>Relies on transferability of power</a:t>
            </a:r>
          </a:p>
          <a:p>
            <a:pPr lvl="2"/>
            <a:r>
              <a:rPr lang="en-US" dirty="0" smtClean="0"/>
              <a:t>Winners and losers</a:t>
            </a:r>
          </a:p>
          <a:p>
            <a:r>
              <a:rPr lang="en-US" dirty="0" smtClean="0"/>
              <a:t>Contra Repression Model: psychological power</a:t>
            </a:r>
          </a:p>
          <a:p>
            <a:pPr lvl="2"/>
            <a:r>
              <a:rPr lang="en-US" dirty="0" smtClean="0"/>
              <a:t>Identifies power with restriction or repression</a:t>
            </a:r>
          </a:p>
          <a:p>
            <a:pPr lvl="2"/>
            <a:r>
              <a:rPr lang="en-US" dirty="0" smtClean="0"/>
              <a:t>“saying no”</a:t>
            </a:r>
          </a:p>
          <a:p>
            <a:pPr lvl="2"/>
            <a:r>
              <a:rPr lang="en-US" dirty="0" smtClean="0"/>
              <a:t>Assumes institutional aims are for containment</a:t>
            </a:r>
          </a:p>
          <a:p>
            <a:pPr lvl="2"/>
            <a:endParaRPr lang="en-US" dirty="0" smtClean="0"/>
          </a:p>
          <a:p>
            <a:pPr lvl="2"/>
            <a:endParaRPr lang="en-US" dirty="0" smtClean="0"/>
          </a:p>
        </p:txBody>
      </p:sp>
    </p:spTree>
    <p:extLst>
      <p:ext uri="{BB962C8B-B14F-4D97-AF65-F5344CB8AC3E}">
        <p14:creationId xmlns:p14="http://schemas.microsoft.com/office/powerpoint/2010/main" val="15509825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Essential.thmx</Template>
  <TotalTime>322</TotalTime>
  <Words>1266</Words>
  <Application>Microsoft Macintosh PowerPoint</Application>
  <PresentationFormat>On-screen Show (4:3)</PresentationFormat>
  <Paragraphs>167</Paragraphs>
  <Slides>21</Slides>
  <Notes>2</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Essential</vt:lpstr>
      <vt:lpstr>POL 507 SS15</vt:lpstr>
      <vt:lpstr>PowerPoint Presentation</vt:lpstr>
      <vt:lpstr>What is Technology?</vt:lpstr>
      <vt:lpstr>Definitions</vt:lpstr>
      <vt:lpstr>PowerPoint Presentation</vt:lpstr>
      <vt:lpstr>PowerPoint Presentation</vt:lpstr>
      <vt:lpstr>PowerPoint Presentation</vt:lpstr>
      <vt:lpstr>Quan-Hasse Definition</vt:lpstr>
      <vt:lpstr>PowerPoint Presentation</vt:lpstr>
      <vt:lpstr>Technology and Society</vt:lpstr>
      <vt:lpstr>Contemporary Discussions</vt:lpstr>
      <vt:lpstr>Do Artifacts Have Politics? </vt:lpstr>
      <vt:lpstr>Winner’s theory of technological politics</vt:lpstr>
      <vt:lpstr>Intentionality, Structure and Drift</vt:lpstr>
      <vt:lpstr>Winner’s Conclusions</vt:lpstr>
      <vt:lpstr>PowerPoint Presentation</vt:lpstr>
      <vt:lpstr>Where is power in technology?</vt:lpstr>
      <vt:lpstr>Power</vt:lpstr>
      <vt:lpstr>PowerPoint Presentation</vt:lpstr>
      <vt:lpstr>Foucault</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Ryan Kassian</dc:creator>
  <cp:lastModifiedBy>Ryan Kassian</cp:lastModifiedBy>
  <cp:revision>16</cp:revision>
  <dcterms:created xsi:type="dcterms:W3CDTF">2015-05-06T16:50:50Z</dcterms:created>
  <dcterms:modified xsi:type="dcterms:W3CDTF">2015-05-06T22:13:36Z</dcterms:modified>
</cp:coreProperties>
</file>