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vml" ContentType="application/vnd.openxmlformats-officedocument.vmlDrawi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embeddings/oleObject4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0"/>
  </p:notesMasterIdLst>
  <p:sldIdLst>
    <p:sldId id="256" r:id="rId2"/>
    <p:sldId id="257" r:id="rId3"/>
    <p:sldId id="293" r:id="rId4"/>
    <p:sldId id="294" r:id="rId5"/>
    <p:sldId id="295" r:id="rId6"/>
    <p:sldId id="296" r:id="rId7"/>
    <p:sldId id="297" r:id="rId8"/>
    <p:sldId id="298" r:id="rId9"/>
    <p:sldId id="299" r:id="rId10"/>
    <p:sldId id="301" r:id="rId11"/>
    <p:sldId id="332" r:id="rId12"/>
    <p:sldId id="303" r:id="rId13"/>
    <p:sldId id="305" r:id="rId14"/>
    <p:sldId id="306" r:id="rId15"/>
    <p:sldId id="310" r:id="rId16"/>
    <p:sldId id="311" r:id="rId17"/>
    <p:sldId id="312" r:id="rId18"/>
    <p:sldId id="313" r:id="rId19"/>
    <p:sldId id="314" r:id="rId20"/>
    <p:sldId id="316" r:id="rId21"/>
    <p:sldId id="317" r:id="rId22"/>
    <p:sldId id="319" r:id="rId23"/>
    <p:sldId id="318" r:id="rId24"/>
    <p:sldId id="292" r:id="rId25"/>
    <p:sldId id="258" r:id="rId26"/>
    <p:sldId id="259" r:id="rId27"/>
    <p:sldId id="260" r:id="rId28"/>
    <p:sldId id="261" r:id="rId29"/>
    <p:sldId id="262" r:id="rId30"/>
    <p:sldId id="263" r:id="rId31"/>
    <p:sldId id="264" r:id="rId32"/>
    <p:sldId id="268" r:id="rId33"/>
    <p:sldId id="269" r:id="rId34"/>
    <p:sldId id="270" r:id="rId35"/>
    <p:sldId id="271" r:id="rId36"/>
    <p:sldId id="272" r:id="rId37"/>
    <p:sldId id="274" r:id="rId38"/>
    <p:sldId id="273" r:id="rId39"/>
    <p:sldId id="280" r:id="rId40"/>
    <p:sldId id="281" r:id="rId41"/>
    <p:sldId id="282" r:id="rId42"/>
    <p:sldId id="283" r:id="rId43"/>
    <p:sldId id="284" r:id="rId44"/>
    <p:sldId id="285" r:id="rId45"/>
    <p:sldId id="286" r:id="rId46"/>
    <p:sldId id="287" r:id="rId47"/>
    <p:sldId id="289" r:id="rId48"/>
    <p:sldId id="290" r:id="rId4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080" autoAdjust="0"/>
  </p:normalViewPr>
  <p:slideViewPr>
    <p:cSldViewPr snapToGrid="0" snapToObjects="1">
      <p:cViewPr varScale="1">
        <p:scale>
          <a:sx n="80" d="100"/>
          <a:sy n="80" d="100"/>
        </p:scale>
        <p:origin x="-220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notesMaster" Target="notesMasters/notesMaster1.xml"/><Relationship Id="rId51" Type="http://schemas.openxmlformats.org/officeDocument/2006/relationships/printerSettings" Target="printerSettings/printerSettings1.bin"/><Relationship Id="rId52" Type="http://schemas.openxmlformats.org/officeDocument/2006/relationships/presProps" Target="presProps.xml"/><Relationship Id="rId53" Type="http://schemas.openxmlformats.org/officeDocument/2006/relationships/viewProps" Target="viewProps.xml"/><Relationship Id="rId54" Type="http://schemas.openxmlformats.org/officeDocument/2006/relationships/theme" Target="theme/theme1.xml"/><Relationship Id="rId55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D2233D-0C88-EE43-8911-7892E9B5D020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57DF-FB9C-A241-A8B6-6F77F91CC14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794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***need</a:t>
            </a:r>
            <a:r>
              <a:rPr lang="en-US" baseline="0" dirty="0" smtClean="0"/>
              <a:t> to know the principles to effective </a:t>
            </a:r>
            <a:r>
              <a:rPr lang="en-US" baseline="0" dirty="0" err="1" smtClean="0"/>
              <a:t>correctiona</a:t>
            </a:r>
            <a:r>
              <a:rPr lang="en-US" baseline="0" dirty="0" smtClean="0"/>
              <a:t> treatment** know all 3</a:t>
            </a:r>
          </a:p>
          <a:p>
            <a:endParaRPr lang="en-US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57DF-FB9C-A241-A8B6-6F77F91CC148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4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General deterrence:</a:t>
            </a:r>
            <a:r>
              <a:rPr lang="en-US" baseline="0" dirty="0" smtClean="0"/>
              <a:t> reduce probability that members of public will offender in the public.</a:t>
            </a:r>
          </a:p>
          <a:p>
            <a:r>
              <a:rPr lang="en-US" dirty="0" smtClean="0"/>
              <a:t>Denunciation: disapproval of an act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 smtClean="0"/>
              <a:t>Incapacitation: separate offenders from society</a:t>
            </a:r>
            <a:endParaRPr lang="en-US" dirty="0" smtClean="0"/>
          </a:p>
          <a:p>
            <a:r>
              <a:rPr lang="en-US" dirty="0" smtClean="0"/>
              <a:t>Reparation:</a:t>
            </a:r>
            <a:r>
              <a:rPr lang="en-US" baseline="0" dirty="0" smtClean="0"/>
              <a:t> make amends for wrong doing through compensation</a:t>
            </a:r>
          </a:p>
          <a:p>
            <a:r>
              <a:rPr lang="en-US" baseline="0" dirty="0" smtClean="0"/>
              <a:t>Rehabilitation: provide treatment to decrease the likely hood of reoffending. </a:t>
            </a:r>
          </a:p>
          <a:p>
            <a:r>
              <a:rPr lang="en-US" baseline="0" dirty="0" smtClean="0"/>
              <a:t>Responsibility: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57DF-FB9C-A241-A8B6-6F77F91CC14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72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Need to look at background and the reasons why you committed the offences. Should be getting the</a:t>
            </a:r>
            <a:r>
              <a:rPr lang="en-US" baseline="0" dirty="0" smtClean="0"/>
              <a:t> same sentence, strived for </a:t>
            </a:r>
            <a:r>
              <a:rPr lang="en-US" baseline="0" dirty="0" err="1" smtClean="0"/>
              <a:t>consistancy</a:t>
            </a:r>
            <a:r>
              <a:rPr lang="en-US" baseline="0" dirty="0" smtClean="0"/>
              <a:t> so everyone is treated equally. 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57DF-FB9C-A241-A8B6-6F77F91CC148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709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Incarceration is very expensive so look for other options, we don</a:t>
            </a:r>
            <a:r>
              <a:rPr lang="fr-FR" dirty="0" smtClean="0"/>
              <a:t>’</a:t>
            </a:r>
            <a:r>
              <a:rPr lang="en-US" dirty="0" smtClean="0"/>
              <a:t>t have room and there is over crowding.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Absolute: released into the community, no criminal record. </a:t>
            </a:r>
          </a:p>
          <a:p>
            <a:r>
              <a:rPr lang="en-US" baseline="0" dirty="0" smtClean="0"/>
              <a:t>Probation: released into community with conditions. </a:t>
            </a:r>
          </a:p>
          <a:p>
            <a:r>
              <a:rPr lang="en-US" baseline="0" dirty="0" smtClean="0"/>
              <a:t>Restitution: monetary payment to the victim or community</a:t>
            </a:r>
          </a:p>
          <a:p>
            <a:r>
              <a:rPr lang="en-US" baseline="0" dirty="0" smtClean="0"/>
              <a:t>Fines: performing duty in the community, monetary payment to courts. </a:t>
            </a:r>
          </a:p>
          <a:p>
            <a:r>
              <a:rPr lang="en-US" baseline="0" dirty="0" smtClean="0"/>
              <a:t>Conditional sentence: sentence served in the community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57DF-FB9C-A241-A8B6-6F77F91CC148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1780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-requires a </a:t>
            </a:r>
            <a:r>
              <a:rPr lang="en-US" dirty="0" err="1" smtClean="0"/>
              <a:t>deternination</a:t>
            </a:r>
            <a:r>
              <a:rPr lang="en-US" dirty="0" smtClean="0"/>
              <a:t> of dangerousness</a:t>
            </a:r>
          </a:p>
          <a:p>
            <a:r>
              <a:rPr lang="en-US" dirty="0" smtClean="0"/>
              <a:t>-indeterminate sentence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57DF-FB9C-A241-A8B6-6F77F91CC148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7650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-sentence of 2+ years us appropriate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/>
              <a:t>-risk of re-offending </a:t>
            </a:r>
          </a:p>
          <a:p>
            <a:r>
              <a:rPr lang="en-US" baseline="0" dirty="0" smtClean="0"/>
              <a:t>-reasonable possibility of eventual control risk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57DF-FB9C-A241-A8B6-6F77F91CC14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262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57DF-FB9C-A241-A8B6-6F77F91CC14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818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Systematic:</a:t>
            </a:r>
            <a:r>
              <a:rPr lang="en-US" baseline="0" dirty="0" smtClean="0"/>
              <a:t> </a:t>
            </a:r>
          </a:p>
          <a:p>
            <a:r>
              <a:rPr lang="en-US" baseline="0" dirty="0" smtClean="0">
                <a:sym typeface="Wingdings"/>
              </a:rPr>
              <a:t></a:t>
            </a:r>
            <a:r>
              <a:rPr lang="en-US" baseline="0" dirty="0" smtClean="0"/>
              <a:t>Consistent disagreement among judges, Sources; personality, philosophy, experience</a:t>
            </a:r>
          </a:p>
          <a:p>
            <a:r>
              <a:rPr lang="en-US" baseline="0" dirty="0" smtClean="0"/>
              <a:t>Unsystematic:</a:t>
            </a:r>
          </a:p>
          <a:p>
            <a:r>
              <a:rPr lang="en-US" baseline="0" dirty="0" smtClean="0">
                <a:sym typeface="Wingdings"/>
              </a:rPr>
              <a:t>inconsistencies in a judges sentencing decisions over time when judging same offender types</a:t>
            </a:r>
          </a:p>
          <a:p>
            <a:r>
              <a:rPr lang="en-US" baseline="0" dirty="0" smtClean="0">
                <a:sym typeface="Wingdings"/>
              </a:rPr>
              <a:t>-sources: fluctuations in mood, focus on irrelevant stimuli, way interpret facts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57DF-FB9C-A241-A8B6-6F77F91CC148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8968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Simulation</a:t>
            </a:r>
            <a:r>
              <a:rPr lang="en-US" baseline="0" dirty="0" smtClean="0"/>
              <a:t> studies; gives case studies </a:t>
            </a:r>
            <a:r>
              <a:rPr lang="en-US" baseline="0" smtClean="0"/>
              <a:t>and analyze </a:t>
            </a:r>
            <a:r>
              <a:rPr lang="en-US" baseline="0" dirty="0" smtClean="0"/>
              <a:t>the reason the judges give you in your mock case </a:t>
            </a:r>
            <a:r>
              <a:rPr lang="en-US" baseline="0" dirty="0" err="1" smtClean="0"/>
              <a:t>strudy</a:t>
            </a:r>
            <a:r>
              <a:rPr lang="en-US" baseline="0" dirty="0" smtClean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57DF-FB9C-A241-A8B6-6F77F91CC14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238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751277-2808-2A47-BDF6-2DFDA8E4F388}" type="datetimeFigureOut">
              <a:rPr lang="en-US" smtClean="0"/>
              <a:pPr/>
              <a:t>13-03-26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DBE7D-C6FA-5C49-AD0E-1D7A512B881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4" Type="http://schemas.openxmlformats.org/officeDocument/2006/relationships/image" Target="../media/image1.png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2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3.png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4" Type="http://schemas.openxmlformats.org/officeDocument/2006/relationships/image" Target="../media/image4.png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4" Type="http://schemas.openxmlformats.org/officeDocument/2006/relationships/image" Target="../media/image5.png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Sentencing and Offender Treatment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Chapter 9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Today’s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Purposes and principles of sentencing</a:t>
            </a:r>
          </a:p>
          <a:p>
            <a:r>
              <a:rPr lang="en-CA" dirty="0" smtClean="0"/>
              <a:t>Sentencing options </a:t>
            </a:r>
          </a:p>
          <a:p>
            <a:r>
              <a:rPr lang="en-CA" dirty="0" smtClean="0"/>
              <a:t>Sentencing disparity </a:t>
            </a:r>
          </a:p>
          <a:p>
            <a:r>
              <a:rPr lang="en-CA" dirty="0" smtClean="0"/>
              <a:t>Parole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Historical background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What works in offender treatment?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Punishment-based strategies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Principles of effective correctional treatment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Sentencing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 We Sentence People?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Specific deterrence</a:t>
            </a:r>
          </a:p>
          <a:p>
            <a:r>
              <a:rPr lang="en-CA" dirty="0" smtClean="0"/>
              <a:t>General deterrence</a:t>
            </a:r>
          </a:p>
          <a:p>
            <a:r>
              <a:rPr lang="en-CA" dirty="0" smtClean="0"/>
              <a:t>Denunciation</a:t>
            </a:r>
          </a:p>
          <a:p>
            <a:r>
              <a:rPr lang="en-CA" dirty="0" smtClean="0"/>
              <a:t>Incapacitation</a:t>
            </a:r>
          </a:p>
          <a:p>
            <a:r>
              <a:rPr lang="en-CA" dirty="0" smtClean="0"/>
              <a:t>Reparation</a:t>
            </a:r>
          </a:p>
          <a:p>
            <a:r>
              <a:rPr lang="en-CA" dirty="0" smtClean="0"/>
              <a:t>Rehabilitation</a:t>
            </a:r>
          </a:p>
          <a:p>
            <a:r>
              <a:rPr lang="en-CA" dirty="0" smtClean="0"/>
              <a:t>Responsibility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Principles of Sentencing in Canada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Must be </a:t>
            </a:r>
            <a:r>
              <a:rPr lang="en-US" b="1" i="1" u="sng" dirty="0" smtClean="0"/>
              <a:t>proportionate</a:t>
            </a:r>
            <a:r>
              <a:rPr lang="en-US" b="1" dirty="0" smtClean="0"/>
              <a:t> to the gravity of the offence and the degree of responsibility of the offender</a:t>
            </a:r>
          </a:p>
          <a:p>
            <a:r>
              <a:rPr lang="en-US" dirty="0" smtClean="0"/>
              <a:t>Consider aggravating and mitigating factors</a:t>
            </a:r>
          </a:p>
          <a:p>
            <a:r>
              <a:rPr lang="en-US" dirty="0" smtClean="0"/>
              <a:t>Consistency</a:t>
            </a:r>
          </a:p>
          <a:p>
            <a:r>
              <a:rPr lang="en-US" dirty="0" smtClean="0"/>
              <a:t>Consider aggregate sentence</a:t>
            </a:r>
          </a:p>
          <a:p>
            <a:r>
              <a:rPr lang="en-US" dirty="0" smtClean="0"/>
              <a:t>Use alternatives to incarceration if at all possible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Sentencing Options in Canada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Absolute or conditional discharge</a:t>
            </a:r>
          </a:p>
          <a:p>
            <a:r>
              <a:rPr lang="en-US" dirty="0" smtClean="0"/>
              <a:t>Probation</a:t>
            </a:r>
          </a:p>
          <a:p>
            <a:r>
              <a:rPr lang="en-US" dirty="0" smtClean="0"/>
              <a:t>Restitution</a:t>
            </a:r>
          </a:p>
          <a:p>
            <a:r>
              <a:rPr lang="en-US" dirty="0" smtClean="0"/>
              <a:t>Fines and community service</a:t>
            </a:r>
          </a:p>
          <a:p>
            <a:r>
              <a:rPr lang="en-US" dirty="0" smtClean="0"/>
              <a:t>Conditional sentence</a:t>
            </a:r>
          </a:p>
          <a:p>
            <a:r>
              <a:rPr lang="en-US" dirty="0" smtClean="0"/>
              <a:t>Imprisonment</a:t>
            </a:r>
          </a:p>
          <a:p>
            <a:pPr lvl="1"/>
            <a:r>
              <a:rPr lang="en-US" dirty="0" smtClean="0"/>
              <a:t>Additional options for high-risk offenders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Dangerous Offenders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dangerous offender application can be made for any offender convicted of a serious personal injury offence who constitutes a danger to others</a:t>
            </a:r>
          </a:p>
          <a:p>
            <a:endParaRPr lang="en-US" dirty="0" smtClean="0"/>
          </a:p>
          <a:p>
            <a:r>
              <a:rPr lang="en-US" dirty="0" smtClean="0"/>
              <a:t>Fewer than 500 in Canada</a:t>
            </a:r>
          </a:p>
          <a:p>
            <a:pPr lvl="1"/>
            <a:r>
              <a:rPr lang="en-US" dirty="0" smtClean="0"/>
              <a:t>1 woman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Long Term Offenders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long term offender designation is relatively new to Canada</a:t>
            </a:r>
          </a:p>
          <a:p>
            <a:r>
              <a:rPr lang="en-US" dirty="0" smtClean="0"/>
              <a:t>Must meet several criteria: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Receives a sentence of at least 2 years followed by a period of supervision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Are the Goals of Sentencing Achieved?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Ongoing debate about deterrence and rehabilitation</a:t>
            </a:r>
          </a:p>
          <a:p>
            <a:r>
              <a:rPr lang="en-US" dirty="0" smtClean="0"/>
              <a:t>Many researchers do not believe that get-tough strategies reduce crime</a:t>
            </a:r>
          </a:p>
          <a:p>
            <a:r>
              <a:rPr lang="en-US" dirty="0" smtClean="0"/>
              <a:t>However, certain rehabilitative efforts do appear to reduce re-offending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Crime Rates in Canada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22118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528" y="1700808"/>
            <a:ext cx="8442520" cy="5002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Sentencing Disparity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Unwarranted sentencing disparity results from a reliance on extra-legal factors</a:t>
            </a:r>
          </a:p>
          <a:p>
            <a:r>
              <a:rPr lang="en-US" dirty="0" smtClean="0"/>
              <a:t>These factors can be categorized as:</a:t>
            </a:r>
          </a:p>
          <a:p>
            <a:pPr marL="514350" indent="-514350">
              <a:buAutoNum type="arabicPeriod"/>
            </a:pPr>
            <a:r>
              <a:rPr lang="en-US" dirty="0" smtClean="0"/>
              <a:t>Systematic factors </a:t>
            </a:r>
          </a:p>
          <a:p>
            <a:pPr marL="514350" indent="-514350">
              <a:buAutoNum type="arabicPeriod"/>
            </a:pPr>
            <a:r>
              <a:rPr lang="en-US" dirty="0" smtClean="0"/>
              <a:t>Unsystematic factors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Studying Sentencing Disparity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Sentencing disparity is typically studied in one of two ways: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US" dirty="0" smtClean="0"/>
              <a:t>Simulation studies</a:t>
            </a:r>
          </a:p>
          <a:p>
            <a:pPr marL="880110" lvl="1" indent="-514350">
              <a:buFont typeface="+mj-lt"/>
              <a:buAutoNum type="arabicPeriod"/>
            </a:pPr>
            <a:r>
              <a:rPr lang="en-US" dirty="0" smtClean="0"/>
              <a:t>Official sentencing statistics</a:t>
            </a:r>
          </a:p>
          <a:p>
            <a:r>
              <a:rPr lang="en-US" dirty="0" smtClean="0"/>
              <a:t>Using either method it is clear that sentencing disparity exists in Canada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Reducing Sentencing Disparity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Sentencing guidelines </a:t>
            </a:r>
          </a:p>
          <a:p>
            <a:r>
              <a:rPr lang="en-US" dirty="0" smtClean="0"/>
              <a:t>In Canada, very broad and may not significantly reduce sentencing disparity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Simulation Study </a:t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 err="1" smtClean="0"/>
              <a:t>Palys</a:t>
            </a:r>
            <a:r>
              <a:rPr lang="en-US" dirty="0" smtClean="0"/>
              <a:t> &amp; </a:t>
            </a:r>
            <a:r>
              <a:rPr lang="en-US" dirty="0" err="1" smtClean="0"/>
              <a:t>Divorski</a:t>
            </a:r>
            <a:r>
              <a:rPr lang="en-US" dirty="0" smtClean="0"/>
              <a:t>, 1986)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206 provincial court judges </a:t>
            </a:r>
          </a:p>
          <a:p>
            <a:r>
              <a:rPr lang="en-US" dirty="0" smtClean="0"/>
              <a:t>Five cases</a:t>
            </a:r>
          </a:p>
          <a:p>
            <a:pPr lvl="1"/>
            <a:r>
              <a:rPr lang="en-US" dirty="0" smtClean="0"/>
              <a:t>Assault CBH, Impaired Driving, Armed Robbery, B &amp; E, Theft &gt; $200</a:t>
            </a:r>
          </a:p>
          <a:p>
            <a:r>
              <a:rPr lang="en-US" dirty="0" smtClean="0"/>
              <a:t>Judges asked to</a:t>
            </a:r>
          </a:p>
          <a:p>
            <a:pPr lvl="1"/>
            <a:r>
              <a:rPr lang="en-US" dirty="0" smtClean="0"/>
              <a:t>impose a sentence</a:t>
            </a:r>
          </a:p>
          <a:p>
            <a:r>
              <a:rPr lang="en-US" dirty="0" smtClean="0"/>
              <a:t>What sentence would you impose?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Parole in </a:t>
            </a:r>
            <a:r>
              <a:rPr lang="en-US" dirty="0" err="1" smtClean="0"/>
              <a:t>Canda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Parole involves:</a:t>
            </a:r>
          </a:p>
          <a:p>
            <a:pPr lvl="1"/>
            <a:r>
              <a:rPr lang="en-CA" dirty="0" smtClean="0"/>
              <a:t>Conditional release into community</a:t>
            </a:r>
          </a:p>
          <a:p>
            <a:pPr lvl="1"/>
            <a:r>
              <a:rPr lang="en-CA" dirty="0" smtClean="0"/>
              <a:t>Rehabilitation</a:t>
            </a:r>
          </a:p>
          <a:p>
            <a:pPr lvl="1"/>
            <a:r>
              <a:rPr lang="en-CA" dirty="0" smtClean="0"/>
              <a:t>A high degree of supervision</a:t>
            </a:r>
          </a:p>
          <a:p>
            <a:pPr lvl="1"/>
            <a:r>
              <a:rPr lang="en-CA" dirty="0" smtClean="0"/>
              <a:t>Return to prison if conditions are breached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Release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Temporary absences</a:t>
            </a:r>
          </a:p>
          <a:p>
            <a:r>
              <a:rPr lang="en-US" dirty="0" smtClean="0"/>
              <a:t>Day parole</a:t>
            </a:r>
          </a:p>
          <a:p>
            <a:r>
              <a:rPr lang="en-US" dirty="0" smtClean="0"/>
              <a:t>Full parole</a:t>
            </a:r>
          </a:p>
          <a:p>
            <a:r>
              <a:rPr lang="en-US" dirty="0" smtClean="0"/>
              <a:t>Statutory release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Parole Decision-Making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Decisions are made by members of Parole Board of Canada (PBC)</a:t>
            </a:r>
          </a:p>
          <a:p>
            <a:r>
              <a:rPr lang="en-CA" dirty="0" smtClean="0"/>
              <a:t>A formal hearing takes place between the offender and the PBC</a:t>
            </a:r>
          </a:p>
          <a:p>
            <a:pPr lvl="1"/>
            <a:r>
              <a:rPr lang="en-CA" dirty="0" smtClean="0"/>
              <a:t>a formal risk assessment is conducted</a:t>
            </a:r>
          </a:p>
          <a:p>
            <a:r>
              <a:rPr lang="en-CA" dirty="0" smtClean="0"/>
              <a:t>List of things to consider, but little guidance on how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Does a Hearing Look Like?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Most are held in institutions</a:t>
            </a:r>
          </a:p>
          <a:p>
            <a:r>
              <a:rPr lang="en-CA" dirty="0" smtClean="0"/>
              <a:t>People involved: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Conditions of Parole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All types of parole are supervised by CSC</a:t>
            </a:r>
          </a:p>
          <a:p>
            <a:endParaRPr lang="en-CA" dirty="0" smtClean="0"/>
          </a:p>
          <a:p>
            <a:r>
              <a:rPr lang="en-CA" dirty="0" smtClean="0"/>
              <a:t>Various conditions of parole must be met or the offender may go back to prison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Perceptions of Parole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Why are public perceptions important?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Factors That Influence </a:t>
            </a:r>
            <a:r>
              <a:rPr lang="en-US" dirty="0" err="1" smtClean="0"/>
              <a:t>Percpetions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Discrepancy between attitudes and reality</a:t>
            </a:r>
          </a:p>
          <a:p>
            <a:pPr lvl="1"/>
            <a:r>
              <a:rPr lang="en-US" dirty="0" smtClean="0"/>
              <a:t>Lack of </a:t>
            </a:r>
            <a:r>
              <a:rPr lang="en-CA" dirty="0" smtClean="0"/>
              <a:t>understanding of the criminal justice system</a:t>
            </a:r>
          </a:p>
          <a:p>
            <a:pPr lvl="1"/>
            <a:r>
              <a:rPr lang="en-CA" dirty="0" smtClean="0"/>
              <a:t>Effect of media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Public Attitudes Toward the CJS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three methods that are commonly used to study public attitudes towards the criminal justice system:</a:t>
            </a:r>
          </a:p>
          <a:p>
            <a:pPr lvl="1">
              <a:buNone/>
            </a:pPr>
            <a:r>
              <a:rPr lang="en-CA" dirty="0" smtClean="0"/>
              <a:t>	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Attitudes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Results of public opinion polls indicate that Canadians:</a:t>
            </a:r>
          </a:p>
          <a:p>
            <a:pPr lvl="1"/>
            <a:r>
              <a:rPr lang="en-CA" dirty="0" smtClean="0"/>
              <a:t>view the criminal justice system in a relatively positive light (especially the police)</a:t>
            </a:r>
          </a:p>
          <a:p>
            <a:pPr lvl="1"/>
            <a:r>
              <a:rPr lang="en-CA" dirty="0" smtClean="0"/>
              <a:t>believe that offenders are treated too leniently (sentencing)</a:t>
            </a:r>
          </a:p>
          <a:p>
            <a:pPr lvl="1"/>
            <a:r>
              <a:rPr lang="en-CA" dirty="0" smtClean="0"/>
              <a:t>support alternatives to sentencing under certain conditions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Treatment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Brief Historical Background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dirty="0" smtClean="0">
                <a:ea typeface="Times New Roman" pitchFamily="-111" charset="0"/>
                <a:cs typeface="Times New Roman" pitchFamily="-111" charset="0"/>
              </a:rPr>
              <a:t>Extensive debate over “what works” in offender rehabilitation</a:t>
            </a:r>
          </a:p>
          <a:p>
            <a:pPr>
              <a:lnSpc>
                <a:spcPct val="90000"/>
              </a:lnSpc>
            </a:pPr>
            <a:r>
              <a:rPr lang="en-GB" dirty="0" smtClean="0">
                <a:ea typeface="Times New Roman" pitchFamily="-111" charset="0"/>
                <a:cs typeface="Times New Roman" pitchFamily="-111" charset="0"/>
              </a:rPr>
              <a:t>Early literature reviews in the 1960s – 1970s did not present favourable conclusions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GB" dirty="0" smtClean="0">
                <a:ea typeface="Times New Roman" pitchFamily="-111" charset="0"/>
                <a:cs typeface="Times New Roman" pitchFamily="-111" charset="0"/>
              </a:rPr>
              <a:t>Martinson (1974) presented the “nothing works” conclusion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 Works in Offender Treatment?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Since Martinson’s time it has become clear that some things do work in offender treatment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Meta-Analysis?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 meta-analysis is the statistical aggregation of the results derived from many independent studies in order to integrate the findings</a:t>
            </a:r>
          </a:p>
          <a:p>
            <a:pPr>
              <a:buNone/>
            </a:pPr>
            <a:endParaRPr lang="en-CA" dirty="0" smtClean="0"/>
          </a:p>
          <a:p>
            <a:r>
              <a:rPr lang="en-US" dirty="0" smtClean="0"/>
              <a:t>Primary unit of analysis is the effect size</a:t>
            </a:r>
          </a:p>
          <a:p>
            <a:pPr lvl="1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Interpreting Effect Sizes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Effect sizes can vary in terms of:</a:t>
            </a:r>
          </a:p>
          <a:p>
            <a:pPr lvl="1"/>
            <a:r>
              <a:rPr lang="en-US" dirty="0" smtClean="0"/>
              <a:t>Magnitude  </a:t>
            </a:r>
          </a:p>
          <a:p>
            <a:pPr lvl="1"/>
            <a:r>
              <a:rPr lang="en-US" dirty="0" smtClean="0"/>
              <a:t>Sign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Interpreting Effect Sizes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magnitude of the effect size tells you how much of an effect there is</a:t>
            </a:r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Interpreting Effect Sizes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sign of the effect size tells you what type of effect the intervention had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Cognitive-</a:t>
            </a:r>
            <a:r>
              <a:rPr lang="en-US" dirty="0" err="1" smtClean="0"/>
              <a:t>behavioural</a:t>
            </a:r>
            <a:r>
              <a:rPr lang="en-US" dirty="0" smtClean="0"/>
              <a:t> treatment yields an effect size of +0.20 </a:t>
            </a:r>
          </a:p>
          <a:p>
            <a:pPr lvl="1"/>
            <a:r>
              <a:rPr lang="en-US" dirty="0" smtClean="0"/>
              <a:t>What does this mean?</a:t>
            </a:r>
          </a:p>
          <a:p>
            <a:pPr lvl="1"/>
            <a:r>
              <a:rPr lang="en-US" dirty="0" smtClean="0"/>
              <a:t>The treatment group has a recidivism rate of 40% and your comparison group has a recidivism rate of 60%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Effectiveness of Punishment Based Strategies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r>
              <a:rPr lang="en-US" dirty="0" smtClean="0"/>
              <a:t>Historically the CJS in North America has used “get tough” strategies to deal with offenders</a:t>
            </a:r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These strategies vary in degree of severity from incarceration to intermediate sanctions (e.g., house arrest, curfews, restitution, etc.)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Effectiveness of Punishment Based Strategies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 smtClean="0"/>
              <a:t>The objective with these strategies is to reduce recidivism by accomplishing both specific and general deterrence</a:t>
            </a:r>
          </a:p>
          <a:p>
            <a:pPr>
              <a:lnSpc>
                <a:spcPct val="90000"/>
              </a:lnSpc>
              <a:buNone/>
            </a:pP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Researchers have now used meta-analysis to review the evidence for a range of get tough strategies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Gendreau</a:t>
            </a:r>
            <a:r>
              <a:rPr lang="en-US" dirty="0" smtClean="0"/>
              <a:t> et al., 2001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70656" name="Object 1024"/>
          <p:cNvGraphicFramePr>
            <a:graphicFrameLocks noChangeAspect="1"/>
          </p:cNvGraphicFramePr>
          <p:nvPr/>
        </p:nvGraphicFramePr>
        <p:xfrm>
          <a:off x="0" y="1600200"/>
          <a:ext cx="9144000" cy="487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7" name="Bitmap Image" r:id="rId3" imgW="5257143" imgH="1991003" progId="">
                  <p:embed/>
                </p:oleObj>
              </mc:Choice>
              <mc:Fallback>
                <p:oleObj name="Bitmap Image" r:id="rId3" imgW="5257143" imgH="1991003" progId="">
                  <p:embed/>
                  <p:pic>
                    <p:nvPicPr>
                      <p:cNvPr id="0" name="Object 10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600200"/>
                        <a:ext cx="9144000" cy="487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BUT Still More Punishment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Despite these findings, get tough strategies are still the most common response to crime and new strategies are being proposed on a yearly basis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Doesn’t Punishment Work?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Punishment is defined as a negative  consequence to a </a:t>
            </a:r>
            <a:r>
              <a:rPr lang="en-US" dirty="0" err="1" smtClean="0"/>
              <a:t>behaviour</a:t>
            </a:r>
            <a:r>
              <a:rPr lang="en-US" dirty="0" smtClean="0"/>
              <a:t> that decreases the likelihood of the </a:t>
            </a:r>
            <a:r>
              <a:rPr lang="en-US" dirty="0" err="1" smtClean="0"/>
              <a:t>behaviour</a:t>
            </a:r>
            <a:r>
              <a:rPr lang="en-US" dirty="0" smtClean="0"/>
              <a:t> from re-occurring</a:t>
            </a:r>
          </a:p>
          <a:p>
            <a:r>
              <a:rPr lang="en-US" dirty="0" smtClean="0"/>
              <a:t>We know that punishment can work to decrease </a:t>
            </a:r>
            <a:r>
              <a:rPr lang="en-US" dirty="0" err="1" smtClean="0"/>
              <a:t>behaviour</a:t>
            </a:r>
            <a:r>
              <a:rPr lang="en-US" dirty="0" smtClean="0"/>
              <a:t> (e.g., from lab-based studies) so why does it not work to decrease offending </a:t>
            </a:r>
            <a:r>
              <a:rPr lang="en-US" dirty="0" err="1" smtClean="0"/>
              <a:t>behaviour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>
                <a:ea typeface="+mj-ea"/>
                <a:cs typeface="+mj-cs"/>
              </a:rPr>
              <a:t>6 reasons why punishment doesn’t work in the CJS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752600"/>
            <a:ext cx="8229600" cy="4495800"/>
          </a:xfrm>
        </p:spPr>
        <p:txBody>
          <a:bodyPr/>
          <a:lstStyle/>
          <a:p>
            <a:pPr marL="514350" indent="-514350" eaLnBrk="1" hangingPunct="1">
              <a:buFont typeface="+mj-lt"/>
              <a:buAutoNum type="arabicPeriod"/>
            </a:pPr>
            <a:r>
              <a:rPr lang="en-US" dirty="0" smtClean="0">
                <a:ea typeface="ＭＳ Ｐゴシック" pitchFamily="-111" charset="-128"/>
                <a:cs typeface="ＭＳ Ｐゴシック" pitchFamily="-111" charset="-128"/>
              </a:rPr>
              <a:t>Intensity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dirty="0" smtClean="0">
                <a:ea typeface="ＭＳ Ｐゴシック" pitchFamily="-111" charset="-128"/>
                <a:cs typeface="ＭＳ Ｐゴシック" pitchFamily="-111" charset="-128"/>
              </a:rPr>
              <a:t>Immediacy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dirty="0" smtClean="0">
                <a:ea typeface="ＭＳ Ｐゴシック" pitchFamily="-111" charset="-128"/>
                <a:cs typeface="ＭＳ Ｐゴシック" pitchFamily="-111" charset="-128"/>
              </a:rPr>
              <a:t>Consistency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dirty="0" smtClean="0">
                <a:ea typeface="ＭＳ Ｐゴシック" pitchFamily="-111" charset="-128"/>
                <a:cs typeface="ＭＳ Ｐゴシック" pitchFamily="-111" charset="-128"/>
              </a:rPr>
              <a:t>No escape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dirty="0" smtClean="0">
                <a:ea typeface="ＭＳ Ｐゴシック" pitchFamily="-111" charset="-128"/>
                <a:cs typeface="ＭＳ Ｐゴシック" pitchFamily="-111" charset="-128"/>
              </a:rPr>
              <a:t>Person variables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US" dirty="0" smtClean="0">
                <a:ea typeface="ＭＳ Ｐゴシック" pitchFamily="-111" charset="-128"/>
                <a:cs typeface="ＭＳ Ｐゴシック" pitchFamily="-111" charset="-128"/>
              </a:rPr>
              <a:t>Density</a:t>
            </a:r>
          </a:p>
          <a:p>
            <a:endParaRPr lang="en-US" b="1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 b="1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 b="1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endParaRPr lang="en-US" b="1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pPr eaLnBrk="1" hangingPunct="1"/>
            <a:endParaRPr lang="en-US" dirty="0" smtClean="0">
              <a:ea typeface="ＭＳ Ｐゴシック" pitchFamily="-111" charset="-128"/>
              <a:cs typeface="ＭＳ Ｐゴシック" pitchFamily="-111" charset="-128"/>
            </a:endParaRPr>
          </a:p>
          <a:p>
            <a:pPr lvl="1" eaLnBrk="1" hangingPunct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 Why Do We Still Punish?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People believe in the effect of punishment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Politicians think that getting tough on crime is what the public wants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Rehabilitation is seen as soft and ineffective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It takes time and energy to evaluate programs, find they are not working, and initiate new programs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Eye for an eye mentality</a:t>
            </a:r>
            <a:endParaRPr lang="en-US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Principles of Effective Correctional Treatment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If not punishment, then what…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Psychologists have recently proposed ways of improving the effectiveness of correctional intervention </a:t>
            </a:r>
            <a:r>
              <a:rPr lang="en-US" sz="1800" dirty="0" smtClean="0"/>
              <a:t>(Andrews et al., 1990)</a:t>
            </a:r>
          </a:p>
          <a:p>
            <a:pPr>
              <a:lnSpc>
                <a:spcPct val="90000"/>
              </a:lnSpc>
              <a:buNone/>
            </a:pPr>
            <a:endParaRPr lang="en-US" sz="1800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The following principles appear to be among those that are most important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Risk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Consists of two components:</a:t>
            </a:r>
          </a:p>
          <a:p>
            <a:pPr>
              <a:buNone/>
            </a:pPr>
            <a:r>
              <a:rPr lang="en-US" dirty="0" smtClean="0"/>
              <a:t>	1.</a:t>
            </a:r>
          </a:p>
          <a:p>
            <a:pPr>
              <a:buNone/>
            </a:pPr>
            <a:r>
              <a:rPr lang="en-US" dirty="0" smtClean="0"/>
              <a:t>	2.</a:t>
            </a:r>
            <a:endParaRPr lang="en-US" dirty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Recidivism rates will actually increase if we target low risk offenders</a:t>
            </a:r>
          </a:p>
          <a:p>
            <a:r>
              <a:rPr lang="en-US" dirty="0" smtClean="0"/>
              <a:t>Why?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err="1" smtClean="0"/>
              <a:t>Criminogenic</a:t>
            </a:r>
            <a:r>
              <a:rPr lang="en-US" dirty="0" smtClean="0"/>
              <a:t> needs must be targeted in order to reduce recidivism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These needs represent dynamic risk factors that, when changed, will effect the likelihood of re-offending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Non-</a:t>
            </a:r>
            <a:r>
              <a:rPr lang="en-US" dirty="0" err="1" smtClean="0"/>
              <a:t>criminogenic</a:t>
            </a:r>
            <a:r>
              <a:rPr lang="en-US" dirty="0" smtClean="0"/>
              <a:t> needs are also dynamic and changeable but are unrelated (or at least weakly associated) with recidivism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Examples of </a:t>
            </a:r>
            <a:r>
              <a:rPr lang="en-US" dirty="0" err="1" smtClean="0"/>
              <a:t>Criminogenic</a:t>
            </a:r>
            <a:r>
              <a:rPr lang="en-US" dirty="0" smtClean="0"/>
              <a:t> Needs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Changing antisocial attitudes</a:t>
            </a:r>
            <a:endParaRPr lang="en-US" dirty="0" smtClean="0"/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Changing antisocial feelings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Reducing antisocial peer associations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Promoting identification with prosocial role models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Promoting familial affection/communication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Promoting familial monitoring and supervision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Increasing self-control, self-management, and problem- solving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Substance abuse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Academic and vocational deficits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Recognition of risky situations </a:t>
            </a:r>
            <a:endParaRPr lang="en-US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Examples of Non-</a:t>
            </a:r>
            <a:r>
              <a:rPr lang="en-US" dirty="0" err="1" smtClean="0"/>
              <a:t>Criminogenic</a:t>
            </a:r>
            <a:r>
              <a:rPr lang="en-US" dirty="0" smtClean="0"/>
              <a:t> Needs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Increasing self-esteem (without reductions in antisocial thinking, feeling, and peers)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Focusing on vague emotional/personal problems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Increasing cohesiveness of antisocial peer groups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Neighborhood-wide improvements without touching the needs of higher risk individuals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Increasing conventional ambition (work/school) without concrete assistance to achieve them</a:t>
            </a:r>
            <a:r>
              <a:rPr lang="en-CA" dirty="0" smtClean="0">
                <a:ea typeface="Times New Roman" pitchFamily="-111" charset="0"/>
                <a:cs typeface="Times New Roman" pitchFamily="-111" charset="0"/>
              </a:rPr>
              <a:t> 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Fear of official punishment (i.e. “Scared Straight”)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 typeface="Wingdings" pitchFamily="-111" charset="2"/>
              <a:buAutoNum type="arabicParenR"/>
            </a:pPr>
            <a:r>
              <a:rPr lang="en-US" dirty="0" smtClean="0">
                <a:ea typeface="Times New Roman" pitchFamily="-111" charset="0"/>
                <a:cs typeface="Times New Roman" pitchFamily="-111" charset="0"/>
              </a:rPr>
              <a:t>Physical training programs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939" name="Object 3"/>
          <p:cNvGraphicFramePr>
            <a:graphicFrameLocks noChangeAspect="1"/>
          </p:cNvGraphicFramePr>
          <p:nvPr/>
        </p:nvGraphicFramePr>
        <p:xfrm>
          <a:off x="0" y="381000"/>
          <a:ext cx="9144000" cy="609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7" name="Bitmap Image" r:id="rId3" imgW="4029637" imgH="2685714" progId="">
                  <p:embed/>
                </p:oleObj>
              </mc:Choice>
              <mc:Fallback>
                <p:oleObj name="Bitmap Image" r:id="rId3" imgW="4029637" imgH="2685714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381000"/>
                        <a:ext cx="9144000" cy="609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Responsivity</a:t>
            </a:r>
            <a:r>
              <a:rPr lang="en-US" dirty="0" smtClean="0"/>
              <a:t>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General </a:t>
            </a:r>
            <a:r>
              <a:rPr lang="en-US" dirty="0" err="1" smtClean="0"/>
              <a:t>Responsivity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delivered in a style and mode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Responsivity</a:t>
            </a:r>
            <a:r>
              <a:rPr lang="en-US" dirty="0" smtClean="0"/>
              <a:t> Principle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</a:t>
            </a:r>
            <a:r>
              <a:rPr lang="en-US" dirty="0" smtClean="0"/>
              <a:t>pecific </a:t>
            </a:r>
            <a:r>
              <a:rPr lang="en-US" dirty="0" err="1" smtClean="0"/>
              <a:t>Responsivity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intervention should be tailored to specific characteristics of the offender</a:t>
            </a:r>
            <a:endParaRPr lang="en-US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51204" name="Object 1028"/>
          <p:cNvGraphicFramePr>
            <a:graphicFrameLocks noChangeAspect="1"/>
          </p:cNvGraphicFramePr>
          <p:nvPr/>
        </p:nvGraphicFramePr>
        <p:xfrm>
          <a:off x="376238" y="1652588"/>
          <a:ext cx="8310562" cy="447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3" name="Chart" r:id="rId3" imgW="7175500" imgH="4114800" progId="MSGraph.Chart.8">
                  <p:embed followColorScheme="full"/>
                </p:oleObj>
              </mc:Choice>
              <mc:Fallback>
                <p:oleObj name="Chart" r:id="rId3" imgW="7175500" imgH="4114800" progId="MSGraph.Chart.8">
                  <p:embed followColorScheme="full"/>
                  <p:pic>
                    <p:nvPicPr>
                      <p:cNvPr id="0" name="Object 10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-50" r="10490" b="-2625"/>
                      <a:stretch>
                        <a:fillRect/>
                      </a:stretch>
                    </p:blipFill>
                    <p:spPr bwMode="auto">
                      <a:xfrm>
                        <a:off x="376238" y="1652588"/>
                        <a:ext cx="8310562" cy="447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5120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52228" name="Object 1028"/>
          <p:cNvGraphicFramePr>
            <a:graphicFrameLocks noChangeAspect="1"/>
          </p:cNvGraphicFramePr>
          <p:nvPr/>
        </p:nvGraphicFramePr>
        <p:xfrm>
          <a:off x="1524000" y="2057400"/>
          <a:ext cx="6907213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7" name="Chart" r:id="rId3" imgW="7772400" imgH="4114800" progId="MSGraph.Chart.8">
                  <p:embed followColorScheme="full"/>
                </p:oleObj>
              </mc:Choice>
              <mc:Fallback>
                <p:oleObj name="Chart" r:id="rId3" imgW="7772400" imgH="4114800" progId="MSGraph.Chart.8">
                  <p:embed followColorScheme="full"/>
                  <p:pic>
                    <p:nvPicPr>
                      <p:cNvPr id="0" name="Object 10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11116"/>
                      <a:stretch>
                        <a:fillRect/>
                      </a:stretch>
                    </p:blipFill>
                    <p:spPr bwMode="auto">
                      <a:xfrm>
                        <a:off x="1524000" y="2057400"/>
                        <a:ext cx="6907213" cy="411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522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1509</Words>
  <Application>Microsoft Macintosh PowerPoint</Application>
  <PresentationFormat>On-screen Show (4:3)</PresentationFormat>
  <Paragraphs>238</Paragraphs>
  <Slides>48</Slides>
  <Notes>10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48</vt:i4>
      </vt:variant>
    </vt:vector>
  </HeadingPairs>
  <TitlesOfParts>
    <vt:vector size="51" baseType="lpstr">
      <vt:lpstr>Office Theme</vt:lpstr>
      <vt:lpstr>Bitmap Image</vt:lpstr>
      <vt:lpstr>Chart</vt:lpstr>
      <vt:lpstr>Sentencing and Offender Treatment</vt:lpstr>
      <vt:lpstr>Today’s Class</vt:lpstr>
      <vt:lpstr>Sentencing</vt:lpstr>
      <vt:lpstr>Why Do We Sentence People?</vt:lpstr>
      <vt:lpstr>Principles of Sentencing in Canada</vt:lpstr>
      <vt:lpstr>Sentencing Options in Canada</vt:lpstr>
      <vt:lpstr>Dangerous Offenders</vt:lpstr>
      <vt:lpstr>Long Term Offenders</vt:lpstr>
      <vt:lpstr>Are the Goals of Sentencing Achieved?</vt:lpstr>
      <vt:lpstr>Crime Rates in Canada</vt:lpstr>
      <vt:lpstr>Sentencing Disparity</vt:lpstr>
      <vt:lpstr>Studying Sentencing Disparity</vt:lpstr>
      <vt:lpstr>Reducing Sentencing Disparity</vt:lpstr>
      <vt:lpstr>Simulation Study  (Palys &amp; Divorski, 1986)</vt:lpstr>
      <vt:lpstr>Parole in Canda</vt:lpstr>
      <vt:lpstr>Types of Release</vt:lpstr>
      <vt:lpstr>Parole Decision-Making</vt:lpstr>
      <vt:lpstr>What Does a Hearing Look Like?</vt:lpstr>
      <vt:lpstr>Conditions of Parole</vt:lpstr>
      <vt:lpstr>Public Perceptions of Parole</vt:lpstr>
      <vt:lpstr>Factors That Influence Percpetions</vt:lpstr>
      <vt:lpstr>Public Attitudes Toward the CJS</vt:lpstr>
      <vt:lpstr>Common Attitudes</vt:lpstr>
      <vt:lpstr>Treatment</vt:lpstr>
      <vt:lpstr>Brief Historical Background</vt:lpstr>
      <vt:lpstr>What Works in Offender Treatment?</vt:lpstr>
      <vt:lpstr>Why Meta-Analysis?</vt:lpstr>
      <vt:lpstr>Interpreting Effect Sizes</vt:lpstr>
      <vt:lpstr>Interpreting Effect Sizes</vt:lpstr>
      <vt:lpstr>Interpreting Effect Sizes</vt:lpstr>
      <vt:lpstr>Examples</vt:lpstr>
      <vt:lpstr>Effectiveness of Punishment Based Strategies</vt:lpstr>
      <vt:lpstr>Effectiveness of Punishment Based Strategies</vt:lpstr>
      <vt:lpstr>Gendreau et al., 2001</vt:lpstr>
      <vt:lpstr>BUT Still More Punishment</vt:lpstr>
      <vt:lpstr>Why Doesn’t Punishment Work?</vt:lpstr>
      <vt:lpstr>6 reasons why punishment doesn’t work in the CJS</vt:lpstr>
      <vt:lpstr>So Why Do We Still Punish?</vt:lpstr>
      <vt:lpstr>Principles of Effective Correctional Treatment</vt:lpstr>
      <vt:lpstr>Risk Principle</vt:lpstr>
      <vt:lpstr>Need Principle</vt:lpstr>
      <vt:lpstr>Examples of Criminogenic Needs</vt:lpstr>
      <vt:lpstr>Examples of Non-Criminogenic Needs</vt:lpstr>
      <vt:lpstr>PowerPoint Presentation</vt:lpstr>
      <vt:lpstr>Responsivity Principle</vt:lpstr>
      <vt:lpstr>Responsivity Principle</vt:lpstr>
      <vt:lpstr>Evidence</vt:lpstr>
      <vt:lpstr>Evidence</vt:lpstr>
    </vt:vector>
  </TitlesOfParts>
  <Company>Carleton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Offender Treatment and Sentencing</dc:title>
  <dc:creator>Julie Dempsey</dc:creator>
  <cp:lastModifiedBy>Kristan DeLenardo</cp:lastModifiedBy>
  <cp:revision>16</cp:revision>
  <dcterms:created xsi:type="dcterms:W3CDTF">2013-03-26T00:14:06Z</dcterms:created>
  <dcterms:modified xsi:type="dcterms:W3CDTF">2013-03-26T13:45:03Z</dcterms:modified>
</cp:coreProperties>
</file>