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5" r:id="rId1"/>
  </p:sldMasterIdLst>
  <p:notesMasterIdLst>
    <p:notesMasterId r:id="rId39"/>
  </p:notesMasterIdLst>
  <p:handoutMasterIdLst>
    <p:handoutMasterId r:id="rId40"/>
  </p:handoutMasterIdLst>
  <p:sldIdLst>
    <p:sldId id="260" r:id="rId2"/>
    <p:sldId id="561" r:id="rId3"/>
    <p:sldId id="363" r:id="rId4"/>
    <p:sldId id="515" r:id="rId5"/>
    <p:sldId id="555" r:id="rId6"/>
    <p:sldId id="516" r:id="rId7"/>
    <p:sldId id="562" r:id="rId8"/>
    <p:sldId id="553" r:id="rId9"/>
    <p:sldId id="517" r:id="rId10"/>
    <p:sldId id="554" r:id="rId11"/>
    <p:sldId id="518" r:id="rId12"/>
    <p:sldId id="519" r:id="rId13"/>
    <p:sldId id="520" r:id="rId14"/>
    <p:sldId id="556" r:id="rId15"/>
    <p:sldId id="521" r:id="rId16"/>
    <p:sldId id="522" r:id="rId17"/>
    <p:sldId id="523" r:id="rId18"/>
    <p:sldId id="563" r:id="rId19"/>
    <p:sldId id="557" r:id="rId20"/>
    <p:sldId id="525" r:id="rId21"/>
    <p:sldId id="526" r:id="rId22"/>
    <p:sldId id="560" r:id="rId23"/>
    <p:sldId id="528" r:id="rId24"/>
    <p:sldId id="529" r:id="rId25"/>
    <p:sldId id="530" r:id="rId26"/>
    <p:sldId id="531" r:id="rId27"/>
    <p:sldId id="532" r:id="rId28"/>
    <p:sldId id="533" r:id="rId29"/>
    <p:sldId id="537" r:id="rId30"/>
    <p:sldId id="538" r:id="rId31"/>
    <p:sldId id="539" r:id="rId32"/>
    <p:sldId id="540" r:id="rId33"/>
    <p:sldId id="541" r:id="rId34"/>
    <p:sldId id="542" r:id="rId35"/>
    <p:sldId id="544" r:id="rId36"/>
    <p:sldId id="551" r:id="rId37"/>
    <p:sldId id="552" r:id="rId38"/>
  </p:sldIdLst>
  <p:sldSz cx="9144000" cy="6858000" type="screen4x3"/>
  <p:notesSz cx="6858000" cy="10058400"/>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3" d="100"/>
          <a:sy n="73" d="100"/>
        </p:scale>
        <p:origin x="-1932" y="-102"/>
      </p:cViewPr>
      <p:guideLst>
        <p:guide orient="horz" pos="2160"/>
        <p:guide pos="2880"/>
      </p:guideLst>
    </p:cSldViewPr>
  </p:slideViewPr>
  <p:notesTextViewPr>
    <p:cViewPr>
      <p:scale>
        <a:sx n="100" d="100"/>
        <a:sy n="100" d="100"/>
      </p:scale>
      <p:origin x="0" y="0"/>
    </p:cViewPr>
  </p:notesTextViewPr>
  <p:sorterViewPr>
    <p:cViewPr>
      <p:scale>
        <a:sx n="75" d="100"/>
        <a:sy n="75" d="100"/>
      </p:scale>
      <p:origin x="0" y="2994"/>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bwMode="auto">
          <a:xfrm>
            <a:off x="0"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84995" name="Rectangle 3"/>
          <p:cNvSpPr>
            <a:spLocks noGrp="1" noChangeArrowheads="1"/>
          </p:cNvSpPr>
          <p:nvPr>
            <p:ph type="dt" sz="quarter" idx="1"/>
          </p:nvPr>
        </p:nvSpPr>
        <p:spPr bwMode="auto">
          <a:xfrm>
            <a:off x="3884613"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84996" name="Rectangle 4"/>
          <p:cNvSpPr>
            <a:spLocks noGrp="1" noChangeArrowheads="1"/>
          </p:cNvSpPr>
          <p:nvPr>
            <p:ph type="ftr" sz="quarter" idx="2"/>
          </p:nvPr>
        </p:nvSpPr>
        <p:spPr bwMode="auto">
          <a:xfrm>
            <a:off x="0"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84997" name="Rectangle 5"/>
          <p:cNvSpPr>
            <a:spLocks noGrp="1" noChangeArrowheads="1"/>
          </p:cNvSpPr>
          <p:nvPr>
            <p:ph type="sldNum" sz="quarter" idx="3"/>
          </p:nvPr>
        </p:nvSpPr>
        <p:spPr bwMode="auto">
          <a:xfrm>
            <a:off x="3884613"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F71BF05D-150F-40BD-8326-F58FC5CC4A3D}"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3238"/>
          </a:xfrm>
          <a:prstGeom prst="rect">
            <a:avLst/>
          </a:prstGeom>
        </p:spPr>
        <p:txBody>
          <a:bodyPr vert="horz" lIns="91440" tIns="45720" rIns="91440" bIns="45720" rtlCol="0"/>
          <a:lstStyle>
            <a:lvl1pPr algn="l">
              <a:defRPr sz="1200"/>
            </a:lvl1pPr>
          </a:lstStyle>
          <a:p>
            <a:pPr>
              <a:defRPr/>
            </a:pPr>
            <a:endParaRPr lang="en-CA"/>
          </a:p>
        </p:txBody>
      </p:sp>
      <p:sp>
        <p:nvSpPr>
          <p:cNvPr id="3" name="Date Placeholder 2"/>
          <p:cNvSpPr>
            <a:spLocks noGrp="1"/>
          </p:cNvSpPr>
          <p:nvPr>
            <p:ph type="dt" idx="1"/>
          </p:nvPr>
        </p:nvSpPr>
        <p:spPr>
          <a:xfrm>
            <a:off x="3884613" y="0"/>
            <a:ext cx="2971800" cy="503238"/>
          </a:xfrm>
          <a:prstGeom prst="rect">
            <a:avLst/>
          </a:prstGeom>
        </p:spPr>
        <p:txBody>
          <a:bodyPr vert="horz" lIns="91440" tIns="45720" rIns="91440" bIns="45720" rtlCol="0"/>
          <a:lstStyle>
            <a:lvl1pPr algn="r">
              <a:defRPr sz="1200"/>
            </a:lvl1pPr>
          </a:lstStyle>
          <a:p>
            <a:pPr>
              <a:defRPr/>
            </a:pPr>
            <a:fld id="{2F406A52-E8FF-4134-851E-9EB3A67020D6}" type="datetimeFigureOut">
              <a:rPr lang="en-CA"/>
              <a:pPr>
                <a:defRPr/>
              </a:pPr>
              <a:t>15/02/2012</a:t>
            </a:fld>
            <a:endParaRPr lang="en-CA"/>
          </a:p>
        </p:txBody>
      </p:sp>
      <p:sp>
        <p:nvSpPr>
          <p:cNvPr id="4" name="Slide Image Placeholder 3"/>
          <p:cNvSpPr>
            <a:spLocks noGrp="1" noRot="1" noChangeAspect="1"/>
          </p:cNvSpPr>
          <p:nvPr>
            <p:ph type="sldImg" idx="2"/>
          </p:nvPr>
        </p:nvSpPr>
        <p:spPr>
          <a:xfrm>
            <a:off x="914400" y="754063"/>
            <a:ext cx="5029200" cy="3771900"/>
          </a:xfrm>
          <a:prstGeom prst="rect">
            <a:avLst/>
          </a:prstGeom>
          <a:noFill/>
          <a:ln w="12700">
            <a:solidFill>
              <a:prstClr val="black"/>
            </a:solidFill>
          </a:ln>
        </p:spPr>
        <p:txBody>
          <a:bodyPr vert="horz" lIns="91440" tIns="45720" rIns="91440" bIns="45720" rtlCol="0" anchor="ctr"/>
          <a:lstStyle/>
          <a:p>
            <a:pPr lvl="0"/>
            <a:endParaRPr lang="en-CA" noProof="0" smtClean="0"/>
          </a:p>
        </p:txBody>
      </p:sp>
      <p:sp>
        <p:nvSpPr>
          <p:cNvPr id="5" name="Notes Placeholder 4"/>
          <p:cNvSpPr>
            <a:spLocks noGrp="1"/>
          </p:cNvSpPr>
          <p:nvPr>
            <p:ph type="body" sz="quarter" idx="3"/>
          </p:nvPr>
        </p:nvSpPr>
        <p:spPr>
          <a:xfrm>
            <a:off x="685800" y="4778375"/>
            <a:ext cx="5486400" cy="45259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CA" noProof="0" smtClean="0"/>
          </a:p>
        </p:txBody>
      </p:sp>
      <p:sp>
        <p:nvSpPr>
          <p:cNvPr id="6" name="Footer Placeholder 5"/>
          <p:cNvSpPr>
            <a:spLocks noGrp="1"/>
          </p:cNvSpPr>
          <p:nvPr>
            <p:ph type="ftr" sz="quarter" idx="4"/>
          </p:nvPr>
        </p:nvSpPr>
        <p:spPr>
          <a:xfrm>
            <a:off x="0" y="9553575"/>
            <a:ext cx="2971800" cy="503238"/>
          </a:xfrm>
          <a:prstGeom prst="rect">
            <a:avLst/>
          </a:prstGeom>
        </p:spPr>
        <p:txBody>
          <a:bodyPr vert="horz" lIns="91440" tIns="45720" rIns="91440" bIns="45720" rtlCol="0" anchor="b"/>
          <a:lstStyle>
            <a:lvl1pPr algn="l">
              <a:defRPr sz="1200"/>
            </a:lvl1pPr>
          </a:lstStyle>
          <a:p>
            <a:pPr>
              <a:defRPr/>
            </a:pPr>
            <a:endParaRPr lang="en-CA"/>
          </a:p>
        </p:txBody>
      </p:sp>
      <p:sp>
        <p:nvSpPr>
          <p:cNvPr id="7" name="Slide Number Placeholder 6"/>
          <p:cNvSpPr>
            <a:spLocks noGrp="1"/>
          </p:cNvSpPr>
          <p:nvPr>
            <p:ph type="sldNum" sz="quarter" idx="5"/>
          </p:nvPr>
        </p:nvSpPr>
        <p:spPr>
          <a:xfrm>
            <a:off x="3884613" y="9553575"/>
            <a:ext cx="2971800" cy="503238"/>
          </a:xfrm>
          <a:prstGeom prst="rect">
            <a:avLst/>
          </a:prstGeom>
        </p:spPr>
        <p:txBody>
          <a:bodyPr vert="horz" lIns="91440" tIns="45720" rIns="91440" bIns="45720" rtlCol="0" anchor="b"/>
          <a:lstStyle>
            <a:lvl1pPr algn="r">
              <a:defRPr sz="1200"/>
            </a:lvl1pPr>
          </a:lstStyle>
          <a:p>
            <a:pPr>
              <a:defRPr/>
            </a:pPr>
            <a:fld id="{AAA9314B-4828-46A5-AB9C-D5D17F8A5BD3}" type="slidenum">
              <a:rPr lang="en-CA"/>
              <a:pPr>
                <a:defRPr/>
              </a:pPr>
              <a:t>‹#›</a:t>
            </a:fld>
            <a:endParaRPr lang="en-C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4B957498-C732-4A79-B052-790E365634F8}" type="slidenum">
              <a:rPr lang="en-US"/>
              <a:pPr/>
              <a:t>4</a:t>
            </a:fld>
            <a:endParaRPr 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lnSpc>
                <a:spcPct val="90000"/>
              </a:lnSpc>
            </a:pPr>
            <a:r>
              <a:rPr lang="en-US" smtClean="0"/>
              <a:t>Are you familiar with NAFTA?  How about the European Union?  Do you know what these agreements are and why they’re important to international companies?  </a:t>
            </a:r>
          </a:p>
          <a:p>
            <a:pPr eaLnBrk="1" hangingPunct="1">
              <a:lnSpc>
                <a:spcPct val="90000"/>
              </a:lnSpc>
            </a:pPr>
            <a:r>
              <a:rPr lang="en-US" smtClean="0"/>
              <a:t>Both NAFTA and the European Union, or EU, are forms of </a:t>
            </a:r>
            <a:r>
              <a:rPr lang="en-US" b="1" smtClean="0"/>
              <a:t>regional economic integration</a:t>
            </a:r>
            <a:r>
              <a:rPr lang="en-US" smtClean="0"/>
              <a:t> -- agreements between countries in a geographic region to reduce tariff and nontariff barriers to the free flow of goods, services, and factors of production between each other.  In other words, these agreements are designed to promote free trade, and depending on the level of integration, allow the factors of production to move freely between countries.</a:t>
            </a:r>
          </a:p>
          <a:p>
            <a:pPr eaLnBrk="1" hangingPunct="1">
              <a:lnSpc>
                <a:spcPct val="90000"/>
              </a:lnSpc>
            </a:pPr>
            <a:r>
              <a:rPr lang="en-US" smtClean="0"/>
              <a:t>To get a better idea of what we’re getting at here, imagine if the U.S. was actually a group of countries that had signed an agreement to become a political union.  As you know, goods move freely between states as do the factors of production like labor and capital. There are no tariffs that limit California exporting oranges to Ohio for example.  Similarly, you don’t have to get a permit to work in New York if you live in New Jersey.  So, workers go where they can be most productive, industry goes where it can be most efficient.</a:t>
            </a:r>
          </a:p>
          <a:p>
            <a:pPr eaLnBrk="1" hangingPunct="1">
              <a:lnSpc>
                <a:spcPct val="90000"/>
              </a:lnSpc>
            </a:pPr>
            <a:r>
              <a:rPr lang="en-US" smtClean="0"/>
              <a:t>The idea behind regional economic integration is that without trade barriers, member countries will be better off.  However, there is some concern that as more countries become involved in regional agreements, the trading blocs will begin to compete against each other. </a:t>
            </a:r>
          </a:p>
          <a:p>
            <a:pPr eaLnBrk="1" hangingPunct="1">
              <a:lnSpc>
                <a:spcPct val="90000"/>
              </a:lnSpc>
            </a:pPr>
            <a:r>
              <a:rPr lang="en-US" smtClean="0"/>
              <a:t>Let’s look at the different levels of economic integration, and explore some of the trading blocs that exist today. </a:t>
            </a:r>
          </a:p>
          <a:p>
            <a:pPr eaLnBrk="1" hangingPunct="1">
              <a:lnSpc>
                <a:spcPct val="90000"/>
              </a:lnSpc>
            </a:pPr>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140053E8-C31A-4422-9DFE-74477D4E2A48}" type="slidenum">
              <a:rPr lang="en-US"/>
              <a:pPr/>
              <a:t>5</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r>
              <a:rPr lang="en-US" smtClean="0"/>
              <a:t>Here you can see the different levels of economic integration.</a:t>
            </a:r>
          </a:p>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572A4F1F-0D0C-4616-8642-EDA96E9418B3}" type="slidenum">
              <a:rPr lang="en-US"/>
              <a:pPr/>
              <a:t>6</a:t>
            </a:fld>
            <a:endParaRPr 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lnSpc>
                <a:spcPct val="90000"/>
              </a:lnSpc>
            </a:pPr>
            <a:r>
              <a:rPr lang="en-US" smtClean="0"/>
              <a:t>There are five levels of economic integration, the free trade area, the customs union, the common market, the economic union, and the political union.  </a:t>
            </a:r>
          </a:p>
          <a:p>
            <a:pPr eaLnBrk="1" hangingPunct="1">
              <a:lnSpc>
                <a:spcPct val="90000"/>
              </a:lnSpc>
            </a:pPr>
            <a:r>
              <a:rPr lang="en-US" smtClean="0"/>
              <a:t>A </a:t>
            </a:r>
            <a:r>
              <a:rPr lang="en-US" b="1" smtClean="0"/>
              <a:t>free trade area </a:t>
            </a:r>
            <a:r>
              <a:rPr lang="en-US" smtClean="0"/>
              <a:t>removes all barriers to the trade of goods and services among member countries, but members determine their own policies toward nonmembers. </a:t>
            </a:r>
          </a:p>
          <a:p>
            <a:pPr eaLnBrk="1" hangingPunct="1">
              <a:lnSpc>
                <a:spcPct val="90000"/>
              </a:lnSpc>
            </a:pPr>
            <a:r>
              <a:rPr lang="en-US" smtClean="0"/>
              <a:t>The </a:t>
            </a:r>
            <a:r>
              <a:rPr lang="en-US" b="1" smtClean="0"/>
              <a:t>European Free Trade Area</a:t>
            </a:r>
            <a:r>
              <a:rPr lang="en-US" smtClean="0"/>
              <a:t> (EFTA), between Norway, Iceland, Liechtenstein, and Switzerland, is the most enduring free trade area.   </a:t>
            </a:r>
          </a:p>
          <a:p>
            <a:pPr eaLnBrk="1" hangingPunct="1">
              <a:lnSpc>
                <a:spcPct val="90000"/>
              </a:lnSpc>
            </a:pPr>
            <a:r>
              <a:rPr lang="en-US" smtClean="0"/>
              <a:t>Another well-known free trade area is the </a:t>
            </a:r>
            <a:r>
              <a:rPr lang="en-US" b="1" smtClean="0"/>
              <a:t>North American Free Trade Area </a:t>
            </a:r>
            <a:r>
              <a:rPr lang="en-US" smtClean="0"/>
              <a:t>or NAFTA.  We’ll talk more about NAFTA later.</a:t>
            </a:r>
          </a:p>
          <a:p>
            <a:pPr eaLnBrk="1" hangingPunct="1">
              <a:lnSpc>
                <a:spcPct val="90000"/>
              </a:lnSpc>
            </a:pPr>
            <a:r>
              <a:rPr lang="en-US" smtClean="0"/>
              <a:t>A </a:t>
            </a:r>
            <a:r>
              <a:rPr lang="en-US" b="1" smtClean="0"/>
              <a:t>customs union</a:t>
            </a:r>
            <a:r>
              <a:rPr lang="en-US" smtClean="0"/>
              <a:t> eliminates trade barriers between members, and adopts a common policy toward nonmembers.  </a:t>
            </a:r>
          </a:p>
          <a:p>
            <a:pPr eaLnBrk="1" hangingPunct="1">
              <a:lnSpc>
                <a:spcPct val="90000"/>
              </a:lnSpc>
            </a:pPr>
            <a:r>
              <a:rPr lang="en-US" smtClean="0"/>
              <a:t>The EU began as a customs union, but as we’ll discuss later, it’s moved beyond this level of integration.  The </a:t>
            </a:r>
            <a:r>
              <a:rPr lang="en-US" b="1" smtClean="0"/>
              <a:t>Andean Pact</a:t>
            </a:r>
            <a:r>
              <a:rPr lang="en-US" smtClean="0"/>
              <a:t> between Bolivia, Columbia, Ecuador, and Peru is a current example of a customs union. </a:t>
            </a:r>
          </a:p>
          <a:p>
            <a:pPr eaLnBrk="1" hangingPunct="1">
              <a:lnSpc>
                <a:spcPct val="90000"/>
              </a:lnSpc>
            </a:pPr>
            <a:r>
              <a:rPr lang="en-US" smtClean="0"/>
              <a:t>A </a:t>
            </a:r>
            <a:r>
              <a:rPr lang="en-US" b="1" smtClean="0"/>
              <a:t>common market</a:t>
            </a:r>
            <a:r>
              <a:rPr lang="en-US" smtClean="0"/>
              <a:t> has no barriers to trade between members, a common policy toward nonmembers, and the free movement of the factors of production.  This is a significant step up from a customs union, and requires members to cooperate on fiscal, monetary, and employment policies.  </a:t>
            </a:r>
          </a:p>
          <a:p>
            <a:pPr eaLnBrk="1" hangingPunct="1">
              <a:lnSpc>
                <a:spcPct val="90000"/>
              </a:lnSpc>
            </a:pPr>
            <a:r>
              <a:rPr lang="en-US" smtClean="0"/>
              <a:t>The EU was a common market for many years before moving to the next level of integration.  Eventually, </a:t>
            </a:r>
            <a:r>
              <a:rPr lang="en-US" b="1" smtClean="0"/>
              <a:t>MERCOSUR</a:t>
            </a:r>
            <a:r>
              <a:rPr lang="en-US" smtClean="0"/>
              <a:t>, an agreement between Brazil, Argentina, Paraguay, and Uruguay, hopes to become a common market.</a:t>
            </a:r>
          </a:p>
          <a:p>
            <a:pPr eaLnBrk="1" hangingPunct="1">
              <a:lnSpc>
                <a:spcPct val="90000"/>
              </a:lnSpc>
            </a:pPr>
            <a:endParaRPr lang="en-US" smtClean="0"/>
          </a:p>
          <a:p>
            <a:pPr eaLnBrk="1" hangingPunct="1">
              <a:lnSpc>
                <a:spcPct val="90000"/>
              </a:lnSpc>
            </a:pPr>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572A4F1F-0D0C-4616-8642-EDA96E9418B3}" type="slidenum">
              <a:rPr lang="en-US"/>
              <a:pPr/>
              <a:t>7</a:t>
            </a:fld>
            <a:endParaRPr 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lnSpc>
                <a:spcPct val="90000"/>
              </a:lnSpc>
            </a:pPr>
            <a:r>
              <a:rPr lang="en-US" smtClean="0"/>
              <a:t>There are five levels of economic integration, the free trade area, the customs union, the common market, the economic union, and the political union.  </a:t>
            </a:r>
          </a:p>
          <a:p>
            <a:pPr eaLnBrk="1" hangingPunct="1">
              <a:lnSpc>
                <a:spcPct val="90000"/>
              </a:lnSpc>
            </a:pPr>
            <a:r>
              <a:rPr lang="en-US" smtClean="0"/>
              <a:t>A </a:t>
            </a:r>
            <a:r>
              <a:rPr lang="en-US" b="1" smtClean="0"/>
              <a:t>free trade area </a:t>
            </a:r>
            <a:r>
              <a:rPr lang="en-US" smtClean="0"/>
              <a:t>removes all barriers to the trade of goods and services among member countries, but members determine their own policies toward nonmembers. </a:t>
            </a:r>
          </a:p>
          <a:p>
            <a:pPr eaLnBrk="1" hangingPunct="1">
              <a:lnSpc>
                <a:spcPct val="90000"/>
              </a:lnSpc>
            </a:pPr>
            <a:r>
              <a:rPr lang="en-US" smtClean="0"/>
              <a:t>The </a:t>
            </a:r>
            <a:r>
              <a:rPr lang="en-US" b="1" smtClean="0"/>
              <a:t>European Free Trade Area</a:t>
            </a:r>
            <a:r>
              <a:rPr lang="en-US" smtClean="0"/>
              <a:t> (EFTA), between Norway, Iceland, Liechtenstein, and Switzerland, is the most enduring free trade area.   </a:t>
            </a:r>
          </a:p>
          <a:p>
            <a:pPr eaLnBrk="1" hangingPunct="1">
              <a:lnSpc>
                <a:spcPct val="90000"/>
              </a:lnSpc>
            </a:pPr>
            <a:r>
              <a:rPr lang="en-US" smtClean="0"/>
              <a:t>Another well-known free trade area is the </a:t>
            </a:r>
            <a:r>
              <a:rPr lang="en-US" b="1" smtClean="0"/>
              <a:t>North American Free Trade Area </a:t>
            </a:r>
            <a:r>
              <a:rPr lang="en-US" smtClean="0"/>
              <a:t>or NAFTA.  We’ll talk more about NAFTA later.</a:t>
            </a:r>
          </a:p>
          <a:p>
            <a:pPr eaLnBrk="1" hangingPunct="1">
              <a:lnSpc>
                <a:spcPct val="90000"/>
              </a:lnSpc>
            </a:pPr>
            <a:r>
              <a:rPr lang="en-US" smtClean="0"/>
              <a:t>A </a:t>
            </a:r>
            <a:r>
              <a:rPr lang="en-US" b="1" smtClean="0"/>
              <a:t>customs union</a:t>
            </a:r>
            <a:r>
              <a:rPr lang="en-US" smtClean="0"/>
              <a:t> eliminates trade barriers between members, and adopts a common policy toward nonmembers.  </a:t>
            </a:r>
          </a:p>
          <a:p>
            <a:pPr eaLnBrk="1" hangingPunct="1">
              <a:lnSpc>
                <a:spcPct val="90000"/>
              </a:lnSpc>
            </a:pPr>
            <a:r>
              <a:rPr lang="en-US" smtClean="0"/>
              <a:t>The EU began as a customs union, but as we’ll discuss later, it’s moved beyond this level of integration.  The </a:t>
            </a:r>
            <a:r>
              <a:rPr lang="en-US" b="1" smtClean="0"/>
              <a:t>Andean Pact</a:t>
            </a:r>
            <a:r>
              <a:rPr lang="en-US" smtClean="0"/>
              <a:t> between Bolivia, Columbia, Ecuador, and Peru is a current example of a customs union. </a:t>
            </a:r>
          </a:p>
          <a:p>
            <a:pPr eaLnBrk="1" hangingPunct="1">
              <a:lnSpc>
                <a:spcPct val="90000"/>
              </a:lnSpc>
            </a:pPr>
            <a:r>
              <a:rPr lang="en-US" smtClean="0"/>
              <a:t>A </a:t>
            </a:r>
            <a:r>
              <a:rPr lang="en-US" b="1" smtClean="0"/>
              <a:t>common market</a:t>
            </a:r>
            <a:r>
              <a:rPr lang="en-US" smtClean="0"/>
              <a:t> has no barriers to trade between members, a common policy toward nonmembers, and the free movement of the factors of production.  This is a significant step up from a customs union, and requires members to cooperate on fiscal, monetary, and employment policies.  </a:t>
            </a:r>
          </a:p>
          <a:p>
            <a:pPr eaLnBrk="1" hangingPunct="1">
              <a:lnSpc>
                <a:spcPct val="90000"/>
              </a:lnSpc>
            </a:pPr>
            <a:r>
              <a:rPr lang="en-US" smtClean="0"/>
              <a:t>The EU was a common market for many years before moving to the next level of integration.  Eventually, </a:t>
            </a:r>
            <a:r>
              <a:rPr lang="en-US" b="1" smtClean="0"/>
              <a:t>MERCOSUR</a:t>
            </a:r>
            <a:r>
              <a:rPr lang="en-US" smtClean="0"/>
              <a:t>, an agreement between Brazil, Argentina, Paraguay, and Uruguay, hopes to become a common market.</a:t>
            </a:r>
          </a:p>
          <a:p>
            <a:pPr eaLnBrk="1" hangingPunct="1">
              <a:lnSpc>
                <a:spcPct val="90000"/>
              </a:lnSpc>
            </a:pPr>
            <a:endParaRPr lang="en-US" smtClean="0"/>
          </a:p>
          <a:p>
            <a:pPr eaLnBrk="1" hangingPunct="1">
              <a:lnSpc>
                <a:spcPct val="90000"/>
              </a:lnSpc>
            </a:pPr>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572A4F1F-0D0C-4616-8642-EDA96E9418B3}" type="slidenum">
              <a:rPr lang="en-US"/>
              <a:pPr/>
              <a:t>8</a:t>
            </a:fld>
            <a:endParaRPr 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lnSpc>
                <a:spcPct val="90000"/>
              </a:lnSpc>
            </a:pPr>
            <a:r>
              <a:rPr lang="en-US" smtClean="0"/>
              <a:t>There are five levels of economic integration, the free trade area, the customs union, the common market, the economic union, and the political union.  </a:t>
            </a:r>
          </a:p>
          <a:p>
            <a:pPr eaLnBrk="1" hangingPunct="1">
              <a:lnSpc>
                <a:spcPct val="90000"/>
              </a:lnSpc>
            </a:pPr>
            <a:r>
              <a:rPr lang="en-US" smtClean="0"/>
              <a:t>A </a:t>
            </a:r>
            <a:r>
              <a:rPr lang="en-US" b="1" smtClean="0"/>
              <a:t>free trade area </a:t>
            </a:r>
            <a:r>
              <a:rPr lang="en-US" smtClean="0"/>
              <a:t>removes all barriers to the trade of goods and services among member countries, but members determine their own policies toward nonmembers. </a:t>
            </a:r>
          </a:p>
          <a:p>
            <a:pPr eaLnBrk="1" hangingPunct="1">
              <a:lnSpc>
                <a:spcPct val="90000"/>
              </a:lnSpc>
            </a:pPr>
            <a:r>
              <a:rPr lang="en-US" smtClean="0"/>
              <a:t>The </a:t>
            </a:r>
            <a:r>
              <a:rPr lang="en-US" b="1" smtClean="0"/>
              <a:t>European Free Trade Area</a:t>
            </a:r>
            <a:r>
              <a:rPr lang="en-US" smtClean="0"/>
              <a:t> (EFTA), between Norway, Iceland, Liechtenstein, and Switzerland, is the most enduring free trade area.   </a:t>
            </a:r>
          </a:p>
          <a:p>
            <a:pPr eaLnBrk="1" hangingPunct="1">
              <a:lnSpc>
                <a:spcPct val="90000"/>
              </a:lnSpc>
            </a:pPr>
            <a:r>
              <a:rPr lang="en-US" smtClean="0"/>
              <a:t>Another well-known free trade area is the </a:t>
            </a:r>
            <a:r>
              <a:rPr lang="en-US" b="1" smtClean="0"/>
              <a:t>North American Free Trade Area </a:t>
            </a:r>
            <a:r>
              <a:rPr lang="en-US" smtClean="0"/>
              <a:t>or NAFTA.  We’ll talk more about NAFTA later.</a:t>
            </a:r>
          </a:p>
          <a:p>
            <a:pPr eaLnBrk="1" hangingPunct="1">
              <a:lnSpc>
                <a:spcPct val="90000"/>
              </a:lnSpc>
            </a:pPr>
            <a:r>
              <a:rPr lang="en-US" smtClean="0"/>
              <a:t>A </a:t>
            </a:r>
            <a:r>
              <a:rPr lang="en-US" b="1" smtClean="0"/>
              <a:t>customs union</a:t>
            </a:r>
            <a:r>
              <a:rPr lang="en-US" smtClean="0"/>
              <a:t> eliminates trade barriers between members, and adopts a common policy toward nonmembers.  </a:t>
            </a:r>
          </a:p>
          <a:p>
            <a:pPr eaLnBrk="1" hangingPunct="1">
              <a:lnSpc>
                <a:spcPct val="90000"/>
              </a:lnSpc>
            </a:pPr>
            <a:r>
              <a:rPr lang="en-US" smtClean="0"/>
              <a:t>The EU began as a customs union, but as we’ll discuss later, it’s moved beyond this level of integration.  The </a:t>
            </a:r>
            <a:r>
              <a:rPr lang="en-US" b="1" smtClean="0"/>
              <a:t>Andean Pact</a:t>
            </a:r>
            <a:r>
              <a:rPr lang="en-US" smtClean="0"/>
              <a:t> between Bolivia, Columbia, Ecuador, and Peru is a current example of a customs union. </a:t>
            </a:r>
          </a:p>
          <a:p>
            <a:pPr eaLnBrk="1" hangingPunct="1">
              <a:lnSpc>
                <a:spcPct val="90000"/>
              </a:lnSpc>
            </a:pPr>
            <a:r>
              <a:rPr lang="en-US" smtClean="0"/>
              <a:t>A </a:t>
            </a:r>
            <a:r>
              <a:rPr lang="en-US" b="1" smtClean="0"/>
              <a:t>common market</a:t>
            </a:r>
            <a:r>
              <a:rPr lang="en-US" smtClean="0"/>
              <a:t> has no barriers to trade between members, a common policy toward nonmembers, and the free movement of the factors of production.  This is a significant step up from a customs union, and requires members to cooperate on fiscal, monetary, and employment policies.  </a:t>
            </a:r>
          </a:p>
          <a:p>
            <a:pPr eaLnBrk="1" hangingPunct="1">
              <a:lnSpc>
                <a:spcPct val="90000"/>
              </a:lnSpc>
            </a:pPr>
            <a:r>
              <a:rPr lang="en-US" smtClean="0"/>
              <a:t>The EU was a common market for many years before moving to the next level of integration.  Eventually, </a:t>
            </a:r>
            <a:r>
              <a:rPr lang="en-US" b="1" smtClean="0"/>
              <a:t>MERCOSUR</a:t>
            </a:r>
            <a:r>
              <a:rPr lang="en-US" smtClean="0"/>
              <a:t>, an agreement between Brazil, Argentina, Paraguay, and Uruguay, hopes to become a common market.</a:t>
            </a:r>
          </a:p>
          <a:p>
            <a:pPr eaLnBrk="1" hangingPunct="1">
              <a:lnSpc>
                <a:spcPct val="90000"/>
              </a:lnSpc>
            </a:pPr>
            <a:endParaRPr lang="en-US" smtClean="0"/>
          </a:p>
          <a:p>
            <a:pPr eaLnBrk="1" hangingPunct="1">
              <a:lnSpc>
                <a:spcPct val="90000"/>
              </a:lnSpc>
            </a:pPr>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D0D5135F-A264-4A56-8693-7B22E3C204F9}" type="slidenum">
              <a:rPr lang="en-US"/>
              <a:pPr/>
              <a:t>9</a:t>
            </a:fld>
            <a:endParaRPr 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r>
              <a:rPr lang="en-US" smtClean="0"/>
              <a:t>The next level of economic integration is the </a:t>
            </a:r>
            <a:r>
              <a:rPr lang="en-US" b="1" smtClean="0"/>
              <a:t>economic union</a:t>
            </a:r>
            <a:r>
              <a:rPr lang="en-US" smtClean="0"/>
              <a:t> which involves the free flow of the factors of production between members, the adoption of a common external trade policy, a common currency, harmonization of tax rates, and a common monetary and fiscal policy.  So, again this is a significant increase in integration from the previous level.  </a:t>
            </a:r>
          </a:p>
          <a:p>
            <a:pPr eaLnBrk="1" hangingPunct="1"/>
            <a:r>
              <a:rPr lang="en-US" smtClean="0"/>
              <a:t>The EU is currently an imperfect example of an economic union.  As we’ll discuss later, not all members have adopted the common currency, and there are still differences in tax rates across the countries. </a:t>
            </a:r>
          </a:p>
          <a:p>
            <a:pPr eaLnBrk="1" hangingPunct="1"/>
            <a:r>
              <a:rPr lang="en-US" smtClean="0"/>
              <a:t>Finally, in a </a:t>
            </a:r>
            <a:r>
              <a:rPr lang="en-US" b="1" smtClean="0"/>
              <a:t>political union</a:t>
            </a:r>
            <a:r>
              <a:rPr lang="en-US" smtClean="0"/>
              <a:t>, independent states are combined into a single union where the economic, social, and foreign policy of members is coordinated.</a:t>
            </a:r>
          </a:p>
          <a:p>
            <a:pPr eaLnBrk="1" hangingPunct="1"/>
            <a:r>
              <a:rPr lang="en-US" smtClean="0"/>
              <a:t>If you think that this description could fits the U.S., and you’re right!  The EU is also headed toward this level. </a:t>
            </a:r>
          </a:p>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D0D5135F-A264-4A56-8693-7B22E3C204F9}" type="slidenum">
              <a:rPr lang="en-US"/>
              <a:pPr/>
              <a:t>10</a:t>
            </a:fld>
            <a:endParaRPr 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r>
              <a:rPr lang="en-US" smtClean="0"/>
              <a:t>The next level of economic integration is the </a:t>
            </a:r>
            <a:r>
              <a:rPr lang="en-US" b="1" smtClean="0"/>
              <a:t>economic union</a:t>
            </a:r>
            <a:r>
              <a:rPr lang="en-US" smtClean="0"/>
              <a:t> which involves the free flow of the factors of production between members, the adoption of a common external trade policy, a common currency, harmonization of tax rates, and a common monetary and fiscal policy.  So, again this is a significant increase in integration from the previous level.  </a:t>
            </a:r>
          </a:p>
          <a:p>
            <a:pPr eaLnBrk="1" hangingPunct="1"/>
            <a:r>
              <a:rPr lang="en-US" smtClean="0"/>
              <a:t>The EU is currently an imperfect example of an economic union.  As we’ll discuss later, not all members have adopted the common currency, and there are still differences in tax rates across the countries. </a:t>
            </a:r>
          </a:p>
          <a:p>
            <a:pPr eaLnBrk="1" hangingPunct="1"/>
            <a:r>
              <a:rPr lang="en-US" smtClean="0"/>
              <a:t>Finally, in a </a:t>
            </a:r>
            <a:r>
              <a:rPr lang="en-US" b="1" smtClean="0"/>
              <a:t>political union</a:t>
            </a:r>
            <a:r>
              <a:rPr lang="en-US" smtClean="0"/>
              <a:t>, independent states are combined into a single union where the economic, social, and foreign policy of members is coordinated.</a:t>
            </a:r>
          </a:p>
          <a:p>
            <a:pPr eaLnBrk="1" hangingPunct="1"/>
            <a:r>
              <a:rPr lang="en-US" smtClean="0"/>
              <a:t>If you think that this description could fits the U.S., and you’re right!  The EU is also headed toward this level. </a:t>
            </a:r>
          </a:p>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140053E8-C31A-4422-9DFE-74477D4E2A48}" type="slidenum">
              <a:rPr lang="en-US"/>
              <a:pPr/>
              <a:t>11</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r>
              <a:rPr lang="en-US" smtClean="0"/>
              <a:t>Here you can see the different levels of economic integration.</a:t>
            </a:r>
          </a:p>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C4BEF0F9-6D65-4962-88B9-532028DEF90F}" type="slidenum">
              <a:rPr lang="en-US"/>
              <a:pPr/>
              <a:t>12</a:t>
            </a:fld>
            <a:endParaRPr 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r>
              <a:rPr lang="en-US" smtClean="0"/>
              <a:t>Why do countries agree to integrate their economies?  </a:t>
            </a:r>
          </a:p>
          <a:p>
            <a:pPr eaLnBrk="1" hangingPunct="1"/>
            <a:r>
              <a:rPr lang="en-US" smtClean="0"/>
              <a:t>Countries integrate for both economic and political reasons.  </a:t>
            </a:r>
          </a:p>
          <a:p>
            <a:pPr eaLnBrk="1" hangingPunct="1"/>
            <a:r>
              <a:rPr lang="en-US" smtClean="0"/>
              <a:t>Let’s look at the economic reasons. </a:t>
            </a:r>
          </a:p>
          <a:p>
            <a:pPr eaLnBrk="1" hangingPunct="1"/>
            <a:r>
              <a:rPr lang="en-US" smtClean="0"/>
              <a:t>We know from our discussion of trade theory in Chapter 5 that free trade is beneficial to countries.  Recall, also from our discussion in Chapter 7, that, for various reasons, trade barriers still exist despite the efforts of the WTO.   Regional economic integration offers countries a way to achieve the gains from free trade, at least on a limited basis, more quickly than would be possible under the WTO process. </a:t>
            </a:r>
          </a:p>
          <a:p>
            <a:pPr eaLnBrk="1" hangingPunct="1"/>
            <a:r>
              <a:rPr lang="en-US" smtClean="0"/>
              <a:t>The political case for integration has two main points.  </a:t>
            </a:r>
          </a:p>
          <a:p>
            <a:pPr eaLnBrk="1" hangingPunct="1"/>
            <a:r>
              <a:rPr lang="en-US" smtClean="0"/>
              <a:t>First, by linking countries together, making them more dependent on each other, and forming a structure where they regularly have to interact, the chance for violent conflict and war decrease.  </a:t>
            </a:r>
          </a:p>
          <a:p>
            <a:pPr eaLnBrk="1" hangingPunct="1"/>
            <a:r>
              <a:rPr lang="en-US" smtClean="0"/>
              <a:t>Second, economic integration gives the bloc of countries greater clout and makes them much stronger politically when dealing with other countries than if they were to act independently. </a:t>
            </a:r>
          </a:p>
          <a:p>
            <a:pPr eaLnBrk="1" hangingPunct="1"/>
            <a:endParaRPr lang="en-US" smtClean="0"/>
          </a:p>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A07F629C-A081-4E92-A0DD-F126E227077A}" type="slidenum">
              <a:rPr lang="en-US"/>
              <a:pPr/>
              <a:t>13</a:t>
            </a:fld>
            <a:endParaRPr lang="en-US"/>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r>
              <a:rPr lang="en-US" smtClean="0"/>
              <a:t>If integration is beneficial, why doesn’t it occur more often?  </a:t>
            </a:r>
          </a:p>
          <a:p>
            <a:pPr eaLnBrk="1" hangingPunct="1"/>
            <a:r>
              <a:rPr lang="en-US" smtClean="0"/>
              <a:t>Two key issues limit integration:   </a:t>
            </a:r>
          </a:p>
          <a:p>
            <a:pPr eaLnBrk="1" hangingPunct="1"/>
            <a:r>
              <a:rPr lang="en-US" smtClean="0"/>
              <a:t>First, while a nation as a whole benefits from integration, some groups may actually lose.  You might recall that critics of NAFTA for example, were concerned about the potential for job loss in the U.S. if companies shifted production to take advantage of Mexico’s low cost labor.</a:t>
            </a:r>
          </a:p>
          <a:p>
            <a:pPr eaLnBrk="1" hangingPunct="1"/>
            <a:r>
              <a:rPr lang="en-US" smtClean="0"/>
              <a:t>Second, countries that integrate their economies lose some degree of national sovereignty.  Integration requires that countries give up some control over monetary policy, fiscal policy, and trade policy.  You probably know for example, that most of the countries belonging to the EU have given up their currencies and adopted the euro instead. </a:t>
            </a:r>
          </a:p>
          <a:p>
            <a:pPr eaLnBrk="1" hangingPunct="1"/>
            <a:r>
              <a:rPr lang="en-US" smtClean="0"/>
              <a:t>Some economists point out that integration only makes sense when the amount of trade it creates is greater than the amount that is diverting. </a:t>
            </a:r>
            <a:endParaRPr lang="en-US" b="1" smtClean="0"/>
          </a:p>
          <a:p>
            <a:pPr eaLnBrk="1" hangingPunct="1"/>
            <a:r>
              <a:rPr lang="en-US" b="1" smtClean="0"/>
              <a:t>Trade creation</a:t>
            </a:r>
            <a:r>
              <a:rPr lang="en-US" smtClean="0"/>
              <a:t> occurs when low cost producers within a free trade area replace high cost domestic producers, while </a:t>
            </a:r>
            <a:r>
              <a:rPr lang="en-US" b="1" smtClean="0"/>
              <a:t>trade diversion</a:t>
            </a:r>
            <a:r>
              <a:rPr lang="en-US" smtClean="0"/>
              <a:t> occurs when higher costs suppliers within a free trade area replace lower cost external suppliers. </a:t>
            </a:r>
          </a:p>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A07F629C-A081-4E92-A0DD-F126E227077A}" type="slidenum">
              <a:rPr lang="en-US"/>
              <a:pPr/>
              <a:t>14</a:t>
            </a:fld>
            <a:endParaRPr lang="en-US"/>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r>
              <a:rPr lang="en-US" smtClean="0"/>
              <a:t>If integration is beneficial, why doesn’t it occur more often?  </a:t>
            </a:r>
          </a:p>
          <a:p>
            <a:pPr eaLnBrk="1" hangingPunct="1"/>
            <a:r>
              <a:rPr lang="en-US" smtClean="0"/>
              <a:t>Two key issues limit integration:   </a:t>
            </a:r>
          </a:p>
          <a:p>
            <a:pPr eaLnBrk="1" hangingPunct="1"/>
            <a:r>
              <a:rPr lang="en-US" smtClean="0"/>
              <a:t>First, while a nation as a whole benefits from integration, some groups may actually lose.  You might recall that critics of NAFTA for example, were concerned about the potential for job loss in the U.S. if companies shifted production to take advantage of Mexico’s low cost labor.</a:t>
            </a:r>
          </a:p>
          <a:p>
            <a:pPr eaLnBrk="1" hangingPunct="1"/>
            <a:r>
              <a:rPr lang="en-US" smtClean="0"/>
              <a:t>Second, countries that integrate their economies lose some degree of national sovereignty.  Integration requires that countries give up some control over monetary policy, fiscal policy, and trade policy.  You probably know for example, that most of the countries belonging to the EU have given up their currencies and adopted the euro instead. </a:t>
            </a:r>
          </a:p>
          <a:p>
            <a:pPr eaLnBrk="1" hangingPunct="1"/>
            <a:r>
              <a:rPr lang="en-US" smtClean="0"/>
              <a:t>Some economists point out that integration only makes sense when the amount of trade it creates is greater than the amount that is diverting. </a:t>
            </a:r>
            <a:endParaRPr lang="en-US" b="1" smtClean="0"/>
          </a:p>
          <a:p>
            <a:pPr eaLnBrk="1" hangingPunct="1"/>
            <a:r>
              <a:rPr lang="en-US" b="1" smtClean="0"/>
              <a:t>Trade creation</a:t>
            </a:r>
            <a:r>
              <a:rPr lang="en-US" smtClean="0"/>
              <a:t> occurs when low cost producers within a free trade area replace high cost domestic producers, while </a:t>
            </a:r>
            <a:r>
              <a:rPr lang="en-US" b="1" smtClean="0"/>
              <a:t>trade diversion</a:t>
            </a:r>
            <a:r>
              <a:rPr lang="en-US" smtClean="0"/>
              <a:t> occurs when higher costs suppliers within a free trade area replace lower cost external suppliers. </a:t>
            </a:r>
          </a:p>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43066736-1AA4-429E-B9AB-F8104C1DC1BA}" type="slidenum">
              <a:rPr lang="en-US"/>
              <a:pPr/>
              <a:t>15</a:t>
            </a:fld>
            <a:endParaRPr lang="en-US"/>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r>
              <a:rPr lang="en-US" smtClean="0"/>
              <a:t>Where can we see successful examples of regional economic integration?  </a:t>
            </a:r>
          </a:p>
          <a:p>
            <a:pPr eaLnBrk="1" hangingPunct="1"/>
            <a:r>
              <a:rPr lang="en-US" smtClean="0"/>
              <a:t>In Europe, there are two examples: the EU which is the world’s most integrated group of countries with 27 members, and the European Free Trade Area with four members. </a:t>
            </a:r>
          </a:p>
          <a:p>
            <a:pPr eaLnBrk="1" hangingPunct="1"/>
            <a:r>
              <a:rPr lang="en-US" smtClean="0"/>
              <a:t>The EU is expected to be the world’s next economic and political superpower, so let’s look at it more closely.  </a:t>
            </a:r>
          </a:p>
          <a:p>
            <a:pPr eaLnBrk="1" hangingPunct="1"/>
            <a:r>
              <a:rPr lang="en-US" smtClean="0"/>
              <a:t> </a:t>
            </a:r>
          </a:p>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2433A3C0-99C1-4DC2-90A2-479CD367B381}" type="slidenum">
              <a:rPr lang="en-US"/>
              <a:pPr/>
              <a:t>16</a:t>
            </a:fld>
            <a:endParaRPr lang="en-US"/>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r>
              <a:rPr lang="en-US" smtClean="0"/>
              <a:t>Here you can see a map of the countries that comprise the European Union.</a:t>
            </a:r>
          </a:p>
          <a:p>
            <a:pPr eaLnBrk="1" hangingPunct="1"/>
            <a:r>
              <a:rPr lang="en-US" smtClean="0"/>
              <a:t>As you can see, the original agreement between Belgium, France, West Germany, Italy, Luxembourg, and the Netherlands was expanded in 1973 to include Great Britain, Ireland, and Denmark.  In 1981, Greece joined, then Spain and Portugal in 1986, and Austria, Finland, and Sweden in 1986.  Ten more countries joined in 2004, and three more in 2007.</a:t>
            </a:r>
          </a:p>
          <a:p>
            <a:pPr eaLnBrk="1" hangingPunct="1"/>
            <a:endParaRPr lang="en-US" smtClean="0"/>
          </a:p>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30D1DC14-AA3C-49FE-A31C-42134A33A8FA}" type="slidenum">
              <a:rPr lang="en-US"/>
              <a:pPr/>
              <a:t>17</a:t>
            </a:fld>
            <a:endParaRPr lang="en-US"/>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lnSpc>
                <a:spcPct val="90000"/>
              </a:lnSpc>
            </a:pPr>
            <a:r>
              <a:rPr lang="en-US" sz="1000" smtClean="0"/>
              <a:t>The European Union is the result of the devastation of two world wars on Western Europe and a desire to create lasting peace, and the desire by the European nations to hold their own in the world.  </a:t>
            </a:r>
          </a:p>
          <a:p>
            <a:pPr eaLnBrk="1" hangingPunct="1">
              <a:lnSpc>
                <a:spcPct val="90000"/>
              </a:lnSpc>
            </a:pPr>
            <a:r>
              <a:rPr lang="en-US" sz="1000" smtClean="0"/>
              <a:t>The forerunner to the EU was the European Coal and Steel Community, which was formed in 1951 to remove trade barriers in coal, iron, steel, and scrap metal.  Then, in 1957, the European Economic Community was formed with the goal of becoming a common market.  </a:t>
            </a:r>
          </a:p>
          <a:p>
            <a:pPr eaLnBrk="1" hangingPunct="1">
              <a:lnSpc>
                <a:spcPct val="90000"/>
              </a:lnSpc>
            </a:pPr>
            <a:r>
              <a:rPr lang="en-US" sz="1000" smtClean="0"/>
              <a:t>The European Community became the European Union in 1994 after the Maastricht Treaty was ratified.  We’ll talk more about that later.</a:t>
            </a:r>
          </a:p>
          <a:p>
            <a:pPr eaLnBrk="1" hangingPunct="1">
              <a:lnSpc>
                <a:spcPct val="90000"/>
              </a:lnSpc>
            </a:pPr>
            <a:r>
              <a:rPr lang="en-US" sz="1000" smtClean="0"/>
              <a:t>The </a:t>
            </a:r>
            <a:r>
              <a:rPr lang="en-US" sz="1000" b="1" smtClean="0"/>
              <a:t>Single European Act</a:t>
            </a:r>
            <a:r>
              <a:rPr lang="en-US" sz="1000" smtClean="0"/>
              <a:t> had a profound effect not only on Europe, but the rest of the world as well.  It was adopted in 1987, and committed members of the EU to work toward the establishment of a single market by December 1992.  </a:t>
            </a:r>
          </a:p>
          <a:p>
            <a:pPr eaLnBrk="1" hangingPunct="1">
              <a:lnSpc>
                <a:spcPct val="90000"/>
              </a:lnSpc>
            </a:pPr>
            <a:r>
              <a:rPr lang="en-US" sz="1000" smtClean="0"/>
              <a:t>The Single European Act was a sort of last ditch effort to get members to commit to actively focus on moving forward.  Until this Act, the EC had fallen short of its goals.  </a:t>
            </a:r>
          </a:p>
          <a:p>
            <a:pPr eaLnBrk="1" hangingPunct="1">
              <a:lnSpc>
                <a:spcPct val="90000"/>
              </a:lnSpc>
            </a:pPr>
            <a:r>
              <a:rPr lang="en-US" sz="1000" smtClean="0"/>
              <a:t>The Single European Act set a number of goals.  </a:t>
            </a:r>
          </a:p>
          <a:p>
            <a:pPr eaLnBrk="1" hangingPunct="1">
              <a:lnSpc>
                <a:spcPct val="90000"/>
              </a:lnSpc>
            </a:pPr>
            <a:r>
              <a:rPr lang="en-US" sz="1000" smtClean="0"/>
              <a:t>First, all frontier controls were to be removed between member countries.  </a:t>
            </a:r>
          </a:p>
          <a:p>
            <a:pPr eaLnBrk="1" hangingPunct="1">
              <a:lnSpc>
                <a:spcPct val="90000"/>
              </a:lnSpc>
            </a:pPr>
            <a:r>
              <a:rPr lang="en-US" sz="1000" smtClean="0"/>
              <a:t>Second, there was to be mutual recognition of product standards so that products developed to meet standards established in one country also were accepted in other countries.  </a:t>
            </a:r>
          </a:p>
          <a:p>
            <a:pPr eaLnBrk="1" hangingPunct="1">
              <a:lnSpc>
                <a:spcPct val="90000"/>
              </a:lnSpc>
            </a:pPr>
            <a:r>
              <a:rPr lang="en-US" sz="1000" smtClean="0"/>
              <a:t>Third, public procurement was to be opened to non-national suppliers.</a:t>
            </a:r>
          </a:p>
          <a:p>
            <a:pPr eaLnBrk="1" hangingPunct="1">
              <a:lnSpc>
                <a:spcPct val="90000"/>
              </a:lnSpc>
            </a:pPr>
            <a:r>
              <a:rPr lang="en-US" sz="1000" smtClean="0"/>
              <a:t>Fourth, barriers to competition in retail banking and insurance were to be lifted. </a:t>
            </a:r>
          </a:p>
          <a:p>
            <a:pPr eaLnBrk="1" hangingPunct="1">
              <a:lnSpc>
                <a:spcPct val="90000"/>
              </a:lnSpc>
            </a:pPr>
            <a:r>
              <a:rPr lang="en-US" sz="1000" smtClean="0"/>
              <a:t>Fifth, all restrictions to foreign exchange transactions between members were to be removed. </a:t>
            </a:r>
          </a:p>
          <a:p>
            <a:pPr eaLnBrk="1" hangingPunct="1">
              <a:lnSpc>
                <a:spcPct val="90000"/>
              </a:lnSpc>
            </a:pPr>
            <a:r>
              <a:rPr lang="en-US" sz="1000" smtClean="0"/>
              <a:t>Sixth, restrictions on cabotage, or the right of foreign truckers to pick up and deliver goods within another member’s borders, were to be eliminated.  </a:t>
            </a:r>
          </a:p>
          <a:p>
            <a:pPr eaLnBrk="1" hangingPunct="1">
              <a:lnSpc>
                <a:spcPct val="90000"/>
              </a:lnSpc>
            </a:pPr>
            <a:r>
              <a:rPr lang="en-US" sz="1000" smtClean="0"/>
              <a:t>Together, it was expected that these changes would lower the cost of doing business in the EU, but they were also expected to complicate supply side effects.  </a:t>
            </a:r>
          </a:p>
          <a:p>
            <a:pPr eaLnBrk="1" hangingPunct="1">
              <a:lnSpc>
                <a:spcPct val="90000"/>
              </a:lnSpc>
            </a:pPr>
            <a:endParaRPr lang="en-US" sz="1000" smtClean="0"/>
          </a:p>
          <a:p>
            <a:pPr eaLnBrk="1" hangingPunct="1">
              <a:lnSpc>
                <a:spcPct val="90000"/>
              </a:lnSpc>
            </a:pPr>
            <a:endParaRPr lang="en-US" sz="100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572A4F1F-0D0C-4616-8642-EDA96E9418B3}" type="slidenum">
              <a:rPr lang="en-US"/>
              <a:pPr/>
              <a:t>18</a:t>
            </a:fld>
            <a:endParaRPr 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lnSpc>
                <a:spcPct val="90000"/>
              </a:lnSpc>
            </a:pPr>
            <a:r>
              <a:rPr lang="en-US" smtClean="0"/>
              <a:t>There are five levels of economic integration, the free trade area, the customs union, the common market, the economic union, and the political union.  </a:t>
            </a:r>
          </a:p>
          <a:p>
            <a:pPr eaLnBrk="1" hangingPunct="1">
              <a:lnSpc>
                <a:spcPct val="90000"/>
              </a:lnSpc>
            </a:pPr>
            <a:r>
              <a:rPr lang="en-US" smtClean="0"/>
              <a:t>A </a:t>
            </a:r>
            <a:r>
              <a:rPr lang="en-US" b="1" smtClean="0"/>
              <a:t>free trade area </a:t>
            </a:r>
            <a:r>
              <a:rPr lang="en-US" smtClean="0"/>
              <a:t>removes all barriers to the trade of goods and services among member countries, but members determine their own policies toward nonmembers. </a:t>
            </a:r>
          </a:p>
          <a:p>
            <a:pPr eaLnBrk="1" hangingPunct="1">
              <a:lnSpc>
                <a:spcPct val="90000"/>
              </a:lnSpc>
            </a:pPr>
            <a:r>
              <a:rPr lang="en-US" smtClean="0"/>
              <a:t>The </a:t>
            </a:r>
            <a:r>
              <a:rPr lang="en-US" b="1" smtClean="0"/>
              <a:t>European Free Trade Area</a:t>
            </a:r>
            <a:r>
              <a:rPr lang="en-US" smtClean="0"/>
              <a:t> (EFTA), between Norway, Iceland, Liechtenstein, and Switzerland, is the most enduring free trade area.   </a:t>
            </a:r>
          </a:p>
          <a:p>
            <a:pPr eaLnBrk="1" hangingPunct="1">
              <a:lnSpc>
                <a:spcPct val="90000"/>
              </a:lnSpc>
            </a:pPr>
            <a:r>
              <a:rPr lang="en-US" smtClean="0"/>
              <a:t>Another well-known free trade area is the </a:t>
            </a:r>
            <a:r>
              <a:rPr lang="en-US" b="1" smtClean="0"/>
              <a:t>North American Free Trade Area </a:t>
            </a:r>
            <a:r>
              <a:rPr lang="en-US" smtClean="0"/>
              <a:t>or NAFTA.  We’ll talk more about NAFTA later.</a:t>
            </a:r>
          </a:p>
          <a:p>
            <a:pPr eaLnBrk="1" hangingPunct="1">
              <a:lnSpc>
                <a:spcPct val="90000"/>
              </a:lnSpc>
            </a:pPr>
            <a:r>
              <a:rPr lang="en-US" smtClean="0"/>
              <a:t>A </a:t>
            </a:r>
            <a:r>
              <a:rPr lang="en-US" b="1" smtClean="0"/>
              <a:t>customs union</a:t>
            </a:r>
            <a:r>
              <a:rPr lang="en-US" smtClean="0"/>
              <a:t> eliminates trade barriers between members, and adopts a common policy toward nonmembers.  </a:t>
            </a:r>
          </a:p>
          <a:p>
            <a:pPr eaLnBrk="1" hangingPunct="1">
              <a:lnSpc>
                <a:spcPct val="90000"/>
              </a:lnSpc>
            </a:pPr>
            <a:r>
              <a:rPr lang="en-US" smtClean="0"/>
              <a:t>The EU began as a customs union, but as we’ll discuss later, it’s moved beyond this level of integration.  The </a:t>
            </a:r>
            <a:r>
              <a:rPr lang="en-US" b="1" smtClean="0"/>
              <a:t>Andean Pact</a:t>
            </a:r>
            <a:r>
              <a:rPr lang="en-US" smtClean="0"/>
              <a:t> between Bolivia, Columbia, Ecuador, and Peru is a current example of a customs union. </a:t>
            </a:r>
          </a:p>
          <a:p>
            <a:pPr eaLnBrk="1" hangingPunct="1">
              <a:lnSpc>
                <a:spcPct val="90000"/>
              </a:lnSpc>
            </a:pPr>
            <a:r>
              <a:rPr lang="en-US" smtClean="0"/>
              <a:t>A </a:t>
            </a:r>
            <a:r>
              <a:rPr lang="en-US" b="1" smtClean="0"/>
              <a:t>common market</a:t>
            </a:r>
            <a:r>
              <a:rPr lang="en-US" smtClean="0"/>
              <a:t> has no barriers to trade between members, a common policy toward nonmembers, and the free movement of the factors of production.  This is a significant step up from a customs union, and requires members to cooperate on fiscal, monetary, and employment policies.  </a:t>
            </a:r>
          </a:p>
          <a:p>
            <a:pPr eaLnBrk="1" hangingPunct="1">
              <a:lnSpc>
                <a:spcPct val="90000"/>
              </a:lnSpc>
            </a:pPr>
            <a:r>
              <a:rPr lang="en-US" smtClean="0"/>
              <a:t>The EU was a common market for many years before moving to the next level of integration.  Eventually, </a:t>
            </a:r>
            <a:r>
              <a:rPr lang="en-US" b="1" smtClean="0"/>
              <a:t>MERCOSUR</a:t>
            </a:r>
            <a:r>
              <a:rPr lang="en-US" smtClean="0"/>
              <a:t>, an agreement between Brazil, Argentina, Paraguay, and Uruguay, hopes to become a common market.</a:t>
            </a:r>
          </a:p>
          <a:p>
            <a:pPr eaLnBrk="1" hangingPunct="1">
              <a:lnSpc>
                <a:spcPct val="90000"/>
              </a:lnSpc>
            </a:pPr>
            <a:endParaRPr lang="en-US" smtClean="0"/>
          </a:p>
          <a:p>
            <a:pPr eaLnBrk="1" hangingPunct="1">
              <a:lnSpc>
                <a:spcPct val="90000"/>
              </a:lnSpc>
            </a:pPr>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30D1DC14-AA3C-49FE-A31C-42134A33A8FA}" type="slidenum">
              <a:rPr lang="en-US"/>
              <a:pPr/>
              <a:t>19</a:t>
            </a:fld>
            <a:endParaRPr lang="en-US"/>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lnSpc>
                <a:spcPct val="90000"/>
              </a:lnSpc>
            </a:pPr>
            <a:r>
              <a:rPr lang="en-US" sz="1000" smtClean="0"/>
              <a:t>The European Union is the result of the devastation of two world wars on Western Europe and a desire to create lasting peace, and the desire by the European nations to hold their own in the world.  </a:t>
            </a:r>
          </a:p>
          <a:p>
            <a:pPr eaLnBrk="1" hangingPunct="1">
              <a:lnSpc>
                <a:spcPct val="90000"/>
              </a:lnSpc>
            </a:pPr>
            <a:r>
              <a:rPr lang="en-US" sz="1000" smtClean="0"/>
              <a:t>The forerunner to the EU was the European Coal and Steel Community, which was formed in 1951 to remove trade barriers in coal, iron, steel, and scrap metal.  Then, in 1957, the European Economic Community was formed with the goal of becoming a common market.  </a:t>
            </a:r>
          </a:p>
          <a:p>
            <a:pPr eaLnBrk="1" hangingPunct="1">
              <a:lnSpc>
                <a:spcPct val="90000"/>
              </a:lnSpc>
            </a:pPr>
            <a:r>
              <a:rPr lang="en-US" sz="1000" smtClean="0"/>
              <a:t>The European Community became the European Union in 1994 after the Maastricht Treaty was ratified.  We’ll talk more about that later.</a:t>
            </a:r>
          </a:p>
          <a:p>
            <a:pPr eaLnBrk="1" hangingPunct="1">
              <a:lnSpc>
                <a:spcPct val="90000"/>
              </a:lnSpc>
            </a:pPr>
            <a:r>
              <a:rPr lang="en-US" sz="1000" smtClean="0"/>
              <a:t>The </a:t>
            </a:r>
            <a:r>
              <a:rPr lang="en-US" sz="1000" b="1" smtClean="0"/>
              <a:t>Single European Act</a:t>
            </a:r>
            <a:r>
              <a:rPr lang="en-US" sz="1000" smtClean="0"/>
              <a:t> had a profound effect not only on Europe, but the rest of the world as well.  It was adopted in 1987, and committed members of the EU to work toward the establishment of a single market by December 1992.  </a:t>
            </a:r>
          </a:p>
          <a:p>
            <a:pPr eaLnBrk="1" hangingPunct="1">
              <a:lnSpc>
                <a:spcPct val="90000"/>
              </a:lnSpc>
            </a:pPr>
            <a:r>
              <a:rPr lang="en-US" sz="1000" smtClean="0"/>
              <a:t>The Single European Act was a sort of last ditch effort to get members to commit to actively focus on moving forward.  Until this Act, the EC had fallen short of its goals.  </a:t>
            </a:r>
          </a:p>
          <a:p>
            <a:pPr eaLnBrk="1" hangingPunct="1">
              <a:lnSpc>
                <a:spcPct val="90000"/>
              </a:lnSpc>
            </a:pPr>
            <a:r>
              <a:rPr lang="en-US" sz="1000" smtClean="0"/>
              <a:t>The Single European Act set a number of goals.  </a:t>
            </a:r>
          </a:p>
          <a:p>
            <a:pPr eaLnBrk="1" hangingPunct="1">
              <a:lnSpc>
                <a:spcPct val="90000"/>
              </a:lnSpc>
            </a:pPr>
            <a:r>
              <a:rPr lang="en-US" sz="1000" smtClean="0"/>
              <a:t>First, all frontier controls were to be removed between member countries.  </a:t>
            </a:r>
          </a:p>
          <a:p>
            <a:pPr eaLnBrk="1" hangingPunct="1">
              <a:lnSpc>
                <a:spcPct val="90000"/>
              </a:lnSpc>
            </a:pPr>
            <a:r>
              <a:rPr lang="en-US" sz="1000" smtClean="0"/>
              <a:t>Second, there was to be mutual recognition of product standards so that products developed to meet standards established in one country also were accepted in other countries.  </a:t>
            </a:r>
          </a:p>
          <a:p>
            <a:pPr eaLnBrk="1" hangingPunct="1">
              <a:lnSpc>
                <a:spcPct val="90000"/>
              </a:lnSpc>
            </a:pPr>
            <a:r>
              <a:rPr lang="en-US" sz="1000" smtClean="0"/>
              <a:t>Third, public procurement was to be opened to non-national suppliers.</a:t>
            </a:r>
          </a:p>
          <a:p>
            <a:pPr eaLnBrk="1" hangingPunct="1">
              <a:lnSpc>
                <a:spcPct val="90000"/>
              </a:lnSpc>
            </a:pPr>
            <a:r>
              <a:rPr lang="en-US" sz="1000" smtClean="0"/>
              <a:t>Fourth, barriers to competition in retail banking and insurance were to be lifted. </a:t>
            </a:r>
          </a:p>
          <a:p>
            <a:pPr eaLnBrk="1" hangingPunct="1">
              <a:lnSpc>
                <a:spcPct val="90000"/>
              </a:lnSpc>
            </a:pPr>
            <a:r>
              <a:rPr lang="en-US" sz="1000" smtClean="0"/>
              <a:t>Fifth, all restrictions to foreign exchange transactions between members were to be removed. </a:t>
            </a:r>
          </a:p>
          <a:p>
            <a:pPr eaLnBrk="1" hangingPunct="1">
              <a:lnSpc>
                <a:spcPct val="90000"/>
              </a:lnSpc>
            </a:pPr>
            <a:r>
              <a:rPr lang="en-US" sz="1000" smtClean="0"/>
              <a:t>Sixth, restrictions on cabotage, or the right of foreign truckers to pick up and deliver goods within another member’s borders, were to be eliminated.  </a:t>
            </a:r>
          </a:p>
          <a:p>
            <a:pPr eaLnBrk="1" hangingPunct="1">
              <a:lnSpc>
                <a:spcPct val="90000"/>
              </a:lnSpc>
            </a:pPr>
            <a:r>
              <a:rPr lang="en-US" sz="1000" smtClean="0"/>
              <a:t>Together, it was expected that these changes would lower the cost of doing business in the EU, but they were also expected to complicate supply side effects.  </a:t>
            </a:r>
          </a:p>
          <a:p>
            <a:pPr eaLnBrk="1" hangingPunct="1">
              <a:lnSpc>
                <a:spcPct val="90000"/>
              </a:lnSpc>
            </a:pPr>
            <a:endParaRPr lang="en-US" sz="1000" smtClean="0"/>
          </a:p>
          <a:p>
            <a:pPr eaLnBrk="1" hangingPunct="1">
              <a:lnSpc>
                <a:spcPct val="90000"/>
              </a:lnSpc>
            </a:pPr>
            <a:endParaRPr lang="en-US" sz="100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AC414889-EAE2-4B15-B9FA-0933847F4CEE}" type="slidenum">
              <a:rPr lang="en-US"/>
              <a:pPr/>
              <a:t>20</a:t>
            </a:fld>
            <a:endParaRPr lang="en-US"/>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r>
              <a:rPr lang="en-US" smtClean="0"/>
              <a:t>The next key event in the evolution of the EU was the signing of  the </a:t>
            </a:r>
            <a:r>
              <a:rPr lang="en-US" b="1" smtClean="0"/>
              <a:t>Treaty of Maastricht</a:t>
            </a:r>
            <a:r>
              <a:rPr lang="en-US" smtClean="0"/>
              <a:t> in 1991.  The agreement committed members to adopt a single currency by 1999.  This created the single largest currency zone in the world after the U.S. dollar.  Euro notes and coins started circulating in 2002.</a:t>
            </a:r>
          </a:p>
          <a:p>
            <a:pPr eaLnBrk="1" hangingPunct="1"/>
            <a:r>
              <a:rPr lang="en-US" smtClean="0"/>
              <a:t>Remember though, that three members, Britain, Denmark, and Sweden opted out of the euro zone.</a:t>
            </a:r>
          </a:p>
          <a:p>
            <a:pPr eaLnBrk="1" hangingPunct="1"/>
            <a:r>
              <a:rPr lang="en-US" smtClean="0"/>
              <a:t>What’s happened to the value of the euro so far?  </a:t>
            </a:r>
          </a:p>
          <a:p>
            <a:pPr eaLnBrk="1" hangingPunct="1"/>
            <a:r>
              <a:rPr lang="en-US" smtClean="0"/>
              <a:t>Since its establishment, it’s had a volatile trading history relative to the U.S. dollar.  It initially fell relative to the dollar, but by April of 2009 it was €1=$1.31!</a:t>
            </a:r>
          </a:p>
          <a:p>
            <a:pPr eaLnBrk="1" hangingPunct="1"/>
            <a:r>
              <a:rPr lang="en-US" smtClean="0"/>
              <a:t>Keep in mind that a strong euro isn’t attractive to everyone!  It’ll make it harder for euro zone companies to export! </a:t>
            </a:r>
          </a:p>
          <a:p>
            <a:pPr eaLnBrk="1" hangingPunct="1"/>
            <a:endParaRPr lang="en-US" smtClean="0"/>
          </a:p>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EE803DB4-3552-46F0-BB8F-5365FD68CE62}" type="slidenum">
              <a:rPr lang="en-US"/>
              <a:pPr/>
              <a:t>21</a:t>
            </a:fld>
            <a:endParaRPr lang="en-US"/>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lnSpc>
                <a:spcPct val="80000"/>
              </a:lnSpc>
            </a:pPr>
            <a:r>
              <a:rPr lang="en-US" sz="1000" smtClean="0"/>
              <a:t>Why adopt a common currency?  </a:t>
            </a:r>
          </a:p>
          <a:p>
            <a:pPr eaLnBrk="1" hangingPunct="1">
              <a:lnSpc>
                <a:spcPct val="80000"/>
              </a:lnSpc>
            </a:pPr>
            <a:r>
              <a:rPr lang="en-US" sz="1000" smtClean="0"/>
              <a:t>Well, there are several reasons.  Having one currency, rather than several, is easier for </a:t>
            </a:r>
          </a:p>
          <a:p>
            <a:pPr eaLnBrk="1" hangingPunct="1">
              <a:lnSpc>
                <a:spcPct val="80000"/>
              </a:lnSpc>
            </a:pPr>
            <a:r>
              <a:rPr lang="en-US" sz="1000" smtClean="0"/>
              <a:t>companies and individuals.  Instead of having to convert currencies, the same currency is used across the bloc, so companies will save the cost and risks of converting currencies.  </a:t>
            </a:r>
          </a:p>
          <a:p>
            <a:pPr eaLnBrk="1" hangingPunct="1">
              <a:lnSpc>
                <a:spcPct val="80000"/>
              </a:lnSpc>
            </a:pPr>
            <a:r>
              <a:rPr lang="en-US" sz="1000" smtClean="0"/>
              <a:t>Having a single currency will also make it easier to compare prices across Europe.  Think of the U.S. for example.  You can easily compare the price of a Big Mac across the country.  Adopting a single currency will make it easier to do the same thing in Europe, and force companies to lower prices.</a:t>
            </a:r>
          </a:p>
          <a:p>
            <a:pPr eaLnBrk="1" hangingPunct="1">
              <a:lnSpc>
                <a:spcPct val="80000"/>
              </a:lnSpc>
            </a:pPr>
            <a:r>
              <a:rPr lang="en-US" sz="1000" smtClean="0"/>
              <a:t>The lower prices should then encourage producers to look for ways to reduce their production costs in order to maintain their profit margins.  So, by adopting a common currency, we should see greater efficiency.</a:t>
            </a:r>
          </a:p>
          <a:p>
            <a:pPr eaLnBrk="1" hangingPunct="1">
              <a:lnSpc>
                <a:spcPct val="80000"/>
              </a:lnSpc>
            </a:pPr>
            <a:r>
              <a:rPr lang="en-US" sz="1000" smtClean="0"/>
              <a:t>Another benefit of the euro is that it should boost the development of a highly liquid pan-European capital market.  </a:t>
            </a:r>
          </a:p>
          <a:p>
            <a:pPr eaLnBrk="1" hangingPunct="1">
              <a:lnSpc>
                <a:spcPct val="80000"/>
              </a:lnSpc>
            </a:pPr>
            <a:r>
              <a:rPr lang="en-US" sz="1000" smtClean="0"/>
              <a:t>Finally, the capital market will provide a greater range of investment options to individuals and institutions. </a:t>
            </a:r>
          </a:p>
          <a:p>
            <a:pPr eaLnBrk="1" hangingPunct="1">
              <a:lnSpc>
                <a:spcPct val="80000"/>
              </a:lnSpc>
            </a:pPr>
            <a:r>
              <a:rPr lang="en-US" sz="1000" smtClean="0"/>
              <a:t>While there are many benefits of adopting the euro, there are also some disadvantages.  </a:t>
            </a:r>
          </a:p>
          <a:p>
            <a:pPr eaLnBrk="1" hangingPunct="1">
              <a:lnSpc>
                <a:spcPct val="80000"/>
              </a:lnSpc>
            </a:pPr>
            <a:r>
              <a:rPr lang="en-US" sz="1000" smtClean="0"/>
              <a:t>A major cost involved in adopting a common currency is that individual countries lose control over monetary policy.  The three countries that opted out of the euro zone did so because they didn’t want to give up this autonomy.  </a:t>
            </a:r>
          </a:p>
          <a:p>
            <a:pPr eaLnBrk="1" hangingPunct="1">
              <a:lnSpc>
                <a:spcPct val="80000"/>
              </a:lnSpc>
            </a:pPr>
            <a:r>
              <a:rPr lang="en-US" sz="1000" smtClean="0"/>
              <a:t>A second disadvantage of the euro is that the EU is not an </a:t>
            </a:r>
            <a:r>
              <a:rPr lang="en-US" sz="1000" b="1" smtClean="0"/>
              <a:t>optimal currency area</a:t>
            </a:r>
            <a:r>
              <a:rPr lang="en-US" sz="1000" smtClean="0"/>
              <a:t>, or an area where similarities in the underlying structure of economic activities make it feasible to adopt a single currency and use a single exchange rate as an instrument of macro-economic policy.  In other words, because of differences in member economies—take Portugal and Finland for example—they might react differently to external shocks.  So, a change in the euro exchange rate that helps Finland might actually hurt Portugal.  </a:t>
            </a:r>
          </a:p>
          <a:p>
            <a:pPr eaLnBrk="1" hangingPunct="1">
              <a:lnSpc>
                <a:spcPct val="80000"/>
              </a:lnSpc>
            </a:pPr>
            <a:r>
              <a:rPr lang="en-US" sz="1000" smtClean="0"/>
              <a:t>Some critics have argued that instead of establishing the euro and then moving toward political union, the EU should have achieved political union status first.</a:t>
            </a:r>
          </a:p>
          <a:p>
            <a:pPr eaLnBrk="1" hangingPunct="1">
              <a:lnSpc>
                <a:spcPct val="80000"/>
              </a:lnSpc>
            </a:pPr>
            <a:endParaRPr lang="en-US" sz="100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EE803DB4-3552-46F0-BB8F-5365FD68CE62}" type="slidenum">
              <a:rPr lang="en-US"/>
              <a:pPr/>
              <a:t>22</a:t>
            </a:fld>
            <a:endParaRPr lang="en-US"/>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lnSpc>
                <a:spcPct val="80000"/>
              </a:lnSpc>
            </a:pPr>
            <a:r>
              <a:rPr lang="en-US" sz="1000" smtClean="0"/>
              <a:t>Why adopt a common currency?  </a:t>
            </a:r>
          </a:p>
          <a:p>
            <a:pPr eaLnBrk="1" hangingPunct="1">
              <a:lnSpc>
                <a:spcPct val="80000"/>
              </a:lnSpc>
            </a:pPr>
            <a:r>
              <a:rPr lang="en-US" sz="1000" smtClean="0"/>
              <a:t>Well, there are several reasons.  Having one currency, rather than several, is easier for </a:t>
            </a:r>
          </a:p>
          <a:p>
            <a:pPr eaLnBrk="1" hangingPunct="1">
              <a:lnSpc>
                <a:spcPct val="80000"/>
              </a:lnSpc>
            </a:pPr>
            <a:r>
              <a:rPr lang="en-US" sz="1000" smtClean="0"/>
              <a:t>companies and individuals.  Instead of having to convert currencies, the same currency is used across the bloc, so companies will save the cost and risks of converting currencies.  </a:t>
            </a:r>
          </a:p>
          <a:p>
            <a:pPr eaLnBrk="1" hangingPunct="1">
              <a:lnSpc>
                <a:spcPct val="80000"/>
              </a:lnSpc>
            </a:pPr>
            <a:r>
              <a:rPr lang="en-US" sz="1000" smtClean="0"/>
              <a:t>Having a single currency will also make it easier to compare prices across Europe.  Think of the U.S. for example.  You can easily compare the price of a Big Mac across the country.  Adopting a single currency will make it easier to do the same thing in Europe, and force companies to lower prices.</a:t>
            </a:r>
          </a:p>
          <a:p>
            <a:pPr eaLnBrk="1" hangingPunct="1">
              <a:lnSpc>
                <a:spcPct val="80000"/>
              </a:lnSpc>
            </a:pPr>
            <a:r>
              <a:rPr lang="en-US" sz="1000" smtClean="0"/>
              <a:t>The lower prices should then encourage producers to look for ways to reduce their production costs in order to maintain their profit margins.  So, by adopting a common currency, we should see greater efficiency.</a:t>
            </a:r>
          </a:p>
          <a:p>
            <a:pPr eaLnBrk="1" hangingPunct="1">
              <a:lnSpc>
                <a:spcPct val="80000"/>
              </a:lnSpc>
            </a:pPr>
            <a:r>
              <a:rPr lang="en-US" sz="1000" smtClean="0"/>
              <a:t>Another benefit of the euro is that it should boost the development of a highly liquid pan-European capital market.  </a:t>
            </a:r>
          </a:p>
          <a:p>
            <a:pPr eaLnBrk="1" hangingPunct="1">
              <a:lnSpc>
                <a:spcPct val="80000"/>
              </a:lnSpc>
            </a:pPr>
            <a:r>
              <a:rPr lang="en-US" sz="1000" smtClean="0"/>
              <a:t>Finally, the capital market will provide a greater range of investment options to individuals and institutions. </a:t>
            </a:r>
          </a:p>
          <a:p>
            <a:pPr eaLnBrk="1" hangingPunct="1">
              <a:lnSpc>
                <a:spcPct val="80000"/>
              </a:lnSpc>
            </a:pPr>
            <a:r>
              <a:rPr lang="en-US" sz="1000" smtClean="0"/>
              <a:t>While there are many benefits of adopting the euro, there are also some disadvantages.  </a:t>
            </a:r>
          </a:p>
          <a:p>
            <a:pPr eaLnBrk="1" hangingPunct="1">
              <a:lnSpc>
                <a:spcPct val="80000"/>
              </a:lnSpc>
            </a:pPr>
            <a:r>
              <a:rPr lang="en-US" sz="1000" smtClean="0"/>
              <a:t>A major cost involved in adopting a common currency is that individual countries lose control over monetary policy.  The three countries that opted out of the euro zone did so because they didn’t want to give up this autonomy.  </a:t>
            </a:r>
          </a:p>
          <a:p>
            <a:pPr eaLnBrk="1" hangingPunct="1">
              <a:lnSpc>
                <a:spcPct val="80000"/>
              </a:lnSpc>
            </a:pPr>
            <a:r>
              <a:rPr lang="en-US" sz="1000" smtClean="0"/>
              <a:t>A second disadvantage of the euro is that the EU is not an </a:t>
            </a:r>
            <a:r>
              <a:rPr lang="en-US" sz="1000" b="1" smtClean="0"/>
              <a:t>optimal currency area</a:t>
            </a:r>
            <a:r>
              <a:rPr lang="en-US" sz="1000" smtClean="0"/>
              <a:t>, or an area where similarities in the underlying structure of economic activities make it feasible to adopt a single currency and use a single exchange rate as an instrument of macro-economic policy.  In other words, because of differences in member economies—take Portugal and Finland for example—they might react differently to external shocks.  So, a change in the euro exchange rate that helps Finland might actually hurt Portugal.  </a:t>
            </a:r>
          </a:p>
          <a:p>
            <a:pPr eaLnBrk="1" hangingPunct="1">
              <a:lnSpc>
                <a:spcPct val="80000"/>
              </a:lnSpc>
            </a:pPr>
            <a:r>
              <a:rPr lang="en-US" sz="1000" smtClean="0"/>
              <a:t>Some critics have argued that instead of establishing the euro and then moving toward political union, the EU should have achieved political union status first.</a:t>
            </a:r>
          </a:p>
          <a:p>
            <a:pPr eaLnBrk="1" hangingPunct="1">
              <a:lnSpc>
                <a:spcPct val="80000"/>
              </a:lnSpc>
            </a:pPr>
            <a:endParaRPr lang="en-US" sz="100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7473DF00-EA80-46BA-8B35-B2FF2224F488}" type="slidenum">
              <a:rPr lang="en-US"/>
              <a:pPr/>
              <a:t>23</a:t>
            </a:fld>
            <a:endParaRPr lang="en-US"/>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r>
              <a:rPr lang="en-US" smtClean="0"/>
              <a:t>What does regional economic integration look like in the Americas? </a:t>
            </a:r>
          </a:p>
          <a:p>
            <a:pPr eaLnBrk="1" hangingPunct="1"/>
            <a:r>
              <a:rPr lang="en-US" smtClean="0"/>
              <a:t>Well, while the level of integration in the Americas is still relatively low compared to what’s been happening in Europe, it’s on the rise.  </a:t>
            </a:r>
          </a:p>
          <a:p>
            <a:pPr eaLnBrk="1" hangingPunct="1"/>
            <a:r>
              <a:rPr lang="en-US" smtClean="0"/>
              <a:t>The biggest effort so far is the </a:t>
            </a:r>
            <a:r>
              <a:rPr lang="en-US" b="1" smtClean="0"/>
              <a:t>North American Free Trade Area</a:t>
            </a:r>
            <a:r>
              <a:rPr lang="en-US" smtClean="0"/>
              <a:t> or NAFTA.  </a:t>
            </a:r>
          </a:p>
          <a:p>
            <a:pPr eaLnBrk="1" hangingPunct="1"/>
            <a:r>
              <a:rPr lang="en-US" smtClean="0"/>
              <a:t>Some smaller efforts include the </a:t>
            </a:r>
            <a:r>
              <a:rPr lang="en-US" b="1" smtClean="0"/>
              <a:t>Andean Pact</a:t>
            </a:r>
            <a:r>
              <a:rPr lang="en-US" smtClean="0"/>
              <a:t> and </a:t>
            </a:r>
            <a:r>
              <a:rPr lang="en-US" b="1" smtClean="0"/>
              <a:t>MERCOSUR</a:t>
            </a:r>
            <a:r>
              <a:rPr lang="en-US" smtClean="0"/>
              <a:t>.  </a:t>
            </a:r>
          </a:p>
          <a:p>
            <a:pPr eaLnBrk="1" hangingPunct="1"/>
            <a:r>
              <a:rPr lang="en-US" smtClean="0"/>
              <a:t>There is also some discussion of forming a hemisphere-wide </a:t>
            </a:r>
            <a:r>
              <a:rPr lang="en-US" b="1" smtClean="0"/>
              <a:t>Free Trade of the Americas</a:t>
            </a:r>
            <a:r>
              <a:rPr lang="en-US" smtClean="0"/>
              <a:t>.</a:t>
            </a:r>
          </a:p>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49270BA3-E985-4077-B303-E7884517029B}" type="slidenum">
              <a:rPr lang="en-US"/>
              <a:pPr/>
              <a:t>24</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r>
              <a:rPr lang="en-US" smtClean="0"/>
              <a:t>Here you can see the most significant effort at integration in the Americas involving Canada, the U.S., and Mexico in the NAFTA.  </a:t>
            </a:r>
          </a:p>
          <a:p>
            <a:pPr eaLnBrk="1" hangingPunct="1"/>
            <a:r>
              <a:rPr lang="en-US" smtClean="0"/>
              <a:t>The Andean Community and MERCOSUR are also efforts at integration.  </a:t>
            </a:r>
          </a:p>
          <a:p>
            <a:pPr eaLnBrk="1" hangingPunct="1"/>
            <a:r>
              <a:rPr lang="en-US" smtClean="0"/>
              <a:t>Let’s look more closely at each of there beginning with NAFTA.</a:t>
            </a:r>
          </a:p>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FF9065DF-7179-49F5-A81B-BFEE0E926D9D}" type="slidenum">
              <a:rPr lang="en-US"/>
              <a:pPr/>
              <a:t>25</a:t>
            </a:fld>
            <a:endParaRPr lang="en-US"/>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r>
              <a:rPr lang="en-US" smtClean="0"/>
              <a:t>NAFTA, the agreement between the U.S., Canada, and Mexico, became law in 1994.  </a:t>
            </a:r>
          </a:p>
          <a:p>
            <a:pPr eaLnBrk="1" hangingPunct="1"/>
            <a:r>
              <a:rPr lang="en-US" smtClean="0"/>
              <a:t>Under NAFTA, tariffs on 99 percent of the goods traded between Mexico, Canada, and the U.S. were abolished, and so were most of the restrictions on the cross-border flow of services.  </a:t>
            </a:r>
          </a:p>
          <a:p>
            <a:pPr eaLnBrk="1" hangingPunct="1"/>
            <a:r>
              <a:rPr lang="en-US" smtClean="0"/>
              <a:t>The agreement also protects intellectual property, removes most restrictions on FDI between the three countries, and allows each country to maintain its own environmental standards.</a:t>
            </a:r>
          </a:p>
          <a:p>
            <a:pPr eaLnBrk="1" hangingPunct="1"/>
            <a:r>
              <a:rPr lang="en-US" smtClean="0"/>
              <a:t>In addition, two commissions were established to intervene when environmental standards or legislation involving health and safety, minimum wages, or child labor are violated. </a:t>
            </a:r>
          </a:p>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473D7732-D6EC-4AD3-BF3F-DA0C0ADCDE0F}" type="slidenum">
              <a:rPr lang="en-US"/>
              <a:pPr/>
              <a:t>26</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r>
              <a:rPr lang="en-US" smtClean="0"/>
              <a:t>What are the benefits of NAFTA?  </a:t>
            </a:r>
          </a:p>
          <a:p>
            <a:pPr eaLnBrk="1" hangingPunct="1"/>
            <a:r>
              <a:rPr lang="en-US" smtClean="0"/>
              <a:t>NAFTA’s supporters argue that it’ll provide economic gains to all members.  </a:t>
            </a:r>
          </a:p>
          <a:p>
            <a:pPr eaLnBrk="1" hangingPunct="1"/>
            <a:r>
              <a:rPr lang="en-US" smtClean="0"/>
              <a:t>Mexico should benefit from more jobs as companies from Canada and the U.S. shift production south to take advantage of lower cost labor.  As you know, the jobs will help Mexico grow economically.</a:t>
            </a:r>
          </a:p>
          <a:p>
            <a:pPr eaLnBrk="1" hangingPunct="1"/>
            <a:r>
              <a:rPr lang="en-US" smtClean="0"/>
              <a:t>In the U.S. and Canada, consumers will benefit from the lower priced products that come from Mexico, and companies will benefit not only from low cost labor, but also from having access to a large and more prosperous market. </a:t>
            </a:r>
          </a:p>
          <a:p>
            <a:pPr eaLnBrk="1" hangingPunct="1"/>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D0E4C0D0-EA9E-4B2B-98D4-05F2DA953DEF}" type="slidenum">
              <a:rPr lang="en-US"/>
              <a:pPr/>
              <a:t>27</a:t>
            </a:fld>
            <a:endParaRPr lang="en-US"/>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r>
              <a:rPr lang="en-US" smtClean="0"/>
              <a:t>How did NAFTA’s critics see the agreement?</a:t>
            </a:r>
          </a:p>
          <a:p>
            <a:pPr eaLnBrk="1" hangingPunct="1"/>
            <a:endParaRPr lang="en-US" smtClean="0"/>
          </a:p>
          <a:p>
            <a:pPr eaLnBrk="1" hangingPunct="1"/>
            <a:r>
              <a:rPr lang="en-US" smtClean="0"/>
              <a:t>NAFTA’s critics worried that the loss of jobs and wage levels that was to occur as a result of NAFTA would be detrimental to the U.S. and Canada.  </a:t>
            </a:r>
          </a:p>
          <a:p>
            <a:pPr eaLnBrk="1" hangingPunct="1"/>
            <a:r>
              <a:rPr lang="en-US" smtClean="0"/>
              <a:t>They also raised concerns that pollution would increase as companies shifted production to take advantage of Mexico’s more lax environmental regulations.  </a:t>
            </a:r>
          </a:p>
          <a:p>
            <a:pPr eaLnBrk="1" hangingPunct="1"/>
            <a:r>
              <a:rPr lang="en-US" smtClean="0"/>
              <a:t>In addition, some critics raised concerns that Mexico would lose its sovereignty as the country became dominated by U.S. firms that weren’t really committed to helping the economy grow, but rather just saw it as a cheap assembly location.</a:t>
            </a:r>
          </a:p>
          <a:p>
            <a:pPr eaLnBrk="1" hangingPunct="1"/>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71E5B22A-C18F-4E05-A89B-7605E0187B3E}" type="slidenum">
              <a:rPr lang="en-US"/>
              <a:pPr/>
              <a:t>28</a:t>
            </a:fld>
            <a:endParaRPr 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r>
              <a:rPr lang="en-US" smtClean="0"/>
              <a:t>Who was right?</a:t>
            </a:r>
          </a:p>
          <a:p>
            <a:pPr eaLnBrk="1" hangingPunct="1"/>
            <a:endParaRPr lang="en-US" smtClean="0"/>
          </a:p>
          <a:p>
            <a:pPr eaLnBrk="1" hangingPunct="1"/>
            <a:r>
              <a:rPr lang="en-US" smtClean="0"/>
              <a:t>Well, after the first decade of NAFTA, most people agree that both the critics and the supporters of the agreement were probably guilty of exaggeration.  For example, studies showed that the concern over jobs turned out to be a non-issue. One positive that has come from the agreement is increased political stability in Mexico.  This of course, is also beneficial to the U.S</a:t>
            </a:r>
          </a:p>
          <a:p>
            <a:pPr eaLnBrk="1" hangingPunct="1"/>
            <a:endParaRPr lang="en-US" smtClean="0"/>
          </a:p>
          <a:p>
            <a:pPr eaLnBrk="1" hangingPunct="1"/>
            <a:r>
              <a:rPr lang="en-US" smtClean="0"/>
              <a:t>What’s in the future for NAFTA? </a:t>
            </a:r>
          </a:p>
          <a:p>
            <a:pPr eaLnBrk="1" hangingPunct="1"/>
            <a:endParaRPr lang="en-US" smtClean="0"/>
          </a:p>
          <a:p>
            <a:pPr eaLnBrk="1" hangingPunct="1"/>
            <a:r>
              <a:rPr lang="en-US" smtClean="0"/>
              <a:t>Perhaps some enlargement.  Several other Latin American countries including Chile have indicated that they’d like to join, but for now, the U.S. and Canada are taking a wait and see attitude. </a:t>
            </a:r>
          </a:p>
          <a:p>
            <a:pPr eaLnBrk="1" hangingPunct="1"/>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01A1911F-515E-4AAE-BD96-C2D3F166F4F7}" type="slidenum">
              <a:rPr lang="en-US"/>
              <a:pPr/>
              <a:t>29</a:t>
            </a:fld>
            <a:endParaRPr lang="en-US"/>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p:spPr>
        <p:txBody>
          <a:bodyPr/>
          <a:lstStyle/>
          <a:p>
            <a:pPr eaLnBrk="1" hangingPunct="1"/>
            <a:r>
              <a:rPr lang="en-US" smtClean="0"/>
              <a:t>What about the Free Trade Area of the Americas?</a:t>
            </a:r>
          </a:p>
          <a:p>
            <a:pPr eaLnBrk="1" hangingPunct="1"/>
            <a:endParaRPr lang="en-US" smtClean="0"/>
          </a:p>
          <a:p>
            <a:pPr eaLnBrk="1" hangingPunct="1"/>
            <a:r>
              <a:rPr lang="en-US" smtClean="0"/>
              <a:t>Talks began in 1998 to establish a </a:t>
            </a:r>
            <a:r>
              <a:rPr lang="en-US" b="1" smtClean="0"/>
              <a:t>Free Trade Area of the Americas</a:t>
            </a:r>
            <a:r>
              <a:rPr lang="en-US" smtClean="0"/>
              <a:t> by 2005.  The goal wasn’t met, and discussions are still underway.  If the FTAA is established, it will create a free trade area of about 850 million people.  </a:t>
            </a:r>
          </a:p>
          <a:p>
            <a:pPr eaLnBrk="1" hangingPunct="1"/>
            <a:r>
              <a:rPr lang="en-US" smtClean="0"/>
              <a:t>However, progress is uncertain at this point.  The U.S. wants tougher enforcement of intellectual property rights and lower manufacturing tariffs, and Brazil and Argentina want the U.S. to lower its agricultural subsidies.  Since there appears to be little effort to compromise, the agreement has stalled for the moment. </a:t>
            </a:r>
          </a:p>
          <a:p>
            <a:pPr eaLnBrk="1" hangingPunct="1"/>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7E1EA2F1-E740-4F68-9D14-E4B99B258D2A}" type="slidenum">
              <a:rPr lang="en-US"/>
              <a:pPr/>
              <a:t>30</a:t>
            </a:fld>
            <a:endParaRPr lang="en-US"/>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p:spPr>
        <p:txBody>
          <a:bodyPr/>
          <a:lstStyle/>
          <a:p>
            <a:pPr eaLnBrk="1" hangingPunct="1"/>
            <a:r>
              <a:rPr lang="en-US" smtClean="0"/>
              <a:t>Has there been any move toward economic integration in either Asia?  </a:t>
            </a:r>
          </a:p>
          <a:p>
            <a:pPr eaLnBrk="1" hangingPunct="1"/>
            <a:endParaRPr lang="en-US" smtClean="0"/>
          </a:p>
          <a:p>
            <a:pPr eaLnBrk="1" hangingPunct="1"/>
            <a:r>
              <a:rPr lang="en-US" smtClean="0"/>
              <a:t>Yes!  One of the most important efforts is the </a:t>
            </a:r>
            <a:r>
              <a:rPr lang="en-US" b="1" smtClean="0"/>
              <a:t>Association of South East Asian Nations</a:t>
            </a:r>
            <a:r>
              <a:rPr lang="en-US" smtClean="0"/>
              <a:t>, or ASEAN.</a:t>
            </a:r>
          </a:p>
          <a:p>
            <a:pPr eaLnBrk="1" hangingPunct="1"/>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9576595F-D8AD-4666-855C-1700CC8554C8}" type="slidenum">
              <a:rPr lang="en-US"/>
              <a:pPr/>
              <a:t>31</a:t>
            </a:fld>
            <a:endParaRPr lang="en-US"/>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r>
              <a:rPr lang="en-US" smtClean="0"/>
              <a:t>ASEAN was formed in 1967 and includes Brunei, Cambodia, Indonesia, Laos, Malaysia, the Philippines, Singapore, Thailand, and Vietnam.  </a:t>
            </a:r>
          </a:p>
          <a:p>
            <a:pPr eaLnBrk="1" hangingPunct="1"/>
            <a:r>
              <a:rPr lang="en-US" smtClean="0"/>
              <a:t>ASEAN’s goals are to promote free trade between members, and achieve cooperation on industrial policy, but so far, it hasn’t made much progress.  However, a new agreement came into effect in 2003 between the six original members to create a free trade area by 2010, with the newer members joining by 2015. </a:t>
            </a:r>
          </a:p>
          <a:p>
            <a:pPr eaLnBrk="1" hangingPunct="1"/>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p>
            <a:fld id="{043003B2-82F2-47DC-890F-45A6AB4074F0}" type="slidenum">
              <a:rPr lang="en-US"/>
              <a:pPr/>
              <a:t>32</a:t>
            </a:fld>
            <a:endParaRPr lang="en-US"/>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p:spPr>
        <p:txBody>
          <a:bodyPr/>
          <a:lstStyle/>
          <a:p>
            <a:pPr eaLnBrk="1" hangingPunct="1"/>
            <a:r>
              <a:rPr lang="en-US" smtClean="0"/>
              <a:t>Here you can see the countries that participate in the Association of South East Asian countries.</a:t>
            </a:r>
          </a:p>
          <a:p>
            <a:pPr eaLnBrk="1" hangingPunct="1"/>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23603154-6FCA-43C3-ACE9-9C5F87A1BEB5}" type="slidenum">
              <a:rPr lang="en-US"/>
              <a:pPr/>
              <a:t>33</a:t>
            </a:fld>
            <a:endParaRPr lang="en-US"/>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eaLnBrk="1" hangingPunct="1"/>
            <a:r>
              <a:rPr lang="en-US" smtClean="0"/>
              <a:t>Another grouping, the </a:t>
            </a:r>
            <a:r>
              <a:rPr lang="en-US" b="1" smtClean="0"/>
              <a:t>Asian Pacific Economic Cooperation</a:t>
            </a:r>
            <a:r>
              <a:rPr lang="en-US" smtClean="0"/>
              <a:t>, or APEC, was founded in 1990 with 21 members including the U.S., Japan, and China. </a:t>
            </a:r>
          </a:p>
          <a:p>
            <a:pPr eaLnBrk="1" hangingPunct="1"/>
            <a:r>
              <a:rPr lang="en-US" smtClean="0"/>
              <a:t>The goal of this group is to increase multilateral cooperation  between the countries.  If this group eventually becomes a common market, it will probably be the world’s largest!</a:t>
            </a:r>
          </a:p>
          <a:p>
            <a:pPr eaLnBrk="1" hangingPunct="1"/>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55DEC015-B330-4A33-9B26-808887F8FEDB}" type="slidenum">
              <a:rPr lang="en-US"/>
              <a:pPr/>
              <a:t>34</a:t>
            </a:fld>
            <a:endParaRPr 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r>
              <a:rPr lang="en-US" smtClean="0"/>
              <a:t>In this map, you can see the countries that comprise APEC. </a:t>
            </a:r>
          </a:p>
          <a:p>
            <a:pPr eaLnBrk="1" hangingPunct="1"/>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4C71093C-4730-4B39-BE4F-68A78C934740}" type="slidenum">
              <a:rPr lang="en-US"/>
              <a:pPr/>
              <a:t>35</a:t>
            </a:fld>
            <a:endParaRPr lang="en-US"/>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p:spPr>
        <p:txBody>
          <a:bodyPr/>
          <a:lstStyle/>
          <a:p>
            <a:pPr eaLnBrk="1" hangingPunct="1"/>
            <a:r>
              <a:rPr lang="en-US" smtClean="0"/>
              <a:t>What are the implications of regional economic integration for managers?  </a:t>
            </a:r>
          </a:p>
          <a:p>
            <a:pPr eaLnBrk="1" hangingPunct="1"/>
            <a:r>
              <a:rPr lang="en-US" smtClean="0"/>
              <a:t>Well, we’ve talked a bit about some of the implications already.  At the moment, firms need to focus on how the EU and NAFTA affect them.</a:t>
            </a:r>
          </a:p>
          <a:p>
            <a:pPr eaLnBrk="1" hangingPunct="1"/>
            <a:r>
              <a:rPr lang="en-US" smtClean="0"/>
              <a:t>What opportunities does economic integration bring for firms?</a:t>
            </a:r>
          </a:p>
          <a:p>
            <a:pPr eaLnBrk="1" hangingPunct="1"/>
            <a:r>
              <a:rPr lang="en-US" smtClean="0"/>
              <a:t>A main opportunity is access to new markets.  </a:t>
            </a:r>
          </a:p>
          <a:p>
            <a:pPr eaLnBrk="1" hangingPunct="1"/>
            <a:r>
              <a:rPr lang="en-US" smtClean="0"/>
              <a:t>In addition, firms have the potential to make significant cost savings thanks to the free movement of goods across borders, the harmonization of product standards, and the simplification of tax regimes. </a:t>
            </a:r>
          </a:p>
          <a:p>
            <a:pPr eaLnBrk="1" hangingPunct="1"/>
            <a:r>
              <a:rPr lang="en-US" smtClean="0"/>
              <a:t>Does economic integration pose any threats for firms?</a:t>
            </a:r>
          </a:p>
          <a:p>
            <a:pPr eaLnBrk="1" hangingPunct="1"/>
            <a:r>
              <a:rPr lang="en-US" smtClean="0"/>
              <a:t>Unfortunately, the answer is yes.!  The business environment becomes more competitive, and for non-EU and non NAFTA firms, challenges come from the likely long-term improvements in the competitive positions of many European and North American companies.</a:t>
            </a:r>
          </a:p>
          <a:p>
            <a:pPr eaLnBrk="1" hangingPunct="1"/>
            <a:r>
              <a:rPr lang="en-US" smtClean="0"/>
              <a:t>There’s also a risk that firms may be shut out of a single market like the EU by the creation of a trade fortress where the EU establishes very high barriers to non-EU firms.  </a:t>
            </a:r>
          </a:p>
          <a:p>
            <a:pPr eaLnBrk="1" hangingPunct="1"/>
            <a:r>
              <a:rPr lang="en-US" smtClean="0"/>
              <a:t>In addition, firms may find that their choice of strategy is limited as the EU continues to increase its role in competition policy and intervenes to impose conditions on companies proposing mergers and acquisitions.</a:t>
            </a:r>
          </a:p>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8763" cy="6851650"/>
            <a:chOff x="1" y="0"/>
            <a:chExt cx="5763" cy="4316"/>
          </a:xfrm>
        </p:grpSpPr>
        <p:sp>
          <p:nvSpPr>
            <p:cNvPr id="5"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6"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7"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8" name="Group 6"/>
            <p:cNvGrpSpPr>
              <a:grpSpLocks/>
            </p:cNvGrpSpPr>
            <p:nvPr/>
          </p:nvGrpSpPr>
          <p:grpSpPr bwMode="auto">
            <a:xfrm>
              <a:off x="288" y="0"/>
              <a:ext cx="5098" cy="4316"/>
              <a:chOff x="288" y="0"/>
              <a:chExt cx="5098" cy="4316"/>
            </a:xfrm>
          </p:grpSpPr>
          <p:sp>
            <p:nvSpPr>
              <p:cNvPr id="28"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29"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0"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1"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2"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3"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4"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5"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6"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7"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8"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9"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0"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9"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0"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1"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2"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13"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14"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5"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16"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17"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18"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19"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20" name="Group 31"/>
            <p:cNvGrpSpPr>
              <a:grpSpLocks/>
            </p:cNvGrpSpPr>
            <p:nvPr/>
          </p:nvGrpSpPr>
          <p:grpSpPr bwMode="auto">
            <a:xfrm>
              <a:off x="1" y="392"/>
              <a:ext cx="5758" cy="1571"/>
              <a:chOff x="1" y="392"/>
              <a:chExt cx="5758" cy="1571"/>
            </a:xfrm>
          </p:grpSpPr>
          <p:sp>
            <p:nvSpPr>
              <p:cNvPr id="23"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24"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25"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26"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27"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3047" name="Rectangle 39"/>
          <p:cNvSpPr>
            <a:spLocks noGrp="1" noChangeArrowheads="1"/>
          </p:cNvSpPr>
          <p:nvPr>
            <p:ph type="ctrTitle" sz="quarter"/>
          </p:nvPr>
        </p:nvSpPr>
        <p:spPr>
          <a:xfrm>
            <a:off x="685800" y="1692275"/>
            <a:ext cx="7772400" cy="1736725"/>
          </a:xfrm>
        </p:spPr>
        <p:txBody>
          <a:bodyPr anchor="b"/>
          <a:lstStyle>
            <a:lvl1pPr>
              <a:defRPr sz="4400"/>
            </a:lvl1pPr>
          </a:lstStyle>
          <a:p>
            <a:r>
              <a:rPr lang="en-US"/>
              <a:t>Click to edit Master title style</a:t>
            </a:r>
          </a:p>
        </p:txBody>
      </p:sp>
      <p:sp>
        <p:nvSpPr>
          <p:cNvPr id="43048" name="Rectangle 40"/>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41" name="Rectangle 41"/>
          <p:cNvSpPr>
            <a:spLocks noGrp="1" noChangeArrowheads="1"/>
          </p:cNvSpPr>
          <p:nvPr>
            <p:ph type="dt" sz="quarter" idx="10"/>
          </p:nvPr>
        </p:nvSpPr>
        <p:spPr/>
        <p:txBody>
          <a:bodyPr/>
          <a:lstStyle>
            <a:lvl1pPr>
              <a:defRPr/>
            </a:lvl1pPr>
          </a:lstStyle>
          <a:p>
            <a:pPr>
              <a:defRPr/>
            </a:pPr>
            <a:endParaRPr lang="en-US"/>
          </a:p>
        </p:txBody>
      </p:sp>
      <p:sp>
        <p:nvSpPr>
          <p:cNvPr id="42" name="Rectangle 42"/>
          <p:cNvSpPr>
            <a:spLocks noGrp="1" noChangeArrowheads="1"/>
          </p:cNvSpPr>
          <p:nvPr>
            <p:ph type="ftr" sz="quarter" idx="11"/>
          </p:nvPr>
        </p:nvSpPr>
        <p:spPr/>
        <p:txBody>
          <a:bodyPr/>
          <a:lstStyle>
            <a:lvl1pPr>
              <a:defRPr smtClean="0"/>
            </a:lvl1pPr>
          </a:lstStyle>
          <a:p>
            <a:pPr>
              <a:defRPr/>
            </a:pPr>
            <a:r>
              <a:rPr lang="en-US" smtClean="0"/>
              <a:t>BUSI 2701D</a:t>
            </a:r>
            <a:endParaRPr lang="en-US"/>
          </a:p>
        </p:txBody>
      </p:sp>
      <p:sp>
        <p:nvSpPr>
          <p:cNvPr id="43" name="Rectangle 43"/>
          <p:cNvSpPr>
            <a:spLocks noGrp="1" noChangeArrowheads="1"/>
          </p:cNvSpPr>
          <p:nvPr>
            <p:ph type="sldNum" sz="quarter" idx="12"/>
          </p:nvPr>
        </p:nvSpPr>
        <p:spPr/>
        <p:txBody>
          <a:bodyPr/>
          <a:lstStyle>
            <a:lvl1pPr>
              <a:defRPr/>
            </a:lvl1pPr>
          </a:lstStyle>
          <a:p>
            <a:pPr>
              <a:defRPr/>
            </a:pPr>
            <a:fld id="{188A3A42-FBA1-4018-93CA-EF35EF804B3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C536D416-AEF1-43E7-8989-F10EBDAE3D1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AAF4432E-94F3-4D2A-8640-457293F425FE}"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B400130C-89E3-4175-B807-F6104A4D851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0"/>
          <p:cNvSpPr>
            <a:spLocks noGrp="1" noChangeArrowheads="1"/>
          </p:cNvSpPr>
          <p:nvPr>
            <p:ph type="dt" sz="half" idx="10"/>
          </p:nvPr>
        </p:nvSpPr>
        <p:spPr>
          <a:ln/>
        </p:spPr>
        <p:txBody>
          <a:bodyPr/>
          <a:lstStyle>
            <a:lvl1pPr>
              <a:defRPr/>
            </a:lvl1pPr>
          </a:lstStyle>
          <a:p>
            <a:pPr>
              <a:defRPr/>
            </a:pPr>
            <a:endParaRPr lang="en-US"/>
          </a:p>
        </p:txBody>
      </p:sp>
      <p:sp>
        <p:nvSpPr>
          <p:cNvPr id="8"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9" name="Rectangle 42"/>
          <p:cNvSpPr>
            <a:spLocks noGrp="1" noChangeArrowheads="1"/>
          </p:cNvSpPr>
          <p:nvPr>
            <p:ph type="sldNum" sz="quarter" idx="12"/>
          </p:nvPr>
        </p:nvSpPr>
        <p:spPr>
          <a:ln/>
        </p:spPr>
        <p:txBody>
          <a:bodyPr/>
          <a:lstStyle>
            <a:lvl1pPr>
              <a:defRPr/>
            </a:lvl1pPr>
          </a:lstStyle>
          <a:p>
            <a:pPr>
              <a:defRPr/>
            </a:pPr>
            <a:fld id="{B7FAA151-303F-4031-988C-9CD0CF6CCAF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0"/>
          <p:cNvSpPr>
            <a:spLocks noGrp="1" noChangeArrowheads="1"/>
          </p:cNvSpPr>
          <p:nvPr>
            <p:ph type="dt" sz="half" idx="10"/>
          </p:nvPr>
        </p:nvSpPr>
        <p:spPr>
          <a:ln/>
        </p:spPr>
        <p:txBody>
          <a:bodyPr/>
          <a:lstStyle>
            <a:lvl1pPr>
              <a:defRPr/>
            </a:lvl1pPr>
          </a:lstStyle>
          <a:p>
            <a:pPr>
              <a:defRPr/>
            </a:pPr>
            <a:endParaRPr lang="en-US"/>
          </a:p>
        </p:txBody>
      </p:sp>
      <p:sp>
        <p:nvSpPr>
          <p:cNvPr id="4"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5" name="Rectangle 42"/>
          <p:cNvSpPr>
            <a:spLocks noGrp="1" noChangeArrowheads="1"/>
          </p:cNvSpPr>
          <p:nvPr>
            <p:ph type="sldNum" sz="quarter" idx="12"/>
          </p:nvPr>
        </p:nvSpPr>
        <p:spPr>
          <a:ln/>
        </p:spPr>
        <p:txBody>
          <a:bodyPr/>
          <a:lstStyle>
            <a:lvl1pPr>
              <a:defRPr/>
            </a:lvl1pPr>
          </a:lstStyle>
          <a:p>
            <a:pPr>
              <a:defRPr/>
            </a:pPr>
            <a:fld id="{AFA1F09F-7D11-4647-9EE9-2D17BA25720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0"/>
          <p:cNvSpPr>
            <a:spLocks noGrp="1" noChangeArrowheads="1"/>
          </p:cNvSpPr>
          <p:nvPr>
            <p:ph type="dt" sz="half" idx="10"/>
          </p:nvPr>
        </p:nvSpPr>
        <p:spPr>
          <a:ln/>
        </p:spPr>
        <p:txBody>
          <a:bodyPr/>
          <a:lstStyle>
            <a:lvl1pPr>
              <a:defRPr/>
            </a:lvl1pPr>
          </a:lstStyle>
          <a:p>
            <a:pPr>
              <a:defRPr/>
            </a:pPr>
            <a:endParaRPr lang="en-US"/>
          </a:p>
        </p:txBody>
      </p:sp>
      <p:sp>
        <p:nvSpPr>
          <p:cNvPr id="3"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4" name="Rectangle 42"/>
          <p:cNvSpPr>
            <a:spLocks noGrp="1" noChangeArrowheads="1"/>
          </p:cNvSpPr>
          <p:nvPr>
            <p:ph type="sldNum" sz="quarter" idx="12"/>
          </p:nvPr>
        </p:nvSpPr>
        <p:spPr>
          <a:ln/>
        </p:spPr>
        <p:txBody>
          <a:bodyPr/>
          <a:lstStyle>
            <a:lvl1pPr>
              <a:defRPr/>
            </a:lvl1pPr>
          </a:lstStyle>
          <a:p>
            <a:pPr>
              <a:defRPr/>
            </a:pPr>
            <a:fld id="{F19A60B5-5E4E-4D72-997A-1C838CBFF22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0FF0386F-72AE-478E-A74F-EA30CEB7B65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D1450771-ABE1-42A3-AD64-2D9FB7FFF80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72A90AD0-FD33-43E2-AD77-70E5E30A574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06F1A202-A7FE-40C8-BE13-9A909B3D838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39216"/>
                <a:invGamma/>
              </a:schemeClr>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588" y="0"/>
            <a:ext cx="9148762" cy="6851650"/>
            <a:chOff x="1" y="0"/>
            <a:chExt cx="5763" cy="4316"/>
          </a:xfrm>
        </p:grpSpPr>
        <p:sp>
          <p:nvSpPr>
            <p:cNvPr id="41987"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8"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9"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1035" name="Group 6"/>
            <p:cNvGrpSpPr>
              <a:grpSpLocks/>
            </p:cNvGrpSpPr>
            <p:nvPr/>
          </p:nvGrpSpPr>
          <p:grpSpPr bwMode="auto">
            <a:xfrm>
              <a:off x="288" y="0"/>
              <a:ext cx="5098" cy="4316"/>
              <a:chOff x="288" y="0"/>
              <a:chExt cx="5098" cy="4316"/>
            </a:xfrm>
          </p:grpSpPr>
          <p:sp>
            <p:nvSpPr>
              <p:cNvPr id="41991"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2"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3"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4"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5"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6"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7"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8"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9"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0"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1"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2"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3"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42004"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5"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6"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07"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42008"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42009"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10"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42011"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42012"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42013"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42014"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1047" name="Group 31"/>
            <p:cNvGrpSpPr>
              <a:grpSpLocks/>
            </p:cNvGrpSpPr>
            <p:nvPr/>
          </p:nvGrpSpPr>
          <p:grpSpPr bwMode="auto">
            <a:xfrm>
              <a:off x="1" y="392"/>
              <a:ext cx="5758" cy="1571"/>
              <a:chOff x="1" y="392"/>
              <a:chExt cx="5758" cy="1571"/>
            </a:xfrm>
          </p:grpSpPr>
          <p:sp>
            <p:nvSpPr>
              <p:cNvPr id="42016"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42017"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42018"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42019"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42020"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420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420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2023" name="Rectangle 39"/>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42024" name="Rectangle 40"/>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defRPr>
            </a:lvl1pPr>
          </a:lstStyle>
          <a:p>
            <a:pPr>
              <a:defRPr/>
            </a:pPr>
            <a:endParaRPr lang="en-US"/>
          </a:p>
        </p:txBody>
      </p:sp>
      <p:sp>
        <p:nvSpPr>
          <p:cNvPr id="42025" name="Rectangle 41"/>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smtClean="0">
                <a:effectLst>
                  <a:outerShdw blurRad="38100" dist="38100" dir="2700000" algn="tl">
                    <a:srgbClr val="000000"/>
                  </a:outerShdw>
                </a:effectLst>
              </a:defRPr>
            </a:lvl1pPr>
          </a:lstStyle>
          <a:p>
            <a:pPr>
              <a:defRPr/>
            </a:pPr>
            <a:r>
              <a:rPr lang="en-US" smtClean="0"/>
              <a:t>BUSI 2701D</a:t>
            </a:r>
            <a:endParaRPr lang="en-US"/>
          </a:p>
        </p:txBody>
      </p:sp>
      <p:sp>
        <p:nvSpPr>
          <p:cNvPr id="42026" name="Rectangle 42"/>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defRPr>
            </a:lvl1pPr>
          </a:lstStyle>
          <a:p>
            <a:pPr>
              <a:defRPr/>
            </a:pPr>
            <a:fld id="{6D346059-1EFF-4220-A196-2C8636417C6A}" type="slidenum">
              <a:rPr lang="en-US"/>
              <a:pPr>
                <a:defRPr/>
              </a:pPr>
              <a:t>‹#›</a:t>
            </a:fld>
            <a:endParaRPr lang="en-US"/>
          </a:p>
        </p:txBody>
      </p:sp>
      <p:sp>
        <p:nvSpPr>
          <p:cNvPr id="42027"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988"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iming>
    <p:tnLst>
      <p:par>
        <p:cTn id="1" dur="indefinite" restart="never" nodeType="tmRoot"/>
      </p:par>
    </p:tnLst>
  </p:timing>
  <p:hf hdr="0" dt="0"/>
  <p:txStyles>
    <p:titleStyle>
      <a:lvl1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60000"/>
        <a:buFont typeface="Wingdings" pitchFamily="2" charset="2"/>
        <a:buChar char="n"/>
        <a:defRPr sz="28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4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SzPct val="60000"/>
        <a:buFont typeface="Wingdings" pitchFamily="2" charset="2"/>
        <a:buChar char="n"/>
        <a:defRPr sz="20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2"/>
        </a:buClr>
        <a:buChar char="•"/>
        <a:defRPr>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p:cNvSpPr>
            <a:spLocks noGrp="1" noChangeArrowheads="1"/>
          </p:cNvSpPr>
          <p:nvPr>
            <p:ph type="ctrTitle"/>
          </p:nvPr>
        </p:nvSpPr>
        <p:spPr>
          <a:xfrm>
            <a:off x="323850" y="476250"/>
            <a:ext cx="8569325" cy="5689600"/>
          </a:xfrm>
        </p:spPr>
        <p:txBody>
          <a:bodyPr/>
          <a:lstStyle/>
          <a:p>
            <a:pPr eaLnBrk="1" hangingPunct="1">
              <a:defRPr/>
            </a:pP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err="1" smtClean="0"/>
              <a:t>Sprott</a:t>
            </a:r>
            <a:r>
              <a:rPr lang="en-CA" sz="3600" b="1" dirty="0" smtClean="0"/>
              <a:t> School of Business</a:t>
            </a:r>
            <a:br>
              <a:rPr lang="en-CA" sz="3600" b="1" dirty="0" smtClean="0"/>
            </a:br>
            <a:r>
              <a:rPr lang="en-CA" sz="3600" b="1" dirty="0" smtClean="0"/>
              <a:t/>
            </a:r>
            <a:br>
              <a:rPr lang="en-CA" sz="3600" b="1" dirty="0" smtClean="0"/>
            </a:br>
            <a:r>
              <a:rPr lang="en-CA" sz="3600" b="1" dirty="0" smtClean="0"/>
              <a:t>BUSI </a:t>
            </a:r>
            <a:r>
              <a:rPr lang="en-CA" sz="3600" b="1" dirty="0" smtClean="0"/>
              <a:t>2701D </a:t>
            </a:r>
            <a:r>
              <a:rPr lang="en-CA" sz="3600" b="1" dirty="0" smtClean="0"/>
              <a:t>- Fundamentals of International Business</a:t>
            </a:r>
            <a:br>
              <a:rPr lang="en-CA" sz="3600" b="1" dirty="0" smtClean="0"/>
            </a:br>
            <a:r>
              <a:rPr lang="en-CA" sz="3600" b="1" dirty="0" smtClean="0"/>
              <a:t/>
            </a:r>
            <a:br>
              <a:rPr lang="en-CA" sz="3600" b="1" dirty="0" smtClean="0"/>
            </a:br>
            <a:r>
              <a:rPr lang="en-CA" sz="3600" b="1" dirty="0" smtClean="0"/>
              <a:t>Lecture 7 – Regional Economic Integration</a:t>
            </a:r>
            <a:br>
              <a:rPr lang="en-CA" sz="3600" b="1" dirty="0" smtClean="0"/>
            </a:br>
            <a:r>
              <a:rPr lang="en-CA" sz="3600" b="1" dirty="0" smtClean="0"/>
              <a:t/>
            </a:r>
            <a:br>
              <a:rPr lang="en-CA" sz="3600" b="1" dirty="0" smtClean="0"/>
            </a:br>
            <a:r>
              <a:rPr lang="en-CA" sz="3600" b="1" dirty="0" smtClean="0"/>
              <a:t>Instructor - Wade Rose, PhD</a:t>
            </a:r>
            <a:br>
              <a:rPr lang="en-CA" sz="3600" b="1" dirty="0" smtClean="0"/>
            </a:br>
            <a:r>
              <a:rPr lang="en-CA" sz="4000" dirty="0" smtClean="0"/>
              <a:t> </a:t>
            </a:r>
            <a:endParaRPr lang="en-US" sz="40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Announcements</a:t>
            </a:r>
          </a:p>
        </p:txBody>
      </p:sp>
      <p:sp>
        <p:nvSpPr>
          <p:cNvPr id="19459" name="Rectangle 3"/>
          <p:cNvSpPr>
            <a:spLocks noGrp="1" noChangeArrowheads="1"/>
          </p:cNvSpPr>
          <p:nvPr>
            <p:ph type="body" idx="1"/>
          </p:nvPr>
        </p:nvSpPr>
        <p:spPr>
          <a:xfrm>
            <a:off x="467544" y="1340768"/>
            <a:ext cx="8302625" cy="4535487"/>
          </a:xfrm>
        </p:spPr>
        <p:txBody>
          <a:bodyPr/>
          <a:lstStyle/>
          <a:p>
            <a:pPr lvl="0"/>
            <a:r>
              <a:rPr lang="en-US" dirty="0" smtClean="0"/>
              <a:t>Questions about your assignment grade are to be directed to the particular TA who graded it.</a:t>
            </a:r>
            <a:endParaRPr lang="en-US" dirty="0" smtClean="0"/>
          </a:p>
          <a:p>
            <a:pPr lvl="0"/>
            <a:endParaRPr lang="en-US" dirty="0" smtClean="0"/>
          </a:p>
          <a:p>
            <a:r>
              <a:rPr lang="en-US" dirty="0" smtClean="0"/>
              <a:t>The week after reading week, </a:t>
            </a:r>
            <a:r>
              <a:rPr lang="en-US" dirty="0" smtClean="0"/>
              <a:t>the </a:t>
            </a:r>
            <a:r>
              <a:rPr lang="en-US" dirty="0" smtClean="0"/>
              <a:t>TAs </a:t>
            </a:r>
            <a:r>
              <a:rPr lang="en-US" dirty="0" smtClean="0"/>
              <a:t>will be grading your midterms </a:t>
            </a:r>
            <a:r>
              <a:rPr lang="en-US" dirty="0" smtClean="0"/>
              <a:t>so responses to questions about assignment #1 may take some time.</a:t>
            </a:r>
            <a:endParaRPr lang="en-US" dirty="0" smtClean="0"/>
          </a:p>
          <a:p>
            <a:pPr lvl="0"/>
            <a:endParaRPr lang="en-US" dirty="0" smtClean="0"/>
          </a:p>
          <a:p>
            <a:pPr lvl="0"/>
            <a:endParaRPr lang="en-US" dirty="0" smtClean="0"/>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7 Overview</a:t>
            </a:r>
          </a:p>
        </p:txBody>
      </p:sp>
      <p:sp>
        <p:nvSpPr>
          <p:cNvPr id="19459" name="Rectangle 3"/>
          <p:cNvSpPr>
            <a:spLocks noGrp="1" noChangeArrowheads="1"/>
          </p:cNvSpPr>
          <p:nvPr>
            <p:ph type="body" idx="1"/>
          </p:nvPr>
        </p:nvSpPr>
        <p:spPr>
          <a:xfrm>
            <a:off x="467544" y="1340768"/>
            <a:ext cx="8302625" cy="4535487"/>
          </a:xfrm>
        </p:spPr>
        <p:txBody>
          <a:bodyPr/>
          <a:lstStyle/>
          <a:p>
            <a:pPr lvl="0"/>
            <a:r>
              <a:rPr lang="en-US" dirty="0" smtClean="0"/>
              <a:t>Understand the different levels of regional economic integration</a:t>
            </a:r>
          </a:p>
          <a:p>
            <a:pPr lvl="0"/>
            <a:endParaRPr lang="en-US" dirty="0" smtClean="0"/>
          </a:p>
          <a:p>
            <a:pPr lvl="0"/>
            <a:r>
              <a:rPr lang="en-US" dirty="0" smtClean="0"/>
              <a:t>Understand the arguments for and against regional economic integration</a:t>
            </a:r>
          </a:p>
          <a:p>
            <a:pPr lvl="0"/>
            <a:endParaRPr lang="en-US" dirty="0" smtClean="0"/>
          </a:p>
          <a:p>
            <a:r>
              <a:rPr lang="en-US" dirty="0" smtClean="0"/>
              <a:t>Understand the implications for business inherent in regional economic integration</a:t>
            </a:r>
          </a:p>
          <a:p>
            <a:pPr lvl="0"/>
            <a:endParaRPr lang="en-US" dirty="0" smtClean="0"/>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Footer Placeholder 3"/>
          <p:cNvSpPr>
            <a:spLocks noGrp="1"/>
          </p:cNvSpPr>
          <p:nvPr>
            <p:ph type="ftr" sz="quarter" idx="10"/>
          </p:nvPr>
        </p:nvSpPr>
        <p:spPr>
          <a:noFill/>
        </p:spPr>
        <p:txBody>
          <a:bodyPr/>
          <a:lstStyle/>
          <a:p>
            <a:r>
              <a:rPr lang="en-US" smtClean="0"/>
              <a:t>BUSI 2701D</a:t>
            </a:r>
            <a:endParaRPr lang="en-US" dirty="0"/>
          </a:p>
        </p:txBody>
      </p:sp>
      <p:sp>
        <p:nvSpPr>
          <p:cNvPr id="4100" name="Rectangle 2"/>
          <p:cNvSpPr>
            <a:spLocks noGrp="1" noChangeArrowheads="1"/>
          </p:cNvSpPr>
          <p:nvPr>
            <p:ph type="title"/>
          </p:nvPr>
        </p:nvSpPr>
        <p:spPr/>
        <p:txBody>
          <a:bodyPr/>
          <a:lstStyle/>
          <a:p>
            <a:pPr eaLnBrk="1" hangingPunct="1"/>
            <a:r>
              <a:rPr lang="en-US" b="1" smtClean="0">
                <a:latin typeface="Cambria" pitchFamily="18" charset="0"/>
              </a:rPr>
              <a:t>What Is Regional </a:t>
            </a:r>
            <a:br>
              <a:rPr lang="en-US" b="1" smtClean="0">
                <a:latin typeface="Cambria" pitchFamily="18" charset="0"/>
              </a:rPr>
            </a:br>
            <a:r>
              <a:rPr lang="en-US" b="1" smtClean="0">
                <a:latin typeface="Cambria" pitchFamily="18" charset="0"/>
              </a:rPr>
              <a:t>Economic Integration?</a:t>
            </a:r>
          </a:p>
        </p:txBody>
      </p:sp>
      <p:sp>
        <p:nvSpPr>
          <p:cNvPr id="4101" name="Rectangle 3"/>
          <p:cNvSpPr>
            <a:spLocks noGrp="1" noChangeArrowheads="1"/>
          </p:cNvSpPr>
          <p:nvPr>
            <p:ph type="body" idx="1"/>
          </p:nvPr>
        </p:nvSpPr>
        <p:spPr/>
        <p:txBody>
          <a:bodyPr/>
          <a:lstStyle/>
          <a:p>
            <a:pPr eaLnBrk="1" hangingPunct="1"/>
            <a:r>
              <a:rPr lang="en-US" sz="2400" b="1" dirty="0" smtClean="0"/>
              <a:t>Regional economic integration</a:t>
            </a:r>
            <a:r>
              <a:rPr lang="en-US" sz="2400" dirty="0" smtClean="0"/>
              <a:t> - agreements between </a:t>
            </a:r>
            <a:r>
              <a:rPr lang="en-US" sz="2400" u="sng" dirty="0" smtClean="0"/>
              <a:t>countries in a geographic region</a:t>
            </a:r>
            <a:r>
              <a:rPr lang="en-US" sz="2400" dirty="0" smtClean="0"/>
              <a:t> to </a:t>
            </a:r>
            <a:r>
              <a:rPr lang="en-US" sz="2400" u="sng" dirty="0" smtClean="0"/>
              <a:t>reduce tariff and non-tariff barriers</a:t>
            </a:r>
            <a:r>
              <a:rPr lang="en-US" sz="2400" dirty="0" smtClean="0"/>
              <a:t> to the free flow of goods, services, and factors of production between each other</a:t>
            </a:r>
          </a:p>
          <a:p>
            <a:pPr eaLnBrk="1" hangingPunct="1"/>
            <a:endParaRPr lang="en-US" sz="2400" b="1" dirty="0" smtClean="0"/>
          </a:p>
          <a:p>
            <a:pPr eaLnBrk="1" hangingPunct="1"/>
            <a:r>
              <a:rPr lang="en-US" sz="2400" b="1" dirty="0" smtClean="0"/>
              <a:t>Question:</a:t>
            </a:r>
            <a:r>
              <a:rPr lang="en-US" sz="2400" dirty="0" smtClean="0"/>
              <a:t> Do regional trade agreements promote free trade?</a:t>
            </a:r>
          </a:p>
          <a:p>
            <a:pPr lvl="1" eaLnBrk="1" hangingPunct="1"/>
            <a:r>
              <a:rPr lang="en-US" dirty="0" smtClean="0"/>
              <a:t>In theory, yes, but </a:t>
            </a:r>
            <a:r>
              <a:rPr lang="en-US" u="sng" dirty="0" smtClean="0"/>
              <a:t>the world may be moving toward a situation in which a number of regional trade blocks compete against each other </a:t>
            </a:r>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3"/>
          <p:cNvSpPr>
            <a:spLocks noGrp="1"/>
          </p:cNvSpPr>
          <p:nvPr>
            <p:ph type="ftr" sz="quarter" idx="10"/>
          </p:nvPr>
        </p:nvSpPr>
        <p:spPr>
          <a:noFill/>
        </p:spPr>
        <p:txBody>
          <a:bodyPr/>
          <a:lstStyle/>
          <a:p>
            <a:r>
              <a:rPr lang="en-US" smtClean="0"/>
              <a:t>BUSI 2701D</a:t>
            </a:r>
            <a:endParaRPr lang="en-US"/>
          </a:p>
        </p:txBody>
      </p:sp>
      <p:sp>
        <p:nvSpPr>
          <p:cNvPr id="7172" name="Rectangle 2"/>
          <p:cNvSpPr>
            <a:spLocks noGrp="1" noChangeArrowheads="1"/>
          </p:cNvSpPr>
          <p:nvPr>
            <p:ph type="title"/>
          </p:nvPr>
        </p:nvSpPr>
        <p:spPr/>
        <p:txBody>
          <a:bodyPr/>
          <a:lstStyle/>
          <a:p>
            <a:pPr eaLnBrk="1" hangingPunct="1"/>
            <a:r>
              <a:rPr lang="en-US" sz="4000" b="1" smtClean="0">
                <a:latin typeface="Cambria" pitchFamily="18" charset="0"/>
              </a:rPr>
              <a:t>What Are The Levels Of </a:t>
            </a:r>
            <a:br>
              <a:rPr lang="en-US" sz="4000" b="1" smtClean="0">
                <a:latin typeface="Cambria" pitchFamily="18" charset="0"/>
              </a:rPr>
            </a:br>
            <a:r>
              <a:rPr lang="en-US" sz="4000" b="1" smtClean="0">
                <a:latin typeface="Cambria" pitchFamily="18" charset="0"/>
              </a:rPr>
              <a:t>Regional Economic Integration?</a:t>
            </a:r>
          </a:p>
        </p:txBody>
      </p:sp>
      <p:sp>
        <p:nvSpPr>
          <p:cNvPr id="7173" name="Rectangle 3"/>
          <p:cNvSpPr>
            <a:spLocks noGrp="1" noChangeArrowheads="1"/>
          </p:cNvSpPr>
          <p:nvPr>
            <p:ph type="body" idx="1"/>
          </p:nvPr>
        </p:nvSpPr>
        <p:spPr/>
        <p:txBody>
          <a:bodyPr/>
          <a:lstStyle/>
          <a:p>
            <a:pPr algn="ctr" eaLnBrk="1" hangingPunct="1">
              <a:buFont typeface="Wingdings" pitchFamily="2" charset="2"/>
              <a:buNone/>
            </a:pPr>
            <a:r>
              <a:rPr lang="en-US" sz="1400" smtClean="0"/>
              <a:t>Levels of Economic Integration</a:t>
            </a:r>
          </a:p>
          <a:p>
            <a:pPr algn="ctr" eaLnBrk="1" hangingPunct="1">
              <a:buFont typeface="Wingdings" pitchFamily="2" charset="2"/>
              <a:buNone/>
            </a:pPr>
            <a:endParaRPr lang="en-US" sz="1400" smtClean="0"/>
          </a:p>
        </p:txBody>
      </p:sp>
      <p:pic>
        <p:nvPicPr>
          <p:cNvPr id="7174" name="Picture 4"/>
          <p:cNvPicPr>
            <a:picLocks noChangeAspect="1" noChangeArrowheads="1"/>
          </p:cNvPicPr>
          <p:nvPr/>
        </p:nvPicPr>
        <p:blipFill>
          <a:blip r:embed="rId3" cstate="print"/>
          <a:srcRect/>
          <a:stretch>
            <a:fillRect/>
          </a:stretch>
        </p:blipFill>
        <p:spPr bwMode="auto">
          <a:xfrm>
            <a:off x="899592" y="1916832"/>
            <a:ext cx="7278960" cy="3945604"/>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3"/>
          <p:cNvSpPr>
            <a:spLocks noGrp="1"/>
          </p:cNvSpPr>
          <p:nvPr>
            <p:ph type="ftr" sz="quarter" idx="10"/>
          </p:nvPr>
        </p:nvSpPr>
        <p:spPr>
          <a:noFill/>
        </p:spPr>
        <p:txBody>
          <a:bodyPr/>
          <a:lstStyle/>
          <a:p>
            <a:r>
              <a:rPr lang="en-US" smtClean="0"/>
              <a:t>BUSI 2701D</a:t>
            </a:r>
            <a:endParaRPr lang="en-US"/>
          </a:p>
        </p:txBody>
      </p:sp>
      <p:sp>
        <p:nvSpPr>
          <p:cNvPr id="5124" name="Rectangle 2"/>
          <p:cNvSpPr>
            <a:spLocks noGrp="1" noChangeArrowheads="1"/>
          </p:cNvSpPr>
          <p:nvPr>
            <p:ph type="title"/>
          </p:nvPr>
        </p:nvSpPr>
        <p:spPr/>
        <p:txBody>
          <a:bodyPr/>
          <a:lstStyle/>
          <a:p>
            <a:pPr eaLnBrk="1" hangingPunct="1"/>
            <a:r>
              <a:rPr lang="en-US" sz="4000" b="1" smtClean="0">
                <a:latin typeface="Cambria" pitchFamily="18" charset="0"/>
              </a:rPr>
              <a:t>What Are The Levels Of </a:t>
            </a:r>
            <a:br>
              <a:rPr lang="en-US" sz="4000" b="1" smtClean="0">
                <a:latin typeface="Cambria" pitchFamily="18" charset="0"/>
              </a:rPr>
            </a:br>
            <a:r>
              <a:rPr lang="en-US" sz="4000" b="1" smtClean="0">
                <a:latin typeface="Cambria" pitchFamily="18" charset="0"/>
              </a:rPr>
              <a:t>Regional Economic Integration?</a:t>
            </a:r>
          </a:p>
        </p:txBody>
      </p:sp>
      <p:sp>
        <p:nvSpPr>
          <p:cNvPr id="5125" name="Rectangle 3"/>
          <p:cNvSpPr>
            <a:spLocks noGrp="1" noChangeArrowheads="1"/>
          </p:cNvSpPr>
          <p:nvPr>
            <p:ph type="body" idx="1"/>
          </p:nvPr>
        </p:nvSpPr>
        <p:spPr/>
        <p:txBody>
          <a:bodyPr/>
          <a:lstStyle/>
          <a:p>
            <a:pPr marL="533400" indent="-533400" eaLnBrk="1" hangingPunct="1">
              <a:lnSpc>
                <a:spcPct val="80000"/>
              </a:lnSpc>
              <a:buNone/>
            </a:pPr>
            <a:r>
              <a:rPr lang="en-US" sz="2400" dirty="0" smtClean="0"/>
              <a:t>1.  A </a:t>
            </a:r>
            <a:r>
              <a:rPr lang="en-US" sz="2400" b="1" dirty="0" smtClean="0"/>
              <a:t>free trade area:</a:t>
            </a:r>
            <a:r>
              <a:rPr lang="en-US" sz="2400" dirty="0" smtClean="0"/>
              <a:t> </a:t>
            </a:r>
          </a:p>
          <a:p>
            <a:pPr marL="933450" lvl="1" indent="-533400" eaLnBrk="1" hangingPunct="1">
              <a:lnSpc>
                <a:spcPct val="80000"/>
              </a:lnSpc>
            </a:pPr>
            <a:endParaRPr lang="en-US" u="sng" dirty="0" smtClean="0"/>
          </a:p>
          <a:p>
            <a:pPr marL="933450" lvl="1" indent="-533400" eaLnBrk="1" hangingPunct="1">
              <a:lnSpc>
                <a:spcPct val="80000"/>
              </a:lnSpc>
            </a:pPr>
            <a:r>
              <a:rPr lang="en-US" sz="2000" u="sng" dirty="0" smtClean="0"/>
              <a:t>eliminates all barriers</a:t>
            </a:r>
            <a:r>
              <a:rPr lang="en-US" sz="2000" dirty="0" smtClean="0"/>
              <a:t> to the trade of goods and services </a:t>
            </a:r>
            <a:r>
              <a:rPr lang="en-US" sz="2000" u="sng" dirty="0" smtClean="0"/>
              <a:t>among member countries</a:t>
            </a:r>
            <a:endParaRPr lang="en-US" sz="1800" u="sng" dirty="0" smtClean="0"/>
          </a:p>
          <a:p>
            <a:pPr marL="914400" lvl="1" indent="-457200" eaLnBrk="1" hangingPunct="1">
              <a:lnSpc>
                <a:spcPct val="80000"/>
              </a:lnSpc>
            </a:pPr>
            <a:endParaRPr lang="en-US" sz="2000" b="1" dirty="0" smtClean="0"/>
          </a:p>
          <a:p>
            <a:pPr marL="514350" indent="-457200" eaLnBrk="1" hangingPunct="1">
              <a:lnSpc>
                <a:spcPct val="80000"/>
              </a:lnSpc>
              <a:buNone/>
            </a:pPr>
            <a:r>
              <a:rPr lang="en-US" dirty="0" smtClean="0"/>
              <a:t>Examples:</a:t>
            </a:r>
          </a:p>
          <a:p>
            <a:pPr marL="914400" lvl="1" indent="-457200" eaLnBrk="1" hangingPunct="1">
              <a:lnSpc>
                <a:spcPct val="80000"/>
              </a:lnSpc>
            </a:pPr>
            <a:endParaRPr lang="en-US" sz="2000" b="1" dirty="0" smtClean="0"/>
          </a:p>
          <a:p>
            <a:pPr marL="914400" lvl="1" indent="-457200" eaLnBrk="1" hangingPunct="1">
              <a:lnSpc>
                <a:spcPct val="80000"/>
              </a:lnSpc>
            </a:pPr>
            <a:r>
              <a:rPr lang="en-US" sz="2000" b="1" dirty="0" smtClean="0"/>
              <a:t>European Free Trade Association</a:t>
            </a:r>
            <a:r>
              <a:rPr lang="en-US" sz="2000" dirty="0" smtClean="0"/>
              <a:t> (</a:t>
            </a:r>
            <a:r>
              <a:rPr lang="en-US" sz="2000" b="1" dirty="0" smtClean="0"/>
              <a:t>EFTA</a:t>
            </a:r>
            <a:r>
              <a:rPr lang="en-US" sz="2000" dirty="0" smtClean="0"/>
              <a:t>) - Norway, Iceland, Liechtenstein, and Switzerland</a:t>
            </a:r>
          </a:p>
          <a:p>
            <a:pPr marL="914400" lvl="1" indent="-457200" eaLnBrk="1" hangingPunct="1">
              <a:lnSpc>
                <a:spcPct val="80000"/>
              </a:lnSpc>
            </a:pPr>
            <a:endParaRPr lang="en-US" sz="2000" b="1" dirty="0" smtClean="0"/>
          </a:p>
          <a:p>
            <a:pPr marL="914400" lvl="1" indent="-457200" eaLnBrk="1" hangingPunct="1">
              <a:lnSpc>
                <a:spcPct val="80000"/>
              </a:lnSpc>
            </a:pPr>
            <a:r>
              <a:rPr lang="en-US" sz="2000" b="1" dirty="0" smtClean="0"/>
              <a:t>North American Free Trade Agreement</a:t>
            </a:r>
            <a:r>
              <a:rPr lang="en-US" sz="2000" dirty="0" smtClean="0"/>
              <a:t> (</a:t>
            </a:r>
            <a:r>
              <a:rPr lang="en-US" sz="2000" b="1" dirty="0" smtClean="0"/>
              <a:t>NAFTA</a:t>
            </a:r>
            <a:r>
              <a:rPr lang="en-US" sz="2000" dirty="0" smtClean="0"/>
              <a:t>) - U.S., Canada, and Mexico </a:t>
            </a:r>
          </a:p>
          <a:p>
            <a:pPr marL="533400" indent="-533400" eaLnBrk="1" hangingPunct="1">
              <a:lnSpc>
                <a:spcPct val="80000"/>
              </a:lnSpc>
              <a:buFont typeface="Wingdings" pitchFamily="2" charset="2"/>
              <a:buAutoNum type="arabicPeriod"/>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3"/>
          <p:cNvSpPr>
            <a:spLocks noGrp="1"/>
          </p:cNvSpPr>
          <p:nvPr>
            <p:ph type="ftr" sz="quarter" idx="10"/>
          </p:nvPr>
        </p:nvSpPr>
        <p:spPr>
          <a:noFill/>
        </p:spPr>
        <p:txBody>
          <a:bodyPr/>
          <a:lstStyle/>
          <a:p>
            <a:r>
              <a:rPr lang="en-US" smtClean="0"/>
              <a:t>BUSI 2701D</a:t>
            </a:r>
            <a:endParaRPr lang="en-US"/>
          </a:p>
        </p:txBody>
      </p:sp>
      <p:sp>
        <p:nvSpPr>
          <p:cNvPr id="5124" name="Rectangle 2"/>
          <p:cNvSpPr>
            <a:spLocks noGrp="1" noChangeArrowheads="1"/>
          </p:cNvSpPr>
          <p:nvPr>
            <p:ph type="title"/>
          </p:nvPr>
        </p:nvSpPr>
        <p:spPr/>
        <p:txBody>
          <a:bodyPr/>
          <a:lstStyle/>
          <a:p>
            <a:pPr eaLnBrk="1" hangingPunct="1"/>
            <a:r>
              <a:rPr lang="en-US" sz="4000" b="1" smtClean="0">
                <a:latin typeface="Cambria" pitchFamily="18" charset="0"/>
              </a:rPr>
              <a:t>What Are The Levels Of </a:t>
            </a:r>
            <a:br>
              <a:rPr lang="en-US" sz="4000" b="1" smtClean="0">
                <a:latin typeface="Cambria" pitchFamily="18" charset="0"/>
              </a:rPr>
            </a:br>
            <a:r>
              <a:rPr lang="en-US" sz="4000" b="1" smtClean="0">
                <a:latin typeface="Cambria" pitchFamily="18" charset="0"/>
              </a:rPr>
              <a:t>Regional Economic Integration?</a:t>
            </a:r>
          </a:p>
        </p:txBody>
      </p:sp>
      <p:sp>
        <p:nvSpPr>
          <p:cNvPr id="5125" name="Rectangle 3"/>
          <p:cNvSpPr>
            <a:spLocks noGrp="1" noChangeArrowheads="1"/>
          </p:cNvSpPr>
          <p:nvPr>
            <p:ph type="body" idx="1"/>
          </p:nvPr>
        </p:nvSpPr>
        <p:spPr/>
        <p:txBody>
          <a:bodyPr/>
          <a:lstStyle/>
          <a:p>
            <a:pPr marL="533400" indent="-533400" eaLnBrk="1" hangingPunct="1">
              <a:lnSpc>
                <a:spcPct val="80000"/>
              </a:lnSpc>
              <a:buFont typeface="Wingdings" pitchFamily="2" charset="2"/>
              <a:buAutoNum type="arabicPeriod"/>
            </a:pPr>
            <a:endParaRPr lang="en-US" sz="2400" dirty="0" smtClean="0"/>
          </a:p>
          <a:p>
            <a:pPr marL="533400" indent="-533400" eaLnBrk="1" hangingPunct="1">
              <a:lnSpc>
                <a:spcPct val="80000"/>
              </a:lnSpc>
              <a:buNone/>
            </a:pPr>
            <a:r>
              <a:rPr lang="en-US" sz="2400" dirty="0" smtClean="0"/>
              <a:t>2.  A </a:t>
            </a:r>
            <a:r>
              <a:rPr lang="en-US" sz="2400" b="1" dirty="0" smtClean="0"/>
              <a:t>customs union:</a:t>
            </a:r>
            <a:r>
              <a:rPr lang="en-US" sz="2400" dirty="0" smtClean="0"/>
              <a:t> </a:t>
            </a:r>
          </a:p>
          <a:p>
            <a:pPr marL="933450" lvl="1" indent="-533400" eaLnBrk="1" hangingPunct="1">
              <a:lnSpc>
                <a:spcPct val="80000"/>
              </a:lnSpc>
            </a:pPr>
            <a:endParaRPr lang="en-US" sz="2000" u="sng" dirty="0" smtClean="0"/>
          </a:p>
          <a:p>
            <a:pPr marL="933450" lvl="1" indent="-533400" eaLnBrk="1" hangingPunct="1">
              <a:lnSpc>
                <a:spcPct val="80000"/>
              </a:lnSpc>
            </a:pPr>
            <a:r>
              <a:rPr lang="en-US" sz="2000" u="sng" dirty="0" smtClean="0"/>
              <a:t>eliminates all barriers</a:t>
            </a:r>
            <a:r>
              <a:rPr lang="en-US" sz="2000" dirty="0" smtClean="0"/>
              <a:t> to the trade of goods and services </a:t>
            </a:r>
            <a:r>
              <a:rPr lang="en-US" sz="2000" u="sng" dirty="0" smtClean="0"/>
              <a:t>among member countries</a:t>
            </a:r>
            <a:r>
              <a:rPr lang="en-US" sz="2000" dirty="0" smtClean="0"/>
              <a:t>, and</a:t>
            </a:r>
            <a:endParaRPr lang="en-US" sz="1800" dirty="0" smtClean="0"/>
          </a:p>
          <a:p>
            <a:pPr marL="933450" lvl="1" indent="-533400" eaLnBrk="1" hangingPunct="1">
              <a:lnSpc>
                <a:spcPct val="80000"/>
              </a:lnSpc>
            </a:pPr>
            <a:endParaRPr lang="en-US" sz="2000" u="sng" dirty="0" smtClean="0"/>
          </a:p>
          <a:p>
            <a:pPr marL="933450" lvl="1" indent="-533400" eaLnBrk="1" hangingPunct="1">
              <a:lnSpc>
                <a:spcPct val="80000"/>
              </a:lnSpc>
            </a:pPr>
            <a:r>
              <a:rPr lang="en-US" sz="2000" u="sng" dirty="0" smtClean="0"/>
              <a:t>adopts a common external trade policy</a:t>
            </a:r>
          </a:p>
          <a:p>
            <a:pPr marL="914400" lvl="1" indent="-457200" eaLnBrk="1" hangingPunct="1">
              <a:lnSpc>
                <a:spcPct val="80000"/>
              </a:lnSpc>
            </a:pPr>
            <a:endParaRPr lang="en-US" sz="2000" b="1" dirty="0" smtClean="0"/>
          </a:p>
          <a:p>
            <a:pPr marL="914400" lvl="1" indent="-457200" eaLnBrk="1" hangingPunct="1">
              <a:lnSpc>
                <a:spcPct val="80000"/>
              </a:lnSpc>
            </a:pPr>
            <a:endParaRPr lang="en-US" sz="2000" b="1" dirty="0" smtClean="0"/>
          </a:p>
          <a:p>
            <a:pPr marL="514350" indent="-457200" eaLnBrk="1" hangingPunct="1">
              <a:lnSpc>
                <a:spcPct val="80000"/>
              </a:lnSpc>
              <a:buNone/>
            </a:pPr>
            <a:r>
              <a:rPr lang="en-US" dirty="0" smtClean="0"/>
              <a:t>Example:</a:t>
            </a:r>
          </a:p>
          <a:p>
            <a:pPr marL="914400" lvl="1" indent="-457200" eaLnBrk="1" hangingPunct="1">
              <a:lnSpc>
                <a:spcPct val="80000"/>
              </a:lnSpc>
            </a:pPr>
            <a:r>
              <a:rPr lang="en-US" sz="2000" b="1" dirty="0" smtClean="0"/>
              <a:t>Andean Pact</a:t>
            </a:r>
            <a:r>
              <a:rPr lang="en-US" sz="2000" dirty="0" smtClean="0"/>
              <a:t> (Bolivia, Columbia, Ecuador and Peru)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3"/>
          <p:cNvSpPr>
            <a:spLocks noGrp="1"/>
          </p:cNvSpPr>
          <p:nvPr>
            <p:ph type="ftr" sz="quarter" idx="10"/>
          </p:nvPr>
        </p:nvSpPr>
        <p:spPr>
          <a:noFill/>
        </p:spPr>
        <p:txBody>
          <a:bodyPr/>
          <a:lstStyle/>
          <a:p>
            <a:r>
              <a:rPr lang="en-US" smtClean="0"/>
              <a:t>BUSI 2701D</a:t>
            </a:r>
            <a:endParaRPr lang="en-US"/>
          </a:p>
        </p:txBody>
      </p:sp>
      <p:sp>
        <p:nvSpPr>
          <p:cNvPr id="5124" name="Rectangle 2"/>
          <p:cNvSpPr>
            <a:spLocks noGrp="1" noChangeArrowheads="1"/>
          </p:cNvSpPr>
          <p:nvPr>
            <p:ph type="title"/>
          </p:nvPr>
        </p:nvSpPr>
        <p:spPr/>
        <p:txBody>
          <a:bodyPr/>
          <a:lstStyle/>
          <a:p>
            <a:pPr eaLnBrk="1" hangingPunct="1"/>
            <a:r>
              <a:rPr lang="en-US" sz="4000" b="1" smtClean="0">
                <a:latin typeface="Cambria" pitchFamily="18" charset="0"/>
              </a:rPr>
              <a:t>What Are The Levels Of </a:t>
            </a:r>
            <a:br>
              <a:rPr lang="en-US" sz="4000" b="1" smtClean="0">
                <a:latin typeface="Cambria" pitchFamily="18" charset="0"/>
              </a:rPr>
            </a:br>
            <a:r>
              <a:rPr lang="en-US" sz="4000" b="1" smtClean="0">
                <a:latin typeface="Cambria" pitchFamily="18" charset="0"/>
              </a:rPr>
              <a:t>Regional Economic Integration?</a:t>
            </a:r>
          </a:p>
        </p:txBody>
      </p:sp>
      <p:sp>
        <p:nvSpPr>
          <p:cNvPr id="5125" name="Rectangle 3"/>
          <p:cNvSpPr>
            <a:spLocks noGrp="1" noChangeArrowheads="1"/>
          </p:cNvSpPr>
          <p:nvPr>
            <p:ph type="body" idx="1"/>
          </p:nvPr>
        </p:nvSpPr>
        <p:spPr/>
        <p:txBody>
          <a:bodyPr/>
          <a:lstStyle/>
          <a:p>
            <a:pPr marL="533400" indent="-533400" eaLnBrk="1" hangingPunct="1">
              <a:lnSpc>
                <a:spcPct val="80000"/>
              </a:lnSpc>
              <a:buNone/>
            </a:pPr>
            <a:r>
              <a:rPr lang="en-US" sz="2400" dirty="0" smtClean="0"/>
              <a:t>3.  A </a:t>
            </a:r>
            <a:r>
              <a:rPr lang="en-US" sz="2400" b="1" dirty="0" smtClean="0"/>
              <a:t>common market</a:t>
            </a:r>
            <a:r>
              <a:rPr lang="en-US" sz="2400" dirty="0" smtClean="0"/>
              <a:t> has:</a:t>
            </a:r>
          </a:p>
          <a:p>
            <a:pPr marL="933450" lvl="1" indent="-533400" eaLnBrk="1" hangingPunct="1">
              <a:lnSpc>
                <a:spcPct val="80000"/>
              </a:lnSpc>
            </a:pPr>
            <a:r>
              <a:rPr lang="en-US" sz="2000" u="sng" dirty="0" smtClean="0"/>
              <a:t>eliminates all barriers</a:t>
            </a:r>
            <a:r>
              <a:rPr lang="en-US" sz="2000" dirty="0" smtClean="0"/>
              <a:t> to the trade of goods and services </a:t>
            </a:r>
            <a:r>
              <a:rPr lang="en-US" sz="2000" u="sng" dirty="0" smtClean="0"/>
              <a:t>among member countries</a:t>
            </a:r>
            <a:r>
              <a:rPr lang="en-US" sz="2000" dirty="0" smtClean="0"/>
              <a:t>,</a:t>
            </a:r>
            <a:endParaRPr lang="en-US" sz="1800" dirty="0" smtClean="0"/>
          </a:p>
          <a:p>
            <a:pPr marL="933450" lvl="1" indent="-533400" eaLnBrk="1" hangingPunct="1">
              <a:lnSpc>
                <a:spcPct val="80000"/>
              </a:lnSpc>
            </a:pPr>
            <a:endParaRPr lang="en-US" sz="2000" u="sng" dirty="0" smtClean="0"/>
          </a:p>
          <a:p>
            <a:pPr marL="933450" lvl="1" indent="-533400" eaLnBrk="1" hangingPunct="1">
              <a:lnSpc>
                <a:spcPct val="80000"/>
              </a:lnSpc>
            </a:pPr>
            <a:r>
              <a:rPr lang="en-US" sz="2000" u="sng" dirty="0" smtClean="0"/>
              <a:t>adopts a common external trade policy</a:t>
            </a:r>
            <a:r>
              <a:rPr lang="en-US" sz="2000" dirty="0" smtClean="0"/>
              <a:t>, and</a:t>
            </a:r>
          </a:p>
          <a:p>
            <a:pPr marL="1333500" lvl="2" indent="-533400" eaLnBrk="1" hangingPunct="1">
              <a:lnSpc>
                <a:spcPct val="80000"/>
              </a:lnSpc>
            </a:pPr>
            <a:endParaRPr lang="en-US" sz="1800" dirty="0" smtClean="0"/>
          </a:p>
          <a:p>
            <a:pPr marL="933450" lvl="1" indent="-533400" eaLnBrk="1" hangingPunct="1">
              <a:lnSpc>
                <a:spcPct val="80000"/>
              </a:lnSpc>
            </a:pPr>
            <a:r>
              <a:rPr lang="en-US" sz="2200" dirty="0" smtClean="0"/>
              <a:t>the </a:t>
            </a:r>
            <a:r>
              <a:rPr lang="en-US" sz="2200" u="sng" dirty="0" smtClean="0"/>
              <a:t>free movement of the factors of production</a:t>
            </a:r>
            <a:r>
              <a:rPr lang="en-US" sz="2200" dirty="0" smtClean="0"/>
              <a:t> </a:t>
            </a:r>
          </a:p>
          <a:p>
            <a:pPr marL="914400" lvl="1" indent="-457200" eaLnBrk="1" hangingPunct="1">
              <a:lnSpc>
                <a:spcPct val="80000"/>
              </a:lnSpc>
            </a:pPr>
            <a:endParaRPr lang="en-US" sz="2000" b="1" dirty="0" smtClean="0"/>
          </a:p>
          <a:p>
            <a:pPr marL="914400" lvl="1" indent="-457200" eaLnBrk="1" hangingPunct="1">
              <a:lnSpc>
                <a:spcPct val="80000"/>
              </a:lnSpc>
            </a:pPr>
            <a:endParaRPr lang="en-US" sz="2000" b="1" dirty="0" smtClean="0"/>
          </a:p>
          <a:p>
            <a:pPr marL="514350" indent="-457200" eaLnBrk="1" hangingPunct="1">
              <a:lnSpc>
                <a:spcPct val="80000"/>
              </a:lnSpc>
              <a:buNone/>
            </a:pPr>
            <a:r>
              <a:rPr lang="en-US" dirty="0" smtClean="0"/>
              <a:t>Example:</a:t>
            </a:r>
          </a:p>
          <a:p>
            <a:pPr marL="914400" lvl="1" indent="-457200" eaLnBrk="1" hangingPunct="1">
              <a:lnSpc>
                <a:spcPct val="80000"/>
              </a:lnSpc>
            </a:pPr>
            <a:r>
              <a:rPr lang="en-US" sz="2000" b="1" dirty="0" smtClean="0"/>
              <a:t>MERCOSUR</a:t>
            </a:r>
            <a:r>
              <a:rPr lang="en-US" sz="2000" dirty="0" smtClean="0"/>
              <a:t> (Brazil, Argentina, Paraguay, and Uruguay)</a:t>
            </a:r>
          </a:p>
          <a:p>
            <a:pPr marL="533400" indent="-533400"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3"/>
          <p:cNvSpPr>
            <a:spLocks noGrp="1"/>
          </p:cNvSpPr>
          <p:nvPr>
            <p:ph type="ftr" sz="quarter" idx="10"/>
          </p:nvPr>
        </p:nvSpPr>
        <p:spPr>
          <a:noFill/>
        </p:spPr>
        <p:txBody>
          <a:bodyPr/>
          <a:lstStyle/>
          <a:p>
            <a:r>
              <a:rPr lang="en-US" smtClean="0"/>
              <a:t>BUSI 2701D</a:t>
            </a:r>
            <a:endParaRPr lang="en-US"/>
          </a:p>
        </p:txBody>
      </p:sp>
      <p:sp>
        <p:nvSpPr>
          <p:cNvPr id="6148" name="Rectangle 2"/>
          <p:cNvSpPr>
            <a:spLocks noGrp="1" noChangeArrowheads="1"/>
          </p:cNvSpPr>
          <p:nvPr>
            <p:ph type="title"/>
          </p:nvPr>
        </p:nvSpPr>
        <p:spPr/>
        <p:txBody>
          <a:bodyPr/>
          <a:lstStyle/>
          <a:p>
            <a:pPr eaLnBrk="1" hangingPunct="1"/>
            <a:r>
              <a:rPr lang="en-US" sz="4000" b="1" smtClean="0">
                <a:latin typeface="Cambria" pitchFamily="18" charset="0"/>
              </a:rPr>
              <a:t>What Are The Levels Of </a:t>
            </a:r>
            <a:br>
              <a:rPr lang="en-US" sz="4000" b="1" smtClean="0">
                <a:latin typeface="Cambria" pitchFamily="18" charset="0"/>
              </a:rPr>
            </a:br>
            <a:r>
              <a:rPr lang="en-US" sz="4000" b="1" smtClean="0">
                <a:latin typeface="Cambria" pitchFamily="18" charset="0"/>
              </a:rPr>
              <a:t>Regional Economic Integration?</a:t>
            </a:r>
          </a:p>
        </p:txBody>
      </p:sp>
      <p:sp>
        <p:nvSpPr>
          <p:cNvPr id="6149" name="Rectangle 3"/>
          <p:cNvSpPr>
            <a:spLocks noGrp="1" noChangeArrowheads="1"/>
          </p:cNvSpPr>
          <p:nvPr>
            <p:ph type="body" idx="1"/>
          </p:nvPr>
        </p:nvSpPr>
        <p:spPr>
          <a:xfrm>
            <a:off x="467544" y="1412776"/>
            <a:ext cx="8229600" cy="4530725"/>
          </a:xfrm>
        </p:spPr>
        <p:txBody>
          <a:bodyPr/>
          <a:lstStyle/>
          <a:p>
            <a:pPr marL="609600" indent="-609600" eaLnBrk="1" hangingPunct="1">
              <a:lnSpc>
                <a:spcPct val="80000"/>
              </a:lnSpc>
              <a:buNone/>
            </a:pPr>
            <a:r>
              <a:rPr lang="en-US" sz="2800" dirty="0" smtClean="0"/>
              <a:t>4.  An </a:t>
            </a:r>
            <a:r>
              <a:rPr lang="en-US" sz="2800" b="1" dirty="0" smtClean="0"/>
              <a:t>economic union:</a:t>
            </a:r>
          </a:p>
          <a:p>
            <a:pPr marL="933450" lvl="1" indent="-533400" eaLnBrk="1" hangingPunct="1">
              <a:lnSpc>
                <a:spcPct val="80000"/>
              </a:lnSpc>
            </a:pPr>
            <a:r>
              <a:rPr lang="en-US" sz="2000" u="sng" dirty="0" smtClean="0"/>
              <a:t>eliminates all barriers</a:t>
            </a:r>
            <a:r>
              <a:rPr lang="en-US" sz="2000" dirty="0" smtClean="0"/>
              <a:t> to the trade of goods and services </a:t>
            </a:r>
            <a:r>
              <a:rPr lang="en-US" sz="2000" u="sng" dirty="0" smtClean="0"/>
              <a:t>among member countries</a:t>
            </a:r>
            <a:r>
              <a:rPr lang="en-US" sz="2000" dirty="0" smtClean="0"/>
              <a:t>,</a:t>
            </a:r>
            <a:endParaRPr lang="en-US" sz="1800" dirty="0" smtClean="0"/>
          </a:p>
          <a:p>
            <a:pPr marL="933450" lvl="1" indent="-533400" eaLnBrk="1" hangingPunct="1">
              <a:lnSpc>
                <a:spcPct val="80000"/>
              </a:lnSpc>
            </a:pPr>
            <a:endParaRPr lang="en-US" sz="2000" u="sng" dirty="0" smtClean="0"/>
          </a:p>
          <a:p>
            <a:pPr marL="933450" lvl="1" indent="-533400" eaLnBrk="1" hangingPunct="1">
              <a:lnSpc>
                <a:spcPct val="80000"/>
              </a:lnSpc>
            </a:pPr>
            <a:r>
              <a:rPr lang="en-US" sz="2000" u="sng" dirty="0" smtClean="0"/>
              <a:t>adopts a common external trade policy</a:t>
            </a:r>
            <a:r>
              <a:rPr lang="en-US" sz="2000" dirty="0" smtClean="0"/>
              <a:t>, </a:t>
            </a:r>
          </a:p>
          <a:p>
            <a:pPr marL="1333500" lvl="2" indent="-533400" eaLnBrk="1" hangingPunct="1">
              <a:lnSpc>
                <a:spcPct val="80000"/>
              </a:lnSpc>
            </a:pPr>
            <a:endParaRPr lang="en-US" sz="1800" dirty="0" smtClean="0"/>
          </a:p>
          <a:p>
            <a:pPr marL="933450" lvl="1" indent="-533400" eaLnBrk="1" hangingPunct="1">
              <a:lnSpc>
                <a:spcPct val="80000"/>
              </a:lnSpc>
            </a:pPr>
            <a:r>
              <a:rPr lang="en-US" sz="2200" dirty="0" smtClean="0"/>
              <a:t>allows the </a:t>
            </a:r>
            <a:r>
              <a:rPr lang="en-US" sz="2200" u="sng" dirty="0" smtClean="0"/>
              <a:t>free movement of the factors of production</a:t>
            </a:r>
            <a:r>
              <a:rPr lang="en-US" sz="2200" dirty="0" smtClean="0"/>
              <a:t>, and</a:t>
            </a:r>
          </a:p>
          <a:p>
            <a:pPr marL="933450" lvl="1" indent="-533400" eaLnBrk="1" hangingPunct="1">
              <a:lnSpc>
                <a:spcPct val="80000"/>
              </a:lnSpc>
            </a:pPr>
            <a:endParaRPr lang="en-US" sz="2200" dirty="0" smtClean="0"/>
          </a:p>
          <a:p>
            <a:pPr marL="933450" lvl="1" indent="-533400" eaLnBrk="1" hangingPunct="1">
              <a:lnSpc>
                <a:spcPct val="80000"/>
              </a:lnSpc>
            </a:pPr>
            <a:r>
              <a:rPr lang="en-US" sz="2200" dirty="0" smtClean="0"/>
              <a:t>adopts a </a:t>
            </a:r>
            <a:r>
              <a:rPr lang="en-US" sz="2200" u="sng" dirty="0" smtClean="0"/>
              <a:t>common </a:t>
            </a:r>
            <a:r>
              <a:rPr lang="en-US" u="sng" dirty="0" smtClean="0"/>
              <a:t>currency</a:t>
            </a:r>
            <a:r>
              <a:rPr lang="en-US" dirty="0" smtClean="0"/>
              <a:t>, a </a:t>
            </a:r>
            <a:r>
              <a:rPr lang="en-US" u="sng" dirty="0" smtClean="0"/>
              <a:t>harmonized tax rate</a:t>
            </a:r>
            <a:r>
              <a:rPr lang="en-US" dirty="0" smtClean="0"/>
              <a:t>, and a </a:t>
            </a:r>
            <a:r>
              <a:rPr lang="en-US" u="sng" dirty="0" smtClean="0"/>
              <a:t>common monetary and fiscal policy</a:t>
            </a:r>
            <a:endParaRPr lang="en-US" sz="2800" u="sng" dirty="0" smtClean="0"/>
          </a:p>
          <a:p>
            <a:pPr marL="990600" lvl="1" indent="-533400" eaLnBrk="1" hangingPunct="1">
              <a:lnSpc>
                <a:spcPct val="80000"/>
              </a:lnSpc>
            </a:pPr>
            <a:endParaRPr lang="en-US" sz="2400" b="1" dirty="0" smtClean="0"/>
          </a:p>
          <a:p>
            <a:pPr marL="590550" indent="-533400" eaLnBrk="1" hangingPunct="1">
              <a:lnSpc>
                <a:spcPct val="80000"/>
              </a:lnSpc>
              <a:buNone/>
            </a:pPr>
            <a:r>
              <a:rPr lang="en-US" dirty="0" smtClean="0"/>
              <a:t>Example (almost):</a:t>
            </a:r>
          </a:p>
          <a:p>
            <a:pPr marL="990600" lvl="1" indent="-533400" eaLnBrk="1" hangingPunct="1">
              <a:lnSpc>
                <a:spcPct val="80000"/>
              </a:lnSpc>
            </a:pPr>
            <a:r>
              <a:rPr lang="en-US" sz="2400" dirty="0" smtClean="0"/>
              <a:t>European Union (EU)</a:t>
            </a:r>
          </a:p>
          <a:p>
            <a:pPr marL="609600" indent="-609600" eaLnBrk="1" hangingPunct="1">
              <a:lnSpc>
                <a:spcPct val="80000"/>
              </a:lnSpc>
              <a:buFont typeface="Wingdings" pitchFamily="2" charset="2"/>
              <a:buAutoNum type="arabicPeriod" startAt="5"/>
            </a:pPr>
            <a:endParaRPr lang="en-US" sz="2400" dirty="0" smtClean="0"/>
          </a:p>
          <a:p>
            <a:pPr marL="609600" indent="-609600" eaLnBrk="1" hangingPunct="1">
              <a:lnSpc>
                <a:spcPct val="80000"/>
              </a:lnSpc>
            </a:pPr>
            <a:endParaRPr lang="en-US" sz="2800" dirty="0" smtClean="0"/>
          </a:p>
          <a:p>
            <a:pPr marL="609600" indent="-609600"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3"/>
          <p:cNvSpPr>
            <a:spLocks noGrp="1"/>
          </p:cNvSpPr>
          <p:nvPr>
            <p:ph type="ftr" sz="quarter" idx="10"/>
          </p:nvPr>
        </p:nvSpPr>
        <p:spPr>
          <a:noFill/>
        </p:spPr>
        <p:txBody>
          <a:bodyPr/>
          <a:lstStyle/>
          <a:p>
            <a:r>
              <a:rPr lang="en-US" smtClean="0"/>
              <a:t>BUSI 2701D</a:t>
            </a:r>
            <a:endParaRPr lang="en-US"/>
          </a:p>
        </p:txBody>
      </p:sp>
      <p:sp>
        <p:nvSpPr>
          <p:cNvPr id="6148" name="Rectangle 2"/>
          <p:cNvSpPr>
            <a:spLocks noGrp="1" noChangeArrowheads="1"/>
          </p:cNvSpPr>
          <p:nvPr>
            <p:ph type="title"/>
          </p:nvPr>
        </p:nvSpPr>
        <p:spPr/>
        <p:txBody>
          <a:bodyPr/>
          <a:lstStyle/>
          <a:p>
            <a:pPr eaLnBrk="1" hangingPunct="1"/>
            <a:r>
              <a:rPr lang="en-US" sz="4000" b="1" smtClean="0">
                <a:latin typeface="Cambria" pitchFamily="18" charset="0"/>
              </a:rPr>
              <a:t>What Are The Levels Of </a:t>
            </a:r>
            <a:br>
              <a:rPr lang="en-US" sz="4000" b="1" smtClean="0">
                <a:latin typeface="Cambria" pitchFamily="18" charset="0"/>
              </a:rPr>
            </a:br>
            <a:r>
              <a:rPr lang="en-US" sz="4000" b="1" smtClean="0">
                <a:latin typeface="Cambria" pitchFamily="18" charset="0"/>
              </a:rPr>
              <a:t>Regional Economic Integration?</a:t>
            </a:r>
          </a:p>
        </p:txBody>
      </p:sp>
      <p:sp>
        <p:nvSpPr>
          <p:cNvPr id="6149" name="Rectangle 3"/>
          <p:cNvSpPr>
            <a:spLocks noGrp="1" noChangeArrowheads="1"/>
          </p:cNvSpPr>
          <p:nvPr>
            <p:ph type="body" idx="1"/>
          </p:nvPr>
        </p:nvSpPr>
        <p:spPr/>
        <p:txBody>
          <a:bodyPr/>
          <a:lstStyle/>
          <a:p>
            <a:pPr marL="609600" indent="-609600" eaLnBrk="1" hangingPunct="1">
              <a:lnSpc>
                <a:spcPct val="80000"/>
              </a:lnSpc>
              <a:buNone/>
            </a:pPr>
            <a:r>
              <a:rPr lang="en-US" sz="2800" dirty="0" smtClean="0"/>
              <a:t>5.  A </a:t>
            </a:r>
            <a:r>
              <a:rPr lang="en-US" sz="2800" b="1" dirty="0" smtClean="0"/>
              <a:t>political union </a:t>
            </a:r>
            <a:r>
              <a:rPr lang="en-US" sz="2800" dirty="0" smtClean="0"/>
              <a:t>involves a central political apparatus that coordinates the economic, social, and foreign policy of member states </a:t>
            </a:r>
          </a:p>
          <a:p>
            <a:pPr marL="990600" lvl="1" indent="-533400" eaLnBrk="1" hangingPunct="1">
              <a:lnSpc>
                <a:spcPct val="80000"/>
              </a:lnSpc>
            </a:pPr>
            <a:endParaRPr lang="en-US" sz="2400" dirty="0" smtClean="0"/>
          </a:p>
          <a:p>
            <a:pPr marL="990600" lvl="1" indent="-533400" eaLnBrk="1" hangingPunct="1">
              <a:lnSpc>
                <a:spcPct val="80000"/>
              </a:lnSpc>
            </a:pPr>
            <a:r>
              <a:rPr lang="en-US" sz="2400" dirty="0" smtClean="0"/>
              <a:t>The EU is headed toward at least partial political union, and the  United States is an example of even closer political union</a:t>
            </a:r>
          </a:p>
          <a:p>
            <a:pPr marL="609600" indent="-609600" eaLnBrk="1" hangingPunct="1">
              <a:lnSpc>
                <a:spcPct val="80000"/>
              </a:lnSpc>
            </a:pPr>
            <a:endParaRPr lang="en-US" sz="2800" dirty="0" smtClean="0"/>
          </a:p>
          <a:p>
            <a:pPr marL="609600" indent="-609600"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3"/>
          <p:cNvSpPr>
            <a:spLocks noGrp="1"/>
          </p:cNvSpPr>
          <p:nvPr>
            <p:ph type="ftr" sz="quarter" idx="10"/>
          </p:nvPr>
        </p:nvSpPr>
        <p:spPr>
          <a:noFill/>
        </p:spPr>
        <p:txBody>
          <a:bodyPr/>
          <a:lstStyle/>
          <a:p>
            <a:r>
              <a:rPr lang="en-US" smtClean="0"/>
              <a:t>BUSI 2701D</a:t>
            </a:r>
            <a:endParaRPr lang="en-US"/>
          </a:p>
        </p:txBody>
      </p:sp>
      <p:sp>
        <p:nvSpPr>
          <p:cNvPr id="7172" name="Rectangle 2"/>
          <p:cNvSpPr>
            <a:spLocks noGrp="1" noChangeArrowheads="1"/>
          </p:cNvSpPr>
          <p:nvPr>
            <p:ph type="title"/>
          </p:nvPr>
        </p:nvSpPr>
        <p:spPr/>
        <p:txBody>
          <a:bodyPr/>
          <a:lstStyle/>
          <a:p>
            <a:pPr eaLnBrk="1" hangingPunct="1"/>
            <a:r>
              <a:rPr lang="en-US" sz="4000" b="1" smtClean="0">
                <a:latin typeface="Cambria" pitchFamily="18" charset="0"/>
              </a:rPr>
              <a:t>What Are The Levels Of </a:t>
            </a:r>
            <a:br>
              <a:rPr lang="en-US" sz="4000" b="1" smtClean="0">
                <a:latin typeface="Cambria" pitchFamily="18" charset="0"/>
              </a:rPr>
            </a:br>
            <a:r>
              <a:rPr lang="en-US" sz="4000" b="1" smtClean="0">
                <a:latin typeface="Cambria" pitchFamily="18" charset="0"/>
              </a:rPr>
              <a:t>Regional Economic Integration?</a:t>
            </a:r>
          </a:p>
        </p:txBody>
      </p:sp>
      <p:sp>
        <p:nvSpPr>
          <p:cNvPr id="7173" name="Rectangle 3"/>
          <p:cNvSpPr>
            <a:spLocks noGrp="1" noChangeArrowheads="1"/>
          </p:cNvSpPr>
          <p:nvPr>
            <p:ph type="body" idx="1"/>
          </p:nvPr>
        </p:nvSpPr>
        <p:spPr/>
        <p:txBody>
          <a:bodyPr/>
          <a:lstStyle/>
          <a:p>
            <a:pPr algn="ctr" eaLnBrk="1" hangingPunct="1">
              <a:buFont typeface="Wingdings" pitchFamily="2" charset="2"/>
              <a:buNone/>
            </a:pPr>
            <a:r>
              <a:rPr lang="en-US" sz="1400" smtClean="0"/>
              <a:t>Levels of Economic Integration</a:t>
            </a:r>
          </a:p>
          <a:p>
            <a:pPr algn="ctr" eaLnBrk="1" hangingPunct="1">
              <a:buFont typeface="Wingdings" pitchFamily="2" charset="2"/>
              <a:buNone/>
            </a:pPr>
            <a:endParaRPr lang="en-US" sz="1400" smtClean="0"/>
          </a:p>
        </p:txBody>
      </p:sp>
      <p:pic>
        <p:nvPicPr>
          <p:cNvPr id="7174" name="Picture 4"/>
          <p:cNvPicPr>
            <a:picLocks noChangeAspect="1" noChangeArrowheads="1"/>
          </p:cNvPicPr>
          <p:nvPr/>
        </p:nvPicPr>
        <p:blipFill>
          <a:blip r:embed="rId3" cstate="print"/>
          <a:srcRect/>
          <a:stretch>
            <a:fillRect/>
          </a:stretch>
        </p:blipFill>
        <p:spPr bwMode="auto">
          <a:xfrm>
            <a:off x="899592" y="1916832"/>
            <a:ext cx="7278960" cy="3945604"/>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Footer Placeholder 3"/>
          <p:cNvSpPr>
            <a:spLocks noGrp="1"/>
          </p:cNvSpPr>
          <p:nvPr>
            <p:ph type="ftr" sz="quarter" idx="10"/>
          </p:nvPr>
        </p:nvSpPr>
        <p:spPr>
          <a:noFill/>
        </p:spPr>
        <p:txBody>
          <a:bodyPr/>
          <a:lstStyle/>
          <a:p>
            <a:r>
              <a:rPr lang="en-US" smtClean="0"/>
              <a:t>BUSI 2701D</a:t>
            </a:r>
            <a:endParaRPr lang="en-US"/>
          </a:p>
        </p:txBody>
      </p:sp>
      <p:sp>
        <p:nvSpPr>
          <p:cNvPr id="8196" name="Rectangle 2"/>
          <p:cNvSpPr>
            <a:spLocks noGrp="1" noChangeArrowheads="1"/>
          </p:cNvSpPr>
          <p:nvPr>
            <p:ph type="title"/>
          </p:nvPr>
        </p:nvSpPr>
        <p:spPr/>
        <p:txBody>
          <a:bodyPr/>
          <a:lstStyle/>
          <a:p>
            <a:pPr eaLnBrk="1" hangingPunct="1"/>
            <a:r>
              <a:rPr lang="en-US" b="1" smtClean="0">
                <a:latin typeface="Cambria" pitchFamily="18" charset="0"/>
              </a:rPr>
              <a:t>Why Should Countries </a:t>
            </a:r>
            <a:br>
              <a:rPr lang="en-US" b="1" smtClean="0">
                <a:latin typeface="Cambria" pitchFamily="18" charset="0"/>
              </a:rPr>
            </a:br>
            <a:r>
              <a:rPr lang="en-US" b="1" smtClean="0">
                <a:latin typeface="Cambria" pitchFamily="18" charset="0"/>
              </a:rPr>
              <a:t>Integrate Their Economies?</a:t>
            </a:r>
          </a:p>
        </p:txBody>
      </p:sp>
      <p:sp>
        <p:nvSpPr>
          <p:cNvPr id="8197" name="Rectangle 3"/>
          <p:cNvSpPr>
            <a:spLocks noGrp="1" noChangeArrowheads="1"/>
          </p:cNvSpPr>
          <p:nvPr>
            <p:ph type="body" idx="1"/>
          </p:nvPr>
        </p:nvSpPr>
        <p:spPr/>
        <p:txBody>
          <a:bodyPr/>
          <a:lstStyle/>
          <a:p>
            <a:pPr eaLnBrk="1" hangingPunct="1">
              <a:lnSpc>
                <a:spcPct val="90000"/>
              </a:lnSpc>
            </a:pPr>
            <a:r>
              <a:rPr lang="en-US" dirty="0" smtClean="0"/>
              <a:t>Regional economic integration is an attempt to </a:t>
            </a:r>
            <a:r>
              <a:rPr lang="en-US" u="sng" dirty="0" smtClean="0"/>
              <a:t>exploit the gains from free trade and investment</a:t>
            </a:r>
          </a:p>
          <a:p>
            <a:pPr lvl="1" eaLnBrk="1" hangingPunct="1">
              <a:lnSpc>
                <a:spcPct val="90000"/>
              </a:lnSpc>
            </a:pPr>
            <a:r>
              <a:rPr lang="en-US" dirty="0" smtClean="0"/>
              <a:t>What are these gains???</a:t>
            </a:r>
          </a:p>
          <a:p>
            <a:pPr eaLnBrk="1" hangingPunct="1">
              <a:lnSpc>
                <a:spcPct val="90000"/>
              </a:lnSpc>
            </a:pPr>
            <a:endParaRPr lang="en-US" dirty="0" smtClean="0"/>
          </a:p>
          <a:p>
            <a:pPr eaLnBrk="1" hangingPunct="1">
              <a:lnSpc>
                <a:spcPct val="90000"/>
              </a:lnSpc>
            </a:pPr>
            <a:r>
              <a:rPr lang="en-US" dirty="0" smtClean="0"/>
              <a:t>Linking countries together, making them more dependent on each other</a:t>
            </a:r>
          </a:p>
          <a:p>
            <a:pPr lvl="1" eaLnBrk="1" hangingPunct="1">
              <a:lnSpc>
                <a:spcPct val="90000"/>
              </a:lnSpc>
            </a:pPr>
            <a:r>
              <a:rPr lang="en-US" dirty="0" smtClean="0"/>
              <a:t>creates </a:t>
            </a:r>
            <a:r>
              <a:rPr lang="en-US" u="sng" dirty="0" smtClean="0"/>
              <a:t>incentives for political cooperation</a:t>
            </a:r>
            <a:r>
              <a:rPr lang="en-US" dirty="0" smtClean="0"/>
              <a:t> and reduces the likelihood of violent conflict</a:t>
            </a:r>
          </a:p>
          <a:p>
            <a:pPr lvl="1" eaLnBrk="1" hangingPunct="1">
              <a:lnSpc>
                <a:spcPct val="90000"/>
              </a:lnSpc>
            </a:pPr>
            <a:r>
              <a:rPr lang="en-US" u="sng" dirty="0" smtClean="0"/>
              <a:t>gives countries greater political clout</a:t>
            </a:r>
            <a:r>
              <a:rPr lang="en-US" dirty="0" smtClean="0"/>
              <a:t> (part of a group) when dealing with other nations</a:t>
            </a:r>
          </a:p>
          <a:p>
            <a:pPr eaLnBrk="1" hangingPunct="1">
              <a:lnSpc>
                <a:spcPct val="90000"/>
              </a:lnSpc>
            </a:pPr>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3"/>
          <p:cNvSpPr>
            <a:spLocks noGrp="1"/>
          </p:cNvSpPr>
          <p:nvPr>
            <p:ph type="ftr" sz="quarter" idx="10"/>
          </p:nvPr>
        </p:nvSpPr>
        <p:spPr>
          <a:noFill/>
        </p:spPr>
        <p:txBody>
          <a:bodyPr/>
          <a:lstStyle/>
          <a:p>
            <a:r>
              <a:rPr lang="en-US" smtClean="0"/>
              <a:t>BUSI 2701D</a:t>
            </a:r>
            <a:endParaRPr lang="en-US"/>
          </a:p>
        </p:txBody>
      </p:sp>
      <p:sp>
        <p:nvSpPr>
          <p:cNvPr id="9220" name="Rectangle 2"/>
          <p:cNvSpPr>
            <a:spLocks noGrp="1" noChangeArrowheads="1"/>
          </p:cNvSpPr>
          <p:nvPr>
            <p:ph type="title"/>
          </p:nvPr>
        </p:nvSpPr>
        <p:spPr/>
        <p:txBody>
          <a:bodyPr/>
          <a:lstStyle/>
          <a:p>
            <a:pPr eaLnBrk="1" hangingPunct="1"/>
            <a:r>
              <a:rPr lang="en-US" b="1" smtClean="0">
                <a:latin typeface="Cambria" pitchFamily="18" charset="0"/>
              </a:rPr>
              <a:t>What Limits Efforts </a:t>
            </a:r>
            <a:br>
              <a:rPr lang="en-US" b="1" smtClean="0">
                <a:latin typeface="Cambria" pitchFamily="18" charset="0"/>
              </a:rPr>
            </a:br>
            <a:r>
              <a:rPr lang="en-US" b="1" smtClean="0">
                <a:latin typeface="Cambria" pitchFamily="18" charset="0"/>
              </a:rPr>
              <a:t>At Integration?</a:t>
            </a:r>
          </a:p>
        </p:txBody>
      </p:sp>
      <p:sp>
        <p:nvSpPr>
          <p:cNvPr id="9221" name="Rectangle 3"/>
          <p:cNvSpPr>
            <a:spLocks noGrp="1" noChangeArrowheads="1"/>
          </p:cNvSpPr>
          <p:nvPr>
            <p:ph type="body" idx="1"/>
          </p:nvPr>
        </p:nvSpPr>
        <p:spPr/>
        <p:txBody>
          <a:bodyPr/>
          <a:lstStyle/>
          <a:p>
            <a:pPr eaLnBrk="1" hangingPunct="1">
              <a:lnSpc>
                <a:spcPct val="80000"/>
              </a:lnSpc>
            </a:pPr>
            <a:r>
              <a:rPr lang="en-US" sz="2800" dirty="0" smtClean="0"/>
              <a:t>Economic integration can be difficult because </a:t>
            </a:r>
          </a:p>
          <a:p>
            <a:pPr lvl="1" eaLnBrk="1" hangingPunct="1">
              <a:lnSpc>
                <a:spcPct val="80000"/>
              </a:lnSpc>
            </a:pPr>
            <a:endParaRPr lang="en-US" sz="2400" dirty="0" smtClean="0"/>
          </a:p>
          <a:p>
            <a:pPr lvl="1" eaLnBrk="1" hangingPunct="1">
              <a:lnSpc>
                <a:spcPct val="80000"/>
              </a:lnSpc>
            </a:pPr>
            <a:r>
              <a:rPr lang="en-US" sz="2400" dirty="0" smtClean="0"/>
              <a:t>while a nation as a whole may benefit from a regional free trade agreement, </a:t>
            </a:r>
            <a:r>
              <a:rPr lang="en-US" sz="2400" u="sng" dirty="0" smtClean="0"/>
              <a:t>certain groups may lose</a:t>
            </a:r>
          </a:p>
          <a:p>
            <a:pPr lvl="1" eaLnBrk="1" hangingPunct="1">
              <a:lnSpc>
                <a:spcPct val="80000"/>
              </a:lnSpc>
            </a:pPr>
            <a:endParaRPr lang="en-US" sz="2400" dirty="0" smtClean="0"/>
          </a:p>
          <a:p>
            <a:pPr lvl="1" eaLnBrk="1" hangingPunct="1">
              <a:lnSpc>
                <a:spcPct val="80000"/>
              </a:lnSpc>
            </a:pPr>
            <a:r>
              <a:rPr lang="en-US" sz="2400" dirty="0" smtClean="0"/>
              <a:t>it </a:t>
            </a:r>
            <a:r>
              <a:rPr lang="en-US" sz="2400" u="sng" dirty="0" smtClean="0"/>
              <a:t>implies a loss of national sovereignty</a:t>
            </a:r>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3"/>
          <p:cNvSpPr>
            <a:spLocks noGrp="1"/>
          </p:cNvSpPr>
          <p:nvPr>
            <p:ph type="ftr" sz="quarter" idx="10"/>
          </p:nvPr>
        </p:nvSpPr>
        <p:spPr>
          <a:noFill/>
        </p:spPr>
        <p:txBody>
          <a:bodyPr/>
          <a:lstStyle/>
          <a:p>
            <a:r>
              <a:rPr lang="en-US" smtClean="0"/>
              <a:t>BUSI 2701D</a:t>
            </a:r>
            <a:endParaRPr lang="en-US"/>
          </a:p>
        </p:txBody>
      </p:sp>
      <p:sp>
        <p:nvSpPr>
          <p:cNvPr id="9220" name="Rectangle 2"/>
          <p:cNvSpPr>
            <a:spLocks noGrp="1" noChangeArrowheads="1"/>
          </p:cNvSpPr>
          <p:nvPr>
            <p:ph type="title"/>
          </p:nvPr>
        </p:nvSpPr>
        <p:spPr/>
        <p:txBody>
          <a:bodyPr/>
          <a:lstStyle/>
          <a:p>
            <a:pPr eaLnBrk="1" hangingPunct="1"/>
            <a:r>
              <a:rPr lang="en-US" b="1" smtClean="0">
                <a:latin typeface="Cambria" pitchFamily="18" charset="0"/>
              </a:rPr>
              <a:t>What Limits Efforts </a:t>
            </a:r>
            <a:br>
              <a:rPr lang="en-US" b="1" smtClean="0">
                <a:latin typeface="Cambria" pitchFamily="18" charset="0"/>
              </a:rPr>
            </a:br>
            <a:r>
              <a:rPr lang="en-US" b="1" smtClean="0">
                <a:latin typeface="Cambria" pitchFamily="18" charset="0"/>
              </a:rPr>
              <a:t>At Integration?</a:t>
            </a:r>
          </a:p>
        </p:txBody>
      </p:sp>
      <p:sp>
        <p:nvSpPr>
          <p:cNvPr id="9221" name="Rectangle 3"/>
          <p:cNvSpPr>
            <a:spLocks noGrp="1" noChangeArrowheads="1"/>
          </p:cNvSpPr>
          <p:nvPr>
            <p:ph type="body" idx="1"/>
          </p:nvPr>
        </p:nvSpPr>
        <p:spPr/>
        <p:txBody>
          <a:bodyPr/>
          <a:lstStyle/>
          <a:p>
            <a:pPr eaLnBrk="1" hangingPunct="1">
              <a:lnSpc>
                <a:spcPct val="80000"/>
              </a:lnSpc>
            </a:pPr>
            <a:r>
              <a:rPr lang="en-US" sz="2800" dirty="0" smtClean="0"/>
              <a:t>Regional economic integration is only beneficial if the amount of trade it creates exceeds the amount it diverts</a:t>
            </a:r>
          </a:p>
          <a:p>
            <a:pPr lvl="1" eaLnBrk="1" hangingPunct="1">
              <a:lnSpc>
                <a:spcPct val="80000"/>
              </a:lnSpc>
            </a:pPr>
            <a:endParaRPr lang="en-US" sz="2400" b="1" dirty="0" smtClean="0"/>
          </a:p>
          <a:p>
            <a:pPr lvl="1" eaLnBrk="1" hangingPunct="1">
              <a:lnSpc>
                <a:spcPct val="80000"/>
              </a:lnSpc>
            </a:pPr>
            <a:r>
              <a:rPr lang="en-US" sz="2400" b="1" dirty="0" smtClean="0"/>
              <a:t>trade creation</a:t>
            </a:r>
            <a:r>
              <a:rPr lang="en-US" sz="2400" dirty="0" smtClean="0"/>
              <a:t> occurs when </a:t>
            </a:r>
            <a:r>
              <a:rPr lang="en-US" sz="2400" u="sng" dirty="0" smtClean="0"/>
              <a:t>low cost producers within the free trade area replace high cost domestic </a:t>
            </a:r>
            <a:r>
              <a:rPr lang="en-US" sz="2400" u="sng" dirty="0" smtClean="0"/>
              <a:t>producers</a:t>
            </a:r>
            <a:r>
              <a:rPr lang="en-US" sz="2400" dirty="0" smtClean="0"/>
              <a:t> or </a:t>
            </a:r>
            <a:r>
              <a:rPr lang="en-US" sz="2400" u="sng" dirty="0" smtClean="0"/>
              <a:t>high cost external producers</a:t>
            </a:r>
            <a:endParaRPr lang="en-US" sz="2400" u="sng" dirty="0" smtClean="0"/>
          </a:p>
          <a:p>
            <a:pPr lvl="1" eaLnBrk="1" hangingPunct="1">
              <a:lnSpc>
                <a:spcPct val="80000"/>
              </a:lnSpc>
            </a:pPr>
            <a:endParaRPr lang="en-US" sz="2400" b="1" dirty="0" smtClean="0"/>
          </a:p>
          <a:p>
            <a:pPr lvl="1" eaLnBrk="1" hangingPunct="1">
              <a:lnSpc>
                <a:spcPct val="80000"/>
              </a:lnSpc>
            </a:pPr>
            <a:r>
              <a:rPr lang="en-US" sz="2400" b="1" dirty="0" smtClean="0"/>
              <a:t>trade diversion</a:t>
            </a:r>
            <a:r>
              <a:rPr lang="en-US" sz="2400" dirty="0" smtClean="0"/>
              <a:t> occurs when </a:t>
            </a:r>
            <a:r>
              <a:rPr lang="en-US" sz="2400" u="sng" dirty="0" smtClean="0"/>
              <a:t>higher cost suppliers within the free trade area replace lower cost external suppliers</a:t>
            </a:r>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Footer Placeholder 3"/>
          <p:cNvSpPr>
            <a:spLocks noGrp="1"/>
          </p:cNvSpPr>
          <p:nvPr>
            <p:ph type="ftr" sz="quarter" idx="10"/>
          </p:nvPr>
        </p:nvSpPr>
        <p:spPr>
          <a:noFill/>
        </p:spPr>
        <p:txBody>
          <a:bodyPr/>
          <a:lstStyle/>
          <a:p>
            <a:r>
              <a:rPr lang="en-US" smtClean="0"/>
              <a:t>BUSI 2701D</a:t>
            </a:r>
            <a:endParaRPr lang="en-US"/>
          </a:p>
        </p:txBody>
      </p:sp>
      <p:sp>
        <p:nvSpPr>
          <p:cNvPr id="10244" name="Rectangle 2"/>
          <p:cNvSpPr>
            <a:spLocks noGrp="1" noChangeArrowheads="1"/>
          </p:cNvSpPr>
          <p:nvPr>
            <p:ph type="title"/>
          </p:nvPr>
        </p:nvSpPr>
        <p:spPr/>
        <p:txBody>
          <a:bodyPr/>
          <a:lstStyle/>
          <a:p>
            <a:pPr eaLnBrk="1" hangingPunct="1"/>
            <a:r>
              <a:rPr lang="en-US" sz="4000" b="1" smtClean="0">
                <a:latin typeface="Cambria" pitchFamily="18" charset="0"/>
              </a:rPr>
              <a:t>What Is The Status Of Regional Economic Integration In Europe?</a:t>
            </a:r>
          </a:p>
        </p:txBody>
      </p:sp>
      <p:sp>
        <p:nvSpPr>
          <p:cNvPr id="10245" name="Rectangle 3"/>
          <p:cNvSpPr>
            <a:spLocks noGrp="1" noChangeArrowheads="1"/>
          </p:cNvSpPr>
          <p:nvPr>
            <p:ph type="body" idx="1"/>
          </p:nvPr>
        </p:nvSpPr>
        <p:spPr/>
        <p:txBody>
          <a:bodyPr/>
          <a:lstStyle/>
          <a:p>
            <a:pPr marL="609600" indent="-609600" eaLnBrk="1" hangingPunct="1">
              <a:buNone/>
            </a:pPr>
            <a:r>
              <a:rPr lang="en-US" dirty="0" smtClean="0"/>
              <a:t>Europe has two trade blocs: </a:t>
            </a:r>
          </a:p>
          <a:p>
            <a:pPr marL="609600" indent="-609600" eaLnBrk="1" hangingPunct="1">
              <a:buFont typeface="Wingdings" pitchFamily="2" charset="2"/>
              <a:buAutoNum type="arabicPeriod"/>
            </a:pPr>
            <a:endParaRPr lang="en-US" sz="2400" dirty="0" smtClean="0"/>
          </a:p>
          <a:p>
            <a:pPr marL="609600" indent="-609600" eaLnBrk="1" hangingPunct="1">
              <a:buFont typeface="Wingdings" pitchFamily="2" charset="2"/>
              <a:buAutoNum type="arabicPeriod"/>
            </a:pPr>
            <a:r>
              <a:rPr lang="en-US" sz="2400" dirty="0" smtClean="0"/>
              <a:t>The </a:t>
            </a:r>
            <a:r>
              <a:rPr lang="en-US" sz="2400" b="1" dirty="0" smtClean="0"/>
              <a:t>European Union</a:t>
            </a:r>
            <a:r>
              <a:rPr lang="en-US" sz="2400" dirty="0" smtClean="0"/>
              <a:t> (</a:t>
            </a:r>
            <a:r>
              <a:rPr lang="en-US" sz="2400" b="1" dirty="0" smtClean="0"/>
              <a:t>EU</a:t>
            </a:r>
            <a:r>
              <a:rPr lang="en-US" sz="2400" dirty="0" smtClean="0"/>
              <a:t>) with 27 members</a:t>
            </a:r>
          </a:p>
          <a:p>
            <a:pPr marL="609600" indent="-609600" eaLnBrk="1" hangingPunct="1">
              <a:buFont typeface="Wingdings" pitchFamily="2" charset="2"/>
              <a:buAutoNum type="arabicPeriod"/>
            </a:pPr>
            <a:endParaRPr lang="en-US" sz="2400" dirty="0" smtClean="0"/>
          </a:p>
          <a:p>
            <a:pPr marL="609600" indent="-609600" eaLnBrk="1" hangingPunct="1">
              <a:buFont typeface="Wingdings" pitchFamily="2" charset="2"/>
              <a:buAutoNum type="arabicPeriod"/>
            </a:pPr>
            <a:r>
              <a:rPr lang="en-US" sz="2400" dirty="0" smtClean="0"/>
              <a:t>The </a:t>
            </a:r>
            <a:r>
              <a:rPr lang="en-US" sz="2400" b="1" dirty="0" smtClean="0"/>
              <a:t>European Free Trade Area</a:t>
            </a:r>
            <a:r>
              <a:rPr lang="en-US" sz="2400" dirty="0" smtClean="0"/>
              <a:t> (</a:t>
            </a:r>
            <a:r>
              <a:rPr lang="en-US" sz="2400" b="1" dirty="0" smtClean="0"/>
              <a:t>EFTA</a:t>
            </a:r>
            <a:r>
              <a:rPr lang="en-US" sz="2400" dirty="0" smtClean="0"/>
              <a:t>) with 4 members</a:t>
            </a:r>
          </a:p>
          <a:p>
            <a:pPr marL="609600" indent="-609600" eaLnBrk="1" hangingPunct="1"/>
            <a:endParaRPr lang="en-US" dirty="0" smtClean="0"/>
          </a:p>
          <a:p>
            <a:pPr marL="609600" indent="-609600" eaLnBrk="1" hangingPunct="1">
              <a:buNone/>
            </a:pPr>
            <a:r>
              <a:rPr lang="en-US" dirty="0" smtClean="0"/>
              <a:t>The EU is seen as the world’s next economic and political superpower</a:t>
            </a:r>
          </a:p>
          <a:p>
            <a:pPr marL="1009650" lvl="1" indent="-609600" eaLnBrk="1" hangingPunct="1"/>
            <a:r>
              <a:rPr lang="en-US" dirty="0" smtClean="0"/>
              <a:t>There are other possibilities.  Who???</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3"/>
          <p:cNvSpPr>
            <a:spLocks noGrp="1"/>
          </p:cNvSpPr>
          <p:nvPr>
            <p:ph type="ftr" sz="quarter" idx="10"/>
          </p:nvPr>
        </p:nvSpPr>
        <p:spPr>
          <a:noFill/>
        </p:spPr>
        <p:txBody>
          <a:bodyPr/>
          <a:lstStyle/>
          <a:p>
            <a:r>
              <a:rPr lang="en-US" smtClean="0"/>
              <a:t>BUSI 2701D</a:t>
            </a:r>
            <a:endParaRPr lang="en-US"/>
          </a:p>
        </p:txBody>
      </p:sp>
      <p:sp>
        <p:nvSpPr>
          <p:cNvPr id="11268" name="Rectangle 2"/>
          <p:cNvSpPr>
            <a:spLocks noGrp="1" noChangeArrowheads="1"/>
          </p:cNvSpPr>
          <p:nvPr>
            <p:ph type="title"/>
          </p:nvPr>
        </p:nvSpPr>
        <p:spPr/>
        <p:txBody>
          <a:bodyPr/>
          <a:lstStyle/>
          <a:p>
            <a:pPr eaLnBrk="1" hangingPunct="1"/>
            <a:r>
              <a:rPr lang="en-US" sz="4000" b="1" smtClean="0">
                <a:latin typeface="Cambria" pitchFamily="18" charset="0"/>
              </a:rPr>
              <a:t>What Is The Status Of Regional Economic Integration In Europe?</a:t>
            </a:r>
          </a:p>
        </p:txBody>
      </p:sp>
      <p:sp>
        <p:nvSpPr>
          <p:cNvPr id="11269" name="Rectangle 3"/>
          <p:cNvSpPr>
            <a:spLocks noGrp="1" noChangeArrowheads="1"/>
          </p:cNvSpPr>
          <p:nvPr>
            <p:ph type="body" idx="1"/>
          </p:nvPr>
        </p:nvSpPr>
        <p:spPr/>
        <p:txBody>
          <a:bodyPr/>
          <a:lstStyle/>
          <a:p>
            <a:pPr algn="ctr" eaLnBrk="1" hangingPunct="1">
              <a:buFont typeface="Wingdings" pitchFamily="2" charset="2"/>
              <a:buNone/>
            </a:pPr>
            <a:r>
              <a:rPr lang="en-US" sz="1400" dirty="0" smtClean="0"/>
              <a:t>Member States of The European Union in 2009</a:t>
            </a:r>
          </a:p>
          <a:p>
            <a:pPr algn="ctr" eaLnBrk="1" hangingPunct="1">
              <a:buFont typeface="Wingdings" pitchFamily="2" charset="2"/>
              <a:buNone/>
            </a:pPr>
            <a:endParaRPr lang="en-US" sz="1400" dirty="0" smtClean="0"/>
          </a:p>
          <a:p>
            <a:pPr algn="ctr" eaLnBrk="1" hangingPunct="1">
              <a:buFont typeface="Wingdings" pitchFamily="2" charset="2"/>
              <a:buNone/>
            </a:pPr>
            <a:endParaRPr lang="en-US" sz="1400" dirty="0" smtClean="0"/>
          </a:p>
        </p:txBody>
      </p:sp>
      <p:pic>
        <p:nvPicPr>
          <p:cNvPr id="11270" name="Picture 5"/>
          <p:cNvPicPr>
            <a:picLocks noChangeAspect="1" noChangeArrowheads="1"/>
          </p:cNvPicPr>
          <p:nvPr/>
        </p:nvPicPr>
        <p:blipFill>
          <a:blip r:embed="rId3" cstate="print"/>
          <a:srcRect/>
          <a:stretch>
            <a:fillRect/>
          </a:stretch>
        </p:blipFill>
        <p:spPr bwMode="auto">
          <a:xfrm>
            <a:off x="609600" y="1905000"/>
            <a:ext cx="7924800" cy="45720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oter Placeholder 3"/>
          <p:cNvSpPr>
            <a:spLocks noGrp="1"/>
          </p:cNvSpPr>
          <p:nvPr>
            <p:ph type="ftr" sz="quarter" idx="10"/>
          </p:nvPr>
        </p:nvSpPr>
        <p:spPr>
          <a:noFill/>
        </p:spPr>
        <p:txBody>
          <a:bodyPr/>
          <a:lstStyle/>
          <a:p>
            <a:r>
              <a:rPr lang="en-US" smtClean="0"/>
              <a:t>BUSI 2701D</a:t>
            </a:r>
            <a:endParaRPr lang="en-US"/>
          </a:p>
        </p:txBody>
      </p:sp>
      <p:sp>
        <p:nvSpPr>
          <p:cNvPr id="12292" name="Rectangle 2"/>
          <p:cNvSpPr>
            <a:spLocks noGrp="1" noChangeArrowheads="1"/>
          </p:cNvSpPr>
          <p:nvPr>
            <p:ph type="title"/>
          </p:nvPr>
        </p:nvSpPr>
        <p:spPr/>
        <p:txBody>
          <a:bodyPr/>
          <a:lstStyle/>
          <a:p>
            <a:pPr eaLnBrk="1" hangingPunct="1"/>
            <a:r>
              <a:rPr lang="en-US" b="1" smtClean="0">
                <a:latin typeface="Cambria" pitchFamily="18" charset="0"/>
              </a:rPr>
              <a:t>What Is The European Union?</a:t>
            </a:r>
          </a:p>
        </p:txBody>
      </p:sp>
      <p:sp>
        <p:nvSpPr>
          <p:cNvPr id="12293" name="Rectangle 3"/>
          <p:cNvSpPr>
            <a:spLocks noGrp="1" noChangeArrowheads="1"/>
          </p:cNvSpPr>
          <p:nvPr>
            <p:ph type="body" idx="1"/>
          </p:nvPr>
        </p:nvSpPr>
        <p:spPr/>
        <p:txBody>
          <a:bodyPr/>
          <a:lstStyle/>
          <a:p>
            <a:pPr eaLnBrk="1" hangingPunct="1">
              <a:lnSpc>
                <a:spcPct val="80000"/>
              </a:lnSpc>
            </a:pPr>
            <a:r>
              <a:rPr lang="en-US" sz="2400" dirty="0" smtClean="0"/>
              <a:t>The devastation of two world wars on Western Europe prompted the formation of the EU</a:t>
            </a:r>
          </a:p>
          <a:p>
            <a:pPr lvl="1" eaLnBrk="1" hangingPunct="1">
              <a:lnSpc>
                <a:spcPct val="80000"/>
              </a:lnSpc>
            </a:pPr>
            <a:endParaRPr lang="en-US" sz="2000" dirty="0" smtClean="0"/>
          </a:p>
          <a:p>
            <a:pPr lvl="1" eaLnBrk="1" hangingPunct="1">
              <a:lnSpc>
                <a:spcPct val="80000"/>
              </a:lnSpc>
            </a:pPr>
            <a:r>
              <a:rPr lang="en-US" sz="2000" dirty="0" smtClean="0"/>
              <a:t>Members wanted lasting peace and to hold their own on the world’s political and economic stage </a:t>
            </a:r>
          </a:p>
          <a:p>
            <a:pPr eaLnBrk="1" hangingPunct="1">
              <a:lnSpc>
                <a:spcPct val="80000"/>
              </a:lnSpc>
            </a:pPr>
            <a:endParaRPr lang="en-US" sz="2400" dirty="0" smtClean="0"/>
          </a:p>
          <a:p>
            <a:pPr eaLnBrk="1" hangingPunct="1">
              <a:lnSpc>
                <a:spcPct val="80000"/>
              </a:lnSpc>
            </a:pPr>
            <a:r>
              <a:rPr lang="en-US" sz="2400" dirty="0" smtClean="0"/>
              <a:t>Forerunner was the European Coal and Steel Community (1951)</a:t>
            </a:r>
          </a:p>
          <a:p>
            <a:pPr eaLnBrk="1" hangingPunct="1">
              <a:lnSpc>
                <a:spcPct val="80000"/>
              </a:lnSpc>
            </a:pPr>
            <a:endParaRPr lang="en-US" sz="2400" dirty="0" smtClean="0"/>
          </a:p>
          <a:p>
            <a:pPr eaLnBrk="1" hangingPunct="1">
              <a:lnSpc>
                <a:spcPct val="80000"/>
              </a:lnSpc>
            </a:pPr>
            <a:r>
              <a:rPr lang="en-US" sz="2400" dirty="0" smtClean="0"/>
              <a:t>The European Economic Community (1957) was formed at the </a:t>
            </a:r>
            <a:r>
              <a:rPr lang="en-US" sz="2400" b="1" dirty="0" smtClean="0"/>
              <a:t>Treaty of Rome</a:t>
            </a:r>
            <a:r>
              <a:rPr lang="en-US" sz="2400" dirty="0" smtClean="0"/>
              <a:t> with the goal of becoming a </a:t>
            </a:r>
            <a:r>
              <a:rPr lang="en-US" sz="2400" u="sng" dirty="0" smtClean="0"/>
              <a:t>common market</a:t>
            </a:r>
            <a:r>
              <a:rPr lang="en-US" sz="2400" dirty="0" smtClean="0"/>
              <a:t> </a:t>
            </a:r>
          </a:p>
          <a:p>
            <a:pPr eaLnBrk="1" hangingPunct="1">
              <a:lnSpc>
                <a:spcPct val="80000"/>
              </a:lnSpc>
            </a:pPr>
            <a:endParaRPr lang="en-US" sz="2400" dirty="0" smtClean="0"/>
          </a:p>
          <a:p>
            <a:pPr eaLnBrk="1" hangingPunct="1">
              <a:lnSpc>
                <a:spcPct val="80000"/>
              </a:lnSpc>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3"/>
          <p:cNvSpPr>
            <a:spLocks noGrp="1"/>
          </p:cNvSpPr>
          <p:nvPr>
            <p:ph type="ftr" sz="quarter" idx="10"/>
          </p:nvPr>
        </p:nvSpPr>
        <p:spPr>
          <a:noFill/>
        </p:spPr>
        <p:txBody>
          <a:bodyPr/>
          <a:lstStyle/>
          <a:p>
            <a:r>
              <a:rPr lang="en-US" smtClean="0"/>
              <a:t>BUSI 2701D</a:t>
            </a:r>
            <a:endParaRPr lang="en-US"/>
          </a:p>
        </p:txBody>
      </p:sp>
      <p:sp>
        <p:nvSpPr>
          <p:cNvPr id="5124" name="Rectangle 2"/>
          <p:cNvSpPr>
            <a:spLocks noGrp="1" noChangeArrowheads="1"/>
          </p:cNvSpPr>
          <p:nvPr>
            <p:ph type="title"/>
          </p:nvPr>
        </p:nvSpPr>
        <p:spPr/>
        <p:txBody>
          <a:bodyPr/>
          <a:lstStyle/>
          <a:p>
            <a:pPr eaLnBrk="1" hangingPunct="1"/>
            <a:r>
              <a:rPr lang="en-US" sz="4000" b="1" smtClean="0">
                <a:latin typeface="Cambria" pitchFamily="18" charset="0"/>
              </a:rPr>
              <a:t>What Are The Levels Of </a:t>
            </a:r>
            <a:br>
              <a:rPr lang="en-US" sz="4000" b="1" smtClean="0">
                <a:latin typeface="Cambria" pitchFamily="18" charset="0"/>
              </a:rPr>
            </a:br>
            <a:r>
              <a:rPr lang="en-US" sz="4000" b="1" smtClean="0">
                <a:latin typeface="Cambria" pitchFamily="18" charset="0"/>
              </a:rPr>
              <a:t>Regional Economic Integration?</a:t>
            </a:r>
          </a:p>
        </p:txBody>
      </p:sp>
      <p:sp>
        <p:nvSpPr>
          <p:cNvPr id="5125" name="Rectangle 3"/>
          <p:cNvSpPr>
            <a:spLocks noGrp="1" noChangeArrowheads="1"/>
          </p:cNvSpPr>
          <p:nvPr>
            <p:ph type="body" idx="1"/>
          </p:nvPr>
        </p:nvSpPr>
        <p:spPr/>
        <p:txBody>
          <a:bodyPr/>
          <a:lstStyle/>
          <a:p>
            <a:pPr marL="533400" indent="-533400" eaLnBrk="1" hangingPunct="1">
              <a:lnSpc>
                <a:spcPct val="80000"/>
              </a:lnSpc>
              <a:buNone/>
            </a:pPr>
            <a:r>
              <a:rPr lang="en-US" sz="2400" dirty="0" smtClean="0"/>
              <a:t>3.  A </a:t>
            </a:r>
            <a:r>
              <a:rPr lang="en-US" sz="2400" b="1" dirty="0" smtClean="0"/>
              <a:t>common market</a:t>
            </a:r>
            <a:r>
              <a:rPr lang="en-US" sz="2400" dirty="0" smtClean="0"/>
              <a:t> has:</a:t>
            </a:r>
          </a:p>
          <a:p>
            <a:pPr marL="933450" lvl="1" indent="-533400" eaLnBrk="1" hangingPunct="1">
              <a:lnSpc>
                <a:spcPct val="80000"/>
              </a:lnSpc>
            </a:pPr>
            <a:r>
              <a:rPr lang="en-US" sz="2000" u="sng" dirty="0" smtClean="0"/>
              <a:t>eliminates all barriers</a:t>
            </a:r>
            <a:r>
              <a:rPr lang="en-US" sz="2000" dirty="0" smtClean="0"/>
              <a:t> to the trade of goods and services </a:t>
            </a:r>
            <a:r>
              <a:rPr lang="en-US" sz="2000" u="sng" dirty="0" smtClean="0"/>
              <a:t>among member countries</a:t>
            </a:r>
            <a:r>
              <a:rPr lang="en-US" sz="2000" dirty="0" smtClean="0"/>
              <a:t>,</a:t>
            </a:r>
            <a:endParaRPr lang="en-US" sz="1800" dirty="0" smtClean="0"/>
          </a:p>
          <a:p>
            <a:pPr marL="933450" lvl="1" indent="-533400" eaLnBrk="1" hangingPunct="1">
              <a:lnSpc>
                <a:spcPct val="80000"/>
              </a:lnSpc>
            </a:pPr>
            <a:endParaRPr lang="en-US" sz="2000" u="sng" dirty="0" smtClean="0"/>
          </a:p>
          <a:p>
            <a:pPr marL="933450" lvl="1" indent="-533400" eaLnBrk="1" hangingPunct="1">
              <a:lnSpc>
                <a:spcPct val="80000"/>
              </a:lnSpc>
            </a:pPr>
            <a:r>
              <a:rPr lang="en-US" sz="2000" u="sng" dirty="0" smtClean="0"/>
              <a:t>adopts a common external trade policy</a:t>
            </a:r>
            <a:r>
              <a:rPr lang="en-US" sz="2000" dirty="0" smtClean="0"/>
              <a:t>, and</a:t>
            </a:r>
          </a:p>
          <a:p>
            <a:pPr marL="1333500" lvl="2" indent="-533400" eaLnBrk="1" hangingPunct="1">
              <a:lnSpc>
                <a:spcPct val="80000"/>
              </a:lnSpc>
            </a:pPr>
            <a:endParaRPr lang="en-US" sz="1800" dirty="0" smtClean="0"/>
          </a:p>
          <a:p>
            <a:pPr marL="933450" lvl="1" indent="-533400" eaLnBrk="1" hangingPunct="1">
              <a:lnSpc>
                <a:spcPct val="80000"/>
              </a:lnSpc>
            </a:pPr>
            <a:r>
              <a:rPr lang="en-US" sz="2200" dirty="0" smtClean="0"/>
              <a:t>the </a:t>
            </a:r>
            <a:r>
              <a:rPr lang="en-US" sz="2200" u="sng" dirty="0" smtClean="0"/>
              <a:t>free movement of the factors of production</a:t>
            </a:r>
            <a:r>
              <a:rPr lang="en-US" sz="2200" dirty="0" smtClean="0"/>
              <a:t> </a:t>
            </a:r>
          </a:p>
          <a:p>
            <a:pPr marL="914400" lvl="1" indent="-457200" eaLnBrk="1" hangingPunct="1">
              <a:lnSpc>
                <a:spcPct val="80000"/>
              </a:lnSpc>
            </a:pPr>
            <a:endParaRPr lang="en-US" sz="2000" b="1" dirty="0" smtClean="0"/>
          </a:p>
          <a:p>
            <a:pPr marL="914400" lvl="1" indent="-457200" eaLnBrk="1" hangingPunct="1">
              <a:lnSpc>
                <a:spcPct val="80000"/>
              </a:lnSpc>
            </a:pPr>
            <a:endParaRPr lang="en-US" sz="2000" b="1" dirty="0" smtClean="0"/>
          </a:p>
          <a:p>
            <a:pPr marL="514350" indent="-457200" eaLnBrk="1" hangingPunct="1">
              <a:lnSpc>
                <a:spcPct val="80000"/>
              </a:lnSpc>
              <a:buNone/>
            </a:pPr>
            <a:r>
              <a:rPr lang="en-US" dirty="0" smtClean="0"/>
              <a:t>Example:</a:t>
            </a:r>
          </a:p>
          <a:p>
            <a:pPr marL="914400" lvl="1" indent="-457200" eaLnBrk="1" hangingPunct="1">
              <a:lnSpc>
                <a:spcPct val="80000"/>
              </a:lnSpc>
            </a:pPr>
            <a:r>
              <a:rPr lang="en-US" sz="2000" b="1" dirty="0" smtClean="0"/>
              <a:t>MERCOSUR</a:t>
            </a:r>
            <a:r>
              <a:rPr lang="en-US" sz="2000" dirty="0" smtClean="0"/>
              <a:t> (Brazil, Argentina, Paraguay, and Uruguay)</a:t>
            </a:r>
          </a:p>
          <a:p>
            <a:pPr marL="533400" indent="-533400"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oter Placeholder 3"/>
          <p:cNvSpPr>
            <a:spLocks noGrp="1"/>
          </p:cNvSpPr>
          <p:nvPr>
            <p:ph type="ftr" sz="quarter" idx="10"/>
          </p:nvPr>
        </p:nvSpPr>
        <p:spPr>
          <a:noFill/>
        </p:spPr>
        <p:txBody>
          <a:bodyPr/>
          <a:lstStyle/>
          <a:p>
            <a:r>
              <a:rPr lang="en-US" smtClean="0"/>
              <a:t>BUSI 2701D</a:t>
            </a:r>
            <a:endParaRPr lang="en-US"/>
          </a:p>
        </p:txBody>
      </p:sp>
      <p:sp>
        <p:nvSpPr>
          <p:cNvPr id="12292" name="Rectangle 2"/>
          <p:cNvSpPr>
            <a:spLocks noGrp="1" noChangeArrowheads="1"/>
          </p:cNvSpPr>
          <p:nvPr>
            <p:ph type="title"/>
          </p:nvPr>
        </p:nvSpPr>
        <p:spPr/>
        <p:txBody>
          <a:bodyPr/>
          <a:lstStyle/>
          <a:p>
            <a:pPr eaLnBrk="1" hangingPunct="1"/>
            <a:r>
              <a:rPr lang="en-US" b="1" smtClean="0">
                <a:latin typeface="Cambria" pitchFamily="18" charset="0"/>
              </a:rPr>
              <a:t>What Is The European Union?</a:t>
            </a:r>
          </a:p>
        </p:txBody>
      </p:sp>
      <p:sp>
        <p:nvSpPr>
          <p:cNvPr id="12293" name="Rectangle 3"/>
          <p:cNvSpPr>
            <a:spLocks noGrp="1" noChangeArrowheads="1"/>
          </p:cNvSpPr>
          <p:nvPr>
            <p:ph type="body" idx="1"/>
          </p:nvPr>
        </p:nvSpPr>
        <p:spPr>
          <a:xfrm>
            <a:off x="467544" y="1268760"/>
            <a:ext cx="8229600" cy="4530725"/>
          </a:xfrm>
        </p:spPr>
        <p:txBody>
          <a:bodyPr/>
          <a:lstStyle/>
          <a:p>
            <a:pPr eaLnBrk="1" hangingPunct="1">
              <a:lnSpc>
                <a:spcPct val="80000"/>
              </a:lnSpc>
              <a:buNone/>
            </a:pPr>
            <a:r>
              <a:rPr lang="en-US" sz="2400" dirty="0" smtClean="0"/>
              <a:t>The </a:t>
            </a:r>
            <a:r>
              <a:rPr lang="en-US" sz="2400" b="1" dirty="0" smtClean="0"/>
              <a:t>Single European Act</a:t>
            </a:r>
            <a:r>
              <a:rPr lang="en-US" sz="2400" dirty="0" smtClean="0"/>
              <a:t> (1987)</a:t>
            </a:r>
          </a:p>
          <a:p>
            <a:pPr lvl="1" eaLnBrk="1" hangingPunct="1">
              <a:lnSpc>
                <a:spcPct val="80000"/>
              </a:lnSpc>
            </a:pPr>
            <a:r>
              <a:rPr lang="en-US" sz="2200" dirty="0" smtClean="0"/>
              <a:t>committed the EC countries to work toward establishment of a </a:t>
            </a:r>
            <a:r>
              <a:rPr lang="en-US" sz="2200" u="sng" dirty="0" smtClean="0"/>
              <a:t>single market by December 31, 1992</a:t>
            </a:r>
          </a:p>
          <a:p>
            <a:pPr lvl="1" eaLnBrk="1" hangingPunct="1">
              <a:lnSpc>
                <a:spcPct val="80000"/>
              </a:lnSpc>
            </a:pPr>
            <a:endParaRPr lang="en-US" sz="2200" dirty="0" smtClean="0"/>
          </a:p>
          <a:p>
            <a:pPr lvl="1" eaLnBrk="1" hangingPunct="1">
              <a:lnSpc>
                <a:spcPct val="80000"/>
              </a:lnSpc>
            </a:pPr>
            <a:r>
              <a:rPr lang="en-US" sz="2200" dirty="0" smtClean="0"/>
              <a:t>was born out of frustration among EC members that the </a:t>
            </a:r>
            <a:r>
              <a:rPr lang="en-US" sz="2200" u="sng" dirty="0" smtClean="0"/>
              <a:t>European Community was not living up to its promise </a:t>
            </a:r>
          </a:p>
          <a:p>
            <a:pPr lvl="1" eaLnBrk="1" hangingPunct="1">
              <a:lnSpc>
                <a:spcPct val="80000"/>
              </a:lnSpc>
            </a:pPr>
            <a:endParaRPr lang="en-US" sz="2200" dirty="0" smtClean="0"/>
          </a:p>
          <a:p>
            <a:pPr lvl="1" eaLnBrk="1" hangingPunct="1">
              <a:lnSpc>
                <a:spcPct val="80000"/>
              </a:lnSpc>
            </a:pPr>
            <a:r>
              <a:rPr lang="en-US" sz="2200" dirty="0" smtClean="0"/>
              <a:t>provided the impetus for the </a:t>
            </a:r>
            <a:r>
              <a:rPr lang="en-US" sz="2200" u="sng" dirty="0" smtClean="0"/>
              <a:t>restructuring of substantial sections of European industry</a:t>
            </a:r>
            <a:r>
              <a:rPr lang="en-US" sz="2200" dirty="0" smtClean="0"/>
              <a:t> allowing for </a:t>
            </a:r>
            <a:r>
              <a:rPr lang="en-US" sz="2200" u="sng" dirty="0" smtClean="0"/>
              <a:t>faster economic growth</a:t>
            </a:r>
            <a:r>
              <a:rPr lang="en-US" sz="2200" dirty="0" smtClean="0"/>
              <a:t> than would otherwise have been the case</a:t>
            </a:r>
          </a:p>
          <a:p>
            <a:pPr lvl="1" eaLnBrk="1" hangingPunct="1">
              <a:lnSpc>
                <a:spcPct val="80000"/>
              </a:lnSpc>
            </a:pPr>
            <a:endParaRPr lang="en-US" sz="2200" dirty="0" smtClean="0"/>
          </a:p>
          <a:p>
            <a:pPr lvl="1" eaLnBrk="1" hangingPunct="1">
              <a:lnSpc>
                <a:spcPct val="80000"/>
              </a:lnSpc>
            </a:pPr>
            <a:r>
              <a:rPr lang="en-US" sz="2200" dirty="0" smtClean="0"/>
              <a:t>Name change from EC to European Union (EU) once the Act took effect</a:t>
            </a:r>
          </a:p>
          <a:p>
            <a:pPr eaLnBrk="1" hangingPunct="1">
              <a:lnSpc>
                <a:spcPct val="80000"/>
              </a:lnSpc>
            </a:pPr>
            <a:endParaRPr lang="en-US" sz="2000" dirty="0" smtClean="0"/>
          </a:p>
          <a:p>
            <a:pPr eaLnBrk="1" hangingPunct="1">
              <a:lnSpc>
                <a:spcPct val="80000"/>
              </a:lnSpc>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ooter Placeholder 3"/>
          <p:cNvSpPr>
            <a:spLocks noGrp="1"/>
          </p:cNvSpPr>
          <p:nvPr>
            <p:ph type="ftr" sz="quarter" idx="10"/>
          </p:nvPr>
        </p:nvSpPr>
        <p:spPr>
          <a:noFill/>
        </p:spPr>
        <p:txBody>
          <a:bodyPr/>
          <a:lstStyle/>
          <a:p>
            <a:r>
              <a:rPr lang="en-US" smtClean="0"/>
              <a:t>BUSI 2701D</a:t>
            </a:r>
            <a:endParaRPr lang="en-US"/>
          </a:p>
        </p:txBody>
      </p:sp>
      <p:sp>
        <p:nvSpPr>
          <p:cNvPr id="14340" name="Rectangle 2"/>
          <p:cNvSpPr>
            <a:spLocks noGrp="1" noChangeArrowheads="1"/>
          </p:cNvSpPr>
          <p:nvPr>
            <p:ph type="title"/>
          </p:nvPr>
        </p:nvSpPr>
        <p:spPr/>
        <p:txBody>
          <a:bodyPr/>
          <a:lstStyle/>
          <a:p>
            <a:pPr eaLnBrk="1" hangingPunct="1"/>
            <a:r>
              <a:rPr lang="en-US" b="1" smtClean="0">
                <a:latin typeface="Cambria" pitchFamily="18" charset="0"/>
              </a:rPr>
              <a:t>What Is The Euro?</a:t>
            </a:r>
          </a:p>
        </p:txBody>
      </p:sp>
      <p:sp>
        <p:nvSpPr>
          <p:cNvPr id="14341" name="Rectangle 3"/>
          <p:cNvSpPr>
            <a:spLocks noGrp="1" noChangeArrowheads="1"/>
          </p:cNvSpPr>
          <p:nvPr>
            <p:ph type="body" idx="1"/>
          </p:nvPr>
        </p:nvSpPr>
        <p:spPr/>
        <p:txBody>
          <a:bodyPr/>
          <a:lstStyle/>
          <a:p>
            <a:pPr eaLnBrk="1" hangingPunct="1">
              <a:lnSpc>
                <a:spcPct val="90000"/>
              </a:lnSpc>
            </a:pPr>
            <a:r>
              <a:rPr lang="en-US" dirty="0" smtClean="0"/>
              <a:t>The </a:t>
            </a:r>
            <a:r>
              <a:rPr lang="en-US" b="1" dirty="0" smtClean="0"/>
              <a:t>Maastricht Treaty</a:t>
            </a:r>
            <a:r>
              <a:rPr lang="en-US" dirty="0" smtClean="0"/>
              <a:t> (1991) committed the EU to adopt a single currency</a:t>
            </a:r>
          </a:p>
          <a:p>
            <a:pPr lvl="1" eaLnBrk="1" hangingPunct="1">
              <a:lnSpc>
                <a:spcPct val="90000"/>
              </a:lnSpc>
            </a:pPr>
            <a:r>
              <a:rPr lang="en-US" dirty="0" smtClean="0"/>
              <a:t>created the </a:t>
            </a:r>
            <a:r>
              <a:rPr lang="en-US" u="sng" dirty="0" smtClean="0"/>
              <a:t>second largest currency zone in the world</a:t>
            </a:r>
            <a:r>
              <a:rPr lang="en-US" dirty="0" smtClean="0"/>
              <a:t> after that of the U.S. dollar  </a:t>
            </a:r>
            <a:endParaRPr lang="en-US" b="1" i="1" dirty="0" smtClean="0"/>
          </a:p>
          <a:p>
            <a:pPr lvl="1" eaLnBrk="1" hangingPunct="1">
              <a:lnSpc>
                <a:spcPct val="90000"/>
              </a:lnSpc>
            </a:pPr>
            <a:r>
              <a:rPr lang="en-US" dirty="0" smtClean="0"/>
              <a:t>used by </a:t>
            </a:r>
            <a:r>
              <a:rPr lang="en-US" u="sng" dirty="0" smtClean="0"/>
              <a:t>16 of the 27 member states</a:t>
            </a:r>
          </a:p>
          <a:p>
            <a:pPr lvl="1" eaLnBrk="1" hangingPunct="1">
              <a:lnSpc>
                <a:spcPct val="90000"/>
              </a:lnSpc>
            </a:pPr>
            <a:r>
              <a:rPr lang="en-US" u="sng" dirty="0" smtClean="0"/>
              <a:t>Britain</a:t>
            </a:r>
            <a:r>
              <a:rPr lang="en-US" dirty="0" smtClean="0"/>
              <a:t>, Denmark and Sweden opted out</a:t>
            </a:r>
          </a:p>
          <a:p>
            <a:pPr eaLnBrk="1" hangingPunct="1">
              <a:lnSpc>
                <a:spcPct val="90000"/>
              </a:lnSpc>
            </a:pPr>
            <a:endParaRPr lang="en-US" dirty="0" smtClean="0"/>
          </a:p>
          <a:p>
            <a:pPr eaLnBrk="1" hangingPunct="1">
              <a:lnSpc>
                <a:spcPct val="90000"/>
              </a:lnSpc>
            </a:pPr>
            <a:r>
              <a:rPr lang="en-US" dirty="0" smtClean="0"/>
              <a:t>Since its establishment January 1, 1999, the euro has had a volatile trading history with the U.S. dollar</a:t>
            </a:r>
          </a:p>
          <a:p>
            <a:pPr eaLnBrk="1" hangingPunct="1">
              <a:lnSpc>
                <a:spcPct val="90000"/>
              </a:lnSpc>
            </a:pPr>
            <a:endParaRPr lang="en-US" dirty="0" smtClean="0"/>
          </a:p>
          <a:p>
            <a:pPr eaLnBrk="1" hangingPunct="1">
              <a:lnSpc>
                <a:spcPct val="90000"/>
              </a:lnSpc>
            </a:pPr>
            <a:endParaRPr lang="en-US" dirty="0" smtClean="0"/>
          </a:p>
          <a:p>
            <a:pPr eaLnBrk="1" hangingPunct="1">
              <a:lnSpc>
                <a:spcPct val="90000"/>
              </a:lnSpc>
            </a:pPr>
            <a:endParaRPr lang="en-US" dirty="0" smtClean="0"/>
          </a:p>
          <a:p>
            <a:pPr lvl="1" eaLnBrk="1" hangingPunct="1">
              <a:lnSpc>
                <a:spcPct val="90000"/>
              </a:lnSpc>
            </a:pPr>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p:spPr>
        <p:txBody>
          <a:bodyPr/>
          <a:lstStyle/>
          <a:p>
            <a:r>
              <a:rPr lang="en-US" smtClean="0"/>
              <a:t>BUSI 2701D</a:t>
            </a:r>
            <a:endParaRPr lang="en-US"/>
          </a:p>
        </p:txBody>
      </p:sp>
      <p:sp>
        <p:nvSpPr>
          <p:cNvPr id="15364" name="Rectangle 2"/>
          <p:cNvSpPr>
            <a:spLocks noGrp="1" noChangeArrowheads="1"/>
          </p:cNvSpPr>
          <p:nvPr>
            <p:ph type="title"/>
          </p:nvPr>
        </p:nvSpPr>
        <p:spPr/>
        <p:txBody>
          <a:bodyPr/>
          <a:lstStyle/>
          <a:p>
            <a:pPr eaLnBrk="1" hangingPunct="1"/>
            <a:r>
              <a:rPr lang="en-US" b="1" smtClean="0">
                <a:latin typeface="Cambria" pitchFamily="18" charset="0"/>
              </a:rPr>
              <a:t>Is The Euro A Good Thing?</a:t>
            </a:r>
          </a:p>
        </p:txBody>
      </p:sp>
      <p:sp>
        <p:nvSpPr>
          <p:cNvPr id="15365" name="Rectangle 3"/>
          <p:cNvSpPr>
            <a:spLocks noGrp="1" noChangeArrowheads="1"/>
          </p:cNvSpPr>
          <p:nvPr>
            <p:ph type="body" idx="1"/>
          </p:nvPr>
        </p:nvSpPr>
        <p:spPr>
          <a:xfrm>
            <a:off x="467544" y="1412776"/>
            <a:ext cx="8229600" cy="4530725"/>
          </a:xfrm>
        </p:spPr>
        <p:txBody>
          <a:bodyPr/>
          <a:lstStyle/>
          <a:p>
            <a:pPr eaLnBrk="1" hangingPunct="1">
              <a:lnSpc>
                <a:spcPct val="80000"/>
              </a:lnSpc>
            </a:pPr>
            <a:r>
              <a:rPr lang="en-US" sz="2800" dirty="0" smtClean="0"/>
              <a:t>Benefits of the euro</a:t>
            </a:r>
          </a:p>
          <a:p>
            <a:pPr lvl="1" eaLnBrk="1" hangingPunct="1">
              <a:lnSpc>
                <a:spcPct val="80000"/>
              </a:lnSpc>
            </a:pPr>
            <a:r>
              <a:rPr lang="en-US" sz="2400" u="sng" dirty="0" smtClean="0"/>
              <a:t>savings from having to handle one currency</a:t>
            </a:r>
            <a:r>
              <a:rPr lang="en-US" sz="2400" dirty="0" smtClean="0"/>
              <a:t>, rather than </a:t>
            </a:r>
            <a:r>
              <a:rPr lang="en-US" sz="2400" dirty="0" smtClean="0"/>
              <a:t>many (no currency exchange costs)</a:t>
            </a:r>
            <a:endParaRPr lang="en-US" sz="2400" dirty="0" smtClean="0"/>
          </a:p>
          <a:p>
            <a:pPr lvl="1" eaLnBrk="1" hangingPunct="1">
              <a:lnSpc>
                <a:spcPct val="80000"/>
              </a:lnSpc>
            </a:pPr>
            <a:endParaRPr lang="en-US" sz="2400" dirty="0" smtClean="0"/>
          </a:p>
          <a:p>
            <a:pPr lvl="1" eaLnBrk="1" hangingPunct="1">
              <a:lnSpc>
                <a:spcPct val="80000"/>
              </a:lnSpc>
            </a:pPr>
            <a:r>
              <a:rPr lang="en-US" sz="2400" dirty="0" smtClean="0"/>
              <a:t>it is easier to </a:t>
            </a:r>
            <a:r>
              <a:rPr lang="en-US" sz="2400" u="sng" dirty="0" smtClean="0"/>
              <a:t>compare prices across Europe</a:t>
            </a:r>
            <a:r>
              <a:rPr lang="en-US" sz="2400" dirty="0" smtClean="0"/>
              <a:t>, so firms are forced to be more competitive</a:t>
            </a:r>
          </a:p>
          <a:p>
            <a:pPr lvl="1" eaLnBrk="1" hangingPunct="1">
              <a:lnSpc>
                <a:spcPct val="80000"/>
              </a:lnSpc>
            </a:pPr>
            <a:endParaRPr lang="en-US" sz="2400" dirty="0" smtClean="0"/>
          </a:p>
          <a:p>
            <a:pPr lvl="1" eaLnBrk="1" hangingPunct="1">
              <a:lnSpc>
                <a:spcPct val="80000"/>
              </a:lnSpc>
            </a:pPr>
            <a:r>
              <a:rPr lang="en-US" sz="2400" dirty="0" smtClean="0"/>
              <a:t>gives a strong boost to the development of </a:t>
            </a:r>
            <a:r>
              <a:rPr lang="en-US" sz="2400" u="sng" dirty="0" smtClean="0"/>
              <a:t>highly liquid pan-European capital market</a:t>
            </a:r>
          </a:p>
          <a:p>
            <a:pPr lvl="1" eaLnBrk="1" hangingPunct="1">
              <a:lnSpc>
                <a:spcPct val="80000"/>
              </a:lnSpc>
            </a:pPr>
            <a:endParaRPr lang="en-US" sz="2400" dirty="0" smtClean="0"/>
          </a:p>
          <a:p>
            <a:pPr lvl="1" eaLnBrk="1" hangingPunct="1">
              <a:lnSpc>
                <a:spcPct val="80000"/>
              </a:lnSpc>
            </a:pPr>
            <a:r>
              <a:rPr lang="en-US" sz="2400" u="sng" dirty="0" smtClean="0"/>
              <a:t>increases the range of investment options</a:t>
            </a:r>
            <a:r>
              <a:rPr lang="en-US" sz="2400" dirty="0" smtClean="0"/>
              <a:t> open both to individuals and institutions</a:t>
            </a:r>
          </a:p>
          <a:p>
            <a:pPr eaLnBrk="1" hangingPunct="1">
              <a:lnSpc>
                <a:spcPct val="80000"/>
              </a:lnSpc>
            </a:pPr>
            <a:endParaRPr lang="en-US" sz="2800" dirty="0" smtClean="0"/>
          </a:p>
          <a:p>
            <a:pPr eaLnBrk="1" hangingPunct="1">
              <a:lnSpc>
                <a:spcPct val="80000"/>
              </a:lnSpc>
            </a:pPr>
            <a:endParaRPr lang="en-US" sz="2800" dirty="0" smtClean="0"/>
          </a:p>
          <a:p>
            <a:pPr eaLnBrk="1" hangingPunct="1">
              <a:lnSpc>
                <a:spcPct val="80000"/>
              </a:lnSpc>
            </a:pPr>
            <a:endParaRPr lang="en-US" sz="2800" dirty="0" smtClean="0"/>
          </a:p>
          <a:p>
            <a:pPr eaLnBrk="1" hangingPunct="1">
              <a:lnSpc>
                <a:spcPct val="80000"/>
              </a:lnSpc>
            </a:pPr>
            <a:endParaRPr lang="en-US" sz="2800" dirty="0" smtClean="0"/>
          </a:p>
          <a:p>
            <a:pPr lvl="1"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p:spPr>
        <p:txBody>
          <a:bodyPr/>
          <a:lstStyle/>
          <a:p>
            <a:r>
              <a:rPr lang="en-US" smtClean="0"/>
              <a:t>BUSI 2701D</a:t>
            </a:r>
            <a:endParaRPr lang="en-US"/>
          </a:p>
        </p:txBody>
      </p:sp>
      <p:sp>
        <p:nvSpPr>
          <p:cNvPr id="15364" name="Rectangle 2"/>
          <p:cNvSpPr>
            <a:spLocks noGrp="1" noChangeArrowheads="1"/>
          </p:cNvSpPr>
          <p:nvPr>
            <p:ph type="title"/>
          </p:nvPr>
        </p:nvSpPr>
        <p:spPr/>
        <p:txBody>
          <a:bodyPr/>
          <a:lstStyle/>
          <a:p>
            <a:pPr eaLnBrk="1" hangingPunct="1"/>
            <a:r>
              <a:rPr lang="en-US" b="1" smtClean="0">
                <a:latin typeface="Cambria" pitchFamily="18" charset="0"/>
              </a:rPr>
              <a:t>Is The Euro A Good Thing?</a:t>
            </a:r>
          </a:p>
        </p:txBody>
      </p:sp>
      <p:sp>
        <p:nvSpPr>
          <p:cNvPr id="15365" name="Rectangle 3"/>
          <p:cNvSpPr>
            <a:spLocks noGrp="1" noChangeArrowheads="1"/>
          </p:cNvSpPr>
          <p:nvPr>
            <p:ph type="body" idx="1"/>
          </p:nvPr>
        </p:nvSpPr>
        <p:spPr>
          <a:xfrm>
            <a:off x="467544" y="1412776"/>
            <a:ext cx="8229600" cy="4530725"/>
          </a:xfrm>
        </p:spPr>
        <p:txBody>
          <a:bodyPr/>
          <a:lstStyle/>
          <a:p>
            <a:pPr eaLnBrk="1" hangingPunct="1">
              <a:lnSpc>
                <a:spcPct val="80000"/>
              </a:lnSpc>
            </a:pPr>
            <a:endParaRPr lang="en-US" sz="2800" dirty="0" smtClean="0"/>
          </a:p>
          <a:p>
            <a:pPr eaLnBrk="1" hangingPunct="1">
              <a:lnSpc>
                <a:spcPct val="80000"/>
              </a:lnSpc>
            </a:pPr>
            <a:r>
              <a:rPr lang="en-US" sz="2800" dirty="0" smtClean="0"/>
              <a:t>Costs of the euro</a:t>
            </a:r>
          </a:p>
          <a:p>
            <a:pPr lvl="1" eaLnBrk="1" hangingPunct="1">
              <a:lnSpc>
                <a:spcPct val="80000"/>
              </a:lnSpc>
            </a:pPr>
            <a:endParaRPr lang="en-US" sz="2400" dirty="0" smtClean="0"/>
          </a:p>
          <a:p>
            <a:pPr lvl="1" eaLnBrk="1" hangingPunct="1">
              <a:lnSpc>
                <a:spcPct val="80000"/>
              </a:lnSpc>
            </a:pPr>
            <a:r>
              <a:rPr lang="en-US" sz="2400" dirty="0" smtClean="0"/>
              <a:t>loss of control over national monetary policy</a:t>
            </a:r>
          </a:p>
          <a:p>
            <a:pPr lvl="1" eaLnBrk="1" hangingPunct="1">
              <a:lnSpc>
                <a:spcPct val="80000"/>
              </a:lnSpc>
            </a:pPr>
            <a:endParaRPr lang="en-US" sz="2400" dirty="0" smtClean="0"/>
          </a:p>
          <a:p>
            <a:pPr lvl="1" eaLnBrk="1" hangingPunct="1">
              <a:lnSpc>
                <a:spcPct val="80000"/>
              </a:lnSpc>
            </a:pPr>
            <a:r>
              <a:rPr lang="en-US" sz="2400" dirty="0" smtClean="0"/>
              <a:t>EU is not an </a:t>
            </a:r>
            <a:r>
              <a:rPr lang="en-US" sz="2400" b="1" dirty="0" smtClean="0"/>
              <a:t>optimal currency area</a:t>
            </a:r>
          </a:p>
          <a:p>
            <a:pPr lvl="1" eaLnBrk="1" hangingPunct="1">
              <a:lnSpc>
                <a:spcPct val="80000"/>
              </a:lnSpc>
            </a:pPr>
            <a:endParaRPr lang="en-US" b="1" dirty="0" smtClean="0"/>
          </a:p>
          <a:p>
            <a:pPr lvl="2" eaLnBrk="1" hangingPunct="1">
              <a:lnSpc>
                <a:spcPct val="80000"/>
              </a:lnSpc>
            </a:pPr>
            <a:r>
              <a:rPr lang="en-US" sz="2400" dirty="0" smtClean="0"/>
              <a:t>Very different national situations</a:t>
            </a:r>
          </a:p>
          <a:p>
            <a:pPr lvl="2" eaLnBrk="1" hangingPunct="1">
              <a:lnSpc>
                <a:spcPct val="80000"/>
              </a:lnSpc>
            </a:pPr>
            <a:endParaRPr lang="en-US" sz="2400" dirty="0" smtClean="0"/>
          </a:p>
          <a:p>
            <a:pPr lvl="3" eaLnBrk="1" hangingPunct="1">
              <a:lnSpc>
                <a:spcPct val="80000"/>
              </a:lnSpc>
            </a:pPr>
            <a:r>
              <a:rPr lang="en-US" sz="2000" dirty="0" smtClean="0"/>
              <a:t>Fiscal (each nation) </a:t>
            </a:r>
            <a:r>
              <a:rPr lang="en-US" sz="2000" u="sng" dirty="0" smtClean="0"/>
              <a:t>and</a:t>
            </a:r>
            <a:r>
              <a:rPr lang="en-US" sz="2000" dirty="0" smtClean="0"/>
              <a:t> monetary policy (pan-EU)</a:t>
            </a:r>
          </a:p>
          <a:p>
            <a:pPr lvl="4" eaLnBrk="1" hangingPunct="1">
              <a:lnSpc>
                <a:spcPct val="80000"/>
              </a:lnSpc>
            </a:pPr>
            <a:endParaRPr lang="en-US" sz="2000" dirty="0" smtClean="0"/>
          </a:p>
          <a:p>
            <a:pPr lvl="4" eaLnBrk="1" hangingPunct="1">
              <a:lnSpc>
                <a:spcPct val="80000"/>
              </a:lnSpc>
            </a:pPr>
            <a:r>
              <a:rPr lang="en-US" sz="2000" dirty="0" smtClean="0"/>
              <a:t>How do you rationalize these???????</a:t>
            </a:r>
            <a:endParaRPr lang="en-US" dirty="0" smtClean="0"/>
          </a:p>
          <a:p>
            <a:pPr eaLnBrk="1" hangingPunct="1">
              <a:lnSpc>
                <a:spcPct val="80000"/>
              </a:lnSpc>
            </a:pPr>
            <a:endParaRPr lang="en-US" sz="2800" dirty="0" smtClean="0"/>
          </a:p>
          <a:p>
            <a:pPr eaLnBrk="1" hangingPunct="1">
              <a:lnSpc>
                <a:spcPct val="80000"/>
              </a:lnSpc>
            </a:pPr>
            <a:endParaRPr lang="en-US" sz="2800" dirty="0" smtClean="0"/>
          </a:p>
          <a:p>
            <a:pPr eaLnBrk="1" hangingPunct="1">
              <a:lnSpc>
                <a:spcPct val="80000"/>
              </a:lnSpc>
            </a:pPr>
            <a:endParaRPr lang="en-US" sz="2800" dirty="0" smtClean="0"/>
          </a:p>
          <a:p>
            <a:pPr lvl="1"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ooter Placeholder 3"/>
          <p:cNvSpPr>
            <a:spLocks noGrp="1"/>
          </p:cNvSpPr>
          <p:nvPr>
            <p:ph type="ftr" sz="quarter" idx="10"/>
          </p:nvPr>
        </p:nvSpPr>
        <p:spPr>
          <a:noFill/>
        </p:spPr>
        <p:txBody>
          <a:bodyPr/>
          <a:lstStyle/>
          <a:p>
            <a:r>
              <a:rPr lang="en-US" smtClean="0"/>
              <a:t>BUSI 2701D</a:t>
            </a:r>
            <a:endParaRPr lang="en-US"/>
          </a:p>
        </p:txBody>
      </p:sp>
      <p:sp>
        <p:nvSpPr>
          <p:cNvPr id="17412" name="Rectangle 2"/>
          <p:cNvSpPr>
            <a:spLocks noGrp="1" noChangeArrowheads="1"/>
          </p:cNvSpPr>
          <p:nvPr>
            <p:ph type="title"/>
          </p:nvPr>
        </p:nvSpPr>
        <p:spPr/>
        <p:txBody>
          <a:bodyPr/>
          <a:lstStyle/>
          <a:p>
            <a:pPr eaLnBrk="1" hangingPunct="1"/>
            <a:r>
              <a:rPr lang="en-US" sz="4000" b="1" smtClean="0">
                <a:latin typeface="Cambria" pitchFamily="18" charset="0"/>
              </a:rPr>
              <a:t>What Is The Status Of Economic Integration In The Americas?</a:t>
            </a:r>
          </a:p>
        </p:txBody>
      </p:sp>
      <p:sp>
        <p:nvSpPr>
          <p:cNvPr id="17413" name="Rectangle 3"/>
          <p:cNvSpPr>
            <a:spLocks noGrp="1" noChangeArrowheads="1"/>
          </p:cNvSpPr>
          <p:nvPr>
            <p:ph type="body" idx="1"/>
          </p:nvPr>
        </p:nvSpPr>
        <p:spPr/>
        <p:txBody>
          <a:bodyPr/>
          <a:lstStyle/>
          <a:p>
            <a:pPr eaLnBrk="1" hangingPunct="1"/>
            <a:r>
              <a:rPr lang="en-US" sz="2400" dirty="0" smtClean="0"/>
              <a:t>There is a move toward greater regional economic integration in the Americas</a:t>
            </a:r>
          </a:p>
          <a:p>
            <a:pPr eaLnBrk="1" hangingPunct="1"/>
            <a:endParaRPr lang="en-US" sz="2400" dirty="0" smtClean="0"/>
          </a:p>
          <a:p>
            <a:pPr eaLnBrk="1" hangingPunct="1"/>
            <a:r>
              <a:rPr lang="en-US" sz="2400" u="sng" dirty="0" smtClean="0"/>
              <a:t>The biggest effort is the North American Free Trade Area (NAFTA)</a:t>
            </a:r>
          </a:p>
          <a:p>
            <a:pPr eaLnBrk="1" hangingPunct="1"/>
            <a:endParaRPr lang="en-US" sz="2400" dirty="0" smtClean="0"/>
          </a:p>
          <a:p>
            <a:pPr eaLnBrk="1" hangingPunct="1"/>
            <a:r>
              <a:rPr lang="en-US" sz="2400" dirty="0" smtClean="0"/>
              <a:t>Other efforts include the Andean Community and MERCOSUR</a:t>
            </a:r>
          </a:p>
          <a:p>
            <a:pPr eaLnBrk="1" hangingPunct="1"/>
            <a:endParaRPr lang="en-US" sz="2400" dirty="0" smtClean="0"/>
          </a:p>
          <a:p>
            <a:pPr eaLnBrk="1" hangingPunct="1">
              <a:spcBef>
                <a:spcPts val="576"/>
              </a:spcBef>
            </a:pPr>
            <a:r>
              <a:rPr lang="en-US" sz="2400" u="sng" dirty="0" smtClean="0"/>
              <a:t>A hemisphere-wide Free Trade of the Americas is under discussion</a:t>
            </a:r>
            <a:r>
              <a:rPr lang="en-US" sz="3600" dirty="0" smtClean="0"/>
              <a:t>  </a:t>
            </a:r>
          </a:p>
          <a:p>
            <a:pPr eaLnBrk="1" hangingPunct="1"/>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oter Placeholder 3"/>
          <p:cNvSpPr>
            <a:spLocks noGrp="1"/>
          </p:cNvSpPr>
          <p:nvPr>
            <p:ph type="ftr" sz="quarter" idx="10"/>
          </p:nvPr>
        </p:nvSpPr>
        <p:spPr>
          <a:noFill/>
        </p:spPr>
        <p:txBody>
          <a:bodyPr/>
          <a:lstStyle/>
          <a:p>
            <a:r>
              <a:rPr lang="en-US" smtClean="0"/>
              <a:t>BUSI 2701D</a:t>
            </a:r>
            <a:endParaRPr lang="en-US"/>
          </a:p>
        </p:txBody>
      </p:sp>
      <p:sp>
        <p:nvSpPr>
          <p:cNvPr id="18436" name="Rectangle 2"/>
          <p:cNvSpPr>
            <a:spLocks noGrp="1" noChangeArrowheads="1"/>
          </p:cNvSpPr>
          <p:nvPr>
            <p:ph type="title"/>
          </p:nvPr>
        </p:nvSpPr>
        <p:spPr/>
        <p:txBody>
          <a:bodyPr/>
          <a:lstStyle/>
          <a:p>
            <a:pPr eaLnBrk="1" hangingPunct="1"/>
            <a:r>
              <a:rPr lang="en-US" sz="4000" b="1" smtClean="0">
                <a:latin typeface="Cambria" pitchFamily="18" charset="0"/>
              </a:rPr>
              <a:t>What Is The Status Of Economic Integration In The Americas?</a:t>
            </a:r>
          </a:p>
        </p:txBody>
      </p:sp>
      <p:sp>
        <p:nvSpPr>
          <p:cNvPr id="18437" name="Rectangle 3"/>
          <p:cNvSpPr>
            <a:spLocks noGrp="1" noChangeArrowheads="1"/>
          </p:cNvSpPr>
          <p:nvPr>
            <p:ph type="body" idx="1"/>
          </p:nvPr>
        </p:nvSpPr>
        <p:spPr/>
        <p:txBody>
          <a:bodyPr/>
          <a:lstStyle/>
          <a:p>
            <a:pPr algn="ctr" eaLnBrk="1" hangingPunct="1">
              <a:buFont typeface="Wingdings" pitchFamily="2" charset="2"/>
              <a:buNone/>
            </a:pPr>
            <a:r>
              <a:rPr lang="en-US" sz="1400" smtClean="0"/>
              <a:t>Economic Integration in the Americas</a:t>
            </a:r>
          </a:p>
          <a:p>
            <a:pPr algn="ctr" eaLnBrk="1" hangingPunct="1">
              <a:buFont typeface="Wingdings" pitchFamily="2" charset="2"/>
              <a:buNone/>
            </a:pPr>
            <a:endParaRPr lang="en-US" sz="1400" smtClean="0"/>
          </a:p>
          <a:p>
            <a:pPr algn="ctr" eaLnBrk="1" hangingPunct="1">
              <a:buFont typeface="Wingdings" pitchFamily="2" charset="2"/>
              <a:buNone/>
            </a:pPr>
            <a:endParaRPr lang="en-US" sz="1400" smtClean="0"/>
          </a:p>
        </p:txBody>
      </p:sp>
      <p:pic>
        <p:nvPicPr>
          <p:cNvPr id="18438" name="Picture 4"/>
          <p:cNvPicPr>
            <a:picLocks noChangeAspect="1" noChangeArrowheads="1"/>
          </p:cNvPicPr>
          <p:nvPr/>
        </p:nvPicPr>
        <p:blipFill>
          <a:blip r:embed="rId3" cstate="print"/>
          <a:srcRect/>
          <a:stretch>
            <a:fillRect/>
          </a:stretch>
        </p:blipFill>
        <p:spPr bwMode="auto">
          <a:xfrm>
            <a:off x="609600" y="1828800"/>
            <a:ext cx="8001000" cy="45720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3"/>
          <p:cNvSpPr>
            <a:spLocks noGrp="1"/>
          </p:cNvSpPr>
          <p:nvPr>
            <p:ph type="ftr" sz="quarter" idx="10"/>
          </p:nvPr>
        </p:nvSpPr>
        <p:spPr>
          <a:noFill/>
        </p:spPr>
        <p:txBody>
          <a:bodyPr/>
          <a:lstStyle/>
          <a:p>
            <a:r>
              <a:rPr lang="en-US" smtClean="0"/>
              <a:t>BUSI 2701D</a:t>
            </a:r>
            <a:endParaRPr lang="en-US"/>
          </a:p>
        </p:txBody>
      </p:sp>
      <p:sp>
        <p:nvSpPr>
          <p:cNvPr id="19460" name="Rectangle 2"/>
          <p:cNvSpPr>
            <a:spLocks noGrp="1" noChangeArrowheads="1"/>
          </p:cNvSpPr>
          <p:nvPr>
            <p:ph type="title"/>
          </p:nvPr>
        </p:nvSpPr>
        <p:spPr/>
        <p:txBody>
          <a:bodyPr/>
          <a:lstStyle/>
          <a:p>
            <a:pPr eaLnBrk="1" hangingPunct="1"/>
            <a:r>
              <a:rPr lang="en-US" b="1" smtClean="0">
                <a:latin typeface="Cambria" pitchFamily="18" charset="0"/>
              </a:rPr>
              <a:t>What Is The North American Free Trade Agreement?</a:t>
            </a:r>
            <a:r>
              <a:rPr lang="en-US" sz="4000" b="1" smtClean="0">
                <a:latin typeface="Cambria" pitchFamily="18" charset="0"/>
              </a:rPr>
              <a:t> </a:t>
            </a:r>
          </a:p>
        </p:txBody>
      </p:sp>
      <p:sp>
        <p:nvSpPr>
          <p:cNvPr id="19461" name="Rectangle 3"/>
          <p:cNvSpPr>
            <a:spLocks noGrp="1" noChangeArrowheads="1"/>
          </p:cNvSpPr>
          <p:nvPr>
            <p:ph type="body" idx="1"/>
          </p:nvPr>
        </p:nvSpPr>
        <p:spPr/>
        <p:txBody>
          <a:bodyPr/>
          <a:lstStyle/>
          <a:p>
            <a:pPr eaLnBrk="1" hangingPunct="1">
              <a:lnSpc>
                <a:spcPct val="80000"/>
              </a:lnSpc>
            </a:pPr>
            <a:r>
              <a:rPr lang="en-US" sz="2400" dirty="0" smtClean="0"/>
              <a:t>The </a:t>
            </a:r>
            <a:r>
              <a:rPr lang="en-US" sz="2400" b="1" dirty="0" smtClean="0"/>
              <a:t>North American Free Trade Area</a:t>
            </a:r>
            <a:r>
              <a:rPr lang="en-US" sz="2400" dirty="0" smtClean="0"/>
              <a:t> (</a:t>
            </a:r>
            <a:r>
              <a:rPr lang="en-US" sz="2400" b="1" dirty="0" smtClean="0"/>
              <a:t>NAFTA</a:t>
            </a:r>
            <a:r>
              <a:rPr lang="en-US" sz="2400" dirty="0" smtClean="0"/>
              <a:t>, 1994)</a:t>
            </a:r>
          </a:p>
          <a:p>
            <a:pPr lvl="1" eaLnBrk="1" hangingPunct="1">
              <a:lnSpc>
                <a:spcPct val="80000"/>
              </a:lnSpc>
            </a:pPr>
            <a:r>
              <a:rPr lang="en-US" sz="1800" dirty="0" smtClean="0"/>
              <a:t> </a:t>
            </a:r>
            <a:r>
              <a:rPr lang="en-US" sz="2000" dirty="0" smtClean="0"/>
              <a:t>includes the </a:t>
            </a:r>
            <a:r>
              <a:rPr lang="en-US" sz="2000" u="sng" dirty="0" smtClean="0"/>
              <a:t>United States, Canada, and Mexico</a:t>
            </a:r>
          </a:p>
          <a:p>
            <a:pPr lvl="1" eaLnBrk="1" hangingPunct="1">
              <a:lnSpc>
                <a:spcPct val="80000"/>
              </a:lnSpc>
            </a:pPr>
            <a:r>
              <a:rPr lang="en-US" sz="2000" u="sng" dirty="0" smtClean="0"/>
              <a:t>abolished tariffs on 99% of the goods</a:t>
            </a:r>
            <a:r>
              <a:rPr lang="en-US" sz="2000" dirty="0" smtClean="0"/>
              <a:t> traded between members</a:t>
            </a:r>
          </a:p>
          <a:p>
            <a:pPr lvl="1" eaLnBrk="1" hangingPunct="1">
              <a:lnSpc>
                <a:spcPct val="80000"/>
              </a:lnSpc>
            </a:pPr>
            <a:r>
              <a:rPr lang="en-US" sz="2000" u="sng" dirty="0" smtClean="0"/>
              <a:t>removed most barriers on the cross-border flow of services</a:t>
            </a:r>
          </a:p>
          <a:p>
            <a:pPr lvl="1" eaLnBrk="1" hangingPunct="1">
              <a:lnSpc>
                <a:spcPct val="80000"/>
              </a:lnSpc>
            </a:pPr>
            <a:r>
              <a:rPr lang="en-US" sz="2000" u="sng" dirty="0" smtClean="0"/>
              <a:t>protects intellectual property rights</a:t>
            </a:r>
          </a:p>
          <a:p>
            <a:pPr lvl="1" eaLnBrk="1" hangingPunct="1">
              <a:lnSpc>
                <a:spcPct val="80000"/>
              </a:lnSpc>
            </a:pPr>
            <a:r>
              <a:rPr lang="en-US" sz="2000" u="sng" dirty="0" smtClean="0"/>
              <a:t>removes most restrictions on FDI</a:t>
            </a:r>
            <a:r>
              <a:rPr lang="en-US" sz="2000" dirty="0" smtClean="0"/>
              <a:t> between the three member countries</a:t>
            </a:r>
          </a:p>
          <a:p>
            <a:pPr lvl="1" eaLnBrk="1" hangingPunct="1">
              <a:lnSpc>
                <a:spcPct val="80000"/>
              </a:lnSpc>
            </a:pPr>
            <a:r>
              <a:rPr lang="en-US" sz="2000" dirty="0" smtClean="0"/>
              <a:t>allows </a:t>
            </a:r>
            <a:r>
              <a:rPr lang="en-US" sz="2000" u="sng" dirty="0" smtClean="0"/>
              <a:t>each country to apply its own environmental</a:t>
            </a:r>
            <a:r>
              <a:rPr lang="en-US" sz="2000" dirty="0" smtClean="0"/>
              <a:t> standards</a:t>
            </a:r>
          </a:p>
          <a:p>
            <a:pPr lvl="1" eaLnBrk="1" hangingPunct="1">
              <a:lnSpc>
                <a:spcPct val="80000"/>
              </a:lnSpc>
            </a:pPr>
            <a:r>
              <a:rPr lang="en-US" sz="2000" dirty="0" smtClean="0"/>
              <a:t>establishes </a:t>
            </a:r>
            <a:r>
              <a:rPr lang="en-US" sz="2000" u="sng" dirty="0" smtClean="0"/>
              <a:t>two commissions to impose fines and remove trade privileges</a:t>
            </a:r>
            <a:r>
              <a:rPr lang="en-US" sz="2000" dirty="0" smtClean="0"/>
              <a:t> when environmental standards or legislation involving health and safety, minimum wages, or child labor are ignored</a:t>
            </a:r>
          </a:p>
          <a:p>
            <a:pPr eaLnBrk="1" hangingPunct="1">
              <a:lnSpc>
                <a:spcPct val="80000"/>
              </a:lnSpc>
            </a:pPr>
            <a:endParaRPr lang="en-US" sz="2000" dirty="0" smtClean="0"/>
          </a:p>
          <a:p>
            <a:pPr eaLnBrk="1" hangingPunct="1">
              <a:lnSpc>
                <a:spcPct val="80000"/>
              </a:lnSpc>
            </a:pPr>
            <a:endParaRPr lang="en-US" sz="2000" dirty="0" smtClean="0"/>
          </a:p>
          <a:p>
            <a:pPr eaLnBrk="1" hangingPunct="1">
              <a:lnSpc>
                <a:spcPct val="80000"/>
              </a:lnSpc>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oter Placeholder 3"/>
          <p:cNvSpPr>
            <a:spLocks noGrp="1"/>
          </p:cNvSpPr>
          <p:nvPr>
            <p:ph type="ftr" sz="quarter" idx="10"/>
          </p:nvPr>
        </p:nvSpPr>
        <p:spPr>
          <a:noFill/>
        </p:spPr>
        <p:txBody>
          <a:bodyPr/>
          <a:lstStyle/>
          <a:p>
            <a:r>
              <a:rPr lang="en-US" smtClean="0"/>
              <a:t>BUSI 2701D</a:t>
            </a:r>
            <a:endParaRPr lang="en-US"/>
          </a:p>
        </p:txBody>
      </p:sp>
      <p:sp>
        <p:nvSpPr>
          <p:cNvPr id="20484" name="Rectangle 2"/>
          <p:cNvSpPr>
            <a:spLocks noGrp="1" noChangeArrowheads="1"/>
          </p:cNvSpPr>
          <p:nvPr>
            <p:ph type="title"/>
          </p:nvPr>
        </p:nvSpPr>
        <p:spPr/>
        <p:txBody>
          <a:bodyPr/>
          <a:lstStyle/>
          <a:p>
            <a:pPr eaLnBrk="1" hangingPunct="1"/>
            <a:r>
              <a:rPr lang="en-US" b="1" smtClean="0">
                <a:latin typeface="Cambria" pitchFamily="18" charset="0"/>
              </a:rPr>
              <a:t>Is The North American </a:t>
            </a:r>
            <a:br>
              <a:rPr lang="en-US" b="1" smtClean="0">
                <a:latin typeface="Cambria" pitchFamily="18" charset="0"/>
              </a:rPr>
            </a:br>
            <a:r>
              <a:rPr lang="en-US" b="1" smtClean="0">
                <a:latin typeface="Cambria" pitchFamily="18" charset="0"/>
              </a:rPr>
              <a:t>Free Trade Area Beneficial?</a:t>
            </a:r>
            <a:r>
              <a:rPr lang="en-US" sz="4000" b="1" smtClean="0">
                <a:latin typeface="Cambria" pitchFamily="18" charset="0"/>
              </a:rPr>
              <a:t> </a:t>
            </a:r>
          </a:p>
        </p:txBody>
      </p:sp>
      <p:sp>
        <p:nvSpPr>
          <p:cNvPr id="20485" name="Rectangle 3"/>
          <p:cNvSpPr>
            <a:spLocks noGrp="1" noChangeArrowheads="1"/>
          </p:cNvSpPr>
          <p:nvPr>
            <p:ph type="body" idx="1"/>
          </p:nvPr>
        </p:nvSpPr>
        <p:spPr/>
        <p:txBody>
          <a:bodyPr/>
          <a:lstStyle/>
          <a:p>
            <a:pPr eaLnBrk="1" hangingPunct="1">
              <a:buNone/>
            </a:pPr>
            <a:r>
              <a:rPr lang="en-US" sz="2400" u="sng" dirty="0" smtClean="0"/>
              <a:t>Supporters</a:t>
            </a:r>
            <a:r>
              <a:rPr lang="en-US" sz="2400" dirty="0" smtClean="0"/>
              <a:t> of NAFTA claimed that</a:t>
            </a:r>
          </a:p>
          <a:p>
            <a:pPr eaLnBrk="1" hangingPunct="1"/>
            <a:endParaRPr lang="en-US" sz="2400" dirty="0" smtClean="0"/>
          </a:p>
          <a:p>
            <a:pPr eaLnBrk="1" hangingPunct="1"/>
            <a:r>
              <a:rPr lang="en-US" sz="2400" dirty="0" smtClean="0"/>
              <a:t>Mexico would benefit </a:t>
            </a:r>
          </a:p>
          <a:p>
            <a:pPr lvl="1" eaLnBrk="1" hangingPunct="1"/>
            <a:r>
              <a:rPr lang="en-US" sz="2000" dirty="0" smtClean="0"/>
              <a:t>from </a:t>
            </a:r>
            <a:r>
              <a:rPr lang="en-US" sz="2000" u="sng" dirty="0" smtClean="0"/>
              <a:t>increased jobs</a:t>
            </a:r>
            <a:r>
              <a:rPr lang="en-US" sz="2000" dirty="0" smtClean="0"/>
              <a:t> as low cost production moves south and will see </a:t>
            </a:r>
            <a:r>
              <a:rPr lang="en-US" sz="2000" u="sng" dirty="0" smtClean="0"/>
              <a:t>more rapid economic growth</a:t>
            </a:r>
            <a:r>
              <a:rPr lang="en-US" sz="2000" dirty="0" smtClean="0"/>
              <a:t> as a result</a:t>
            </a:r>
          </a:p>
          <a:p>
            <a:pPr eaLnBrk="1" hangingPunct="1"/>
            <a:endParaRPr lang="en-US" sz="2400" dirty="0" smtClean="0"/>
          </a:p>
          <a:p>
            <a:pPr eaLnBrk="1" hangingPunct="1"/>
            <a:r>
              <a:rPr lang="en-US" sz="2400" dirty="0" smtClean="0"/>
              <a:t>The U.S. and Canada would benefit from </a:t>
            </a:r>
          </a:p>
          <a:p>
            <a:pPr lvl="1" eaLnBrk="1" hangingPunct="1"/>
            <a:r>
              <a:rPr lang="en-US" sz="2000" u="sng" dirty="0" smtClean="0"/>
              <a:t>access to a large and increasingly prosperous market</a:t>
            </a:r>
          </a:p>
          <a:p>
            <a:pPr lvl="1" eaLnBrk="1" hangingPunct="1"/>
            <a:r>
              <a:rPr lang="en-US" sz="2000" dirty="0" smtClean="0"/>
              <a:t>the </a:t>
            </a:r>
            <a:r>
              <a:rPr lang="en-US" sz="2000" u="sng" dirty="0" smtClean="0"/>
              <a:t>lower prices for consumers</a:t>
            </a:r>
            <a:r>
              <a:rPr lang="en-US" sz="2000" dirty="0" smtClean="0"/>
              <a:t> from goods produced in Mexico</a:t>
            </a:r>
          </a:p>
          <a:p>
            <a:pPr lvl="1" eaLnBrk="1" hangingPunct="1"/>
            <a:r>
              <a:rPr lang="en-US" sz="2000" u="sng" dirty="0" smtClean="0"/>
              <a:t>low cost labor</a:t>
            </a:r>
            <a:r>
              <a:rPr lang="en-US" sz="2000" dirty="0" smtClean="0"/>
              <a:t> and the ability to be </a:t>
            </a:r>
            <a:r>
              <a:rPr lang="en-US" sz="2000" u="sng" dirty="0" smtClean="0"/>
              <a:t>more competitive on world markets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oter Placeholder 3"/>
          <p:cNvSpPr>
            <a:spLocks noGrp="1"/>
          </p:cNvSpPr>
          <p:nvPr>
            <p:ph type="ftr" sz="quarter" idx="10"/>
          </p:nvPr>
        </p:nvSpPr>
        <p:spPr>
          <a:noFill/>
        </p:spPr>
        <p:txBody>
          <a:bodyPr/>
          <a:lstStyle/>
          <a:p>
            <a:r>
              <a:rPr lang="en-US" smtClean="0"/>
              <a:t>BUSI 2701D</a:t>
            </a:r>
            <a:endParaRPr lang="en-US"/>
          </a:p>
        </p:txBody>
      </p:sp>
      <p:sp>
        <p:nvSpPr>
          <p:cNvPr id="21508" name="Rectangle 2"/>
          <p:cNvSpPr>
            <a:spLocks noGrp="1" noChangeArrowheads="1"/>
          </p:cNvSpPr>
          <p:nvPr>
            <p:ph type="title"/>
          </p:nvPr>
        </p:nvSpPr>
        <p:spPr/>
        <p:txBody>
          <a:bodyPr/>
          <a:lstStyle/>
          <a:p>
            <a:pPr eaLnBrk="1" hangingPunct="1"/>
            <a:r>
              <a:rPr lang="en-US" b="1" smtClean="0">
                <a:latin typeface="Cambria" pitchFamily="18" charset="0"/>
              </a:rPr>
              <a:t>Is The North American </a:t>
            </a:r>
            <a:br>
              <a:rPr lang="en-US" b="1" smtClean="0">
                <a:latin typeface="Cambria" pitchFamily="18" charset="0"/>
              </a:rPr>
            </a:br>
            <a:r>
              <a:rPr lang="en-US" b="1" smtClean="0">
                <a:latin typeface="Cambria" pitchFamily="18" charset="0"/>
              </a:rPr>
              <a:t>Free Trade Area Beneficial?</a:t>
            </a:r>
          </a:p>
        </p:txBody>
      </p:sp>
      <p:sp>
        <p:nvSpPr>
          <p:cNvPr id="21509" name="Rectangle 3"/>
          <p:cNvSpPr>
            <a:spLocks noGrp="1" noChangeArrowheads="1"/>
          </p:cNvSpPr>
          <p:nvPr>
            <p:ph type="body" idx="1"/>
          </p:nvPr>
        </p:nvSpPr>
        <p:spPr/>
        <p:txBody>
          <a:bodyPr/>
          <a:lstStyle/>
          <a:p>
            <a:pPr eaLnBrk="1" hangingPunct="1">
              <a:buNone/>
            </a:pPr>
            <a:r>
              <a:rPr lang="en-US" sz="2400" u="sng" dirty="0" smtClean="0"/>
              <a:t>Critics</a:t>
            </a:r>
            <a:r>
              <a:rPr lang="en-US" sz="2400" dirty="0" smtClean="0"/>
              <a:t> of NAFTA claimed that </a:t>
            </a:r>
          </a:p>
          <a:p>
            <a:pPr lvl="1" eaLnBrk="1" hangingPunct="1"/>
            <a:endParaRPr lang="en-US" sz="2000" dirty="0" smtClean="0"/>
          </a:p>
          <a:p>
            <a:pPr lvl="1" eaLnBrk="1" hangingPunct="1"/>
            <a:r>
              <a:rPr lang="en-US" sz="2000" u="sng" dirty="0" smtClean="0"/>
              <a:t>jobs would be lost</a:t>
            </a:r>
            <a:r>
              <a:rPr lang="en-US" sz="2000" dirty="0" smtClean="0"/>
              <a:t> and </a:t>
            </a:r>
            <a:r>
              <a:rPr lang="en-US" sz="2000" u="sng" dirty="0" smtClean="0"/>
              <a:t>wage levels would decline</a:t>
            </a:r>
            <a:r>
              <a:rPr lang="en-US" sz="2000" dirty="0" smtClean="0"/>
              <a:t> in the U.S. and Canada</a:t>
            </a:r>
          </a:p>
          <a:p>
            <a:pPr lvl="1" eaLnBrk="1" hangingPunct="1"/>
            <a:endParaRPr lang="en-US" sz="2000" dirty="0" smtClean="0"/>
          </a:p>
          <a:p>
            <a:pPr lvl="1" eaLnBrk="1" hangingPunct="1"/>
            <a:r>
              <a:rPr lang="en-US" sz="2000" u="sng" dirty="0" smtClean="0"/>
              <a:t>pollution </a:t>
            </a:r>
            <a:r>
              <a:rPr lang="en-US" sz="2000" u="sng" dirty="0" smtClean="0"/>
              <a:t>would increase due to Mexico's more lax standards</a:t>
            </a:r>
          </a:p>
          <a:p>
            <a:pPr lvl="1" eaLnBrk="1" hangingPunct="1"/>
            <a:endParaRPr lang="en-US" sz="2000" dirty="0" smtClean="0"/>
          </a:p>
          <a:p>
            <a:pPr lvl="1" eaLnBrk="1" hangingPunct="1"/>
            <a:r>
              <a:rPr lang="en-US" sz="2000" dirty="0" smtClean="0"/>
              <a:t>Mexico would </a:t>
            </a:r>
            <a:r>
              <a:rPr lang="en-US" sz="2000" u="sng" dirty="0" smtClean="0"/>
              <a:t>lose its sovereignty</a:t>
            </a:r>
            <a:endParaRPr lang="en-US" u="sng"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27</a:t>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p:spPr>
        <p:txBody>
          <a:bodyPr/>
          <a:lstStyle/>
          <a:p>
            <a:r>
              <a:rPr lang="en-US" smtClean="0"/>
              <a:t>BUSI 2701D</a:t>
            </a:r>
            <a:endParaRPr lang="en-US"/>
          </a:p>
        </p:txBody>
      </p:sp>
      <p:sp>
        <p:nvSpPr>
          <p:cNvPr id="22532" name="Rectangle 2"/>
          <p:cNvSpPr>
            <a:spLocks noGrp="1" noChangeArrowheads="1"/>
          </p:cNvSpPr>
          <p:nvPr>
            <p:ph type="title"/>
          </p:nvPr>
        </p:nvSpPr>
        <p:spPr/>
        <p:txBody>
          <a:bodyPr/>
          <a:lstStyle/>
          <a:p>
            <a:pPr eaLnBrk="1" hangingPunct="1"/>
            <a:r>
              <a:rPr lang="en-US" b="1" dirty="0" smtClean="0">
                <a:latin typeface="Cambria" pitchFamily="18" charset="0"/>
              </a:rPr>
              <a:t>Who Was Right re NAFTA?</a:t>
            </a:r>
          </a:p>
        </p:txBody>
      </p:sp>
      <p:sp>
        <p:nvSpPr>
          <p:cNvPr id="22533" name="Rectangle 3"/>
          <p:cNvSpPr>
            <a:spLocks noGrp="1" noChangeArrowheads="1"/>
          </p:cNvSpPr>
          <p:nvPr>
            <p:ph type="body" idx="1"/>
          </p:nvPr>
        </p:nvSpPr>
        <p:spPr/>
        <p:txBody>
          <a:bodyPr/>
          <a:lstStyle/>
          <a:p>
            <a:pPr eaLnBrk="1" hangingPunct="1"/>
            <a:r>
              <a:rPr lang="en-US" sz="2000" dirty="0" smtClean="0"/>
              <a:t>Research indicates that NAFTA’s early impact was subtle, and </a:t>
            </a:r>
            <a:r>
              <a:rPr lang="en-US" sz="2000" u="sng" dirty="0" smtClean="0"/>
              <a:t>both advocates and detractors may have been guilty of exaggeration</a:t>
            </a:r>
          </a:p>
          <a:p>
            <a:pPr eaLnBrk="1" hangingPunct="1"/>
            <a:endParaRPr lang="en-US" sz="2000" dirty="0" smtClean="0"/>
          </a:p>
          <a:p>
            <a:pPr eaLnBrk="1" hangingPunct="1"/>
            <a:r>
              <a:rPr lang="en-US" sz="2000" dirty="0" smtClean="0"/>
              <a:t>NAFTA is credited with helping create increased </a:t>
            </a:r>
            <a:r>
              <a:rPr lang="en-US" sz="2000" u="sng" dirty="0" smtClean="0"/>
              <a:t>political stability in Mexico</a:t>
            </a:r>
          </a:p>
          <a:p>
            <a:pPr eaLnBrk="1" hangingPunct="1"/>
            <a:endParaRPr lang="en-US" sz="2000" dirty="0" smtClean="0"/>
          </a:p>
          <a:p>
            <a:pPr eaLnBrk="1" hangingPunct="1"/>
            <a:r>
              <a:rPr lang="en-US" sz="2000" u="sng" dirty="0" smtClean="0"/>
              <a:t>Increased trade within NAFTA</a:t>
            </a:r>
          </a:p>
          <a:p>
            <a:pPr eaLnBrk="1" hangingPunct="1"/>
            <a:endParaRPr lang="en-US" sz="2000" dirty="0" smtClean="0"/>
          </a:p>
          <a:p>
            <a:pPr eaLnBrk="1" hangingPunct="1"/>
            <a:r>
              <a:rPr lang="en-US" sz="2000" u="sng" dirty="0" smtClean="0"/>
              <a:t>Productivity growth</a:t>
            </a:r>
            <a:r>
              <a:rPr lang="en-US" sz="2000" dirty="0" smtClean="0"/>
              <a:t> in all three countries</a:t>
            </a:r>
          </a:p>
          <a:p>
            <a:pPr eaLnBrk="1" hangingPunct="1"/>
            <a:endParaRPr lang="en-US" sz="2000" dirty="0" smtClean="0"/>
          </a:p>
          <a:p>
            <a:pPr eaLnBrk="1" hangingPunct="1"/>
            <a:r>
              <a:rPr lang="en-US" sz="2000" dirty="0" smtClean="0"/>
              <a:t>Other Latin American countries would like to join NAFTA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oter Placeholder 3"/>
          <p:cNvSpPr>
            <a:spLocks noGrp="1"/>
          </p:cNvSpPr>
          <p:nvPr>
            <p:ph type="ftr" sz="quarter" idx="10"/>
          </p:nvPr>
        </p:nvSpPr>
        <p:spPr>
          <a:noFill/>
        </p:spPr>
        <p:txBody>
          <a:bodyPr/>
          <a:lstStyle/>
          <a:p>
            <a:r>
              <a:rPr lang="en-US" smtClean="0"/>
              <a:t>BUSI 2701D</a:t>
            </a:r>
            <a:endParaRPr lang="en-US"/>
          </a:p>
        </p:txBody>
      </p:sp>
      <p:sp>
        <p:nvSpPr>
          <p:cNvPr id="26628" name="Rectangle 2"/>
          <p:cNvSpPr>
            <a:spLocks noGrp="1" noChangeArrowheads="1"/>
          </p:cNvSpPr>
          <p:nvPr>
            <p:ph type="title"/>
          </p:nvPr>
        </p:nvSpPr>
        <p:spPr/>
        <p:txBody>
          <a:bodyPr/>
          <a:lstStyle/>
          <a:p>
            <a:pPr eaLnBrk="1" hangingPunct="1"/>
            <a:r>
              <a:rPr lang="en-US" b="1" smtClean="0">
                <a:latin typeface="Cambria" pitchFamily="18" charset="0"/>
              </a:rPr>
              <a:t>What Is Free Trade </a:t>
            </a:r>
            <a:br>
              <a:rPr lang="en-US" b="1" smtClean="0">
                <a:latin typeface="Cambria" pitchFamily="18" charset="0"/>
              </a:rPr>
            </a:br>
            <a:r>
              <a:rPr lang="en-US" b="1" smtClean="0">
                <a:latin typeface="Cambria" pitchFamily="18" charset="0"/>
              </a:rPr>
              <a:t>Of The Americas?</a:t>
            </a:r>
            <a:r>
              <a:rPr lang="en-US" sz="4000" b="1" smtClean="0">
                <a:latin typeface="Cambria" pitchFamily="18" charset="0"/>
              </a:rPr>
              <a:t> </a:t>
            </a:r>
          </a:p>
        </p:txBody>
      </p:sp>
      <p:sp>
        <p:nvSpPr>
          <p:cNvPr id="26629" name="Rectangle 3"/>
          <p:cNvSpPr>
            <a:spLocks noGrp="1" noChangeArrowheads="1"/>
          </p:cNvSpPr>
          <p:nvPr>
            <p:ph type="body" idx="1"/>
          </p:nvPr>
        </p:nvSpPr>
        <p:spPr/>
        <p:txBody>
          <a:bodyPr/>
          <a:lstStyle/>
          <a:p>
            <a:pPr eaLnBrk="1" hangingPunct="1">
              <a:lnSpc>
                <a:spcPct val="90000"/>
              </a:lnSpc>
            </a:pPr>
            <a:r>
              <a:rPr lang="en-US" sz="2000" dirty="0" smtClean="0"/>
              <a:t>Talks began in April 1998 to establish a </a:t>
            </a:r>
            <a:r>
              <a:rPr lang="en-US" sz="2000" b="1" dirty="0" smtClean="0"/>
              <a:t>Free Trade of The Americas</a:t>
            </a:r>
            <a:r>
              <a:rPr lang="en-US" sz="2000" dirty="0" smtClean="0"/>
              <a:t> (</a:t>
            </a:r>
            <a:r>
              <a:rPr lang="en-US" sz="2000" b="1" dirty="0" smtClean="0"/>
              <a:t>FTAA</a:t>
            </a:r>
            <a:r>
              <a:rPr lang="en-US" sz="2000" dirty="0" smtClean="0"/>
              <a:t>) by 2005</a:t>
            </a:r>
          </a:p>
          <a:p>
            <a:pPr eaLnBrk="1" hangingPunct="1">
              <a:lnSpc>
                <a:spcPct val="90000"/>
              </a:lnSpc>
            </a:pPr>
            <a:endParaRPr lang="en-US" sz="2000" dirty="0" smtClean="0"/>
          </a:p>
          <a:p>
            <a:pPr eaLnBrk="1" hangingPunct="1">
              <a:lnSpc>
                <a:spcPct val="90000"/>
              </a:lnSpc>
            </a:pPr>
            <a:r>
              <a:rPr lang="en-US" sz="2000" dirty="0" smtClean="0"/>
              <a:t>The </a:t>
            </a:r>
            <a:r>
              <a:rPr lang="en-US" sz="2000" u="sng" dirty="0" smtClean="0"/>
              <a:t>FTAA was not established and now support from the U.S. and Brazil is mixed</a:t>
            </a:r>
          </a:p>
          <a:p>
            <a:pPr lvl="1" eaLnBrk="1" hangingPunct="1">
              <a:lnSpc>
                <a:spcPct val="90000"/>
              </a:lnSpc>
            </a:pPr>
            <a:r>
              <a:rPr lang="en-US" sz="1800" dirty="0" smtClean="0"/>
              <a:t>the </a:t>
            </a:r>
            <a:r>
              <a:rPr lang="en-US" sz="1800" u="sng" dirty="0" smtClean="0"/>
              <a:t>U.S. wants stricter enforcement </a:t>
            </a:r>
            <a:r>
              <a:rPr lang="en-US" sz="1800" u="sng" dirty="0" smtClean="0"/>
              <a:t>of </a:t>
            </a:r>
            <a:r>
              <a:rPr lang="en-US" sz="1800" u="sng" dirty="0" smtClean="0"/>
              <a:t>intellectual property </a:t>
            </a:r>
            <a:r>
              <a:rPr lang="en-US" sz="1800" u="sng" dirty="0" smtClean="0"/>
              <a:t>rights</a:t>
            </a:r>
            <a:r>
              <a:rPr lang="en-US" sz="1800" dirty="0" smtClean="0"/>
              <a:t> and </a:t>
            </a:r>
            <a:r>
              <a:rPr lang="en-US" sz="1800" u="sng" dirty="0" smtClean="0"/>
              <a:t>lower manufactured goods tariffs</a:t>
            </a:r>
            <a:endParaRPr lang="en-US" sz="1800" u="sng" dirty="0" smtClean="0"/>
          </a:p>
          <a:p>
            <a:pPr lvl="1" eaLnBrk="1" hangingPunct="1">
              <a:lnSpc>
                <a:spcPct val="90000"/>
              </a:lnSpc>
            </a:pPr>
            <a:r>
              <a:rPr lang="en-US" sz="1800" u="sng" dirty="0" smtClean="0"/>
              <a:t>Brazil and Argentina want the U.S. to eliminate agricultural subsidies and tariffs </a:t>
            </a:r>
          </a:p>
          <a:p>
            <a:pPr eaLnBrk="1" hangingPunct="1">
              <a:lnSpc>
                <a:spcPct val="90000"/>
              </a:lnSpc>
            </a:pPr>
            <a:endParaRPr lang="en-US" sz="2000" dirty="0" smtClean="0"/>
          </a:p>
          <a:p>
            <a:pPr eaLnBrk="1" hangingPunct="1">
              <a:lnSpc>
                <a:spcPct val="90000"/>
              </a:lnSpc>
            </a:pPr>
            <a:r>
              <a:rPr lang="en-US" sz="2000" dirty="0" smtClean="0"/>
              <a:t>If the FTAA is established, it will have major implications for cross-border trade and investment flows within the hemisphere</a:t>
            </a:r>
          </a:p>
          <a:p>
            <a:pPr lvl="1" eaLnBrk="1" hangingPunct="1">
              <a:lnSpc>
                <a:spcPct val="90000"/>
              </a:lnSpc>
            </a:pPr>
            <a:r>
              <a:rPr lang="en-US" sz="1800" u="sng" dirty="0" smtClean="0"/>
              <a:t>would create a free trade area of 850 million people who accounted for nearly $18 trillion in GDP in 2008</a:t>
            </a:r>
            <a:r>
              <a:rPr lang="en-US" sz="1800" dirty="0" smtClean="0"/>
              <a:t> </a:t>
            </a:r>
          </a:p>
          <a:p>
            <a:pPr eaLnBrk="1" hangingPunct="1">
              <a:lnSpc>
                <a:spcPct val="90000"/>
              </a:lnSpc>
            </a:pPr>
            <a:endParaRPr lang="en-US" dirty="0" smtClean="0"/>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29</a:t>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Footer Placeholder 3"/>
          <p:cNvSpPr>
            <a:spLocks noGrp="1"/>
          </p:cNvSpPr>
          <p:nvPr>
            <p:ph type="ftr" sz="quarter" idx="10"/>
          </p:nvPr>
        </p:nvSpPr>
        <p:spPr>
          <a:noFill/>
        </p:spPr>
        <p:txBody>
          <a:bodyPr/>
          <a:lstStyle/>
          <a:p>
            <a:r>
              <a:rPr lang="en-US" smtClean="0"/>
              <a:t>BUSI 2701D</a:t>
            </a:r>
            <a:endParaRPr lang="en-US"/>
          </a:p>
        </p:txBody>
      </p:sp>
      <p:sp>
        <p:nvSpPr>
          <p:cNvPr id="27652" name="Rectangle 2"/>
          <p:cNvSpPr>
            <a:spLocks noGrp="1" noChangeArrowheads="1"/>
          </p:cNvSpPr>
          <p:nvPr>
            <p:ph type="title"/>
          </p:nvPr>
        </p:nvSpPr>
        <p:spPr/>
        <p:txBody>
          <a:bodyPr/>
          <a:lstStyle/>
          <a:p>
            <a:pPr eaLnBrk="1" hangingPunct="1"/>
            <a:r>
              <a:rPr lang="en-US" b="1" smtClean="0">
                <a:latin typeface="Cambria" pitchFamily="18" charset="0"/>
              </a:rPr>
              <a:t>What Is The Status Of Economic Integration In Asia?</a:t>
            </a:r>
          </a:p>
        </p:txBody>
      </p:sp>
      <p:sp>
        <p:nvSpPr>
          <p:cNvPr id="27653" name="Rectangle 3"/>
          <p:cNvSpPr>
            <a:spLocks noGrp="1" noChangeArrowheads="1"/>
          </p:cNvSpPr>
          <p:nvPr>
            <p:ph type="body" idx="1"/>
          </p:nvPr>
        </p:nvSpPr>
        <p:spPr/>
        <p:txBody>
          <a:bodyPr/>
          <a:lstStyle/>
          <a:p>
            <a:pPr eaLnBrk="1" hangingPunct="1"/>
            <a:r>
              <a:rPr lang="en-US" dirty="0" smtClean="0"/>
              <a:t>Various efforts at integration have been attempted in Asia, but most exist in name only</a:t>
            </a:r>
          </a:p>
          <a:p>
            <a:pPr lvl="1" eaLnBrk="1" hangingPunct="1"/>
            <a:endParaRPr lang="en-US" b="1" dirty="0" smtClean="0"/>
          </a:p>
          <a:p>
            <a:pPr lvl="1" eaLnBrk="1" hangingPunct="1"/>
            <a:r>
              <a:rPr lang="en-US" b="1" dirty="0" smtClean="0"/>
              <a:t>Association of Southeast Asian Nations (ASEAN)</a:t>
            </a:r>
          </a:p>
          <a:p>
            <a:pPr lvl="2" eaLnBrk="1" hangingPunct="1"/>
            <a:r>
              <a:rPr lang="en-US" dirty="0" smtClean="0"/>
              <a:t>Does not include China</a:t>
            </a:r>
          </a:p>
          <a:p>
            <a:pPr lvl="1" eaLnBrk="1" hangingPunct="1"/>
            <a:endParaRPr lang="en-US" b="1" dirty="0" smtClean="0"/>
          </a:p>
          <a:p>
            <a:pPr lvl="1" eaLnBrk="1" hangingPunct="1"/>
            <a:r>
              <a:rPr lang="en-US" b="1" dirty="0" smtClean="0"/>
              <a:t>Asia-Pacific Economic Cooperation (APEC)</a:t>
            </a:r>
          </a:p>
          <a:p>
            <a:pPr lvl="2" eaLnBrk="1" hangingPunct="1"/>
            <a:r>
              <a:rPr lang="en-US" dirty="0" smtClean="0"/>
              <a:t>Includes China, Russia, </a:t>
            </a:r>
            <a:r>
              <a:rPr lang="en-US" dirty="0" smtClean="0"/>
              <a:t>Japan, Canada </a:t>
            </a:r>
            <a:r>
              <a:rPr lang="en-US" dirty="0" smtClean="0"/>
              <a:t>and the US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30</a:t>
            </a:fld>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Footer Placeholder 3"/>
          <p:cNvSpPr>
            <a:spLocks noGrp="1"/>
          </p:cNvSpPr>
          <p:nvPr>
            <p:ph type="ftr" sz="quarter" idx="10"/>
          </p:nvPr>
        </p:nvSpPr>
        <p:spPr>
          <a:noFill/>
        </p:spPr>
        <p:txBody>
          <a:bodyPr/>
          <a:lstStyle/>
          <a:p>
            <a:r>
              <a:rPr lang="en-US" smtClean="0"/>
              <a:t>BUSI 2701D</a:t>
            </a:r>
            <a:endParaRPr lang="en-US"/>
          </a:p>
        </p:txBody>
      </p:sp>
      <p:sp>
        <p:nvSpPr>
          <p:cNvPr id="28676" name="Rectangle 2"/>
          <p:cNvSpPr>
            <a:spLocks noGrp="1" noChangeArrowheads="1"/>
          </p:cNvSpPr>
          <p:nvPr>
            <p:ph type="title"/>
          </p:nvPr>
        </p:nvSpPr>
        <p:spPr/>
        <p:txBody>
          <a:bodyPr/>
          <a:lstStyle/>
          <a:p>
            <a:pPr eaLnBrk="1" hangingPunct="1"/>
            <a:r>
              <a:rPr lang="en-US" b="1" smtClean="0">
                <a:latin typeface="Cambria" pitchFamily="18" charset="0"/>
              </a:rPr>
              <a:t>What Is The Association Of Southeast Asian Nations?</a:t>
            </a:r>
          </a:p>
        </p:txBody>
      </p:sp>
      <p:sp>
        <p:nvSpPr>
          <p:cNvPr id="28677" name="Rectangle 3"/>
          <p:cNvSpPr>
            <a:spLocks noGrp="1" noChangeArrowheads="1"/>
          </p:cNvSpPr>
          <p:nvPr>
            <p:ph type="body" idx="1"/>
          </p:nvPr>
        </p:nvSpPr>
        <p:spPr>
          <a:xfrm>
            <a:off x="467544" y="1412776"/>
            <a:ext cx="8229600" cy="4530725"/>
          </a:xfrm>
        </p:spPr>
        <p:txBody>
          <a:bodyPr/>
          <a:lstStyle/>
          <a:p>
            <a:pPr eaLnBrk="1" hangingPunct="1">
              <a:lnSpc>
                <a:spcPct val="80000"/>
              </a:lnSpc>
            </a:pPr>
            <a:r>
              <a:rPr lang="en-US" sz="2400" dirty="0" smtClean="0"/>
              <a:t>The </a:t>
            </a:r>
            <a:r>
              <a:rPr lang="en-US" sz="2400" b="1" dirty="0" smtClean="0"/>
              <a:t>Association of Southeast Asian Nations</a:t>
            </a:r>
            <a:r>
              <a:rPr lang="en-US" sz="2400" dirty="0" smtClean="0"/>
              <a:t> (</a:t>
            </a:r>
            <a:r>
              <a:rPr lang="en-US" sz="2400" b="1" dirty="0" smtClean="0"/>
              <a:t>ASEAN</a:t>
            </a:r>
            <a:r>
              <a:rPr lang="en-US" sz="2400" dirty="0" smtClean="0"/>
              <a:t>, 1967)</a:t>
            </a:r>
          </a:p>
          <a:p>
            <a:pPr lvl="1" eaLnBrk="1" hangingPunct="1">
              <a:lnSpc>
                <a:spcPct val="80000"/>
              </a:lnSpc>
            </a:pPr>
            <a:r>
              <a:rPr lang="en-US" sz="2000" dirty="0" smtClean="0"/>
              <a:t>currently includes </a:t>
            </a:r>
            <a:r>
              <a:rPr lang="en-US" sz="2000" u="sng" dirty="0" smtClean="0"/>
              <a:t>Brunei</a:t>
            </a:r>
            <a:r>
              <a:rPr lang="en-US" sz="2000" dirty="0" smtClean="0"/>
              <a:t>, </a:t>
            </a:r>
            <a:r>
              <a:rPr lang="en-US" sz="2000" u="sng" dirty="0" smtClean="0"/>
              <a:t>Indonesia</a:t>
            </a:r>
            <a:r>
              <a:rPr lang="en-US" sz="2000" dirty="0" smtClean="0"/>
              <a:t>, </a:t>
            </a:r>
            <a:r>
              <a:rPr lang="en-US" sz="2000" u="sng" dirty="0" smtClean="0"/>
              <a:t>Malaysia</a:t>
            </a:r>
            <a:r>
              <a:rPr lang="en-US" sz="2000" dirty="0" smtClean="0"/>
              <a:t>, the </a:t>
            </a:r>
            <a:r>
              <a:rPr lang="en-US" sz="2000" u="sng" dirty="0" smtClean="0"/>
              <a:t>Philippines</a:t>
            </a:r>
            <a:r>
              <a:rPr lang="en-US" sz="2000" dirty="0" smtClean="0"/>
              <a:t>, </a:t>
            </a:r>
            <a:r>
              <a:rPr lang="en-US" sz="2000" u="sng" dirty="0" smtClean="0"/>
              <a:t>Singapore</a:t>
            </a:r>
            <a:r>
              <a:rPr lang="en-US" sz="2000" dirty="0" smtClean="0"/>
              <a:t>, </a:t>
            </a:r>
            <a:r>
              <a:rPr lang="en-US" sz="2000" u="sng" dirty="0" smtClean="0"/>
              <a:t>Thailand</a:t>
            </a:r>
            <a:r>
              <a:rPr lang="en-US" sz="2000" dirty="0" smtClean="0"/>
              <a:t>, Vietnam, Myanmar, Laos, and Cambodia</a:t>
            </a:r>
          </a:p>
          <a:p>
            <a:pPr lvl="1" eaLnBrk="1" hangingPunct="1">
              <a:lnSpc>
                <a:spcPct val="80000"/>
              </a:lnSpc>
            </a:pPr>
            <a:endParaRPr lang="en-US" sz="2000" dirty="0" smtClean="0"/>
          </a:p>
          <a:p>
            <a:pPr lvl="1" eaLnBrk="1" hangingPunct="1">
              <a:lnSpc>
                <a:spcPct val="80000"/>
              </a:lnSpc>
            </a:pPr>
            <a:r>
              <a:rPr lang="en-US" sz="2000" u="sng" dirty="0" smtClean="0"/>
              <a:t>wants to foster freer trade between member countries</a:t>
            </a:r>
            <a:r>
              <a:rPr lang="en-US" sz="2000" dirty="0" smtClean="0"/>
              <a:t> and to achieve some cooperation in their industrial policies</a:t>
            </a:r>
          </a:p>
          <a:p>
            <a:pPr eaLnBrk="1" hangingPunct="1">
              <a:lnSpc>
                <a:spcPct val="80000"/>
              </a:lnSpc>
            </a:pPr>
            <a:endParaRPr lang="en-US" sz="2400" dirty="0" smtClean="0"/>
          </a:p>
          <a:p>
            <a:pPr eaLnBrk="1" hangingPunct="1">
              <a:lnSpc>
                <a:spcPct val="80000"/>
              </a:lnSpc>
            </a:pPr>
            <a:r>
              <a:rPr lang="en-US" sz="2400" dirty="0" smtClean="0"/>
              <a:t>An </a:t>
            </a:r>
            <a:r>
              <a:rPr lang="en-US" sz="2400" b="1" dirty="0" smtClean="0"/>
              <a:t>ASEAN Free Trade Area</a:t>
            </a:r>
            <a:r>
              <a:rPr lang="en-US" sz="2400" dirty="0" smtClean="0"/>
              <a:t> (</a:t>
            </a:r>
            <a:r>
              <a:rPr lang="en-US" sz="2400" b="1" dirty="0" smtClean="0"/>
              <a:t>AFTA</a:t>
            </a:r>
            <a:r>
              <a:rPr lang="en-US" sz="2000" dirty="0" smtClean="0"/>
              <a:t>) between the six original members of ASEAN </a:t>
            </a:r>
            <a:r>
              <a:rPr lang="en-US" sz="2000" dirty="0" smtClean="0"/>
              <a:t>(underlined above) came </a:t>
            </a:r>
            <a:r>
              <a:rPr lang="en-US" sz="2000" dirty="0" smtClean="0"/>
              <a:t>into effect in </a:t>
            </a:r>
            <a:r>
              <a:rPr lang="en-US" sz="2000" dirty="0" smtClean="0"/>
              <a:t>2003.  All ten members are now part of AFTA</a:t>
            </a:r>
            <a:endParaRPr lang="en-US" sz="2400" dirty="0" smtClean="0"/>
          </a:p>
          <a:p>
            <a:pPr lvl="1" eaLnBrk="1" hangingPunct="1">
              <a:lnSpc>
                <a:spcPct val="80000"/>
              </a:lnSpc>
            </a:pPr>
            <a:endParaRPr lang="en-US" sz="2000" dirty="0" smtClean="0"/>
          </a:p>
          <a:p>
            <a:pPr eaLnBrk="1" hangingPunct="1">
              <a:lnSpc>
                <a:spcPct val="80000"/>
              </a:lnSpc>
            </a:pPr>
            <a:r>
              <a:rPr lang="en-US" sz="2400" dirty="0" smtClean="0"/>
              <a:t>ASEAN - China Free Trade Agreement (ACFTA) of 2010 is progressing but with normal pain / issues</a:t>
            </a:r>
            <a:endParaRPr lang="en-US" dirty="0" smtClean="0"/>
          </a:p>
          <a:p>
            <a:pPr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31</a:t>
            </a:fld>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Footer Placeholder 3"/>
          <p:cNvSpPr>
            <a:spLocks noGrp="1"/>
          </p:cNvSpPr>
          <p:nvPr>
            <p:ph type="ftr" sz="quarter" idx="10"/>
          </p:nvPr>
        </p:nvSpPr>
        <p:spPr>
          <a:noFill/>
        </p:spPr>
        <p:txBody>
          <a:bodyPr/>
          <a:lstStyle/>
          <a:p>
            <a:r>
              <a:rPr lang="en-US" smtClean="0"/>
              <a:t>BUSI 2701D</a:t>
            </a:r>
            <a:endParaRPr lang="en-US"/>
          </a:p>
        </p:txBody>
      </p:sp>
      <p:sp>
        <p:nvSpPr>
          <p:cNvPr id="29700" name="Rectangle 2"/>
          <p:cNvSpPr>
            <a:spLocks noGrp="1" noChangeArrowheads="1"/>
          </p:cNvSpPr>
          <p:nvPr>
            <p:ph type="title"/>
          </p:nvPr>
        </p:nvSpPr>
        <p:spPr/>
        <p:txBody>
          <a:bodyPr/>
          <a:lstStyle/>
          <a:p>
            <a:pPr eaLnBrk="1" hangingPunct="1"/>
            <a:r>
              <a:rPr lang="en-US" b="1" smtClean="0">
                <a:latin typeface="Cambria" pitchFamily="18" charset="0"/>
              </a:rPr>
              <a:t>What Is The Association Of Southeast Asian Nations?</a:t>
            </a:r>
          </a:p>
        </p:txBody>
      </p:sp>
      <p:sp>
        <p:nvSpPr>
          <p:cNvPr id="29701" name="Rectangle 3"/>
          <p:cNvSpPr>
            <a:spLocks noGrp="1" noChangeArrowheads="1"/>
          </p:cNvSpPr>
          <p:nvPr>
            <p:ph type="body" idx="1"/>
          </p:nvPr>
        </p:nvSpPr>
        <p:spPr/>
        <p:txBody>
          <a:bodyPr/>
          <a:lstStyle/>
          <a:p>
            <a:pPr algn="ctr" eaLnBrk="1" hangingPunct="1">
              <a:buFont typeface="Wingdings" pitchFamily="2" charset="2"/>
              <a:buNone/>
            </a:pPr>
            <a:r>
              <a:rPr lang="en-US" sz="1400" smtClean="0"/>
              <a:t>ASEAN Countries</a:t>
            </a:r>
          </a:p>
          <a:p>
            <a:pPr algn="ctr" eaLnBrk="1" hangingPunct="1">
              <a:buFont typeface="Wingdings" pitchFamily="2" charset="2"/>
              <a:buNone/>
            </a:pPr>
            <a:endParaRPr lang="en-US" sz="1400" smtClean="0"/>
          </a:p>
        </p:txBody>
      </p:sp>
      <p:pic>
        <p:nvPicPr>
          <p:cNvPr id="29702" name="Picture 4"/>
          <p:cNvPicPr>
            <a:picLocks noChangeAspect="1" noChangeArrowheads="1"/>
          </p:cNvPicPr>
          <p:nvPr/>
        </p:nvPicPr>
        <p:blipFill>
          <a:blip r:embed="rId3" cstate="print"/>
          <a:srcRect/>
          <a:stretch>
            <a:fillRect/>
          </a:stretch>
        </p:blipFill>
        <p:spPr bwMode="auto">
          <a:xfrm>
            <a:off x="685800" y="1905000"/>
            <a:ext cx="7924800" cy="44196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32</a:t>
            </a:fld>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Footer Placeholder 3"/>
          <p:cNvSpPr>
            <a:spLocks noGrp="1"/>
          </p:cNvSpPr>
          <p:nvPr>
            <p:ph type="ftr" sz="quarter" idx="10"/>
          </p:nvPr>
        </p:nvSpPr>
        <p:spPr>
          <a:noFill/>
        </p:spPr>
        <p:txBody>
          <a:bodyPr/>
          <a:lstStyle/>
          <a:p>
            <a:r>
              <a:rPr lang="en-US" smtClean="0"/>
              <a:t>BUSI 2701D</a:t>
            </a:r>
            <a:endParaRPr lang="en-US"/>
          </a:p>
        </p:txBody>
      </p:sp>
      <p:sp>
        <p:nvSpPr>
          <p:cNvPr id="30724" name="Rectangle 2"/>
          <p:cNvSpPr>
            <a:spLocks noGrp="1" noChangeArrowheads="1"/>
          </p:cNvSpPr>
          <p:nvPr>
            <p:ph type="title"/>
          </p:nvPr>
        </p:nvSpPr>
        <p:spPr/>
        <p:txBody>
          <a:bodyPr/>
          <a:lstStyle/>
          <a:p>
            <a:pPr eaLnBrk="1" hangingPunct="1"/>
            <a:r>
              <a:rPr lang="en-US" b="1" smtClean="0">
                <a:latin typeface="Cambria" pitchFamily="18" charset="0"/>
              </a:rPr>
              <a:t>What Is The Asia-Pacific Economic Cooperation?</a:t>
            </a:r>
          </a:p>
        </p:txBody>
      </p:sp>
      <p:sp>
        <p:nvSpPr>
          <p:cNvPr id="30725" name="Rectangle 3"/>
          <p:cNvSpPr>
            <a:spLocks noGrp="1" noChangeArrowheads="1"/>
          </p:cNvSpPr>
          <p:nvPr>
            <p:ph type="body" idx="1"/>
          </p:nvPr>
        </p:nvSpPr>
        <p:spPr/>
        <p:txBody>
          <a:bodyPr/>
          <a:lstStyle/>
          <a:p>
            <a:pPr eaLnBrk="1" hangingPunct="1"/>
            <a:r>
              <a:rPr lang="en-US" dirty="0" smtClean="0"/>
              <a:t>The </a:t>
            </a:r>
            <a:r>
              <a:rPr lang="en-US" b="1" dirty="0" smtClean="0"/>
              <a:t>Asia-Pacific Economic Cooperation</a:t>
            </a:r>
            <a:r>
              <a:rPr lang="en-US" dirty="0" smtClean="0"/>
              <a:t> (</a:t>
            </a:r>
            <a:r>
              <a:rPr lang="en-US" b="1" dirty="0" smtClean="0"/>
              <a:t>APEC</a:t>
            </a:r>
            <a:r>
              <a:rPr lang="en-US" dirty="0" smtClean="0"/>
              <a:t>)</a:t>
            </a:r>
          </a:p>
          <a:p>
            <a:pPr lvl="1" eaLnBrk="1" hangingPunct="1"/>
            <a:r>
              <a:rPr lang="en-US" dirty="0" smtClean="0"/>
              <a:t>has 21 members including the United States</a:t>
            </a:r>
            <a:r>
              <a:rPr lang="en-US" dirty="0" smtClean="0"/>
              <a:t>, Canada, Russia, Japan</a:t>
            </a:r>
            <a:r>
              <a:rPr lang="en-US" dirty="0" smtClean="0"/>
              <a:t>, and China</a:t>
            </a:r>
          </a:p>
          <a:p>
            <a:pPr lvl="1" eaLnBrk="1" hangingPunct="1"/>
            <a:endParaRPr lang="en-US" dirty="0" smtClean="0"/>
          </a:p>
          <a:p>
            <a:pPr lvl="1" eaLnBrk="1" hangingPunct="1"/>
            <a:r>
              <a:rPr lang="en-US" dirty="0" smtClean="0"/>
              <a:t>wants to increase multilateral cooperation</a:t>
            </a:r>
          </a:p>
          <a:p>
            <a:pPr lvl="1" eaLnBrk="1" hangingPunct="1"/>
            <a:endParaRPr lang="en-US" dirty="0" smtClean="0"/>
          </a:p>
          <a:p>
            <a:pPr lvl="1" eaLnBrk="1" hangingPunct="1"/>
            <a:r>
              <a:rPr lang="en-US" u="sng" dirty="0" smtClean="0"/>
              <a:t>member states account for 55% of world’s GNP, and 49% of world trade</a:t>
            </a:r>
            <a:r>
              <a:rPr lang="en-US" dirty="0" smtClean="0"/>
              <a:t>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33</a:t>
            </a:fld>
            <a:endParaRPr 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Footer Placeholder 3"/>
          <p:cNvSpPr>
            <a:spLocks noGrp="1"/>
          </p:cNvSpPr>
          <p:nvPr>
            <p:ph type="ftr" sz="quarter" idx="10"/>
          </p:nvPr>
        </p:nvSpPr>
        <p:spPr>
          <a:noFill/>
        </p:spPr>
        <p:txBody>
          <a:bodyPr/>
          <a:lstStyle/>
          <a:p>
            <a:r>
              <a:rPr lang="en-US" smtClean="0"/>
              <a:t>BUSI 2701D</a:t>
            </a:r>
            <a:endParaRPr lang="en-US"/>
          </a:p>
        </p:txBody>
      </p:sp>
      <p:sp>
        <p:nvSpPr>
          <p:cNvPr id="31748" name="Rectangle 2"/>
          <p:cNvSpPr>
            <a:spLocks noGrp="1" noChangeArrowheads="1"/>
          </p:cNvSpPr>
          <p:nvPr>
            <p:ph type="title"/>
          </p:nvPr>
        </p:nvSpPr>
        <p:spPr/>
        <p:txBody>
          <a:bodyPr/>
          <a:lstStyle/>
          <a:p>
            <a:pPr eaLnBrk="1" hangingPunct="1"/>
            <a:r>
              <a:rPr lang="en-US" b="1" smtClean="0">
                <a:latin typeface="Cambria" pitchFamily="18" charset="0"/>
              </a:rPr>
              <a:t>What Is The Asia-Pacific Economic Cooperation?</a:t>
            </a:r>
          </a:p>
        </p:txBody>
      </p:sp>
      <p:sp>
        <p:nvSpPr>
          <p:cNvPr id="31749" name="Rectangle 3"/>
          <p:cNvSpPr>
            <a:spLocks noGrp="1" noChangeArrowheads="1"/>
          </p:cNvSpPr>
          <p:nvPr>
            <p:ph type="body" idx="1"/>
          </p:nvPr>
        </p:nvSpPr>
        <p:spPr/>
        <p:txBody>
          <a:bodyPr/>
          <a:lstStyle/>
          <a:p>
            <a:pPr algn="ctr" eaLnBrk="1" hangingPunct="1">
              <a:buFont typeface="Wingdings" pitchFamily="2" charset="2"/>
              <a:buNone/>
            </a:pPr>
            <a:r>
              <a:rPr lang="en-US" sz="1400" smtClean="0"/>
              <a:t>APEC Members</a:t>
            </a:r>
          </a:p>
          <a:p>
            <a:pPr algn="ctr" eaLnBrk="1" hangingPunct="1">
              <a:buFont typeface="Wingdings" pitchFamily="2" charset="2"/>
              <a:buNone/>
            </a:pPr>
            <a:endParaRPr lang="en-US" sz="1400" smtClean="0"/>
          </a:p>
          <a:p>
            <a:pPr algn="ctr" eaLnBrk="1" hangingPunct="1">
              <a:buFont typeface="Wingdings" pitchFamily="2" charset="2"/>
              <a:buNone/>
            </a:pPr>
            <a:endParaRPr lang="en-US" sz="1400" smtClean="0"/>
          </a:p>
          <a:p>
            <a:pPr algn="ctr" eaLnBrk="1" hangingPunct="1">
              <a:buFont typeface="Wingdings" pitchFamily="2" charset="2"/>
              <a:buNone/>
            </a:pPr>
            <a:endParaRPr lang="en-US" sz="1400" smtClean="0"/>
          </a:p>
        </p:txBody>
      </p:sp>
      <p:pic>
        <p:nvPicPr>
          <p:cNvPr id="31750" name="Picture 5"/>
          <p:cNvPicPr>
            <a:picLocks noChangeAspect="1" noChangeArrowheads="1"/>
          </p:cNvPicPr>
          <p:nvPr/>
        </p:nvPicPr>
        <p:blipFill>
          <a:blip r:embed="rId3" cstate="print"/>
          <a:srcRect/>
          <a:stretch>
            <a:fillRect/>
          </a:stretch>
        </p:blipFill>
        <p:spPr bwMode="auto">
          <a:xfrm>
            <a:off x="609600" y="1905000"/>
            <a:ext cx="8077200" cy="44196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34</a:t>
            </a:fld>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Footer Placeholder 3"/>
          <p:cNvSpPr>
            <a:spLocks noGrp="1"/>
          </p:cNvSpPr>
          <p:nvPr>
            <p:ph type="ftr" sz="quarter" idx="10"/>
          </p:nvPr>
        </p:nvSpPr>
        <p:spPr>
          <a:noFill/>
        </p:spPr>
        <p:txBody>
          <a:bodyPr/>
          <a:lstStyle/>
          <a:p>
            <a:r>
              <a:rPr lang="en-US" smtClean="0"/>
              <a:t>BUSI 2701D</a:t>
            </a:r>
            <a:endParaRPr lang="en-US"/>
          </a:p>
        </p:txBody>
      </p:sp>
      <p:sp>
        <p:nvSpPr>
          <p:cNvPr id="33796" name="Rectangle 2"/>
          <p:cNvSpPr>
            <a:spLocks noGrp="1" noChangeArrowheads="1"/>
          </p:cNvSpPr>
          <p:nvPr>
            <p:ph type="title"/>
          </p:nvPr>
        </p:nvSpPr>
        <p:spPr/>
        <p:txBody>
          <a:bodyPr/>
          <a:lstStyle/>
          <a:p>
            <a:pPr eaLnBrk="1" hangingPunct="1"/>
            <a:r>
              <a:rPr lang="en-US" sz="4000" b="1" smtClean="0">
                <a:latin typeface="Cambria" pitchFamily="18" charset="0"/>
              </a:rPr>
              <a:t>What Does Economic </a:t>
            </a:r>
            <a:br>
              <a:rPr lang="en-US" sz="4000" b="1" smtClean="0">
                <a:latin typeface="Cambria" pitchFamily="18" charset="0"/>
              </a:rPr>
            </a:br>
            <a:r>
              <a:rPr lang="en-US" sz="4000" b="1" smtClean="0">
                <a:latin typeface="Cambria" pitchFamily="18" charset="0"/>
              </a:rPr>
              <a:t>Integration Mean For Managers?</a:t>
            </a:r>
          </a:p>
        </p:txBody>
      </p:sp>
      <p:sp>
        <p:nvSpPr>
          <p:cNvPr id="33797" name="Rectangle 3"/>
          <p:cNvSpPr>
            <a:spLocks noGrp="1" noChangeArrowheads="1"/>
          </p:cNvSpPr>
          <p:nvPr>
            <p:ph type="body" idx="1"/>
          </p:nvPr>
        </p:nvSpPr>
        <p:spPr/>
        <p:txBody>
          <a:bodyPr/>
          <a:lstStyle/>
          <a:p>
            <a:pPr eaLnBrk="1" hangingPunct="1"/>
            <a:r>
              <a:rPr lang="en-US" sz="2800" dirty="0" smtClean="0"/>
              <a:t>Regional economic integration</a:t>
            </a:r>
          </a:p>
          <a:p>
            <a:pPr lvl="1" eaLnBrk="1" hangingPunct="1"/>
            <a:r>
              <a:rPr lang="en-US" sz="2400" u="sng" dirty="0" smtClean="0"/>
              <a:t>opens new markets</a:t>
            </a:r>
            <a:r>
              <a:rPr lang="en-US" sz="2400" dirty="0" smtClean="0"/>
              <a:t>  </a:t>
            </a:r>
          </a:p>
          <a:p>
            <a:pPr lvl="1" eaLnBrk="1" hangingPunct="1"/>
            <a:r>
              <a:rPr lang="en-US" sz="2400" dirty="0" smtClean="0"/>
              <a:t>allows </a:t>
            </a:r>
            <a:r>
              <a:rPr lang="en-US" sz="2400" u="sng" dirty="0" smtClean="0"/>
              <a:t>firms to realize cost economies by centralizing production</a:t>
            </a:r>
            <a:r>
              <a:rPr lang="en-US" sz="2400" dirty="0" smtClean="0"/>
              <a:t> in those locations </a:t>
            </a:r>
            <a:r>
              <a:rPr lang="en-US" sz="2400" u="sng" dirty="0" smtClean="0"/>
              <a:t>where the mix of factor costs and skills is optimal</a:t>
            </a:r>
          </a:p>
          <a:p>
            <a:pPr eaLnBrk="1" hangingPunct="1"/>
            <a:r>
              <a:rPr lang="en-US" sz="2800" dirty="0" smtClean="0"/>
              <a:t>But</a:t>
            </a:r>
          </a:p>
          <a:p>
            <a:pPr lvl="1" eaLnBrk="1" hangingPunct="1"/>
            <a:r>
              <a:rPr lang="en-US" sz="2400" dirty="0" smtClean="0"/>
              <a:t>within each grouping, </a:t>
            </a:r>
            <a:r>
              <a:rPr lang="en-US" sz="2400" u="sng" dirty="0" smtClean="0"/>
              <a:t>the business environment becomes competitive</a:t>
            </a:r>
          </a:p>
          <a:p>
            <a:pPr lvl="1" eaLnBrk="1" hangingPunct="1"/>
            <a:r>
              <a:rPr lang="en-US" sz="2400" dirty="0" smtClean="0"/>
              <a:t>there is a </a:t>
            </a:r>
            <a:r>
              <a:rPr lang="en-US" sz="2400" u="sng" dirty="0" smtClean="0"/>
              <a:t>risk of being shut out of the single market</a:t>
            </a:r>
            <a:r>
              <a:rPr lang="en-US" sz="2400" dirty="0" smtClean="0"/>
              <a:t> by the creation of a “trade fortress”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35</a:t>
            </a:fld>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7 Overview</a:t>
            </a:r>
          </a:p>
        </p:txBody>
      </p:sp>
      <p:sp>
        <p:nvSpPr>
          <p:cNvPr id="19459" name="Rectangle 3"/>
          <p:cNvSpPr>
            <a:spLocks noGrp="1" noChangeArrowheads="1"/>
          </p:cNvSpPr>
          <p:nvPr>
            <p:ph type="body" idx="1"/>
          </p:nvPr>
        </p:nvSpPr>
        <p:spPr>
          <a:xfrm>
            <a:off x="467544" y="1340768"/>
            <a:ext cx="8302625" cy="4535487"/>
          </a:xfrm>
        </p:spPr>
        <p:txBody>
          <a:bodyPr/>
          <a:lstStyle/>
          <a:p>
            <a:pPr lvl="0"/>
            <a:r>
              <a:rPr lang="en-US" dirty="0" smtClean="0"/>
              <a:t>Understand the different levels of regional economic integration</a:t>
            </a:r>
          </a:p>
          <a:p>
            <a:pPr lvl="0"/>
            <a:endParaRPr lang="en-US" dirty="0" smtClean="0"/>
          </a:p>
          <a:p>
            <a:pPr lvl="0"/>
            <a:r>
              <a:rPr lang="en-US" dirty="0" smtClean="0"/>
              <a:t>Understand the arguments for and against regional economic integration</a:t>
            </a:r>
          </a:p>
          <a:p>
            <a:pPr lvl="0"/>
            <a:endParaRPr lang="en-US" dirty="0" smtClean="0"/>
          </a:p>
          <a:p>
            <a:r>
              <a:rPr lang="en-US" dirty="0" smtClean="0"/>
              <a:t>Understand the implications for business inherent in regional economic integration</a:t>
            </a:r>
          </a:p>
          <a:p>
            <a:pPr lvl="0"/>
            <a:endParaRPr lang="en-US" dirty="0" smtClean="0"/>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36</a:t>
            </a:fld>
            <a:endParaRPr lang="en-U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endParaRPr lang="en-US" sz="4400" b="1" dirty="0" smtClean="0"/>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defRPr/>
            </a:pPr>
            <a:endParaRPr lang="en-US" dirty="0" smtClean="0"/>
          </a:p>
          <a:p>
            <a:pPr algn="ctr" eaLnBrk="1" hangingPunct="1">
              <a:buFont typeface="Wingdings" pitchFamily="2" charset="2"/>
              <a:buNone/>
              <a:defRPr/>
            </a:pPr>
            <a:endParaRPr lang="en-US" dirty="0" smtClean="0"/>
          </a:p>
          <a:p>
            <a:pPr algn="ctr" eaLnBrk="1" hangingPunct="1">
              <a:buFont typeface="Wingdings" pitchFamily="2" charset="2"/>
              <a:buNone/>
              <a:defRPr/>
            </a:pPr>
            <a:r>
              <a:rPr lang="en-US" sz="4400" dirty="0" smtClean="0"/>
              <a:t>Questions??</a:t>
            </a:r>
            <a:endParaRPr lang="en-CA" sz="4400" dirty="0" smtClean="0"/>
          </a:p>
        </p:txBody>
      </p:sp>
      <p:sp>
        <p:nvSpPr>
          <p:cNvPr id="5" name="Footer Placeholder 4"/>
          <p:cNvSpPr>
            <a:spLocks noGrp="1"/>
          </p:cNvSpPr>
          <p:nvPr>
            <p:ph type="ftr" sz="quarter" idx="11"/>
          </p:nvPr>
        </p:nvSpPr>
        <p:spPr/>
        <p:txBody>
          <a:bodyPr/>
          <a:lstStyle/>
          <a:p>
            <a:pPr>
              <a:defRPr/>
            </a:pPr>
            <a:r>
              <a:rPr lang="en-US" smtClean="0"/>
              <a:t>BUSI 2701D</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37</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lobe">
  <a:themeElements>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fontScheme name="Glob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Globe 1">
        <a:dk1>
          <a:srgbClr val="622100"/>
        </a:dk1>
        <a:lt1>
          <a:srgbClr val="FFFFFF"/>
        </a:lt1>
        <a:dk2>
          <a:srgbClr val="800000"/>
        </a:dk2>
        <a:lt2>
          <a:srgbClr val="FFFFCC"/>
        </a:lt2>
        <a:accent1>
          <a:srgbClr val="E42B00"/>
        </a:accent1>
        <a:accent2>
          <a:srgbClr val="996600"/>
        </a:accent2>
        <a:accent3>
          <a:srgbClr val="C0AAAA"/>
        </a:accent3>
        <a:accent4>
          <a:srgbClr val="DADADA"/>
        </a:accent4>
        <a:accent5>
          <a:srgbClr val="EFACAA"/>
        </a:accent5>
        <a:accent6>
          <a:srgbClr val="8A5C00"/>
        </a:accent6>
        <a:hlink>
          <a:srgbClr val="FADF6C"/>
        </a:hlink>
        <a:folHlink>
          <a:srgbClr val="FF9900"/>
        </a:folHlink>
      </a:clrScheme>
      <a:clrMap bg1="dk2" tx1="lt1" bg2="dk1" tx2="lt2" accent1="accent1" accent2="accent2" accent3="accent3" accent4="accent4" accent5="accent5" accent6="accent6" hlink="hlink" folHlink="folHlink"/>
    </a:extraClrScheme>
    <a:extraClrScheme>
      <a:clrScheme name="Globe 2">
        <a:dk1>
          <a:srgbClr val="5F4545"/>
        </a:dk1>
        <a:lt1>
          <a:srgbClr val="FFFFFF"/>
        </a:lt1>
        <a:dk2>
          <a:srgbClr val="8F6969"/>
        </a:dk2>
        <a:lt2>
          <a:srgbClr val="FFFFCC"/>
        </a:lt2>
        <a:accent1>
          <a:srgbClr val="CC6600"/>
        </a:accent1>
        <a:accent2>
          <a:srgbClr val="924C0C"/>
        </a:accent2>
        <a:accent3>
          <a:srgbClr val="C6B9B9"/>
        </a:accent3>
        <a:accent4>
          <a:srgbClr val="DADADA"/>
        </a:accent4>
        <a:accent5>
          <a:srgbClr val="E2B8AA"/>
        </a:accent5>
        <a:accent6>
          <a:srgbClr val="84440A"/>
        </a:accent6>
        <a:hlink>
          <a:srgbClr val="CFD375"/>
        </a:hlink>
        <a:folHlink>
          <a:srgbClr val="98BB91"/>
        </a:folHlink>
      </a:clrScheme>
      <a:clrMap bg1="dk2" tx1="lt1" bg2="dk1" tx2="lt2" accent1="accent1" accent2="accent2" accent3="accent3" accent4="accent4" accent5="accent5" accent6="accent6" hlink="hlink" folHlink="folHlink"/>
    </a:extraClrScheme>
    <a:extraClrScheme>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Globe 4">
        <a:dk1>
          <a:srgbClr val="005856"/>
        </a:dk1>
        <a:lt1>
          <a:srgbClr val="FFFFFF"/>
        </a:lt1>
        <a:dk2>
          <a:srgbClr val="008080"/>
        </a:dk2>
        <a:lt2>
          <a:srgbClr val="FFFFCC"/>
        </a:lt2>
        <a:accent1>
          <a:srgbClr val="0099CC"/>
        </a:accent1>
        <a:accent2>
          <a:srgbClr val="00CCFF"/>
        </a:accent2>
        <a:accent3>
          <a:srgbClr val="AAC0C0"/>
        </a:accent3>
        <a:accent4>
          <a:srgbClr val="DADADA"/>
        </a:accent4>
        <a:accent5>
          <a:srgbClr val="AACAE2"/>
        </a:accent5>
        <a:accent6>
          <a:srgbClr val="00B9E7"/>
        </a:accent6>
        <a:hlink>
          <a:srgbClr val="1ACE9F"/>
        </a:hlink>
        <a:folHlink>
          <a:srgbClr val="948CCE"/>
        </a:folHlink>
      </a:clrScheme>
      <a:clrMap bg1="dk2" tx1="lt1" bg2="dk1" tx2="lt2" accent1="accent1" accent2="accent2" accent3="accent3" accent4="accent4" accent5="accent5" accent6="accent6" hlink="hlink" folHlink="folHlink"/>
    </a:extraClrScheme>
    <a:extraClrScheme>
      <a:clrScheme name="Globe 5">
        <a:dk1>
          <a:srgbClr val="3C5436"/>
        </a:dk1>
        <a:lt1>
          <a:srgbClr val="FFFFFF"/>
        </a:lt1>
        <a:dk2>
          <a:srgbClr val="5F8656"/>
        </a:dk2>
        <a:lt2>
          <a:srgbClr val="D6D8C0"/>
        </a:lt2>
        <a:accent1>
          <a:srgbClr val="61733D"/>
        </a:accent1>
        <a:accent2>
          <a:srgbClr val="324A39"/>
        </a:accent2>
        <a:accent3>
          <a:srgbClr val="B6C3B4"/>
        </a:accent3>
        <a:accent4>
          <a:srgbClr val="DADADA"/>
        </a:accent4>
        <a:accent5>
          <a:srgbClr val="B7BCAF"/>
        </a:accent5>
        <a:accent6>
          <a:srgbClr val="2C4233"/>
        </a:accent6>
        <a:hlink>
          <a:srgbClr val="73D588"/>
        </a:hlink>
        <a:folHlink>
          <a:srgbClr val="6F99B9"/>
        </a:folHlink>
      </a:clrScheme>
      <a:clrMap bg1="dk2" tx1="lt1" bg2="dk1" tx2="lt2" accent1="accent1" accent2="accent2" accent3="accent3" accent4="accent4" accent5="accent5" accent6="accent6" hlink="hlink" folHlink="folHlink"/>
    </a:extraClrScheme>
    <a:extraClrScheme>
      <a:clrScheme name="Globe 6">
        <a:dk1>
          <a:srgbClr val="5B7B65"/>
        </a:dk1>
        <a:lt1>
          <a:srgbClr val="FFFFFF"/>
        </a:lt1>
        <a:dk2>
          <a:srgbClr val="9ABE9D"/>
        </a:dk2>
        <a:lt2>
          <a:srgbClr val="336600"/>
        </a:lt2>
        <a:accent1>
          <a:srgbClr val="00CC66"/>
        </a:accent1>
        <a:accent2>
          <a:srgbClr val="4E7050"/>
        </a:accent2>
        <a:accent3>
          <a:srgbClr val="CADBCC"/>
        </a:accent3>
        <a:accent4>
          <a:srgbClr val="DADADA"/>
        </a:accent4>
        <a:accent5>
          <a:srgbClr val="AAE2B8"/>
        </a:accent5>
        <a:accent6>
          <a:srgbClr val="466548"/>
        </a:accent6>
        <a:hlink>
          <a:srgbClr val="FFFFCC"/>
        </a:hlink>
        <a:folHlink>
          <a:srgbClr val="9CE8A3"/>
        </a:folHlink>
      </a:clrScheme>
      <a:clrMap bg1="dk2" tx1="lt1" bg2="dk1" tx2="lt2" accent1="accent1" accent2="accent2" accent3="accent3" accent4="accent4" accent5="accent5" accent6="accent6" hlink="hlink" folHlink="folHlink"/>
    </a:extraClrScheme>
    <a:extraClrScheme>
      <a:clrScheme name="Globe 7">
        <a:dk1>
          <a:srgbClr val="4C4E44"/>
        </a:dk1>
        <a:lt1>
          <a:srgbClr val="FFFFFF"/>
        </a:lt1>
        <a:dk2>
          <a:srgbClr val="686B5D"/>
        </a:dk2>
        <a:lt2>
          <a:srgbClr val="D6D5C6"/>
        </a:lt2>
        <a:accent1>
          <a:srgbClr val="898D79"/>
        </a:accent1>
        <a:accent2>
          <a:srgbClr val="4D4F45"/>
        </a:accent2>
        <a:accent3>
          <a:srgbClr val="B9BAB6"/>
        </a:accent3>
        <a:accent4>
          <a:srgbClr val="DADADA"/>
        </a:accent4>
        <a:accent5>
          <a:srgbClr val="C4C5BE"/>
        </a:accent5>
        <a:accent6>
          <a:srgbClr val="45473E"/>
        </a:accent6>
        <a:hlink>
          <a:srgbClr val="58BE67"/>
        </a:hlink>
        <a:folHlink>
          <a:srgbClr val="C0C640"/>
        </a:folHlink>
      </a:clrScheme>
      <a:clrMap bg1="dk2" tx1="lt1" bg2="dk1" tx2="lt2" accent1="accent1" accent2="accent2" accent3="accent3" accent4="accent4" accent5="accent5" accent6="accent6" hlink="hlink" folHlink="folHlink"/>
    </a:extraClrScheme>
    <a:extraClrScheme>
      <a:clrScheme name="Globe 8">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BE3D0"/>
        </a:accent5>
        <a:accent6>
          <a:srgbClr val="91BC56"/>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Globe</Template>
  <TotalTime>2321</TotalTime>
  <Words>7022</Words>
  <Application>Microsoft Office PowerPoint</Application>
  <PresentationFormat>On-screen Show (4:3)</PresentationFormat>
  <Paragraphs>544</Paragraphs>
  <Slides>37</Slides>
  <Notes>32</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Globe</vt:lpstr>
      <vt:lpstr>     Sprott School of Business  BUSI 2701D - Fundamentals of International Business  Lecture 7 – Regional Economic Integration  Instructor - Wade Rose, PhD  </vt:lpstr>
      <vt:lpstr>Announcements</vt:lpstr>
      <vt:lpstr>Lecture 7 Overview</vt:lpstr>
      <vt:lpstr>What Is Regional  Economic Integration?</vt:lpstr>
      <vt:lpstr>What Are The Levels Of  Regional Economic Integration?</vt:lpstr>
      <vt:lpstr>What Are The Levels Of  Regional Economic Integration?</vt:lpstr>
      <vt:lpstr>What Are The Levels Of  Regional Economic Integration?</vt:lpstr>
      <vt:lpstr>What Are The Levels Of  Regional Economic Integration?</vt:lpstr>
      <vt:lpstr>What Are The Levels Of  Regional Economic Integration?</vt:lpstr>
      <vt:lpstr>What Are The Levels Of  Regional Economic Integration?</vt:lpstr>
      <vt:lpstr>What Are The Levels Of  Regional Economic Integration?</vt:lpstr>
      <vt:lpstr>Why Should Countries  Integrate Their Economies?</vt:lpstr>
      <vt:lpstr>What Limits Efforts  At Integration?</vt:lpstr>
      <vt:lpstr>What Limits Efforts  At Integration?</vt:lpstr>
      <vt:lpstr>What Is The Status Of Regional Economic Integration In Europe?</vt:lpstr>
      <vt:lpstr>What Is The Status Of Regional Economic Integration In Europe?</vt:lpstr>
      <vt:lpstr>What Is The European Union?</vt:lpstr>
      <vt:lpstr>What Are The Levels Of  Regional Economic Integration?</vt:lpstr>
      <vt:lpstr>What Is The European Union?</vt:lpstr>
      <vt:lpstr>What Is The Euro?</vt:lpstr>
      <vt:lpstr>Is The Euro A Good Thing?</vt:lpstr>
      <vt:lpstr>Is The Euro A Good Thing?</vt:lpstr>
      <vt:lpstr>What Is The Status Of Economic Integration In The Americas?</vt:lpstr>
      <vt:lpstr>What Is The Status Of Economic Integration In The Americas?</vt:lpstr>
      <vt:lpstr>What Is The North American Free Trade Agreement? </vt:lpstr>
      <vt:lpstr>Is The North American  Free Trade Area Beneficial? </vt:lpstr>
      <vt:lpstr>Is The North American  Free Trade Area Beneficial?</vt:lpstr>
      <vt:lpstr>Who Was Right re NAFTA?</vt:lpstr>
      <vt:lpstr>What Is Free Trade  Of The Americas? </vt:lpstr>
      <vt:lpstr>What Is The Status Of Economic Integration In Asia?</vt:lpstr>
      <vt:lpstr>What Is The Association Of Southeast Asian Nations?</vt:lpstr>
      <vt:lpstr>What Is The Association Of Southeast Asian Nations?</vt:lpstr>
      <vt:lpstr>What Is The Asia-Pacific Economic Cooperation?</vt:lpstr>
      <vt:lpstr>What Is The Asia-Pacific Economic Cooperation?</vt:lpstr>
      <vt:lpstr>What Does Economic  Integration Mean For Managers?</vt:lpstr>
      <vt:lpstr>Lecture 7 Overview</vt:lpstr>
      <vt:lpstr>Slide 37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Shirley Rose</dc:creator>
  <cp:lastModifiedBy>Wade Rose</cp:lastModifiedBy>
  <cp:revision>286</cp:revision>
  <dcterms:created xsi:type="dcterms:W3CDTF">2007-10-29T20:49:47Z</dcterms:created>
  <dcterms:modified xsi:type="dcterms:W3CDTF">2012-02-15T22:01:53Z</dcterms:modified>
</cp:coreProperties>
</file>