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359" r:id="rId2"/>
    <p:sldId id="421" r:id="rId3"/>
    <p:sldId id="582" r:id="rId4"/>
    <p:sldId id="583" r:id="rId5"/>
    <p:sldId id="545" r:id="rId6"/>
    <p:sldId id="546" r:id="rId7"/>
    <p:sldId id="552" r:id="rId8"/>
    <p:sldId id="553" r:id="rId9"/>
    <p:sldId id="554" r:id="rId10"/>
    <p:sldId id="555" r:id="rId11"/>
    <p:sldId id="556" r:id="rId12"/>
    <p:sldId id="557" r:id="rId13"/>
    <p:sldId id="558" r:id="rId14"/>
    <p:sldId id="560" r:id="rId15"/>
    <p:sldId id="561" r:id="rId16"/>
    <p:sldId id="564" r:id="rId17"/>
    <p:sldId id="565" r:id="rId18"/>
    <p:sldId id="566" r:id="rId19"/>
    <p:sldId id="568" r:id="rId20"/>
    <p:sldId id="569" r:id="rId21"/>
    <p:sldId id="570" r:id="rId22"/>
    <p:sldId id="571" r:id="rId23"/>
    <p:sldId id="573" r:id="rId24"/>
    <p:sldId id="574" r:id="rId25"/>
    <p:sldId id="575" r:id="rId26"/>
    <p:sldId id="576" r:id="rId27"/>
    <p:sldId id="562" r:id="rId28"/>
    <p:sldId id="438" r:id="rId29"/>
    <p:sldId id="580" r:id="rId30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76DB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42527" autoAdjust="0"/>
  </p:normalViewPr>
  <p:slideViewPr>
    <p:cSldViewPr>
      <p:cViewPr>
        <p:scale>
          <a:sx n="66" d="100"/>
          <a:sy n="66" d="100"/>
        </p:scale>
        <p:origin x="-1566" y="7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19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r">
              <a:defRPr sz="1300"/>
            </a:lvl1pPr>
          </a:lstStyle>
          <a:p>
            <a:fld id="{6F80010F-76CD-4DBE-8ABA-DB4A165124D3}" type="datetimeFigureOut">
              <a:rPr lang="en-CA" smtClean="0"/>
              <a:t>2017-05-15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r">
              <a:defRPr sz="1300"/>
            </a:lvl1pPr>
          </a:lstStyle>
          <a:p>
            <a:fld id="{55EABEE0-0254-48FD-A37F-77F4047FAD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6898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r">
              <a:defRPr sz="1300"/>
            </a:lvl1pPr>
          </a:lstStyle>
          <a:p>
            <a:fld id="{76D3BF52-A715-4FA6-87CC-CF04B34BDE0D}" type="datetimeFigureOut">
              <a:rPr lang="en-CA" smtClean="0"/>
              <a:pPr/>
              <a:t>2017-05-15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2688" y="698500"/>
            <a:ext cx="4645025" cy="34845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5" tIns="46583" rIns="93165" bIns="46583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65" tIns="46583" rIns="93165" bIns="4658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r">
              <a:defRPr sz="1300"/>
            </a:lvl1pPr>
          </a:lstStyle>
          <a:p>
            <a:fld id="{52F28473-6B82-4CF1-8B4B-9959A0EF32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9277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0433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70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826" indent="-285703" defTabSz="93170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2809" indent="-228562" defTabSz="93170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9934" indent="-228562" defTabSz="93170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058" indent="-228562" defTabSz="93170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181" indent="-228562" defTabSz="9317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306" indent="-228562" defTabSz="9317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8429" indent="-228562" defTabSz="9317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553" indent="-228562" defTabSz="9317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FB08C45-1691-4219-ABF2-225B507B0889}" type="slidenum">
              <a:rPr lang="en-CA" altLang="en-US" smtClean="0"/>
              <a:pPr eaLnBrk="1" hangingPunct="1"/>
              <a:t>3</a:t>
            </a:fld>
            <a:endParaRPr lang="en-CA" altLang="en-US" smtClean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lvl="1">
              <a:defRPr/>
            </a:pPr>
            <a:endParaRPr lang="en-US" sz="20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70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826" indent="-285703" defTabSz="93170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2809" indent="-228562" defTabSz="93170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9934" indent="-228562" defTabSz="93170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058" indent="-228562" defTabSz="93170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181" indent="-228562" defTabSz="9317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306" indent="-228562" defTabSz="9317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8429" indent="-228562" defTabSz="9317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553" indent="-228562" defTabSz="9317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2860F5-7180-488F-8663-19B06E4A7C56}" type="slidenum">
              <a:rPr lang="en-CA" altLang="en-US" smtClean="0"/>
              <a:pPr eaLnBrk="1" hangingPunct="1"/>
              <a:t>4</a:t>
            </a:fld>
            <a:endParaRPr lang="en-CA" altLang="en-US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CA" sz="9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7EBE666-E1CB-4D1C-996E-6E549090F9D0}" type="slidenum">
              <a:rPr lang="en-CA" smtClean="0"/>
              <a:pPr eaLnBrk="1" hangingPunct="1"/>
              <a:t>5</a:t>
            </a:fld>
            <a:endParaRPr lang="en-C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1484B26-FDFF-4F46-BCA5-60CFD5C0DE3B}" type="slidenum">
              <a:rPr lang="en-CA" smtClean="0"/>
              <a:pPr eaLnBrk="1" hangingPunct="1"/>
              <a:t>6</a:t>
            </a:fld>
            <a:endParaRPr lang="en-CA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sz="1000" b="1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84547DB-0C01-4AC2-8587-85B491F86A77}" type="slidenum">
              <a:rPr lang="en-CA" smtClean="0"/>
              <a:pPr eaLnBrk="1" hangingPunct="1"/>
              <a:t>7</a:t>
            </a:fld>
            <a:endParaRPr lang="en-CA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sz="800" dirty="0" smtClean="0">
              <a:latin typeface="+mn-lt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51305A0-6EDE-4B22-B92F-799D51690C9C}" type="slidenum">
              <a:rPr lang="en-CA" smtClean="0"/>
              <a:pPr eaLnBrk="1" hangingPunct="1"/>
              <a:t>8</a:t>
            </a:fld>
            <a:endParaRPr lang="en-CA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900" dirty="0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851F9DF-E673-4FFD-B67B-1D83B1B3B606}" type="slidenum">
              <a:rPr lang="en-CA" smtClean="0"/>
              <a:pPr eaLnBrk="1" hangingPunct="1"/>
              <a:t>9</a:t>
            </a:fld>
            <a:endParaRPr lang="en-C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326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176D59D-3CEF-4578-9EB1-C35533FD36B3}" type="slidenum">
              <a:rPr lang="en-CA" smtClean="0"/>
              <a:pPr eaLnBrk="1" hangingPunct="1"/>
              <a:t>11</a:t>
            </a:fld>
            <a:endParaRPr lang="en-CA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F5C46E9-77F4-43F7-BE82-E20A79F10E91}" type="slidenum">
              <a:rPr lang="en-CA" smtClean="0"/>
              <a:pPr eaLnBrk="1" hangingPunct="1"/>
              <a:t>12</a:t>
            </a:fld>
            <a:endParaRPr lang="en-CA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lnSpc>
                <a:spcPct val="90000"/>
              </a:lnSpc>
              <a:defRPr/>
            </a:pPr>
            <a:endParaRPr lang="en-CA" sz="900" dirty="0" smtClean="0">
              <a:latin typeface="+mn-lt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0192279-7CEA-408D-A688-0815DA935C00}" type="slidenum">
              <a:rPr lang="en-CA" smtClean="0"/>
              <a:pPr eaLnBrk="1" hangingPunct="1"/>
              <a:t>13</a:t>
            </a:fld>
            <a:endParaRPr lang="en-CA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228600" indent="-228600">
              <a:defRPr/>
            </a:pPr>
            <a:endParaRPr lang="en-CA" sz="800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BB689B80-0B81-404E-9AA5-39C5E1A80727}" type="slidenum">
              <a:rPr lang="en-CA" smtClean="0"/>
              <a:pPr eaLnBrk="1" hangingPunct="1"/>
              <a:t>14</a:t>
            </a:fld>
            <a:endParaRPr lang="en-CA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1813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6F8DEEE-D07E-474D-AB94-054128AE9BC7}" type="slidenum">
              <a:rPr lang="en-CA" smtClean="0"/>
              <a:pPr eaLnBrk="1" hangingPunct="1"/>
              <a:t>16</a:t>
            </a:fld>
            <a:endParaRPr lang="en-CA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endParaRPr lang="en-CA" sz="900" dirty="0" smtClean="0">
              <a:latin typeface="+mn-lt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643F394-60B6-4350-84C9-AF90C76455BC}" type="slidenum">
              <a:rPr lang="en-CA" smtClean="0"/>
              <a:pPr eaLnBrk="1" hangingPunct="1"/>
              <a:t>17</a:t>
            </a:fld>
            <a:endParaRPr lang="en-CA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</p:spPr>
        <p:txBody>
          <a:bodyPr/>
          <a:lstStyle/>
          <a:p>
            <a:pPr>
              <a:defRPr/>
            </a:pPr>
            <a:endParaRPr lang="en-US" sz="900" dirty="0" smtClean="0">
              <a:latin typeface="+mn-lt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6877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5338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0531EA4-9507-4745-864B-8FDDF17B354D}" type="slidenum">
              <a:rPr lang="en-CA" smtClean="0"/>
              <a:pPr eaLnBrk="1" hangingPunct="1"/>
              <a:t>20</a:t>
            </a:fld>
            <a:endParaRPr lang="en-CA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</p:spPr>
        <p:txBody>
          <a:bodyPr>
            <a:normAutofit/>
          </a:bodyPr>
          <a:lstStyle/>
          <a:p>
            <a:pPr lvl="1">
              <a:defRPr/>
            </a:pPr>
            <a:endParaRPr lang="en-US" sz="800" dirty="0" smtClean="0">
              <a:latin typeface="+mn-lt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8A80BB0-9656-467E-874F-6ABD0CC8F516}" type="slidenum">
              <a:rPr lang="en-CA" smtClean="0"/>
              <a:pPr eaLnBrk="1" hangingPunct="1"/>
              <a:t>21</a:t>
            </a:fld>
            <a:endParaRPr lang="en-CA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</p:spPr>
        <p:txBody>
          <a:bodyPr/>
          <a:lstStyle/>
          <a:p>
            <a:pPr>
              <a:defRPr/>
            </a:pPr>
            <a:endParaRPr lang="en-US" sz="900" dirty="0" smtClean="0">
              <a:latin typeface="+mn-lt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39BFEBC-3B35-4FCB-9518-C01B0E6D08C8}" type="slidenum">
              <a:rPr lang="en-CA" smtClean="0"/>
              <a:pPr eaLnBrk="1" hangingPunct="1"/>
              <a:t>22</a:t>
            </a:fld>
            <a:endParaRPr lang="en-CA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</p:spPr>
        <p:txBody>
          <a:bodyPr>
            <a:normAutofit fontScale="92500"/>
          </a:bodyPr>
          <a:lstStyle/>
          <a:p>
            <a:pPr>
              <a:defRPr/>
            </a:pPr>
            <a:endParaRPr lang="en-US" sz="800" dirty="0" smtClean="0">
              <a:latin typeface="+mn-lt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C8E3A02-3D39-48FD-ABDC-2FB7C8C603E7}" type="slidenum">
              <a:rPr lang="en-CA" smtClean="0"/>
              <a:pPr eaLnBrk="1" hangingPunct="1"/>
              <a:t>23</a:t>
            </a:fld>
            <a:endParaRPr lang="en-CA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</p:spPr>
        <p:txBody>
          <a:bodyPr/>
          <a:lstStyle/>
          <a:p>
            <a:pPr>
              <a:defRPr/>
            </a:pPr>
            <a:endParaRPr lang="en-US" dirty="0" smtClean="0">
              <a:solidFill>
                <a:srgbClr val="00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endParaRPr lang="en-CA" sz="9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5898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9468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4B145C3-DBCF-47B5-9C24-63E651C6E936}" type="slidenum">
              <a:rPr lang="en-CA" smtClean="0"/>
              <a:pPr eaLnBrk="1" hangingPunct="1"/>
              <a:t>26</a:t>
            </a:fld>
            <a:endParaRPr lang="en-CA" smtClean="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0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endParaRPr lang="en-US" sz="9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8372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1897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3154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pic>
        <p:nvPicPr>
          <p:cNvPr id="18" name="Picture 11" descr="Sprott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6755" y="5589240"/>
            <a:ext cx="2067341" cy="961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2008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8512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  <a:prstGeom prst="rect">
            <a:avLst/>
          </a:prstGeo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tx2"/>
                  </a:solidFill>
                </a:ln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fld id="{465045C0-524C-4C6A-96B2-D7CF4749CC0B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67544" y="6237312"/>
            <a:ext cx="2376264" cy="457200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22121" y="1196752"/>
            <a:ext cx="9144000" cy="7200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Process 2"/>
          <p:cNvSpPr/>
          <p:nvPr userDrawn="1"/>
        </p:nvSpPr>
        <p:spPr>
          <a:xfrm>
            <a:off x="0" y="404664"/>
            <a:ext cx="3059832" cy="6453336"/>
          </a:xfrm>
          <a:prstGeom prst="flowChartProcess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ln>
                <a:noFill/>
              </a:ln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592288" cy="208823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347864" y="908720"/>
            <a:ext cx="5257105" cy="338484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38707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6139"/>
          </a:xfrm>
        </p:spPr>
        <p:txBody>
          <a:bodyPr>
            <a:noAutofit/>
          </a:bodyPr>
          <a:lstStyle>
            <a:lvl1pPr algn="l">
              <a:defRPr sz="4400" b="1">
                <a:latin typeface="Franklin Gothic Medium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6854"/>
            <a:ext cx="4040188" cy="675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986615"/>
            <a:ext cx="4040188" cy="4172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346854"/>
            <a:ext cx="4041775" cy="675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986615"/>
            <a:ext cx="4041775" cy="4172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2BC5A62-BCCB-1E46-8B3A-BB6734AE5F12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9691013-1AC6-BE45-A724-9C2F6CB31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-182880" y="850777"/>
            <a:ext cx="9326880" cy="182562"/>
          </a:xfrm>
          <a:prstGeom prst="rect">
            <a:avLst/>
          </a:prstGeom>
          <a:gradFill flip="none" rotWithShape="1">
            <a:gsLst>
              <a:gs pos="33336">
                <a:srgbClr val="9B9B9B"/>
              </a:gs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0"/>
            <a:tileRect/>
          </a:gradFill>
          <a:ln>
            <a:solidFill>
              <a:schemeClr val="tx1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1" name="Picture 4" descr="C:\Users\Rob\Desktop\Sprott_cmyk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1" y="746508"/>
            <a:ext cx="971956" cy="4509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5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E565B86B-C9C0-4866-B1F2-7A8F13F76AA1}" type="slidenum">
              <a:rPr lang="en-US" altLang="en-US" smtClean="0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658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D336D467-914D-4712-A9A1-332A2D3EC296}" type="slidenum">
              <a:rPr lang="en-US" altLang="en-US" smtClean="0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320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8554642-041D-42D5-A686-5BE243B16702}" type="slidenum">
              <a:rPr lang="en-US" altLang="en-US" smtClean="0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095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8229600" cy="43924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&amp;esrc=s&amp;source=images&amp;cd=&amp;cad=rja&amp;uact=8&amp;ved=0ahUKEwjn_Ka5os_TAhVM1oMKHVK_BcsQjRwIBw&amp;url=http://www.pngmart.com/image/38747&amp;psig=AFQjCNHsMmacWHpMD1g_4hMBb9L_aKlgGQ&amp;ust=149374779612160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google.ca/url?sa=i&amp;rct=j&amp;q=&amp;esrc=s&amp;source=images&amp;cd=&amp;cad=rja&amp;uact=8&amp;ved=0CAcQjRw&amp;url=http://bbmediaglobal.com/bb-media-global-group-shopify-create-your-own-shop/&amp;ei=RnHOVOSlAojfsASohYL4BQ&amp;bvm=bv.85076809,d.cWc&amp;psig=AFQjCNFJ3P1Po_8mSEiaG-qeJnyfu9yrtQ&amp;ust=1422901950850675" TargetMode="External"/><Relationship Id="rId2" Type="http://schemas.openxmlformats.org/officeDocument/2006/relationships/video" Target="https://www.youtube.com/embed/u6XAPnuFjJc" TargetMode="External"/><Relationship Id="rId1" Type="http://schemas.openxmlformats.org/officeDocument/2006/relationships/video" Target="file:///C:\Users\Rob\Desktop\Google%20Recruitment%20Video%20%5bwww.keepvid.com%5d.mp4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10" Type="http://schemas.openxmlformats.org/officeDocument/2006/relationships/image" Target="../media/image10.png"/><Relationship Id="rId4" Type="http://schemas.openxmlformats.org/officeDocument/2006/relationships/notesSlide" Target="../notesSlides/notesSlide3.xml"/><Relationship Id="rId9" Type="http://schemas.openxmlformats.org/officeDocument/2006/relationships/hyperlink" Target="https://www.google.ca/url?sa=i&amp;rct=j&amp;q=&amp;esrc=s&amp;source=images&amp;cd=&amp;cad=rja&amp;uact=8&amp;ved=0ahUKEwjR0JOl59zTAhXK34MKHYyvCUsQjRwIBw&amp;url=https://en.wikipedia.org/wiki/People's_Insurance_Company_of_China&amp;psig=AFQjCNG0NTENLfsSJDgeRmUSQrb_jSUY2Q&amp;ust=1494212985841442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&amp;esrc=s&amp;source=images&amp;cd=&amp;cad=rja&amp;uact=8&amp;ved=0CAcQjRw&amp;url=http://homepages.abdn.ac.uk/f.guerin/teaching/CS5038/assessment/essays/essays_from_2006/groupC/Social%20Identities.html&amp;ei=cqO2VNiUFIKuU9GpgvgB&amp;bvm=bv.83640239,d.aWw&amp;psig=AFQjCNHoAppFdBj-ktrR0OZ4zsn1SKB-KA&amp;ust=1421341911594080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&amp;esrc=s&amp;source=images&amp;cd=&amp;cad=rja&amp;uact=8&amp;ved=0CAcQjRw&amp;url=http://www.redjacket.org/resources/tech_support/infinite_campus&amp;ei=WPrXVIeaCIqggwTNr4O4DQ&amp;bvm=bv.85464276,d.eXY&amp;psig=AFQjCNEPbESB8E7SwE7P9B8rfn_Qvnvp3Q&amp;ust=1423526784405866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886" y="2204864"/>
            <a:ext cx="9157886" cy="1470025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 </a:t>
            </a:r>
            <a:r>
              <a:rPr lang="en-CA" sz="3600" dirty="0" smtClean="0"/>
              <a:t/>
            </a:r>
            <a:br>
              <a:rPr lang="en-CA" sz="3600" dirty="0" smtClean="0"/>
            </a:br>
            <a:r>
              <a:rPr lang="en-CA" sz="3600" dirty="0" smtClean="0"/>
              <a:t>Week 3A</a:t>
            </a:r>
            <a:br>
              <a:rPr lang="en-CA" sz="3600" dirty="0" smtClean="0"/>
            </a:br>
            <a:r>
              <a:rPr lang="en-CA" sz="3600" dirty="0" smtClean="0"/>
              <a:t>Perception &amp; Communication</a:t>
            </a:r>
            <a:br>
              <a:rPr lang="en-CA" sz="3600" dirty="0" smtClean="0"/>
            </a:br>
            <a:r>
              <a:rPr lang="en-US" sz="1600" dirty="0" smtClean="0"/>
              <a:t>Summer 2017</a:t>
            </a:r>
            <a:endParaRPr lang="en-CA" sz="1600" dirty="0"/>
          </a:p>
        </p:txBody>
      </p:sp>
      <p:sp>
        <p:nvSpPr>
          <p:cNvPr id="3" name="AutoShape 4" descr="data:image/jpeg;base64,/9j/4AAQSkZJRgABAQAAAQABAAD/2wCEAAkGBxQTEhUUExQWFhUXGR8ZGBgYGBwbGhodHh0XHCAcHB0cICggHB8lHBgYITEhJSotLi4wHB8zODMsNygtLiwBCgoKDg0OGxAQGywkICQ0NC8sLDQsLCwsLDQsLCw0NCwsNC80LCwsLCwsLCwsLCwsLCwsLDQsLCwsLCwsLCwsLP/AABEIAL0BCgMBIgACEQEDEQH/xAAcAAACAwEBAQEAAAAAAAAAAAAFBgMEBwIBAAj/xABKEAACAQIEBAQDBAcFBQYHAQABAhEAAwQSITEFBkFREyJhcTKBkQehsfAUI0JSksHRFTNicuEkgqKy8URTVJPT4hc0Q4OzwtIW/8QAGgEAAwEBAQEAAAAAAAAAAAAAAQIDBAAFBv/EACwRAAICAgIBAwQBBAMBAAAAAAABAhEDIRIxBBMiQVFhcYEykbHR8AUjoRT/2gAMAwEAAhEDEQA/AM+4VzXh/CSxisIjW0dHz2vLdMHzhiTLZ1JEAiIEbCC+K4dwfFCcPeay5ZFyXCFAzTLTcIkA5QQGJ3MGs5ivTpXD823b2PnGvsoxlqWtZb6CDKHUgsVEDc6j7xSzw027YuLftM6spCsjQyNBynXQidwd+hqHhPG8Rh2mxeuWzqIVjBmQZXY7ncUfwnFL1xUFyx46LEMbayQAREgZmGugJI0FLIrhUO26f4tChFe1uOLXlvFaMhwd0jYq9mDppsbYI9fwqofsZsYhC+BxyP6MVcfxWz/Kq8TOYzX1PnGPsl4nYmLAvL3tMG/4TDfdSbjuH3bLZbtt7bdnUqfvFdxZxVroMa8ivgKWjjrNVnD417Zm3cdD/hYqfqDVWva44ZMDz1xC1GTGXtP3mz/84NHLH2uY6IujD3h18S0Nf4SB91IFeUbYvFGgH7QMKygXOEYNmAjMvl+cZD+NS4PmLBtauLewuZHueLbRXIFqRlygiJgaVnU1yaRpvotinGFpq0/uP3FeLcPuPmXAi3/hW+6j6D+VUhx3DL8GFsj/AD3Lr/i1JwNfGhUvqU9aC6gv6tmvWsfNmyFFu3mVWgLlAkTp2HudcsdZA7mXGXrQUW3YZLfiNsWILBdCRqR122PaKThzCxILAyIiDp5dt9dRmXeADoCdaYcLxMXb1olQVCZIbUMPMwn3JAqc9NGvxf8AsUqXQP4tzHirThGxF0tlVmAcjKWAOUx1AImhr8zXjvdun3utQbE32uMzuZZiWY9ydTXFU4L5Mr8rJ8Uv0gm/GnO5Y+7E1w3G72Rra3GW2/xopIDRPxd96HRX0UVFLonPPkmqk9E+IxruZd3YxEsxOnbU7elQg14FkwNzTX/Ztq0wVXLGPMdASesCZidq5uhIQsVjI3rymXj2O8WzkZAvhGV0GbzEAy28em2lLU1ydnSVM+r6vq+AphT41yams2GchUBZjsFBJ+gpl4X9nfEr8ZMHdAPW4BbH/GRR4s4VKkGGc7I38JrTU+xbFW7bXcTds20USVUl2PpsFBJgTJ3omvgKMuVdNNW7UknxKQxuRmWNwd6yct63ctntdQr9M4/Cqjj0gdY+X0rX8N9szhAuMwKOp0LW38p6aKwI27tQrmLnPgt1AbfCs1xic22Hy6iDmtE5p1pqEetNGa27KEgkkDYj+e9OXDsQLa228W7CqFKKwynSJHr1pZx+Msu02rLWxHwm7nAPoSgMe5PvRfl/DnE2/DtQuItyQNIuoTPXTMpMexXtNK42VxzSZPzlgWNq3e8XxTszFQrRplBy6EiWFK2GvNbYMjMrA6FSQR7MNacOIcIxjraXwmeGOa2tslhlA/ZGp8pO1VuZOXhhzmVP1RgwwYMh21mCAfuNdjtIGVJyJeFfaXxOxAXFO4H7N0C4PqwLfQ0z2PtsuuMmLwVi+vWJWfkwcVnQwat+8PnI+/8ArXKYWDMg+hBX8JFU5E3jZpTcycuYn+/wFywx3NtYA/8AKbX+GvDypy9iP/l+ImyeguNA+lwKfvrLWwbSYg+zCo2sOP2W+hoqSFpmn4j7FbrjNhcbhr46brP8JcffQPFfZJxVP+zBx3S5bP3FgfupKt3ntkFSVPQqSp+ophwfPHELEBMZfAjYuXH0eYo2mDZHjOR+IWvjwWI+VssPqs0GxOBuW/7y26f51K/iKdML9rvFF/7QH/z2rZ/5QDRTD/bfjgIe3hrg9bbg/c8fdXaCZdFeFTWu/wDxezyW4bhCVXMxbttp5DqSR1qs32qYZtX4NhGPuv8A6VCkdszOzgWYZtADtuSfkOlQ3bRUwRBrRcBxBb125iLduzh0uv5VK5skIq5VgDy5wdI61ds8xYPBO4xOCtYw3W8VXGVcgZEBWCDHnDGPWpp+6isoVBSMrimnknCHEOUzFTbAYQJJE6jUgCNKN83c8YPEYZrWG4cmHuErF0ZJABkjRQdQI3qh9mnFAt+5bNsM1xPK40ZcvmIHQyB3GwrssVxG8fLKE/b86EhRXaWydtfatbxP2trauOicMwoyMVnT9kkTonpX2F+2bG3HW3YwmFzuYVQrkkn/AHwKokiDv6GX2uE32+Gzdb2tsfwFXcNyriWDM1s2lEa3QyBixgKsjUz8q2/jX2h4rA4M3MV+jtinOW3Zsq2RCZM3HLnNAEkLHadZrJeJcwcT4k4Z3LyfKoVVUegjXr3pZNVoeMd7QDxnA7+HdBettbL6pMeYTGYRMietXcX4aucqEEaAsZOmk9pMTNPvBrDC7aXH2Xe/bt5bNyQ6ABmOWABD+Y6mZjeiPMXI2GCXL7hvEILt5iEWF6Bdtus6kmp/ydIrFcVYq8kcFXGC8bwm2iQGM/3kgqNN43IMiCO9Pww+EwdjxMSlplUyCbYiT0RYksf69Kq8k4d0wltMtsIwzgrmBhjmBM6kkRXPPHgEqLwVsiyMzEBZ9ARrpv2kU7ioKwRcpuhc4jz2l7MLfD8MLZ0Pi2wzMOkhQI+p6a1LytxbhST43DLTOT5crFwWJ0XLefKvvPpHWgmMI8M+Aie4A29PWlzCYNmuJHw51BPYFhJjeBvNLGdnZMbRp/EPti/RmazhuGpYZdCLhykR3RFH40rY/wC1nid3RbyWQelq2o7/ALT5m++tNfHJdA8W0j2yNM4Vix6CGBCjf/Sg2P8As9wWIX9Xa8B+jKxyk9ipMsPUQfwqrTJUZjh+P38Qbn6Rir7HLoWuO3aQBsD6+kdagXhYOouXYOvwf+6mXi/I2KwqXIwiXVDZvHV87BQNgsggbk+Un1iglrE4TKMy3AYE+/WpTbKwSS2CFxJXQGAfzFUbx1P1qawwY7VFihDU7Dk3GyNWq/wfiTYe9bvJ8SNMTEjYrPSRIn1oc1dilIGl4VWuPilw2Iuyi28ZgyXJK9G1YkzD5COuszAoxgPtuuZVXFYRLyxDMpysfdSCpP0FZzydxc2cXYZj5QSh/wAjyCPbM0+9evg1uXL+UEZDIj00M9Ok/I0W9WGr6NPPPHL+I/v8CbRO7C0oP8Vls1dDhvLeIH6vFmwT+87J/wDnX+dZph+W7hAF1WtXCYBYeUjt2260Yt/Z8Aiu+KWYlkVGYgdgTAmg5JdjxhN9EHHuAol8phHN+3++SmpjWCpgj10mDFX+P8jXsNhUxaXLd227BRlzBgSW3BECCpB1370ExWIRZ8K5ey5QFOgn1KtEaAjSg1/jVz4czNb0zKxMNBmSBpPr3pIybKZEkWbS3VU3HUNbRgWRiCG1jb57jajPFuWb9nNefC3DYEMH8OVKSCJcDTydaG8OxtsFW8JToVbMSZB7A9frpT3wTifE8XZKXL6JgnBSHRWZk2AUBZjSJLCjBtuhZwSjyQg3sXbvsiraS1rBMsRlMATuRl7jvtUX6CpVzlIKRMEyZJ3mYiCaIWUXD3oZF8pKtqTKt+728vvoa2fi961xCwuHdmtjLCskBgCI6gggjT50Y29IMopbZl64MYm0MPaRbaBVbMAJnygEndixygyfwFKn6Au7Z09/5aU12eK3uC4zEI9q1iHZFCO4OTJOYOFG5OxE6EHU0r4ziT33a5cIlmJhVCqOugAgCilQk5qXwXeX8KXLi3LHQgEbxm29SJIH+E1LzVhV8UTKsEUECAJ1+h1FEOV7ZXDXbmkF0GsyI6iP85qHmq1FvDvEG74rn2zIFHsAKDXvLqP/AEOT/H77/sAcPw5GZVzscxgeUfF0nXbXf3pi5c4IlnFw9zzqmboFBYRkJJ3AMzNVuTuYRgsSbjWUvgoVyXIAkwQQSpg6RMdSOtH+L822cZ8OCs4Zg0s1plZrmmzEKu3z3rsjqDYni41kzRg9CnzTw+0mIbKSQ0uYIgFmaQDBkDv70X5EWzbL3gua8DlSTOQEavoBqZyjtBo5huelwVq1bOAsX8wZhcuRmPnYFfhJgadetWbH2vN+xwzDARJAJ2Hsm3yoR90EdlSx5pRq6ZUxeATHo6s4MHysrA5HPePSZHrQ/BYd0L2JFg2xpcY6MR0G0SNop65e5r/tRXJw9uwLLL8BnNmB38o2yj60L545ezutxZBiNRoxGoynbNH7JyzGk60ZRqIcc7kEOD4kPaVWLFrZBDNo2hmmu1h7d1MjuSGA1Uxpv9CPuNYziON5beS2pU/DsAxOxkDY09cHxhtWbIYyVUBo6wI+mn3UuG9j54qk0Of9m2wMquw6CdfbtFZ19pGRb6I9vNIEtpqokxOhHxH8zTvhMctwBgZMTA6T3J+n1pc594SbyW3MZ0mTBiNxsDtr23qmRNrRLE0pbM9xeKUAqgyqfqfeqH6Qto230LKTKbaZcoM+kmqBukmR+G0b1xjUAYKJzR5iepOu3Soxi01ZaUk4NoduC81292BVhoojMPffSmnA83WiJLyevT5Cd6yG1dCjT61wcQxOn5/rV+Rjsd+fOerwAsWHNtmE3WXQgNsituNNSRB1G2orMYq9xBfhb76O4Hhts20JAkqCfoKHYGLeHQzXuPWCK7toyuVYQw3BqPHPMV3wWdcCBhXSmueldCgRPQ0ajcaiiOBxL+IwtmAxLe2v+tDSamwFyGBmK7vQU2naHO1w0T+kG9d0M5SBlkg6DYDvoKlXiByuy3GUBgIZMwIMjQjaqXBsaAHzBbgUZshnUmBJ1B00+6p+KY1TaC+CEOcaKIEanbt9ank/koo14pVFsU8Q7XGJU7k9QO56mNpqIrbyTFwNG8AqT7bgesn2ohj8Bl82wO/v3/GmG9YRreXxtyCFyD4Y2n6etGT46JqLm7E/DWDcuIiDzNCqPU6D8ZrVrGMyXPBkZFOVAOgUAZfqD8vas0wmJFm8Llsy1tvLKgjaNZ7bVK/ELty8Bb0ctO8CZLfSnUq2hElVMOcQtWbuIueaW8RUAEyZgad4gj6U1/2jke2NVZvhDD4oiYOxjTSZpN4pwG5cPialjGZU1jprMbVX4Twi4t0MFY27VxSQ0gHzAEqR10B+VBZVdlZRl1RqvPXBbOIwRxDKC9q23njzAKC0e0/81ZS3Db1xAy4ePLJYaEgAfsFpMAT5VHemW/xnEXW8EG49u4SI+FYPTTTbqa+w3FbVtDe8KzlU+IAT5y7QDAJ3OnTTeleS+kKsK7bJ+WsLa/RbZZvI0541EqTroDpoOh0ql9oajLhsp0UFBpB2QzHTcVRwfNRtM3+zRaZ82V8xykkHRoUb65SOkTRzHWMNiUVL97wHUZ7RVZTK4ECI1BgGB1kAxoGlNJ2BJyi4p9C/wHl5rpW+QjIGKZGJhmCMwzRrlHl06zXPEeO4QXMoswEeA9lQhIygENmJzDNmiQOm2tPvBeU8TZwxRr1pVZ/EbJmY5cu2qgakL99Z1b5cbMWFvyEMUJaBoToYk+lLKr2HHySuPdnmExtu5DNYN0KCurMAozFicqaj4tdY0qqON3LdsWrahDJLHKMzAnQHMDAA+tM/JuPPD8WjE20S7bZbmUkgADMpBnUlgo+dLPEyt7EXLlpWGdyypMkfP+XTbajaaSOlz5OTe32EuQuM3sLetlYFi7dVboJEdRMkeWJJ07VrnN/FPDS3lUtZYMbjhCyqFyxJjKupOp7VimJxZdIEAOQMg7yNR9K03lbmRhb8MtqAVM9fWjG5Jo7io01srXeL4W+WTEW2t3UIAuEZX0ggHeR1gzvV0X8MyhVvbdY/OtJvNY8TGOFIkgMZ11Cgf0pbONNlcudy40KnWD6mkXJXRbJwVX8qzUsJjLuHNtrV0Xrasc6Kv7DDc7klTt70XxvFTcBAb6D+cVl2C4wgtBlabknNAYEbgAMD212qPF813EVZie6iGj1PXpvScp3QaglyKN/BG3inW4dmJJ0AI+LbbURp3ofjb8lm6sZ+v5Ne3cc1xnuNu234VVYyD7/hVI23slmcVBKPzs+FzSBUls1FhlmrApzKdY7VPb8/1ong8UgtoC6jyj9odh60GxdzSBtUlni1xVCg6AAfCvSinRwz4HjK+ZriW0kQFgEsddWPtA1pKxBBJI2OsdvSos5r0bUkY0Unk5JIs4TA3LnwW2b2BP31HesshKupUjoRBqfh/EWtbEx6GpOL8SF4q0QQIJ6nr+JP1o27BUeN3soOalwFtmuKqiWJgCoCaKcFxq2VuPE3Iyp6TMn8Pya5uloEUm9jFxK4mHt+CkMx1uPA17D2HSpOW+XsRifNaQlds7GEHpJ39hJoF/bbZfNZtERGYrLk/vZpmZ12j0p25S50u/opt3WDlCFXWHCxpPt0PpHShDW2Vk09IK2Ps6/8VezLHwoMuv8AmPT5ClFMDduj9UuVQSCJ+DL0k67RTdwvj7w5c5soJUHqegpIvWLLubjEl38xlgPM2pyxEamuyNabGx6TSDFngOGfDrcWzDMJJDNodQYk95qhY5eN7E28PhQocqXdm+FVEeZuvpA6kUW5bx7Lw7FBjmezmZZM+XIuWNNs1R/Y9cLPjLjE58qS56CXJ/BdPSnVNInJ1LSo55uwy4e1aXMGCNDssguepAkxrrqaF8tYlzibIQnKHDZW1mPi010yz91MXNF/C3bVwZQSB8SzmDE7kGBuT3+W4XcPxvwMRbD28otAoykHOCQMzQSIaeh6VCKs02obZtNq0mIUxo3Ssp4lwkOmLYsga1dKAH4yc/lA92BHyPam7l3mC0wa4r6fsiCCfZTr/L1pY4nZbiONe2i+Emj3WYg6xlzCNAWGka6iZ3q2TdJE8XFXy6E9ngSzgkyGUa9evv3rTOV8DYx2Asre1ewTaVwQroAZVR38pTcHv1pO534KmHuKuHVjbZMxGrEFSFJ7wSQfQk/IjyDibnhsrE5Ubyg9CdT/AC096WMadMW7VoZWtXsNdFtrwewBuw80bZYGh0G9B+crGGDW2tMURlKxuCVMtEaiMw09q85q4qLZljAmPmf5dflS9xjiOHu2QiX8xsnMoNtlLz5SASfUHadPeOlCKCpv6lvh/A0xXiZpyohy6nMCZg/cd6ocKs+E+bysVJGn0/nTp9nmCU4UXVafEclu65SFyn6T/vUA5l4NbLrdLMCVh0B3a3lWfXTT5Cla4xQU+UmLvGbC2cSXy5QTmHbbpGh11qJeNlWECBO866dY7Vd4x+vywB1ABgfjQDH4RrLBX0MBgJnQz/Q00XaJ5Pa9DNi7uW6XSHkaMO0RqfTTT0pdxF1ixLGTJJJg696lweOFtUWFOZpLKxmCAMrLtpuKgxbDU/MCguwSdqz5HNsabb6fn2qvirpePu71ALhiJr1bxG34CnJthjG8N8O0DmM6bxBntGunrQ2IqHx2JEkmNqle8OxpYppbDOXJlnCiR8/6VKtvUDcz0kx9PwFQ4c+XtXVtyDp9RofqNaYCD2D4WqQzZyDvnCKh1/daWP0q83DsN/3afwtSoOLMvw6HuND9fi++ov7Uuen3/wBak4yZpWTGlVFCrOGUQZ2OnXeq1MXLb+Rx3P4gU058FZPBheafBC7FfVJeTKSOxj6VGKci1R9FX+C4G7duqLVs3CGBKgT1H5+p2Boly/wEXxnuOUTZY+JiP3dNh8/atZ5GwuGt27gsr5lWTOpywDM92O/eB20TmnLiVWN1yM2u20XzOluFOoKtudx2PsIojxvkvENhrWKtWMyvmZ1X4lE+Q5e2XXSqnA/CbiFpMXbZFLzlZCWOcZlDAdCSJPbf02DiXHEKPbttbZwp/VlwvlAM6nQQO9LGFO2Wd5FUV/v3Mq4M5SwPEEMJ0JgkdJ3jeNaBWDbEr4YOshidvT8kU0Y/DAhQAy3UzeIrHeNZGxkCfLrprrrS7ewyXTmZyoBGoG8z7R3mD7VPny7KywvG6+SG7xK8Ld9kZRbeEcR5iDI0027/ACrvA5sKr6Oou5QCdDAkkSD6jSmPgXD7JXMqMABIHxwcpGZ4JC6d+pU11fxuHuYUSJIEjTQHb+cUXKor6CLHcrvZU/QnvWnFhwGUCfNBAADg6ayTMeppX/su85ViGPiTBysZI0MzruNzTryNy5i7y57ahbZYqHcxI7gQc4G3TYa1T4vjbmGu3LVxsxRiu577qPXQ/Omk5paQijCT2zi3xIW7eHtXw6vYV0z6FGQvmQSNRllxrG9FOWOJAYhyRPilF06KufX3LOPTeiPAeF2rmEw9zEWw3j4pUEkgqvmEAqQRLJPaIqvxXl97d+6iFM5mHJ+INDBjDA9IO8MJjauUmvcxuOuKC/MVm5cuXfDuwM6W7NsaBg4D7KYHkiSRGm+tLvNvCreHewqYjO3iBjEqoPl1JX4l280TERpVF8NfDC1muW2b9gvKEQdRsDpAOvf2rnjGDZUzPdzlQNYgCWAaJ9I+naj6kW9dienL5KnNmBa+/iKZiREiNImPXv7Uv2eEO7AIV2kmYApgwWANuwzFzAaVBJgafCDABOskjSevWhS8QkEAbnaNPQ7nWunKV6OjCLXuHzkTHNh8FezLmVLhCkCIDAeaOoDsPr6V5xbwnFt/EW4/iZQVETmBnMJiZA7VQ5WxV65+oFsNayHOilVd9dwWIB6AgkbjpVlOAXks/rcO9sKwYagw0kg+Ukn870JXJJlFHg3FqhU49gWRx5vL09KOYLhLW7dsK9tI+P8AVhmfrMQWMjpUGP4dicY2S1ZLMu8aD5loA+tWsVhGwXh2cRLHIGlSWESRAJIJggj6Ukr4pjQjeRpKynxPha3Gd8+cA+QZSpgA9NBEdhSdxS1lI9dQe/qPSm7EY1mWbSkkhs4ICnLBmIJIgT671VucvXMW1s22XJIV2JE25/eUkE7aRIMb0+KSS2xfIwy7SE2vjR/inKV+0GZQLqAZsyEE5e5X4h9CPWgFVUk+jHKLi6Z8oqxbYGRUY2r6yutEBdQ6VyzQJr6vgJ0rgkKWprrwqnivK4AOo5y63lceoNBH3q/wXEZbkHZhHz6fn1qWZXBmvwZqHkRb/H9T3jVmHLRAbXb2mo+F4PxHE/CNWPp29zRnF8Ou4hkt2Ua45PwqJ07nsPU6U6YL7NcULUZ7SMBopJJJ9SBAP1oQlJwVIfycKj5DV67/AKi5fE2s+UC1b0UAwdP3Znbueta3whbWFwpcoVBXM8KWck7zlBLEbaUg4P7P8Rfi3ddrVtDDgjfqChBIcHrtHc9GvFcgSF/2q6XUQDclvoc0ijBSirqxnGEpcZy4pfv+wp8V5ssYq40f7O6mFa4u4HdkBa2Zk7Ebag1Fw7Dnz+Tx0dGRjYuK5gkE/DJ1ykajYmjeP5axKEC6Fv2pAJeHUAmNc4LKNdwNKv4jkTAOgAtrbuTmlLpJ0jbMdtNgNOkVyjzdu00WeSWCHBOM4v6d/sRcbxJzddyMj5y0EQVMyBB102+VUuJApdcZMok5l6SCYI7T26U4804FcGLLWLl29maPAzhzlAMsjMrusNlGk79KBc1WIS3d8G7ZtuuX9ZJZWzEg3CSTJJJzHf50PR42+wT8uOak1TSdf4KfD+MPbs3VQKPFjMYJOpywDMDQzt1pj5M5GL/rcXmFpYKWGlc/+YbhdtOsdt1nl5MXbdb2HsXLvhtIItsynoRIBGxI0236U+X+dCB57V225HwXbbIZ2gTE7jaarBJ9/BhlI0DA6WxChQPKqgQFUaaAbCs25iw1lcVjDeCNcuJbeyrCSWLOgKjcwAsqN684FzliXu3cPbCteQgrbnMpAcB4JyyQpzQCNjXV7E5uL2XxaiwoVWysQ0lMxSCJgliDHSDvuTN60Ngjbd/7QAXmT+4tlmCWHTw1AAELCyeuY66/4tu1znfE3GvB0jKBkYxtpPmHzOv+k9faLwtbDrfw2iOSTp8L7+Weh1MdI9qWL3MVy6uYAhwRnZRpEETpt+FSjDTUhpZNpouLc8RSt1oIOZHBHlPp6Ht/1qfhODd7oUtmnUsYgARMDX3OusV9xzBLiHYtjLI8MSCqIhbQaaPE+woBw0OSCjkxoT0j5b/KkWOS2mF5Yy7Qzc2YPNbCJcVmY/COhJO4E9Zqjw/knEFQWNtQf8TFj7CBV7hzBFJNsKo85gSzMBqSdz10qfhnOpKXXt2Lly4mUBevmJGyyQBGv8qpjhr3AnkSftPrF25hbqlVCXIIDZASFIjRZljvroKfOUuPnEL4d6PFUbgEBh3ggQRpIrPsPizjcVctvaFm5bQnPbcOsjLAeQR16EazVjl1rlrFi3oLnwwNtR6aRsRSJPHJfQNrJH7mo3LeUyvX+tDeYeAW8VbAZsrLOUwD8o0/HvRfCLmUZp2ggiDNIfOPOGIwd9bYsIbbEKHZviOkwBqIkb71qkk1szJuLtH2G5KtW1Pis1xu6+UD5a1ew/KNqSUdspjMGyGYIkTlmCQdoO2oigXH+ecVYcr+ioqeJkQOx8S6NfMqjoY3g/EBrTVYFw2QWVrbMAxWdVzawY6gmKhPBBrSpmpeZma4uTr6CLjbl3D3mtB8wDKJUx5QJCsOujQfnSdzFy1cs/rUGawx8pBkoTsrjcHoDsffStPXGWbt17NwqwBgwRmBAHzFUcThltZrF0eJafYnqNDBjqDB02IkVLjLE77QHWVV8mXXsDkZlJkqxXTbQkfypo5K4VZI8W5BaSFB2AHX3mfpXHMHK7KC+HJdNyp1cex/a/H3qly7xg2xkIGjddP3vwJqjlyjonjhxn7gtzZgMMlrOkC4WABXbfzSNtppWAA2M+tW7mLL2yrawxZT77iouGcMuXbnh2xOhZtgFUbsSdANevUimjpbFn7pLj8kAUkwASew1rxrZBIMgjQ07HBrbEABfYgj6iZ95pYxdsZ32+I/iajHyLdUejk/4zhBPlbAN5IYjsSKYOSeWruMvwnlVQS1wqSq9hpEk9BNc4ngufHXbaK5ti652ykoHjQtpJBAHvTTwm7ily2zbazhxkcKsBUAlpmMzMwUScxIz7ztpS5I8tNqVmo8E5ft4a0EtCDuzn4mPc/yHSi1m50fSOprMf8A/fXVzBAoAV8m7agsVJUkAAjQabqVJk0y4prt9kzT4XhZp+EtdJUqCv7KhVIIjXOetUSSVIMpOTtjJxPGWrCm5duKiDUkn1A23OpA07ih+L5lwqBy95QEVWYQxIDRlkASCZ0G++mlLVrgtoqBiWd2AAORcqwABEMWJ0nru7ndpqe7Z4cqt4iXIZizMzsPMREkyDMTrv5n/eMkFDFa5hw2dkzEspVSAjnzMCQohTmaFaVEkQZiK9D4J7kAWfFIkqyAPpBMhhMjMsg6iR3pVxPHOEWhmBVmBJVUJdpbKCQJgGFABOwEAgGKh4dzBw83ncYt1a5Ei9bIXNEEgqMqloWdgSooVfYVJrpjVxjitvDWmYDRRoFgSdgPrWS3+O3L2JDXGfXMVKsVysAWULB2kR6zTHzbxVbgFpCSAZZo3O2noPxPpSzwvCq9w3W1W2YQd2/0H41DLkp0vgtDG3+zW+Q+PtisMPF/v7cJcHffK4HZgPqGozjLassOquvVWAII9jWYcK4t+i3Vun4drnqhifp8Q9q0vF3lA1NdinzQuXHwYNw3JWBt3lxFq0EuAkqysw1YEHScuxOkUL5s5btPdTFXr/hpbEHMBBGvaDOv3UUu43J5ht27/wBKTPtJxxvxYUwigNcPckSEHsNT71SbSWxYXftIOceKW7qeDgzZu2sguXLxzEW1kgLodbjMGIGnqOtJOFwL2MS1kXFzFgmoMMCszEzpI09aIctC0LGKt3BILIUAMF3YOqJ/Eo9NTOlQ8Jxr3MYRctW7jXXym2SIBgA6kERFsdOtdaasVpp0E8El/CI6ZbLhF8MtLA+Zgkxl6Fu9BboFq6xa6GbVjlHlEnbckE9J7UU4XhltPda/hA6NcJUTbKqHdVRYnYMRoBpVHm3hzKWcrbtB4C2resZZg7LpBOgHTekiFjBwrFh1BHUUKxODS3cvtbvKb97Q2cwUgEqzGZkGAT00JqPktwSLbaMD5ZaAR216ifwq3zLw61bxtk5FIZWa8qgsdc0swWSJz1TtWH52HOU+C2rKg27rSRJTxAUJI1kLoT69KJ8bi0yXQgZlUidj33rOOG4R7OMtstrxZYEeGtxVQkxIkdBrqT6098z3JXKDLHcD9n39a6k1QqYCw/2g4hbruMvm0yMCVBAABiQZ07iaCcd5jfEXbb4pRdVCYyHJEmdAPbrUuO5bvsxNq2xiM0wATAOmYid+n+lQcN5eu4h7ljIVcJPm0jUQZ7E6ab6x1qSbTpMo1a6DHD7+Ee81zGs1vEsZRka4py9NREdhEaDrrTnfxH6sFLhaVAWGJkRAk7mlW5yFjbyBLgw4MybpQeKSJAGZQCViN6beGcsX7WGSyMrFVy58wB+UjTeB2qyQjduzEuKXWt4l2ViGDZgw0OsH+dPHLfHjjUNhhN5bbOCxhTljaJ11nbvrRDiP2TX713P4tq0kCR5mOmmwAG3rXeE+yq3bmcXcYkFT4ShNCIIJJOhGh70kotppCxbTsE8N4sGUFTI/D0qhzHw9HBvIBIHnHcd/lTnwrkLCWSYN1z1l9P8AgC0Xu8mYMq2YuisuUw/edRmkzUfQcXaZf1VKPGSMPDGnX7JbzjHQrwpts1xYBFwLACmdtXBkdtjNCeceXFwjg2rhuWnMKWXKwPY9D7wPYUS+y3Ds2LLKYyWmJ9ZKiPqfuppzqLkiMY+5Jmi/2FhMTfhg1i429tjCP6221BPdQdOwrAeJ3P11zKTlztGvSTH3V+huK4tLdm418eVFLHrMa/Wdq/OBqXjzU03VGjyss5Um9H6G4XwIWwHuDPdOuuy+g/rShx0XMZicqibKN4eUo2UqIL3Z0HTKkzJ1Eb0y437QcCmnjZz2RHb74j76CY/7TLJBCpcI9hP1J0+hrZGMYql0Z5S5O2c2MPZwv6zE3bZufF4aiVRjOZu5mRuBsNzV8/aDZS2Mtm5dbMEEDKpY6gEtsdRoJOtK3MVm7etWc1rJcv3AEtJ8bIBrOYBs2bdsuWI9ZjfloPdfC+JhbDW0LXP766UESxe4yi2h2mI6DsKLYtlzjHP2NYlEWxZ6QjW7rj3OYgfwihfHsHbOFt3r+Je9irp8tsXUuKonUnKCF0/ZB3I9agfklkyIzzexDZcKi6BkGpvXJByJlggfFvtFVuO8FVLosYb9bcteW7dTMM1wsBABMAKTlkROs7TQ2Al4pg7VjDYf9WP0i6vjM+cyqEnKhTYSIM9daGcOwniuS392up9T+7R/gvIOOxNwfqWVCwD3mZSoGkkHN54GnlnXTvGo8U5VwYw/grbW2EWBcUAPIHxMf2z1ObelldaGj3syDinED8KSSdNOp6AD7qbcFy/iLNhM9m4AFzMcp3OpmNR8+1LnJHDPH4ratSHW3cLsy/CRbkhvYsF+tbpxbEZFLm5kVAWfQEFQJM9Rp1BqSwqS2W9Vp6MVxDNfzgDyqPMekf61qLsTbXX9kfhSFw/mCxftYglVsMzs0REqx0PqQNCB1HrUmN5xvXitnB2sxchVZwdf8qjX3J2E6UcfGCqwzbnsOcZ4jqFXU7D+tK/F74GhM9z1J6mnfivKUWfJcm/lGafgYxqF6oCdpJ9e9Zo3DL1zMzAqqsVM7yJkD2IikyqcpUPjcVGyDhdgteN6SEtgtHQ5FaJ/3iBPvXfL1sG9bLW2ukgsGtnK4ygTJBUgqWHwmdDXfFz4GHygx4hCE9l1Lf8AKPrXnDVChnUXEvJA8S2CykNkzEiCBKNOo7a0/wDFUQe3Ze4W1o3Et31xJzn4ZuiWBzCCCJiJ36TU3HbHhWWPgi0jsytcdg11h5yq6FjqBHmaddqp2SjXl/2p81uWTypmDZTEjJ6xtTRyzwM38Rauku62iXfxlb448uVXAC+Ys0hR8FNDoWXZT5P5Ovs4u37XhpGgYjPJjXKJjSd/pTti+VcM8OygvlyhoGo0MEDQwQCJGlHWtMOpqO5YPxKdevY+9PCKiqQXJt2LWH4QbUReuwNsxJEdiCdvYTQ/iGHbV1Ct6z94FMPErlycq5B6sJ7/ANKGJwwv/eXGf0HlUfQ60wGyLhuIzqPSp8O6i8LbgQ85T2cCYHaVDfwihuFHhXmT9mdPbpVLnFLgVblskZCG03EahvkRXmRbhkNrXKI+JajQMy/P+teYzEMikm5mA6RrVLl/jdvGYdbixOzruVYbj0B3HoRQnmjHhXS0O2Y/Ugfga9Fy1ZkS2EDxENq7Mf8ACvWp/H085FteiD4j71SwCEgZQF9dz/QUROHS2rXG1ygsSdToJ0rjgdxPiC2bfiOMibIv7bnsPz60v2OMNcbNcI9FHwqOw/r1+6heLw1/G3fFxDZRsltTog7Due56/SukwXgvk6aEe3/UGsueUmvsXxJJ/cJ8fwH6RYZIG0qezDUVQ+x2yitiLz9ltiRt+02n8FFsFc6Ur8yYm9gGz4cjwrrFiCPheBPyMT8jUsU2tKv2dmintjV9rePtjBOqsPOUAG2ocMR9FNYbRHjPGL2JYNdfMQIAgAD2A/O1D4rTji43fyZZyT6NN4NyRZu4YXv1hLiUz3AojuQlto9pNEOC/ZyVuK/6TYJUlgCrMdoG5XY6gxvHaq/HOZ71xRZ4eCtq0QHviFTNrpLCMvXuY2jcBY5mxNow1w3YO51Dd4zTHv7VWc1Ethwepfx/Y1O7yrcBxN1MT/tF5BbS5k0soP2bahpGnWdxPuo4/kbHsnhnE2r1ucxRy6Bj3fKst31aifAud/ExXgC2baOpay4cnNA+Eq0iZDjQj4akv8/lgQLQVtiW3kf4QYH1NdPJGKthw+LkytqK67Bgs8Us4z9JbDWrjG34QysBaRdNQxabex1buaM8KwWGwVkhEF3EXDmfzm4oImPMVGYCTHlgknegd/j7vux9I3n0JJKz2BAof4eKxhV1tYaFUqFZkUuCfidNAxA0EiR16RFZvUtR19zVk8NeMlLLv7L/ACNGLdgviYqzcFpj8Rv4kFf8U5yLYHqoHypV504s7oqC7cuYcSPGgq10Qphpy5iAQpMQSJ0mKHXuWMbY18C94YMkW2zrr/hRjtQXiGLuM0OwJWQAzMSvoFuaj2inSpVbZky5YzeopfiwnyRh2fGI9kOi2yHESSYjcqrEz1ERG8DUaXx7i3j2PDJAJ+M6ZSo6iCwgkRoxGhG8gYz52gsdjI8yiPVeg16CjmE5gd7N0XSHZMsMzQWmR5j+0wA33IgdKnn5em1ETE1y9wfxeLs2kn9lew0np703/Z7asGycUrB7jSsdbfoR3IgztER1rEeI8Re7AYjKpkKBHz77etNn2b8PxJveLbbJbghp2YQYkbaEgiddRGhNRxYY4Vzn2VnmeR8Y9Gn8Y4oBKK0OdzE5f9fegvCrCQUa5mDEkZtGk6kyd53+p60S/QFUEDU7sx1JrjwVQTAk/mKzS86XK0i0cCqrEfnfg7+KrIVNq3tBnXeW9DAFUOE4gJnKOcOGtzluAFCxIEKSRPlj4W+XSm3E4NLhLEE9+lBsfhvDtOiGAy5cpEiPTURVIeUp9iywNdATDX7i4gOLqnPAcoIIVeqyxEmY6+1bLyjxTCuhTDgW7nxOr/Gx0Bct/wDU2Hm6aaDSsi4bww5VAA8oAmInQUTdvBAIYqy6hgYIPeav6/F66FWG1vs2R3bcAN6DQ1TuY5VbTf8AaQiD/mAO8dYpY5U5ys4seHcPh3xoD8Iueqnaf8P00ohzDw7xLbB7rKN5Bg+0wd62RdmeqCZwwYlo3/MVXspB1oFyLzGLyGzdkXbcgSSc6jSfVhse+/XRhYyxjaipJrQHFoX+Y7OS4lwDQ+U/j/WulUOn52qzzNwqw4F6/d8MrojFgAP8IH7U9Rv2igPBeIKZAYMASJGx6Vh8iHuv6mrDK40VeEH9BxJCj9S8ZljYa6j/ACkn5Gl7nzit3+0LrWyCiZUA32An/iLU58asjRzt6Cfz0pP4ngs7lo31oeulFJ9h9O3aDfK/NiXIW55G212/0/Cm7iOID2Lqqdch/Cayj9DA3H59O1GuFXr9tYtOGX9xt/YHt8qC8tL+RzwfQZ+FWPIDS5x3jNv9M8AbopzN/i0OT5D75q2/Mxt2sq2ylyIzNBVfURr/ABAD3pUTg6lw8HNObNmaSd5mdafL5GOqFhjndjZh7uoq7jcOt20VIB6ie4oFYDAhSN9vX00600YDhl0jVSPcgH8ahBclorJpdmf47DYUA5tD2iT/AFpea5h/+5ufdTPzhyriBfa4q6EbfnQil/8As+7/AOGB+f8A7qtjUIqnLf5ozz5N6X/lkWD4m4srbB0tsxy980ax6RH0rpuJSPgWe/8ApUtyzDWbraHKWb/FqQPqNzVcMo2FUyKN2a/GlljHjdJFzE426cmLEW2sFESB5DGYwB33J7ye9EuP3Qz+PaM2rvmkdGPxA9jMn5mqXDj46th3BhjmVgJyPETp0IoRg+IXcOzKjbEhl0ZDGmx0O29Px5xpkXleDK5LphSxfJO5qvaxzWwPEU67Hr/WifDuM33B8PB4c9GdcOWKzuZkgGNaiflO8pdrSeLbVsoI+Jt9u8QQZiDIpY4uNj5vK9al1Xz+TvC80uv93cdf941eu82eOvh4xBiE6aZXBnSHykj1gV7gOTsXcILItkd3Zc38IP41exXJzqDlxNkMOjKD/wAokfSioy+ERko/W/0eYTF4fwLz2eGYcpay5s5a68MSMwzDMQsSY/qQk4tQfhjKdQBoBOunamTB8Ox1twUu2tPU5T7+TavcXwiziHPgsljEft2GMIx/etEd+0R/lprcV7iMop/xFnh/D3uXERAGZunRfVuwA1/6idt4DZSxYW2GLFQAzsNTGg+g0HYAUqcA4McMhzqBcY7zJIH4Cdfzobt3CdP2R99eX5Pkc5cV0jXiw8Fb7DVzHKRpt0/Pah99mcxOlRKpY0Tw2ECiTWSUi1UU7uHgQBS1irRLuWOgEAfMfzpuxbhULH5UsxLLP+c/Lb7zTYXcgvo9tIFGUdN/eh9/C57gAAO5IJgfmYomzZRJqvwsZnZvl9df5VolJxXJApPR3g+EgGTatED1aiWKw5yBU8qRAVSYHz3NXsDZ029aIHCikl5GRqmxFGCekCMJYt24e2q27iiFLCR67aHQnermN4vdtI924A4VZATqdPmBrM9pr7GYYnbsentQDFPdQkIfQjofkdK0YvMcVTQksKe0xY4nibmIbxbjF2G3YDso/ZH5MnWqvBuIm1fCmcrnT0b/AF2+lXLKlbjCAPTpXXFOHyudZDKQ2nxCCDp2NUU03v5C460alguDh7UXidpIXp89daUsbhFzEowI3Vhsy9CPz0pt5d4hmUT1AIPcHUEVPzRgg6C4BJXf/L/p/Wmz4U8fKPwSx5Gp1IzvGYLrFRYFYO5mj6ICCKFY7CwdPurznJNUzYkWkRLw8w81VjwAj4GK/h9Dp896jtOVIP5NMGHvZhIqHug6C9gzA27tp1ZgjZT2IOuhI3kwT0FM13Du48uIu256oLW3oWtk/PehH6T5oYQaL4S5pH0r0fAz74P5MvkY9WWOLWD4EyWKAEkxJ6EmABPXQUreEp6CnOw86Glm/wAuYjM2RreWTlkNMTpOu8Vfy/GlOSlEliyJKmZFiH8XK+ZVXKAZMBcoiKj/AEqwnQ3T/An/APRozZ5RQW/Ee4zDeFAX7zm/CoFdUH6m2tv/ABfE/wDE23yArVJxi7Y+KGbIvbpFb/ari9LFo/8A21+nxP8AKas4Lh+Gtjzq98/5vCT5AAsfmR7VEjFjmYkk9Tqae+Acn2r1lbjvcDMAfLlAEz0IOsDek5yk6gaF42HGuWV3Z3ytcuWrYtpaQFzK2wCCFnV7jmTl6CdWimnA8Mt4ZGe4/wATFmJnUnoqg7aQBqfevvBt4OzNtJkjUmSTtJO5/MRQ/GXmY5mMkfQegHSkyZ/RVPbIyrI/YqRYxPGwFnwiqrqMzAH5lZI9hS3j+YLlz4URB0EEk+vSu8UM/wAXfbp0qzwfg6s4LEnWsn/2ZH8jLFBA/CYa7dnxHYJ1jyz6CNdaduHcq2cHZ8UqBebp+0F13nWZiiuJ4JaCG4oy5GyBRtoNWPqT9KG4/EsyqCen4SBS5pSin6m/oCNSriL3ECXcmohpCiav4gZRPUiTUeDt6gnesCLhHB2ABVq+0mK6K5V9qrluvU/9K6T+BVvZQ4s06dNv6/hH1orgOH4a2loXkJuXYAJV412GYeVdx1kk1TXDC5iLds/DP5/Cna8oA0r0/wDj8Sacn+DP5E2qSM1544EbQFyzOQtBU7qTsQe06en4UeFYcKoXXN+JPamfnC+YS30YyflsKD4CwM09v+n86z+Y16vGPSLYb4Wwvw/X8/P+VWrjwQRr+Yr2zaAAPUg//rXUa1ldnfJyi59xDRqPr/Sl/i1nK5HzplsNv7D+f9KC8dXzg+kfh/Wn+AxexHcfrm96uoQDVTH+W+asYjafStUf4oYM8H4gVtqgH925AP8AhOoHsJI+Qpovc1Ye2qrcaWfyqgBZmJ6QBp2kwKyq8S8yzBIllU5c3oSNY9qT8Rdy3BcRVWSWVYkAZjCmfiECDO9bfHbdpuzFnpVRsY+IkAjqVYgskkgB8pIBIAMb19fwZaSCIPT/AF96A8Sxjtg8HjIRbjEoQikAgLcK5pJDQFZdRoCIyxqycCxPi2gxEb/0/lWHzPH4PlHovgzWqfYGxaQII1FV+H40qw3+lMPELI3+X40CxNgAyKyKV6Zp+LDN6HUONxXeCfpMEaiaDYW6QSOhoplEHTYe1CuMrQO1RI/HHDEKgMaE+dtfZEIj3IquObLn79r/AMtv/UpF4/xi5m8OFIYZszCWGYkwusLAgaDXU9arNzR4fk8ENk8s5t40nbrFfSRulfZ5bqz/2Q=="/>
          <p:cNvSpPr>
            <a:spLocks noChangeAspect="1" noChangeArrowheads="1"/>
          </p:cNvSpPr>
          <p:nvPr/>
        </p:nvSpPr>
        <p:spPr bwMode="auto">
          <a:xfrm>
            <a:off x="155575" y="-1790700"/>
            <a:ext cx="5267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2734539" cy="15505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road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1128"/>
            <a:ext cx="9144000" cy="230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66800"/>
          </a:xfrm>
        </p:spPr>
        <p:txBody>
          <a:bodyPr/>
          <a:lstStyle/>
          <a:p>
            <a:r>
              <a:rPr lang="en-CA" dirty="0" smtClean="0"/>
              <a:t>Road Map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3960440"/>
          </a:xfrm>
        </p:spPr>
        <p:txBody>
          <a:bodyPr>
            <a:normAutofit/>
          </a:bodyPr>
          <a:lstStyle/>
          <a:p>
            <a:r>
              <a:rPr lang="en-CA" dirty="0" smtClean="0"/>
              <a:t>Review Week 2</a:t>
            </a:r>
          </a:p>
          <a:p>
            <a:r>
              <a:rPr lang="en-CA" dirty="0" smtClean="0"/>
              <a:t>Motivation</a:t>
            </a:r>
          </a:p>
          <a:p>
            <a:pPr>
              <a:lnSpc>
                <a:spcPct val="90000"/>
              </a:lnSpc>
            </a:pPr>
            <a:r>
              <a:rPr lang="en-CA" sz="2500" dirty="0" smtClean="0"/>
              <a:t>Perception</a:t>
            </a:r>
          </a:p>
          <a:p>
            <a:pPr lvl="1">
              <a:lnSpc>
                <a:spcPct val="90000"/>
              </a:lnSpc>
            </a:pPr>
            <a:r>
              <a:rPr lang="en-CA" sz="2300" dirty="0" smtClean="0"/>
              <a:t>Perceptual errors</a:t>
            </a:r>
          </a:p>
          <a:p>
            <a:pPr>
              <a:lnSpc>
                <a:spcPct val="90000"/>
              </a:lnSpc>
            </a:pPr>
            <a:r>
              <a:rPr lang="en-CA" sz="2500" dirty="0" smtClean="0"/>
              <a:t>Communication </a:t>
            </a:r>
            <a:r>
              <a:rPr lang="en-CA" sz="2500" dirty="0"/>
              <a:t>Models</a:t>
            </a:r>
          </a:p>
          <a:p>
            <a:pPr lvl="1">
              <a:lnSpc>
                <a:spcPct val="90000"/>
              </a:lnSpc>
              <a:spcBef>
                <a:spcPts val="600"/>
              </a:spcBef>
              <a:defRPr/>
            </a:pPr>
            <a:r>
              <a:rPr lang="en-CA" sz="2200" dirty="0"/>
              <a:t>Choosing Channels</a:t>
            </a:r>
          </a:p>
          <a:p>
            <a:pPr lvl="1">
              <a:lnSpc>
                <a:spcPct val="90000"/>
              </a:lnSpc>
              <a:spcBef>
                <a:spcPts val="600"/>
              </a:spcBef>
              <a:defRPr/>
            </a:pPr>
            <a:r>
              <a:rPr lang="en-CA" sz="2200" dirty="0" smtClean="0"/>
              <a:t>Barriers </a:t>
            </a:r>
            <a:r>
              <a:rPr lang="en-CA" sz="2200" dirty="0"/>
              <a:t>to Communication</a:t>
            </a:r>
          </a:p>
          <a:p>
            <a:endParaRPr lang="en-CA" dirty="0" smtClean="0"/>
          </a:p>
          <a:p>
            <a:pPr lvl="1"/>
            <a:endParaRPr lang="en-CA" dirty="0" smtClean="0"/>
          </a:p>
          <a:p>
            <a:pPr lvl="1"/>
            <a:endParaRPr lang="en-CA" dirty="0" smtClean="0"/>
          </a:p>
          <a:p>
            <a:endParaRPr lang="en-CA" dirty="0" smtClean="0"/>
          </a:p>
          <a:p>
            <a:pPr marL="411480" lvl="1" indent="0">
              <a:buNone/>
            </a:pPr>
            <a:endParaRPr lang="en-CA" dirty="0" smtClean="0"/>
          </a:p>
          <a:p>
            <a:endParaRPr lang="en-CA" dirty="0" smtClean="0"/>
          </a:p>
          <a:p>
            <a:pPr lvl="1"/>
            <a:endParaRPr lang="en-CA" dirty="0" smtClean="0"/>
          </a:p>
          <a:p>
            <a:pPr lvl="1"/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>
                <a:solidFill>
                  <a:schemeClr val="bg1"/>
                </a:solidFill>
              </a:rPr>
              <a:pPr algn="ctr"/>
              <a:t>2</a:t>
            </a:fld>
            <a:endParaRPr lang="en-CA" dirty="0">
              <a:solidFill>
                <a:schemeClr val="bg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926" y="1719070"/>
            <a:ext cx="3366334" cy="25904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01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Developing a Rewards System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370889" y="1828800"/>
            <a:ext cx="4153272" cy="4683052"/>
          </a:xfrm>
        </p:spPr>
        <p:txBody>
          <a:bodyPr>
            <a:noAutofit/>
          </a:bodyPr>
          <a:lstStyle/>
          <a:p>
            <a:r>
              <a:rPr lang="en-CA" altLang="en-US" sz="1800" dirty="0" smtClean="0"/>
              <a:t>Motivation  &amp; Monetary Rewards</a:t>
            </a:r>
          </a:p>
          <a:p>
            <a:pPr lvl="1"/>
            <a:r>
              <a:rPr lang="en-CA" altLang="en-US" sz="1600" i="1" dirty="0" smtClean="0"/>
              <a:t>Individual and Group based salary</a:t>
            </a:r>
            <a:r>
              <a:rPr lang="en-CA" altLang="en-US" sz="1600" dirty="0" smtClean="0"/>
              <a:t> </a:t>
            </a:r>
          </a:p>
          <a:p>
            <a:r>
              <a:rPr lang="en-CA" altLang="en-US" sz="1800" dirty="0" smtClean="0"/>
              <a:t>Motivation &amp; Employee Recognition</a:t>
            </a:r>
          </a:p>
          <a:p>
            <a:pPr lvl="1"/>
            <a:r>
              <a:rPr lang="en-CA" altLang="en-US" sz="1600" i="1" dirty="0" smtClean="0"/>
              <a:t>Private recognition, public recognition</a:t>
            </a:r>
          </a:p>
          <a:p>
            <a:r>
              <a:rPr lang="en-CA" altLang="en-US" sz="1800" dirty="0" smtClean="0"/>
              <a:t>Motivation &amp; Job Redesign</a:t>
            </a:r>
          </a:p>
          <a:p>
            <a:pPr lvl="1"/>
            <a:r>
              <a:rPr lang="en-CA" altLang="en-US" sz="1600" i="1" dirty="0" smtClean="0"/>
              <a:t>Job enlargement, job rotation, job enrichment</a:t>
            </a:r>
          </a:p>
          <a:p>
            <a:r>
              <a:rPr lang="en-CA" altLang="en-US" sz="1800" dirty="0" smtClean="0"/>
              <a:t>Motivation &amp; Flexibility</a:t>
            </a:r>
          </a:p>
          <a:p>
            <a:pPr lvl="1"/>
            <a:r>
              <a:rPr lang="en-CA" altLang="en-US" sz="1600" i="1" dirty="0" smtClean="0"/>
              <a:t>Compressed workweek, flex-time, job sharing, telecommuting</a:t>
            </a:r>
          </a:p>
          <a:p>
            <a:pPr lvl="1"/>
            <a:endParaRPr lang="en-CA" altLang="en-US" sz="700" i="1" dirty="0" smtClean="0"/>
          </a:p>
        </p:txBody>
      </p:sp>
      <p:sp>
        <p:nvSpPr>
          <p:cNvPr id="3994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6A48772-8FB4-410B-92C7-1824FA363BA7}" type="slidenum">
              <a:rPr lang="en-CA" altLang="en-US" smtClean="0">
                <a:solidFill>
                  <a:schemeClr val="bg1"/>
                </a:solidFill>
              </a:rPr>
              <a:pPr eaLnBrk="1" hangingPunct="1"/>
              <a:t>3</a:t>
            </a:fld>
            <a:endParaRPr lang="en-CA" altLang="en-US" smtClean="0">
              <a:solidFill>
                <a:schemeClr val="bg1"/>
              </a:solidFill>
            </a:endParaRPr>
          </a:p>
        </p:txBody>
      </p:sp>
      <p:pic>
        <p:nvPicPr>
          <p:cNvPr id="6" name="Google Recruitment Video [www.keepvid.com]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160" y="5749607"/>
            <a:ext cx="2111375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521" y="5713340"/>
            <a:ext cx="2117725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data:image/jpeg;base64,/9j/4AAQSkZJRgABAQAAAQABAAD/2wCEAAkGBw0PEA8QDw8QDxAPDxAQEBAQDxYUFg4PFREXFxUSGBUYHCghGBolHBQXITEhJSkrLi4uFx8zODMsNygtLisBCgoKDg0OGhAPGjciHCAwLDQsLDQ1NjA0LCwtNCw3Nyw1Kyw3OCssLCwwLCwrLCw3MCwsLCwrLCw3LC4sLCwsN//AABEIAKIBNgMBIgACEQEDEQH/xAAcAAEBAAIDAQEAAAAAAAAAAAAAAQcIAgUGBAP/xABDEAABAwIDBAcEBwYEBwAAAAABAAIDBBEFEiEGBzFREyJBYXGBkRQyUqEIQnKSorHBFSMzU2KCQ7LC8GODs9HS4eL/xAAaAQEAAwEBAQAAAAAAAAAAAAAAAgMEBQEG/8QAJREBAAICAQIGAwEAAAAAAAAAAAECAxEEITEFEiJBYfATUXEk/9oADAMBAAIRAxEAPwDNIVUVQECKoCoUCqAiKgIAVREBEVQEsrZVBLKoiAiIgIiICIiCWSyqIOKLkuNkERVRAUVRBxREQSyKlEHFEIRBCoqhQRERBQqoFUALkoqgIiqAFUCICKhEBUIFUBERAREQEREBERAREQEREBERBCFFyUIQcUVUQCFxXJQoIiIgii5LiUERVRBERVBUCKoCqgVQFQouqxjH4KYhhzSSuNmxRguc53INbck9tgEHbovMx7Vlj8tVTvpwRmu612t+IgE8wSNCBra17d/R1sMwzRPDwLXtxF+FweCD6AqoFUBVEQEREBERAREQEREBERAREQEREBRVEHFFVEEUVRBxRUqIChVRBxUVKIIiIgqqiqChEQkDjp4oOvx7Em0sD5SbECzfGxN/IAnyXn2s/Z9K+sn1q5xqXamEHrCJvgBc83eSu0VbFJWUkTnZoo3CR4brdw6+X1bH5OK/fGJYqp0Rc19oXZw3NYOcHNIzDtHVGniq75qU7y82+OXZ3JSPnqLuqn5HOJN+ha9wDo2jweQT2m/Yv3w6BzDQ1UAaGzQxmpZmDRZzG5nAeJzadrf6ivx2hxGqdA/IwzHNH+7ZYEtzgm17XsBwXHAopI6anZKAJGwsDwDfK/KLi/bZU25UeXdTb08GN076h9LmtM1jZA06dIxwvdvO3aF2QWGdrp3NxF7mOLXRtgyuabFpETTcHzXfbM7SVjp4WSzuex7w1wcG9ug1tfiVXHMiLeW0K/yxvUskoiLctEREBERARYc3zbwcQw2sgpqKZsY9n6WW8TX3c57g33hpoz5r7Nye1uK4rJWurJhJHAyEMAiYwdI8uN7tGujPmgyuiIgIiICIiAiIgIiIIi8TvU24ODU0boo2yVFQ9zIQ++VoaLue4DUgXbppx4ryu6renWYlWex1rIryRvfFJC0tLXMFy1wJIIIvrpa3bfQMvlRfjXVcUEck0zxHHExz5Hu4NY0XJK192u31YhPI5mHWpIAbNeWNdNIL+8c12svyA05oNh1Frju620x6sxSjp3V8r2SzXla4McHRMaXyDVul2tIuOa2PQREQoIVFSogiIiChVQKhBV4jGKp7p5esSGvIAvoANOHkvblY5mkzOc74nOPqSVzfEr6rWIQvL8YKGJtQ6pzSF7m2ylwyM6rWuc0WuCQxvEnh2XXfUtJNILsjcQe3QA+Z4r9NmMMbKTLILtYcrGng54sS487X9fBehqsSghOWR4aeNtSbc9OCrw4fPSL5baj2eRHTcuikw+dgJczQakgg2Hqvna5dvi2JROhtG8OzkN0PAcTp/viuja5RzRSltUl7PR4bap16+o7nMHpE0L9cLlyOY4fVc13obr5NoHXrKo/8Zw9AB+i/eiWXkT12y2n1M3sNwDzF1V8WCzZ6eB3OJl/HLqvtX0FJ3WJbYEuvhxvFIqOnnqpiRHBG6R1uJAHujvJsB4rVja3b7FMVlOeZ8cTnWjpYXEMaCdGkDWR3efK3BSG14q4ibCRhPLOL+i/ZajO3eY82MTfs6py2DhlaC8Dj/DBzA+S2G3VUE1JhFOap8pke19Q8SucTE12rWWdq2zA3TndBgXfFXmfGq43uInMgb3dGwAj72ZZb+jxh/R4XJMeNTVSOH2GNawfiD1r5i9aaioqJzxnmllP97y79V6SPH8Xq6ODD6CKp9lpIv3rKVj3uke9znvklcwXylznWbwsO1BtYypiccrZGOcPqhwJ9F+q0jgmkieHxudG9hu17HFrmO5gjUFbYbrcflxHC6aonN5hnild8bo3FufxIAJ7yUHrF+c1RGz33tZ9pwH5rDG9fezJDJJQ4Y8NfGSyoqgAS144xx30uOBd6c1iajwfF8UMk0UNVWll+kl60ljxy5jxdrew1QbgxyNcLtcHDm03HqFzWm2BbQYhhk2emmkgex9nxm+VxB1Y+M6Hhax1W1Owm0zMVoYatrcjnXZLHe/RzNNnN8OBHc4IO/wAw5pdah7c4rLLieIPbI8NNZOGgPNsrXlo4HkAuyrNr8Vrqelw2ibUCGnpmNfFTtc6SoeAM8j8lzlzHQcOeqDaaOpicS1sjHOHFocCR5L9VpK0ywSaGSGWNxGl2PjeNDyLStmdzO2EuKUTm1Ds1TSPbHI/tljcLxyHvNnA88t+1B2W8jYaPGoI4zKYJYHl8UuTOBmFnNc24uDYcDoQPBdRu43WxYRK6pkqPaagsMbCI8jImG2awuSXG3Hl2LEm+LHJ34zVtjlkYyHo4QGSOAu2MZtAfiLl7Ldj7UzZ7FqlvTTTzGaOBozSPdliDG5QLn33u4ckHa/SIxl0NDT0jHWNXMS/vhiAJH3nM9FindVstHiuIshmv0ETHTzAaZ2NIAZfsu5wB7bXXmsSiqo39HVNnZI0A5Jw9rmg6g5X6gFfthWG4hKHPpIKqUNOVzqeKRwB45SWD5INtsP2aw2me19PRU0EjGlrXxQMY4NIsRmAvqu1IWBa7BaqDZPpZenhqGVoqniQvZI1rpPZwDfW1nNNivE7vMXmZiuHF80rmmriaQ6RxBznLwJ/qQbXq2XXbQ4oyipaiqk92nifJb4iB1W+JNh5rUc4nX1M2k0z5qiXRrZHDNLI/QAX7SUG45UXU7JYL7BR09MXF744x0kjiSZJnavdcm9sxNuQsu2QRERBQqFAqEH418mSKV3wxvPyWOAV7vaSXLSzHm0N+84BeABXF8Tv66x8Ksnd73ZZw9lZbsdID45yf1C67aLCJS900YzhwBc0cW2AFwO0WC6fBcXdTOOmaN3vN7/iHevb01Q2RrXsN2uFwVowTj5WGKT3j7tKJi0aeChkt4L62O4L6NqKRscjXtFhKCSB8Y4nzuF11PJe3iFzbVnHeaT7Idp08Ribs1TUHnPL/AJyvroTwXXzuvLKeckh9XlfdQngvc3Vmt3Za2NlzUkY+Evb+IkfIhd2vK7ATXilZ8Mgd5OaP/FeqXb4lvNhrPw20ndYeQ3s4ZNVYPWxQAukyMkDWgkvEcjXuaAOJIadFqxhdc+mngqGAF8E0czA7gXRvDgD3XC3WWJ95u6WlqWT1lCBBVNa+V8IsI6kgXOn1HnnwJ48brQk9JsFvIoMXAjaegqw27qaQ6m3Exu4PHz7l2W8TEPZsKxCW+UilkY08nyDI35uC1Ho6uWCRksL3RyRuD2PabFjgbggrPm+PHnSbPUbyLPxE0jnt+EGLpnW/ua0eaDAVJTvlkjijGZ8r2xsHxPcQAPUrcHZDZ2DDKOGlhaOo0GR9tZpj78jj2kn0AA4ALWfdNh/tGM0DSLhkpnd3dE0vHzaFtNjNaKemqJzwhgllP9jC79EGoW2ErX4jiDmABrq2pLbcLdM6xWZtnMTkwnZH2hvVmkEvQkcWyTTljH68h1vJYCe4m5JuSSSeZKz3vhoHUuzmHU4GkMtHG/xbTyAk/wByDB+GUUlVUQwM1kqJmRNJ16z3AXPrdbi4Dg8FDTQ0sDQ2OFgaABbMfrPPNxNyTzK1a3UlgxnDs9gOnsL/ABljgzzzWW19XUxwxvllcGRxsc973GwYxouSTysEGr2+uOJuN1nRgC4hc+38wwtLj4nQr3+4Ct6HC8TlcepDM6Xuu2nBd8mhYd2sxg19dV1fATzOe0HiI+DB90BZaw6jdhmx9S94LZa8F9jxyzuZEz1jAd/cgwjLKXuc92pc4uPeSblbY7s9lYsMoIY8gFRKxstS+3WdK4Xy35NvlHhftK1f2YoPaa2ipyMwmqoI3D+h0gDvK11uRU1EcTHySPayONrnve42DGNFy4nsACDWrf5FE3GHFgAL6aB0th70nWFz35Q1el+jXcOxVxNmhlJfxvMfyBWMNt8d/aOIVVXrklk/dg9kLQGs07Oq0G3MlZd2Aon4ZszX1j+pJVQzTMvpZhj6OD1JzD7YQYUx6uNTVVVQTfp6iWXjfRzyR8ito90+H+z4Nh7O18PTnv6ZxlHyeB5LVKlp3yvjiYLvke2No5ucQB8ytzxkpae3COmg9GRx/wDZqDVbeliHtOMYhIDcNnMI8ImiP82H1WbNwVAIsIbJaxqaiaU94aRGP+mtbquodLJJK73pHvkd4ucSfzW3ewlAabDMPhIs5lJDnHKRzA5/4nFBducPNThtfCBd0lJNkB7ZAwuZ+IBal4HUdFVUsn8uohf92Rp/RbnuAOh4HQ+C0wxyi9mqqqDUdBUTRC/HqSFo/JBm/wCkTj/R01PQMdrUv6eW38mM9QHuLzf/AJa8ruE2Z9prXVsjbxUQ6lxo6pcOr90XPiWryO32PnE698zLvbkhhhABvlawCwHHV5cfNbJbu9mxheHU9MQOlLelqCPrTv1dr220aO5oQekUVChQREKIKFQoEQdFtrLlpwPilaPIAn9F4/Doelljj7HPAP2eJ+QK77eDU5RTs5ukd6BoH5leRjqLEEGxGoIOoK+f51v9G5jpGlF59T21bs5G8l0T+ivqWluZvlrou2wymEETYw7NluSeFyTc6dg1XkqPamVos9rZLdt8p87afJfRNtU8i0cbWH4i7NbwFgt1OVw6TOSvSZ+/xKLVjq/fa2pBfGwH3Gku7i61h6D5rpYX2I8V87pS4lziSSbkniSjn2BPIH8lyM2b8uWb/tCZ3Lx8Rvc8yT6ldjR9nguupGE5QOJt/wCyu2bDlIsbj5q7Kz2e53fzWklZ8UbXfdd/9L3KxvsVNlqo/wCprm/hv+iyQup4bbeHX6mWvDPpYG33bXYjTYnCyllqKVtNCLPaHNZNJJ1ncRlkaBkHaAQV4zEd6mO1EDqeSrGR7Sx7mQxse9hFiC5o0v3WW09TTRStyyxskaeLXtDgfIrq49lMKa7O3D6MP+IU0d/8q3rWsuwOwdZi0zA2N8dKHAzVLmkNDL6tYT7zzwsOHavbfSMqWMfhlHH1WwQSSZAdA1xbHHp3CJwHms9sYGgAAADQACwA8F+M9DBIc0kUb3Wtd8bXG3K5HegwB9HKgz19VOeEFLkHc6V4/RjllLfLiHQYLWkcZWsgHf0jwHfhzL19PSRR36ONkd7XyMDb24XsuU8EcgyyMa9t72e0OF+dig052RoPaq+hgtcS1ULXD+jOM/4bra3bbZ1mKUNRRudkMjQY3n/DlaczHeFxr3Ers4sOp2kObBE1w4ObG0EeBAX1INMsZwitw6oMVRHJTzRuu12ouWm4ex44jgQQuzxrb7Ga6EU1TWPkh0uwMY3pLHTOWAF3mtsa7D6eobknhimb8MsbXj0cF8VBszhlO7NBQ0sLuOaOnY0g+ICDA27DdXU1ksdVXxOgo2ODhHI0h9UQdG5Tq2PmTxHDjcex+kbXCOho6YENM1SX5R2xxRkHyBkasvLXj6RmIZ8QpoBwgpc57nyyG4+6xnqgxdh9dNTSxzwPMUsTg6N7eLXDtXoNod4WMYhF0FTVF0WmZjGNjEhHDNlAzeHBe9+jphEczsRmljZIwRwwAPaHA5nF7gQdD7rVmKl2UwqF/SRUFJG+987aaMG/O9kGv+7PdfVYjLHPVxvgoWEOJeC11Vb6jAdcp7XcuGvDJu/qsbT4N0DQGiongga0aBrGXk0HIdGB5rJgX41FLFIAJI2SAagPaHWPPVBqduuoBU4xh8ZFw2cSnwiBk/0LYvepiHs2D4g+9i6AxN+1KRH/AKl6OHD6dhDmQxMcODmxtBHmAv1ngZIMr2te3TquaHA27ig0uwah9pqaanBsaieGEEcR0kgb+q3SAA0GgGgHIL5mYbTNIc2CFpBuCImgg8wbaL6UEK1X3x0jYsarg0gh7o5bDsL4mkg997nzWXtu97lBRMfFRPZWVdi0ZDeKF3DM940db4W+ZCwFR01bitYGNzT1VXKSXO7XHVz3HsaBr3AIPZ7j9lPba72qVt6ehLZNRpJUH+G3vtbMfBvNbJrpdjtnIcLo4qSLXIM0j7WM0x9+Q+PYOwABd0UECiqiCIiIKFSoqg4PiDhZwBHIi666p2dopPep4782jKfVtl2qqjNYnvBp5ao2JpT7j5Y+QDg4fiBPzXXT7FTj+HO13c9hb8wT+S90llRbh4bd6ozSGNZtncQZ/hB/2Hg/nYrrq2KdjH54pGnK7jG7U2PbZZcspkHJZ7eGYp7TMIzjhhLCcGqiOpBI5xGpLcoA5XNl6Ki2LrpLF7ooR3kuPoNPmsmhqtlZHAx73bqjGCvu8vg+xrIHsldUSPcw3ADWtaT3g3PzXqAFUWnHipjjVI0tiIiNQIiKx6IiICIiAiIgIiICwbvD3XYziWJVVXEacRSmMRh8zgQxkTWDTKbXyk271nJEHh90myM+E0UkNRk6aWodK4xuzNy5WtaLkDkfVe4REBERAUVUKCKKlRBrjtHuqxObFquOkgtTPmMrJ5CGRMZIM9r8TlLi2wBOiy3u+3fUmDxktPTVUjQJahwt1f5bG/VZfzOl+AA9kogIUUQCoqVEEREQVUKKhBQiIgqKKoKqoEQckCiqCooqgIiICIiAiIgIiICIiAiIgIiICIogKIUQRRVRAUREBRUqIIUREERVEEVUVQckXELkgKqIg5IoFUFRREHJFFUFRRVAREQEREBERAREQEREBEUQERRAURCgKFFEBEQoIUKKICiqiASihRBSgREFC5IiAiIgKoiChERBUREFRVEBERAREQEREBERAREQRERBFERAUREAooiAoqiCFREQFFUQcUREH//Z">
            <a:hlinkClick r:id="rId7"/>
          </p:cNvPr>
          <p:cNvSpPr>
            <a:spLocks noChangeAspect="1" noChangeArrowheads="1"/>
          </p:cNvSpPr>
          <p:nvPr/>
        </p:nvSpPr>
        <p:spPr bwMode="auto">
          <a:xfrm>
            <a:off x="53975" y="-1173163"/>
            <a:ext cx="4667250" cy="244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2" name="u6XAPnuFjJc"/>
          <p:cNvPicPr>
            <a:picLocks noRot="1" noChangeAspect="1"/>
          </p:cNvPicPr>
          <p:nvPr>
            <a:videoFile r:link="rId2"/>
          </p:nvPr>
        </p:nvPicPr>
        <p:blipFill>
          <a:blip r:embed="rId8"/>
          <a:stretch>
            <a:fillRect/>
          </a:stretch>
        </p:blipFill>
        <p:spPr>
          <a:xfrm>
            <a:off x="4512942" y="2414759"/>
            <a:ext cx="4341304" cy="2441984"/>
          </a:xfrm>
          <a:prstGeom prst="rect">
            <a:avLst/>
          </a:prstGeom>
          <a:ln w="107950" cap="rnd">
            <a:solidFill>
              <a:srgbClr val="C8C6BD"/>
            </a:solidFill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171450" prst="hardEdge"/>
            <a:extrusionClr>
              <a:srgbClr val="FFFFFF"/>
            </a:extrusionClr>
          </a:sp3d>
        </p:spPr>
      </p:pic>
      <p:pic>
        <p:nvPicPr>
          <p:cNvPr id="7170" name="Picture 2" descr="Image result for the People’s Insurance Company (Group) of China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946" y="1290438"/>
            <a:ext cx="3481177" cy="112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17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Rewards - Beware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53491"/>
            <a:ext cx="8229600" cy="435523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CA" altLang="en-US" sz="2400" dirty="0" smtClean="0"/>
              <a:t>Be sure to consider individual needs and motivation processes before designing a rewards system</a:t>
            </a:r>
          </a:p>
          <a:p>
            <a:pPr>
              <a:lnSpc>
                <a:spcPct val="80000"/>
              </a:lnSpc>
            </a:pPr>
            <a:r>
              <a:rPr lang="en-CA" altLang="en-US" sz="2400" dirty="0" smtClean="0"/>
              <a:t>Be sure to consider diversity</a:t>
            </a:r>
          </a:p>
          <a:p>
            <a:pPr>
              <a:lnSpc>
                <a:spcPct val="80000"/>
              </a:lnSpc>
            </a:pPr>
            <a:r>
              <a:rPr lang="en-CA" altLang="en-US" sz="2400" dirty="0" smtClean="0"/>
              <a:t>Be sure to consider the impact of the rewards system on intrinsic motivation</a:t>
            </a:r>
          </a:p>
          <a:p>
            <a:pPr>
              <a:lnSpc>
                <a:spcPct val="80000"/>
              </a:lnSpc>
            </a:pPr>
            <a:r>
              <a:rPr lang="en-CA" altLang="en-US" sz="2400" dirty="0" smtClean="0"/>
              <a:t>Be sure to link rewards to performance</a:t>
            </a:r>
          </a:p>
          <a:p>
            <a:pPr>
              <a:lnSpc>
                <a:spcPct val="80000"/>
              </a:lnSpc>
            </a:pPr>
            <a:endParaRPr lang="en-CA" altLang="en-US" sz="2400" dirty="0" smtClean="0"/>
          </a:p>
          <a:p>
            <a:pPr>
              <a:lnSpc>
                <a:spcPct val="80000"/>
              </a:lnSpc>
            </a:pPr>
            <a:r>
              <a:rPr lang="en-US" altLang="en-US" sz="2400" i="1" dirty="0" smtClean="0"/>
              <a:t>Cognitive Evaluation Theory</a:t>
            </a:r>
            <a:r>
              <a:rPr lang="en-US" altLang="en-US" sz="2400" dirty="0" smtClean="0"/>
              <a:t>: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2400" dirty="0" smtClean="0"/>
              <a:t>	___________________________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2400" dirty="0" smtClean="0"/>
              <a:t>_____________________________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 smtClean="0"/>
              <a:t>	Pay fairly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 smtClean="0"/>
              <a:t>	find intrinsic motivators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altLang="en-US" sz="2400" dirty="0" smtClean="0"/>
          </a:p>
        </p:txBody>
      </p:sp>
      <p:sp>
        <p:nvSpPr>
          <p:cNvPr id="4506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86AAE56-4714-4D0F-B91F-F03E574DFBAB}" type="slidenum">
              <a:rPr lang="en-CA" altLang="en-US" smtClean="0">
                <a:solidFill>
                  <a:schemeClr val="bg1"/>
                </a:solidFill>
              </a:rPr>
              <a:pPr eaLnBrk="1" hangingPunct="1"/>
              <a:t>4</a:t>
            </a:fld>
            <a:endParaRPr lang="en-CA" altLang="en-US" smtClean="0">
              <a:solidFill>
                <a:schemeClr val="bg1"/>
              </a:solidFill>
            </a:endParaRPr>
          </a:p>
        </p:txBody>
      </p:sp>
      <p:pic>
        <p:nvPicPr>
          <p:cNvPr id="4915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725144"/>
            <a:ext cx="2817813" cy="1422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367" y="212413"/>
            <a:ext cx="1896893" cy="11381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49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Week 3A</a:t>
            </a:r>
            <a:endParaRPr lang="en-US" dirty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ADED1AF8-C81B-4ECA-BE30-52261A653F16}" type="slidenum">
              <a:rPr lang="en-CA" smtClean="0">
                <a:solidFill>
                  <a:schemeClr val="bg1"/>
                </a:solidFill>
              </a:rPr>
              <a:pPr eaLnBrk="1" hangingPunct="1"/>
              <a:t>5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488" y="2331720"/>
            <a:ext cx="3984025" cy="3897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323528" y="3681521"/>
            <a:ext cx="8640960" cy="646331"/>
          </a:xfrm>
          <a:prstGeom prst="rect">
            <a:avLst/>
          </a:prstGeom>
          <a:noFill/>
          <a:ln>
            <a:noFill/>
          </a:ln>
          <a:effectLst>
            <a:glow rad="139700">
              <a:srgbClr val="C20207">
                <a:alpha val="4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Perception, and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15690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CA"/>
              <a:t>What is Perception?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68779"/>
            <a:ext cx="8229600" cy="463994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</a:pPr>
            <a:r>
              <a:rPr lang="en-CA" dirty="0" smtClean="0"/>
              <a:t>Definition</a:t>
            </a:r>
          </a:p>
          <a:p>
            <a:pPr>
              <a:lnSpc>
                <a:spcPct val="80000"/>
              </a:lnSpc>
            </a:pPr>
            <a:r>
              <a:rPr lang="en-CA" dirty="0" smtClean="0"/>
              <a:t>The </a:t>
            </a:r>
            <a:r>
              <a:rPr lang="en-CA" dirty="0"/>
              <a:t>process by which individuals select, organize, and interpret their impressions in order to give meaning to their environment. </a:t>
            </a:r>
            <a:r>
              <a:rPr lang="en-CA" dirty="0" smtClean="0"/>
              <a:t> </a:t>
            </a:r>
          </a:p>
          <a:p>
            <a:pPr lvl="1">
              <a:lnSpc>
                <a:spcPct val="80000"/>
              </a:lnSpc>
            </a:pPr>
            <a:r>
              <a:rPr lang="en-CA" dirty="0" smtClean="0"/>
              <a:t>The </a:t>
            </a:r>
            <a:r>
              <a:rPr lang="en-CA" dirty="0"/>
              <a:t>world that is perceived is the world that is behaviorally important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en-CA" dirty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en-CA" dirty="0" smtClean="0"/>
          </a:p>
          <a:p>
            <a:pPr>
              <a:lnSpc>
                <a:spcPct val="80000"/>
              </a:lnSpc>
            </a:pPr>
            <a:r>
              <a:rPr lang="en-CA" dirty="0" smtClean="0"/>
              <a:t>Selection (Salience)</a:t>
            </a:r>
          </a:p>
          <a:p>
            <a:pPr>
              <a:lnSpc>
                <a:spcPct val="80000"/>
              </a:lnSpc>
            </a:pPr>
            <a:r>
              <a:rPr lang="en-CA" dirty="0" smtClean="0"/>
              <a:t>Organization (Schemas)</a:t>
            </a:r>
          </a:p>
          <a:p>
            <a:pPr>
              <a:lnSpc>
                <a:spcPct val="80000"/>
              </a:lnSpc>
            </a:pPr>
            <a:r>
              <a:rPr lang="en-CA" dirty="0" smtClean="0"/>
              <a:t>Evaluation (Subjective)</a:t>
            </a:r>
          </a:p>
          <a:p>
            <a:pPr>
              <a:lnSpc>
                <a:spcPct val="80000"/>
              </a:lnSpc>
            </a:pPr>
            <a:endParaRPr lang="en-CA" dirty="0" smtClean="0"/>
          </a:p>
          <a:p>
            <a:pPr>
              <a:lnSpc>
                <a:spcPct val="80000"/>
              </a:lnSpc>
            </a:pPr>
            <a:endParaRPr lang="en-CA" dirty="0" smtClean="0"/>
          </a:p>
          <a:p>
            <a:pPr>
              <a:lnSpc>
                <a:spcPct val="80000"/>
              </a:lnSpc>
            </a:pPr>
            <a:r>
              <a:rPr lang="en-CA" dirty="0" smtClean="0"/>
              <a:t>Give an example that explains what perception is: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CA" dirty="0" smtClean="0"/>
              <a:t>__________________________________________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CA" dirty="0" smtClean="0"/>
              <a:t>__________________________________________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CA" dirty="0" smtClean="0"/>
              <a:t>__________________________________________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37A6F5A-0911-4681-A2B4-16E3BD6D2828}" type="slidenum">
              <a:rPr lang="en-CA" smtClean="0">
                <a:solidFill>
                  <a:schemeClr val="bg1"/>
                </a:solidFill>
              </a:rPr>
              <a:pPr eaLnBrk="1" hangingPunct="1"/>
              <a:t>6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1946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593" y="5029200"/>
            <a:ext cx="1216983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435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CA"/>
              <a:t>Perceptions in the Business World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04109"/>
            <a:ext cx="8229600" cy="4604616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CA" b="1" dirty="0" smtClean="0"/>
              <a:t>The world as it is perceived is the world that is behaviourally important!</a:t>
            </a:r>
          </a:p>
          <a:p>
            <a:pPr lvl="1">
              <a:defRPr/>
            </a:pPr>
            <a:r>
              <a:rPr lang="en-CA" sz="2400" dirty="0" smtClean="0"/>
              <a:t>Are you a hard worker?</a:t>
            </a:r>
          </a:p>
          <a:p>
            <a:pPr lvl="1">
              <a:defRPr/>
            </a:pPr>
            <a:r>
              <a:rPr lang="en-CA" sz="2400" dirty="0" smtClean="0"/>
              <a:t>Are you a leader?</a:t>
            </a:r>
          </a:p>
          <a:p>
            <a:pPr lvl="1">
              <a:defRPr/>
            </a:pPr>
            <a:r>
              <a:rPr lang="en-CA" sz="2400" dirty="0" smtClean="0"/>
              <a:t>Do you have a bad attitude?</a:t>
            </a:r>
          </a:p>
          <a:p>
            <a:pPr lvl="1">
              <a:defRPr/>
            </a:pPr>
            <a:endParaRPr lang="en-CA" sz="2400" dirty="0" smtClean="0"/>
          </a:p>
          <a:p>
            <a:pPr>
              <a:defRPr/>
            </a:pPr>
            <a:r>
              <a:rPr lang="en-CA" sz="2400" dirty="0" smtClean="0"/>
              <a:t>How will your perception guide your behaviour as you go to get a job?</a:t>
            </a:r>
          </a:p>
          <a:p>
            <a:pPr lvl="1">
              <a:defRPr/>
            </a:pPr>
            <a:endParaRPr lang="en-CA" sz="1900" dirty="0" smtClean="0"/>
          </a:p>
          <a:p>
            <a:pPr>
              <a:defRPr/>
            </a:pPr>
            <a:r>
              <a:rPr lang="en-CA" sz="2400" dirty="0" smtClean="0"/>
              <a:t>How will others’ perception of  you guide your behaviour as you start a new job?</a:t>
            </a:r>
          </a:p>
          <a:p>
            <a:pPr marL="119062" indent="0" algn="ctr">
              <a:buFont typeface="Wingdings" pitchFamily="2" charset="2"/>
              <a:buNone/>
              <a:defRPr/>
            </a:pPr>
            <a:r>
              <a:rPr lang="en-CA" sz="2400" dirty="0" smtClean="0"/>
              <a:t/>
            </a:r>
            <a:br>
              <a:rPr lang="en-CA" sz="2400" dirty="0" smtClean="0"/>
            </a:br>
            <a:r>
              <a:rPr lang="en-CA" sz="2400" dirty="0" smtClean="0"/>
              <a:t>Remember this!!!</a:t>
            </a:r>
          </a:p>
          <a:p>
            <a:pPr>
              <a:defRPr/>
            </a:pPr>
            <a:r>
              <a:rPr lang="en-CA" sz="3900" b="1" dirty="0" smtClean="0">
                <a:solidFill>
                  <a:srgbClr val="FF0000"/>
                </a:solidFill>
              </a:rPr>
              <a:t>Manage people’s perceptions and you will manage their behaviour!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004D62A-CADD-4328-B596-7B6D63D2907C}" type="slidenum">
              <a:rPr lang="en-CA" smtClean="0">
                <a:solidFill>
                  <a:schemeClr val="bg1"/>
                </a:solidFill>
              </a:rPr>
              <a:pPr eaLnBrk="1" hangingPunct="1"/>
              <a:t>7</a:t>
            </a:fld>
            <a:endParaRPr lang="en-CA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53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CA"/>
              <a:t>Factors Influencing Perception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5229225"/>
            <a:ext cx="8051800" cy="64135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CA" sz="2400" smtClean="0"/>
              <a:t>It is important to consider the interaction between the factors </a:t>
            </a:r>
          </a:p>
          <a:p>
            <a:pPr>
              <a:lnSpc>
                <a:spcPct val="90000"/>
              </a:lnSpc>
            </a:pPr>
            <a:endParaRPr lang="en-CA" sz="2400" smtClean="0"/>
          </a:p>
          <a:p>
            <a:pPr>
              <a:lnSpc>
                <a:spcPct val="90000"/>
              </a:lnSpc>
            </a:pPr>
            <a:endParaRPr lang="en-CA" sz="2400" smtClean="0"/>
          </a:p>
        </p:txBody>
      </p:sp>
      <p:sp>
        <p:nvSpPr>
          <p:cNvPr id="25638" name="Slide Number Placeholder 38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F11A48E-039B-4AD3-B7E6-C4337CC6C9CD}" type="slidenum">
              <a:rPr lang="en-CA" smtClean="0">
                <a:solidFill>
                  <a:schemeClr val="bg1"/>
                </a:solidFill>
              </a:rPr>
              <a:pPr eaLnBrk="1" hangingPunct="1"/>
              <a:t>8</a:t>
            </a:fld>
            <a:endParaRPr lang="en-CA" smtClean="0">
              <a:solidFill>
                <a:schemeClr val="bg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98550" y="2010497"/>
            <a:ext cx="7200900" cy="3049349"/>
            <a:chOff x="971550" y="1557338"/>
            <a:chExt cx="7200900" cy="3049349"/>
          </a:xfrm>
        </p:grpSpPr>
        <p:sp>
          <p:nvSpPr>
            <p:cNvPr id="25604" name="Freeform 5"/>
            <p:cNvSpPr>
              <a:spLocks noChangeAspect="1"/>
            </p:cNvSpPr>
            <p:nvPr/>
          </p:nvSpPr>
          <p:spPr bwMode="auto">
            <a:xfrm>
              <a:off x="2065338" y="1912938"/>
              <a:ext cx="1474787" cy="393700"/>
            </a:xfrm>
            <a:custGeom>
              <a:avLst/>
              <a:gdLst>
                <a:gd name="T0" fmla="*/ 0 w 460"/>
                <a:gd name="T1" fmla="*/ 0 h 250"/>
                <a:gd name="T2" fmla="*/ 2147483647 w 460"/>
                <a:gd name="T3" fmla="*/ 2147483647 h 250"/>
                <a:gd name="T4" fmla="*/ 0 w 460"/>
                <a:gd name="T5" fmla="*/ 0 h 250"/>
                <a:gd name="T6" fmla="*/ 0 60000 65536"/>
                <a:gd name="T7" fmla="*/ 0 60000 65536"/>
                <a:gd name="T8" fmla="*/ 0 60000 65536"/>
                <a:gd name="T9" fmla="*/ 0 w 460"/>
                <a:gd name="T10" fmla="*/ 0 h 250"/>
                <a:gd name="T11" fmla="*/ 460 w 460"/>
                <a:gd name="T12" fmla="*/ 250 h 25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60" h="250">
                  <a:moveTo>
                    <a:pt x="0" y="0"/>
                  </a:moveTo>
                  <a:lnTo>
                    <a:pt x="460" y="2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8C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5" name="Freeform 6"/>
            <p:cNvSpPr>
              <a:spLocks noChangeAspect="1"/>
            </p:cNvSpPr>
            <p:nvPr/>
          </p:nvSpPr>
          <p:spPr bwMode="auto">
            <a:xfrm>
              <a:off x="2065338" y="1912938"/>
              <a:ext cx="1474787" cy="393700"/>
            </a:xfrm>
            <a:custGeom>
              <a:avLst/>
              <a:gdLst>
                <a:gd name="T0" fmla="*/ 0 w 460"/>
                <a:gd name="T1" fmla="*/ 0 h 250"/>
                <a:gd name="T2" fmla="*/ 2147483647 w 460"/>
                <a:gd name="T3" fmla="*/ 2147483647 h 250"/>
                <a:gd name="T4" fmla="*/ 0 w 460"/>
                <a:gd name="T5" fmla="*/ 0 h 250"/>
                <a:gd name="T6" fmla="*/ 0 60000 65536"/>
                <a:gd name="T7" fmla="*/ 0 60000 65536"/>
                <a:gd name="T8" fmla="*/ 0 60000 65536"/>
                <a:gd name="T9" fmla="*/ 0 w 460"/>
                <a:gd name="T10" fmla="*/ 0 h 250"/>
                <a:gd name="T11" fmla="*/ 460 w 460"/>
                <a:gd name="T12" fmla="*/ 250 h 25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60" h="250">
                  <a:moveTo>
                    <a:pt x="0" y="0"/>
                  </a:moveTo>
                  <a:lnTo>
                    <a:pt x="460" y="25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6" name="Freeform 7"/>
            <p:cNvSpPr>
              <a:spLocks noChangeAspect="1"/>
            </p:cNvSpPr>
            <p:nvPr/>
          </p:nvSpPr>
          <p:spPr bwMode="auto">
            <a:xfrm>
              <a:off x="2055813" y="1903413"/>
              <a:ext cx="1495425" cy="415925"/>
            </a:xfrm>
            <a:custGeom>
              <a:avLst/>
              <a:gdLst>
                <a:gd name="T0" fmla="*/ 0 w 468"/>
                <a:gd name="T1" fmla="*/ 2147483647 h 264"/>
                <a:gd name="T2" fmla="*/ 2147483647 w 468"/>
                <a:gd name="T3" fmla="*/ 2147483647 h 264"/>
                <a:gd name="T4" fmla="*/ 2147483647 w 468"/>
                <a:gd name="T5" fmla="*/ 2147483647 h 264"/>
                <a:gd name="T6" fmla="*/ 2147483647 w 468"/>
                <a:gd name="T7" fmla="*/ 0 h 264"/>
                <a:gd name="T8" fmla="*/ 0 w 468"/>
                <a:gd name="T9" fmla="*/ 2147483647 h 2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8"/>
                <a:gd name="T16" fmla="*/ 0 h 264"/>
                <a:gd name="T17" fmla="*/ 468 w 468"/>
                <a:gd name="T18" fmla="*/ 264 h 26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8" h="264">
                  <a:moveTo>
                    <a:pt x="0" y="14"/>
                  </a:moveTo>
                  <a:lnTo>
                    <a:pt x="460" y="264"/>
                  </a:lnTo>
                  <a:lnTo>
                    <a:pt x="468" y="250"/>
                  </a:lnTo>
                  <a:lnTo>
                    <a:pt x="8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CFA8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7" name="Freeform 8"/>
            <p:cNvSpPr>
              <a:spLocks noChangeAspect="1"/>
            </p:cNvSpPr>
            <p:nvPr/>
          </p:nvSpPr>
          <p:spPr bwMode="auto">
            <a:xfrm>
              <a:off x="2055813" y="1903413"/>
              <a:ext cx="1495425" cy="415925"/>
            </a:xfrm>
            <a:custGeom>
              <a:avLst/>
              <a:gdLst>
                <a:gd name="T0" fmla="*/ 0 w 468"/>
                <a:gd name="T1" fmla="*/ 2147483647 h 264"/>
                <a:gd name="T2" fmla="*/ 2147483647 w 468"/>
                <a:gd name="T3" fmla="*/ 2147483647 h 264"/>
                <a:gd name="T4" fmla="*/ 2147483647 w 468"/>
                <a:gd name="T5" fmla="*/ 2147483647 h 264"/>
                <a:gd name="T6" fmla="*/ 2147483647 w 468"/>
                <a:gd name="T7" fmla="*/ 0 h 264"/>
                <a:gd name="T8" fmla="*/ 0 w 468"/>
                <a:gd name="T9" fmla="*/ 2147483647 h 2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8"/>
                <a:gd name="T16" fmla="*/ 0 h 264"/>
                <a:gd name="T17" fmla="*/ 468 w 468"/>
                <a:gd name="T18" fmla="*/ 264 h 26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8" h="264">
                  <a:moveTo>
                    <a:pt x="0" y="14"/>
                  </a:moveTo>
                  <a:lnTo>
                    <a:pt x="460" y="264"/>
                  </a:lnTo>
                  <a:lnTo>
                    <a:pt x="468" y="250"/>
                  </a:lnTo>
                  <a:lnTo>
                    <a:pt x="8" y="0"/>
                  </a:lnTo>
                  <a:lnTo>
                    <a:pt x="0" y="1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8" name="Freeform 9"/>
            <p:cNvSpPr>
              <a:spLocks noChangeAspect="1"/>
            </p:cNvSpPr>
            <p:nvPr/>
          </p:nvSpPr>
          <p:spPr bwMode="auto">
            <a:xfrm>
              <a:off x="3330575" y="2249488"/>
              <a:ext cx="293688" cy="103187"/>
            </a:xfrm>
            <a:custGeom>
              <a:avLst/>
              <a:gdLst>
                <a:gd name="T0" fmla="*/ 2147483647 w 92"/>
                <a:gd name="T1" fmla="*/ 2147483647 h 66"/>
                <a:gd name="T2" fmla="*/ 2147483647 w 92"/>
                <a:gd name="T3" fmla="*/ 2147483647 h 66"/>
                <a:gd name="T4" fmla="*/ 2147483647 w 92"/>
                <a:gd name="T5" fmla="*/ 2147483647 h 66"/>
                <a:gd name="T6" fmla="*/ 2147483647 w 92"/>
                <a:gd name="T7" fmla="*/ 0 h 66"/>
                <a:gd name="T8" fmla="*/ 0 w 92"/>
                <a:gd name="T9" fmla="*/ 2147483647 h 66"/>
                <a:gd name="T10" fmla="*/ 0 w 92"/>
                <a:gd name="T11" fmla="*/ 2147483647 h 66"/>
                <a:gd name="T12" fmla="*/ 2147483647 w 92"/>
                <a:gd name="T13" fmla="*/ 2147483647 h 66"/>
                <a:gd name="T14" fmla="*/ 2147483647 w 92"/>
                <a:gd name="T15" fmla="*/ 2147483647 h 66"/>
                <a:gd name="T16" fmla="*/ 2147483647 w 92"/>
                <a:gd name="T17" fmla="*/ 2147483647 h 66"/>
                <a:gd name="T18" fmla="*/ 2147483647 w 92"/>
                <a:gd name="T19" fmla="*/ 2147483647 h 66"/>
                <a:gd name="T20" fmla="*/ 2147483647 w 92"/>
                <a:gd name="T21" fmla="*/ 2147483647 h 66"/>
                <a:gd name="T22" fmla="*/ 2147483647 w 92"/>
                <a:gd name="T23" fmla="*/ 2147483647 h 66"/>
                <a:gd name="T24" fmla="*/ 2147483647 w 92"/>
                <a:gd name="T25" fmla="*/ 2147483647 h 66"/>
                <a:gd name="T26" fmla="*/ 2147483647 w 92"/>
                <a:gd name="T27" fmla="*/ 2147483647 h 6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2"/>
                <a:gd name="T43" fmla="*/ 0 h 66"/>
                <a:gd name="T44" fmla="*/ 92 w 92"/>
                <a:gd name="T45" fmla="*/ 66 h 6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2" h="66">
                  <a:moveTo>
                    <a:pt x="56" y="34"/>
                  </a:moveTo>
                  <a:lnTo>
                    <a:pt x="56" y="34"/>
                  </a:lnTo>
                  <a:lnTo>
                    <a:pt x="40" y="16"/>
                  </a:lnTo>
                  <a:lnTo>
                    <a:pt x="26" y="0"/>
                  </a:lnTo>
                  <a:lnTo>
                    <a:pt x="0" y="48"/>
                  </a:lnTo>
                  <a:lnTo>
                    <a:pt x="18" y="50"/>
                  </a:lnTo>
                  <a:lnTo>
                    <a:pt x="46" y="54"/>
                  </a:lnTo>
                  <a:lnTo>
                    <a:pt x="72" y="60"/>
                  </a:lnTo>
                  <a:lnTo>
                    <a:pt x="92" y="66"/>
                  </a:lnTo>
                  <a:lnTo>
                    <a:pt x="76" y="54"/>
                  </a:lnTo>
                  <a:lnTo>
                    <a:pt x="56" y="34"/>
                  </a:lnTo>
                  <a:close/>
                </a:path>
              </a:pathLst>
            </a:custGeom>
            <a:solidFill>
              <a:srgbClr val="CFA8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9" name="Freeform 10"/>
            <p:cNvSpPr>
              <a:spLocks noChangeAspect="1"/>
            </p:cNvSpPr>
            <p:nvPr/>
          </p:nvSpPr>
          <p:spPr bwMode="auto">
            <a:xfrm>
              <a:off x="3330575" y="2249488"/>
              <a:ext cx="293688" cy="103187"/>
            </a:xfrm>
            <a:custGeom>
              <a:avLst/>
              <a:gdLst>
                <a:gd name="T0" fmla="*/ 2147483647 w 92"/>
                <a:gd name="T1" fmla="*/ 2147483647 h 66"/>
                <a:gd name="T2" fmla="*/ 2147483647 w 92"/>
                <a:gd name="T3" fmla="*/ 2147483647 h 66"/>
                <a:gd name="T4" fmla="*/ 2147483647 w 92"/>
                <a:gd name="T5" fmla="*/ 2147483647 h 66"/>
                <a:gd name="T6" fmla="*/ 2147483647 w 92"/>
                <a:gd name="T7" fmla="*/ 0 h 66"/>
                <a:gd name="T8" fmla="*/ 0 w 92"/>
                <a:gd name="T9" fmla="*/ 2147483647 h 66"/>
                <a:gd name="T10" fmla="*/ 0 w 92"/>
                <a:gd name="T11" fmla="*/ 2147483647 h 66"/>
                <a:gd name="T12" fmla="*/ 2147483647 w 92"/>
                <a:gd name="T13" fmla="*/ 2147483647 h 66"/>
                <a:gd name="T14" fmla="*/ 2147483647 w 92"/>
                <a:gd name="T15" fmla="*/ 2147483647 h 66"/>
                <a:gd name="T16" fmla="*/ 2147483647 w 92"/>
                <a:gd name="T17" fmla="*/ 2147483647 h 66"/>
                <a:gd name="T18" fmla="*/ 2147483647 w 92"/>
                <a:gd name="T19" fmla="*/ 2147483647 h 66"/>
                <a:gd name="T20" fmla="*/ 2147483647 w 92"/>
                <a:gd name="T21" fmla="*/ 2147483647 h 66"/>
                <a:gd name="T22" fmla="*/ 2147483647 w 92"/>
                <a:gd name="T23" fmla="*/ 2147483647 h 66"/>
                <a:gd name="T24" fmla="*/ 2147483647 w 92"/>
                <a:gd name="T25" fmla="*/ 2147483647 h 66"/>
                <a:gd name="T26" fmla="*/ 2147483647 w 92"/>
                <a:gd name="T27" fmla="*/ 2147483647 h 6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2"/>
                <a:gd name="T43" fmla="*/ 0 h 66"/>
                <a:gd name="T44" fmla="*/ 92 w 92"/>
                <a:gd name="T45" fmla="*/ 66 h 6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2" h="66">
                  <a:moveTo>
                    <a:pt x="56" y="34"/>
                  </a:moveTo>
                  <a:lnTo>
                    <a:pt x="56" y="34"/>
                  </a:lnTo>
                  <a:lnTo>
                    <a:pt x="40" y="16"/>
                  </a:lnTo>
                  <a:lnTo>
                    <a:pt x="26" y="0"/>
                  </a:lnTo>
                  <a:lnTo>
                    <a:pt x="0" y="48"/>
                  </a:lnTo>
                  <a:lnTo>
                    <a:pt x="18" y="50"/>
                  </a:lnTo>
                  <a:lnTo>
                    <a:pt x="46" y="54"/>
                  </a:lnTo>
                  <a:lnTo>
                    <a:pt x="72" y="60"/>
                  </a:lnTo>
                  <a:lnTo>
                    <a:pt x="92" y="66"/>
                  </a:lnTo>
                  <a:lnTo>
                    <a:pt x="76" y="54"/>
                  </a:lnTo>
                  <a:lnTo>
                    <a:pt x="56" y="3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10" name="Freeform 11"/>
            <p:cNvSpPr>
              <a:spLocks noChangeAspect="1"/>
            </p:cNvSpPr>
            <p:nvPr/>
          </p:nvSpPr>
          <p:spPr bwMode="auto">
            <a:xfrm>
              <a:off x="5541963" y="1893888"/>
              <a:ext cx="1506537" cy="434975"/>
            </a:xfrm>
            <a:custGeom>
              <a:avLst/>
              <a:gdLst>
                <a:gd name="T0" fmla="*/ 2147483647 w 470"/>
                <a:gd name="T1" fmla="*/ 0 h 276"/>
                <a:gd name="T2" fmla="*/ 0 w 470"/>
                <a:gd name="T3" fmla="*/ 2147483647 h 276"/>
                <a:gd name="T4" fmla="*/ 2147483647 w 470"/>
                <a:gd name="T5" fmla="*/ 2147483647 h 276"/>
                <a:gd name="T6" fmla="*/ 2147483647 w 470"/>
                <a:gd name="T7" fmla="*/ 2147483647 h 276"/>
                <a:gd name="T8" fmla="*/ 2147483647 w 470"/>
                <a:gd name="T9" fmla="*/ 0 h 2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0"/>
                <a:gd name="T16" fmla="*/ 0 h 276"/>
                <a:gd name="T17" fmla="*/ 470 w 470"/>
                <a:gd name="T18" fmla="*/ 276 h 2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0" h="276">
                  <a:moveTo>
                    <a:pt x="462" y="0"/>
                  </a:moveTo>
                  <a:lnTo>
                    <a:pt x="0" y="262"/>
                  </a:lnTo>
                  <a:lnTo>
                    <a:pt x="8" y="276"/>
                  </a:lnTo>
                  <a:lnTo>
                    <a:pt x="470" y="14"/>
                  </a:lnTo>
                  <a:lnTo>
                    <a:pt x="462" y="0"/>
                  </a:lnTo>
                  <a:close/>
                </a:path>
              </a:pathLst>
            </a:custGeom>
            <a:solidFill>
              <a:srgbClr val="C8C8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11" name="Freeform 12"/>
            <p:cNvSpPr>
              <a:spLocks noChangeAspect="1"/>
            </p:cNvSpPr>
            <p:nvPr/>
          </p:nvSpPr>
          <p:spPr bwMode="auto">
            <a:xfrm>
              <a:off x="5541963" y="1893888"/>
              <a:ext cx="1506537" cy="434975"/>
            </a:xfrm>
            <a:custGeom>
              <a:avLst/>
              <a:gdLst>
                <a:gd name="T0" fmla="*/ 2147483647 w 470"/>
                <a:gd name="T1" fmla="*/ 0 h 276"/>
                <a:gd name="T2" fmla="*/ 0 w 470"/>
                <a:gd name="T3" fmla="*/ 2147483647 h 276"/>
                <a:gd name="T4" fmla="*/ 2147483647 w 470"/>
                <a:gd name="T5" fmla="*/ 2147483647 h 276"/>
                <a:gd name="T6" fmla="*/ 2147483647 w 470"/>
                <a:gd name="T7" fmla="*/ 2147483647 h 276"/>
                <a:gd name="T8" fmla="*/ 2147483647 w 470"/>
                <a:gd name="T9" fmla="*/ 0 h 2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0"/>
                <a:gd name="T16" fmla="*/ 0 h 276"/>
                <a:gd name="T17" fmla="*/ 470 w 470"/>
                <a:gd name="T18" fmla="*/ 276 h 2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0" h="276">
                  <a:moveTo>
                    <a:pt x="462" y="0"/>
                  </a:moveTo>
                  <a:lnTo>
                    <a:pt x="0" y="262"/>
                  </a:lnTo>
                  <a:lnTo>
                    <a:pt x="8" y="276"/>
                  </a:lnTo>
                  <a:lnTo>
                    <a:pt x="470" y="14"/>
                  </a:lnTo>
                  <a:lnTo>
                    <a:pt x="46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12" name="Freeform 13"/>
            <p:cNvSpPr>
              <a:spLocks noChangeAspect="1"/>
            </p:cNvSpPr>
            <p:nvPr/>
          </p:nvSpPr>
          <p:spPr bwMode="auto">
            <a:xfrm>
              <a:off x="5368925" y="2257425"/>
              <a:ext cx="293688" cy="106363"/>
            </a:xfrm>
            <a:custGeom>
              <a:avLst/>
              <a:gdLst>
                <a:gd name="T0" fmla="*/ 2147483647 w 92"/>
                <a:gd name="T1" fmla="*/ 2147483647 h 68"/>
                <a:gd name="T2" fmla="*/ 2147483647 w 92"/>
                <a:gd name="T3" fmla="*/ 2147483647 h 68"/>
                <a:gd name="T4" fmla="*/ 2147483647 w 92"/>
                <a:gd name="T5" fmla="*/ 2147483647 h 68"/>
                <a:gd name="T6" fmla="*/ 2147483647 w 92"/>
                <a:gd name="T7" fmla="*/ 2147483647 h 68"/>
                <a:gd name="T8" fmla="*/ 2147483647 w 92"/>
                <a:gd name="T9" fmla="*/ 0 h 68"/>
                <a:gd name="T10" fmla="*/ 2147483647 w 92"/>
                <a:gd name="T11" fmla="*/ 0 h 68"/>
                <a:gd name="T12" fmla="*/ 2147483647 w 92"/>
                <a:gd name="T13" fmla="*/ 2147483647 h 68"/>
                <a:gd name="T14" fmla="*/ 2147483647 w 92"/>
                <a:gd name="T15" fmla="*/ 2147483647 h 68"/>
                <a:gd name="T16" fmla="*/ 2147483647 w 92"/>
                <a:gd name="T17" fmla="*/ 2147483647 h 68"/>
                <a:gd name="T18" fmla="*/ 2147483647 w 92"/>
                <a:gd name="T19" fmla="*/ 2147483647 h 68"/>
                <a:gd name="T20" fmla="*/ 0 w 92"/>
                <a:gd name="T21" fmla="*/ 2147483647 h 68"/>
                <a:gd name="T22" fmla="*/ 0 w 92"/>
                <a:gd name="T23" fmla="*/ 2147483647 h 68"/>
                <a:gd name="T24" fmla="*/ 2147483647 w 92"/>
                <a:gd name="T25" fmla="*/ 2147483647 h 68"/>
                <a:gd name="T26" fmla="*/ 2147483647 w 92"/>
                <a:gd name="T27" fmla="*/ 2147483647 h 6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2"/>
                <a:gd name="T43" fmla="*/ 0 h 68"/>
                <a:gd name="T44" fmla="*/ 92 w 92"/>
                <a:gd name="T45" fmla="*/ 68 h 6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2" h="68">
                  <a:moveTo>
                    <a:pt x="48" y="54"/>
                  </a:moveTo>
                  <a:lnTo>
                    <a:pt x="48" y="54"/>
                  </a:lnTo>
                  <a:lnTo>
                    <a:pt x="70" y="50"/>
                  </a:lnTo>
                  <a:lnTo>
                    <a:pt x="92" y="48"/>
                  </a:lnTo>
                  <a:lnTo>
                    <a:pt x="66" y="0"/>
                  </a:lnTo>
                  <a:lnTo>
                    <a:pt x="54" y="16"/>
                  </a:lnTo>
                  <a:lnTo>
                    <a:pt x="36" y="36"/>
                  </a:lnTo>
                  <a:lnTo>
                    <a:pt x="16" y="56"/>
                  </a:lnTo>
                  <a:lnTo>
                    <a:pt x="0" y="68"/>
                  </a:lnTo>
                  <a:lnTo>
                    <a:pt x="20" y="62"/>
                  </a:lnTo>
                  <a:lnTo>
                    <a:pt x="48" y="54"/>
                  </a:lnTo>
                  <a:close/>
                </a:path>
              </a:pathLst>
            </a:custGeom>
            <a:solidFill>
              <a:srgbClr val="C8C8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13" name="Freeform 14"/>
            <p:cNvSpPr>
              <a:spLocks noChangeAspect="1"/>
            </p:cNvSpPr>
            <p:nvPr/>
          </p:nvSpPr>
          <p:spPr bwMode="auto">
            <a:xfrm>
              <a:off x="5368925" y="2257425"/>
              <a:ext cx="293688" cy="106363"/>
            </a:xfrm>
            <a:custGeom>
              <a:avLst/>
              <a:gdLst>
                <a:gd name="T0" fmla="*/ 2147483647 w 92"/>
                <a:gd name="T1" fmla="*/ 2147483647 h 68"/>
                <a:gd name="T2" fmla="*/ 2147483647 w 92"/>
                <a:gd name="T3" fmla="*/ 2147483647 h 68"/>
                <a:gd name="T4" fmla="*/ 2147483647 w 92"/>
                <a:gd name="T5" fmla="*/ 2147483647 h 68"/>
                <a:gd name="T6" fmla="*/ 2147483647 w 92"/>
                <a:gd name="T7" fmla="*/ 2147483647 h 68"/>
                <a:gd name="T8" fmla="*/ 2147483647 w 92"/>
                <a:gd name="T9" fmla="*/ 0 h 68"/>
                <a:gd name="T10" fmla="*/ 2147483647 w 92"/>
                <a:gd name="T11" fmla="*/ 0 h 68"/>
                <a:gd name="T12" fmla="*/ 2147483647 w 92"/>
                <a:gd name="T13" fmla="*/ 2147483647 h 68"/>
                <a:gd name="T14" fmla="*/ 2147483647 w 92"/>
                <a:gd name="T15" fmla="*/ 2147483647 h 68"/>
                <a:gd name="T16" fmla="*/ 2147483647 w 92"/>
                <a:gd name="T17" fmla="*/ 2147483647 h 68"/>
                <a:gd name="T18" fmla="*/ 2147483647 w 92"/>
                <a:gd name="T19" fmla="*/ 2147483647 h 68"/>
                <a:gd name="T20" fmla="*/ 0 w 92"/>
                <a:gd name="T21" fmla="*/ 2147483647 h 68"/>
                <a:gd name="T22" fmla="*/ 0 w 92"/>
                <a:gd name="T23" fmla="*/ 2147483647 h 68"/>
                <a:gd name="T24" fmla="*/ 2147483647 w 92"/>
                <a:gd name="T25" fmla="*/ 2147483647 h 68"/>
                <a:gd name="T26" fmla="*/ 2147483647 w 92"/>
                <a:gd name="T27" fmla="*/ 2147483647 h 6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2"/>
                <a:gd name="T43" fmla="*/ 0 h 68"/>
                <a:gd name="T44" fmla="*/ 92 w 92"/>
                <a:gd name="T45" fmla="*/ 68 h 6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2" h="68">
                  <a:moveTo>
                    <a:pt x="48" y="54"/>
                  </a:moveTo>
                  <a:lnTo>
                    <a:pt x="48" y="54"/>
                  </a:lnTo>
                  <a:lnTo>
                    <a:pt x="70" y="50"/>
                  </a:lnTo>
                  <a:lnTo>
                    <a:pt x="92" y="48"/>
                  </a:lnTo>
                  <a:lnTo>
                    <a:pt x="66" y="0"/>
                  </a:lnTo>
                  <a:lnTo>
                    <a:pt x="54" y="16"/>
                  </a:lnTo>
                  <a:lnTo>
                    <a:pt x="36" y="36"/>
                  </a:lnTo>
                  <a:lnTo>
                    <a:pt x="16" y="56"/>
                  </a:lnTo>
                  <a:lnTo>
                    <a:pt x="0" y="68"/>
                  </a:lnTo>
                  <a:lnTo>
                    <a:pt x="20" y="62"/>
                  </a:lnTo>
                  <a:lnTo>
                    <a:pt x="48" y="5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14" name="Freeform 15"/>
            <p:cNvSpPr>
              <a:spLocks noChangeAspect="1"/>
            </p:cNvSpPr>
            <p:nvPr/>
          </p:nvSpPr>
          <p:spPr bwMode="auto">
            <a:xfrm>
              <a:off x="4456113" y="3244850"/>
              <a:ext cx="69850" cy="839788"/>
            </a:xfrm>
            <a:custGeom>
              <a:avLst/>
              <a:gdLst>
                <a:gd name="T0" fmla="*/ 2147483647 w 18"/>
                <a:gd name="T1" fmla="*/ 2147483647 h 534"/>
                <a:gd name="T2" fmla="*/ 2147483647 w 18"/>
                <a:gd name="T3" fmla="*/ 0 h 534"/>
                <a:gd name="T4" fmla="*/ 0 w 18"/>
                <a:gd name="T5" fmla="*/ 0 h 534"/>
                <a:gd name="T6" fmla="*/ 2147483647 w 18"/>
                <a:gd name="T7" fmla="*/ 2147483647 h 534"/>
                <a:gd name="T8" fmla="*/ 2147483647 w 18"/>
                <a:gd name="T9" fmla="*/ 2147483647 h 5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534"/>
                <a:gd name="T17" fmla="*/ 18 w 18"/>
                <a:gd name="T18" fmla="*/ 534 h 5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534">
                  <a:moveTo>
                    <a:pt x="18" y="534"/>
                  </a:moveTo>
                  <a:lnTo>
                    <a:pt x="16" y="0"/>
                  </a:lnTo>
                  <a:lnTo>
                    <a:pt x="0" y="0"/>
                  </a:lnTo>
                  <a:lnTo>
                    <a:pt x="2" y="534"/>
                  </a:lnTo>
                  <a:lnTo>
                    <a:pt x="18" y="534"/>
                  </a:lnTo>
                  <a:close/>
                </a:path>
              </a:pathLst>
            </a:custGeom>
            <a:solidFill>
              <a:srgbClr val="B8E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15" name="Freeform 16"/>
            <p:cNvSpPr>
              <a:spLocks noChangeAspect="1"/>
            </p:cNvSpPr>
            <p:nvPr/>
          </p:nvSpPr>
          <p:spPr bwMode="auto">
            <a:xfrm>
              <a:off x="4456113" y="3244850"/>
              <a:ext cx="69850" cy="839788"/>
            </a:xfrm>
            <a:custGeom>
              <a:avLst/>
              <a:gdLst>
                <a:gd name="T0" fmla="*/ 2147483647 w 18"/>
                <a:gd name="T1" fmla="*/ 2147483647 h 534"/>
                <a:gd name="T2" fmla="*/ 2147483647 w 18"/>
                <a:gd name="T3" fmla="*/ 0 h 534"/>
                <a:gd name="T4" fmla="*/ 0 w 18"/>
                <a:gd name="T5" fmla="*/ 0 h 534"/>
                <a:gd name="T6" fmla="*/ 2147483647 w 18"/>
                <a:gd name="T7" fmla="*/ 2147483647 h 534"/>
                <a:gd name="T8" fmla="*/ 2147483647 w 18"/>
                <a:gd name="T9" fmla="*/ 2147483647 h 5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534"/>
                <a:gd name="T17" fmla="*/ 18 w 18"/>
                <a:gd name="T18" fmla="*/ 534 h 5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534">
                  <a:moveTo>
                    <a:pt x="18" y="534"/>
                  </a:moveTo>
                  <a:lnTo>
                    <a:pt x="16" y="0"/>
                  </a:lnTo>
                  <a:lnTo>
                    <a:pt x="0" y="0"/>
                  </a:lnTo>
                  <a:lnTo>
                    <a:pt x="2" y="534"/>
                  </a:lnTo>
                  <a:lnTo>
                    <a:pt x="18" y="53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16" name="Freeform 17"/>
            <p:cNvSpPr>
              <a:spLocks noChangeAspect="1"/>
            </p:cNvSpPr>
            <p:nvPr/>
          </p:nvSpPr>
          <p:spPr bwMode="auto">
            <a:xfrm>
              <a:off x="4397375" y="3133725"/>
              <a:ext cx="171450" cy="142875"/>
            </a:xfrm>
            <a:custGeom>
              <a:avLst/>
              <a:gdLst>
                <a:gd name="T0" fmla="*/ 2147483647 w 54"/>
                <a:gd name="T1" fmla="*/ 2147483647 h 90"/>
                <a:gd name="T2" fmla="*/ 2147483647 w 54"/>
                <a:gd name="T3" fmla="*/ 2147483647 h 90"/>
                <a:gd name="T4" fmla="*/ 2147483647 w 54"/>
                <a:gd name="T5" fmla="*/ 2147483647 h 90"/>
                <a:gd name="T6" fmla="*/ 0 w 54"/>
                <a:gd name="T7" fmla="*/ 2147483647 h 90"/>
                <a:gd name="T8" fmla="*/ 2147483647 w 54"/>
                <a:gd name="T9" fmla="*/ 2147483647 h 90"/>
                <a:gd name="T10" fmla="*/ 2147483647 w 54"/>
                <a:gd name="T11" fmla="*/ 2147483647 h 90"/>
                <a:gd name="T12" fmla="*/ 2147483647 w 54"/>
                <a:gd name="T13" fmla="*/ 2147483647 h 90"/>
                <a:gd name="T14" fmla="*/ 2147483647 w 54"/>
                <a:gd name="T15" fmla="*/ 2147483647 h 90"/>
                <a:gd name="T16" fmla="*/ 2147483647 w 54"/>
                <a:gd name="T17" fmla="*/ 2147483647 h 90"/>
                <a:gd name="T18" fmla="*/ 2147483647 w 54"/>
                <a:gd name="T19" fmla="*/ 2147483647 h 90"/>
                <a:gd name="T20" fmla="*/ 2147483647 w 54"/>
                <a:gd name="T21" fmla="*/ 0 h 90"/>
                <a:gd name="T22" fmla="*/ 2147483647 w 54"/>
                <a:gd name="T23" fmla="*/ 0 h 90"/>
                <a:gd name="T24" fmla="*/ 2147483647 w 54"/>
                <a:gd name="T25" fmla="*/ 2147483647 h 90"/>
                <a:gd name="T26" fmla="*/ 2147483647 w 54"/>
                <a:gd name="T27" fmla="*/ 2147483647 h 9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4"/>
                <a:gd name="T43" fmla="*/ 0 h 90"/>
                <a:gd name="T44" fmla="*/ 54 w 54"/>
                <a:gd name="T45" fmla="*/ 90 h 9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4" h="90">
                  <a:moveTo>
                    <a:pt x="16" y="46"/>
                  </a:moveTo>
                  <a:lnTo>
                    <a:pt x="16" y="46"/>
                  </a:lnTo>
                  <a:lnTo>
                    <a:pt x="8" y="70"/>
                  </a:lnTo>
                  <a:lnTo>
                    <a:pt x="0" y="90"/>
                  </a:lnTo>
                  <a:lnTo>
                    <a:pt x="54" y="90"/>
                  </a:lnTo>
                  <a:lnTo>
                    <a:pt x="48" y="74"/>
                  </a:lnTo>
                  <a:lnTo>
                    <a:pt x="38" y="46"/>
                  </a:lnTo>
                  <a:lnTo>
                    <a:pt x="30" y="20"/>
                  </a:lnTo>
                  <a:lnTo>
                    <a:pt x="26" y="0"/>
                  </a:lnTo>
                  <a:lnTo>
                    <a:pt x="24" y="20"/>
                  </a:lnTo>
                  <a:lnTo>
                    <a:pt x="16" y="46"/>
                  </a:lnTo>
                  <a:close/>
                </a:path>
              </a:pathLst>
            </a:custGeom>
            <a:solidFill>
              <a:srgbClr val="B8E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17" name="Freeform 18"/>
            <p:cNvSpPr>
              <a:spLocks noChangeAspect="1"/>
            </p:cNvSpPr>
            <p:nvPr/>
          </p:nvSpPr>
          <p:spPr bwMode="auto">
            <a:xfrm>
              <a:off x="4397375" y="3133725"/>
              <a:ext cx="171450" cy="142875"/>
            </a:xfrm>
            <a:custGeom>
              <a:avLst/>
              <a:gdLst>
                <a:gd name="T0" fmla="*/ 2147483647 w 54"/>
                <a:gd name="T1" fmla="*/ 2147483647 h 90"/>
                <a:gd name="T2" fmla="*/ 2147483647 w 54"/>
                <a:gd name="T3" fmla="*/ 2147483647 h 90"/>
                <a:gd name="T4" fmla="*/ 2147483647 w 54"/>
                <a:gd name="T5" fmla="*/ 2147483647 h 90"/>
                <a:gd name="T6" fmla="*/ 0 w 54"/>
                <a:gd name="T7" fmla="*/ 2147483647 h 90"/>
                <a:gd name="T8" fmla="*/ 2147483647 w 54"/>
                <a:gd name="T9" fmla="*/ 2147483647 h 90"/>
                <a:gd name="T10" fmla="*/ 2147483647 w 54"/>
                <a:gd name="T11" fmla="*/ 2147483647 h 90"/>
                <a:gd name="T12" fmla="*/ 2147483647 w 54"/>
                <a:gd name="T13" fmla="*/ 2147483647 h 90"/>
                <a:gd name="T14" fmla="*/ 2147483647 w 54"/>
                <a:gd name="T15" fmla="*/ 2147483647 h 90"/>
                <a:gd name="T16" fmla="*/ 2147483647 w 54"/>
                <a:gd name="T17" fmla="*/ 2147483647 h 90"/>
                <a:gd name="T18" fmla="*/ 2147483647 w 54"/>
                <a:gd name="T19" fmla="*/ 2147483647 h 90"/>
                <a:gd name="T20" fmla="*/ 2147483647 w 54"/>
                <a:gd name="T21" fmla="*/ 0 h 90"/>
                <a:gd name="T22" fmla="*/ 2147483647 w 54"/>
                <a:gd name="T23" fmla="*/ 0 h 90"/>
                <a:gd name="T24" fmla="*/ 2147483647 w 54"/>
                <a:gd name="T25" fmla="*/ 2147483647 h 90"/>
                <a:gd name="T26" fmla="*/ 2147483647 w 54"/>
                <a:gd name="T27" fmla="*/ 2147483647 h 9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4"/>
                <a:gd name="T43" fmla="*/ 0 h 90"/>
                <a:gd name="T44" fmla="*/ 54 w 54"/>
                <a:gd name="T45" fmla="*/ 90 h 9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4" h="90">
                  <a:moveTo>
                    <a:pt x="16" y="46"/>
                  </a:moveTo>
                  <a:lnTo>
                    <a:pt x="16" y="46"/>
                  </a:lnTo>
                  <a:lnTo>
                    <a:pt x="8" y="70"/>
                  </a:lnTo>
                  <a:lnTo>
                    <a:pt x="0" y="90"/>
                  </a:lnTo>
                  <a:lnTo>
                    <a:pt x="54" y="90"/>
                  </a:lnTo>
                  <a:lnTo>
                    <a:pt x="48" y="74"/>
                  </a:lnTo>
                  <a:lnTo>
                    <a:pt x="38" y="46"/>
                  </a:lnTo>
                  <a:lnTo>
                    <a:pt x="30" y="20"/>
                  </a:lnTo>
                  <a:lnTo>
                    <a:pt x="26" y="0"/>
                  </a:lnTo>
                  <a:lnTo>
                    <a:pt x="24" y="20"/>
                  </a:lnTo>
                  <a:lnTo>
                    <a:pt x="16" y="4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18" name="Freeform 19"/>
            <p:cNvSpPr>
              <a:spLocks noChangeAspect="1"/>
            </p:cNvSpPr>
            <p:nvPr/>
          </p:nvSpPr>
          <p:spPr bwMode="auto">
            <a:xfrm>
              <a:off x="3482975" y="2090738"/>
              <a:ext cx="2144713" cy="1057275"/>
            </a:xfrm>
            <a:custGeom>
              <a:avLst/>
              <a:gdLst>
                <a:gd name="T0" fmla="*/ 2147483647 w 670"/>
                <a:gd name="T1" fmla="*/ 2147483647 h 672"/>
                <a:gd name="T2" fmla="*/ 2147483647 w 670"/>
                <a:gd name="T3" fmla="*/ 2147483647 h 672"/>
                <a:gd name="T4" fmla="*/ 2147483647 w 670"/>
                <a:gd name="T5" fmla="*/ 2147483647 h 672"/>
                <a:gd name="T6" fmla="*/ 2147483647 w 670"/>
                <a:gd name="T7" fmla="*/ 2147483647 h 672"/>
                <a:gd name="T8" fmla="*/ 2147483647 w 670"/>
                <a:gd name="T9" fmla="*/ 2147483647 h 672"/>
                <a:gd name="T10" fmla="*/ 2147483647 w 670"/>
                <a:gd name="T11" fmla="*/ 2147483647 h 672"/>
                <a:gd name="T12" fmla="*/ 2147483647 w 670"/>
                <a:gd name="T13" fmla="*/ 2147483647 h 672"/>
                <a:gd name="T14" fmla="*/ 2147483647 w 670"/>
                <a:gd name="T15" fmla="*/ 2147483647 h 672"/>
                <a:gd name="T16" fmla="*/ 2147483647 w 670"/>
                <a:gd name="T17" fmla="*/ 2147483647 h 672"/>
                <a:gd name="T18" fmla="*/ 2147483647 w 670"/>
                <a:gd name="T19" fmla="*/ 2147483647 h 672"/>
                <a:gd name="T20" fmla="*/ 2147483647 w 670"/>
                <a:gd name="T21" fmla="*/ 2147483647 h 672"/>
                <a:gd name="T22" fmla="*/ 2147483647 w 670"/>
                <a:gd name="T23" fmla="*/ 2147483647 h 672"/>
                <a:gd name="T24" fmla="*/ 2147483647 w 670"/>
                <a:gd name="T25" fmla="*/ 2147483647 h 672"/>
                <a:gd name="T26" fmla="*/ 2147483647 w 670"/>
                <a:gd name="T27" fmla="*/ 2147483647 h 672"/>
                <a:gd name="T28" fmla="*/ 2147483647 w 670"/>
                <a:gd name="T29" fmla="*/ 2147483647 h 672"/>
                <a:gd name="T30" fmla="*/ 2147483647 w 670"/>
                <a:gd name="T31" fmla="*/ 2147483647 h 672"/>
                <a:gd name="T32" fmla="*/ 0 w 670"/>
                <a:gd name="T33" fmla="*/ 2147483647 h 672"/>
                <a:gd name="T34" fmla="*/ 0 w 670"/>
                <a:gd name="T35" fmla="*/ 2147483647 h 672"/>
                <a:gd name="T36" fmla="*/ 2147483647 w 670"/>
                <a:gd name="T37" fmla="*/ 2147483647 h 672"/>
                <a:gd name="T38" fmla="*/ 2147483647 w 670"/>
                <a:gd name="T39" fmla="*/ 2147483647 h 672"/>
                <a:gd name="T40" fmla="*/ 2147483647 w 670"/>
                <a:gd name="T41" fmla="*/ 2147483647 h 672"/>
                <a:gd name="T42" fmla="*/ 2147483647 w 670"/>
                <a:gd name="T43" fmla="*/ 2147483647 h 672"/>
                <a:gd name="T44" fmla="*/ 2147483647 w 670"/>
                <a:gd name="T45" fmla="*/ 2147483647 h 672"/>
                <a:gd name="T46" fmla="*/ 2147483647 w 670"/>
                <a:gd name="T47" fmla="*/ 2147483647 h 672"/>
                <a:gd name="T48" fmla="*/ 2147483647 w 670"/>
                <a:gd name="T49" fmla="*/ 2147483647 h 672"/>
                <a:gd name="T50" fmla="*/ 2147483647 w 670"/>
                <a:gd name="T51" fmla="*/ 0 h 672"/>
                <a:gd name="T52" fmla="*/ 2147483647 w 670"/>
                <a:gd name="T53" fmla="*/ 2147483647 h 672"/>
                <a:gd name="T54" fmla="*/ 2147483647 w 670"/>
                <a:gd name="T55" fmla="*/ 2147483647 h 672"/>
                <a:gd name="T56" fmla="*/ 2147483647 w 670"/>
                <a:gd name="T57" fmla="*/ 2147483647 h 672"/>
                <a:gd name="T58" fmla="*/ 2147483647 w 670"/>
                <a:gd name="T59" fmla="*/ 2147483647 h 672"/>
                <a:gd name="T60" fmla="*/ 2147483647 w 670"/>
                <a:gd name="T61" fmla="*/ 2147483647 h 672"/>
                <a:gd name="T62" fmla="*/ 2147483647 w 670"/>
                <a:gd name="T63" fmla="*/ 2147483647 h 672"/>
                <a:gd name="T64" fmla="*/ 2147483647 w 670"/>
                <a:gd name="T65" fmla="*/ 2147483647 h 672"/>
                <a:gd name="T66" fmla="*/ 2147483647 w 670"/>
                <a:gd name="T67" fmla="*/ 2147483647 h 67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70" h="672">
                  <a:moveTo>
                    <a:pt x="670" y="336"/>
                  </a:moveTo>
                  <a:lnTo>
                    <a:pt x="670" y="336"/>
                  </a:lnTo>
                  <a:lnTo>
                    <a:pt x="670" y="370"/>
                  </a:lnTo>
                  <a:lnTo>
                    <a:pt x="664" y="404"/>
                  </a:lnTo>
                  <a:lnTo>
                    <a:pt x="656" y="436"/>
                  </a:lnTo>
                  <a:lnTo>
                    <a:pt x="644" y="466"/>
                  </a:lnTo>
                  <a:lnTo>
                    <a:pt x="630" y="496"/>
                  </a:lnTo>
                  <a:lnTo>
                    <a:pt x="614" y="524"/>
                  </a:lnTo>
                  <a:lnTo>
                    <a:pt x="594" y="550"/>
                  </a:lnTo>
                  <a:lnTo>
                    <a:pt x="572" y="574"/>
                  </a:lnTo>
                  <a:lnTo>
                    <a:pt x="548" y="594"/>
                  </a:lnTo>
                  <a:lnTo>
                    <a:pt x="522" y="614"/>
                  </a:lnTo>
                  <a:lnTo>
                    <a:pt x="496" y="632"/>
                  </a:lnTo>
                  <a:lnTo>
                    <a:pt x="466" y="646"/>
                  </a:lnTo>
                  <a:lnTo>
                    <a:pt x="434" y="656"/>
                  </a:lnTo>
                  <a:lnTo>
                    <a:pt x="402" y="664"/>
                  </a:lnTo>
                  <a:lnTo>
                    <a:pt x="370" y="670"/>
                  </a:lnTo>
                  <a:lnTo>
                    <a:pt x="336" y="672"/>
                  </a:lnTo>
                  <a:lnTo>
                    <a:pt x="300" y="670"/>
                  </a:lnTo>
                  <a:lnTo>
                    <a:pt x="268" y="664"/>
                  </a:lnTo>
                  <a:lnTo>
                    <a:pt x="236" y="656"/>
                  </a:lnTo>
                  <a:lnTo>
                    <a:pt x="204" y="646"/>
                  </a:lnTo>
                  <a:lnTo>
                    <a:pt x="174" y="632"/>
                  </a:lnTo>
                  <a:lnTo>
                    <a:pt x="148" y="614"/>
                  </a:lnTo>
                  <a:lnTo>
                    <a:pt x="122" y="594"/>
                  </a:lnTo>
                  <a:lnTo>
                    <a:pt x="98" y="574"/>
                  </a:lnTo>
                  <a:lnTo>
                    <a:pt x="76" y="550"/>
                  </a:lnTo>
                  <a:lnTo>
                    <a:pt x="56" y="524"/>
                  </a:lnTo>
                  <a:lnTo>
                    <a:pt x="40" y="496"/>
                  </a:lnTo>
                  <a:lnTo>
                    <a:pt x="26" y="466"/>
                  </a:lnTo>
                  <a:lnTo>
                    <a:pt x="14" y="436"/>
                  </a:lnTo>
                  <a:lnTo>
                    <a:pt x="6" y="404"/>
                  </a:lnTo>
                  <a:lnTo>
                    <a:pt x="0" y="370"/>
                  </a:lnTo>
                  <a:lnTo>
                    <a:pt x="0" y="336"/>
                  </a:lnTo>
                  <a:lnTo>
                    <a:pt x="0" y="302"/>
                  </a:lnTo>
                  <a:lnTo>
                    <a:pt x="6" y="268"/>
                  </a:lnTo>
                  <a:lnTo>
                    <a:pt x="14" y="236"/>
                  </a:lnTo>
                  <a:lnTo>
                    <a:pt x="26" y="204"/>
                  </a:lnTo>
                  <a:lnTo>
                    <a:pt x="40" y="176"/>
                  </a:lnTo>
                  <a:lnTo>
                    <a:pt x="56" y="148"/>
                  </a:lnTo>
                  <a:lnTo>
                    <a:pt x="76" y="122"/>
                  </a:lnTo>
                  <a:lnTo>
                    <a:pt x="98" y="98"/>
                  </a:lnTo>
                  <a:lnTo>
                    <a:pt x="122" y="76"/>
                  </a:lnTo>
                  <a:lnTo>
                    <a:pt x="148" y="56"/>
                  </a:lnTo>
                  <a:lnTo>
                    <a:pt x="174" y="40"/>
                  </a:lnTo>
                  <a:lnTo>
                    <a:pt x="204" y="26"/>
                  </a:lnTo>
                  <a:lnTo>
                    <a:pt x="236" y="14"/>
                  </a:lnTo>
                  <a:lnTo>
                    <a:pt x="268" y="6"/>
                  </a:lnTo>
                  <a:lnTo>
                    <a:pt x="300" y="2"/>
                  </a:lnTo>
                  <a:lnTo>
                    <a:pt x="336" y="0"/>
                  </a:lnTo>
                  <a:lnTo>
                    <a:pt x="370" y="2"/>
                  </a:lnTo>
                  <a:lnTo>
                    <a:pt x="402" y="6"/>
                  </a:lnTo>
                  <a:lnTo>
                    <a:pt x="434" y="14"/>
                  </a:lnTo>
                  <a:lnTo>
                    <a:pt x="466" y="26"/>
                  </a:lnTo>
                  <a:lnTo>
                    <a:pt x="496" y="40"/>
                  </a:lnTo>
                  <a:lnTo>
                    <a:pt x="522" y="56"/>
                  </a:lnTo>
                  <a:lnTo>
                    <a:pt x="548" y="76"/>
                  </a:lnTo>
                  <a:lnTo>
                    <a:pt x="572" y="98"/>
                  </a:lnTo>
                  <a:lnTo>
                    <a:pt x="594" y="122"/>
                  </a:lnTo>
                  <a:lnTo>
                    <a:pt x="614" y="148"/>
                  </a:lnTo>
                  <a:lnTo>
                    <a:pt x="630" y="176"/>
                  </a:lnTo>
                  <a:lnTo>
                    <a:pt x="644" y="204"/>
                  </a:lnTo>
                  <a:lnTo>
                    <a:pt x="656" y="236"/>
                  </a:lnTo>
                  <a:lnTo>
                    <a:pt x="664" y="268"/>
                  </a:lnTo>
                  <a:lnTo>
                    <a:pt x="670" y="302"/>
                  </a:lnTo>
                  <a:lnTo>
                    <a:pt x="670" y="336"/>
                  </a:lnTo>
                  <a:close/>
                </a:path>
              </a:pathLst>
            </a:custGeom>
            <a:solidFill>
              <a:srgbClr val="FED68D"/>
            </a:solidFill>
            <a:ln>
              <a:noFill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19" name="Rectangle 20"/>
            <p:cNvSpPr>
              <a:spLocks noChangeAspect="1" noChangeArrowheads="1"/>
            </p:cNvSpPr>
            <p:nvPr/>
          </p:nvSpPr>
          <p:spPr bwMode="auto">
            <a:xfrm>
              <a:off x="3482975" y="2520950"/>
              <a:ext cx="213995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sz="2000">
                  <a:solidFill>
                    <a:srgbClr val="000000"/>
                  </a:solidFill>
                  <a:latin typeface="Myriad Roman"/>
                </a:rPr>
                <a:t>  Perception</a:t>
              </a:r>
              <a:endParaRPr lang="en-US" sz="2000">
                <a:latin typeface="Times" pitchFamily="18" charset="0"/>
              </a:endParaRPr>
            </a:p>
          </p:txBody>
        </p:sp>
        <p:sp>
          <p:nvSpPr>
            <p:cNvPr id="25620" name="Rectangle 21"/>
            <p:cNvSpPr>
              <a:spLocks noChangeAspect="1" noChangeArrowheads="1"/>
            </p:cNvSpPr>
            <p:nvPr/>
          </p:nvSpPr>
          <p:spPr bwMode="auto">
            <a:xfrm>
              <a:off x="3529013" y="3490913"/>
              <a:ext cx="1979612" cy="207962"/>
            </a:xfrm>
            <a:prstGeom prst="rect">
              <a:avLst/>
            </a:prstGeom>
            <a:solidFill>
              <a:srgbClr val="4EB691"/>
            </a:solidFill>
            <a:ln>
              <a:noFill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pic>
          <p:nvPicPr>
            <p:cNvPr id="25621" name="Picture 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2300" y="3778250"/>
              <a:ext cx="95250" cy="312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2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2300" y="3683000"/>
              <a:ext cx="95250" cy="123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23" name="Rectangle 24"/>
            <p:cNvSpPr>
              <a:spLocks noChangeAspect="1" noChangeArrowheads="1"/>
            </p:cNvSpPr>
            <p:nvPr/>
          </p:nvSpPr>
          <p:spPr bwMode="auto">
            <a:xfrm>
              <a:off x="3529013" y="3695700"/>
              <a:ext cx="1979612" cy="862013"/>
            </a:xfrm>
            <a:prstGeom prst="rect">
              <a:avLst/>
            </a:prstGeom>
            <a:solidFill>
              <a:srgbClr val="DBF1E4"/>
            </a:solidFill>
            <a:ln>
              <a:noFill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24" name="Rectangle 25"/>
            <p:cNvSpPr>
              <a:spLocks noChangeAspect="1" noChangeArrowheads="1"/>
            </p:cNvSpPr>
            <p:nvPr/>
          </p:nvSpPr>
          <p:spPr bwMode="auto">
            <a:xfrm>
              <a:off x="3517900" y="3487738"/>
              <a:ext cx="1978025" cy="212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sz="1400" b="1">
                  <a:solidFill>
                    <a:srgbClr val="FFFFFF"/>
                  </a:solidFill>
                  <a:latin typeface="Myriad Roman"/>
                </a:rPr>
                <a:t> The Target</a:t>
              </a:r>
              <a:endParaRPr lang="en-US" sz="1400" b="1">
                <a:latin typeface="Times" pitchFamily="18" charset="0"/>
              </a:endParaRPr>
            </a:p>
          </p:txBody>
        </p:sp>
        <p:sp>
          <p:nvSpPr>
            <p:cNvPr id="25625" name="Rectangle 26"/>
            <p:cNvSpPr>
              <a:spLocks noChangeAspect="1" noChangeArrowheads="1"/>
            </p:cNvSpPr>
            <p:nvPr/>
          </p:nvSpPr>
          <p:spPr bwMode="auto">
            <a:xfrm>
              <a:off x="6146800" y="1557338"/>
              <a:ext cx="1978025" cy="277812"/>
            </a:xfrm>
            <a:prstGeom prst="rect">
              <a:avLst/>
            </a:prstGeom>
            <a:solidFill>
              <a:srgbClr val="525FAA"/>
            </a:solidFill>
            <a:ln>
              <a:noFill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pic>
          <p:nvPicPr>
            <p:cNvPr id="25626" name="Picture 2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1163" y="1884363"/>
              <a:ext cx="193675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27" name="Rectangle 28"/>
            <p:cNvSpPr>
              <a:spLocks noChangeAspect="1" noChangeArrowheads="1"/>
            </p:cNvSpPr>
            <p:nvPr/>
          </p:nvSpPr>
          <p:spPr bwMode="auto">
            <a:xfrm>
              <a:off x="6146800" y="1831975"/>
              <a:ext cx="1978025" cy="863600"/>
            </a:xfrm>
            <a:prstGeom prst="rect">
              <a:avLst/>
            </a:prstGeom>
            <a:solidFill>
              <a:srgbClr val="DADAEB"/>
            </a:solidFill>
            <a:ln>
              <a:noFill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28" name="Rectangle 29"/>
            <p:cNvSpPr>
              <a:spLocks noChangeAspect="1" noChangeArrowheads="1"/>
            </p:cNvSpPr>
            <p:nvPr/>
          </p:nvSpPr>
          <p:spPr bwMode="auto">
            <a:xfrm>
              <a:off x="6227763" y="1628775"/>
              <a:ext cx="1889125" cy="212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sz="1400" b="1">
                  <a:solidFill>
                    <a:srgbClr val="FFFFFF"/>
                  </a:solidFill>
                  <a:latin typeface="Myriad Roman"/>
                </a:rPr>
                <a:t>The Perceiver</a:t>
              </a:r>
              <a:endParaRPr lang="en-US" sz="1400" b="1">
                <a:latin typeface="Times" pitchFamily="18" charset="0"/>
              </a:endParaRPr>
            </a:p>
          </p:txBody>
        </p:sp>
        <p:sp>
          <p:nvSpPr>
            <p:cNvPr id="25629" name="Rectangle 30"/>
            <p:cNvSpPr>
              <a:spLocks noChangeAspect="1" noChangeArrowheads="1"/>
            </p:cNvSpPr>
            <p:nvPr/>
          </p:nvSpPr>
          <p:spPr bwMode="auto">
            <a:xfrm>
              <a:off x="971550" y="1635125"/>
              <a:ext cx="1978025" cy="204788"/>
            </a:xfrm>
            <a:prstGeom prst="rect">
              <a:avLst/>
            </a:prstGeom>
            <a:solidFill>
              <a:srgbClr val="6A0058"/>
            </a:solidFill>
            <a:ln>
              <a:noFill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pic>
          <p:nvPicPr>
            <p:cNvPr id="25630" name="Picture 3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2000" y="1890713"/>
              <a:ext cx="192088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31" name="Rectangle 32"/>
            <p:cNvSpPr>
              <a:spLocks noChangeAspect="1" noChangeArrowheads="1"/>
            </p:cNvSpPr>
            <p:nvPr/>
          </p:nvSpPr>
          <p:spPr bwMode="auto">
            <a:xfrm>
              <a:off x="971550" y="1835150"/>
              <a:ext cx="1978025" cy="862013"/>
            </a:xfrm>
            <a:prstGeom prst="rect">
              <a:avLst/>
            </a:prstGeom>
            <a:solidFill>
              <a:srgbClr val="E7D2DE"/>
            </a:solidFill>
            <a:ln>
              <a:noFill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32" name="Rectangle 33"/>
            <p:cNvSpPr>
              <a:spLocks noChangeAspect="1" noChangeArrowheads="1"/>
            </p:cNvSpPr>
            <p:nvPr/>
          </p:nvSpPr>
          <p:spPr bwMode="auto">
            <a:xfrm>
              <a:off x="1042988" y="1628775"/>
              <a:ext cx="1900237" cy="212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sz="1400" b="1">
                  <a:solidFill>
                    <a:srgbClr val="FFFFFF"/>
                  </a:solidFill>
                  <a:latin typeface="Myriad Roman"/>
                </a:rPr>
                <a:t>The Situation</a:t>
              </a:r>
              <a:endParaRPr lang="en-US" sz="1400" b="1">
                <a:latin typeface="Times" pitchFamily="18" charset="0"/>
              </a:endParaRPr>
            </a:p>
          </p:txBody>
        </p:sp>
        <p:sp>
          <p:nvSpPr>
            <p:cNvPr id="25633" name="Rectangle 34"/>
            <p:cNvSpPr>
              <a:spLocks noChangeAspect="1" noChangeArrowheads="1"/>
            </p:cNvSpPr>
            <p:nvPr/>
          </p:nvSpPr>
          <p:spPr bwMode="auto">
            <a:xfrm>
              <a:off x="1098550" y="1884363"/>
              <a:ext cx="1787525" cy="638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Time</a:t>
              </a:r>
            </a:p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Work Setting</a:t>
              </a:r>
            </a:p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Social Setting</a:t>
              </a:r>
              <a:endParaRPr lang="en-US" sz="1400">
                <a:latin typeface="Times" pitchFamily="18" charset="0"/>
              </a:endParaRPr>
            </a:p>
          </p:txBody>
        </p:sp>
        <p:sp>
          <p:nvSpPr>
            <p:cNvPr id="25634" name="Rectangle 35"/>
            <p:cNvSpPr>
              <a:spLocks noChangeAspect="1" noChangeArrowheads="1"/>
            </p:cNvSpPr>
            <p:nvPr/>
          </p:nvSpPr>
          <p:spPr bwMode="auto">
            <a:xfrm>
              <a:off x="3614738" y="3744913"/>
              <a:ext cx="757237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eaLnBrk="0" hangingPunct="0">
                <a:buFontTx/>
                <a:buChar char="•"/>
              </a:pPr>
              <a:r>
                <a:rPr lang="en-US" sz="1400" dirty="0" smtClean="0">
                  <a:solidFill>
                    <a:srgbClr val="000000"/>
                  </a:solidFill>
                  <a:latin typeface="Myriad Roman"/>
                </a:rPr>
                <a:t>Salience</a:t>
              </a:r>
              <a:endParaRPr lang="en-US" sz="1400" dirty="0">
                <a:solidFill>
                  <a:srgbClr val="000000"/>
                </a:solidFill>
                <a:latin typeface="Myriad Roman"/>
              </a:endParaRPr>
            </a:p>
            <a:p>
              <a:pPr eaLnBrk="0" hangingPunct="0">
                <a:buFontTx/>
                <a:buChar char="•"/>
              </a:pPr>
              <a:r>
                <a:rPr lang="en-US" sz="1400" dirty="0">
                  <a:solidFill>
                    <a:srgbClr val="000000"/>
                  </a:solidFill>
                  <a:latin typeface="Myriad Roman"/>
                </a:rPr>
                <a:t>Motion</a:t>
              </a:r>
            </a:p>
            <a:p>
              <a:pPr eaLnBrk="0" hangingPunct="0">
                <a:buFontTx/>
                <a:buChar char="•"/>
              </a:pPr>
              <a:r>
                <a:rPr lang="en-US" sz="1400" dirty="0">
                  <a:solidFill>
                    <a:srgbClr val="000000"/>
                  </a:solidFill>
                  <a:latin typeface="Myriad Roman"/>
                </a:rPr>
                <a:t>Sounds</a:t>
              </a:r>
            </a:p>
            <a:p>
              <a:pPr eaLnBrk="0" hangingPunct="0">
                <a:buFontTx/>
                <a:buChar char="•"/>
              </a:pPr>
              <a:endParaRPr lang="en-US" sz="1400" dirty="0">
                <a:solidFill>
                  <a:srgbClr val="000000"/>
                </a:solidFill>
                <a:latin typeface="Myriad Roman"/>
              </a:endParaRPr>
            </a:p>
          </p:txBody>
        </p:sp>
        <p:sp>
          <p:nvSpPr>
            <p:cNvPr id="25635" name="Rectangle 36"/>
            <p:cNvSpPr>
              <a:spLocks noChangeAspect="1" noChangeArrowheads="1"/>
            </p:cNvSpPr>
            <p:nvPr/>
          </p:nvSpPr>
          <p:spPr bwMode="auto">
            <a:xfrm>
              <a:off x="4368800" y="3744913"/>
              <a:ext cx="1030288" cy="638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Size </a:t>
              </a:r>
            </a:p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Background</a:t>
              </a:r>
            </a:p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Proximity</a:t>
              </a:r>
            </a:p>
          </p:txBody>
        </p:sp>
        <p:sp>
          <p:nvSpPr>
            <p:cNvPr id="25636" name="Rectangle 37"/>
            <p:cNvSpPr>
              <a:spLocks noChangeAspect="1" noChangeArrowheads="1"/>
            </p:cNvSpPr>
            <p:nvPr/>
          </p:nvSpPr>
          <p:spPr bwMode="auto">
            <a:xfrm>
              <a:off x="6194425" y="1884363"/>
              <a:ext cx="1030288" cy="638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Attitudes </a:t>
              </a:r>
            </a:p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Motives</a:t>
              </a:r>
            </a:p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Interests</a:t>
              </a:r>
            </a:p>
          </p:txBody>
        </p:sp>
        <p:sp>
          <p:nvSpPr>
            <p:cNvPr id="25637" name="Rectangle 38"/>
            <p:cNvSpPr>
              <a:spLocks noChangeAspect="1" noChangeArrowheads="1"/>
            </p:cNvSpPr>
            <p:nvPr/>
          </p:nvSpPr>
          <p:spPr bwMode="auto">
            <a:xfrm>
              <a:off x="7011988" y="1884363"/>
              <a:ext cx="1160462" cy="425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Experience</a:t>
              </a:r>
            </a:p>
            <a:p>
              <a:pPr eaLnBrk="0" hangingPunct="0">
                <a:buFontTx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Myriad Roman"/>
                </a:rPr>
                <a:t>Expectations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398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Attribution Theory</a:t>
            </a:r>
            <a:endParaRPr lang="en-US" dirty="0"/>
          </a:p>
        </p:txBody>
      </p:sp>
      <p:sp>
        <p:nvSpPr>
          <p:cNvPr id="27653" name="Content Placeholder 6"/>
          <p:cNvSpPr>
            <a:spLocks noGrp="1"/>
          </p:cNvSpPr>
          <p:nvPr>
            <p:ph idx="1"/>
          </p:nvPr>
        </p:nvSpPr>
        <p:spPr>
          <a:xfrm>
            <a:off x="611560" y="1678209"/>
            <a:ext cx="7974635" cy="2938873"/>
          </a:xfrm>
        </p:spPr>
        <p:txBody>
          <a:bodyPr>
            <a:normAutofit fontScale="85000" lnSpcReduction="10000"/>
          </a:bodyPr>
          <a:lstStyle/>
          <a:p>
            <a:pPr>
              <a:buClr>
                <a:schemeClr val="folHlink"/>
              </a:buClr>
              <a:buSzPct val="60000"/>
              <a:buNone/>
            </a:pPr>
            <a:r>
              <a:rPr lang="en-US" altLang="en-US" b="1" dirty="0" smtClean="0"/>
              <a:t>Social Perception: </a:t>
            </a:r>
            <a:r>
              <a:rPr lang="en-US" altLang="en-US" dirty="0" smtClean="0"/>
              <a:t>According </a:t>
            </a:r>
            <a:r>
              <a:rPr lang="en-US" altLang="en-US" dirty="0"/>
              <a:t>to attribution theory when people observe behavior, they attempt to determine whether it is internally or externally </a:t>
            </a:r>
            <a:r>
              <a:rPr lang="en-US" altLang="en-US" dirty="0" smtClean="0"/>
              <a:t>caused</a:t>
            </a:r>
          </a:p>
          <a:p>
            <a:pPr>
              <a:buClr>
                <a:schemeClr val="folHlink"/>
              </a:buClr>
              <a:buSzPct val="60000"/>
              <a:buNone/>
            </a:pPr>
            <a:endParaRPr lang="en-US" alt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Valentines day and the Attribution Theory</a:t>
            </a:r>
          </a:p>
          <a:p>
            <a:pPr lvl="1"/>
            <a:r>
              <a:rPr lang="en-US" dirty="0" smtClean="0"/>
              <a:t>Selection (observation)</a:t>
            </a:r>
          </a:p>
          <a:p>
            <a:pPr lvl="1"/>
            <a:r>
              <a:rPr lang="en-US" dirty="0" smtClean="0"/>
              <a:t>Organization (interpretation)</a:t>
            </a:r>
          </a:p>
          <a:p>
            <a:pPr lvl="1"/>
            <a:r>
              <a:rPr lang="en-US" dirty="0" smtClean="0"/>
              <a:t>Evaluation (attribution of cause)</a:t>
            </a:r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945ADD9-7169-441B-9FF3-0BACAF1C78E0}" type="slidenum">
              <a:rPr lang="en-CA" smtClean="0">
                <a:solidFill>
                  <a:schemeClr val="bg1"/>
                </a:solidFill>
              </a:rPr>
              <a:pPr eaLnBrk="1" hangingPunct="1"/>
              <a:t>9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3">
            <a:lum bright="42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618" y="4643474"/>
            <a:ext cx="2030557" cy="1831277"/>
          </a:xfrm>
          <a:prstGeom prst="rect">
            <a:avLst/>
          </a:prstGeom>
          <a:noFill/>
          <a:ln w="9525" cmpd="dbl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55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400" dirty="0" smtClean="0"/>
              <a:t>The Power of Perception Social Identity Theory</a:t>
            </a:r>
            <a:endParaRPr lang="en-CA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719071"/>
            <a:ext cx="5915891" cy="4407408"/>
          </a:xfrm>
        </p:spPr>
        <p:txBody>
          <a:bodyPr>
            <a:normAutofit fontScale="77500" lnSpcReduction="20000"/>
          </a:bodyPr>
          <a:lstStyle/>
          <a:p>
            <a:r>
              <a:rPr lang="en-CA" dirty="0" smtClean="0"/>
              <a:t>Social identity theory is based on the belief that people tend to:</a:t>
            </a:r>
          </a:p>
          <a:p>
            <a:pPr marL="708660" lvl="1" indent="-342900">
              <a:buFont typeface="+mj-lt"/>
              <a:buAutoNum type="arabicPeriod"/>
            </a:pPr>
            <a:r>
              <a:rPr lang="en-CA" dirty="0" smtClean="0"/>
              <a:t>Perceive themselves and others in terms of social categories rather than as individuals.</a:t>
            </a:r>
          </a:p>
          <a:p>
            <a:pPr marL="708660" lvl="1" indent="-342900">
              <a:buFont typeface="+mj-lt"/>
              <a:buAutoNum type="arabicPeriod"/>
            </a:pPr>
            <a:r>
              <a:rPr lang="en-CA" dirty="0" smtClean="0"/>
              <a:t>Assess the relative worth of groups and individuals by comparing them.</a:t>
            </a:r>
          </a:p>
          <a:p>
            <a:pPr marL="708660" lvl="1" indent="-342900">
              <a:buFont typeface="+mj-lt"/>
              <a:buAutoNum type="arabicPeriod"/>
            </a:pPr>
            <a:r>
              <a:rPr lang="en-CA" dirty="0" smtClean="0"/>
              <a:t>Perceive and respond to the work not as detached observers but in terms of their social identity.</a:t>
            </a:r>
          </a:p>
          <a:p>
            <a:pPr lvl="1"/>
            <a:endParaRPr lang="en-CA" dirty="0"/>
          </a:p>
          <a:p>
            <a:pPr lvl="1"/>
            <a:r>
              <a:rPr lang="en-CA" dirty="0" smtClean="0"/>
              <a:t>Other things being equal, the higher the degree of similarity of perception among individuals, the more frequent and easier communication among them is likely to be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10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1.gstatic.com/images?q=tbn:ANd9GcTnTgxn_2L_hl2lSfMxC_zWuqbYFSf-ZRxZDQhQeNqsxJt6JREi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891" y="2529926"/>
            <a:ext cx="2558960" cy="28733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18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CA" sz="2800" dirty="0" smtClean="0"/>
              <a:t>The power of perception Self-Fulfilling Prophecy</a:t>
            </a:r>
            <a:endParaRPr lang="en-CA" sz="2800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18616" y="1721439"/>
            <a:ext cx="8343644" cy="316052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CA" sz="2800" dirty="0" smtClean="0"/>
              <a:t>Self-fulfilling prophecy (or Pygmalion effect)</a:t>
            </a:r>
          </a:p>
          <a:p>
            <a:pPr>
              <a:lnSpc>
                <a:spcPct val="90000"/>
              </a:lnSpc>
            </a:pPr>
            <a:endParaRPr lang="en-CA" sz="900" dirty="0" smtClean="0"/>
          </a:p>
          <a:p>
            <a:pPr lvl="1">
              <a:lnSpc>
                <a:spcPct val="90000"/>
              </a:lnSpc>
            </a:pPr>
            <a:r>
              <a:rPr lang="en-CA" sz="2400" i="1" dirty="0" smtClean="0"/>
              <a:t>“A” Student</a:t>
            </a:r>
            <a:r>
              <a:rPr lang="en-CA" sz="2400" dirty="0" smtClean="0"/>
              <a:t>: If you are perceived as an A student you are more likely to behave like an A student.</a:t>
            </a:r>
          </a:p>
          <a:p>
            <a:pPr lvl="1">
              <a:lnSpc>
                <a:spcPct val="90000"/>
              </a:lnSpc>
            </a:pPr>
            <a:endParaRPr lang="en-CA" sz="900" dirty="0" smtClean="0"/>
          </a:p>
          <a:p>
            <a:pPr lvl="1">
              <a:lnSpc>
                <a:spcPct val="90000"/>
              </a:lnSpc>
            </a:pPr>
            <a:r>
              <a:rPr lang="en-CA" sz="2400" i="1" dirty="0" smtClean="0"/>
              <a:t>Res Party Animal</a:t>
            </a:r>
            <a:r>
              <a:rPr lang="en-CA" sz="2400" dirty="0" smtClean="0"/>
              <a:t>: Each residence floor is full of people behaving how they think they need to behave in order to fit into other peoples expectations</a:t>
            </a:r>
          </a:p>
          <a:p>
            <a:pPr lvl="1">
              <a:lnSpc>
                <a:spcPct val="90000"/>
              </a:lnSpc>
            </a:pPr>
            <a:endParaRPr lang="en-CA" sz="900" dirty="0" smtClean="0"/>
          </a:p>
          <a:p>
            <a:pPr lvl="1">
              <a:lnSpc>
                <a:spcPct val="90000"/>
              </a:lnSpc>
            </a:pPr>
            <a:r>
              <a:rPr lang="en-CA" sz="2400" i="1" dirty="0" smtClean="0"/>
              <a:t>Bad Attitude:</a:t>
            </a:r>
            <a:r>
              <a:rPr lang="en-CA" sz="2400" dirty="0" smtClean="0"/>
              <a:t> A basketball recruit becomes an attitude problem  – it starts with misinterpreting a lack of confidence for laziness or a bad attitude. </a:t>
            </a: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EF3FD5B-E5CE-470E-928D-53696E403760}" type="slidenum">
              <a:rPr lang="en-CA" smtClean="0">
                <a:solidFill>
                  <a:schemeClr val="bg1"/>
                </a:solidFill>
              </a:rPr>
              <a:pPr eaLnBrk="1" hangingPunct="1"/>
              <a:t>11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163" y="5058293"/>
            <a:ext cx="1457722" cy="97068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169" y="5058293"/>
            <a:ext cx="970689" cy="9706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studyabroad.universiablogs.net/files/mastersss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895" y="5049269"/>
            <a:ext cx="1714883" cy="9706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41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CA" dirty="0" smtClean="0"/>
              <a:t>Perception </a:t>
            </a:r>
            <a:r>
              <a:rPr lang="en-CA" dirty="0"/>
              <a:t>Errors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08175"/>
            <a:ext cx="8305800" cy="5449825"/>
          </a:xfrm>
        </p:spPr>
        <p:txBody>
          <a:bodyPr>
            <a:normAutofit/>
          </a:bodyPr>
          <a:lstStyle/>
          <a:p>
            <a:pPr marL="571500" indent="-571500" algn="ctr">
              <a:lnSpc>
                <a:spcPct val="90000"/>
              </a:lnSpc>
              <a:buFont typeface="Wingdings" pitchFamily="2" charset="2"/>
              <a:buAutoNum type="arabicPeriod"/>
              <a:defRPr/>
            </a:pPr>
            <a:endParaRPr lang="en-CA" sz="1600" i="1" dirty="0" smtClean="0"/>
          </a:p>
          <a:p>
            <a:pPr marL="0" indent="0" algn="ctr">
              <a:lnSpc>
                <a:spcPct val="80000"/>
              </a:lnSpc>
              <a:buNone/>
              <a:defRPr/>
            </a:pPr>
            <a:r>
              <a:rPr lang="en-CA" sz="1600" i="1" dirty="0" smtClean="0"/>
              <a:t>“Situations that are perceived to be real are real in their consequences.”</a:t>
            </a:r>
          </a:p>
          <a:p>
            <a:pPr marL="0" indent="0" algn="ctr">
              <a:lnSpc>
                <a:spcPct val="80000"/>
              </a:lnSpc>
              <a:buNone/>
              <a:defRPr/>
            </a:pPr>
            <a:r>
              <a:rPr lang="en-CA" sz="1600" i="1" dirty="0"/>
              <a:t>	</a:t>
            </a:r>
            <a:r>
              <a:rPr lang="en-CA" sz="1600" i="1" dirty="0" smtClean="0"/>
              <a:t>				- W.I. Thomas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1600" i="1" dirty="0" smtClean="0"/>
          </a:p>
          <a:p>
            <a:pPr marL="0" indent="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 sz="1600" i="1" dirty="0" smtClean="0"/>
              <a:t>Fundamental Attribution Error</a:t>
            </a:r>
            <a:r>
              <a:rPr lang="en-CA" sz="1600" dirty="0" smtClean="0"/>
              <a:t>: </a:t>
            </a:r>
            <a:r>
              <a:rPr lang="en-CA" sz="1600" dirty="0"/>
              <a:t>The tendency to underestimate external factors and overestimate internal factors when making judgments about others’ </a:t>
            </a:r>
            <a:r>
              <a:rPr lang="en-CA" sz="1600" dirty="0" smtClean="0"/>
              <a:t>behaviour. example:</a:t>
            </a:r>
          </a:p>
          <a:p>
            <a:pPr marL="0" indent="0">
              <a:lnSpc>
                <a:spcPct val="80000"/>
              </a:lnSpc>
              <a:buFont typeface="+mj-lt"/>
              <a:buAutoNum type="arabicPeriod"/>
              <a:defRPr/>
            </a:pPr>
            <a:endParaRPr lang="en-CA" sz="1600" dirty="0" smtClean="0"/>
          </a:p>
          <a:p>
            <a:pPr marL="0" indent="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CA" sz="1600" i="1" dirty="0" smtClean="0"/>
              <a:t>Self-Serving Bias: </a:t>
            </a:r>
            <a:r>
              <a:rPr lang="en-US" altLang="zh-TW" sz="1600" dirty="0"/>
              <a:t>The tendency to attribute one’s successes to internal factors while putting the blame for failures on external factors</a:t>
            </a:r>
            <a:r>
              <a:rPr lang="en-US" altLang="zh-TW" sz="1600" dirty="0" smtClean="0"/>
              <a:t>.</a:t>
            </a:r>
            <a:r>
              <a:rPr lang="en-CA" sz="1600" dirty="0" smtClean="0"/>
              <a:t>		</a:t>
            </a:r>
            <a:endParaRPr lang="en-CA" sz="1600" dirty="0"/>
          </a:p>
          <a:p>
            <a:pPr marL="0" indent="0">
              <a:lnSpc>
                <a:spcPct val="80000"/>
              </a:lnSpc>
              <a:buFont typeface="+mj-lt"/>
              <a:buAutoNum type="arabicPeriod"/>
              <a:defRPr/>
            </a:pPr>
            <a:endParaRPr lang="en-CA" sz="1600" dirty="0" smtClean="0"/>
          </a:p>
          <a:p>
            <a:pPr marL="0" indent="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 sz="1600" i="1" dirty="0" smtClean="0"/>
              <a:t>Selective Perception</a:t>
            </a:r>
            <a:r>
              <a:rPr lang="en-CA" sz="1600" dirty="0" smtClean="0"/>
              <a:t>: </a:t>
            </a:r>
            <a:r>
              <a:rPr lang="en-CA" sz="1600" dirty="0"/>
              <a:t>is a lot like speed reading, a very necessary perception </a:t>
            </a:r>
            <a:r>
              <a:rPr lang="en-CA" sz="1600" dirty="0" smtClean="0"/>
              <a:t>tool</a:t>
            </a:r>
          </a:p>
          <a:p>
            <a:pPr marL="0" indent="0">
              <a:lnSpc>
                <a:spcPct val="80000"/>
              </a:lnSpc>
              <a:buFont typeface="+mj-lt"/>
              <a:buAutoNum type="arabicPeriod"/>
              <a:defRPr/>
            </a:pPr>
            <a:endParaRPr lang="en-CA" sz="1600" dirty="0" smtClean="0"/>
          </a:p>
          <a:p>
            <a:pPr marL="0" indent="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 sz="1600" i="1" dirty="0" smtClean="0"/>
              <a:t>Halo Effect</a:t>
            </a:r>
            <a:r>
              <a:rPr lang="en-CA" sz="1600" dirty="0" smtClean="0"/>
              <a:t>: </a:t>
            </a:r>
            <a:r>
              <a:rPr lang="en-CA" sz="1600" dirty="0"/>
              <a:t>is most often encountered when perceived traits are ambiguous, when moral issues are related, and when the perceiver is inexperienced with the situation or the traits.</a:t>
            </a:r>
          </a:p>
          <a:p>
            <a:pPr marL="0" indent="0">
              <a:lnSpc>
                <a:spcPct val="90000"/>
              </a:lnSpc>
              <a:buFont typeface="+mj-lt"/>
              <a:buAutoNum type="arabicPeriod"/>
              <a:defRPr/>
            </a:pPr>
            <a:endParaRPr lang="en-CA" sz="1600" i="1" dirty="0" smtClean="0"/>
          </a:p>
          <a:p>
            <a:pPr marL="0" indent="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 sz="1600" i="1" dirty="0" smtClean="0"/>
              <a:t>Contrast (</a:t>
            </a:r>
            <a:r>
              <a:rPr lang="en-CA" sz="1600" i="1" dirty="0" err="1" smtClean="0"/>
              <a:t>Recency</a:t>
            </a:r>
            <a:r>
              <a:rPr lang="en-CA" sz="1600" i="1" dirty="0" smtClean="0"/>
              <a:t>)  </a:t>
            </a:r>
            <a:r>
              <a:rPr lang="en-CA" sz="1600" i="1" dirty="0" err="1" smtClean="0"/>
              <a:t>Effect</a:t>
            </a:r>
            <a:r>
              <a:rPr lang="en-CA" sz="1600" dirty="0" err="1" smtClean="0"/>
              <a:t>:example</a:t>
            </a:r>
            <a:r>
              <a:rPr lang="en-CA" sz="1600" dirty="0"/>
              <a:t>, your grade on an assignment or exam can be influenced by perceptual </a:t>
            </a:r>
            <a:r>
              <a:rPr lang="en-CA" sz="1600" dirty="0" smtClean="0"/>
              <a:t>errors</a:t>
            </a:r>
          </a:p>
          <a:p>
            <a:pPr marL="0" indent="0">
              <a:lnSpc>
                <a:spcPct val="80000"/>
              </a:lnSpc>
              <a:buFont typeface="+mj-lt"/>
              <a:buAutoNum type="arabicPeriod"/>
              <a:defRPr/>
            </a:pPr>
            <a:endParaRPr lang="en-CA" sz="1600" dirty="0" smtClean="0"/>
          </a:p>
          <a:p>
            <a:pPr marL="0" indent="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 sz="1600" i="1" dirty="0" smtClean="0"/>
              <a:t>Primacy </a:t>
            </a:r>
            <a:r>
              <a:rPr lang="en-CA" sz="1600" i="1" dirty="0"/>
              <a:t>Effect</a:t>
            </a:r>
            <a:r>
              <a:rPr lang="en-CA" sz="1600" dirty="0"/>
              <a:t>: </a:t>
            </a:r>
            <a:r>
              <a:rPr lang="en-CA" sz="1600" dirty="0" smtClean="0"/>
              <a:t>First impressions tend to stick out.</a:t>
            </a:r>
            <a:endParaRPr lang="en-CA" sz="1600" dirty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7880418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8F786D7-F193-44C4-8370-134417CF2497}" type="slidenum">
              <a:rPr lang="en-CA" smtClean="0"/>
              <a:pPr eaLnBrk="1" hangingPunct="1"/>
              <a:t>12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42494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CA"/>
              <a:t>Perceptual Errors con’t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484784"/>
            <a:ext cx="8229600" cy="5026286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CA" sz="2000" b="1" i="1" dirty="0"/>
              <a:t>7</a:t>
            </a:r>
            <a:r>
              <a:rPr lang="en-CA" sz="2000" b="1" i="1" dirty="0" smtClean="0"/>
              <a:t>. </a:t>
            </a:r>
            <a:r>
              <a:rPr lang="en-CA" sz="2000" b="1" i="1" dirty="0"/>
              <a:t>Stereotyping</a:t>
            </a:r>
            <a:r>
              <a:rPr lang="en-CA" sz="2000" dirty="0"/>
              <a:t>: perceptions of a person based on perceptions of the group to which that person </a:t>
            </a:r>
            <a:r>
              <a:rPr lang="en-CA" sz="2000" dirty="0" smtClean="0"/>
              <a:t>belongs</a:t>
            </a:r>
          </a:p>
          <a:p>
            <a:pPr marL="0" indent="0">
              <a:buNone/>
              <a:defRPr/>
            </a:pPr>
            <a:endParaRPr lang="en-CA" sz="2000" b="1" i="1" dirty="0"/>
          </a:p>
          <a:p>
            <a:pPr marL="0" indent="0">
              <a:buNone/>
              <a:defRPr/>
            </a:pPr>
            <a:r>
              <a:rPr lang="en-CA" sz="2000" b="1" i="1" dirty="0" smtClean="0"/>
              <a:t>8. </a:t>
            </a:r>
            <a:r>
              <a:rPr lang="en-CA" sz="2000" b="1" i="1" dirty="0"/>
              <a:t>Central Tendency</a:t>
            </a:r>
            <a:r>
              <a:rPr lang="en-CA" sz="2000" dirty="0"/>
              <a:t>: tendency to avoid extreme judgements.  Easier to stick to the average, then justify a fair increase in </a:t>
            </a:r>
            <a:r>
              <a:rPr lang="en-CA" sz="2000" dirty="0" smtClean="0"/>
              <a:t>rating</a:t>
            </a:r>
          </a:p>
          <a:p>
            <a:pPr marL="0" indent="0">
              <a:buNone/>
              <a:defRPr/>
            </a:pPr>
            <a:endParaRPr lang="en-CA" sz="2000" b="1" i="1" dirty="0"/>
          </a:p>
          <a:p>
            <a:pPr marL="0" indent="0">
              <a:buNone/>
              <a:defRPr/>
            </a:pPr>
            <a:r>
              <a:rPr lang="en-CA" sz="2000" b="1" i="1" dirty="0"/>
              <a:t>9</a:t>
            </a:r>
            <a:r>
              <a:rPr lang="en-CA" sz="2000" b="1" i="1" dirty="0" smtClean="0"/>
              <a:t>. </a:t>
            </a:r>
            <a:r>
              <a:rPr lang="en-CA" sz="2000" b="1" i="1" dirty="0"/>
              <a:t>Perceptual Defence</a:t>
            </a:r>
            <a:r>
              <a:rPr lang="en-CA" sz="2000" dirty="0"/>
              <a:t>: filtering out that which we do not want to see. cheating in a relationship, stealing in a corporate setting, often arises when our true perceptions would force us to alter our own self image </a:t>
            </a:r>
            <a:endParaRPr lang="en-CA" sz="2000" dirty="0" smtClean="0"/>
          </a:p>
          <a:p>
            <a:pPr marL="0" indent="0">
              <a:buNone/>
              <a:defRPr/>
            </a:pPr>
            <a:endParaRPr lang="en-CA" sz="2000" b="1" i="1" dirty="0"/>
          </a:p>
          <a:p>
            <a:pPr marL="0" indent="0">
              <a:buNone/>
              <a:defRPr/>
            </a:pPr>
            <a:r>
              <a:rPr lang="en-CA" sz="2000" b="1" i="1" dirty="0" smtClean="0"/>
              <a:t>10. </a:t>
            </a:r>
            <a:r>
              <a:rPr lang="en-CA" sz="2000" b="1" i="1" dirty="0"/>
              <a:t>Implicit person theories</a:t>
            </a:r>
            <a:r>
              <a:rPr lang="en-CA" sz="2000" dirty="0"/>
              <a:t>: Personal theories about what personality traits and abilities occur together and how these attributes are manifested in behavior.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D386202-DA64-489A-BA84-32E2AFC7665D}" type="slidenum">
              <a:rPr lang="en-CA" smtClean="0">
                <a:solidFill>
                  <a:schemeClr val="bg1"/>
                </a:solidFill>
              </a:rPr>
              <a:pPr eaLnBrk="1" hangingPunct="1"/>
              <a:t>13</a:t>
            </a:fld>
            <a:endParaRPr lang="en-CA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14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CA"/>
              <a:t>Perception and the Perceiver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457201" y="1556792"/>
            <a:ext cx="5460274" cy="4256179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CA" sz="2400" dirty="0" smtClean="0"/>
              <a:t>Personality and Emotion</a:t>
            </a:r>
          </a:p>
          <a:p>
            <a:pPr lvl="1">
              <a:lnSpc>
                <a:spcPct val="90000"/>
              </a:lnSpc>
            </a:pPr>
            <a:r>
              <a:rPr lang="en-CA" sz="2000" dirty="0" smtClean="0"/>
              <a:t>Help you to assign meaning to the perceived world</a:t>
            </a:r>
          </a:p>
          <a:p>
            <a:pPr lvl="1">
              <a:lnSpc>
                <a:spcPct val="90000"/>
              </a:lnSpc>
            </a:pPr>
            <a:r>
              <a:rPr lang="en-CA" sz="2000" dirty="0" smtClean="0"/>
              <a:t>Helps to guide your behaviour</a:t>
            </a:r>
          </a:p>
          <a:p>
            <a:pPr>
              <a:lnSpc>
                <a:spcPct val="90000"/>
              </a:lnSpc>
            </a:pPr>
            <a:endParaRPr lang="en-CA" sz="2400" dirty="0" smtClean="0"/>
          </a:p>
          <a:p>
            <a:pPr>
              <a:lnSpc>
                <a:spcPct val="90000"/>
              </a:lnSpc>
            </a:pPr>
            <a:r>
              <a:rPr lang="en-CA" sz="2400" dirty="0" smtClean="0"/>
              <a:t>Personality</a:t>
            </a:r>
          </a:p>
          <a:p>
            <a:pPr lvl="1">
              <a:lnSpc>
                <a:spcPct val="90000"/>
              </a:lnSpc>
            </a:pPr>
            <a:r>
              <a:rPr lang="en-CA" sz="2000" dirty="0" smtClean="0"/>
              <a:t>The stable patterns of behaviour and consistent internal states that determine how an individual reacts to and interacts with others </a:t>
            </a:r>
          </a:p>
          <a:p>
            <a:pPr lvl="1">
              <a:lnSpc>
                <a:spcPct val="90000"/>
              </a:lnSpc>
            </a:pPr>
            <a:endParaRPr lang="en-CA" sz="2000" dirty="0" smtClean="0"/>
          </a:p>
          <a:p>
            <a:pPr>
              <a:lnSpc>
                <a:spcPct val="90000"/>
              </a:lnSpc>
            </a:pPr>
            <a:r>
              <a:rPr lang="en-CA" sz="2400" dirty="0" smtClean="0"/>
              <a:t>Emotions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/>
              <a:t>Intense feelings that are directed at someone or something.</a:t>
            </a:r>
            <a:endParaRPr lang="en-CA" sz="2000" dirty="0" smtClean="0"/>
          </a:p>
          <a:p>
            <a:pPr lvl="1">
              <a:lnSpc>
                <a:spcPct val="90000"/>
              </a:lnSpc>
            </a:pPr>
            <a:endParaRPr lang="en-CA" sz="2000" dirty="0" smtClean="0"/>
          </a:p>
          <a:p>
            <a:pPr lvl="1">
              <a:lnSpc>
                <a:spcPct val="90000"/>
              </a:lnSpc>
            </a:pPr>
            <a:endParaRPr lang="en-CA" sz="2000" dirty="0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0F3F1CE-A28F-4008-99E1-FB1B64B29A5E}" type="slidenum">
              <a:rPr lang="en-CA" smtClean="0">
                <a:solidFill>
                  <a:schemeClr val="bg1"/>
                </a:solidFill>
              </a:rPr>
              <a:pPr eaLnBrk="1" hangingPunct="1"/>
              <a:t>14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2052" name="Picture 4" descr="http://ayushveda.com/blogs/business/files/2009/12/consumerbehavior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842" y="4522786"/>
            <a:ext cx="1428750" cy="183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brooksvannorman.com/wp-content/uploads/2009/01/phone-compariso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592" y="3796989"/>
            <a:ext cx="1178016" cy="1169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76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800" dirty="0" smtClean="0"/>
              <a:t>Self-Perception</a:t>
            </a:r>
            <a:br>
              <a:rPr lang="en-CA" sz="2800" dirty="0" smtClean="0"/>
            </a:br>
            <a:r>
              <a:rPr lang="en-CA" sz="2800" dirty="0" smtClean="0"/>
              <a:t>The Johari Window</a:t>
            </a:r>
            <a:endParaRPr lang="en-CA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Self-Awareness: the ability to both seek feedback from others and to disclose one’s own feelings and thoughts. </a:t>
            </a:r>
          </a:p>
          <a:p>
            <a:pPr lvl="1"/>
            <a:r>
              <a:rPr lang="en-CA" dirty="0" smtClean="0"/>
              <a:t> may be the most important competency that managers can develop.</a:t>
            </a:r>
          </a:p>
          <a:p>
            <a:pPr lvl="1"/>
            <a:r>
              <a:rPr lang="en-CA" dirty="0" smtClean="0"/>
              <a:t>Perception has a major impact on communication.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15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002" y="3866557"/>
            <a:ext cx="3700969" cy="288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592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400" dirty="0" smtClean="0"/>
              <a:t>Communication</a:t>
            </a:r>
            <a:endParaRPr lang="en-CA" sz="2400" dirty="0"/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None/>
            </a:pPr>
            <a:endParaRPr lang="en-CA" sz="1400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None/>
            </a:pPr>
            <a:endParaRPr lang="en-CA" sz="1400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None/>
            </a:pPr>
            <a:endParaRPr lang="en-CA" sz="1400" dirty="0" smtClean="0">
              <a:solidFill>
                <a:srgbClr val="C00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en-CA" sz="2800" b="1" dirty="0" smtClean="0">
                <a:solidFill>
                  <a:srgbClr val="C00000"/>
                </a:solidFill>
              </a:rPr>
              <a:t>Chapter 8</a:t>
            </a:r>
          </a:p>
        </p:txBody>
      </p:sp>
      <p:sp>
        <p:nvSpPr>
          <p:cNvPr id="36869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10575" y="6496050"/>
            <a:ext cx="733425" cy="27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1A25781-BD95-4A2D-B462-2B5A8D834CE5}" type="slidenum">
              <a:rPr lang="en-CA" smtClean="0">
                <a:solidFill>
                  <a:srgbClr val="C00000"/>
                </a:solidFill>
              </a:rPr>
              <a:pPr eaLnBrk="1" hangingPunct="1"/>
              <a:t>16</a:t>
            </a:fld>
            <a:endParaRPr lang="en-CA" smtClean="0">
              <a:solidFill>
                <a:srgbClr val="C00000"/>
              </a:solidFill>
            </a:endParaRPr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05100"/>
            <a:ext cx="2934607" cy="19790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1364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ounded Rectangle 45"/>
          <p:cNvSpPr/>
          <p:nvPr/>
        </p:nvSpPr>
        <p:spPr>
          <a:xfrm>
            <a:off x="579804" y="1750002"/>
            <a:ext cx="7707165" cy="4662257"/>
          </a:xfrm>
          <a:prstGeom prst="roundRect">
            <a:avLst/>
          </a:prstGeom>
          <a:ln cmpd="dbl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dirty="0">
                <a:ln>
                  <a:solidFill>
                    <a:srgbClr val="0070C0"/>
                  </a:solidFill>
                </a:ln>
              </a:rPr>
              <a:t>Context</a:t>
            </a: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endParaRPr lang="en-US" sz="1600" dirty="0">
              <a:ln>
                <a:solidFill>
                  <a:srgbClr val="0070C0"/>
                </a:solidFill>
              </a:ln>
            </a:endParaRPr>
          </a:p>
          <a:p>
            <a:pPr algn="ctr">
              <a:defRPr/>
            </a:pPr>
            <a:r>
              <a:rPr lang="en-US" sz="1600" dirty="0">
                <a:ln>
                  <a:solidFill>
                    <a:srgbClr val="0070C0"/>
                  </a:solidFill>
                </a:ln>
              </a:rPr>
              <a:t>Context</a:t>
            </a:r>
          </a:p>
        </p:txBody>
      </p:sp>
      <p:sp>
        <p:nvSpPr>
          <p:cNvPr id="3276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3200" dirty="0"/>
              <a:t>The Communication Process Model</a:t>
            </a:r>
          </a:p>
        </p:txBody>
      </p:sp>
      <p:sp>
        <p:nvSpPr>
          <p:cNvPr id="38917" name="Slide Number Placeholder 4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64985E7-1419-4FA5-A88B-B5748009D8B5}" type="slidenum">
              <a:rPr lang="en-CA" smtClean="0">
                <a:solidFill>
                  <a:schemeClr val="bg1"/>
                </a:solidFill>
              </a:rPr>
              <a:pPr eaLnBrk="1" hangingPunct="1"/>
              <a:t>17</a:t>
            </a:fld>
            <a:endParaRPr lang="en-CA" dirty="0" smtClean="0">
              <a:solidFill>
                <a:schemeClr val="bg1"/>
              </a:solidFill>
            </a:endParaRPr>
          </a:p>
        </p:txBody>
      </p:sp>
      <p:grpSp>
        <p:nvGrpSpPr>
          <p:cNvPr id="38916" name="Group 3"/>
          <p:cNvGrpSpPr>
            <a:grpSpLocks/>
          </p:cNvGrpSpPr>
          <p:nvPr/>
        </p:nvGrpSpPr>
        <p:grpSpPr bwMode="auto">
          <a:xfrm>
            <a:off x="836287" y="2338879"/>
            <a:ext cx="7361461" cy="3497541"/>
            <a:chOff x="249" y="1026"/>
            <a:chExt cx="5251" cy="2722"/>
          </a:xfrm>
        </p:grpSpPr>
        <p:sp>
          <p:nvSpPr>
            <p:cNvPr id="38918" name="Rectangle 4"/>
            <p:cNvSpPr>
              <a:spLocks noChangeArrowheads="1"/>
            </p:cNvSpPr>
            <p:nvPr/>
          </p:nvSpPr>
          <p:spPr bwMode="auto">
            <a:xfrm>
              <a:off x="2862" y="1309"/>
              <a:ext cx="44" cy="565"/>
            </a:xfrm>
            <a:prstGeom prst="rect">
              <a:avLst/>
            </a:pr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600"/>
            </a:p>
          </p:txBody>
        </p:sp>
        <p:sp>
          <p:nvSpPr>
            <p:cNvPr id="38919" name="Freeform 5"/>
            <p:cNvSpPr>
              <a:spLocks/>
            </p:cNvSpPr>
            <p:nvPr/>
          </p:nvSpPr>
          <p:spPr bwMode="auto">
            <a:xfrm>
              <a:off x="692" y="1298"/>
              <a:ext cx="4323" cy="2181"/>
            </a:xfrm>
            <a:custGeom>
              <a:avLst/>
              <a:gdLst>
                <a:gd name="T0" fmla="*/ 2147483647 w 1137"/>
                <a:gd name="T1" fmla="*/ 2147483647 h 340"/>
                <a:gd name="T2" fmla="*/ 2147483647 w 1137"/>
                <a:gd name="T3" fmla="*/ 2147483647 h 340"/>
                <a:gd name="T4" fmla="*/ 2147483647 w 1137"/>
                <a:gd name="T5" fmla="*/ 2147483647 h 340"/>
                <a:gd name="T6" fmla="*/ 2147483647 w 1137"/>
                <a:gd name="T7" fmla="*/ 2147483647 h 340"/>
                <a:gd name="T8" fmla="*/ 125026285 w 1137"/>
                <a:gd name="T9" fmla="*/ 2147483647 h 340"/>
                <a:gd name="T10" fmla="*/ 48000607 w 1137"/>
                <a:gd name="T11" fmla="*/ 2147483647 h 340"/>
                <a:gd name="T12" fmla="*/ 18905574 w 1137"/>
                <a:gd name="T13" fmla="*/ 2147483647 h 340"/>
                <a:gd name="T14" fmla="*/ 18905574 w 1137"/>
                <a:gd name="T15" fmla="*/ 2147483647 h 340"/>
                <a:gd name="T16" fmla="*/ 48000607 w 1137"/>
                <a:gd name="T17" fmla="*/ 2147483647 h 340"/>
                <a:gd name="T18" fmla="*/ 125026285 w 1137"/>
                <a:gd name="T19" fmla="*/ 2147483647 h 340"/>
                <a:gd name="T20" fmla="*/ 2147483647 w 1137"/>
                <a:gd name="T21" fmla="*/ 2147483647 h 340"/>
                <a:gd name="T22" fmla="*/ 2147483647 w 1137"/>
                <a:gd name="T23" fmla="*/ 2147483647 h 340"/>
                <a:gd name="T24" fmla="*/ 2147483647 w 1137"/>
                <a:gd name="T25" fmla="*/ 2147483647 h 340"/>
                <a:gd name="T26" fmla="*/ 2147483647 w 1137"/>
                <a:gd name="T27" fmla="*/ 2147483647 h 340"/>
                <a:gd name="T28" fmla="*/ 2147483647 w 1137"/>
                <a:gd name="T29" fmla="*/ 2147483647 h 340"/>
                <a:gd name="T30" fmla="*/ 2147483647 w 1137"/>
                <a:gd name="T31" fmla="*/ 2147483647 h 340"/>
                <a:gd name="T32" fmla="*/ 2147483647 w 1137"/>
                <a:gd name="T33" fmla="*/ 0 h 340"/>
                <a:gd name="T34" fmla="*/ 125026285 w 1137"/>
                <a:gd name="T35" fmla="*/ 0 h 340"/>
                <a:gd name="T36" fmla="*/ 0 w 1137"/>
                <a:gd name="T37" fmla="*/ 2147483647 h 340"/>
                <a:gd name="T38" fmla="*/ 0 w 1137"/>
                <a:gd name="T39" fmla="*/ 2147483647 h 340"/>
                <a:gd name="T40" fmla="*/ 125026285 w 1137"/>
                <a:gd name="T41" fmla="*/ 2147483647 h 340"/>
                <a:gd name="T42" fmla="*/ 2147483647 w 1137"/>
                <a:gd name="T43" fmla="*/ 2147483647 h 340"/>
                <a:gd name="T44" fmla="*/ 2147483647 w 1137"/>
                <a:gd name="T45" fmla="*/ 2147483647 h 340"/>
                <a:gd name="T46" fmla="*/ 2147483647 w 1137"/>
                <a:gd name="T47" fmla="*/ 2147483647 h 34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137"/>
                <a:gd name="T73" fmla="*/ 0 h 340"/>
                <a:gd name="T74" fmla="*/ 1137 w 1137"/>
                <a:gd name="T75" fmla="*/ 340 h 34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137" h="340">
                  <a:moveTo>
                    <a:pt x="1133" y="288"/>
                  </a:moveTo>
                  <a:cubicBezTo>
                    <a:pt x="1129" y="288"/>
                    <a:pt x="1129" y="288"/>
                    <a:pt x="1129" y="288"/>
                  </a:cubicBezTo>
                  <a:cubicBezTo>
                    <a:pt x="1129" y="301"/>
                    <a:pt x="1124" y="312"/>
                    <a:pt x="1116" y="319"/>
                  </a:cubicBezTo>
                  <a:cubicBezTo>
                    <a:pt x="1108" y="327"/>
                    <a:pt x="1097" y="332"/>
                    <a:pt x="1085" y="332"/>
                  </a:cubicBezTo>
                  <a:cubicBezTo>
                    <a:pt x="52" y="332"/>
                    <a:pt x="52" y="332"/>
                    <a:pt x="52" y="332"/>
                  </a:cubicBezTo>
                  <a:cubicBezTo>
                    <a:pt x="39" y="332"/>
                    <a:pt x="28" y="327"/>
                    <a:pt x="20" y="319"/>
                  </a:cubicBezTo>
                  <a:cubicBezTo>
                    <a:pt x="13" y="312"/>
                    <a:pt x="8" y="301"/>
                    <a:pt x="8" y="288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40"/>
                    <a:pt x="13" y="29"/>
                    <a:pt x="20" y="21"/>
                  </a:cubicBezTo>
                  <a:cubicBezTo>
                    <a:pt x="28" y="13"/>
                    <a:pt x="39" y="8"/>
                    <a:pt x="52" y="8"/>
                  </a:cubicBezTo>
                  <a:cubicBezTo>
                    <a:pt x="1085" y="8"/>
                    <a:pt x="1085" y="8"/>
                    <a:pt x="1085" y="8"/>
                  </a:cubicBezTo>
                  <a:cubicBezTo>
                    <a:pt x="1097" y="8"/>
                    <a:pt x="1108" y="13"/>
                    <a:pt x="1116" y="21"/>
                  </a:cubicBezTo>
                  <a:cubicBezTo>
                    <a:pt x="1124" y="29"/>
                    <a:pt x="1129" y="40"/>
                    <a:pt x="1129" y="52"/>
                  </a:cubicBezTo>
                  <a:cubicBezTo>
                    <a:pt x="1129" y="288"/>
                    <a:pt x="1129" y="288"/>
                    <a:pt x="1129" y="288"/>
                  </a:cubicBezTo>
                  <a:cubicBezTo>
                    <a:pt x="1137" y="288"/>
                    <a:pt x="1137" y="288"/>
                    <a:pt x="1137" y="288"/>
                  </a:cubicBezTo>
                  <a:cubicBezTo>
                    <a:pt x="1137" y="52"/>
                    <a:pt x="1137" y="52"/>
                    <a:pt x="1137" y="52"/>
                  </a:cubicBezTo>
                  <a:cubicBezTo>
                    <a:pt x="1137" y="24"/>
                    <a:pt x="1114" y="0"/>
                    <a:pt x="108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0" y="317"/>
                    <a:pt x="23" y="340"/>
                    <a:pt x="52" y="340"/>
                  </a:cubicBezTo>
                  <a:cubicBezTo>
                    <a:pt x="1085" y="340"/>
                    <a:pt x="1085" y="340"/>
                    <a:pt x="1085" y="340"/>
                  </a:cubicBezTo>
                  <a:cubicBezTo>
                    <a:pt x="1114" y="340"/>
                    <a:pt x="1137" y="317"/>
                    <a:pt x="1137" y="288"/>
                  </a:cubicBezTo>
                  <a:cubicBezTo>
                    <a:pt x="1133" y="288"/>
                    <a:pt x="1133" y="288"/>
                    <a:pt x="1133" y="288"/>
                  </a:cubicBezTo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20" name="Freeform 6"/>
            <p:cNvSpPr>
              <a:spLocks/>
            </p:cNvSpPr>
            <p:nvPr/>
          </p:nvSpPr>
          <p:spPr bwMode="auto">
            <a:xfrm>
              <a:off x="2222" y="1238"/>
              <a:ext cx="179" cy="182"/>
            </a:xfrm>
            <a:custGeom>
              <a:avLst/>
              <a:gdLst>
                <a:gd name="T0" fmla="*/ 56482844 w 47"/>
                <a:gd name="T1" fmla="*/ 2147483647 h 28"/>
                <a:gd name="T2" fmla="*/ 0 w 47"/>
                <a:gd name="T3" fmla="*/ 0 h 28"/>
                <a:gd name="T4" fmla="*/ 0 w 47"/>
                <a:gd name="T5" fmla="*/ 2147483647 h 28"/>
                <a:gd name="T6" fmla="*/ 56482844 w 47"/>
                <a:gd name="T7" fmla="*/ 2147483647 h 28"/>
                <a:gd name="T8" fmla="*/ 114955087 w 47"/>
                <a:gd name="T9" fmla="*/ 2147483647 h 28"/>
                <a:gd name="T10" fmla="*/ 56482844 w 47"/>
                <a:gd name="T11" fmla="*/ 2147483647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"/>
                <a:gd name="T19" fmla="*/ 0 h 28"/>
                <a:gd name="T20" fmla="*/ 47 w 47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" h="28">
                  <a:moveTo>
                    <a:pt x="23" y="8"/>
                  </a:moveTo>
                  <a:cubicBezTo>
                    <a:pt x="13" y="5"/>
                    <a:pt x="7" y="3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3" y="27"/>
                    <a:pt x="14" y="22"/>
                    <a:pt x="23" y="19"/>
                  </a:cubicBezTo>
                  <a:cubicBezTo>
                    <a:pt x="33" y="16"/>
                    <a:pt x="42" y="14"/>
                    <a:pt x="47" y="13"/>
                  </a:cubicBezTo>
                  <a:cubicBezTo>
                    <a:pt x="42" y="13"/>
                    <a:pt x="33" y="11"/>
                    <a:pt x="23" y="8"/>
                  </a:cubicBezTo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21" name="Freeform 7"/>
            <p:cNvSpPr>
              <a:spLocks/>
            </p:cNvSpPr>
            <p:nvPr/>
          </p:nvSpPr>
          <p:spPr bwMode="auto">
            <a:xfrm>
              <a:off x="3611" y="1238"/>
              <a:ext cx="179" cy="182"/>
            </a:xfrm>
            <a:custGeom>
              <a:avLst/>
              <a:gdLst>
                <a:gd name="T0" fmla="*/ 56482844 w 47"/>
                <a:gd name="T1" fmla="*/ 2147483647 h 28"/>
                <a:gd name="T2" fmla="*/ 0 w 47"/>
                <a:gd name="T3" fmla="*/ 0 h 28"/>
                <a:gd name="T4" fmla="*/ 0 w 47"/>
                <a:gd name="T5" fmla="*/ 2147483647 h 28"/>
                <a:gd name="T6" fmla="*/ 56482844 w 47"/>
                <a:gd name="T7" fmla="*/ 2147483647 h 28"/>
                <a:gd name="T8" fmla="*/ 114955087 w 47"/>
                <a:gd name="T9" fmla="*/ 2147483647 h 28"/>
                <a:gd name="T10" fmla="*/ 56482844 w 47"/>
                <a:gd name="T11" fmla="*/ 2147483647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"/>
                <a:gd name="T19" fmla="*/ 0 h 28"/>
                <a:gd name="T20" fmla="*/ 47 w 47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" h="28">
                  <a:moveTo>
                    <a:pt x="23" y="8"/>
                  </a:moveTo>
                  <a:cubicBezTo>
                    <a:pt x="13" y="5"/>
                    <a:pt x="7" y="3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3" y="27"/>
                    <a:pt x="14" y="22"/>
                    <a:pt x="23" y="19"/>
                  </a:cubicBezTo>
                  <a:cubicBezTo>
                    <a:pt x="33" y="16"/>
                    <a:pt x="42" y="14"/>
                    <a:pt x="47" y="13"/>
                  </a:cubicBezTo>
                  <a:cubicBezTo>
                    <a:pt x="42" y="13"/>
                    <a:pt x="33" y="11"/>
                    <a:pt x="23" y="8"/>
                  </a:cubicBezTo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22" name="Freeform 8"/>
            <p:cNvSpPr>
              <a:spLocks/>
            </p:cNvSpPr>
            <p:nvPr/>
          </p:nvSpPr>
          <p:spPr bwMode="auto">
            <a:xfrm>
              <a:off x="838" y="1232"/>
              <a:ext cx="179" cy="180"/>
            </a:xfrm>
            <a:custGeom>
              <a:avLst/>
              <a:gdLst>
                <a:gd name="T0" fmla="*/ 53961946 w 47"/>
                <a:gd name="T1" fmla="*/ 2147483647 h 28"/>
                <a:gd name="T2" fmla="*/ 0 w 47"/>
                <a:gd name="T3" fmla="*/ 0 h 28"/>
                <a:gd name="T4" fmla="*/ 0 w 47"/>
                <a:gd name="T5" fmla="*/ 2147483647 h 28"/>
                <a:gd name="T6" fmla="*/ 56482844 w 47"/>
                <a:gd name="T7" fmla="*/ 2147483647 h 28"/>
                <a:gd name="T8" fmla="*/ 114955087 w 47"/>
                <a:gd name="T9" fmla="*/ 2147483647 h 28"/>
                <a:gd name="T10" fmla="*/ 53961946 w 47"/>
                <a:gd name="T11" fmla="*/ 2147483647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"/>
                <a:gd name="T19" fmla="*/ 0 h 28"/>
                <a:gd name="T20" fmla="*/ 47 w 47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" h="28">
                  <a:moveTo>
                    <a:pt x="22" y="8"/>
                  </a:moveTo>
                  <a:cubicBezTo>
                    <a:pt x="13" y="5"/>
                    <a:pt x="7" y="3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3" y="27"/>
                    <a:pt x="13" y="22"/>
                    <a:pt x="23" y="19"/>
                  </a:cubicBezTo>
                  <a:cubicBezTo>
                    <a:pt x="32" y="16"/>
                    <a:pt x="41" y="14"/>
                    <a:pt x="47" y="13"/>
                  </a:cubicBezTo>
                  <a:cubicBezTo>
                    <a:pt x="41" y="13"/>
                    <a:pt x="32" y="11"/>
                    <a:pt x="22" y="8"/>
                  </a:cubicBezTo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23" name="Freeform 9"/>
            <p:cNvSpPr>
              <a:spLocks/>
            </p:cNvSpPr>
            <p:nvPr/>
          </p:nvSpPr>
          <p:spPr bwMode="auto">
            <a:xfrm>
              <a:off x="2620" y="3357"/>
              <a:ext cx="181" cy="179"/>
            </a:xfrm>
            <a:custGeom>
              <a:avLst/>
              <a:gdLst>
                <a:gd name="T0" fmla="*/ 54571606 w 48"/>
                <a:gd name="T1" fmla="*/ 2147483647 h 28"/>
                <a:gd name="T2" fmla="*/ 105264705 w 48"/>
                <a:gd name="T3" fmla="*/ 2147483647 h 28"/>
                <a:gd name="T4" fmla="*/ 102815210 w 48"/>
                <a:gd name="T5" fmla="*/ 0 h 28"/>
                <a:gd name="T6" fmla="*/ 54571606 w 48"/>
                <a:gd name="T7" fmla="*/ 2147483647 h 28"/>
                <a:gd name="T8" fmla="*/ 0 w 48"/>
                <a:gd name="T9" fmla="*/ 2147483647 h 28"/>
                <a:gd name="T10" fmla="*/ 54571606 w 48"/>
                <a:gd name="T11" fmla="*/ 2147483647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8"/>
                <a:gd name="T19" fmla="*/ 0 h 28"/>
                <a:gd name="T20" fmla="*/ 48 w 48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8" h="28">
                  <a:moveTo>
                    <a:pt x="25" y="20"/>
                  </a:moveTo>
                  <a:cubicBezTo>
                    <a:pt x="34" y="23"/>
                    <a:pt x="40" y="25"/>
                    <a:pt x="48" y="28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34" y="6"/>
                    <a:pt x="25" y="9"/>
                  </a:cubicBezTo>
                  <a:cubicBezTo>
                    <a:pt x="15" y="12"/>
                    <a:pt x="6" y="14"/>
                    <a:pt x="0" y="15"/>
                  </a:cubicBezTo>
                  <a:cubicBezTo>
                    <a:pt x="6" y="15"/>
                    <a:pt x="15" y="17"/>
                    <a:pt x="25" y="20"/>
                  </a:cubicBezTo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24" name="Freeform 10"/>
            <p:cNvSpPr>
              <a:spLocks/>
            </p:cNvSpPr>
            <p:nvPr/>
          </p:nvSpPr>
          <p:spPr bwMode="auto">
            <a:xfrm>
              <a:off x="4012" y="3357"/>
              <a:ext cx="182" cy="179"/>
            </a:xfrm>
            <a:custGeom>
              <a:avLst/>
              <a:gdLst>
                <a:gd name="T0" fmla="*/ 58319174 w 48"/>
                <a:gd name="T1" fmla="*/ 2147483647 h 28"/>
                <a:gd name="T2" fmla="*/ 111759860 w 48"/>
                <a:gd name="T3" fmla="*/ 2147483647 h 28"/>
                <a:gd name="T4" fmla="*/ 109325633 w 48"/>
                <a:gd name="T5" fmla="*/ 0 h 28"/>
                <a:gd name="T6" fmla="*/ 58319174 w 48"/>
                <a:gd name="T7" fmla="*/ 2147483647 h 28"/>
                <a:gd name="T8" fmla="*/ 0 w 48"/>
                <a:gd name="T9" fmla="*/ 2147483647 h 28"/>
                <a:gd name="T10" fmla="*/ 58319174 w 48"/>
                <a:gd name="T11" fmla="*/ 2147483647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8"/>
                <a:gd name="T19" fmla="*/ 0 h 28"/>
                <a:gd name="T20" fmla="*/ 48 w 48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8" h="28">
                  <a:moveTo>
                    <a:pt x="25" y="20"/>
                  </a:moveTo>
                  <a:cubicBezTo>
                    <a:pt x="34" y="22"/>
                    <a:pt x="40" y="25"/>
                    <a:pt x="48" y="28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34" y="5"/>
                    <a:pt x="25" y="8"/>
                  </a:cubicBezTo>
                  <a:cubicBezTo>
                    <a:pt x="15" y="11"/>
                    <a:pt x="6" y="13"/>
                    <a:pt x="0" y="14"/>
                  </a:cubicBezTo>
                  <a:cubicBezTo>
                    <a:pt x="6" y="15"/>
                    <a:pt x="15" y="17"/>
                    <a:pt x="25" y="20"/>
                  </a:cubicBezTo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25" name="Freeform 11"/>
            <p:cNvSpPr>
              <a:spLocks/>
            </p:cNvSpPr>
            <p:nvPr/>
          </p:nvSpPr>
          <p:spPr bwMode="auto">
            <a:xfrm>
              <a:off x="4921" y="1842"/>
              <a:ext cx="182" cy="307"/>
            </a:xfrm>
            <a:custGeom>
              <a:avLst/>
              <a:gdLst>
                <a:gd name="T0" fmla="*/ 2147483647 w 28"/>
                <a:gd name="T1" fmla="*/ 2147483647 h 48"/>
                <a:gd name="T2" fmla="*/ 2147483647 w 28"/>
                <a:gd name="T3" fmla="*/ 0 h 48"/>
                <a:gd name="T4" fmla="*/ 0 w 28"/>
                <a:gd name="T5" fmla="*/ 680336694 h 48"/>
                <a:gd name="T6" fmla="*/ 2147483647 w 28"/>
                <a:gd name="T7" fmla="*/ 2147483647 h 48"/>
                <a:gd name="T8" fmla="*/ 2147483647 w 28"/>
                <a:gd name="T9" fmla="*/ 2147483647 h 48"/>
                <a:gd name="T10" fmla="*/ 2147483647 w 28"/>
                <a:gd name="T11" fmla="*/ 2147483647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"/>
                <a:gd name="T19" fmla="*/ 0 h 48"/>
                <a:gd name="T20" fmla="*/ 28 w 28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" h="48">
                  <a:moveTo>
                    <a:pt x="20" y="23"/>
                  </a:moveTo>
                  <a:cubicBezTo>
                    <a:pt x="23" y="14"/>
                    <a:pt x="25" y="8"/>
                    <a:pt x="28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3"/>
                    <a:pt x="5" y="14"/>
                    <a:pt x="8" y="23"/>
                  </a:cubicBezTo>
                  <a:cubicBezTo>
                    <a:pt x="11" y="33"/>
                    <a:pt x="14" y="42"/>
                    <a:pt x="14" y="48"/>
                  </a:cubicBezTo>
                  <a:cubicBezTo>
                    <a:pt x="15" y="42"/>
                    <a:pt x="17" y="33"/>
                    <a:pt x="20" y="23"/>
                  </a:cubicBezTo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26" name="Freeform 12"/>
            <p:cNvSpPr>
              <a:spLocks/>
            </p:cNvSpPr>
            <p:nvPr/>
          </p:nvSpPr>
          <p:spPr bwMode="auto">
            <a:xfrm>
              <a:off x="653" y="2580"/>
              <a:ext cx="111" cy="307"/>
            </a:xfrm>
            <a:custGeom>
              <a:avLst/>
              <a:gdLst>
                <a:gd name="T0" fmla="*/ 22938847 w 29"/>
                <a:gd name="T1" fmla="*/ 2147483647 h 48"/>
                <a:gd name="T2" fmla="*/ 0 w 29"/>
                <a:gd name="T3" fmla="*/ 2147483647 h 48"/>
                <a:gd name="T4" fmla="*/ 74945948 w 29"/>
                <a:gd name="T5" fmla="*/ 2147483647 h 48"/>
                <a:gd name="T6" fmla="*/ 52006428 w 29"/>
                <a:gd name="T7" fmla="*/ 2147483647 h 48"/>
                <a:gd name="T8" fmla="*/ 36479331 w 29"/>
                <a:gd name="T9" fmla="*/ 0 h 48"/>
                <a:gd name="T10" fmla="*/ 22938847 w 29"/>
                <a:gd name="T11" fmla="*/ 2147483647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"/>
                <a:gd name="T19" fmla="*/ 0 h 48"/>
                <a:gd name="T20" fmla="*/ 29 w 29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" h="48">
                  <a:moveTo>
                    <a:pt x="9" y="25"/>
                  </a:moveTo>
                  <a:cubicBezTo>
                    <a:pt x="6" y="34"/>
                    <a:pt x="3" y="40"/>
                    <a:pt x="0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7" y="45"/>
                    <a:pt x="23" y="34"/>
                    <a:pt x="20" y="25"/>
                  </a:cubicBezTo>
                  <a:cubicBezTo>
                    <a:pt x="17" y="15"/>
                    <a:pt x="15" y="6"/>
                    <a:pt x="14" y="0"/>
                  </a:cubicBezTo>
                  <a:cubicBezTo>
                    <a:pt x="13" y="6"/>
                    <a:pt x="11" y="15"/>
                    <a:pt x="9" y="25"/>
                  </a:cubicBezTo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27" name="Freeform 13"/>
            <p:cNvSpPr>
              <a:spLocks/>
            </p:cNvSpPr>
            <p:nvPr/>
          </p:nvSpPr>
          <p:spPr bwMode="auto">
            <a:xfrm>
              <a:off x="1892" y="1605"/>
              <a:ext cx="326" cy="442"/>
            </a:xfrm>
            <a:custGeom>
              <a:avLst/>
              <a:gdLst>
                <a:gd name="T0" fmla="*/ 37225 w 203"/>
                <a:gd name="T1" fmla="*/ 8687995 h 163"/>
                <a:gd name="T2" fmla="*/ 2202 w 203"/>
                <a:gd name="T3" fmla="*/ 0 h 163"/>
                <a:gd name="T4" fmla="*/ 0 w 203"/>
                <a:gd name="T5" fmla="*/ 990687 h 163"/>
                <a:gd name="T6" fmla="*/ 35182 w 203"/>
                <a:gd name="T7" fmla="*/ 9504196 h 163"/>
                <a:gd name="T8" fmla="*/ 37225 w 203"/>
                <a:gd name="T9" fmla="*/ 8687995 h 1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3"/>
                <a:gd name="T16" fmla="*/ 0 h 163"/>
                <a:gd name="T17" fmla="*/ 203 w 203"/>
                <a:gd name="T18" fmla="*/ 163 h 1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3" h="163">
                  <a:moveTo>
                    <a:pt x="203" y="149"/>
                  </a:moveTo>
                  <a:lnTo>
                    <a:pt x="12" y="0"/>
                  </a:lnTo>
                  <a:lnTo>
                    <a:pt x="0" y="17"/>
                  </a:lnTo>
                  <a:lnTo>
                    <a:pt x="192" y="163"/>
                  </a:lnTo>
                  <a:lnTo>
                    <a:pt x="203" y="149"/>
                  </a:lnTo>
                  <a:close/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28" name="Freeform 14"/>
            <p:cNvSpPr>
              <a:spLocks/>
            </p:cNvSpPr>
            <p:nvPr/>
          </p:nvSpPr>
          <p:spPr bwMode="auto">
            <a:xfrm>
              <a:off x="1892" y="1605"/>
              <a:ext cx="326" cy="442"/>
            </a:xfrm>
            <a:custGeom>
              <a:avLst/>
              <a:gdLst>
                <a:gd name="T0" fmla="*/ 37225 w 203"/>
                <a:gd name="T1" fmla="*/ 8687995 h 163"/>
                <a:gd name="T2" fmla="*/ 2202 w 203"/>
                <a:gd name="T3" fmla="*/ 0 h 163"/>
                <a:gd name="T4" fmla="*/ 0 w 203"/>
                <a:gd name="T5" fmla="*/ 990687 h 163"/>
                <a:gd name="T6" fmla="*/ 35182 w 203"/>
                <a:gd name="T7" fmla="*/ 9504196 h 163"/>
                <a:gd name="T8" fmla="*/ 37225 w 203"/>
                <a:gd name="T9" fmla="*/ 8687995 h 1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3"/>
                <a:gd name="T16" fmla="*/ 0 h 163"/>
                <a:gd name="T17" fmla="*/ 203 w 203"/>
                <a:gd name="T18" fmla="*/ 163 h 1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3" h="163">
                  <a:moveTo>
                    <a:pt x="203" y="149"/>
                  </a:moveTo>
                  <a:lnTo>
                    <a:pt x="12" y="0"/>
                  </a:lnTo>
                  <a:lnTo>
                    <a:pt x="0" y="17"/>
                  </a:lnTo>
                  <a:lnTo>
                    <a:pt x="192" y="163"/>
                  </a:lnTo>
                  <a:lnTo>
                    <a:pt x="203" y="14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29" name="Freeform 15"/>
            <p:cNvSpPr>
              <a:spLocks/>
            </p:cNvSpPr>
            <p:nvPr/>
          </p:nvSpPr>
          <p:spPr bwMode="auto">
            <a:xfrm>
              <a:off x="3546" y="1599"/>
              <a:ext cx="282" cy="448"/>
            </a:xfrm>
            <a:custGeom>
              <a:avLst/>
              <a:gdLst>
                <a:gd name="T0" fmla="*/ 2723 w 175"/>
                <a:gd name="T1" fmla="*/ 9752143 h 165"/>
                <a:gd name="T2" fmla="*/ 33282 w 175"/>
                <a:gd name="T3" fmla="*/ 649388 h 165"/>
                <a:gd name="T4" fmla="*/ 30549 w 175"/>
                <a:gd name="T5" fmla="*/ 0 h 165"/>
                <a:gd name="T6" fmla="*/ 0 w 175"/>
                <a:gd name="T7" fmla="*/ 8925634 h 165"/>
                <a:gd name="T8" fmla="*/ 2723 w 175"/>
                <a:gd name="T9" fmla="*/ 9752143 h 1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5"/>
                <a:gd name="T16" fmla="*/ 0 h 165"/>
                <a:gd name="T17" fmla="*/ 175 w 175"/>
                <a:gd name="T18" fmla="*/ 165 h 1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5" h="165">
                  <a:moveTo>
                    <a:pt x="14" y="165"/>
                  </a:moveTo>
                  <a:lnTo>
                    <a:pt x="175" y="11"/>
                  </a:lnTo>
                  <a:lnTo>
                    <a:pt x="161" y="0"/>
                  </a:lnTo>
                  <a:lnTo>
                    <a:pt x="0" y="151"/>
                  </a:lnTo>
                  <a:lnTo>
                    <a:pt x="14" y="165"/>
                  </a:lnTo>
                  <a:close/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30" name="Freeform 16"/>
            <p:cNvSpPr>
              <a:spLocks/>
            </p:cNvSpPr>
            <p:nvPr/>
          </p:nvSpPr>
          <p:spPr bwMode="auto">
            <a:xfrm>
              <a:off x="3546" y="1599"/>
              <a:ext cx="282" cy="448"/>
            </a:xfrm>
            <a:custGeom>
              <a:avLst/>
              <a:gdLst>
                <a:gd name="T0" fmla="*/ 2723 w 175"/>
                <a:gd name="T1" fmla="*/ 9752143 h 165"/>
                <a:gd name="T2" fmla="*/ 33282 w 175"/>
                <a:gd name="T3" fmla="*/ 649388 h 165"/>
                <a:gd name="T4" fmla="*/ 30549 w 175"/>
                <a:gd name="T5" fmla="*/ 0 h 165"/>
                <a:gd name="T6" fmla="*/ 0 w 175"/>
                <a:gd name="T7" fmla="*/ 8925634 h 165"/>
                <a:gd name="T8" fmla="*/ 2723 w 175"/>
                <a:gd name="T9" fmla="*/ 9752143 h 1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5"/>
                <a:gd name="T16" fmla="*/ 0 h 165"/>
                <a:gd name="T17" fmla="*/ 175 w 175"/>
                <a:gd name="T18" fmla="*/ 165 h 1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5" h="165">
                  <a:moveTo>
                    <a:pt x="14" y="165"/>
                  </a:moveTo>
                  <a:lnTo>
                    <a:pt x="175" y="11"/>
                  </a:lnTo>
                  <a:lnTo>
                    <a:pt x="161" y="0"/>
                  </a:lnTo>
                  <a:lnTo>
                    <a:pt x="0" y="151"/>
                  </a:lnTo>
                  <a:lnTo>
                    <a:pt x="14" y="16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31" name="Freeform 17"/>
            <p:cNvSpPr>
              <a:spLocks/>
            </p:cNvSpPr>
            <p:nvPr/>
          </p:nvSpPr>
          <p:spPr bwMode="auto">
            <a:xfrm>
              <a:off x="1976" y="2767"/>
              <a:ext cx="271" cy="402"/>
            </a:xfrm>
            <a:custGeom>
              <a:avLst/>
              <a:gdLst>
                <a:gd name="T0" fmla="*/ 29568 w 168"/>
                <a:gd name="T1" fmla="*/ 0 h 148"/>
                <a:gd name="T2" fmla="*/ 0 w 168"/>
                <a:gd name="T3" fmla="*/ 7958782 h 148"/>
                <a:gd name="T4" fmla="*/ 2750 w 168"/>
                <a:gd name="T5" fmla="*/ 8787622 h 148"/>
                <a:gd name="T6" fmla="*/ 32312 w 168"/>
                <a:gd name="T7" fmla="*/ 830051 h 148"/>
                <a:gd name="T8" fmla="*/ 29568 w 168"/>
                <a:gd name="T9" fmla="*/ 0 h 1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8"/>
                <a:gd name="T16" fmla="*/ 0 h 148"/>
                <a:gd name="T17" fmla="*/ 168 w 168"/>
                <a:gd name="T18" fmla="*/ 148 h 1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8" h="148">
                  <a:moveTo>
                    <a:pt x="154" y="0"/>
                  </a:moveTo>
                  <a:lnTo>
                    <a:pt x="0" y="134"/>
                  </a:lnTo>
                  <a:lnTo>
                    <a:pt x="14" y="148"/>
                  </a:lnTo>
                  <a:lnTo>
                    <a:pt x="168" y="14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32" name="Freeform 18"/>
            <p:cNvSpPr>
              <a:spLocks/>
            </p:cNvSpPr>
            <p:nvPr/>
          </p:nvSpPr>
          <p:spPr bwMode="auto">
            <a:xfrm>
              <a:off x="1976" y="2767"/>
              <a:ext cx="271" cy="402"/>
            </a:xfrm>
            <a:custGeom>
              <a:avLst/>
              <a:gdLst>
                <a:gd name="T0" fmla="*/ 29568 w 168"/>
                <a:gd name="T1" fmla="*/ 0 h 148"/>
                <a:gd name="T2" fmla="*/ 0 w 168"/>
                <a:gd name="T3" fmla="*/ 7958782 h 148"/>
                <a:gd name="T4" fmla="*/ 2750 w 168"/>
                <a:gd name="T5" fmla="*/ 8787622 h 148"/>
                <a:gd name="T6" fmla="*/ 32312 w 168"/>
                <a:gd name="T7" fmla="*/ 830051 h 148"/>
                <a:gd name="T8" fmla="*/ 29568 w 168"/>
                <a:gd name="T9" fmla="*/ 0 h 1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8"/>
                <a:gd name="T16" fmla="*/ 0 h 148"/>
                <a:gd name="T17" fmla="*/ 168 w 168"/>
                <a:gd name="T18" fmla="*/ 148 h 1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8" h="148">
                  <a:moveTo>
                    <a:pt x="154" y="0"/>
                  </a:moveTo>
                  <a:lnTo>
                    <a:pt x="0" y="134"/>
                  </a:lnTo>
                  <a:lnTo>
                    <a:pt x="14" y="148"/>
                  </a:lnTo>
                  <a:lnTo>
                    <a:pt x="168" y="14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33" name="Freeform 19"/>
            <p:cNvSpPr>
              <a:spLocks/>
            </p:cNvSpPr>
            <p:nvPr/>
          </p:nvSpPr>
          <p:spPr bwMode="auto">
            <a:xfrm>
              <a:off x="3500" y="2767"/>
              <a:ext cx="277" cy="411"/>
            </a:xfrm>
            <a:custGeom>
              <a:avLst/>
              <a:gdLst>
                <a:gd name="T0" fmla="*/ 0 w 172"/>
                <a:gd name="T1" fmla="*/ 843315 h 151"/>
                <a:gd name="T2" fmla="*/ 30325 w 172"/>
                <a:gd name="T3" fmla="*/ 9176187 h 151"/>
                <a:gd name="T4" fmla="*/ 32493 w 172"/>
                <a:gd name="T5" fmla="*/ 8322715 h 151"/>
                <a:gd name="T6" fmla="*/ 2268 w 172"/>
                <a:gd name="T7" fmla="*/ 0 h 151"/>
                <a:gd name="T8" fmla="*/ 0 w 172"/>
                <a:gd name="T9" fmla="*/ 843315 h 1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2"/>
                <a:gd name="T16" fmla="*/ 0 h 151"/>
                <a:gd name="T17" fmla="*/ 172 w 172"/>
                <a:gd name="T18" fmla="*/ 151 h 1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2" h="151">
                  <a:moveTo>
                    <a:pt x="0" y="14"/>
                  </a:moveTo>
                  <a:lnTo>
                    <a:pt x="160" y="151"/>
                  </a:lnTo>
                  <a:lnTo>
                    <a:pt x="172" y="137"/>
                  </a:lnTo>
                  <a:lnTo>
                    <a:pt x="12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FC9A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34" name="Freeform 20"/>
            <p:cNvSpPr>
              <a:spLocks/>
            </p:cNvSpPr>
            <p:nvPr/>
          </p:nvSpPr>
          <p:spPr bwMode="auto">
            <a:xfrm>
              <a:off x="3500" y="2767"/>
              <a:ext cx="277" cy="411"/>
            </a:xfrm>
            <a:custGeom>
              <a:avLst/>
              <a:gdLst>
                <a:gd name="T0" fmla="*/ 0 w 172"/>
                <a:gd name="T1" fmla="*/ 843315 h 151"/>
                <a:gd name="T2" fmla="*/ 30325 w 172"/>
                <a:gd name="T3" fmla="*/ 9176187 h 151"/>
                <a:gd name="T4" fmla="*/ 32493 w 172"/>
                <a:gd name="T5" fmla="*/ 8322715 h 151"/>
                <a:gd name="T6" fmla="*/ 2268 w 172"/>
                <a:gd name="T7" fmla="*/ 0 h 151"/>
                <a:gd name="T8" fmla="*/ 0 w 172"/>
                <a:gd name="T9" fmla="*/ 843315 h 1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2"/>
                <a:gd name="T16" fmla="*/ 0 h 151"/>
                <a:gd name="T17" fmla="*/ 172 w 172"/>
                <a:gd name="T18" fmla="*/ 151 h 1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2" h="151">
                  <a:moveTo>
                    <a:pt x="0" y="14"/>
                  </a:moveTo>
                  <a:lnTo>
                    <a:pt x="160" y="151"/>
                  </a:lnTo>
                  <a:lnTo>
                    <a:pt x="172" y="137"/>
                  </a:lnTo>
                  <a:lnTo>
                    <a:pt x="12" y="0"/>
                  </a:lnTo>
                  <a:lnTo>
                    <a:pt x="0" y="1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 sz="1600"/>
            </a:p>
          </p:txBody>
        </p:sp>
        <p:sp>
          <p:nvSpPr>
            <p:cNvPr id="38935" name="Rectangle 21"/>
            <p:cNvSpPr>
              <a:spLocks noChangeArrowheads="1"/>
            </p:cNvSpPr>
            <p:nvPr/>
          </p:nvSpPr>
          <p:spPr bwMode="auto">
            <a:xfrm>
              <a:off x="2403" y="1026"/>
              <a:ext cx="917" cy="625"/>
            </a:xfrm>
            <a:prstGeom prst="rect">
              <a:avLst/>
            </a:prstGeom>
            <a:solidFill>
              <a:srgbClr val="C79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600"/>
            </a:p>
          </p:txBody>
        </p:sp>
        <p:sp>
          <p:nvSpPr>
            <p:cNvPr id="38936" name="Rectangle 22"/>
            <p:cNvSpPr>
              <a:spLocks noChangeArrowheads="1"/>
            </p:cNvSpPr>
            <p:nvPr/>
          </p:nvSpPr>
          <p:spPr bwMode="auto">
            <a:xfrm>
              <a:off x="2540" y="1105"/>
              <a:ext cx="81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Encodes the</a:t>
              </a:r>
              <a:endParaRPr lang="en-US" sz="1600">
                <a:latin typeface="Times" pitchFamily="18" charset="0"/>
              </a:endParaRPr>
            </a:p>
          </p:txBody>
        </p:sp>
        <p:sp>
          <p:nvSpPr>
            <p:cNvPr id="38937" name="Rectangle 23"/>
            <p:cNvSpPr>
              <a:spLocks noChangeArrowheads="1"/>
            </p:cNvSpPr>
            <p:nvPr/>
          </p:nvSpPr>
          <p:spPr bwMode="auto">
            <a:xfrm>
              <a:off x="2637" y="1344"/>
              <a:ext cx="59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message</a:t>
              </a:r>
              <a:endParaRPr lang="en-US" sz="1600">
                <a:latin typeface="Times" pitchFamily="18" charset="0"/>
              </a:endParaRPr>
            </a:p>
          </p:txBody>
        </p:sp>
        <p:pic>
          <p:nvPicPr>
            <p:cNvPr id="38938" name="Picture 2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8" y="1295"/>
              <a:ext cx="1042" cy="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9" name="Picture 2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6" y="1314"/>
              <a:ext cx="44" cy="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940" name="Rectangle 26"/>
            <p:cNvSpPr>
              <a:spLocks noChangeArrowheads="1"/>
            </p:cNvSpPr>
            <p:nvPr/>
          </p:nvSpPr>
          <p:spPr bwMode="auto">
            <a:xfrm>
              <a:off x="3792" y="1026"/>
              <a:ext cx="917" cy="625"/>
            </a:xfrm>
            <a:prstGeom prst="rect">
              <a:avLst/>
            </a:prstGeom>
            <a:solidFill>
              <a:srgbClr val="C79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600"/>
            </a:p>
          </p:txBody>
        </p:sp>
        <p:sp>
          <p:nvSpPr>
            <p:cNvPr id="38941" name="Rectangle 27"/>
            <p:cNvSpPr>
              <a:spLocks noChangeArrowheads="1"/>
            </p:cNvSpPr>
            <p:nvPr/>
          </p:nvSpPr>
          <p:spPr bwMode="auto">
            <a:xfrm>
              <a:off x="3925" y="1105"/>
              <a:ext cx="821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Chooses the</a:t>
              </a:r>
              <a:endParaRPr lang="en-US" sz="1600">
                <a:latin typeface="Times" pitchFamily="18" charset="0"/>
              </a:endParaRPr>
            </a:p>
          </p:txBody>
        </p:sp>
        <p:sp>
          <p:nvSpPr>
            <p:cNvPr id="38942" name="Rectangle 28"/>
            <p:cNvSpPr>
              <a:spLocks noChangeArrowheads="1"/>
            </p:cNvSpPr>
            <p:nvPr/>
          </p:nvSpPr>
          <p:spPr bwMode="auto">
            <a:xfrm>
              <a:off x="4049" y="1344"/>
              <a:ext cx="511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channel</a:t>
              </a:r>
              <a:endParaRPr lang="en-US" sz="1600">
                <a:latin typeface="Times" pitchFamily="18" charset="0"/>
              </a:endParaRPr>
            </a:p>
          </p:txBody>
        </p:sp>
        <p:pic>
          <p:nvPicPr>
            <p:cNvPr id="38943" name="Picture 2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1" y="1306"/>
              <a:ext cx="44" cy="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944" name="Rectangle 30"/>
            <p:cNvSpPr>
              <a:spLocks noChangeArrowheads="1"/>
            </p:cNvSpPr>
            <p:nvPr/>
          </p:nvSpPr>
          <p:spPr bwMode="auto">
            <a:xfrm>
              <a:off x="1019" y="1026"/>
              <a:ext cx="915" cy="625"/>
            </a:xfrm>
            <a:prstGeom prst="rect">
              <a:avLst/>
            </a:prstGeom>
            <a:solidFill>
              <a:srgbClr val="C79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600"/>
            </a:p>
          </p:txBody>
        </p:sp>
        <p:sp>
          <p:nvSpPr>
            <p:cNvPr id="38945" name="Rectangle 31"/>
            <p:cNvSpPr>
              <a:spLocks noChangeArrowheads="1"/>
            </p:cNvSpPr>
            <p:nvPr/>
          </p:nvSpPr>
          <p:spPr bwMode="auto">
            <a:xfrm>
              <a:off x="1211" y="1105"/>
              <a:ext cx="5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Chooses</a:t>
              </a:r>
              <a:endParaRPr lang="en-US" sz="1600">
                <a:latin typeface="Times" pitchFamily="18" charset="0"/>
              </a:endParaRPr>
            </a:p>
          </p:txBody>
        </p:sp>
        <p:sp>
          <p:nvSpPr>
            <p:cNvPr id="38946" name="Rectangle 32"/>
            <p:cNvSpPr>
              <a:spLocks noChangeArrowheads="1"/>
            </p:cNvSpPr>
            <p:nvPr/>
          </p:nvSpPr>
          <p:spPr bwMode="auto">
            <a:xfrm>
              <a:off x="1211" y="1344"/>
              <a:ext cx="71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a message</a:t>
              </a:r>
              <a:endParaRPr lang="en-US" sz="1600">
                <a:latin typeface="Times" pitchFamily="18" charset="0"/>
              </a:endParaRPr>
            </a:p>
          </p:txBody>
        </p:sp>
        <p:sp>
          <p:nvSpPr>
            <p:cNvPr id="38947" name="Rectangle 33"/>
            <p:cNvSpPr>
              <a:spLocks noChangeArrowheads="1"/>
            </p:cNvSpPr>
            <p:nvPr/>
          </p:nvSpPr>
          <p:spPr bwMode="auto">
            <a:xfrm>
              <a:off x="1696" y="3126"/>
              <a:ext cx="916" cy="622"/>
            </a:xfrm>
            <a:prstGeom prst="rect">
              <a:avLst/>
            </a:prstGeom>
            <a:solidFill>
              <a:srgbClr val="C0C0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600"/>
            </a:p>
          </p:txBody>
        </p:sp>
        <p:sp>
          <p:nvSpPr>
            <p:cNvPr id="38948" name="Rectangle 34"/>
            <p:cNvSpPr>
              <a:spLocks noChangeArrowheads="1"/>
            </p:cNvSpPr>
            <p:nvPr/>
          </p:nvSpPr>
          <p:spPr bwMode="auto">
            <a:xfrm>
              <a:off x="1929" y="3202"/>
              <a:ext cx="56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Provides</a:t>
              </a:r>
            </a:p>
          </p:txBody>
        </p:sp>
        <p:sp>
          <p:nvSpPr>
            <p:cNvPr id="38949" name="Rectangle 35"/>
            <p:cNvSpPr>
              <a:spLocks noChangeArrowheads="1"/>
            </p:cNvSpPr>
            <p:nvPr/>
          </p:nvSpPr>
          <p:spPr bwMode="auto">
            <a:xfrm>
              <a:off x="1913" y="3441"/>
              <a:ext cx="59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feedback</a:t>
              </a:r>
              <a:endParaRPr lang="en-US" sz="1600">
                <a:latin typeface="Times" pitchFamily="18" charset="0"/>
              </a:endParaRPr>
            </a:p>
          </p:txBody>
        </p:sp>
        <p:sp>
          <p:nvSpPr>
            <p:cNvPr id="38950" name="Rectangle 36"/>
            <p:cNvSpPr>
              <a:spLocks noChangeArrowheads="1"/>
            </p:cNvSpPr>
            <p:nvPr/>
          </p:nvSpPr>
          <p:spPr bwMode="auto">
            <a:xfrm>
              <a:off x="3085" y="3126"/>
              <a:ext cx="916" cy="622"/>
            </a:xfrm>
            <a:prstGeom prst="rect">
              <a:avLst/>
            </a:prstGeom>
            <a:solidFill>
              <a:srgbClr val="C0C0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600"/>
            </a:p>
          </p:txBody>
        </p:sp>
        <p:sp>
          <p:nvSpPr>
            <p:cNvPr id="38951" name="Rectangle 37"/>
            <p:cNvSpPr>
              <a:spLocks noChangeArrowheads="1"/>
            </p:cNvSpPr>
            <p:nvPr/>
          </p:nvSpPr>
          <p:spPr bwMode="auto">
            <a:xfrm>
              <a:off x="3214" y="3202"/>
              <a:ext cx="821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Decodes the</a:t>
              </a:r>
              <a:endParaRPr lang="en-US" sz="1600">
                <a:latin typeface="Times" pitchFamily="18" charset="0"/>
              </a:endParaRPr>
            </a:p>
          </p:txBody>
        </p:sp>
        <p:sp>
          <p:nvSpPr>
            <p:cNvPr id="38952" name="Rectangle 38"/>
            <p:cNvSpPr>
              <a:spLocks noChangeArrowheads="1"/>
            </p:cNvSpPr>
            <p:nvPr/>
          </p:nvSpPr>
          <p:spPr bwMode="auto">
            <a:xfrm>
              <a:off x="3318" y="3441"/>
              <a:ext cx="59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message</a:t>
              </a:r>
              <a:endParaRPr lang="en-US" sz="1600">
                <a:latin typeface="Times" pitchFamily="18" charset="0"/>
              </a:endParaRPr>
            </a:p>
          </p:txBody>
        </p:sp>
        <p:sp>
          <p:nvSpPr>
            <p:cNvPr id="38953" name="Rectangle 39"/>
            <p:cNvSpPr>
              <a:spLocks noChangeArrowheads="1"/>
            </p:cNvSpPr>
            <p:nvPr/>
          </p:nvSpPr>
          <p:spPr bwMode="auto">
            <a:xfrm>
              <a:off x="249" y="2137"/>
              <a:ext cx="917" cy="443"/>
            </a:xfrm>
            <a:prstGeom prst="rect">
              <a:avLst/>
            </a:prstGeom>
            <a:solidFill>
              <a:srgbClr val="D2C3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600"/>
            </a:p>
          </p:txBody>
        </p:sp>
        <p:sp>
          <p:nvSpPr>
            <p:cNvPr id="38954" name="Rectangle 40"/>
            <p:cNvSpPr>
              <a:spLocks noChangeArrowheads="1"/>
            </p:cNvSpPr>
            <p:nvPr/>
          </p:nvSpPr>
          <p:spPr bwMode="auto">
            <a:xfrm>
              <a:off x="529" y="2240"/>
              <a:ext cx="471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Sender</a:t>
              </a:r>
              <a:endParaRPr lang="en-US" sz="1600">
                <a:latin typeface="Times" pitchFamily="18" charset="0"/>
              </a:endParaRPr>
            </a:p>
          </p:txBody>
        </p:sp>
        <p:sp>
          <p:nvSpPr>
            <p:cNvPr id="38955" name="Rectangle 41"/>
            <p:cNvSpPr>
              <a:spLocks noChangeArrowheads="1"/>
            </p:cNvSpPr>
            <p:nvPr/>
          </p:nvSpPr>
          <p:spPr bwMode="auto">
            <a:xfrm>
              <a:off x="4585" y="2137"/>
              <a:ext cx="915" cy="443"/>
            </a:xfrm>
            <a:prstGeom prst="rect">
              <a:avLst/>
            </a:prstGeom>
            <a:solidFill>
              <a:srgbClr val="B8E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600"/>
            </a:p>
          </p:txBody>
        </p:sp>
        <p:sp>
          <p:nvSpPr>
            <p:cNvPr id="38956" name="Rectangle 42"/>
            <p:cNvSpPr>
              <a:spLocks noChangeArrowheads="1"/>
            </p:cNvSpPr>
            <p:nvPr/>
          </p:nvSpPr>
          <p:spPr bwMode="auto">
            <a:xfrm>
              <a:off x="4821" y="2240"/>
              <a:ext cx="5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Receiver</a:t>
              </a:r>
              <a:endParaRPr lang="en-US" sz="1600">
                <a:latin typeface="Times" pitchFamily="18" charset="0"/>
              </a:endParaRPr>
            </a:p>
          </p:txBody>
        </p:sp>
        <p:sp>
          <p:nvSpPr>
            <p:cNvPr id="38957" name="Rectangle 43"/>
            <p:cNvSpPr>
              <a:spLocks noChangeArrowheads="1"/>
            </p:cNvSpPr>
            <p:nvPr/>
          </p:nvSpPr>
          <p:spPr bwMode="auto">
            <a:xfrm>
              <a:off x="2290" y="2024"/>
              <a:ext cx="155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Considers the receiver</a:t>
              </a:r>
            </a:p>
          </p:txBody>
        </p:sp>
        <p:sp>
          <p:nvSpPr>
            <p:cNvPr id="38958" name="Rectangle 44"/>
            <p:cNvSpPr>
              <a:spLocks noChangeArrowheads="1"/>
            </p:cNvSpPr>
            <p:nvPr/>
          </p:nvSpPr>
          <p:spPr bwMode="auto">
            <a:xfrm>
              <a:off x="2286" y="2631"/>
              <a:ext cx="139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>
                  <a:solidFill>
                    <a:srgbClr val="000000"/>
                  </a:solidFill>
                  <a:latin typeface="Myriad Roman"/>
                </a:rPr>
                <a:t>Considers the sender</a:t>
              </a:r>
              <a:endParaRPr lang="en-US" sz="1600">
                <a:latin typeface="Times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933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The Transactional Model of Communication</a:t>
            </a:r>
            <a:endParaRPr lang="en-CA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75192"/>
            <a:ext cx="8229600" cy="1751780"/>
          </a:xfrm>
        </p:spPr>
        <p:txBody>
          <a:bodyPr>
            <a:normAutofit lnSpcReduction="10000"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Communication</a:t>
            </a:r>
            <a:r>
              <a:rPr lang="en-CA" dirty="0" smtClean="0"/>
              <a:t>: The process by which information is exchanged between communicators with the goal of achieving a mutual understanding.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18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252" y="3374571"/>
            <a:ext cx="6906144" cy="3102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318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Arc Of Distortion</a:t>
            </a:r>
            <a:endParaRPr lang="en-CA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19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935" y="2134632"/>
            <a:ext cx="6576647" cy="4220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713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3600" dirty="0"/>
              <a:t>Barriers to Effective Communication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798638"/>
            <a:ext cx="6991350" cy="405787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800" dirty="0" smtClean="0"/>
              <a:t>Filtering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Perceptual errors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Defensiveness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Information overload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Language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Gender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Culture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Poor relationships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Poor listening skills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Stress</a:t>
            </a:r>
          </a:p>
          <a:p>
            <a:pPr>
              <a:lnSpc>
                <a:spcPct val="80000"/>
              </a:lnSpc>
            </a:pPr>
            <a:endParaRPr lang="en-US" sz="2500" dirty="0"/>
          </a:p>
          <a:p>
            <a:pPr>
              <a:lnSpc>
                <a:spcPct val="80000"/>
              </a:lnSpc>
            </a:pPr>
            <a:endParaRPr lang="en-US" sz="2500" dirty="0" smtClean="0"/>
          </a:p>
          <a:p>
            <a:pPr marL="118872" indent="0">
              <a:lnSpc>
                <a:spcPct val="80000"/>
              </a:lnSpc>
              <a:buNone/>
            </a:pPr>
            <a:endParaRPr lang="en-US" sz="2800" dirty="0" smtClean="0"/>
          </a:p>
        </p:txBody>
      </p:sp>
      <p:sp>
        <p:nvSpPr>
          <p:cNvPr id="43013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E61C1FF-BDA9-4CFF-874D-AC7358CCF430}" type="slidenum">
              <a:rPr lang="en-CA" smtClean="0">
                <a:solidFill>
                  <a:schemeClr val="bg1"/>
                </a:solidFill>
              </a:rPr>
              <a:pPr eaLnBrk="1" hangingPunct="1"/>
              <a:t>20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2255" y="3461657"/>
            <a:ext cx="2166458" cy="15723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242714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8556" y="145371"/>
            <a:ext cx="8229600" cy="125272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2800" dirty="0"/>
              <a:t>High- vs. Low-Context </a:t>
            </a:r>
            <a:r>
              <a:rPr lang="en-US" sz="2800" dirty="0" smtClean="0"/>
              <a:t>Cultures</a:t>
            </a:r>
            <a:br>
              <a:rPr lang="en-US" sz="2800" dirty="0" smtClean="0"/>
            </a:br>
            <a:r>
              <a:rPr lang="en-US" sz="2800" dirty="0" smtClean="0"/>
              <a:t>Individualistic vs. Relational Cultures</a:t>
            </a:r>
            <a:endParaRPr lang="en-US" sz="2800" dirty="0"/>
          </a:p>
        </p:txBody>
      </p:sp>
      <p:sp>
        <p:nvSpPr>
          <p:cNvPr id="5427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A8B3DA3C-4A0E-4738-B39F-51EB26566C0F}" type="slidenum">
              <a:rPr lang="en-CA" smtClean="0">
                <a:solidFill>
                  <a:schemeClr val="bg1"/>
                </a:solidFill>
              </a:rPr>
              <a:pPr eaLnBrk="1" hangingPunct="1"/>
              <a:t>21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270" y="1836285"/>
            <a:ext cx="5418173" cy="28228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857750"/>
            <a:ext cx="8436646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702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Choosing Channels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217714" y="1747156"/>
            <a:ext cx="8011886" cy="4305754"/>
          </a:xfrm>
        </p:spPr>
        <p:txBody>
          <a:bodyPr/>
          <a:lstStyle/>
          <a:p>
            <a:r>
              <a:rPr lang="en-US" dirty="0" smtClean="0"/>
              <a:t>Channels differ in their capacity to convey information. </a:t>
            </a:r>
          </a:p>
          <a:p>
            <a:r>
              <a:rPr lang="en-US" dirty="0" smtClean="0"/>
              <a:t>Rich channels have the ability to:</a:t>
            </a:r>
          </a:p>
          <a:p>
            <a:pPr lvl="1"/>
            <a:r>
              <a:rPr lang="en-US" dirty="0" smtClean="0"/>
              <a:t>_______________________</a:t>
            </a:r>
          </a:p>
          <a:p>
            <a:pPr lvl="1"/>
            <a:r>
              <a:rPr lang="en-US" dirty="0" smtClean="0"/>
              <a:t>_______________________</a:t>
            </a:r>
          </a:p>
          <a:p>
            <a:pPr lvl="1"/>
            <a:r>
              <a:rPr lang="en-US" dirty="0" smtClean="0"/>
              <a:t>_______________________</a:t>
            </a:r>
          </a:p>
          <a:p>
            <a:pPr lvl="1"/>
            <a:endParaRPr lang="en-US" dirty="0" smtClean="0"/>
          </a:p>
          <a:p>
            <a:pPr lvl="1"/>
            <a:r>
              <a:rPr lang="en-US" b="1" dirty="0" smtClean="0">
                <a:solidFill>
                  <a:srgbClr val="000000"/>
                </a:solidFill>
                <a:cs typeface="Arial" pitchFamily="34" charset="0"/>
              </a:rPr>
              <a:t>communication apprehension</a:t>
            </a:r>
          </a:p>
          <a:p>
            <a:pPr lvl="1"/>
            <a:r>
              <a:rPr lang="en-US" b="1" dirty="0" smtClean="0">
                <a:solidFill>
                  <a:srgbClr val="000000"/>
                </a:solidFill>
                <a:cs typeface="Arial" pitchFamily="34" charset="0"/>
              </a:rPr>
              <a:t>Communication under stress</a:t>
            </a:r>
            <a:endParaRPr lang="en-US" dirty="0" smtClean="0"/>
          </a:p>
        </p:txBody>
      </p:sp>
      <p:sp>
        <p:nvSpPr>
          <p:cNvPr id="40965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205FB66-9CB0-4A07-BB02-825FECAC38D1}" type="slidenum">
              <a:rPr lang="en-CA" smtClean="0">
                <a:solidFill>
                  <a:schemeClr val="bg1"/>
                </a:solidFill>
              </a:rPr>
              <a:pPr eaLnBrk="1" hangingPunct="1"/>
              <a:t>22</a:t>
            </a:fld>
            <a:endParaRPr lang="en-CA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55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Nonverbal Communication</a:t>
            </a:r>
          </a:p>
        </p:txBody>
      </p:sp>
      <p:sp>
        <p:nvSpPr>
          <p:cNvPr id="354307" name="Rectangle 3"/>
          <p:cNvSpPr>
            <a:spLocks noGrp="1" noChangeArrowheads="1"/>
          </p:cNvSpPr>
          <p:nvPr>
            <p:ph idx="1"/>
          </p:nvPr>
        </p:nvSpPr>
        <p:spPr>
          <a:xfrm>
            <a:off x="779235" y="1741713"/>
            <a:ext cx="7522029" cy="2241777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en-US" sz="2800" dirty="0"/>
              <a:t>Messages conveyed through body movements, facial expressions, and the physical distance between the sender and the receiver.</a:t>
            </a:r>
          </a:p>
          <a:p>
            <a:pPr lvl="1">
              <a:defRPr/>
            </a:pPr>
            <a:r>
              <a:rPr lang="en-US" sz="2400" dirty="0"/>
              <a:t>Kinesics: ________________________________</a:t>
            </a:r>
          </a:p>
          <a:p>
            <a:pPr lvl="4">
              <a:buFont typeface="Wingdings" pitchFamily="2" charset="2"/>
              <a:buNone/>
              <a:defRPr/>
            </a:pPr>
            <a:r>
              <a:rPr sz="1800" dirty="0"/>
              <a:t>	</a:t>
            </a:r>
          </a:p>
          <a:p>
            <a:pPr lvl="1">
              <a:defRPr/>
            </a:pPr>
            <a:r>
              <a:rPr lang="en-US" sz="2400" dirty="0" err="1"/>
              <a:t>Proxemics</a:t>
            </a:r>
            <a:r>
              <a:rPr lang="en-US" sz="2400" dirty="0"/>
              <a:t>: ______________________________</a:t>
            </a:r>
          </a:p>
          <a:p>
            <a:pPr lvl="2">
              <a:buFont typeface="Wingdings" pitchFamily="2" charset="2"/>
              <a:buNone/>
              <a:defRPr/>
            </a:pPr>
            <a:r>
              <a:rPr lang="en-US" sz="2000" dirty="0"/>
              <a:t>			</a:t>
            </a:r>
          </a:p>
          <a:p>
            <a:pPr>
              <a:defRPr/>
            </a:pPr>
            <a:r>
              <a:rPr lang="en-US" sz="2800" dirty="0"/>
              <a:t>Silence as Communication?</a:t>
            </a:r>
          </a:p>
        </p:txBody>
      </p:sp>
      <p:sp>
        <p:nvSpPr>
          <p:cNvPr id="52229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AC68CE5-9987-443F-9A74-80A61AD5C749}" type="slidenum">
              <a:rPr lang="en-CA" smtClean="0">
                <a:solidFill>
                  <a:schemeClr val="bg1"/>
                </a:solidFill>
              </a:rPr>
              <a:pPr eaLnBrk="1" hangingPunct="1"/>
              <a:t>23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149725"/>
            <a:ext cx="5526088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19263" y="1970325"/>
            <a:ext cx="5641975" cy="308669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u="sng" dirty="0">
                <a:solidFill>
                  <a:schemeClr val="tx1"/>
                </a:solidFill>
              </a:rPr>
              <a:t>The power of nonverbal communication</a:t>
            </a:r>
          </a:p>
          <a:p>
            <a:pPr algn="ctr">
              <a:defRPr/>
            </a:pPr>
            <a:r>
              <a:rPr lang="en-US" b="1" u="sng" dirty="0">
                <a:solidFill>
                  <a:schemeClr val="tx1"/>
                </a:solidFill>
              </a:rPr>
              <a:t>#1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Say  - </a:t>
            </a:r>
            <a:r>
              <a:rPr lang="en-US" dirty="0">
                <a:solidFill>
                  <a:srgbClr val="FF0000"/>
                </a:solidFill>
              </a:rPr>
              <a:t>“I really like your shirt” 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but make sure they understand, </a:t>
            </a:r>
          </a:p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rgbClr val="FF0000"/>
                </a:solidFill>
              </a:rPr>
              <a:t>“that shirt is ugly, do not wear it again”</a:t>
            </a:r>
          </a:p>
          <a:p>
            <a:pPr algn="ctr">
              <a:defRPr/>
            </a:pPr>
            <a:endParaRPr lang="en-CA" dirty="0"/>
          </a:p>
        </p:txBody>
      </p:sp>
      <p:sp>
        <p:nvSpPr>
          <p:cNvPr id="8" name="Rectangle 7"/>
          <p:cNvSpPr/>
          <p:nvPr/>
        </p:nvSpPr>
        <p:spPr>
          <a:xfrm>
            <a:off x="1719263" y="2094741"/>
            <a:ext cx="5799138" cy="29622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u="sng" dirty="0">
                <a:solidFill>
                  <a:schemeClr val="tx1"/>
                </a:solidFill>
              </a:rPr>
              <a:t>The power of nonverbal communication</a:t>
            </a:r>
          </a:p>
          <a:p>
            <a:pPr algn="ctr">
              <a:defRPr/>
            </a:pPr>
            <a:r>
              <a:rPr lang="en-US" b="1" u="sng" dirty="0">
                <a:solidFill>
                  <a:schemeClr val="tx1"/>
                </a:solidFill>
              </a:rPr>
              <a:t>#2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Say  - </a:t>
            </a:r>
            <a:r>
              <a:rPr lang="en-US" dirty="0">
                <a:solidFill>
                  <a:srgbClr val="FF0000"/>
                </a:solidFill>
              </a:rPr>
              <a:t>“Would you like me to get you a cool refreshing glass of water” 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but make sure they understand, 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rgbClr val="FF0000"/>
                </a:solidFill>
              </a:rPr>
              <a:t>“I could beat you up in a fight and don’t you ever forget it”</a:t>
            </a:r>
          </a:p>
          <a:p>
            <a:pPr algn="ctr">
              <a:defRPr/>
            </a:pPr>
            <a:endParaRPr lang="en-CA" dirty="0"/>
          </a:p>
        </p:txBody>
      </p:sp>
      <p:sp>
        <p:nvSpPr>
          <p:cNvPr id="9" name="Rectangle 8"/>
          <p:cNvSpPr/>
          <p:nvPr/>
        </p:nvSpPr>
        <p:spPr>
          <a:xfrm>
            <a:off x="1720851" y="2047928"/>
            <a:ext cx="5797550" cy="29622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u="sng" dirty="0">
                <a:solidFill>
                  <a:schemeClr val="tx1"/>
                </a:solidFill>
              </a:rPr>
              <a:t>The power of nonverbal communication</a:t>
            </a:r>
          </a:p>
          <a:p>
            <a:pPr algn="ctr">
              <a:defRPr/>
            </a:pPr>
            <a:r>
              <a:rPr lang="en-US" b="1" u="sng" dirty="0">
                <a:solidFill>
                  <a:schemeClr val="tx1"/>
                </a:solidFill>
              </a:rPr>
              <a:t>#3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Say  - </a:t>
            </a:r>
            <a:r>
              <a:rPr lang="en-US" dirty="0">
                <a:solidFill>
                  <a:srgbClr val="FF0000"/>
                </a:solidFill>
              </a:rPr>
              <a:t>“I will gladly put the </a:t>
            </a:r>
            <a:r>
              <a:rPr lang="en-US" dirty="0" smtClean="0">
                <a:solidFill>
                  <a:srgbClr val="FF0000"/>
                </a:solidFill>
              </a:rPr>
              <a:t>lead on writing up the research analysis for the </a:t>
            </a:r>
            <a:r>
              <a:rPr lang="en-US" dirty="0">
                <a:solidFill>
                  <a:srgbClr val="FF0000"/>
                </a:solidFill>
              </a:rPr>
              <a:t>group assignment” 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but make sure they understand, 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rgbClr val="FF0000"/>
                </a:solidFill>
              </a:rPr>
              <a:t>“you are lazy, I have done everything, this is a joke.”</a:t>
            </a:r>
          </a:p>
          <a:p>
            <a:pPr algn="ctr">
              <a:defRPr/>
            </a:pPr>
            <a:endParaRPr lang="en-CA" dirty="0"/>
          </a:p>
        </p:txBody>
      </p:sp>
      <p:sp>
        <p:nvSpPr>
          <p:cNvPr id="10" name="Rectangle 9"/>
          <p:cNvSpPr/>
          <p:nvPr/>
        </p:nvSpPr>
        <p:spPr>
          <a:xfrm>
            <a:off x="1720851" y="2102644"/>
            <a:ext cx="5797550" cy="29622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u="sng" dirty="0">
                <a:solidFill>
                  <a:schemeClr val="tx1"/>
                </a:solidFill>
              </a:rPr>
              <a:t>The power of nonverbal communication</a:t>
            </a:r>
          </a:p>
          <a:p>
            <a:pPr algn="ctr">
              <a:defRPr/>
            </a:pPr>
            <a:r>
              <a:rPr lang="en-US" b="1" u="sng" dirty="0">
                <a:solidFill>
                  <a:schemeClr val="tx1"/>
                </a:solidFill>
              </a:rPr>
              <a:t>#4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Say  - </a:t>
            </a:r>
            <a:r>
              <a:rPr lang="en-US" dirty="0">
                <a:solidFill>
                  <a:srgbClr val="FF0000"/>
                </a:solidFill>
              </a:rPr>
              <a:t>“Is there anything </a:t>
            </a:r>
            <a:r>
              <a:rPr lang="en-US" dirty="0" smtClean="0">
                <a:solidFill>
                  <a:srgbClr val="FF0000"/>
                </a:solidFill>
              </a:rPr>
              <a:t>you </a:t>
            </a:r>
            <a:r>
              <a:rPr lang="en-US" dirty="0">
                <a:solidFill>
                  <a:srgbClr val="FF0000"/>
                </a:solidFill>
              </a:rPr>
              <a:t>would like me to do for the group project” 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but make sure they understand, </a:t>
            </a:r>
          </a:p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rgbClr val="FF0000"/>
                </a:solidFill>
              </a:rPr>
              <a:t>“I’m really busy, I don’t want to do anything, I want to leave now.”</a:t>
            </a:r>
          </a:p>
          <a:p>
            <a:pPr algn="ctr">
              <a:defRPr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79087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Active vs. Passive Listening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17714" y="1654629"/>
            <a:ext cx="6499253" cy="492034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CA" sz="3500" dirty="0" smtClean="0"/>
              <a:t>Listening is a BASIC FUNDAMENTAL SKILL</a:t>
            </a:r>
          </a:p>
          <a:p>
            <a:r>
              <a:rPr lang="en-CA" sz="3500" dirty="0" smtClean="0"/>
              <a:t>Hearing (physical process) is not the same as listening (mental process). I.e. You should get worse at hearing and better at listening in your life.</a:t>
            </a:r>
          </a:p>
          <a:p>
            <a:endParaRPr lang="en-CA" sz="3500" dirty="0" smtClean="0"/>
          </a:p>
          <a:p>
            <a:pPr marL="0" indent="0">
              <a:buNone/>
            </a:pPr>
            <a:r>
              <a:rPr lang="en-CA" sz="3500" b="1" dirty="0" smtClean="0"/>
              <a:t>Passive Listening</a:t>
            </a:r>
            <a:r>
              <a:rPr lang="en-CA" sz="3500" b="1" dirty="0"/>
              <a:t> </a:t>
            </a:r>
            <a:r>
              <a:rPr lang="en-CA" sz="3500" b="1" dirty="0" smtClean="0"/>
              <a:t>is </a:t>
            </a:r>
            <a:r>
              <a:rPr lang="en-CA" sz="3500" dirty="0" smtClean="0"/>
              <a:t>Very very difficult.</a:t>
            </a:r>
          </a:p>
          <a:p>
            <a:pPr lvl="1"/>
            <a:endParaRPr lang="en-CA" sz="3500" dirty="0"/>
          </a:p>
          <a:p>
            <a:pPr marL="0" indent="0">
              <a:buNone/>
            </a:pPr>
            <a:r>
              <a:rPr lang="en-CA" sz="3500" b="1" dirty="0"/>
              <a:t>Active or empathic listening:</a:t>
            </a:r>
            <a:r>
              <a:rPr lang="en-CA" sz="3500" dirty="0"/>
              <a:t> requires that the listener try to understand the speaker’s own understanding of an experience without the listener’s own interpretive structures intruding on his or her understanding of the other person.</a:t>
            </a:r>
          </a:p>
          <a:p>
            <a:pPr marL="609600" lvl="1" indent="-514350">
              <a:buFont typeface="+mj-lt"/>
              <a:buAutoNum type="arabicPeriod"/>
            </a:pPr>
            <a:r>
              <a:rPr lang="en-CA" sz="3500" dirty="0" smtClean="0"/>
              <a:t>Intensity</a:t>
            </a:r>
          </a:p>
          <a:p>
            <a:pPr marL="1009650" lvl="2" indent="-514350"/>
            <a:r>
              <a:rPr lang="en-CA" sz="3500" dirty="0" smtClean="0"/>
              <a:t>Stay focused, give space.</a:t>
            </a:r>
          </a:p>
          <a:p>
            <a:pPr marL="609600" lvl="1" indent="-514350">
              <a:buFont typeface="+mj-lt"/>
              <a:buAutoNum type="arabicPeriod"/>
            </a:pPr>
            <a:r>
              <a:rPr lang="en-CA" sz="3500" dirty="0" smtClean="0"/>
              <a:t>Empathy</a:t>
            </a:r>
            <a:endParaRPr lang="en-CA" sz="3500" dirty="0"/>
          </a:p>
          <a:p>
            <a:pPr marL="1009650" lvl="2" indent="-514350"/>
            <a:r>
              <a:rPr lang="en-CA" sz="3500" dirty="0" smtClean="0"/>
              <a:t>Understand the context, communicate non-verbal.</a:t>
            </a:r>
          </a:p>
          <a:p>
            <a:pPr marL="609600" lvl="1" indent="-514350">
              <a:buFont typeface="+mj-lt"/>
              <a:buAutoNum type="arabicPeriod"/>
            </a:pPr>
            <a:r>
              <a:rPr lang="en-CA" sz="3500" dirty="0" smtClean="0"/>
              <a:t>Acceptance</a:t>
            </a:r>
          </a:p>
          <a:p>
            <a:pPr marL="895350" lvl="3" indent="-342900">
              <a:buFont typeface="Arial" panose="020B0604020202020204" pitchFamily="34" charset="0"/>
              <a:buChar char="•"/>
            </a:pPr>
            <a:r>
              <a:rPr lang="en-CA" sz="3500" dirty="0" smtClean="0"/>
              <a:t>Avoid judgement</a:t>
            </a:r>
          </a:p>
          <a:p>
            <a:pPr marL="609600" lvl="1" indent="-514350">
              <a:buFont typeface="+mj-lt"/>
              <a:buAutoNum type="arabicPeriod"/>
            </a:pPr>
            <a:r>
              <a:rPr lang="en-CA" sz="3500" dirty="0" smtClean="0"/>
              <a:t>Responsibility for completeness (facts &amp; feelings)</a:t>
            </a:r>
          </a:p>
          <a:p>
            <a:pPr marL="1009650" lvl="3" indent="-457200">
              <a:buFont typeface="Arial" panose="020B0604020202020204" pitchFamily="34" charset="0"/>
              <a:buChar char="•"/>
            </a:pPr>
            <a:r>
              <a:rPr lang="en-CA" sz="3500" dirty="0" smtClean="0"/>
              <a:t>Ask questions, paraphrasing.</a:t>
            </a:r>
          </a:p>
        </p:txBody>
      </p:sp>
      <p:pic>
        <p:nvPicPr>
          <p:cNvPr id="7" name="Picture 7" descr="HH-16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967" y="2916695"/>
            <a:ext cx="1709737" cy="2159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976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Listening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883161"/>
            <a:ext cx="7625442" cy="407783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dirty="0" smtClean="0"/>
              <a:t>Listening </a:t>
            </a:r>
            <a:r>
              <a:rPr lang="en-CA" dirty="0"/>
              <a:t>styles </a:t>
            </a:r>
            <a:r>
              <a:rPr lang="en-CA" dirty="0" smtClean="0"/>
              <a:t>(</a:t>
            </a:r>
            <a:r>
              <a:rPr lang="en-CA" dirty="0" err="1" smtClean="0"/>
              <a:t>def</a:t>
            </a:r>
            <a:r>
              <a:rPr lang="en-CA" dirty="0" smtClean="0"/>
              <a:t>) </a:t>
            </a:r>
            <a:r>
              <a:rPr lang="en-CA" dirty="0"/>
              <a:t>‘‘attitudes, beliefs, and predispositions about the how, where, when, who, and what of the information reception and encoding process’’ </a:t>
            </a:r>
            <a:r>
              <a:rPr lang="en-CA" dirty="0" smtClean="0"/>
              <a:t>(Watson et al., 1995, p</a:t>
            </a:r>
            <a:r>
              <a:rPr lang="en-CA" dirty="0"/>
              <a:t>. 2</a:t>
            </a:r>
            <a:r>
              <a:rPr lang="en-CA" dirty="0" smtClean="0"/>
              <a:t>). </a:t>
            </a:r>
            <a:r>
              <a:rPr lang="en-CA" dirty="0"/>
              <a:t> </a:t>
            </a:r>
            <a:endParaRPr lang="en-CA" dirty="0" smtClean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/>
              <a:t>Four styles of listening orientations that individuals habitually orient toward, especially in novel situations (</a:t>
            </a:r>
            <a:r>
              <a:rPr lang="en-CA" dirty="0" err="1"/>
              <a:t>Imhof</a:t>
            </a:r>
            <a:r>
              <a:rPr lang="en-CA" dirty="0"/>
              <a:t>, 2004).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CA" b="1" dirty="0"/>
              <a:t>Relational </a:t>
            </a:r>
            <a:r>
              <a:rPr lang="en-CA" b="1" dirty="0" smtClean="0"/>
              <a:t>Listening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CA" b="1" dirty="0" smtClean="0"/>
              <a:t>Transactional Listening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CA" b="1" dirty="0" smtClean="0"/>
              <a:t>Critical Listening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CA" b="1" dirty="0" smtClean="0"/>
              <a:t>Analytical Listening</a:t>
            </a:r>
            <a:endParaRPr lang="en-CA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434" y="4267200"/>
            <a:ext cx="2691165" cy="1830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770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631" y="4929101"/>
            <a:ext cx="2582426" cy="172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91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Electronic Communications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559107" name="Rectangle 3"/>
          <p:cNvSpPr>
            <a:spLocks noGrp="1" noChangeArrowheads="1"/>
          </p:cNvSpPr>
          <p:nvPr>
            <p:ph idx="1"/>
          </p:nvPr>
        </p:nvSpPr>
        <p:spPr>
          <a:xfrm>
            <a:off x="398689" y="1735932"/>
            <a:ext cx="7336971" cy="4595018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90000"/>
              </a:lnSpc>
              <a:defRPr/>
            </a:pPr>
            <a:r>
              <a:rPr lang="en-US" dirty="0" smtClean="0"/>
              <a:t>Benefits of E-mail vs. Text message (IM)</a:t>
            </a:r>
          </a:p>
          <a:p>
            <a:pPr>
              <a:lnSpc>
                <a:spcPct val="90000"/>
              </a:lnSpc>
              <a:defRPr/>
            </a:pPr>
            <a:endParaRPr lang="en-US" dirty="0" smtClean="0"/>
          </a:p>
          <a:p>
            <a:pPr>
              <a:lnSpc>
                <a:spcPct val="90000"/>
              </a:lnSpc>
              <a:defRPr/>
            </a:pPr>
            <a:r>
              <a:rPr lang="en-US" dirty="0" smtClean="0"/>
              <a:t>Workload?</a:t>
            </a:r>
          </a:p>
          <a:p>
            <a:pPr>
              <a:lnSpc>
                <a:spcPct val="90000"/>
              </a:lnSpc>
              <a:defRPr/>
            </a:pPr>
            <a:endParaRPr lang="en-US" dirty="0" smtClean="0"/>
          </a:p>
          <a:p>
            <a:pPr>
              <a:lnSpc>
                <a:spcPct val="90000"/>
              </a:lnSpc>
              <a:defRPr/>
            </a:pPr>
            <a:r>
              <a:rPr lang="en-US" dirty="0" smtClean="0"/>
              <a:t>Significant Limitations of E-mail</a:t>
            </a:r>
          </a:p>
          <a:p>
            <a:pPr lvl="1">
              <a:lnSpc>
                <a:spcPct val="90000"/>
              </a:lnSpc>
              <a:defRPr/>
            </a:pPr>
            <a:r>
              <a:rPr lang="en-US" dirty="0" smtClean="0"/>
              <a:t>Misinterpreting </a:t>
            </a:r>
            <a:r>
              <a:rPr lang="en-US" dirty="0"/>
              <a:t>the message</a:t>
            </a:r>
            <a:r>
              <a:rPr lang="en-US" dirty="0" smtClean="0"/>
              <a:t>.</a:t>
            </a: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dirty="0"/>
              <a:t>Communicating negative messages</a:t>
            </a:r>
            <a:r>
              <a:rPr lang="en-US" dirty="0" smtClean="0"/>
              <a:t>.</a:t>
            </a: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dirty="0"/>
              <a:t>Overuse of e-mail.</a:t>
            </a:r>
          </a:p>
          <a:p>
            <a:pPr>
              <a:lnSpc>
                <a:spcPct val="90000"/>
              </a:lnSpc>
              <a:defRPr/>
            </a:pP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dirty="0"/>
              <a:t>E-mail </a:t>
            </a:r>
            <a:r>
              <a:rPr lang="en-US" dirty="0" smtClean="0"/>
              <a:t>emotions. (Byron, 2008</a:t>
            </a:r>
            <a:r>
              <a:rPr lang="en-US" dirty="0"/>
              <a:t>)</a:t>
            </a:r>
          </a:p>
          <a:p>
            <a:pPr lvl="2"/>
            <a:r>
              <a:rPr lang="en-US" dirty="0" smtClean="0"/>
              <a:t>Neutrality </a:t>
            </a:r>
            <a:r>
              <a:rPr lang="en-US" dirty="0"/>
              <a:t>effect</a:t>
            </a:r>
          </a:p>
          <a:p>
            <a:pPr lvl="2"/>
            <a:r>
              <a:rPr lang="en-US" dirty="0"/>
              <a:t>Negativity effect</a:t>
            </a:r>
          </a:p>
          <a:p>
            <a:pPr lvl="2"/>
            <a:r>
              <a:rPr lang="en-US" dirty="0"/>
              <a:t>Should we include emotion in emails</a:t>
            </a:r>
            <a:r>
              <a:rPr lang="en-US" dirty="0" smtClean="0"/>
              <a:t>?</a:t>
            </a:r>
            <a:endParaRPr lang="en-CA" dirty="0"/>
          </a:p>
          <a:p>
            <a:pPr>
              <a:lnSpc>
                <a:spcPct val="90000"/>
              </a:lnSpc>
              <a:defRPr/>
            </a:pP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dirty="0"/>
              <a:t>Privacy </a:t>
            </a:r>
            <a:r>
              <a:rPr lang="en-US" dirty="0" smtClean="0"/>
              <a:t>concerns</a:t>
            </a:r>
          </a:p>
          <a:p>
            <a:pPr lvl="1">
              <a:lnSpc>
                <a:spcPct val="90000"/>
              </a:lnSpc>
              <a:defRPr/>
            </a:pPr>
            <a:endParaRPr lang="en-US" dirty="0" smtClean="0"/>
          </a:p>
          <a:p>
            <a:pPr lvl="1">
              <a:lnSpc>
                <a:spcPct val="90000"/>
              </a:lnSpc>
              <a:defRPr/>
            </a:pPr>
            <a:r>
              <a:rPr lang="en-US" dirty="0" smtClean="0"/>
              <a:t>3 Recommendations for email communication in your first job: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dirty="0" smtClean="0"/>
              <a:t>__________________________________________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dirty="0" smtClean="0"/>
              <a:t>__________________________________________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dirty="0" smtClean="0"/>
              <a:t>__________________________________________</a:t>
            </a:r>
          </a:p>
          <a:p>
            <a:pPr lvl="1">
              <a:lnSpc>
                <a:spcPct val="90000"/>
              </a:lnSpc>
              <a:defRPr/>
            </a:pPr>
            <a:endParaRPr lang="en-US" dirty="0" smtClean="0"/>
          </a:p>
          <a:p>
            <a:pPr lvl="1">
              <a:lnSpc>
                <a:spcPct val="90000"/>
              </a:lnSpc>
              <a:defRPr/>
            </a:pPr>
            <a:endParaRPr lang="en-US" dirty="0" smtClean="0"/>
          </a:p>
          <a:p>
            <a:pPr lvl="1">
              <a:lnSpc>
                <a:spcPct val="90000"/>
              </a:lnSpc>
              <a:defRPr/>
            </a:pPr>
            <a:endParaRPr lang="en-US" dirty="0"/>
          </a:p>
        </p:txBody>
      </p:sp>
      <p:sp>
        <p:nvSpPr>
          <p:cNvPr id="50178" name="Footer Placeholder 3"/>
          <p:cNvSpPr>
            <a:spLocks noGrp="1"/>
          </p:cNvSpPr>
          <p:nvPr>
            <p:ph type="ftr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US" sz="1000" b="1">
                <a:solidFill>
                  <a:schemeClr val="bg1"/>
                </a:solidFill>
              </a:rPr>
              <a:t>Langton, Robbins and Judge, </a:t>
            </a:r>
            <a:r>
              <a:rPr lang="en-US" sz="1000" b="1" i="1">
                <a:solidFill>
                  <a:schemeClr val="bg1"/>
                </a:solidFill>
              </a:rPr>
              <a:t>Organizational Behaviour, </a:t>
            </a:r>
            <a:r>
              <a:rPr lang="en-US" sz="1000" b="1">
                <a:solidFill>
                  <a:schemeClr val="bg1"/>
                </a:solidFill>
              </a:rPr>
              <a:t>Fifth Cdn. Ed.  </a:t>
            </a:r>
          </a:p>
          <a:p>
            <a:pPr algn="ctr" eaLnBrk="1" hangingPunct="1"/>
            <a:r>
              <a:rPr lang="en-US" sz="1000" b="1">
                <a:solidFill>
                  <a:schemeClr val="bg1"/>
                </a:solidFill>
              </a:rPr>
              <a:t>Copyright © 2010 Pearson Education Canada</a:t>
            </a:r>
            <a:r>
              <a:rPr lang="en-US" sz="1400" b="1">
                <a:solidFill>
                  <a:schemeClr val="bg1"/>
                </a:solidFill>
              </a:rPr>
              <a:t>                             			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978" y="5454000"/>
            <a:ext cx="1479305" cy="14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02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Midterm</a:t>
            </a:r>
            <a:endParaRPr lang="en-CA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Content</a:t>
            </a:r>
          </a:p>
          <a:p>
            <a:pPr lvl="1"/>
            <a:r>
              <a:rPr lang="en-CA" dirty="0" smtClean="0"/>
              <a:t>Weeks 1-5</a:t>
            </a:r>
          </a:p>
          <a:p>
            <a:pPr lvl="1"/>
            <a:r>
              <a:rPr lang="en-CA" dirty="0" smtClean="0"/>
              <a:t>Anything covered in class, interactive, the textbook or on </a:t>
            </a:r>
            <a:r>
              <a:rPr lang="en-CA" dirty="0" err="1" smtClean="0"/>
              <a:t>CuLearn</a:t>
            </a:r>
            <a:r>
              <a:rPr lang="en-CA" dirty="0" smtClean="0"/>
              <a:t>.</a:t>
            </a:r>
          </a:p>
          <a:p>
            <a:pPr lvl="1"/>
            <a:endParaRPr lang="en-CA" dirty="0"/>
          </a:p>
          <a:p>
            <a:r>
              <a:rPr lang="en-CA" dirty="0" smtClean="0"/>
              <a:t>Format</a:t>
            </a:r>
          </a:p>
          <a:p>
            <a:pPr lvl="1"/>
            <a:r>
              <a:rPr lang="en-CA" dirty="0" smtClean="0"/>
              <a:t>(20 marks) 10 multiple choice</a:t>
            </a:r>
          </a:p>
          <a:p>
            <a:pPr lvl="1"/>
            <a:r>
              <a:rPr lang="en-CA" dirty="0" smtClean="0"/>
              <a:t>(30 marks) 3 short/long answer questions</a:t>
            </a:r>
            <a:endParaRPr lang="en-CA" dirty="0"/>
          </a:p>
          <a:p>
            <a:endParaRPr lang="en-CA" dirty="0" smtClean="0"/>
          </a:p>
          <a:p>
            <a:r>
              <a:rPr lang="en-CA" dirty="0" smtClean="0"/>
              <a:t>Timing</a:t>
            </a:r>
          </a:p>
          <a:p>
            <a:pPr lvl="1"/>
            <a:r>
              <a:rPr lang="en-CA" dirty="0" smtClean="0"/>
              <a:t>11:35am to 1:35pm  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27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4100" name="Picture 4" descr="http://p2cdn4static.sharpschool.com/UserFiles/Servers/Server_1279211/Image/tsupport/midterms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958" y="4498287"/>
            <a:ext cx="1688841" cy="1688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07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800" dirty="0" smtClean="0"/>
              <a:t>Top Academic Journals related to this course</a:t>
            </a:r>
            <a:endParaRPr lang="en-CA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Academy of Management Review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Academy of Management Journal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Journal of Management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Research in Organizational Behaviour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Personnel Psychology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Administrative Science Quarterly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Organization Science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Journal of Management Studies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Organizational Behaviour and Human Decision Processes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Leadership Studies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Journal of Organizational Behaviour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4400" dirty="0" smtClean="0"/>
              <a:t>Human Relations</a:t>
            </a:r>
          </a:p>
          <a:p>
            <a:endParaRPr lang="en-CA" dirty="0"/>
          </a:p>
        </p:txBody>
      </p:sp>
      <p:pic>
        <p:nvPicPr>
          <p:cNvPr id="12290" name="Picture 2" descr="http://www.amsci.com/media/library-with-books-and-journal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475" y="1534966"/>
            <a:ext cx="2769325" cy="1841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fld id="{465045C0-524C-4C6A-96B2-D7CF4749CC0B}" type="slidenum">
              <a:rPr lang="en-CA" smtClean="0"/>
              <a:pPr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0405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2592288" cy="4104456"/>
          </a:xfrm>
        </p:spPr>
        <p:txBody>
          <a:bodyPr>
            <a:normAutofit/>
          </a:bodyPr>
          <a:lstStyle/>
          <a:p>
            <a:r>
              <a:rPr lang="en-CA" sz="1800" dirty="0" smtClean="0"/>
              <a:t>Interactive Groups</a:t>
            </a:r>
            <a:endParaRPr lang="en-CA" sz="7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347864" y="908720"/>
            <a:ext cx="5257105" cy="5688632"/>
          </a:xfrm>
        </p:spPr>
        <p:txBody>
          <a:bodyPr>
            <a:normAutofit fontScale="70000" lnSpcReduction="20000"/>
          </a:bodyPr>
          <a:lstStyle/>
          <a:p>
            <a:pPr lvl="1"/>
            <a:endParaRPr lang="en-CA" dirty="0"/>
          </a:p>
          <a:p>
            <a:r>
              <a:rPr lang="en-CA" dirty="0"/>
              <a:t>Group Interactive #1 (Montana) </a:t>
            </a:r>
          </a:p>
          <a:p>
            <a:pPr lvl="1"/>
            <a:r>
              <a:rPr lang="en-CA" dirty="0" err="1"/>
              <a:t>Neeharika</a:t>
            </a:r>
            <a:r>
              <a:rPr lang="en-CA" dirty="0"/>
              <a:t> </a:t>
            </a:r>
            <a:r>
              <a:rPr lang="en-CA" dirty="0" err="1"/>
              <a:t>Saha</a:t>
            </a:r>
            <a:r>
              <a:rPr lang="en-CA" dirty="0"/>
              <a:t>, </a:t>
            </a:r>
            <a:r>
              <a:rPr lang="en-CA" dirty="0" err="1"/>
              <a:t>Zhihui</a:t>
            </a:r>
            <a:r>
              <a:rPr lang="en-CA" dirty="0"/>
              <a:t> Deng, </a:t>
            </a:r>
            <a:r>
              <a:rPr lang="en-CA" dirty="0" err="1"/>
              <a:t>Jingyi</a:t>
            </a:r>
            <a:r>
              <a:rPr lang="en-CA" dirty="0"/>
              <a:t> Jiao, </a:t>
            </a:r>
            <a:r>
              <a:rPr lang="en-CA" dirty="0" err="1"/>
              <a:t>Nai</a:t>
            </a:r>
            <a:r>
              <a:rPr lang="en-CA" dirty="0"/>
              <a:t>-Jung Shao, Xinyang Liu, Anthony Bombardier-</a:t>
            </a:r>
            <a:r>
              <a:rPr lang="en-CA" dirty="0" err="1"/>
              <a:t>Touret</a:t>
            </a:r>
            <a:r>
              <a:rPr lang="en-CA" dirty="0"/>
              <a:t>, </a:t>
            </a:r>
            <a:r>
              <a:rPr lang="en-CA" dirty="0" err="1"/>
              <a:t>Yingfei</a:t>
            </a:r>
            <a:r>
              <a:rPr lang="en-CA" dirty="0"/>
              <a:t> Xu, </a:t>
            </a:r>
            <a:r>
              <a:rPr lang="en-CA" dirty="0" err="1"/>
              <a:t>Enayet</a:t>
            </a:r>
            <a:r>
              <a:rPr lang="en-CA" dirty="0"/>
              <a:t> </a:t>
            </a:r>
            <a:r>
              <a:rPr lang="en-CA" dirty="0" err="1"/>
              <a:t>Fareghi</a:t>
            </a:r>
            <a:r>
              <a:rPr lang="en-CA" dirty="0"/>
              <a:t>, Fang Chen, Tanya Chen, </a:t>
            </a:r>
            <a:r>
              <a:rPr lang="en-CA" dirty="0" err="1"/>
              <a:t>Yifei</a:t>
            </a:r>
            <a:r>
              <a:rPr lang="en-CA" dirty="0"/>
              <a:t> </a:t>
            </a:r>
            <a:r>
              <a:rPr lang="en-CA" dirty="0" err="1"/>
              <a:t>Xie</a:t>
            </a:r>
            <a:r>
              <a:rPr lang="en-CA" dirty="0"/>
              <a:t>, Kevin Li, Danielle McIntyre, </a:t>
            </a:r>
            <a:r>
              <a:rPr lang="en-CA" dirty="0" err="1"/>
              <a:t>Shanyao</a:t>
            </a:r>
            <a:r>
              <a:rPr lang="en-CA" dirty="0"/>
              <a:t> </a:t>
            </a:r>
            <a:r>
              <a:rPr lang="en-CA" dirty="0" err="1"/>
              <a:t>Xie</a:t>
            </a:r>
            <a:r>
              <a:rPr lang="en-CA" dirty="0"/>
              <a:t>, </a:t>
            </a:r>
            <a:r>
              <a:rPr lang="en-CA" dirty="0" err="1"/>
              <a:t>Mengqi</a:t>
            </a:r>
            <a:r>
              <a:rPr lang="en-CA" dirty="0"/>
              <a:t> Chen, Nadia </a:t>
            </a:r>
            <a:r>
              <a:rPr lang="en-CA" dirty="0" err="1"/>
              <a:t>Abbasi</a:t>
            </a:r>
            <a:r>
              <a:rPr lang="en-CA" dirty="0"/>
              <a:t>, Khaled </a:t>
            </a:r>
            <a:r>
              <a:rPr lang="en-CA" dirty="0" err="1"/>
              <a:t>Radaideh</a:t>
            </a:r>
            <a:r>
              <a:rPr lang="en-CA" dirty="0"/>
              <a:t>, Jason Macleod, Xin Wu, Khulud Alharbi, </a:t>
            </a:r>
            <a:r>
              <a:rPr lang="en-CA" dirty="0" err="1"/>
              <a:t>Donghe</a:t>
            </a:r>
            <a:r>
              <a:rPr lang="en-CA" dirty="0"/>
              <a:t> Zhang, Tong Lu, Hayden Cummings, Wei Zhan, Abdulrahman Abdullah , Mohammad </a:t>
            </a:r>
            <a:r>
              <a:rPr lang="en-CA" dirty="0" err="1"/>
              <a:t>Almutairi</a:t>
            </a:r>
            <a:r>
              <a:rPr lang="en-CA" dirty="0"/>
              <a:t> </a:t>
            </a:r>
            <a:r>
              <a:rPr lang="en-CA" dirty="0" smtClean="0"/>
              <a:t>(</a:t>
            </a:r>
            <a:r>
              <a:rPr lang="en-CA" dirty="0"/>
              <a:t>25 total) </a:t>
            </a:r>
          </a:p>
          <a:p>
            <a:pPr lvl="1"/>
            <a:endParaRPr lang="en-CA" dirty="0"/>
          </a:p>
          <a:p>
            <a:r>
              <a:rPr lang="en-CA" dirty="0"/>
              <a:t>Group Interactive #2 (Colin)</a:t>
            </a:r>
          </a:p>
          <a:p>
            <a:pPr lvl="1"/>
            <a:r>
              <a:rPr lang="en-CA" dirty="0" err="1"/>
              <a:t>Jiying</a:t>
            </a:r>
            <a:r>
              <a:rPr lang="en-CA" dirty="0"/>
              <a:t> Feng, </a:t>
            </a:r>
            <a:r>
              <a:rPr lang="en-CA" dirty="0" err="1"/>
              <a:t>Jovunjeet</a:t>
            </a:r>
            <a:r>
              <a:rPr lang="en-CA" dirty="0"/>
              <a:t> </a:t>
            </a:r>
            <a:r>
              <a:rPr lang="en-CA" dirty="0" err="1"/>
              <a:t>Brar</a:t>
            </a:r>
            <a:r>
              <a:rPr lang="en-CA" dirty="0"/>
              <a:t>, </a:t>
            </a:r>
            <a:r>
              <a:rPr lang="en-CA" dirty="0" err="1"/>
              <a:t>Yuchen</a:t>
            </a:r>
            <a:r>
              <a:rPr lang="en-CA" dirty="0"/>
              <a:t> Zhang, </a:t>
            </a:r>
            <a:r>
              <a:rPr lang="en-CA" dirty="0" err="1"/>
              <a:t>Bohan</a:t>
            </a:r>
            <a:r>
              <a:rPr lang="en-CA" dirty="0"/>
              <a:t> Jiang, Khadar </a:t>
            </a:r>
            <a:r>
              <a:rPr lang="en-CA" dirty="0" err="1"/>
              <a:t>Mousa</a:t>
            </a:r>
            <a:r>
              <a:rPr lang="en-CA" dirty="0"/>
              <a:t>, </a:t>
            </a:r>
            <a:r>
              <a:rPr lang="en-CA" dirty="0" err="1"/>
              <a:t>Dongjun</a:t>
            </a:r>
            <a:r>
              <a:rPr lang="en-CA" dirty="0"/>
              <a:t> </a:t>
            </a:r>
            <a:r>
              <a:rPr lang="en-CA" dirty="0" err="1"/>
              <a:t>Xie</a:t>
            </a:r>
            <a:r>
              <a:rPr lang="en-CA" dirty="0"/>
              <a:t>, </a:t>
            </a:r>
            <a:r>
              <a:rPr lang="en-CA" dirty="0" err="1"/>
              <a:t>Jianxue</a:t>
            </a:r>
            <a:r>
              <a:rPr lang="en-CA" dirty="0"/>
              <a:t> Rao, </a:t>
            </a:r>
            <a:r>
              <a:rPr lang="en-CA" dirty="0" err="1"/>
              <a:t>Fariz</a:t>
            </a:r>
            <a:r>
              <a:rPr lang="en-CA" dirty="0"/>
              <a:t> </a:t>
            </a:r>
            <a:r>
              <a:rPr lang="en-CA" dirty="0" err="1"/>
              <a:t>Setyobudi</a:t>
            </a:r>
            <a:r>
              <a:rPr lang="en-CA" dirty="0"/>
              <a:t>, </a:t>
            </a:r>
            <a:r>
              <a:rPr lang="en-CA" dirty="0" err="1"/>
              <a:t>Mingyu</a:t>
            </a:r>
            <a:r>
              <a:rPr lang="en-CA" dirty="0"/>
              <a:t> Zhou, Yi Zeng, Xinyi Gao, Wen Zhou, </a:t>
            </a:r>
            <a:r>
              <a:rPr lang="en-CA" dirty="0" err="1"/>
              <a:t>Shohreh</a:t>
            </a:r>
            <a:r>
              <a:rPr lang="en-CA" dirty="0"/>
              <a:t> Ali Akbar Pour, </a:t>
            </a:r>
            <a:r>
              <a:rPr lang="en-CA" dirty="0" err="1"/>
              <a:t>Zeyao</a:t>
            </a:r>
            <a:r>
              <a:rPr lang="en-CA" dirty="0"/>
              <a:t> Zhou, </a:t>
            </a:r>
            <a:r>
              <a:rPr lang="en-CA" dirty="0" err="1"/>
              <a:t>Yuqi</a:t>
            </a:r>
            <a:r>
              <a:rPr lang="en-CA" dirty="0"/>
              <a:t> Cheng, </a:t>
            </a:r>
            <a:r>
              <a:rPr lang="en-CA" dirty="0" err="1"/>
              <a:t>Ziyi</a:t>
            </a:r>
            <a:r>
              <a:rPr lang="en-CA" dirty="0"/>
              <a:t> Liao, Carrie Jiang, </a:t>
            </a:r>
            <a:r>
              <a:rPr lang="en-CA" dirty="0" err="1"/>
              <a:t>Yusha</a:t>
            </a:r>
            <a:r>
              <a:rPr lang="en-CA" dirty="0"/>
              <a:t> Xiao, </a:t>
            </a:r>
            <a:r>
              <a:rPr lang="en-CA" dirty="0" err="1"/>
              <a:t>Yufei</a:t>
            </a:r>
            <a:r>
              <a:rPr lang="en-CA" dirty="0"/>
              <a:t> </a:t>
            </a:r>
            <a:r>
              <a:rPr lang="en-CA" dirty="0" err="1"/>
              <a:t>Nie</a:t>
            </a:r>
            <a:r>
              <a:rPr lang="en-CA" dirty="0"/>
              <a:t>, Phuong Le, </a:t>
            </a:r>
            <a:r>
              <a:rPr lang="en-CA" dirty="0" err="1"/>
              <a:t>Ruming</a:t>
            </a:r>
            <a:r>
              <a:rPr lang="en-CA" dirty="0"/>
              <a:t> Zhang, </a:t>
            </a:r>
            <a:r>
              <a:rPr lang="en-CA" dirty="0" err="1"/>
              <a:t>Qingling</a:t>
            </a:r>
            <a:r>
              <a:rPr lang="en-CA" dirty="0"/>
              <a:t> Sun, </a:t>
            </a:r>
            <a:r>
              <a:rPr lang="en-CA" dirty="0" err="1"/>
              <a:t>Lixue</a:t>
            </a:r>
            <a:r>
              <a:rPr lang="en-CA" dirty="0"/>
              <a:t> Cheng, </a:t>
            </a:r>
            <a:r>
              <a:rPr lang="en-CA" dirty="0" err="1"/>
              <a:t>Xinyue</a:t>
            </a:r>
            <a:r>
              <a:rPr lang="en-CA" dirty="0"/>
              <a:t> </a:t>
            </a:r>
            <a:r>
              <a:rPr lang="en-CA" dirty="0" smtClean="0"/>
              <a:t>Zhu,</a:t>
            </a:r>
            <a:r>
              <a:rPr lang="en-CA" dirty="0"/>
              <a:t> </a:t>
            </a:r>
            <a:r>
              <a:rPr lang="en-CA" dirty="0" err="1"/>
              <a:t>Linzehua</a:t>
            </a:r>
            <a:r>
              <a:rPr lang="en-CA" dirty="0"/>
              <a:t> </a:t>
            </a:r>
            <a:r>
              <a:rPr lang="en-CA" dirty="0" err="1"/>
              <a:t>Gan</a:t>
            </a:r>
            <a:r>
              <a:rPr lang="en-CA"/>
              <a:t> </a:t>
            </a:r>
            <a:r>
              <a:rPr lang="en-CA" smtClean="0"/>
              <a:t> </a:t>
            </a:r>
            <a:r>
              <a:rPr lang="en-CA" dirty="0"/>
              <a:t>(24 total) 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879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6353</TotalTime>
  <Words>1606</Words>
  <Application>Microsoft Office PowerPoint</Application>
  <PresentationFormat>On-screen Show (4:3)</PresentationFormat>
  <Paragraphs>375</Paragraphs>
  <Slides>29</Slides>
  <Notes>29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Urban</vt:lpstr>
      <vt:lpstr>  Week 3A Perception &amp; Communication Summer 2017</vt:lpstr>
      <vt:lpstr>Road Map</vt:lpstr>
      <vt:lpstr>Developing a Rewards System</vt:lpstr>
      <vt:lpstr>Rewards - Beware</vt:lpstr>
      <vt:lpstr>Week 3A</vt:lpstr>
      <vt:lpstr>What is Perception?</vt:lpstr>
      <vt:lpstr>Perceptions in the Business World</vt:lpstr>
      <vt:lpstr>Factors Influencing Perception</vt:lpstr>
      <vt:lpstr>Attribution Theory</vt:lpstr>
      <vt:lpstr>The Power of Perception Social Identity Theory</vt:lpstr>
      <vt:lpstr>The power of perception Self-Fulfilling Prophecy</vt:lpstr>
      <vt:lpstr>Perception Errors</vt:lpstr>
      <vt:lpstr>Perceptual Errors con’t</vt:lpstr>
      <vt:lpstr>Perception and the Perceiver</vt:lpstr>
      <vt:lpstr>Self-Perception The Johari Window</vt:lpstr>
      <vt:lpstr>Communication</vt:lpstr>
      <vt:lpstr>The Communication Process Model</vt:lpstr>
      <vt:lpstr>The Transactional Model of Communication</vt:lpstr>
      <vt:lpstr>The Arc Of Distortion</vt:lpstr>
      <vt:lpstr>Barriers to Effective Communication</vt:lpstr>
      <vt:lpstr>High- vs. Low-Context Cultures Individualistic vs. Relational Cultures</vt:lpstr>
      <vt:lpstr>Choosing Channels</vt:lpstr>
      <vt:lpstr>Nonverbal Communication</vt:lpstr>
      <vt:lpstr>Active vs. Passive Listening</vt:lpstr>
      <vt:lpstr>Listening Style</vt:lpstr>
      <vt:lpstr>Electronic Communications:</vt:lpstr>
      <vt:lpstr>The Midterm</vt:lpstr>
      <vt:lpstr>Top Academic Journals related to this course</vt:lpstr>
      <vt:lpstr>Interactive Groups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Growing Up and Settling Down? Comparing the Work Values of Pre-Career and Working Millennials</dc:title>
  <dc:creator>Lisa</dc:creator>
  <cp:lastModifiedBy>rob smart</cp:lastModifiedBy>
  <cp:revision>192</cp:revision>
  <cp:lastPrinted>2017-05-04T15:06:50Z</cp:lastPrinted>
  <dcterms:created xsi:type="dcterms:W3CDTF">2012-05-28T22:36:24Z</dcterms:created>
  <dcterms:modified xsi:type="dcterms:W3CDTF">2017-05-16T02:36:55Z</dcterms:modified>
</cp:coreProperties>
</file>