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8"/>
  </p:handoutMasterIdLst>
  <p:sldIdLst>
    <p:sldId id="273" r:id="rId2"/>
    <p:sldId id="257" r:id="rId3"/>
    <p:sldId id="258" r:id="rId4"/>
    <p:sldId id="268" r:id="rId5"/>
    <p:sldId id="259" r:id="rId6"/>
    <p:sldId id="269" r:id="rId7"/>
    <p:sldId id="261" r:id="rId8"/>
    <p:sldId id="262" r:id="rId9"/>
    <p:sldId id="260" r:id="rId10"/>
    <p:sldId id="263" r:id="rId11"/>
    <p:sldId id="270" r:id="rId12"/>
    <p:sldId id="264" r:id="rId13"/>
    <p:sldId id="265" r:id="rId14"/>
    <p:sldId id="271" r:id="rId15"/>
    <p:sldId id="266" r:id="rId16"/>
    <p:sldId id="267" r:id="rId17"/>
  </p:sldIdLst>
  <p:sldSz cx="9144000" cy="6858000" type="screen4x3"/>
  <p:notesSz cx="9312275"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5" d="100"/>
          <a:sy n="55" d="100"/>
        </p:scale>
        <p:origin x="-936"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5319" cy="3429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5274801" y="0"/>
            <a:ext cx="4035319" cy="342900"/>
          </a:xfrm>
          <a:prstGeom prst="rect">
            <a:avLst/>
          </a:prstGeom>
        </p:spPr>
        <p:txBody>
          <a:bodyPr vert="horz" lIns="91440" tIns="45720" rIns="91440" bIns="45720" rtlCol="0"/>
          <a:lstStyle>
            <a:lvl1pPr algn="r">
              <a:defRPr sz="1200"/>
            </a:lvl1pPr>
          </a:lstStyle>
          <a:p>
            <a:fld id="{C162DA43-1C91-4C3C-BD4A-09731B79CC65}" type="datetimeFigureOut">
              <a:rPr lang="en-CA" smtClean="0"/>
              <a:t>15/01/2015</a:t>
            </a:fld>
            <a:endParaRPr lang="en-CA"/>
          </a:p>
        </p:txBody>
      </p:sp>
      <p:sp>
        <p:nvSpPr>
          <p:cNvPr id="4" name="Footer Placeholder 3"/>
          <p:cNvSpPr>
            <a:spLocks noGrp="1"/>
          </p:cNvSpPr>
          <p:nvPr>
            <p:ph type="ftr" sz="quarter" idx="2"/>
          </p:nvPr>
        </p:nvSpPr>
        <p:spPr>
          <a:xfrm>
            <a:off x="0" y="6513910"/>
            <a:ext cx="4035319" cy="342900"/>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5274801" y="6513910"/>
            <a:ext cx="4035319" cy="342900"/>
          </a:xfrm>
          <a:prstGeom prst="rect">
            <a:avLst/>
          </a:prstGeom>
        </p:spPr>
        <p:txBody>
          <a:bodyPr vert="horz" lIns="91440" tIns="45720" rIns="91440" bIns="45720" rtlCol="0" anchor="b"/>
          <a:lstStyle>
            <a:lvl1pPr algn="r">
              <a:defRPr sz="1200"/>
            </a:lvl1pPr>
          </a:lstStyle>
          <a:p>
            <a:fld id="{B5962C2F-71E4-4231-8CB9-7BA9E947DDF1}" type="slidenum">
              <a:rPr lang="en-CA" smtClean="0"/>
              <a:t>‹#›</a:t>
            </a:fld>
            <a:endParaRPr lang="en-CA"/>
          </a:p>
        </p:txBody>
      </p:sp>
    </p:spTree>
    <p:extLst>
      <p:ext uri="{BB962C8B-B14F-4D97-AF65-F5344CB8AC3E}">
        <p14:creationId xmlns:p14="http://schemas.microsoft.com/office/powerpoint/2010/main" val="111431704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8C1F870F-ABF8-4E1C-B5FA-F56BDF08DB39}" type="datetimeFigureOut">
              <a:rPr lang="en-CA" smtClean="0"/>
              <a:t>15/01/2015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1700351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C1F870F-ABF8-4E1C-B5FA-F56BDF08DB39}" type="datetimeFigureOut">
              <a:rPr lang="en-CA" smtClean="0"/>
              <a:t>15/01/2015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25939683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1F870F-ABF8-4E1C-B5FA-F56BDF08DB39}" type="datetimeFigureOut">
              <a:rPr lang="en-CA" smtClean="0"/>
              <a:t>15/01/2015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1937270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8C1F870F-ABF8-4E1C-B5FA-F56BDF08DB39}" type="datetimeFigureOut">
              <a:rPr lang="en-CA" smtClean="0"/>
              <a:t>15/01/2015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1987291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8C1F870F-ABF8-4E1C-B5FA-F56BDF08DB39}" type="datetimeFigureOut">
              <a:rPr lang="en-CA" smtClean="0"/>
              <a:t>15/01/2015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4018642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8C1F870F-ABF8-4E1C-B5FA-F56BDF08DB39}" type="datetimeFigureOut">
              <a:rPr lang="en-CA" smtClean="0"/>
              <a:t>15/01/2015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2790149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1F870F-ABF8-4E1C-B5FA-F56BDF08DB39}" type="datetimeFigureOut">
              <a:rPr lang="en-CA" smtClean="0"/>
              <a:t>15/01/2015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1619448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1F870F-ABF8-4E1C-B5FA-F56BDF08DB39}" type="datetimeFigureOut">
              <a:rPr lang="en-CA" smtClean="0"/>
              <a:t>15/01/2015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2722725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1F870F-ABF8-4E1C-B5FA-F56BDF08DB39}" type="datetimeFigureOut">
              <a:rPr lang="en-CA" smtClean="0"/>
              <a:t>15/01/2015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3647029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C1F870F-ABF8-4E1C-B5FA-F56BDF08DB39}" type="datetimeFigureOut">
              <a:rPr lang="en-CA" smtClean="0"/>
              <a:t>15/01/2015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4094060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C1F870F-ABF8-4E1C-B5FA-F56BDF08DB39}" type="datetimeFigureOut">
              <a:rPr lang="en-CA" smtClean="0"/>
              <a:t>15/01/2015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CD8A6F-72F8-4F54-8D75-02BB39A3C029}" type="slidenum">
              <a:rPr lang="en-CA" smtClean="0"/>
              <a:t>‹#›</a:t>
            </a:fld>
            <a:endParaRPr lang="en-CA"/>
          </a:p>
        </p:txBody>
      </p:sp>
    </p:spTree>
    <p:extLst>
      <p:ext uri="{BB962C8B-B14F-4D97-AF65-F5344CB8AC3E}">
        <p14:creationId xmlns:p14="http://schemas.microsoft.com/office/powerpoint/2010/main" val="2852248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1F870F-ABF8-4E1C-B5FA-F56BDF08DB39}" type="datetimeFigureOut">
              <a:rPr lang="en-CA" smtClean="0"/>
              <a:t>15/01/2015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CD8A6F-72F8-4F54-8D75-02BB39A3C029}" type="slidenum">
              <a:rPr lang="en-CA" smtClean="0"/>
              <a:t>‹#›</a:t>
            </a:fld>
            <a:endParaRPr lang="en-CA"/>
          </a:p>
        </p:txBody>
      </p:sp>
    </p:spTree>
    <p:extLst>
      <p:ext uri="{BB962C8B-B14F-4D97-AF65-F5344CB8AC3E}">
        <p14:creationId xmlns:p14="http://schemas.microsoft.com/office/powerpoint/2010/main" val="1384636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Two Faces of Unionism</a:t>
            </a:r>
            <a:endParaRPr lang="en-CA" dirty="0"/>
          </a:p>
        </p:txBody>
      </p:sp>
      <p:sp>
        <p:nvSpPr>
          <p:cNvPr id="3" name="Subtitle 2"/>
          <p:cNvSpPr>
            <a:spLocks noGrp="1"/>
          </p:cNvSpPr>
          <p:nvPr>
            <p:ph type="subTitle" idx="1"/>
          </p:nvPr>
        </p:nvSpPr>
        <p:spPr/>
        <p:txBody>
          <a:bodyPr/>
          <a:lstStyle/>
          <a:p>
            <a:r>
              <a:rPr lang="en-CA" dirty="0" smtClean="0"/>
              <a:t>Freeman and </a:t>
            </a:r>
            <a:r>
              <a:rPr lang="en-CA" dirty="0" err="1" smtClean="0"/>
              <a:t>Medoff</a:t>
            </a:r>
            <a:endParaRPr lang="en-CA" dirty="0"/>
          </a:p>
        </p:txBody>
      </p:sp>
    </p:spTree>
    <p:extLst>
      <p:ext uri="{BB962C8B-B14F-4D97-AF65-F5344CB8AC3E}">
        <p14:creationId xmlns:p14="http://schemas.microsoft.com/office/powerpoint/2010/main" val="950726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T</a:t>
            </a:r>
            <a:r>
              <a:rPr lang="en-CA" dirty="0" smtClean="0"/>
              <a:t>wo views of trade unions in the U.S. </a:t>
            </a:r>
            <a:endParaRPr lang="en-CA" dirty="0"/>
          </a:p>
        </p:txBody>
      </p:sp>
      <p:sp>
        <p:nvSpPr>
          <p:cNvPr id="3" name="Content Placeholder 2"/>
          <p:cNvSpPr>
            <a:spLocks noGrp="1"/>
          </p:cNvSpPr>
          <p:nvPr>
            <p:ph idx="1"/>
          </p:nvPr>
        </p:nvSpPr>
        <p:spPr/>
        <p:txBody>
          <a:bodyPr>
            <a:normAutofit lnSpcReduction="10000"/>
          </a:bodyPr>
          <a:lstStyle/>
          <a:p>
            <a:pPr marL="0" indent="0">
              <a:buNone/>
            </a:pPr>
            <a:r>
              <a:rPr lang="en-CA" dirty="0" smtClean="0"/>
              <a:t>the "monopoly" view, unions are a detrimental force in advanced capitalist systems; unions do little more than raise the wages of their members beyond what they would otherwise be</a:t>
            </a:r>
          </a:p>
          <a:p>
            <a:pPr marL="0" indent="0">
              <a:buNone/>
            </a:pPr>
            <a:endParaRPr lang="en-CA" dirty="0" smtClean="0"/>
          </a:p>
          <a:p>
            <a:pPr marL="0" indent="0">
              <a:buNone/>
            </a:pPr>
            <a:r>
              <a:rPr lang="en-CA" dirty="0" smtClean="0"/>
              <a:t>"collective voice/institutional response" view, unions provide workers with collective voice, which is essential in the absence of meaningful opportunities for individual exit</a:t>
            </a:r>
          </a:p>
          <a:p>
            <a:endParaRPr lang="en-CA" dirty="0"/>
          </a:p>
        </p:txBody>
      </p:sp>
    </p:spTree>
    <p:extLst>
      <p:ext uri="{BB962C8B-B14F-4D97-AF65-F5344CB8AC3E}">
        <p14:creationId xmlns:p14="http://schemas.microsoft.com/office/powerpoint/2010/main" val="1564637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pPr marL="0" indent="0">
              <a:buNone/>
            </a:pPr>
            <a:r>
              <a:rPr lang="en-CA" dirty="0" smtClean="0"/>
              <a:t>Less and less space in social science journals, magazines, and newspapers is devoted to unions.</a:t>
            </a:r>
          </a:p>
          <a:p>
            <a:pPr marL="0" indent="0">
              <a:buNone/>
            </a:pPr>
            <a:endParaRPr lang="en-CA" dirty="0"/>
          </a:p>
          <a:p>
            <a:pPr marL="0" indent="0">
              <a:buNone/>
            </a:pPr>
            <a:endParaRPr lang="en-CA" dirty="0" smtClean="0"/>
          </a:p>
          <a:p>
            <a:pPr marL="0" indent="0">
              <a:buNone/>
            </a:pPr>
            <a:r>
              <a:rPr lang="en-CA" dirty="0" smtClean="0"/>
              <a:t>What is written is increasingly unfavorable.</a:t>
            </a:r>
          </a:p>
          <a:p>
            <a:pPr marL="0" indent="0">
              <a:buNone/>
            </a:pPr>
            <a:r>
              <a:rPr lang="en-CA" dirty="0" smtClean="0"/>
              <a:t> </a:t>
            </a:r>
          </a:p>
          <a:p>
            <a:endParaRPr lang="en-CA" dirty="0"/>
          </a:p>
        </p:txBody>
      </p:sp>
    </p:spTree>
    <p:extLst>
      <p:ext uri="{BB962C8B-B14F-4D97-AF65-F5344CB8AC3E}">
        <p14:creationId xmlns:p14="http://schemas.microsoft.com/office/powerpoint/2010/main" val="2504166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lnSpcReduction="10000"/>
          </a:bodyPr>
          <a:lstStyle/>
          <a:p>
            <a:pPr marL="0" indent="0">
              <a:buNone/>
            </a:pPr>
            <a:r>
              <a:rPr lang="en-CA" dirty="0" smtClean="0"/>
              <a:t>Economists, into whose domain analysis of trade unions naturally falls, at present generally treat unions </a:t>
            </a:r>
            <a:r>
              <a:rPr lang="en-CA" dirty="0" err="1" smtClean="0"/>
              <a:t>unidimensionally</a:t>
            </a:r>
            <a:r>
              <a:rPr lang="en-CA" dirty="0" smtClean="0"/>
              <a:t> as monopolies whose sole function is to raise wages. </a:t>
            </a:r>
          </a:p>
          <a:p>
            <a:pPr marL="0" indent="0">
              <a:buNone/>
            </a:pPr>
            <a:endParaRPr lang="en-CA" dirty="0" smtClean="0"/>
          </a:p>
          <a:p>
            <a:pPr marL="0" indent="0">
              <a:buNone/>
            </a:pPr>
            <a:r>
              <a:rPr lang="en-CA" dirty="0" smtClean="0"/>
              <a:t>treatment of unions as organizations without </a:t>
            </a:r>
            <a:r>
              <a:rPr lang="en-CA" dirty="0" err="1" smtClean="0"/>
              <a:t>solidaristic</a:t>
            </a:r>
            <a:r>
              <a:rPr lang="en-CA" dirty="0" smtClean="0"/>
              <a:t> or purposive values, whose sole function is to raise wages, is seriously misleading.</a:t>
            </a:r>
            <a:endParaRPr lang="en-CA" dirty="0"/>
          </a:p>
        </p:txBody>
      </p:sp>
    </p:spTree>
    <p:extLst>
      <p:ext uri="{BB962C8B-B14F-4D97-AF65-F5344CB8AC3E}">
        <p14:creationId xmlns:p14="http://schemas.microsoft.com/office/powerpoint/2010/main" val="2964343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smtClean="0"/>
              <a:t>Although research on the nonwage effects of trade unions is by no means complete and some results will surely change as more evidence is available, sufficient work has been done to yield the broad outlines of a new view of unionism.</a:t>
            </a:r>
          </a:p>
          <a:p>
            <a:endParaRPr lang="en-CA" dirty="0"/>
          </a:p>
        </p:txBody>
      </p:sp>
    </p:spTree>
    <p:extLst>
      <p:ext uri="{BB962C8B-B14F-4D97-AF65-F5344CB8AC3E}">
        <p14:creationId xmlns:p14="http://schemas.microsoft.com/office/powerpoint/2010/main" val="1463628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marL="0" indent="0">
              <a:buNone/>
            </a:pPr>
            <a:r>
              <a:rPr lang="en-CA" dirty="0" smtClean="0"/>
              <a:t>Societies have two basic mechanisms for dealing with divergences between desired social conditions and actual conditions.</a:t>
            </a:r>
            <a:endParaRPr lang="en-CA" dirty="0"/>
          </a:p>
        </p:txBody>
      </p:sp>
    </p:spTree>
    <p:extLst>
      <p:ext uri="{BB962C8B-B14F-4D97-AF65-F5344CB8AC3E}">
        <p14:creationId xmlns:p14="http://schemas.microsoft.com/office/powerpoint/2010/main" val="3885966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pPr marL="0" indent="0">
              <a:buNone/>
            </a:pPr>
            <a:r>
              <a:rPr lang="en-CA" dirty="0" smtClean="0"/>
              <a:t>The first is the classic market mechanism of exit and entry, which is represented by individual mobility. </a:t>
            </a:r>
          </a:p>
          <a:p>
            <a:pPr marL="0" indent="0">
              <a:buNone/>
            </a:pPr>
            <a:endParaRPr lang="en-CA" dirty="0" smtClean="0"/>
          </a:p>
          <a:p>
            <a:pPr marL="0" indent="0">
              <a:buNone/>
            </a:pPr>
            <a:r>
              <a:rPr lang="en-CA" dirty="0" smtClean="0"/>
              <a:t>"Pareto-optimum" (a situation where no one can be made better off without making someone worse off).</a:t>
            </a:r>
          </a:p>
          <a:p>
            <a:endParaRPr lang="en-CA" dirty="0"/>
          </a:p>
        </p:txBody>
      </p:sp>
    </p:spTree>
    <p:extLst>
      <p:ext uri="{BB962C8B-B14F-4D97-AF65-F5344CB8AC3E}">
        <p14:creationId xmlns:p14="http://schemas.microsoft.com/office/powerpoint/2010/main" val="1109546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marL="0" indent="0">
              <a:buNone/>
            </a:pPr>
            <a:r>
              <a:rPr lang="en-CA" dirty="0" smtClean="0"/>
              <a:t>Ta second mode of adjustment is the political mechanism, which Albert Hirschman has termed "voice" in his important book Exit, Voice and Loyalty. </a:t>
            </a:r>
          </a:p>
          <a:p>
            <a:pPr marL="0" indent="0">
              <a:buNone/>
            </a:pPr>
            <a:endParaRPr lang="en-CA" dirty="0"/>
          </a:p>
          <a:p>
            <a:pPr marL="0" indent="0">
              <a:buNone/>
            </a:pPr>
            <a:r>
              <a:rPr lang="en-CA" dirty="0" smtClean="0"/>
              <a:t>"Voice" refers to the process of direct communication designed to bring actual and desired conditions closer together.</a:t>
            </a:r>
          </a:p>
          <a:p>
            <a:endParaRPr lang="en-CA" dirty="0"/>
          </a:p>
        </p:txBody>
      </p:sp>
    </p:spTree>
    <p:extLst>
      <p:ext uri="{BB962C8B-B14F-4D97-AF65-F5344CB8AC3E}">
        <p14:creationId xmlns:p14="http://schemas.microsoft.com/office/powerpoint/2010/main" val="3870482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pPr marL="0" indent="0">
              <a:buNone/>
            </a:pPr>
            <a:r>
              <a:rPr lang="en-CA" dirty="0" smtClean="0"/>
              <a:t>many important aspects of an industrial setting are "public goods" </a:t>
            </a:r>
          </a:p>
          <a:p>
            <a:pPr marL="0" indent="0">
              <a:buNone/>
            </a:pPr>
            <a:endParaRPr lang="en-CA" dirty="0" smtClean="0"/>
          </a:p>
          <a:p>
            <a:pPr marL="0" indent="0">
              <a:buNone/>
            </a:pPr>
            <a:r>
              <a:rPr lang="en-CA" dirty="0" smtClean="0"/>
              <a:t>Externalities and public goods at the work place call for collective decision making.</a:t>
            </a:r>
          </a:p>
          <a:p>
            <a:pPr marL="0" indent="0">
              <a:buNone/>
            </a:pPr>
            <a:endParaRPr lang="en-CA" dirty="0" smtClean="0"/>
          </a:p>
          <a:p>
            <a:pPr marL="0" indent="0">
              <a:buNone/>
            </a:pPr>
            <a:r>
              <a:rPr lang="en-CA" dirty="0" smtClean="0"/>
              <a:t>classic "free rider" problem</a:t>
            </a:r>
          </a:p>
          <a:p>
            <a:endParaRPr lang="en-CA" dirty="0"/>
          </a:p>
        </p:txBody>
      </p:sp>
    </p:spTree>
    <p:extLst>
      <p:ext uri="{BB962C8B-B14F-4D97-AF65-F5344CB8AC3E}">
        <p14:creationId xmlns:p14="http://schemas.microsoft.com/office/powerpoint/2010/main" val="38952643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pPr marL="0" indent="0">
              <a:buNone/>
            </a:pPr>
            <a:r>
              <a:rPr lang="en-CA" dirty="0"/>
              <a:t>W</a:t>
            </a:r>
            <a:r>
              <a:rPr lang="en-CA" dirty="0" smtClean="0"/>
              <a:t>orkers who are not prepared to exit may be unlikely to reveal their true preferences to their bosses,</a:t>
            </a:r>
          </a:p>
          <a:p>
            <a:pPr marL="0" indent="0">
              <a:buNone/>
            </a:pPr>
            <a:endParaRPr lang="en-CA" dirty="0" smtClean="0"/>
          </a:p>
          <a:p>
            <a:pPr marL="0" indent="0">
              <a:buNone/>
            </a:pPr>
            <a:r>
              <a:rPr lang="en-CA" dirty="0" smtClean="0"/>
              <a:t>individual protest is dangerous. </a:t>
            </a:r>
          </a:p>
          <a:p>
            <a:endParaRPr lang="en-CA" dirty="0"/>
          </a:p>
        </p:txBody>
      </p:sp>
    </p:spTree>
    <p:extLst>
      <p:ext uri="{BB962C8B-B14F-4D97-AF65-F5344CB8AC3E}">
        <p14:creationId xmlns:p14="http://schemas.microsoft.com/office/powerpoint/2010/main" val="434001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lnSpcReduction="10000"/>
          </a:bodyPr>
          <a:lstStyle/>
          <a:p>
            <a:pPr marL="0" indent="0">
              <a:buNone/>
            </a:pPr>
            <a:r>
              <a:rPr lang="en-CA" dirty="0" smtClean="0"/>
              <a:t>"It shall be an unfair labor practice for an employer by discrimination in regard to hire or tenure or employment or any term or condition of employment to encourage or discourage membership in any labor organization.“</a:t>
            </a:r>
          </a:p>
          <a:p>
            <a:pPr marL="0" indent="0">
              <a:buNone/>
            </a:pPr>
            <a:endParaRPr lang="en-CA" dirty="0" smtClean="0"/>
          </a:p>
          <a:p>
            <a:pPr marL="0" indent="0">
              <a:buNone/>
            </a:pPr>
            <a:r>
              <a:rPr lang="en-CA" dirty="0" smtClean="0"/>
              <a:t>While workers who act as a collective are protected from managerial retaliation, an individual acting alone is not.</a:t>
            </a:r>
          </a:p>
          <a:p>
            <a:endParaRPr lang="en-CA" dirty="0"/>
          </a:p>
        </p:txBody>
      </p:sp>
    </p:spTree>
    <p:extLst>
      <p:ext uri="{BB962C8B-B14F-4D97-AF65-F5344CB8AC3E}">
        <p14:creationId xmlns:p14="http://schemas.microsoft.com/office/powerpoint/2010/main" val="1582289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Political model</a:t>
            </a:r>
            <a:endParaRPr lang="en-CA" dirty="0"/>
          </a:p>
        </p:txBody>
      </p:sp>
      <p:sp>
        <p:nvSpPr>
          <p:cNvPr id="3" name="Content Placeholder 2"/>
          <p:cNvSpPr>
            <a:spLocks noGrp="1"/>
          </p:cNvSpPr>
          <p:nvPr>
            <p:ph idx="1"/>
          </p:nvPr>
        </p:nvSpPr>
        <p:spPr/>
        <p:txBody>
          <a:bodyPr>
            <a:normAutofit/>
          </a:bodyPr>
          <a:lstStyle/>
          <a:p>
            <a:pPr marL="0" indent="0">
              <a:buNone/>
            </a:pPr>
            <a:r>
              <a:rPr lang="en-CA" dirty="0" smtClean="0"/>
              <a:t>the median voter model, in which the political institution responds to the desires of the voter in the middle of the relevant distribution of individuals by their preferences</a:t>
            </a:r>
          </a:p>
          <a:p>
            <a:endParaRPr lang="en-CA" dirty="0"/>
          </a:p>
        </p:txBody>
      </p:sp>
    </p:spTree>
    <p:extLst>
      <p:ext uri="{BB962C8B-B14F-4D97-AF65-F5344CB8AC3E}">
        <p14:creationId xmlns:p14="http://schemas.microsoft.com/office/powerpoint/2010/main" val="3266429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pPr marL="0" indent="0">
              <a:buNone/>
            </a:pPr>
            <a:r>
              <a:rPr lang="en-CA" dirty="0" smtClean="0"/>
              <a:t>The role of unions as a voice institution also fundamentally alters the social relations  of the work place.</a:t>
            </a:r>
          </a:p>
          <a:p>
            <a:pPr marL="0" indent="0">
              <a:buNone/>
            </a:pPr>
            <a:endParaRPr lang="en-CA" dirty="0" smtClean="0"/>
          </a:p>
          <a:p>
            <a:pPr marL="0" indent="0">
              <a:buNone/>
            </a:pPr>
            <a:r>
              <a:rPr lang="en-CA" dirty="0" smtClean="0"/>
              <a:t>the union innovation of a grievance and arbitration system permits workers to protest particular managerial actions concerning nearly all aspects of the labor exchange.</a:t>
            </a:r>
          </a:p>
          <a:p>
            <a:endParaRPr lang="en-CA" dirty="0"/>
          </a:p>
        </p:txBody>
      </p:sp>
    </p:spTree>
    <p:extLst>
      <p:ext uri="{BB962C8B-B14F-4D97-AF65-F5344CB8AC3E}">
        <p14:creationId xmlns:p14="http://schemas.microsoft.com/office/powerpoint/2010/main" val="3689759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marL="0" indent="0">
              <a:buNone/>
            </a:pPr>
            <a:r>
              <a:rPr lang="en-CA" dirty="0" smtClean="0"/>
              <a:t>Given imperfect information and public goods in industrial settings and conflicting interests at the work place and in the political arena, unionism provides an alternative mechanism for bringing about important and socially desirable changes.</a:t>
            </a:r>
          </a:p>
        </p:txBody>
      </p:sp>
    </p:spTree>
    <p:extLst>
      <p:ext uri="{BB962C8B-B14F-4D97-AF65-F5344CB8AC3E}">
        <p14:creationId xmlns:p14="http://schemas.microsoft.com/office/powerpoint/2010/main" val="24896957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a:bodyPr>
          <a:lstStyle/>
          <a:p>
            <a:pPr marL="0" indent="0">
              <a:buNone/>
            </a:pPr>
            <a:r>
              <a:rPr lang="en-CA" dirty="0" smtClean="0"/>
              <a:t>If one of the main effects of unions on management is to encourage "investigation and reflection," there is a reasonable chance that union organization can improve managerial efficiency. </a:t>
            </a:r>
          </a:p>
          <a:p>
            <a:pPr marL="0" indent="0">
              <a:buNone/>
            </a:pPr>
            <a:endParaRPr lang="en-CA" dirty="0" smtClean="0"/>
          </a:p>
          <a:p>
            <a:pPr marL="0" indent="0">
              <a:buNone/>
            </a:pPr>
            <a:r>
              <a:rPr lang="en-CA" dirty="0" smtClean="0"/>
              <a:t>if management reacts negatively to collective bargaining or is prevented by unions from reorganizing the work process, unionism can have a negative affect on the performance of the firm. </a:t>
            </a:r>
          </a:p>
          <a:p>
            <a:endParaRPr lang="en-CA" dirty="0"/>
          </a:p>
        </p:txBody>
      </p:sp>
    </p:spTree>
    <p:extLst>
      <p:ext uri="{BB962C8B-B14F-4D97-AF65-F5344CB8AC3E}">
        <p14:creationId xmlns:p14="http://schemas.microsoft.com/office/powerpoint/2010/main" val="31065208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pPr marL="0" indent="0">
              <a:buNone/>
            </a:pPr>
            <a:r>
              <a:rPr lang="en-CA" dirty="0" smtClean="0"/>
              <a:t>The monopoly and collective voice/institutional response views of unionism are strikingly different, in many instances giving completely opposite pictures of the institution.</a:t>
            </a:r>
            <a:endParaRPr lang="en-CA" dirty="0"/>
          </a:p>
        </p:txBody>
      </p:sp>
    </p:spTree>
    <p:extLst>
      <p:ext uri="{BB962C8B-B14F-4D97-AF65-F5344CB8AC3E}">
        <p14:creationId xmlns:p14="http://schemas.microsoft.com/office/powerpoint/2010/main" val="2078417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C0DC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610</Words>
  <Application>Microsoft Office PowerPoint</Application>
  <PresentationFormat>On-screen Show (4:3)</PresentationFormat>
  <Paragraphs>43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Two Faces of Unionism</vt:lpstr>
      <vt:lpstr>Two views of trade unions in the U.S.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Political model</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Two views of trade unions in the U.S.</dc:title>
  <dc:creator>Tom</dc:creator>
  <cp:lastModifiedBy>Tom</cp:lastModifiedBy>
  <cp:revision>4</cp:revision>
  <cp:lastPrinted>2015-01-13T06:23:13Z</cp:lastPrinted>
  <dcterms:created xsi:type="dcterms:W3CDTF">2015-01-13T06:07:49Z</dcterms:created>
  <dcterms:modified xsi:type="dcterms:W3CDTF">2015-01-16T04:02:09Z</dcterms:modified>
</cp:coreProperties>
</file>