
<file path=[Content_Types].xml><?xml version="1.0" encoding="utf-8"?>
<Types xmlns="http://schemas.openxmlformats.org/package/2006/content-types">
  <Default Extension="tmp" ContentType="image/png"/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tags/tag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7.xml" ContentType="application/vnd.openxmlformats-officedocument.presentationml.tags+xml"/>
  <Override PartName="/ppt/notesSlides/notesSlide2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8.xml" ContentType="application/vnd.openxmlformats-officedocument.presentationml.notesSlide+xml"/>
  <Override PartName="/ppt/tags/tag10.xml" ContentType="application/vnd.openxmlformats-officedocument.presentationml.tags+xml"/>
  <Override PartName="/ppt/notesSlides/notesSlide29.xml" ContentType="application/vnd.openxmlformats-officedocument.presentationml.notesSlide+xml"/>
  <Override PartName="/ppt/tags/tag11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12.xml" ContentType="application/vnd.openxmlformats-officedocument.presentationml.tags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78" r:id="rId4"/>
  </p:sldMasterIdLst>
  <p:notesMasterIdLst>
    <p:notesMasterId r:id="rId53"/>
  </p:notesMasterIdLst>
  <p:sldIdLst>
    <p:sldId id="271" r:id="rId5"/>
    <p:sldId id="273" r:id="rId6"/>
    <p:sldId id="276" r:id="rId7"/>
    <p:sldId id="319" r:id="rId8"/>
    <p:sldId id="320" r:id="rId9"/>
    <p:sldId id="321" r:id="rId10"/>
    <p:sldId id="322" r:id="rId11"/>
    <p:sldId id="323" r:id="rId12"/>
    <p:sldId id="356" r:id="rId13"/>
    <p:sldId id="324" r:id="rId14"/>
    <p:sldId id="325" r:id="rId15"/>
    <p:sldId id="345" r:id="rId16"/>
    <p:sldId id="346" r:id="rId17"/>
    <p:sldId id="347" r:id="rId18"/>
    <p:sldId id="348" r:id="rId19"/>
    <p:sldId id="317" r:id="rId20"/>
    <p:sldId id="326" r:id="rId21"/>
    <p:sldId id="328" r:id="rId22"/>
    <p:sldId id="330" r:id="rId23"/>
    <p:sldId id="290" r:id="rId24"/>
    <p:sldId id="291" r:id="rId25"/>
    <p:sldId id="351" r:id="rId26"/>
    <p:sldId id="349" r:id="rId27"/>
    <p:sldId id="331" r:id="rId28"/>
    <p:sldId id="332" r:id="rId29"/>
    <p:sldId id="333" r:id="rId30"/>
    <p:sldId id="294" r:id="rId31"/>
    <p:sldId id="334" r:id="rId32"/>
    <p:sldId id="355" r:id="rId33"/>
    <p:sldId id="335" r:id="rId34"/>
    <p:sldId id="298" r:id="rId35"/>
    <p:sldId id="299" r:id="rId36"/>
    <p:sldId id="336" r:id="rId37"/>
    <p:sldId id="300" r:id="rId38"/>
    <p:sldId id="302" r:id="rId39"/>
    <p:sldId id="318" r:id="rId40"/>
    <p:sldId id="337" r:id="rId41"/>
    <p:sldId id="338" r:id="rId42"/>
    <p:sldId id="341" r:id="rId43"/>
    <p:sldId id="342" r:id="rId44"/>
    <p:sldId id="343" r:id="rId45"/>
    <p:sldId id="353" r:id="rId46"/>
    <p:sldId id="354" r:id="rId47"/>
    <p:sldId id="310" r:id="rId48"/>
    <p:sldId id="313" r:id="rId49"/>
    <p:sldId id="344" r:id="rId50"/>
    <p:sldId id="357" r:id="rId51"/>
    <p:sldId id="315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buClr>
        <a:schemeClr val="accent1"/>
      </a:buClr>
      <a:buSzPct val="70000"/>
      <a:buFont typeface="Wingdings" pitchFamily="2" charset="2"/>
      <a:buChar char="n"/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009999"/>
    <a:srgbClr val="FF9933"/>
    <a:srgbClr val="003366"/>
    <a:srgbClr val="003399"/>
    <a:srgbClr val="FF9900"/>
    <a:srgbClr val="FF0000"/>
    <a:srgbClr val="BAD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71" autoAdjust="0"/>
    <p:restoredTop sz="92895" autoAdjust="0"/>
  </p:normalViewPr>
  <p:slideViewPr>
    <p:cSldViewPr>
      <p:cViewPr varScale="1">
        <p:scale>
          <a:sx n="42" d="100"/>
          <a:sy n="42" d="100"/>
        </p:scale>
        <p:origin x="156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fld id="{C97722F0-6D2B-4A84-8BE6-E6FA5F232E7D}" type="datetimeFigureOut">
              <a:rPr lang="en-US"/>
              <a:pPr>
                <a:defRPr/>
              </a:pPr>
              <a:t>10/17/2013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buClrTx/>
              <a:buSzTx/>
              <a:buFontTx/>
              <a:buNone/>
              <a:defRPr sz="1200">
                <a:cs typeface="+mn-cs"/>
              </a:defRPr>
            </a:lvl1pPr>
          </a:lstStyle>
          <a:p>
            <a:pPr>
              <a:defRPr/>
            </a:pPr>
            <a:fld id="{37428F0F-0C86-4E51-BE96-7F7A6D2536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8788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889F668-EE60-48BE-BF1C-4BF337C9767B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87378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3B2EE7A-9937-416A-8232-BE79DEE77E1D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199426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8ACFD51-2DE4-4B05-AB59-7C7588165279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816932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12937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79607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46274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30308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872904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DE95BF9-E87F-4F4A-AE65-EEFF145BCD12}" type="slidenum">
              <a:rPr lang="en-US" sz="1200" smtClean="0"/>
              <a:pPr/>
              <a:t>16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399757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734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>
              <a:buClrTx/>
              <a:buSzTx/>
              <a:buFontTx/>
              <a:buNone/>
            </a:pPr>
            <a:fld id="{33D6F085-BB27-4CA7-AAC4-A577B60F2101}" type="slidenum">
              <a:rPr lang="en-US" sz="1200"/>
              <a:pPr algn="r">
                <a:buClrTx/>
                <a:buSzTx/>
                <a:buFontTx/>
                <a:buNone/>
              </a:pPr>
              <a:t>17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720298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z="1400" smtClean="0"/>
          </a:p>
        </p:txBody>
      </p:sp>
    </p:spTree>
    <p:extLst>
      <p:ext uri="{BB962C8B-B14F-4D97-AF65-F5344CB8AC3E}">
        <p14:creationId xmlns:p14="http://schemas.microsoft.com/office/powerpoint/2010/main" val="4166702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5347D1A-3360-4CA3-A0CB-390DDE5AADCB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9592751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0C3C478-711F-4BE8-9FA1-2A3D24517CEB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985161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46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>
              <a:buClrTx/>
              <a:buSzTx/>
              <a:buFontTx/>
              <a:buNone/>
            </a:pPr>
            <a:fld id="{F7B4726C-FDF5-44F2-A3E5-E799C5945E09}" type="slidenum">
              <a:rPr lang="en-US" sz="1200"/>
              <a:pPr algn="r">
                <a:buClrTx/>
                <a:buSzTx/>
                <a:buFontTx/>
                <a:buNone/>
              </a:pPr>
              <a:t>22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7129281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3269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937681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984CC8B-F9A5-4BCA-AB55-2530D9F6A270}" type="slidenum">
              <a:rPr lang="en-US" sz="1200" smtClean="0"/>
              <a:pPr/>
              <a:t>26</a:t>
            </a:fld>
            <a:endParaRPr lang="en-US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>
              <a:buFontTx/>
              <a:buChar char="-"/>
            </a:pPr>
            <a:endParaRPr lang="en-US" sz="1300" smtClean="0"/>
          </a:p>
        </p:txBody>
      </p:sp>
    </p:spTree>
    <p:extLst>
      <p:ext uri="{BB962C8B-B14F-4D97-AF65-F5344CB8AC3E}">
        <p14:creationId xmlns:p14="http://schemas.microsoft.com/office/powerpoint/2010/main" val="3568736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DF08B8E-3524-4E2B-94D3-E62CCF47FAC5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7529423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0EFAACD3-588F-432E-9312-CD83CF5E4730}" type="slidenum">
              <a:rPr lang="en-US" sz="1200" smtClean="0"/>
              <a:pPr/>
              <a:t>28</a:t>
            </a:fld>
            <a:endParaRPr lang="en-US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941211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E8004B9-26D5-4C0E-9A83-9D5B86EB15FC}" type="slidenum">
              <a:rPr lang="en-US" sz="1200" smtClean="0"/>
              <a:pPr/>
              <a:t>30</a:t>
            </a:fld>
            <a:endParaRPr lang="en-US" sz="120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145078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3DA4565-B661-49D7-9DE6-9B383EDFBB51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6322103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03D1BAE-8A00-4E76-920E-01C186DCA173}" type="slidenum">
              <a:rPr lang="en-US" sz="1200" smtClean="0"/>
              <a:pPr/>
              <a:t>32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9576449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B9008C7-6F44-45F1-A693-9E666B05B5CF}" type="slidenum">
              <a:rPr lang="en-US" sz="1200" smtClean="0"/>
              <a:pPr/>
              <a:t>33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1632352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09368C4-2AC7-4122-9FAD-2AE94FDEFA6E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0937538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9F0B30-123C-4632-911D-4B5AEE16745E}" type="slidenum">
              <a:rPr lang="en-US" sz="1200" smtClean="0"/>
              <a:pPr/>
              <a:t>35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441701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69BD8B2-0C50-492A-A8E4-ADFA9E0FB409}" type="slidenum">
              <a:rPr lang="en-US" sz="1200" smtClean="0"/>
              <a:pPr/>
              <a:t>36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623772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64E61A25-6198-4D5F-A7D7-1792026AFBD3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37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419654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C1E510F0-F01B-45D5-8D15-386AEA1212E5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39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254915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4EB82FE5-8DA5-4BE5-8EDB-240B68B710D2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40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578894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03263" indent="-271463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0810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12888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1946275" indent="-215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034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8606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178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775075" indent="-2159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>
              <a:buClrTx/>
              <a:buSzTx/>
              <a:buFontTx/>
              <a:buNone/>
            </a:pPr>
            <a:fld id="{BE77A5EF-EE8A-4D51-B6FF-D8A57D77BB98}" type="slidenum">
              <a:rPr lang="en-US" sz="1100">
                <a:latin typeface="Times New Roman" pitchFamily="18" charset="0"/>
              </a:rPr>
              <a:pPr algn="r" eaLnBrk="1" hangingPunct="1">
                <a:buClrTx/>
                <a:buSzTx/>
                <a:buFontTx/>
                <a:buNone/>
              </a:pPr>
              <a:t>41</a:t>
            </a:fld>
            <a:endParaRPr lang="en-US" sz="1100">
              <a:latin typeface="Times New Roman" pitchFamily="18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3" rIns="91424" bIns="45713"/>
          <a:lstStyle/>
          <a:p>
            <a:pPr eaLnBrk="1" hangingPunct="1"/>
            <a:endParaRPr lang="en-US" b="1" smtClean="0"/>
          </a:p>
        </p:txBody>
      </p:sp>
    </p:spTree>
    <p:extLst>
      <p:ext uri="{BB962C8B-B14F-4D97-AF65-F5344CB8AC3E}">
        <p14:creationId xmlns:p14="http://schemas.microsoft.com/office/powerpoint/2010/main" val="31637061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477E6C8-A495-48C0-BB30-DA86556D4F94}" type="slidenum">
              <a:rPr lang="en-US" sz="1200" smtClean="0"/>
              <a:pPr/>
              <a:t>44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3736679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028A5AB-6B1D-4299-979D-12A9622AD6C1}" type="slidenum">
              <a:rPr lang="en-US" sz="1200" smtClean="0"/>
              <a:pPr/>
              <a:t>45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54189588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48D3B1B-066F-4875-9FBD-1BD4D1606E3B}" type="slidenum">
              <a:rPr lang="en-US" sz="1200" smtClean="0"/>
              <a:pPr/>
              <a:t>48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18862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A058E-F849-4968-88CD-3D3E5D7D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13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0E5BB-5603-41D8-9125-E0A8EB0D6C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387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7B813-ACDF-4ADE-93EC-53CFB03EF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355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2E721-E0A2-4152-A379-58E29A336A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019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3FFC4-C098-4746-BDC8-9B5D9386ED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48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6BAC1-8F81-461A-B284-AB53ACDF8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815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67E3F-EF26-4725-B490-BE7DBCFE4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782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F5DA3-1DCD-4463-8D1E-07006979EE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725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FFD32-AE67-4F3B-9524-80C028766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338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F342D-9C53-4E32-9156-C5F2D8ACCF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628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5F42A-73B9-438F-AF17-426481D5E1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2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22ACD-8FE1-40F7-8DF7-C295243C5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407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0DA1B-ADEA-46CD-B83B-EB818EC10C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33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BB3C2-0E1A-467C-888E-98ED47158F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95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2CB37-CBBA-4186-913E-E5BB5ADEC1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610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7A458-6E0E-4698-A899-ED07520F6B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770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3C57F-A602-45B1-9A0A-8BD30B12FC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4313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FBB59-8FDB-4770-BACB-502BAC0BB9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299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81E4D-14C2-4EFA-AC43-FC3D02803B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456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64EAF-37F7-4346-AEF9-02F5EC1F1F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99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27D72-C63F-4824-9C30-20E822BD93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978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650B5-6DEC-4FE4-97E1-1374E8CB21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3809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3F8EE-98C3-4DF6-880A-F5ABFF4FD6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844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BA79B-FAB4-428D-A057-1C1260BE3D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5193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3837C-7039-44ED-BD7B-B805B28FD5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4204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38D18-D65E-4DB1-A35F-C3A4E724D6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856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66CA2-08A1-4ECD-9929-9969460E13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1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84529-754B-4FC8-9D76-344DC0652D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5099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2F745-24C6-45E8-B124-853B09C45E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7737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A8770-A144-4F72-A001-AD1A047A2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92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0B039-52CB-4127-A520-D2CFF85D94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1722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BE691-60DD-4F12-9C8E-9CF2142539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6645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D3BAA-716F-4B47-8065-DF490B2E0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105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  <p:sp>
        <p:nvSpPr>
          <p:cNvPr id="152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F15531C-C8B1-4D4A-A45F-772067C51F91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7F70855-6CA1-428B-800E-F900646987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73108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D8045-BF74-44C2-81ED-99447ECC7CAE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42538-8FFD-48E4-83EF-8D93300B16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622803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9FE8B-5741-430E-B10A-9352A5B525B2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578E4-6A35-4183-978A-05CC2BAFB4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939672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7F2A4-7DE0-4B03-BAE4-D1DDD945D4BA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B1D99-6860-4F90-BA00-BE4B6497A1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51710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8C6D4-7186-404E-A2E2-4320626B2AD5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5C1D2-C44C-4749-9D10-CEA47D532F9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13311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FDCB2-52E1-4058-97D5-A3B4C05C3D1C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9155C-67E7-4A2D-A222-41A9BFC417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281171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AAC37-BA20-4B6F-8946-85CE8CE7EAA5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193A7-BC05-4CFA-8583-8A5AC7F83E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32114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2F015-F578-445C-A0D7-B1181D868C0A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0D920-0C00-4B7C-BBC9-EF95B914B3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45533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2619F-BBD4-4814-9E47-D85CE24C0A21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3B834-3F8B-4DBB-A237-F29CBB00887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3189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DEDA1-4F92-4543-9CA1-C6E0E1CE6B2E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AE201-2A13-4F59-9465-1510EEA3EE7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50306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68027-8446-4D72-9E04-A287787ECB4B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FB3D-789C-4E5E-9109-4F9AC02140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81578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A4F17-142B-40D5-9041-F8ADEC6B7499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AB24C-59A1-43FB-9192-A8413BDBA9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11909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3A9AA-65F0-4129-A7A4-CFDC7AAC35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244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fld id="{49B8857C-867C-47BA-8163-954F511DC5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6" r:id="rId2"/>
    <p:sldLayoutId id="2147483935" r:id="rId3"/>
    <p:sldLayoutId id="2147483934" r:id="rId4"/>
    <p:sldLayoutId id="2147483933" r:id="rId5"/>
    <p:sldLayoutId id="2147483932" r:id="rId6"/>
    <p:sldLayoutId id="2147483931" r:id="rId7"/>
    <p:sldLayoutId id="2147483930" r:id="rId8"/>
    <p:sldLayoutId id="2147483929" r:id="rId9"/>
    <p:sldLayoutId id="2147483928" r:id="rId10"/>
    <p:sldLayoutId id="214748392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fld id="{1CE6EA46-0D23-47FF-9A8E-ABC8170053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7" r:id="rId2"/>
    <p:sldLayoutId id="2147483946" r:id="rId3"/>
    <p:sldLayoutId id="2147483945" r:id="rId4"/>
    <p:sldLayoutId id="2147483944" r:id="rId5"/>
    <p:sldLayoutId id="2147483943" r:id="rId6"/>
    <p:sldLayoutId id="2147483942" r:id="rId7"/>
    <p:sldLayoutId id="2147483941" r:id="rId8"/>
    <p:sldLayoutId id="2147483940" r:id="rId9"/>
    <p:sldLayoutId id="2147483939" r:id="rId10"/>
    <p:sldLayoutId id="214748393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Tx/>
              <a:buSzTx/>
              <a:buFontTx/>
              <a:buNone/>
              <a:defRPr sz="1400">
                <a:cs typeface="+mn-cs"/>
              </a:defRPr>
            </a:lvl1pPr>
          </a:lstStyle>
          <a:p>
            <a:pPr>
              <a:defRPr/>
            </a:pPr>
            <a:fld id="{C25F60D3-0933-4E66-B890-D4A21187CE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58" r:id="rId2"/>
    <p:sldLayoutId id="2147483957" r:id="rId3"/>
    <p:sldLayoutId id="2147483956" r:id="rId4"/>
    <p:sldLayoutId id="2147483955" r:id="rId5"/>
    <p:sldLayoutId id="2147483954" r:id="rId6"/>
    <p:sldLayoutId id="2147483953" r:id="rId7"/>
    <p:sldLayoutId id="2147483952" r:id="rId8"/>
    <p:sldLayoutId id="2147483951" r:id="rId9"/>
    <p:sldLayoutId id="2147483950" r:id="rId10"/>
    <p:sldLayoutId id="21474839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ClrTx/>
              <a:buSzTx/>
              <a:buFontTx/>
              <a:buNone/>
              <a:defRPr sz="1200" smtClean="0">
                <a:latin typeface="+mj-lt"/>
                <a:cs typeface="+mn-cs"/>
              </a:defRPr>
            </a:lvl1pPr>
          </a:lstStyle>
          <a:p>
            <a:pPr>
              <a:defRPr/>
            </a:pPr>
            <a:fld id="{B037959A-E5C5-4675-BE3C-77A5766D56CB}" type="datetimeFigureOut">
              <a:rPr lang="en-US"/>
              <a:pPr>
                <a:defRPr/>
              </a:pPr>
              <a:t>10/17/2013</a:t>
            </a:fld>
            <a:endParaRPr lang="en-US" altLang="en-US"/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buClrTx/>
              <a:buSzTx/>
              <a:buFontTx/>
              <a:buNone/>
              <a:defRPr sz="1200" smtClean="0"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SzTx/>
              <a:buFontTx/>
              <a:buNone/>
              <a:defRPr sz="1200" smtClean="0">
                <a:latin typeface="+mj-lt"/>
                <a:cs typeface="+mn-cs"/>
              </a:defRPr>
            </a:lvl1pPr>
          </a:lstStyle>
          <a:p>
            <a:pPr>
              <a:defRPr/>
            </a:pPr>
            <a:fld id="{E2FD696F-FA53-4915-9A3C-6EE878736F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5155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  <p:sp>
        <p:nvSpPr>
          <p:cNvPr id="15156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buClrTx/>
              <a:buSzTx/>
              <a:buFontTx/>
              <a:buNone/>
              <a:defRPr/>
            </a:pPr>
            <a:endParaRPr lang="en-US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0" r:id="rId2"/>
    <p:sldLayoutId id="2147483969" r:id="rId3"/>
    <p:sldLayoutId id="2147483968" r:id="rId4"/>
    <p:sldLayoutId id="2147483967" r:id="rId5"/>
    <p:sldLayoutId id="2147483966" r:id="rId6"/>
    <p:sldLayoutId id="2147483965" r:id="rId7"/>
    <p:sldLayoutId id="2147483964" r:id="rId8"/>
    <p:sldLayoutId id="2147483963" r:id="rId9"/>
    <p:sldLayoutId id="2147483962" r:id="rId10"/>
    <p:sldLayoutId id="2147483961" r:id="rId11"/>
    <p:sldLayoutId id="2147483960" r:id="rId12"/>
    <p:sldLayoutId id="2147483972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Relationship Id="rId4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5.xml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6.xml"/><Relationship Id="rId1" Type="http://schemas.openxmlformats.org/officeDocument/2006/relationships/tags" Target="../tags/tag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40.xml"/><Relationship Id="rId1" Type="http://schemas.openxmlformats.org/officeDocument/2006/relationships/tags" Target="../tags/tag11.xml"/><Relationship Id="rId4" Type="http://schemas.openxmlformats.org/officeDocument/2006/relationships/image" Target="../media/image17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tags" Target="../tags/tag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val 6"/>
          <p:cNvSpPr>
            <a:spLocks noChangeArrowheads="1"/>
          </p:cNvSpPr>
          <p:nvPr/>
        </p:nvSpPr>
        <p:spPr bwMode="auto">
          <a:xfrm>
            <a:off x="685800" y="30480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buClrTx/>
              <a:buSzTx/>
              <a:buFontTx/>
              <a:buNone/>
            </a:pPr>
            <a:endParaRPr lang="en-US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304800" y="1066800"/>
            <a:ext cx="7772400" cy="1470025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8</a:t>
            </a:r>
          </a:p>
        </p:txBody>
      </p:sp>
      <p:sp>
        <p:nvSpPr>
          <p:cNvPr id="8196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Liabilities and Stockholders’ Equity</a:t>
            </a:r>
          </a:p>
        </p:txBody>
      </p:sp>
      <p:pic>
        <p:nvPicPr>
          <p:cNvPr id="8197" name="Picture 11" descr="MP900385334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4953000"/>
            <a:ext cx="762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/>
            <a:r>
              <a:rPr lang="en-US" sz="3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306180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914400"/>
            <a:ext cx="8610600" cy="5751513"/>
          </a:xfrm>
          <a:solidFill>
            <a:schemeClr val="bg1"/>
          </a:solidFill>
        </p:spPr>
        <p:txBody>
          <a:bodyPr lIns="18000" rIns="18000"/>
          <a:lstStyle/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how businesses finance their operations.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current liabilities, notes payable, taxes, contingencies, and payroll.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the financing of operations through issuance of bonds.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the financing of operations through issuance of stock.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and illustrate the accounting for cash and stock dividends.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the effects of stock splits on the financial statements.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Describe financial statement reporting of liabilities and stockholders’ equity.</a:t>
            </a:r>
          </a:p>
          <a:p>
            <a:pPr marL="571500" indent="-571500" eaLnBrk="1" hangingPunct="1">
              <a:spcBef>
                <a:spcPct val="0"/>
              </a:spcBef>
              <a:buSzPct val="70000"/>
              <a:buFont typeface="Wingdings" pitchFamily="2" charset="2"/>
              <a:buAutoNum type="arabicPeriod"/>
            </a:pPr>
            <a:r>
              <a:rPr lang="en-US" sz="2400" dirty="0" smtClean="0"/>
              <a:t>Analyze the impact of debt or equity financing on earnings per share.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61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80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/>
            <a:r>
              <a:rPr lang="en-US" sz="4600" smtClean="0"/>
              <a:t>Financing Operations</a:t>
            </a: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200" dirty="0" smtClean="0">
                <a:ea typeface="ＭＳ Ｐゴシック" pitchFamily="1" charset="-128"/>
              </a:rPr>
              <a:t>Businesses might finance operations through one of two ways: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200" dirty="0" smtClean="0">
              <a:ea typeface="ＭＳ Ｐゴシック" pitchFamily="1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chemeClr val="hlink"/>
                </a:solidFill>
                <a:ea typeface="ＭＳ Ｐゴシック" pitchFamily="1" charset="-128"/>
              </a:rPr>
              <a:t>Debt Financing</a:t>
            </a:r>
            <a:r>
              <a:rPr lang="en-US" sz="3200" dirty="0" smtClean="0">
                <a:ea typeface="ＭＳ Ｐゴシック" pitchFamily="1" charset="-128"/>
              </a:rPr>
              <a:t> – includes all liabilities owed by a business</a:t>
            </a:r>
          </a:p>
          <a:p>
            <a:pPr lvl="1" eaLnBrk="1" hangingPunct="1">
              <a:lnSpc>
                <a:spcPct val="90000"/>
              </a:lnSpc>
            </a:pPr>
            <a:endParaRPr lang="en-US" sz="3200" dirty="0" smtClean="0">
              <a:ea typeface="ＭＳ Ｐゴシック" pitchFamily="1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3200" b="1" dirty="0" smtClean="0">
                <a:solidFill>
                  <a:schemeClr val="hlink"/>
                </a:solidFill>
                <a:ea typeface="ＭＳ Ｐゴシック" pitchFamily="1" charset="-128"/>
              </a:rPr>
              <a:t>Equity Financing</a:t>
            </a:r>
            <a:r>
              <a:rPr lang="en-US" sz="3200" dirty="0" smtClean="0">
                <a:ea typeface="ＭＳ Ｐゴシック" pitchFamily="1" charset="-128"/>
              </a:rPr>
              <a:t> – investments from owners of the business. Stock is issued to represent ownership interest in a corporation. </a:t>
            </a:r>
          </a:p>
          <a:p>
            <a:pPr lvl="1" eaLnBrk="1" hangingPunct="1">
              <a:lnSpc>
                <a:spcPct val="90000"/>
              </a:lnSpc>
            </a:pPr>
            <a:endParaRPr lang="en-US" sz="3200" dirty="0" smtClean="0">
              <a:ea typeface="ＭＳ Ｐゴシック" pitchFamily="1" charset="-128"/>
            </a:endParaRPr>
          </a:p>
          <a:p>
            <a:pPr lvl="1" eaLnBrk="1" hangingPunct="1">
              <a:lnSpc>
                <a:spcPct val="90000"/>
              </a:lnSpc>
            </a:pPr>
            <a:endParaRPr lang="en-US" sz="3500" dirty="0" smtClean="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9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9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09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Current Liabilities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  <p:pic>
        <p:nvPicPr>
          <p:cNvPr id="11268" name="Picture 4" descr="MCj0410505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705350"/>
            <a:ext cx="1889125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57200" y="1447800"/>
            <a:ext cx="8001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SzPct val="65000"/>
            </a:pPr>
            <a:r>
              <a:rPr lang="en-US" sz="3200" b="1" dirty="0">
                <a:solidFill>
                  <a:schemeClr val="tx2"/>
                </a:solidFill>
              </a:rPr>
              <a:t>Liabilities:</a:t>
            </a:r>
            <a:r>
              <a:rPr lang="en-US" sz="3200" dirty="0"/>
              <a:t> Debts or obligations arising from past transactions that will be paid with assets or services</a:t>
            </a:r>
          </a:p>
          <a:p>
            <a:pPr marL="800100" lvl="1" indent="-342900">
              <a:spcBef>
                <a:spcPct val="20000"/>
              </a:spcBef>
              <a:buSzPct val="65000"/>
            </a:pPr>
            <a:r>
              <a:rPr lang="en-US" sz="3200" b="1" dirty="0">
                <a:solidFill>
                  <a:schemeClr val="tx2"/>
                </a:solidFill>
              </a:rPr>
              <a:t>Current Liabilities:</a:t>
            </a:r>
            <a:r>
              <a:rPr lang="en-US" sz="3200" dirty="0"/>
              <a:t> Obligations due within one year or within the company’s normal operating cycle, whichever is longer.</a:t>
            </a:r>
          </a:p>
          <a:p>
            <a:pPr marL="669925" lvl="1" indent="-325438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endParaRPr lang="en-US" sz="3200" dirty="0"/>
          </a:p>
          <a:p>
            <a:pPr marL="342900" indent="-342900">
              <a:spcBef>
                <a:spcPct val="20000"/>
              </a:spcBef>
              <a:buSzPct val="65000"/>
            </a:pPr>
            <a:r>
              <a:rPr lang="en-US" sz="3200" dirty="0"/>
              <a:t>Measured at cash equivalent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Accounts Payable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09600" y="1295400"/>
            <a:ext cx="8001000" cy="415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 b="1">
                <a:solidFill>
                  <a:schemeClr val="tx2"/>
                </a:solidFill>
              </a:rPr>
              <a:t>Accounts Payable</a:t>
            </a:r>
            <a:r>
              <a:rPr lang="en-US" sz="2800"/>
              <a:t> – Also called Trade Accounts Payable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/>
              <a:t>– Obligations to pay for goods and services used in the basic operating activities of the business.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sz="2800"/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/>
              <a:t>- Inexpensive way to finance activities of a business.  Generally, there is no interest until 30 days after invoice date.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Notes Payable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 eaLnBrk="1" hangingPunct="1">
              <a:defRPr/>
            </a:pPr>
            <a:r>
              <a:rPr lang="en-US" sz="2600" dirty="0" smtClean="0"/>
              <a:t>Promissory notes are used to settle an account payable or when a business lends money to an individual or another business. They are sometimes called IOUs.</a:t>
            </a:r>
          </a:p>
          <a:p>
            <a:pPr eaLnBrk="1" hangingPunct="1">
              <a:defRPr/>
            </a:pPr>
            <a:r>
              <a:rPr lang="en-US" sz="2600" dirty="0" smtClean="0"/>
              <a:t>Interest is accrued using the formula for “Simple Interest”.</a:t>
            </a:r>
          </a:p>
          <a:p>
            <a:pPr lvl="1" eaLnBrk="1" hangingPunct="1">
              <a:defRPr/>
            </a:pPr>
            <a:r>
              <a:rPr lang="en-US" sz="2200" b="1" dirty="0" smtClean="0">
                <a:solidFill>
                  <a:schemeClr val="tx2"/>
                </a:solidFill>
              </a:rPr>
              <a:t>To the lender, interest is a revenue.</a:t>
            </a:r>
          </a:p>
          <a:p>
            <a:pPr lvl="1" eaLnBrk="1" hangingPunct="1">
              <a:defRPr/>
            </a:pPr>
            <a:r>
              <a:rPr lang="en-US" sz="2200" b="1" dirty="0" smtClean="0">
                <a:solidFill>
                  <a:schemeClr val="tx2"/>
                </a:solidFill>
              </a:rPr>
              <a:t>To the borrower, interest is an expense</a:t>
            </a:r>
            <a:r>
              <a:rPr lang="en-US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en-US" sz="22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b="1" dirty="0" smtClean="0">
                <a:solidFill>
                  <a:schemeClr val="tx2"/>
                </a:solidFill>
              </a:rPr>
              <a:t>Interest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b="1" dirty="0" smtClean="0">
                <a:solidFill>
                  <a:schemeClr val="accent1"/>
                </a:solidFill>
              </a:rPr>
              <a:t>= Principal × Annual Interest Rate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b="1" dirty="0" smtClean="0">
                <a:solidFill>
                  <a:schemeClr val="accent1"/>
                </a:solidFill>
              </a:rPr>
              <a:t>		× Time Period to Accrue For</a:t>
            </a:r>
          </a:p>
        </p:txBody>
      </p:sp>
      <p:pic>
        <p:nvPicPr>
          <p:cNvPr id="13316" name="Picture 4" descr="bd06937_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800600"/>
            <a:ext cx="1801813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Notes Payable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8153400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600" dirty="0" smtClean="0"/>
              <a:t>A business may sign a promissory note to settle an Account Payable.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600" dirty="0" smtClean="0"/>
              <a:t>Example: On Nov. 1, 2013, Newman Enterprises signs a $10,000 promissory note interest at 6%.  They must pay back the $10,000 plus interest in six month’s time.</a:t>
            </a:r>
          </a:p>
        </p:txBody>
      </p:sp>
      <p:graphicFrame>
        <p:nvGraphicFramePr>
          <p:cNvPr id="161822" name="Group 30"/>
          <p:cNvGraphicFramePr>
            <a:graphicFrameLocks noGrp="1"/>
          </p:cNvGraphicFramePr>
          <p:nvPr>
            <p:ph sz="half" idx="2"/>
          </p:nvPr>
        </p:nvGraphicFramePr>
        <p:xfrm>
          <a:off x="533400" y="3581400"/>
          <a:ext cx="8153400" cy="1990725"/>
        </p:xfrm>
        <a:graphic>
          <a:graphicData uri="http://schemas.openxmlformats.org/drawingml/2006/table">
            <a:tbl>
              <a:tblPr/>
              <a:tblGrid>
                <a:gridCol w="1524000"/>
                <a:gridCol w="2324100"/>
                <a:gridCol w="2552700"/>
                <a:gridCol w="1752600"/>
              </a:tblGrid>
              <a:tr h="5335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29" marB="4572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2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9" marB="45729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Notes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$10,000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Notes Payable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143000"/>
            <a:ext cx="8839200" cy="2438400"/>
          </a:xfrm>
        </p:spPr>
        <p:txBody>
          <a:bodyPr/>
          <a:lstStyle/>
          <a:p>
            <a:pPr eaLnBrk="1" hangingPunct="1"/>
            <a:r>
              <a:rPr lang="en-US" sz="2600" dirty="0" smtClean="0"/>
              <a:t>On April 30, 2014, the note is repaid, along with accrued interest.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b="1" dirty="0" smtClean="0">
                <a:solidFill>
                  <a:schemeClr val="tx2"/>
                </a:solidFill>
              </a:rPr>
              <a:t>Interest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b="1" dirty="0" smtClean="0">
                <a:solidFill>
                  <a:schemeClr val="accent1"/>
                </a:solidFill>
              </a:rPr>
              <a:t>= </a:t>
            </a:r>
            <a:r>
              <a:rPr lang="en-US" sz="2600" dirty="0" smtClean="0">
                <a:solidFill>
                  <a:schemeClr val="accent1"/>
                </a:solidFill>
              </a:rPr>
              <a:t>Principal × Annual Interest Rate × Time Period </a:t>
            </a:r>
          </a:p>
          <a:p>
            <a:pPr eaLnBrk="1" hangingPunct="1">
              <a:buNone/>
            </a:pPr>
            <a:r>
              <a:rPr lang="en-US" sz="2600" dirty="0" smtClean="0">
                <a:solidFill>
                  <a:schemeClr val="accent1"/>
                </a:solidFill>
              </a:rPr>
              <a:t>= $10,000 note × 6% interest × (6 months/12 months)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dirty="0" smtClean="0">
                <a:solidFill>
                  <a:schemeClr val="accent1"/>
                </a:solidFill>
              </a:rPr>
              <a:t>= $300 </a:t>
            </a:r>
          </a:p>
        </p:txBody>
      </p:sp>
      <p:graphicFrame>
        <p:nvGraphicFramePr>
          <p:cNvPr id="162844" name="Group 28"/>
          <p:cNvGraphicFramePr>
            <a:graphicFrameLocks noGrp="1"/>
          </p:cNvGraphicFramePr>
          <p:nvPr>
            <p:ph sz="half" idx="2"/>
          </p:nvPr>
        </p:nvGraphicFramePr>
        <p:xfrm>
          <a:off x="228600" y="4191000"/>
          <a:ext cx="8610600" cy="2320925"/>
        </p:xfrm>
        <a:graphic>
          <a:graphicData uri="http://schemas.openxmlformats.org/drawingml/2006/table">
            <a:tbl>
              <a:tblPr/>
              <a:tblGrid>
                <a:gridCol w="2192338"/>
                <a:gridCol w="2817812"/>
                <a:gridCol w="360045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$10,300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Notes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(interest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" t="32639" r="1692" b="36783"/>
          <a:stretch/>
        </p:blipFill>
        <p:spPr>
          <a:xfrm>
            <a:off x="239151" y="685800"/>
            <a:ext cx="8750104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Income Tax Payable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95400"/>
            <a:ext cx="8534400" cy="2057400"/>
          </a:xfrm>
        </p:spPr>
        <p:txBody>
          <a:bodyPr/>
          <a:lstStyle/>
          <a:p>
            <a:pPr eaLnBrk="1" hangingPunct="1"/>
            <a:r>
              <a:rPr lang="en-US" sz="2600" dirty="0" smtClean="0"/>
              <a:t>Corporations must pay provincial and federal income tax on their income.</a:t>
            </a:r>
          </a:p>
          <a:p>
            <a:pPr eaLnBrk="1" hangingPunct="1"/>
            <a:r>
              <a:rPr lang="en-US" sz="2600" u="sng" dirty="0" smtClean="0"/>
              <a:t>Entry to accrue at month end or year end: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dirty="0" smtClean="0">
                <a:solidFill>
                  <a:schemeClr val="accent1"/>
                </a:solidFill>
              </a:rPr>
              <a:t>    10% of $1,000 </a:t>
            </a:r>
            <a:r>
              <a:rPr lang="en-US" sz="2600" b="1" dirty="0" smtClean="0">
                <a:solidFill>
                  <a:schemeClr val="accent2"/>
                </a:solidFill>
              </a:rPr>
              <a:t>income before income tax</a:t>
            </a:r>
            <a:r>
              <a:rPr lang="en-US" sz="2600" b="1" dirty="0" smtClean="0">
                <a:solidFill>
                  <a:schemeClr val="accent1"/>
                </a:solidFill>
              </a:rPr>
              <a:t> </a:t>
            </a:r>
            <a:r>
              <a:rPr lang="en-US" sz="2600" dirty="0" smtClean="0">
                <a:solidFill>
                  <a:schemeClr val="accent1"/>
                </a:solidFill>
              </a:rPr>
              <a:t>= $1,000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495925"/>
            <a:ext cx="20574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5932" name="Group 44"/>
          <p:cNvGraphicFramePr>
            <a:graphicFrameLocks noGrp="1"/>
          </p:cNvGraphicFramePr>
          <p:nvPr>
            <p:ph sz="half" idx="2"/>
          </p:nvPr>
        </p:nvGraphicFramePr>
        <p:xfrm>
          <a:off x="381000" y="3048000"/>
          <a:ext cx="7696200" cy="3241676"/>
        </p:xfrm>
        <a:graphic>
          <a:graphicData uri="http://schemas.openxmlformats.org/drawingml/2006/table">
            <a:tbl>
              <a:tblPr/>
              <a:tblGrid>
                <a:gridCol w="1600200"/>
                <a:gridCol w="2286000"/>
                <a:gridCol w="3810000"/>
              </a:tblGrid>
              <a:tr h="4877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4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1)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(income tax expense)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97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2)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$1,000</a:t>
                      </a:r>
                    </a:p>
                  </a:txBody>
                  <a:tcPr marT="45731" marB="45731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-$1,000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/>
          </p:cNvGraphicFramePr>
          <p:nvPr/>
        </p:nvGraphicFramePr>
        <p:xfrm>
          <a:off x="757238" y="2414588"/>
          <a:ext cx="7786687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Worksheet" r:id="rId4" imgW="4533900" imgH="2533650" progId="Excel.Sheet.8">
                  <p:embed/>
                </p:oleObj>
              </mc:Choice>
              <mc:Fallback>
                <p:oleObj name="Worksheet" r:id="rId4" imgW="4533900" imgH="2533650" progId="Excel.Sheet.8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9738" t="4082" r="3590" b="6122"/>
                      <a:stretch>
                        <a:fillRect/>
                      </a:stretch>
                    </p:blipFill>
                    <p:spPr bwMode="auto">
                      <a:xfrm>
                        <a:off x="757238" y="2414588"/>
                        <a:ext cx="7786687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8963" name="Text Box 3"/>
          <p:cNvSpPr txBox="1">
            <a:spLocks noChangeArrowheads="1"/>
          </p:cNvSpPr>
          <p:nvPr/>
        </p:nvSpPr>
        <p:spPr bwMode="auto">
          <a:xfrm>
            <a:off x="381000" y="1371600"/>
            <a:ext cx="8382000" cy="955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Potential liabilities that arise because of events or transactions that have already occurred.</a:t>
            </a:r>
            <a:endParaRPr lang="en-US" sz="28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Contingent Liabilities</a:t>
            </a: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Contingent Liability - Product Warranty Payable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378325"/>
          </a:xfrm>
        </p:spPr>
        <p:txBody>
          <a:bodyPr/>
          <a:lstStyle/>
          <a:p>
            <a:r>
              <a:rPr lang="en-US" dirty="0" smtClean="0"/>
              <a:t>Manufacturers often offer a warranty on their products.</a:t>
            </a:r>
          </a:p>
          <a:p>
            <a:r>
              <a:rPr lang="en-US" dirty="0" smtClean="0"/>
              <a:t>It is “likely” that they will have to honour this warranty and the amount “can be estimated” based on prior experience.  Therefore, manufacturers need to record this liability.</a:t>
            </a:r>
          </a:p>
          <a:p>
            <a:r>
              <a:rPr lang="en-US" dirty="0" smtClean="0"/>
              <a:t>Often expressed as a percentage of sales.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 Warranty Payable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8686800" cy="3276600"/>
          </a:xfrm>
        </p:spPr>
        <p:txBody>
          <a:bodyPr/>
          <a:lstStyle/>
          <a:p>
            <a:r>
              <a:rPr lang="en-US" sz="2600" smtClean="0"/>
              <a:t>Example: Ford sells 20,000 Ford Fusions this year @$21,000 each.  They estimate that repairs expense will total 1% of the sales price.</a:t>
            </a:r>
          </a:p>
          <a:p>
            <a:r>
              <a:rPr lang="en-US" sz="2600" smtClean="0"/>
              <a:t>They should record a Warranty Expense of:</a:t>
            </a:r>
          </a:p>
          <a:p>
            <a:pPr>
              <a:buFont typeface="Wingdings" pitchFamily="2" charset="2"/>
              <a:buNone/>
            </a:pPr>
            <a:r>
              <a:rPr lang="en-US" sz="2600" smtClean="0"/>
              <a:t>	20,000 × $21,000 × 1% = $4,200,000</a:t>
            </a:r>
          </a:p>
          <a:p>
            <a:endParaRPr lang="en-US" sz="2600" smtClean="0"/>
          </a:p>
        </p:txBody>
      </p:sp>
      <p:graphicFrame>
        <p:nvGraphicFramePr>
          <p:cNvPr id="145427" name="Group 19"/>
          <p:cNvGraphicFramePr>
            <a:graphicFrameLocks noGrp="1"/>
          </p:cNvGraphicFramePr>
          <p:nvPr>
            <p:ph sz="half" idx="2"/>
          </p:nvPr>
        </p:nvGraphicFramePr>
        <p:xfrm>
          <a:off x="304800" y="3581400"/>
          <a:ext cx="7924800" cy="2442909"/>
        </p:xfrm>
        <a:graphic>
          <a:graphicData uri="http://schemas.openxmlformats.org/drawingml/2006/table">
            <a:tbl>
              <a:tblPr/>
              <a:tblGrid>
                <a:gridCol w="1447800"/>
                <a:gridCol w="3200400"/>
                <a:gridCol w="3276600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Product Warranty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$4,200,000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 (Warranty Exp.)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$4,200,000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Product Warranty Payable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1524000"/>
          </a:xfrm>
        </p:spPr>
        <p:txBody>
          <a:bodyPr/>
          <a:lstStyle/>
          <a:p>
            <a:r>
              <a:rPr lang="en-US" sz="2800" smtClean="0"/>
              <a:t>As repairs are made, Ford can reduce the warranty payable account.</a:t>
            </a:r>
          </a:p>
        </p:txBody>
      </p:sp>
      <p:graphicFrame>
        <p:nvGraphicFramePr>
          <p:cNvPr id="147476" name="Group 20"/>
          <p:cNvGraphicFramePr>
            <a:graphicFrameLocks noGrp="1"/>
          </p:cNvGraphicFramePr>
          <p:nvPr>
            <p:ph sz="half" idx="2"/>
          </p:nvPr>
        </p:nvGraphicFramePr>
        <p:xfrm>
          <a:off x="990600" y="3505200"/>
          <a:ext cx="7696200" cy="2411286"/>
        </p:xfrm>
        <a:graphic>
          <a:graphicData uri="http://schemas.openxmlformats.org/drawingml/2006/table">
            <a:tbl>
              <a:tblPr/>
              <a:tblGrid>
                <a:gridCol w="2895600"/>
                <a:gridCol w="2895600"/>
                <a:gridCol w="1905000"/>
              </a:tblGrid>
              <a:tr h="655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and/or Parts Inventory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Product Warranty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" t="25495" r="1385" b="24494"/>
          <a:stretch/>
        </p:blipFill>
        <p:spPr>
          <a:xfrm>
            <a:off x="253218" y="304800"/>
            <a:ext cx="8764173" cy="60197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76200"/>
            <a:ext cx="8229600" cy="1139825"/>
          </a:xfrm>
        </p:spPr>
        <p:txBody>
          <a:bodyPr anchor="ctr"/>
          <a:lstStyle/>
          <a:p>
            <a:pPr eaLnBrk="1" hangingPunct="1"/>
            <a:r>
              <a:rPr lang="en-US" smtClean="0"/>
              <a:t>Recording Payroll</a:t>
            </a:r>
          </a:p>
        </p:txBody>
      </p:sp>
      <p:graphicFrame>
        <p:nvGraphicFramePr>
          <p:cNvPr id="17429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491553"/>
              </p:ext>
            </p:extLst>
          </p:nvPr>
        </p:nvGraphicFramePr>
        <p:xfrm>
          <a:off x="304800" y="3810000"/>
          <a:ext cx="8534400" cy="2125345"/>
        </p:xfrm>
        <a:graphic>
          <a:graphicData uri="http://schemas.openxmlformats.org/drawingml/2006/table">
            <a:tbl>
              <a:tblPr/>
              <a:tblGrid>
                <a:gridCol w="1371600"/>
                <a:gridCol w="1295400"/>
                <a:gridCol w="1295400"/>
                <a:gridCol w="1295400"/>
                <a:gridCol w="1524000"/>
                <a:gridCol w="1752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$12,000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CPP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EI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Inc.Tax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Benefits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R/E (wages &amp; </a:t>
                      </a:r>
                      <a:r>
                        <a:rPr kumimoji="0" 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sal.exp</a:t>
                      </a: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7" name="Text Box 15"/>
          <p:cNvSpPr txBox="1">
            <a:spLocks noChangeArrowheads="1"/>
          </p:cNvSpPr>
          <p:nvPr/>
        </p:nvSpPr>
        <p:spPr bwMode="auto">
          <a:xfrm>
            <a:off x="304800" y="1066800"/>
            <a:ext cx="8305800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"/>
              </a:spcBef>
              <a:buClrTx/>
              <a:buSzTx/>
              <a:buFontTx/>
              <a:buNone/>
            </a:pPr>
            <a:r>
              <a:rPr lang="en-US"/>
              <a:t>Employees at Chancellor Industries earned $25,000 during the pay period.  Of that amount, the employees had the following deductions:</a:t>
            </a:r>
          </a:p>
          <a:p>
            <a:pPr>
              <a:spcBef>
                <a:spcPct val="5000"/>
              </a:spcBef>
              <a:buClrTx/>
              <a:buSzTx/>
              <a:buFontTx/>
              <a:buNone/>
            </a:pPr>
            <a:r>
              <a:rPr lang="en-US"/>
              <a:t>- CPP premiums $2,000</a:t>
            </a:r>
          </a:p>
          <a:p>
            <a:pPr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/>
              <a:t> EI premiums $1,500</a:t>
            </a:r>
          </a:p>
          <a:p>
            <a:pPr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/>
              <a:t> Income taxes $8,000</a:t>
            </a:r>
          </a:p>
          <a:p>
            <a:pPr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/>
              <a:t> Premiums for benefits plan $1,500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5643265"/>
            <a:ext cx="6629400" cy="830997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CA" dirty="0" smtClean="0"/>
              <a:t>Employees get what’s left: $25,000 - $2,000 - $1,500 - $8,000 - $1,500 = </a:t>
            </a:r>
            <a:r>
              <a:rPr lang="en-CA" b="1" dirty="0" smtClean="0"/>
              <a:t>$12,000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28600"/>
            <a:ext cx="8229600" cy="1139825"/>
          </a:xfrm>
        </p:spPr>
        <p:txBody>
          <a:bodyPr anchor="ctr"/>
          <a:lstStyle/>
          <a:p>
            <a:pPr eaLnBrk="1" hangingPunct="1"/>
            <a:r>
              <a:rPr lang="en-US" sz="3800" smtClean="0"/>
              <a:t>Recording Payroll – Employer’s Contributions</a:t>
            </a:r>
          </a:p>
        </p:txBody>
      </p:sp>
      <p:graphicFrame>
        <p:nvGraphicFramePr>
          <p:cNvPr id="18449" name="Group 17"/>
          <p:cNvGraphicFramePr>
            <a:graphicFrameLocks noGrp="1"/>
          </p:cNvGraphicFramePr>
          <p:nvPr/>
        </p:nvGraphicFramePr>
        <p:xfrm>
          <a:off x="152400" y="4038600"/>
          <a:ext cx="8534400" cy="1926336"/>
        </p:xfrm>
        <a:graphic>
          <a:graphicData uri="http://schemas.openxmlformats.org/drawingml/2006/table">
            <a:tbl>
              <a:tblPr/>
              <a:tblGrid>
                <a:gridCol w="1371600"/>
                <a:gridCol w="1752600"/>
                <a:gridCol w="3048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CPP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EI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$2,100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(1.4 x $1,500)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R/E (payroll taxes exp.)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47" name="Text Box 19"/>
          <p:cNvSpPr txBox="1">
            <a:spLocks noChangeArrowheads="1"/>
          </p:cNvSpPr>
          <p:nvPr/>
        </p:nvSpPr>
        <p:spPr bwMode="auto">
          <a:xfrm>
            <a:off x="228600" y="1447800"/>
            <a:ext cx="8534400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spcBef>
                <a:spcPct val="5000"/>
              </a:spcBef>
              <a:buClrTx/>
              <a:buSzTx/>
              <a:buFontTx/>
              <a:buNone/>
            </a:pPr>
            <a:r>
              <a:rPr lang="en-US" sz="2600"/>
              <a:t>Chancellor Industries must also pay into the CPP and EI plans:</a:t>
            </a:r>
          </a:p>
          <a:p>
            <a:pPr lvl="1">
              <a:spcBef>
                <a:spcPct val="5000"/>
              </a:spcBef>
              <a:buClrTx/>
              <a:buSzTx/>
              <a:buFontTx/>
              <a:buNone/>
            </a:pPr>
            <a:r>
              <a:rPr lang="en-US" sz="2600"/>
              <a:t>- CPP premiums – must match employees’ premiums</a:t>
            </a:r>
          </a:p>
          <a:p>
            <a:pPr lvl="1">
              <a:spcBef>
                <a:spcPct val="5000"/>
              </a:spcBef>
              <a:buClrTx/>
              <a:buSzTx/>
              <a:buFontTx/>
              <a:buChar char="-"/>
            </a:pPr>
            <a:r>
              <a:rPr lang="en-US" sz="2600"/>
              <a:t> EI premiums – must pay 1.4 times the employees’ premiums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Long Term Liabilities: Bonds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Notes payable issued to multiple lenders (bondholders)</a:t>
            </a:r>
          </a:p>
          <a:p>
            <a:pPr eaLnBrk="1" hangingPunct="1">
              <a:buFont typeface="Times New Roman" pitchFamily="18" charset="0"/>
              <a:buChar char="▄"/>
            </a:pPr>
            <a:r>
              <a:rPr lang="en-US" sz="3200" smtClean="0"/>
              <a:t>Certificate that is issued shows: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Interest rate (face rate or coupon rate) 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Principal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Maturity date</a:t>
            </a:r>
          </a:p>
          <a:p>
            <a:pPr lvl="1" eaLnBrk="1" hangingPunct="1">
              <a:buFontTx/>
              <a:buChar char="-"/>
            </a:pPr>
            <a:r>
              <a:rPr lang="en-US" sz="3200" smtClean="0"/>
              <a:t>Interest dates</a:t>
            </a:r>
          </a:p>
          <a:p>
            <a:pPr eaLnBrk="1" hangingPunct="1"/>
            <a:endParaRPr lang="en-US" smtClean="0"/>
          </a:p>
        </p:txBody>
      </p:sp>
      <p:pic>
        <p:nvPicPr>
          <p:cNvPr id="20484" name="Picture 4" descr="MCBS00473_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962400"/>
            <a:ext cx="140176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838200"/>
          </a:xfrm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Bond Interest Rates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557338"/>
            <a:ext cx="3870325" cy="4495800"/>
          </a:xfrm>
          <a:noFill/>
        </p:spPr>
        <p:txBody>
          <a:bodyPr lIns="90488" tIns="44450" rIns="90488" bIns="44450"/>
          <a:lstStyle/>
          <a:p>
            <a:pPr eaLnBrk="1" hangingPunct="1">
              <a:buFont typeface="Wingdings" pitchFamily="2" charset="2"/>
              <a:buNone/>
            </a:pPr>
            <a:r>
              <a:rPr lang="en-US" smtClean="0">
                <a:solidFill>
                  <a:schemeClr val="tx2"/>
                </a:solidFill>
              </a:rPr>
              <a:t>Face Rate / Coupon Rate</a:t>
            </a:r>
          </a:p>
          <a:p>
            <a:pPr eaLnBrk="1" hangingPunct="1"/>
            <a:r>
              <a:rPr lang="en-US" smtClean="0"/>
              <a:t>interest is paid at the rate specified on the bond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572000" y="1484313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marL="342900" indent="-342900">
              <a:spcBef>
                <a:spcPct val="20000"/>
              </a:spcBef>
              <a:buSzPct val="65000"/>
              <a:buFont typeface="Wingdings" pitchFamily="2" charset="2"/>
              <a:buNone/>
            </a:pPr>
            <a:r>
              <a:rPr lang="en-US" sz="3000">
                <a:solidFill>
                  <a:schemeClr val="tx2"/>
                </a:solidFill>
              </a:rPr>
              <a:t>Market Rate /Yield/ Effective Interest Rate </a:t>
            </a:r>
          </a:p>
          <a:p>
            <a:pPr marL="342900" indent="-342900">
              <a:spcBef>
                <a:spcPct val="20000"/>
              </a:spcBef>
              <a:buSzPct val="65000"/>
            </a:pPr>
            <a:r>
              <a:rPr lang="en-US" sz="3000"/>
              <a:t>the interest rate the bond will yield after selling at a discount or premium</a:t>
            </a:r>
          </a:p>
        </p:txBody>
      </p:sp>
      <p:grpSp>
        <p:nvGrpSpPr>
          <p:cNvPr id="21509" name="Group 5"/>
          <p:cNvGrpSpPr>
            <a:grpSpLocks/>
          </p:cNvGrpSpPr>
          <p:nvPr/>
        </p:nvGrpSpPr>
        <p:grpSpPr bwMode="auto">
          <a:xfrm>
            <a:off x="604838" y="3803650"/>
            <a:ext cx="5476875" cy="2587625"/>
            <a:chOff x="381" y="2396"/>
            <a:chExt cx="3450" cy="1630"/>
          </a:xfrm>
        </p:grpSpPr>
        <p:sp>
          <p:nvSpPr>
            <p:cNvPr id="21528" name="Rectangle 6"/>
            <p:cNvSpPr>
              <a:spLocks noChangeArrowheads="1"/>
            </p:cNvSpPr>
            <p:nvPr/>
          </p:nvSpPr>
          <p:spPr bwMode="auto">
            <a:xfrm>
              <a:off x="381" y="2396"/>
              <a:ext cx="3450" cy="1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0" hangingPunct="0">
                <a:buClrTx/>
                <a:buSzTx/>
                <a:buFontTx/>
                <a:buNone/>
              </a:pPr>
              <a:endParaRPr lang="en-US"/>
            </a:p>
          </p:txBody>
        </p:sp>
        <p:sp>
          <p:nvSpPr>
            <p:cNvPr id="21529" name="Freeform 7"/>
            <p:cNvSpPr>
              <a:spLocks/>
            </p:cNvSpPr>
            <p:nvPr/>
          </p:nvSpPr>
          <p:spPr bwMode="auto">
            <a:xfrm>
              <a:off x="395" y="2542"/>
              <a:ext cx="1827" cy="1333"/>
            </a:xfrm>
            <a:custGeom>
              <a:avLst/>
              <a:gdLst>
                <a:gd name="T0" fmla="*/ 0 w 1827"/>
                <a:gd name="T1" fmla="*/ 827 h 1333"/>
                <a:gd name="T2" fmla="*/ 269 w 1827"/>
                <a:gd name="T3" fmla="*/ 1332 h 1333"/>
                <a:gd name="T4" fmla="*/ 1826 w 1827"/>
                <a:gd name="T5" fmla="*/ 506 h 1333"/>
                <a:gd name="T6" fmla="*/ 1558 w 1827"/>
                <a:gd name="T7" fmla="*/ 0 h 1333"/>
                <a:gd name="T8" fmla="*/ 1547 w 1827"/>
                <a:gd name="T9" fmla="*/ 5 h 1333"/>
                <a:gd name="T10" fmla="*/ 0 w 1827"/>
                <a:gd name="T11" fmla="*/ 827 h 13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27"/>
                <a:gd name="T19" fmla="*/ 0 h 1333"/>
                <a:gd name="T20" fmla="*/ 1827 w 1827"/>
                <a:gd name="T21" fmla="*/ 1333 h 133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27" h="1333">
                  <a:moveTo>
                    <a:pt x="0" y="827"/>
                  </a:moveTo>
                  <a:lnTo>
                    <a:pt x="269" y="1332"/>
                  </a:lnTo>
                  <a:lnTo>
                    <a:pt x="1826" y="506"/>
                  </a:lnTo>
                  <a:lnTo>
                    <a:pt x="1558" y="0"/>
                  </a:lnTo>
                  <a:lnTo>
                    <a:pt x="1547" y="5"/>
                  </a:lnTo>
                  <a:lnTo>
                    <a:pt x="0" y="827"/>
                  </a:lnTo>
                </a:path>
              </a:pathLst>
            </a:custGeom>
            <a:solidFill>
              <a:srgbClr val="9EDDFF"/>
            </a:solidFill>
            <a:ln w="12700" cap="rnd" cmpd="sng">
              <a:solidFill>
                <a:srgbClr val="9EDD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30" name="Line 8"/>
            <p:cNvSpPr>
              <a:spLocks noChangeShapeType="1"/>
            </p:cNvSpPr>
            <p:nvPr/>
          </p:nvSpPr>
          <p:spPr bwMode="auto">
            <a:xfrm flipV="1">
              <a:off x="408" y="2542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1" name="Line 9"/>
            <p:cNvSpPr>
              <a:spLocks noChangeShapeType="1"/>
            </p:cNvSpPr>
            <p:nvPr/>
          </p:nvSpPr>
          <p:spPr bwMode="auto">
            <a:xfrm flipV="1">
              <a:off x="417" y="2558"/>
              <a:ext cx="1539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2" name="Line 10"/>
            <p:cNvSpPr>
              <a:spLocks noChangeShapeType="1"/>
            </p:cNvSpPr>
            <p:nvPr/>
          </p:nvSpPr>
          <p:spPr bwMode="auto">
            <a:xfrm flipV="1">
              <a:off x="425" y="2574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3" name="Line 11"/>
            <p:cNvSpPr>
              <a:spLocks noChangeShapeType="1"/>
            </p:cNvSpPr>
            <p:nvPr/>
          </p:nvSpPr>
          <p:spPr bwMode="auto">
            <a:xfrm flipV="1">
              <a:off x="434" y="2590"/>
              <a:ext cx="1539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4" name="Line 12"/>
            <p:cNvSpPr>
              <a:spLocks noChangeShapeType="1"/>
            </p:cNvSpPr>
            <p:nvPr/>
          </p:nvSpPr>
          <p:spPr bwMode="auto">
            <a:xfrm flipV="1">
              <a:off x="442" y="2606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5" name="Line 13"/>
            <p:cNvSpPr>
              <a:spLocks noChangeShapeType="1"/>
            </p:cNvSpPr>
            <p:nvPr/>
          </p:nvSpPr>
          <p:spPr bwMode="auto">
            <a:xfrm flipV="1">
              <a:off x="450" y="2622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6" name="Line 14"/>
            <p:cNvSpPr>
              <a:spLocks noChangeShapeType="1"/>
            </p:cNvSpPr>
            <p:nvPr/>
          </p:nvSpPr>
          <p:spPr bwMode="auto">
            <a:xfrm flipV="1">
              <a:off x="459" y="2638"/>
              <a:ext cx="1539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7" name="Line 15"/>
            <p:cNvSpPr>
              <a:spLocks noChangeShapeType="1"/>
            </p:cNvSpPr>
            <p:nvPr/>
          </p:nvSpPr>
          <p:spPr bwMode="auto">
            <a:xfrm flipV="1">
              <a:off x="467" y="2654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8" name="Line 16"/>
            <p:cNvSpPr>
              <a:spLocks noChangeShapeType="1"/>
            </p:cNvSpPr>
            <p:nvPr/>
          </p:nvSpPr>
          <p:spPr bwMode="auto">
            <a:xfrm flipV="1">
              <a:off x="475" y="2670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39" name="Line 17"/>
            <p:cNvSpPr>
              <a:spLocks noChangeShapeType="1"/>
            </p:cNvSpPr>
            <p:nvPr/>
          </p:nvSpPr>
          <p:spPr bwMode="auto">
            <a:xfrm flipV="1">
              <a:off x="484" y="2686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0" name="Line 18"/>
            <p:cNvSpPr>
              <a:spLocks noChangeShapeType="1"/>
            </p:cNvSpPr>
            <p:nvPr/>
          </p:nvSpPr>
          <p:spPr bwMode="auto">
            <a:xfrm flipV="1">
              <a:off x="492" y="2702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1" name="Line 19"/>
            <p:cNvSpPr>
              <a:spLocks noChangeShapeType="1"/>
            </p:cNvSpPr>
            <p:nvPr/>
          </p:nvSpPr>
          <p:spPr bwMode="auto">
            <a:xfrm flipV="1">
              <a:off x="501" y="2718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2" name="Line 20"/>
            <p:cNvSpPr>
              <a:spLocks noChangeShapeType="1"/>
            </p:cNvSpPr>
            <p:nvPr/>
          </p:nvSpPr>
          <p:spPr bwMode="auto">
            <a:xfrm flipV="1">
              <a:off x="509" y="2733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3" name="Line 21"/>
            <p:cNvSpPr>
              <a:spLocks noChangeShapeType="1"/>
            </p:cNvSpPr>
            <p:nvPr/>
          </p:nvSpPr>
          <p:spPr bwMode="auto">
            <a:xfrm flipV="1">
              <a:off x="518" y="2750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4" name="Line 22"/>
            <p:cNvSpPr>
              <a:spLocks noChangeShapeType="1"/>
            </p:cNvSpPr>
            <p:nvPr/>
          </p:nvSpPr>
          <p:spPr bwMode="auto">
            <a:xfrm flipV="1">
              <a:off x="526" y="2765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5" name="Line 23"/>
            <p:cNvSpPr>
              <a:spLocks noChangeShapeType="1"/>
            </p:cNvSpPr>
            <p:nvPr/>
          </p:nvSpPr>
          <p:spPr bwMode="auto">
            <a:xfrm flipV="1">
              <a:off x="534" y="2781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6" name="Line 24"/>
            <p:cNvSpPr>
              <a:spLocks noChangeShapeType="1"/>
            </p:cNvSpPr>
            <p:nvPr/>
          </p:nvSpPr>
          <p:spPr bwMode="auto">
            <a:xfrm flipV="1">
              <a:off x="543" y="2797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7" name="Line 25"/>
            <p:cNvSpPr>
              <a:spLocks noChangeShapeType="1"/>
            </p:cNvSpPr>
            <p:nvPr/>
          </p:nvSpPr>
          <p:spPr bwMode="auto">
            <a:xfrm flipV="1">
              <a:off x="552" y="2813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8" name="Line 26"/>
            <p:cNvSpPr>
              <a:spLocks noChangeShapeType="1"/>
            </p:cNvSpPr>
            <p:nvPr/>
          </p:nvSpPr>
          <p:spPr bwMode="auto">
            <a:xfrm flipV="1">
              <a:off x="560" y="2830"/>
              <a:ext cx="1541" cy="840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49" name="Line 27"/>
            <p:cNvSpPr>
              <a:spLocks noChangeShapeType="1"/>
            </p:cNvSpPr>
            <p:nvPr/>
          </p:nvSpPr>
          <p:spPr bwMode="auto">
            <a:xfrm flipV="1">
              <a:off x="569" y="2845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0" name="Line 28"/>
            <p:cNvSpPr>
              <a:spLocks noChangeShapeType="1"/>
            </p:cNvSpPr>
            <p:nvPr/>
          </p:nvSpPr>
          <p:spPr bwMode="auto">
            <a:xfrm flipV="1">
              <a:off x="577" y="2861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1" name="Line 29"/>
            <p:cNvSpPr>
              <a:spLocks noChangeShapeType="1"/>
            </p:cNvSpPr>
            <p:nvPr/>
          </p:nvSpPr>
          <p:spPr bwMode="auto">
            <a:xfrm flipV="1">
              <a:off x="586" y="2877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2" name="Line 30"/>
            <p:cNvSpPr>
              <a:spLocks noChangeShapeType="1"/>
            </p:cNvSpPr>
            <p:nvPr/>
          </p:nvSpPr>
          <p:spPr bwMode="auto">
            <a:xfrm flipV="1">
              <a:off x="594" y="2893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3" name="Line 31"/>
            <p:cNvSpPr>
              <a:spLocks noChangeShapeType="1"/>
            </p:cNvSpPr>
            <p:nvPr/>
          </p:nvSpPr>
          <p:spPr bwMode="auto">
            <a:xfrm flipV="1">
              <a:off x="603" y="2909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4" name="Line 32"/>
            <p:cNvSpPr>
              <a:spLocks noChangeShapeType="1"/>
            </p:cNvSpPr>
            <p:nvPr/>
          </p:nvSpPr>
          <p:spPr bwMode="auto">
            <a:xfrm flipV="1">
              <a:off x="612" y="2925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5" name="Line 33"/>
            <p:cNvSpPr>
              <a:spLocks noChangeShapeType="1"/>
            </p:cNvSpPr>
            <p:nvPr/>
          </p:nvSpPr>
          <p:spPr bwMode="auto">
            <a:xfrm flipV="1">
              <a:off x="620" y="2941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6" name="Line 34"/>
            <p:cNvSpPr>
              <a:spLocks noChangeShapeType="1"/>
            </p:cNvSpPr>
            <p:nvPr/>
          </p:nvSpPr>
          <p:spPr bwMode="auto">
            <a:xfrm flipV="1">
              <a:off x="628" y="2956"/>
              <a:ext cx="1540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7" name="Line 35"/>
            <p:cNvSpPr>
              <a:spLocks noChangeShapeType="1"/>
            </p:cNvSpPr>
            <p:nvPr/>
          </p:nvSpPr>
          <p:spPr bwMode="auto">
            <a:xfrm flipV="1">
              <a:off x="637" y="2972"/>
              <a:ext cx="1541" cy="842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8" name="Line 36"/>
            <p:cNvSpPr>
              <a:spLocks noChangeShapeType="1"/>
            </p:cNvSpPr>
            <p:nvPr/>
          </p:nvSpPr>
          <p:spPr bwMode="auto">
            <a:xfrm flipV="1">
              <a:off x="645" y="2989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59" name="Line 37"/>
            <p:cNvSpPr>
              <a:spLocks noChangeShapeType="1"/>
            </p:cNvSpPr>
            <p:nvPr/>
          </p:nvSpPr>
          <p:spPr bwMode="auto">
            <a:xfrm flipV="1">
              <a:off x="654" y="3005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0" name="Line 38"/>
            <p:cNvSpPr>
              <a:spLocks noChangeShapeType="1"/>
            </p:cNvSpPr>
            <p:nvPr/>
          </p:nvSpPr>
          <p:spPr bwMode="auto">
            <a:xfrm flipV="1">
              <a:off x="662" y="3021"/>
              <a:ext cx="1541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1" name="Line 39"/>
            <p:cNvSpPr>
              <a:spLocks noChangeShapeType="1"/>
            </p:cNvSpPr>
            <p:nvPr/>
          </p:nvSpPr>
          <p:spPr bwMode="auto">
            <a:xfrm flipV="1">
              <a:off x="671" y="3037"/>
              <a:ext cx="1540" cy="841"/>
            </a:xfrm>
            <a:prstGeom prst="line">
              <a:avLst/>
            </a:prstGeom>
            <a:noFill/>
            <a:ln w="12700">
              <a:solidFill>
                <a:srgbClr val="BF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2" name="Rectangle 40"/>
            <p:cNvSpPr>
              <a:spLocks noChangeArrowheads="1"/>
            </p:cNvSpPr>
            <p:nvPr/>
          </p:nvSpPr>
          <p:spPr bwMode="auto">
            <a:xfrm rot="-1620000">
              <a:off x="416" y="3244"/>
              <a:ext cx="630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buClrTx/>
                <a:buSzTx/>
                <a:buFontTx/>
                <a:buNone/>
              </a:pPr>
              <a:r>
                <a:rPr lang="en-US" sz="900">
                  <a:solidFill>
                    <a:srgbClr val="000000"/>
                  </a:solidFill>
                  <a:latin typeface="Courier New" pitchFamily="49" charset="0"/>
                </a:rPr>
                <a:t>Paycheck for</a:t>
              </a:r>
            </a:p>
          </p:txBody>
        </p:sp>
        <p:sp>
          <p:nvSpPr>
            <p:cNvPr id="21563" name="Rectangle 41"/>
            <p:cNvSpPr>
              <a:spLocks noChangeArrowheads="1"/>
            </p:cNvSpPr>
            <p:nvPr/>
          </p:nvSpPr>
          <p:spPr bwMode="auto">
            <a:xfrm rot="-1680000">
              <a:off x="1620" y="2714"/>
              <a:ext cx="230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>
                <a:buClrTx/>
                <a:buSzTx/>
                <a:buFontTx/>
                <a:buNone/>
              </a:pPr>
              <a:r>
                <a:rPr lang="en-US" sz="600">
                  <a:solidFill>
                    <a:srgbClr val="000000"/>
                  </a:solidFill>
                  <a:latin typeface="Courier New" pitchFamily="49" charset="0"/>
                </a:rPr>
                <a:t>Date</a:t>
              </a:r>
            </a:p>
          </p:txBody>
        </p:sp>
        <p:sp>
          <p:nvSpPr>
            <p:cNvPr id="21564" name="Rectangle 42"/>
            <p:cNvSpPr>
              <a:spLocks noChangeArrowheads="1"/>
            </p:cNvSpPr>
            <p:nvPr/>
          </p:nvSpPr>
          <p:spPr bwMode="auto">
            <a:xfrm rot="-1620000">
              <a:off x="1592" y="3085"/>
              <a:ext cx="570" cy="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500">
                  <a:solidFill>
                    <a:srgbClr val="000000"/>
                  </a:solidFill>
                  <a:latin typeface="Courier New" pitchFamily="49" charset="0"/>
                </a:rPr>
                <a:t>Dept.. of Treasurer</a:t>
              </a:r>
            </a:p>
          </p:txBody>
        </p:sp>
        <p:sp>
          <p:nvSpPr>
            <p:cNvPr id="21565" name="Rectangle 43"/>
            <p:cNvSpPr>
              <a:spLocks noChangeArrowheads="1"/>
            </p:cNvSpPr>
            <p:nvPr/>
          </p:nvSpPr>
          <p:spPr bwMode="auto">
            <a:xfrm rot="-1620000">
              <a:off x="948" y="3213"/>
              <a:ext cx="458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900">
                  <a:solidFill>
                    <a:srgbClr val="000000"/>
                  </a:solidFill>
                  <a:latin typeface="Courier New" pitchFamily="49" charset="0"/>
                </a:rPr>
                <a:t>Jane Doe</a:t>
              </a:r>
            </a:p>
          </p:txBody>
        </p:sp>
        <p:sp>
          <p:nvSpPr>
            <p:cNvPr id="21566" name="Line 44"/>
            <p:cNvSpPr>
              <a:spLocks noChangeShapeType="1"/>
            </p:cNvSpPr>
            <p:nvPr/>
          </p:nvSpPr>
          <p:spPr bwMode="auto">
            <a:xfrm flipV="1">
              <a:off x="930" y="3159"/>
              <a:ext cx="606" cy="34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7" name="Line 45"/>
            <p:cNvSpPr>
              <a:spLocks noChangeShapeType="1"/>
            </p:cNvSpPr>
            <p:nvPr/>
          </p:nvSpPr>
          <p:spPr bwMode="auto">
            <a:xfrm flipV="1">
              <a:off x="1627" y="2955"/>
              <a:ext cx="449" cy="26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1568" name="Freeform 46"/>
            <p:cNvSpPr>
              <a:spLocks/>
            </p:cNvSpPr>
            <p:nvPr/>
          </p:nvSpPr>
          <p:spPr bwMode="auto">
            <a:xfrm>
              <a:off x="433" y="2579"/>
              <a:ext cx="1751" cy="1259"/>
            </a:xfrm>
            <a:custGeom>
              <a:avLst/>
              <a:gdLst>
                <a:gd name="T0" fmla="*/ 5 w 1751"/>
                <a:gd name="T1" fmla="*/ 809 h 1259"/>
                <a:gd name="T2" fmla="*/ 244 w 1751"/>
                <a:gd name="T3" fmla="*/ 1258 h 1259"/>
                <a:gd name="T4" fmla="*/ 1750 w 1751"/>
                <a:gd name="T5" fmla="*/ 457 h 1259"/>
                <a:gd name="T6" fmla="*/ 1507 w 1751"/>
                <a:gd name="T7" fmla="*/ 0 h 1259"/>
                <a:gd name="T8" fmla="*/ 0 w 1751"/>
                <a:gd name="T9" fmla="*/ 801 h 12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51"/>
                <a:gd name="T16" fmla="*/ 0 h 1259"/>
                <a:gd name="T17" fmla="*/ 1751 w 1751"/>
                <a:gd name="T18" fmla="*/ 1259 h 12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51" h="1259">
                  <a:moveTo>
                    <a:pt x="5" y="809"/>
                  </a:moveTo>
                  <a:lnTo>
                    <a:pt x="244" y="1258"/>
                  </a:lnTo>
                  <a:lnTo>
                    <a:pt x="1750" y="457"/>
                  </a:lnTo>
                  <a:lnTo>
                    <a:pt x="1507" y="0"/>
                  </a:lnTo>
                  <a:lnTo>
                    <a:pt x="0" y="8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69" name="Freeform 47"/>
            <p:cNvSpPr>
              <a:spLocks/>
            </p:cNvSpPr>
            <p:nvPr/>
          </p:nvSpPr>
          <p:spPr bwMode="auto">
            <a:xfrm>
              <a:off x="1581" y="3072"/>
              <a:ext cx="196" cy="170"/>
            </a:xfrm>
            <a:custGeom>
              <a:avLst/>
              <a:gdLst>
                <a:gd name="T0" fmla="*/ 35 w 196"/>
                <a:gd name="T1" fmla="*/ 72 h 170"/>
                <a:gd name="T2" fmla="*/ 20 w 196"/>
                <a:gd name="T3" fmla="*/ 42 h 170"/>
                <a:gd name="T4" fmla="*/ 4 w 196"/>
                <a:gd name="T5" fmla="*/ 41 h 170"/>
                <a:gd name="T6" fmla="*/ 2 w 196"/>
                <a:gd name="T7" fmla="*/ 63 h 170"/>
                <a:gd name="T8" fmla="*/ 12 w 196"/>
                <a:gd name="T9" fmla="*/ 90 h 170"/>
                <a:gd name="T10" fmla="*/ 26 w 196"/>
                <a:gd name="T11" fmla="*/ 105 h 170"/>
                <a:gd name="T12" fmla="*/ 45 w 196"/>
                <a:gd name="T13" fmla="*/ 120 h 170"/>
                <a:gd name="T14" fmla="*/ 55 w 196"/>
                <a:gd name="T15" fmla="*/ 160 h 170"/>
                <a:gd name="T16" fmla="*/ 51 w 196"/>
                <a:gd name="T17" fmla="*/ 168 h 170"/>
                <a:gd name="T18" fmla="*/ 41 w 196"/>
                <a:gd name="T19" fmla="*/ 164 h 170"/>
                <a:gd name="T20" fmla="*/ 35 w 196"/>
                <a:gd name="T21" fmla="*/ 141 h 170"/>
                <a:gd name="T22" fmla="*/ 35 w 196"/>
                <a:gd name="T23" fmla="*/ 121 h 170"/>
                <a:gd name="T24" fmla="*/ 44 w 196"/>
                <a:gd name="T25" fmla="*/ 96 h 170"/>
                <a:gd name="T26" fmla="*/ 65 w 196"/>
                <a:gd name="T27" fmla="*/ 53 h 170"/>
                <a:gd name="T28" fmla="*/ 72 w 196"/>
                <a:gd name="T29" fmla="*/ 44 h 170"/>
                <a:gd name="T30" fmla="*/ 56 w 196"/>
                <a:gd name="T31" fmla="*/ 57 h 170"/>
                <a:gd name="T32" fmla="*/ 51 w 196"/>
                <a:gd name="T33" fmla="*/ 74 h 170"/>
                <a:gd name="T34" fmla="*/ 54 w 196"/>
                <a:gd name="T35" fmla="*/ 92 h 170"/>
                <a:gd name="T36" fmla="*/ 69 w 196"/>
                <a:gd name="T37" fmla="*/ 99 h 170"/>
                <a:gd name="T38" fmla="*/ 77 w 196"/>
                <a:gd name="T39" fmla="*/ 95 h 170"/>
                <a:gd name="T40" fmla="*/ 84 w 196"/>
                <a:gd name="T41" fmla="*/ 76 h 170"/>
                <a:gd name="T42" fmla="*/ 82 w 196"/>
                <a:gd name="T43" fmla="*/ 56 h 170"/>
                <a:gd name="T44" fmla="*/ 82 w 196"/>
                <a:gd name="T45" fmla="*/ 50 h 170"/>
                <a:gd name="T46" fmla="*/ 91 w 196"/>
                <a:gd name="T47" fmla="*/ 79 h 170"/>
                <a:gd name="T48" fmla="*/ 95 w 196"/>
                <a:gd name="T49" fmla="*/ 83 h 170"/>
                <a:gd name="T50" fmla="*/ 102 w 196"/>
                <a:gd name="T51" fmla="*/ 84 h 170"/>
                <a:gd name="T52" fmla="*/ 110 w 196"/>
                <a:gd name="T53" fmla="*/ 75 h 170"/>
                <a:gd name="T54" fmla="*/ 103 w 196"/>
                <a:gd name="T55" fmla="*/ 41 h 170"/>
                <a:gd name="T56" fmla="*/ 109 w 196"/>
                <a:gd name="T57" fmla="*/ 26 h 170"/>
                <a:gd name="T58" fmla="*/ 121 w 196"/>
                <a:gd name="T59" fmla="*/ 22 h 170"/>
                <a:gd name="T60" fmla="*/ 133 w 196"/>
                <a:gd name="T61" fmla="*/ 48 h 170"/>
                <a:gd name="T62" fmla="*/ 144 w 196"/>
                <a:gd name="T63" fmla="*/ 58 h 170"/>
                <a:gd name="T64" fmla="*/ 159 w 196"/>
                <a:gd name="T65" fmla="*/ 47 h 170"/>
                <a:gd name="T66" fmla="*/ 167 w 196"/>
                <a:gd name="T67" fmla="*/ 31 h 170"/>
                <a:gd name="T68" fmla="*/ 165 w 196"/>
                <a:gd name="T69" fmla="*/ 9 h 170"/>
                <a:gd name="T70" fmla="*/ 157 w 196"/>
                <a:gd name="T71" fmla="*/ 1 h 170"/>
                <a:gd name="T72" fmla="*/ 146 w 196"/>
                <a:gd name="T73" fmla="*/ 6 h 170"/>
                <a:gd name="T74" fmla="*/ 143 w 196"/>
                <a:gd name="T75" fmla="*/ 19 h 170"/>
                <a:gd name="T76" fmla="*/ 145 w 196"/>
                <a:gd name="T77" fmla="*/ 28 h 170"/>
                <a:gd name="T78" fmla="*/ 152 w 196"/>
                <a:gd name="T79" fmla="*/ 37 h 170"/>
                <a:gd name="T80" fmla="*/ 163 w 196"/>
                <a:gd name="T81" fmla="*/ 43 h 170"/>
                <a:gd name="T82" fmla="*/ 174 w 196"/>
                <a:gd name="T83" fmla="*/ 41 h 170"/>
                <a:gd name="T84" fmla="*/ 186 w 196"/>
                <a:gd name="T85" fmla="*/ 35 h 170"/>
                <a:gd name="T86" fmla="*/ 192 w 196"/>
                <a:gd name="T87" fmla="*/ 25 h 17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96"/>
                <a:gd name="T133" fmla="*/ 0 h 170"/>
                <a:gd name="T134" fmla="*/ 196 w 196"/>
                <a:gd name="T135" fmla="*/ 170 h 17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96" h="170">
                  <a:moveTo>
                    <a:pt x="40" y="105"/>
                  </a:moveTo>
                  <a:lnTo>
                    <a:pt x="38" y="88"/>
                  </a:lnTo>
                  <a:lnTo>
                    <a:pt x="35" y="72"/>
                  </a:lnTo>
                  <a:lnTo>
                    <a:pt x="30" y="58"/>
                  </a:lnTo>
                  <a:lnTo>
                    <a:pt x="22" y="44"/>
                  </a:lnTo>
                  <a:lnTo>
                    <a:pt x="20" y="42"/>
                  </a:lnTo>
                  <a:lnTo>
                    <a:pt x="15" y="37"/>
                  </a:lnTo>
                  <a:lnTo>
                    <a:pt x="8" y="37"/>
                  </a:lnTo>
                  <a:lnTo>
                    <a:pt x="4" y="41"/>
                  </a:lnTo>
                  <a:lnTo>
                    <a:pt x="0" y="47"/>
                  </a:lnTo>
                  <a:lnTo>
                    <a:pt x="0" y="54"/>
                  </a:lnTo>
                  <a:lnTo>
                    <a:pt x="2" y="63"/>
                  </a:lnTo>
                  <a:lnTo>
                    <a:pt x="4" y="70"/>
                  </a:lnTo>
                  <a:lnTo>
                    <a:pt x="8" y="80"/>
                  </a:lnTo>
                  <a:lnTo>
                    <a:pt x="12" y="90"/>
                  </a:lnTo>
                  <a:lnTo>
                    <a:pt x="16" y="95"/>
                  </a:lnTo>
                  <a:lnTo>
                    <a:pt x="22" y="103"/>
                  </a:lnTo>
                  <a:lnTo>
                    <a:pt x="26" y="105"/>
                  </a:lnTo>
                  <a:lnTo>
                    <a:pt x="31" y="107"/>
                  </a:lnTo>
                  <a:lnTo>
                    <a:pt x="39" y="107"/>
                  </a:lnTo>
                  <a:lnTo>
                    <a:pt x="45" y="120"/>
                  </a:lnTo>
                  <a:lnTo>
                    <a:pt x="49" y="133"/>
                  </a:lnTo>
                  <a:lnTo>
                    <a:pt x="54" y="146"/>
                  </a:lnTo>
                  <a:lnTo>
                    <a:pt x="55" y="160"/>
                  </a:lnTo>
                  <a:lnTo>
                    <a:pt x="54" y="164"/>
                  </a:lnTo>
                  <a:lnTo>
                    <a:pt x="52" y="166"/>
                  </a:lnTo>
                  <a:lnTo>
                    <a:pt x="51" y="168"/>
                  </a:lnTo>
                  <a:lnTo>
                    <a:pt x="47" y="169"/>
                  </a:lnTo>
                  <a:lnTo>
                    <a:pt x="46" y="169"/>
                  </a:lnTo>
                  <a:lnTo>
                    <a:pt x="41" y="164"/>
                  </a:lnTo>
                  <a:lnTo>
                    <a:pt x="40" y="162"/>
                  </a:lnTo>
                  <a:lnTo>
                    <a:pt x="37" y="151"/>
                  </a:lnTo>
                  <a:lnTo>
                    <a:pt x="35" y="141"/>
                  </a:lnTo>
                  <a:lnTo>
                    <a:pt x="34" y="134"/>
                  </a:lnTo>
                  <a:lnTo>
                    <a:pt x="34" y="128"/>
                  </a:lnTo>
                  <a:lnTo>
                    <a:pt x="35" y="121"/>
                  </a:lnTo>
                  <a:lnTo>
                    <a:pt x="36" y="114"/>
                  </a:lnTo>
                  <a:lnTo>
                    <a:pt x="41" y="102"/>
                  </a:lnTo>
                  <a:lnTo>
                    <a:pt x="44" y="96"/>
                  </a:lnTo>
                  <a:lnTo>
                    <a:pt x="52" y="79"/>
                  </a:lnTo>
                  <a:lnTo>
                    <a:pt x="58" y="64"/>
                  </a:lnTo>
                  <a:lnTo>
                    <a:pt x="65" y="53"/>
                  </a:lnTo>
                  <a:lnTo>
                    <a:pt x="72" y="48"/>
                  </a:lnTo>
                  <a:lnTo>
                    <a:pt x="79" y="45"/>
                  </a:lnTo>
                  <a:lnTo>
                    <a:pt x="72" y="44"/>
                  </a:lnTo>
                  <a:lnTo>
                    <a:pt x="66" y="46"/>
                  </a:lnTo>
                  <a:lnTo>
                    <a:pt x="60" y="52"/>
                  </a:lnTo>
                  <a:lnTo>
                    <a:pt x="56" y="57"/>
                  </a:lnTo>
                  <a:lnTo>
                    <a:pt x="53" y="63"/>
                  </a:lnTo>
                  <a:lnTo>
                    <a:pt x="52" y="68"/>
                  </a:lnTo>
                  <a:lnTo>
                    <a:pt x="51" y="74"/>
                  </a:lnTo>
                  <a:lnTo>
                    <a:pt x="51" y="81"/>
                  </a:lnTo>
                  <a:lnTo>
                    <a:pt x="52" y="86"/>
                  </a:lnTo>
                  <a:lnTo>
                    <a:pt x="54" y="92"/>
                  </a:lnTo>
                  <a:lnTo>
                    <a:pt x="58" y="96"/>
                  </a:lnTo>
                  <a:lnTo>
                    <a:pt x="62" y="99"/>
                  </a:lnTo>
                  <a:lnTo>
                    <a:pt x="69" y="99"/>
                  </a:lnTo>
                  <a:lnTo>
                    <a:pt x="71" y="98"/>
                  </a:lnTo>
                  <a:lnTo>
                    <a:pt x="74" y="97"/>
                  </a:lnTo>
                  <a:lnTo>
                    <a:pt x="77" y="95"/>
                  </a:lnTo>
                  <a:lnTo>
                    <a:pt x="80" y="91"/>
                  </a:lnTo>
                  <a:lnTo>
                    <a:pt x="83" y="84"/>
                  </a:lnTo>
                  <a:lnTo>
                    <a:pt x="84" y="76"/>
                  </a:lnTo>
                  <a:lnTo>
                    <a:pt x="85" y="70"/>
                  </a:lnTo>
                  <a:lnTo>
                    <a:pt x="84" y="64"/>
                  </a:lnTo>
                  <a:lnTo>
                    <a:pt x="82" y="56"/>
                  </a:lnTo>
                  <a:lnTo>
                    <a:pt x="81" y="47"/>
                  </a:lnTo>
                  <a:lnTo>
                    <a:pt x="80" y="44"/>
                  </a:lnTo>
                  <a:lnTo>
                    <a:pt x="82" y="50"/>
                  </a:lnTo>
                  <a:lnTo>
                    <a:pt x="85" y="63"/>
                  </a:lnTo>
                  <a:lnTo>
                    <a:pt x="89" y="77"/>
                  </a:lnTo>
                  <a:lnTo>
                    <a:pt x="91" y="79"/>
                  </a:lnTo>
                  <a:lnTo>
                    <a:pt x="92" y="80"/>
                  </a:lnTo>
                  <a:lnTo>
                    <a:pt x="93" y="82"/>
                  </a:lnTo>
                  <a:lnTo>
                    <a:pt x="95" y="83"/>
                  </a:lnTo>
                  <a:lnTo>
                    <a:pt x="96" y="84"/>
                  </a:lnTo>
                  <a:lnTo>
                    <a:pt x="99" y="85"/>
                  </a:lnTo>
                  <a:lnTo>
                    <a:pt x="102" y="84"/>
                  </a:lnTo>
                  <a:lnTo>
                    <a:pt x="108" y="81"/>
                  </a:lnTo>
                  <a:lnTo>
                    <a:pt x="109" y="78"/>
                  </a:lnTo>
                  <a:lnTo>
                    <a:pt x="110" y="75"/>
                  </a:lnTo>
                  <a:lnTo>
                    <a:pt x="98" y="25"/>
                  </a:lnTo>
                  <a:lnTo>
                    <a:pt x="112" y="74"/>
                  </a:lnTo>
                  <a:lnTo>
                    <a:pt x="103" y="41"/>
                  </a:lnTo>
                  <a:lnTo>
                    <a:pt x="105" y="34"/>
                  </a:lnTo>
                  <a:lnTo>
                    <a:pt x="106" y="29"/>
                  </a:lnTo>
                  <a:lnTo>
                    <a:pt x="109" y="26"/>
                  </a:lnTo>
                  <a:lnTo>
                    <a:pt x="113" y="23"/>
                  </a:lnTo>
                  <a:lnTo>
                    <a:pt x="117" y="22"/>
                  </a:lnTo>
                  <a:lnTo>
                    <a:pt x="121" y="22"/>
                  </a:lnTo>
                  <a:lnTo>
                    <a:pt x="124" y="24"/>
                  </a:lnTo>
                  <a:lnTo>
                    <a:pt x="132" y="42"/>
                  </a:lnTo>
                  <a:lnTo>
                    <a:pt x="133" y="48"/>
                  </a:lnTo>
                  <a:lnTo>
                    <a:pt x="137" y="54"/>
                  </a:lnTo>
                  <a:lnTo>
                    <a:pt x="140" y="56"/>
                  </a:lnTo>
                  <a:lnTo>
                    <a:pt x="144" y="58"/>
                  </a:lnTo>
                  <a:lnTo>
                    <a:pt x="150" y="57"/>
                  </a:lnTo>
                  <a:lnTo>
                    <a:pt x="156" y="52"/>
                  </a:lnTo>
                  <a:lnTo>
                    <a:pt x="159" y="47"/>
                  </a:lnTo>
                  <a:lnTo>
                    <a:pt x="166" y="37"/>
                  </a:lnTo>
                  <a:lnTo>
                    <a:pt x="167" y="34"/>
                  </a:lnTo>
                  <a:lnTo>
                    <a:pt x="167" y="31"/>
                  </a:lnTo>
                  <a:lnTo>
                    <a:pt x="168" y="25"/>
                  </a:lnTo>
                  <a:lnTo>
                    <a:pt x="168" y="17"/>
                  </a:lnTo>
                  <a:lnTo>
                    <a:pt x="165" y="9"/>
                  </a:lnTo>
                  <a:lnTo>
                    <a:pt x="162" y="5"/>
                  </a:lnTo>
                  <a:lnTo>
                    <a:pt x="161" y="3"/>
                  </a:lnTo>
                  <a:lnTo>
                    <a:pt x="157" y="1"/>
                  </a:lnTo>
                  <a:lnTo>
                    <a:pt x="153" y="0"/>
                  </a:lnTo>
                  <a:lnTo>
                    <a:pt x="150" y="2"/>
                  </a:lnTo>
                  <a:lnTo>
                    <a:pt x="146" y="6"/>
                  </a:lnTo>
                  <a:lnTo>
                    <a:pt x="144" y="8"/>
                  </a:lnTo>
                  <a:lnTo>
                    <a:pt x="143" y="14"/>
                  </a:lnTo>
                  <a:lnTo>
                    <a:pt x="143" y="19"/>
                  </a:lnTo>
                  <a:lnTo>
                    <a:pt x="144" y="24"/>
                  </a:lnTo>
                  <a:lnTo>
                    <a:pt x="145" y="26"/>
                  </a:lnTo>
                  <a:lnTo>
                    <a:pt x="145" y="28"/>
                  </a:lnTo>
                  <a:lnTo>
                    <a:pt x="148" y="32"/>
                  </a:lnTo>
                  <a:lnTo>
                    <a:pt x="150" y="36"/>
                  </a:lnTo>
                  <a:lnTo>
                    <a:pt x="152" y="37"/>
                  </a:lnTo>
                  <a:lnTo>
                    <a:pt x="154" y="39"/>
                  </a:lnTo>
                  <a:lnTo>
                    <a:pt x="158" y="41"/>
                  </a:lnTo>
                  <a:lnTo>
                    <a:pt x="163" y="43"/>
                  </a:lnTo>
                  <a:lnTo>
                    <a:pt x="167" y="43"/>
                  </a:lnTo>
                  <a:lnTo>
                    <a:pt x="172" y="42"/>
                  </a:lnTo>
                  <a:lnTo>
                    <a:pt x="174" y="41"/>
                  </a:lnTo>
                  <a:lnTo>
                    <a:pt x="176" y="40"/>
                  </a:lnTo>
                  <a:lnTo>
                    <a:pt x="180" y="38"/>
                  </a:lnTo>
                  <a:lnTo>
                    <a:pt x="186" y="35"/>
                  </a:lnTo>
                  <a:lnTo>
                    <a:pt x="188" y="32"/>
                  </a:lnTo>
                  <a:lnTo>
                    <a:pt x="191" y="28"/>
                  </a:lnTo>
                  <a:lnTo>
                    <a:pt x="192" y="25"/>
                  </a:lnTo>
                  <a:lnTo>
                    <a:pt x="195" y="1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70" name="Freeform 48"/>
            <p:cNvSpPr>
              <a:spLocks/>
            </p:cNvSpPr>
            <p:nvPr/>
          </p:nvSpPr>
          <p:spPr bwMode="auto">
            <a:xfrm>
              <a:off x="1808" y="2907"/>
              <a:ext cx="272" cy="156"/>
            </a:xfrm>
            <a:custGeom>
              <a:avLst/>
              <a:gdLst>
                <a:gd name="T0" fmla="*/ 32 w 272"/>
                <a:gd name="T1" fmla="*/ 141 h 156"/>
                <a:gd name="T2" fmla="*/ 31 w 272"/>
                <a:gd name="T3" fmla="*/ 149 h 156"/>
                <a:gd name="T4" fmla="*/ 41 w 272"/>
                <a:gd name="T5" fmla="*/ 155 h 156"/>
                <a:gd name="T6" fmla="*/ 52 w 272"/>
                <a:gd name="T7" fmla="*/ 151 h 156"/>
                <a:gd name="T8" fmla="*/ 76 w 272"/>
                <a:gd name="T9" fmla="*/ 131 h 156"/>
                <a:gd name="T10" fmla="*/ 102 w 272"/>
                <a:gd name="T11" fmla="*/ 106 h 156"/>
                <a:gd name="T12" fmla="*/ 113 w 272"/>
                <a:gd name="T13" fmla="*/ 90 h 156"/>
                <a:gd name="T14" fmla="*/ 114 w 272"/>
                <a:gd name="T15" fmla="*/ 80 h 156"/>
                <a:gd name="T16" fmla="*/ 113 w 272"/>
                <a:gd name="T17" fmla="*/ 75 h 156"/>
                <a:gd name="T18" fmla="*/ 107 w 272"/>
                <a:gd name="T19" fmla="*/ 61 h 156"/>
                <a:gd name="T20" fmla="*/ 93 w 272"/>
                <a:gd name="T21" fmla="*/ 46 h 156"/>
                <a:gd name="T22" fmla="*/ 80 w 272"/>
                <a:gd name="T23" fmla="*/ 39 h 156"/>
                <a:gd name="T24" fmla="*/ 72 w 272"/>
                <a:gd name="T25" fmla="*/ 39 h 156"/>
                <a:gd name="T26" fmla="*/ 26 w 272"/>
                <a:gd name="T27" fmla="*/ 63 h 156"/>
                <a:gd name="T28" fmla="*/ 28 w 272"/>
                <a:gd name="T29" fmla="*/ 61 h 156"/>
                <a:gd name="T30" fmla="*/ 52 w 272"/>
                <a:gd name="T31" fmla="*/ 122 h 156"/>
                <a:gd name="T32" fmla="*/ 116 w 272"/>
                <a:gd name="T33" fmla="*/ 77 h 156"/>
                <a:gd name="T34" fmla="*/ 125 w 272"/>
                <a:gd name="T35" fmla="*/ 68 h 156"/>
                <a:gd name="T36" fmla="*/ 143 w 272"/>
                <a:gd name="T37" fmla="*/ 48 h 156"/>
                <a:gd name="T38" fmla="*/ 132 w 272"/>
                <a:gd name="T39" fmla="*/ 64 h 156"/>
                <a:gd name="T40" fmla="*/ 135 w 272"/>
                <a:gd name="T41" fmla="*/ 80 h 156"/>
                <a:gd name="T42" fmla="*/ 146 w 272"/>
                <a:gd name="T43" fmla="*/ 93 h 156"/>
                <a:gd name="T44" fmla="*/ 161 w 272"/>
                <a:gd name="T45" fmla="*/ 95 h 156"/>
                <a:gd name="T46" fmla="*/ 180 w 272"/>
                <a:gd name="T47" fmla="*/ 87 h 156"/>
                <a:gd name="T48" fmla="*/ 187 w 272"/>
                <a:gd name="T49" fmla="*/ 76 h 156"/>
                <a:gd name="T50" fmla="*/ 189 w 272"/>
                <a:gd name="T51" fmla="*/ 69 h 156"/>
                <a:gd name="T52" fmla="*/ 187 w 272"/>
                <a:gd name="T53" fmla="*/ 59 h 156"/>
                <a:gd name="T54" fmla="*/ 177 w 272"/>
                <a:gd name="T55" fmla="*/ 44 h 156"/>
                <a:gd name="T56" fmla="*/ 154 w 272"/>
                <a:gd name="T57" fmla="*/ 40 h 156"/>
                <a:gd name="T58" fmla="*/ 149 w 272"/>
                <a:gd name="T59" fmla="*/ 43 h 156"/>
                <a:gd name="T60" fmla="*/ 174 w 272"/>
                <a:gd name="T61" fmla="*/ 47 h 156"/>
                <a:gd name="T62" fmla="*/ 184 w 272"/>
                <a:gd name="T63" fmla="*/ 49 h 156"/>
                <a:gd name="T64" fmla="*/ 212 w 272"/>
                <a:gd name="T65" fmla="*/ 47 h 156"/>
                <a:gd name="T66" fmla="*/ 237 w 272"/>
                <a:gd name="T67" fmla="*/ 34 h 156"/>
                <a:gd name="T68" fmla="*/ 244 w 272"/>
                <a:gd name="T69" fmla="*/ 24 h 156"/>
                <a:gd name="T70" fmla="*/ 244 w 272"/>
                <a:gd name="T71" fmla="*/ 16 h 156"/>
                <a:gd name="T72" fmla="*/ 240 w 272"/>
                <a:gd name="T73" fmla="*/ 6 h 156"/>
                <a:gd name="T74" fmla="*/ 227 w 272"/>
                <a:gd name="T75" fmla="*/ 0 h 156"/>
                <a:gd name="T76" fmla="*/ 219 w 272"/>
                <a:gd name="T77" fmla="*/ 1 h 156"/>
                <a:gd name="T78" fmla="*/ 209 w 272"/>
                <a:gd name="T79" fmla="*/ 8 h 156"/>
                <a:gd name="T80" fmla="*/ 203 w 272"/>
                <a:gd name="T81" fmla="*/ 19 h 156"/>
                <a:gd name="T82" fmla="*/ 201 w 272"/>
                <a:gd name="T83" fmla="*/ 29 h 156"/>
                <a:gd name="T84" fmla="*/ 201 w 272"/>
                <a:gd name="T85" fmla="*/ 41 h 156"/>
                <a:gd name="T86" fmla="*/ 210 w 272"/>
                <a:gd name="T87" fmla="*/ 56 h 156"/>
                <a:gd name="T88" fmla="*/ 228 w 272"/>
                <a:gd name="T89" fmla="*/ 63 h 156"/>
                <a:gd name="T90" fmla="*/ 247 w 272"/>
                <a:gd name="T91" fmla="*/ 55 h 156"/>
                <a:gd name="T92" fmla="*/ 258 w 272"/>
                <a:gd name="T93" fmla="*/ 43 h 156"/>
                <a:gd name="T94" fmla="*/ 265 w 272"/>
                <a:gd name="T95" fmla="*/ 31 h 156"/>
                <a:gd name="T96" fmla="*/ 271 w 272"/>
                <a:gd name="T97" fmla="*/ 15 h 15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72"/>
                <a:gd name="T148" fmla="*/ 0 h 156"/>
                <a:gd name="T149" fmla="*/ 272 w 272"/>
                <a:gd name="T150" fmla="*/ 156 h 15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72" h="156">
                  <a:moveTo>
                    <a:pt x="53" y="124"/>
                  </a:moveTo>
                  <a:lnTo>
                    <a:pt x="32" y="141"/>
                  </a:lnTo>
                  <a:lnTo>
                    <a:pt x="32" y="144"/>
                  </a:lnTo>
                  <a:lnTo>
                    <a:pt x="31" y="149"/>
                  </a:lnTo>
                  <a:lnTo>
                    <a:pt x="34" y="155"/>
                  </a:lnTo>
                  <a:lnTo>
                    <a:pt x="41" y="155"/>
                  </a:lnTo>
                  <a:lnTo>
                    <a:pt x="46" y="154"/>
                  </a:lnTo>
                  <a:lnTo>
                    <a:pt x="52" y="151"/>
                  </a:lnTo>
                  <a:lnTo>
                    <a:pt x="57" y="147"/>
                  </a:lnTo>
                  <a:lnTo>
                    <a:pt x="76" y="131"/>
                  </a:lnTo>
                  <a:lnTo>
                    <a:pt x="94" y="115"/>
                  </a:lnTo>
                  <a:lnTo>
                    <a:pt x="102" y="106"/>
                  </a:lnTo>
                  <a:lnTo>
                    <a:pt x="109" y="96"/>
                  </a:lnTo>
                  <a:lnTo>
                    <a:pt x="113" y="90"/>
                  </a:lnTo>
                  <a:lnTo>
                    <a:pt x="113" y="83"/>
                  </a:lnTo>
                  <a:lnTo>
                    <a:pt x="114" y="80"/>
                  </a:lnTo>
                  <a:lnTo>
                    <a:pt x="113" y="77"/>
                  </a:lnTo>
                  <a:lnTo>
                    <a:pt x="113" y="75"/>
                  </a:lnTo>
                  <a:lnTo>
                    <a:pt x="112" y="68"/>
                  </a:lnTo>
                  <a:lnTo>
                    <a:pt x="107" y="61"/>
                  </a:lnTo>
                  <a:lnTo>
                    <a:pt x="98" y="51"/>
                  </a:lnTo>
                  <a:lnTo>
                    <a:pt x="93" y="46"/>
                  </a:lnTo>
                  <a:lnTo>
                    <a:pt x="87" y="41"/>
                  </a:lnTo>
                  <a:lnTo>
                    <a:pt x="80" y="39"/>
                  </a:lnTo>
                  <a:lnTo>
                    <a:pt x="77" y="39"/>
                  </a:lnTo>
                  <a:lnTo>
                    <a:pt x="72" y="39"/>
                  </a:lnTo>
                  <a:lnTo>
                    <a:pt x="61" y="42"/>
                  </a:lnTo>
                  <a:lnTo>
                    <a:pt x="26" y="63"/>
                  </a:lnTo>
                  <a:lnTo>
                    <a:pt x="0" y="90"/>
                  </a:lnTo>
                  <a:lnTo>
                    <a:pt x="28" y="61"/>
                  </a:lnTo>
                  <a:lnTo>
                    <a:pt x="40" y="94"/>
                  </a:lnTo>
                  <a:lnTo>
                    <a:pt x="52" y="122"/>
                  </a:lnTo>
                  <a:lnTo>
                    <a:pt x="110" y="88"/>
                  </a:lnTo>
                  <a:lnTo>
                    <a:pt x="116" y="77"/>
                  </a:lnTo>
                  <a:lnTo>
                    <a:pt x="123" y="71"/>
                  </a:lnTo>
                  <a:lnTo>
                    <a:pt x="125" y="68"/>
                  </a:lnTo>
                  <a:lnTo>
                    <a:pt x="131" y="62"/>
                  </a:lnTo>
                  <a:lnTo>
                    <a:pt x="143" y="48"/>
                  </a:lnTo>
                  <a:lnTo>
                    <a:pt x="137" y="56"/>
                  </a:lnTo>
                  <a:lnTo>
                    <a:pt x="132" y="64"/>
                  </a:lnTo>
                  <a:lnTo>
                    <a:pt x="133" y="73"/>
                  </a:lnTo>
                  <a:lnTo>
                    <a:pt x="135" y="80"/>
                  </a:lnTo>
                  <a:lnTo>
                    <a:pt x="141" y="88"/>
                  </a:lnTo>
                  <a:lnTo>
                    <a:pt x="146" y="93"/>
                  </a:lnTo>
                  <a:lnTo>
                    <a:pt x="151" y="95"/>
                  </a:lnTo>
                  <a:lnTo>
                    <a:pt x="161" y="95"/>
                  </a:lnTo>
                  <a:lnTo>
                    <a:pt x="174" y="90"/>
                  </a:lnTo>
                  <a:lnTo>
                    <a:pt x="180" y="87"/>
                  </a:lnTo>
                  <a:lnTo>
                    <a:pt x="186" y="81"/>
                  </a:lnTo>
                  <a:lnTo>
                    <a:pt x="187" y="76"/>
                  </a:lnTo>
                  <a:lnTo>
                    <a:pt x="189" y="72"/>
                  </a:lnTo>
                  <a:lnTo>
                    <a:pt x="189" y="69"/>
                  </a:lnTo>
                  <a:lnTo>
                    <a:pt x="189" y="66"/>
                  </a:lnTo>
                  <a:lnTo>
                    <a:pt x="187" y="59"/>
                  </a:lnTo>
                  <a:lnTo>
                    <a:pt x="183" y="50"/>
                  </a:lnTo>
                  <a:lnTo>
                    <a:pt x="177" y="44"/>
                  </a:lnTo>
                  <a:lnTo>
                    <a:pt x="166" y="40"/>
                  </a:lnTo>
                  <a:lnTo>
                    <a:pt x="154" y="40"/>
                  </a:lnTo>
                  <a:lnTo>
                    <a:pt x="141" y="47"/>
                  </a:lnTo>
                  <a:lnTo>
                    <a:pt x="149" y="43"/>
                  </a:lnTo>
                  <a:lnTo>
                    <a:pt x="154" y="43"/>
                  </a:lnTo>
                  <a:lnTo>
                    <a:pt x="174" y="47"/>
                  </a:lnTo>
                  <a:lnTo>
                    <a:pt x="178" y="48"/>
                  </a:lnTo>
                  <a:lnTo>
                    <a:pt x="184" y="49"/>
                  </a:lnTo>
                  <a:lnTo>
                    <a:pt x="194" y="50"/>
                  </a:lnTo>
                  <a:lnTo>
                    <a:pt x="212" y="47"/>
                  </a:lnTo>
                  <a:lnTo>
                    <a:pt x="230" y="40"/>
                  </a:lnTo>
                  <a:lnTo>
                    <a:pt x="237" y="34"/>
                  </a:lnTo>
                  <a:lnTo>
                    <a:pt x="242" y="29"/>
                  </a:lnTo>
                  <a:lnTo>
                    <a:pt x="244" y="24"/>
                  </a:lnTo>
                  <a:lnTo>
                    <a:pt x="245" y="20"/>
                  </a:lnTo>
                  <a:lnTo>
                    <a:pt x="244" y="16"/>
                  </a:lnTo>
                  <a:lnTo>
                    <a:pt x="244" y="13"/>
                  </a:lnTo>
                  <a:lnTo>
                    <a:pt x="240" y="6"/>
                  </a:lnTo>
                  <a:lnTo>
                    <a:pt x="233" y="1"/>
                  </a:lnTo>
                  <a:lnTo>
                    <a:pt x="227" y="0"/>
                  </a:lnTo>
                  <a:lnTo>
                    <a:pt x="225" y="0"/>
                  </a:lnTo>
                  <a:lnTo>
                    <a:pt x="219" y="1"/>
                  </a:lnTo>
                  <a:lnTo>
                    <a:pt x="212" y="4"/>
                  </a:lnTo>
                  <a:lnTo>
                    <a:pt x="209" y="8"/>
                  </a:lnTo>
                  <a:lnTo>
                    <a:pt x="208" y="10"/>
                  </a:lnTo>
                  <a:lnTo>
                    <a:pt x="203" y="19"/>
                  </a:lnTo>
                  <a:lnTo>
                    <a:pt x="201" y="26"/>
                  </a:lnTo>
                  <a:lnTo>
                    <a:pt x="201" y="29"/>
                  </a:lnTo>
                  <a:lnTo>
                    <a:pt x="200" y="32"/>
                  </a:lnTo>
                  <a:lnTo>
                    <a:pt x="201" y="41"/>
                  </a:lnTo>
                  <a:lnTo>
                    <a:pt x="206" y="50"/>
                  </a:lnTo>
                  <a:lnTo>
                    <a:pt x="210" y="56"/>
                  </a:lnTo>
                  <a:lnTo>
                    <a:pt x="218" y="61"/>
                  </a:lnTo>
                  <a:lnTo>
                    <a:pt x="228" y="63"/>
                  </a:lnTo>
                  <a:lnTo>
                    <a:pt x="238" y="60"/>
                  </a:lnTo>
                  <a:lnTo>
                    <a:pt x="247" y="55"/>
                  </a:lnTo>
                  <a:lnTo>
                    <a:pt x="253" y="50"/>
                  </a:lnTo>
                  <a:lnTo>
                    <a:pt x="258" y="43"/>
                  </a:lnTo>
                  <a:lnTo>
                    <a:pt x="261" y="37"/>
                  </a:lnTo>
                  <a:lnTo>
                    <a:pt x="265" y="31"/>
                  </a:lnTo>
                  <a:lnTo>
                    <a:pt x="268" y="23"/>
                  </a:lnTo>
                  <a:lnTo>
                    <a:pt x="271" y="15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1510" name="Group 49"/>
          <p:cNvGrpSpPr>
            <a:grpSpLocks/>
          </p:cNvGrpSpPr>
          <p:nvPr/>
        </p:nvGrpSpPr>
        <p:grpSpPr bwMode="auto">
          <a:xfrm>
            <a:off x="4038600" y="4945063"/>
            <a:ext cx="2713038" cy="1228725"/>
            <a:chOff x="2544" y="3115"/>
            <a:chExt cx="1709" cy="774"/>
          </a:xfrm>
        </p:grpSpPr>
        <p:sp>
          <p:nvSpPr>
            <p:cNvPr id="21526" name="Freeform 50"/>
            <p:cNvSpPr>
              <a:spLocks/>
            </p:cNvSpPr>
            <p:nvPr/>
          </p:nvSpPr>
          <p:spPr bwMode="auto">
            <a:xfrm>
              <a:off x="2544" y="3115"/>
              <a:ext cx="1709" cy="774"/>
            </a:xfrm>
            <a:custGeom>
              <a:avLst/>
              <a:gdLst>
                <a:gd name="T0" fmla="*/ 1660 w 1709"/>
                <a:gd name="T1" fmla="*/ 186 h 774"/>
                <a:gd name="T2" fmla="*/ 1596 w 1709"/>
                <a:gd name="T3" fmla="*/ 325 h 774"/>
                <a:gd name="T4" fmla="*/ 1532 w 1709"/>
                <a:gd name="T5" fmla="*/ 463 h 774"/>
                <a:gd name="T6" fmla="*/ 1466 w 1709"/>
                <a:gd name="T7" fmla="*/ 604 h 774"/>
                <a:gd name="T8" fmla="*/ 1391 w 1709"/>
                <a:gd name="T9" fmla="*/ 597 h 774"/>
                <a:gd name="T10" fmla="*/ 1320 w 1709"/>
                <a:gd name="T11" fmla="*/ 552 h 774"/>
                <a:gd name="T12" fmla="*/ 1250 w 1709"/>
                <a:gd name="T13" fmla="*/ 523 h 774"/>
                <a:gd name="T14" fmla="*/ 1179 w 1709"/>
                <a:gd name="T15" fmla="*/ 512 h 774"/>
                <a:gd name="T16" fmla="*/ 1083 w 1709"/>
                <a:gd name="T17" fmla="*/ 525 h 774"/>
                <a:gd name="T18" fmla="*/ 983 w 1709"/>
                <a:gd name="T19" fmla="*/ 557 h 774"/>
                <a:gd name="T20" fmla="*/ 889 w 1709"/>
                <a:gd name="T21" fmla="*/ 602 h 774"/>
                <a:gd name="T22" fmla="*/ 794 w 1709"/>
                <a:gd name="T23" fmla="*/ 651 h 774"/>
                <a:gd name="T24" fmla="*/ 700 w 1709"/>
                <a:gd name="T25" fmla="*/ 700 h 774"/>
                <a:gd name="T26" fmla="*/ 606 w 1709"/>
                <a:gd name="T27" fmla="*/ 741 h 774"/>
                <a:gd name="T28" fmla="*/ 508 w 1709"/>
                <a:gd name="T29" fmla="*/ 767 h 774"/>
                <a:gd name="T30" fmla="*/ 408 w 1709"/>
                <a:gd name="T31" fmla="*/ 773 h 774"/>
                <a:gd name="T32" fmla="*/ 340 w 1709"/>
                <a:gd name="T33" fmla="*/ 764 h 774"/>
                <a:gd name="T34" fmla="*/ 285 w 1709"/>
                <a:gd name="T35" fmla="*/ 747 h 774"/>
                <a:gd name="T36" fmla="*/ 230 w 1709"/>
                <a:gd name="T37" fmla="*/ 722 h 774"/>
                <a:gd name="T38" fmla="*/ 176 w 1709"/>
                <a:gd name="T39" fmla="*/ 694 h 774"/>
                <a:gd name="T40" fmla="*/ 128 w 1709"/>
                <a:gd name="T41" fmla="*/ 662 h 774"/>
                <a:gd name="T42" fmla="*/ 82 w 1709"/>
                <a:gd name="T43" fmla="*/ 625 h 774"/>
                <a:gd name="T44" fmla="*/ 41 w 1709"/>
                <a:gd name="T45" fmla="*/ 585 h 774"/>
                <a:gd name="T46" fmla="*/ 7 w 1709"/>
                <a:gd name="T47" fmla="*/ 546 h 774"/>
                <a:gd name="T48" fmla="*/ 52 w 1709"/>
                <a:gd name="T49" fmla="*/ 495 h 774"/>
                <a:gd name="T50" fmla="*/ 118 w 1709"/>
                <a:gd name="T51" fmla="*/ 437 h 774"/>
                <a:gd name="T52" fmla="*/ 180 w 1709"/>
                <a:gd name="T53" fmla="*/ 375 h 774"/>
                <a:gd name="T54" fmla="*/ 242 w 1709"/>
                <a:gd name="T55" fmla="*/ 310 h 774"/>
                <a:gd name="T56" fmla="*/ 301 w 1709"/>
                <a:gd name="T57" fmla="*/ 240 h 774"/>
                <a:gd name="T58" fmla="*/ 360 w 1709"/>
                <a:gd name="T59" fmla="*/ 169 h 774"/>
                <a:gd name="T60" fmla="*/ 419 w 1709"/>
                <a:gd name="T61" fmla="*/ 94 h 774"/>
                <a:gd name="T62" fmla="*/ 477 w 1709"/>
                <a:gd name="T63" fmla="*/ 19 h 774"/>
                <a:gd name="T64" fmla="*/ 529 w 1709"/>
                <a:gd name="T65" fmla="*/ 24 h 774"/>
                <a:gd name="T66" fmla="*/ 577 w 1709"/>
                <a:gd name="T67" fmla="*/ 56 h 774"/>
                <a:gd name="T68" fmla="*/ 629 w 1709"/>
                <a:gd name="T69" fmla="*/ 83 h 774"/>
                <a:gd name="T70" fmla="*/ 680 w 1709"/>
                <a:gd name="T71" fmla="*/ 103 h 774"/>
                <a:gd name="T72" fmla="*/ 734 w 1709"/>
                <a:gd name="T73" fmla="*/ 120 h 774"/>
                <a:gd name="T74" fmla="*/ 787 w 1709"/>
                <a:gd name="T75" fmla="*/ 133 h 774"/>
                <a:gd name="T76" fmla="*/ 841 w 1709"/>
                <a:gd name="T77" fmla="*/ 141 h 774"/>
                <a:gd name="T78" fmla="*/ 896 w 1709"/>
                <a:gd name="T79" fmla="*/ 146 h 774"/>
                <a:gd name="T80" fmla="*/ 972 w 1709"/>
                <a:gd name="T81" fmla="*/ 144 h 774"/>
                <a:gd name="T82" fmla="*/ 1056 w 1709"/>
                <a:gd name="T83" fmla="*/ 135 h 774"/>
                <a:gd name="T84" fmla="*/ 1140 w 1709"/>
                <a:gd name="T85" fmla="*/ 118 h 774"/>
                <a:gd name="T86" fmla="*/ 1222 w 1709"/>
                <a:gd name="T87" fmla="*/ 98 h 774"/>
                <a:gd name="T88" fmla="*/ 1305 w 1709"/>
                <a:gd name="T89" fmla="*/ 75 h 774"/>
                <a:gd name="T90" fmla="*/ 1387 w 1709"/>
                <a:gd name="T91" fmla="*/ 54 h 774"/>
                <a:gd name="T92" fmla="*/ 1471 w 1709"/>
                <a:gd name="T93" fmla="*/ 36 h 774"/>
                <a:gd name="T94" fmla="*/ 1555 w 1709"/>
                <a:gd name="T95" fmla="*/ 24 h 774"/>
                <a:gd name="T96" fmla="*/ 1603 w 1709"/>
                <a:gd name="T97" fmla="*/ 23 h 774"/>
                <a:gd name="T98" fmla="*/ 1640 w 1709"/>
                <a:gd name="T99" fmla="*/ 30 h 774"/>
                <a:gd name="T100" fmla="*/ 1674 w 1709"/>
                <a:gd name="T101" fmla="*/ 47 h 774"/>
                <a:gd name="T102" fmla="*/ 1703 w 1709"/>
                <a:gd name="T103" fmla="*/ 73 h 77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709"/>
                <a:gd name="T157" fmla="*/ 0 h 774"/>
                <a:gd name="T158" fmla="*/ 1709 w 1709"/>
                <a:gd name="T159" fmla="*/ 774 h 77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709" h="774">
                  <a:moveTo>
                    <a:pt x="1708" y="81"/>
                  </a:moveTo>
                  <a:lnTo>
                    <a:pt x="1692" y="116"/>
                  </a:lnTo>
                  <a:lnTo>
                    <a:pt x="1676" y="150"/>
                  </a:lnTo>
                  <a:lnTo>
                    <a:pt x="1660" y="186"/>
                  </a:lnTo>
                  <a:lnTo>
                    <a:pt x="1644" y="220"/>
                  </a:lnTo>
                  <a:lnTo>
                    <a:pt x="1628" y="255"/>
                  </a:lnTo>
                  <a:lnTo>
                    <a:pt x="1612" y="289"/>
                  </a:lnTo>
                  <a:lnTo>
                    <a:pt x="1596" y="325"/>
                  </a:lnTo>
                  <a:lnTo>
                    <a:pt x="1580" y="360"/>
                  </a:lnTo>
                  <a:lnTo>
                    <a:pt x="1564" y="394"/>
                  </a:lnTo>
                  <a:lnTo>
                    <a:pt x="1548" y="430"/>
                  </a:lnTo>
                  <a:lnTo>
                    <a:pt x="1532" y="463"/>
                  </a:lnTo>
                  <a:lnTo>
                    <a:pt x="1516" y="499"/>
                  </a:lnTo>
                  <a:lnTo>
                    <a:pt x="1498" y="533"/>
                  </a:lnTo>
                  <a:lnTo>
                    <a:pt x="1484" y="568"/>
                  </a:lnTo>
                  <a:lnTo>
                    <a:pt x="1466" y="604"/>
                  </a:lnTo>
                  <a:lnTo>
                    <a:pt x="1450" y="638"/>
                  </a:lnTo>
                  <a:lnTo>
                    <a:pt x="1430" y="625"/>
                  </a:lnTo>
                  <a:lnTo>
                    <a:pt x="1411" y="610"/>
                  </a:lnTo>
                  <a:lnTo>
                    <a:pt x="1391" y="597"/>
                  </a:lnTo>
                  <a:lnTo>
                    <a:pt x="1373" y="584"/>
                  </a:lnTo>
                  <a:lnTo>
                    <a:pt x="1355" y="572"/>
                  </a:lnTo>
                  <a:lnTo>
                    <a:pt x="1338" y="561"/>
                  </a:lnTo>
                  <a:lnTo>
                    <a:pt x="1320" y="552"/>
                  </a:lnTo>
                  <a:lnTo>
                    <a:pt x="1302" y="542"/>
                  </a:lnTo>
                  <a:lnTo>
                    <a:pt x="1284" y="535"/>
                  </a:lnTo>
                  <a:lnTo>
                    <a:pt x="1268" y="529"/>
                  </a:lnTo>
                  <a:lnTo>
                    <a:pt x="1250" y="523"/>
                  </a:lnTo>
                  <a:lnTo>
                    <a:pt x="1232" y="518"/>
                  </a:lnTo>
                  <a:lnTo>
                    <a:pt x="1215" y="516"/>
                  </a:lnTo>
                  <a:lnTo>
                    <a:pt x="1197" y="514"/>
                  </a:lnTo>
                  <a:lnTo>
                    <a:pt x="1179" y="512"/>
                  </a:lnTo>
                  <a:lnTo>
                    <a:pt x="1159" y="514"/>
                  </a:lnTo>
                  <a:lnTo>
                    <a:pt x="1133" y="516"/>
                  </a:lnTo>
                  <a:lnTo>
                    <a:pt x="1108" y="522"/>
                  </a:lnTo>
                  <a:lnTo>
                    <a:pt x="1083" y="525"/>
                  </a:lnTo>
                  <a:lnTo>
                    <a:pt x="1058" y="533"/>
                  </a:lnTo>
                  <a:lnTo>
                    <a:pt x="1033" y="540"/>
                  </a:lnTo>
                  <a:lnTo>
                    <a:pt x="1008" y="550"/>
                  </a:lnTo>
                  <a:lnTo>
                    <a:pt x="983" y="557"/>
                  </a:lnTo>
                  <a:lnTo>
                    <a:pt x="960" y="568"/>
                  </a:lnTo>
                  <a:lnTo>
                    <a:pt x="935" y="580"/>
                  </a:lnTo>
                  <a:lnTo>
                    <a:pt x="912" y="591"/>
                  </a:lnTo>
                  <a:lnTo>
                    <a:pt x="889" y="602"/>
                  </a:lnTo>
                  <a:lnTo>
                    <a:pt x="864" y="614"/>
                  </a:lnTo>
                  <a:lnTo>
                    <a:pt x="841" y="627"/>
                  </a:lnTo>
                  <a:lnTo>
                    <a:pt x="817" y="640"/>
                  </a:lnTo>
                  <a:lnTo>
                    <a:pt x="794" y="651"/>
                  </a:lnTo>
                  <a:lnTo>
                    <a:pt x="771" y="664"/>
                  </a:lnTo>
                  <a:lnTo>
                    <a:pt x="746" y="675"/>
                  </a:lnTo>
                  <a:lnTo>
                    <a:pt x="723" y="689"/>
                  </a:lnTo>
                  <a:lnTo>
                    <a:pt x="700" y="700"/>
                  </a:lnTo>
                  <a:lnTo>
                    <a:pt x="677" y="711"/>
                  </a:lnTo>
                  <a:lnTo>
                    <a:pt x="652" y="722"/>
                  </a:lnTo>
                  <a:lnTo>
                    <a:pt x="629" y="732"/>
                  </a:lnTo>
                  <a:lnTo>
                    <a:pt x="606" y="741"/>
                  </a:lnTo>
                  <a:lnTo>
                    <a:pt x="581" y="749"/>
                  </a:lnTo>
                  <a:lnTo>
                    <a:pt x="557" y="756"/>
                  </a:lnTo>
                  <a:lnTo>
                    <a:pt x="533" y="762"/>
                  </a:lnTo>
                  <a:lnTo>
                    <a:pt x="508" y="767"/>
                  </a:lnTo>
                  <a:lnTo>
                    <a:pt x="484" y="771"/>
                  </a:lnTo>
                  <a:lnTo>
                    <a:pt x="458" y="773"/>
                  </a:lnTo>
                  <a:lnTo>
                    <a:pt x="433" y="773"/>
                  </a:lnTo>
                  <a:lnTo>
                    <a:pt x="408" y="773"/>
                  </a:lnTo>
                  <a:lnTo>
                    <a:pt x="381" y="771"/>
                  </a:lnTo>
                  <a:lnTo>
                    <a:pt x="367" y="769"/>
                  </a:lnTo>
                  <a:lnTo>
                    <a:pt x="354" y="765"/>
                  </a:lnTo>
                  <a:lnTo>
                    <a:pt x="340" y="764"/>
                  </a:lnTo>
                  <a:lnTo>
                    <a:pt x="326" y="760"/>
                  </a:lnTo>
                  <a:lnTo>
                    <a:pt x="312" y="756"/>
                  </a:lnTo>
                  <a:lnTo>
                    <a:pt x="299" y="750"/>
                  </a:lnTo>
                  <a:lnTo>
                    <a:pt x="285" y="747"/>
                  </a:lnTo>
                  <a:lnTo>
                    <a:pt x="271" y="741"/>
                  </a:lnTo>
                  <a:lnTo>
                    <a:pt x="258" y="735"/>
                  </a:lnTo>
                  <a:lnTo>
                    <a:pt x="244" y="730"/>
                  </a:lnTo>
                  <a:lnTo>
                    <a:pt x="230" y="722"/>
                  </a:lnTo>
                  <a:lnTo>
                    <a:pt x="217" y="717"/>
                  </a:lnTo>
                  <a:lnTo>
                    <a:pt x="203" y="709"/>
                  </a:lnTo>
                  <a:lnTo>
                    <a:pt x="191" y="702"/>
                  </a:lnTo>
                  <a:lnTo>
                    <a:pt x="176" y="694"/>
                  </a:lnTo>
                  <a:lnTo>
                    <a:pt x="166" y="687"/>
                  </a:lnTo>
                  <a:lnTo>
                    <a:pt x="151" y="679"/>
                  </a:lnTo>
                  <a:lnTo>
                    <a:pt x="139" y="670"/>
                  </a:lnTo>
                  <a:lnTo>
                    <a:pt x="128" y="662"/>
                  </a:lnTo>
                  <a:lnTo>
                    <a:pt x="116" y="653"/>
                  </a:lnTo>
                  <a:lnTo>
                    <a:pt x="103" y="644"/>
                  </a:lnTo>
                  <a:lnTo>
                    <a:pt x="93" y="634"/>
                  </a:lnTo>
                  <a:lnTo>
                    <a:pt x="82" y="625"/>
                  </a:lnTo>
                  <a:lnTo>
                    <a:pt x="71" y="615"/>
                  </a:lnTo>
                  <a:lnTo>
                    <a:pt x="61" y="606"/>
                  </a:lnTo>
                  <a:lnTo>
                    <a:pt x="52" y="597"/>
                  </a:lnTo>
                  <a:lnTo>
                    <a:pt x="41" y="585"/>
                  </a:lnTo>
                  <a:lnTo>
                    <a:pt x="32" y="576"/>
                  </a:lnTo>
                  <a:lnTo>
                    <a:pt x="23" y="567"/>
                  </a:lnTo>
                  <a:lnTo>
                    <a:pt x="16" y="555"/>
                  </a:lnTo>
                  <a:lnTo>
                    <a:pt x="7" y="546"/>
                  </a:lnTo>
                  <a:lnTo>
                    <a:pt x="0" y="535"/>
                  </a:lnTo>
                  <a:lnTo>
                    <a:pt x="18" y="522"/>
                  </a:lnTo>
                  <a:lnTo>
                    <a:pt x="34" y="508"/>
                  </a:lnTo>
                  <a:lnTo>
                    <a:pt x="52" y="495"/>
                  </a:lnTo>
                  <a:lnTo>
                    <a:pt x="68" y="480"/>
                  </a:lnTo>
                  <a:lnTo>
                    <a:pt x="85" y="467"/>
                  </a:lnTo>
                  <a:lnTo>
                    <a:pt x="102" y="452"/>
                  </a:lnTo>
                  <a:lnTo>
                    <a:pt x="118" y="437"/>
                  </a:lnTo>
                  <a:lnTo>
                    <a:pt x="134" y="422"/>
                  </a:lnTo>
                  <a:lnTo>
                    <a:pt x="150" y="407"/>
                  </a:lnTo>
                  <a:lnTo>
                    <a:pt x="166" y="390"/>
                  </a:lnTo>
                  <a:lnTo>
                    <a:pt x="180" y="375"/>
                  </a:lnTo>
                  <a:lnTo>
                    <a:pt x="196" y="358"/>
                  </a:lnTo>
                  <a:lnTo>
                    <a:pt x="212" y="343"/>
                  </a:lnTo>
                  <a:lnTo>
                    <a:pt x="226" y="326"/>
                  </a:lnTo>
                  <a:lnTo>
                    <a:pt x="242" y="310"/>
                  </a:lnTo>
                  <a:lnTo>
                    <a:pt x="256" y="293"/>
                  </a:lnTo>
                  <a:lnTo>
                    <a:pt x="271" y="276"/>
                  </a:lnTo>
                  <a:lnTo>
                    <a:pt x="287" y="259"/>
                  </a:lnTo>
                  <a:lnTo>
                    <a:pt x="301" y="240"/>
                  </a:lnTo>
                  <a:lnTo>
                    <a:pt x="315" y="223"/>
                  </a:lnTo>
                  <a:lnTo>
                    <a:pt x="331" y="205"/>
                  </a:lnTo>
                  <a:lnTo>
                    <a:pt x="346" y="188"/>
                  </a:lnTo>
                  <a:lnTo>
                    <a:pt x="360" y="169"/>
                  </a:lnTo>
                  <a:lnTo>
                    <a:pt x="376" y="150"/>
                  </a:lnTo>
                  <a:lnTo>
                    <a:pt x="390" y="131"/>
                  </a:lnTo>
                  <a:lnTo>
                    <a:pt x="404" y="114"/>
                  </a:lnTo>
                  <a:lnTo>
                    <a:pt x="419" y="94"/>
                  </a:lnTo>
                  <a:lnTo>
                    <a:pt x="433" y="75"/>
                  </a:lnTo>
                  <a:lnTo>
                    <a:pt x="449" y="56"/>
                  </a:lnTo>
                  <a:lnTo>
                    <a:pt x="463" y="38"/>
                  </a:lnTo>
                  <a:lnTo>
                    <a:pt x="477" y="19"/>
                  </a:lnTo>
                  <a:lnTo>
                    <a:pt x="493" y="0"/>
                  </a:lnTo>
                  <a:lnTo>
                    <a:pt x="504" y="8"/>
                  </a:lnTo>
                  <a:lnTo>
                    <a:pt x="516" y="17"/>
                  </a:lnTo>
                  <a:lnTo>
                    <a:pt x="529" y="24"/>
                  </a:lnTo>
                  <a:lnTo>
                    <a:pt x="540" y="34"/>
                  </a:lnTo>
                  <a:lnTo>
                    <a:pt x="552" y="41"/>
                  </a:lnTo>
                  <a:lnTo>
                    <a:pt x="565" y="49"/>
                  </a:lnTo>
                  <a:lnTo>
                    <a:pt x="577" y="56"/>
                  </a:lnTo>
                  <a:lnTo>
                    <a:pt x="590" y="62"/>
                  </a:lnTo>
                  <a:lnTo>
                    <a:pt x="602" y="69"/>
                  </a:lnTo>
                  <a:lnTo>
                    <a:pt x="614" y="75"/>
                  </a:lnTo>
                  <a:lnTo>
                    <a:pt x="629" y="83"/>
                  </a:lnTo>
                  <a:lnTo>
                    <a:pt x="641" y="88"/>
                  </a:lnTo>
                  <a:lnTo>
                    <a:pt x="654" y="94"/>
                  </a:lnTo>
                  <a:lnTo>
                    <a:pt x="668" y="98"/>
                  </a:lnTo>
                  <a:lnTo>
                    <a:pt x="680" y="103"/>
                  </a:lnTo>
                  <a:lnTo>
                    <a:pt x="693" y="107"/>
                  </a:lnTo>
                  <a:lnTo>
                    <a:pt x="707" y="113"/>
                  </a:lnTo>
                  <a:lnTo>
                    <a:pt x="720" y="116"/>
                  </a:lnTo>
                  <a:lnTo>
                    <a:pt x="734" y="120"/>
                  </a:lnTo>
                  <a:lnTo>
                    <a:pt x="746" y="124"/>
                  </a:lnTo>
                  <a:lnTo>
                    <a:pt x="760" y="128"/>
                  </a:lnTo>
                  <a:lnTo>
                    <a:pt x="773" y="129"/>
                  </a:lnTo>
                  <a:lnTo>
                    <a:pt x="787" y="133"/>
                  </a:lnTo>
                  <a:lnTo>
                    <a:pt x="800" y="135"/>
                  </a:lnTo>
                  <a:lnTo>
                    <a:pt x="814" y="137"/>
                  </a:lnTo>
                  <a:lnTo>
                    <a:pt x="828" y="141"/>
                  </a:lnTo>
                  <a:lnTo>
                    <a:pt x="841" y="141"/>
                  </a:lnTo>
                  <a:lnTo>
                    <a:pt x="855" y="143"/>
                  </a:lnTo>
                  <a:lnTo>
                    <a:pt x="869" y="144"/>
                  </a:lnTo>
                  <a:lnTo>
                    <a:pt x="882" y="144"/>
                  </a:lnTo>
                  <a:lnTo>
                    <a:pt x="896" y="146"/>
                  </a:lnTo>
                  <a:lnTo>
                    <a:pt x="910" y="146"/>
                  </a:lnTo>
                  <a:lnTo>
                    <a:pt x="930" y="146"/>
                  </a:lnTo>
                  <a:lnTo>
                    <a:pt x="951" y="146"/>
                  </a:lnTo>
                  <a:lnTo>
                    <a:pt x="972" y="144"/>
                  </a:lnTo>
                  <a:lnTo>
                    <a:pt x="994" y="143"/>
                  </a:lnTo>
                  <a:lnTo>
                    <a:pt x="1015" y="141"/>
                  </a:lnTo>
                  <a:lnTo>
                    <a:pt x="1035" y="137"/>
                  </a:lnTo>
                  <a:lnTo>
                    <a:pt x="1056" y="135"/>
                  </a:lnTo>
                  <a:lnTo>
                    <a:pt x="1078" y="131"/>
                  </a:lnTo>
                  <a:lnTo>
                    <a:pt x="1097" y="128"/>
                  </a:lnTo>
                  <a:lnTo>
                    <a:pt x="1118" y="124"/>
                  </a:lnTo>
                  <a:lnTo>
                    <a:pt x="1140" y="118"/>
                  </a:lnTo>
                  <a:lnTo>
                    <a:pt x="1159" y="114"/>
                  </a:lnTo>
                  <a:lnTo>
                    <a:pt x="1181" y="109"/>
                  </a:lnTo>
                  <a:lnTo>
                    <a:pt x="1202" y="103"/>
                  </a:lnTo>
                  <a:lnTo>
                    <a:pt x="1222" y="98"/>
                  </a:lnTo>
                  <a:lnTo>
                    <a:pt x="1243" y="92"/>
                  </a:lnTo>
                  <a:lnTo>
                    <a:pt x="1263" y="86"/>
                  </a:lnTo>
                  <a:lnTo>
                    <a:pt x="1284" y="81"/>
                  </a:lnTo>
                  <a:lnTo>
                    <a:pt x="1305" y="75"/>
                  </a:lnTo>
                  <a:lnTo>
                    <a:pt x="1325" y="71"/>
                  </a:lnTo>
                  <a:lnTo>
                    <a:pt x="1346" y="66"/>
                  </a:lnTo>
                  <a:lnTo>
                    <a:pt x="1368" y="60"/>
                  </a:lnTo>
                  <a:lnTo>
                    <a:pt x="1387" y="54"/>
                  </a:lnTo>
                  <a:lnTo>
                    <a:pt x="1409" y="49"/>
                  </a:lnTo>
                  <a:lnTo>
                    <a:pt x="1430" y="45"/>
                  </a:lnTo>
                  <a:lnTo>
                    <a:pt x="1450" y="39"/>
                  </a:lnTo>
                  <a:lnTo>
                    <a:pt x="1471" y="36"/>
                  </a:lnTo>
                  <a:lnTo>
                    <a:pt x="1491" y="32"/>
                  </a:lnTo>
                  <a:lnTo>
                    <a:pt x="1512" y="30"/>
                  </a:lnTo>
                  <a:lnTo>
                    <a:pt x="1533" y="26"/>
                  </a:lnTo>
                  <a:lnTo>
                    <a:pt x="1555" y="24"/>
                  </a:lnTo>
                  <a:lnTo>
                    <a:pt x="1576" y="23"/>
                  </a:lnTo>
                  <a:lnTo>
                    <a:pt x="1585" y="21"/>
                  </a:lnTo>
                  <a:lnTo>
                    <a:pt x="1594" y="21"/>
                  </a:lnTo>
                  <a:lnTo>
                    <a:pt x="1603" y="23"/>
                  </a:lnTo>
                  <a:lnTo>
                    <a:pt x="1612" y="24"/>
                  </a:lnTo>
                  <a:lnTo>
                    <a:pt x="1623" y="24"/>
                  </a:lnTo>
                  <a:lnTo>
                    <a:pt x="1631" y="28"/>
                  </a:lnTo>
                  <a:lnTo>
                    <a:pt x="1640" y="30"/>
                  </a:lnTo>
                  <a:lnTo>
                    <a:pt x="1649" y="34"/>
                  </a:lnTo>
                  <a:lnTo>
                    <a:pt x="1658" y="38"/>
                  </a:lnTo>
                  <a:lnTo>
                    <a:pt x="1667" y="41"/>
                  </a:lnTo>
                  <a:lnTo>
                    <a:pt x="1674" y="47"/>
                  </a:lnTo>
                  <a:lnTo>
                    <a:pt x="1681" y="53"/>
                  </a:lnTo>
                  <a:lnTo>
                    <a:pt x="1688" y="58"/>
                  </a:lnTo>
                  <a:lnTo>
                    <a:pt x="1696" y="66"/>
                  </a:lnTo>
                  <a:lnTo>
                    <a:pt x="1703" y="73"/>
                  </a:lnTo>
                  <a:lnTo>
                    <a:pt x="1708" y="81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27" name="Rectangle 51"/>
            <p:cNvSpPr>
              <a:spLocks noChangeArrowheads="1"/>
            </p:cNvSpPr>
            <p:nvPr/>
          </p:nvSpPr>
          <p:spPr bwMode="auto">
            <a:xfrm>
              <a:off x="2865" y="3249"/>
              <a:ext cx="1211" cy="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22238" tIns="60325" rIns="122238" bIns="60325" anchor="ctr"/>
            <a:lstStyle/>
            <a:p>
              <a:pPr algn="ctr" defTabSz="1533525" eaLnBrk="0" hangingPunct="0">
                <a:buClrTx/>
                <a:buSzTx/>
                <a:buFontTx/>
                <a:buNone/>
              </a:pPr>
              <a:r>
                <a:rPr lang="en-US" sz="2800" b="1">
                  <a:solidFill>
                    <a:srgbClr val="500093"/>
                  </a:solidFill>
                  <a:latin typeface="Times New Roman" pitchFamily="18" charset="0"/>
                </a:rPr>
                <a:t>8% Return</a:t>
              </a:r>
            </a:p>
          </p:txBody>
        </p:sp>
      </p:grpSp>
      <p:grpSp>
        <p:nvGrpSpPr>
          <p:cNvPr id="21511" name="Group 52"/>
          <p:cNvGrpSpPr>
            <a:grpSpLocks/>
          </p:cNvGrpSpPr>
          <p:nvPr/>
        </p:nvGrpSpPr>
        <p:grpSpPr bwMode="auto">
          <a:xfrm>
            <a:off x="5038725" y="4322763"/>
            <a:ext cx="4056063" cy="1601787"/>
            <a:chOff x="3174" y="2723"/>
            <a:chExt cx="2555" cy="1009"/>
          </a:xfrm>
        </p:grpSpPr>
        <p:sp>
          <p:nvSpPr>
            <p:cNvPr id="21512" name="Rectangle 53"/>
            <p:cNvSpPr>
              <a:spLocks noChangeArrowheads="1"/>
            </p:cNvSpPr>
            <p:nvPr/>
          </p:nvSpPr>
          <p:spPr bwMode="auto">
            <a:xfrm>
              <a:off x="3174" y="2723"/>
              <a:ext cx="2555" cy="10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0" hangingPunct="0">
                <a:buClrTx/>
                <a:buSzTx/>
                <a:buFontTx/>
                <a:buNone/>
              </a:pPr>
              <a:endParaRPr lang="en-US"/>
            </a:p>
          </p:txBody>
        </p:sp>
        <p:sp>
          <p:nvSpPr>
            <p:cNvPr id="21513" name="Freeform 54"/>
            <p:cNvSpPr>
              <a:spLocks/>
            </p:cNvSpPr>
            <p:nvPr/>
          </p:nvSpPr>
          <p:spPr bwMode="auto">
            <a:xfrm>
              <a:off x="4393" y="3133"/>
              <a:ext cx="637" cy="599"/>
            </a:xfrm>
            <a:custGeom>
              <a:avLst/>
              <a:gdLst>
                <a:gd name="T0" fmla="*/ 612 w 637"/>
                <a:gd name="T1" fmla="*/ 59 h 599"/>
                <a:gd name="T2" fmla="*/ 575 w 637"/>
                <a:gd name="T3" fmla="*/ 47 h 599"/>
                <a:gd name="T4" fmla="*/ 538 w 637"/>
                <a:gd name="T5" fmla="*/ 34 h 599"/>
                <a:gd name="T6" fmla="*/ 501 w 637"/>
                <a:gd name="T7" fmla="*/ 22 h 599"/>
                <a:gd name="T8" fmla="*/ 464 w 637"/>
                <a:gd name="T9" fmla="*/ 9 h 599"/>
                <a:gd name="T10" fmla="*/ 427 w 637"/>
                <a:gd name="T11" fmla="*/ 2 h 599"/>
                <a:gd name="T12" fmla="*/ 385 w 637"/>
                <a:gd name="T13" fmla="*/ 3 h 599"/>
                <a:gd name="T14" fmla="*/ 344 w 637"/>
                <a:gd name="T15" fmla="*/ 5 h 599"/>
                <a:gd name="T16" fmla="*/ 302 w 637"/>
                <a:gd name="T17" fmla="*/ 8 h 599"/>
                <a:gd name="T18" fmla="*/ 261 w 637"/>
                <a:gd name="T19" fmla="*/ 11 h 599"/>
                <a:gd name="T20" fmla="*/ 221 w 637"/>
                <a:gd name="T21" fmla="*/ 13 h 599"/>
                <a:gd name="T22" fmla="*/ 179 w 637"/>
                <a:gd name="T23" fmla="*/ 16 h 599"/>
                <a:gd name="T24" fmla="*/ 138 w 637"/>
                <a:gd name="T25" fmla="*/ 17 h 599"/>
                <a:gd name="T26" fmla="*/ 96 w 637"/>
                <a:gd name="T27" fmla="*/ 19 h 599"/>
                <a:gd name="T28" fmla="*/ 56 w 637"/>
                <a:gd name="T29" fmla="*/ 22 h 599"/>
                <a:gd name="T30" fmla="*/ 15 w 637"/>
                <a:gd name="T31" fmla="*/ 23 h 599"/>
                <a:gd name="T32" fmla="*/ 12 w 637"/>
                <a:gd name="T33" fmla="*/ 77 h 599"/>
                <a:gd name="T34" fmla="*/ 28 w 637"/>
                <a:gd name="T35" fmla="*/ 153 h 599"/>
                <a:gd name="T36" fmla="*/ 44 w 637"/>
                <a:gd name="T37" fmla="*/ 230 h 599"/>
                <a:gd name="T38" fmla="*/ 61 w 637"/>
                <a:gd name="T39" fmla="*/ 307 h 599"/>
                <a:gd name="T40" fmla="*/ 77 w 637"/>
                <a:gd name="T41" fmla="*/ 384 h 599"/>
                <a:gd name="T42" fmla="*/ 98 w 637"/>
                <a:gd name="T43" fmla="*/ 445 h 599"/>
                <a:gd name="T44" fmla="*/ 126 w 637"/>
                <a:gd name="T45" fmla="*/ 474 h 599"/>
                <a:gd name="T46" fmla="*/ 154 w 637"/>
                <a:gd name="T47" fmla="*/ 501 h 599"/>
                <a:gd name="T48" fmla="*/ 185 w 637"/>
                <a:gd name="T49" fmla="*/ 528 h 599"/>
                <a:gd name="T50" fmla="*/ 221 w 637"/>
                <a:gd name="T51" fmla="*/ 553 h 599"/>
                <a:gd name="T52" fmla="*/ 261 w 637"/>
                <a:gd name="T53" fmla="*/ 576 h 599"/>
                <a:gd name="T54" fmla="*/ 289 w 637"/>
                <a:gd name="T55" fmla="*/ 587 h 599"/>
                <a:gd name="T56" fmla="*/ 317 w 637"/>
                <a:gd name="T57" fmla="*/ 595 h 599"/>
                <a:gd name="T58" fmla="*/ 347 w 637"/>
                <a:gd name="T59" fmla="*/ 598 h 599"/>
                <a:gd name="T60" fmla="*/ 375 w 637"/>
                <a:gd name="T61" fmla="*/ 596 h 599"/>
                <a:gd name="T62" fmla="*/ 399 w 637"/>
                <a:gd name="T63" fmla="*/ 592 h 599"/>
                <a:gd name="T64" fmla="*/ 423 w 637"/>
                <a:gd name="T65" fmla="*/ 578 h 599"/>
                <a:gd name="T66" fmla="*/ 445 w 637"/>
                <a:gd name="T67" fmla="*/ 564 h 599"/>
                <a:gd name="T68" fmla="*/ 467 w 637"/>
                <a:gd name="T69" fmla="*/ 548 h 599"/>
                <a:gd name="T70" fmla="*/ 489 w 637"/>
                <a:gd name="T71" fmla="*/ 534 h 599"/>
                <a:gd name="T72" fmla="*/ 511 w 637"/>
                <a:gd name="T73" fmla="*/ 521 h 599"/>
                <a:gd name="T74" fmla="*/ 532 w 637"/>
                <a:gd name="T75" fmla="*/ 512 h 599"/>
                <a:gd name="T76" fmla="*/ 553 w 637"/>
                <a:gd name="T77" fmla="*/ 507 h 599"/>
                <a:gd name="T78" fmla="*/ 574 w 637"/>
                <a:gd name="T79" fmla="*/ 503 h 599"/>
                <a:gd name="T80" fmla="*/ 594 w 637"/>
                <a:gd name="T81" fmla="*/ 501 h 599"/>
                <a:gd name="T82" fmla="*/ 615 w 637"/>
                <a:gd name="T83" fmla="*/ 499 h 599"/>
                <a:gd name="T84" fmla="*/ 636 w 637"/>
                <a:gd name="T85" fmla="*/ 496 h 599"/>
                <a:gd name="T86" fmla="*/ 636 w 637"/>
                <a:gd name="T87" fmla="*/ 175 h 59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37"/>
                <a:gd name="T133" fmla="*/ 0 h 599"/>
                <a:gd name="T134" fmla="*/ 637 w 637"/>
                <a:gd name="T135" fmla="*/ 599 h 59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37" h="599">
                  <a:moveTo>
                    <a:pt x="636" y="67"/>
                  </a:moveTo>
                  <a:lnTo>
                    <a:pt x="624" y="64"/>
                  </a:lnTo>
                  <a:lnTo>
                    <a:pt x="612" y="59"/>
                  </a:lnTo>
                  <a:lnTo>
                    <a:pt x="600" y="55"/>
                  </a:lnTo>
                  <a:lnTo>
                    <a:pt x="587" y="50"/>
                  </a:lnTo>
                  <a:lnTo>
                    <a:pt x="575" y="47"/>
                  </a:lnTo>
                  <a:lnTo>
                    <a:pt x="563" y="42"/>
                  </a:lnTo>
                  <a:lnTo>
                    <a:pt x="551" y="38"/>
                  </a:lnTo>
                  <a:lnTo>
                    <a:pt x="538" y="34"/>
                  </a:lnTo>
                  <a:lnTo>
                    <a:pt x="526" y="30"/>
                  </a:lnTo>
                  <a:lnTo>
                    <a:pt x="514" y="25"/>
                  </a:lnTo>
                  <a:lnTo>
                    <a:pt x="501" y="22"/>
                  </a:lnTo>
                  <a:lnTo>
                    <a:pt x="489" y="17"/>
                  </a:lnTo>
                  <a:lnTo>
                    <a:pt x="477" y="13"/>
                  </a:lnTo>
                  <a:lnTo>
                    <a:pt x="464" y="9"/>
                  </a:lnTo>
                  <a:lnTo>
                    <a:pt x="452" y="5"/>
                  </a:lnTo>
                  <a:lnTo>
                    <a:pt x="440" y="0"/>
                  </a:lnTo>
                  <a:lnTo>
                    <a:pt x="427" y="2"/>
                  </a:lnTo>
                  <a:lnTo>
                    <a:pt x="412" y="2"/>
                  </a:lnTo>
                  <a:lnTo>
                    <a:pt x="399" y="2"/>
                  </a:lnTo>
                  <a:lnTo>
                    <a:pt x="385" y="3"/>
                  </a:lnTo>
                  <a:lnTo>
                    <a:pt x="371" y="5"/>
                  </a:lnTo>
                  <a:lnTo>
                    <a:pt x="357" y="5"/>
                  </a:lnTo>
                  <a:lnTo>
                    <a:pt x="344" y="5"/>
                  </a:lnTo>
                  <a:lnTo>
                    <a:pt x="331" y="6"/>
                  </a:lnTo>
                  <a:lnTo>
                    <a:pt x="317" y="8"/>
                  </a:lnTo>
                  <a:lnTo>
                    <a:pt x="302" y="8"/>
                  </a:lnTo>
                  <a:lnTo>
                    <a:pt x="289" y="9"/>
                  </a:lnTo>
                  <a:lnTo>
                    <a:pt x="276" y="9"/>
                  </a:lnTo>
                  <a:lnTo>
                    <a:pt x="261" y="11"/>
                  </a:lnTo>
                  <a:lnTo>
                    <a:pt x="248" y="11"/>
                  </a:lnTo>
                  <a:lnTo>
                    <a:pt x="234" y="13"/>
                  </a:lnTo>
                  <a:lnTo>
                    <a:pt x="221" y="13"/>
                  </a:lnTo>
                  <a:lnTo>
                    <a:pt x="206" y="14"/>
                  </a:lnTo>
                  <a:lnTo>
                    <a:pt x="193" y="14"/>
                  </a:lnTo>
                  <a:lnTo>
                    <a:pt x="179" y="16"/>
                  </a:lnTo>
                  <a:lnTo>
                    <a:pt x="166" y="16"/>
                  </a:lnTo>
                  <a:lnTo>
                    <a:pt x="151" y="16"/>
                  </a:lnTo>
                  <a:lnTo>
                    <a:pt x="138" y="17"/>
                  </a:lnTo>
                  <a:lnTo>
                    <a:pt x="125" y="19"/>
                  </a:lnTo>
                  <a:lnTo>
                    <a:pt x="111" y="19"/>
                  </a:lnTo>
                  <a:lnTo>
                    <a:pt x="96" y="19"/>
                  </a:lnTo>
                  <a:lnTo>
                    <a:pt x="83" y="20"/>
                  </a:lnTo>
                  <a:lnTo>
                    <a:pt x="70" y="22"/>
                  </a:lnTo>
                  <a:lnTo>
                    <a:pt x="56" y="22"/>
                  </a:lnTo>
                  <a:lnTo>
                    <a:pt x="42" y="22"/>
                  </a:lnTo>
                  <a:lnTo>
                    <a:pt x="28" y="23"/>
                  </a:lnTo>
                  <a:lnTo>
                    <a:pt x="15" y="23"/>
                  </a:lnTo>
                  <a:lnTo>
                    <a:pt x="0" y="25"/>
                  </a:lnTo>
                  <a:lnTo>
                    <a:pt x="6" y="50"/>
                  </a:lnTo>
                  <a:lnTo>
                    <a:pt x="12" y="77"/>
                  </a:lnTo>
                  <a:lnTo>
                    <a:pt x="16" y="102"/>
                  </a:lnTo>
                  <a:lnTo>
                    <a:pt x="22" y="127"/>
                  </a:lnTo>
                  <a:lnTo>
                    <a:pt x="28" y="153"/>
                  </a:lnTo>
                  <a:lnTo>
                    <a:pt x="34" y="178"/>
                  </a:lnTo>
                  <a:lnTo>
                    <a:pt x="39" y="204"/>
                  </a:lnTo>
                  <a:lnTo>
                    <a:pt x="44" y="230"/>
                  </a:lnTo>
                  <a:lnTo>
                    <a:pt x="50" y="255"/>
                  </a:lnTo>
                  <a:lnTo>
                    <a:pt x="55" y="280"/>
                  </a:lnTo>
                  <a:lnTo>
                    <a:pt x="61" y="307"/>
                  </a:lnTo>
                  <a:lnTo>
                    <a:pt x="65" y="332"/>
                  </a:lnTo>
                  <a:lnTo>
                    <a:pt x="71" y="358"/>
                  </a:lnTo>
                  <a:lnTo>
                    <a:pt x="77" y="384"/>
                  </a:lnTo>
                  <a:lnTo>
                    <a:pt x="82" y="409"/>
                  </a:lnTo>
                  <a:lnTo>
                    <a:pt x="87" y="435"/>
                  </a:lnTo>
                  <a:lnTo>
                    <a:pt x="98" y="445"/>
                  </a:lnTo>
                  <a:lnTo>
                    <a:pt x="107" y="456"/>
                  </a:lnTo>
                  <a:lnTo>
                    <a:pt x="116" y="465"/>
                  </a:lnTo>
                  <a:lnTo>
                    <a:pt x="126" y="474"/>
                  </a:lnTo>
                  <a:lnTo>
                    <a:pt x="135" y="484"/>
                  </a:lnTo>
                  <a:lnTo>
                    <a:pt x="145" y="493"/>
                  </a:lnTo>
                  <a:lnTo>
                    <a:pt x="154" y="501"/>
                  </a:lnTo>
                  <a:lnTo>
                    <a:pt x="165" y="510"/>
                  </a:lnTo>
                  <a:lnTo>
                    <a:pt x="175" y="518"/>
                  </a:lnTo>
                  <a:lnTo>
                    <a:pt x="185" y="528"/>
                  </a:lnTo>
                  <a:lnTo>
                    <a:pt x="196" y="535"/>
                  </a:lnTo>
                  <a:lnTo>
                    <a:pt x="208" y="543"/>
                  </a:lnTo>
                  <a:lnTo>
                    <a:pt x="221" y="553"/>
                  </a:lnTo>
                  <a:lnTo>
                    <a:pt x="233" y="560"/>
                  </a:lnTo>
                  <a:lnTo>
                    <a:pt x="246" y="568"/>
                  </a:lnTo>
                  <a:lnTo>
                    <a:pt x="261" y="576"/>
                  </a:lnTo>
                  <a:lnTo>
                    <a:pt x="270" y="581"/>
                  </a:lnTo>
                  <a:lnTo>
                    <a:pt x="279" y="584"/>
                  </a:lnTo>
                  <a:lnTo>
                    <a:pt x="289" y="587"/>
                  </a:lnTo>
                  <a:lnTo>
                    <a:pt x="298" y="590"/>
                  </a:lnTo>
                  <a:lnTo>
                    <a:pt x="308" y="593"/>
                  </a:lnTo>
                  <a:lnTo>
                    <a:pt x="317" y="595"/>
                  </a:lnTo>
                  <a:lnTo>
                    <a:pt x="328" y="596"/>
                  </a:lnTo>
                  <a:lnTo>
                    <a:pt x="338" y="598"/>
                  </a:lnTo>
                  <a:lnTo>
                    <a:pt x="347" y="598"/>
                  </a:lnTo>
                  <a:lnTo>
                    <a:pt x="357" y="598"/>
                  </a:lnTo>
                  <a:lnTo>
                    <a:pt x="366" y="598"/>
                  </a:lnTo>
                  <a:lnTo>
                    <a:pt x="375" y="596"/>
                  </a:lnTo>
                  <a:lnTo>
                    <a:pt x="382" y="595"/>
                  </a:lnTo>
                  <a:lnTo>
                    <a:pt x="391" y="593"/>
                  </a:lnTo>
                  <a:lnTo>
                    <a:pt x="399" y="592"/>
                  </a:lnTo>
                  <a:lnTo>
                    <a:pt x="405" y="589"/>
                  </a:lnTo>
                  <a:lnTo>
                    <a:pt x="414" y="584"/>
                  </a:lnTo>
                  <a:lnTo>
                    <a:pt x="423" y="578"/>
                  </a:lnTo>
                  <a:lnTo>
                    <a:pt x="430" y="573"/>
                  </a:lnTo>
                  <a:lnTo>
                    <a:pt x="437" y="568"/>
                  </a:lnTo>
                  <a:lnTo>
                    <a:pt x="445" y="564"/>
                  </a:lnTo>
                  <a:lnTo>
                    <a:pt x="452" y="559"/>
                  </a:lnTo>
                  <a:lnTo>
                    <a:pt x="460" y="554"/>
                  </a:lnTo>
                  <a:lnTo>
                    <a:pt x="467" y="548"/>
                  </a:lnTo>
                  <a:lnTo>
                    <a:pt x="474" y="543"/>
                  </a:lnTo>
                  <a:lnTo>
                    <a:pt x="482" y="539"/>
                  </a:lnTo>
                  <a:lnTo>
                    <a:pt x="489" y="534"/>
                  </a:lnTo>
                  <a:lnTo>
                    <a:pt x="495" y="529"/>
                  </a:lnTo>
                  <a:lnTo>
                    <a:pt x="504" y="526"/>
                  </a:lnTo>
                  <a:lnTo>
                    <a:pt x="511" y="521"/>
                  </a:lnTo>
                  <a:lnTo>
                    <a:pt x="519" y="518"/>
                  </a:lnTo>
                  <a:lnTo>
                    <a:pt x="526" y="515"/>
                  </a:lnTo>
                  <a:lnTo>
                    <a:pt x="532" y="512"/>
                  </a:lnTo>
                  <a:lnTo>
                    <a:pt x="540" y="510"/>
                  </a:lnTo>
                  <a:lnTo>
                    <a:pt x="547" y="509"/>
                  </a:lnTo>
                  <a:lnTo>
                    <a:pt x="553" y="507"/>
                  </a:lnTo>
                  <a:lnTo>
                    <a:pt x="560" y="506"/>
                  </a:lnTo>
                  <a:lnTo>
                    <a:pt x="568" y="504"/>
                  </a:lnTo>
                  <a:lnTo>
                    <a:pt x="574" y="503"/>
                  </a:lnTo>
                  <a:lnTo>
                    <a:pt x="581" y="503"/>
                  </a:lnTo>
                  <a:lnTo>
                    <a:pt x="589" y="501"/>
                  </a:lnTo>
                  <a:lnTo>
                    <a:pt x="594" y="501"/>
                  </a:lnTo>
                  <a:lnTo>
                    <a:pt x="602" y="499"/>
                  </a:lnTo>
                  <a:lnTo>
                    <a:pt x="609" y="499"/>
                  </a:lnTo>
                  <a:lnTo>
                    <a:pt x="615" y="499"/>
                  </a:lnTo>
                  <a:lnTo>
                    <a:pt x="623" y="498"/>
                  </a:lnTo>
                  <a:lnTo>
                    <a:pt x="630" y="496"/>
                  </a:lnTo>
                  <a:lnTo>
                    <a:pt x="636" y="496"/>
                  </a:lnTo>
                  <a:lnTo>
                    <a:pt x="636" y="388"/>
                  </a:lnTo>
                  <a:lnTo>
                    <a:pt x="636" y="282"/>
                  </a:lnTo>
                  <a:lnTo>
                    <a:pt x="636" y="175"/>
                  </a:lnTo>
                  <a:lnTo>
                    <a:pt x="636" y="67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4" name="Freeform 55"/>
            <p:cNvSpPr>
              <a:spLocks/>
            </p:cNvSpPr>
            <p:nvPr/>
          </p:nvSpPr>
          <p:spPr bwMode="auto">
            <a:xfrm>
              <a:off x="4277" y="3462"/>
              <a:ext cx="296" cy="264"/>
            </a:xfrm>
            <a:custGeom>
              <a:avLst/>
              <a:gdLst>
                <a:gd name="T0" fmla="*/ 7 w 296"/>
                <a:gd name="T1" fmla="*/ 14 h 264"/>
                <a:gd name="T2" fmla="*/ 0 w 296"/>
                <a:gd name="T3" fmla="*/ 44 h 264"/>
                <a:gd name="T4" fmla="*/ 1 w 296"/>
                <a:gd name="T5" fmla="*/ 74 h 264"/>
                <a:gd name="T6" fmla="*/ 9 w 296"/>
                <a:gd name="T7" fmla="*/ 103 h 264"/>
                <a:gd name="T8" fmla="*/ 18 w 296"/>
                <a:gd name="T9" fmla="*/ 127 h 264"/>
                <a:gd name="T10" fmla="*/ 27 w 296"/>
                <a:gd name="T11" fmla="*/ 146 h 264"/>
                <a:gd name="T12" fmla="*/ 37 w 296"/>
                <a:gd name="T13" fmla="*/ 163 h 264"/>
                <a:gd name="T14" fmla="*/ 49 w 296"/>
                <a:gd name="T15" fmla="*/ 180 h 264"/>
                <a:gd name="T16" fmla="*/ 60 w 296"/>
                <a:gd name="T17" fmla="*/ 196 h 264"/>
                <a:gd name="T18" fmla="*/ 75 w 296"/>
                <a:gd name="T19" fmla="*/ 210 h 264"/>
                <a:gd name="T20" fmla="*/ 90 w 296"/>
                <a:gd name="T21" fmla="*/ 225 h 264"/>
                <a:gd name="T22" fmla="*/ 108 w 296"/>
                <a:gd name="T23" fmla="*/ 238 h 264"/>
                <a:gd name="T24" fmla="*/ 124 w 296"/>
                <a:gd name="T25" fmla="*/ 249 h 264"/>
                <a:gd name="T26" fmla="*/ 137 w 296"/>
                <a:gd name="T27" fmla="*/ 255 h 264"/>
                <a:gd name="T28" fmla="*/ 152 w 296"/>
                <a:gd name="T29" fmla="*/ 260 h 264"/>
                <a:gd name="T30" fmla="*/ 167 w 296"/>
                <a:gd name="T31" fmla="*/ 261 h 264"/>
                <a:gd name="T32" fmla="*/ 183 w 296"/>
                <a:gd name="T33" fmla="*/ 261 h 264"/>
                <a:gd name="T34" fmla="*/ 198 w 296"/>
                <a:gd name="T35" fmla="*/ 260 h 264"/>
                <a:gd name="T36" fmla="*/ 212 w 296"/>
                <a:gd name="T37" fmla="*/ 257 h 264"/>
                <a:gd name="T38" fmla="*/ 226 w 296"/>
                <a:gd name="T39" fmla="*/ 249 h 264"/>
                <a:gd name="T40" fmla="*/ 243 w 296"/>
                <a:gd name="T41" fmla="*/ 236 h 264"/>
                <a:gd name="T42" fmla="*/ 261 w 296"/>
                <a:gd name="T43" fmla="*/ 218 h 264"/>
                <a:gd name="T44" fmla="*/ 276 w 296"/>
                <a:gd name="T45" fmla="*/ 196 h 264"/>
                <a:gd name="T46" fmla="*/ 286 w 296"/>
                <a:gd name="T47" fmla="*/ 174 h 264"/>
                <a:gd name="T48" fmla="*/ 292 w 296"/>
                <a:gd name="T49" fmla="*/ 150 h 264"/>
                <a:gd name="T50" fmla="*/ 295 w 296"/>
                <a:gd name="T51" fmla="*/ 127 h 264"/>
                <a:gd name="T52" fmla="*/ 292 w 296"/>
                <a:gd name="T53" fmla="*/ 103 h 264"/>
                <a:gd name="T54" fmla="*/ 285 w 296"/>
                <a:gd name="T55" fmla="*/ 83 h 264"/>
                <a:gd name="T56" fmla="*/ 263 w 296"/>
                <a:gd name="T57" fmla="*/ 69 h 264"/>
                <a:gd name="T58" fmla="*/ 229 w 296"/>
                <a:gd name="T59" fmla="*/ 59 h 264"/>
                <a:gd name="T60" fmla="*/ 196 w 296"/>
                <a:gd name="T61" fmla="*/ 52 h 264"/>
                <a:gd name="T62" fmla="*/ 162 w 296"/>
                <a:gd name="T63" fmla="*/ 42 h 264"/>
                <a:gd name="T64" fmla="*/ 130 w 296"/>
                <a:gd name="T65" fmla="*/ 33 h 264"/>
                <a:gd name="T66" fmla="*/ 96 w 296"/>
                <a:gd name="T67" fmla="*/ 23 h 264"/>
                <a:gd name="T68" fmla="*/ 63 w 296"/>
                <a:gd name="T69" fmla="*/ 14 h 264"/>
                <a:gd name="T70" fmla="*/ 31 w 296"/>
                <a:gd name="T71" fmla="*/ 5 h 26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96"/>
                <a:gd name="T109" fmla="*/ 0 h 264"/>
                <a:gd name="T110" fmla="*/ 296 w 296"/>
                <a:gd name="T111" fmla="*/ 264 h 26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96" h="264">
                  <a:moveTo>
                    <a:pt x="15" y="0"/>
                  </a:moveTo>
                  <a:lnTo>
                    <a:pt x="7" y="14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0" y="59"/>
                  </a:lnTo>
                  <a:lnTo>
                    <a:pt x="1" y="74"/>
                  </a:lnTo>
                  <a:lnTo>
                    <a:pt x="4" y="89"/>
                  </a:lnTo>
                  <a:lnTo>
                    <a:pt x="9" y="103"/>
                  </a:lnTo>
                  <a:lnTo>
                    <a:pt x="15" y="117"/>
                  </a:lnTo>
                  <a:lnTo>
                    <a:pt x="18" y="127"/>
                  </a:lnTo>
                  <a:lnTo>
                    <a:pt x="22" y="136"/>
                  </a:lnTo>
                  <a:lnTo>
                    <a:pt x="27" y="146"/>
                  </a:lnTo>
                  <a:lnTo>
                    <a:pt x="32" y="153"/>
                  </a:lnTo>
                  <a:lnTo>
                    <a:pt x="37" y="163"/>
                  </a:lnTo>
                  <a:lnTo>
                    <a:pt x="43" y="171"/>
                  </a:lnTo>
                  <a:lnTo>
                    <a:pt x="49" y="180"/>
                  </a:lnTo>
                  <a:lnTo>
                    <a:pt x="55" y="188"/>
                  </a:lnTo>
                  <a:lnTo>
                    <a:pt x="60" y="196"/>
                  </a:lnTo>
                  <a:lnTo>
                    <a:pt x="68" y="202"/>
                  </a:lnTo>
                  <a:lnTo>
                    <a:pt x="75" y="210"/>
                  </a:lnTo>
                  <a:lnTo>
                    <a:pt x="83" y="218"/>
                  </a:lnTo>
                  <a:lnTo>
                    <a:pt x="90" y="225"/>
                  </a:lnTo>
                  <a:lnTo>
                    <a:pt x="99" y="232"/>
                  </a:lnTo>
                  <a:lnTo>
                    <a:pt x="108" y="238"/>
                  </a:lnTo>
                  <a:lnTo>
                    <a:pt x="117" y="246"/>
                  </a:lnTo>
                  <a:lnTo>
                    <a:pt x="124" y="249"/>
                  </a:lnTo>
                  <a:lnTo>
                    <a:pt x="130" y="252"/>
                  </a:lnTo>
                  <a:lnTo>
                    <a:pt x="137" y="255"/>
                  </a:lnTo>
                  <a:lnTo>
                    <a:pt x="145" y="258"/>
                  </a:lnTo>
                  <a:lnTo>
                    <a:pt x="152" y="260"/>
                  </a:lnTo>
                  <a:lnTo>
                    <a:pt x="159" y="261"/>
                  </a:lnTo>
                  <a:lnTo>
                    <a:pt x="167" y="261"/>
                  </a:lnTo>
                  <a:lnTo>
                    <a:pt x="176" y="263"/>
                  </a:lnTo>
                  <a:lnTo>
                    <a:pt x="183" y="261"/>
                  </a:lnTo>
                  <a:lnTo>
                    <a:pt x="190" y="261"/>
                  </a:lnTo>
                  <a:lnTo>
                    <a:pt x="198" y="260"/>
                  </a:lnTo>
                  <a:lnTo>
                    <a:pt x="205" y="258"/>
                  </a:lnTo>
                  <a:lnTo>
                    <a:pt x="212" y="257"/>
                  </a:lnTo>
                  <a:lnTo>
                    <a:pt x="220" y="254"/>
                  </a:lnTo>
                  <a:lnTo>
                    <a:pt x="226" y="249"/>
                  </a:lnTo>
                  <a:lnTo>
                    <a:pt x="232" y="246"/>
                  </a:lnTo>
                  <a:lnTo>
                    <a:pt x="243" y="236"/>
                  </a:lnTo>
                  <a:lnTo>
                    <a:pt x="252" y="229"/>
                  </a:lnTo>
                  <a:lnTo>
                    <a:pt x="261" y="218"/>
                  </a:lnTo>
                  <a:lnTo>
                    <a:pt x="268" y="208"/>
                  </a:lnTo>
                  <a:lnTo>
                    <a:pt x="276" y="196"/>
                  </a:lnTo>
                  <a:lnTo>
                    <a:pt x="282" y="185"/>
                  </a:lnTo>
                  <a:lnTo>
                    <a:pt x="286" y="174"/>
                  </a:lnTo>
                  <a:lnTo>
                    <a:pt x="291" y="163"/>
                  </a:lnTo>
                  <a:lnTo>
                    <a:pt x="292" y="150"/>
                  </a:lnTo>
                  <a:lnTo>
                    <a:pt x="294" y="138"/>
                  </a:lnTo>
                  <a:lnTo>
                    <a:pt x="295" y="127"/>
                  </a:lnTo>
                  <a:lnTo>
                    <a:pt x="294" y="116"/>
                  </a:lnTo>
                  <a:lnTo>
                    <a:pt x="292" y="103"/>
                  </a:lnTo>
                  <a:lnTo>
                    <a:pt x="289" y="94"/>
                  </a:lnTo>
                  <a:lnTo>
                    <a:pt x="285" y="83"/>
                  </a:lnTo>
                  <a:lnTo>
                    <a:pt x="279" y="74"/>
                  </a:lnTo>
                  <a:lnTo>
                    <a:pt x="263" y="69"/>
                  </a:lnTo>
                  <a:lnTo>
                    <a:pt x="245" y="64"/>
                  </a:lnTo>
                  <a:lnTo>
                    <a:pt x="229" y="59"/>
                  </a:lnTo>
                  <a:lnTo>
                    <a:pt x="212" y="55"/>
                  </a:lnTo>
                  <a:lnTo>
                    <a:pt x="196" y="52"/>
                  </a:lnTo>
                  <a:lnTo>
                    <a:pt x="178" y="45"/>
                  </a:lnTo>
                  <a:lnTo>
                    <a:pt x="162" y="42"/>
                  </a:lnTo>
                  <a:lnTo>
                    <a:pt x="146" y="38"/>
                  </a:lnTo>
                  <a:lnTo>
                    <a:pt x="130" y="33"/>
                  </a:lnTo>
                  <a:lnTo>
                    <a:pt x="114" y="28"/>
                  </a:lnTo>
                  <a:lnTo>
                    <a:pt x="96" y="23"/>
                  </a:lnTo>
                  <a:lnTo>
                    <a:pt x="80" y="19"/>
                  </a:lnTo>
                  <a:lnTo>
                    <a:pt x="63" y="14"/>
                  </a:lnTo>
                  <a:lnTo>
                    <a:pt x="47" y="9"/>
                  </a:lnTo>
                  <a:lnTo>
                    <a:pt x="31" y="5"/>
                  </a:lnTo>
                  <a:lnTo>
                    <a:pt x="15" y="0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5" name="Freeform 56"/>
            <p:cNvSpPr>
              <a:spLocks/>
            </p:cNvSpPr>
            <p:nvPr/>
          </p:nvSpPr>
          <p:spPr bwMode="auto">
            <a:xfrm>
              <a:off x="4242" y="3273"/>
              <a:ext cx="413" cy="288"/>
            </a:xfrm>
            <a:custGeom>
              <a:avLst/>
              <a:gdLst>
                <a:gd name="T0" fmla="*/ 33 w 413"/>
                <a:gd name="T1" fmla="*/ 38 h 288"/>
                <a:gd name="T2" fmla="*/ 15 w 413"/>
                <a:gd name="T3" fmla="*/ 78 h 288"/>
                <a:gd name="T4" fmla="*/ 3 w 413"/>
                <a:gd name="T5" fmla="*/ 124 h 288"/>
                <a:gd name="T6" fmla="*/ 0 w 413"/>
                <a:gd name="T7" fmla="*/ 168 h 288"/>
                <a:gd name="T8" fmla="*/ 3 w 413"/>
                <a:gd name="T9" fmla="*/ 198 h 288"/>
                <a:gd name="T10" fmla="*/ 9 w 413"/>
                <a:gd name="T11" fmla="*/ 213 h 288"/>
                <a:gd name="T12" fmla="*/ 16 w 413"/>
                <a:gd name="T13" fmla="*/ 226 h 288"/>
                <a:gd name="T14" fmla="*/ 27 w 413"/>
                <a:gd name="T15" fmla="*/ 237 h 288"/>
                <a:gd name="T16" fmla="*/ 39 w 413"/>
                <a:gd name="T17" fmla="*/ 248 h 288"/>
                <a:gd name="T18" fmla="*/ 52 w 413"/>
                <a:gd name="T19" fmla="*/ 256 h 288"/>
                <a:gd name="T20" fmla="*/ 67 w 413"/>
                <a:gd name="T21" fmla="*/ 262 h 288"/>
                <a:gd name="T22" fmla="*/ 82 w 413"/>
                <a:gd name="T23" fmla="*/ 268 h 288"/>
                <a:gd name="T24" fmla="*/ 102 w 413"/>
                <a:gd name="T25" fmla="*/ 274 h 288"/>
                <a:gd name="T26" fmla="*/ 132 w 413"/>
                <a:gd name="T27" fmla="*/ 279 h 288"/>
                <a:gd name="T28" fmla="*/ 160 w 413"/>
                <a:gd name="T29" fmla="*/ 284 h 288"/>
                <a:gd name="T30" fmla="*/ 190 w 413"/>
                <a:gd name="T31" fmla="*/ 285 h 288"/>
                <a:gd name="T32" fmla="*/ 218 w 413"/>
                <a:gd name="T33" fmla="*/ 287 h 288"/>
                <a:gd name="T34" fmla="*/ 247 w 413"/>
                <a:gd name="T35" fmla="*/ 287 h 288"/>
                <a:gd name="T36" fmla="*/ 279 w 413"/>
                <a:gd name="T37" fmla="*/ 285 h 288"/>
                <a:gd name="T38" fmla="*/ 310 w 413"/>
                <a:gd name="T39" fmla="*/ 284 h 288"/>
                <a:gd name="T40" fmla="*/ 333 w 413"/>
                <a:gd name="T41" fmla="*/ 281 h 288"/>
                <a:gd name="T42" fmla="*/ 348 w 413"/>
                <a:gd name="T43" fmla="*/ 276 h 288"/>
                <a:gd name="T44" fmla="*/ 365 w 413"/>
                <a:gd name="T45" fmla="*/ 265 h 288"/>
                <a:gd name="T46" fmla="*/ 378 w 413"/>
                <a:gd name="T47" fmla="*/ 252 h 288"/>
                <a:gd name="T48" fmla="*/ 391 w 413"/>
                <a:gd name="T49" fmla="*/ 237 h 288"/>
                <a:gd name="T50" fmla="*/ 402 w 413"/>
                <a:gd name="T51" fmla="*/ 221 h 288"/>
                <a:gd name="T52" fmla="*/ 409 w 413"/>
                <a:gd name="T53" fmla="*/ 204 h 288"/>
                <a:gd name="T54" fmla="*/ 412 w 413"/>
                <a:gd name="T55" fmla="*/ 187 h 288"/>
                <a:gd name="T56" fmla="*/ 411 w 413"/>
                <a:gd name="T57" fmla="*/ 166 h 288"/>
                <a:gd name="T58" fmla="*/ 406 w 413"/>
                <a:gd name="T59" fmla="*/ 140 h 288"/>
                <a:gd name="T60" fmla="*/ 397 w 413"/>
                <a:gd name="T61" fmla="*/ 116 h 288"/>
                <a:gd name="T62" fmla="*/ 388 w 413"/>
                <a:gd name="T63" fmla="*/ 91 h 288"/>
                <a:gd name="T64" fmla="*/ 375 w 413"/>
                <a:gd name="T65" fmla="*/ 67 h 288"/>
                <a:gd name="T66" fmla="*/ 360 w 413"/>
                <a:gd name="T67" fmla="*/ 47 h 288"/>
                <a:gd name="T68" fmla="*/ 344 w 413"/>
                <a:gd name="T69" fmla="*/ 27 h 288"/>
                <a:gd name="T70" fmla="*/ 325 w 413"/>
                <a:gd name="T71" fmla="*/ 8 h 288"/>
                <a:gd name="T72" fmla="*/ 296 w 413"/>
                <a:gd name="T73" fmla="*/ 2 h 288"/>
                <a:gd name="T74" fmla="*/ 262 w 413"/>
                <a:gd name="T75" fmla="*/ 3 h 288"/>
                <a:gd name="T76" fmla="*/ 228 w 413"/>
                <a:gd name="T77" fmla="*/ 6 h 288"/>
                <a:gd name="T78" fmla="*/ 194 w 413"/>
                <a:gd name="T79" fmla="*/ 8 h 288"/>
                <a:gd name="T80" fmla="*/ 160 w 413"/>
                <a:gd name="T81" fmla="*/ 11 h 288"/>
                <a:gd name="T82" fmla="*/ 127 w 413"/>
                <a:gd name="T83" fmla="*/ 13 h 288"/>
                <a:gd name="T84" fmla="*/ 93 w 413"/>
                <a:gd name="T85" fmla="*/ 16 h 288"/>
                <a:gd name="T86" fmla="*/ 59 w 413"/>
                <a:gd name="T87" fmla="*/ 17 h 28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13"/>
                <a:gd name="T133" fmla="*/ 0 h 288"/>
                <a:gd name="T134" fmla="*/ 413 w 413"/>
                <a:gd name="T135" fmla="*/ 288 h 28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13" h="288">
                  <a:moveTo>
                    <a:pt x="41" y="19"/>
                  </a:moveTo>
                  <a:lnTo>
                    <a:pt x="33" y="38"/>
                  </a:lnTo>
                  <a:lnTo>
                    <a:pt x="22" y="58"/>
                  </a:lnTo>
                  <a:lnTo>
                    <a:pt x="15" y="78"/>
                  </a:lnTo>
                  <a:lnTo>
                    <a:pt x="7" y="100"/>
                  </a:lnTo>
                  <a:lnTo>
                    <a:pt x="3" y="124"/>
                  </a:lnTo>
                  <a:lnTo>
                    <a:pt x="0" y="146"/>
                  </a:lnTo>
                  <a:lnTo>
                    <a:pt x="0" y="168"/>
                  </a:lnTo>
                  <a:lnTo>
                    <a:pt x="1" y="190"/>
                  </a:lnTo>
                  <a:lnTo>
                    <a:pt x="3" y="198"/>
                  </a:lnTo>
                  <a:lnTo>
                    <a:pt x="6" y="205"/>
                  </a:lnTo>
                  <a:lnTo>
                    <a:pt x="9" y="213"/>
                  </a:lnTo>
                  <a:lnTo>
                    <a:pt x="12" y="220"/>
                  </a:lnTo>
                  <a:lnTo>
                    <a:pt x="16" y="226"/>
                  </a:lnTo>
                  <a:lnTo>
                    <a:pt x="21" y="232"/>
                  </a:lnTo>
                  <a:lnTo>
                    <a:pt x="27" y="237"/>
                  </a:lnTo>
                  <a:lnTo>
                    <a:pt x="33" y="242"/>
                  </a:lnTo>
                  <a:lnTo>
                    <a:pt x="39" y="248"/>
                  </a:lnTo>
                  <a:lnTo>
                    <a:pt x="44" y="251"/>
                  </a:lnTo>
                  <a:lnTo>
                    <a:pt x="52" y="256"/>
                  </a:lnTo>
                  <a:lnTo>
                    <a:pt x="59" y="259"/>
                  </a:lnTo>
                  <a:lnTo>
                    <a:pt x="67" y="262"/>
                  </a:lnTo>
                  <a:lnTo>
                    <a:pt x="74" y="265"/>
                  </a:lnTo>
                  <a:lnTo>
                    <a:pt x="82" y="268"/>
                  </a:lnTo>
                  <a:lnTo>
                    <a:pt x="89" y="270"/>
                  </a:lnTo>
                  <a:lnTo>
                    <a:pt x="102" y="274"/>
                  </a:lnTo>
                  <a:lnTo>
                    <a:pt x="117" y="278"/>
                  </a:lnTo>
                  <a:lnTo>
                    <a:pt x="132" y="279"/>
                  </a:lnTo>
                  <a:lnTo>
                    <a:pt x="147" y="282"/>
                  </a:lnTo>
                  <a:lnTo>
                    <a:pt x="160" y="284"/>
                  </a:lnTo>
                  <a:lnTo>
                    <a:pt x="175" y="284"/>
                  </a:lnTo>
                  <a:lnTo>
                    <a:pt x="190" y="285"/>
                  </a:lnTo>
                  <a:lnTo>
                    <a:pt x="205" y="287"/>
                  </a:lnTo>
                  <a:lnTo>
                    <a:pt x="218" y="287"/>
                  </a:lnTo>
                  <a:lnTo>
                    <a:pt x="233" y="287"/>
                  </a:lnTo>
                  <a:lnTo>
                    <a:pt x="247" y="287"/>
                  </a:lnTo>
                  <a:lnTo>
                    <a:pt x="262" y="285"/>
                  </a:lnTo>
                  <a:lnTo>
                    <a:pt x="279" y="285"/>
                  </a:lnTo>
                  <a:lnTo>
                    <a:pt x="293" y="284"/>
                  </a:lnTo>
                  <a:lnTo>
                    <a:pt x="310" y="284"/>
                  </a:lnTo>
                  <a:lnTo>
                    <a:pt x="326" y="282"/>
                  </a:lnTo>
                  <a:lnTo>
                    <a:pt x="333" y="281"/>
                  </a:lnTo>
                  <a:lnTo>
                    <a:pt x="341" y="279"/>
                  </a:lnTo>
                  <a:lnTo>
                    <a:pt x="348" y="276"/>
                  </a:lnTo>
                  <a:lnTo>
                    <a:pt x="357" y="271"/>
                  </a:lnTo>
                  <a:lnTo>
                    <a:pt x="365" y="265"/>
                  </a:lnTo>
                  <a:lnTo>
                    <a:pt x="372" y="259"/>
                  </a:lnTo>
                  <a:lnTo>
                    <a:pt x="378" y="252"/>
                  </a:lnTo>
                  <a:lnTo>
                    <a:pt x="385" y="245"/>
                  </a:lnTo>
                  <a:lnTo>
                    <a:pt x="391" y="237"/>
                  </a:lnTo>
                  <a:lnTo>
                    <a:pt x="397" y="229"/>
                  </a:lnTo>
                  <a:lnTo>
                    <a:pt x="402" y="221"/>
                  </a:lnTo>
                  <a:lnTo>
                    <a:pt x="406" y="212"/>
                  </a:lnTo>
                  <a:lnTo>
                    <a:pt x="409" y="204"/>
                  </a:lnTo>
                  <a:lnTo>
                    <a:pt x="411" y="194"/>
                  </a:lnTo>
                  <a:lnTo>
                    <a:pt x="412" y="187"/>
                  </a:lnTo>
                  <a:lnTo>
                    <a:pt x="412" y="179"/>
                  </a:lnTo>
                  <a:lnTo>
                    <a:pt x="411" y="166"/>
                  </a:lnTo>
                  <a:lnTo>
                    <a:pt x="408" y="152"/>
                  </a:lnTo>
                  <a:lnTo>
                    <a:pt x="406" y="140"/>
                  </a:lnTo>
                  <a:lnTo>
                    <a:pt x="402" y="127"/>
                  </a:lnTo>
                  <a:lnTo>
                    <a:pt x="397" y="116"/>
                  </a:lnTo>
                  <a:lnTo>
                    <a:pt x="393" y="104"/>
                  </a:lnTo>
                  <a:lnTo>
                    <a:pt x="388" y="91"/>
                  </a:lnTo>
                  <a:lnTo>
                    <a:pt x="382" y="80"/>
                  </a:lnTo>
                  <a:lnTo>
                    <a:pt x="375" y="67"/>
                  </a:lnTo>
                  <a:lnTo>
                    <a:pt x="369" y="58"/>
                  </a:lnTo>
                  <a:lnTo>
                    <a:pt x="360" y="47"/>
                  </a:lnTo>
                  <a:lnTo>
                    <a:pt x="353" y="36"/>
                  </a:lnTo>
                  <a:lnTo>
                    <a:pt x="344" y="27"/>
                  </a:lnTo>
                  <a:lnTo>
                    <a:pt x="335" y="17"/>
                  </a:lnTo>
                  <a:lnTo>
                    <a:pt x="325" y="8"/>
                  </a:lnTo>
                  <a:lnTo>
                    <a:pt x="314" y="0"/>
                  </a:lnTo>
                  <a:lnTo>
                    <a:pt x="296" y="2"/>
                  </a:lnTo>
                  <a:lnTo>
                    <a:pt x="280" y="2"/>
                  </a:lnTo>
                  <a:lnTo>
                    <a:pt x="262" y="3"/>
                  </a:lnTo>
                  <a:lnTo>
                    <a:pt x="246" y="5"/>
                  </a:lnTo>
                  <a:lnTo>
                    <a:pt x="228" y="6"/>
                  </a:lnTo>
                  <a:lnTo>
                    <a:pt x="212" y="8"/>
                  </a:lnTo>
                  <a:lnTo>
                    <a:pt x="194" y="8"/>
                  </a:lnTo>
                  <a:lnTo>
                    <a:pt x="178" y="9"/>
                  </a:lnTo>
                  <a:lnTo>
                    <a:pt x="160" y="11"/>
                  </a:lnTo>
                  <a:lnTo>
                    <a:pt x="144" y="13"/>
                  </a:lnTo>
                  <a:lnTo>
                    <a:pt x="127" y="13"/>
                  </a:lnTo>
                  <a:lnTo>
                    <a:pt x="110" y="14"/>
                  </a:lnTo>
                  <a:lnTo>
                    <a:pt x="93" y="16"/>
                  </a:lnTo>
                  <a:lnTo>
                    <a:pt x="76" y="16"/>
                  </a:lnTo>
                  <a:lnTo>
                    <a:pt x="59" y="17"/>
                  </a:lnTo>
                  <a:lnTo>
                    <a:pt x="41" y="19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6" name="Freeform 57"/>
            <p:cNvSpPr>
              <a:spLocks/>
            </p:cNvSpPr>
            <p:nvPr/>
          </p:nvSpPr>
          <p:spPr bwMode="auto">
            <a:xfrm>
              <a:off x="4332" y="2961"/>
              <a:ext cx="515" cy="223"/>
            </a:xfrm>
            <a:custGeom>
              <a:avLst/>
              <a:gdLst>
                <a:gd name="T0" fmla="*/ 507 w 515"/>
                <a:gd name="T1" fmla="*/ 163 h 223"/>
                <a:gd name="T2" fmla="*/ 492 w 515"/>
                <a:gd name="T3" fmla="*/ 146 h 223"/>
                <a:gd name="T4" fmla="*/ 479 w 515"/>
                <a:gd name="T5" fmla="*/ 131 h 223"/>
                <a:gd name="T6" fmla="*/ 466 w 515"/>
                <a:gd name="T7" fmla="*/ 116 h 223"/>
                <a:gd name="T8" fmla="*/ 453 w 515"/>
                <a:gd name="T9" fmla="*/ 104 h 223"/>
                <a:gd name="T10" fmla="*/ 440 w 515"/>
                <a:gd name="T11" fmla="*/ 91 h 223"/>
                <a:gd name="T12" fmla="*/ 425 w 515"/>
                <a:gd name="T13" fmla="*/ 77 h 223"/>
                <a:gd name="T14" fmla="*/ 407 w 515"/>
                <a:gd name="T15" fmla="*/ 63 h 223"/>
                <a:gd name="T16" fmla="*/ 391 w 515"/>
                <a:gd name="T17" fmla="*/ 50 h 223"/>
                <a:gd name="T18" fmla="*/ 375 w 515"/>
                <a:gd name="T19" fmla="*/ 41 h 223"/>
                <a:gd name="T20" fmla="*/ 361 w 515"/>
                <a:gd name="T21" fmla="*/ 30 h 223"/>
                <a:gd name="T22" fmla="*/ 345 w 515"/>
                <a:gd name="T23" fmla="*/ 21 h 223"/>
                <a:gd name="T24" fmla="*/ 327 w 515"/>
                <a:gd name="T25" fmla="*/ 12 h 223"/>
                <a:gd name="T26" fmla="*/ 310 w 515"/>
                <a:gd name="T27" fmla="*/ 6 h 223"/>
                <a:gd name="T28" fmla="*/ 292 w 515"/>
                <a:gd name="T29" fmla="*/ 2 h 223"/>
                <a:gd name="T30" fmla="*/ 275 w 515"/>
                <a:gd name="T31" fmla="*/ 0 h 223"/>
                <a:gd name="T32" fmla="*/ 250 w 515"/>
                <a:gd name="T33" fmla="*/ 0 h 223"/>
                <a:gd name="T34" fmla="*/ 220 w 515"/>
                <a:gd name="T35" fmla="*/ 2 h 223"/>
                <a:gd name="T36" fmla="*/ 190 w 515"/>
                <a:gd name="T37" fmla="*/ 6 h 223"/>
                <a:gd name="T38" fmla="*/ 159 w 515"/>
                <a:gd name="T39" fmla="*/ 11 h 223"/>
                <a:gd name="T40" fmla="*/ 129 w 515"/>
                <a:gd name="T41" fmla="*/ 18 h 223"/>
                <a:gd name="T42" fmla="*/ 99 w 515"/>
                <a:gd name="T43" fmla="*/ 27 h 223"/>
                <a:gd name="T44" fmla="*/ 70 w 515"/>
                <a:gd name="T45" fmla="*/ 38 h 223"/>
                <a:gd name="T46" fmla="*/ 41 w 515"/>
                <a:gd name="T47" fmla="*/ 50 h 223"/>
                <a:gd name="T48" fmla="*/ 20 w 515"/>
                <a:gd name="T49" fmla="*/ 60 h 223"/>
                <a:gd name="T50" fmla="*/ 7 w 515"/>
                <a:gd name="T51" fmla="*/ 76 h 223"/>
                <a:gd name="T52" fmla="*/ 0 w 515"/>
                <a:gd name="T53" fmla="*/ 94 h 223"/>
                <a:gd name="T54" fmla="*/ 7 w 515"/>
                <a:gd name="T55" fmla="*/ 115 h 223"/>
                <a:gd name="T56" fmla="*/ 22 w 515"/>
                <a:gd name="T57" fmla="*/ 130 h 223"/>
                <a:gd name="T58" fmla="*/ 32 w 515"/>
                <a:gd name="T59" fmla="*/ 139 h 223"/>
                <a:gd name="T60" fmla="*/ 44 w 515"/>
                <a:gd name="T61" fmla="*/ 148 h 223"/>
                <a:gd name="T62" fmla="*/ 55 w 515"/>
                <a:gd name="T63" fmla="*/ 157 h 223"/>
                <a:gd name="T64" fmla="*/ 69 w 515"/>
                <a:gd name="T65" fmla="*/ 166 h 223"/>
                <a:gd name="T66" fmla="*/ 80 w 515"/>
                <a:gd name="T67" fmla="*/ 174 h 223"/>
                <a:gd name="T68" fmla="*/ 93 w 515"/>
                <a:gd name="T69" fmla="*/ 180 h 223"/>
                <a:gd name="T70" fmla="*/ 105 w 515"/>
                <a:gd name="T71" fmla="*/ 186 h 223"/>
                <a:gd name="T72" fmla="*/ 121 w 515"/>
                <a:gd name="T73" fmla="*/ 192 h 223"/>
                <a:gd name="T74" fmla="*/ 142 w 515"/>
                <a:gd name="T75" fmla="*/ 198 h 223"/>
                <a:gd name="T76" fmla="*/ 162 w 515"/>
                <a:gd name="T77" fmla="*/ 201 h 223"/>
                <a:gd name="T78" fmla="*/ 183 w 515"/>
                <a:gd name="T79" fmla="*/ 202 h 223"/>
                <a:gd name="T80" fmla="*/ 202 w 515"/>
                <a:gd name="T81" fmla="*/ 205 h 223"/>
                <a:gd name="T82" fmla="*/ 220 w 515"/>
                <a:gd name="T83" fmla="*/ 208 h 223"/>
                <a:gd name="T84" fmla="*/ 238 w 515"/>
                <a:gd name="T85" fmla="*/ 211 h 223"/>
                <a:gd name="T86" fmla="*/ 256 w 515"/>
                <a:gd name="T87" fmla="*/ 217 h 223"/>
                <a:gd name="T88" fmla="*/ 280 w 515"/>
                <a:gd name="T89" fmla="*/ 220 h 223"/>
                <a:gd name="T90" fmla="*/ 311 w 515"/>
                <a:gd name="T91" fmla="*/ 217 h 223"/>
                <a:gd name="T92" fmla="*/ 343 w 515"/>
                <a:gd name="T93" fmla="*/ 213 h 223"/>
                <a:gd name="T94" fmla="*/ 375 w 515"/>
                <a:gd name="T95" fmla="*/ 208 h 223"/>
                <a:gd name="T96" fmla="*/ 407 w 515"/>
                <a:gd name="T97" fmla="*/ 201 h 223"/>
                <a:gd name="T98" fmla="*/ 440 w 515"/>
                <a:gd name="T99" fmla="*/ 195 h 223"/>
                <a:gd name="T100" fmla="*/ 470 w 515"/>
                <a:gd name="T101" fmla="*/ 187 h 223"/>
                <a:gd name="T102" fmla="*/ 499 w 515"/>
                <a:gd name="T103" fmla="*/ 177 h 22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15"/>
                <a:gd name="T157" fmla="*/ 0 h 223"/>
                <a:gd name="T158" fmla="*/ 515 w 515"/>
                <a:gd name="T159" fmla="*/ 223 h 223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15" h="223">
                  <a:moveTo>
                    <a:pt x="514" y="171"/>
                  </a:moveTo>
                  <a:lnTo>
                    <a:pt x="507" y="163"/>
                  </a:lnTo>
                  <a:lnTo>
                    <a:pt x="499" y="154"/>
                  </a:lnTo>
                  <a:lnTo>
                    <a:pt x="492" y="146"/>
                  </a:lnTo>
                  <a:lnTo>
                    <a:pt x="485" y="139"/>
                  </a:lnTo>
                  <a:lnTo>
                    <a:pt x="479" y="131"/>
                  </a:lnTo>
                  <a:lnTo>
                    <a:pt x="472" y="124"/>
                  </a:lnTo>
                  <a:lnTo>
                    <a:pt x="466" y="116"/>
                  </a:lnTo>
                  <a:lnTo>
                    <a:pt x="460" y="110"/>
                  </a:lnTo>
                  <a:lnTo>
                    <a:pt x="453" y="104"/>
                  </a:lnTo>
                  <a:lnTo>
                    <a:pt x="447" y="97"/>
                  </a:lnTo>
                  <a:lnTo>
                    <a:pt x="440" y="91"/>
                  </a:lnTo>
                  <a:lnTo>
                    <a:pt x="432" y="83"/>
                  </a:lnTo>
                  <a:lnTo>
                    <a:pt x="425" y="77"/>
                  </a:lnTo>
                  <a:lnTo>
                    <a:pt x="416" y="69"/>
                  </a:lnTo>
                  <a:lnTo>
                    <a:pt x="407" y="63"/>
                  </a:lnTo>
                  <a:lnTo>
                    <a:pt x="399" y="56"/>
                  </a:lnTo>
                  <a:lnTo>
                    <a:pt x="391" y="50"/>
                  </a:lnTo>
                  <a:lnTo>
                    <a:pt x="384" y="45"/>
                  </a:lnTo>
                  <a:lnTo>
                    <a:pt x="375" y="41"/>
                  </a:lnTo>
                  <a:lnTo>
                    <a:pt x="368" y="35"/>
                  </a:lnTo>
                  <a:lnTo>
                    <a:pt x="361" y="30"/>
                  </a:lnTo>
                  <a:lnTo>
                    <a:pt x="352" y="26"/>
                  </a:lnTo>
                  <a:lnTo>
                    <a:pt x="345" y="21"/>
                  </a:lnTo>
                  <a:lnTo>
                    <a:pt x="336" y="17"/>
                  </a:lnTo>
                  <a:lnTo>
                    <a:pt x="327" y="12"/>
                  </a:lnTo>
                  <a:lnTo>
                    <a:pt x="318" y="9"/>
                  </a:lnTo>
                  <a:lnTo>
                    <a:pt x="310" y="6"/>
                  </a:lnTo>
                  <a:lnTo>
                    <a:pt x="301" y="5"/>
                  </a:lnTo>
                  <a:lnTo>
                    <a:pt x="292" y="2"/>
                  </a:lnTo>
                  <a:lnTo>
                    <a:pt x="283" y="0"/>
                  </a:lnTo>
                  <a:lnTo>
                    <a:pt x="275" y="0"/>
                  </a:lnTo>
                  <a:lnTo>
                    <a:pt x="266" y="0"/>
                  </a:lnTo>
                  <a:lnTo>
                    <a:pt x="250" y="0"/>
                  </a:lnTo>
                  <a:lnTo>
                    <a:pt x="235" y="0"/>
                  </a:lnTo>
                  <a:lnTo>
                    <a:pt x="220" y="2"/>
                  </a:lnTo>
                  <a:lnTo>
                    <a:pt x="204" y="3"/>
                  </a:lnTo>
                  <a:lnTo>
                    <a:pt x="190" y="6"/>
                  </a:lnTo>
                  <a:lnTo>
                    <a:pt x="174" y="8"/>
                  </a:lnTo>
                  <a:lnTo>
                    <a:pt x="159" y="11"/>
                  </a:lnTo>
                  <a:lnTo>
                    <a:pt x="143" y="15"/>
                  </a:lnTo>
                  <a:lnTo>
                    <a:pt x="129" y="18"/>
                  </a:lnTo>
                  <a:lnTo>
                    <a:pt x="114" y="23"/>
                  </a:lnTo>
                  <a:lnTo>
                    <a:pt x="99" y="27"/>
                  </a:lnTo>
                  <a:lnTo>
                    <a:pt x="85" y="32"/>
                  </a:lnTo>
                  <a:lnTo>
                    <a:pt x="70" y="38"/>
                  </a:lnTo>
                  <a:lnTo>
                    <a:pt x="55" y="44"/>
                  </a:lnTo>
                  <a:lnTo>
                    <a:pt x="41" y="50"/>
                  </a:lnTo>
                  <a:lnTo>
                    <a:pt x="28" y="56"/>
                  </a:lnTo>
                  <a:lnTo>
                    <a:pt x="20" y="60"/>
                  </a:lnTo>
                  <a:lnTo>
                    <a:pt x="13" y="66"/>
                  </a:lnTo>
                  <a:lnTo>
                    <a:pt x="7" y="76"/>
                  </a:lnTo>
                  <a:lnTo>
                    <a:pt x="3" y="83"/>
                  </a:lnTo>
                  <a:lnTo>
                    <a:pt x="0" y="94"/>
                  </a:lnTo>
                  <a:lnTo>
                    <a:pt x="1" y="104"/>
                  </a:lnTo>
                  <a:lnTo>
                    <a:pt x="7" y="115"/>
                  </a:lnTo>
                  <a:lnTo>
                    <a:pt x="16" y="125"/>
                  </a:lnTo>
                  <a:lnTo>
                    <a:pt x="22" y="130"/>
                  </a:lnTo>
                  <a:lnTo>
                    <a:pt x="28" y="134"/>
                  </a:lnTo>
                  <a:lnTo>
                    <a:pt x="32" y="139"/>
                  </a:lnTo>
                  <a:lnTo>
                    <a:pt x="38" y="143"/>
                  </a:lnTo>
                  <a:lnTo>
                    <a:pt x="44" y="148"/>
                  </a:lnTo>
                  <a:lnTo>
                    <a:pt x="50" y="153"/>
                  </a:lnTo>
                  <a:lnTo>
                    <a:pt x="55" y="157"/>
                  </a:lnTo>
                  <a:lnTo>
                    <a:pt x="63" y="162"/>
                  </a:lnTo>
                  <a:lnTo>
                    <a:pt x="69" y="166"/>
                  </a:lnTo>
                  <a:lnTo>
                    <a:pt x="74" y="169"/>
                  </a:lnTo>
                  <a:lnTo>
                    <a:pt x="80" y="174"/>
                  </a:lnTo>
                  <a:lnTo>
                    <a:pt x="88" y="177"/>
                  </a:lnTo>
                  <a:lnTo>
                    <a:pt x="93" y="180"/>
                  </a:lnTo>
                  <a:lnTo>
                    <a:pt x="99" y="183"/>
                  </a:lnTo>
                  <a:lnTo>
                    <a:pt x="105" y="186"/>
                  </a:lnTo>
                  <a:lnTo>
                    <a:pt x="112" y="189"/>
                  </a:lnTo>
                  <a:lnTo>
                    <a:pt x="121" y="192"/>
                  </a:lnTo>
                  <a:lnTo>
                    <a:pt x="131" y="195"/>
                  </a:lnTo>
                  <a:lnTo>
                    <a:pt x="142" y="198"/>
                  </a:lnTo>
                  <a:lnTo>
                    <a:pt x="152" y="199"/>
                  </a:lnTo>
                  <a:lnTo>
                    <a:pt x="162" y="201"/>
                  </a:lnTo>
                  <a:lnTo>
                    <a:pt x="172" y="202"/>
                  </a:lnTo>
                  <a:lnTo>
                    <a:pt x="183" y="202"/>
                  </a:lnTo>
                  <a:lnTo>
                    <a:pt x="191" y="204"/>
                  </a:lnTo>
                  <a:lnTo>
                    <a:pt x="202" y="205"/>
                  </a:lnTo>
                  <a:lnTo>
                    <a:pt x="210" y="205"/>
                  </a:lnTo>
                  <a:lnTo>
                    <a:pt x="220" y="208"/>
                  </a:lnTo>
                  <a:lnTo>
                    <a:pt x="229" y="210"/>
                  </a:lnTo>
                  <a:lnTo>
                    <a:pt x="238" y="211"/>
                  </a:lnTo>
                  <a:lnTo>
                    <a:pt x="247" y="214"/>
                  </a:lnTo>
                  <a:lnTo>
                    <a:pt x="256" y="217"/>
                  </a:lnTo>
                  <a:lnTo>
                    <a:pt x="264" y="222"/>
                  </a:lnTo>
                  <a:lnTo>
                    <a:pt x="280" y="220"/>
                  </a:lnTo>
                  <a:lnTo>
                    <a:pt x="295" y="219"/>
                  </a:lnTo>
                  <a:lnTo>
                    <a:pt x="311" y="217"/>
                  </a:lnTo>
                  <a:lnTo>
                    <a:pt x="327" y="214"/>
                  </a:lnTo>
                  <a:lnTo>
                    <a:pt x="343" y="213"/>
                  </a:lnTo>
                  <a:lnTo>
                    <a:pt x="359" y="210"/>
                  </a:lnTo>
                  <a:lnTo>
                    <a:pt x="375" y="208"/>
                  </a:lnTo>
                  <a:lnTo>
                    <a:pt x="391" y="204"/>
                  </a:lnTo>
                  <a:lnTo>
                    <a:pt x="407" y="201"/>
                  </a:lnTo>
                  <a:lnTo>
                    <a:pt x="423" y="198"/>
                  </a:lnTo>
                  <a:lnTo>
                    <a:pt x="440" y="195"/>
                  </a:lnTo>
                  <a:lnTo>
                    <a:pt x="456" y="192"/>
                  </a:lnTo>
                  <a:lnTo>
                    <a:pt x="470" y="187"/>
                  </a:lnTo>
                  <a:lnTo>
                    <a:pt x="485" y="183"/>
                  </a:lnTo>
                  <a:lnTo>
                    <a:pt x="499" y="177"/>
                  </a:lnTo>
                  <a:lnTo>
                    <a:pt x="514" y="171"/>
                  </a:lnTo>
                </a:path>
              </a:pathLst>
            </a:custGeom>
            <a:solidFill>
              <a:srgbClr val="FFE6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17" name="Freeform 58"/>
            <p:cNvSpPr>
              <a:spLocks/>
            </p:cNvSpPr>
            <p:nvPr/>
          </p:nvSpPr>
          <p:spPr bwMode="auto">
            <a:xfrm>
              <a:off x="4332" y="2961"/>
              <a:ext cx="524" cy="231"/>
            </a:xfrm>
            <a:custGeom>
              <a:avLst/>
              <a:gdLst>
                <a:gd name="T0" fmla="*/ 516 w 524"/>
                <a:gd name="T1" fmla="*/ 169 h 231"/>
                <a:gd name="T2" fmla="*/ 501 w 524"/>
                <a:gd name="T3" fmla="*/ 152 h 231"/>
                <a:gd name="T4" fmla="*/ 487 w 524"/>
                <a:gd name="T5" fmla="*/ 136 h 231"/>
                <a:gd name="T6" fmla="*/ 474 w 524"/>
                <a:gd name="T7" fmla="*/ 120 h 231"/>
                <a:gd name="T8" fmla="*/ 461 w 524"/>
                <a:gd name="T9" fmla="*/ 108 h 231"/>
                <a:gd name="T10" fmla="*/ 447 w 524"/>
                <a:gd name="T11" fmla="*/ 94 h 231"/>
                <a:gd name="T12" fmla="*/ 432 w 524"/>
                <a:gd name="T13" fmla="*/ 80 h 231"/>
                <a:gd name="T14" fmla="*/ 415 w 524"/>
                <a:gd name="T15" fmla="*/ 66 h 231"/>
                <a:gd name="T16" fmla="*/ 398 w 524"/>
                <a:gd name="T17" fmla="*/ 52 h 231"/>
                <a:gd name="T18" fmla="*/ 382 w 524"/>
                <a:gd name="T19" fmla="*/ 42 h 231"/>
                <a:gd name="T20" fmla="*/ 367 w 524"/>
                <a:gd name="T21" fmla="*/ 31 h 231"/>
                <a:gd name="T22" fmla="*/ 351 w 524"/>
                <a:gd name="T23" fmla="*/ 22 h 231"/>
                <a:gd name="T24" fmla="*/ 333 w 524"/>
                <a:gd name="T25" fmla="*/ 13 h 231"/>
                <a:gd name="T26" fmla="*/ 315 w 524"/>
                <a:gd name="T27" fmla="*/ 6 h 231"/>
                <a:gd name="T28" fmla="*/ 297 w 524"/>
                <a:gd name="T29" fmla="*/ 2 h 231"/>
                <a:gd name="T30" fmla="*/ 279 w 524"/>
                <a:gd name="T31" fmla="*/ 0 h 231"/>
                <a:gd name="T32" fmla="*/ 254 w 524"/>
                <a:gd name="T33" fmla="*/ 0 h 231"/>
                <a:gd name="T34" fmla="*/ 224 w 524"/>
                <a:gd name="T35" fmla="*/ 2 h 231"/>
                <a:gd name="T36" fmla="*/ 193 w 524"/>
                <a:gd name="T37" fmla="*/ 6 h 231"/>
                <a:gd name="T38" fmla="*/ 162 w 524"/>
                <a:gd name="T39" fmla="*/ 11 h 231"/>
                <a:gd name="T40" fmla="*/ 131 w 524"/>
                <a:gd name="T41" fmla="*/ 19 h 231"/>
                <a:gd name="T42" fmla="*/ 101 w 524"/>
                <a:gd name="T43" fmla="*/ 28 h 231"/>
                <a:gd name="T44" fmla="*/ 71 w 524"/>
                <a:gd name="T45" fmla="*/ 39 h 231"/>
                <a:gd name="T46" fmla="*/ 42 w 524"/>
                <a:gd name="T47" fmla="*/ 52 h 231"/>
                <a:gd name="T48" fmla="*/ 21 w 524"/>
                <a:gd name="T49" fmla="*/ 63 h 231"/>
                <a:gd name="T50" fmla="*/ 7 w 524"/>
                <a:gd name="T51" fmla="*/ 78 h 231"/>
                <a:gd name="T52" fmla="*/ 0 w 524"/>
                <a:gd name="T53" fmla="*/ 97 h 231"/>
                <a:gd name="T54" fmla="*/ 7 w 524"/>
                <a:gd name="T55" fmla="*/ 119 h 231"/>
                <a:gd name="T56" fmla="*/ 22 w 524"/>
                <a:gd name="T57" fmla="*/ 135 h 231"/>
                <a:gd name="T58" fmla="*/ 33 w 524"/>
                <a:gd name="T59" fmla="*/ 144 h 231"/>
                <a:gd name="T60" fmla="*/ 45 w 524"/>
                <a:gd name="T61" fmla="*/ 153 h 231"/>
                <a:gd name="T62" fmla="*/ 56 w 524"/>
                <a:gd name="T63" fmla="*/ 163 h 231"/>
                <a:gd name="T64" fmla="*/ 70 w 524"/>
                <a:gd name="T65" fmla="*/ 172 h 231"/>
                <a:gd name="T66" fmla="*/ 82 w 524"/>
                <a:gd name="T67" fmla="*/ 180 h 231"/>
                <a:gd name="T68" fmla="*/ 95 w 524"/>
                <a:gd name="T69" fmla="*/ 186 h 231"/>
                <a:gd name="T70" fmla="*/ 107 w 524"/>
                <a:gd name="T71" fmla="*/ 192 h 231"/>
                <a:gd name="T72" fmla="*/ 123 w 524"/>
                <a:gd name="T73" fmla="*/ 199 h 231"/>
                <a:gd name="T74" fmla="*/ 144 w 524"/>
                <a:gd name="T75" fmla="*/ 205 h 231"/>
                <a:gd name="T76" fmla="*/ 165 w 524"/>
                <a:gd name="T77" fmla="*/ 208 h 231"/>
                <a:gd name="T78" fmla="*/ 186 w 524"/>
                <a:gd name="T79" fmla="*/ 210 h 231"/>
                <a:gd name="T80" fmla="*/ 205 w 524"/>
                <a:gd name="T81" fmla="*/ 213 h 231"/>
                <a:gd name="T82" fmla="*/ 224 w 524"/>
                <a:gd name="T83" fmla="*/ 216 h 231"/>
                <a:gd name="T84" fmla="*/ 242 w 524"/>
                <a:gd name="T85" fmla="*/ 219 h 231"/>
                <a:gd name="T86" fmla="*/ 260 w 524"/>
                <a:gd name="T87" fmla="*/ 225 h 231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524"/>
                <a:gd name="T133" fmla="*/ 0 h 231"/>
                <a:gd name="T134" fmla="*/ 524 w 524"/>
                <a:gd name="T135" fmla="*/ 231 h 231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524" h="231">
                  <a:moveTo>
                    <a:pt x="523" y="177"/>
                  </a:moveTo>
                  <a:lnTo>
                    <a:pt x="516" y="169"/>
                  </a:lnTo>
                  <a:lnTo>
                    <a:pt x="508" y="160"/>
                  </a:lnTo>
                  <a:lnTo>
                    <a:pt x="501" y="152"/>
                  </a:lnTo>
                  <a:lnTo>
                    <a:pt x="493" y="144"/>
                  </a:lnTo>
                  <a:lnTo>
                    <a:pt x="487" y="136"/>
                  </a:lnTo>
                  <a:lnTo>
                    <a:pt x="480" y="128"/>
                  </a:lnTo>
                  <a:lnTo>
                    <a:pt x="474" y="120"/>
                  </a:lnTo>
                  <a:lnTo>
                    <a:pt x="468" y="114"/>
                  </a:lnTo>
                  <a:lnTo>
                    <a:pt x="461" y="108"/>
                  </a:lnTo>
                  <a:lnTo>
                    <a:pt x="455" y="100"/>
                  </a:lnTo>
                  <a:lnTo>
                    <a:pt x="447" y="94"/>
                  </a:lnTo>
                  <a:lnTo>
                    <a:pt x="440" y="86"/>
                  </a:lnTo>
                  <a:lnTo>
                    <a:pt x="432" y="80"/>
                  </a:lnTo>
                  <a:lnTo>
                    <a:pt x="423" y="72"/>
                  </a:lnTo>
                  <a:lnTo>
                    <a:pt x="415" y="66"/>
                  </a:lnTo>
                  <a:lnTo>
                    <a:pt x="406" y="58"/>
                  </a:lnTo>
                  <a:lnTo>
                    <a:pt x="398" y="52"/>
                  </a:lnTo>
                  <a:lnTo>
                    <a:pt x="391" y="47"/>
                  </a:lnTo>
                  <a:lnTo>
                    <a:pt x="382" y="42"/>
                  </a:lnTo>
                  <a:lnTo>
                    <a:pt x="374" y="36"/>
                  </a:lnTo>
                  <a:lnTo>
                    <a:pt x="367" y="31"/>
                  </a:lnTo>
                  <a:lnTo>
                    <a:pt x="358" y="27"/>
                  </a:lnTo>
                  <a:lnTo>
                    <a:pt x="351" y="22"/>
                  </a:lnTo>
                  <a:lnTo>
                    <a:pt x="342" y="17"/>
                  </a:lnTo>
                  <a:lnTo>
                    <a:pt x="333" y="13"/>
                  </a:lnTo>
                  <a:lnTo>
                    <a:pt x="324" y="9"/>
                  </a:lnTo>
                  <a:lnTo>
                    <a:pt x="315" y="6"/>
                  </a:lnTo>
                  <a:lnTo>
                    <a:pt x="306" y="5"/>
                  </a:lnTo>
                  <a:lnTo>
                    <a:pt x="297" y="2"/>
                  </a:lnTo>
                  <a:lnTo>
                    <a:pt x="288" y="0"/>
                  </a:lnTo>
                  <a:lnTo>
                    <a:pt x="279" y="0"/>
                  </a:lnTo>
                  <a:lnTo>
                    <a:pt x="270" y="0"/>
                  </a:lnTo>
                  <a:lnTo>
                    <a:pt x="254" y="0"/>
                  </a:lnTo>
                  <a:lnTo>
                    <a:pt x="239" y="0"/>
                  </a:lnTo>
                  <a:lnTo>
                    <a:pt x="224" y="2"/>
                  </a:lnTo>
                  <a:lnTo>
                    <a:pt x="208" y="3"/>
                  </a:lnTo>
                  <a:lnTo>
                    <a:pt x="193" y="6"/>
                  </a:lnTo>
                  <a:lnTo>
                    <a:pt x="177" y="8"/>
                  </a:lnTo>
                  <a:lnTo>
                    <a:pt x="162" y="11"/>
                  </a:lnTo>
                  <a:lnTo>
                    <a:pt x="146" y="16"/>
                  </a:lnTo>
                  <a:lnTo>
                    <a:pt x="131" y="19"/>
                  </a:lnTo>
                  <a:lnTo>
                    <a:pt x="116" y="23"/>
                  </a:lnTo>
                  <a:lnTo>
                    <a:pt x="101" y="28"/>
                  </a:lnTo>
                  <a:lnTo>
                    <a:pt x="86" y="33"/>
                  </a:lnTo>
                  <a:lnTo>
                    <a:pt x="71" y="39"/>
                  </a:lnTo>
                  <a:lnTo>
                    <a:pt x="56" y="45"/>
                  </a:lnTo>
                  <a:lnTo>
                    <a:pt x="42" y="52"/>
                  </a:lnTo>
                  <a:lnTo>
                    <a:pt x="28" y="58"/>
                  </a:lnTo>
                  <a:lnTo>
                    <a:pt x="21" y="63"/>
                  </a:lnTo>
                  <a:lnTo>
                    <a:pt x="13" y="69"/>
                  </a:lnTo>
                  <a:lnTo>
                    <a:pt x="7" y="78"/>
                  </a:lnTo>
                  <a:lnTo>
                    <a:pt x="3" y="86"/>
                  </a:lnTo>
                  <a:lnTo>
                    <a:pt x="0" y="97"/>
                  </a:lnTo>
                  <a:lnTo>
                    <a:pt x="1" y="108"/>
                  </a:lnTo>
                  <a:lnTo>
                    <a:pt x="7" y="119"/>
                  </a:lnTo>
                  <a:lnTo>
                    <a:pt x="16" y="130"/>
                  </a:lnTo>
                  <a:lnTo>
                    <a:pt x="22" y="135"/>
                  </a:lnTo>
                  <a:lnTo>
                    <a:pt x="28" y="139"/>
                  </a:lnTo>
                  <a:lnTo>
                    <a:pt x="33" y="144"/>
                  </a:lnTo>
                  <a:lnTo>
                    <a:pt x="39" y="149"/>
                  </a:lnTo>
                  <a:lnTo>
                    <a:pt x="45" y="153"/>
                  </a:lnTo>
                  <a:lnTo>
                    <a:pt x="51" y="158"/>
                  </a:lnTo>
                  <a:lnTo>
                    <a:pt x="56" y="163"/>
                  </a:lnTo>
                  <a:lnTo>
                    <a:pt x="64" y="167"/>
                  </a:lnTo>
                  <a:lnTo>
                    <a:pt x="70" y="172"/>
                  </a:lnTo>
                  <a:lnTo>
                    <a:pt x="76" y="175"/>
                  </a:lnTo>
                  <a:lnTo>
                    <a:pt x="82" y="180"/>
                  </a:lnTo>
                  <a:lnTo>
                    <a:pt x="89" y="183"/>
                  </a:lnTo>
                  <a:lnTo>
                    <a:pt x="95" y="186"/>
                  </a:lnTo>
                  <a:lnTo>
                    <a:pt x="101" y="189"/>
                  </a:lnTo>
                  <a:lnTo>
                    <a:pt x="107" y="192"/>
                  </a:lnTo>
                  <a:lnTo>
                    <a:pt x="114" y="196"/>
                  </a:lnTo>
                  <a:lnTo>
                    <a:pt x="123" y="199"/>
                  </a:lnTo>
                  <a:lnTo>
                    <a:pt x="134" y="202"/>
                  </a:lnTo>
                  <a:lnTo>
                    <a:pt x="144" y="205"/>
                  </a:lnTo>
                  <a:lnTo>
                    <a:pt x="155" y="207"/>
                  </a:lnTo>
                  <a:lnTo>
                    <a:pt x="165" y="208"/>
                  </a:lnTo>
                  <a:lnTo>
                    <a:pt x="175" y="210"/>
                  </a:lnTo>
                  <a:lnTo>
                    <a:pt x="186" y="210"/>
                  </a:lnTo>
                  <a:lnTo>
                    <a:pt x="195" y="211"/>
                  </a:lnTo>
                  <a:lnTo>
                    <a:pt x="205" y="213"/>
                  </a:lnTo>
                  <a:lnTo>
                    <a:pt x="214" y="213"/>
                  </a:lnTo>
                  <a:lnTo>
                    <a:pt x="224" y="216"/>
                  </a:lnTo>
                  <a:lnTo>
                    <a:pt x="233" y="217"/>
                  </a:lnTo>
                  <a:lnTo>
                    <a:pt x="242" y="219"/>
                  </a:lnTo>
                  <a:lnTo>
                    <a:pt x="251" y="222"/>
                  </a:lnTo>
                  <a:lnTo>
                    <a:pt x="260" y="225"/>
                  </a:lnTo>
                  <a:lnTo>
                    <a:pt x="269" y="23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18" name="Freeform 59"/>
            <p:cNvSpPr>
              <a:spLocks/>
            </p:cNvSpPr>
            <p:nvPr/>
          </p:nvSpPr>
          <p:spPr bwMode="auto">
            <a:xfrm>
              <a:off x="4966" y="3172"/>
              <a:ext cx="243" cy="509"/>
            </a:xfrm>
            <a:custGeom>
              <a:avLst/>
              <a:gdLst>
                <a:gd name="T0" fmla="*/ 236 w 243"/>
                <a:gd name="T1" fmla="*/ 0 h 509"/>
                <a:gd name="T2" fmla="*/ 221 w 243"/>
                <a:gd name="T3" fmla="*/ 0 h 509"/>
                <a:gd name="T4" fmla="*/ 206 w 243"/>
                <a:gd name="T5" fmla="*/ 0 h 509"/>
                <a:gd name="T6" fmla="*/ 192 w 243"/>
                <a:gd name="T7" fmla="*/ 2 h 509"/>
                <a:gd name="T8" fmla="*/ 178 w 243"/>
                <a:gd name="T9" fmla="*/ 2 h 509"/>
                <a:gd name="T10" fmla="*/ 163 w 243"/>
                <a:gd name="T11" fmla="*/ 2 h 509"/>
                <a:gd name="T12" fmla="*/ 148 w 243"/>
                <a:gd name="T13" fmla="*/ 2 h 509"/>
                <a:gd name="T14" fmla="*/ 134 w 243"/>
                <a:gd name="T15" fmla="*/ 2 h 509"/>
                <a:gd name="T16" fmla="*/ 119 w 243"/>
                <a:gd name="T17" fmla="*/ 2 h 509"/>
                <a:gd name="T18" fmla="*/ 104 w 243"/>
                <a:gd name="T19" fmla="*/ 2 h 509"/>
                <a:gd name="T20" fmla="*/ 89 w 243"/>
                <a:gd name="T21" fmla="*/ 3 h 509"/>
                <a:gd name="T22" fmla="*/ 74 w 243"/>
                <a:gd name="T23" fmla="*/ 3 h 509"/>
                <a:gd name="T24" fmla="*/ 59 w 243"/>
                <a:gd name="T25" fmla="*/ 3 h 509"/>
                <a:gd name="T26" fmla="*/ 45 w 243"/>
                <a:gd name="T27" fmla="*/ 3 h 509"/>
                <a:gd name="T28" fmla="*/ 30 w 243"/>
                <a:gd name="T29" fmla="*/ 5 h 509"/>
                <a:gd name="T30" fmla="*/ 15 w 243"/>
                <a:gd name="T31" fmla="*/ 5 h 509"/>
                <a:gd name="T32" fmla="*/ 0 w 243"/>
                <a:gd name="T33" fmla="*/ 5 h 509"/>
                <a:gd name="T34" fmla="*/ 1 w 243"/>
                <a:gd name="T35" fmla="*/ 127 h 509"/>
                <a:gd name="T36" fmla="*/ 1 w 243"/>
                <a:gd name="T37" fmla="*/ 252 h 509"/>
                <a:gd name="T38" fmla="*/ 3 w 243"/>
                <a:gd name="T39" fmla="*/ 378 h 509"/>
                <a:gd name="T40" fmla="*/ 9 w 243"/>
                <a:gd name="T41" fmla="*/ 508 h 509"/>
                <a:gd name="T42" fmla="*/ 22 w 243"/>
                <a:gd name="T43" fmla="*/ 506 h 509"/>
                <a:gd name="T44" fmla="*/ 34 w 243"/>
                <a:gd name="T45" fmla="*/ 503 h 509"/>
                <a:gd name="T46" fmla="*/ 48 w 243"/>
                <a:gd name="T47" fmla="*/ 502 h 509"/>
                <a:gd name="T48" fmla="*/ 61 w 243"/>
                <a:gd name="T49" fmla="*/ 500 h 509"/>
                <a:gd name="T50" fmla="*/ 74 w 243"/>
                <a:gd name="T51" fmla="*/ 499 h 509"/>
                <a:gd name="T52" fmla="*/ 86 w 243"/>
                <a:gd name="T53" fmla="*/ 497 h 509"/>
                <a:gd name="T54" fmla="*/ 99 w 243"/>
                <a:gd name="T55" fmla="*/ 494 h 509"/>
                <a:gd name="T56" fmla="*/ 113 w 243"/>
                <a:gd name="T57" fmla="*/ 492 h 509"/>
                <a:gd name="T58" fmla="*/ 126 w 243"/>
                <a:gd name="T59" fmla="*/ 491 h 509"/>
                <a:gd name="T60" fmla="*/ 140 w 243"/>
                <a:gd name="T61" fmla="*/ 489 h 509"/>
                <a:gd name="T62" fmla="*/ 151 w 243"/>
                <a:gd name="T63" fmla="*/ 488 h 509"/>
                <a:gd name="T64" fmla="*/ 165 w 243"/>
                <a:gd name="T65" fmla="*/ 486 h 509"/>
                <a:gd name="T66" fmla="*/ 178 w 243"/>
                <a:gd name="T67" fmla="*/ 484 h 509"/>
                <a:gd name="T68" fmla="*/ 192 w 243"/>
                <a:gd name="T69" fmla="*/ 481 h 509"/>
                <a:gd name="T70" fmla="*/ 203 w 243"/>
                <a:gd name="T71" fmla="*/ 480 h 509"/>
                <a:gd name="T72" fmla="*/ 217 w 243"/>
                <a:gd name="T73" fmla="*/ 478 h 509"/>
                <a:gd name="T74" fmla="*/ 226 w 243"/>
                <a:gd name="T75" fmla="*/ 417 h 509"/>
                <a:gd name="T76" fmla="*/ 232 w 243"/>
                <a:gd name="T77" fmla="*/ 356 h 509"/>
                <a:gd name="T78" fmla="*/ 236 w 243"/>
                <a:gd name="T79" fmla="*/ 295 h 509"/>
                <a:gd name="T80" fmla="*/ 239 w 243"/>
                <a:gd name="T81" fmla="*/ 235 h 509"/>
                <a:gd name="T82" fmla="*/ 242 w 243"/>
                <a:gd name="T83" fmla="*/ 176 h 509"/>
                <a:gd name="T84" fmla="*/ 242 w 243"/>
                <a:gd name="T85" fmla="*/ 116 h 509"/>
                <a:gd name="T86" fmla="*/ 239 w 243"/>
                <a:gd name="T87" fmla="*/ 58 h 509"/>
                <a:gd name="T88" fmla="*/ 236 w 243"/>
                <a:gd name="T89" fmla="*/ 0 h 50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43"/>
                <a:gd name="T136" fmla="*/ 0 h 509"/>
                <a:gd name="T137" fmla="*/ 243 w 243"/>
                <a:gd name="T138" fmla="*/ 509 h 50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43" h="509">
                  <a:moveTo>
                    <a:pt x="236" y="0"/>
                  </a:moveTo>
                  <a:lnTo>
                    <a:pt x="221" y="0"/>
                  </a:lnTo>
                  <a:lnTo>
                    <a:pt x="206" y="0"/>
                  </a:lnTo>
                  <a:lnTo>
                    <a:pt x="192" y="2"/>
                  </a:lnTo>
                  <a:lnTo>
                    <a:pt x="178" y="2"/>
                  </a:lnTo>
                  <a:lnTo>
                    <a:pt x="163" y="2"/>
                  </a:lnTo>
                  <a:lnTo>
                    <a:pt x="148" y="2"/>
                  </a:lnTo>
                  <a:lnTo>
                    <a:pt x="134" y="2"/>
                  </a:lnTo>
                  <a:lnTo>
                    <a:pt x="119" y="2"/>
                  </a:lnTo>
                  <a:lnTo>
                    <a:pt x="104" y="2"/>
                  </a:lnTo>
                  <a:lnTo>
                    <a:pt x="89" y="3"/>
                  </a:lnTo>
                  <a:lnTo>
                    <a:pt x="74" y="3"/>
                  </a:lnTo>
                  <a:lnTo>
                    <a:pt x="59" y="3"/>
                  </a:lnTo>
                  <a:lnTo>
                    <a:pt x="45" y="3"/>
                  </a:lnTo>
                  <a:lnTo>
                    <a:pt x="30" y="5"/>
                  </a:lnTo>
                  <a:lnTo>
                    <a:pt x="15" y="5"/>
                  </a:lnTo>
                  <a:lnTo>
                    <a:pt x="0" y="5"/>
                  </a:lnTo>
                  <a:lnTo>
                    <a:pt x="1" y="127"/>
                  </a:lnTo>
                  <a:lnTo>
                    <a:pt x="1" y="252"/>
                  </a:lnTo>
                  <a:lnTo>
                    <a:pt x="3" y="378"/>
                  </a:lnTo>
                  <a:lnTo>
                    <a:pt x="9" y="508"/>
                  </a:lnTo>
                  <a:lnTo>
                    <a:pt x="22" y="506"/>
                  </a:lnTo>
                  <a:lnTo>
                    <a:pt x="34" y="503"/>
                  </a:lnTo>
                  <a:lnTo>
                    <a:pt x="48" y="502"/>
                  </a:lnTo>
                  <a:lnTo>
                    <a:pt x="61" y="500"/>
                  </a:lnTo>
                  <a:lnTo>
                    <a:pt x="74" y="499"/>
                  </a:lnTo>
                  <a:lnTo>
                    <a:pt x="86" y="497"/>
                  </a:lnTo>
                  <a:lnTo>
                    <a:pt x="99" y="494"/>
                  </a:lnTo>
                  <a:lnTo>
                    <a:pt x="113" y="492"/>
                  </a:lnTo>
                  <a:lnTo>
                    <a:pt x="126" y="491"/>
                  </a:lnTo>
                  <a:lnTo>
                    <a:pt x="140" y="489"/>
                  </a:lnTo>
                  <a:lnTo>
                    <a:pt x="151" y="488"/>
                  </a:lnTo>
                  <a:lnTo>
                    <a:pt x="165" y="486"/>
                  </a:lnTo>
                  <a:lnTo>
                    <a:pt x="178" y="484"/>
                  </a:lnTo>
                  <a:lnTo>
                    <a:pt x="192" y="481"/>
                  </a:lnTo>
                  <a:lnTo>
                    <a:pt x="203" y="480"/>
                  </a:lnTo>
                  <a:lnTo>
                    <a:pt x="217" y="478"/>
                  </a:lnTo>
                  <a:lnTo>
                    <a:pt x="226" y="417"/>
                  </a:lnTo>
                  <a:lnTo>
                    <a:pt x="232" y="356"/>
                  </a:lnTo>
                  <a:lnTo>
                    <a:pt x="236" y="295"/>
                  </a:lnTo>
                  <a:lnTo>
                    <a:pt x="239" y="235"/>
                  </a:lnTo>
                  <a:lnTo>
                    <a:pt x="242" y="176"/>
                  </a:lnTo>
                  <a:lnTo>
                    <a:pt x="242" y="116"/>
                  </a:lnTo>
                  <a:lnTo>
                    <a:pt x="239" y="58"/>
                  </a:lnTo>
                  <a:lnTo>
                    <a:pt x="236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19" name="Freeform 60"/>
            <p:cNvSpPr>
              <a:spLocks/>
            </p:cNvSpPr>
            <p:nvPr/>
          </p:nvSpPr>
          <p:spPr bwMode="auto">
            <a:xfrm>
              <a:off x="5042" y="3571"/>
              <a:ext cx="28" cy="30"/>
            </a:xfrm>
            <a:custGeom>
              <a:avLst/>
              <a:gdLst>
                <a:gd name="T0" fmla="*/ 14 w 28"/>
                <a:gd name="T1" fmla="*/ 0 h 30"/>
                <a:gd name="T2" fmla="*/ 17 w 28"/>
                <a:gd name="T3" fmla="*/ 1 h 30"/>
                <a:gd name="T4" fmla="*/ 19 w 28"/>
                <a:gd name="T5" fmla="*/ 1 h 30"/>
                <a:gd name="T6" fmla="*/ 21 w 28"/>
                <a:gd name="T7" fmla="*/ 2 h 30"/>
                <a:gd name="T8" fmla="*/ 24 w 28"/>
                <a:gd name="T9" fmla="*/ 5 h 30"/>
                <a:gd name="T10" fmla="*/ 25 w 28"/>
                <a:gd name="T11" fmla="*/ 7 h 30"/>
                <a:gd name="T12" fmla="*/ 26 w 28"/>
                <a:gd name="T13" fmla="*/ 9 h 30"/>
                <a:gd name="T14" fmla="*/ 27 w 28"/>
                <a:gd name="T15" fmla="*/ 12 h 30"/>
                <a:gd name="T16" fmla="*/ 27 w 28"/>
                <a:gd name="T17" fmla="*/ 14 h 30"/>
                <a:gd name="T18" fmla="*/ 27 w 28"/>
                <a:gd name="T19" fmla="*/ 17 h 30"/>
                <a:gd name="T20" fmla="*/ 26 w 28"/>
                <a:gd name="T21" fmla="*/ 20 h 30"/>
                <a:gd name="T22" fmla="*/ 25 w 28"/>
                <a:gd name="T23" fmla="*/ 22 h 30"/>
                <a:gd name="T24" fmla="*/ 24 w 28"/>
                <a:gd name="T25" fmla="*/ 24 h 30"/>
                <a:gd name="T26" fmla="*/ 21 w 28"/>
                <a:gd name="T27" fmla="*/ 26 h 30"/>
                <a:gd name="T28" fmla="*/ 19 w 28"/>
                <a:gd name="T29" fmla="*/ 28 h 30"/>
                <a:gd name="T30" fmla="*/ 17 w 28"/>
                <a:gd name="T31" fmla="*/ 28 h 30"/>
                <a:gd name="T32" fmla="*/ 14 w 28"/>
                <a:gd name="T33" fmla="*/ 29 h 30"/>
                <a:gd name="T34" fmla="*/ 11 w 28"/>
                <a:gd name="T35" fmla="*/ 28 h 30"/>
                <a:gd name="T36" fmla="*/ 9 w 28"/>
                <a:gd name="T37" fmla="*/ 28 h 30"/>
                <a:gd name="T38" fmla="*/ 7 w 28"/>
                <a:gd name="T39" fmla="*/ 26 h 30"/>
                <a:gd name="T40" fmla="*/ 5 w 28"/>
                <a:gd name="T41" fmla="*/ 24 h 30"/>
                <a:gd name="T42" fmla="*/ 2 w 28"/>
                <a:gd name="T43" fmla="*/ 22 h 30"/>
                <a:gd name="T44" fmla="*/ 1 w 28"/>
                <a:gd name="T45" fmla="*/ 20 h 30"/>
                <a:gd name="T46" fmla="*/ 0 w 28"/>
                <a:gd name="T47" fmla="*/ 17 h 30"/>
                <a:gd name="T48" fmla="*/ 0 w 28"/>
                <a:gd name="T49" fmla="*/ 14 h 30"/>
                <a:gd name="T50" fmla="*/ 0 w 28"/>
                <a:gd name="T51" fmla="*/ 12 h 30"/>
                <a:gd name="T52" fmla="*/ 1 w 28"/>
                <a:gd name="T53" fmla="*/ 9 h 30"/>
                <a:gd name="T54" fmla="*/ 2 w 28"/>
                <a:gd name="T55" fmla="*/ 7 h 30"/>
                <a:gd name="T56" fmla="*/ 5 w 28"/>
                <a:gd name="T57" fmla="*/ 5 h 30"/>
                <a:gd name="T58" fmla="*/ 7 w 28"/>
                <a:gd name="T59" fmla="*/ 2 h 30"/>
                <a:gd name="T60" fmla="*/ 9 w 28"/>
                <a:gd name="T61" fmla="*/ 1 h 30"/>
                <a:gd name="T62" fmla="*/ 11 w 28"/>
                <a:gd name="T63" fmla="*/ 1 h 30"/>
                <a:gd name="T64" fmla="*/ 14 w 28"/>
                <a:gd name="T65" fmla="*/ 0 h 3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8"/>
                <a:gd name="T100" fmla="*/ 0 h 30"/>
                <a:gd name="T101" fmla="*/ 28 w 28"/>
                <a:gd name="T102" fmla="*/ 30 h 3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8" h="30">
                  <a:moveTo>
                    <a:pt x="14" y="0"/>
                  </a:moveTo>
                  <a:lnTo>
                    <a:pt x="17" y="1"/>
                  </a:lnTo>
                  <a:lnTo>
                    <a:pt x="19" y="1"/>
                  </a:lnTo>
                  <a:lnTo>
                    <a:pt x="21" y="2"/>
                  </a:lnTo>
                  <a:lnTo>
                    <a:pt x="24" y="5"/>
                  </a:lnTo>
                  <a:lnTo>
                    <a:pt x="25" y="7"/>
                  </a:lnTo>
                  <a:lnTo>
                    <a:pt x="26" y="9"/>
                  </a:lnTo>
                  <a:lnTo>
                    <a:pt x="27" y="12"/>
                  </a:lnTo>
                  <a:lnTo>
                    <a:pt x="27" y="14"/>
                  </a:lnTo>
                  <a:lnTo>
                    <a:pt x="27" y="17"/>
                  </a:lnTo>
                  <a:lnTo>
                    <a:pt x="26" y="20"/>
                  </a:lnTo>
                  <a:lnTo>
                    <a:pt x="25" y="22"/>
                  </a:lnTo>
                  <a:lnTo>
                    <a:pt x="24" y="24"/>
                  </a:lnTo>
                  <a:lnTo>
                    <a:pt x="21" y="26"/>
                  </a:lnTo>
                  <a:lnTo>
                    <a:pt x="19" y="28"/>
                  </a:lnTo>
                  <a:lnTo>
                    <a:pt x="17" y="28"/>
                  </a:lnTo>
                  <a:lnTo>
                    <a:pt x="14" y="29"/>
                  </a:lnTo>
                  <a:lnTo>
                    <a:pt x="11" y="28"/>
                  </a:lnTo>
                  <a:lnTo>
                    <a:pt x="9" y="28"/>
                  </a:lnTo>
                  <a:lnTo>
                    <a:pt x="7" y="26"/>
                  </a:lnTo>
                  <a:lnTo>
                    <a:pt x="5" y="24"/>
                  </a:lnTo>
                  <a:lnTo>
                    <a:pt x="2" y="22"/>
                  </a:lnTo>
                  <a:lnTo>
                    <a:pt x="1" y="20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1" y="9"/>
                  </a:lnTo>
                  <a:lnTo>
                    <a:pt x="2" y="7"/>
                  </a:lnTo>
                  <a:lnTo>
                    <a:pt x="5" y="5"/>
                  </a:lnTo>
                  <a:lnTo>
                    <a:pt x="7" y="2"/>
                  </a:lnTo>
                  <a:lnTo>
                    <a:pt x="9" y="1"/>
                  </a:lnTo>
                  <a:lnTo>
                    <a:pt x="11" y="1"/>
                  </a:lnTo>
                  <a:lnTo>
                    <a:pt x="14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0" name="Freeform 61"/>
            <p:cNvSpPr>
              <a:spLocks/>
            </p:cNvSpPr>
            <p:nvPr/>
          </p:nvSpPr>
          <p:spPr bwMode="auto">
            <a:xfrm>
              <a:off x="5058" y="3564"/>
              <a:ext cx="20" cy="17"/>
            </a:xfrm>
            <a:custGeom>
              <a:avLst/>
              <a:gdLst>
                <a:gd name="T0" fmla="*/ 19 w 20"/>
                <a:gd name="T1" fmla="*/ 16 h 17"/>
                <a:gd name="T2" fmla="*/ 19 w 20"/>
                <a:gd name="T3" fmla="*/ 13 h 17"/>
                <a:gd name="T4" fmla="*/ 18 w 20"/>
                <a:gd name="T5" fmla="*/ 10 h 17"/>
                <a:gd name="T6" fmla="*/ 16 w 20"/>
                <a:gd name="T7" fmla="*/ 7 h 17"/>
                <a:gd name="T8" fmla="*/ 14 w 20"/>
                <a:gd name="T9" fmla="*/ 5 h 17"/>
                <a:gd name="T10" fmla="*/ 11 w 20"/>
                <a:gd name="T11" fmla="*/ 3 h 17"/>
                <a:gd name="T12" fmla="*/ 7 w 20"/>
                <a:gd name="T13" fmla="*/ 1 h 17"/>
                <a:gd name="T14" fmla="*/ 4 w 20"/>
                <a:gd name="T15" fmla="*/ 0 h 17"/>
                <a:gd name="T16" fmla="*/ 0 w 20"/>
                <a:gd name="T17" fmla="*/ 0 h 17"/>
                <a:gd name="T18" fmla="*/ 0 w 20"/>
                <a:gd name="T19" fmla="*/ 10 h 17"/>
                <a:gd name="T20" fmla="*/ 1 w 20"/>
                <a:gd name="T21" fmla="*/ 10 h 17"/>
                <a:gd name="T22" fmla="*/ 3 w 20"/>
                <a:gd name="T23" fmla="*/ 10 h 17"/>
                <a:gd name="T24" fmla="*/ 4 w 20"/>
                <a:gd name="T25" fmla="*/ 11 h 17"/>
                <a:gd name="T26" fmla="*/ 5 w 20"/>
                <a:gd name="T27" fmla="*/ 12 h 17"/>
                <a:gd name="T28" fmla="*/ 6 w 20"/>
                <a:gd name="T29" fmla="*/ 13 h 17"/>
                <a:gd name="T30" fmla="*/ 6 w 20"/>
                <a:gd name="T31" fmla="*/ 14 h 17"/>
                <a:gd name="T32" fmla="*/ 7 w 20"/>
                <a:gd name="T33" fmla="*/ 15 h 17"/>
                <a:gd name="T34" fmla="*/ 7 w 20"/>
                <a:gd name="T35" fmla="*/ 16 h 17"/>
                <a:gd name="T36" fmla="*/ 19 w 20"/>
                <a:gd name="T37" fmla="*/ 16 h 1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"/>
                <a:gd name="T58" fmla="*/ 0 h 17"/>
                <a:gd name="T59" fmla="*/ 20 w 20"/>
                <a:gd name="T60" fmla="*/ 17 h 1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" h="17">
                  <a:moveTo>
                    <a:pt x="19" y="16"/>
                  </a:moveTo>
                  <a:lnTo>
                    <a:pt x="19" y="13"/>
                  </a:lnTo>
                  <a:lnTo>
                    <a:pt x="18" y="10"/>
                  </a:lnTo>
                  <a:lnTo>
                    <a:pt x="16" y="7"/>
                  </a:lnTo>
                  <a:lnTo>
                    <a:pt x="14" y="5"/>
                  </a:lnTo>
                  <a:lnTo>
                    <a:pt x="11" y="3"/>
                  </a:lnTo>
                  <a:lnTo>
                    <a:pt x="7" y="1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1" y="10"/>
                  </a:lnTo>
                  <a:lnTo>
                    <a:pt x="3" y="10"/>
                  </a:lnTo>
                  <a:lnTo>
                    <a:pt x="4" y="11"/>
                  </a:lnTo>
                  <a:lnTo>
                    <a:pt x="5" y="12"/>
                  </a:lnTo>
                  <a:lnTo>
                    <a:pt x="6" y="13"/>
                  </a:lnTo>
                  <a:lnTo>
                    <a:pt x="6" y="14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19" y="16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1" name="Freeform 62"/>
            <p:cNvSpPr>
              <a:spLocks/>
            </p:cNvSpPr>
            <p:nvPr/>
          </p:nvSpPr>
          <p:spPr bwMode="auto">
            <a:xfrm>
              <a:off x="5058" y="3589"/>
              <a:ext cx="20" cy="21"/>
            </a:xfrm>
            <a:custGeom>
              <a:avLst/>
              <a:gdLst>
                <a:gd name="T0" fmla="*/ 0 w 20"/>
                <a:gd name="T1" fmla="*/ 20 h 21"/>
                <a:gd name="T2" fmla="*/ 4 w 20"/>
                <a:gd name="T3" fmla="*/ 20 h 21"/>
                <a:gd name="T4" fmla="*/ 7 w 20"/>
                <a:gd name="T5" fmla="*/ 19 h 21"/>
                <a:gd name="T6" fmla="*/ 11 w 20"/>
                <a:gd name="T7" fmla="*/ 17 h 21"/>
                <a:gd name="T8" fmla="*/ 14 w 20"/>
                <a:gd name="T9" fmla="*/ 14 h 21"/>
                <a:gd name="T10" fmla="*/ 16 w 20"/>
                <a:gd name="T11" fmla="*/ 11 h 21"/>
                <a:gd name="T12" fmla="*/ 18 w 20"/>
                <a:gd name="T13" fmla="*/ 8 h 21"/>
                <a:gd name="T14" fmla="*/ 19 w 20"/>
                <a:gd name="T15" fmla="*/ 4 h 21"/>
                <a:gd name="T16" fmla="*/ 19 w 20"/>
                <a:gd name="T17" fmla="*/ 0 h 21"/>
                <a:gd name="T18" fmla="*/ 7 w 20"/>
                <a:gd name="T19" fmla="*/ 0 h 21"/>
                <a:gd name="T20" fmla="*/ 7 w 20"/>
                <a:gd name="T21" fmla="*/ 2 h 21"/>
                <a:gd name="T22" fmla="*/ 6 w 20"/>
                <a:gd name="T23" fmla="*/ 3 h 21"/>
                <a:gd name="T24" fmla="*/ 6 w 20"/>
                <a:gd name="T25" fmla="*/ 4 h 21"/>
                <a:gd name="T26" fmla="*/ 5 w 20"/>
                <a:gd name="T27" fmla="*/ 6 h 21"/>
                <a:gd name="T28" fmla="*/ 4 w 20"/>
                <a:gd name="T29" fmla="*/ 7 h 21"/>
                <a:gd name="T30" fmla="*/ 3 w 20"/>
                <a:gd name="T31" fmla="*/ 7 h 21"/>
                <a:gd name="T32" fmla="*/ 1 w 20"/>
                <a:gd name="T33" fmla="*/ 8 h 21"/>
                <a:gd name="T34" fmla="*/ 0 w 20"/>
                <a:gd name="T35" fmla="*/ 8 h 21"/>
                <a:gd name="T36" fmla="*/ 0 w 20"/>
                <a:gd name="T37" fmla="*/ 20 h 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0"/>
                <a:gd name="T58" fmla="*/ 0 h 21"/>
                <a:gd name="T59" fmla="*/ 20 w 20"/>
                <a:gd name="T60" fmla="*/ 21 h 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0" h="21">
                  <a:moveTo>
                    <a:pt x="0" y="20"/>
                  </a:moveTo>
                  <a:lnTo>
                    <a:pt x="4" y="20"/>
                  </a:lnTo>
                  <a:lnTo>
                    <a:pt x="7" y="19"/>
                  </a:lnTo>
                  <a:lnTo>
                    <a:pt x="11" y="17"/>
                  </a:lnTo>
                  <a:lnTo>
                    <a:pt x="14" y="14"/>
                  </a:lnTo>
                  <a:lnTo>
                    <a:pt x="16" y="11"/>
                  </a:lnTo>
                  <a:lnTo>
                    <a:pt x="18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6" y="3"/>
                  </a:lnTo>
                  <a:lnTo>
                    <a:pt x="6" y="4"/>
                  </a:lnTo>
                  <a:lnTo>
                    <a:pt x="5" y="6"/>
                  </a:lnTo>
                  <a:lnTo>
                    <a:pt x="4" y="7"/>
                  </a:lnTo>
                  <a:lnTo>
                    <a:pt x="3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2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2" name="Freeform 63"/>
            <p:cNvSpPr>
              <a:spLocks/>
            </p:cNvSpPr>
            <p:nvPr/>
          </p:nvSpPr>
          <p:spPr bwMode="auto">
            <a:xfrm>
              <a:off x="5033" y="3589"/>
              <a:ext cx="17" cy="21"/>
            </a:xfrm>
            <a:custGeom>
              <a:avLst/>
              <a:gdLst>
                <a:gd name="T0" fmla="*/ 0 w 17"/>
                <a:gd name="T1" fmla="*/ 0 h 21"/>
                <a:gd name="T2" fmla="*/ 1 w 17"/>
                <a:gd name="T3" fmla="*/ 4 h 21"/>
                <a:gd name="T4" fmla="*/ 2 w 17"/>
                <a:gd name="T5" fmla="*/ 8 h 21"/>
                <a:gd name="T6" fmla="*/ 4 w 17"/>
                <a:gd name="T7" fmla="*/ 11 h 21"/>
                <a:gd name="T8" fmla="*/ 5 w 17"/>
                <a:gd name="T9" fmla="*/ 14 h 21"/>
                <a:gd name="T10" fmla="*/ 7 w 17"/>
                <a:gd name="T11" fmla="*/ 17 h 21"/>
                <a:gd name="T12" fmla="*/ 11 w 17"/>
                <a:gd name="T13" fmla="*/ 19 h 21"/>
                <a:gd name="T14" fmla="*/ 13 w 17"/>
                <a:gd name="T15" fmla="*/ 20 h 21"/>
                <a:gd name="T16" fmla="*/ 16 w 17"/>
                <a:gd name="T17" fmla="*/ 20 h 21"/>
                <a:gd name="T18" fmla="*/ 16 w 17"/>
                <a:gd name="T19" fmla="*/ 8 h 21"/>
                <a:gd name="T20" fmla="*/ 15 w 17"/>
                <a:gd name="T21" fmla="*/ 8 h 21"/>
                <a:gd name="T22" fmla="*/ 14 w 17"/>
                <a:gd name="T23" fmla="*/ 7 h 21"/>
                <a:gd name="T24" fmla="*/ 13 w 17"/>
                <a:gd name="T25" fmla="*/ 7 h 21"/>
                <a:gd name="T26" fmla="*/ 12 w 17"/>
                <a:gd name="T27" fmla="*/ 6 h 21"/>
                <a:gd name="T28" fmla="*/ 12 w 17"/>
                <a:gd name="T29" fmla="*/ 4 h 21"/>
                <a:gd name="T30" fmla="*/ 11 w 17"/>
                <a:gd name="T31" fmla="*/ 3 h 21"/>
                <a:gd name="T32" fmla="*/ 11 w 17"/>
                <a:gd name="T33" fmla="*/ 2 h 21"/>
                <a:gd name="T34" fmla="*/ 11 w 17"/>
                <a:gd name="T35" fmla="*/ 0 h 21"/>
                <a:gd name="T36" fmla="*/ 0 w 17"/>
                <a:gd name="T37" fmla="*/ 0 h 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"/>
                <a:gd name="T58" fmla="*/ 0 h 21"/>
                <a:gd name="T59" fmla="*/ 17 w 17"/>
                <a:gd name="T60" fmla="*/ 21 h 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" h="21">
                  <a:moveTo>
                    <a:pt x="0" y="0"/>
                  </a:moveTo>
                  <a:lnTo>
                    <a:pt x="1" y="4"/>
                  </a:lnTo>
                  <a:lnTo>
                    <a:pt x="2" y="8"/>
                  </a:lnTo>
                  <a:lnTo>
                    <a:pt x="4" y="11"/>
                  </a:lnTo>
                  <a:lnTo>
                    <a:pt x="5" y="14"/>
                  </a:lnTo>
                  <a:lnTo>
                    <a:pt x="7" y="17"/>
                  </a:lnTo>
                  <a:lnTo>
                    <a:pt x="11" y="19"/>
                  </a:lnTo>
                  <a:lnTo>
                    <a:pt x="13" y="20"/>
                  </a:lnTo>
                  <a:lnTo>
                    <a:pt x="16" y="20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4" y="7"/>
                  </a:lnTo>
                  <a:lnTo>
                    <a:pt x="13" y="7"/>
                  </a:lnTo>
                  <a:lnTo>
                    <a:pt x="12" y="6"/>
                  </a:lnTo>
                  <a:lnTo>
                    <a:pt x="12" y="4"/>
                  </a:lnTo>
                  <a:lnTo>
                    <a:pt x="11" y="3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0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3" name="Freeform 64"/>
            <p:cNvSpPr>
              <a:spLocks/>
            </p:cNvSpPr>
            <p:nvPr/>
          </p:nvSpPr>
          <p:spPr bwMode="auto">
            <a:xfrm>
              <a:off x="5033" y="3564"/>
              <a:ext cx="17" cy="17"/>
            </a:xfrm>
            <a:custGeom>
              <a:avLst/>
              <a:gdLst>
                <a:gd name="T0" fmla="*/ 16 w 17"/>
                <a:gd name="T1" fmla="*/ 0 h 17"/>
                <a:gd name="T2" fmla="*/ 13 w 17"/>
                <a:gd name="T3" fmla="*/ 0 h 17"/>
                <a:gd name="T4" fmla="*/ 11 w 17"/>
                <a:gd name="T5" fmla="*/ 1 h 17"/>
                <a:gd name="T6" fmla="*/ 7 w 17"/>
                <a:gd name="T7" fmla="*/ 3 h 17"/>
                <a:gd name="T8" fmla="*/ 5 w 17"/>
                <a:gd name="T9" fmla="*/ 5 h 17"/>
                <a:gd name="T10" fmla="*/ 4 w 17"/>
                <a:gd name="T11" fmla="*/ 7 h 17"/>
                <a:gd name="T12" fmla="*/ 2 w 17"/>
                <a:gd name="T13" fmla="*/ 10 h 17"/>
                <a:gd name="T14" fmla="*/ 1 w 17"/>
                <a:gd name="T15" fmla="*/ 13 h 17"/>
                <a:gd name="T16" fmla="*/ 0 w 17"/>
                <a:gd name="T17" fmla="*/ 16 h 17"/>
                <a:gd name="T18" fmla="*/ 11 w 17"/>
                <a:gd name="T19" fmla="*/ 16 h 17"/>
                <a:gd name="T20" fmla="*/ 11 w 17"/>
                <a:gd name="T21" fmla="*/ 15 h 17"/>
                <a:gd name="T22" fmla="*/ 11 w 17"/>
                <a:gd name="T23" fmla="*/ 14 h 17"/>
                <a:gd name="T24" fmla="*/ 12 w 17"/>
                <a:gd name="T25" fmla="*/ 13 h 17"/>
                <a:gd name="T26" fmla="*/ 12 w 17"/>
                <a:gd name="T27" fmla="*/ 12 h 17"/>
                <a:gd name="T28" fmla="*/ 13 w 17"/>
                <a:gd name="T29" fmla="*/ 11 h 17"/>
                <a:gd name="T30" fmla="*/ 14 w 17"/>
                <a:gd name="T31" fmla="*/ 10 h 17"/>
                <a:gd name="T32" fmla="*/ 15 w 17"/>
                <a:gd name="T33" fmla="*/ 10 h 17"/>
                <a:gd name="T34" fmla="*/ 16 w 17"/>
                <a:gd name="T35" fmla="*/ 10 h 17"/>
                <a:gd name="T36" fmla="*/ 16 w 17"/>
                <a:gd name="T37" fmla="*/ 0 h 1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7"/>
                <a:gd name="T58" fmla="*/ 0 h 17"/>
                <a:gd name="T59" fmla="*/ 17 w 17"/>
                <a:gd name="T60" fmla="*/ 17 h 1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7" h="17">
                  <a:moveTo>
                    <a:pt x="16" y="0"/>
                  </a:moveTo>
                  <a:lnTo>
                    <a:pt x="13" y="0"/>
                  </a:lnTo>
                  <a:lnTo>
                    <a:pt x="11" y="1"/>
                  </a:lnTo>
                  <a:lnTo>
                    <a:pt x="7" y="3"/>
                  </a:lnTo>
                  <a:lnTo>
                    <a:pt x="5" y="5"/>
                  </a:lnTo>
                  <a:lnTo>
                    <a:pt x="4" y="7"/>
                  </a:lnTo>
                  <a:lnTo>
                    <a:pt x="2" y="10"/>
                  </a:lnTo>
                  <a:lnTo>
                    <a:pt x="1" y="13"/>
                  </a:lnTo>
                  <a:lnTo>
                    <a:pt x="0" y="16"/>
                  </a:lnTo>
                  <a:lnTo>
                    <a:pt x="11" y="16"/>
                  </a:lnTo>
                  <a:lnTo>
                    <a:pt x="11" y="15"/>
                  </a:lnTo>
                  <a:lnTo>
                    <a:pt x="11" y="14"/>
                  </a:lnTo>
                  <a:lnTo>
                    <a:pt x="12" y="13"/>
                  </a:lnTo>
                  <a:lnTo>
                    <a:pt x="12" y="12"/>
                  </a:lnTo>
                  <a:lnTo>
                    <a:pt x="13" y="11"/>
                  </a:lnTo>
                  <a:lnTo>
                    <a:pt x="14" y="10"/>
                  </a:lnTo>
                  <a:lnTo>
                    <a:pt x="15" y="10"/>
                  </a:lnTo>
                  <a:lnTo>
                    <a:pt x="16" y="10"/>
                  </a:lnTo>
                  <a:lnTo>
                    <a:pt x="16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rnd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524" name="Freeform 65"/>
            <p:cNvSpPr>
              <a:spLocks/>
            </p:cNvSpPr>
            <p:nvPr/>
          </p:nvSpPr>
          <p:spPr bwMode="auto">
            <a:xfrm>
              <a:off x="5138" y="3103"/>
              <a:ext cx="591" cy="615"/>
            </a:xfrm>
            <a:custGeom>
              <a:avLst/>
              <a:gdLst>
                <a:gd name="T0" fmla="*/ 18 w 591"/>
                <a:gd name="T1" fmla="*/ 170 h 615"/>
                <a:gd name="T2" fmla="*/ 13 w 591"/>
                <a:gd name="T3" fmla="*/ 387 h 615"/>
                <a:gd name="T4" fmla="*/ 0 w 591"/>
                <a:gd name="T5" fmla="*/ 614 h 615"/>
                <a:gd name="T6" fmla="*/ 27 w 591"/>
                <a:gd name="T7" fmla="*/ 614 h 615"/>
                <a:gd name="T8" fmla="*/ 54 w 591"/>
                <a:gd name="T9" fmla="*/ 612 h 615"/>
                <a:gd name="T10" fmla="*/ 80 w 591"/>
                <a:gd name="T11" fmla="*/ 612 h 615"/>
                <a:gd name="T12" fmla="*/ 108 w 591"/>
                <a:gd name="T13" fmla="*/ 609 h 615"/>
                <a:gd name="T14" fmla="*/ 137 w 591"/>
                <a:gd name="T15" fmla="*/ 608 h 615"/>
                <a:gd name="T16" fmla="*/ 165 w 591"/>
                <a:gd name="T17" fmla="*/ 606 h 615"/>
                <a:gd name="T18" fmla="*/ 195 w 591"/>
                <a:gd name="T19" fmla="*/ 603 h 615"/>
                <a:gd name="T20" fmla="*/ 223 w 591"/>
                <a:gd name="T21" fmla="*/ 600 h 615"/>
                <a:gd name="T22" fmla="*/ 251 w 591"/>
                <a:gd name="T23" fmla="*/ 595 h 615"/>
                <a:gd name="T24" fmla="*/ 281 w 591"/>
                <a:gd name="T25" fmla="*/ 591 h 615"/>
                <a:gd name="T26" fmla="*/ 303 w 591"/>
                <a:gd name="T27" fmla="*/ 564 h 615"/>
                <a:gd name="T28" fmla="*/ 321 w 591"/>
                <a:gd name="T29" fmla="*/ 506 h 615"/>
                <a:gd name="T30" fmla="*/ 346 w 591"/>
                <a:gd name="T31" fmla="*/ 455 h 615"/>
                <a:gd name="T32" fmla="*/ 367 w 591"/>
                <a:gd name="T33" fmla="*/ 427 h 615"/>
                <a:gd name="T34" fmla="*/ 386 w 591"/>
                <a:gd name="T35" fmla="*/ 414 h 615"/>
                <a:gd name="T36" fmla="*/ 406 w 591"/>
                <a:gd name="T37" fmla="*/ 403 h 615"/>
                <a:gd name="T38" fmla="*/ 425 w 591"/>
                <a:gd name="T39" fmla="*/ 392 h 615"/>
                <a:gd name="T40" fmla="*/ 443 w 591"/>
                <a:gd name="T41" fmla="*/ 378 h 615"/>
                <a:gd name="T42" fmla="*/ 461 w 591"/>
                <a:gd name="T43" fmla="*/ 355 h 615"/>
                <a:gd name="T44" fmla="*/ 476 w 591"/>
                <a:gd name="T45" fmla="*/ 311 h 615"/>
                <a:gd name="T46" fmla="*/ 489 w 591"/>
                <a:gd name="T47" fmla="*/ 267 h 615"/>
                <a:gd name="T48" fmla="*/ 502 w 591"/>
                <a:gd name="T49" fmla="*/ 237 h 615"/>
                <a:gd name="T50" fmla="*/ 516 w 591"/>
                <a:gd name="T51" fmla="*/ 217 h 615"/>
                <a:gd name="T52" fmla="*/ 531 w 591"/>
                <a:gd name="T53" fmla="*/ 198 h 615"/>
                <a:gd name="T54" fmla="*/ 545 w 591"/>
                <a:gd name="T55" fmla="*/ 178 h 615"/>
                <a:gd name="T56" fmla="*/ 560 w 591"/>
                <a:gd name="T57" fmla="*/ 158 h 615"/>
                <a:gd name="T58" fmla="*/ 572 w 591"/>
                <a:gd name="T59" fmla="*/ 130 h 615"/>
                <a:gd name="T60" fmla="*/ 586 w 591"/>
                <a:gd name="T61" fmla="*/ 89 h 615"/>
                <a:gd name="T62" fmla="*/ 590 w 591"/>
                <a:gd name="T63" fmla="*/ 48 h 615"/>
                <a:gd name="T64" fmla="*/ 551 w 591"/>
                <a:gd name="T65" fmla="*/ 33 h 615"/>
                <a:gd name="T66" fmla="*/ 489 w 591"/>
                <a:gd name="T67" fmla="*/ 27 h 615"/>
                <a:gd name="T68" fmla="*/ 424 w 591"/>
                <a:gd name="T69" fmla="*/ 20 h 615"/>
                <a:gd name="T70" fmla="*/ 357 w 591"/>
                <a:gd name="T71" fmla="*/ 14 h 615"/>
                <a:gd name="T72" fmla="*/ 290 w 591"/>
                <a:gd name="T73" fmla="*/ 8 h 615"/>
                <a:gd name="T74" fmla="*/ 226 w 591"/>
                <a:gd name="T75" fmla="*/ 3 h 615"/>
                <a:gd name="T76" fmla="*/ 165 w 591"/>
                <a:gd name="T77" fmla="*/ 0 h 615"/>
                <a:gd name="T78" fmla="*/ 111 w 591"/>
                <a:gd name="T79" fmla="*/ 0 h 615"/>
                <a:gd name="T80" fmla="*/ 67 w 591"/>
                <a:gd name="T81" fmla="*/ 5 h 615"/>
                <a:gd name="T82" fmla="*/ 33 w 591"/>
                <a:gd name="T83" fmla="*/ 12 h 615"/>
                <a:gd name="T84" fmla="*/ 12 w 591"/>
                <a:gd name="T85" fmla="*/ 27 h 61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591"/>
                <a:gd name="T130" fmla="*/ 0 h 615"/>
                <a:gd name="T131" fmla="*/ 591 w 591"/>
                <a:gd name="T132" fmla="*/ 615 h 61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91" h="615">
                  <a:moveTo>
                    <a:pt x="12" y="27"/>
                  </a:moveTo>
                  <a:lnTo>
                    <a:pt x="15" y="98"/>
                  </a:lnTo>
                  <a:lnTo>
                    <a:pt x="18" y="170"/>
                  </a:lnTo>
                  <a:lnTo>
                    <a:pt x="18" y="242"/>
                  </a:lnTo>
                  <a:lnTo>
                    <a:pt x="16" y="314"/>
                  </a:lnTo>
                  <a:lnTo>
                    <a:pt x="13" y="387"/>
                  </a:lnTo>
                  <a:lnTo>
                    <a:pt x="10" y="462"/>
                  </a:lnTo>
                  <a:lnTo>
                    <a:pt x="6" y="537"/>
                  </a:lnTo>
                  <a:lnTo>
                    <a:pt x="0" y="614"/>
                  </a:lnTo>
                  <a:lnTo>
                    <a:pt x="9" y="614"/>
                  </a:lnTo>
                  <a:lnTo>
                    <a:pt x="18" y="614"/>
                  </a:lnTo>
                  <a:lnTo>
                    <a:pt x="27" y="614"/>
                  </a:lnTo>
                  <a:lnTo>
                    <a:pt x="36" y="614"/>
                  </a:lnTo>
                  <a:lnTo>
                    <a:pt x="45" y="614"/>
                  </a:lnTo>
                  <a:lnTo>
                    <a:pt x="54" y="612"/>
                  </a:lnTo>
                  <a:lnTo>
                    <a:pt x="62" y="612"/>
                  </a:lnTo>
                  <a:lnTo>
                    <a:pt x="71" y="612"/>
                  </a:lnTo>
                  <a:lnTo>
                    <a:pt x="80" y="612"/>
                  </a:lnTo>
                  <a:lnTo>
                    <a:pt x="89" y="611"/>
                  </a:lnTo>
                  <a:lnTo>
                    <a:pt x="100" y="611"/>
                  </a:lnTo>
                  <a:lnTo>
                    <a:pt x="108" y="609"/>
                  </a:lnTo>
                  <a:lnTo>
                    <a:pt x="117" y="609"/>
                  </a:lnTo>
                  <a:lnTo>
                    <a:pt x="128" y="609"/>
                  </a:lnTo>
                  <a:lnTo>
                    <a:pt x="137" y="608"/>
                  </a:lnTo>
                  <a:lnTo>
                    <a:pt x="146" y="608"/>
                  </a:lnTo>
                  <a:lnTo>
                    <a:pt x="156" y="606"/>
                  </a:lnTo>
                  <a:lnTo>
                    <a:pt x="165" y="606"/>
                  </a:lnTo>
                  <a:lnTo>
                    <a:pt x="175" y="605"/>
                  </a:lnTo>
                  <a:lnTo>
                    <a:pt x="184" y="603"/>
                  </a:lnTo>
                  <a:lnTo>
                    <a:pt x="195" y="603"/>
                  </a:lnTo>
                  <a:lnTo>
                    <a:pt x="204" y="602"/>
                  </a:lnTo>
                  <a:lnTo>
                    <a:pt x="214" y="600"/>
                  </a:lnTo>
                  <a:lnTo>
                    <a:pt x="223" y="600"/>
                  </a:lnTo>
                  <a:lnTo>
                    <a:pt x="232" y="598"/>
                  </a:lnTo>
                  <a:lnTo>
                    <a:pt x="242" y="597"/>
                  </a:lnTo>
                  <a:lnTo>
                    <a:pt x="251" y="595"/>
                  </a:lnTo>
                  <a:lnTo>
                    <a:pt x="262" y="594"/>
                  </a:lnTo>
                  <a:lnTo>
                    <a:pt x="270" y="592"/>
                  </a:lnTo>
                  <a:lnTo>
                    <a:pt x="281" y="591"/>
                  </a:lnTo>
                  <a:lnTo>
                    <a:pt x="290" y="587"/>
                  </a:lnTo>
                  <a:lnTo>
                    <a:pt x="299" y="586"/>
                  </a:lnTo>
                  <a:lnTo>
                    <a:pt x="303" y="564"/>
                  </a:lnTo>
                  <a:lnTo>
                    <a:pt x="308" y="544"/>
                  </a:lnTo>
                  <a:lnTo>
                    <a:pt x="314" y="525"/>
                  </a:lnTo>
                  <a:lnTo>
                    <a:pt x="321" y="506"/>
                  </a:lnTo>
                  <a:lnTo>
                    <a:pt x="327" y="487"/>
                  </a:lnTo>
                  <a:lnTo>
                    <a:pt x="336" y="470"/>
                  </a:lnTo>
                  <a:lnTo>
                    <a:pt x="346" y="455"/>
                  </a:lnTo>
                  <a:lnTo>
                    <a:pt x="357" y="439"/>
                  </a:lnTo>
                  <a:lnTo>
                    <a:pt x="361" y="433"/>
                  </a:lnTo>
                  <a:lnTo>
                    <a:pt x="367" y="427"/>
                  </a:lnTo>
                  <a:lnTo>
                    <a:pt x="373" y="422"/>
                  </a:lnTo>
                  <a:lnTo>
                    <a:pt x="379" y="417"/>
                  </a:lnTo>
                  <a:lnTo>
                    <a:pt x="386" y="414"/>
                  </a:lnTo>
                  <a:lnTo>
                    <a:pt x="392" y="409"/>
                  </a:lnTo>
                  <a:lnTo>
                    <a:pt x="398" y="406"/>
                  </a:lnTo>
                  <a:lnTo>
                    <a:pt x="406" y="403"/>
                  </a:lnTo>
                  <a:lnTo>
                    <a:pt x="412" y="400"/>
                  </a:lnTo>
                  <a:lnTo>
                    <a:pt x="419" y="395"/>
                  </a:lnTo>
                  <a:lnTo>
                    <a:pt x="425" y="392"/>
                  </a:lnTo>
                  <a:lnTo>
                    <a:pt x="431" y="387"/>
                  </a:lnTo>
                  <a:lnTo>
                    <a:pt x="437" y="384"/>
                  </a:lnTo>
                  <a:lnTo>
                    <a:pt x="443" y="378"/>
                  </a:lnTo>
                  <a:lnTo>
                    <a:pt x="449" y="373"/>
                  </a:lnTo>
                  <a:lnTo>
                    <a:pt x="453" y="367"/>
                  </a:lnTo>
                  <a:lnTo>
                    <a:pt x="461" y="355"/>
                  </a:lnTo>
                  <a:lnTo>
                    <a:pt x="468" y="341"/>
                  </a:lnTo>
                  <a:lnTo>
                    <a:pt x="473" y="327"/>
                  </a:lnTo>
                  <a:lnTo>
                    <a:pt x="476" y="311"/>
                  </a:lnTo>
                  <a:lnTo>
                    <a:pt x="480" y="297"/>
                  </a:lnTo>
                  <a:lnTo>
                    <a:pt x="483" y="281"/>
                  </a:lnTo>
                  <a:lnTo>
                    <a:pt x="489" y="267"/>
                  </a:lnTo>
                  <a:lnTo>
                    <a:pt x="493" y="253"/>
                  </a:lnTo>
                  <a:lnTo>
                    <a:pt x="498" y="245"/>
                  </a:lnTo>
                  <a:lnTo>
                    <a:pt x="502" y="237"/>
                  </a:lnTo>
                  <a:lnTo>
                    <a:pt x="507" y="231"/>
                  </a:lnTo>
                  <a:lnTo>
                    <a:pt x="511" y="225"/>
                  </a:lnTo>
                  <a:lnTo>
                    <a:pt x="516" y="217"/>
                  </a:lnTo>
                  <a:lnTo>
                    <a:pt x="520" y="211"/>
                  </a:lnTo>
                  <a:lnTo>
                    <a:pt x="526" y="205"/>
                  </a:lnTo>
                  <a:lnTo>
                    <a:pt x="531" y="198"/>
                  </a:lnTo>
                  <a:lnTo>
                    <a:pt x="536" y="192"/>
                  </a:lnTo>
                  <a:lnTo>
                    <a:pt x="541" y="184"/>
                  </a:lnTo>
                  <a:lnTo>
                    <a:pt x="545" y="178"/>
                  </a:lnTo>
                  <a:lnTo>
                    <a:pt x="551" y="172"/>
                  </a:lnTo>
                  <a:lnTo>
                    <a:pt x="556" y="164"/>
                  </a:lnTo>
                  <a:lnTo>
                    <a:pt x="560" y="158"/>
                  </a:lnTo>
                  <a:lnTo>
                    <a:pt x="563" y="150"/>
                  </a:lnTo>
                  <a:lnTo>
                    <a:pt x="568" y="142"/>
                  </a:lnTo>
                  <a:lnTo>
                    <a:pt x="572" y="130"/>
                  </a:lnTo>
                  <a:lnTo>
                    <a:pt x="578" y="117"/>
                  </a:lnTo>
                  <a:lnTo>
                    <a:pt x="581" y="103"/>
                  </a:lnTo>
                  <a:lnTo>
                    <a:pt x="586" y="89"/>
                  </a:lnTo>
                  <a:lnTo>
                    <a:pt x="589" y="75"/>
                  </a:lnTo>
                  <a:lnTo>
                    <a:pt x="590" y="61"/>
                  </a:lnTo>
                  <a:lnTo>
                    <a:pt x="590" y="48"/>
                  </a:lnTo>
                  <a:lnTo>
                    <a:pt x="589" y="34"/>
                  </a:lnTo>
                  <a:lnTo>
                    <a:pt x="571" y="34"/>
                  </a:lnTo>
                  <a:lnTo>
                    <a:pt x="551" y="33"/>
                  </a:lnTo>
                  <a:lnTo>
                    <a:pt x="531" y="31"/>
                  </a:lnTo>
                  <a:lnTo>
                    <a:pt x="511" y="28"/>
                  </a:lnTo>
                  <a:lnTo>
                    <a:pt x="489" y="27"/>
                  </a:lnTo>
                  <a:lnTo>
                    <a:pt x="468" y="25"/>
                  </a:lnTo>
                  <a:lnTo>
                    <a:pt x="446" y="22"/>
                  </a:lnTo>
                  <a:lnTo>
                    <a:pt x="424" y="20"/>
                  </a:lnTo>
                  <a:lnTo>
                    <a:pt x="403" y="19"/>
                  </a:lnTo>
                  <a:lnTo>
                    <a:pt x="380" y="16"/>
                  </a:lnTo>
                  <a:lnTo>
                    <a:pt x="357" y="14"/>
                  </a:lnTo>
                  <a:lnTo>
                    <a:pt x="334" y="11"/>
                  </a:lnTo>
                  <a:lnTo>
                    <a:pt x="312" y="9"/>
                  </a:lnTo>
                  <a:lnTo>
                    <a:pt x="290" y="8"/>
                  </a:lnTo>
                  <a:lnTo>
                    <a:pt x="268" y="6"/>
                  </a:lnTo>
                  <a:lnTo>
                    <a:pt x="247" y="5"/>
                  </a:lnTo>
                  <a:lnTo>
                    <a:pt x="226" y="3"/>
                  </a:lnTo>
                  <a:lnTo>
                    <a:pt x="205" y="2"/>
                  </a:lnTo>
                  <a:lnTo>
                    <a:pt x="184" y="2"/>
                  </a:lnTo>
                  <a:lnTo>
                    <a:pt x="165" y="0"/>
                  </a:lnTo>
                  <a:lnTo>
                    <a:pt x="147" y="0"/>
                  </a:lnTo>
                  <a:lnTo>
                    <a:pt x="129" y="0"/>
                  </a:lnTo>
                  <a:lnTo>
                    <a:pt x="111" y="0"/>
                  </a:lnTo>
                  <a:lnTo>
                    <a:pt x="95" y="2"/>
                  </a:lnTo>
                  <a:lnTo>
                    <a:pt x="80" y="3"/>
                  </a:lnTo>
                  <a:lnTo>
                    <a:pt x="67" y="5"/>
                  </a:lnTo>
                  <a:lnTo>
                    <a:pt x="55" y="6"/>
                  </a:lnTo>
                  <a:lnTo>
                    <a:pt x="43" y="9"/>
                  </a:lnTo>
                  <a:lnTo>
                    <a:pt x="33" y="12"/>
                  </a:lnTo>
                  <a:lnTo>
                    <a:pt x="24" y="17"/>
                  </a:lnTo>
                  <a:lnTo>
                    <a:pt x="18" y="22"/>
                  </a:lnTo>
                  <a:lnTo>
                    <a:pt x="12" y="27"/>
                  </a:lnTo>
                </a:path>
              </a:pathLst>
            </a:custGeom>
            <a:solidFill>
              <a:srgbClr val="CC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1525" name="Freeform 66"/>
            <p:cNvSpPr>
              <a:spLocks/>
            </p:cNvSpPr>
            <p:nvPr/>
          </p:nvSpPr>
          <p:spPr bwMode="auto">
            <a:xfrm>
              <a:off x="4175" y="3100"/>
              <a:ext cx="428" cy="285"/>
            </a:xfrm>
            <a:custGeom>
              <a:avLst/>
              <a:gdLst>
                <a:gd name="T0" fmla="*/ 58 w 428"/>
                <a:gd name="T1" fmla="*/ 14 h 285"/>
                <a:gd name="T2" fmla="*/ 40 w 428"/>
                <a:gd name="T3" fmla="*/ 44 h 285"/>
                <a:gd name="T4" fmla="*/ 22 w 428"/>
                <a:gd name="T5" fmla="*/ 73 h 285"/>
                <a:gd name="T6" fmla="*/ 9 w 428"/>
                <a:gd name="T7" fmla="*/ 106 h 285"/>
                <a:gd name="T8" fmla="*/ 0 w 428"/>
                <a:gd name="T9" fmla="*/ 142 h 285"/>
                <a:gd name="T10" fmla="*/ 1 w 428"/>
                <a:gd name="T11" fmla="*/ 177 h 285"/>
                <a:gd name="T12" fmla="*/ 12 w 428"/>
                <a:gd name="T13" fmla="*/ 205 h 285"/>
                <a:gd name="T14" fmla="*/ 28 w 428"/>
                <a:gd name="T15" fmla="*/ 227 h 285"/>
                <a:gd name="T16" fmla="*/ 51 w 428"/>
                <a:gd name="T17" fmla="*/ 243 h 285"/>
                <a:gd name="T18" fmla="*/ 76 w 428"/>
                <a:gd name="T19" fmla="*/ 256 h 285"/>
                <a:gd name="T20" fmla="*/ 103 w 428"/>
                <a:gd name="T21" fmla="*/ 267 h 285"/>
                <a:gd name="T22" fmla="*/ 128 w 428"/>
                <a:gd name="T23" fmla="*/ 275 h 285"/>
                <a:gd name="T24" fmla="*/ 153 w 428"/>
                <a:gd name="T25" fmla="*/ 279 h 285"/>
                <a:gd name="T26" fmla="*/ 180 w 428"/>
                <a:gd name="T27" fmla="*/ 282 h 285"/>
                <a:gd name="T28" fmla="*/ 205 w 428"/>
                <a:gd name="T29" fmla="*/ 284 h 285"/>
                <a:gd name="T30" fmla="*/ 232 w 428"/>
                <a:gd name="T31" fmla="*/ 284 h 285"/>
                <a:gd name="T32" fmla="*/ 256 w 428"/>
                <a:gd name="T33" fmla="*/ 284 h 285"/>
                <a:gd name="T34" fmla="*/ 275 w 428"/>
                <a:gd name="T35" fmla="*/ 282 h 285"/>
                <a:gd name="T36" fmla="*/ 295 w 428"/>
                <a:gd name="T37" fmla="*/ 278 h 285"/>
                <a:gd name="T38" fmla="*/ 312 w 428"/>
                <a:gd name="T39" fmla="*/ 271 h 285"/>
                <a:gd name="T40" fmla="*/ 330 w 428"/>
                <a:gd name="T41" fmla="*/ 263 h 285"/>
                <a:gd name="T42" fmla="*/ 348 w 428"/>
                <a:gd name="T43" fmla="*/ 254 h 285"/>
                <a:gd name="T44" fmla="*/ 365 w 428"/>
                <a:gd name="T45" fmla="*/ 243 h 285"/>
                <a:gd name="T46" fmla="*/ 379 w 428"/>
                <a:gd name="T47" fmla="*/ 230 h 285"/>
                <a:gd name="T48" fmla="*/ 397 w 428"/>
                <a:gd name="T49" fmla="*/ 208 h 285"/>
                <a:gd name="T50" fmla="*/ 415 w 428"/>
                <a:gd name="T51" fmla="*/ 175 h 285"/>
                <a:gd name="T52" fmla="*/ 426 w 428"/>
                <a:gd name="T53" fmla="*/ 137 h 285"/>
                <a:gd name="T54" fmla="*/ 426 w 428"/>
                <a:gd name="T55" fmla="*/ 99 h 285"/>
                <a:gd name="T56" fmla="*/ 418 w 428"/>
                <a:gd name="T57" fmla="*/ 73 h 285"/>
                <a:gd name="T58" fmla="*/ 411 w 428"/>
                <a:gd name="T59" fmla="*/ 57 h 285"/>
                <a:gd name="T60" fmla="*/ 400 w 428"/>
                <a:gd name="T61" fmla="*/ 44 h 285"/>
                <a:gd name="T62" fmla="*/ 387 w 428"/>
                <a:gd name="T63" fmla="*/ 32 h 285"/>
                <a:gd name="T64" fmla="*/ 373 w 428"/>
                <a:gd name="T65" fmla="*/ 21 h 285"/>
                <a:gd name="T66" fmla="*/ 359 w 428"/>
                <a:gd name="T67" fmla="*/ 13 h 285"/>
                <a:gd name="T68" fmla="*/ 342 w 428"/>
                <a:gd name="T69" fmla="*/ 6 h 285"/>
                <a:gd name="T70" fmla="*/ 326 w 428"/>
                <a:gd name="T71" fmla="*/ 2 h 285"/>
                <a:gd name="T72" fmla="*/ 301 w 428"/>
                <a:gd name="T73" fmla="*/ 0 h 285"/>
                <a:gd name="T74" fmla="*/ 269 w 428"/>
                <a:gd name="T75" fmla="*/ 0 h 285"/>
                <a:gd name="T76" fmla="*/ 238 w 428"/>
                <a:gd name="T77" fmla="*/ 0 h 285"/>
                <a:gd name="T78" fmla="*/ 208 w 428"/>
                <a:gd name="T79" fmla="*/ 0 h 285"/>
                <a:gd name="T80" fmla="*/ 177 w 428"/>
                <a:gd name="T81" fmla="*/ 0 h 285"/>
                <a:gd name="T82" fmla="*/ 146 w 428"/>
                <a:gd name="T83" fmla="*/ 0 h 285"/>
                <a:gd name="T84" fmla="*/ 115 w 428"/>
                <a:gd name="T85" fmla="*/ 0 h 285"/>
                <a:gd name="T86" fmla="*/ 83 w 428"/>
                <a:gd name="T87" fmla="*/ 0 h 28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28"/>
                <a:gd name="T133" fmla="*/ 0 h 285"/>
                <a:gd name="T134" fmla="*/ 428 w 428"/>
                <a:gd name="T135" fmla="*/ 285 h 28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28" h="285">
                  <a:moveTo>
                    <a:pt x="67" y="0"/>
                  </a:moveTo>
                  <a:lnTo>
                    <a:pt x="58" y="14"/>
                  </a:lnTo>
                  <a:lnTo>
                    <a:pt x="49" y="28"/>
                  </a:lnTo>
                  <a:lnTo>
                    <a:pt x="40" y="44"/>
                  </a:lnTo>
                  <a:lnTo>
                    <a:pt x="31" y="58"/>
                  </a:lnTo>
                  <a:lnTo>
                    <a:pt x="22" y="73"/>
                  </a:lnTo>
                  <a:lnTo>
                    <a:pt x="15" y="90"/>
                  </a:lnTo>
                  <a:lnTo>
                    <a:pt x="9" y="106"/>
                  </a:lnTo>
                  <a:lnTo>
                    <a:pt x="3" y="125"/>
                  </a:lnTo>
                  <a:lnTo>
                    <a:pt x="0" y="142"/>
                  </a:lnTo>
                  <a:lnTo>
                    <a:pt x="0" y="159"/>
                  </a:lnTo>
                  <a:lnTo>
                    <a:pt x="1" y="177"/>
                  </a:lnTo>
                  <a:lnTo>
                    <a:pt x="6" y="192"/>
                  </a:lnTo>
                  <a:lnTo>
                    <a:pt x="12" y="205"/>
                  </a:lnTo>
                  <a:lnTo>
                    <a:pt x="19" y="218"/>
                  </a:lnTo>
                  <a:lnTo>
                    <a:pt x="28" y="227"/>
                  </a:lnTo>
                  <a:lnTo>
                    <a:pt x="39" y="235"/>
                  </a:lnTo>
                  <a:lnTo>
                    <a:pt x="51" y="243"/>
                  </a:lnTo>
                  <a:lnTo>
                    <a:pt x="64" y="249"/>
                  </a:lnTo>
                  <a:lnTo>
                    <a:pt x="76" y="256"/>
                  </a:lnTo>
                  <a:lnTo>
                    <a:pt x="89" y="262"/>
                  </a:lnTo>
                  <a:lnTo>
                    <a:pt x="103" y="267"/>
                  </a:lnTo>
                  <a:lnTo>
                    <a:pt x="115" y="270"/>
                  </a:lnTo>
                  <a:lnTo>
                    <a:pt x="128" y="275"/>
                  </a:lnTo>
                  <a:lnTo>
                    <a:pt x="140" y="276"/>
                  </a:lnTo>
                  <a:lnTo>
                    <a:pt x="153" y="279"/>
                  </a:lnTo>
                  <a:lnTo>
                    <a:pt x="167" y="281"/>
                  </a:lnTo>
                  <a:lnTo>
                    <a:pt x="180" y="282"/>
                  </a:lnTo>
                  <a:lnTo>
                    <a:pt x="192" y="284"/>
                  </a:lnTo>
                  <a:lnTo>
                    <a:pt x="205" y="284"/>
                  </a:lnTo>
                  <a:lnTo>
                    <a:pt x="219" y="284"/>
                  </a:lnTo>
                  <a:lnTo>
                    <a:pt x="232" y="284"/>
                  </a:lnTo>
                  <a:lnTo>
                    <a:pt x="247" y="284"/>
                  </a:lnTo>
                  <a:lnTo>
                    <a:pt x="256" y="284"/>
                  </a:lnTo>
                  <a:lnTo>
                    <a:pt x="266" y="284"/>
                  </a:lnTo>
                  <a:lnTo>
                    <a:pt x="275" y="282"/>
                  </a:lnTo>
                  <a:lnTo>
                    <a:pt x="284" y="281"/>
                  </a:lnTo>
                  <a:lnTo>
                    <a:pt x="295" y="278"/>
                  </a:lnTo>
                  <a:lnTo>
                    <a:pt x="304" y="275"/>
                  </a:lnTo>
                  <a:lnTo>
                    <a:pt x="312" y="271"/>
                  </a:lnTo>
                  <a:lnTo>
                    <a:pt x="321" y="268"/>
                  </a:lnTo>
                  <a:lnTo>
                    <a:pt x="330" y="263"/>
                  </a:lnTo>
                  <a:lnTo>
                    <a:pt x="339" y="259"/>
                  </a:lnTo>
                  <a:lnTo>
                    <a:pt x="348" y="254"/>
                  </a:lnTo>
                  <a:lnTo>
                    <a:pt x="357" y="248"/>
                  </a:lnTo>
                  <a:lnTo>
                    <a:pt x="365" y="243"/>
                  </a:lnTo>
                  <a:lnTo>
                    <a:pt x="372" y="237"/>
                  </a:lnTo>
                  <a:lnTo>
                    <a:pt x="379" y="230"/>
                  </a:lnTo>
                  <a:lnTo>
                    <a:pt x="385" y="222"/>
                  </a:lnTo>
                  <a:lnTo>
                    <a:pt x="397" y="208"/>
                  </a:lnTo>
                  <a:lnTo>
                    <a:pt x="408" y="192"/>
                  </a:lnTo>
                  <a:lnTo>
                    <a:pt x="415" y="175"/>
                  </a:lnTo>
                  <a:lnTo>
                    <a:pt x="421" y="156"/>
                  </a:lnTo>
                  <a:lnTo>
                    <a:pt x="426" y="137"/>
                  </a:lnTo>
                  <a:lnTo>
                    <a:pt x="427" y="118"/>
                  </a:lnTo>
                  <a:lnTo>
                    <a:pt x="426" y="99"/>
                  </a:lnTo>
                  <a:lnTo>
                    <a:pt x="421" y="80"/>
                  </a:lnTo>
                  <a:lnTo>
                    <a:pt x="418" y="73"/>
                  </a:lnTo>
                  <a:lnTo>
                    <a:pt x="414" y="65"/>
                  </a:lnTo>
                  <a:lnTo>
                    <a:pt x="411" y="57"/>
                  </a:lnTo>
                  <a:lnTo>
                    <a:pt x="405" y="50"/>
                  </a:lnTo>
                  <a:lnTo>
                    <a:pt x="400" y="44"/>
                  </a:lnTo>
                  <a:lnTo>
                    <a:pt x="394" y="36"/>
                  </a:lnTo>
                  <a:lnTo>
                    <a:pt x="387" y="32"/>
                  </a:lnTo>
                  <a:lnTo>
                    <a:pt x="381" y="25"/>
                  </a:lnTo>
                  <a:lnTo>
                    <a:pt x="373" y="21"/>
                  </a:lnTo>
                  <a:lnTo>
                    <a:pt x="366" y="17"/>
                  </a:lnTo>
                  <a:lnTo>
                    <a:pt x="359" y="13"/>
                  </a:lnTo>
                  <a:lnTo>
                    <a:pt x="351" y="9"/>
                  </a:lnTo>
                  <a:lnTo>
                    <a:pt x="342" y="6"/>
                  </a:lnTo>
                  <a:lnTo>
                    <a:pt x="333" y="5"/>
                  </a:lnTo>
                  <a:lnTo>
                    <a:pt x="326" y="2"/>
                  </a:lnTo>
                  <a:lnTo>
                    <a:pt x="317" y="0"/>
                  </a:lnTo>
                  <a:lnTo>
                    <a:pt x="301" y="0"/>
                  </a:lnTo>
                  <a:lnTo>
                    <a:pt x="286" y="0"/>
                  </a:lnTo>
                  <a:lnTo>
                    <a:pt x="269" y="0"/>
                  </a:lnTo>
                  <a:lnTo>
                    <a:pt x="254" y="0"/>
                  </a:lnTo>
                  <a:lnTo>
                    <a:pt x="238" y="0"/>
                  </a:lnTo>
                  <a:lnTo>
                    <a:pt x="223" y="0"/>
                  </a:lnTo>
                  <a:lnTo>
                    <a:pt x="208" y="0"/>
                  </a:lnTo>
                  <a:lnTo>
                    <a:pt x="192" y="0"/>
                  </a:lnTo>
                  <a:lnTo>
                    <a:pt x="177" y="0"/>
                  </a:lnTo>
                  <a:lnTo>
                    <a:pt x="161" y="0"/>
                  </a:lnTo>
                  <a:lnTo>
                    <a:pt x="146" y="0"/>
                  </a:lnTo>
                  <a:lnTo>
                    <a:pt x="129" y="0"/>
                  </a:lnTo>
                  <a:lnTo>
                    <a:pt x="115" y="0"/>
                  </a:lnTo>
                  <a:lnTo>
                    <a:pt x="98" y="0"/>
                  </a:lnTo>
                  <a:lnTo>
                    <a:pt x="83" y="0"/>
                  </a:lnTo>
                  <a:lnTo>
                    <a:pt x="67" y="0"/>
                  </a:lnTo>
                </a:path>
              </a:pathLst>
            </a:custGeom>
            <a:solidFill>
              <a:srgbClr val="FFE6C7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pPr eaLnBrk="1" hangingPunct="1"/>
            <a:r>
              <a:rPr lang="en-US" sz="4400" smtClean="0"/>
              <a:t>Recording Bond Issuance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304800" y="1600200"/>
            <a:ext cx="8229600" cy="2362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>
                <a:solidFill>
                  <a:schemeClr val="tx2"/>
                </a:solidFill>
              </a:rPr>
              <a:t>Assume that a business issues $100,000 of 12% bonds that mature in 5 years time</a:t>
            </a:r>
            <a:r>
              <a:rPr lang="en-US">
                <a:solidFill>
                  <a:schemeClr val="tx2"/>
                </a:solidFill>
                <a:latin typeface="Times New Roman" pitchFamily="18" charset="0"/>
              </a:rPr>
              <a:t>.</a:t>
            </a:r>
          </a:p>
          <a:p>
            <a:pPr>
              <a:buClrTx/>
              <a:buSzTx/>
              <a:buFontTx/>
              <a:buNone/>
            </a:pPr>
            <a:endParaRPr lang="en-US">
              <a:solidFill>
                <a:schemeClr val="tx2"/>
              </a:solidFill>
              <a:latin typeface="Times New Roman" pitchFamily="18" charset="0"/>
            </a:endParaRPr>
          </a:p>
          <a:p>
            <a:pPr>
              <a:buClrTx/>
              <a:buSzTx/>
              <a:buFontTx/>
              <a:buNone/>
            </a:pPr>
            <a:r>
              <a:rPr lang="en-US">
                <a:solidFill>
                  <a:schemeClr val="tx2"/>
                </a:solidFill>
              </a:rPr>
              <a:t>To calculate semi-annual interest payments:</a:t>
            </a:r>
          </a:p>
          <a:p>
            <a:pPr>
              <a:buClrTx/>
              <a:buSzTx/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Interest = Principal × Rate × Time period</a:t>
            </a:r>
          </a:p>
          <a:p>
            <a:pPr lvl="2">
              <a:buClrTx/>
              <a:buSzTx/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  = $100,000 x 12% x (6 mos/12 mos.)</a:t>
            </a:r>
          </a:p>
          <a:p>
            <a:pPr lvl="2">
              <a:buClrTx/>
              <a:buSzTx/>
              <a:buFontTx/>
              <a:buNone/>
            </a:pPr>
            <a:r>
              <a:rPr lang="en-US">
                <a:solidFill>
                  <a:schemeClr val="accent1"/>
                </a:solidFill>
              </a:rPr>
              <a:t>  = $6,000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152400" y="1066800"/>
            <a:ext cx="807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ClrTx/>
              <a:buSzTx/>
              <a:buFontTx/>
              <a:buNone/>
            </a:pPr>
            <a:r>
              <a:rPr lang="en-US" b="1">
                <a:solidFill>
                  <a:srgbClr val="990000"/>
                </a:solidFill>
              </a:rPr>
              <a:t>Coupon and effective interest rates are the same.</a:t>
            </a:r>
          </a:p>
        </p:txBody>
      </p:sp>
      <p:graphicFrame>
        <p:nvGraphicFramePr>
          <p:cNvPr id="7" name="Group 25"/>
          <p:cNvGraphicFramePr>
            <a:graphicFrameLocks noGrp="1"/>
          </p:cNvGraphicFramePr>
          <p:nvPr/>
        </p:nvGraphicFramePr>
        <p:xfrm>
          <a:off x="457200" y="4572000"/>
          <a:ext cx="8534400" cy="1738386"/>
        </p:xfrm>
        <a:graphic>
          <a:graphicData uri="http://schemas.openxmlformats.org/drawingml/2006/table">
            <a:tbl>
              <a:tblPr/>
              <a:tblGrid>
                <a:gridCol w="2971800"/>
                <a:gridCol w="3200400"/>
                <a:gridCol w="2362200"/>
              </a:tblGrid>
              <a:tr h="487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7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+$100,000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Bonds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$100,000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US" sz="4000">
                <a:solidFill>
                  <a:schemeClr val="tx2"/>
                </a:solidFill>
                <a:latin typeface="Times New Roman" pitchFamily="18" charset="0"/>
              </a:rPr>
              <a:t>Additional Bond Entries</a:t>
            </a:r>
          </a:p>
        </p:txBody>
      </p:sp>
      <p:graphicFrame>
        <p:nvGraphicFramePr>
          <p:cNvPr id="7" name="Group 25"/>
          <p:cNvGraphicFramePr>
            <a:graphicFrameLocks noGrp="1"/>
          </p:cNvGraphicFramePr>
          <p:nvPr/>
        </p:nvGraphicFramePr>
        <p:xfrm>
          <a:off x="152400" y="4343400"/>
          <a:ext cx="8534400" cy="1738386"/>
        </p:xfrm>
        <a:graphic>
          <a:graphicData uri="http://schemas.openxmlformats.org/drawingml/2006/table">
            <a:tbl>
              <a:tblPr/>
              <a:tblGrid>
                <a:gridCol w="2971800"/>
                <a:gridCol w="3200400"/>
                <a:gridCol w="2362200"/>
              </a:tblGrid>
              <a:tr h="4875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7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-$100,000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Bonds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$100,000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578" name="Group 26"/>
          <p:cNvGraphicFramePr>
            <a:graphicFrameLocks noGrp="1"/>
          </p:cNvGraphicFramePr>
          <p:nvPr/>
        </p:nvGraphicFramePr>
        <p:xfrm>
          <a:off x="228600" y="1676400"/>
          <a:ext cx="8534400" cy="2401824"/>
        </p:xfrm>
        <a:graphic>
          <a:graphicData uri="http://schemas.openxmlformats.org/drawingml/2006/table">
            <a:tbl>
              <a:tblPr/>
              <a:tblGrid>
                <a:gridCol w="2971800"/>
                <a:gridCol w="2286000"/>
                <a:gridCol w="32766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-$6,000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(Interest expense)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75" name="TextBox 8"/>
          <p:cNvSpPr txBox="1">
            <a:spLocks noChangeArrowheads="1"/>
          </p:cNvSpPr>
          <p:nvPr/>
        </p:nvSpPr>
        <p:spPr bwMode="auto">
          <a:xfrm>
            <a:off x="457200" y="1219200"/>
            <a:ext cx="563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/>
              <a:t>Semi-annual interest payment</a:t>
            </a:r>
          </a:p>
        </p:txBody>
      </p:sp>
      <p:sp>
        <p:nvSpPr>
          <p:cNvPr id="23576" name="TextBox 9"/>
          <p:cNvSpPr txBox="1">
            <a:spLocks noChangeArrowheads="1"/>
          </p:cNvSpPr>
          <p:nvPr/>
        </p:nvSpPr>
        <p:spPr bwMode="auto">
          <a:xfrm>
            <a:off x="152400" y="3886200"/>
            <a:ext cx="563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/>
              <a:t>Repayment at maturity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5000" smtClean="0"/>
              <a:t>Bonds Not Issued at Face Value</a:t>
            </a:r>
          </a:p>
        </p:txBody>
      </p:sp>
      <p:sp>
        <p:nvSpPr>
          <p:cNvPr id="3256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Discount on Bonds Payable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Market rate of interest &gt; contract rate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Buyers are not willing to pay face value for the bonds</a:t>
            </a:r>
          </a:p>
          <a:p>
            <a:pPr lvl="1" eaLnBrk="1" hangingPunct="1">
              <a:lnSpc>
                <a:spcPct val="90000"/>
              </a:lnSpc>
            </a:pPr>
            <a:endParaRPr lang="en-US" sz="2800" dirty="0" smtClean="0">
              <a:ea typeface="ＭＳ Ｐゴシック" pitchFamily="1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Premium on Bonds Payable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Market rate of interest &lt; contract rate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dirty="0" smtClean="0">
                <a:ea typeface="ＭＳ Ｐゴシック" pitchFamily="1" charset="-128"/>
              </a:rPr>
              <a:t>Buyers are willing to pay more than face value for the bonds</a:t>
            </a:r>
          </a:p>
          <a:p>
            <a:pPr eaLnBrk="1" hangingPunct="1">
              <a:lnSpc>
                <a:spcPct val="90000"/>
              </a:lnSpc>
            </a:pPr>
            <a:endParaRPr lang="en-US" sz="3900" dirty="0" smtClean="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5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25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25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25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25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25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25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25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25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5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9" t="9492" r="7077" b="13349"/>
          <a:stretch/>
        </p:blipFill>
        <p:spPr>
          <a:xfrm>
            <a:off x="228600" y="381000"/>
            <a:ext cx="8773681" cy="594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Corporate Form of Organization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Profit/Not for profit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Private/Public Corporation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mtClean="0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858000" y="4419600"/>
            <a:ext cx="1981200" cy="1495425"/>
            <a:chOff x="4320" y="2544"/>
            <a:chExt cx="1248" cy="942"/>
          </a:xfrm>
        </p:grpSpPr>
        <p:pic>
          <p:nvPicPr>
            <p:cNvPr id="25604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" y="2544"/>
              <a:ext cx="419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5" name="Rectangle 7"/>
            <p:cNvSpPr>
              <a:spLocks noChangeArrowheads="1"/>
            </p:cNvSpPr>
            <p:nvPr/>
          </p:nvSpPr>
          <p:spPr bwMode="auto">
            <a:xfrm>
              <a:off x="4320" y="3120"/>
              <a:ext cx="124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1600"/>
                <a:t>Canada Business</a:t>
              </a:r>
            </a:p>
            <a:p>
              <a:pPr algn="ctr" eaLnBrk="0" hangingPunct="0">
                <a:buClrTx/>
                <a:buSzTx/>
                <a:buFontTx/>
                <a:buNone/>
              </a:pPr>
              <a:r>
                <a:rPr lang="en-US" sz="1600"/>
                <a:t>Corporations Act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Characteristics of a Corporation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Separate Legal Existence</a:t>
            </a:r>
          </a:p>
          <a:p>
            <a:pPr eaLnBrk="1" hangingPunct="1"/>
            <a:r>
              <a:rPr lang="en-US" smtClean="0"/>
              <a:t>Limited Liability of Shareholders</a:t>
            </a:r>
          </a:p>
          <a:p>
            <a:pPr eaLnBrk="1" hangingPunct="1"/>
            <a:r>
              <a:rPr lang="en-US" smtClean="0"/>
              <a:t>Transferable Ownership Rights</a:t>
            </a:r>
          </a:p>
          <a:p>
            <a:pPr eaLnBrk="1" hangingPunct="1"/>
            <a:r>
              <a:rPr lang="en-US" smtClean="0"/>
              <a:t>Ability to Acquire Capital</a:t>
            </a:r>
          </a:p>
          <a:p>
            <a:pPr eaLnBrk="1" hangingPunct="1"/>
            <a:r>
              <a:rPr lang="en-US" smtClean="0"/>
              <a:t>Continuous Life</a:t>
            </a:r>
          </a:p>
          <a:p>
            <a:pPr eaLnBrk="1" hangingPunct="1"/>
            <a:r>
              <a:rPr lang="en-US" smtClean="0"/>
              <a:t>Corporation Management</a:t>
            </a:r>
          </a:p>
          <a:p>
            <a:pPr eaLnBrk="1" hangingPunct="1"/>
            <a:r>
              <a:rPr lang="en-US" smtClean="0"/>
              <a:t>Government Regulation</a:t>
            </a:r>
          </a:p>
          <a:p>
            <a:pPr eaLnBrk="1" hangingPunct="1"/>
            <a:r>
              <a:rPr lang="en-US" smtClean="0"/>
              <a:t>Income Taxes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pPr eaLnBrk="1" hangingPunct="1"/>
            <a:r>
              <a:rPr lang="en-US" sz="4600" smtClean="0"/>
              <a:t>Shareholder Rights</a:t>
            </a:r>
          </a:p>
        </p:txBody>
      </p:sp>
      <p:sp>
        <p:nvSpPr>
          <p:cNvPr id="27651" name="Rectangle 1218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8229600" cy="4800600"/>
          </a:xfrm>
        </p:spPr>
        <p:txBody>
          <a:bodyPr/>
          <a:lstStyle/>
          <a:p>
            <a:pPr eaLnBrk="1" hangingPunct="1"/>
            <a:r>
              <a:rPr lang="en-US" sz="3500" smtClean="0"/>
              <a:t>Right to sell shares</a:t>
            </a:r>
          </a:p>
          <a:p>
            <a:pPr eaLnBrk="1" hangingPunct="1"/>
            <a:r>
              <a:rPr lang="en-US" sz="3500" smtClean="0"/>
              <a:t>Right to vote</a:t>
            </a:r>
          </a:p>
          <a:p>
            <a:pPr eaLnBrk="1" hangingPunct="1"/>
            <a:r>
              <a:rPr lang="en-US" sz="3500" smtClean="0"/>
              <a:t>Right to receive dividends</a:t>
            </a:r>
          </a:p>
          <a:p>
            <a:pPr eaLnBrk="1" hangingPunct="1"/>
            <a:r>
              <a:rPr lang="en-US" sz="3500" smtClean="0"/>
              <a:t>Liquidation</a:t>
            </a:r>
          </a:p>
          <a:p>
            <a:pPr eaLnBrk="1" hangingPunct="1"/>
            <a:r>
              <a:rPr lang="en-US" sz="3500" smtClean="0"/>
              <a:t>Preemption</a:t>
            </a:r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4400" smtClean="0"/>
              <a:t>Stock</a:t>
            </a:r>
          </a:p>
        </p:txBody>
      </p:sp>
      <p:sp>
        <p:nvSpPr>
          <p:cNvPr id="327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371600"/>
            <a:ext cx="5562600" cy="47545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smtClean="0">
                <a:ea typeface="ＭＳ Ｐゴシック" pitchFamily="1" charset="-128"/>
              </a:rPr>
              <a:t>Shares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u="sng" smtClean="0">
                <a:ea typeface="ＭＳ Ｐゴシック" pitchFamily="1" charset="-128"/>
              </a:rPr>
              <a:t>Authorized</a:t>
            </a:r>
            <a:r>
              <a:rPr lang="en-US" sz="2800" smtClean="0">
                <a:ea typeface="ＭＳ Ｐゴシック" pitchFamily="1" charset="-128"/>
              </a:rPr>
              <a:t> – total number allowed to issue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u="sng" smtClean="0">
                <a:ea typeface="ＭＳ Ｐゴシック" pitchFamily="1" charset="-128"/>
              </a:rPr>
              <a:t>Issued</a:t>
            </a:r>
            <a:r>
              <a:rPr lang="en-US" sz="2800" smtClean="0">
                <a:ea typeface="ＭＳ Ｐゴシック" pitchFamily="1" charset="-128"/>
              </a:rPr>
              <a:t> – shares issued to shareholders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u="sng" smtClean="0">
                <a:ea typeface="ＭＳ Ｐゴシック" pitchFamily="1" charset="-128"/>
              </a:rPr>
              <a:t>Outstanding</a:t>
            </a:r>
            <a:r>
              <a:rPr lang="en-US" sz="2800" smtClean="0">
                <a:ea typeface="ＭＳ Ｐゴシック" pitchFamily="1" charset="-128"/>
              </a:rPr>
              <a:t> – shares currently in the hands of stockholders</a:t>
            </a:r>
          </a:p>
          <a:p>
            <a:pPr eaLnBrk="1" hangingPunct="1">
              <a:lnSpc>
                <a:spcPct val="90000"/>
              </a:lnSpc>
            </a:pPr>
            <a:endParaRPr lang="en-US" sz="3900" smtClean="0">
              <a:ea typeface="ＭＳ Ｐゴシック" pitchFamily="1" charset="-128"/>
            </a:endParaRPr>
          </a:p>
        </p:txBody>
      </p:sp>
      <p:pic>
        <p:nvPicPr>
          <p:cNvPr id="28676" name="Picture 4" descr="PPTF70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371600"/>
            <a:ext cx="332263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7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27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27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27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27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27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27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Common and Preferred Shares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153400" cy="5064125"/>
          </a:xfrm>
        </p:spPr>
        <p:txBody>
          <a:bodyPr/>
          <a:lstStyle/>
          <a:p>
            <a:pPr eaLnBrk="1" hangingPunct="1"/>
            <a:r>
              <a:rPr lang="en-US" sz="2600" dirty="0" smtClean="0"/>
              <a:t>Common Shareholders </a:t>
            </a:r>
          </a:p>
          <a:p>
            <a:pPr lvl="1" eaLnBrk="1" hangingPunct="1"/>
            <a:r>
              <a:rPr lang="en-US" sz="2200" dirty="0" smtClean="0"/>
              <a:t>Have the 5 rights of share ownership, unless a right is withheld. Example, Rogers has Class A voting and Class B non-voting common shares</a:t>
            </a:r>
          </a:p>
          <a:p>
            <a:pPr eaLnBrk="1" hangingPunct="1"/>
            <a:endParaRPr lang="en-US" sz="2600" dirty="0" smtClean="0"/>
          </a:p>
          <a:p>
            <a:pPr eaLnBrk="1" hangingPunct="1"/>
            <a:r>
              <a:rPr lang="en-US" sz="2600" dirty="0" smtClean="0"/>
              <a:t>Preferred Shares </a:t>
            </a:r>
          </a:p>
          <a:p>
            <a:pPr lvl="1" eaLnBrk="1" hangingPunct="1"/>
            <a:r>
              <a:rPr lang="en-US" sz="2200" dirty="0" smtClean="0"/>
              <a:t>Preferred shareholders receive dividends before the common shareholders and receive assets before the common shareholders. </a:t>
            </a:r>
          </a:p>
          <a:p>
            <a:pPr lvl="1" eaLnBrk="1" hangingPunct="1"/>
            <a:r>
              <a:rPr lang="en-CA" sz="2200" dirty="0" smtClean="0"/>
              <a:t>Preferred Shares do not assure the payment of dividends, but the company must pay the stated dividend rate before paying dividends on common stock</a:t>
            </a:r>
            <a:r>
              <a:rPr lang="en-CA" sz="2400" dirty="0" smtClean="0"/>
              <a:t>.</a:t>
            </a:r>
            <a:endParaRPr lang="en-US" sz="2200" dirty="0" smtClean="0"/>
          </a:p>
          <a:p>
            <a:pPr lvl="1" eaLnBrk="1" hangingPunct="1"/>
            <a:r>
              <a:rPr lang="en-US" sz="2200" dirty="0" smtClean="0"/>
              <a:t>Usually carry no voting rights</a:t>
            </a:r>
          </a:p>
        </p:txBody>
      </p:sp>
      <p:pic>
        <p:nvPicPr>
          <p:cNvPr id="29700" name="Picture 4" descr="MPj034197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354" y="5486400"/>
            <a:ext cx="1387846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Preferred Shares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eaLnBrk="1" hangingPunct="1"/>
            <a:r>
              <a:rPr lang="en-US" sz="3200" dirty="0" smtClean="0"/>
              <a:t>May be • Cumulative • Convertible • Callable</a:t>
            </a:r>
            <a:endParaRPr lang="en-CA" sz="3200" dirty="0" smtClean="0"/>
          </a:p>
          <a:p>
            <a:r>
              <a:rPr lang="en-CA" sz="3200" dirty="0" smtClean="0"/>
              <a:t>Preferred shareholders receive dividends as described in the name:</a:t>
            </a:r>
          </a:p>
          <a:p>
            <a:pPr lvl="1"/>
            <a:r>
              <a:rPr lang="en-CA" sz="2400" dirty="0" smtClean="0"/>
              <a:t>“Preferred shares $1 per share quarterly cumulative dividend” – this shareholder will receive $1 for each share she holds.  If a dividend is not declared, the dividend will accumulate and be paid the next time the board of directors declares a dividend</a:t>
            </a:r>
          </a:p>
          <a:p>
            <a:pPr marL="0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3572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063625"/>
          </a:xfrm>
        </p:spPr>
        <p:txBody>
          <a:bodyPr/>
          <a:lstStyle/>
          <a:p>
            <a:pPr eaLnBrk="1" hangingPunct="1"/>
            <a:r>
              <a:rPr lang="en-US" sz="3800" smtClean="0"/>
              <a:t>No Par Value</a:t>
            </a:r>
          </a:p>
        </p:txBody>
      </p:sp>
      <p:sp>
        <p:nvSpPr>
          <p:cNvPr id="30723" name="Rectangle 127"/>
          <p:cNvSpPr>
            <a:spLocks noChangeArrowheads="1"/>
          </p:cNvSpPr>
          <p:nvPr/>
        </p:nvSpPr>
        <p:spPr bwMode="auto">
          <a:xfrm>
            <a:off x="533400" y="1295400"/>
            <a:ext cx="8001000" cy="49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SzPct val="65000"/>
            </a:pPr>
            <a:r>
              <a:rPr lang="en-US" sz="3000"/>
              <a:t>No value assigned to them by the Articles of Incorporation</a:t>
            </a:r>
          </a:p>
          <a:p>
            <a:pPr marL="342900" indent="-342900" eaLnBrk="0" hangingPunct="0">
              <a:spcBef>
                <a:spcPct val="20000"/>
              </a:spcBef>
              <a:buSzPct val="65000"/>
            </a:pPr>
            <a:r>
              <a:rPr lang="en-US" sz="3000"/>
              <a:t>Older corporations’ shares have Par Value assigned to them </a:t>
            </a:r>
          </a:p>
          <a:p>
            <a:pPr marL="669925" lvl="1" indent="-325438" eaLnBrk="0" hangingPunct="0">
              <a:spcBef>
                <a:spcPct val="20000"/>
              </a:spcBef>
              <a:buSzPct val="65000"/>
            </a:pPr>
            <a:r>
              <a:rPr lang="en-US" sz="3000"/>
              <a:t>Nominal value per share established in Articles of Incorporation (pre-1985)</a:t>
            </a:r>
          </a:p>
          <a:p>
            <a:pPr marL="1143000" lvl="2" indent="-22860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</a:pPr>
            <a:r>
              <a:rPr lang="en-US" sz="2600"/>
              <a:t>Example: Rogers, note 13 a) ii)</a:t>
            </a:r>
          </a:p>
          <a:p>
            <a:pPr marL="669925" lvl="1" indent="-325438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en-US" sz="2600"/>
              <a:t>	“There are 1.4 billion authorized Class B non-voting shares with a par value of $1.62478 per share”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sz="4400" smtClean="0"/>
              <a:t>Issuance of Stock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smtClean="0">
                <a:ea typeface="ＭＳ Ｐゴシック" pitchFamily="1" charset="-128"/>
              </a:rPr>
              <a:t>The price at which stock sells depends on a variety of factors: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The financial condition, earnings record, and dividend record of the corporation.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Investor expectations of the corporation’s potential earning power.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>
                <a:ea typeface="ＭＳ Ｐゴシック" pitchFamily="1" charset="-128"/>
              </a:rPr>
              <a:t>General business and economic conditions and prospects.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3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31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9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5700" smtClean="0"/>
              <a:t>Stock Issuance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33400" y="1600200"/>
            <a:ext cx="8229600" cy="115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 sz="3200"/>
              <a:t>Chancellor Industries issues 2,000 shares of common stock for $55 per share. </a:t>
            </a:r>
          </a:p>
        </p:txBody>
      </p:sp>
      <p:graphicFrame>
        <p:nvGraphicFramePr>
          <p:cNvPr id="32783" name="Group 15"/>
          <p:cNvGraphicFramePr>
            <a:graphicFrameLocks noGrp="1"/>
          </p:cNvGraphicFramePr>
          <p:nvPr/>
        </p:nvGraphicFramePr>
        <p:xfrm>
          <a:off x="152400" y="4038600"/>
          <a:ext cx="8534400" cy="1926336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+$110,000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$110,000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5700" smtClean="0"/>
              <a:t>Stock Issuance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33400" y="1600200"/>
            <a:ext cx="8229600" cy="115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 sz="3200"/>
              <a:t>Chancellor Industries issues 2,000 shares of common stock for equipment with a market value of $100,000. </a:t>
            </a:r>
          </a:p>
        </p:txBody>
      </p:sp>
      <p:graphicFrame>
        <p:nvGraphicFramePr>
          <p:cNvPr id="33807" name="Group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435271"/>
              </p:ext>
            </p:extLst>
          </p:nvPr>
        </p:nvGraphicFramePr>
        <p:xfrm>
          <a:off x="152400" y="4038600"/>
          <a:ext cx="8534400" cy="1926336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Equipment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$100,000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</p:spPr>
        <p:txBody>
          <a:bodyPr anchor="ctr"/>
          <a:lstStyle/>
          <a:p>
            <a:pPr eaLnBrk="1" hangingPunct="1"/>
            <a:r>
              <a:rPr lang="en-US" sz="4400" smtClean="0"/>
              <a:t>Repurchased Stock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43000"/>
            <a:ext cx="8229600" cy="2057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200" smtClean="0">
                <a:ea typeface="ＭＳ Ｐゴシック" pitchFamily="1" charset="-128"/>
              </a:rPr>
              <a:t>Stock that a corporation has issued and then repurchases and cancels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800" smtClean="0"/>
              <a:t>Repurchase 1,000 shares @$10/each.  Book value was $10/each</a:t>
            </a:r>
            <a:endParaRPr lang="en-US" sz="2800" smtClean="0">
              <a:ea typeface="ＭＳ Ｐゴシック" pitchFamily="1" charset="-128"/>
            </a:endParaRPr>
          </a:p>
        </p:txBody>
      </p:sp>
      <p:sp>
        <p:nvSpPr>
          <p:cNvPr id="4" name="Rectangle 1126"/>
          <p:cNvSpPr>
            <a:spLocks noChangeArrowheads="1"/>
          </p:cNvSpPr>
          <p:nvPr/>
        </p:nvSpPr>
        <p:spPr bwMode="auto">
          <a:xfrm>
            <a:off x="3505200" y="5229225"/>
            <a:ext cx="5181600" cy="12001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ClrTx/>
              <a:buSzTx/>
              <a:buFontTx/>
              <a:buNone/>
            </a:pPr>
            <a:r>
              <a:rPr lang="en-US" b="1"/>
              <a:t>Book Value</a:t>
            </a:r>
          </a:p>
          <a:p>
            <a:pPr eaLnBrk="0" hangingPunct="0">
              <a:buClrTx/>
              <a:buSzTx/>
              <a:buFontTx/>
              <a:buNone/>
            </a:pPr>
            <a:r>
              <a:rPr lang="en-US"/>
              <a:t> =  </a:t>
            </a:r>
            <a:r>
              <a:rPr lang="en-US" u="sng"/>
              <a:t>Bal. of Common Shares Account</a:t>
            </a:r>
          </a:p>
          <a:p>
            <a:pPr eaLnBrk="0" hangingPunct="0">
              <a:buClrTx/>
              <a:buSzTx/>
              <a:buFontTx/>
              <a:buNone/>
            </a:pPr>
            <a:r>
              <a:rPr lang="en-US"/>
              <a:t>      # of outstanding shares</a:t>
            </a:r>
          </a:p>
        </p:txBody>
      </p:sp>
      <p:graphicFrame>
        <p:nvGraphicFramePr>
          <p:cNvPr id="34832" name="Group 16"/>
          <p:cNvGraphicFramePr>
            <a:graphicFrameLocks noGrp="1"/>
          </p:cNvGraphicFramePr>
          <p:nvPr/>
        </p:nvGraphicFramePr>
        <p:xfrm>
          <a:off x="304800" y="3200400"/>
          <a:ext cx="8534400" cy="1926336"/>
        </p:xfrm>
        <a:graphic>
          <a:graphicData uri="http://schemas.openxmlformats.org/drawingml/2006/table">
            <a:tbl>
              <a:tblPr/>
              <a:tblGrid>
                <a:gridCol w="2971800"/>
                <a:gridCol w="2133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$10,000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3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3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3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27" grpId="0" build="p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sz="4400" smtClean="0"/>
              <a:t>Cash Dividends</a:t>
            </a:r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Cash distribution of earnings by a corporation to its shareholders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Most common form of dividend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Usually three conditions</a:t>
            </a:r>
            <a:r>
              <a:rPr lang="en-US" sz="3900" dirty="0" smtClean="0">
                <a:ea typeface="ＭＳ Ｐゴシック" pitchFamily="1" charset="-128"/>
              </a:rPr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Sufficient retained earnings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Sufficient cash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dirty="0" smtClean="0">
                <a:ea typeface="ＭＳ Ｐゴシック" pitchFamily="1" charset="-128"/>
              </a:rPr>
              <a:t>Formal action by the board of directors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762000"/>
          </a:xfrm>
        </p:spPr>
        <p:txBody>
          <a:bodyPr anchor="ctr"/>
          <a:lstStyle/>
          <a:p>
            <a:pPr eaLnBrk="1" hangingPunct="1"/>
            <a:r>
              <a:rPr lang="en-US" sz="4800" smtClean="0"/>
              <a:t>Dividend Announcement Date</a:t>
            </a:r>
            <a:r>
              <a:rPr lang="en-US" sz="5700" smtClean="0"/>
              <a:t>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600" y="1600200"/>
            <a:ext cx="7696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CA" sz="3000" dirty="0" smtClean="0"/>
              <a:t>Date of Declaration – Board of directors take action to declare dividend.  Stated on a per share basis ex. $0.50/share</a:t>
            </a:r>
          </a:p>
          <a:p>
            <a:pPr indent="-432000"/>
            <a:endParaRPr lang="en-CA" sz="3000" dirty="0" smtClean="0"/>
          </a:p>
          <a:p>
            <a:pPr marL="457200" indent="-457200"/>
            <a:r>
              <a:rPr lang="en-CA" sz="3000" dirty="0" smtClean="0"/>
              <a:t> Date of Record – Owners of the shares on this date receive dividends</a:t>
            </a:r>
          </a:p>
          <a:p>
            <a:endParaRPr lang="en-CA" sz="3000" dirty="0" smtClean="0"/>
          </a:p>
          <a:p>
            <a:pPr marL="457200" indent="-457200"/>
            <a:r>
              <a:rPr lang="en-CA" sz="3000" dirty="0" smtClean="0"/>
              <a:t> Date of Payment – Dividend is paid.</a:t>
            </a:r>
            <a:endParaRPr lang="en-CA" sz="3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84212"/>
          </a:xfrm>
        </p:spPr>
        <p:txBody>
          <a:bodyPr/>
          <a:lstStyle/>
          <a:p>
            <a:pPr eaLnBrk="1" hangingPunct="1"/>
            <a:r>
              <a:rPr lang="en-US" smtClean="0"/>
              <a:t>Cash Dividends</a:t>
            </a:r>
          </a:p>
        </p:txBody>
      </p:sp>
      <p:graphicFrame>
        <p:nvGraphicFramePr>
          <p:cNvPr id="131119" name="Group 4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9227812"/>
              </p:ext>
            </p:extLst>
          </p:nvPr>
        </p:nvGraphicFramePr>
        <p:xfrm>
          <a:off x="304800" y="1371600"/>
          <a:ext cx="8153400" cy="2987040"/>
        </p:xfrm>
        <a:graphic>
          <a:graphicData uri="http://schemas.openxmlformats.org/drawingml/2006/table">
            <a:tbl>
              <a:tblPr/>
              <a:tblGrid>
                <a:gridCol w="8153400"/>
              </a:tblGrid>
              <a:tr h="79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On November 23, Jabot Cosmetics declares a $1 per share cash dividend for those shares on record December 15.  Payment will be made December 24.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There are 20,000 shares outstanding.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On November 23 – Date of Declaration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1116" name="Group 44"/>
          <p:cNvGraphicFramePr>
            <a:graphicFrameLocks noGrp="1"/>
          </p:cNvGraphicFramePr>
          <p:nvPr/>
        </p:nvGraphicFramePr>
        <p:xfrm>
          <a:off x="304800" y="4343400"/>
          <a:ext cx="8534400" cy="1600518"/>
        </p:xfrm>
        <a:graphic>
          <a:graphicData uri="http://schemas.openxmlformats.org/drawingml/2006/table">
            <a:tbl>
              <a:tblPr/>
              <a:tblGrid>
                <a:gridCol w="1828800"/>
                <a:gridCol w="3276600"/>
                <a:gridCol w="3429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Dividends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Dividends</a:t>
            </a:r>
          </a:p>
        </p:txBody>
      </p:sp>
      <p:pic>
        <p:nvPicPr>
          <p:cNvPr id="133143" name="Picture 30" descr="MCj0410947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768850"/>
            <a:ext cx="1846263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159" name="Group 39"/>
          <p:cNvGraphicFramePr>
            <a:graphicFrameLocks noGrp="1"/>
          </p:cNvGraphicFramePr>
          <p:nvPr/>
        </p:nvGraphicFramePr>
        <p:xfrm>
          <a:off x="304800" y="3048000"/>
          <a:ext cx="8534400" cy="1600518"/>
        </p:xfrm>
        <a:graphic>
          <a:graphicData uri="http://schemas.openxmlformats.org/drawingml/2006/table">
            <a:tbl>
              <a:tblPr/>
              <a:tblGrid>
                <a:gridCol w="2743200"/>
                <a:gridCol w="3429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Dividends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54" name="Text Box 34"/>
          <p:cNvSpPr txBox="1">
            <a:spLocks noChangeArrowheads="1"/>
          </p:cNvSpPr>
          <p:nvPr/>
        </p:nvSpPr>
        <p:spPr bwMode="auto">
          <a:xfrm>
            <a:off x="685800" y="1295400"/>
            <a:ext cx="778986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 dirty="0"/>
              <a:t>December 15: </a:t>
            </a:r>
            <a:r>
              <a:rPr lang="en-US" sz="2800" dirty="0" smtClean="0"/>
              <a:t>Date of Record - no </a:t>
            </a:r>
            <a:r>
              <a:rPr lang="en-US" sz="2800" dirty="0"/>
              <a:t>entry</a:t>
            </a:r>
          </a:p>
          <a:p>
            <a:pPr eaLnBrk="0" hangingPunct="0">
              <a:spcBef>
                <a:spcPct val="50000"/>
              </a:spcBef>
              <a:buClrTx/>
              <a:buSzTx/>
              <a:buFontTx/>
              <a:buNone/>
            </a:pPr>
            <a:endParaRPr lang="en-US" sz="2800" dirty="0"/>
          </a:p>
          <a:p>
            <a:pPr eaLnBrk="0" hangingPunct="0">
              <a:spcBef>
                <a:spcPct val="50000"/>
              </a:spcBef>
              <a:buClrTx/>
              <a:buSzTx/>
              <a:buFontTx/>
              <a:buNone/>
            </a:pPr>
            <a:r>
              <a:rPr lang="en-US" sz="2800" u="sng" dirty="0"/>
              <a:t>On December </a:t>
            </a:r>
            <a:r>
              <a:rPr lang="en-US" sz="2800" u="sng" dirty="0" smtClean="0"/>
              <a:t>24 – date of payment:</a:t>
            </a:r>
            <a:endParaRPr lang="en-US" sz="2800" u="sng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3"/>
          <p:cNvSpPr>
            <a:spLocks noChangeArrowheads="1"/>
          </p:cNvSpPr>
          <p:nvPr/>
        </p:nvSpPr>
        <p:spPr bwMode="auto">
          <a:xfrm>
            <a:off x="228600" y="914400"/>
            <a:ext cx="83058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3200"/>
              <a:t>Stock Dividends may be declared instead of cash dividend </a:t>
            </a:r>
          </a:p>
          <a:p>
            <a:pPr marL="742950" lvl="1" indent="-28575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2800"/>
              <a:t>Example – Board of Directors declares a 20% stock dividend. There are 1,000 shares outstanding.  Market Value = $20/share</a:t>
            </a:r>
          </a:p>
          <a:p>
            <a:pPr marL="742950" lvl="1" indent="-28575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2800"/>
              <a:t>Entry: </a:t>
            </a:r>
          </a:p>
          <a:p>
            <a:pPr marL="742950" lvl="1" indent="-28575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2800"/>
              <a:t>1,000 shares x 20% x $20/share = $4,000</a:t>
            </a:r>
            <a:endParaRPr lang="en-US" sz="3200"/>
          </a:p>
        </p:txBody>
      </p:sp>
      <p:sp>
        <p:nvSpPr>
          <p:cNvPr id="137219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  <a:noFill/>
        </p:spPr>
        <p:txBody>
          <a:bodyPr anchor="b"/>
          <a:lstStyle/>
          <a:p>
            <a:pPr eaLnBrk="1" hangingPunct="1"/>
            <a:r>
              <a:rPr lang="en-US" sz="3800" smtClean="0"/>
              <a:t>Stock Dividends</a:t>
            </a:r>
          </a:p>
        </p:txBody>
      </p:sp>
      <p:graphicFrame>
        <p:nvGraphicFramePr>
          <p:cNvPr id="137253" name="Group 37"/>
          <p:cNvGraphicFramePr>
            <a:graphicFrameLocks noGrp="1"/>
          </p:cNvGraphicFramePr>
          <p:nvPr/>
        </p:nvGraphicFramePr>
        <p:xfrm>
          <a:off x="304800" y="4419600"/>
          <a:ext cx="8534400" cy="1847088"/>
        </p:xfrm>
        <a:graphic>
          <a:graphicData uri="http://schemas.openxmlformats.org/drawingml/2006/table">
            <a:tbl>
              <a:tblPr/>
              <a:tblGrid>
                <a:gridCol w="2743200"/>
                <a:gridCol w="3429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Stock dividend distributable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3"/>
          <p:cNvSpPr>
            <a:spLocks noChangeArrowheads="1"/>
          </p:cNvSpPr>
          <p:nvPr/>
        </p:nvSpPr>
        <p:spPr bwMode="auto">
          <a:xfrm>
            <a:off x="457200" y="1295400"/>
            <a:ext cx="8001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Tx/>
              <a:buChar char="-"/>
            </a:pPr>
            <a:r>
              <a:rPr lang="en-US" sz="3200"/>
              <a:t>On issue date:</a:t>
            </a:r>
          </a:p>
        </p:txBody>
      </p:sp>
      <p:sp>
        <p:nvSpPr>
          <p:cNvPr id="139267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b"/>
          <a:lstStyle/>
          <a:p>
            <a:pPr eaLnBrk="1" hangingPunct="1"/>
            <a:r>
              <a:rPr lang="en-US" smtClean="0"/>
              <a:t>Stock Dividends</a:t>
            </a:r>
          </a:p>
        </p:txBody>
      </p:sp>
      <p:graphicFrame>
        <p:nvGraphicFramePr>
          <p:cNvPr id="139288" name="Group 24"/>
          <p:cNvGraphicFramePr>
            <a:graphicFrameLocks noGrp="1"/>
          </p:cNvGraphicFramePr>
          <p:nvPr/>
        </p:nvGraphicFramePr>
        <p:xfrm>
          <a:off x="381000" y="2590800"/>
          <a:ext cx="8534400" cy="1847088"/>
        </p:xfrm>
        <a:graphic>
          <a:graphicData uri="http://schemas.openxmlformats.org/drawingml/2006/table">
            <a:tbl>
              <a:tblPr/>
              <a:tblGrid>
                <a:gridCol w="2743200"/>
                <a:gridCol w="3429000"/>
                <a:gridCol w="23622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Stock dividend distributable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Capital Stock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Increases the number of shares outstanding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Example: Company issues a 2 for 1 stock split.  20,000 shares outstanding at that time.  After stock split, 40,000 shares will be outstanding</a:t>
            </a:r>
            <a:r>
              <a:rPr lang="en-US" sz="2600" smtClean="0"/>
              <a:t>. </a:t>
            </a:r>
          </a:p>
          <a:p>
            <a:pPr eaLnBrk="1" hangingPunct="1">
              <a:lnSpc>
                <a:spcPct val="90000"/>
              </a:lnSpc>
            </a:pPr>
            <a:endParaRPr lang="en-US" sz="2600" smtClean="0"/>
          </a:p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accent1"/>
                </a:solidFill>
              </a:rPr>
              <a:t>No entry in the accounting system</a:t>
            </a:r>
          </a:p>
          <a:p>
            <a:pPr eaLnBrk="1" hangingPunct="1">
              <a:lnSpc>
                <a:spcPct val="90000"/>
              </a:lnSpc>
            </a:pPr>
            <a:endParaRPr lang="en-US" b="1" smtClean="0">
              <a:solidFill>
                <a:schemeClr val="accent1"/>
              </a:solidFill>
            </a:endParaRPr>
          </a:p>
        </p:txBody>
      </p:sp>
      <p:sp>
        <p:nvSpPr>
          <p:cNvPr id="14131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noFill/>
        </p:spPr>
        <p:txBody>
          <a:bodyPr anchor="b"/>
          <a:lstStyle/>
          <a:p>
            <a:pPr eaLnBrk="1" hangingPunct="1"/>
            <a:r>
              <a:rPr lang="en-US" smtClean="0"/>
              <a:t>Stock Split</a:t>
            </a:r>
          </a:p>
        </p:txBody>
      </p:sp>
      <p:pic>
        <p:nvPicPr>
          <p:cNvPr id="141316" name="Picture 5" descr="MCj0295577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419600"/>
            <a:ext cx="183197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p12-3 part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6" b="29021"/>
          <a:stretch>
            <a:fillRect/>
          </a:stretch>
        </p:blipFill>
        <p:spPr bwMode="auto">
          <a:xfrm>
            <a:off x="381000" y="914400"/>
            <a:ext cx="8382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699" name="Text Box 3"/>
          <p:cNvSpPr txBox="1">
            <a:spLocks noChangeArrowheads="1"/>
          </p:cNvSpPr>
          <p:nvPr/>
        </p:nvSpPr>
        <p:spPr bwMode="auto">
          <a:xfrm>
            <a:off x="304800" y="304800"/>
            <a:ext cx="5715000" cy="4667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marL="571500" indent="-5715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lang="en-US"/>
              <a:t>Problem – not from Warren textbook</a:t>
            </a:r>
          </a:p>
        </p:txBody>
      </p:sp>
      <p:pic>
        <p:nvPicPr>
          <p:cNvPr id="157700" name="Picture 4" descr="p12-3 part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10"/>
          <a:stretch>
            <a:fillRect/>
          </a:stretch>
        </p:blipFill>
        <p:spPr bwMode="auto">
          <a:xfrm>
            <a:off x="304800" y="3581400"/>
            <a:ext cx="88392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p12-3 par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38"/>
          <a:stretch>
            <a:fillRect/>
          </a:stretch>
        </p:blipFill>
        <p:spPr bwMode="auto">
          <a:xfrm>
            <a:off x="152400" y="381000"/>
            <a:ext cx="8839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723" name="Picture 3" descr="p12-3 part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77"/>
          <a:stretch>
            <a:fillRect/>
          </a:stretch>
        </p:blipFill>
        <p:spPr bwMode="auto">
          <a:xfrm>
            <a:off x="0" y="3810000"/>
            <a:ext cx="914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2"/>
          <p:cNvSpPr txBox="1">
            <a:spLocks noChangeArrowheads="1"/>
          </p:cNvSpPr>
          <p:nvPr/>
        </p:nvSpPr>
        <p:spPr bwMode="auto">
          <a:xfrm>
            <a:off x="762000" y="2895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endParaRPr lang="en-US" sz="36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3013" name="Rectangle 2"/>
          <p:cNvSpPr txBox="1">
            <a:spLocks noChangeArrowheads="1"/>
          </p:cNvSpPr>
          <p:nvPr/>
        </p:nvSpPr>
        <p:spPr bwMode="auto">
          <a:xfrm>
            <a:off x="533400" y="2209800"/>
            <a:ext cx="7924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9144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3716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8288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2860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Tx/>
              <a:buSzTx/>
              <a:buFontTx/>
              <a:buChar char="•"/>
            </a:pPr>
            <a:r>
              <a:rPr lang="en-US" sz="2800"/>
              <a:t>Balance Sheet</a:t>
            </a:r>
            <a:endParaRPr lang="en-US" sz="2800">
              <a:latin typeface="Times New Roman" pitchFamily="18" charset="0"/>
            </a:endParaRPr>
          </a:p>
          <a:p>
            <a:pPr eaLnBrk="1" hangingPunct="1">
              <a:buClrTx/>
              <a:buSzTx/>
              <a:buFontTx/>
              <a:buChar char="•"/>
            </a:pPr>
            <a:r>
              <a:rPr lang="en-US" sz="2800"/>
              <a:t>Statement of Changes in Shareholders’ Equity</a:t>
            </a:r>
          </a:p>
        </p:txBody>
      </p:sp>
      <p:sp>
        <p:nvSpPr>
          <p:cNvPr id="43014" name="Rectangle 2"/>
          <p:cNvSpPr>
            <a:spLocks noChangeArrowheads="1"/>
          </p:cNvSpPr>
          <p:nvPr/>
        </p:nvSpPr>
        <p:spPr bwMode="auto">
          <a:xfrm>
            <a:off x="457200" y="228600"/>
            <a:ext cx="77724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ClrTx/>
              <a:buSzTx/>
              <a:buFontTx/>
              <a:buNone/>
            </a:pPr>
            <a:r>
              <a:rPr lang="en-US" sz="4600">
                <a:solidFill>
                  <a:schemeClr val="tx2"/>
                </a:solidFill>
                <a:latin typeface="Garamond" pitchFamily="18" charset="0"/>
              </a:rPr>
              <a:t>Financial Reporting of Liabilities and Equity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US" sz="5000" smtClean="0">
                <a:ea typeface="ＭＳ Ｐゴシック" pitchFamily="1" charset="-128"/>
              </a:rPr>
              <a:t>Earnings Per Share</a:t>
            </a:r>
          </a:p>
        </p:txBody>
      </p:sp>
      <p:sp>
        <p:nvSpPr>
          <p:cNvPr id="3471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Major profitability measure reported in the financial statements</a:t>
            </a:r>
          </a:p>
          <a:p>
            <a:pPr eaLnBrk="1" hangingPunct="1">
              <a:lnSpc>
                <a:spcPct val="90000"/>
              </a:lnSpc>
            </a:pPr>
            <a:endParaRPr lang="en-US" sz="3600" dirty="0" smtClean="0">
              <a:ea typeface="ＭＳ Ｐゴシック" pitchFamily="1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600" dirty="0" smtClean="0">
                <a:ea typeface="ＭＳ Ｐゴシック" pitchFamily="1" charset="-128"/>
              </a:rPr>
              <a:t>Followed closely by the financial press</a:t>
            </a:r>
          </a:p>
        </p:txBody>
      </p:sp>
      <p:sp>
        <p:nvSpPr>
          <p:cNvPr id="347140" name="Text Box 4"/>
          <p:cNvSpPr txBox="1">
            <a:spLocks noChangeArrowheads="1"/>
          </p:cNvSpPr>
          <p:nvPr/>
        </p:nvSpPr>
        <p:spPr bwMode="auto">
          <a:xfrm>
            <a:off x="1219200" y="4495800"/>
            <a:ext cx="6477000" cy="13849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ClrTx/>
              <a:buSzTx/>
              <a:buFontTx/>
              <a:buNone/>
              <a:defRPr/>
            </a:pPr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Net Income – Preferred Dividends</a:t>
            </a:r>
          </a:p>
          <a:p>
            <a:pPr algn="ctr">
              <a:buClrTx/>
              <a:buSzTx/>
              <a:buFontTx/>
              <a:buNone/>
              <a:defRPr/>
            </a:pPr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Number of Common </a:t>
            </a:r>
            <a:r>
              <a:rPr lang="en-US" sz="28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Shares Outstanding</a:t>
            </a:r>
            <a:endParaRPr lang="en-US" sz="28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7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47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47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7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7139" grpId="0" build="p"/>
      <p:bldP spid="34714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Bonds or Shares?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447800"/>
            <a:ext cx="7772400" cy="44513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tx2"/>
                </a:solidFill>
              </a:rPr>
              <a:t>Long-term Liabilities</a:t>
            </a:r>
            <a:r>
              <a:rPr lang="en-US" smtClean="0">
                <a:solidFill>
                  <a:schemeClr val="tx2"/>
                </a:solidFill>
              </a:rPr>
              <a:t> </a:t>
            </a:r>
            <a:r>
              <a:rPr lang="en-US" smtClean="0"/>
              <a:t>- Must pay interest expense which lowers net income.  Does not dilute share ownership or control of the company.  Increases liabilities which increases debt ratio.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b="1" smtClean="0">
                <a:solidFill>
                  <a:schemeClr val="tx2"/>
                </a:solidFill>
              </a:rPr>
              <a:t>Shares </a:t>
            </a:r>
            <a:r>
              <a:rPr lang="en-US" smtClean="0"/>
              <a:t>– No interest expense which results in higher net income.  More shares outstanding which lowers earnings per share.  Dilutes control of company.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Effect of Alternative $4M Financing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362642"/>
              </p:ext>
            </p:extLst>
          </p:nvPr>
        </p:nvGraphicFramePr>
        <p:xfrm>
          <a:off x="304800" y="1143000"/>
          <a:ext cx="8382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1000"/>
                <a:gridCol w="14478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Plan 1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Plan 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Plan 3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6% bonds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              0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             </a:t>
                      </a:r>
                      <a:r>
                        <a:rPr lang="en-CA" baseline="0" dirty="0" smtClean="0"/>
                        <a:t> 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$2,000,000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Preferred stock – $2</a:t>
                      </a:r>
                      <a:r>
                        <a:rPr lang="en-CA" baseline="0" dirty="0" smtClean="0"/>
                        <a:t> dividend/year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 0 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 2,000,000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1,000,000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Common stock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4,000,000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2,000,000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1,000,000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Total Financing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b="1" dirty="0" smtClean="0"/>
                        <a:t>$4,000,000</a:t>
                      </a:r>
                      <a:endParaRPr lang="en-CA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b="1" dirty="0" smtClean="0"/>
                        <a:t>$4,000,000</a:t>
                      </a:r>
                      <a:endParaRPr lang="en-CA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b="1" dirty="0" smtClean="0"/>
                        <a:t>$4,000,000</a:t>
                      </a:r>
                      <a:endParaRPr lang="en-CA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Earnings before income</a:t>
                      </a:r>
                      <a:r>
                        <a:rPr lang="en-CA" baseline="0" dirty="0" smtClean="0"/>
                        <a:t> tax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Deduct interest on bonds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Income</a:t>
                      </a:r>
                      <a:r>
                        <a:rPr lang="en-CA" baseline="0" dirty="0" smtClean="0"/>
                        <a:t> before income tax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400,000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280,000</a:t>
                      </a:r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Deduct</a:t>
                      </a:r>
                      <a:r>
                        <a:rPr lang="en-CA" baseline="0" dirty="0" smtClean="0"/>
                        <a:t> income tax (40%)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160,000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112,000</a:t>
                      </a:r>
                      <a:endParaRPr lang="en-CA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Net Income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168,000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Dividends on preferred shares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80,000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Avail.</a:t>
                      </a:r>
                      <a:r>
                        <a:rPr lang="en-CA" baseline="0" dirty="0" smtClean="0"/>
                        <a:t> for dividends on common stock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240,000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160,000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128,000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Divide by # of shares outstanding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÷ 400,000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÷200,000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÷100,000</a:t>
                      </a:r>
                      <a:endParaRPr lang="en-CA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Earnings</a:t>
                      </a:r>
                      <a:r>
                        <a:rPr lang="en-CA" baseline="0" dirty="0" smtClean="0"/>
                        <a:t> per Share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$0.60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$0.80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 smtClean="0"/>
                        <a:t>$1,28</a:t>
                      </a:r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21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752600" y="4038600"/>
            <a:ext cx="5029200" cy="1470025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8!</a:t>
            </a:r>
          </a:p>
        </p:txBody>
      </p:sp>
      <p:pic>
        <p:nvPicPr>
          <p:cNvPr id="47107" name="Picture 4" descr="MCj0423840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85800"/>
            <a:ext cx="305752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714</TotalTime>
  <Words>2095</Words>
  <Application>Microsoft Office PowerPoint</Application>
  <PresentationFormat>On-screen Show (4:3)</PresentationFormat>
  <Paragraphs>434</Paragraphs>
  <Slides>48</Slides>
  <Notes>33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1" baseType="lpstr">
      <vt:lpstr>ＭＳ Ｐゴシック</vt:lpstr>
      <vt:lpstr>Arial</vt:lpstr>
      <vt:lpstr>Calibri</vt:lpstr>
      <vt:lpstr>Courier New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Worksheet</vt:lpstr>
      <vt:lpstr>Chapter 8</vt:lpstr>
      <vt:lpstr>Learning Objectives</vt:lpstr>
      <vt:lpstr>Financing Operations</vt:lpstr>
      <vt:lpstr>Current Liabilities</vt:lpstr>
      <vt:lpstr>Accounts Payable</vt:lpstr>
      <vt:lpstr>Notes Payable</vt:lpstr>
      <vt:lpstr>Notes Payable</vt:lpstr>
      <vt:lpstr>Notes Payable</vt:lpstr>
      <vt:lpstr>PowerPoint Presentation</vt:lpstr>
      <vt:lpstr>Income Tax Payable</vt:lpstr>
      <vt:lpstr>Contingent Liabilities</vt:lpstr>
      <vt:lpstr>Contingent Liability - Product Warranty Payable</vt:lpstr>
      <vt:lpstr>Product Warranty Payable</vt:lpstr>
      <vt:lpstr>Product Warranty Payable</vt:lpstr>
      <vt:lpstr>PowerPoint Presentation</vt:lpstr>
      <vt:lpstr>Recording Payroll</vt:lpstr>
      <vt:lpstr>Recording Payroll – Employer’s Contributions</vt:lpstr>
      <vt:lpstr>Long Term Liabilities: Bonds</vt:lpstr>
      <vt:lpstr>Bond Interest Rates</vt:lpstr>
      <vt:lpstr>Recording Bond Issuance</vt:lpstr>
      <vt:lpstr>PowerPoint Presentation</vt:lpstr>
      <vt:lpstr>Bonds Not Issued at Face Value</vt:lpstr>
      <vt:lpstr>PowerPoint Presentation</vt:lpstr>
      <vt:lpstr>The Corporate Form of Organization</vt:lpstr>
      <vt:lpstr>Characteristics of a Corporation</vt:lpstr>
      <vt:lpstr>Shareholder Rights</vt:lpstr>
      <vt:lpstr>Stock</vt:lpstr>
      <vt:lpstr>Common and Preferred Shares</vt:lpstr>
      <vt:lpstr>Preferred Shares</vt:lpstr>
      <vt:lpstr>No Par Value</vt:lpstr>
      <vt:lpstr>Issuance of Stock</vt:lpstr>
      <vt:lpstr>Stock Issuance</vt:lpstr>
      <vt:lpstr>Stock Issuance</vt:lpstr>
      <vt:lpstr>Repurchased Stock</vt:lpstr>
      <vt:lpstr>Cash Dividends</vt:lpstr>
      <vt:lpstr>Dividend Announcement Dates</vt:lpstr>
      <vt:lpstr>Cash Dividends</vt:lpstr>
      <vt:lpstr>Dividends</vt:lpstr>
      <vt:lpstr>Stock Dividends</vt:lpstr>
      <vt:lpstr>Stock Dividends</vt:lpstr>
      <vt:lpstr>Stock Split</vt:lpstr>
      <vt:lpstr>PowerPoint Presentation</vt:lpstr>
      <vt:lpstr>PowerPoint Presentation</vt:lpstr>
      <vt:lpstr>PowerPoint Presentation</vt:lpstr>
      <vt:lpstr>Earnings Per Share</vt:lpstr>
      <vt:lpstr>Bonds or Shares?</vt:lpstr>
      <vt:lpstr>Effect of Alternative $4M Financing</vt:lpstr>
      <vt:lpstr>End of Chapter 8!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 Butler</cp:lastModifiedBy>
  <cp:revision>94</cp:revision>
  <dcterms:created xsi:type="dcterms:W3CDTF">2009-07-15T18:36:45Z</dcterms:created>
  <dcterms:modified xsi:type="dcterms:W3CDTF">2013-10-17T22:25:24Z</dcterms:modified>
</cp:coreProperties>
</file>