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slides/slide34.xml" ContentType="application/vnd.openxmlformats-officedocument.presentationml.slide+xml"/>
  <Override PartName="/ppt/notesSlides/notesSlide12.xml" ContentType="application/vnd.openxmlformats-officedocument.presentationml.notesSlide+xml"/>
  <Override PartName="/ppt/theme/theme2.xml" ContentType="application/vnd.openxmlformats-officedocument.theme+xml"/>
  <Override PartName="/ppt/slideLayouts/slideLayout1.xml" ContentType="application/vnd.openxmlformats-officedocument.presentationml.slideLayout+xml"/>
  <Default Extension="jpeg" ContentType="image/jpeg"/>
  <Override PartName="/ppt/slides/slide22.xml" ContentType="application/vnd.openxmlformats-officedocument.presentationml.slide+xml"/>
  <Override PartName="/ppt/slides/slide30.xml" ContentType="application/vnd.openxmlformats-officedocument.presentationml.slide+xml"/>
  <Override PartName="/docProps/app.xml" ContentType="application/vnd.openxmlformats-officedocument.extended-properties+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slides/slide31.xml" ContentType="application/vnd.openxmlformats-officedocument.presentationml.slide+xml"/>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29.xml" ContentType="application/vnd.openxmlformats-officedocument.presentationml.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aveSubsetFonts="1">
  <p:sldMasterIdLst>
    <p:sldMasterId id="2147483666" r:id="rId1"/>
  </p:sldMasterIdLst>
  <p:notesMasterIdLst>
    <p:notesMasterId r:id="rId38"/>
  </p:notesMasterIdLst>
  <p:sldIdLst>
    <p:sldId id="256" r:id="rId2"/>
    <p:sldId id="257" r:id="rId3"/>
    <p:sldId id="259" r:id="rId4"/>
    <p:sldId id="260" r:id="rId5"/>
    <p:sldId id="317" r:id="rId6"/>
    <p:sldId id="290" r:id="rId7"/>
    <p:sldId id="291" r:id="rId8"/>
    <p:sldId id="318" r:id="rId9"/>
    <p:sldId id="292" r:id="rId10"/>
    <p:sldId id="293" r:id="rId11"/>
    <p:sldId id="294" r:id="rId12"/>
    <p:sldId id="295" r:id="rId13"/>
    <p:sldId id="297" r:id="rId14"/>
    <p:sldId id="298" r:id="rId15"/>
    <p:sldId id="319" r:id="rId16"/>
    <p:sldId id="299" r:id="rId17"/>
    <p:sldId id="300" r:id="rId18"/>
    <p:sldId id="301" r:id="rId19"/>
    <p:sldId id="303" r:id="rId20"/>
    <p:sldId id="320" r:id="rId21"/>
    <p:sldId id="304" r:id="rId22"/>
    <p:sldId id="305" r:id="rId23"/>
    <p:sldId id="306" r:id="rId24"/>
    <p:sldId id="302" r:id="rId25"/>
    <p:sldId id="307" r:id="rId26"/>
    <p:sldId id="308" r:id="rId27"/>
    <p:sldId id="309" r:id="rId28"/>
    <p:sldId id="310" r:id="rId29"/>
    <p:sldId id="311" r:id="rId30"/>
    <p:sldId id="312" r:id="rId31"/>
    <p:sldId id="313" r:id="rId32"/>
    <p:sldId id="314" r:id="rId33"/>
    <p:sldId id="315" r:id="rId34"/>
    <p:sldId id="321" r:id="rId35"/>
    <p:sldId id="316" r:id="rId36"/>
    <p:sldId id="269"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800000"/>
    <a:srgbClr val="6E64BE"/>
    <a:srgbClr val="5A6496"/>
    <a:srgbClr val="333399"/>
    <a:srgbClr val="666699"/>
    <a:srgbClr val="8585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horzBarState="maximized">
    <p:restoredLeft sz="15620"/>
    <p:restoredTop sz="94660"/>
  </p:normalViewPr>
  <p:slideViewPr>
    <p:cSldViewPr>
      <p:cViewPr>
        <p:scale>
          <a:sx n="100" d="100"/>
          <a:sy n="100" d="100"/>
        </p:scale>
        <p:origin x="-2696" y="-15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printerSettings" Target="printerSettings/printerSettings1.bin"/><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AD798A-4AD9-46DD-BA32-5A4F500BC6FC}" type="datetimeFigureOut">
              <a:rPr lang="en-US" smtClean="0"/>
              <a:pPr/>
              <a:t>1/9/11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9DF8FB-A8C0-4676-8566-C811D75D8F8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9DF8FB-A8C0-4676-8566-C811D75D8F82}" type="slidenum">
              <a:rPr lang="en-US" smtClean="0"/>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9DF8FB-A8C0-4676-8566-C811D75D8F82}" type="slidenum">
              <a:rPr lang="en-US" smtClean="0"/>
              <a:pPr/>
              <a:t>31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9DF8FB-A8C0-4676-8566-C811D75D8F82}" type="slidenum">
              <a:rPr lang="en-US" smtClean="0"/>
              <a:pPr/>
              <a:t>32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9DF8FB-A8C0-4676-8566-C811D75D8F82}" type="slidenum">
              <a:rPr lang="en-US" smtClean="0"/>
              <a:pPr/>
              <a:t>33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9DF8FB-A8C0-4676-8566-C811D75D8F82}" type="slidenum">
              <a:rPr lang="en-US" smtClean="0"/>
              <a:pPr/>
              <a:t>34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9DF8FB-A8C0-4676-8566-C811D75D8F82}" type="slidenum">
              <a:rPr lang="en-US" smtClean="0"/>
              <a:pPr/>
              <a:t>35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9DF8FB-A8C0-4676-8566-C811D75D8F82}" type="slidenum">
              <a:rPr lang="en-US" smtClean="0"/>
              <a:pPr/>
              <a:t>23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9DF8FB-A8C0-4676-8566-C811D75D8F82}" type="slidenum">
              <a:rPr lang="en-US" smtClean="0"/>
              <a:pPr/>
              <a:t>24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9DF8FB-A8C0-4676-8566-C811D75D8F82}" type="slidenum">
              <a:rPr lang="en-US" smtClean="0"/>
              <a:pPr/>
              <a:t>25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9DF8FB-A8C0-4676-8566-C811D75D8F82}" type="slidenum">
              <a:rPr lang="en-US" smtClean="0"/>
              <a:pPr/>
              <a:t>26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9DF8FB-A8C0-4676-8566-C811D75D8F82}" type="slidenum">
              <a:rPr lang="en-US" smtClean="0"/>
              <a:pPr/>
              <a:t>27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9DF8FB-A8C0-4676-8566-C811D75D8F82}" type="slidenum">
              <a:rPr lang="en-US" smtClean="0"/>
              <a:pPr/>
              <a:t>28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9DF8FB-A8C0-4676-8566-C811D75D8F82}" type="slidenum">
              <a:rPr lang="en-US" smtClean="0"/>
              <a:pPr/>
              <a:t>29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9DF8FB-A8C0-4676-8566-C811D75D8F82}" type="slidenum">
              <a:rPr lang="en-US" smtClean="0"/>
              <a:pPr/>
              <a:t>30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CA"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lang="en-US"/>
          </a:p>
        </p:txBody>
      </p:sp>
      <p:sp>
        <p:nvSpPr>
          <p:cNvPr id="4" name="Date Placeholder 3"/>
          <p:cNvSpPr>
            <a:spLocks noGrp="1"/>
          </p:cNvSpPr>
          <p:nvPr>
            <p:ph type="dt" sz="half" idx="10"/>
          </p:nvPr>
        </p:nvSpPr>
        <p:spPr/>
        <p:txBody>
          <a:bodyPr/>
          <a:lstStyle/>
          <a:p>
            <a:fld id="{CD5099E4-C27E-4262-B0A1-2891339EF3F4}" type="datetime1">
              <a:rPr lang="en-US" smtClean="0"/>
              <a:pPr/>
              <a:t>1/9/11</a:t>
            </a:fld>
            <a:endParaRPr lang="en-US"/>
          </a:p>
        </p:txBody>
      </p:sp>
      <p:sp>
        <p:nvSpPr>
          <p:cNvPr id="5" name="Footer Placeholder 4"/>
          <p:cNvSpPr>
            <a:spLocks noGrp="1"/>
          </p:cNvSpPr>
          <p:nvPr>
            <p:ph type="ftr" sz="quarter" idx="11"/>
          </p:nvPr>
        </p:nvSpPr>
        <p:spPr/>
        <p:txBody>
          <a:bodyPr/>
          <a:lstStyle/>
          <a:p>
            <a:r>
              <a:rPr kumimoji="0" lang="en-US" smtClean="0"/>
              <a:t>Booth/Cleary Introduction to Corporate Finance, Second Edition</a:t>
            </a:r>
            <a:endParaRPr kumimoji="0" lang="en-US"/>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pPr algn="l" eaLnBrk="1" latinLnBrk="0" hangingPunct="1"/>
            <a:fld id="{B9CF89DA-8F89-44D0-97EC-A4591852508E}" type="datetime1">
              <a:rPr lang="en-US" smtClean="0"/>
              <a:pPr algn="l" eaLnBrk="1" latinLnBrk="0" hangingPunct="1"/>
              <a:t>1/9/11</a:t>
            </a:fld>
            <a:endParaRPr lang="en-US" dirty="0">
              <a:solidFill>
                <a:schemeClr val="accent1">
                  <a:shade val="75000"/>
                </a:schemeClr>
              </a:solidFill>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hf hdr="0" dt="0"/>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CA"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pPr algn="l" eaLnBrk="1" latinLnBrk="0" hangingPunct="1"/>
            <a:fld id="{B9CF89DA-8F89-44D0-97EC-A4591852508E}" type="datetime1">
              <a:rPr lang="en-US" smtClean="0"/>
              <a:pPr algn="l" eaLnBrk="1" latinLnBrk="0" hangingPunct="1"/>
              <a:t>1/9/11</a:t>
            </a:fld>
            <a:endParaRPr lang="en-US" dirty="0">
              <a:solidFill>
                <a:schemeClr val="accent1">
                  <a:shade val="75000"/>
                </a:schemeClr>
              </a:solidFill>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idx="1"/>
          </p:nvPr>
        </p:nvSpPr>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2262EA85-6CA6-7B4D-BDFA-CF9C0BBB4ABD}" type="datetimeFigureOut">
              <a:rPr lang="en-US" smtClean="0"/>
              <a:pPr/>
              <a:t>1/9/11</a:t>
            </a:fld>
            <a:endParaRPr lang="en-US"/>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CA"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p:txBody>
          <a:bodyPr/>
          <a:lstStyle/>
          <a:p>
            <a:pPr algn="l" eaLnBrk="1" latinLnBrk="0" hangingPunct="1"/>
            <a:fld id="{B9CF89DA-8F89-44D0-97EC-A4591852508E}" type="datetime1">
              <a:rPr lang="en-US" smtClean="0"/>
              <a:pPr algn="l" eaLnBrk="1" latinLnBrk="0" hangingPunct="1"/>
              <a:t>1/9/11</a:t>
            </a:fld>
            <a:endParaRPr lang="en-US" dirty="0">
              <a:solidFill>
                <a:schemeClr val="accent1">
                  <a:shade val="75000"/>
                </a:schemeClr>
              </a:solidFill>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hf hdr="0" dt="0"/>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Date Placeholder 4"/>
          <p:cNvSpPr>
            <a:spLocks noGrp="1"/>
          </p:cNvSpPr>
          <p:nvPr>
            <p:ph type="dt" sz="half" idx="10"/>
          </p:nvPr>
        </p:nvSpPr>
        <p:spPr/>
        <p:txBody>
          <a:bodyPr/>
          <a:lstStyle/>
          <a:p>
            <a:pPr algn="l" eaLnBrk="1" latinLnBrk="0" hangingPunct="1"/>
            <a:fld id="{B9CF89DA-8F89-44D0-97EC-A4591852508E}" type="datetime1">
              <a:rPr lang="en-US" smtClean="0"/>
              <a:pPr algn="l" eaLnBrk="1" latinLnBrk="0" hangingPunct="1"/>
              <a:t>1/9/11</a:t>
            </a:fld>
            <a:endParaRPr lang="en-US" dirty="0">
              <a:solidFill>
                <a:schemeClr val="accent1">
                  <a:shade val="75000"/>
                </a:schemeClr>
              </a:solidFill>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hf hdr="0" dt="0"/>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7" name="Date Placeholder 6"/>
          <p:cNvSpPr>
            <a:spLocks noGrp="1"/>
          </p:cNvSpPr>
          <p:nvPr>
            <p:ph type="dt" sz="half" idx="10"/>
          </p:nvPr>
        </p:nvSpPr>
        <p:spPr/>
        <p:txBody>
          <a:bodyPr/>
          <a:lstStyle/>
          <a:p>
            <a:pPr algn="l" eaLnBrk="1" latinLnBrk="0" hangingPunct="1"/>
            <a:fld id="{B9CF89DA-8F89-44D0-97EC-A4591852508E}" type="datetime1">
              <a:rPr lang="en-US" smtClean="0"/>
              <a:pPr algn="l" eaLnBrk="1" latinLnBrk="0" hangingPunct="1"/>
              <a:t>1/9/11</a:t>
            </a:fld>
            <a:endParaRPr lang="en-US" dirty="0">
              <a:solidFill>
                <a:schemeClr val="accent1">
                  <a:shade val="75000"/>
                </a:schemeClr>
              </a:solidFill>
            </a:endParaRPr>
          </a:p>
        </p:txBody>
      </p:sp>
      <p:sp>
        <p:nvSpPr>
          <p:cNvPr id="8" name="Footer Placeholder 7"/>
          <p:cNvSpPr>
            <a:spLocks noGrp="1"/>
          </p:cNvSpPr>
          <p:nvPr>
            <p:ph type="ftr" sz="quarter" idx="11"/>
          </p:nvPr>
        </p:nvSpPr>
        <p:spPr/>
        <p:txBody>
          <a:bodyPr/>
          <a:lstStyle/>
          <a:p>
            <a:r>
              <a:rPr lang="en-US" smtClean="0"/>
              <a:t>Booth/Cleary Introduction to Corporate Finance, Second Edition</a:t>
            </a:r>
            <a:endParaRPr lang="en-US" dirty="0"/>
          </a:p>
        </p:txBody>
      </p:sp>
      <p:sp>
        <p:nvSpPr>
          <p:cNvPr id="9" name="Slide Number Placeholder 8"/>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hf hdr="0" dt="0"/>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Date Placeholder 2"/>
          <p:cNvSpPr>
            <a:spLocks noGrp="1"/>
          </p:cNvSpPr>
          <p:nvPr>
            <p:ph type="dt" sz="half" idx="10"/>
          </p:nvPr>
        </p:nvSpPr>
        <p:spPr/>
        <p:txBody>
          <a:bodyPr/>
          <a:lstStyle/>
          <a:p>
            <a:pPr algn="l" eaLnBrk="1" latinLnBrk="0" hangingPunct="1"/>
            <a:fld id="{B9CF89DA-8F89-44D0-97EC-A4591852508E}" type="datetime1">
              <a:rPr lang="en-US" smtClean="0"/>
              <a:pPr algn="l" eaLnBrk="1" latinLnBrk="0" hangingPunct="1"/>
              <a:t>1/9/11</a:t>
            </a:fld>
            <a:endParaRPr lang="en-US" dirty="0">
              <a:solidFill>
                <a:schemeClr val="accent1">
                  <a:shade val="75000"/>
                </a:schemeClr>
              </a:solidFill>
            </a:endParaRPr>
          </a:p>
        </p:txBody>
      </p:sp>
      <p:sp>
        <p:nvSpPr>
          <p:cNvPr id="4" name="Footer Placeholder 3"/>
          <p:cNvSpPr>
            <a:spLocks noGrp="1"/>
          </p:cNvSpPr>
          <p:nvPr>
            <p:ph type="ftr" sz="quarter" idx="11"/>
          </p:nvPr>
        </p:nvSpPr>
        <p:spPr/>
        <p:txBody>
          <a:bodyPr/>
          <a:lstStyle/>
          <a:p>
            <a:r>
              <a:rPr lang="en-US"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hf hdr="0" dt="0"/>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lgn="l" eaLnBrk="1" latinLnBrk="0" hangingPunct="1"/>
            <a:fld id="{B9CF89DA-8F89-44D0-97EC-A4591852508E}" type="datetime1">
              <a:rPr lang="en-US" smtClean="0"/>
              <a:pPr algn="l" eaLnBrk="1" latinLnBrk="0" hangingPunct="1"/>
              <a:t>1/9/11</a:t>
            </a:fld>
            <a:endParaRPr lang="en-US" dirty="0">
              <a:solidFill>
                <a:schemeClr val="accent1">
                  <a:shade val="75000"/>
                </a:schemeClr>
              </a:solidFill>
            </a:endParaRPr>
          </a:p>
        </p:txBody>
      </p:sp>
      <p:sp>
        <p:nvSpPr>
          <p:cNvPr id="3" name="Footer Placeholder 2"/>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hf hdr="0" dt="0"/>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CA"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pPr algn="l" eaLnBrk="1" latinLnBrk="0" hangingPunct="1"/>
            <a:fld id="{B9CF89DA-8F89-44D0-97EC-A4591852508E}" type="datetime1">
              <a:rPr lang="en-US" smtClean="0"/>
              <a:pPr algn="l" eaLnBrk="1" latinLnBrk="0" hangingPunct="1"/>
              <a:t>1/9/11</a:t>
            </a:fld>
            <a:endParaRPr lang="en-US" dirty="0">
              <a:solidFill>
                <a:schemeClr val="accent1">
                  <a:shade val="75000"/>
                </a:schemeClr>
              </a:solidFill>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hf hdr="0" dt="0"/>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CA"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pPr algn="l" eaLnBrk="1" latinLnBrk="0" hangingPunct="1"/>
            <a:fld id="{B9CF89DA-8F89-44D0-97EC-A4591852508E}" type="datetime1">
              <a:rPr lang="en-US" smtClean="0"/>
              <a:pPr algn="l" eaLnBrk="1" latinLnBrk="0" hangingPunct="1"/>
              <a:t>1/9/11</a:t>
            </a:fld>
            <a:endParaRPr lang="en-US" dirty="0">
              <a:solidFill>
                <a:schemeClr val="accent1">
                  <a:shade val="75000"/>
                </a:schemeClr>
              </a:solidFill>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hf hdr="0" dt="0"/>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CA"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lgn="l" eaLnBrk="1" latinLnBrk="0" hangingPunct="1"/>
            <a:fld id="{B9CF89DA-8F89-44D0-97EC-A4591852508E}" type="datetime1">
              <a:rPr lang="en-US" smtClean="0"/>
              <a:pPr algn="l" eaLnBrk="1" latinLnBrk="0" hangingPunct="1"/>
              <a:t>1/9/11</a:t>
            </a:fld>
            <a:endParaRPr lang="en-US" dirty="0">
              <a:solidFill>
                <a:schemeClr val="accent1">
                  <a:shade val="75000"/>
                </a:scheme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Booth/Cleary Introduction to Corporate Finance, Second Edition</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15C064-DD44-4CAC-873E-2D1F54821676}" type="slidenum">
              <a:rPr kumimoji="0" lang="en-US" smtClean="0"/>
              <a:pPr/>
              <a:t>‹#›</a:t>
            </a:fld>
            <a:endParaRPr kumimoji="0" lang="en-US" dirty="0">
              <a:solidFill>
                <a:schemeClr val="accent1">
                  <a:shade val="75000"/>
                </a:schemeClr>
              </a:solidFill>
            </a:endParaRP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00400" y="762000"/>
            <a:ext cx="5791200" cy="3962400"/>
          </a:xfrm>
        </p:spPr>
        <p:txBody>
          <a:bodyPr>
            <a:normAutofit fontScale="85000" lnSpcReduction="10000"/>
          </a:bodyPr>
          <a:lstStyle/>
          <a:p>
            <a:pPr algn="ctr">
              <a:spcBef>
                <a:spcPts val="600"/>
              </a:spcBef>
            </a:pPr>
            <a:r>
              <a:rPr lang="en-US" sz="1600" b="1" dirty="0" smtClean="0">
                <a:solidFill>
                  <a:schemeClr val="tx1"/>
                </a:solidFill>
                <a:latin typeface="Georgia" pitchFamily="18" charset="0"/>
              </a:rPr>
              <a:t>INTRODUCTION TO </a:t>
            </a:r>
          </a:p>
          <a:p>
            <a:pPr algn="ctr">
              <a:spcBef>
                <a:spcPts val="600"/>
              </a:spcBef>
            </a:pPr>
            <a:r>
              <a:rPr lang="en-US" sz="3400" b="1" dirty="0" smtClean="0">
                <a:solidFill>
                  <a:schemeClr val="tx1"/>
                </a:solidFill>
                <a:latin typeface="Georgia" pitchFamily="18" charset="0"/>
              </a:rPr>
              <a:t>CORPORATE FINANCE</a:t>
            </a:r>
          </a:p>
          <a:p>
            <a:pPr algn="ctr">
              <a:spcBef>
                <a:spcPts val="600"/>
              </a:spcBef>
            </a:pPr>
            <a:r>
              <a:rPr lang="en-US" sz="1800" dirty="0" smtClean="0">
                <a:solidFill>
                  <a:schemeClr val="tx1"/>
                </a:solidFill>
                <a:latin typeface="Georgia" pitchFamily="18" charset="0"/>
              </a:rPr>
              <a:t>SECOND EDITION</a:t>
            </a:r>
          </a:p>
          <a:p>
            <a:pPr algn="ctr">
              <a:spcBef>
                <a:spcPts val="1200"/>
              </a:spcBef>
              <a:spcAft>
                <a:spcPts val="600"/>
              </a:spcAft>
            </a:pPr>
            <a:r>
              <a:rPr lang="en-US" b="1" dirty="0" smtClean="0">
                <a:solidFill>
                  <a:schemeClr val="tx1"/>
                </a:solidFill>
                <a:latin typeface="Georgia" pitchFamily="18" charset="0"/>
              </a:rPr>
              <a:t>Lawrence Booth &amp; W. Sean </a:t>
            </a:r>
            <a:r>
              <a:rPr lang="en-US" b="1" dirty="0" smtClean="0">
                <a:solidFill>
                  <a:schemeClr val="tx1"/>
                </a:solidFill>
                <a:latin typeface="Georgia" pitchFamily="18" charset="0"/>
              </a:rPr>
              <a:t>Cleary</a:t>
            </a:r>
          </a:p>
          <a:p>
            <a:pPr algn="ctr">
              <a:spcBef>
                <a:spcPts val="1200"/>
              </a:spcBef>
              <a:spcAft>
                <a:spcPts val="600"/>
              </a:spcAft>
            </a:pPr>
            <a:r>
              <a:rPr lang="en-US" b="1" dirty="0" smtClean="0">
                <a:solidFill>
                  <a:schemeClr val="tx1"/>
                </a:solidFill>
                <a:latin typeface="Georgia" pitchFamily="18" charset="0"/>
              </a:rPr>
              <a:t>Chapter 2</a:t>
            </a:r>
          </a:p>
          <a:p>
            <a:pPr algn="ctr">
              <a:spcBef>
                <a:spcPts val="1200"/>
              </a:spcBef>
              <a:spcAft>
                <a:spcPts val="600"/>
              </a:spcAft>
            </a:pPr>
            <a:r>
              <a:rPr lang="en-US" b="1" dirty="0" smtClean="0">
                <a:solidFill>
                  <a:schemeClr val="tx1"/>
                </a:solidFill>
                <a:latin typeface="Georgia" pitchFamily="18" charset="0"/>
              </a:rPr>
              <a:t>Business (Corporate) Finance</a:t>
            </a:r>
          </a:p>
          <a:p>
            <a:pPr algn="ctr">
              <a:spcBef>
                <a:spcPts val="0"/>
              </a:spcBef>
              <a:spcAft>
                <a:spcPts val="600"/>
              </a:spcAft>
            </a:pPr>
            <a:r>
              <a:rPr lang="en-US" sz="1600" b="1" dirty="0" smtClean="0">
                <a:solidFill>
                  <a:schemeClr val="tx1"/>
                </a:solidFill>
                <a:latin typeface="Georgia" pitchFamily="18" charset="0"/>
              </a:rPr>
              <a:t>Prepared by Ken </a:t>
            </a:r>
            <a:r>
              <a:rPr lang="en-US" sz="1600" b="1" dirty="0" err="1" smtClean="0">
                <a:solidFill>
                  <a:schemeClr val="tx1"/>
                </a:solidFill>
                <a:latin typeface="Georgia" pitchFamily="18" charset="0"/>
              </a:rPr>
              <a:t>Hartviksen</a:t>
            </a:r>
            <a:r>
              <a:rPr lang="en-US" sz="1600" b="1" dirty="0" smtClean="0">
                <a:solidFill>
                  <a:schemeClr val="tx1"/>
                </a:solidFill>
                <a:latin typeface="Georgia" pitchFamily="18" charset="0"/>
              </a:rPr>
              <a:t> &amp; Jared </a:t>
            </a:r>
            <a:r>
              <a:rPr lang="en-US" sz="1600" b="1" dirty="0" err="1" smtClean="0">
                <a:solidFill>
                  <a:schemeClr val="tx1"/>
                </a:solidFill>
                <a:latin typeface="Georgia" pitchFamily="18" charset="0"/>
              </a:rPr>
              <a:t>Laneus</a:t>
            </a:r>
            <a:endParaRPr lang="en-US" sz="1600" b="1" dirty="0" smtClean="0">
              <a:solidFill>
                <a:schemeClr val="tx1"/>
              </a:solidFill>
              <a:latin typeface="Georgia" pitchFamily="18" charset="0"/>
            </a:endParaRPr>
          </a:p>
          <a:p>
            <a:pPr algn="ctr">
              <a:spcBef>
                <a:spcPts val="0"/>
              </a:spcBef>
              <a:spcAft>
                <a:spcPts val="600"/>
              </a:spcAft>
            </a:pPr>
            <a:r>
              <a:rPr lang="en-US" sz="1600" b="1" dirty="0" smtClean="0">
                <a:solidFill>
                  <a:schemeClr val="tx1"/>
                </a:solidFill>
                <a:latin typeface="Georgia" pitchFamily="18" charset="0"/>
              </a:rPr>
              <a:t>Edited by Dr. William F. Rentz, Ph.D., LIFA</a:t>
            </a:r>
            <a:endParaRPr lang="en-US" sz="1600" b="1" dirty="0" smtClean="0">
              <a:solidFill>
                <a:schemeClr val="tx1"/>
              </a:solidFill>
              <a:latin typeface="Georgia" pitchFamily="18" charset="0"/>
            </a:endParaRPr>
          </a:p>
          <a:p>
            <a:pPr algn="ctr">
              <a:spcBef>
                <a:spcPts val="0"/>
              </a:spcBef>
              <a:spcAft>
                <a:spcPts val="600"/>
              </a:spcAft>
            </a:pPr>
            <a:endParaRPr lang="en-US" sz="1600" b="1" dirty="0">
              <a:solidFill>
                <a:schemeClr val="tx1"/>
              </a:solidFill>
              <a:latin typeface="Georgia" pitchFamily="18" charset="0"/>
            </a:endParaRPr>
          </a:p>
        </p:txBody>
      </p:sp>
      <p:pic>
        <p:nvPicPr>
          <p:cNvPr id="4" name="Picture 69" descr="wiley_vert_k"/>
          <p:cNvPicPr>
            <a:picLocks noChangeAspect="1" noChangeArrowheads="1"/>
          </p:cNvPicPr>
          <p:nvPr/>
        </p:nvPicPr>
        <p:blipFill>
          <a:blip r:embed="rId2" cstate="print">
            <a:grayscl/>
            <a:biLevel thresh="50000"/>
          </a:blip>
          <a:srcRect/>
          <a:stretch>
            <a:fillRect/>
          </a:stretch>
        </p:blipFill>
        <p:spPr bwMode="auto">
          <a:xfrm>
            <a:off x="4267200" y="5485482"/>
            <a:ext cx="685800" cy="991518"/>
          </a:xfrm>
          <a:prstGeom prst="rect">
            <a:avLst/>
          </a:prstGeom>
          <a:noFill/>
        </p:spPr>
      </p:pic>
      <p:pic>
        <p:nvPicPr>
          <p:cNvPr id="5" name="Picture 2"/>
          <p:cNvPicPr>
            <a:picLocks noChangeAspect="1" noChangeArrowheads="1"/>
          </p:cNvPicPr>
          <p:nvPr/>
        </p:nvPicPr>
        <p:blipFill>
          <a:blip r:embed="rId3" cstate="print"/>
          <a:srcRect/>
          <a:stretch>
            <a:fillRect/>
          </a:stretch>
        </p:blipFill>
        <p:spPr bwMode="auto">
          <a:xfrm>
            <a:off x="457200" y="1828800"/>
            <a:ext cx="2743200" cy="3359127"/>
          </a:xfrm>
          <a:prstGeom prst="rect">
            <a:avLst/>
          </a:prstGeom>
          <a:noFill/>
          <a:ln w="9525">
            <a:noFill/>
            <a:miter lim="800000"/>
            <a:headEnd/>
            <a:tailEnd/>
          </a:ln>
          <a:effectLst>
            <a:outerShdw blurRad="317500" dist="50800" dir="5400000" algn="ctr" rotWithShape="0">
              <a:schemeClr val="tx1"/>
            </a:out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990600"/>
          </a:xfrm>
        </p:spPr>
        <p:txBody>
          <a:bodyPr vert="horz" anchor="ctr">
            <a:normAutofit fontScale="90000"/>
          </a:bodyPr>
          <a:lstStyle/>
          <a:p>
            <a:r>
              <a:rPr lang="en-US" b="1" cap="none" dirty="0" smtClean="0">
                <a:solidFill>
                  <a:schemeClr val="tx1"/>
                </a:solidFill>
                <a:effectLst/>
                <a:latin typeface="Calibri" pitchFamily="34" charset="0"/>
              </a:rPr>
              <a:t>Types of Business Organizations:</a:t>
            </a:r>
            <a:br>
              <a:rPr lang="en-US" b="1" cap="none" dirty="0" smtClean="0">
                <a:solidFill>
                  <a:schemeClr val="tx1"/>
                </a:solidFill>
                <a:effectLst/>
                <a:latin typeface="Calibri" pitchFamily="34" charset="0"/>
              </a:rPr>
            </a:br>
            <a:r>
              <a:rPr lang="en-US" b="1" cap="none" dirty="0" smtClean="0">
                <a:solidFill>
                  <a:schemeClr val="tx1"/>
                </a:solidFill>
                <a:effectLst/>
                <a:latin typeface="Calibri" pitchFamily="34" charset="0"/>
              </a:rPr>
              <a:t>Limited and General Partnerships</a:t>
            </a:r>
          </a:p>
        </p:txBody>
      </p:sp>
      <p:sp>
        <p:nvSpPr>
          <p:cNvPr id="3" name="Content Placeholder 2"/>
          <p:cNvSpPr>
            <a:spLocks noGrp="1"/>
          </p:cNvSpPr>
          <p:nvPr>
            <p:ph idx="1"/>
          </p:nvPr>
        </p:nvSpPr>
        <p:spPr>
          <a:xfrm>
            <a:off x="457200" y="1219200"/>
            <a:ext cx="8686800" cy="5257800"/>
          </a:xfrm>
        </p:spPr>
        <p:txBody>
          <a:bodyPr>
            <a:noAutofit/>
          </a:bodyPr>
          <a:lstStyle/>
          <a:p>
            <a:pPr>
              <a:buClrTx/>
              <a:buSzPct val="100000"/>
              <a:buNone/>
            </a:pPr>
            <a:r>
              <a:rPr lang="en-US" sz="2800" b="1" dirty="0" smtClean="0">
                <a:solidFill>
                  <a:schemeClr val="tx1"/>
                </a:solidFill>
                <a:latin typeface="Calibri" pitchFamily="34" charset="0"/>
              </a:rPr>
              <a:t>Used for Tax Purposes:</a:t>
            </a:r>
          </a:p>
          <a:p>
            <a:pPr>
              <a:buClrTx/>
              <a:buSzPct val="100000"/>
              <a:buFont typeface="Arial" pitchFamily="34" charset="0"/>
              <a:buChar char="•"/>
            </a:pPr>
            <a:r>
              <a:rPr lang="en-US" sz="2600" dirty="0" smtClean="0">
                <a:solidFill>
                  <a:schemeClr val="tx1"/>
                </a:solidFill>
                <a:latin typeface="Calibri" pitchFamily="34" charset="0"/>
              </a:rPr>
              <a:t>Limited partners are often able to use unused non-cash deductions such as depreciation and/or business losses to offset personal tax liabilities</a:t>
            </a:r>
          </a:p>
          <a:p>
            <a:pPr>
              <a:buClrTx/>
              <a:buSzPct val="100000"/>
              <a:buNone/>
            </a:pPr>
            <a:r>
              <a:rPr lang="en-US" sz="2800" b="1" dirty="0" smtClean="0">
                <a:solidFill>
                  <a:schemeClr val="tx1"/>
                </a:solidFill>
                <a:latin typeface="Calibri" pitchFamily="34" charset="0"/>
              </a:rPr>
              <a:t>The General Partner:</a:t>
            </a:r>
          </a:p>
          <a:p>
            <a:pPr>
              <a:buClrTx/>
              <a:buSzPct val="100000"/>
              <a:buFont typeface="Arial" pitchFamily="34" charset="0"/>
              <a:buChar char="•"/>
            </a:pPr>
            <a:r>
              <a:rPr lang="en-US" sz="2600" dirty="0" smtClean="0">
                <a:solidFill>
                  <a:schemeClr val="tx1"/>
                </a:solidFill>
                <a:latin typeface="Calibri" pitchFamily="34" charset="0"/>
              </a:rPr>
              <a:t>The must be one general partner, which is responsible for operating the business and has unlimited legal liability</a:t>
            </a:r>
          </a:p>
          <a:p>
            <a:pPr>
              <a:buClrTx/>
              <a:buSzPct val="100000"/>
              <a:buFont typeface="Arial" pitchFamily="34" charset="0"/>
              <a:buChar char="•"/>
            </a:pPr>
            <a:r>
              <a:rPr lang="en-US" sz="2600" dirty="0" smtClean="0">
                <a:solidFill>
                  <a:schemeClr val="tx1"/>
                </a:solidFill>
                <a:latin typeface="Calibri" pitchFamily="34" charset="0"/>
              </a:rPr>
              <a:t>Often the general partner is a corporation</a:t>
            </a:r>
          </a:p>
          <a:p>
            <a:pPr>
              <a:buClrTx/>
              <a:buSzPct val="100000"/>
              <a:buNone/>
            </a:pPr>
            <a:r>
              <a:rPr lang="en-US" sz="2800" b="1" dirty="0" smtClean="0">
                <a:solidFill>
                  <a:schemeClr val="tx1"/>
                </a:solidFill>
                <a:latin typeface="Calibri" pitchFamily="34" charset="0"/>
              </a:rPr>
              <a:t>Limited Partners:</a:t>
            </a:r>
          </a:p>
          <a:p>
            <a:pPr>
              <a:buClrTx/>
              <a:buSzPct val="100000"/>
              <a:buFont typeface="Arial" pitchFamily="34" charset="0"/>
              <a:buChar char="•"/>
            </a:pPr>
            <a:r>
              <a:rPr lang="en-US" sz="2600" dirty="0" smtClean="0">
                <a:solidFill>
                  <a:schemeClr val="tx1"/>
                </a:solidFill>
                <a:latin typeface="Calibri" pitchFamily="34" charset="0"/>
              </a:rPr>
              <a:t>Passive investors</a:t>
            </a:r>
          </a:p>
          <a:p>
            <a:pPr>
              <a:buClrTx/>
              <a:buSzPct val="100000"/>
              <a:buFont typeface="Arial" pitchFamily="34" charset="0"/>
              <a:buChar char="•"/>
            </a:pPr>
            <a:r>
              <a:rPr lang="en-US" sz="2600" dirty="0" smtClean="0">
                <a:solidFill>
                  <a:schemeClr val="tx1"/>
                </a:solidFill>
                <a:latin typeface="Calibri" pitchFamily="34" charset="0"/>
              </a:rPr>
              <a:t>Contribute money to the business; share in the profits</a:t>
            </a:r>
            <a:endParaRPr lang="en-US" sz="2800" dirty="0" smtClean="0">
              <a:solidFill>
                <a:schemeClr val="tx1"/>
              </a:solidFill>
              <a:latin typeface="Calibri" pitchFamily="34" charset="0"/>
            </a:endParaRPr>
          </a:p>
          <a:p>
            <a:pPr>
              <a:buClrTx/>
              <a:buSzPct val="100000"/>
              <a:buFont typeface="Arial" pitchFamily="34" charset="0"/>
              <a:buChar char="•"/>
            </a:pPr>
            <a:endParaRPr lang="en-US" sz="2800" dirty="0">
              <a:solidFill>
                <a:schemeClr val="tx1"/>
              </a:solidFill>
              <a:latin typeface="Calibri" pitchFamily="34" charset="0"/>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86800" cy="838200"/>
          </a:xfrm>
        </p:spPr>
        <p:txBody>
          <a:bodyPr vert="horz" anchor="ctr">
            <a:normAutofit fontScale="90000"/>
          </a:bodyPr>
          <a:lstStyle/>
          <a:p>
            <a:r>
              <a:rPr lang="en-US" b="1" cap="none" dirty="0" smtClean="0">
                <a:solidFill>
                  <a:schemeClr val="tx1"/>
                </a:solidFill>
                <a:effectLst/>
                <a:latin typeface="Calibri" pitchFamily="34" charset="0"/>
              </a:rPr>
              <a:t>Types of Business Organizations: Partnerships</a:t>
            </a:r>
          </a:p>
        </p:txBody>
      </p:sp>
      <p:sp>
        <p:nvSpPr>
          <p:cNvPr id="3" name="Content Placeholder 2"/>
          <p:cNvSpPr>
            <a:spLocks noGrp="1"/>
          </p:cNvSpPr>
          <p:nvPr>
            <p:ph idx="1"/>
          </p:nvPr>
        </p:nvSpPr>
        <p:spPr>
          <a:xfrm>
            <a:off x="304800" y="914400"/>
            <a:ext cx="8686800" cy="5715000"/>
          </a:xfrm>
        </p:spPr>
        <p:txBody>
          <a:bodyPr>
            <a:noAutofit/>
          </a:bodyPr>
          <a:lstStyle/>
          <a:p>
            <a:pPr>
              <a:buClrTx/>
              <a:buSzPct val="100000"/>
              <a:buNone/>
            </a:pPr>
            <a:r>
              <a:rPr lang="en-US" sz="2600" b="1" dirty="0" smtClean="0">
                <a:solidFill>
                  <a:schemeClr val="tx1"/>
                </a:solidFill>
                <a:latin typeface="Calibri" pitchFamily="34" charset="0"/>
              </a:rPr>
              <a:t>Advantages:</a:t>
            </a:r>
          </a:p>
          <a:p>
            <a:pPr>
              <a:buClrTx/>
              <a:buSzPct val="100000"/>
              <a:buFont typeface="Arial" pitchFamily="34" charset="0"/>
              <a:buChar char="•"/>
            </a:pPr>
            <a:r>
              <a:rPr lang="en-US" sz="2400" dirty="0" smtClean="0">
                <a:solidFill>
                  <a:schemeClr val="tx1"/>
                </a:solidFill>
                <a:latin typeface="Calibri" pitchFamily="34" charset="0"/>
              </a:rPr>
              <a:t>Harnesses the combined talents and energies of all the partners</a:t>
            </a:r>
          </a:p>
          <a:p>
            <a:pPr>
              <a:buClrTx/>
              <a:buSzPct val="100000"/>
              <a:buFont typeface="Arial" pitchFamily="34" charset="0"/>
              <a:buChar char="•"/>
            </a:pPr>
            <a:r>
              <a:rPr lang="en-US" sz="2400" dirty="0" smtClean="0">
                <a:solidFill>
                  <a:schemeClr val="tx1"/>
                </a:solidFill>
                <a:latin typeface="Calibri" pitchFamily="34" charset="0"/>
              </a:rPr>
              <a:t>Potential for greater combined financial resources of the partners</a:t>
            </a:r>
          </a:p>
          <a:p>
            <a:pPr>
              <a:buClrTx/>
              <a:buSzPct val="100000"/>
              <a:buFont typeface="Arial" pitchFamily="34" charset="0"/>
              <a:buChar char="•"/>
            </a:pPr>
            <a:r>
              <a:rPr lang="en-US" sz="2400" dirty="0" smtClean="0">
                <a:solidFill>
                  <a:schemeClr val="tx1"/>
                </a:solidFill>
                <a:latin typeface="Calibri" pitchFamily="34" charset="0"/>
              </a:rPr>
              <a:t>Spreads liability across the partners (jointly and severally)</a:t>
            </a:r>
          </a:p>
          <a:p>
            <a:pPr>
              <a:buClrTx/>
              <a:buSzPct val="100000"/>
              <a:buNone/>
            </a:pPr>
            <a:r>
              <a:rPr lang="en-US" sz="2600" b="1" dirty="0" smtClean="0">
                <a:solidFill>
                  <a:schemeClr val="tx1"/>
                </a:solidFill>
                <a:latin typeface="Calibri" pitchFamily="34" charset="0"/>
              </a:rPr>
              <a:t>Disadvantages:</a:t>
            </a:r>
          </a:p>
          <a:p>
            <a:pPr>
              <a:buClrTx/>
              <a:buSzPct val="100000"/>
              <a:buFont typeface="Arial" pitchFamily="34" charset="0"/>
              <a:buChar char="•"/>
            </a:pPr>
            <a:r>
              <a:rPr lang="en-US" sz="2400" dirty="0" smtClean="0">
                <a:solidFill>
                  <a:schemeClr val="tx1"/>
                </a:solidFill>
                <a:latin typeface="Calibri" pitchFamily="34" charset="0"/>
              </a:rPr>
              <a:t>Income is taxed at the individual’s marginal rate</a:t>
            </a:r>
          </a:p>
          <a:p>
            <a:pPr>
              <a:buClrTx/>
              <a:buSzPct val="100000"/>
              <a:buFont typeface="Arial" pitchFamily="34" charset="0"/>
              <a:buChar char="•"/>
            </a:pPr>
            <a:r>
              <a:rPr lang="en-US" sz="2400" dirty="0" smtClean="0">
                <a:solidFill>
                  <a:schemeClr val="tx1"/>
                </a:solidFill>
                <a:latin typeface="Calibri" pitchFamily="34" charset="0"/>
              </a:rPr>
              <a:t>Governed by provincial partnership legislation and often requires a formal partnership agreement</a:t>
            </a:r>
          </a:p>
          <a:p>
            <a:pPr>
              <a:buClrTx/>
              <a:buSzPct val="100000"/>
              <a:buFont typeface="Arial" pitchFamily="34" charset="0"/>
              <a:buChar char="•"/>
            </a:pPr>
            <a:r>
              <a:rPr lang="en-US" sz="2400" dirty="0" smtClean="0">
                <a:solidFill>
                  <a:schemeClr val="tx1"/>
                </a:solidFill>
                <a:latin typeface="Calibri" pitchFamily="34" charset="0"/>
              </a:rPr>
              <a:t>Unlimited legal liability</a:t>
            </a:r>
          </a:p>
          <a:p>
            <a:pPr>
              <a:buClrTx/>
              <a:buSzPct val="100000"/>
              <a:buFont typeface="Arial" pitchFamily="34" charset="0"/>
              <a:buChar char="•"/>
            </a:pPr>
            <a:r>
              <a:rPr lang="en-US" sz="2400" dirty="0" smtClean="0">
                <a:solidFill>
                  <a:schemeClr val="tx1"/>
                </a:solidFill>
                <a:latin typeface="Calibri" pitchFamily="34" charset="0"/>
              </a:rPr>
              <a:t>Non-partnership business arrangements can be deemed partnerships under Canadian law</a:t>
            </a:r>
          </a:p>
          <a:p>
            <a:pPr>
              <a:buClrTx/>
              <a:buSzPct val="100000"/>
              <a:buFont typeface="Arial" pitchFamily="34" charset="0"/>
              <a:buChar char="•"/>
            </a:pPr>
            <a:r>
              <a:rPr lang="en-US" sz="2400" dirty="0" smtClean="0">
                <a:solidFill>
                  <a:schemeClr val="tx1"/>
                </a:solidFill>
                <a:latin typeface="Calibri" pitchFamily="34" charset="0"/>
              </a:rPr>
              <a:t>It can be legally challenging to disassociate oneself from and/or dissolve a partnership arrangement</a:t>
            </a:r>
          </a:p>
        </p:txBody>
      </p:sp>
      <p:sp>
        <p:nvSpPr>
          <p:cNvPr id="5" name="Footer Placeholder 4"/>
          <p:cNvSpPr>
            <a:spLocks noGrp="1"/>
          </p:cNvSpPr>
          <p:nvPr>
            <p:ph type="ftr" sz="quarter" idx="11"/>
          </p:nvPr>
        </p:nvSpPr>
        <p:spPr>
          <a:xfrm>
            <a:off x="457200" y="6477000"/>
            <a:ext cx="3505200" cy="288925"/>
          </a:xfrm>
        </p:spPr>
        <p:txBody>
          <a:bodyPr/>
          <a:lstStyle/>
          <a:p>
            <a:r>
              <a:rPr lang="en-US" dirty="0"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11</a:t>
            </a:fld>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686800" cy="685800"/>
          </a:xfrm>
        </p:spPr>
        <p:txBody>
          <a:bodyPr vert="horz" anchor="ctr">
            <a:normAutofit/>
          </a:bodyPr>
          <a:lstStyle/>
          <a:p>
            <a:r>
              <a:rPr lang="en-US" sz="3400" b="1" cap="none" dirty="0" smtClean="0">
                <a:solidFill>
                  <a:schemeClr val="tx1"/>
                </a:solidFill>
                <a:effectLst/>
                <a:latin typeface="Calibri" pitchFamily="34" charset="0"/>
              </a:rPr>
              <a:t>Types of Business Organizations: Trusts</a:t>
            </a:r>
          </a:p>
        </p:txBody>
      </p:sp>
      <p:sp>
        <p:nvSpPr>
          <p:cNvPr id="3" name="Content Placeholder 2"/>
          <p:cNvSpPr>
            <a:spLocks noGrp="1"/>
          </p:cNvSpPr>
          <p:nvPr>
            <p:ph idx="1"/>
          </p:nvPr>
        </p:nvSpPr>
        <p:spPr>
          <a:xfrm>
            <a:off x="457200" y="762000"/>
            <a:ext cx="8382000" cy="6096000"/>
          </a:xfrm>
        </p:spPr>
        <p:txBody>
          <a:bodyPr>
            <a:noAutofit/>
          </a:bodyPr>
          <a:lstStyle/>
          <a:p>
            <a:pPr>
              <a:buClrTx/>
              <a:buSzPct val="100000"/>
              <a:buNone/>
            </a:pPr>
            <a:r>
              <a:rPr lang="en-US" sz="2800" b="1" dirty="0" smtClean="0">
                <a:solidFill>
                  <a:schemeClr val="tx1"/>
                </a:solidFill>
                <a:latin typeface="Calibri" pitchFamily="34" charset="0"/>
              </a:rPr>
              <a:t>Nature of the Business:</a:t>
            </a:r>
          </a:p>
          <a:p>
            <a:pPr>
              <a:buClrTx/>
              <a:buSzPct val="100000"/>
              <a:buFont typeface="Arial" pitchFamily="34" charset="0"/>
              <a:buChar char="•"/>
            </a:pPr>
            <a:r>
              <a:rPr lang="en-US" sz="2600" dirty="0" smtClean="0">
                <a:solidFill>
                  <a:schemeClr val="tx1"/>
                </a:solidFill>
                <a:latin typeface="Calibri" pitchFamily="34" charset="0"/>
              </a:rPr>
              <a:t>Trusts are used to separate </a:t>
            </a:r>
            <a:r>
              <a:rPr lang="en-US" sz="2600" i="1" dirty="0" smtClean="0">
                <a:solidFill>
                  <a:schemeClr val="tx1"/>
                </a:solidFill>
                <a:latin typeface="Calibri" pitchFamily="34" charset="0"/>
              </a:rPr>
              <a:t>ownership </a:t>
            </a:r>
            <a:r>
              <a:rPr lang="en-US" sz="2600" dirty="0" smtClean="0">
                <a:solidFill>
                  <a:schemeClr val="tx1"/>
                </a:solidFill>
                <a:latin typeface="Calibri" pitchFamily="34" charset="0"/>
              </a:rPr>
              <a:t>from </a:t>
            </a:r>
            <a:r>
              <a:rPr lang="en-US" sz="2600" i="1" dirty="0" smtClean="0">
                <a:solidFill>
                  <a:schemeClr val="tx1"/>
                </a:solidFill>
                <a:latin typeface="Calibri" pitchFamily="34" charset="0"/>
              </a:rPr>
              <a:t>control</a:t>
            </a:r>
            <a:endParaRPr lang="en-US" sz="2600" dirty="0" smtClean="0">
              <a:solidFill>
                <a:schemeClr val="tx1"/>
              </a:solidFill>
              <a:latin typeface="Calibri" pitchFamily="34" charset="0"/>
            </a:endParaRPr>
          </a:p>
          <a:p>
            <a:pPr>
              <a:buClrTx/>
              <a:buSzPct val="100000"/>
              <a:buFont typeface="Arial" pitchFamily="34" charset="0"/>
              <a:buChar char="•"/>
            </a:pPr>
            <a:r>
              <a:rPr lang="en-US" sz="2600" dirty="0" smtClean="0">
                <a:solidFill>
                  <a:schemeClr val="tx1"/>
                </a:solidFill>
                <a:latin typeface="Calibri" pitchFamily="34" charset="0"/>
              </a:rPr>
              <a:t>Controlled by a trustee in accordance with trust documents for the benefit of the named beneficiary(</a:t>
            </a:r>
            <a:r>
              <a:rPr lang="en-US" sz="2600" dirty="0" err="1" smtClean="0">
                <a:solidFill>
                  <a:schemeClr val="tx1"/>
                </a:solidFill>
                <a:latin typeface="Calibri" pitchFamily="34" charset="0"/>
              </a:rPr>
              <a:t>ies</a:t>
            </a:r>
            <a:r>
              <a:rPr lang="en-US" sz="2600" dirty="0" smtClean="0">
                <a:solidFill>
                  <a:schemeClr val="tx1"/>
                </a:solidFill>
                <a:latin typeface="Calibri" pitchFamily="34" charset="0"/>
              </a:rPr>
              <a:t>).</a:t>
            </a:r>
          </a:p>
          <a:p>
            <a:pPr>
              <a:buClrTx/>
              <a:buSzPct val="100000"/>
              <a:buNone/>
            </a:pPr>
            <a:r>
              <a:rPr lang="en-US" sz="2800" b="1" dirty="0" smtClean="0">
                <a:solidFill>
                  <a:schemeClr val="tx1"/>
                </a:solidFill>
                <a:latin typeface="Calibri" pitchFamily="34" charset="0"/>
              </a:rPr>
              <a:t>Examples:</a:t>
            </a:r>
          </a:p>
          <a:p>
            <a:pPr>
              <a:buClrTx/>
              <a:buSzPct val="100000"/>
              <a:buFont typeface="Arial" pitchFamily="34" charset="0"/>
              <a:buChar char="•"/>
            </a:pPr>
            <a:r>
              <a:rPr lang="en-US" sz="2600" i="1" dirty="0" smtClean="0">
                <a:solidFill>
                  <a:schemeClr val="tx1"/>
                </a:solidFill>
                <a:latin typeface="Calibri" pitchFamily="34" charset="0"/>
              </a:rPr>
              <a:t>Inter </a:t>
            </a:r>
            <a:r>
              <a:rPr lang="en-US" sz="2600" i="1" dirty="0" err="1" smtClean="0">
                <a:solidFill>
                  <a:schemeClr val="tx1"/>
                </a:solidFill>
                <a:latin typeface="Calibri" pitchFamily="34" charset="0"/>
              </a:rPr>
              <a:t>vivos</a:t>
            </a:r>
            <a:r>
              <a:rPr lang="en-US" sz="2600" dirty="0" smtClean="0">
                <a:solidFill>
                  <a:schemeClr val="tx1"/>
                </a:solidFill>
                <a:latin typeface="Calibri" pitchFamily="34" charset="0"/>
              </a:rPr>
              <a:t> and testamentary trusts for estate and tax planning purposes</a:t>
            </a:r>
          </a:p>
          <a:p>
            <a:pPr>
              <a:buClrTx/>
              <a:buSzPct val="100000"/>
              <a:buFont typeface="Arial" pitchFamily="34" charset="0"/>
              <a:buChar char="•"/>
            </a:pPr>
            <a:r>
              <a:rPr lang="en-US" sz="2600" dirty="0" smtClean="0">
                <a:solidFill>
                  <a:schemeClr val="tx1"/>
                </a:solidFill>
                <a:latin typeface="Calibri" pitchFamily="34" charset="0"/>
              </a:rPr>
              <a:t>Open-ended mutual funds organized as unit trusts</a:t>
            </a:r>
          </a:p>
          <a:p>
            <a:pPr>
              <a:buClrTx/>
              <a:buSzPct val="100000"/>
              <a:buFont typeface="Arial" pitchFamily="34" charset="0"/>
              <a:buChar char="•"/>
            </a:pPr>
            <a:r>
              <a:rPr lang="en-US" sz="2600" dirty="0" smtClean="0">
                <a:solidFill>
                  <a:schemeClr val="tx1"/>
                </a:solidFill>
                <a:latin typeface="Calibri" pitchFamily="34" charset="0"/>
              </a:rPr>
              <a:t>Many corporations have restructured themselves as income and royalty trusts</a:t>
            </a:r>
          </a:p>
          <a:p>
            <a:pPr>
              <a:buClrTx/>
              <a:buSzPct val="100000"/>
              <a:buNone/>
            </a:pPr>
            <a:r>
              <a:rPr lang="en-US" sz="2800" b="1" dirty="0" smtClean="0">
                <a:solidFill>
                  <a:schemeClr val="tx1"/>
                </a:solidFill>
                <a:latin typeface="Calibri" pitchFamily="34" charset="0"/>
              </a:rPr>
              <a:t>Formality:</a:t>
            </a:r>
          </a:p>
          <a:p>
            <a:pPr>
              <a:buClrTx/>
              <a:buSzPct val="100000"/>
              <a:buFont typeface="Arial" pitchFamily="34" charset="0"/>
              <a:buChar char="•"/>
            </a:pPr>
            <a:r>
              <a:rPr lang="en-US" sz="2600" dirty="0" smtClean="0">
                <a:solidFill>
                  <a:schemeClr val="tx1"/>
                </a:solidFill>
                <a:latin typeface="Calibri" pitchFamily="34" charset="0"/>
              </a:rPr>
              <a:t>Established through a formal trust agreement naming trustee and beneficiary(</a:t>
            </a:r>
            <a:r>
              <a:rPr lang="en-US" sz="2600" dirty="0" err="1" smtClean="0">
                <a:solidFill>
                  <a:schemeClr val="tx1"/>
                </a:solidFill>
                <a:latin typeface="Calibri" pitchFamily="34" charset="0"/>
              </a:rPr>
              <a:t>ies</a:t>
            </a:r>
            <a:r>
              <a:rPr lang="en-US" sz="2600" dirty="0" smtClean="0">
                <a:solidFill>
                  <a:schemeClr val="tx1"/>
                </a:solidFill>
                <a:latin typeface="Calibri" pitchFamily="34" charset="0"/>
              </a:rPr>
              <a:t>)</a:t>
            </a:r>
            <a:endParaRPr lang="en-US" sz="2400" dirty="0">
              <a:solidFill>
                <a:schemeClr val="tx1"/>
              </a:solidFill>
              <a:latin typeface="Calibri" pitchFamily="34" charset="0"/>
            </a:endParaRPr>
          </a:p>
        </p:txBody>
      </p:sp>
      <p:sp>
        <p:nvSpPr>
          <p:cNvPr id="5" name="Footer Placeholder 4"/>
          <p:cNvSpPr>
            <a:spLocks noGrp="1"/>
          </p:cNvSpPr>
          <p:nvPr>
            <p:ph type="ftr" sz="quarter" idx="11"/>
          </p:nvPr>
        </p:nvSpPr>
        <p:spPr>
          <a:xfrm>
            <a:off x="457200" y="6629400"/>
            <a:ext cx="3505200" cy="228600"/>
          </a:xfrm>
        </p:spPr>
        <p:txBody>
          <a:bodyPr/>
          <a:lstStyle/>
          <a:p>
            <a:r>
              <a:rPr lang="en-US" dirty="0"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12</a:t>
            </a:fld>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686800" cy="990600"/>
          </a:xfrm>
        </p:spPr>
        <p:txBody>
          <a:bodyPr vert="horz" anchor="ctr">
            <a:normAutofit fontScale="90000"/>
          </a:bodyPr>
          <a:lstStyle/>
          <a:p>
            <a:r>
              <a:rPr lang="en-US" b="1" cap="none" dirty="0" smtClean="0">
                <a:solidFill>
                  <a:schemeClr val="tx1"/>
                </a:solidFill>
                <a:effectLst/>
                <a:latin typeface="Calibri" pitchFamily="34" charset="0"/>
              </a:rPr>
              <a:t>Types of Business Organizations:</a:t>
            </a:r>
            <a:br>
              <a:rPr lang="en-US" b="1" cap="none" dirty="0" smtClean="0">
                <a:solidFill>
                  <a:schemeClr val="tx1"/>
                </a:solidFill>
                <a:effectLst/>
                <a:latin typeface="Calibri" pitchFamily="34" charset="0"/>
              </a:rPr>
            </a:br>
            <a:r>
              <a:rPr lang="en-US" b="1" cap="none" dirty="0" smtClean="0">
                <a:solidFill>
                  <a:schemeClr val="tx1"/>
                </a:solidFill>
                <a:effectLst/>
                <a:latin typeface="Calibri" pitchFamily="34" charset="0"/>
              </a:rPr>
              <a:t>Income Trust Structure</a:t>
            </a: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13</a:t>
            </a:fld>
            <a:endParaRPr lang="en-US" dirty="0"/>
          </a:p>
        </p:txBody>
      </p:sp>
      <p:pic>
        <p:nvPicPr>
          <p:cNvPr id="2051" name="Picture 3"/>
          <p:cNvPicPr>
            <a:picLocks noChangeAspect="1" noChangeArrowheads="1"/>
          </p:cNvPicPr>
          <p:nvPr/>
        </p:nvPicPr>
        <p:blipFill>
          <a:blip r:embed="rId2" cstate="print"/>
          <a:srcRect/>
          <a:stretch>
            <a:fillRect/>
          </a:stretch>
        </p:blipFill>
        <p:spPr bwMode="auto">
          <a:xfrm>
            <a:off x="381000" y="1524000"/>
            <a:ext cx="8415337" cy="459259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28600"/>
            <a:ext cx="7924800" cy="914400"/>
          </a:xfrm>
        </p:spPr>
        <p:txBody>
          <a:bodyPr vert="horz" anchor="ctr">
            <a:noAutofit/>
          </a:bodyPr>
          <a:lstStyle/>
          <a:p>
            <a:r>
              <a:rPr lang="en-US" b="1" cap="none" dirty="0" smtClean="0">
                <a:solidFill>
                  <a:schemeClr val="tx1"/>
                </a:solidFill>
                <a:effectLst/>
                <a:latin typeface="Calibri" pitchFamily="34" charset="0"/>
              </a:rPr>
              <a:t>Types of Business Organizations: Trusts</a:t>
            </a:r>
          </a:p>
        </p:txBody>
      </p:sp>
      <p:sp>
        <p:nvSpPr>
          <p:cNvPr id="3" name="Content Placeholder 2"/>
          <p:cNvSpPr>
            <a:spLocks noGrp="1"/>
          </p:cNvSpPr>
          <p:nvPr>
            <p:ph idx="1"/>
          </p:nvPr>
        </p:nvSpPr>
        <p:spPr>
          <a:xfrm>
            <a:off x="533400" y="1219200"/>
            <a:ext cx="8229600" cy="5105400"/>
          </a:xfrm>
        </p:spPr>
        <p:txBody>
          <a:bodyPr>
            <a:noAutofit/>
          </a:bodyPr>
          <a:lstStyle/>
          <a:p>
            <a:pPr>
              <a:buClrTx/>
              <a:buSzPct val="100000"/>
              <a:buNone/>
            </a:pPr>
            <a:r>
              <a:rPr lang="en-US" sz="2800" b="1" dirty="0" smtClean="0">
                <a:solidFill>
                  <a:schemeClr val="tx1"/>
                </a:solidFill>
                <a:latin typeface="Calibri" pitchFamily="34" charset="0"/>
              </a:rPr>
              <a:t>Nature of the Business:</a:t>
            </a:r>
          </a:p>
          <a:p>
            <a:pPr>
              <a:buClrTx/>
              <a:buSzPct val="100000"/>
              <a:buFont typeface="Arial" pitchFamily="34" charset="0"/>
              <a:buChar char="•"/>
            </a:pPr>
            <a:r>
              <a:rPr lang="en-US" sz="2600" dirty="0" smtClean="0">
                <a:solidFill>
                  <a:schemeClr val="tx1"/>
                </a:solidFill>
                <a:latin typeface="Calibri" pitchFamily="34" charset="0"/>
              </a:rPr>
              <a:t>Invest in both the debt and shares of one company in order to function as a pass-through entity</a:t>
            </a:r>
          </a:p>
          <a:p>
            <a:pPr>
              <a:buClrTx/>
              <a:buSzPct val="100000"/>
              <a:buFont typeface="Arial" pitchFamily="34" charset="0"/>
              <a:buChar char="•"/>
            </a:pPr>
            <a:r>
              <a:rPr lang="en-US" sz="2600" dirty="0" smtClean="0">
                <a:solidFill>
                  <a:schemeClr val="tx1"/>
                </a:solidFill>
                <a:latin typeface="Calibri" pitchFamily="34" charset="0"/>
              </a:rPr>
              <a:t>Net cash flows from the business operations of the company pass through the trust without taxation</a:t>
            </a:r>
          </a:p>
          <a:p>
            <a:pPr>
              <a:buClrTx/>
              <a:buSzPct val="100000"/>
              <a:buNone/>
            </a:pPr>
            <a:r>
              <a:rPr lang="en-US" sz="2800" b="1" dirty="0" smtClean="0">
                <a:solidFill>
                  <a:schemeClr val="tx1"/>
                </a:solidFill>
                <a:latin typeface="Calibri" pitchFamily="34" charset="0"/>
              </a:rPr>
              <a:t>Purpose of the Structure:</a:t>
            </a:r>
          </a:p>
          <a:p>
            <a:pPr>
              <a:buClrTx/>
              <a:buSzPct val="100000"/>
              <a:buFont typeface="Arial" pitchFamily="34" charset="0"/>
              <a:buChar char="•"/>
            </a:pPr>
            <a:r>
              <a:rPr lang="en-US" sz="2600" dirty="0" smtClean="0">
                <a:solidFill>
                  <a:schemeClr val="tx1"/>
                </a:solidFill>
                <a:latin typeface="Calibri" pitchFamily="34" charset="0"/>
              </a:rPr>
              <a:t>To minimize the income tax payable on the cash flows generated by the underlying business so that more cash flow passes to the trust’s </a:t>
            </a:r>
            <a:r>
              <a:rPr lang="en-US" sz="2600" dirty="0" err="1" smtClean="0">
                <a:solidFill>
                  <a:schemeClr val="tx1"/>
                </a:solidFill>
                <a:latin typeface="Calibri" pitchFamily="34" charset="0"/>
              </a:rPr>
              <a:t>unitholders</a:t>
            </a:r>
            <a:r>
              <a:rPr lang="en-US" sz="2600" dirty="0" smtClean="0">
                <a:solidFill>
                  <a:schemeClr val="tx1"/>
                </a:solidFill>
                <a:latin typeface="Calibri" pitchFamily="34" charset="0"/>
              </a:rPr>
              <a:t> than through a traditional common stock investment</a:t>
            </a: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5" name="Title 1"/>
          <p:cNvSpPr>
            <a:spLocks noGrp="1"/>
          </p:cNvSpPr>
          <p:nvPr>
            <p:ph type="title"/>
          </p:nvPr>
        </p:nvSpPr>
        <p:spPr>
          <a:xfrm>
            <a:off x="304800" y="304800"/>
            <a:ext cx="8686800" cy="1143000"/>
          </a:xfrm>
        </p:spPr>
        <p:txBody>
          <a:bodyPr vert="horz" anchor="ctr">
            <a:noAutofit/>
          </a:bodyPr>
          <a:lstStyle/>
          <a:p>
            <a:r>
              <a:rPr lang="en-US" b="1" cap="none" dirty="0" smtClean="0">
                <a:solidFill>
                  <a:schemeClr val="tx1"/>
                </a:solidFill>
                <a:effectLst/>
                <a:latin typeface="Calibri" pitchFamily="34" charset="0"/>
              </a:rPr>
              <a:t>Types of Business Organizations:</a:t>
            </a:r>
            <a:br>
              <a:rPr lang="en-US" b="1" cap="none" dirty="0" smtClean="0">
                <a:solidFill>
                  <a:schemeClr val="tx1"/>
                </a:solidFill>
                <a:effectLst/>
                <a:latin typeface="Calibri" pitchFamily="34" charset="0"/>
              </a:rPr>
            </a:br>
            <a:r>
              <a:rPr lang="en-US" b="1" cap="none" dirty="0" smtClean="0">
                <a:solidFill>
                  <a:schemeClr val="tx1"/>
                </a:solidFill>
                <a:effectLst/>
                <a:latin typeface="Calibri" pitchFamily="34" charset="0"/>
              </a:rPr>
              <a:t>Income and Royalty Trusts</a:t>
            </a:r>
          </a:p>
        </p:txBody>
      </p:sp>
      <p:sp>
        <p:nvSpPr>
          <p:cNvPr id="3" name="Content Placeholder 2"/>
          <p:cNvSpPr>
            <a:spLocks noGrp="1"/>
          </p:cNvSpPr>
          <p:nvPr>
            <p:ph idx="1"/>
          </p:nvPr>
        </p:nvSpPr>
        <p:spPr>
          <a:xfrm>
            <a:off x="457200" y="1447800"/>
            <a:ext cx="8153400" cy="4525963"/>
          </a:xfrm>
        </p:spPr>
        <p:txBody>
          <a:bodyPr>
            <a:noAutofit/>
          </a:bodyPr>
          <a:lstStyle/>
          <a:p>
            <a:pPr>
              <a:buClrTx/>
              <a:buSzPct val="100000"/>
              <a:buNone/>
            </a:pPr>
            <a:r>
              <a:rPr lang="en-US" sz="2800" b="1" dirty="0" smtClean="0">
                <a:solidFill>
                  <a:schemeClr val="tx1"/>
                </a:solidFill>
                <a:latin typeface="Calibri" pitchFamily="34" charset="0"/>
              </a:rPr>
              <a:t>Status:</a:t>
            </a:r>
          </a:p>
          <a:p>
            <a:pPr>
              <a:buClrTx/>
              <a:buSzPct val="100000"/>
              <a:buFont typeface="Arial" pitchFamily="34" charset="0"/>
              <a:buChar char="•"/>
            </a:pPr>
            <a:r>
              <a:rPr lang="en-US" sz="2600" dirty="0" smtClean="0">
                <a:solidFill>
                  <a:schemeClr val="tx1"/>
                </a:solidFill>
                <a:latin typeface="Calibri" pitchFamily="34" charset="0"/>
              </a:rPr>
              <a:t>Total market capitalization in Canada is $192 billion (as of March 2006)</a:t>
            </a:r>
          </a:p>
          <a:p>
            <a:pPr>
              <a:buClrTx/>
              <a:buSzPct val="100000"/>
              <a:buFont typeface="Arial" pitchFamily="34" charset="0"/>
              <a:buChar char="•"/>
            </a:pPr>
            <a:r>
              <a:rPr lang="en-US" sz="2600" dirty="0" smtClean="0">
                <a:solidFill>
                  <a:schemeClr val="tx1"/>
                </a:solidFill>
                <a:latin typeface="Calibri" pitchFamily="34" charset="0"/>
              </a:rPr>
              <a:t>Incorporated into the S&amp;P/TSX Composite Index as of March 2006</a:t>
            </a:r>
          </a:p>
          <a:p>
            <a:pPr>
              <a:buClrTx/>
              <a:buSzPct val="100000"/>
              <a:buFont typeface="Arial" pitchFamily="34" charset="0"/>
              <a:buChar char="•"/>
            </a:pPr>
            <a:r>
              <a:rPr lang="en-US" sz="2600" dirty="0" smtClean="0">
                <a:solidFill>
                  <a:schemeClr val="tx1"/>
                </a:solidFill>
                <a:latin typeface="Calibri" pitchFamily="34" charset="0"/>
              </a:rPr>
              <a:t>On October 31, 2006 the Minister of Finance (Jim Flaherty) announced any newly established Income and Royalty Trusts would be taxed as corporations and that previously-established trusts would be taxed starting in 2011.</a:t>
            </a:r>
            <a:endParaRPr lang="en-US" sz="2800" dirty="0">
              <a:solidFill>
                <a:schemeClr val="tx1"/>
              </a:solidFill>
              <a:latin typeface="Calibri" pitchFamily="34" charset="0"/>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15</a:t>
            </a:fld>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5" name="Title 1"/>
          <p:cNvSpPr>
            <a:spLocks noGrp="1"/>
          </p:cNvSpPr>
          <p:nvPr>
            <p:ph type="title"/>
          </p:nvPr>
        </p:nvSpPr>
        <p:spPr>
          <a:xfrm>
            <a:off x="685800" y="152400"/>
            <a:ext cx="7772400" cy="914400"/>
          </a:xfrm>
        </p:spPr>
        <p:txBody>
          <a:bodyPr vert="horz" anchor="ctr">
            <a:noAutofit/>
          </a:bodyPr>
          <a:lstStyle/>
          <a:p>
            <a:r>
              <a:rPr lang="en-US" b="1" cap="none" dirty="0" smtClean="0">
                <a:solidFill>
                  <a:schemeClr val="tx1"/>
                </a:solidFill>
                <a:effectLst/>
                <a:latin typeface="Calibri" pitchFamily="34" charset="0"/>
              </a:rPr>
              <a:t>Types of Business Organizations: Trusts</a:t>
            </a:r>
          </a:p>
        </p:txBody>
      </p:sp>
      <p:sp>
        <p:nvSpPr>
          <p:cNvPr id="3" name="Content Placeholder 2"/>
          <p:cNvSpPr>
            <a:spLocks noGrp="1"/>
          </p:cNvSpPr>
          <p:nvPr>
            <p:ph idx="1"/>
          </p:nvPr>
        </p:nvSpPr>
        <p:spPr>
          <a:xfrm>
            <a:off x="609600" y="990600"/>
            <a:ext cx="7696200" cy="4525963"/>
          </a:xfrm>
        </p:spPr>
        <p:txBody>
          <a:bodyPr>
            <a:noAutofit/>
          </a:bodyPr>
          <a:lstStyle/>
          <a:p>
            <a:pPr>
              <a:buClrTx/>
              <a:buSzPct val="100000"/>
              <a:buNone/>
            </a:pPr>
            <a:r>
              <a:rPr lang="en-US" sz="2800" b="1" dirty="0" smtClean="0">
                <a:solidFill>
                  <a:schemeClr val="tx1"/>
                </a:solidFill>
                <a:latin typeface="Calibri" pitchFamily="34" charset="0"/>
              </a:rPr>
              <a:t>Advantages:</a:t>
            </a:r>
          </a:p>
          <a:p>
            <a:pPr>
              <a:buClrTx/>
              <a:buSzPct val="100000"/>
              <a:buFont typeface="Arial" pitchFamily="34" charset="0"/>
              <a:buChar char="•"/>
            </a:pPr>
            <a:r>
              <a:rPr lang="en-US" sz="2600" dirty="0" smtClean="0">
                <a:solidFill>
                  <a:schemeClr val="tx1"/>
                </a:solidFill>
                <a:latin typeface="Calibri" pitchFamily="34" charset="0"/>
              </a:rPr>
              <a:t>Funds flowing through the trust are not subject to income tax</a:t>
            </a:r>
          </a:p>
          <a:p>
            <a:pPr>
              <a:buClrTx/>
              <a:buSzPct val="100000"/>
              <a:buFont typeface="Arial" pitchFamily="34" charset="0"/>
              <a:buChar char="•"/>
            </a:pPr>
            <a:r>
              <a:rPr lang="en-US" sz="2600" dirty="0" smtClean="0">
                <a:solidFill>
                  <a:schemeClr val="tx1"/>
                </a:solidFill>
                <a:latin typeface="Calibri" pitchFamily="34" charset="0"/>
              </a:rPr>
              <a:t>Separates ownership and control</a:t>
            </a:r>
          </a:p>
          <a:p>
            <a:pPr>
              <a:buClrTx/>
              <a:buSzPct val="100000"/>
              <a:buNone/>
            </a:pPr>
            <a:r>
              <a:rPr lang="en-US" sz="2800" b="1" dirty="0" smtClean="0">
                <a:solidFill>
                  <a:schemeClr val="tx1"/>
                </a:solidFill>
                <a:latin typeface="Calibri" pitchFamily="34" charset="0"/>
              </a:rPr>
              <a:t>Disadvantages:</a:t>
            </a:r>
          </a:p>
          <a:p>
            <a:pPr>
              <a:buClrTx/>
              <a:buSzPct val="100000"/>
              <a:buFont typeface="Arial" pitchFamily="34" charset="0"/>
              <a:buChar char="•"/>
            </a:pPr>
            <a:r>
              <a:rPr lang="en-US" sz="2600" dirty="0" smtClean="0">
                <a:solidFill>
                  <a:schemeClr val="tx1"/>
                </a:solidFill>
                <a:latin typeface="Calibri" pitchFamily="34" charset="0"/>
              </a:rPr>
              <a:t>Governance structure may only be appropriate for well established firms with little further needs for capital investment</a:t>
            </a:r>
            <a:endParaRPr lang="en-US" sz="2600" dirty="0">
              <a:solidFill>
                <a:schemeClr val="tx1"/>
              </a:solidFill>
              <a:latin typeface="Calibri" pitchFamily="34" charset="0"/>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16</a:t>
            </a:fld>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5" name="Title 1"/>
          <p:cNvSpPr>
            <a:spLocks noGrp="1"/>
          </p:cNvSpPr>
          <p:nvPr>
            <p:ph type="title"/>
          </p:nvPr>
        </p:nvSpPr>
        <p:spPr>
          <a:xfrm>
            <a:off x="381000" y="228600"/>
            <a:ext cx="8458200" cy="762000"/>
          </a:xfrm>
        </p:spPr>
        <p:txBody>
          <a:bodyPr vert="horz" anchor="ctr">
            <a:noAutofit/>
          </a:bodyPr>
          <a:lstStyle/>
          <a:p>
            <a:r>
              <a:rPr lang="en-US" sz="3400" b="1" cap="none" dirty="0" smtClean="0">
                <a:solidFill>
                  <a:schemeClr val="tx1"/>
                </a:solidFill>
                <a:effectLst/>
                <a:latin typeface="Calibri" pitchFamily="34" charset="0"/>
              </a:rPr>
              <a:t>Types of Business Organizations: Corporations</a:t>
            </a:r>
          </a:p>
        </p:txBody>
      </p:sp>
      <p:sp>
        <p:nvSpPr>
          <p:cNvPr id="3" name="Content Placeholder 2"/>
          <p:cNvSpPr>
            <a:spLocks noGrp="1"/>
          </p:cNvSpPr>
          <p:nvPr>
            <p:ph idx="1"/>
          </p:nvPr>
        </p:nvSpPr>
        <p:spPr>
          <a:xfrm>
            <a:off x="457200" y="990600"/>
            <a:ext cx="8382000" cy="5334000"/>
          </a:xfrm>
        </p:spPr>
        <p:txBody>
          <a:bodyPr>
            <a:noAutofit/>
          </a:bodyPr>
          <a:lstStyle/>
          <a:p>
            <a:pPr>
              <a:buClrTx/>
              <a:buSzPct val="100000"/>
              <a:buNone/>
            </a:pPr>
            <a:r>
              <a:rPr lang="en-US" sz="2600" b="1" dirty="0" smtClean="0">
                <a:solidFill>
                  <a:schemeClr val="tx1"/>
                </a:solidFill>
                <a:latin typeface="Calibri" pitchFamily="34" charset="0"/>
              </a:rPr>
              <a:t>Nature of the Business:</a:t>
            </a:r>
          </a:p>
          <a:p>
            <a:pPr>
              <a:buClrTx/>
              <a:buSzPct val="100000"/>
              <a:buFont typeface="Arial" pitchFamily="34" charset="0"/>
              <a:buChar char="•"/>
            </a:pPr>
            <a:r>
              <a:rPr lang="en-US" sz="2600" dirty="0" smtClean="0">
                <a:solidFill>
                  <a:schemeClr val="tx1"/>
                </a:solidFill>
                <a:latin typeface="Calibri" pitchFamily="34" charset="0"/>
              </a:rPr>
              <a:t>A separate legal entity (person) under the law that can be incorporated under provincial or federal legislation</a:t>
            </a:r>
          </a:p>
          <a:p>
            <a:pPr>
              <a:buClrTx/>
              <a:buSzPct val="100000"/>
              <a:buFont typeface="Arial" pitchFamily="34" charset="0"/>
              <a:buChar char="•"/>
            </a:pPr>
            <a:r>
              <a:rPr lang="en-US" sz="2600" dirty="0" smtClean="0">
                <a:solidFill>
                  <a:schemeClr val="tx1"/>
                </a:solidFill>
                <a:latin typeface="Calibri" pitchFamily="34" charset="0"/>
              </a:rPr>
              <a:t>Governed by a Board of Directors (</a:t>
            </a:r>
            <a:r>
              <a:rPr lang="en-US" sz="2600" dirty="0" err="1" smtClean="0">
                <a:solidFill>
                  <a:schemeClr val="tx1"/>
                </a:solidFill>
                <a:latin typeface="Calibri" pitchFamily="34" charset="0"/>
              </a:rPr>
              <a:t>BOD</a:t>
            </a:r>
            <a:r>
              <a:rPr lang="en-US" sz="2600" dirty="0" smtClean="0">
                <a:solidFill>
                  <a:schemeClr val="tx1"/>
                </a:solidFill>
                <a:latin typeface="Calibri" pitchFamily="34" charset="0"/>
              </a:rPr>
              <a:t>) elected by shareholders, managed by professional managers and owned by shareholders</a:t>
            </a:r>
          </a:p>
          <a:p>
            <a:pPr>
              <a:buClrTx/>
              <a:buSzPct val="100000"/>
              <a:buNone/>
            </a:pPr>
            <a:r>
              <a:rPr lang="en-US" sz="2600" b="1" dirty="0" smtClean="0">
                <a:solidFill>
                  <a:schemeClr val="tx1"/>
                </a:solidFill>
                <a:latin typeface="Calibri" pitchFamily="34" charset="0"/>
              </a:rPr>
              <a:t>Financing:</a:t>
            </a:r>
          </a:p>
          <a:p>
            <a:pPr>
              <a:buClrTx/>
              <a:buSzPct val="100000"/>
              <a:buFont typeface="Arial" pitchFamily="34" charset="0"/>
              <a:buChar char="•"/>
            </a:pPr>
            <a:r>
              <a:rPr lang="en-US" sz="2600" dirty="0" smtClean="0">
                <a:solidFill>
                  <a:schemeClr val="tx1"/>
                </a:solidFill>
                <a:latin typeface="Calibri" pitchFamily="34" charset="0"/>
              </a:rPr>
              <a:t>Highly flexible and long-term including issuing stocks, bonds and other hybrid securities to raise capital</a:t>
            </a:r>
          </a:p>
          <a:p>
            <a:pPr>
              <a:buClrTx/>
              <a:buSzPct val="100000"/>
              <a:buNone/>
            </a:pPr>
            <a:r>
              <a:rPr lang="en-US" sz="2600" b="1" dirty="0" smtClean="0">
                <a:solidFill>
                  <a:schemeClr val="tx1"/>
                </a:solidFill>
                <a:latin typeface="Calibri" pitchFamily="34" charset="0"/>
              </a:rPr>
              <a:t>Formality:</a:t>
            </a:r>
          </a:p>
          <a:p>
            <a:pPr>
              <a:buClrTx/>
              <a:buSzPct val="100000"/>
              <a:buFont typeface="Arial" pitchFamily="34" charset="0"/>
              <a:buChar char="•"/>
            </a:pPr>
            <a:r>
              <a:rPr lang="en-US" sz="2600" dirty="0" smtClean="0">
                <a:solidFill>
                  <a:schemeClr val="tx1"/>
                </a:solidFill>
                <a:latin typeface="Calibri" pitchFamily="34" charset="0"/>
              </a:rPr>
              <a:t>Articles of Incorporation, and corporate bylaws and practices are governed by corporate and securities law</a:t>
            </a:r>
            <a:endParaRPr lang="en-US" sz="2600" dirty="0">
              <a:solidFill>
                <a:schemeClr val="tx1"/>
              </a:solidFill>
              <a:latin typeface="Calibri" pitchFamily="34" charset="0"/>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17</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5" name="Title 1"/>
          <p:cNvSpPr>
            <a:spLocks noGrp="1"/>
          </p:cNvSpPr>
          <p:nvPr>
            <p:ph type="title"/>
          </p:nvPr>
        </p:nvSpPr>
        <p:spPr>
          <a:xfrm>
            <a:off x="381000" y="228600"/>
            <a:ext cx="8458200" cy="762000"/>
          </a:xfrm>
        </p:spPr>
        <p:txBody>
          <a:bodyPr vert="horz" anchor="ctr">
            <a:noAutofit/>
          </a:bodyPr>
          <a:lstStyle/>
          <a:p>
            <a:r>
              <a:rPr lang="en-US" sz="3400" b="1" cap="none" dirty="0" smtClean="0">
                <a:solidFill>
                  <a:schemeClr val="tx1"/>
                </a:solidFill>
                <a:effectLst/>
                <a:latin typeface="Calibri" pitchFamily="34" charset="0"/>
              </a:rPr>
              <a:t>Types of Business Organizations: Corporations</a:t>
            </a:r>
          </a:p>
        </p:txBody>
      </p:sp>
      <p:sp>
        <p:nvSpPr>
          <p:cNvPr id="3" name="Content Placeholder 2"/>
          <p:cNvSpPr>
            <a:spLocks noGrp="1"/>
          </p:cNvSpPr>
          <p:nvPr>
            <p:ph idx="1"/>
          </p:nvPr>
        </p:nvSpPr>
        <p:spPr>
          <a:xfrm>
            <a:off x="457200" y="838200"/>
            <a:ext cx="8458200" cy="5791200"/>
          </a:xfrm>
        </p:spPr>
        <p:txBody>
          <a:bodyPr>
            <a:noAutofit/>
          </a:bodyPr>
          <a:lstStyle/>
          <a:p>
            <a:pPr>
              <a:buClrTx/>
              <a:buSzPct val="100000"/>
              <a:buNone/>
            </a:pPr>
            <a:r>
              <a:rPr lang="en-US" sz="2400" b="1" dirty="0" smtClean="0">
                <a:solidFill>
                  <a:schemeClr val="tx1"/>
                </a:solidFill>
                <a:latin typeface="Calibri" pitchFamily="34" charset="0"/>
              </a:rPr>
              <a:t>Advantages:</a:t>
            </a:r>
          </a:p>
          <a:p>
            <a:pPr>
              <a:buClrTx/>
              <a:buSzPct val="100000"/>
              <a:buFont typeface="Arial" pitchFamily="34" charset="0"/>
              <a:buChar char="•"/>
            </a:pPr>
            <a:r>
              <a:rPr lang="en-US" sz="2400" dirty="0" smtClean="0">
                <a:solidFill>
                  <a:schemeClr val="tx1"/>
                </a:solidFill>
                <a:latin typeface="Calibri" pitchFamily="34" charset="0"/>
              </a:rPr>
              <a:t>No limit to how long an enterprise can operate, so it can issue securities with very long terms to maturity</a:t>
            </a:r>
          </a:p>
          <a:p>
            <a:pPr>
              <a:buClrTx/>
              <a:buSzPct val="100000"/>
              <a:buFont typeface="Arial" pitchFamily="34" charset="0"/>
              <a:buChar char="•"/>
            </a:pPr>
            <a:r>
              <a:rPr lang="en-US" sz="2400" dirty="0" smtClean="0">
                <a:solidFill>
                  <a:schemeClr val="tx1"/>
                </a:solidFill>
                <a:latin typeface="Calibri" pitchFamily="34" charset="0"/>
              </a:rPr>
              <a:t>Potential to attract large amount of financing by expanding its base of shareholders</a:t>
            </a:r>
          </a:p>
          <a:p>
            <a:pPr>
              <a:buClrTx/>
              <a:buSzPct val="100000"/>
              <a:buFont typeface="Arial" pitchFamily="34" charset="0"/>
              <a:buChar char="•"/>
            </a:pPr>
            <a:r>
              <a:rPr lang="en-US" sz="2400" dirty="0" smtClean="0">
                <a:solidFill>
                  <a:schemeClr val="tx1"/>
                </a:solidFill>
                <a:latin typeface="Calibri" pitchFamily="34" charset="0"/>
              </a:rPr>
              <a:t>Potential to attract well qualified people to its </a:t>
            </a:r>
            <a:r>
              <a:rPr lang="en-US" sz="2400" dirty="0" err="1" smtClean="0">
                <a:solidFill>
                  <a:schemeClr val="tx1"/>
                </a:solidFill>
                <a:latin typeface="Calibri" pitchFamily="34" charset="0"/>
              </a:rPr>
              <a:t>BOD</a:t>
            </a:r>
            <a:r>
              <a:rPr lang="en-US" sz="2400" dirty="0" smtClean="0">
                <a:solidFill>
                  <a:schemeClr val="tx1"/>
                </a:solidFill>
                <a:latin typeface="Calibri" pitchFamily="34" charset="0"/>
              </a:rPr>
              <a:t> and to use their expertise to advance the firm’s interests</a:t>
            </a:r>
          </a:p>
          <a:p>
            <a:pPr>
              <a:buClrTx/>
              <a:buSzPct val="100000"/>
              <a:buFont typeface="Arial" pitchFamily="34" charset="0"/>
              <a:buChar char="•"/>
            </a:pPr>
            <a:r>
              <a:rPr lang="en-US" sz="2400" dirty="0" smtClean="0">
                <a:solidFill>
                  <a:schemeClr val="tx1"/>
                </a:solidFill>
                <a:latin typeface="Calibri" pitchFamily="34" charset="0"/>
              </a:rPr>
              <a:t>Has the potential to hire professional managers to build value</a:t>
            </a:r>
          </a:p>
          <a:p>
            <a:pPr>
              <a:buClrTx/>
              <a:buSzPct val="100000"/>
              <a:buNone/>
            </a:pPr>
            <a:r>
              <a:rPr lang="en-US" sz="2400" b="1" dirty="0" smtClean="0">
                <a:solidFill>
                  <a:schemeClr val="tx1"/>
                </a:solidFill>
                <a:latin typeface="Calibri" pitchFamily="34" charset="0"/>
              </a:rPr>
              <a:t>Disadvantages:</a:t>
            </a:r>
          </a:p>
          <a:p>
            <a:pPr>
              <a:buClrTx/>
              <a:buSzPct val="100000"/>
              <a:buFont typeface="Arial" pitchFamily="34" charset="0"/>
              <a:buChar char="•"/>
            </a:pPr>
            <a:r>
              <a:rPr lang="en-US" sz="2400" dirty="0" smtClean="0">
                <a:solidFill>
                  <a:schemeClr val="tx1"/>
                </a:solidFill>
                <a:latin typeface="Calibri" pitchFamily="34" charset="0"/>
              </a:rPr>
              <a:t>Formality and structure may slow the speed of organizational response</a:t>
            </a:r>
          </a:p>
          <a:p>
            <a:pPr>
              <a:buClrTx/>
              <a:buSzPct val="100000"/>
              <a:buFont typeface="Arial" pitchFamily="34" charset="0"/>
              <a:buChar char="•"/>
            </a:pPr>
            <a:r>
              <a:rPr lang="en-US" sz="2400" dirty="0" smtClean="0">
                <a:solidFill>
                  <a:schemeClr val="tx1"/>
                </a:solidFill>
                <a:latin typeface="Calibri" pitchFamily="34" charset="0"/>
              </a:rPr>
              <a:t>Canadian tax law double-taxes dividends: dividends paid to shareholders are taxed first as income of the corporation and then again as personal income of shareholders</a:t>
            </a:r>
            <a:endParaRPr lang="en-US" sz="2400" dirty="0">
              <a:solidFill>
                <a:schemeClr val="tx1"/>
              </a:solidFill>
              <a:latin typeface="Calibri" pitchFamily="34" charset="0"/>
            </a:endParaRPr>
          </a:p>
        </p:txBody>
      </p:sp>
      <p:sp>
        <p:nvSpPr>
          <p:cNvPr id="6" name="Footer Placeholder 5"/>
          <p:cNvSpPr>
            <a:spLocks noGrp="1"/>
          </p:cNvSpPr>
          <p:nvPr>
            <p:ph type="ftr" sz="quarter" idx="11"/>
          </p:nvPr>
        </p:nvSpPr>
        <p:spPr>
          <a:xfrm>
            <a:off x="381000" y="6569075"/>
            <a:ext cx="3505200" cy="288925"/>
          </a:xfrm>
        </p:spPr>
        <p:txBody>
          <a:bodyPr/>
          <a:lstStyle/>
          <a:p>
            <a:r>
              <a:rPr lang="en-US" dirty="0"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18</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924800" cy="838200"/>
          </a:xfrm>
        </p:spPr>
        <p:txBody>
          <a:bodyPr vert="horz" anchor="ctr">
            <a:noAutofit/>
          </a:bodyPr>
          <a:lstStyle/>
          <a:p>
            <a:r>
              <a:rPr lang="en-US" sz="3400" b="1" cap="none" dirty="0" smtClean="0">
                <a:solidFill>
                  <a:schemeClr val="tx1"/>
                </a:solidFill>
                <a:effectLst/>
                <a:latin typeface="Calibri" pitchFamily="34" charset="0"/>
              </a:rPr>
              <a:t>Corporations: Corporate Governance</a:t>
            </a:r>
          </a:p>
        </p:txBody>
      </p:sp>
      <p:sp>
        <p:nvSpPr>
          <p:cNvPr id="3" name="Content Placeholder 2"/>
          <p:cNvSpPr>
            <a:spLocks noGrp="1"/>
          </p:cNvSpPr>
          <p:nvPr>
            <p:ph idx="1"/>
          </p:nvPr>
        </p:nvSpPr>
        <p:spPr>
          <a:xfrm>
            <a:off x="457200" y="1143000"/>
            <a:ext cx="8458200" cy="4800600"/>
          </a:xfrm>
        </p:spPr>
        <p:txBody>
          <a:bodyPr>
            <a:noAutofit/>
          </a:bodyPr>
          <a:lstStyle/>
          <a:p>
            <a:pPr>
              <a:buClrTx/>
              <a:buSzPct val="100000"/>
              <a:buFont typeface="Arial" pitchFamily="34" charset="0"/>
              <a:buChar char="•"/>
            </a:pPr>
            <a:r>
              <a:rPr lang="en-US" sz="2800" dirty="0" smtClean="0">
                <a:solidFill>
                  <a:schemeClr val="tx1"/>
                </a:solidFill>
                <a:latin typeface="Calibri" pitchFamily="34" charset="0"/>
              </a:rPr>
              <a:t>Shareholders, as owners of the corporation, have residual claims to profits and assets and voting rights.</a:t>
            </a:r>
          </a:p>
          <a:p>
            <a:pPr>
              <a:buClrTx/>
              <a:buSzPct val="100000"/>
              <a:buFont typeface="Arial" pitchFamily="34" charset="0"/>
              <a:buChar char="•"/>
            </a:pPr>
            <a:r>
              <a:rPr lang="en-US" sz="2800" dirty="0" smtClean="0">
                <a:solidFill>
                  <a:schemeClr val="tx1"/>
                </a:solidFill>
                <a:latin typeface="Calibri" pitchFamily="34" charset="0"/>
              </a:rPr>
              <a:t>Shareholders vote to: </a:t>
            </a:r>
          </a:p>
          <a:p>
            <a:pPr lvl="1">
              <a:buClrTx/>
              <a:buSzPct val="100000"/>
              <a:buFont typeface="Arial" pitchFamily="34" charset="0"/>
              <a:buChar char="•"/>
            </a:pPr>
            <a:r>
              <a:rPr lang="en-US" sz="2600" dirty="0" smtClean="0">
                <a:solidFill>
                  <a:schemeClr val="tx1"/>
                </a:solidFill>
                <a:latin typeface="Calibri" pitchFamily="34" charset="0"/>
              </a:rPr>
              <a:t>(1) elect the Board of Directors</a:t>
            </a:r>
          </a:p>
          <a:p>
            <a:pPr lvl="1">
              <a:buClrTx/>
              <a:buSzPct val="100000"/>
              <a:buFont typeface="Arial" pitchFamily="34" charset="0"/>
              <a:buChar char="•"/>
            </a:pPr>
            <a:r>
              <a:rPr lang="en-US" sz="2600" dirty="0" smtClean="0">
                <a:solidFill>
                  <a:schemeClr val="tx1"/>
                </a:solidFill>
                <a:latin typeface="Calibri" pitchFamily="34" charset="0"/>
              </a:rPr>
              <a:t>(2) adopt financial statements, and </a:t>
            </a:r>
          </a:p>
          <a:p>
            <a:pPr lvl="1">
              <a:buClrTx/>
              <a:buSzPct val="100000"/>
              <a:buFont typeface="Arial" pitchFamily="34" charset="0"/>
              <a:buChar char="•"/>
            </a:pPr>
            <a:r>
              <a:rPr lang="en-US" sz="2600" dirty="0" smtClean="0">
                <a:solidFill>
                  <a:schemeClr val="tx1"/>
                </a:solidFill>
                <a:latin typeface="Calibri" pitchFamily="34" charset="0"/>
              </a:rPr>
              <a:t>(3) approve the auditors for the coming year.</a:t>
            </a:r>
          </a:p>
          <a:p>
            <a:pPr>
              <a:buClrTx/>
              <a:buSzPct val="100000"/>
              <a:buFont typeface="Arial" pitchFamily="34" charset="0"/>
              <a:buChar char="•"/>
            </a:pPr>
            <a:r>
              <a:rPr lang="en-US" sz="2800" dirty="0" smtClean="0">
                <a:solidFill>
                  <a:schemeClr val="tx1"/>
                </a:solidFill>
                <a:latin typeface="Calibri" pitchFamily="34" charset="0"/>
              </a:rPr>
              <a:t>The Board of Directors and Management are responsible for the day-to-day operation of the corporation in accordance with standards set out in the </a:t>
            </a:r>
            <a:r>
              <a:rPr lang="en-US" sz="2800" i="1" dirty="0" smtClean="0">
                <a:solidFill>
                  <a:schemeClr val="tx1"/>
                </a:solidFill>
                <a:latin typeface="Calibri" pitchFamily="34" charset="0"/>
              </a:rPr>
              <a:t>Canada Business Corporations Act</a:t>
            </a:r>
            <a:r>
              <a:rPr lang="en-US" sz="2800" dirty="0" smtClean="0">
                <a:solidFill>
                  <a:schemeClr val="tx1"/>
                </a:solidFill>
                <a:latin typeface="Calibri" pitchFamily="34" charset="0"/>
              </a:rPr>
              <a:t> </a:t>
            </a:r>
            <a:endParaRPr lang="en-US" sz="2800" i="1" dirty="0" smtClean="0">
              <a:solidFill>
                <a:schemeClr val="tx1"/>
              </a:solidFill>
              <a:latin typeface="Calibri" pitchFamily="34" charset="0"/>
            </a:endParaRPr>
          </a:p>
          <a:p>
            <a:pPr>
              <a:buClrTx/>
              <a:buSzPct val="100000"/>
              <a:buFont typeface="Arial" pitchFamily="34" charset="0"/>
              <a:buChar char="•"/>
            </a:pPr>
            <a:endParaRPr lang="en-US" sz="2800" dirty="0">
              <a:solidFill>
                <a:schemeClr val="tx1"/>
              </a:solidFill>
              <a:latin typeface="Calibri" pitchFamily="34" charset="0"/>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19</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467600" cy="838200"/>
          </a:xfrm>
        </p:spPr>
        <p:txBody>
          <a:bodyPr vert="horz" anchor="ctr">
            <a:normAutofit/>
          </a:bodyPr>
          <a:lstStyle/>
          <a:p>
            <a:r>
              <a:rPr lang="en-US" b="1" cap="none" dirty="0" smtClean="0">
                <a:solidFill>
                  <a:schemeClr val="tx1"/>
                </a:solidFill>
                <a:effectLst/>
                <a:latin typeface="Calibri" pitchFamily="34" charset="0"/>
              </a:rPr>
              <a:t>Chapter 2  Learning </a:t>
            </a:r>
            <a:r>
              <a:rPr lang="en-US" b="1" cap="none" dirty="0" smtClean="0">
                <a:solidFill>
                  <a:schemeClr val="tx1"/>
                </a:solidFill>
                <a:effectLst/>
                <a:latin typeface="Calibri" pitchFamily="34" charset="0"/>
              </a:rPr>
              <a:t>Objectives</a:t>
            </a:r>
          </a:p>
        </p:txBody>
      </p:sp>
      <p:sp>
        <p:nvSpPr>
          <p:cNvPr id="3" name="Content Placeholder 2"/>
          <p:cNvSpPr>
            <a:spLocks noGrp="1"/>
          </p:cNvSpPr>
          <p:nvPr>
            <p:ph idx="1"/>
          </p:nvPr>
        </p:nvSpPr>
        <p:spPr>
          <a:xfrm>
            <a:off x="609600" y="914400"/>
            <a:ext cx="7924800" cy="5715000"/>
          </a:xfrm>
        </p:spPr>
        <p:txBody>
          <a:bodyPr>
            <a:noAutofit/>
          </a:bodyPr>
          <a:lstStyle/>
          <a:p>
            <a:pPr>
              <a:buClrTx/>
              <a:buSzPct val="100000"/>
              <a:buNone/>
            </a:pPr>
            <a:r>
              <a:rPr lang="en-US" sz="2400" dirty="0" smtClean="0">
                <a:solidFill>
                  <a:schemeClr val="tx1"/>
                </a:solidFill>
                <a:latin typeface="Calibri" pitchFamily="34" charset="0"/>
              </a:rPr>
              <a:t>2.1 List the four forms of business organization and describe the advantages and disadvantages of each.</a:t>
            </a:r>
          </a:p>
          <a:p>
            <a:pPr>
              <a:buClrTx/>
              <a:buSzPct val="100000"/>
              <a:buNone/>
            </a:pPr>
            <a:r>
              <a:rPr lang="en-US" sz="2400" dirty="0" smtClean="0">
                <a:solidFill>
                  <a:schemeClr val="tx1"/>
                </a:solidFill>
                <a:latin typeface="Calibri" pitchFamily="34" charset="0"/>
              </a:rPr>
              <a:t>2.2 Describe the goals on the firm and the pressures exerted on corporations by various stakeholders.</a:t>
            </a:r>
          </a:p>
          <a:p>
            <a:pPr>
              <a:buClrTx/>
              <a:buSzPct val="100000"/>
              <a:buNone/>
            </a:pPr>
            <a:r>
              <a:rPr lang="en-US" sz="2400" dirty="0" smtClean="0">
                <a:solidFill>
                  <a:schemeClr val="tx1"/>
                </a:solidFill>
                <a:latin typeface="Calibri" pitchFamily="34" charset="0"/>
              </a:rPr>
              <a:t>2.3 Explain the importance of aligning the interests of management with the interests of the shareholders in a corporation.</a:t>
            </a:r>
          </a:p>
          <a:p>
            <a:pPr>
              <a:buClrTx/>
              <a:buSzPct val="100000"/>
              <a:buNone/>
            </a:pPr>
            <a:r>
              <a:rPr lang="en-US" sz="2400" dirty="0" smtClean="0">
                <a:solidFill>
                  <a:schemeClr val="tx1"/>
                </a:solidFill>
                <a:latin typeface="Calibri" pitchFamily="34" charset="0"/>
              </a:rPr>
              <a:t>2.4 Explain what agency costs are and how they affect the interests of management and shareholders.</a:t>
            </a:r>
          </a:p>
          <a:p>
            <a:pPr>
              <a:buClrTx/>
              <a:buSzPct val="100000"/>
              <a:buNone/>
            </a:pPr>
            <a:r>
              <a:rPr lang="en-US" sz="2400" dirty="0" smtClean="0">
                <a:solidFill>
                  <a:schemeClr val="tx1"/>
                </a:solidFill>
                <a:latin typeface="Calibri" pitchFamily="34" charset="0"/>
              </a:rPr>
              <a:t>2.5 Identify the main corporate finance decisions involving the financial management of a firm’s assets and liabilities (corporate financing).</a:t>
            </a:r>
          </a:p>
          <a:p>
            <a:pPr>
              <a:buClrTx/>
              <a:buSzPct val="100000"/>
              <a:buNone/>
            </a:pPr>
            <a:r>
              <a:rPr lang="en-US" sz="2400" dirty="0" smtClean="0">
                <a:solidFill>
                  <a:schemeClr val="tx1"/>
                </a:solidFill>
                <a:latin typeface="Calibri" pitchFamily="34" charset="0"/>
              </a:rPr>
              <a:t>2.6 List some finance jobs available with financial and non-financial companies.</a:t>
            </a:r>
            <a:endParaRPr lang="en-US" sz="2400" dirty="0">
              <a:solidFill>
                <a:schemeClr val="tx1"/>
              </a:solidFill>
              <a:latin typeface="Calibri" pitchFamily="34" charset="0"/>
            </a:endParaRPr>
          </a:p>
        </p:txBody>
      </p:sp>
      <p:sp>
        <p:nvSpPr>
          <p:cNvPr id="5" name="Footer Placeholder 4"/>
          <p:cNvSpPr>
            <a:spLocks noGrp="1"/>
          </p:cNvSpPr>
          <p:nvPr>
            <p:ph type="ftr" sz="quarter" idx="11"/>
          </p:nvPr>
        </p:nvSpPr>
        <p:spPr>
          <a:xfrm>
            <a:off x="533400" y="6400800"/>
            <a:ext cx="3505200" cy="288925"/>
          </a:xfrm>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772400" cy="838200"/>
          </a:xfrm>
        </p:spPr>
        <p:txBody>
          <a:bodyPr vert="horz" anchor="ctr">
            <a:noAutofit/>
          </a:bodyPr>
          <a:lstStyle/>
          <a:p>
            <a:r>
              <a:rPr lang="en-US" sz="3400" b="1" cap="none" dirty="0" smtClean="0">
                <a:solidFill>
                  <a:schemeClr val="tx1"/>
                </a:solidFill>
                <a:effectLst/>
                <a:latin typeface="Calibri" pitchFamily="34" charset="0"/>
              </a:rPr>
              <a:t>Corporations: Corporate Governance</a:t>
            </a:r>
          </a:p>
        </p:txBody>
      </p:sp>
      <p:sp>
        <p:nvSpPr>
          <p:cNvPr id="3" name="Content Placeholder 2"/>
          <p:cNvSpPr>
            <a:spLocks noGrp="1"/>
          </p:cNvSpPr>
          <p:nvPr>
            <p:ph idx="1"/>
          </p:nvPr>
        </p:nvSpPr>
        <p:spPr>
          <a:xfrm>
            <a:off x="457200" y="1066800"/>
            <a:ext cx="8458200" cy="4525963"/>
          </a:xfrm>
        </p:spPr>
        <p:txBody>
          <a:bodyPr>
            <a:noAutofit/>
          </a:bodyPr>
          <a:lstStyle/>
          <a:p>
            <a:pPr>
              <a:buClrTx/>
              <a:buSzPct val="100000"/>
              <a:buNone/>
            </a:pPr>
            <a:r>
              <a:rPr lang="en-US" sz="2800" b="1" dirty="0" smtClean="0">
                <a:solidFill>
                  <a:schemeClr val="tx1"/>
                </a:solidFill>
                <a:latin typeface="Calibri" pitchFamily="34" charset="0"/>
              </a:rPr>
              <a:t>Director and Officer Responsibilities</a:t>
            </a:r>
          </a:p>
          <a:p>
            <a:pPr marL="0" indent="0">
              <a:buClrTx/>
              <a:buSzPct val="100000"/>
              <a:buNone/>
            </a:pPr>
            <a:r>
              <a:rPr lang="en-US" sz="2800" dirty="0" smtClean="0">
                <a:solidFill>
                  <a:schemeClr val="tx1"/>
                </a:solidFill>
                <a:latin typeface="Calibri" pitchFamily="34" charset="0"/>
              </a:rPr>
              <a:t>Section 122.1 of the </a:t>
            </a:r>
            <a:r>
              <a:rPr lang="en-US" sz="2800" i="1" dirty="0" smtClean="0">
                <a:solidFill>
                  <a:schemeClr val="tx1"/>
                </a:solidFill>
                <a:latin typeface="Calibri" pitchFamily="34" charset="0"/>
              </a:rPr>
              <a:t>Canada Business Corporations Act</a:t>
            </a:r>
            <a:r>
              <a:rPr lang="en-US" sz="2800" dirty="0" smtClean="0">
                <a:solidFill>
                  <a:schemeClr val="tx1"/>
                </a:solidFill>
                <a:latin typeface="Calibri" pitchFamily="34" charset="0"/>
              </a:rPr>
              <a:t> states that every director and officer of a corporation in exercising their powers and discharging their duties shall:</a:t>
            </a:r>
          </a:p>
          <a:p>
            <a:pPr marL="457200" indent="-457200">
              <a:buClrTx/>
              <a:buSzPct val="100000"/>
              <a:buFont typeface="+mj-lt"/>
              <a:buAutoNum type="alphaLcParenR"/>
            </a:pPr>
            <a:r>
              <a:rPr lang="en-US" sz="2600" dirty="0" smtClean="0">
                <a:solidFill>
                  <a:schemeClr val="tx1"/>
                </a:solidFill>
                <a:latin typeface="Calibri" pitchFamily="34" charset="0"/>
              </a:rPr>
              <a:t>Act honestly and in good faith with a  view to the best interests of the corporation, and</a:t>
            </a:r>
          </a:p>
          <a:p>
            <a:pPr marL="457200" indent="-457200">
              <a:buClrTx/>
              <a:buSzPct val="100000"/>
              <a:buFont typeface="+mj-lt"/>
              <a:buAutoNum type="alphaLcParenR"/>
            </a:pPr>
            <a:r>
              <a:rPr lang="en-US" sz="2600" dirty="0" smtClean="0">
                <a:solidFill>
                  <a:schemeClr val="tx1"/>
                </a:solidFill>
                <a:latin typeface="Calibri" pitchFamily="34" charset="0"/>
              </a:rPr>
              <a:t>Exercise the care, diligence and skill that a reasonably prudent person would exercise in comparable circumstances.</a:t>
            </a:r>
          </a:p>
          <a:p>
            <a:pPr>
              <a:buClrTx/>
              <a:buSzPct val="100000"/>
              <a:buFont typeface="Arial" pitchFamily="34" charset="0"/>
              <a:buChar char="•"/>
            </a:pPr>
            <a:endParaRPr lang="en-US" sz="2400" dirty="0" smtClean="0">
              <a:solidFill>
                <a:schemeClr val="tx1"/>
              </a:solidFill>
              <a:latin typeface="Calibri" pitchFamily="34" charset="0"/>
            </a:endParaRPr>
          </a:p>
          <a:p>
            <a:pPr>
              <a:buClrTx/>
              <a:buSzPct val="100000"/>
              <a:buFont typeface="Arial" pitchFamily="34" charset="0"/>
              <a:buChar char="•"/>
            </a:pPr>
            <a:endParaRPr lang="en-US" sz="2400" dirty="0">
              <a:solidFill>
                <a:schemeClr val="tx1"/>
              </a:solidFill>
              <a:latin typeface="Calibri" pitchFamily="34" charset="0"/>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20</a:t>
            </a:fld>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848600" cy="838200"/>
          </a:xfrm>
        </p:spPr>
        <p:txBody>
          <a:bodyPr vert="horz" anchor="ctr">
            <a:normAutofit/>
          </a:bodyPr>
          <a:lstStyle/>
          <a:p>
            <a:r>
              <a:rPr lang="en-US" sz="3400" b="1" cap="none" dirty="0" smtClean="0">
                <a:solidFill>
                  <a:schemeClr val="tx1"/>
                </a:solidFill>
                <a:effectLst/>
                <a:latin typeface="Calibri" pitchFamily="34" charset="0"/>
              </a:rPr>
              <a:t>Corporations: Corporate Governance</a:t>
            </a:r>
          </a:p>
        </p:txBody>
      </p:sp>
      <p:sp>
        <p:nvSpPr>
          <p:cNvPr id="3" name="Content Placeholder 2"/>
          <p:cNvSpPr>
            <a:spLocks noGrp="1"/>
          </p:cNvSpPr>
          <p:nvPr>
            <p:ph idx="1"/>
          </p:nvPr>
        </p:nvSpPr>
        <p:spPr>
          <a:xfrm>
            <a:off x="533400" y="990600"/>
            <a:ext cx="8305800" cy="5638800"/>
          </a:xfrm>
        </p:spPr>
        <p:txBody>
          <a:bodyPr>
            <a:noAutofit/>
          </a:bodyPr>
          <a:lstStyle/>
          <a:p>
            <a:pPr>
              <a:buClrTx/>
              <a:buSzPct val="100000"/>
              <a:buNone/>
            </a:pPr>
            <a:r>
              <a:rPr lang="en-US" sz="2500" b="1" dirty="0" smtClean="0">
                <a:solidFill>
                  <a:schemeClr val="tx1"/>
                </a:solidFill>
                <a:latin typeface="Calibri" pitchFamily="34" charset="0"/>
              </a:rPr>
              <a:t>Separation of Ownership and Management</a:t>
            </a:r>
          </a:p>
          <a:p>
            <a:pPr>
              <a:buClrTx/>
              <a:buSzPct val="100000"/>
              <a:buFont typeface="Arial" pitchFamily="34" charset="0"/>
              <a:buChar char="•"/>
            </a:pPr>
            <a:r>
              <a:rPr lang="en-US" sz="2500" dirty="0" smtClean="0">
                <a:solidFill>
                  <a:schemeClr val="tx1"/>
                </a:solidFill>
                <a:latin typeface="Calibri" pitchFamily="34" charset="0"/>
              </a:rPr>
              <a:t>Professional managers and directors manage the corporation and are the </a:t>
            </a:r>
            <a:r>
              <a:rPr lang="en-US" sz="2500" i="1" dirty="0" smtClean="0">
                <a:solidFill>
                  <a:schemeClr val="tx1"/>
                </a:solidFill>
                <a:latin typeface="Calibri" pitchFamily="34" charset="0"/>
              </a:rPr>
              <a:t>agents</a:t>
            </a:r>
            <a:r>
              <a:rPr lang="en-US" sz="2500" dirty="0" smtClean="0">
                <a:solidFill>
                  <a:schemeClr val="tx1"/>
                </a:solidFill>
                <a:latin typeface="Calibri" pitchFamily="34" charset="0"/>
              </a:rPr>
              <a:t> of the shareholders who are the </a:t>
            </a:r>
            <a:r>
              <a:rPr lang="en-US" sz="2500" i="1" dirty="0" smtClean="0">
                <a:solidFill>
                  <a:schemeClr val="tx1"/>
                </a:solidFill>
                <a:latin typeface="Calibri" pitchFamily="34" charset="0"/>
              </a:rPr>
              <a:t>principal</a:t>
            </a:r>
            <a:r>
              <a:rPr lang="en-US" sz="2500" dirty="0" smtClean="0">
                <a:solidFill>
                  <a:schemeClr val="tx1"/>
                </a:solidFill>
                <a:latin typeface="Calibri" pitchFamily="34" charset="0"/>
              </a:rPr>
              <a:t> owners.</a:t>
            </a:r>
          </a:p>
          <a:p>
            <a:pPr>
              <a:buClrTx/>
              <a:buSzPct val="100000"/>
              <a:buFont typeface="Arial" pitchFamily="34" charset="0"/>
              <a:buChar char="•"/>
            </a:pPr>
            <a:r>
              <a:rPr lang="en-US" sz="2500" dirty="0" smtClean="0">
                <a:solidFill>
                  <a:schemeClr val="tx1"/>
                </a:solidFill>
                <a:latin typeface="Calibri" pitchFamily="34" charset="0"/>
              </a:rPr>
              <a:t>It is possible for agents (management) to pursue their own goals at the expense of the principal (shareholders)</a:t>
            </a:r>
          </a:p>
          <a:p>
            <a:pPr>
              <a:buClrTx/>
              <a:buSzPct val="100000"/>
              <a:buFont typeface="Arial" pitchFamily="34" charset="0"/>
              <a:buChar char="•"/>
            </a:pPr>
            <a:r>
              <a:rPr lang="en-US" sz="2500" dirty="0" smtClean="0">
                <a:solidFill>
                  <a:schemeClr val="tx1"/>
                </a:solidFill>
                <a:latin typeface="Calibri" pitchFamily="34" charset="0"/>
              </a:rPr>
              <a:t>The fact that owners (shareholders) have limited access to information about the company they own, and managers and the board of directors hold superior information, creates further potential for conflict</a:t>
            </a:r>
          </a:p>
          <a:p>
            <a:pPr>
              <a:buClrTx/>
              <a:buSzPct val="100000"/>
              <a:buFont typeface="Arial" pitchFamily="34" charset="0"/>
              <a:buChar char="•"/>
            </a:pPr>
            <a:r>
              <a:rPr lang="en-US" sz="2500" dirty="0" smtClean="0">
                <a:solidFill>
                  <a:schemeClr val="tx1"/>
                </a:solidFill>
                <a:latin typeface="Calibri" pitchFamily="34" charset="0"/>
              </a:rPr>
              <a:t>Corporate law anticipates the potential for </a:t>
            </a:r>
            <a:r>
              <a:rPr lang="en-US" sz="2500" i="1" dirty="0" smtClean="0">
                <a:solidFill>
                  <a:schemeClr val="tx1"/>
                </a:solidFill>
                <a:latin typeface="Calibri" pitchFamily="34" charset="0"/>
              </a:rPr>
              <a:t>principal-agent conflict</a:t>
            </a:r>
            <a:r>
              <a:rPr lang="en-US" sz="2500" dirty="0" smtClean="0">
                <a:solidFill>
                  <a:schemeClr val="tx1"/>
                </a:solidFill>
                <a:latin typeface="Calibri" pitchFamily="34" charset="0"/>
              </a:rPr>
              <a:t> and imposes responsibilities and reporting controls on management to reduce the probability of such conflicts</a:t>
            </a:r>
          </a:p>
        </p:txBody>
      </p:sp>
      <p:sp>
        <p:nvSpPr>
          <p:cNvPr id="5" name="Footer Placeholder 4"/>
          <p:cNvSpPr>
            <a:spLocks noGrp="1"/>
          </p:cNvSpPr>
          <p:nvPr>
            <p:ph type="ftr" sz="quarter" idx="11"/>
          </p:nvPr>
        </p:nvSpPr>
        <p:spPr>
          <a:xfrm>
            <a:off x="457200" y="6400800"/>
            <a:ext cx="3505200" cy="288925"/>
          </a:xfrm>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21</a:t>
            </a:fld>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7924800" cy="838200"/>
          </a:xfrm>
        </p:spPr>
        <p:txBody>
          <a:bodyPr vert="horz" anchor="ctr">
            <a:normAutofit fontScale="90000"/>
          </a:bodyPr>
          <a:lstStyle/>
          <a:p>
            <a:r>
              <a:rPr lang="en-US" b="1" cap="none" dirty="0" smtClean="0">
                <a:solidFill>
                  <a:schemeClr val="tx1"/>
                </a:solidFill>
                <a:effectLst/>
                <a:latin typeface="Calibri" pitchFamily="34" charset="0"/>
              </a:rPr>
              <a:t>Corporations: Corporate Governance</a:t>
            </a:r>
          </a:p>
        </p:txBody>
      </p:sp>
      <p:sp>
        <p:nvSpPr>
          <p:cNvPr id="3" name="Content Placeholder 2"/>
          <p:cNvSpPr>
            <a:spLocks noGrp="1"/>
          </p:cNvSpPr>
          <p:nvPr>
            <p:ph idx="1"/>
          </p:nvPr>
        </p:nvSpPr>
        <p:spPr>
          <a:xfrm>
            <a:off x="533400" y="990600"/>
            <a:ext cx="8382000" cy="5638800"/>
          </a:xfrm>
        </p:spPr>
        <p:txBody>
          <a:bodyPr>
            <a:noAutofit/>
          </a:bodyPr>
          <a:lstStyle/>
          <a:p>
            <a:pPr>
              <a:buClrTx/>
              <a:buSzPct val="100000"/>
              <a:buNone/>
            </a:pPr>
            <a:r>
              <a:rPr lang="en-US" sz="2400" b="1" dirty="0" smtClean="0">
                <a:solidFill>
                  <a:schemeClr val="tx1"/>
                </a:solidFill>
                <a:latin typeface="Calibri" pitchFamily="34" charset="0"/>
              </a:rPr>
              <a:t>Information Asymmetry</a:t>
            </a:r>
          </a:p>
          <a:p>
            <a:pPr>
              <a:buClrTx/>
              <a:buSzPct val="100000"/>
              <a:buFont typeface="Arial" pitchFamily="34" charset="0"/>
              <a:buChar char="•"/>
            </a:pPr>
            <a:r>
              <a:rPr lang="en-US" sz="2400" dirty="0" smtClean="0">
                <a:solidFill>
                  <a:schemeClr val="tx1"/>
                </a:solidFill>
                <a:latin typeface="Calibri" pitchFamily="34" charset="0"/>
              </a:rPr>
              <a:t>Management (the </a:t>
            </a:r>
            <a:r>
              <a:rPr lang="en-US" sz="2400" i="1" dirty="0" smtClean="0">
                <a:solidFill>
                  <a:schemeClr val="tx1"/>
                </a:solidFill>
                <a:latin typeface="Calibri" pitchFamily="34" charset="0"/>
              </a:rPr>
              <a:t>agent</a:t>
            </a:r>
            <a:r>
              <a:rPr lang="en-US" sz="2400" dirty="0" smtClean="0">
                <a:solidFill>
                  <a:schemeClr val="tx1"/>
                </a:solidFill>
                <a:latin typeface="Calibri" pitchFamily="34" charset="0"/>
              </a:rPr>
              <a:t>) has more information about the company than shareholders (the </a:t>
            </a:r>
            <a:r>
              <a:rPr lang="en-US" sz="2400" i="1" dirty="0" smtClean="0">
                <a:solidFill>
                  <a:schemeClr val="tx1"/>
                </a:solidFill>
                <a:latin typeface="Calibri" pitchFamily="34" charset="0"/>
              </a:rPr>
              <a:t>principal</a:t>
            </a:r>
            <a:r>
              <a:rPr lang="en-US" sz="2400" dirty="0" smtClean="0">
                <a:solidFill>
                  <a:schemeClr val="tx1"/>
                </a:solidFill>
                <a:latin typeface="Calibri" pitchFamily="34" charset="0"/>
              </a:rPr>
              <a:t>), which establishes an information asymmetry</a:t>
            </a:r>
          </a:p>
          <a:p>
            <a:pPr>
              <a:buClrTx/>
              <a:buSzPct val="100000"/>
              <a:buFont typeface="Arial" pitchFamily="34" charset="0"/>
              <a:buChar char="•"/>
            </a:pPr>
            <a:r>
              <a:rPr lang="en-US" sz="2400" dirty="0" smtClean="0">
                <a:solidFill>
                  <a:schemeClr val="tx1"/>
                </a:solidFill>
                <a:latin typeface="Calibri" pitchFamily="34" charset="0"/>
              </a:rPr>
              <a:t>To reduce the potential for conflict arising out of information asymmetry, corporate and securities law requires regular release of information about corporate performance and the right to require approval from shareholders for major changes in the corporation, including:</a:t>
            </a:r>
          </a:p>
          <a:p>
            <a:pPr lvl="1">
              <a:buClrTx/>
              <a:buSzPct val="100000"/>
              <a:buFont typeface="Arial" pitchFamily="34" charset="0"/>
              <a:buChar char="•"/>
            </a:pPr>
            <a:r>
              <a:rPr lang="en-US" sz="2200" dirty="0" smtClean="0">
                <a:solidFill>
                  <a:schemeClr val="tx1"/>
                </a:solidFill>
                <a:latin typeface="Calibri" pitchFamily="34" charset="0"/>
              </a:rPr>
              <a:t>Annual shareholder meetings with proper notice</a:t>
            </a:r>
          </a:p>
          <a:p>
            <a:pPr lvl="1">
              <a:buClrTx/>
              <a:buSzPct val="100000"/>
              <a:buFont typeface="Arial" pitchFamily="34" charset="0"/>
              <a:buChar char="•"/>
            </a:pPr>
            <a:r>
              <a:rPr lang="en-US" sz="2200" dirty="0" smtClean="0">
                <a:solidFill>
                  <a:schemeClr val="tx1"/>
                </a:solidFill>
                <a:latin typeface="Calibri" pitchFamily="34" charset="0"/>
              </a:rPr>
              <a:t>Audited financial statements</a:t>
            </a:r>
          </a:p>
          <a:p>
            <a:pPr lvl="1">
              <a:buClrTx/>
              <a:buSzPct val="100000"/>
              <a:buFont typeface="Arial" pitchFamily="34" charset="0"/>
              <a:buChar char="•"/>
            </a:pPr>
            <a:r>
              <a:rPr lang="en-US" sz="2200" dirty="0" smtClean="0">
                <a:solidFill>
                  <a:schemeClr val="tx1"/>
                </a:solidFill>
                <a:latin typeface="Calibri" pitchFamily="34" charset="0"/>
              </a:rPr>
              <a:t>Shareholder approval of auditors for the coming year</a:t>
            </a:r>
          </a:p>
          <a:p>
            <a:pPr lvl="1">
              <a:buClrTx/>
              <a:buSzPct val="100000"/>
              <a:buFont typeface="Arial" pitchFamily="34" charset="0"/>
              <a:buChar char="•"/>
            </a:pPr>
            <a:r>
              <a:rPr lang="en-US" sz="2200" dirty="0" smtClean="0">
                <a:solidFill>
                  <a:schemeClr val="tx1"/>
                </a:solidFill>
                <a:latin typeface="Calibri" pitchFamily="34" charset="0"/>
              </a:rPr>
              <a:t>Shareholder approval for changes to bylaws and articles of incorporation</a:t>
            </a:r>
          </a:p>
        </p:txBody>
      </p:sp>
      <p:sp>
        <p:nvSpPr>
          <p:cNvPr id="5" name="Footer Placeholder 4"/>
          <p:cNvSpPr>
            <a:spLocks noGrp="1"/>
          </p:cNvSpPr>
          <p:nvPr>
            <p:ph type="ftr" sz="quarter" idx="11"/>
          </p:nvPr>
        </p:nvSpPr>
        <p:spPr>
          <a:xfrm>
            <a:off x="381000" y="6569075"/>
            <a:ext cx="3505200" cy="288925"/>
          </a:xfrm>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22</a:t>
            </a:fld>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6"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rPr>
              <a:t>The Goals of the Corporation</a:t>
            </a:r>
          </a:p>
        </p:txBody>
      </p:sp>
      <p:sp>
        <p:nvSpPr>
          <p:cNvPr id="3" name="Content Placeholder 2"/>
          <p:cNvSpPr>
            <a:spLocks noGrp="1"/>
          </p:cNvSpPr>
          <p:nvPr>
            <p:ph idx="1"/>
          </p:nvPr>
        </p:nvSpPr>
        <p:spPr>
          <a:xfrm>
            <a:off x="381000" y="1447800"/>
            <a:ext cx="8305800" cy="1447800"/>
          </a:xfrm>
        </p:spPr>
        <p:txBody>
          <a:bodyPr>
            <a:normAutofit/>
          </a:bodyPr>
          <a:lstStyle/>
          <a:p>
            <a:pPr marL="0" indent="0">
              <a:buClr>
                <a:schemeClr val="tx1"/>
              </a:buClr>
              <a:buSzPct val="100000"/>
              <a:buNone/>
            </a:pPr>
            <a:r>
              <a:rPr lang="en-US" sz="2800" dirty="0" smtClean="0">
                <a:solidFill>
                  <a:schemeClr val="tx1"/>
                </a:solidFill>
                <a:latin typeface="Calibri" pitchFamily="34" charset="0"/>
              </a:rPr>
              <a:t>Professional managers of corporations face pressures and have responsibilities to many different stakeholders.</a:t>
            </a:r>
          </a:p>
        </p:txBody>
      </p:sp>
      <p:sp>
        <p:nvSpPr>
          <p:cNvPr id="7" name="Footer Placeholder 6"/>
          <p:cNvSpPr>
            <a:spLocks noGrp="1"/>
          </p:cNvSpPr>
          <p:nvPr>
            <p:ph type="ftr" sz="quarter" idx="11"/>
          </p:nvPr>
        </p:nvSpPr>
        <p:spPr/>
        <p:txBody>
          <a:bodyPr/>
          <a:lstStyle/>
          <a:p>
            <a:r>
              <a:rPr lang="en-US"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lang="en-US" smtClean="0"/>
              <a:pPr/>
              <a:t>23</a:t>
            </a:fld>
            <a:endParaRPr lang="en-US" dirty="0"/>
          </a:p>
        </p:txBody>
      </p:sp>
      <p:pic>
        <p:nvPicPr>
          <p:cNvPr id="3074" name="Picture 2"/>
          <p:cNvPicPr>
            <a:picLocks noChangeAspect="1" noChangeArrowheads="1"/>
          </p:cNvPicPr>
          <p:nvPr/>
        </p:nvPicPr>
        <p:blipFill>
          <a:blip r:embed="rId3" cstate="print"/>
          <a:srcRect/>
          <a:stretch>
            <a:fillRect/>
          </a:stretch>
        </p:blipFill>
        <p:spPr bwMode="auto">
          <a:xfrm>
            <a:off x="762000" y="2895600"/>
            <a:ext cx="7639050" cy="2905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rPr>
              <a:t>The Goals of the Corporation</a:t>
            </a:r>
          </a:p>
        </p:txBody>
      </p:sp>
      <p:sp>
        <p:nvSpPr>
          <p:cNvPr id="3" name="Content Placeholder 2"/>
          <p:cNvSpPr>
            <a:spLocks noGrp="1"/>
          </p:cNvSpPr>
          <p:nvPr>
            <p:ph idx="1"/>
          </p:nvPr>
        </p:nvSpPr>
        <p:spPr>
          <a:xfrm>
            <a:off x="457200" y="1371600"/>
            <a:ext cx="8686800" cy="4525963"/>
          </a:xfrm>
        </p:spPr>
        <p:txBody>
          <a:bodyPr>
            <a:normAutofit/>
          </a:bodyPr>
          <a:lstStyle/>
          <a:p>
            <a:pPr marL="0" indent="0">
              <a:buClr>
                <a:schemeClr val="tx1"/>
              </a:buClr>
              <a:buSzPct val="100000"/>
              <a:buNone/>
            </a:pPr>
            <a:r>
              <a:rPr lang="en-US" sz="2800" i="1" dirty="0" smtClean="0">
                <a:solidFill>
                  <a:schemeClr val="tx1"/>
                </a:solidFill>
                <a:latin typeface="Calibri" pitchFamily="34" charset="0"/>
              </a:rPr>
              <a:t>Profit maximization </a:t>
            </a:r>
            <a:r>
              <a:rPr lang="en-US" sz="2800" dirty="0" smtClean="0">
                <a:solidFill>
                  <a:schemeClr val="tx1"/>
                </a:solidFill>
                <a:latin typeface="Calibri" pitchFamily="34" charset="0"/>
              </a:rPr>
              <a:t>is an inadequate goal to guide officers and directors of the corporation:</a:t>
            </a:r>
          </a:p>
          <a:p>
            <a:pPr>
              <a:buClr>
                <a:schemeClr val="tx1"/>
              </a:buClr>
              <a:buSzPct val="100000"/>
              <a:buFont typeface="Arial" pitchFamily="34" charset="0"/>
              <a:buChar char="•"/>
            </a:pPr>
            <a:r>
              <a:rPr lang="en-US" sz="2800" dirty="0" smtClean="0">
                <a:solidFill>
                  <a:schemeClr val="tx1"/>
                </a:solidFill>
                <a:latin typeface="Calibri" pitchFamily="34" charset="0"/>
              </a:rPr>
              <a:t>It fails to consider the risks undertaken by the firm to pursue profit</a:t>
            </a:r>
          </a:p>
          <a:p>
            <a:pPr>
              <a:buClr>
                <a:schemeClr val="tx1"/>
              </a:buClr>
              <a:buSzPct val="100000"/>
              <a:buFont typeface="Arial" pitchFamily="34" charset="0"/>
              <a:buChar char="•"/>
            </a:pPr>
            <a:r>
              <a:rPr lang="en-US" sz="2800" dirty="0" smtClean="0">
                <a:solidFill>
                  <a:schemeClr val="tx1"/>
                </a:solidFill>
                <a:latin typeface="Calibri" pitchFamily="34" charset="0"/>
              </a:rPr>
              <a:t>It focuses on accounting profit</a:t>
            </a:r>
          </a:p>
          <a:p>
            <a:pPr>
              <a:buClr>
                <a:schemeClr val="tx1"/>
              </a:buClr>
              <a:buSzPct val="100000"/>
              <a:buFont typeface="Arial" pitchFamily="34" charset="0"/>
              <a:buChar char="•"/>
            </a:pPr>
            <a:r>
              <a:rPr lang="en-US" sz="2800" dirty="0" smtClean="0">
                <a:solidFill>
                  <a:schemeClr val="tx1"/>
                </a:solidFill>
                <a:latin typeface="Calibri" pitchFamily="34" charset="0"/>
              </a:rPr>
              <a:t>Its focus on one year’s accounting profit can potentially be at the expense of the long-term interests of the shareholders</a:t>
            </a: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24</a:t>
            </a:fld>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5"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rPr>
              <a:t>The Goals of the Corporation</a:t>
            </a:r>
          </a:p>
        </p:txBody>
      </p:sp>
      <p:sp>
        <p:nvSpPr>
          <p:cNvPr id="3" name="Content Placeholder 2"/>
          <p:cNvSpPr>
            <a:spLocks noGrp="1"/>
          </p:cNvSpPr>
          <p:nvPr>
            <p:ph idx="1"/>
          </p:nvPr>
        </p:nvSpPr>
        <p:spPr>
          <a:xfrm>
            <a:off x="457200" y="1295400"/>
            <a:ext cx="8229600" cy="5105400"/>
          </a:xfrm>
        </p:spPr>
        <p:txBody>
          <a:bodyPr>
            <a:normAutofit/>
          </a:bodyPr>
          <a:lstStyle/>
          <a:p>
            <a:pPr marL="0" indent="0">
              <a:buClr>
                <a:schemeClr val="tx1"/>
              </a:buClr>
              <a:buSzPct val="100000"/>
              <a:buNone/>
            </a:pPr>
            <a:r>
              <a:rPr lang="en-US" sz="2800" i="1" dirty="0" smtClean="0">
                <a:solidFill>
                  <a:schemeClr val="tx1"/>
                </a:solidFill>
                <a:latin typeface="Calibri" pitchFamily="34" charset="0"/>
              </a:rPr>
              <a:t>Shareholder wealth maximization </a:t>
            </a:r>
            <a:r>
              <a:rPr lang="en-US" sz="2800" dirty="0" smtClean="0">
                <a:solidFill>
                  <a:schemeClr val="tx1"/>
                </a:solidFill>
                <a:latin typeface="Calibri" pitchFamily="34" charset="0"/>
              </a:rPr>
              <a:t>is considered the most appropriate goal to guide the corporation’s directors and officers:</a:t>
            </a:r>
          </a:p>
          <a:p>
            <a:pPr>
              <a:buClr>
                <a:schemeClr val="tx1"/>
              </a:buClr>
              <a:buSzPct val="100000"/>
              <a:buFont typeface="Arial" pitchFamily="34" charset="0"/>
              <a:buChar char="•"/>
            </a:pPr>
            <a:r>
              <a:rPr lang="en-US" sz="2600" dirty="0" smtClean="0">
                <a:solidFill>
                  <a:schemeClr val="tx1"/>
                </a:solidFill>
                <a:latin typeface="Calibri" pitchFamily="34" charset="0"/>
              </a:rPr>
              <a:t>Its focus is on genuine economic profit</a:t>
            </a:r>
          </a:p>
          <a:p>
            <a:pPr>
              <a:buClr>
                <a:schemeClr val="tx1"/>
              </a:buClr>
              <a:buSzPct val="100000"/>
              <a:buFont typeface="Arial" pitchFamily="34" charset="0"/>
              <a:buChar char="•"/>
            </a:pPr>
            <a:r>
              <a:rPr lang="en-US" sz="2600" dirty="0" smtClean="0">
                <a:solidFill>
                  <a:schemeClr val="tx1"/>
                </a:solidFill>
                <a:latin typeface="Calibri" pitchFamily="34" charset="0"/>
              </a:rPr>
              <a:t>It reflects the value of all economic profits of the corporation now and into the future</a:t>
            </a:r>
          </a:p>
          <a:p>
            <a:pPr>
              <a:buClr>
                <a:schemeClr val="tx1"/>
              </a:buClr>
              <a:buSzPct val="100000"/>
              <a:buFont typeface="Arial" pitchFamily="34" charset="0"/>
              <a:buChar char="•"/>
            </a:pPr>
            <a:r>
              <a:rPr lang="en-US" sz="2600" dirty="0" smtClean="0">
                <a:solidFill>
                  <a:schemeClr val="tx1"/>
                </a:solidFill>
                <a:latin typeface="Calibri" pitchFamily="34" charset="0"/>
              </a:rPr>
              <a:t>It takes into account the timing, magnitude and riskiness of all prospective (future) cash flows the corporation’s capital investment is expected to generate</a:t>
            </a: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25</a:t>
            </a:fld>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5"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rPr>
              <a:t>The Goals of the Corporation</a:t>
            </a:r>
          </a:p>
        </p:txBody>
      </p:sp>
      <p:sp>
        <p:nvSpPr>
          <p:cNvPr id="3" name="Content Placeholder 2"/>
          <p:cNvSpPr>
            <a:spLocks noGrp="1"/>
          </p:cNvSpPr>
          <p:nvPr>
            <p:ph idx="1"/>
          </p:nvPr>
        </p:nvSpPr>
        <p:spPr>
          <a:xfrm>
            <a:off x="457200" y="1295400"/>
            <a:ext cx="8229600" cy="4525963"/>
          </a:xfrm>
        </p:spPr>
        <p:txBody>
          <a:bodyPr>
            <a:normAutofit/>
          </a:bodyPr>
          <a:lstStyle/>
          <a:p>
            <a:pPr marL="0" indent="0">
              <a:buClr>
                <a:schemeClr val="tx1"/>
              </a:buClr>
              <a:buSzPct val="100000"/>
              <a:buNone/>
            </a:pPr>
            <a:r>
              <a:rPr lang="en-US" sz="2800" dirty="0" smtClean="0">
                <a:solidFill>
                  <a:schemeClr val="tx1"/>
                </a:solidFill>
                <a:latin typeface="Calibri" pitchFamily="34" charset="0"/>
              </a:rPr>
              <a:t>Despite the attention given to major corporations because of </a:t>
            </a:r>
            <a:r>
              <a:rPr lang="en-US" sz="2800" i="1" dirty="0" smtClean="0">
                <a:solidFill>
                  <a:schemeClr val="tx1"/>
                </a:solidFill>
                <a:latin typeface="Calibri" pitchFamily="34" charset="0"/>
              </a:rPr>
              <a:t>negative externalities</a:t>
            </a:r>
            <a:r>
              <a:rPr lang="en-US" sz="2800" dirty="0" smtClean="0">
                <a:solidFill>
                  <a:schemeClr val="tx1"/>
                </a:solidFill>
                <a:latin typeface="Calibri" pitchFamily="34" charset="0"/>
              </a:rPr>
              <a:t>, the agents (management) of the corporation must:</a:t>
            </a:r>
          </a:p>
          <a:p>
            <a:pPr>
              <a:buClr>
                <a:schemeClr val="tx1"/>
              </a:buClr>
              <a:buSzPct val="100000"/>
              <a:buFont typeface="Arial" pitchFamily="34" charset="0"/>
              <a:buChar char="•"/>
            </a:pPr>
            <a:r>
              <a:rPr lang="en-US" sz="2600" dirty="0" smtClean="0">
                <a:solidFill>
                  <a:schemeClr val="tx1"/>
                </a:solidFill>
                <a:latin typeface="Calibri" pitchFamily="34" charset="0"/>
              </a:rPr>
              <a:t>Operate legally and in compliance with contractual responsibilities</a:t>
            </a:r>
          </a:p>
          <a:p>
            <a:pPr>
              <a:buClr>
                <a:schemeClr val="tx1"/>
              </a:buClr>
              <a:buSzPct val="100000"/>
              <a:buFont typeface="Arial" pitchFamily="34" charset="0"/>
              <a:buChar char="•"/>
            </a:pPr>
            <a:r>
              <a:rPr lang="en-US" sz="2600" dirty="0" smtClean="0">
                <a:solidFill>
                  <a:schemeClr val="tx1"/>
                </a:solidFill>
                <a:latin typeface="Calibri" pitchFamily="34" charset="0"/>
              </a:rPr>
              <a:t>Act in the interests of the principals (shareholders) by creating value for them</a:t>
            </a:r>
          </a:p>
          <a:p>
            <a:pPr>
              <a:buClr>
                <a:schemeClr val="tx1"/>
              </a:buClr>
              <a:buSzPct val="100000"/>
              <a:buFont typeface="Arial" pitchFamily="34" charset="0"/>
              <a:buChar char="•"/>
            </a:pPr>
            <a:endParaRPr lang="en-US" sz="2800" dirty="0" smtClean="0">
              <a:solidFill>
                <a:schemeClr val="tx1"/>
              </a:solidFill>
              <a:latin typeface="Calibri" pitchFamily="34" charset="0"/>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26</a:t>
            </a:fld>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fontScale="90000"/>
          </a:bodyPr>
          <a:lstStyle/>
          <a:p>
            <a:r>
              <a:rPr lang="en-US" b="1" cap="none" dirty="0" smtClean="0">
                <a:solidFill>
                  <a:schemeClr val="tx1"/>
                </a:solidFill>
                <a:effectLst/>
                <a:latin typeface="Calibri" pitchFamily="34" charset="0"/>
              </a:rPr>
              <a:t>The Role of Management and Agency Issues</a:t>
            </a:r>
          </a:p>
        </p:txBody>
      </p:sp>
      <p:sp>
        <p:nvSpPr>
          <p:cNvPr id="3" name="Content Placeholder 2"/>
          <p:cNvSpPr>
            <a:spLocks noGrp="1"/>
          </p:cNvSpPr>
          <p:nvPr>
            <p:ph idx="1"/>
          </p:nvPr>
        </p:nvSpPr>
        <p:spPr>
          <a:xfrm>
            <a:off x="381000" y="1295400"/>
            <a:ext cx="8305800" cy="4953000"/>
          </a:xfrm>
        </p:spPr>
        <p:txBody>
          <a:bodyPr>
            <a:noAutofit/>
          </a:bodyPr>
          <a:lstStyle/>
          <a:p>
            <a:pPr>
              <a:buClr>
                <a:schemeClr val="tx1"/>
              </a:buClr>
              <a:buSzPct val="100000"/>
              <a:buFont typeface="Arial" pitchFamily="34" charset="0"/>
              <a:buChar char="•"/>
            </a:pPr>
            <a:r>
              <a:rPr lang="en-US" sz="2800" dirty="0" smtClean="0">
                <a:solidFill>
                  <a:schemeClr val="tx1"/>
                </a:solidFill>
                <a:latin typeface="Calibri" pitchFamily="34" charset="0"/>
              </a:rPr>
              <a:t>Managers work on behalf of shareholders in an </a:t>
            </a:r>
            <a:r>
              <a:rPr lang="en-US" sz="2800" b="1" dirty="0" smtClean="0">
                <a:solidFill>
                  <a:srgbClr val="800000"/>
                </a:solidFill>
                <a:latin typeface="Calibri" pitchFamily="34" charset="0"/>
              </a:rPr>
              <a:t>agency relationship</a:t>
            </a:r>
          </a:p>
          <a:p>
            <a:pPr>
              <a:buClr>
                <a:schemeClr val="tx1"/>
              </a:buClr>
              <a:buSzPct val="100000"/>
              <a:buFont typeface="Arial" pitchFamily="34" charset="0"/>
              <a:buChar char="•"/>
            </a:pPr>
            <a:r>
              <a:rPr lang="en-US" sz="2800" b="1" dirty="0" smtClean="0">
                <a:solidFill>
                  <a:srgbClr val="800000"/>
                </a:solidFill>
                <a:latin typeface="Calibri" pitchFamily="34" charset="0"/>
              </a:rPr>
              <a:t>Agency problems </a:t>
            </a:r>
            <a:r>
              <a:rPr lang="en-US" sz="2800" dirty="0" smtClean="0">
                <a:solidFill>
                  <a:schemeClr val="tx1"/>
                </a:solidFill>
                <a:latin typeface="Calibri" pitchFamily="34" charset="0"/>
              </a:rPr>
              <a:t>can arise due to the potential divergence of interest between managers, shareholders and creditors</a:t>
            </a:r>
          </a:p>
          <a:p>
            <a:pPr>
              <a:buClr>
                <a:schemeClr val="tx1"/>
              </a:buClr>
              <a:buSzPct val="100000"/>
              <a:buFont typeface="Arial" pitchFamily="34" charset="0"/>
              <a:buChar char="•"/>
            </a:pPr>
            <a:r>
              <a:rPr lang="en-US" sz="2800" b="1" i="1" dirty="0" smtClean="0">
                <a:solidFill>
                  <a:schemeClr val="tx1"/>
                </a:solidFill>
                <a:latin typeface="Calibri" pitchFamily="34" charset="0"/>
              </a:rPr>
              <a:t>Direct agency costs </a:t>
            </a:r>
            <a:r>
              <a:rPr lang="en-US" sz="2800" dirty="0" smtClean="0">
                <a:solidFill>
                  <a:schemeClr val="tx1"/>
                </a:solidFill>
                <a:latin typeface="Calibri" pitchFamily="34" charset="0"/>
              </a:rPr>
              <a:t>result from management making decisions that do not maximize shareholder value</a:t>
            </a:r>
          </a:p>
          <a:p>
            <a:pPr lvl="1">
              <a:buClr>
                <a:schemeClr val="tx1"/>
              </a:buClr>
              <a:buSzPct val="100000"/>
              <a:buFont typeface="Arial" pitchFamily="34" charset="0"/>
              <a:buChar char="•"/>
            </a:pPr>
            <a:r>
              <a:rPr lang="en-US" sz="2600" i="1" dirty="0" smtClean="0">
                <a:solidFill>
                  <a:schemeClr val="tx1"/>
                </a:solidFill>
                <a:latin typeface="Calibri" pitchFamily="34" charset="0"/>
              </a:rPr>
              <a:t>Examples:</a:t>
            </a:r>
            <a:r>
              <a:rPr lang="en-US" sz="2600" dirty="0" smtClean="0">
                <a:solidFill>
                  <a:schemeClr val="tx1"/>
                </a:solidFill>
                <a:latin typeface="Calibri" pitchFamily="34" charset="0"/>
              </a:rPr>
              <a:t>  Managers avoid high-risk projects to avoid looking bad or losing their jobs if the project fails, and managers spend corporate resources on perks for themselves such as executive aircraft.</a:t>
            </a:r>
            <a:endParaRPr lang="en-US" sz="2600" i="1" dirty="0" smtClean="0">
              <a:solidFill>
                <a:schemeClr val="tx1"/>
              </a:solidFill>
              <a:latin typeface="Calibri" pitchFamily="34" charset="0"/>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27</a:t>
            </a:fld>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6" name="Title 1"/>
          <p:cNvSpPr>
            <a:spLocks noGrp="1"/>
          </p:cNvSpPr>
          <p:nvPr>
            <p:ph type="title"/>
          </p:nvPr>
        </p:nvSpPr>
        <p:spPr>
          <a:xfrm>
            <a:off x="304800" y="228600"/>
            <a:ext cx="8686800" cy="838200"/>
          </a:xfrm>
        </p:spPr>
        <p:txBody>
          <a:bodyPr vert="horz" anchor="ctr">
            <a:normAutofit fontScale="90000"/>
          </a:bodyPr>
          <a:lstStyle/>
          <a:p>
            <a:r>
              <a:rPr lang="en-US" b="1" cap="none" dirty="0" smtClean="0">
                <a:solidFill>
                  <a:schemeClr val="tx1"/>
                </a:solidFill>
                <a:effectLst/>
                <a:latin typeface="Calibri" pitchFamily="34" charset="0"/>
              </a:rPr>
              <a:t>The Role of Management and Agency Issues</a:t>
            </a:r>
          </a:p>
        </p:txBody>
      </p:sp>
      <p:sp>
        <p:nvSpPr>
          <p:cNvPr id="3" name="Content Placeholder 2"/>
          <p:cNvSpPr>
            <a:spLocks noGrp="1"/>
          </p:cNvSpPr>
          <p:nvPr>
            <p:ph idx="1"/>
          </p:nvPr>
        </p:nvSpPr>
        <p:spPr>
          <a:xfrm>
            <a:off x="381000" y="914400"/>
            <a:ext cx="8382000" cy="3809999"/>
          </a:xfrm>
        </p:spPr>
        <p:txBody>
          <a:bodyPr>
            <a:noAutofit/>
          </a:bodyPr>
          <a:lstStyle/>
          <a:p>
            <a:pPr>
              <a:buClr>
                <a:schemeClr val="tx1"/>
              </a:buClr>
              <a:buSzPct val="100000"/>
              <a:buFont typeface="Arial" pitchFamily="34" charset="0"/>
              <a:buChar char="•"/>
            </a:pPr>
            <a:r>
              <a:rPr lang="en-US" sz="2400" b="1" i="1" dirty="0" smtClean="0">
                <a:solidFill>
                  <a:schemeClr val="tx1"/>
                </a:solidFill>
                <a:latin typeface="Calibri" pitchFamily="34" charset="0"/>
              </a:rPr>
              <a:t>Indirect agency costs</a:t>
            </a:r>
            <a:r>
              <a:rPr lang="en-US" sz="2400" i="1" dirty="0" smtClean="0">
                <a:solidFill>
                  <a:schemeClr val="tx1"/>
                </a:solidFill>
                <a:latin typeface="Calibri" pitchFamily="34" charset="0"/>
              </a:rPr>
              <a:t> </a:t>
            </a:r>
            <a:r>
              <a:rPr lang="en-US" sz="2400" dirty="0" smtClean="0">
                <a:solidFill>
                  <a:schemeClr val="tx1"/>
                </a:solidFill>
                <a:latin typeface="Calibri" pitchFamily="34" charset="0"/>
              </a:rPr>
              <a:t>are incurred by the firm in the attempt to avoid </a:t>
            </a:r>
            <a:r>
              <a:rPr lang="en-US" sz="2400" b="1" dirty="0" smtClean="0">
                <a:solidFill>
                  <a:srgbClr val="800000"/>
                </a:solidFill>
                <a:latin typeface="Calibri" pitchFamily="34" charset="0"/>
              </a:rPr>
              <a:t>agency costs</a:t>
            </a:r>
          </a:p>
          <a:p>
            <a:pPr lvl="1">
              <a:buClr>
                <a:schemeClr val="tx1"/>
              </a:buClr>
              <a:buSzPct val="100000"/>
              <a:buFont typeface="Arial" pitchFamily="34" charset="0"/>
              <a:buChar char="•"/>
            </a:pPr>
            <a:r>
              <a:rPr lang="en-US" sz="2200" i="1" dirty="0" smtClean="0">
                <a:solidFill>
                  <a:schemeClr val="tx1"/>
                </a:solidFill>
                <a:latin typeface="Calibri" pitchFamily="34" charset="0"/>
              </a:rPr>
              <a:t>Examples</a:t>
            </a:r>
            <a:r>
              <a:rPr lang="en-US" sz="2200" dirty="0" smtClean="0">
                <a:solidFill>
                  <a:schemeClr val="tx1"/>
                </a:solidFill>
                <a:latin typeface="Calibri" pitchFamily="34" charset="0"/>
              </a:rPr>
              <a:t>:  Compensation schemes that attempt to align the interests of managers and shareholders (e.g., stock options), reporting requirements placed on management, and shareholder approval requirements for changes to corporate bylaws, articles of incorporation, etc.</a:t>
            </a:r>
            <a:endParaRPr lang="en-US" sz="2200" i="1" dirty="0" smtClean="0">
              <a:solidFill>
                <a:schemeClr val="tx1"/>
              </a:solidFill>
              <a:latin typeface="Calibri" pitchFamily="34" charset="0"/>
            </a:endParaRPr>
          </a:p>
          <a:p>
            <a:pPr>
              <a:buClr>
                <a:schemeClr val="tx1"/>
              </a:buClr>
              <a:buSzPct val="100000"/>
              <a:buFont typeface="Arial" pitchFamily="34" charset="0"/>
              <a:buChar char="•"/>
            </a:pPr>
            <a:r>
              <a:rPr lang="en-US" sz="2400" dirty="0" smtClean="0">
                <a:solidFill>
                  <a:schemeClr val="tx1"/>
                </a:solidFill>
                <a:latin typeface="Calibri" pitchFamily="34" charset="0"/>
              </a:rPr>
              <a:t>Managers and shareholders may have differing goals, attitudes towards risk, and differential access to information about the firm, all of which can lead to disagreement.</a:t>
            </a:r>
            <a:endParaRPr lang="en-US" sz="2400" i="1" dirty="0" smtClean="0">
              <a:solidFill>
                <a:schemeClr val="tx1"/>
              </a:solidFill>
              <a:latin typeface="Calibri" pitchFamily="34" charset="0"/>
            </a:endParaRPr>
          </a:p>
        </p:txBody>
      </p:sp>
      <p:sp>
        <p:nvSpPr>
          <p:cNvPr id="7" name="Footer Placeholder 6"/>
          <p:cNvSpPr>
            <a:spLocks noGrp="1"/>
          </p:cNvSpPr>
          <p:nvPr>
            <p:ph type="ftr" sz="quarter" idx="11"/>
          </p:nvPr>
        </p:nvSpPr>
        <p:spPr>
          <a:xfrm>
            <a:off x="381000" y="6569075"/>
            <a:ext cx="3505200" cy="288925"/>
          </a:xfrm>
        </p:spPr>
        <p:txBody>
          <a:bodyPr/>
          <a:lstStyle/>
          <a:p>
            <a:r>
              <a:rPr lang="en-US" dirty="0"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lang="en-US" smtClean="0"/>
              <a:pPr/>
              <a:t>28</a:t>
            </a:fld>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1219200" y="4572000"/>
            <a:ext cx="6553200" cy="19546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5" name="Title 1"/>
          <p:cNvSpPr>
            <a:spLocks noGrp="1"/>
          </p:cNvSpPr>
          <p:nvPr>
            <p:ph type="title"/>
          </p:nvPr>
        </p:nvSpPr>
        <p:spPr>
          <a:xfrm>
            <a:off x="304800" y="228600"/>
            <a:ext cx="8686800" cy="838200"/>
          </a:xfrm>
        </p:spPr>
        <p:txBody>
          <a:bodyPr vert="horz" anchor="ctr">
            <a:normAutofit fontScale="90000"/>
          </a:bodyPr>
          <a:lstStyle/>
          <a:p>
            <a:r>
              <a:rPr lang="en-US" b="1" cap="none" dirty="0" smtClean="0">
                <a:solidFill>
                  <a:schemeClr val="tx1"/>
                </a:solidFill>
                <a:effectLst/>
                <a:latin typeface="Calibri" pitchFamily="34" charset="0"/>
              </a:rPr>
              <a:t>The Role of Management and Agency Issues</a:t>
            </a:r>
          </a:p>
        </p:txBody>
      </p:sp>
      <p:sp>
        <p:nvSpPr>
          <p:cNvPr id="3" name="Content Placeholder 2"/>
          <p:cNvSpPr>
            <a:spLocks noGrp="1"/>
          </p:cNvSpPr>
          <p:nvPr>
            <p:ph idx="1"/>
          </p:nvPr>
        </p:nvSpPr>
        <p:spPr>
          <a:xfrm>
            <a:off x="457200" y="990600"/>
            <a:ext cx="8382000" cy="5562600"/>
          </a:xfrm>
        </p:spPr>
        <p:txBody>
          <a:bodyPr>
            <a:noAutofit/>
          </a:bodyPr>
          <a:lstStyle/>
          <a:p>
            <a:pPr>
              <a:buClr>
                <a:schemeClr val="tx1"/>
              </a:buClr>
              <a:buSzPct val="100000"/>
              <a:buNone/>
            </a:pPr>
            <a:r>
              <a:rPr lang="en-US" sz="2800" b="1" dirty="0" smtClean="0">
                <a:solidFill>
                  <a:schemeClr val="tx1"/>
                </a:solidFill>
                <a:latin typeface="Calibri" pitchFamily="34" charset="0"/>
              </a:rPr>
              <a:t>Executive Compensation</a:t>
            </a:r>
          </a:p>
          <a:p>
            <a:pPr>
              <a:buClr>
                <a:schemeClr val="tx1"/>
              </a:buClr>
              <a:buSzPct val="100000"/>
              <a:buFont typeface="Arial" pitchFamily="34" charset="0"/>
              <a:buChar char="•"/>
            </a:pPr>
            <a:r>
              <a:rPr lang="en-US" sz="2800" dirty="0" smtClean="0">
                <a:solidFill>
                  <a:schemeClr val="tx1"/>
                </a:solidFill>
                <a:latin typeface="Calibri" pitchFamily="34" charset="0"/>
              </a:rPr>
              <a:t>Compensation is tied to performance measures in an effort to align management and shareholder interests</a:t>
            </a:r>
          </a:p>
          <a:p>
            <a:pPr>
              <a:buClr>
                <a:schemeClr val="tx1"/>
              </a:buClr>
              <a:buSzPct val="100000"/>
              <a:buFont typeface="Arial" pitchFamily="34" charset="0"/>
              <a:buChar char="•"/>
            </a:pPr>
            <a:r>
              <a:rPr lang="en-US" sz="2800" dirty="0" smtClean="0">
                <a:solidFill>
                  <a:schemeClr val="tx1"/>
                </a:solidFill>
                <a:latin typeface="Calibri" pitchFamily="34" charset="0"/>
              </a:rPr>
              <a:t>Performance-based compensation schemes are not always effective in achieving the goal of aligning interests and have lead to concerns about excessive management compensation</a:t>
            </a:r>
          </a:p>
          <a:p>
            <a:pPr>
              <a:buClr>
                <a:schemeClr val="tx1"/>
              </a:buClr>
              <a:buSzPct val="100000"/>
              <a:buFont typeface="Arial" pitchFamily="34" charset="0"/>
              <a:buChar char="•"/>
            </a:pPr>
            <a:r>
              <a:rPr lang="en-US" sz="2800" dirty="0" smtClean="0">
                <a:solidFill>
                  <a:schemeClr val="tx1"/>
                </a:solidFill>
                <a:latin typeface="Calibri" pitchFamily="34" charset="0"/>
              </a:rPr>
              <a:t>Executive stock options, for example, magnify returns to management when the stock price rises regardless of whether the rise is attributable to managerial performance, but don’t expose management to the losses shareholders will endure if the stock price falls</a:t>
            </a:r>
          </a:p>
        </p:txBody>
      </p:sp>
      <p:sp>
        <p:nvSpPr>
          <p:cNvPr id="6" name="Footer Placeholder 5"/>
          <p:cNvSpPr>
            <a:spLocks noGrp="1"/>
          </p:cNvSpPr>
          <p:nvPr>
            <p:ph type="ftr" sz="quarter" idx="11"/>
          </p:nvPr>
        </p:nvSpPr>
        <p:spPr>
          <a:xfrm>
            <a:off x="457200" y="6400800"/>
            <a:ext cx="3505200" cy="288925"/>
          </a:xfrm>
        </p:spPr>
        <p:txBody>
          <a:bodyPr/>
          <a:lstStyle/>
          <a:p>
            <a:r>
              <a:rPr lang="en-US" dirty="0"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29</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6629400" cy="838200"/>
          </a:xfrm>
        </p:spPr>
        <p:txBody>
          <a:bodyPr vert="horz" anchor="ctr">
            <a:normAutofit fontScale="90000"/>
          </a:bodyPr>
          <a:lstStyle/>
          <a:p>
            <a:r>
              <a:rPr lang="en-US" b="1" cap="none" dirty="0" smtClean="0">
                <a:solidFill>
                  <a:schemeClr val="tx1"/>
                </a:solidFill>
                <a:effectLst/>
                <a:latin typeface="Calibri" pitchFamily="34" charset="0"/>
              </a:rPr>
              <a:t>Types of Business Organizations</a:t>
            </a:r>
          </a:p>
        </p:txBody>
      </p:sp>
      <p:sp>
        <p:nvSpPr>
          <p:cNvPr id="3" name="Content Placeholder 2"/>
          <p:cNvSpPr>
            <a:spLocks noGrp="1"/>
          </p:cNvSpPr>
          <p:nvPr>
            <p:ph idx="1"/>
          </p:nvPr>
        </p:nvSpPr>
        <p:spPr>
          <a:xfrm>
            <a:off x="457200" y="1219200"/>
            <a:ext cx="8686800" cy="4525963"/>
          </a:xfrm>
        </p:spPr>
        <p:txBody>
          <a:bodyPr>
            <a:normAutofit/>
          </a:bodyPr>
          <a:lstStyle/>
          <a:p>
            <a:pPr>
              <a:buClr>
                <a:schemeClr val="tx1"/>
              </a:buClr>
              <a:buSzPct val="100000"/>
              <a:buFont typeface="Arial" pitchFamily="34" charset="0"/>
              <a:buChar char="•"/>
            </a:pPr>
            <a:r>
              <a:rPr lang="en-US" sz="2800" b="1" dirty="0" smtClean="0">
                <a:solidFill>
                  <a:srgbClr val="800000"/>
                </a:solidFill>
                <a:latin typeface="Calibri" pitchFamily="34" charset="0"/>
              </a:rPr>
              <a:t>Sole proprietorships</a:t>
            </a:r>
          </a:p>
          <a:p>
            <a:pPr>
              <a:buClr>
                <a:schemeClr val="tx1"/>
              </a:buClr>
              <a:buSzPct val="100000"/>
              <a:buFont typeface="Arial" pitchFamily="34" charset="0"/>
              <a:buChar char="•"/>
            </a:pPr>
            <a:r>
              <a:rPr lang="en-US" sz="2800" b="1" dirty="0" smtClean="0">
                <a:solidFill>
                  <a:srgbClr val="800000"/>
                </a:solidFill>
                <a:latin typeface="Calibri" pitchFamily="34" charset="0"/>
              </a:rPr>
              <a:t>Partnerships</a:t>
            </a:r>
          </a:p>
          <a:p>
            <a:pPr lvl="1">
              <a:buClr>
                <a:schemeClr val="tx1"/>
              </a:buClr>
              <a:buSzPct val="100000"/>
              <a:buFont typeface="Arial" pitchFamily="34" charset="0"/>
              <a:buChar char="•"/>
            </a:pPr>
            <a:r>
              <a:rPr lang="en-US" sz="2600" b="1" i="1" dirty="0" smtClean="0">
                <a:solidFill>
                  <a:srgbClr val="800000"/>
                </a:solidFill>
                <a:latin typeface="Calibri" pitchFamily="34" charset="0"/>
              </a:rPr>
              <a:t>Limited liability partnerships (LLPs)</a:t>
            </a:r>
          </a:p>
          <a:p>
            <a:pPr>
              <a:buClr>
                <a:schemeClr val="tx1"/>
              </a:buClr>
              <a:buSzPct val="100000"/>
              <a:buFont typeface="Arial" pitchFamily="34" charset="0"/>
              <a:buChar char="•"/>
            </a:pPr>
            <a:r>
              <a:rPr lang="en-US" sz="2800" b="1" dirty="0" smtClean="0">
                <a:solidFill>
                  <a:srgbClr val="800000"/>
                </a:solidFill>
                <a:latin typeface="Calibri" pitchFamily="34" charset="0"/>
              </a:rPr>
              <a:t>Trusts</a:t>
            </a:r>
          </a:p>
          <a:p>
            <a:pPr lvl="1">
              <a:buClr>
                <a:schemeClr val="tx1"/>
              </a:buClr>
              <a:buSzPct val="100000"/>
              <a:buFont typeface="Arial" pitchFamily="34" charset="0"/>
              <a:buChar char="•"/>
            </a:pPr>
            <a:r>
              <a:rPr lang="en-US" sz="2600" b="1" i="1" dirty="0" smtClean="0">
                <a:solidFill>
                  <a:srgbClr val="800000"/>
                </a:solidFill>
                <a:latin typeface="Calibri" pitchFamily="34" charset="0"/>
              </a:rPr>
              <a:t>Income</a:t>
            </a:r>
            <a:r>
              <a:rPr lang="en-US" sz="2600" i="1" dirty="0" smtClean="0">
                <a:solidFill>
                  <a:schemeClr val="tx1"/>
                </a:solidFill>
                <a:latin typeface="Calibri" pitchFamily="34" charset="0"/>
              </a:rPr>
              <a:t> and </a:t>
            </a:r>
            <a:r>
              <a:rPr lang="en-US" sz="2600" b="1" i="1" dirty="0" smtClean="0">
                <a:solidFill>
                  <a:srgbClr val="800000"/>
                </a:solidFill>
                <a:latin typeface="Calibri" pitchFamily="34" charset="0"/>
              </a:rPr>
              <a:t>royalty trusts</a:t>
            </a:r>
          </a:p>
          <a:p>
            <a:pPr>
              <a:buClr>
                <a:schemeClr val="tx1"/>
              </a:buClr>
              <a:buSzPct val="100000"/>
              <a:buFont typeface="Arial" pitchFamily="34" charset="0"/>
              <a:buChar char="•"/>
            </a:pPr>
            <a:r>
              <a:rPr lang="en-US" sz="2800" b="1" dirty="0" smtClean="0">
                <a:solidFill>
                  <a:srgbClr val="800000"/>
                </a:solidFill>
                <a:latin typeface="Calibri" pitchFamily="34" charset="0"/>
              </a:rPr>
              <a:t>Corporations</a:t>
            </a:r>
            <a:endParaRPr lang="en-US" sz="2800" b="1" dirty="0">
              <a:solidFill>
                <a:srgbClr val="800000"/>
              </a:solidFill>
              <a:latin typeface="Calibri" pitchFamily="34" charset="0"/>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152400" y="1066800"/>
            <a:ext cx="8839393" cy="4948238"/>
          </a:xfrm>
          <a:prstGeom prst="rect">
            <a:avLst/>
          </a:prstGeom>
          <a:noFill/>
          <a:ln w="9525">
            <a:noFill/>
            <a:miter lim="800000"/>
            <a:headEnd/>
            <a:tailEnd/>
          </a:ln>
        </p:spPr>
      </p:pic>
      <p:sp>
        <p:nvSpPr>
          <p:cNvPr id="5" name="Title 1"/>
          <p:cNvSpPr>
            <a:spLocks noGrp="1"/>
          </p:cNvSpPr>
          <p:nvPr>
            <p:ph type="title"/>
          </p:nvPr>
        </p:nvSpPr>
        <p:spPr>
          <a:xfrm>
            <a:off x="304800" y="228600"/>
            <a:ext cx="8686800" cy="838200"/>
          </a:xfrm>
        </p:spPr>
        <p:txBody>
          <a:bodyPr vert="horz" anchor="ctr">
            <a:normAutofit fontScale="90000"/>
          </a:bodyPr>
          <a:lstStyle/>
          <a:p>
            <a:r>
              <a:rPr lang="en-US" b="1" cap="none" dirty="0" smtClean="0">
                <a:solidFill>
                  <a:schemeClr val="tx1"/>
                </a:solidFill>
                <a:effectLst/>
                <a:latin typeface="Calibri" pitchFamily="34" charset="0"/>
              </a:rPr>
              <a:t>The Role of Management and Agency Issues</a:t>
            </a: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30</a:t>
            </a:fld>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086600" cy="838200"/>
          </a:xfrm>
        </p:spPr>
        <p:txBody>
          <a:bodyPr vert="horz" anchor="ctr">
            <a:normAutofit/>
          </a:bodyPr>
          <a:lstStyle/>
          <a:p>
            <a:r>
              <a:rPr lang="en-US" b="1" cap="none" dirty="0" smtClean="0">
                <a:solidFill>
                  <a:schemeClr val="tx1"/>
                </a:solidFill>
                <a:effectLst/>
                <a:latin typeface="Calibri" pitchFamily="34" charset="0"/>
              </a:rPr>
              <a:t>Corporate Finance</a:t>
            </a:r>
          </a:p>
        </p:txBody>
      </p:sp>
      <p:sp>
        <p:nvSpPr>
          <p:cNvPr id="3" name="Content Placeholder 2"/>
          <p:cNvSpPr>
            <a:spLocks noGrp="1"/>
          </p:cNvSpPr>
          <p:nvPr>
            <p:ph idx="1"/>
          </p:nvPr>
        </p:nvSpPr>
        <p:spPr>
          <a:xfrm>
            <a:off x="457200" y="914400"/>
            <a:ext cx="8305800" cy="990600"/>
          </a:xfrm>
        </p:spPr>
        <p:txBody>
          <a:bodyPr>
            <a:normAutofit/>
          </a:bodyPr>
          <a:lstStyle/>
          <a:p>
            <a:pPr marL="0" indent="0">
              <a:buClr>
                <a:schemeClr val="tx1"/>
              </a:buClr>
              <a:buSzPct val="100000"/>
              <a:buNone/>
            </a:pPr>
            <a:r>
              <a:rPr lang="en-US" sz="2800" dirty="0" smtClean="0">
                <a:solidFill>
                  <a:schemeClr val="tx1"/>
                </a:solidFill>
                <a:latin typeface="Calibri" pitchFamily="34" charset="0"/>
              </a:rPr>
              <a:t>Corporate finance involves the financial management of a corporation’s assets and corporate financing decisions.</a:t>
            </a:r>
          </a:p>
        </p:txBody>
      </p:sp>
      <p:sp>
        <p:nvSpPr>
          <p:cNvPr id="6" name="Footer Placeholder 5"/>
          <p:cNvSpPr>
            <a:spLocks noGrp="1"/>
          </p:cNvSpPr>
          <p:nvPr>
            <p:ph type="ftr" sz="quarter" idx="11"/>
          </p:nvPr>
        </p:nvSpPr>
        <p:spPr>
          <a:xfrm>
            <a:off x="533400" y="6400800"/>
            <a:ext cx="3505200" cy="288925"/>
          </a:xfrm>
        </p:spPr>
        <p:txBody>
          <a:bodyPr/>
          <a:lstStyle/>
          <a:p>
            <a:r>
              <a:rPr lang="en-US"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lang="en-US" smtClean="0"/>
              <a:pPr/>
              <a:t>31</a:t>
            </a:fld>
            <a:endParaRPr lang="en-US" dirty="0"/>
          </a:p>
        </p:txBody>
      </p:sp>
      <p:pic>
        <p:nvPicPr>
          <p:cNvPr id="6146" name="Picture 2"/>
          <p:cNvPicPr>
            <a:picLocks noChangeAspect="1" noChangeArrowheads="1"/>
          </p:cNvPicPr>
          <p:nvPr/>
        </p:nvPicPr>
        <p:blipFill>
          <a:blip r:embed="rId3" cstate="print"/>
          <a:srcRect/>
          <a:stretch>
            <a:fillRect/>
          </a:stretch>
        </p:blipFill>
        <p:spPr bwMode="auto">
          <a:xfrm>
            <a:off x="1066800" y="1828800"/>
            <a:ext cx="6400800" cy="451469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153400" cy="838200"/>
          </a:xfrm>
        </p:spPr>
        <p:txBody>
          <a:bodyPr vert="horz" anchor="ctr">
            <a:normAutofit/>
          </a:bodyPr>
          <a:lstStyle/>
          <a:p>
            <a:r>
              <a:rPr lang="en-US" b="1" cap="none" dirty="0" smtClean="0">
                <a:solidFill>
                  <a:schemeClr val="tx1"/>
                </a:solidFill>
                <a:effectLst/>
                <a:latin typeface="Calibri" pitchFamily="34" charset="0"/>
              </a:rPr>
              <a:t>Corporate Finance</a:t>
            </a:r>
          </a:p>
        </p:txBody>
      </p:sp>
      <p:sp>
        <p:nvSpPr>
          <p:cNvPr id="6" name="Content Placeholder 2"/>
          <p:cNvSpPr>
            <a:spLocks noGrp="1"/>
          </p:cNvSpPr>
          <p:nvPr>
            <p:ph idx="1"/>
          </p:nvPr>
        </p:nvSpPr>
        <p:spPr>
          <a:xfrm>
            <a:off x="228600" y="990600"/>
            <a:ext cx="8686800" cy="5181600"/>
          </a:xfrm>
        </p:spPr>
        <p:txBody>
          <a:bodyPr>
            <a:noAutofit/>
          </a:bodyPr>
          <a:lstStyle/>
          <a:p>
            <a:pPr>
              <a:buClr>
                <a:schemeClr val="tx1"/>
              </a:buClr>
              <a:buSzPct val="100000"/>
              <a:buNone/>
            </a:pPr>
            <a:r>
              <a:rPr lang="en-US" sz="2800" b="1" dirty="0" smtClean="0">
                <a:solidFill>
                  <a:schemeClr val="tx1"/>
                </a:solidFill>
                <a:latin typeface="Calibri" pitchFamily="34" charset="0"/>
              </a:rPr>
              <a:t>Financial Management of Assets</a:t>
            </a:r>
          </a:p>
          <a:p>
            <a:pPr>
              <a:buClr>
                <a:schemeClr val="tx1"/>
              </a:buClr>
              <a:buSzPct val="100000"/>
              <a:buFont typeface="Arial" pitchFamily="34" charset="0"/>
              <a:buChar char="•"/>
            </a:pPr>
            <a:r>
              <a:rPr lang="en-US" sz="2600" b="1" dirty="0" smtClean="0">
                <a:solidFill>
                  <a:srgbClr val="800000"/>
                </a:solidFill>
                <a:latin typeface="Calibri" pitchFamily="34" charset="0"/>
              </a:rPr>
              <a:t>Capital budgeting decisions</a:t>
            </a:r>
            <a:r>
              <a:rPr lang="en-US" sz="2600" dirty="0" smtClean="0">
                <a:solidFill>
                  <a:schemeClr val="tx1"/>
                </a:solidFill>
                <a:latin typeface="Calibri" pitchFamily="34" charset="0"/>
              </a:rPr>
              <a:t>, including the analysis of asset investment, acquisition and replacement proposals.</a:t>
            </a:r>
          </a:p>
          <a:p>
            <a:pPr>
              <a:buClr>
                <a:schemeClr val="tx1"/>
              </a:buClr>
              <a:buSzPct val="100000"/>
              <a:buFont typeface="Arial" pitchFamily="34" charset="0"/>
              <a:buChar char="•"/>
            </a:pPr>
            <a:r>
              <a:rPr lang="en-US" sz="2600" dirty="0" smtClean="0">
                <a:solidFill>
                  <a:schemeClr val="tx1"/>
                </a:solidFill>
                <a:latin typeface="Calibri" pitchFamily="34" charset="0"/>
              </a:rPr>
              <a:t>Credit (accounts receivable) policy </a:t>
            </a:r>
          </a:p>
          <a:p>
            <a:pPr>
              <a:buClr>
                <a:schemeClr val="tx1"/>
              </a:buClr>
              <a:buSzPct val="100000"/>
              <a:buFont typeface="Arial" pitchFamily="34" charset="0"/>
              <a:buChar char="•"/>
            </a:pPr>
            <a:r>
              <a:rPr lang="en-US" sz="2600" dirty="0" smtClean="0">
                <a:solidFill>
                  <a:schemeClr val="tx1"/>
                </a:solidFill>
                <a:latin typeface="Calibri" pitchFamily="34" charset="0"/>
              </a:rPr>
              <a:t>Cash management</a:t>
            </a:r>
          </a:p>
          <a:p>
            <a:pPr>
              <a:buClr>
                <a:schemeClr val="tx1"/>
              </a:buClr>
              <a:buSzPct val="100000"/>
              <a:buNone/>
            </a:pPr>
            <a:r>
              <a:rPr lang="en-US" sz="2800" b="1" dirty="0" smtClean="0">
                <a:solidFill>
                  <a:schemeClr val="tx1"/>
                </a:solidFill>
                <a:latin typeface="Calibri" pitchFamily="34" charset="0"/>
              </a:rPr>
              <a:t>Corporate Financing Decisions</a:t>
            </a:r>
          </a:p>
          <a:p>
            <a:pPr>
              <a:buClr>
                <a:schemeClr val="tx1"/>
              </a:buClr>
              <a:buSzPct val="100000"/>
              <a:buFont typeface="Arial" pitchFamily="34" charset="0"/>
              <a:buChar char="•"/>
            </a:pPr>
            <a:r>
              <a:rPr lang="en-US" sz="2600" dirty="0" smtClean="0">
                <a:solidFill>
                  <a:schemeClr val="tx1"/>
                </a:solidFill>
                <a:latin typeface="Calibri" pitchFamily="34" charset="0"/>
              </a:rPr>
              <a:t>Managing capital structure:  the ratio of debt and equity</a:t>
            </a:r>
          </a:p>
          <a:p>
            <a:pPr>
              <a:buClr>
                <a:schemeClr val="tx1"/>
              </a:buClr>
              <a:buSzPct val="100000"/>
              <a:buFont typeface="Arial" pitchFamily="34" charset="0"/>
              <a:buChar char="•"/>
            </a:pPr>
            <a:r>
              <a:rPr lang="en-US" sz="2600" dirty="0" smtClean="0">
                <a:solidFill>
                  <a:schemeClr val="tx1"/>
                </a:solidFill>
                <a:latin typeface="Calibri" pitchFamily="34" charset="0"/>
              </a:rPr>
              <a:t>Raising new equity capital either through profit retention or new share issues</a:t>
            </a:r>
          </a:p>
          <a:p>
            <a:pPr>
              <a:buClr>
                <a:schemeClr val="tx1"/>
              </a:buClr>
              <a:buSzPct val="100000"/>
              <a:buFont typeface="Arial" pitchFamily="34" charset="0"/>
              <a:buChar char="•"/>
            </a:pPr>
            <a:r>
              <a:rPr lang="en-US" sz="2600" dirty="0" smtClean="0">
                <a:solidFill>
                  <a:schemeClr val="tx1"/>
                </a:solidFill>
                <a:latin typeface="Calibri" pitchFamily="34" charset="0"/>
              </a:rPr>
              <a:t>Dividend policy</a:t>
            </a:r>
          </a:p>
          <a:p>
            <a:pPr>
              <a:buClr>
                <a:schemeClr val="tx1"/>
              </a:buClr>
              <a:buSzPct val="100000"/>
              <a:buFont typeface="Arial" pitchFamily="34" charset="0"/>
              <a:buChar char="•"/>
            </a:pPr>
            <a:r>
              <a:rPr lang="en-US" sz="2600" dirty="0" smtClean="0">
                <a:solidFill>
                  <a:schemeClr val="tx1"/>
                </a:solidFill>
                <a:latin typeface="Calibri" pitchFamily="34" charset="0"/>
              </a:rPr>
              <a:t>Borrowing decisions and liability management</a:t>
            </a: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32</a:t>
            </a:fld>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fontScale="90000"/>
          </a:bodyPr>
          <a:lstStyle/>
          <a:p>
            <a:r>
              <a:rPr lang="en-US" b="1" cap="none" dirty="0" smtClean="0">
                <a:solidFill>
                  <a:schemeClr val="tx1"/>
                </a:solidFill>
                <a:effectLst/>
                <a:latin typeface="Calibri" pitchFamily="34" charset="0"/>
              </a:rPr>
              <a:t>Finance Careers: Non-Financial Firms</a:t>
            </a:r>
          </a:p>
        </p:txBody>
      </p:sp>
      <p:sp>
        <p:nvSpPr>
          <p:cNvPr id="6" name="Content Placeholder 2"/>
          <p:cNvSpPr>
            <a:spLocks noGrp="1"/>
          </p:cNvSpPr>
          <p:nvPr>
            <p:ph idx="1"/>
          </p:nvPr>
        </p:nvSpPr>
        <p:spPr>
          <a:xfrm>
            <a:off x="304800" y="1219200"/>
            <a:ext cx="8153400" cy="5410200"/>
          </a:xfrm>
        </p:spPr>
        <p:txBody>
          <a:bodyPr>
            <a:noAutofit/>
          </a:bodyPr>
          <a:lstStyle/>
          <a:p>
            <a:pPr>
              <a:buClr>
                <a:schemeClr val="tx1"/>
              </a:buClr>
              <a:buSzPct val="100000"/>
              <a:buFont typeface="Arial" pitchFamily="34" charset="0"/>
              <a:buChar char="•"/>
            </a:pPr>
            <a:r>
              <a:rPr lang="en-US" sz="2800" b="1" dirty="0" smtClean="0">
                <a:solidFill>
                  <a:srgbClr val="800000"/>
                </a:solidFill>
                <a:latin typeface="Calibri" pitchFamily="34" charset="0"/>
              </a:rPr>
              <a:t>Chief Financial Officer (CFO) </a:t>
            </a:r>
            <a:r>
              <a:rPr lang="en-US" sz="2800" dirty="0" smtClean="0">
                <a:solidFill>
                  <a:schemeClr val="tx1"/>
                </a:solidFill>
                <a:latin typeface="Calibri" pitchFamily="34" charset="0"/>
              </a:rPr>
              <a:t>/ </a:t>
            </a:r>
            <a:r>
              <a:rPr lang="en-US" sz="2800" b="1" dirty="0" smtClean="0">
                <a:solidFill>
                  <a:srgbClr val="800000"/>
                </a:solidFill>
                <a:latin typeface="Calibri" pitchFamily="34" charset="0"/>
              </a:rPr>
              <a:t>Senior Vice-President of Finance</a:t>
            </a:r>
          </a:p>
          <a:p>
            <a:pPr>
              <a:buClr>
                <a:schemeClr val="tx1"/>
              </a:buClr>
              <a:buSzPct val="100000"/>
              <a:buFont typeface="Arial" pitchFamily="34" charset="0"/>
              <a:buChar char="•"/>
            </a:pPr>
            <a:r>
              <a:rPr lang="en-US" sz="2800" b="1" dirty="0" smtClean="0">
                <a:solidFill>
                  <a:srgbClr val="800000"/>
                </a:solidFill>
                <a:latin typeface="Calibri" pitchFamily="34" charset="0"/>
              </a:rPr>
              <a:t>Treasurer</a:t>
            </a:r>
          </a:p>
          <a:p>
            <a:pPr lvl="1">
              <a:buClr>
                <a:schemeClr val="tx1"/>
              </a:buClr>
              <a:buSzPct val="100000"/>
              <a:buFont typeface="Arial" pitchFamily="34" charset="0"/>
              <a:buChar char="•"/>
            </a:pPr>
            <a:r>
              <a:rPr lang="en-US" sz="2600" dirty="0" smtClean="0">
                <a:solidFill>
                  <a:schemeClr val="tx1"/>
                </a:solidFill>
                <a:latin typeface="Calibri" pitchFamily="34" charset="0"/>
              </a:rPr>
              <a:t>A pure finance role with responsibilities including:  forecasting, financial management, capital budgeting, cash management, credit management, </a:t>
            </a:r>
            <a:r>
              <a:rPr lang="en-US" sz="2600" dirty="0" smtClean="0">
                <a:solidFill>
                  <a:schemeClr val="tx1"/>
                </a:solidFill>
                <a:latin typeface="Calibri" pitchFamily="34" charset="0"/>
              </a:rPr>
              <a:t>financing, </a:t>
            </a:r>
            <a:r>
              <a:rPr lang="en-US" sz="2600" dirty="0" smtClean="0">
                <a:solidFill>
                  <a:schemeClr val="tx1"/>
                </a:solidFill>
                <a:latin typeface="Calibri" pitchFamily="34" charset="0"/>
              </a:rPr>
              <a:t>and risk management</a:t>
            </a:r>
          </a:p>
          <a:p>
            <a:pPr>
              <a:buClr>
                <a:schemeClr val="tx1"/>
              </a:buClr>
              <a:buSzPct val="100000"/>
              <a:buFont typeface="Arial" pitchFamily="34" charset="0"/>
              <a:buChar char="•"/>
            </a:pPr>
            <a:r>
              <a:rPr lang="en-US" sz="2800" b="1" dirty="0" smtClean="0">
                <a:solidFill>
                  <a:srgbClr val="800000"/>
                </a:solidFill>
                <a:latin typeface="Calibri" pitchFamily="34" charset="0"/>
              </a:rPr>
              <a:t>Controller</a:t>
            </a:r>
          </a:p>
          <a:p>
            <a:pPr lvl="1">
              <a:buClr>
                <a:schemeClr val="tx1"/>
              </a:buClr>
              <a:buSzPct val="100000"/>
              <a:buFont typeface="Arial" pitchFamily="34" charset="0"/>
              <a:buChar char="•"/>
            </a:pPr>
            <a:r>
              <a:rPr lang="en-US" sz="2600" dirty="0" smtClean="0">
                <a:solidFill>
                  <a:schemeClr val="tx1"/>
                </a:solidFill>
                <a:latin typeface="Calibri" pitchFamily="34" charset="0"/>
              </a:rPr>
              <a:t>A role that combines finance and accounting with responsibilities including:  compliance, tax </a:t>
            </a:r>
            <a:r>
              <a:rPr lang="en-US" sz="2600" dirty="0" smtClean="0">
                <a:solidFill>
                  <a:schemeClr val="tx1"/>
                </a:solidFill>
                <a:latin typeface="Calibri" pitchFamily="34" charset="0"/>
              </a:rPr>
              <a:t>management systems/MIS, </a:t>
            </a:r>
            <a:r>
              <a:rPr lang="en-US" sz="2600" dirty="0" smtClean="0">
                <a:solidFill>
                  <a:schemeClr val="tx1"/>
                </a:solidFill>
                <a:latin typeface="Calibri" pitchFamily="34" charset="0"/>
              </a:rPr>
              <a:t>internal audit, </a:t>
            </a:r>
            <a:r>
              <a:rPr lang="en-US" sz="2600" dirty="0" smtClean="0">
                <a:solidFill>
                  <a:schemeClr val="tx1"/>
                </a:solidFill>
                <a:latin typeface="Calibri" pitchFamily="34" charset="0"/>
              </a:rPr>
              <a:t>accounting, </a:t>
            </a:r>
            <a:r>
              <a:rPr lang="en-US" sz="2600" dirty="0" smtClean="0">
                <a:solidFill>
                  <a:schemeClr val="tx1"/>
                </a:solidFill>
                <a:latin typeface="Calibri" pitchFamily="34" charset="0"/>
              </a:rPr>
              <a:t>and budgeting</a:t>
            </a:r>
          </a:p>
        </p:txBody>
      </p:sp>
      <p:sp>
        <p:nvSpPr>
          <p:cNvPr id="5" name="Footer Placeholder 4"/>
          <p:cNvSpPr>
            <a:spLocks noGrp="1"/>
          </p:cNvSpPr>
          <p:nvPr>
            <p:ph type="ftr" sz="quarter" idx="11"/>
          </p:nvPr>
        </p:nvSpPr>
        <p:spPr>
          <a:xfrm>
            <a:off x="381000" y="6569075"/>
            <a:ext cx="3505200" cy="288925"/>
          </a:xfrm>
        </p:spPr>
        <p:txBody>
          <a:bodyPr/>
          <a:lstStyle/>
          <a:p>
            <a:r>
              <a:rPr lang="en-US" dirty="0"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33</a:t>
            </a:fld>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7772400" cy="838200"/>
          </a:xfrm>
        </p:spPr>
        <p:txBody>
          <a:bodyPr vert="horz" anchor="ctr">
            <a:normAutofit fontScale="90000"/>
          </a:bodyPr>
          <a:lstStyle/>
          <a:p>
            <a:r>
              <a:rPr lang="en-US" b="1" cap="none" dirty="0" smtClean="0">
                <a:solidFill>
                  <a:schemeClr val="tx1"/>
                </a:solidFill>
                <a:effectLst/>
                <a:latin typeface="Calibri" pitchFamily="34" charset="0"/>
              </a:rPr>
              <a:t>Finance Careers: Non-Financial Firms</a:t>
            </a: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34</a:t>
            </a:fld>
            <a:endParaRPr lang="en-US" dirty="0"/>
          </a:p>
        </p:txBody>
      </p:sp>
      <p:pic>
        <p:nvPicPr>
          <p:cNvPr id="7171" name="Picture 3"/>
          <p:cNvPicPr>
            <a:picLocks noChangeAspect="1" noChangeArrowheads="1"/>
          </p:cNvPicPr>
          <p:nvPr/>
        </p:nvPicPr>
        <p:blipFill>
          <a:blip r:embed="rId3" cstate="print"/>
          <a:srcRect/>
          <a:stretch>
            <a:fillRect/>
          </a:stretch>
        </p:blipFill>
        <p:spPr bwMode="auto">
          <a:xfrm>
            <a:off x="685800" y="1524000"/>
            <a:ext cx="7239000" cy="31340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rPr>
              <a:t>Finance Careers: Financial Firms</a:t>
            </a:r>
          </a:p>
        </p:txBody>
      </p:sp>
      <p:sp>
        <p:nvSpPr>
          <p:cNvPr id="6" name="Content Placeholder 2"/>
          <p:cNvSpPr>
            <a:spLocks noGrp="1"/>
          </p:cNvSpPr>
          <p:nvPr>
            <p:ph idx="1"/>
          </p:nvPr>
        </p:nvSpPr>
        <p:spPr>
          <a:xfrm>
            <a:off x="762000" y="1447801"/>
            <a:ext cx="3657600" cy="3657600"/>
          </a:xfrm>
        </p:spPr>
        <p:txBody>
          <a:bodyPr>
            <a:noAutofit/>
          </a:bodyPr>
          <a:lstStyle/>
          <a:p>
            <a:pPr>
              <a:buClr>
                <a:schemeClr val="tx1"/>
              </a:buClr>
              <a:buSzPct val="100000"/>
              <a:buFont typeface="Arial" pitchFamily="34" charset="0"/>
              <a:buChar char="•"/>
            </a:pPr>
            <a:r>
              <a:rPr lang="en-US" sz="2800" dirty="0" smtClean="0">
                <a:solidFill>
                  <a:schemeClr val="tx1"/>
                </a:solidFill>
                <a:latin typeface="Calibri" pitchFamily="34" charset="0"/>
              </a:rPr>
              <a:t>Analysts</a:t>
            </a:r>
          </a:p>
          <a:p>
            <a:pPr>
              <a:buClr>
                <a:schemeClr val="tx1"/>
              </a:buClr>
              <a:buSzPct val="100000"/>
              <a:buFont typeface="Arial" pitchFamily="34" charset="0"/>
              <a:buChar char="•"/>
            </a:pPr>
            <a:r>
              <a:rPr lang="en-US" sz="2800" dirty="0" smtClean="0">
                <a:solidFill>
                  <a:schemeClr val="tx1"/>
                </a:solidFill>
                <a:latin typeface="Calibri" pitchFamily="34" charset="0"/>
              </a:rPr>
              <a:t>Associates</a:t>
            </a:r>
          </a:p>
          <a:p>
            <a:pPr>
              <a:buClr>
                <a:schemeClr val="tx1"/>
              </a:buClr>
              <a:buSzPct val="100000"/>
              <a:buFont typeface="Arial" pitchFamily="34" charset="0"/>
              <a:buChar char="•"/>
            </a:pPr>
            <a:r>
              <a:rPr lang="en-US" sz="2800" dirty="0" smtClean="0">
                <a:solidFill>
                  <a:schemeClr val="tx1"/>
                </a:solidFill>
                <a:latin typeface="Calibri" pitchFamily="34" charset="0"/>
              </a:rPr>
              <a:t>Managers</a:t>
            </a:r>
          </a:p>
          <a:p>
            <a:pPr>
              <a:buClr>
                <a:schemeClr val="tx1"/>
              </a:buClr>
              <a:buSzPct val="100000"/>
              <a:buFont typeface="Arial" pitchFamily="34" charset="0"/>
              <a:buChar char="•"/>
            </a:pPr>
            <a:r>
              <a:rPr lang="en-US" sz="2800" dirty="0" smtClean="0">
                <a:solidFill>
                  <a:schemeClr val="tx1"/>
                </a:solidFill>
                <a:latin typeface="Calibri" pitchFamily="34" charset="0"/>
              </a:rPr>
              <a:t>Account managers</a:t>
            </a:r>
          </a:p>
          <a:p>
            <a:pPr>
              <a:buClr>
                <a:schemeClr val="tx1"/>
              </a:buClr>
              <a:buSzPct val="100000"/>
              <a:buFont typeface="Arial" pitchFamily="34" charset="0"/>
              <a:buChar char="•"/>
            </a:pPr>
            <a:r>
              <a:rPr lang="en-US" sz="2800" dirty="0" smtClean="0">
                <a:solidFill>
                  <a:schemeClr val="tx1"/>
                </a:solidFill>
                <a:latin typeface="Calibri" pitchFamily="34" charset="0"/>
              </a:rPr>
              <a:t>Banking associates</a:t>
            </a:r>
          </a:p>
          <a:p>
            <a:pPr>
              <a:buClr>
                <a:schemeClr val="tx1"/>
              </a:buClr>
              <a:buSzPct val="100000"/>
              <a:buFont typeface="Arial" pitchFamily="34" charset="0"/>
              <a:buChar char="•"/>
            </a:pPr>
            <a:r>
              <a:rPr lang="en-US" sz="2800" dirty="0" smtClean="0">
                <a:solidFill>
                  <a:schemeClr val="tx1"/>
                </a:solidFill>
                <a:latin typeface="Calibri" pitchFamily="34" charset="0"/>
              </a:rPr>
              <a:t>Security analysts</a:t>
            </a:r>
          </a:p>
          <a:p>
            <a:pPr>
              <a:buClr>
                <a:schemeClr val="tx1"/>
              </a:buClr>
              <a:buSzPct val="100000"/>
              <a:buFont typeface="Arial" pitchFamily="34" charset="0"/>
              <a:buChar char="•"/>
            </a:pPr>
            <a:r>
              <a:rPr lang="en-US" sz="2800" dirty="0" smtClean="0">
                <a:solidFill>
                  <a:schemeClr val="tx1"/>
                </a:solidFill>
                <a:latin typeface="Calibri" pitchFamily="34" charset="0"/>
              </a:rPr>
              <a:t>Sales and trading</a:t>
            </a:r>
          </a:p>
        </p:txBody>
      </p:sp>
      <p:sp>
        <p:nvSpPr>
          <p:cNvPr id="7" name="Footer Placeholder 6"/>
          <p:cNvSpPr>
            <a:spLocks noGrp="1"/>
          </p:cNvSpPr>
          <p:nvPr>
            <p:ph type="ftr" sz="quarter" idx="11"/>
          </p:nvPr>
        </p:nvSpPr>
        <p:spPr/>
        <p:txBody>
          <a:bodyPr/>
          <a:lstStyle/>
          <a:p>
            <a:r>
              <a:rPr lang="en-US"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lang="en-US" smtClean="0"/>
              <a:pPr/>
              <a:t>35</a:t>
            </a:fld>
            <a:endParaRPr lang="en-US" dirty="0"/>
          </a:p>
        </p:txBody>
      </p:sp>
      <p:sp>
        <p:nvSpPr>
          <p:cNvPr id="4" name="Content Placeholder 2"/>
          <p:cNvSpPr txBox="1">
            <a:spLocks/>
          </p:cNvSpPr>
          <p:nvPr/>
        </p:nvSpPr>
        <p:spPr>
          <a:xfrm>
            <a:off x="4648200" y="1371601"/>
            <a:ext cx="3657600" cy="3962400"/>
          </a:xfrm>
          <a:prstGeom prst="rect">
            <a:avLst/>
          </a:prstGeom>
        </p:spPr>
        <p:txBody>
          <a:bodyPr vert="horz">
            <a:noAutofit/>
          </a:bodyPr>
          <a:lstStyle/>
          <a:p>
            <a:pPr marL="342900" marR="0" lvl="0" indent="-342900" algn="l" defTabSz="914400" rtl="0" eaLnBrk="1" fontAlgn="auto" latinLnBrk="0" hangingPunct="1">
              <a:lnSpc>
                <a:spcPct val="100000"/>
              </a:lnSpc>
              <a:spcBef>
                <a:spcPct val="20000"/>
              </a:spcBef>
              <a:spcAft>
                <a:spcPts val="0"/>
              </a:spcAft>
              <a:buClr>
                <a:schemeClr val="tx1"/>
              </a:buClr>
              <a:buSzPct val="10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Calibri" pitchFamily="34" charset="0"/>
                <a:ea typeface="+mn-ea"/>
                <a:cs typeface="+mn-cs"/>
              </a:rPr>
              <a:t>Private bankers</a:t>
            </a:r>
          </a:p>
          <a:p>
            <a:pPr marL="342900" marR="0" lvl="0" indent="-342900" algn="l" defTabSz="914400" rtl="0" eaLnBrk="1" fontAlgn="auto" latinLnBrk="0" hangingPunct="1">
              <a:lnSpc>
                <a:spcPct val="100000"/>
              </a:lnSpc>
              <a:spcBef>
                <a:spcPct val="20000"/>
              </a:spcBef>
              <a:spcAft>
                <a:spcPts val="0"/>
              </a:spcAft>
              <a:buClr>
                <a:schemeClr val="tx1"/>
              </a:buClr>
              <a:buSzPct val="10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Calibri" pitchFamily="34" charset="0"/>
                <a:ea typeface="+mn-ea"/>
                <a:cs typeface="+mn-cs"/>
              </a:rPr>
              <a:t>Retail brokers</a:t>
            </a:r>
          </a:p>
          <a:p>
            <a:pPr marL="342900" marR="0" lvl="0" indent="-342900" algn="l" defTabSz="914400" rtl="0" eaLnBrk="1" fontAlgn="auto" latinLnBrk="0" hangingPunct="1">
              <a:lnSpc>
                <a:spcPct val="100000"/>
              </a:lnSpc>
              <a:spcBef>
                <a:spcPct val="20000"/>
              </a:spcBef>
              <a:spcAft>
                <a:spcPts val="0"/>
              </a:spcAft>
              <a:buClr>
                <a:schemeClr val="tx1"/>
              </a:buClr>
              <a:buSzPct val="10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Calibri" pitchFamily="34" charset="0"/>
                <a:ea typeface="+mn-ea"/>
                <a:cs typeface="+mn-cs"/>
              </a:rPr>
              <a:t>Financial and Investment analysts</a:t>
            </a:r>
          </a:p>
          <a:p>
            <a:pPr marL="342900" marR="0" lvl="0" indent="-342900" algn="l" defTabSz="914400" rtl="0" eaLnBrk="1" fontAlgn="auto" latinLnBrk="0" hangingPunct="1">
              <a:lnSpc>
                <a:spcPct val="100000"/>
              </a:lnSpc>
              <a:spcBef>
                <a:spcPct val="20000"/>
              </a:spcBef>
              <a:spcAft>
                <a:spcPts val="0"/>
              </a:spcAft>
              <a:buClr>
                <a:schemeClr val="tx1"/>
              </a:buClr>
              <a:buSzPct val="10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Calibri" pitchFamily="34" charset="0"/>
                <a:ea typeface="+mn-ea"/>
                <a:cs typeface="+mn-cs"/>
              </a:rPr>
              <a:t>Portfolio managers</a:t>
            </a:r>
          </a:p>
          <a:p>
            <a:pPr marL="342900" marR="0" lvl="0" indent="-342900" algn="l" defTabSz="914400" rtl="0" eaLnBrk="1" fontAlgn="auto" latinLnBrk="0" hangingPunct="1">
              <a:lnSpc>
                <a:spcPct val="100000"/>
              </a:lnSpc>
              <a:spcBef>
                <a:spcPct val="20000"/>
              </a:spcBef>
              <a:spcAft>
                <a:spcPts val="0"/>
              </a:spcAft>
              <a:buClr>
                <a:schemeClr val="tx1"/>
              </a:buClr>
              <a:buSzPct val="100000"/>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Calibri" pitchFamily="34" charset="0"/>
                <a:ea typeface="+mn-ea"/>
                <a:cs typeface="+mn-cs"/>
              </a:rPr>
              <a:t>Corporate finance associates and consultants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371600"/>
            <a:ext cx="6781800" cy="3352800"/>
          </a:xfrm>
        </p:spPr>
        <p:txBody>
          <a:bodyPr>
            <a:normAutofit fontScale="92500" lnSpcReduction="10000"/>
          </a:bodyPr>
          <a:lstStyle/>
          <a:p>
            <a:pPr>
              <a:buClrTx/>
              <a:buSzPct val="100000"/>
              <a:buNone/>
            </a:pPr>
            <a:r>
              <a:rPr lang="en-CA" altLang="en-US" sz="1800" b="1" dirty="0" smtClean="0">
                <a:solidFill>
                  <a:schemeClr val="tx1"/>
                </a:solidFill>
                <a:latin typeface="Calibri" pitchFamily="34" charset="0"/>
                <a:cs typeface="Calibri" pitchFamily="34" charset="0"/>
              </a:rPr>
              <a:t>	</a:t>
            </a:r>
            <a:r>
              <a:rPr lang="en-CA" altLang="en-US" sz="1800" dirty="0" smtClean="0">
                <a:solidFill>
                  <a:schemeClr val="tx1"/>
                </a:solidFill>
                <a:latin typeface="Calibri" pitchFamily="34" charset="0"/>
                <a:cs typeface="Calibri" pitchFamily="34" charset="0"/>
              </a:rPr>
              <a:t>Copyright © 2010 John Wiley &amp; Sons Canada, Ltd.  All rights reserved.  Reproduction or translation of this work beyond that permitted by Access Copyright (the Canadian copyright licensing agency) is unlawful.  Requests for further information should be addressed to the Permissions Department, John Wiley &amp; Sons Canada, Ltd.</a:t>
            </a:r>
            <a:r>
              <a:rPr lang="en-US" altLang="en-US" sz="1800" dirty="0" smtClean="0">
                <a:solidFill>
                  <a:schemeClr val="tx1"/>
                </a:solidFill>
                <a:latin typeface="Calibri" pitchFamily="34" charset="0"/>
                <a:cs typeface="Calibri" pitchFamily="34" charset="0"/>
              </a:rPr>
              <a:t> </a:t>
            </a:r>
            <a:r>
              <a:rPr lang="en-CA" altLang="en-US" sz="1800" dirty="0" smtClean="0">
                <a:solidFill>
                  <a:schemeClr val="tx1"/>
                </a:solidFill>
                <a:latin typeface="Calibri" pitchFamily="34" charset="0"/>
                <a:cs typeface="Calibri" pitchFamily="34" charset="0"/>
              </a:rPr>
              <a:t>The purchaser may make back-up copies for his or her own use only and not for distribution or resale.</a:t>
            </a:r>
            <a:r>
              <a:rPr lang="en-US" altLang="en-US" sz="1800" dirty="0" smtClean="0">
                <a:solidFill>
                  <a:schemeClr val="tx1"/>
                </a:solidFill>
                <a:latin typeface="Calibri" pitchFamily="34" charset="0"/>
                <a:cs typeface="Calibri" pitchFamily="34" charset="0"/>
              </a:rPr>
              <a:t> </a:t>
            </a:r>
            <a:r>
              <a:rPr lang="en-CA" altLang="en-US" sz="1800" dirty="0" smtClean="0">
                <a:solidFill>
                  <a:schemeClr val="tx1"/>
                </a:solidFill>
                <a:latin typeface="Calibri" pitchFamily="34" charset="0"/>
                <a:cs typeface="Calibri" pitchFamily="34" charset="0"/>
              </a:rPr>
              <a:t>The author and the publisher assume no responsibility for errors, omissions, or damages caused by the use of these files or programs or from the use of the information contained herein</a:t>
            </a:r>
            <a:r>
              <a:rPr lang="en-CA" altLang="en-US" sz="1800" dirty="0" smtClean="0">
                <a:solidFill>
                  <a:schemeClr val="tx1"/>
                </a:solidFill>
                <a:latin typeface="Calibri" pitchFamily="34" charset="0"/>
                <a:cs typeface="Calibri" pitchFamily="34" charset="0"/>
              </a:rPr>
              <a:t>.</a:t>
            </a:r>
          </a:p>
          <a:p>
            <a:pPr>
              <a:buClrTx/>
              <a:buSzPct val="100000"/>
              <a:buNone/>
            </a:pPr>
            <a:r>
              <a:rPr lang="en-CA" sz="1800" dirty="0" smtClean="0">
                <a:latin typeface="Calibri" pitchFamily="34" charset="0"/>
                <a:cs typeface="Calibri" pitchFamily="34" charset="0"/>
              </a:rPr>
              <a:t>	</a:t>
            </a:r>
            <a:r>
              <a:rPr lang="en-CA" altLang="en-US" sz="1800" dirty="0" smtClean="0">
                <a:latin typeface="Calibri" pitchFamily="34" charset="0"/>
                <a:cs typeface="Calibri" pitchFamily="34" charset="0"/>
              </a:rPr>
              <a:t>Copyright © 2011 Dr. William F. Rentz &amp; Associates. Unless permission is given, additions, deletions, and corrections prepared by Dr. William F. Rentz are solely for use at the University of Ottawa.</a:t>
            </a:r>
            <a:endParaRPr lang="en-US" sz="1800" dirty="0" smtClean="0">
              <a:solidFill>
                <a:schemeClr val="tx1"/>
              </a:solidFill>
              <a:latin typeface="Calibri" pitchFamily="34" charset="0"/>
              <a:cs typeface="Calibri" pitchFamily="34" charset="0"/>
            </a:endParaRPr>
          </a:p>
          <a:p>
            <a:pPr algn="just">
              <a:buClrTx/>
              <a:buSzPct val="100000"/>
              <a:buFont typeface="Arial" pitchFamily="34" charset="0"/>
              <a:buChar char="•"/>
            </a:pPr>
            <a:endParaRPr lang="en-US" sz="1800" dirty="0">
              <a:solidFill>
                <a:schemeClr val="tx1"/>
              </a:solidFill>
              <a:latin typeface="Calibri" pitchFamily="34" charset="0"/>
              <a:cs typeface="Calibri" pitchFamily="34" charset="0"/>
            </a:endParaRPr>
          </a:p>
        </p:txBody>
      </p:sp>
      <p:sp>
        <p:nvSpPr>
          <p:cNvPr id="7" name="Footer Placeholder 6"/>
          <p:cNvSpPr>
            <a:spLocks noGrp="1"/>
          </p:cNvSpPr>
          <p:nvPr>
            <p:ph type="ftr" sz="quarter" idx="11"/>
          </p:nvPr>
        </p:nvSpPr>
        <p:spPr/>
        <p:txBody>
          <a:bodyPr/>
          <a:lstStyle/>
          <a:p>
            <a:r>
              <a:rPr lang="en-US" dirty="0"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lang="en-US" smtClean="0"/>
              <a:pPr/>
              <a:t>36</a:t>
            </a:fld>
            <a:endParaRPr lang="en-US" dirty="0"/>
          </a:p>
        </p:txBody>
      </p:sp>
      <p:pic>
        <p:nvPicPr>
          <p:cNvPr id="4" name="Picture 4" descr="wiley_vert_k"/>
          <p:cNvPicPr>
            <a:picLocks noChangeAspect="1" noChangeArrowheads="1"/>
          </p:cNvPicPr>
          <p:nvPr/>
        </p:nvPicPr>
        <p:blipFill>
          <a:blip r:embed="rId2" cstate="print">
            <a:grayscl/>
            <a:biLevel thresh="50000"/>
          </a:blip>
          <a:srcRect/>
          <a:stretch>
            <a:fillRect/>
          </a:stretch>
        </p:blipFill>
        <p:spPr bwMode="auto">
          <a:xfrm>
            <a:off x="4495800" y="4876800"/>
            <a:ext cx="685800" cy="991396"/>
          </a:xfrm>
          <a:prstGeom prst="rect">
            <a:avLst/>
          </a:prstGeom>
          <a:noFill/>
        </p:spPr>
      </p:pic>
      <p:sp>
        <p:nvSpPr>
          <p:cNvPr id="5" name="Title 1"/>
          <p:cNvSpPr txBox="1">
            <a:spLocks/>
          </p:cNvSpPr>
          <p:nvPr/>
        </p:nvSpPr>
        <p:spPr>
          <a:xfrm>
            <a:off x="3505200" y="609600"/>
            <a:ext cx="3048000" cy="8382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tx1"/>
                </a:solidFill>
                <a:effectLst/>
                <a:uLnTx/>
                <a:uFillTx/>
                <a:latin typeface="Calibri" pitchFamily="34" charset="0"/>
                <a:ea typeface="+mj-ea"/>
                <a:cs typeface="Calibri" pitchFamily="34" charset="0"/>
              </a:rPr>
              <a:t>Copyright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848600" cy="1143000"/>
          </a:xfrm>
        </p:spPr>
        <p:txBody>
          <a:bodyPr vert="horz" anchor="ctr">
            <a:noAutofit/>
          </a:bodyPr>
          <a:lstStyle/>
          <a:p>
            <a:r>
              <a:rPr lang="en-US" b="1" cap="none" dirty="0" smtClean="0">
                <a:solidFill>
                  <a:schemeClr val="tx1"/>
                </a:solidFill>
                <a:effectLst/>
                <a:latin typeface="Calibri" pitchFamily="34" charset="0"/>
              </a:rPr>
              <a:t>Types of Business Organizations:</a:t>
            </a:r>
            <a:br>
              <a:rPr lang="en-US" b="1" cap="none" dirty="0" smtClean="0">
                <a:solidFill>
                  <a:schemeClr val="tx1"/>
                </a:solidFill>
                <a:effectLst/>
                <a:latin typeface="Calibri" pitchFamily="34" charset="0"/>
              </a:rPr>
            </a:br>
            <a:r>
              <a:rPr lang="en-US" b="1" cap="none" dirty="0" smtClean="0">
                <a:solidFill>
                  <a:schemeClr val="tx1"/>
                </a:solidFill>
                <a:effectLst/>
                <a:latin typeface="Calibri" pitchFamily="34" charset="0"/>
              </a:rPr>
              <a:t>Sole Proprietorships</a:t>
            </a:r>
          </a:p>
        </p:txBody>
      </p:sp>
      <p:sp>
        <p:nvSpPr>
          <p:cNvPr id="3" name="Content Placeholder 2"/>
          <p:cNvSpPr>
            <a:spLocks noGrp="1"/>
          </p:cNvSpPr>
          <p:nvPr>
            <p:ph idx="1"/>
          </p:nvPr>
        </p:nvSpPr>
        <p:spPr>
          <a:xfrm>
            <a:off x="533400" y="1295400"/>
            <a:ext cx="8001000" cy="5410200"/>
          </a:xfrm>
        </p:spPr>
        <p:txBody>
          <a:bodyPr>
            <a:noAutofit/>
          </a:bodyPr>
          <a:lstStyle/>
          <a:p>
            <a:pPr>
              <a:buClrTx/>
              <a:buSzPct val="100000"/>
              <a:buNone/>
            </a:pPr>
            <a:r>
              <a:rPr lang="en-US" sz="2800" b="1" dirty="0" smtClean="0">
                <a:solidFill>
                  <a:schemeClr val="tx1"/>
                </a:solidFill>
                <a:latin typeface="Calibri" pitchFamily="34" charset="0"/>
              </a:rPr>
              <a:t>Nature of the Business:</a:t>
            </a:r>
          </a:p>
          <a:p>
            <a:pPr>
              <a:buClrTx/>
              <a:buSzPct val="100000"/>
              <a:buFont typeface="Arial" pitchFamily="34" charset="0"/>
              <a:buChar char="•"/>
            </a:pPr>
            <a:r>
              <a:rPr lang="en-US" sz="2600" dirty="0" smtClean="0">
                <a:solidFill>
                  <a:schemeClr val="tx1"/>
                </a:solidFill>
                <a:latin typeface="Calibri" pitchFamily="34" charset="0"/>
              </a:rPr>
              <a:t>A business owned and operated by one person</a:t>
            </a:r>
          </a:p>
          <a:p>
            <a:pPr>
              <a:buClrTx/>
              <a:buSzPct val="100000"/>
              <a:buFont typeface="Arial" pitchFamily="34" charset="0"/>
              <a:buChar char="•"/>
            </a:pPr>
            <a:r>
              <a:rPr lang="en-US" sz="2600" dirty="0" smtClean="0">
                <a:solidFill>
                  <a:schemeClr val="tx1"/>
                </a:solidFill>
                <a:latin typeface="Calibri" pitchFamily="34" charset="0"/>
              </a:rPr>
              <a:t>Legally inseparable from the person who owns and operates the business</a:t>
            </a:r>
          </a:p>
          <a:p>
            <a:pPr>
              <a:buClrTx/>
              <a:buSzPct val="100000"/>
              <a:buFont typeface="Arial" pitchFamily="34" charset="0"/>
              <a:buChar char="•"/>
            </a:pPr>
            <a:r>
              <a:rPr lang="en-US" sz="2600" dirty="0" smtClean="0">
                <a:solidFill>
                  <a:schemeClr val="tx1"/>
                </a:solidFill>
                <a:latin typeface="Calibri" pitchFamily="34" charset="0"/>
              </a:rPr>
              <a:t>Reports income, both gross and net, on personal income tax returns</a:t>
            </a:r>
          </a:p>
          <a:p>
            <a:pPr>
              <a:buClrTx/>
              <a:buSzPct val="100000"/>
              <a:buFont typeface="Arial" pitchFamily="34" charset="0"/>
              <a:buChar char="•"/>
            </a:pPr>
            <a:r>
              <a:rPr lang="en-US" sz="2600" dirty="0" smtClean="0">
                <a:solidFill>
                  <a:schemeClr val="tx1"/>
                </a:solidFill>
                <a:latin typeface="Calibri" pitchFamily="34" charset="0"/>
              </a:rPr>
              <a:t>Net business income is taxed at the person’s marginal tax rate</a:t>
            </a:r>
          </a:p>
          <a:p>
            <a:pPr>
              <a:buClrTx/>
              <a:buSzPct val="100000"/>
              <a:buNone/>
            </a:pPr>
            <a:r>
              <a:rPr lang="en-US" sz="2800" b="1" dirty="0" smtClean="0">
                <a:solidFill>
                  <a:schemeClr val="tx1"/>
                </a:solidFill>
                <a:latin typeface="Calibri" pitchFamily="34" charset="0"/>
              </a:rPr>
              <a:t>Financing:</a:t>
            </a:r>
          </a:p>
          <a:p>
            <a:pPr>
              <a:buClrTx/>
              <a:buSzPct val="100000"/>
              <a:buFont typeface="Arial" pitchFamily="34" charset="0"/>
              <a:buChar char="•"/>
            </a:pPr>
            <a:r>
              <a:rPr lang="en-US" sz="2600" dirty="0" smtClean="0">
                <a:solidFill>
                  <a:schemeClr val="tx1"/>
                </a:solidFill>
                <a:latin typeface="Calibri" pitchFamily="34" charset="0"/>
              </a:rPr>
              <a:t>Limited to the resources of the individual owning and operating the business and their personal capacity to borrow</a:t>
            </a:r>
          </a:p>
          <a:p>
            <a:pPr>
              <a:buClrTx/>
              <a:buSzPct val="100000"/>
              <a:buNone/>
            </a:pPr>
            <a:endParaRPr lang="en-US" sz="2800" b="1" dirty="0" smtClean="0">
              <a:solidFill>
                <a:schemeClr val="tx1"/>
              </a:solidFill>
              <a:latin typeface="Calibri" pitchFamily="34" charset="0"/>
            </a:endParaRPr>
          </a:p>
        </p:txBody>
      </p:sp>
      <p:sp>
        <p:nvSpPr>
          <p:cNvPr id="5" name="Footer Placeholder 4"/>
          <p:cNvSpPr>
            <a:spLocks noGrp="1"/>
          </p:cNvSpPr>
          <p:nvPr>
            <p:ph type="ftr" sz="quarter" idx="11"/>
          </p:nvPr>
        </p:nvSpPr>
        <p:spPr>
          <a:xfrm>
            <a:off x="381000" y="6569075"/>
            <a:ext cx="3505200" cy="212725"/>
          </a:xfrm>
        </p:spPr>
        <p:txBody>
          <a:bodyPr/>
          <a:lstStyle/>
          <a:p>
            <a:r>
              <a:rPr lang="en-US" dirty="0"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4</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152400"/>
            <a:ext cx="7924800" cy="1143000"/>
          </a:xfrm>
        </p:spPr>
        <p:txBody>
          <a:bodyPr vert="horz" anchor="ctr">
            <a:noAutofit/>
          </a:bodyPr>
          <a:lstStyle/>
          <a:p>
            <a:r>
              <a:rPr lang="en-US" b="1" cap="none" dirty="0" smtClean="0">
                <a:solidFill>
                  <a:schemeClr val="tx1"/>
                </a:solidFill>
                <a:effectLst/>
                <a:latin typeface="Calibri" pitchFamily="34" charset="0"/>
              </a:rPr>
              <a:t>Types of Business Organizations:</a:t>
            </a:r>
            <a:br>
              <a:rPr lang="en-US" b="1" cap="none" dirty="0" smtClean="0">
                <a:solidFill>
                  <a:schemeClr val="tx1"/>
                </a:solidFill>
                <a:effectLst/>
                <a:latin typeface="Calibri" pitchFamily="34" charset="0"/>
              </a:rPr>
            </a:br>
            <a:r>
              <a:rPr lang="en-US" b="1" cap="none" dirty="0" smtClean="0">
                <a:solidFill>
                  <a:schemeClr val="tx1"/>
                </a:solidFill>
                <a:effectLst/>
                <a:latin typeface="Calibri" pitchFamily="34" charset="0"/>
              </a:rPr>
              <a:t>Sole Proprietorships</a:t>
            </a:r>
          </a:p>
        </p:txBody>
      </p:sp>
      <p:sp>
        <p:nvSpPr>
          <p:cNvPr id="3" name="Content Placeholder 2"/>
          <p:cNvSpPr>
            <a:spLocks noGrp="1"/>
          </p:cNvSpPr>
          <p:nvPr>
            <p:ph idx="1"/>
          </p:nvPr>
        </p:nvSpPr>
        <p:spPr>
          <a:xfrm>
            <a:off x="533400" y="1371600"/>
            <a:ext cx="8001000" cy="4754563"/>
          </a:xfrm>
        </p:spPr>
        <p:txBody>
          <a:bodyPr>
            <a:noAutofit/>
          </a:bodyPr>
          <a:lstStyle/>
          <a:p>
            <a:pPr>
              <a:buClrTx/>
              <a:buSzPct val="100000"/>
              <a:buNone/>
            </a:pPr>
            <a:r>
              <a:rPr lang="en-US" sz="2800" b="1" dirty="0" smtClean="0">
                <a:solidFill>
                  <a:schemeClr val="tx1"/>
                </a:solidFill>
                <a:latin typeface="Calibri" pitchFamily="34" charset="0"/>
              </a:rPr>
              <a:t>Formality:</a:t>
            </a:r>
          </a:p>
          <a:p>
            <a:pPr>
              <a:buClrTx/>
              <a:buSzPct val="100000"/>
              <a:buFont typeface="Arial" pitchFamily="34" charset="0"/>
              <a:buChar char="•"/>
            </a:pPr>
            <a:r>
              <a:rPr lang="en-US" sz="2600" dirty="0" smtClean="0">
                <a:solidFill>
                  <a:schemeClr val="tx1"/>
                </a:solidFill>
                <a:latin typeface="Calibri" pitchFamily="34" charset="0"/>
              </a:rPr>
              <a:t>Business records must be maintained for reporting to Canada Revenue Agency like any other business</a:t>
            </a:r>
          </a:p>
          <a:p>
            <a:pPr>
              <a:buClrTx/>
              <a:buSzPct val="100000"/>
              <a:buFont typeface="Arial" pitchFamily="34" charset="0"/>
              <a:buChar char="•"/>
            </a:pPr>
            <a:r>
              <a:rPr lang="en-US" sz="2600" dirty="0" smtClean="0">
                <a:solidFill>
                  <a:schemeClr val="tx1"/>
                </a:solidFill>
                <a:latin typeface="Calibri" pitchFamily="34" charset="0"/>
              </a:rPr>
              <a:t>Owners may wish or, depending on the type of the business and the jurisdiction, be required to register with their provincial government</a:t>
            </a:r>
          </a:p>
          <a:p>
            <a:pPr>
              <a:buClrTx/>
              <a:buSzPct val="100000"/>
              <a:buFont typeface="Arial" pitchFamily="34" charset="0"/>
              <a:buChar char="•"/>
            </a:pPr>
            <a:r>
              <a:rPr lang="en-US" sz="2600" dirty="0" smtClean="0">
                <a:solidFill>
                  <a:schemeClr val="tx1"/>
                </a:solidFill>
                <a:latin typeface="Calibri" pitchFamily="34" charset="0"/>
              </a:rPr>
              <a:t>If employing persons, the owner must obtain an employer number, deduct and remit income taxes as well as make employer contributions to the Canada Pension Plan and Employment Insurance.</a:t>
            </a:r>
          </a:p>
          <a:p>
            <a:pPr>
              <a:buClrTx/>
              <a:buSzPct val="100000"/>
              <a:buFont typeface="Arial" pitchFamily="34" charset="0"/>
              <a:buChar char="•"/>
            </a:pPr>
            <a:endParaRPr lang="en-US" sz="2800" dirty="0" smtClean="0">
              <a:solidFill>
                <a:schemeClr val="tx1"/>
              </a:solidFill>
              <a:latin typeface="Calibri" pitchFamily="34" charset="0"/>
            </a:endParaRPr>
          </a:p>
          <a:p>
            <a:pPr>
              <a:buClrTx/>
              <a:buSzPct val="100000"/>
              <a:buFont typeface="Arial" pitchFamily="34" charset="0"/>
              <a:buChar char="•"/>
            </a:pPr>
            <a:endParaRPr lang="en-US" sz="2800" dirty="0">
              <a:solidFill>
                <a:schemeClr val="tx1"/>
              </a:solidFill>
              <a:latin typeface="Calibri" pitchFamily="34" charset="0"/>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5</a:t>
            </a:fld>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152400"/>
            <a:ext cx="7924800" cy="1143000"/>
          </a:xfrm>
        </p:spPr>
        <p:txBody>
          <a:bodyPr vert="horz" anchor="ctr">
            <a:noAutofit/>
          </a:bodyPr>
          <a:lstStyle/>
          <a:p>
            <a:r>
              <a:rPr lang="en-US" b="1" cap="none" dirty="0" smtClean="0">
                <a:solidFill>
                  <a:schemeClr val="tx1"/>
                </a:solidFill>
                <a:effectLst/>
                <a:latin typeface="Calibri" pitchFamily="34" charset="0"/>
              </a:rPr>
              <a:t>Types of Business Organizations:</a:t>
            </a:r>
            <a:br>
              <a:rPr lang="en-US" b="1" cap="none" dirty="0" smtClean="0">
                <a:solidFill>
                  <a:schemeClr val="tx1"/>
                </a:solidFill>
                <a:effectLst/>
                <a:latin typeface="Calibri" pitchFamily="34" charset="0"/>
              </a:rPr>
            </a:br>
            <a:r>
              <a:rPr lang="en-US" b="1" cap="none" dirty="0" smtClean="0">
                <a:solidFill>
                  <a:schemeClr val="tx1"/>
                </a:solidFill>
                <a:effectLst/>
                <a:latin typeface="Calibri" pitchFamily="34" charset="0"/>
              </a:rPr>
              <a:t>Sole Proprietorships</a:t>
            </a:r>
          </a:p>
        </p:txBody>
      </p:sp>
      <p:sp>
        <p:nvSpPr>
          <p:cNvPr id="3" name="Content Placeholder 2"/>
          <p:cNvSpPr>
            <a:spLocks noGrp="1"/>
          </p:cNvSpPr>
          <p:nvPr>
            <p:ph idx="1"/>
          </p:nvPr>
        </p:nvSpPr>
        <p:spPr>
          <a:xfrm>
            <a:off x="609600" y="1371600"/>
            <a:ext cx="7924800" cy="4876800"/>
          </a:xfrm>
        </p:spPr>
        <p:txBody>
          <a:bodyPr>
            <a:noAutofit/>
          </a:bodyPr>
          <a:lstStyle/>
          <a:p>
            <a:pPr>
              <a:buClrTx/>
              <a:buSzPct val="100000"/>
              <a:buNone/>
            </a:pPr>
            <a:r>
              <a:rPr lang="en-US" sz="2800" b="1" dirty="0" smtClean="0">
                <a:solidFill>
                  <a:schemeClr val="tx1"/>
                </a:solidFill>
                <a:latin typeface="Calibri" pitchFamily="34" charset="0"/>
              </a:rPr>
              <a:t>Advantages:</a:t>
            </a:r>
          </a:p>
          <a:p>
            <a:pPr>
              <a:buClrTx/>
              <a:buSzPct val="100000"/>
              <a:buFont typeface="Arial" pitchFamily="34" charset="0"/>
              <a:buChar char="•"/>
            </a:pPr>
            <a:r>
              <a:rPr lang="en-US" sz="2600" dirty="0" smtClean="0">
                <a:solidFill>
                  <a:schemeClr val="tx1"/>
                </a:solidFill>
                <a:latin typeface="Calibri" pitchFamily="34" charset="0"/>
              </a:rPr>
              <a:t>Easy to start</a:t>
            </a:r>
          </a:p>
          <a:p>
            <a:pPr>
              <a:buClrTx/>
              <a:buSzPct val="100000"/>
              <a:buFont typeface="Arial" pitchFamily="34" charset="0"/>
              <a:buChar char="•"/>
            </a:pPr>
            <a:r>
              <a:rPr lang="en-US" sz="2600" dirty="0" smtClean="0">
                <a:solidFill>
                  <a:schemeClr val="tx1"/>
                </a:solidFill>
                <a:latin typeface="Calibri" pitchFamily="34" charset="0"/>
              </a:rPr>
              <a:t>Little formality, but business records must be maintained</a:t>
            </a:r>
          </a:p>
          <a:p>
            <a:pPr>
              <a:buClrTx/>
              <a:buSzPct val="100000"/>
              <a:buNone/>
            </a:pPr>
            <a:r>
              <a:rPr lang="en-US" sz="2800" b="1" dirty="0" smtClean="0">
                <a:solidFill>
                  <a:schemeClr val="tx1"/>
                </a:solidFill>
                <a:latin typeface="Calibri" pitchFamily="34" charset="0"/>
              </a:rPr>
              <a:t>Disadvantages:</a:t>
            </a:r>
          </a:p>
          <a:p>
            <a:pPr>
              <a:buClrTx/>
              <a:buSzPct val="100000"/>
              <a:buFont typeface="Arial" pitchFamily="34" charset="0"/>
              <a:buChar char="•"/>
            </a:pPr>
            <a:r>
              <a:rPr lang="en-US" sz="2600" b="1" dirty="0" smtClean="0">
                <a:solidFill>
                  <a:srgbClr val="800000"/>
                </a:solidFill>
                <a:latin typeface="Calibri" pitchFamily="34" charset="0"/>
              </a:rPr>
              <a:t>Unlimited legal liability</a:t>
            </a:r>
          </a:p>
          <a:p>
            <a:pPr>
              <a:buClrTx/>
              <a:buSzPct val="100000"/>
              <a:buFont typeface="Arial" pitchFamily="34" charset="0"/>
              <a:buChar char="•"/>
            </a:pPr>
            <a:r>
              <a:rPr lang="en-US" sz="2600" dirty="0" smtClean="0">
                <a:solidFill>
                  <a:schemeClr val="tx1"/>
                </a:solidFill>
                <a:latin typeface="Calibri" pitchFamily="34" charset="0"/>
              </a:rPr>
              <a:t>Net income is taxed at the personal marginal tax rate</a:t>
            </a:r>
          </a:p>
          <a:p>
            <a:pPr>
              <a:buClrTx/>
              <a:buSzPct val="100000"/>
              <a:buFont typeface="Arial" pitchFamily="34" charset="0"/>
              <a:buChar char="•"/>
            </a:pPr>
            <a:r>
              <a:rPr lang="en-US" sz="2600" dirty="0" smtClean="0">
                <a:solidFill>
                  <a:schemeClr val="tx1"/>
                </a:solidFill>
                <a:latin typeface="Calibri" pitchFamily="34" charset="0"/>
              </a:rPr>
              <a:t>Financing is limited to the resources of the owner</a:t>
            </a:r>
          </a:p>
          <a:p>
            <a:pPr>
              <a:buClrTx/>
              <a:buSzPct val="100000"/>
              <a:buFont typeface="Arial" pitchFamily="34" charset="0"/>
              <a:buChar char="•"/>
            </a:pPr>
            <a:r>
              <a:rPr lang="en-US" sz="2600" dirty="0" smtClean="0">
                <a:solidFill>
                  <a:schemeClr val="tx1"/>
                </a:solidFill>
                <a:latin typeface="Calibri" pitchFamily="34" charset="0"/>
              </a:rPr>
              <a:t>The life of the enterprise is limited to the working life of the sole proprietor</a:t>
            </a:r>
            <a:endParaRPr lang="en-US" sz="2800" dirty="0" smtClean="0">
              <a:solidFill>
                <a:schemeClr val="tx1"/>
              </a:solidFill>
              <a:latin typeface="Calibri" pitchFamily="34" charset="0"/>
            </a:endParaRPr>
          </a:p>
          <a:p>
            <a:pPr>
              <a:buClrTx/>
              <a:buSzPct val="100000"/>
              <a:buFont typeface="Arial" pitchFamily="34" charset="0"/>
              <a:buChar char="•"/>
            </a:pPr>
            <a:endParaRPr lang="en-US" sz="2800" dirty="0">
              <a:solidFill>
                <a:schemeClr val="tx1"/>
              </a:solidFill>
              <a:latin typeface="Calibri" pitchFamily="34" charset="0"/>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6</a:t>
            </a:fld>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152400"/>
            <a:ext cx="7924800" cy="1143000"/>
          </a:xfrm>
        </p:spPr>
        <p:txBody>
          <a:bodyPr vert="horz" anchor="ctr">
            <a:noAutofit/>
          </a:bodyPr>
          <a:lstStyle/>
          <a:p>
            <a:r>
              <a:rPr lang="en-US" b="1" cap="none" dirty="0" smtClean="0">
                <a:solidFill>
                  <a:schemeClr val="tx1"/>
                </a:solidFill>
                <a:effectLst/>
                <a:latin typeface="Calibri" pitchFamily="34" charset="0"/>
              </a:rPr>
              <a:t>Types of Business Organizations:</a:t>
            </a:r>
            <a:br>
              <a:rPr lang="en-US" b="1" cap="none" dirty="0" smtClean="0">
                <a:solidFill>
                  <a:schemeClr val="tx1"/>
                </a:solidFill>
                <a:effectLst/>
                <a:latin typeface="Calibri" pitchFamily="34" charset="0"/>
              </a:rPr>
            </a:br>
            <a:r>
              <a:rPr lang="en-US" b="1" cap="none" dirty="0" smtClean="0">
                <a:solidFill>
                  <a:schemeClr val="tx1"/>
                </a:solidFill>
                <a:effectLst/>
                <a:latin typeface="Calibri" pitchFamily="34" charset="0"/>
              </a:rPr>
              <a:t>Partnerships</a:t>
            </a:r>
          </a:p>
        </p:txBody>
      </p:sp>
      <p:sp>
        <p:nvSpPr>
          <p:cNvPr id="3" name="Content Placeholder 2"/>
          <p:cNvSpPr>
            <a:spLocks noGrp="1"/>
          </p:cNvSpPr>
          <p:nvPr>
            <p:ph idx="1"/>
          </p:nvPr>
        </p:nvSpPr>
        <p:spPr>
          <a:xfrm>
            <a:off x="457200" y="1371600"/>
            <a:ext cx="8229600" cy="4800600"/>
          </a:xfrm>
        </p:spPr>
        <p:txBody>
          <a:bodyPr>
            <a:noAutofit/>
          </a:bodyPr>
          <a:lstStyle/>
          <a:p>
            <a:pPr>
              <a:buClrTx/>
              <a:buSzPct val="100000"/>
              <a:buNone/>
            </a:pPr>
            <a:r>
              <a:rPr lang="en-US" sz="2800" b="1" dirty="0" smtClean="0">
                <a:solidFill>
                  <a:schemeClr val="tx1"/>
                </a:solidFill>
                <a:latin typeface="Calibri" pitchFamily="34" charset="0"/>
              </a:rPr>
              <a:t>Nature of the Business:</a:t>
            </a:r>
          </a:p>
          <a:p>
            <a:pPr>
              <a:buClrTx/>
              <a:buSzPct val="100000"/>
              <a:buFont typeface="Arial" pitchFamily="34" charset="0"/>
              <a:buChar char="•"/>
            </a:pPr>
            <a:r>
              <a:rPr lang="en-US" sz="2600" dirty="0" smtClean="0">
                <a:solidFill>
                  <a:schemeClr val="tx1"/>
                </a:solidFill>
                <a:latin typeface="Calibri" pitchFamily="34" charset="0"/>
              </a:rPr>
              <a:t>Involves two or more partners</a:t>
            </a:r>
          </a:p>
          <a:p>
            <a:pPr>
              <a:buClrTx/>
              <a:buSzPct val="100000"/>
              <a:buFont typeface="Arial" pitchFamily="34" charset="0"/>
              <a:buChar char="•"/>
            </a:pPr>
            <a:r>
              <a:rPr lang="en-US" sz="2600" dirty="0" smtClean="0">
                <a:solidFill>
                  <a:schemeClr val="tx1"/>
                </a:solidFill>
                <a:latin typeface="Calibri" pitchFamily="34" charset="0"/>
              </a:rPr>
              <a:t>Must have at least one general partner, who has unlimited legal liability for the activities of the business, while all other partners are referred to as limited partners and have </a:t>
            </a:r>
            <a:r>
              <a:rPr lang="en-US" sz="2600" b="1" dirty="0" smtClean="0">
                <a:solidFill>
                  <a:srgbClr val="800000"/>
                </a:solidFill>
                <a:latin typeface="Calibri" pitchFamily="34" charset="0"/>
              </a:rPr>
              <a:t>limited legal liability</a:t>
            </a:r>
          </a:p>
          <a:p>
            <a:pPr>
              <a:buClrTx/>
              <a:buSzPct val="100000"/>
              <a:buNone/>
            </a:pPr>
            <a:r>
              <a:rPr lang="en-US" sz="2800" b="1" dirty="0" smtClean="0">
                <a:solidFill>
                  <a:schemeClr val="tx1"/>
                </a:solidFill>
                <a:latin typeface="Calibri" pitchFamily="34" charset="0"/>
              </a:rPr>
              <a:t>Financing:</a:t>
            </a:r>
          </a:p>
          <a:p>
            <a:pPr>
              <a:buClrTx/>
              <a:buSzPct val="100000"/>
              <a:buFont typeface="Arial" pitchFamily="34" charset="0"/>
              <a:buChar char="•"/>
            </a:pPr>
            <a:r>
              <a:rPr lang="en-US" sz="2600" dirty="0" smtClean="0">
                <a:solidFill>
                  <a:schemeClr val="tx1"/>
                </a:solidFill>
                <a:latin typeface="Calibri" pitchFamily="34" charset="0"/>
              </a:rPr>
              <a:t>A function of the combined resources of the partners</a:t>
            </a:r>
          </a:p>
          <a:p>
            <a:pPr>
              <a:buClrTx/>
              <a:buSzPct val="100000"/>
              <a:buFont typeface="Arial" pitchFamily="34" charset="0"/>
              <a:buChar char="•"/>
            </a:pPr>
            <a:r>
              <a:rPr lang="en-US" sz="2600" dirty="0" smtClean="0">
                <a:solidFill>
                  <a:schemeClr val="tx1"/>
                </a:solidFill>
                <a:latin typeface="Calibri" pitchFamily="34" charset="0"/>
              </a:rPr>
              <a:t>Can attract additional resources through limited partner contributions</a:t>
            </a:r>
          </a:p>
          <a:p>
            <a:pPr>
              <a:buClrTx/>
              <a:buSzPct val="100000"/>
              <a:buFont typeface="Arial" pitchFamily="34" charset="0"/>
              <a:buChar char="•"/>
            </a:pPr>
            <a:endParaRPr lang="en-US" sz="2800" dirty="0" smtClean="0">
              <a:solidFill>
                <a:schemeClr val="tx1"/>
              </a:solidFill>
              <a:latin typeface="Calibri" pitchFamily="34" charset="0"/>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7</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152400"/>
            <a:ext cx="7924800" cy="1143000"/>
          </a:xfrm>
        </p:spPr>
        <p:txBody>
          <a:bodyPr vert="horz" anchor="ctr">
            <a:noAutofit/>
          </a:bodyPr>
          <a:lstStyle/>
          <a:p>
            <a:r>
              <a:rPr lang="en-US" b="1" cap="none" dirty="0" smtClean="0">
                <a:solidFill>
                  <a:schemeClr val="tx1"/>
                </a:solidFill>
                <a:effectLst/>
                <a:latin typeface="Calibri" pitchFamily="34" charset="0"/>
              </a:rPr>
              <a:t>Types of Business Organizations:</a:t>
            </a:r>
            <a:br>
              <a:rPr lang="en-US" b="1" cap="none" dirty="0" smtClean="0">
                <a:solidFill>
                  <a:schemeClr val="tx1"/>
                </a:solidFill>
                <a:effectLst/>
                <a:latin typeface="Calibri" pitchFamily="34" charset="0"/>
              </a:rPr>
            </a:br>
            <a:r>
              <a:rPr lang="en-US" b="1" cap="none" dirty="0" smtClean="0">
                <a:solidFill>
                  <a:schemeClr val="tx1"/>
                </a:solidFill>
                <a:effectLst/>
                <a:latin typeface="Calibri" pitchFamily="34" charset="0"/>
              </a:rPr>
              <a:t>Partnerships</a:t>
            </a:r>
          </a:p>
        </p:txBody>
      </p:sp>
      <p:sp>
        <p:nvSpPr>
          <p:cNvPr id="3" name="Content Placeholder 2"/>
          <p:cNvSpPr>
            <a:spLocks noGrp="1"/>
          </p:cNvSpPr>
          <p:nvPr>
            <p:ph idx="1"/>
          </p:nvPr>
        </p:nvSpPr>
        <p:spPr>
          <a:xfrm>
            <a:off x="457200" y="1371600"/>
            <a:ext cx="8229600" cy="4525963"/>
          </a:xfrm>
        </p:spPr>
        <p:txBody>
          <a:bodyPr>
            <a:noAutofit/>
          </a:bodyPr>
          <a:lstStyle/>
          <a:p>
            <a:pPr>
              <a:buClrTx/>
              <a:buSzPct val="100000"/>
              <a:buNone/>
            </a:pPr>
            <a:r>
              <a:rPr lang="en-US" sz="2800" b="1" dirty="0" smtClean="0">
                <a:solidFill>
                  <a:schemeClr val="tx1"/>
                </a:solidFill>
                <a:latin typeface="Calibri" pitchFamily="34" charset="0"/>
              </a:rPr>
              <a:t>Formality:</a:t>
            </a:r>
          </a:p>
          <a:p>
            <a:pPr>
              <a:buClrTx/>
              <a:buSzPct val="100000"/>
              <a:buFont typeface="Arial" pitchFamily="34" charset="0"/>
              <a:buChar char="•"/>
            </a:pPr>
            <a:r>
              <a:rPr lang="en-US" sz="2600" dirty="0" smtClean="0">
                <a:solidFill>
                  <a:schemeClr val="tx1"/>
                </a:solidFill>
                <a:latin typeface="Calibri" pitchFamily="34" charset="0"/>
              </a:rPr>
              <a:t>Must be registered under provincial partnership legislation</a:t>
            </a:r>
          </a:p>
          <a:p>
            <a:pPr>
              <a:buClrTx/>
              <a:buSzPct val="100000"/>
              <a:buFont typeface="Arial" pitchFamily="34" charset="0"/>
              <a:buChar char="•"/>
            </a:pPr>
            <a:r>
              <a:rPr lang="en-US" sz="2600" dirty="0" smtClean="0">
                <a:solidFill>
                  <a:schemeClr val="tx1"/>
                </a:solidFill>
                <a:latin typeface="Calibri" pitchFamily="34" charset="0"/>
              </a:rPr>
              <a:t>Should be formalized through a partnership agreement outlining partner responsibilities, how partners invest and divest of the business, and the division of net business income</a:t>
            </a:r>
          </a:p>
          <a:p>
            <a:pPr>
              <a:buClrTx/>
              <a:buSzPct val="100000"/>
              <a:buFont typeface="Arial" pitchFamily="34" charset="0"/>
              <a:buChar char="•"/>
            </a:pPr>
            <a:endParaRPr lang="en-US" sz="2800" dirty="0" smtClean="0">
              <a:solidFill>
                <a:schemeClr val="tx1"/>
              </a:solidFill>
              <a:latin typeface="Calibri" pitchFamily="34" charset="0"/>
            </a:endParaRPr>
          </a:p>
          <a:p>
            <a:pPr>
              <a:buClrTx/>
              <a:buSzPct val="100000"/>
              <a:buFont typeface="Arial" pitchFamily="34" charset="0"/>
              <a:buChar char="•"/>
            </a:pPr>
            <a:endParaRPr lang="en-US" sz="2800" dirty="0">
              <a:solidFill>
                <a:schemeClr val="tx1"/>
              </a:solidFill>
              <a:latin typeface="Calibri" pitchFamily="34" charset="0"/>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8</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7696200" cy="762000"/>
          </a:xfrm>
        </p:spPr>
        <p:txBody>
          <a:bodyPr vert="horz" anchor="ctr">
            <a:normAutofit fontScale="90000"/>
          </a:bodyPr>
          <a:lstStyle/>
          <a:p>
            <a:r>
              <a:rPr lang="en-US" sz="3200" b="1" cap="none" dirty="0" smtClean="0">
                <a:solidFill>
                  <a:schemeClr val="tx1"/>
                </a:solidFill>
                <a:effectLst/>
                <a:latin typeface="Calibri" pitchFamily="34" charset="0"/>
              </a:rPr>
              <a:t>Types of Business Organizations: </a:t>
            </a:r>
            <a:r>
              <a:rPr lang="en-US" sz="3400" b="1" cap="none" dirty="0" smtClean="0">
                <a:solidFill>
                  <a:schemeClr val="tx1"/>
                </a:solidFill>
                <a:effectLst/>
                <a:latin typeface="Calibri" pitchFamily="34" charset="0"/>
              </a:rPr>
              <a:t>Partnerships</a:t>
            </a:r>
          </a:p>
        </p:txBody>
      </p:sp>
      <p:sp>
        <p:nvSpPr>
          <p:cNvPr id="3" name="Content Placeholder 2"/>
          <p:cNvSpPr>
            <a:spLocks noGrp="1"/>
          </p:cNvSpPr>
          <p:nvPr>
            <p:ph idx="1"/>
          </p:nvPr>
        </p:nvSpPr>
        <p:spPr>
          <a:xfrm>
            <a:off x="533400" y="609600"/>
            <a:ext cx="7848600" cy="2133600"/>
          </a:xfrm>
        </p:spPr>
        <p:txBody>
          <a:bodyPr>
            <a:noAutofit/>
          </a:bodyPr>
          <a:lstStyle/>
          <a:p>
            <a:pPr>
              <a:buClrTx/>
              <a:buSzPct val="100000"/>
              <a:buFont typeface="Arial" pitchFamily="34" charset="0"/>
              <a:buChar char="•"/>
            </a:pPr>
            <a:r>
              <a:rPr lang="en-US" sz="2400" b="1" i="1" dirty="0" smtClean="0">
                <a:solidFill>
                  <a:schemeClr val="tx1"/>
                </a:solidFill>
                <a:latin typeface="Calibri" pitchFamily="34" charset="0"/>
              </a:rPr>
              <a:t>Limited Liability Partnerships</a:t>
            </a:r>
            <a:r>
              <a:rPr lang="en-US" sz="2400" dirty="0" smtClean="0">
                <a:solidFill>
                  <a:schemeClr val="tx1"/>
                </a:solidFill>
                <a:latin typeface="Calibri" pitchFamily="34" charset="0"/>
              </a:rPr>
              <a:t>: A new form of organization for professional firms, commonly used by Canadian legal and accounting firms, that limits the liability of partners</a:t>
            </a:r>
          </a:p>
          <a:p>
            <a:pPr>
              <a:buClrTx/>
              <a:buSzPct val="100000"/>
              <a:buFont typeface="Arial" pitchFamily="34" charset="0"/>
              <a:buChar char="•"/>
            </a:pPr>
            <a:r>
              <a:rPr lang="en-US" sz="2400" dirty="0" smtClean="0">
                <a:solidFill>
                  <a:schemeClr val="tx1"/>
                </a:solidFill>
                <a:latin typeface="Calibri" pitchFamily="34" charset="0"/>
              </a:rPr>
              <a:t>The income of partners is included as ordinary income and filed using an individual tax return</a:t>
            </a:r>
          </a:p>
          <a:p>
            <a:pPr>
              <a:buClrTx/>
              <a:buSzPct val="100000"/>
              <a:buFont typeface="Arial" pitchFamily="34" charset="0"/>
              <a:buChar char="•"/>
            </a:pPr>
            <a:endParaRPr lang="en-US" sz="2600" dirty="0">
              <a:solidFill>
                <a:schemeClr val="tx1"/>
              </a:solidFill>
              <a:latin typeface="Calibri" pitchFamily="34" charset="0"/>
            </a:endParaRPr>
          </a:p>
        </p:txBody>
      </p:sp>
      <p:sp>
        <p:nvSpPr>
          <p:cNvPr id="6" name="Footer Placeholder 5"/>
          <p:cNvSpPr>
            <a:spLocks noGrp="1"/>
          </p:cNvSpPr>
          <p:nvPr>
            <p:ph type="ftr" sz="quarter" idx="11"/>
          </p:nvPr>
        </p:nvSpPr>
        <p:spPr>
          <a:xfrm>
            <a:off x="228600" y="5715000"/>
            <a:ext cx="1295400" cy="990600"/>
          </a:xfrm>
        </p:spPr>
        <p:txBody>
          <a:bodyPr/>
          <a:lstStyle/>
          <a:p>
            <a:pPr algn="r"/>
            <a:r>
              <a:rPr lang="en-US"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lang="en-US" smtClean="0"/>
              <a:pPr/>
              <a:t>9</a:t>
            </a:fld>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1524000" y="2618490"/>
            <a:ext cx="6172200" cy="40871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TotalTime>
  <Words>2816</Words>
  <Application>Microsoft Macintosh PowerPoint</Application>
  <PresentationFormat>On-screen Show (4:3)</PresentationFormat>
  <Paragraphs>299</Paragraphs>
  <Slides>36</Slides>
  <Notes>14</Notes>
  <HiddenSlides>0</HiddenSlides>
  <MMClips>0</MMClips>
  <ScaleCrop>false</ScaleCrop>
  <HeadingPairs>
    <vt:vector size="4" baseType="variant">
      <vt:variant>
        <vt:lpstr>Design Template</vt:lpstr>
      </vt:variant>
      <vt:variant>
        <vt:i4>1</vt:i4>
      </vt:variant>
      <vt:variant>
        <vt:lpstr>Slide Titles</vt:lpstr>
      </vt:variant>
      <vt:variant>
        <vt:i4>36</vt:i4>
      </vt:variant>
    </vt:vector>
  </HeadingPairs>
  <TitlesOfParts>
    <vt:vector size="37" baseType="lpstr">
      <vt:lpstr>Office Theme</vt:lpstr>
      <vt:lpstr>Slide 1</vt:lpstr>
      <vt:lpstr>Chapter 2  Learning Objectives</vt:lpstr>
      <vt:lpstr>Types of Business Organizations</vt:lpstr>
      <vt:lpstr>Types of Business Organizations: Sole Proprietorships</vt:lpstr>
      <vt:lpstr>Types of Business Organizations: Sole Proprietorships</vt:lpstr>
      <vt:lpstr>Types of Business Organizations: Sole Proprietorships</vt:lpstr>
      <vt:lpstr>Types of Business Organizations: Partnerships</vt:lpstr>
      <vt:lpstr>Types of Business Organizations: Partnerships</vt:lpstr>
      <vt:lpstr>Types of Business Organizations: Partnerships</vt:lpstr>
      <vt:lpstr>Types of Business Organizations: Limited and General Partnerships</vt:lpstr>
      <vt:lpstr>Types of Business Organizations: Partnerships</vt:lpstr>
      <vt:lpstr>Types of Business Organizations: Trusts</vt:lpstr>
      <vt:lpstr>Types of Business Organizations: Income Trust Structure</vt:lpstr>
      <vt:lpstr>Types of Business Organizations: Trusts</vt:lpstr>
      <vt:lpstr>Types of Business Organizations: Income and Royalty Trusts</vt:lpstr>
      <vt:lpstr>Types of Business Organizations: Trusts</vt:lpstr>
      <vt:lpstr>Types of Business Organizations: Corporations</vt:lpstr>
      <vt:lpstr>Types of Business Organizations: Corporations</vt:lpstr>
      <vt:lpstr>Corporations: Corporate Governance</vt:lpstr>
      <vt:lpstr>Corporations: Corporate Governance</vt:lpstr>
      <vt:lpstr>Corporations: Corporate Governance</vt:lpstr>
      <vt:lpstr>Corporations: Corporate Governance</vt:lpstr>
      <vt:lpstr>The Goals of the Corporation</vt:lpstr>
      <vt:lpstr>The Goals of the Corporation</vt:lpstr>
      <vt:lpstr>The Goals of the Corporation</vt:lpstr>
      <vt:lpstr>The Goals of the Corporation</vt:lpstr>
      <vt:lpstr>The Role of Management and Agency Issues</vt:lpstr>
      <vt:lpstr>The Role of Management and Agency Issues</vt:lpstr>
      <vt:lpstr>The Role of Management and Agency Issues</vt:lpstr>
      <vt:lpstr>The Role of Management and Agency Issues</vt:lpstr>
      <vt:lpstr>Corporate Finance</vt:lpstr>
      <vt:lpstr>Corporate Finance</vt:lpstr>
      <vt:lpstr>Finance Careers: Non-Financial Firms</vt:lpstr>
      <vt:lpstr>Finance Careers: Non-Financial Firms</vt:lpstr>
      <vt:lpstr>Finance Careers: Financial Firms</vt:lpstr>
      <vt:lpstr>Slide 36</vt:lpstr>
    </vt:vector>
  </TitlesOfParts>
  <Company>Grant MacEwan College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An Introduction to Corporate Finance</dc:title>
  <dc:creator>Brown, Gail - Toronto</dc:creator>
  <cp:lastModifiedBy>William Rentz</cp:lastModifiedBy>
  <cp:revision>132</cp:revision>
  <dcterms:created xsi:type="dcterms:W3CDTF">2011-01-09T21:32:16Z</dcterms:created>
  <dcterms:modified xsi:type="dcterms:W3CDTF">2011-01-09T22:05:33Z</dcterms:modified>
</cp:coreProperties>
</file>