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0" y="-3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6867AD-D997-42D2-BA94-E03BB2BC54E2}" type="datetimeFigureOut">
              <a:rPr lang="en-US" smtClean="0"/>
              <a:pPr/>
              <a:t>11-12-13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4E9BADB-4227-4B78-8756-364130D49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86836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143000"/>
            <a:ext cx="8171688" cy="510540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1:Law in Social Life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Donald Black: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Law as a ‘Quantitative Variable’  whose magnitude varies from one social context to another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Links between the type of society and law:</a:t>
            </a:r>
          </a:p>
          <a:p>
            <a:pPr lvl="3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Small, homogeneous society=informal law</a:t>
            </a:r>
          </a:p>
          <a:p>
            <a:pPr lvl="3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Large, heterogeneous society=formal law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11430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1447800"/>
            <a:ext cx="8247888" cy="48006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Characteristics of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Informal/Formal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Social Control</a:t>
            </a:r>
          </a:p>
          <a:p>
            <a:pPr marL="914400" lvl="1" indent="-514350">
              <a:buAutoNum type="arabicPeriod"/>
            </a:pP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Explicit rules of conduct – may be unwritten</a:t>
            </a:r>
          </a:p>
          <a:p>
            <a:pPr marL="914400" lvl="1" indent="-514350">
              <a:buAutoNum type="arabicPeriod"/>
            </a:pP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Planned use of sanctions to back up the</a:t>
            </a:r>
          </a:p>
          <a:p>
            <a:pPr>
              <a:buNone/>
            </a:pP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	3.	Designated officials to create, interpret 	and enforce the rules.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1716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8324088" cy="4800600"/>
          </a:xfrm>
        </p:spPr>
        <p:txBody>
          <a:bodyPr/>
          <a:lstStyle/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Informal” social control: The Cheyenne Nation 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Four Functions of Law:</a:t>
            </a:r>
          </a:p>
          <a:p>
            <a:pPr lvl="1"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	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Definition of relationships among members of 	society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ii.	 Allocation of authority and the right to 	exercise physical coercion as a socially-	recognized privilege right (3 factors)	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iii.	Disposition of trouble-cases as they arise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iv. 	Adapt to change in social life and redefine   	relationships accordingly</a:t>
            </a:r>
            <a:endParaRPr lang="en-US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1716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257800"/>
          </a:xfrm>
        </p:spPr>
        <p:txBody>
          <a:bodyPr>
            <a:normAutofit/>
          </a:bodyPr>
          <a:lstStyle/>
          <a:p>
            <a:r>
              <a:rPr lang="en-CA" dirty="0" err="1" smtClean="0">
                <a:latin typeface="Times New Roman" pitchFamily="18" charset="0"/>
                <a:cs typeface="Times New Roman" pitchFamily="18" charset="0"/>
              </a:rPr>
              <a:t>Vago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 &amp; Nelson:</a:t>
            </a:r>
          </a:p>
          <a:p>
            <a:pPr lvl="1"/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Informal/Formal social control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Evolution of Law 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functions &amp; dysfunctions of Law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Characteristics of formal, modern law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Nils Christie and modern law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2: Law &amp; Culture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 relationship between law, society &amp; culture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10207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8247888" cy="4800600"/>
          </a:xfrm>
        </p:spPr>
        <p:txBody>
          <a:bodyPr>
            <a:normAutofit fontScale="92500"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Cultures impacting Canadian Law:</a:t>
            </a:r>
          </a:p>
          <a:p>
            <a:pPr marL="1200150" lvl="1" indent="-742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French Culture – Civil Law</a:t>
            </a:r>
          </a:p>
          <a:p>
            <a:pPr marL="1200150" lvl="1" indent="-742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British Culture – Common Law</a:t>
            </a:r>
          </a:p>
          <a:p>
            <a:pPr marL="1200150" lvl="1" indent="-7429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Compare &amp; contrast Civil and Common Law traditions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Efforts to reconcile civil &amp; common law</a:t>
            </a:r>
          </a:p>
          <a:p>
            <a:pPr lvl="2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i.e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Canadian Pacific Railway v. Robinson</a:t>
            </a:r>
          </a:p>
          <a:p>
            <a:pPr lvl="2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Desrosiers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case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14400"/>
            <a:ext cx="8171688" cy="5334000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Bouchard &amp; Taylor: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Resolution of conflicts over rights often a balancing act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Best outcome: a compromise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3: Law, State &amp; Constitution</a:t>
            </a:r>
          </a:p>
          <a:p>
            <a:pPr lvl="1"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British North America  Act</a:t>
            </a:r>
          </a:p>
          <a:p>
            <a:pPr lvl="1"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Constitution Act, 1867</a:t>
            </a:r>
          </a:p>
          <a:p>
            <a:pPr lvl="1"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What the Act did &amp; did not do</a:t>
            </a:r>
          </a:p>
          <a:p>
            <a:pPr lvl="1"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Statute of Westminster, 1931</a:t>
            </a:r>
          </a:p>
          <a:p>
            <a:pPr lvl="1"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 Canada Act, 1982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9216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43000"/>
            <a:ext cx="8247888" cy="5105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Parliamentary Supremacy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Democracy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Rule of Law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Constitutionalism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Responsible Government</a:t>
            </a:r>
          </a:p>
          <a:p>
            <a:pPr lvl="1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Roncarelli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v.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Duplessis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Judicial Independence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400288" cy="4800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Constitutional Arrangements – the division of powers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Federalism &amp; shared responsibilities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Division of Powers: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S.91: Federal powers over “peace, order and good government”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S.92: Provincial powers – especially s.92(13): “Property and civil rights in the province”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8247888" cy="53340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 re Firearms Act (Can.)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Canada (Attorney General)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PHS Community Services Society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4:Law, Rights &amp;  the Charter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Citizenship &amp; Charter Rights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S.2 “fundamental freedoms”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Ss.7-14 “legal rights”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S.15 “Equality rights”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Qualifications on Rights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S.33 “notwithstanding clause”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S. 1 test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921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400288" cy="52578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T.H. Marshall, Citizenship and Social Class: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Key concepts:  “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rights as citizenship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” &amp; “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passive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citizenship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Three components of citizenship:</a:t>
            </a:r>
          </a:p>
          <a:p>
            <a:pPr marL="971550" lvl="1" indent="-514350"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Civil – rights necessary for individual freedom</a:t>
            </a:r>
          </a:p>
          <a:p>
            <a:pPr marL="971550" lvl="1" indent="-514350"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Political – rights necessary for political action</a:t>
            </a:r>
          </a:p>
          <a:p>
            <a:pPr marL="971550" lvl="1" indent="-514350"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Social – rights necessary for general welfare</a:t>
            </a:r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6397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324088" cy="53340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“Equalization” through social welfare- 4 factors: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1. who gets it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2. how it’s given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3. how much it is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4. how it’s paid for</a:t>
            </a: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Kymlicka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&amp; Norman: Reconsidering the “Passive Citizen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Iris Marion Young &amp;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Differentiated Citizenship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324088" cy="5334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Glasbeek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&amp; Mandel:  The Legalization of Politics in Advanced Capitalism… 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Are the courts better guardians of our rights than government? (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Three issues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868680" lvl="1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judicial track record: 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Roe v. Wade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Limitations of judicial review:</a:t>
            </a:r>
          </a:p>
          <a:p>
            <a:pPr marL="870966" lvl="1" indent="-5143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Enforceability, forum &amp; democracy of judicial review</a:t>
            </a:r>
          </a:p>
          <a:p>
            <a:pPr marL="868680" lvl="1" indent="-457200"/>
            <a:endParaRPr lang="en-US" sz="3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92162"/>
          </a:xfrm>
        </p:spPr>
        <p:txBody>
          <a:bodyPr>
            <a:normAutofit/>
          </a:bodyPr>
          <a:lstStyle/>
          <a:p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257800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5: Making the Law…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Canadian law – civil &amp; common law origins</a:t>
            </a:r>
          </a:p>
          <a:p>
            <a:pPr marL="365760" lvl="2" indent="-283464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Important developments over time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King’s Peace, Juries, Stare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Decisis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42366" indent="-5143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Subsidiary (customs, books) &amp; principal sources of law (l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egislation, precedent)</a:t>
            </a:r>
          </a:p>
          <a:p>
            <a:pPr marL="596646" indent="-514350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Stare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Decisis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how precedent works</a:t>
            </a:r>
          </a:p>
          <a:p>
            <a:pPr marL="1117854" lvl="2" indent="-514350">
              <a:buFont typeface="+mj-lt"/>
              <a:buAutoNum type="arabicPeriod"/>
            </a:pP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Ratio </a:t>
            </a:r>
            <a:r>
              <a:rPr lang="en-US" sz="3200" i="1" dirty="0" err="1" smtClean="0">
                <a:latin typeface="Times New Roman" pitchFamily="18" charset="0"/>
                <a:cs typeface="Times New Roman" pitchFamily="18" charset="0"/>
              </a:rPr>
              <a:t>dicendi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– “decided reasons”</a:t>
            </a:r>
          </a:p>
          <a:p>
            <a:pPr marL="1117854" lvl="2" indent="-514350">
              <a:buFont typeface="+mj-lt"/>
              <a:buAutoNum type="arabicPeriod"/>
            </a:pP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Obiter dicta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– “statements made in passing”</a:t>
            </a:r>
          </a:p>
          <a:p>
            <a:pPr marL="642366" indent="-514350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400288" cy="6397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8324088" cy="52578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Atiyah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authority, distinguishing cases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Morton: value of precedent &amp; stare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decisis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6686" lvl="1" indent="-514350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Certainty &amp; continuity</a:t>
            </a:r>
          </a:p>
          <a:p>
            <a:pPr marL="916686" lvl="1" indent="-514350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“rule of law, not a rule of men”</a:t>
            </a:r>
          </a:p>
          <a:p>
            <a:pPr marL="642366" indent="-51435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Llewellyn: ‘double doctrine of precedent’</a:t>
            </a:r>
          </a:p>
          <a:p>
            <a:pPr marL="916686" lvl="1" indent="-514350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Strict view of doctrine of precedent</a:t>
            </a:r>
          </a:p>
          <a:p>
            <a:pPr marL="916686" lvl="1" indent="-514350">
              <a:buFont typeface="+mj-lt"/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loose view of doctrine of precedent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6397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257800"/>
          </a:xfrm>
        </p:spPr>
        <p:txBody>
          <a:bodyPr/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Week 6: Organization &amp; Structure of Canadian Law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Constitution Act, 1867 delineates responsibilities for courts and administration of justice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Jurisdiction:</a:t>
            </a:r>
          </a:p>
          <a:p>
            <a:pPr lvl="1"/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Authority of a court to hear, adjudicate and give decisions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921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400288" cy="5257800"/>
          </a:xfrm>
        </p:spPr>
        <p:txBody>
          <a:bodyPr>
            <a:normAutofit fontScale="85000" lnSpcReduction="10000"/>
          </a:bodyPr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Inferior/Provincial Courts</a:t>
            </a:r>
          </a:p>
          <a:p>
            <a:pPr marL="1154430" lvl="1" indent="-742950">
              <a:buAutoNum type="arabicPeriod"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Criminal Division</a:t>
            </a:r>
          </a:p>
          <a:p>
            <a:pPr marL="1154430" lvl="1" indent="-742950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Summary, indictable &amp; hybrid offences</a:t>
            </a:r>
          </a:p>
          <a:p>
            <a:pPr marL="914400" lvl="1" indent="-51435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 types of Indictable offences:</a:t>
            </a:r>
          </a:p>
          <a:p>
            <a:pPr marL="1314450" lvl="2" indent="-514350">
              <a:buAutoNum type="romanL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S.553 offences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prov’l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jurisdiction, no election</a:t>
            </a:r>
          </a:p>
          <a:p>
            <a:pPr marL="1314450" lvl="2" indent="-514350">
              <a:buAutoNum type="romanL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S.469 offences – superior court jurisdiction, judge alone or judge &amp; jury</a:t>
            </a:r>
          </a:p>
          <a:p>
            <a:pPr marL="1314450" lvl="2" indent="-514350">
              <a:buAutoNum type="romanL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Residue – election (3 trial modes)</a:t>
            </a:r>
          </a:p>
          <a:p>
            <a:pPr lvl="1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	Youth and Family Division</a:t>
            </a:r>
          </a:p>
          <a:p>
            <a:pPr lvl="1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3.	Small Claims Division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71688" cy="7921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476488" cy="54102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Superior Courts of the Province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Two Divisions: Trial &amp; Appeals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Supreme Court of Canada (1875)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8 Justices &amp; 1 Chief Justice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‘Leave to Appeal’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only where matter has public significance; 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in criminal matters on question of law only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“on reference”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Federal Court of Canada: Trial &amp; Appeals Divisions</a:t>
            </a:r>
          </a:p>
          <a:p>
            <a:pPr lvl="1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921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400288" cy="5181600"/>
          </a:xfrm>
        </p:spPr>
        <p:txBody>
          <a:bodyPr>
            <a:normAutofit fontScale="92500"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Canadian Courts - Essential Characteristics: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Adversarial system, open access (in camera hearings, publication bans, media access)</a:t>
            </a:r>
          </a:p>
          <a:p>
            <a:pPr lvl="1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Askov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&amp; the right to trial within a ‘reasonable time’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‘Dignity &amp; Decorum’</a:t>
            </a:r>
          </a:p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Week 6: Law, Morality &amp; Justice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Laws reflect the shared normative positions of society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6397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2578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Dudley &amp; Stephens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R. v. Latimer &amp; the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defence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of ‘necessity’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Necessity: 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as an ‘excuse’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Perka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v. The Queen)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Legal option=choice=voluntariness=crime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Devlin: “Law and Morality”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Valid motivations for limiting freedom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For Mill, only “to prevent harm to others”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R. v. Butler &amp; the regulation of obscenity</a:t>
            </a:r>
          </a:p>
          <a:p>
            <a:pPr lvl="2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921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247888" cy="53340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7: Law, Crime &amp; Social Control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Social Control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Internal &amp; external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Specific and general deterrence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Legalization: the process by which norms are moved from the social to the legal realm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Punishment – key concepts: Deterrence, Denunciation, Incapacitation, Rehabilitation; Certainty, Celerity, Severity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Categories of criminal acts: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Mala en se, mala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prohibitum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912" y="228600"/>
            <a:ext cx="8324088" cy="7620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257800"/>
          </a:xfrm>
        </p:spPr>
        <p:txBody>
          <a:bodyPr>
            <a:normAutofit/>
          </a:bodyPr>
          <a:lstStyle/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Against the person, against property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Summary, indictable, hybrid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Legal elements of a Crime;</a:t>
            </a:r>
          </a:p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Mens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criminal liability must rest upon the free choice of an individual to do something he knows or should know to be wrong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Capacities which negate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(6)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92162"/>
          </a:xfrm>
        </p:spPr>
        <p:txBody>
          <a:bodyPr>
            <a:normAutofit/>
          </a:bodyPr>
          <a:lstStyle/>
          <a:p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247888" cy="5181600"/>
          </a:xfrm>
        </p:spPr>
        <p:txBody>
          <a:bodyPr>
            <a:normAutofit fontScale="92500" lnSpcReduction="10000"/>
          </a:bodyPr>
          <a:lstStyle/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Actus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reus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–illegal act or object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Conduct, circumstances, consequences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Exceptions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Omissions: </a:t>
            </a:r>
          </a:p>
          <a:p>
            <a:pPr lvl="2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Only where there is a pre-existing legal duty to act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Must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mens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actus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reus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coincide?</a:t>
            </a:r>
          </a:p>
          <a:p>
            <a:pPr lvl="2"/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R. v. Cooper</a:t>
            </a:r>
          </a:p>
          <a:p>
            <a:pPr lvl="2"/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Fagan v. the Commissioner of Metropolitan Police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921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90600"/>
            <a:ext cx="8171688" cy="5257800"/>
          </a:xfrm>
        </p:spPr>
        <p:txBody>
          <a:bodyPr/>
          <a:lstStyle/>
          <a:p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Defences</a:t>
            </a:r>
            <a:endParaRPr lang="en-US" sz="39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Negate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actus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reus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– “I didn’t do it!”</a:t>
            </a:r>
          </a:p>
          <a:p>
            <a:pPr lvl="1"/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Negate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mens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rea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– “I didn’t mean to do it!”</a:t>
            </a:r>
          </a:p>
          <a:p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Example: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Defence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of intoxication</a:t>
            </a:r>
          </a:p>
          <a:p>
            <a:pPr lvl="3"/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R. v. Bernard</a:t>
            </a:r>
          </a:p>
          <a:p>
            <a:pPr lvl="3"/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R. v.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Daviault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4864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8: Regulating Relationships</a:t>
            </a: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Trubek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on Weber, Law and Capitalism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 aspects of law important to capitalism:	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Its relative degree of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calculability</a:t>
            </a:r>
          </a:p>
          <a:p>
            <a:pPr marL="1115568" lvl="2" indent="-45720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Its capacity to develop substantive regulations, especially those related to freedom of contract</a:t>
            </a:r>
          </a:p>
          <a:p>
            <a:pPr marL="594360" indent="-457200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Weber on law &amp; capitalism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Capitalism requires a particular set of legal structures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‘conflict of egoistic wills’ &amp;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interdependence</a:t>
            </a:r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868680" lvl="1" indent="-457200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8247888" cy="53340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Weber – modes of social action: external &amp; internal constraints on behaviour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What is it about the market system that makes coercion necessary?</a:t>
            </a: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Trubek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870966" lvl="1" indent="-514350"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Coercion is necessary because of the nature of the driving force behind the market system (self-interest)</a:t>
            </a:r>
          </a:p>
          <a:p>
            <a:pPr marL="870966" lvl="1" indent="-514350">
              <a:buFont typeface="+mj-lt"/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Legal coercion is necessary to predictability</a:t>
            </a:r>
          </a:p>
          <a:p>
            <a:pPr marL="1117854" lvl="2" indent="-5143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Market system premised on interdependence defined by contract, essence of contract is compulsion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8247888" cy="53340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Legalism constrains the marketplace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the state, which reinforces legitimacy of the state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Rudder v. Microsoft Corp,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Donoghue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v. Stevenson,  Childs v.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Desormeaux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Pettkus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v. Becker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Week 9: Regulating Relationships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Macaulay: non-contractual relationships in business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An examination of the role and purpose of contracts in business relationships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Contracts as a “silent partner”</a:t>
            </a: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8247888" cy="53340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Two widely accepted norms in business: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Commitments are to be honored in all situations; make a good product and stand behind it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Norms are reinforced by three factors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Business relationships are crucial to survival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Intersection of personal relationships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Importance of preserving good relations to continuing the business relationships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9912" y="914400"/>
            <a:ext cx="8324088" cy="5334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Implications of litigation – 4 costs: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business divorce”, expense, legal fees &amp; other fees, vindication but little compensation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 reasons for 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having contracts: Communication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minimize risk, governance</a:t>
            </a:r>
          </a:p>
          <a:p>
            <a:pPr lvl="1"/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92162"/>
          </a:xfrm>
        </p:spPr>
        <p:txBody>
          <a:bodyPr>
            <a:normAutofit/>
          </a:bodyPr>
          <a:lstStyle/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47888" cy="5257800"/>
          </a:xfrm>
        </p:spPr>
        <p:txBody>
          <a:bodyPr>
            <a:normAutofit fontScale="925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Mnookin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Bargaining in the Shadow of the Law</a:t>
            </a:r>
          </a:p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“Private ordering”: the process of negotiation of divorce in the private rather than the public realm of the courts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Courts “rubber stamp” agreements because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Uncertainty about overturning or amending parental decisions</a:t>
            </a:r>
          </a:p>
          <a:p>
            <a:pPr lvl="1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Inability to control parental behaviour once parties leave the courtroom</a:t>
            </a:r>
          </a:p>
          <a:p>
            <a:pPr lvl="1"/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247888" cy="7159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8324088" cy="5257800"/>
          </a:xfrm>
        </p:spPr>
        <p:txBody>
          <a:bodyPr>
            <a:normAutofit fontScale="77500" lnSpcReduction="20000"/>
          </a:bodyPr>
          <a:lstStyle/>
          <a:p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Assessing the involvement of lawyers in divorce:</a:t>
            </a:r>
          </a:p>
          <a:p>
            <a:pPr lvl="1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Negatives:</a:t>
            </a:r>
          </a:p>
          <a:p>
            <a:pPr lvl="2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Heat up the process</a:t>
            </a:r>
          </a:p>
          <a:p>
            <a:pPr lvl="2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Too adversarial</a:t>
            </a:r>
          </a:p>
          <a:p>
            <a:pPr lvl="2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Expensive</a:t>
            </a:r>
          </a:p>
          <a:p>
            <a:pPr lvl="1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Positives:</a:t>
            </a:r>
          </a:p>
          <a:p>
            <a:pPr lvl="2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‘Rationalize’ negotiations</a:t>
            </a:r>
          </a:p>
          <a:p>
            <a:pPr lvl="2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Minimize disputes &amp; facilitate out of court bargaining</a:t>
            </a:r>
          </a:p>
          <a:p>
            <a:pPr lvl="2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Ensure Outcomes reflect legal norms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24088" cy="639762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Introduction to Legal Studies – Fall Term Review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8247888" cy="4800600"/>
          </a:xfrm>
        </p:spPr>
        <p:txBody>
          <a:bodyPr>
            <a:normAutofit/>
          </a:bodyPr>
          <a:lstStyle/>
          <a:p>
            <a:pPr lvl="1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Four arguments in favor of judicial proceedings in divorce:</a:t>
            </a:r>
          </a:p>
          <a:p>
            <a:pPr marL="1218438" lvl="2" indent="-514350"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Ceremonial Function</a:t>
            </a:r>
          </a:p>
          <a:p>
            <a:pPr marL="1218438" lvl="2" indent="-514350"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Fairness in outcome</a:t>
            </a:r>
          </a:p>
          <a:p>
            <a:pPr marL="1218438" lvl="2" indent="-514350"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Judicial review may improve private ordering</a:t>
            </a:r>
          </a:p>
          <a:p>
            <a:pPr marL="1218438" lvl="2" indent="-514350">
              <a:buFont typeface="+mj-lt"/>
              <a:buAutoNum type="arabicPeriod"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Child protection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105</TotalTime>
  <Words>1641</Words>
  <Application>Microsoft Macintosh PowerPoint</Application>
  <PresentationFormat>On-screen Show (4:3)</PresentationFormat>
  <Paragraphs>240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Solstice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PowerPoint Presentation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PowerPoint Presentation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  <vt:lpstr>Introduction to Legal Studies – Fall Term Review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Legal Studies – Fall Term Review</dc:title>
  <dc:creator>Jane Dickson-Gilmore</dc:creator>
  <cp:lastModifiedBy>Meghan Cholette</cp:lastModifiedBy>
  <cp:revision>14</cp:revision>
  <dcterms:created xsi:type="dcterms:W3CDTF">2011-12-05T10:39:37Z</dcterms:created>
  <dcterms:modified xsi:type="dcterms:W3CDTF">2011-12-14T03:54:46Z</dcterms:modified>
</cp:coreProperties>
</file>