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theme/theme4.xml" ContentType="application/vnd.openxmlformats-officedocument.theme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slideLayouts/slideLayout56.xml" ContentType="application/vnd.openxmlformats-officedocument.presentationml.slideLayout+xml"/>
  <Override PartName="/ppt/theme/theme5.xml" ContentType="application/vnd.openxmlformats-officedocument.theme+xml"/>
  <Override PartName="/ppt/theme/theme6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>
  <p:sldMasterIdLst>
    <p:sldMasterId id="2147483653" r:id="rId1"/>
    <p:sldMasterId id="2147483652" r:id="rId2"/>
    <p:sldMasterId id="2147483651" r:id="rId3"/>
    <p:sldMasterId id="2147483880" r:id="rId4"/>
    <p:sldMasterId id="2147483881" r:id="rId5"/>
  </p:sldMasterIdLst>
  <p:notesMasterIdLst>
    <p:notesMasterId r:id="rId41"/>
  </p:notesMasterIdLst>
  <p:sldIdLst>
    <p:sldId id="271" r:id="rId6"/>
    <p:sldId id="272" r:id="rId7"/>
    <p:sldId id="275" r:id="rId8"/>
    <p:sldId id="276" r:id="rId9"/>
    <p:sldId id="362" r:id="rId10"/>
    <p:sldId id="321" r:id="rId11"/>
    <p:sldId id="280" r:id="rId12"/>
    <p:sldId id="357" r:id="rId13"/>
    <p:sldId id="358" r:id="rId14"/>
    <p:sldId id="285" r:id="rId15"/>
    <p:sldId id="359" r:id="rId16"/>
    <p:sldId id="360" r:id="rId17"/>
    <p:sldId id="288" r:id="rId18"/>
    <p:sldId id="361" r:id="rId19"/>
    <p:sldId id="290" r:id="rId20"/>
    <p:sldId id="363" r:id="rId21"/>
    <p:sldId id="364" r:id="rId22"/>
    <p:sldId id="296" r:id="rId23"/>
    <p:sldId id="335" r:id="rId24"/>
    <p:sldId id="299" r:id="rId25"/>
    <p:sldId id="338" r:id="rId26"/>
    <p:sldId id="300" r:id="rId27"/>
    <p:sldId id="301" r:id="rId28"/>
    <p:sldId id="341" r:id="rId29"/>
    <p:sldId id="303" r:id="rId30"/>
    <p:sldId id="304" r:id="rId31"/>
    <p:sldId id="306" r:id="rId32"/>
    <p:sldId id="307" r:id="rId33"/>
    <p:sldId id="315" r:id="rId34"/>
    <p:sldId id="316" r:id="rId35"/>
    <p:sldId id="365" r:id="rId36"/>
    <p:sldId id="367" r:id="rId37"/>
    <p:sldId id="368" r:id="rId38"/>
    <p:sldId id="369" r:id="rId39"/>
    <p:sldId id="317" r:id="rId40"/>
  </p:sldIdLst>
  <p:sldSz cx="9144000" cy="6858000" type="screen4x3"/>
  <p:notesSz cx="6858000" cy="9144000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ＭＳ Ｐゴシック" pitchFamily="1" charset="-128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ＭＳ Ｐゴシック" pitchFamily="1" charset="-128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ＭＳ Ｐゴシック" pitchFamily="1" charset="-128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ＭＳ Ｐゴシック" pitchFamily="1" charset="-128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ＭＳ Ｐゴシック" pitchFamily="1" charset="-128"/>
        <a:cs typeface="+mn-cs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Arial" charset="0"/>
        <a:ea typeface="ＭＳ Ｐゴシック" pitchFamily="1" charset="-128"/>
        <a:cs typeface="+mn-cs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Arial" charset="0"/>
        <a:ea typeface="ＭＳ Ｐゴシック" pitchFamily="1" charset="-128"/>
        <a:cs typeface="+mn-cs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Arial" charset="0"/>
        <a:ea typeface="ＭＳ Ｐゴシック" pitchFamily="1" charset="-128"/>
        <a:cs typeface="+mn-cs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Arial" charset="0"/>
        <a:ea typeface="ＭＳ Ｐゴシック" pitchFamily="1" charset="-128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96600"/>
    <a:srgbClr val="669900"/>
    <a:srgbClr val="FF9933"/>
    <a:srgbClr val="003366"/>
    <a:srgbClr val="003399"/>
    <a:srgbClr val="FF9900"/>
    <a:srgbClr val="FFCC00"/>
    <a:srgbClr val="0066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40" autoAdjust="0"/>
    <p:restoredTop sz="91474" autoAdjust="0"/>
  </p:normalViewPr>
  <p:slideViewPr>
    <p:cSldViewPr>
      <p:cViewPr>
        <p:scale>
          <a:sx n="66" d="100"/>
          <a:sy n="66" d="100"/>
        </p:scale>
        <p:origin x="-1500" y="-12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6522"/>
    </p:cViewPr>
  </p:sorterViewPr>
  <p:notesViewPr>
    <p:cSldViewPr>
      <p:cViewPr varScale="1">
        <p:scale>
          <a:sx n="56" d="100"/>
          <a:sy n="56" d="100"/>
        </p:scale>
        <p:origin x="-2490" y="-90"/>
      </p:cViewPr>
      <p:guideLst>
        <p:guide orient="horz" pos="2880"/>
        <p:guide pos="2160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3.xml"/><Relationship Id="rId13" Type="http://schemas.openxmlformats.org/officeDocument/2006/relationships/slide" Target="slides/slide8.xml"/><Relationship Id="rId18" Type="http://schemas.openxmlformats.org/officeDocument/2006/relationships/slide" Target="slides/slide13.xml"/><Relationship Id="rId26" Type="http://schemas.openxmlformats.org/officeDocument/2006/relationships/slide" Target="slides/slide21.xml"/><Relationship Id="rId39" Type="http://schemas.openxmlformats.org/officeDocument/2006/relationships/slide" Target="slides/slide34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6.xml"/><Relationship Id="rId34" Type="http://schemas.openxmlformats.org/officeDocument/2006/relationships/slide" Target="slides/slide29.xml"/><Relationship Id="rId42" Type="http://schemas.openxmlformats.org/officeDocument/2006/relationships/presProps" Target="presProps.xml"/><Relationship Id="rId7" Type="http://schemas.openxmlformats.org/officeDocument/2006/relationships/slide" Target="slides/slide2.xml"/><Relationship Id="rId12" Type="http://schemas.openxmlformats.org/officeDocument/2006/relationships/slide" Target="slides/slide7.xml"/><Relationship Id="rId17" Type="http://schemas.openxmlformats.org/officeDocument/2006/relationships/slide" Target="slides/slide12.xml"/><Relationship Id="rId25" Type="http://schemas.openxmlformats.org/officeDocument/2006/relationships/slide" Target="slides/slide20.xml"/><Relationship Id="rId33" Type="http://schemas.openxmlformats.org/officeDocument/2006/relationships/slide" Target="slides/slide28.xml"/><Relationship Id="rId38" Type="http://schemas.openxmlformats.org/officeDocument/2006/relationships/slide" Target="slides/slide33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1.xml"/><Relationship Id="rId20" Type="http://schemas.openxmlformats.org/officeDocument/2006/relationships/slide" Target="slides/slide15.xml"/><Relationship Id="rId29" Type="http://schemas.openxmlformats.org/officeDocument/2006/relationships/slide" Target="slides/slide24.xml"/><Relationship Id="rId41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1.xml"/><Relationship Id="rId11" Type="http://schemas.openxmlformats.org/officeDocument/2006/relationships/slide" Target="slides/slide6.xml"/><Relationship Id="rId24" Type="http://schemas.openxmlformats.org/officeDocument/2006/relationships/slide" Target="slides/slide19.xml"/><Relationship Id="rId32" Type="http://schemas.openxmlformats.org/officeDocument/2006/relationships/slide" Target="slides/slide27.xml"/><Relationship Id="rId37" Type="http://schemas.openxmlformats.org/officeDocument/2006/relationships/slide" Target="slides/slide32.xml"/><Relationship Id="rId40" Type="http://schemas.openxmlformats.org/officeDocument/2006/relationships/slide" Target="slides/slide35.xml"/><Relationship Id="rId45" Type="http://schemas.openxmlformats.org/officeDocument/2006/relationships/tableStyles" Target="tableStyles.xml"/><Relationship Id="rId5" Type="http://schemas.openxmlformats.org/officeDocument/2006/relationships/slideMaster" Target="slideMasters/slideMaster5.xml"/><Relationship Id="rId15" Type="http://schemas.openxmlformats.org/officeDocument/2006/relationships/slide" Target="slides/slide10.xml"/><Relationship Id="rId23" Type="http://schemas.openxmlformats.org/officeDocument/2006/relationships/slide" Target="slides/slide18.xml"/><Relationship Id="rId28" Type="http://schemas.openxmlformats.org/officeDocument/2006/relationships/slide" Target="slides/slide23.xml"/><Relationship Id="rId36" Type="http://schemas.openxmlformats.org/officeDocument/2006/relationships/slide" Target="slides/slide31.xml"/><Relationship Id="rId10" Type="http://schemas.openxmlformats.org/officeDocument/2006/relationships/slide" Target="slides/slide5.xml"/><Relationship Id="rId19" Type="http://schemas.openxmlformats.org/officeDocument/2006/relationships/slide" Target="slides/slide14.xml"/><Relationship Id="rId31" Type="http://schemas.openxmlformats.org/officeDocument/2006/relationships/slide" Target="slides/slide26.xml"/><Relationship Id="rId44" Type="http://schemas.openxmlformats.org/officeDocument/2006/relationships/theme" Target="theme/theme1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4.xml"/><Relationship Id="rId14" Type="http://schemas.openxmlformats.org/officeDocument/2006/relationships/slide" Target="slides/slide9.xml"/><Relationship Id="rId22" Type="http://schemas.openxmlformats.org/officeDocument/2006/relationships/slide" Target="slides/slide17.xml"/><Relationship Id="rId27" Type="http://schemas.openxmlformats.org/officeDocument/2006/relationships/slide" Target="slides/slide22.xml"/><Relationship Id="rId30" Type="http://schemas.openxmlformats.org/officeDocument/2006/relationships/slide" Target="slides/slide25.xml"/><Relationship Id="rId35" Type="http://schemas.openxmlformats.org/officeDocument/2006/relationships/slide" Target="slides/slide30.xml"/><Relationship Id="rId43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6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Arial" charset="0"/>
                <a:ea typeface="ＭＳ Ｐゴシック" pitchFamily="1" charset="-128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Arial" charset="0"/>
                <a:ea typeface="ＭＳ Ｐゴシック" pitchFamily="1" charset="-128"/>
              </a:defRPr>
            </a:lvl1pPr>
          </a:lstStyle>
          <a:p>
            <a:pPr>
              <a:defRPr/>
            </a:pPr>
            <a:fld id="{FC339011-D415-4940-90B9-2C84219401D7}" type="datetimeFigureOut">
              <a:rPr lang="en-US"/>
              <a:pPr>
                <a:defRPr/>
              </a:pPr>
              <a:t>9/15/2013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US" noProof="0" smtClean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/>
          </a:bodyPr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Arial" charset="0"/>
                <a:ea typeface="ＭＳ Ｐゴシック" pitchFamily="1" charset="-128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Arial" charset="0"/>
                <a:ea typeface="ＭＳ Ｐゴシック" pitchFamily="1" charset="-128"/>
              </a:defRPr>
            </a:lvl1pPr>
          </a:lstStyle>
          <a:p>
            <a:pPr>
              <a:defRPr/>
            </a:pPr>
            <a:fld id="{F6B8CA41-CFBB-470A-A7F2-FB9E5151BCA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37700060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Arial" charset="0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Arial" charset="0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Arial" charset="0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Arial" charset="0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Arial" charset="0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3011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en-US" altLang="en-US" smtClean="0"/>
          </a:p>
        </p:txBody>
      </p:sp>
      <p:sp>
        <p:nvSpPr>
          <p:cNvPr id="43012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9pPr>
          </a:lstStyle>
          <a:p>
            <a:fld id="{32BA28F4-D7EA-4F14-BE6D-C718D226AC41}" type="slidenum">
              <a:rPr lang="en-US" altLang="en-US" sz="1200" smtClean="0"/>
              <a:pPr/>
              <a:t>1</a:t>
            </a:fld>
            <a:endParaRPr lang="en-US" altLang="en-US" sz="1200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4035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en-US" altLang="en-US" smtClean="0"/>
          </a:p>
        </p:txBody>
      </p:sp>
      <p:sp>
        <p:nvSpPr>
          <p:cNvPr id="4403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9pPr>
          </a:lstStyle>
          <a:p>
            <a:fld id="{F2B649F6-164A-4DB7-96B7-1B91E201352B}" type="slidenum">
              <a:rPr lang="en-US" altLang="en-US" sz="1200" smtClean="0"/>
              <a:pPr/>
              <a:t>2</a:t>
            </a:fld>
            <a:endParaRPr lang="en-US" altLang="en-US" sz="1200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5059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en-US" altLang="en-US" smtClean="0"/>
          </a:p>
        </p:txBody>
      </p:sp>
      <p:sp>
        <p:nvSpPr>
          <p:cNvPr id="45060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9pPr>
          </a:lstStyle>
          <a:p>
            <a:fld id="{1C9F87E4-4EF0-464F-88EC-8B11F54F2DEC}" type="slidenum">
              <a:rPr lang="en-US" altLang="en-US" sz="1200" smtClean="0"/>
              <a:pPr/>
              <a:t>3</a:t>
            </a:fld>
            <a:endParaRPr lang="en-US" altLang="en-US" sz="1200" smtClean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6083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en-US" altLang="en-US" smtClean="0"/>
          </a:p>
        </p:txBody>
      </p:sp>
      <p:sp>
        <p:nvSpPr>
          <p:cNvPr id="46084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9pPr>
          </a:lstStyle>
          <a:p>
            <a:fld id="{14E22397-D7C8-4F6F-8449-AD744831807A}" type="slidenum">
              <a:rPr lang="en-US" altLang="en-US" sz="1200" smtClean="0"/>
              <a:pPr/>
              <a:t>4</a:t>
            </a:fld>
            <a:endParaRPr lang="en-US" altLang="en-US" sz="1200" smtClean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7107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en-US" altLang="en-US" smtClean="0"/>
          </a:p>
        </p:txBody>
      </p:sp>
      <p:sp>
        <p:nvSpPr>
          <p:cNvPr id="47108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9pPr>
          </a:lstStyle>
          <a:p>
            <a:fld id="{3CCC77A8-5F68-42E5-BA12-87B5D49A10CF}" type="slidenum">
              <a:rPr lang="en-US" altLang="en-US" sz="1200" smtClean="0"/>
              <a:pPr/>
              <a:t>6</a:t>
            </a:fld>
            <a:endParaRPr lang="en-US" altLang="en-US" sz="1200" smtClean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8131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en-US" altLang="en-US" smtClean="0"/>
          </a:p>
        </p:txBody>
      </p:sp>
      <p:sp>
        <p:nvSpPr>
          <p:cNvPr id="48132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9pPr>
          </a:lstStyle>
          <a:p>
            <a:fld id="{E79F1DF1-DFD9-4281-A0AA-0E822477EC70}" type="slidenum">
              <a:rPr lang="en-US" altLang="en-US" sz="1200" smtClean="0"/>
              <a:pPr/>
              <a:t>7</a:t>
            </a:fld>
            <a:endParaRPr lang="en-US" altLang="en-US" sz="1200" smtClean="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9155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en-US" altLang="en-US" smtClean="0"/>
          </a:p>
        </p:txBody>
      </p:sp>
      <p:sp>
        <p:nvSpPr>
          <p:cNvPr id="4915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9pPr>
          </a:lstStyle>
          <a:p>
            <a:fld id="{A8302A12-2126-474B-8D94-8BE1715C23B2}" type="slidenum">
              <a:rPr lang="en-US" altLang="en-US" sz="1200" smtClean="0"/>
              <a:pPr/>
              <a:t>10</a:t>
            </a:fld>
            <a:endParaRPr lang="en-US" altLang="en-US" sz="1200" smtClean="0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0179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en-US" altLang="en-US" smtClean="0"/>
          </a:p>
        </p:txBody>
      </p:sp>
      <p:sp>
        <p:nvSpPr>
          <p:cNvPr id="50180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9pPr>
          </a:lstStyle>
          <a:p>
            <a:fld id="{C8C40705-973C-457B-ABA1-690E5508EA4B}" type="slidenum">
              <a:rPr lang="en-US" altLang="en-US" sz="1200" smtClean="0"/>
              <a:pPr/>
              <a:t>13</a:t>
            </a:fld>
            <a:endParaRPr lang="en-US" altLang="en-US" sz="1200" smtClean="0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1203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en-US" altLang="en-US" smtClean="0"/>
          </a:p>
        </p:txBody>
      </p:sp>
      <p:sp>
        <p:nvSpPr>
          <p:cNvPr id="51204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9pPr>
          </a:lstStyle>
          <a:p>
            <a:fld id="{1A7298D6-438F-4F3F-A9C1-0883340FCC5E}" type="slidenum">
              <a:rPr lang="en-US" altLang="en-US" sz="1200" smtClean="0"/>
              <a:pPr/>
              <a:t>15</a:t>
            </a:fld>
            <a:endParaRPr lang="en-US" altLang="en-US" sz="1200" smtClean="0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2227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>
              <a:spcBef>
                <a:spcPct val="0"/>
              </a:spcBef>
            </a:pPr>
            <a:endParaRPr lang="en-US" altLang="en-US" smtClean="0"/>
          </a:p>
        </p:txBody>
      </p:sp>
      <p:sp>
        <p:nvSpPr>
          <p:cNvPr id="52228" name="Slide Number Placeholder 3"/>
          <p:cNvSpPr txBox="1">
            <a:spLocks noGrp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9pPr>
          </a:lstStyle>
          <a:p>
            <a:pPr algn="r"/>
            <a:fld id="{630C2ADA-FDE2-4551-9A08-6F2BE07A2995}" type="slidenum">
              <a:rPr lang="en-US" altLang="en-US" sz="1200"/>
              <a:pPr algn="r"/>
              <a:t>17</a:t>
            </a:fld>
            <a:endParaRPr lang="en-US" altLang="en-US" sz="1200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3251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en-US" altLang="en-US" smtClean="0"/>
          </a:p>
        </p:txBody>
      </p:sp>
      <p:sp>
        <p:nvSpPr>
          <p:cNvPr id="53252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9pPr>
          </a:lstStyle>
          <a:p>
            <a:fld id="{7F2086E3-0E7B-43FB-8B11-04E7CDCEDF8E}" type="slidenum">
              <a:rPr lang="en-US" altLang="en-US" sz="1200" smtClean="0"/>
              <a:pPr/>
              <a:t>18</a:t>
            </a:fld>
            <a:endParaRPr lang="en-US" altLang="en-US" sz="1200" smtClean="0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4275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342900" indent="-342900" eaLnBrk="1" hangingPunct="1">
              <a:spcBef>
                <a:spcPct val="0"/>
              </a:spcBef>
            </a:pPr>
            <a:endParaRPr lang="en-US" altLang="en-US" smtClean="0"/>
          </a:p>
        </p:txBody>
      </p:sp>
      <p:sp>
        <p:nvSpPr>
          <p:cNvPr id="5427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9pPr>
          </a:lstStyle>
          <a:p>
            <a:fld id="{80402610-E3ED-459E-8B73-DC5323D12085}" type="slidenum">
              <a:rPr lang="en-US" altLang="en-US" sz="1200" smtClean="0"/>
              <a:pPr/>
              <a:t>19</a:t>
            </a:fld>
            <a:endParaRPr lang="en-US" altLang="en-US" sz="1200" smtClean="0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5299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342900" indent="-342900" eaLnBrk="1" hangingPunct="1">
              <a:spcBef>
                <a:spcPct val="0"/>
              </a:spcBef>
            </a:pPr>
            <a:endParaRPr lang="en-US" altLang="en-US" smtClean="0"/>
          </a:p>
        </p:txBody>
      </p:sp>
      <p:sp>
        <p:nvSpPr>
          <p:cNvPr id="55300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9pPr>
          </a:lstStyle>
          <a:p>
            <a:fld id="{F431D08F-5AE6-4C9C-ACF5-BE5201129E3E}" type="slidenum">
              <a:rPr lang="en-US" altLang="en-US" sz="1200" smtClean="0"/>
              <a:pPr/>
              <a:t>20</a:t>
            </a:fld>
            <a:endParaRPr lang="en-US" altLang="en-US" sz="1200" smtClean="0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6323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en-US" altLang="en-US" smtClean="0"/>
          </a:p>
        </p:txBody>
      </p:sp>
      <p:sp>
        <p:nvSpPr>
          <p:cNvPr id="56324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9pPr>
          </a:lstStyle>
          <a:p>
            <a:fld id="{A07B624F-D728-4FF1-B049-85DFCC9CD5C3}" type="slidenum">
              <a:rPr lang="en-US" altLang="en-US" sz="1200" smtClean="0"/>
              <a:pPr/>
              <a:t>21</a:t>
            </a:fld>
            <a:endParaRPr lang="en-US" altLang="en-US" sz="1200" smtClean="0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7347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en-US" altLang="en-US" smtClean="0"/>
          </a:p>
        </p:txBody>
      </p:sp>
      <p:sp>
        <p:nvSpPr>
          <p:cNvPr id="57348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9pPr>
          </a:lstStyle>
          <a:p>
            <a:fld id="{422220F8-4C16-4644-BE38-89443806B90B}" type="slidenum">
              <a:rPr lang="en-US" altLang="en-US" sz="1200" smtClean="0"/>
              <a:pPr/>
              <a:t>22</a:t>
            </a:fld>
            <a:endParaRPr lang="en-US" altLang="en-US" sz="1200" smtClean="0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8371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342900" indent="-342900" eaLnBrk="1" hangingPunct="1">
              <a:spcBef>
                <a:spcPct val="0"/>
              </a:spcBef>
            </a:pPr>
            <a:endParaRPr lang="en-US" altLang="en-US" smtClean="0"/>
          </a:p>
        </p:txBody>
      </p:sp>
      <p:sp>
        <p:nvSpPr>
          <p:cNvPr id="58372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9pPr>
          </a:lstStyle>
          <a:p>
            <a:fld id="{B292AF5B-0EBE-4907-9CF4-27A9DD20BB82}" type="slidenum">
              <a:rPr lang="en-US" altLang="en-US" sz="1200" smtClean="0"/>
              <a:pPr/>
              <a:t>23</a:t>
            </a:fld>
            <a:endParaRPr lang="en-US" altLang="en-US" sz="1200" smtClean="0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9395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en-US" altLang="en-US" smtClean="0"/>
          </a:p>
        </p:txBody>
      </p:sp>
      <p:sp>
        <p:nvSpPr>
          <p:cNvPr id="5939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9pPr>
          </a:lstStyle>
          <a:p>
            <a:fld id="{E511D448-0A17-4316-9A0D-1BE8A01C4525}" type="slidenum">
              <a:rPr lang="en-US" altLang="en-US" sz="1200" smtClean="0"/>
              <a:pPr/>
              <a:t>24</a:t>
            </a:fld>
            <a:endParaRPr lang="en-US" altLang="en-US" sz="1200" smtClean="0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0419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342900" indent="-342900" eaLnBrk="1" hangingPunct="1">
              <a:spcBef>
                <a:spcPct val="0"/>
              </a:spcBef>
            </a:pPr>
            <a:endParaRPr lang="en-US" altLang="en-US" smtClean="0"/>
          </a:p>
        </p:txBody>
      </p:sp>
      <p:sp>
        <p:nvSpPr>
          <p:cNvPr id="60420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9pPr>
          </a:lstStyle>
          <a:p>
            <a:fld id="{26F0F68B-9076-4F50-BD12-5A9293799787}" type="slidenum">
              <a:rPr lang="en-US" altLang="en-US" sz="1200" smtClean="0"/>
              <a:pPr/>
              <a:t>25</a:t>
            </a:fld>
            <a:endParaRPr lang="en-US" altLang="en-US" sz="1200" smtClean="0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1443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en-US" altLang="en-US" smtClean="0"/>
          </a:p>
        </p:txBody>
      </p:sp>
      <p:sp>
        <p:nvSpPr>
          <p:cNvPr id="61444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9pPr>
          </a:lstStyle>
          <a:p>
            <a:fld id="{D4F604E7-8DF3-4FAB-A9AF-4CC6AC2D6A3B}" type="slidenum">
              <a:rPr lang="en-US" altLang="en-US" sz="1200" smtClean="0"/>
              <a:pPr/>
              <a:t>26</a:t>
            </a:fld>
            <a:endParaRPr lang="en-US" altLang="en-US" sz="1200" smtClean="0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6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2467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en-US" altLang="en-US" smtClean="0"/>
          </a:p>
        </p:txBody>
      </p:sp>
      <p:sp>
        <p:nvSpPr>
          <p:cNvPr id="62468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9pPr>
          </a:lstStyle>
          <a:p>
            <a:fld id="{A88603DB-DAF2-4011-9DCE-BCA7E574A2E6}" type="slidenum">
              <a:rPr lang="en-US" altLang="en-US" sz="1200" smtClean="0"/>
              <a:pPr/>
              <a:t>27</a:t>
            </a:fld>
            <a:endParaRPr lang="en-US" altLang="en-US" sz="1200" smtClean="0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3491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en-US" altLang="en-US" smtClean="0"/>
          </a:p>
        </p:txBody>
      </p:sp>
      <p:sp>
        <p:nvSpPr>
          <p:cNvPr id="63492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9pPr>
          </a:lstStyle>
          <a:p>
            <a:fld id="{CFC38FCF-A4BC-4738-8F99-D6DCD262FC9C}" type="slidenum">
              <a:rPr lang="en-US" altLang="en-US" sz="1200" smtClean="0"/>
              <a:pPr/>
              <a:t>28</a:t>
            </a:fld>
            <a:endParaRPr lang="en-US" altLang="en-US" sz="1200" smtClean="0"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4515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en-US" altLang="en-US" smtClean="0"/>
          </a:p>
        </p:txBody>
      </p:sp>
      <p:sp>
        <p:nvSpPr>
          <p:cNvPr id="6451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9pPr>
          </a:lstStyle>
          <a:p>
            <a:fld id="{E5917A3B-69D0-4E30-B04E-38212FB81D07}" type="slidenum">
              <a:rPr lang="en-US" altLang="en-US" sz="1200" smtClean="0"/>
              <a:pPr/>
              <a:t>29</a:t>
            </a:fld>
            <a:endParaRPr lang="en-US" altLang="en-US" sz="1200" smtClean="0"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5539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en-US" altLang="en-US" smtClean="0"/>
          </a:p>
        </p:txBody>
      </p:sp>
      <p:sp>
        <p:nvSpPr>
          <p:cNvPr id="65540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9pPr>
          </a:lstStyle>
          <a:p>
            <a:fld id="{8590FC66-59B0-4CC8-AE1A-DC7492CD4A6A}" type="slidenum">
              <a:rPr lang="en-US" altLang="en-US" sz="1200" smtClean="0"/>
              <a:pPr/>
              <a:t>30</a:t>
            </a:fld>
            <a:endParaRPr lang="en-US" altLang="en-US" sz="1200" smtClean="0"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6563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en-US" altLang="en-US" smtClean="0"/>
          </a:p>
        </p:txBody>
      </p:sp>
      <p:sp>
        <p:nvSpPr>
          <p:cNvPr id="66564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9pPr>
          </a:lstStyle>
          <a:p>
            <a:fld id="{B04685B4-ED89-4E98-B89A-AD55846E3A48}" type="slidenum">
              <a:rPr lang="en-US" altLang="en-US" sz="1200" smtClean="0"/>
              <a:pPr/>
              <a:t>35</a:t>
            </a:fld>
            <a:endParaRPr lang="en-US" altLang="en-US" sz="1200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7AE7508-DE1F-4A38-A74E-800BA8C2A789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0774751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45C1461-B7D2-416E-9C4B-B5D8EC73B50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917596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09A4172-06E6-4041-AD59-E45834702E2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8579639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DD1DFBD-ED2D-4C1E-B94A-27145A5023C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6396745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2750FA1-D27C-4E9D-8BE7-12AC1072962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3016898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E620658-5650-461B-8516-FC1E66D3E30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0551677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737C285-7439-493B-8DA9-28FFBCB9C38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0709180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58CB726-0169-4650-81BD-CA9E774AC2F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2618986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F1154AB-70F5-41C8-9ABD-17178181809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3793047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CED1C58-82B6-4EBC-B89F-70D4964A7D8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4380948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FE17EA8-848D-4E05-8C96-D1C5721EF09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535000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D4FCA82-4F24-432B-9E14-7A85B74C609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24096285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2A37661-2333-49F7-A09D-0F274FE2756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2812887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E4BA547-277C-4D42-B7EB-283FE972C8D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1061547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AD7C0F2-4778-424B-8455-226B8C40B0BA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5369376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AADA025-C702-4C54-9B08-8B79F9A00E09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34606080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4B7DA9C-B937-4E24-8CEC-CB3129DFC26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48986397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FB30E1F-2BB2-4B28-9DA3-CAF5A1821B9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61093545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CB0B173-86C0-4167-AE53-FB3F0EE27B9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08584687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E43807C-BFD6-4C8E-B2F7-E33BBAC85DD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24635621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5613F33-E82C-4EE6-9F90-863DE55B8B3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16298189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8B546E5-E5D7-47E4-8D60-FF6DEE98BD0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43565038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D8C6E3D-1E5C-4F88-97E3-8B0BDE6E6959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05143333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AF801D7-EA62-4F01-9E08-F917ED47659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92273299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FA16D50-FCB6-4F8F-A286-9C4D4A70485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82644861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981200"/>
            <a:ext cx="4038600" cy="4144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4038600" cy="4144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623F7CA-C220-481F-8193-272431D1095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08906398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C93679A-2185-4177-9AA1-D3AD9164E4E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69432765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08069B7-AA85-4760-B738-43C221E7896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13042644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6B775F9-9FF7-4AF5-9A2D-B76B76E2C10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3893577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6E91516-1A31-4563-B0D1-C960E3577E0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76809449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FF761AD-FD91-4F1E-A29C-1DDB7A8A401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12859608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D325602-F995-4A12-8F88-86D282E44CB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49299587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67E4131-D437-4410-8D18-77C95392159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02448531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CA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87DD890-73AA-41A5-8C49-BEFB056B8183}" type="datetimeFigureOut">
              <a:rPr lang="en-US"/>
              <a:pPr>
                <a:defRPr/>
              </a:pPr>
              <a:t>9/15/2013</a:t>
            </a:fld>
            <a:endParaRPr lang="en-US" alt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1EEA678-FB99-4550-AF30-5079236E7DEA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627957298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C2E90EB-818C-4256-89B2-A3B2DCED78F9}" type="datetimeFigureOut">
              <a:rPr lang="en-US"/>
              <a:pPr>
                <a:defRPr/>
              </a:pPr>
              <a:t>9/15/2013</a:t>
            </a:fld>
            <a:endParaRPr lang="en-US" alt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58E2F73-77B4-4B69-92AB-460CE32058EE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4030688960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DEE184C-63C7-4B3E-B7FA-2F460DC130EF}" type="datetimeFigureOut">
              <a:rPr lang="en-US"/>
              <a:pPr>
                <a:defRPr/>
              </a:pPr>
              <a:t>9/15/2013</a:t>
            </a:fld>
            <a:endParaRPr lang="en-US" alt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9E2B38F-D9F9-4FBA-83AC-C4B331031A43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398111020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307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307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D28BF34-96C7-447E-B460-A3E23A5A706B}" type="datetimeFigureOut">
              <a:rPr lang="en-US"/>
              <a:pPr>
                <a:defRPr/>
              </a:pPr>
              <a:t>9/15/2013</a:t>
            </a:fld>
            <a:endParaRPr lang="en-US" alt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BA98836-FC23-47B6-98F5-6F63F394845F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599487931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7C2FE4B-75A2-4D09-8CBB-FE591D8F7527}" type="datetimeFigureOut">
              <a:rPr lang="en-US"/>
              <a:pPr>
                <a:defRPr/>
              </a:pPr>
              <a:t>9/15/2013</a:t>
            </a:fld>
            <a:endParaRPr lang="en-US" altLang="en-U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8D9AB3F-BA7F-4788-8E19-17B6C2CD9F21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482789156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5CD0737-380E-4990-A4DB-946F80D3FDEC}" type="datetimeFigureOut">
              <a:rPr lang="en-US"/>
              <a:pPr>
                <a:defRPr/>
              </a:pPr>
              <a:t>9/15/2013</a:t>
            </a:fld>
            <a:endParaRPr lang="en-US" alt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A372568-131E-4008-90BC-6E08C2318F6B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712766340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8165776-E014-4132-AFE5-8BCEDBC5F128}" type="datetimeFigureOut">
              <a:rPr lang="en-US"/>
              <a:pPr>
                <a:defRPr/>
              </a:pPr>
              <a:t>9/15/2013</a:t>
            </a:fld>
            <a:endParaRPr lang="en-US" altLang="en-U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F7A04A0-A9D3-4893-8CD5-B5B635CB9AC5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518373391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D6A573C-19C8-4856-A8ED-3A78F205D1E0}" type="datetimeFigureOut">
              <a:rPr lang="en-US"/>
              <a:pPr>
                <a:defRPr/>
              </a:pPr>
              <a:t>9/15/2013</a:t>
            </a:fld>
            <a:endParaRPr lang="en-US" alt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4E91BD4-66D4-485B-A8D3-4B2A29C16B4D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721049371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CA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6625C58-30A3-477F-B5E0-F32C7802502F}" type="datetimeFigureOut">
              <a:rPr lang="en-US"/>
              <a:pPr>
                <a:defRPr/>
              </a:pPr>
              <a:t>9/15/2013</a:t>
            </a:fld>
            <a:endParaRPr lang="en-US" alt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CB306B0-421D-4B5F-A5CC-F88CA232D49A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421203728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013031D-7DBB-49BA-93EF-9B4CEA2E368A}" type="datetimeFigureOut">
              <a:rPr lang="en-US"/>
              <a:pPr>
                <a:defRPr/>
              </a:pPr>
              <a:t>9/15/2013</a:t>
            </a:fld>
            <a:endParaRPr lang="en-US" alt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E6C54B7-E2E4-48AD-8912-7A5CD9A00744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384994221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7813"/>
            <a:ext cx="2057400" cy="5853112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7813"/>
            <a:ext cx="6019800" cy="5853112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87E6E51-A4AA-471F-9890-3C084B43050A}" type="datetimeFigureOut">
              <a:rPr lang="en-US"/>
              <a:pPr>
                <a:defRPr/>
              </a:pPr>
              <a:t>9/15/2013</a:t>
            </a:fld>
            <a:endParaRPr lang="en-US" alt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43CAFA0-308C-4173-81DA-37B335CC3115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72558337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txAndTwoObj" preserve="1">
  <p:cSld name="Title, Text,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7813"/>
            <a:ext cx="8229600" cy="11398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4038600" cy="4530725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Content Placeholder 3"/>
          <p:cNvSpPr>
            <a:spLocks noGrp="1"/>
          </p:cNvSpPr>
          <p:nvPr>
            <p:ph sz="quarter" idx="2"/>
          </p:nvPr>
        </p:nvSpPr>
        <p:spPr>
          <a:xfrm>
            <a:off x="4648200" y="1600200"/>
            <a:ext cx="4038600" cy="218916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5" name="Content Placeholder 4"/>
          <p:cNvSpPr>
            <a:spLocks noGrp="1"/>
          </p:cNvSpPr>
          <p:nvPr>
            <p:ph sz="quarter" idx="3"/>
          </p:nvPr>
        </p:nvSpPr>
        <p:spPr>
          <a:xfrm>
            <a:off x="4648200" y="3941763"/>
            <a:ext cx="4038600" cy="2189162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6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70502CE-7957-443D-BAC1-40AF0957AA9E}" type="datetimeFigureOut">
              <a:rPr lang="en-US"/>
              <a:pPr>
                <a:defRPr/>
              </a:pPr>
              <a:t>9/15/2013</a:t>
            </a:fld>
            <a:endParaRPr lang="en-US" altLang="en-US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8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90243B4-83D0-49D1-AFEF-78846740D325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467382425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CA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EB0823A-97D6-44EC-A9A5-905BD2899677}" type="datetimeFigureOut">
              <a:rPr lang="en-US"/>
              <a:pPr>
                <a:defRPr/>
              </a:pPr>
              <a:t>9/15/2013</a:t>
            </a:fld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C3B44F5-B9D7-40B4-BC03-9D00BD36A46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5947412"/>
      </p:ext>
    </p:extLst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FB83000-66D9-472E-A451-04D64639C792}" type="datetimeFigureOut">
              <a:rPr lang="en-US"/>
              <a:pPr>
                <a:defRPr/>
              </a:pPr>
              <a:t>9/15/2013</a:t>
            </a:fld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EDDB095-EB06-4967-8735-438444E0122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73161652"/>
      </p:ext>
    </p:extLst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F8F7D2F-52D9-4D63-81C8-962B6D53F371}" type="datetimeFigureOut">
              <a:rPr lang="en-US"/>
              <a:pPr>
                <a:defRPr/>
              </a:pPr>
              <a:t>9/15/2013</a:t>
            </a:fld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7914217-471A-4137-AB20-6A5F2ABABEFA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90967930"/>
      </p:ext>
    </p:extLst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F2169C6-42B3-4A31-8A69-985EE4D52D87}" type="datetimeFigureOut">
              <a:rPr lang="en-US"/>
              <a:pPr>
                <a:defRPr/>
              </a:pPr>
              <a:t>9/15/2013</a:t>
            </a:fld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8675D80-A06B-42C5-AFD8-A91DAB8BA8B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60370658"/>
      </p:ext>
    </p:extLst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F6E1990-3564-43A1-8A1B-A820BD8C1690}" type="datetimeFigureOut">
              <a:rPr lang="en-US"/>
              <a:pPr>
                <a:defRPr/>
              </a:pPr>
              <a:t>9/15/2013</a:t>
            </a:fld>
            <a:endParaRPr lang="en-U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D4C0B2D-7573-4973-82BE-EF494D6AB9E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81268611"/>
      </p:ext>
    </p:extLst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C441836-EE01-4435-81D5-8CE6F255B264}" type="datetimeFigureOut">
              <a:rPr lang="en-US"/>
              <a:pPr>
                <a:defRPr/>
              </a:pPr>
              <a:t>9/15/2013</a:t>
            </a:fld>
            <a:endParaRPr 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40F2AC8-91B9-47D9-B3E2-20174774526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33038689"/>
      </p:ext>
    </p:extLst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45855FE-929C-4011-8AF3-C36416543725}" type="datetimeFigureOut">
              <a:rPr lang="en-US"/>
              <a:pPr>
                <a:defRPr/>
              </a:pPr>
              <a:t>9/15/2013</a:t>
            </a:fld>
            <a:endParaRPr lang="en-U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9C32541-1A08-480D-9766-33F9F4D644E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41970748"/>
      </p:ext>
    </p:extLst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ACA5281-8E60-4E33-A2AA-61010F14B615}" type="datetimeFigureOut">
              <a:rPr lang="en-US"/>
              <a:pPr>
                <a:defRPr/>
              </a:pPr>
              <a:t>9/15/2013</a:t>
            </a:fld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1759A76-3A3D-45F7-9C0B-4DE459C4228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00727241"/>
      </p:ext>
    </p:extLst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CA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ABDCC59-9D61-40A7-8D3A-4B5AD7978C6B}" type="datetimeFigureOut">
              <a:rPr lang="en-US"/>
              <a:pPr>
                <a:defRPr/>
              </a:pPr>
              <a:t>9/15/2013</a:t>
            </a:fld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58D532-2145-44D2-ACF4-202FA6FEC86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92716301"/>
      </p:ext>
    </p:extLst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CCF831E-75A2-48CD-8D52-772E67BF5BB1}" type="datetimeFigureOut">
              <a:rPr lang="en-US"/>
              <a:pPr>
                <a:defRPr/>
              </a:pPr>
              <a:t>9/15/2013</a:t>
            </a:fld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4C1EEF0-8B79-4BED-B57C-2CD8A10BFC4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90491033"/>
      </p:ext>
    </p:extLst>
  </p:cSld>
  <p:clrMapOvr>
    <a:masterClrMapping/>
  </p:clrMapOvr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3BB3071-A41B-4C7C-8BCF-D7B130D6DA87}" type="datetimeFigureOut">
              <a:rPr lang="en-US"/>
              <a:pPr>
                <a:defRPr/>
              </a:pPr>
              <a:t>9/15/2013</a:t>
            </a:fld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1F80FF4-B315-492F-B4CD-4333FC61908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92900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2.jpe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13" Type="http://schemas.openxmlformats.org/officeDocument/2006/relationships/image" Target="../media/image3.jpeg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1.xml"/><Relationship Id="rId13" Type="http://schemas.openxmlformats.org/officeDocument/2006/relationships/theme" Target="../theme/theme4.xml"/><Relationship Id="rId3" Type="http://schemas.openxmlformats.org/officeDocument/2006/relationships/slideLayout" Target="../slideLayouts/slideLayout36.xml"/><Relationship Id="rId7" Type="http://schemas.openxmlformats.org/officeDocument/2006/relationships/slideLayout" Target="../slideLayouts/slideLayout40.xml"/><Relationship Id="rId12" Type="http://schemas.openxmlformats.org/officeDocument/2006/relationships/slideLayout" Target="../slideLayouts/slideLayout45.xml"/><Relationship Id="rId2" Type="http://schemas.openxmlformats.org/officeDocument/2006/relationships/slideLayout" Target="../slideLayouts/slideLayout35.xml"/><Relationship Id="rId1" Type="http://schemas.openxmlformats.org/officeDocument/2006/relationships/slideLayout" Target="../slideLayouts/slideLayout34.xml"/><Relationship Id="rId6" Type="http://schemas.openxmlformats.org/officeDocument/2006/relationships/slideLayout" Target="../slideLayouts/slideLayout39.xml"/><Relationship Id="rId11" Type="http://schemas.openxmlformats.org/officeDocument/2006/relationships/slideLayout" Target="../slideLayouts/slideLayout44.xml"/><Relationship Id="rId5" Type="http://schemas.openxmlformats.org/officeDocument/2006/relationships/slideLayout" Target="../slideLayouts/slideLayout38.xml"/><Relationship Id="rId10" Type="http://schemas.openxmlformats.org/officeDocument/2006/relationships/slideLayout" Target="../slideLayouts/slideLayout43.xml"/><Relationship Id="rId4" Type="http://schemas.openxmlformats.org/officeDocument/2006/relationships/slideLayout" Target="../slideLayouts/slideLayout37.xml"/><Relationship Id="rId9" Type="http://schemas.openxmlformats.org/officeDocument/2006/relationships/slideLayout" Target="../slideLayouts/slideLayout42.xml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3.xml"/><Relationship Id="rId3" Type="http://schemas.openxmlformats.org/officeDocument/2006/relationships/slideLayout" Target="../slideLayouts/slideLayout48.xml"/><Relationship Id="rId7" Type="http://schemas.openxmlformats.org/officeDocument/2006/relationships/slideLayout" Target="../slideLayouts/slideLayout52.xml"/><Relationship Id="rId12" Type="http://schemas.openxmlformats.org/officeDocument/2006/relationships/theme" Target="../theme/theme5.xml"/><Relationship Id="rId2" Type="http://schemas.openxmlformats.org/officeDocument/2006/relationships/slideLayout" Target="../slideLayouts/slideLayout47.xml"/><Relationship Id="rId1" Type="http://schemas.openxmlformats.org/officeDocument/2006/relationships/slideLayout" Target="../slideLayouts/slideLayout46.xml"/><Relationship Id="rId6" Type="http://schemas.openxmlformats.org/officeDocument/2006/relationships/slideLayout" Target="../slideLayouts/slideLayout51.xml"/><Relationship Id="rId11" Type="http://schemas.openxmlformats.org/officeDocument/2006/relationships/slideLayout" Target="../slideLayouts/slideLayout56.xml"/><Relationship Id="rId5" Type="http://schemas.openxmlformats.org/officeDocument/2006/relationships/slideLayout" Target="../slideLayouts/slideLayout50.xml"/><Relationship Id="rId10" Type="http://schemas.openxmlformats.org/officeDocument/2006/relationships/slideLayout" Target="../slideLayouts/slideLayout55.xml"/><Relationship Id="rId4" Type="http://schemas.openxmlformats.org/officeDocument/2006/relationships/slideLayout" Target="../slideLayouts/slideLayout49.xml"/><Relationship Id="rId9" Type="http://schemas.openxmlformats.org/officeDocument/2006/relationships/slideLayout" Target="../slideLayouts/slideLayout5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7" descr="WarrenSurveyPPT52"/>
          <p:cNvPicPr>
            <a:picLocks noChangeAspect="1" noChangeArrowheads="1"/>
          </p:cNvPicPr>
          <p:nvPr userDrawn="1"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97634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028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text styles</a:t>
            </a:r>
          </a:p>
          <a:p>
            <a:pPr lvl="1"/>
            <a:r>
              <a:rPr lang="en-US" altLang="en-US" smtClean="0"/>
              <a:t>Second level</a:t>
            </a:r>
          </a:p>
          <a:p>
            <a:pPr lvl="2"/>
            <a:r>
              <a:rPr lang="en-US" altLang="en-US" smtClean="0"/>
              <a:t>Third level</a:t>
            </a:r>
          </a:p>
          <a:p>
            <a:pPr lvl="3"/>
            <a:r>
              <a:rPr lang="en-US" altLang="en-US" smtClean="0"/>
              <a:t>Fourth level</a:t>
            </a:r>
          </a:p>
          <a:p>
            <a:pPr lvl="4"/>
            <a:r>
              <a:rPr lang="en-US" altLang="en-US" smtClean="0"/>
              <a:t>Fifth level</a:t>
            </a:r>
          </a:p>
        </p:txBody>
      </p:sp>
      <p:sp>
        <p:nvSpPr>
          <p:cNvPr id="197636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latin typeface="Arial" charset="0"/>
                <a:ea typeface="ＭＳ Ｐゴシック" pitchFamily="1" charset="-128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97637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latin typeface="Arial" charset="0"/>
                <a:ea typeface="ＭＳ Ｐゴシック" pitchFamily="1" charset="-128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97638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latin typeface="Arial" charset="0"/>
                <a:ea typeface="ＭＳ Ｐゴシック" pitchFamily="1" charset="-128"/>
              </a:defRPr>
            </a:lvl1pPr>
          </a:lstStyle>
          <a:p>
            <a:pPr>
              <a:defRPr/>
            </a:pPr>
            <a:fld id="{EE8AB304-CD9D-4639-9747-785D45243AF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82" r:id="rId1"/>
    <p:sldLayoutId id="2147483883" r:id="rId2"/>
    <p:sldLayoutId id="2147483884" r:id="rId3"/>
    <p:sldLayoutId id="2147483885" r:id="rId4"/>
    <p:sldLayoutId id="2147483886" r:id="rId5"/>
    <p:sldLayoutId id="2147483887" r:id="rId6"/>
    <p:sldLayoutId id="2147483888" r:id="rId7"/>
    <p:sldLayoutId id="2147483889" r:id="rId8"/>
    <p:sldLayoutId id="2147483890" r:id="rId9"/>
    <p:sldLayoutId id="2147483891" r:id="rId10"/>
    <p:sldLayoutId id="2147483892" r:id="rId11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2400" i="1">
          <a:solidFill>
            <a:srgbClr val="990000"/>
          </a:solidFill>
          <a:effectLst>
            <a:outerShdw blurRad="38100" dist="38100" dir="2700000" algn="tl">
              <a:srgbClr val="C0C0C0"/>
            </a:outerShdw>
          </a:effectLst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2400" i="1">
          <a:solidFill>
            <a:srgbClr val="990000"/>
          </a:solidFill>
          <a:effectLst>
            <a:outerShdw blurRad="38100" dist="38100" dir="2700000" algn="tl">
              <a:srgbClr val="C0C0C0"/>
            </a:outerShdw>
          </a:effectLst>
          <a:latin typeface="Engravers MT" pitchFamily="18" charset="0"/>
          <a:ea typeface="ＭＳ Ｐゴシック" pitchFamily="1" charset="-128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2400" i="1">
          <a:solidFill>
            <a:srgbClr val="990000"/>
          </a:solidFill>
          <a:effectLst>
            <a:outerShdw blurRad="38100" dist="38100" dir="2700000" algn="tl">
              <a:srgbClr val="C0C0C0"/>
            </a:outerShdw>
          </a:effectLst>
          <a:latin typeface="Engravers MT" pitchFamily="18" charset="0"/>
          <a:ea typeface="ＭＳ Ｐゴシック" pitchFamily="1" charset="-128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2400" i="1">
          <a:solidFill>
            <a:srgbClr val="990000"/>
          </a:solidFill>
          <a:effectLst>
            <a:outerShdw blurRad="38100" dist="38100" dir="2700000" algn="tl">
              <a:srgbClr val="C0C0C0"/>
            </a:outerShdw>
          </a:effectLst>
          <a:latin typeface="Engravers MT" pitchFamily="18" charset="0"/>
          <a:ea typeface="ＭＳ Ｐゴシック" pitchFamily="1" charset="-128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2400" i="1">
          <a:solidFill>
            <a:srgbClr val="990000"/>
          </a:solidFill>
          <a:effectLst>
            <a:outerShdw blurRad="38100" dist="38100" dir="2700000" algn="tl">
              <a:srgbClr val="C0C0C0"/>
            </a:outerShdw>
          </a:effectLst>
          <a:latin typeface="Engravers MT" pitchFamily="18" charset="0"/>
          <a:ea typeface="ＭＳ Ｐゴシック" pitchFamily="1" charset="-128"/>
        </a:defRPr>
      </a:lvl5pPr>
      <a:lvl6pPr marL="457200" algn="l" rtl="0" fontAlgn="base">
        <a:spcBef>
          <a:spcPct val="0"/>
        </a:spcBef>
        <a:spcAft>
          <a:spcPct val="0"/>
        </a:spcAft>
        <a:defRPr sz="2400" i="1">
          <a:solidFill>
            <a:srgbClr val="990000"/>
          </a:solidFill>
          <a:effectLst>
            <a:outerShdw blurRad="38100" dist="38100" dir="2700000" algn="tl">
              <a:srgbClr val="C0C0C0"/>
            </a:outerShdw>
          </a:effectLst>
          <a:latin typeface="Engravers MT" pitchFamily="18" charset="0"/>
          <a:ea typeface="ＭＳ Ｐゴシック" pitchFamily="1" charset="-128"/>
        </a:defRPr>
      </a:lvl6pPr>
      <a:lvl7pPr marL="914400" algn="l" rtl="0" fontAlgn="base">
        <a:spcBef>
          <a:spcPct val="0"/>
        </a:spcBef>
        <a:spcAft>
          <a:spcPct val="0"/>
        </a:spcAft>
        <a:defRPr sz="2400" i="1">
          <a:solidFill>
            <a:srgbClr val="990000"/>
          </a:solidFill>
          <a:effectLst>
            <a:outerShdw blurRad="38100" dist="38100" dir="2700000" algn="tl">
              <a:srgbClr val="C0C0C0"/>
            </a:outerShdw>
          </a:effectLst>
          <a:latin typeface="Engravers MT" pitchFamily="18" charset="0"/>
          <a:ea typeface="ＭＳ Ｐゴシック" pitchFamily="1" charset="-128"/>
        </a:defRPr>
      </a:lvl7pPr>
      <a:lvl8pPr marL="1371600" algn="l" rtl="0" fontAlgn="base">
        <a:spcBef>
          <a:spcPct val="0"/>
        </a:spcBef>
        <a:spcAft>
          <a:spcPct val="0"/>
        </a:spcAft>
        <a:defRPr sz="2400" i="1">
          <a:solidFill>
            <a:srgbClr val="990000"/>
          </a:solidFill>
          <a:effectLst>
            <a:outerShdw blurRad="38100" dist="38100" dir="2700000" algn="tl">
              <a:srgbClr val="C0C0C0"/>
            </a:outerShdw>
          </a:effectLst>
          <a:latin typeface="Engravers MT" pitchFamily="18" charset="0"/>
          <a:ea typeface="ＭＳ Ｐゴシック" pitchFamily="1" charset="-128"/>
        </a:defRPr>
      </a:lvl8pPr>
      <a:lvl9pPr marL="1828800" algn="l" rtl="0" fontAlgn="base">
        <a:spcBef>
          <a:spcPct val="0"/>
        </a:spcBef>
        <a:spcAft>
          <a:spcPct val="0"/>
        </a:spcAft>
        <a:defRPr sz="2400" i="1">
          <a:solidFill>
            <a:srgbClr val="990000"/>
          </a:solidFill>
          <a:effectLst>
            <a:outerShdw blurRad="38100" dist="38100" dir="2700000" algn="tl">
              <a:srgbClr val="C0C0C0"/>
            </a:outerShdw>
          </a:effectLst>
          <a:latin typeface="Engravers MT" pitchFamily="18" charset="0"/>
          <a:ea typeface="ＭＳ Ｐゴシック" pitchFamily="1" charset="-128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50000"/>
        <a:buFont typeface="Wingdings" pitchFamily="2" charset="2"/>
        <a:buChar char="m"/>
        <a:defRPr sz="28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400">
          <a:solidFill>
            <a:schemeClr val="accent2"/>
          </a:solidFill>
          <a:latin typeface="+mn-lt"/>
          <a:ea typeface="+mn-ea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000">
          <a:solidFill>
            <a:srgbClr val="669900"/>
          </a:solidFill>
          <a:latin typeface="+mn-lt"/>
          <a:ea typeface="+mn-ea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16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16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16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16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16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7" descr="WarrenSurveyPPT53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51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title style</a:t>
            </a:r>
          </a:p>
        </p:txBody>
      </p:sp>
      <p:sp>
        <p:nvSpPr>
          <p:cNvPr id="2052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text styles</a:t>
            </a:r>
          </a:p>
          <a:p>
            <a:pPr lvl="1"/>
            <a:r>
              <a:rPr lang="en-US" altLang="en-US" smtClean="0"/>
              <a:t>Second level</a:t>
            </a:r>
          </a:p>
          <a:p>
            <a:pPr lvl="2"/>
            <a:r>
              <a:rPr lang="en-US" altLang="en-US" smtClean="0"/>
              <a:t>Third level</a:t>
            </a:r>
          </a:p>
          <a:p>
            <a:pPr lvl="3"/>
            <a:r>
              <a:rPr lang="en-US" altLang="en-US" smtClean="0"/>
              <a:t>Fourth level</a:t>
            </a:r>
          </a:p>
          <a:p>
            <a:pPr lvl="4"/>
            <a:r>
              <a:rPr lang="en-US" altLang="en-US" smtClean="0"/>
              <a:t>Fifth level</a:t>
            </a:r>
          </a:p>
        </p:txBody>
      </p:sp>
      <p:sp>
        <p:nvSpPr>
          <p:cNvPr id="176132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latin typeface="Arial" charset="0"/>
                <a:ea typeface="ＭＳ Ｐゴシック" pitchFamily="1" charset="-128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76133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latin typeface="Arial" charset="0"/>
                <a:ea typeface="ＭＳ Ｐゴシック" pitchFamily="1" charset="-128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76134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latin typeface="Arial" charset="0"/>
                <a:ea typeface="ＭＳ Ｐゴシック" pitchFamily="1" charset="-128"/>
              </a:defRPr>
            </a:lvl1pPr>
          </a:lstStyle>
          <a:p>
            <a:pPr>
              <a:defRPr/>
            </a:pPr>
            <a:fld id="{368088D5-D3EF-4B80-AB1B-CCB11450DA0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93" r:id="rId1"/>
    <p:sldLayoutId id="2147483894" r:id="rId2"/>
    <p:sldLayoutId id="2147483895" r:id="rId3"/>
    <p:sldLayoutId id="2147483896" r:id="rId4"/>
    <p:sldLayoutId id="2147483897" r:id="rId5"/>
    <p:sldLayoutId id="2147483898" r:id="rId6"/>
    <p:sldLayoutId id="2147483899" r:id="rId7"/>
    <p:sldLayoutId id="2147483900" r:id="rId8"/>
    <p:sldLayoutId id="2147483901" r:id="rId9"/>
    <p:sldLayoutId id="2147483902" r:id="rId10"/>
    <p:sldLayoutId id="2147483903" r:id="rId11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28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2800">
          <a:solidFill>
            <a:schemeClr val="tx2"/>
          </a:solidFill>
          <a:latin typeface="Times New Roman" pitchFamily="18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2800">
          <a:solidFill>
            <a:schemeClr val="tx2"/>
          </a:solidFill>
          <a:latin typeface="Times New Roman" pitchFamily="18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2800">
          <a:solidFill>
            <a:schemeClr val="tx2"/>
          </a:solidFill>
          <a:latin typeface="Times New Roman" pitchFamily="18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2800">
          <a:solidFill>
            <a:schemeClr val="tx2"/>
          </a:solidFill>
          <a:latin typeface="Times New Roman" pitchFamily="18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2800">
          <a:solidFill>
            <a:schemeClr val="tx2"/>
          </a:solidFill>
          <a:latin typeface="Times New Roman" pitchFamily="18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2800">
          <a:solidFill>
            <a:schemeClr val="tx2"/>
          </a:solidFill>
          <a:latin typeface="Times New Roman" pitchFamily="18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2800">
          <a:solidFill>
            <a:schemeClr val="tx2"/>
          </a:solidFill>
          <a:latin typeface="Times New Roman" pitchFamily="18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2800">
          <a:solidFill>
            <a:schemeClr val="tx2"/>
          </a:solidFill>
          <a:latin typeface="Times New Roman" pitchFamily="18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accent2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rgbClr val="669900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>
          <a:solidFill>
            <a:srgbClr val="FFCC00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1600">
          <a:solidFill>
            <a:schemeClr val="hlink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1400">
          <a:solidFill>
            <a:srgbClr val="990000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rgbClr val="990000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rgbClr val="990000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rgbClr val="990000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rgbClr val="990000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7" descr="WarrenSurveyPPT54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75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title style</a:t>
            </a:r>
          </a:p>
        </p:txBody>
      </p:sp>
      <p:sp>
        <p:nvSpPr>
          <p:cNvPr id="3076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981200"/>
            <a:ext cx="8229600" cy="4144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text styles</a:t>
            </a:r>
          </a:p>
          <a:p>
            <a:pPr lvl="1"/>
            <a:r>
              <a:rPr lang="en-US" altLang="en-US" smtClean="0"/>
              <a:t>Second level</a:t>
            </a:r>
          </a:p>
          <a:p>
            <a:pPr lvl="2"/>
            <a:r>
              <a:rPr lang="en-US" altLang="en-US" smtClean="0"/>
              <a:t>Third level</a:t>
            </a:r>
          </a:p>
          <a:p>
            <a:pPr lvl="3"/>
            <a:r>
              <a:rPr lang="en-US" altLang="en-US" smtClean="0"/>
              <a:t>Fourth level</a:t>
            </a:r>
          </a:p>
          <a:p>
            <a:pPr lvl="4"/>
            <a:r>
              <a:rPr lang="en-US" altLang="en-US" smtClean="0"/>
              <a:t>Fifth level</a:t>
            </a:r>
          </a:p>
        </p:txBody>
      </p:sp>
      <p:sp>
        <p:nvSpPr>
          <p:cNvPr id="99332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latin typeface="Arial" charset="0"/>
                <a:ea typeface="ＭＳ Ｐゴシック" pitchFamily="1" charset="-128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9333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latin typeface="Arial" charset="0"/>
                <a:ea typeface="ＭＳ Ｐゴシック" pitchFamily="1" charset="-128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9334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latin typeface="Arial" charset="0"/>
                <a:ea typeface="ＭＳ Ｐゴシック" pitchFamily="1" charset="-128"/>
              </a:defRPr>
            </a:lvl1pPr>
          </a:lstStyle>
          <a:p>
            <a:pPr>
              <a:defRPr/>
            </a:pPr>
            <a:fld id="{E2519F49-F931-413B-89A2-03FAD6537DC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04" r:id="rId1"/>
    <p:sldLayoutId id="2147483905" r:id="rId2"/>
    <p:sldLayoutId id="2147483906" r:id="rId3"/>
    <p:sldLayoutId id="2147483907" r:id="rId4"/>
    <p:sldLayoutId id="2147483908" r:id="rId5"/>
    <p:sldLayoutId id="2147483909" r:id="rId6"/>
    <p:sldLayoutId id="2147483910" r:id="rId7"/>
    <p:sldLayoutId id="2147483911" r:id="rId8"/>
    <p:sldLayoutId id="2147483912" r:id="rId9"/>
    <p:sldLayoutId id="2147483913" r:id="rId10"/>
    <p:sldLayoutId id="2147483914" r:id="rId11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24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2400">
          <a:solidFill>
            <a:schemeClr val="tx2"/>
          </a:solidFill>
          <a:latin typeface="Times New Roman" pitchFamily="18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2400">
          <a:solidFill>
            <a:schemeClr val="tx2"/>
          </a:solidFill>
          <a:latin typeface="Times New Roman" pitchFamily="18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2400">
          <a:solidFill>
            <a:schemeClr val="tx2"/>
          </a:solidFill>
          <a:latin typeface="Times New Roman" pitchFamily="18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2400">
          <a:solidFill>
            <a:schemeClr val="tx2"/>
          </a:solidFill>
          <a:latin typeface="Times New Roman" pitchFamily="18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2400">
          <a:solidFill>
            <a:schemeClr val="tx2"/>
          </a:solidFill>
          <a:latin typeface="Times New Roman" pitchFamily="18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2400">
          <a:solidFill>
            <a:schemeClr val="tx2"/>
          </a:solidFill>
          <a:latin typeface="Times New Roman" pitchFamily="18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2400">
          <a:solidFill>
            <a:schemeClr val="tx2"/>
          </a:solidFill>
          <a:latin typeface="Times New Roman" pitchFamily="18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2400">
          <a:solidFill>
            <a:schemeClr val="tx2"/>
          </a:solidFill>
          <a:latin typeface="Times New Roman" pitchFamily="18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accent2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400">
          <a:solidFill>
            <a:srgbClr val="669900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000">
          <a:solidFill>
            <a:srgbClr val="FFCC00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>
          <a:solidFill>
            <a:schemeClr val="hlink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>
          <a:solidFill>
            <a:srgbClr val="990000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>
          <a:solidFill>
            <a:srgbClr val="990000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>
          <a:solidFill>
            <a:srgbClr val="990000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>
          <a:solidFill>
            <a:srgbClr val="990000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>
          <a:solidFill>
            <a:srgbClr val="990000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7813"/>
            <a:ext cx="8229600" cy="1139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title style</a:t>
            </a:r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30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text styles</a:t>
            </a:r>
          </a:p>
          <a:p>
            <a:pPr lvl="1"/>
            <a:r>
              <a:rPr lang="en-US" altLang="en-US" smtClean="0"/>
              <a:t>Second level</a:t>
            </a:r>
          </a:p>
          <a:p>
            <a:pPr lvl="2"/>
            <a:r>
              <a:rPr lang="en-US" altLang="en-US" smtClean="0"/>
              <a:t>Third level</a:t>
            </a:r>
          </a:p>
          <a:p>
            <a:pPr lvl="3"/>
            <a:r>
              <a:rPr lang="en-US" altLang="en-US" smtClean="0"/>
              <a:t>Fourth level</a:t>
            </a:r>
          </a:p>
          <a:p>
            <a:pPr lvl="4"/>
            <a:r>
              <a:rPr lang="en-US" altLang="en-US" smtClean="0"/>
              <a:t>Fifth level</a:t>
            </a:r>
          </a:p>
        </p:txBody>
      </p:sp>
      <p:sp>
        <p:nvSpPr>
          <p:cNvPr id="1546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3638"/>
            <a:ext cx="2133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+mj-lt"/>
              </a:defRPr>
            </a:lvl1pPr>
          </a:lstStyle>
          <a:p>
            <a:pPr>
              <a:defRPr/>
            </a:pPr>
            <a:fld id="{0DD2AAEC-7777-443C-B4A4-6B14C6601994}" type="datetimeFigureOut">
              <a:rPr lang="en-US"/>
              <a:pPr>
                <a:defRPr/>
              </a:pPr>
              <a:t>9/15/2013</a:t>
            </a:fld>
            <a:endParaRPr lang="en-US" altLang="en-US"/>
          </a:p>
        </p:txBody>
      </p:sp>
      <p:sp>
        <p:nvSpPr>
          <p:cNvPr id="1546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 eaLnBrk="1" hangingPunct="1">
              <a:defRPr sz="1200">
                <a:latin typeface="+mj-lt"/>
              </a:defRPr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1546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3638"/>
            <a:ext cx="2133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+mj-lt"/>
              </a:defRPr>
            </a:lvl1pPr>
          </a:lstStyle>
          <a:p>
            <a:pPr>
              <a:defRPr/>
            </a:pPr>
            <a:fld id="{1887A4FD-5336-4326-8E5F-8543814EBF48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  <p:sp>
        <p:nvSpPr>
          <p:cNvPr id="4103" name="Freeform 7"/>
          <p:cNvSpPr>
            <a:spLocks noChangeArrowheads="1"/>
          </p:cNvSpPr>
          <p:nvPr/>
        </p:nvSpPr>
        <p:spPr bwMode="auto">
          <a:xfrm>
            <a:off x="381000" y="228600"/>
            <a:ext cx="8229600" cy="609600"/>
          </a:xfrm>
          <a:custGeom>
            <a:avLst/>
            <a:gdLst>
              <a:gd name="T0" fmla="*/ 0 w 1000"/>
              <a:gd name="T1" fmla="*/ 1000 h 1000"/>
              <a:gd name="T2" fmla="*/ 0 w 1000"/>
              <a:gd name="T3" fmla="*/ 0 h 1000"/>
              <a:gd name="T4" fmla="*/ 1000 w 1000"/>
              <a:gd name="T5" fmla="*/ 0 h 1000"/>
              <a:gd name="T6" fmla="*/ 0 60000 65536"/>
              <a:gd name="T7" fmla="*/ 0 60000 65536"/>
              <a:gd name="T8" fmla="*/ 0 60000 65536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0" t="0" r="r" b="b"/>
            <a:pathLst>
              <a:path w="1000" h="1000">
                <a:moveTo>
                  <a:pt x="0" y="1000"/>
                </a:moveTo>
                <a:lnTo>
                  <a:pt x="0" y="0"/>
                </a:lnTo>
                <a:lnTo>
                  <a:pt x="1000" y="0"/>
                </a:lnTo>
              </a:path>
            </a:pathLst>
          </a:custGeom>
          <a:noFill/>
          <a:ln w="19050" cap="flat" cmpd="sng">
            <a:solidFill>
              <a:schemeClr val="accent1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4104" name="Line 8"/>
          <p:cNvSpPr>
            <a:spLocks noChangeShapeType="1"/>
          </p:cNvSpPr>
          <p:nvPr/>
        </p:nvSpPr>
        <p:spPr bwMode="auto">
          <a:xfrm>
            <a:off x="457200" y="6172200"/>
            <a:ext cx="8229600" cy="0"/>
          </a:xfrm>
          <a:prstGeom prst="line">
            <a:avLst/>
          </a:prstGeom>
          <a:noFill/>
          <a:ln w="19050">
            <a:solidFill>
              <a:schemeClr val="accent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CA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15" r:id="rId1"/>
    <p:sldLayoutId id="2147483916" r:id="rId2"/>
    <p:sldLayoutId id="2147483917" r:id="rId3"/>
    <p:sldLayoutId id="2147483918" r:id="rId4"/>
    <p:sldLayoutId id="2147483919" r:id="rId5"/>
    <p:sldLayoutId id="2147483920" r:id="rId6"/>
    <p:sldLayoutId id="2147483921" r:id="rId7"/>
    <p:sldLayoutId id="2147483922" r:id="rId8"/>
    <p:sldLayoutId id="2147483923" r:id="rId9"/>
    <p:sldLayoutId id="2147483924" r:id="rId10"/>
    <p:sldLayoutId id="2147483925" r:id="rId11"/>
    <p:sldLayoutId id="2147483926" r:id="rId12"/>
  </p:sldLayoutIdLst>
  <p:timing>
    <p:tnLst>
      <p:par>
        <p:cTn id="1" dur="indefinite" restart="never" nodeType="tmRoot"/>
      </p:par>
    </p:tnLst>
  </p:timing>
  <p:txStyles>
    <p:titleStyle>
      <a:lvl1pPr algn="l" rtl="0" eaLnBrk="0" fontAlgn="base" hangingPunct="0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Garamond" pitchFamily="18" charset="0"/>
          <a:cs typeface="Arial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Garamond" pitchFamily="18" charset="0"/>
          <a:cs typeface="Arial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Garamond" pitchFamily="18" charset="0"/>
          <a:cs typeface="Arial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Garamond" pitchFamily="18" charset="0"/>
          <a:cs typeface="Arial" charset="0"/>
        </a:defRPr>
      </a:lvl5pPr>
      <a:lvl6pPr marL="457200" algn="l" rtl="0" eaLnBrk="0" fontAlgn="base" hangingPunct="0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Garamond" pitchFamily="18" charset="0"/>
          <a:cs typeface="Arial" charset="0"/>
        </a:defRPr>
      </a:lvl6pPr>
      <a:lvl7pPr marL="914400" algn="l" rtl="0" eaLnBrk="0" fontAlgn="base" hangingPunct="0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Garamond" pitchFamily="18" charset="0"/>
          <a:cs typeface="Arial" charset="0"/>
        </a:defRPr>
      </a:lvl7pPr>
      <a:lvl8pPr marL="1371600" algn="l" rtl="0" eaLnBrk="0" fontAlgn="base" hangingPunct="0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Garamond" pitchFamily="18" charset="0"/>
          <a:cs typeface="Arial" charset="0"/>
        </a:defRPr>
      </a:lvl8pPr>
      <a:lvl9pPr marL="1828800" algn="l" rtl="0" eaLnBrk="0" fontAlgn="base" hangingPunct="0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Garamond" pitchFamily="18" charset="0"/>
          <a:cs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65000"/>
        <a:buFont typeface="Wingdings" pitchFamily="2" charset="2"/>
        <a:buChar char="n"/>
        <a:defRPr sz="3000">
          <a:solidFill>
            <a:schemeClr val="tx1"/>
          </a:solidFill>
          <a:latin typeface="+mn-lt"/>
          <a:ea typeface="+mn-ea"/>
          <a:cs typeface="+mn-cs"/>
        </a:defRPr>
      </a:lvl1pPr>
      <a:lvl2pPr marL="669925" indent="-325438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60000"/>
        <a:buFont typeface="Wingdings" pitchFamily="2" charset="2"/>
        <a:buChar char="q"/>
        <a:defRPr sz="2600">
          <a:solidFill>
            <a:schemeClr val="tx1"/>
          </a:solidFill>
          <a:latin typeface="+mn-lt"/>
          <a:cs typeface="+mn-cs"/>
        </a:defRPr>
      </a:lvl2pPr>
      <a:lvl3pPr marL="1022350" indent="-350838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65000"/>
        <a:buFont typeface="Wingdings" pitchFamily="2" charset="2"/>
        <a:buChar char="n"/>
        <a:defRPr sz="2200">
          <a:solidFill>
            <a:schemeClr val="tx1"/>
          </a:solidFill>
          <a:latin typeface="+mn-lt"/>
          <a:cs typeface="+mn-cs"/>
        </a:defRPr>
      </a:lvl3pPr>
      <a:lvl4pPr marL="1339850" indent="-315913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70000"/>
        <a:buFont typeface="Wingdings" pitchFamily="2" charset="2"/>
        <a:buChar char="q"/>
        <a:defRPr sz="2000">
          <a:solidFill>
            <a:schemeClr val="tx1"/>
          </a:solidFill>
          <a:latin typeface="+mn-lt"/>
          <a:cs typeface="+mn-cs"/>
        </a:defRPr>
      </a:lvl4pPr>
      <a:lvl5pPr marL="1681163" indent="-339725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75000"/>
        <a:buFont typeface="Wingdings" pitchFamily="2" charset="2"/>
        <a:buChar char="§"/>
        <a:defRPr sz="2000">
          <a:solidFill>
            <a:schemeClr val="tx1"/>
          </a:solidFill>
          <a:latin typeface="+mn-lt"/>
          <a:cs typeface="+mn-cs"/>
        </a:defRPr>
      </a:lvl5pPr>
      <a:lvl6pPr marL="2138363" indent="-339725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75000"/>
        <a:buFont typeface="Wingdings" pitchFamily="2" charset="2"/>
        <a:buChar char="§"/>
        <a:defRPr sz="2000">
          <a:solidFill>
            <a:schemeClr val="tx1"/>
          </a:solidFill>
          <a:latin typeface="+mn-lt"/>
          <a:cs typeface="+mn-cs"/>
        </a:defRPr>
      </a:lvl6pPr>
      <a:lvl7pPr marL="2595563" indent="-339725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75000"/>
        <a:buFont typeface="Wingdings" pitchFamily="2" charset="2"/>
        <a:buChar char="§"/>
        <a:defRPr sz="2000">
          <a:solidFill>
            <a:schemeClr val="tx1"/>
          </a:solidFill>
          <a:latin typeface="+mn-lt"/>
          <a:cs typeface="+mn-cs"/>
        </a:defRPr>
      </a:lvl7pPr>
      <a:lvl8pPr marL="3052763" indent="-339725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75000"/>
        <a:buFont typeface="Wingdings" pitchFamily="2" charset="2"/>
        <a:buChar char="§"/>
        <a:defRPr sz="2000">
          <a:solidFill>
            <a:schemeClr val="tx1"/>
          </a:solidFill>
          <a:latin typeface="+mn-lt"/>
          <a:cs typeface="+mn-cs"/>
        </a:defRPr>
      </a:lvl8pPr>
      <a:lvl9pPr marL="3509963" indent="-339725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75000"/>
        <a:buFont typeface="Wingdings" pitchFamily="2" charset="2"/>
        <a:buChar char="§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title style</a:t>
            </a:r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text styles</a:t>
            </a:r>
          </a:p>
          <a:p>
            <a:pPr lvl="1"/>
            <a:r>
              <a:rPr lang="en-US" altLang="en-US" smtClean="0"/>
              <a:t>Second level</a:t>
            </a:r>
          </a:p>
          <a:p>
            <a:pPr lvl="2"/>
            <a:r>
              <a:rPr lang="en-US" altLang="en-US" smtClean="0"/>
              <a:t>Third level</a:t>
            </a:r>
          </a:p>
          <a:p>
            <a:pPr lvl="3"/>
            <a:r>
              <a:rPr lang="en-US" altLang="en-US" smtClean="0"/>
              <a:t>Fourth level</a:t>
            </a:r>
          </a:p>
          <a:p>
            <a:pPr lvl="4"/>
            <a:r>
              <a:rPr lang="en-US" altLang="en-US" smtClean="0"/>
              <a:t>Fifth level</a:t>
            </a:r>
          </a:p>
        </p:txBody>
      </p:sp>
      <p:sp>
        <p:nvSpPr>
          <p:cNvPr id="150532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 smtClean="0">
                <a:cs typeface="+mn-cs"/>
              </a:defRPr>
            </a:lvl1pPr>
          </a:lstStyle>
          <a:p>
            <a:pPr>
              <a:defRPr/>
            </a:pPr>
            <a:fld id="{DCF0E2F1-6D77-47C2-890D-4E32BA0FF57E}" type="datetimeFigureOut">
              <a:rPr lang="en-US"/>
              <a:pPr>
                <a:defRPr/>
              </a:pPr>
              <a:t>9/15/2013</a:t>
            </a:fld>
            <a:endParaRPr lang="en-US"/>
          </a:p>
        </p:txBody>
      </p:sp>
      <p:sp>
        <p:nvSpPr>
          <p:cNvPr id="150533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 smtClean="0"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50534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 smtClean="0">
                <a:cs typeface="+mn-cs"/>
              </a:defRPr>
            </a:lvl1pPr>
          </a:lstStyle>
          <a:p>
            <a:pPr>
              <a:defRPr/>
            </a:pPr>
            <a:fld id="{1484A068-17DE-4534-8F24-0FAD82886DC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27" r:id="rId1"/>
    <p:sldLayoutId id="2147483928" r:id="rId2"/>
    <p:sldLayoutId id="2147483929" r:id="rId3"/>
    <p:sldLayoutId id="2147483930" r:id="rId4"/>
    <p:sldLayoutId id="2147483931" r:id="rId5"/>
    <p:sldLayoutId id="2147483932" r:id="rId6"/>
    <p:sldLayoutId id="2147483933" r:id="rId7"/>
    <p:sldLayoutId id="2147483934" r:id="rId8"/>
    <p:sldLayoutId id="2147483935" r:id="rId9"/>
    <p:sldLayoutId id="2147483936" r:id="rId10"/>
    <p:sldLayoutId id="2147483937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wm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40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40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40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40.xml"/><Relationship Id="rId4" Type="http://schemas.openxmlformats.org/officeDocument/2006/relationships/image" Target="../media/image6.jpe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3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wmf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40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40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wmf"/><Relationship Id="rId1" Type="http://schemas.openxmlformats.org/officeDocument/2006/relationships/slideLayout" Target="../slideLayouts/slideLayout40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wmf"/><Relationship Id="rId1" Type="http://schemas.openxmlformats.org/officeDocument/2006/relationships/slideLayout" Target="../slideLayouts/slideLayout40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40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wmf"/><Relationship Id="rId1" Type="http://schemas.openxmlformats.org/officeDocument/2006/relationships/slideLayout" Target="../slideLayouts/slideLayout40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wmf"/><Relationship Id="rId1" Type="http://schemas.openxmlformats.org/officeDocument/2006/relationships/slideLayout" Target="../slideLayouts/slideLayout40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40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wmf"/><Relationship Id="rId1" Type="http://schemas.openxmlformats.org/officeDocument/2006/relationships/slideLayout" Target="../slideLayouts/slideLayout40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40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wmf"/><Relationship Id="rId1" Type="http://schemas.openxmlformats.org/officeDocument/2006/relationships/slideLayout" Target="../slideLayouts/slideLayout45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40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35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40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40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wmf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40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40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40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40.xml"/><Relationship Id="rId4" Type="http://schemas.openxmlformats.org/officeDocument/2006/relationships/image" Target="../media/image12.jpeg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40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40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40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40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40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wmf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40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47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4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4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52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wmf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40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Oval 6"/>
          <p:cNvSpPr>
            <a:spLocks noChangeArrowheads="1"/>
          </p:cNvSpPr>
          <p:nvPr/>
        </p:nvSpPr>
        <p:spPr bwMode="auto">
          <a:xfrm>
            <a:off x="685800" y="2743200"/>
            <a:ext cx="7467600" cy="1905000"/>
          </a:xfrm>
          <a:prstGeom prst="ellipse">
            <a:avLst/>
          </a:prstGeom>
          <a:solidFill>
            <a:schemeClr val="accent1">
              <a:alpha val="61176"/>
            </a:schemeClr>
          </a:solidFill>
          <a:ln w="254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9pPr>
          </a:lstStyle>
          <a:p>
            <a:pPr algn="ctr" eaLnBrk="1" hangingPunct="1"/>
            <a:endParaRPr lang="en-US" altLang="en-US"/>
          </a:p>
        </p:txBody>
      </p:sp>
      <p:sp>
        <p:nvSpPr>
          <p:cNvPr id="246786" name="Rectangle 2"/>
          <p:cNvSpPr>
            <a:spLocks noGrp="1" noChangeArrowheads="1"/>
          </p:cNvSpPr>
          <p:nvPr>
            <p:ph type="ctrTitle" idx="4294967295"/>
          </p:nvPr>
        </p:nvSpPr>
        <p:spPr>
          <a:xfrm>
            <a:off x="381000" y="533400"/>
            <a:ext cx="7772400" cy="1066800"/>
          </a:xfrm>
        </p:spPr>
        <p:txBody>
          <a:bodyPr anchor="ctr"/>
          <a:lstStyle/>
          <a:p>
            <a:pPr eaLnBrk="1" hangingPunct="1">
              <a:defRPr/>
            </a:pPr>
            <a:r>
              <a:rPr lang="en-US" sz="5000">
                <a:effectLst>
                  <a:outerShdw blurRad="38100" dist="38100" dir="2700000" algn="tl">
                    <a:srgbClr val="C0C0C0"/>
                  </a:outerShdw>
                </a:effectLst>
              </a:rPr>
              <a:t>Chapter 3</a:t>
            </a:r>
          </a:p>
        </p:txBody>
      </p:sp>
      <p:sp>
        <p:nvSpPr>
          <p:cNvPr id="6148" name="Rectangle 3"/>
          <p:cNvSpPr txBox="1">
            <a:spLocks noChangeArrowheads="1"/>
          </p:cNvSpPr>
          <p:nvPr/>
        </p:nvSpPr>
        <p:spPr bwMode="auto">
          <a:xfrm>
            <a:off x="1219200" y="3352800"/>
            <a:ext cx="6400800" cy="1752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9pPr>
          </a:lstStyle>
          <a:p>
            <a:pPr algn="ctr" eaLnBrk="1" hangingPunct="1">
              <a:spcBef>
                <a:spcPct val="20000"/>
              </a:spcBef>
              <a:buClr>
                <a:schemeClr val="accent2"/>
              </a:buClr>
              <a:buSzPct val="50000"/>
              <a:buFont typeface="Wingdings" pitchFamily="2" charset="2"/>
              <a:buNone/>
            </a:pPr>
            <a:r>
              <a:rPr lang="en-US" altLang="en-US" sz="3200"/>
              <a:t>Accrual Accounting Concepts</a:t>
            </a:r>
          </a:p>
        </p:txBody>
      </p:sp>
      <p:pic>
        <p:nvPicPr>
          <p:cNvPr id="6149" name="Picture 7" descr="MC900212071[1]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88213" y="4648200"/>
            <a:ext cx="1557337" cy="1600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7810" name="Rectangle 2"/>
          <p:cNvSpPr>
            <a:spLocks noGrp="1" noChangeArrowheads="1"/>
          </p:cNvSpPr>
          <p:nvPr>
            <p:ph type="title" idx="4294967295"/>
          </p:nvPr>
        </p:nvSpPr>
        <p:spPr/>
        <p:txBody>
          <a:bodyPr anchor="ctr"/>
          <a:lstStyle/>
          <a:p>
            <a:pPr eaLnBrk="1" hangingPunct="1">
              <a:defRPr/>
            </a:pPr>
            <a:r>
              <a:rPr lang="en-US">
                <a:effectLst>
                  <a:outerShdw blurRad="38100" dist="38100" dir="2700000" algn="tl">
                    <a:srgbClr val="C0C0C0"/>
                  </a:outerShdw>
                </a:effectLst>
              </a:rPr>
              <a:t>Learning Objectives</a:t>
            </a:r>
          </a:p>
        </p:txBody>
      </p:sp>
      <p:sp>
        <p:nvSpPr>
          <p:cNvPr id="7171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304800" y="1371600"/>
            <a:ext cx="8458200" cy="4495800"/>
          </a:xfrm>
        </p:spPr>
        <p:txBody>
          <a:bodyPr/>
          <a:lstStyle/>
          <a:p>
            <a:pPr marL="571500" indent="-571500" eaLnBrk="1" hangingPunct="1">
              <a:lnSpc>
                <a:spcPct val="90000"/>
              </a:lnSpc>
              <a:spcAft>
                <a:spcPct val="30000"/>
              </a:spcAft>
              <a:buFont typeface="Wingdings" pitchFamily="2" charset="2"/>
              <a:buAutoNum type="arabicPeriod"/>
            </a:pPr>
            <a:r>
              <a:rPr lang="en-US" altLang="en-US" sz="2300" smtClean="0"/>
              <a:t>Describe basic accrual accounting concepts, including the matching concept.</a:t>
            </a:r>
          </a:p>
          <a:p>
            <a:pPr marL="571500" indent="-571500" eaLnBrk="1" hangingPunct="1">
              <a:lnSpc>
                <a:spcPct val="90000"/>
              </a:lnSpc>
              <a:spcAft>
                <a:spcPct val="30000"/>
              </a:spcAft>
              <a:buFont typeface="Wingdings" pitchFamily="2" charset="2"/>
              <a:buAutoNum type="arabicPeriod"/>
            </a:pPr>
            <a:r>
              <a:rPr lang="en-US" altLang="en-US" sz="2300" smtClean="0"/>
              <a:t>Use accrual concepts of accounting to analyze, record, and summarize transactions.</a:t>
            </a:r>
          </a:p>
          <a:p>
            <a:pPr marL="571500" indent="-571500" eaLnBrk="1" hangingPunct="1">
              <a:lnSpc>
                <a:spcPct val="90000"/>
              </a:lnSpc>
              <a:spcAft>
                <a:spcPct val="30000"/>
              </a:spcAft>
              <a:buFont typeface="Wingdings" pitchFamily="2" charset="2"/>
              <a:buAutoNum type="arabicPeriod"/>
            </a:pPr>
            <a:r>
              <a:rPr lang="en-US" altLang="en-US" sz="2300" smtClean="0"/>
              <a:t>Describe and illustrate the end-of-period adjustment process.</a:t>
            </a:r>
          </a:p>
          <a:p>
            <a:pPr marL="571500" indent="-571500" eaLnBrk="1" hangingPunct="1">
              <a:lnSpc>
                <a:spcPct val="90000"/>
              </a:lnSpc>
              <a:spcAft>
                <a:spcPct val="30000"/>
              </a:spcAft>
              <a:buFont typeface="Wingdings" pitchFamily="2" charset="2"/>
              <a:buAutoNum type="arabicPeriod"/>
            </a:pPr>
            <a:r>
              <a:rPr lang="en-US" altLang="en-US" sz="2300" smtClean="0"/>
              <a:t>Prepare financial statements using accrual concepts of accounting, including </a:t>
            </a:r>
            <a:r>
              <a:rPr lang="en-US" altLang="en-US" sz="2300" i="1" smtClean="0"/>
              <a:t>a classified </a:t>
            </a:r>
            <a:r>
              <a:rPr lang="en-US" altLang="en-US" sz="2300" smtClean="0"/>
              <a:t>balance sheet.</a:t>
            </a:r>
          </a:p>
          <a:p>
            <a:pPr marL="571500" indent="-571500" eaLnBrk="1" hangingPunct="1">
              <a:lnSpc>
                <a:spcPct val="90000"/>
              </a:lnSpc>
              <a:spcAft>
                <a:spcPct val="30000"/>
              </a:spcAft>
              <a:buFont typeface="Wingdings" pitchFamily="2" charset="2"/>
              <a:buAutoNum type="arabicPeriod"/>
            </a:pPr>
            <a:r>
              <a:rPr lang="en-US" altLang="en-US" sz="2300" smtClean="0"/>
              <a:t>Describe how the accrual basis of accounting enhances the interpretation of financial statements.</a:t>
            </a:r>
          </a:p>
        </p:txBody>
      </p:sp>
    </p:spTree>
  </p:cSld>
  <p:clrMapOvr>
    <a:masterClrMapping/>
  </p:clrMapOvr>
  <p:transition>
    <p:blinds dir="vert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ight Arrow 16"/>
          <p:cNvSpPr>
            <a:spLocks noChangeArrowheads="1"/>
          </p:cNvSpPr>
          <p:nvPr/>
        </p:nvSpPr>
        <p:spPr bwMode="auto">
          <a:xfrm>
            <a:off x="838200" y="1752600"/>
            <a:ext cx="6705600" cy="1917700"/>
          </a:xfrm>
          <a:prstGeom prst="rightArrow">
            <a:avLst>
              <a:gd name="adj1" fmla="val 50000"/>
              <a:gd name="adj2" fmla="val 35647"/>
            </a:avLst>
          </a:prstGeom>
          <a:gradFill rotWithShape="1">
            <a:gsLst>
              <a:gs pos="0">
                <a:schemeClr val="accent2"/>
              </a:gs>
              <a:gs pos="100000">
                <a:srgbClr val="99CCFF"/>
              </a:gs>
            </a:gsLst>
            <a:lin ang="5400000" scaled="1"/>
          </a:gra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9pPr>
          </a:lstStyle>
          <a:p>
            <a:pPr algn="ctr"/>
            <a:endParaRPr lang="en-US" altLang="en-US" sz="1400"/>
          </a:p>
        </p:txBody>
      </p:sp>
      <p:sp>
        <p:nvSpPr>
          <p:cNvPr id="8195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457200" y="277813"/>
            <a:ext cx="10058400" cy="865187"/>
          </a:xfrm>
        </p:spPr>
        <p:txBody>
          <a:bodyPr anchor="ctr"/>
          <a:lstStyle/>
          <a:p>
            <a:pPr eaLnBrk="1" hangingPunct="1"/>
            <a:r>
              <a:rPr lang="en-US" altLang="en-US" smtClean="0"/>
              <a:t>Why is Accrual Accounting Needed?</a:t>
            </a:r>
          </a:p>
        </p:txBody>
      </p:sp>
      <p:sp>
        <p:nvSpPr>
          <p:cNvPr id="5" name="Oval 4"/>
          <p:cNvSpPr/>
          <p:nvPr/>
        </p:nvSpPr>
        <p:spPr>
          <a:xfrm>
            <a:off x="3505200" y="2514600"/>
            <a:ext cx="406400" cy="406400"/>
          </a:xfrm>
          <a:prstGeom prst="ellipse">
            <a:avLst/>
          </a:prstGeom>
          <a:solidFill>
            <a:srgbClr val="7030A0"/>
          </a:solid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7" name="Oval 6"/>
          <p:cNvSpPr/>
          <p:nvPr/>
        </p:nvSpPr>
        <p:spPr>
          <a:xfrm>
            <a:off x="5918200" y="2514600"/>
            <a:ext cx="406400" cy="406400"/>
          </a:xfrm>
          <a:prstGeom prst="ellipse">
            <a:avLst/>
          </a:prstGeom>
          <a:solidFill>
            <a:srgbClr val="0070C0"/>
          </a:solid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18" name="Rectangle 17"/>
          <p:cNvSpPr/>
          <p:nvPr/>
        </p:nvSpPr>
        <p:spPr>
          <a:xfrm>
            <a:off x="5181600" y="1295400"/>
            <a:ext cx="1600200" cy="838200"/>
          </a:xfrm>
          <a:prstGeom prst="rect">
            <a:avLst/>
          </a:prstGeom>
          <a:gradFill>
            <a:gsLst>
              <a:gs pos="0">
                <a:srgbClr val="FFEFD1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  <p:txBody>
          <a:bodyPr lIns="199136" tIns="199136" rIns="199136" bIns="199136" anchor="b"/>
          <a:lstStyle/>
          <a:p>
            <a:pPr algn="ctr" defTabSz="1244600">
              <a:lnSpc>
                <a:spcPct val="90000"/>
              </a:lnSpc>
              <a:spcAft>
                <a:spcPct val="35000"/>
              </a:spcAft>
              <a:defRPr/>
            </a:pPr>
            <a:r>
              <a:rPr lang="en-US" sz="2000" dirty="0">
                <a:solidFill>
                  <a:srgbClr val="000000"/>
                </a:solidFill>
                <a:ea typeface="ＭＳ Ｐゴシック" pitchFamily="1" charset="-128"/>
              </a:rPr>
              <a:t>Cash received</a:t>
            </a:r>
          </a:p>
        </p:txBody>
      </p:sp>
      <p:sp>
        <p:nvSpPr>
          <p:cNvPr id="19" name="Rectangle 18"/>
          <p:cNvSpPr/>
          <p:nvPr/>
        </p:nvSpPr>
        <p:spPr>
          <a:xfrm>
            <a:off x="2743200" y="1447800"/>
            <a:ext cx="1768475" cy="914400"/>
          </a:xfrm>
          <a:prstGeom prst="rect">
            <a:avLst/>
          </a:prstGeom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  <p:txBody>
          <a:bodyPr lIns="199136" tIns="199136" rIns="199136" bIns="199136" anchor="b"/>
          <a:lstStyle/>
          <a:p>
            <a:pPr algn="ctr" defTabSz="1244600">
              <a:lnSpc>
                <a:spcPct val="90000"/>
              </a:lnSpc>
              <a:spcAft>
                <a:spcPct val="35000"/>
              </a:spcAft>
              <a:defRPr/>
            </a:pPr>
            <a:r>
              <a:rPr lang="en-US" sz="2000" dirty="0">
                <a:solidFill>
                  <a:srgbClr val="000000"/>
                </a:solidFill>
                <a:ea typeface="ＭＳ Ｐゴシック" pitchFamily="1" charset="-128"/>
              </a:rPr>
              <a:t>Revenue earned</a:t>
            </a:r>
          </a:p>
        </p:txBody>
      </p:sp>
      <p:sp>
        <p:nvSpPr>
          <p:cNvPr id="10" name="Oval 9"/>
          <p:cNvSpPr/>
          <p:nvPr/>
        </p:nvSpPr>
        <p:spPr>
          <a:xfrm>
            <a:off x="1295400" y="2514600"/>
            <a:ext cx="406400" cy="406400"/>
          </a:xfrm>
          <a:prstGeom prst="ellipse">
            <a:avLst/>
          </a:prstGeom>
          <a:solidFill>
            <a:schemeClr val="accent5">
              <a:lumMod val="75000"/>
            </a:schemeClr>
          </a:solid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11" name="Rectangle 10"/>
          <p:cNvSpPr/>
          <p:nvPr/>
        </p:nvSpPr>
        <p:spPr>
          <a:xfrm>
            <a:off x="609600" y="1371600"/>
            <a:ext cx="1524000" cy="838200"/>
          </a:xfrm>
          <a:prstGeom prst="rect">
            <a:avLst/>
          </a:prstGeom>
          <a:gradFill>
            <a:gsLst>
              <a:gs pos="0">
                <a:srgbClr val="FFEFD1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  <p:txBody>
          <a:bodyPr lIns="199136" tIns="199136" rIns="199136" bIns="199136" anchor="b"/>
          <a:lstStyle/>
          <a:p>
            <a:pPr algn="ctr" defTabSz="1244600">
              <a:lnSpc>
                <a:spcPct val="90000"/>
              </a:lnSpc>
              <a:spcAft>
                <a:spcPct val="35000"/>
              </a:spcAft>
              <a:defRPr/>
            </a:pPr>
            <a:r>
              <a:rPr lang="en-US" sz="2000" dirty="0">
                <a:solidFill>
                  <a:srgbClr val="000000"/>
                </a:solidFill>
                <a:ea typeface="ＭＳ Ｐゴシック" pitchFamily="1" charset="-128"/>
              </a:rPr>
              <a:t>Cash received</a:t>
            </a:r>
          </a:p>
        </p:txBody>
      </p:sp>
      <p:sp>
        <p:nvSpPr>
          <p:cNvPr id="8202" name="Right Arrow 16"/>
          <p:cNvSpPr>
            <a:spLocks noChangeArrowheads="1"/>
          </p:cNvSpPr>
          <p:nvPr/>
        </p:nvSpPr>
        <p:spPr bwMode="auto">
          <a:xfrm>
            <a:off x="2590800" y="4572000"/>
            <a:ext cx="6705600" cy="1917700"/>
          </a:xfrm>
          <a:prstGeom prst="rightArrow">
            <a:avLst>
              <a:gd name="adj1" fmla="val 50000"/>
              <a:gd name="adj2" fmla="val 35647"/>
            </a:avLst>
          </a:prstGeom>
          <a:gradFill rotWithShape="1">
            <a:gsLst>
              <a:gs pos="0">
                <a:schemeClr val="accent2"/>
              </a:gs>
              <a:gs pos="100000">
                <a:srgbClr val="99CCFF"/>
              </a:gs>
            </a:gsLst>
            <a:lin ang="5400000" scaled="1"/>
          </a:gra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9pPr>
          </a:lstStyle>
          <a:p>
            <a:pPr algn="ctr"/>
            <a:endParaRPr lang="en-US" altLang="en-US" sz="1400"/>
          </a:p>
        </p:txBody>
      </p:sp>
      <p:sp>
        <p:nvSpPr>
          <p:cNvPr id="14" name="Oval 13"/>
          <p:cNvSpPr/>
          <p:nvPr/>
        </p:nvSpPr>
        <p:spPr>
          <a:xfrm>
            <a:off x="5334000" y="5334000"/>
            <a:ext cx="406400" cy="406400"/>
          </a:xfrm>
          <a:prstGeom prst="ellipse">
            <a:avLst/>
          </a:prstGeom>
          <a:solidFill>
            <a:srgbClr val="669900"/>
          </a:solid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15" name="Oval 14"/>
          <p:cNvSpPr/>
          <p:nvPr/>
        </p:nvSpPr>
        <p:spPr>
          <a:xfrm>
            <a:off x="8153400" y="5334000"/>
            <a:ext cx="406400" cy="406400"/>
          </a:xfrm>
          <a:prstGeom prst="ellipse">
            <a:avLst/>
          </a:prstGeom>
          <a:solidFill>
            <a:srgbClr val="0070C0"/>
          </a:solid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16" name="Rectangle 15"/>
          <p:cNvSpPr/>
          <p:nvPr/>
        </p:nvSpPr>
        <p:spPr>
          <a:xfrm>
            <a:off x="7375525" y="4267200"/>
            <a:ext cx="1768475" cy="609600"/>
          </a:xfrm>
          <a:prstGeom prst="rect">
            <a:avLst/>
          </a:prstGeom>
          <a:gradFill>
            <a:gsLst>
              <a:gs pos="0">
                <a:srgbClr val="FFEFD1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  <p:txBody>
          <a:bodyPr lIns="199136" tIns="199136" rIns="199136" bIns="199136" anchor="b"/>
          <a:lstStyle/>
          <a:p>
            <a:pPr algn="ctr" defTabSz="1244600">
              <a:lnSpc>
                <a:spcPct val="90000"/>
              </a:lnSpc>
              <a:spcAft>
                <a:spcPct val="35000"/>
              </a:spcAft>
              <a:defRPr/>
            </a:pPr>
            <a:r>
              <a:rPr lang="en-US" sz="2000" dirty="0">
                <a:solidFill>
                  <a:srgbClr val="000000"/>
                </a:solidFill>
                <a:ea typeface="ＭＳ Ｐゴシック" pitchFamily="1" charset="-128"/>
              </a:rPr>
              <a:t>Cash paid</a:t>
            </a:r>
          </a:p>
        </p:txBody>
      </p:sp>
      <p:sp>
        <p:nvSpPr>
          <p:cNvPr id="21" name="Rectangle 20"/>
          <p:cNvSpPr/>
          <p:nvPr/>
        </p:nvSpPr>
        <p:spPr>
          <a:xfrm>
            <a:off x="4572000" y="4114800"/>
            <a:ext cx="1768475" cy="863600"/>
          </a:xfrm>
          <a:prstGeom prst="rect">
            <a:avLst/>
          </a:prstGeom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  <p:txBody>
          <a:bodyPr lIns="199136" tIns="199136" rIns="199136" bIns="199136"/>
          <a:lstStyle/>
          <a:p>
            <a:pPr algn="ctr" defTabSz="1244600">
              <a:lnSpc>
                <a:spcPct val="90000"/>
              </a:lnSpc>
              <a:spcAft>
                <a:spcPct val="35000"/>
              </a:spcAft>
              <a:defRPr/>
            </a:pPr>
            <a:r>
              <a:rPr lang="en-US" sz="2000" dirty="0">
                <a:solidFill>
                  <a:srgbClr val="000000"/>
                </a:solidFill>
                <a:ea typeface="ＭＳ Ｐゴシック" pitchFamily="1" charset="-128"/>
              </a:rPr>
              <a:t>Expense incurred</a:t>
            </a:r>
          </a:p>
        </p:txBody>
      </p:sp>
      <p:sp>
        <p:nvSpPr>
          <p:cNvPr id="22" name="Oval 21"/>
          <p:cNvSpPr/>
          <p:nvPr/>
        </p:nvSpPr>
        <p:spPr>
          <a:xfrm>
            <a:off x="2667000" y="5334000"/>
            <a:ext cx="406400" cy="406400"/>
          </a:xfrm>
          <a:prstGeom prst="ellipse">
            <a:avLst/>
          </a:prstGeom>
          <a:solidFill>
            <a:schemeClr val="accent5">
              <a:lumMod val="75000"/>
            </a:schemeClr>
          </a:solid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23" name="Rectangle 22"/>
          <p:cNvSpPr/>
          <p:nvPr/>
        </p:nvSpPr>
        <p:spPr>
          <a:xfrm>
            <a:off x="2178050" y="4191000"/>
            <a:ext cx="1692275" cy="609600"/>
          </a:xfrm>
          <a:prstGeom prst="rect">
            <a:avLst/>
          </a:prstGeom>
          <a:gradFill>
            <a:gsLst>
              <a:gs pos="0">
                <a:srgbClr val="FFEFD1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  <p:txBody>
          <a:bodyPr lIns="199136" tIns="199136" rIns="199136" bIns="199136" anchor="b"/>
          <a:lstStyle/>
          <a:p>
            <a:pPr algn="ctr" defTabSz="1244600">
              <a:lnSpc>
                <a:spcPct val="90000"/>
              </a:lnSpc>
              <a:spcAft>
                <a:spcPct val="35000"/>
              </a:spcAft>
              <a:defRPr/>
            </a:pPr>
            <a:r>
              <a:rPr lang="en-US" sz="2000" dirty="0">
                <a:solidFill>
                  <a:srgbClr val="000000"/>
                </a:solidFill>
                <a:ea typeface="ＭＳ Ｐゴシック" pitchFamily="1" charset="-128"/>
              </a:rPr>
              <a:t>Cash paid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457200" y="277813"/>
            <a:ext cx="8229600" cy="941387"/>
          </a:xfrm>
        </p:spPr>
        <p:txBody>
          <a:bodyPr anchor="ctr"/>
          <a:lstStyle/>
          <a:p>
            <a:pPr eaLnBrk="1" hangingPunct="1"/>
            <a:r>
              <a:rPr lang="en-US" altLang="en-US" smtClean="0"/>
              <a:t>Matching Principle</a:t>
            </a:r>
          </a:p>
        </p:txBody>
      </p:sp>
      <p:grpSp>
        <p:nvGrpSpPr>
          <p:cNvPr id="9219" name="Group 12"/>
          <p:cNvGrpSpPr>
            <a:grpSpLocks/>
          </p:cNvGrpSpPr>
          <p:nvPr/>
        </p:nvGrpSpPr>
        <p:grpSpPr bwMode="auto">
          <a:xfrm>
            <a:off x="2486025" y="1249363"/>
            <a:ext cx="6124575" cy="3098800"/>
            <a:chOff x="1680" y="1219"/>
            <a:chExt cx="3648" cy="1952"/>
          </a:xfrm>
        </p:grpSpPr>
        <p:sp>
          <p:nvSpPr>
            <p:cNvPr id="9222" name="Right Arrow 9"/>
            <p:cNvSpPr>
              <a:spLocks noChangeArrowheads="1"/>
            </p:cNvSpPr>
            <p:nvPr/>
          </p:nvSpPr>
          <p:spPr bwMode="auto">
            <a:xfrm>
              <a:off x="1680" y="1715"/>
              <a:ext cx="1584" cy="960"/>
            </a:xfrm>
            <a:prstGeom prst="rightArrow">
              <a:avLst>
                <a:gd name="adj1" fmla="val 50000"/>
                <a:gd name="adj2" fmla="val 49997"/>
              </a:avLst>
            </a:prstGeom>
            <a:gradFill rotWithShape="1">
              <a:gsLst>
                <a:gs pos="0">
                  <a:schemeClr val="accent2"/>
                </a:gs>
                <a:gs pos="100000">
                  <a:srgbClr val="99CCFF"/>
                </a:gs>
              </a:gsLst>
              <a:lin ang="5400000" scaled="1"/>
            </a:gradFill>
            <a:ln w="9525" algn="ctr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>
              <a:lvl1pPr>
                <a:defRPr sz="2400">
                  <a:solidFill>
                    <a:schemeClr val="tx1"/>
                  </a:solidFill>
                  <a:latin typeface="Arial" charset="0"/>
                  <a:ea typeface="ＭＳ Ｐゴシック" pitchFamily="1" charset="-128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Arial" charset="0"/>
                  <a:ea typeface="ＭＳ Ｐゴシック" pitchFamily="1" charset="-128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Arial" charset="0"/>
                  <a:ea typeface="ＭＳ Ｐゴシック" pitchFamily="1" charset="-128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Arial" charset="0"/>
                  <a:ea typeface="ＭＳ Ｐゴシック" pitchFamily="1" charset="-128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Arial" charset="0"/>
                  <a:ea typeface="ＭＳ Ｐゴシック" pitchFamily="1" charset="-128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ea typeface="ＭＳ Ｐゴシック" pitchFamily="1" charset="-128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ea typeface="ＭＳ Ｐゴシック" pitchFamily="1" charset="-128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ea typeface="ＭＳ Ｐゴシック" pitchFamily="1" charset="-128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ea typeface="ＭＳ Ｐゴシック" pitchFamily="1" charset="-128"/>
                </a:defRPr>
              </a:lvl9pPr>
            </a:lstStyle>
            <a:p>
              <a:pPr algn="ctr"/>
              <a:r>
                <a:rPr lang="en-US" altLang="en-US" sz="1400" b="1"/>
                <a:t>Expenses incurred </a:t>
              </a:r>
            </a:p>
            <a:p>
              <a:pPr algn="ctr"/>
              <a:r>
                <a:rPr lang="en-US" altLang="en-US" sz="1400" b="1"/>
                <a:t>to generate revenue</a:t>
              </a:r>
            </a:p>
          </p:txBody>
        </p:sp>
        <p:pic>
          <p:nvPicPr>
            <p:cNvPr id="9223" name="Picture 10" descr="BXP27835h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360" y="1219"/>
              <a:ext cx="1968" cy="195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9220" name="TextBox 6"/>
          <p:cNvSpPr txBox="1">
            <a:spLocks noChangeArrowheads="1"/>
          </p:cNvSpPr>
          <p:nvPr/>
        </p:nvSpPr>
        <p:spPr bwMode="auto">
          <a:xfrm>
            <a:off x="2133600" y="4953000"/>
            <a:ext cx="5943600" cy="1187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9pPr>
          </a:lstStyle>
          <a:p>
            <a:r>
              <a:rPr lang="en-US" altLang="en-US"/>
              <a:t>When revenues are earned and recorded, all expenses incurred in generating  that revenue are also recorded.</a:t>
            </a:r>
          </a:p>
        </p:txBody>
      </p:sp>
      <p:pic>
        <p:nvPicPr>
          <p:cNvPr id="9221" name="Picture 10" descr="C:\Users\Patti\AppData\Local\Microsoft\Windows\Temporary Internet Files\Content.IE5\BNOC2E83\MP900405574[1]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3400" y="1719263"/>
            <a:ext cx="1776413" cy="2654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smtClean="0"/>
              <a:t>Revenue Recognition Principle</a:t>
            </a:r>
          </a:p>
        </p:txBody>
      </p:sp>
      <p:sp>
        <p:nvSpPr>
          <p:cNvPr id="1024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buFont typeface="Wingdings" pitchFamily="2" charset="2"/>
              <a:buNone/>
            </a:pPr>
            <a:r>
              <a:rPr lang="en-US" altLang="en-US" smtClean="0"/>
              <a:t>You can recognize revenue when:</a:t>
            </a:r>
          </a:p>
          <a:p>
            <a:pPr lvl="1"/>
            <a:r>
              <a:rPr lang="en-US" altLang="en-US" smtClean="0"/>
              <a:t>The performance is achieved (deliver good or perform the service)</a:t>
            </a:r>
          </a:p>
          <a:p>
            <a:pPr lvl="1"/>
            <a:r>
              <a:rPr lang="en-US" altLang="en-US" smtClean="0"/>
              <a:t>The amount is reasonably measurable.</a:t>
            </a:r>
          </a:p>
          <a:p>
            <a:pPr lvl="1"/>
            <a:r>
              <a:rPr lang="en-US" altLang="en-US" smtClean="0"/>
              <a:t>The collection of cash is reasonably assured</a:t>
            </a:r>
          </a:p>
        </p:txBody>
      </p:sp>
      <p:pic>
        <p:nvPicPr>
          <p:cNvPr id="10244" name="Picture 5" descr="MM900234700[1]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05600" y="4800600"/>
            <a:ext cx="123825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title" idx="4294967295"/>
          </p:nvPr>
        </p:nvSpPr>
        <p:spPr/>
        <p:txBody>
          <a:bodyPr anchor="ctr"/>
          <a:lstStyle/>
          <a:p>
            <a:pPr eaLnBrk="1" hangingPunct="1"/>
            <a:r>
              <a:rPr lang="en-US" altLang="en-US" smtClean="0"/>
              <a:t>Accrual Concepts – Julianne’s Lemonade Stand</a:t>
            </a:r>
          </a:p>
        </p:txBody>
      </p:sp>
      <p:sp>
        <p:nvSpPr>
          <p:cNvPr id="11267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2743200" y="1600200"/>
            <a:ext cx="6400800" cy="2209800"/>
          </a:xfrm>
        </p:spPr>
        <p:txBody>
          <a:bodyPr/>
          <a:lstStyle/>
          <a:p>
            <a:pPr eaLnBrk="1" hangingPunct="1"/>
            <a:r>
              <a:rPr lang="en-US" altLang="en-US" smtClean="0"/>
              <a:t>Glasses of lemonade are sold to customers</a:t>
            </a:r>
          </a:p>
          <a:p>
            <a:pPr eaLnBrk="1" hangingPunct="1"/>
            <a:r>
              <a:rPr lang="en-US" altLang="en-US" smtClean="0"/>
              <a:t>Sometimes, payment is received in the future</a:t>
            </a:r>
          </a:p>
          <a:p>
            <a:pPr eaLnBrk="1" hangingPunct="1"/>
            <a:r>
              <a:rPr lang="en-US" altLang="en-US" smtClean="0"/>
              <a:t>Revenue is earned when the glass is provided to the customer</a:t>
            </a:r>
          </a:p>
        </p:txBody>
      </p:sp>
      <p:sp>
        <p:nvSpPr>
          <p:cNvPr id="11268" name="Rectangle 3"/>
          <p:cNvSpPr txBox="1">
            <a:spLocks noChangeArrowheads="1"/>
          </p:cNvSpPr>
          <p:nvPr/>
        </p:nvSpPr>
        <p:spPr bwMode="auto">
          <a:xfrm>
            <a:off x="457200" y="4648200"/>
            <a:ext cx="7924800" cy="1600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42900" indent="-3429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9pPr>
          </a:lstStyle>
          <a:p>
            <a:pPr eaLnBrk="1" hangingPunct="1">
              <a:spcBef>
                <a:spcPct val="20000"/>
              </a:spcBef>
              <a:buFont typeface="Arial" charset="0"/>
              <a:buChar char="•"/>
            </a:pPr>
            <a:r>
              <a:rPr lang="en-US" altLang="en-US">
                <a:solidFill>
                  <a:schemeClr val="accent2"/>
                </a:solidFill>
              </a:rPr>
              <a:t>Expenses are incurred for items such as supplies where payment may be made in the future</a:t>
            </a:r>
          </a:p>
          <a:p>
            <a:pPr eaLnBrk="1" hangingPunct="1">
              <a:spcBef>
                <a:spcPct val="20000"/>
              </a:spcBef>
              <a:buFont typeface="Arial" charset="0"/>
              <a:buChar char="•"/>
            </a:pPr>
            <a:r>
              <a:rPr lang="en-US" altLang="en-US">
                <a:solidFill>
                  <a:schemeClr val="accent2"/>
                </a:solidFill>
              </a:rPr>
              <a:t>Expenses are recorded as they help to generate to revenue, not as they are paid. </a:t>
            </a:r>
          </a:p>
        </p:txBody>
      </p:sp>
      <p:pic>
        <p:nvPicPr>
          <p:cNvPr id="11269" name="Picture 9" descr="MC900295765[1]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" y="1447800"/>
            <a:ext cx="1744663" cy="1609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ChangeArrowheads="1"/>
          </p:cNvSpPr>
          <p:nvPr>
            <p:ph type="body" idx="4294967295"/>
          </p:nvPr>
        </p:nvSpPr>
        <p:spPr>
          <a:xfrm>
            <a:off x="457200" y="1295400"/>
            <a:ext cx="8229600" cy="4835525"/>
          </a:xfrm>
        </p:spPr>
        <p:txBody>
          <a:bodyPr/>
          <a:lstStyle/>
          <a:p>
            <a:pPr marL="571500" indent="-571500" eaLnBrk="1" hangingPunct="1">
              <a:buFont typeface="Wingdings" pitchFamily="2" charset="2"/>
              <a:buAutoNum type="arabicPeriod"/>
            </a:pPr>
            <a:r>
              <a:rPr lang="en-US" altLang="en-US" smtClean="0"/>
              <a:t>Julianne signs a contract to sell 50 glasses of lemonade at a local soccer tournament.  She’s given $50 in advance.</a:t>
            </a:r>
          </a:p>
        </p:txBody>
      </p:sp>
      <p:sp>
        <p:nvSpPr>
          <p:cNvPr id="12291" name="Rectangle 4"/>
          <p:cNvSpPr>
            <a:spLocks noGrp="1" noChangeArrowheads="1"/>
          </p:cNvSpPr>
          <p:nvPr>
            <p:ph type="title" idx="4294967295"/>
          </p:nvPr>
        </p:nvSpPr>
        <p:spPr>
          <a:xfrm>
            <a:off x="457200" y="277813"/>
            <a:ext cx="8229600" cy="941387"/>
          </a:xfrm>
        </p:spPr>
        <p:txBody>
          <a:bodyPr anchor="ctr"/>
          <a:lstStyle/>
          <a:p>
            <a:pPr eaLnBrk="1" hangingPunct="1"/>
            <a:r>
              <a:rPr lang="en-US" altLang="en-US" sz="4600" smtClean="0"/>
              <a:t>Revenue Received in Advance</a:t>
            </a:r>
          </a:p>
        </p:txBody>
      </p:sp>
      <p:sp>
        <p:nvSpPr>
          <p:cNvPr id="15365" name="Rectangle 4"/>
          <p:cNvSpPr>
            <a:spLocks noChangeArrowheads="1"/>
          </p:cNvSpPr>
          <p:nvPr/>
        </p:nvSpPr>
        <p:spPr bwMode="auto">
          <a:xfrm>
            <a:off x="3352800" y="6340475"/>
            <a:ext cx="3581400" cy="517525"/>
          </a:xfrm>
          <a:prstGeom prst="rect">
            <a:avLst/>
          </a:prstGeom>
          <a:noFill/>
          <a:ln w="9525" algn="ctr">
            <a:noFill/>
            <a:round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defRPr/>
            </a:pPr>
            <a:r>
              <a:rPr lang="en-US" sz="1400" b="1">
                <a:effectLst>
                  <a:outerShdw blurRad="38100" dist="38100" dir="2700000" algn="tl">
                    <a:srgbClr val="C0C0C0"/>
                  </a:outerShdw>
                </a:effectLst>
              </a:rPr>
              <a:t>Amount received reported as a liability until the revenue is actually earned.</a:t>
            </a:r>
          </a:p>
        </p:txBody>
      </p:sp>
      <p:sp>
        <p:nvSpPr>
          <p:cNvPr id="12293" name="Rectangle 9"/>
          <p:cNvSpPr>
            <a:spLocks noChangeArrowheads="1"/>
          </p:cNvSpPr>
          <p:nvPr/>
        </p:nvSpPr>
        <p:spPr bwMode="auto">
          <a:xfrm>
            <a:off x="4891088" y="4114800"/>
            <a:ext cx="533400" cy="22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9pPr>
          </a:lstStyle>
          <a:p>
            <a:endParaRPr lang="en-US" altLang="en-US"/>
          </a:p>
        </p:txBody>
      </p:sp>
      <p:graphicFrame>
        <p:nvGraphicFramePr>
          <p:cNvPr id="11286" name="Group 22"/>
          <p:cNvGraphicFramePr>
            <a:graphicFrameLocks noGrp="1"/>
          </p:cNvGraphicFramePr>
          <p:nvPr/>
        </p:nvGraphicFramePr>
        <p:xfrm>
          <a:off x="304800" y="2895600"/>
          <a:ext cx="8839200" cy="3264366"/>
        </p:xfrm>
        <a:graphic>
          <a:graphicData uri="http://schemas.openxmlformats.org/drawingml/2006/table">
            <a:tbl>
              <a:tblPr/>
              <a:tblGrid>
                <a:gridCol w="2946400"/>
                <a:gridCol w="3759200"/>
                <a:gridCol w="2133600"/>
              </a:tblGrid>
              <a:tr h="487604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A = </a:t>
                      </a:r>
                    </a:p>
                  </a:txBody>
                  <a:tcPr marT="45713" marB="45713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L</a:t>
                      </a:r>
                    </a:p>
                  </a:txBody>
                  <a:tcPr marT="45713" marB="45713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+              E</a:t>
                      </a:r>
                    </a:p>
                  </a:txBody>
                  <a:tcPr marT="45713" marB="45713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47195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en-US" sz="2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ＭＳ Ｐゴシック" pitchFamily="1" charset="-128"/>
                        <a:cs typeface="Arial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Cash goes up</a:t>
                      </a:r>
                    </a:p>
                  </a:txBody>
                  <a:tcPr marT="45713" marB="45713" horzOverflow="overflow">
                    <a:lnL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en-US" sz="2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ＭＳ Ｐゴシック" pitchFamily="1" charset="-128"/>
                        <a:cs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We’ve haven’t yet earned the revenue (provided the lemonade).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en-US" sz="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ＭＳ Ｐゴシック" pitchFamily="1" charset="-128"/>
                        <a:cs typeface="Arial" charset="0"/>
                      </a:endParaRPr>
                    </a:p>
                  </a:txBody>
                  <a:tcPr marT="45713" marB="4571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.</a:t>
                      </a:r>
                    </a:p>
                  </a:txBody>
                  <a:tcPr marT="45713" marB="4571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304341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3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Cash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+ $50</a:t>
                      </a:r>
                    </a:p>
                  </a:txBody>
                  <a:tcPr marT="45713" marB="45713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3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Unearned Revenue (also called Deferred Revenue)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     + $50</a:t>
                      </a:r>
                    </a:p>
                  </a:txBody>
                  <a:tcPr marT="45713" marB="45713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3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    </a:t>
                      </a:r>
                      <a:endParaRPr kumimoji="0" lang="en-US" sz="2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ＭＳ Ｐゴシック" pitchFamily="1" charset="-128"/>
                        <a:cs typeface="Arial" charset="0"/>
                      </a:endParaRPr>
                    </a:p>
                  </a:txBody>
                  <a:tcPr marT="45713" marB="45713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title" idx="4294967295"/>
          </p:nvPr>
        </p:nvSpPr>
        <p:spPr/>
        <p:txBody>
          <a:bodyPr/>
          <a:lstStyle/>
          <a:p>
            <a:pPr eaLnBrk="1" hangingPunct="1"/>
            <a:r>
              <a:rPr lang="en-US" altLang="en-US" smtClean="0"/>
              <a:t>Expenses paid in advance</a:t>
            </a:r>
          </a:p>
        </p:txBody>
      </p:sp>
      <p:sp>
        <p:nvSpPr>
          <p:cNvPr id="13315" name="Rectangle 3"/>
          <p:cNvSpPr>
            <a:spLocks noGrp="1" noChangeArrowheads="1"/>
          </p:cNvSpPr>
          <p:nvPr>
            <p:ph type="body" sz="half" idx="4294967295"/>
          </p:nvPr>
        </p:nvSpPr>
        <p:spPr>
          <a:xfrm>
            <a:off x="381000" y="1143000"/>
            <a:ext cx="8077200" cy="838200"/>
          </a:xfrm>
        </p:spPr>
        <p:txBody>
          <a:bodyPr/>
          <a:lstStyle/>
          <a:p>
            <a:pPr marL="495300" indent="-495300" eaLnBrk="1" hangingPunct="1">
              <a:lnSpc>
                <a:spcPct val="90000"/>
              </a:lnSpc>
              <a:buFont typeface="Wingdings" pitchFamily="2" charset="2"/>
              <a:buAutoNum type="arabicPeriod" startAt="2"/>
            </a:pPr>
            <a:r>
              <a:rPr lang="en-US" altLang="en-US" sz="2600" smtClean="0"/>
              <a:t>Paid next month’s rent $20 </a:t>
            </a:r>
          </a:p>
        </p:txBody>
      </p:sp>
      <p:pic>
        <p:nvPicPr>
          <p:cNvPr id="13316" name="Picture 28" descr="j0355327[1]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10400" y="4191000"/>
            <a:ext cx="1857375" cy="2039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12329" name="Group 41"/>
          <p:cNvGraphicFramePr>
            <a:graphicFrameLocks noGrp="1"/>
          </p:cNvGraphicFramePr>
          <p:nvPr>
            <p:ph sz="quarter" idx="4294967295"/>
          </p:nvPr>
        </p:nvGraphicFramePr>
        <p:xfrm>
          <a:off x="304800" y="2057400"/>
          <a:ext cx="8458200" cy="3230856"/>
        </p:xfrm>
        <a:graphic>
          <a:graphicData uri="http://schemas.openxmlformats.org/drawingml/2006/table">
            <a:tbl>
              <a:tblPr/>
              <a:tblGrid>
                <a:gridCol w="1660525"/>
                <a:gridCol w="1658938"/>
                <a:gridCol w="1709737"/>
                <a:gridCol w="3429000"/>
              </a:tblGrid>
              <a:tr h="487632"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1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A = </a:t>
                      </a:r>
                    </a:p>
                  </a:txBody>
                  <a:tcPr marT="45716" marB="45716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C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1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L</a:t>
                      </a:r>
                    </a:p>
                  </a:txBody>
                  <a:tcPr marT="45716" marB="45716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1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+              E</a:t>
                      </a:r>
                    </a:p>
                  </a:txBody>
                  <a:tcPr marT="45716" marB="45716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435467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- Cash goes down by $20.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- By paying next month’s rent, we’ve also created an asset.</a:t>
                      </a:r>
                    </a:p>
                  </a:txBody>
                  <a:tcPr marT="45716" marB="45716" horzOverflow="overflow">
                    <a:lnL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C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en-US" sz="2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ＭＳ Ｐゴシック" pitchFamily="1" charset="-128"/>
                        <a:cs typeface="Arial" charset="0"/>
                      </a:endParaRPr>
                    </a:p>
                  </a:txBody>
                  <a:tcPr marT="45716" marB="4571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en-US" sz="2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ＭＳ Ｐゴシック" pitchFamily="1" charset="-128"/>
                        <a:cs typeface="Arial" charset="0"/>
                      </a:endParaRPr>
                    </a:p>
                  </a:txBody>
                  <a:tcPr marT="45716" marB="4571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307464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1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6600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Cash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en-US" sz="2100" b="1" i="0" u="none" strike="noStrike" cap="none" normalizeH="0" baseline="0" smtClean="0">
                        <a:ln>
                          <a:noFill/>
                        </a:ln>
                        <a:solidFill>
                          <a:srgbClr val="996600"/>
                        </a:solidFill>
                        <a:effectLst/>
                        <a:latin typeface="Arial" charset="0"/>
                        <a:ea typeface="ＭＳ Ｐゴシック" pitchFamily="1" charset="-128"/>
                        <a:cs typeface="Arial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en-US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996600"/>
                        </a:solidFill>
                        <a:effectLst/>
                        <a:latin typeface="Arial" charset="0"/>
                        <a:ea typeface="ＭＳ Ｐゴシック" pitchFamily="1" charset="-128"/>
                        <a:cs typeface="Arial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1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6600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- $20</a:t>
                      </a:r>
                    </a:p>
                  </a:txBody>
                  <a:tcPr marT="45716" marB="45716" horzOverflow="overflow">
                    <a:lnL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1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6600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Prepaid Expense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en-US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996600"/>
                        </a:solidFill>
                        <a:effectLst/>
                        <a:latin typeface="Arial" charset="0"/>
                        <a:ea typeface="ＭＳ Ｐゴシック" pitchFamily="1" charset="-128"/>
                        <a:cs typeface="Arial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1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6600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+$20</a:t>
                      </a:r>
                    </a:p>
                  </a:txBody>
                  <a:tcPr marT="45716" marB="4571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en-US" sz="2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ＭＳ Ｐゴシック" pitchFamily="1" charset="-128"/>
                        <a:cs typeface="Arial" charset="0"/>
                      </a:endParaRPr>
                    </a:p>
                  </a:txBody>
                  <a:tcPr marT="45716" marB="4571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en-US" sz="2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ＭＳ Ｐゴシック" pitchFamily="1" charset="-128"/>
                        <a:cs typeface="Arial" charset="0"/>
                      </a:endParaRPr>
                    </a:p>
                  </a:txBody>
                  <a:tcPr marT="45716" marB="4571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22" name="Rectangle 5"/>
          <p:cNvSpPr>
            <a:spLocks noChangeArrowheads="1"/>
          </p:cNvSpPr>
          <p:nvPr/>
        </p:nvSpPr>
        <p:spPr bwMode="auto">
          <a:xfrm>
            <a:off x="1447800" y="5334000"/>
            <a:ext cx="2805113" cy="738188"/>
          </a:xfrm>
          <a:prstGeom prst="rect">
            <a:avLst/>
          </a:prstGeom>
          <a:noFill/>
          <a:ln w="9525" algn="ctr">
            <a:noFill/>
            <a:round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defRPr/>
            </a:pPr>
            <a:r>
              <a:rPr lang="en-US" sz="1400" b="1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Amount paid is reported as a prepaid expense until the </a:t>
            </a:r>
            <a:r>
              <a:rPr lang="en-US" sz="1400" b="1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rent helps to generate revenue.</a:t>
            </a:r>
            <a:endParaRPr lang="en-US" sz="1400" b="1" dirty="0"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Grp="1" noChangeArrowheads="1"/>
          </p:cNvSpPr>
          <p:nvPr>
            <p:ph type="title" idx="4294967295"/>
          </p:nvPr>
        </p:nvSpPr>
        <p:spPr/>
        <p:txBody>
          <a:bodyPr/>
          <a:lstStyle/>
          <a:p>
            <a:pPr eaLnBrk="1" hangingPunct="1"/>
            <a:r>
              <a:rPr lang="en-US" altLang="en-US" smtClean="0"/>
              <a:t>Expense paid in advance</a:t>
            </a:r>
          </a:p>
        </p:txBody>
      </p:sp>
      <p:sp>
        <p:nvSpPr>
          <p:cNvPr id="14339" name="Rectangle 3"/>
          <p:cNvSpPr>
            <a:spLocks noGrp="1" noChangeArrowheads="1"/>
          </p:cNvSpPr>
          <p:nvPr>
            <p:ph type="body" sz="half" idx="4294967295"/>
          </p:nvPr>
        </p:nvSpPr>
        <p:spPr>
          <a:xfrm>
            <a:off x="381000" y="1219200"/>
            <a:ext cx="8077200" cy="762000"/>
          </a:xfrm>
        </p:spPr>
        <p:txBody>
          <a:bodyPr/>
          <a:lstStyle/>
          <a:p>
            <a:pPr marL="495300" indent="-495300" eaLnBrk="1" hangingPunct="1">
              <a:lnSpc>
                <a:spcPct val="90000"/>
              </a:lnSpc>
              <a:buFont typeface="Wingdings" pitchFamily="2" charset="2"/>
              <a:buAutoNum type="arabicPeriod" startAt="3"/>
            </a:pPr>
            <a:r>
              <a:rPr lang="en-US" altLang="en-US" sz="2600" smtClean="0"/>
              <a:t>Buy $10 worth of supplies “on account”.</a:t>
            </a:r>
          </a:p>
        </p:txBody>
      </p:sp>
      <p:pic>
        <p:nvPicPr>
          <p:cNvPr id="14340" name="Picture 23" descr="j0355327[1]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10400" y="4191000"/>
            <a:ext cx="1857375" cy="2039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13342" name="Group 30"/>
          <p:cNvGraphicFramePr>
            <a:graphicFrameLocks noGrp="1"/>
          </p:cNvGraphicFramePr>
          <p:nvPr>
            <p:ph sz="quarter" idx="4294967295"/>
          </p:nvPr>
        </p:nvGraphicFramePr>
        <p:xfrm>
          <a:off x="304800" y="2057400"/>
          <a:ext cx="8153400" cy="2444750"/>
        </p:xfrm>
        <a:graphic>
          <a:graphicData uri="http://schemas.openxmlformats.org/drawingml/2006/table">
            <a:tbl>
              <a:tblPr/>
              <a:tblGrid>
                <a:gridCol w="2717800"/>
                <a:gridCol w="3225800"/>
                <a:gridCol w="2209800"/>
              </a:tblGrid>
              <a:tr h="48773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1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A = </a:t>
                      </a:r>
                    </a:p>
                  </a:txBody>
                  <a:tcPr marT="45725" marB="45725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1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L</a:t>
                      </a:r>
                    </a:p>
                  </a:txBody>
                  <a:tcPr marT="45725" marB="45725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1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+              E</a:t>
                      </a:r>
                    </a:p>
                  </a:txBody>
                  <a:tcPr marT="45725" marB="45725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95701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-Supplies have increased by $10.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en-US" sz="2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ＭＳ Ｐゴシック" pitchFamily="1" charset="-128"/>
                        <a:cs typeface="Arial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3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Supplies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3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+$10</a:t>
                      </a:r>
                    </a:p>
                  </a:txBody>
                  <a:tcPr marT="45725" marB="45725" horzOverflow="overflow">
                    <a:lnL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Tx/>
                        <a:buChar char="-"/>
                        <a:tabLst/>
                      </a:pPr>
                      <a:r>
                        <a:rPr kumimoji="0" lang="en-US" sz="2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Liabilities have increased – we haven’t paid our supplier yet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Tx/>
                        <a:buChar char="-"/>
                        <a:tabLst/>
                      </a:pPr>
                      <a:r>
                        <a:rPr kumimoji="0" lang="en-US" sz="23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Accounts Payable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Tx/>
                        <a:buNone/>
                        <a:tabLst/>
                      </a:pPr>
                      <a:r>
                        <a:rPr kumimoji="0" lang="en-US" sz="23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+$10</a:t>
                      </a:r>
                    </a:p>
                  </a:txBody>
                  <a:tcPr marT="45725" marB="45725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en-US" sz="2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ＭＳ Ｐゴシック" pitchFamily="1" charset="-128"/>
                        <a:cs typeface="Arial" charset="0"/>
                      </a:endParaRPr>
                    </a:p>
                  </a:txBody>
                  <a:tcPr marT="45725" marB="45725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22" name="Rectangle 4"/>
          <p:cNvSpPr>
            <a:spLocks noChangeArrowheads="1"/>
          </p:cNvSpPr>
          <p:nvPr/>
        </p:nvSpPr>
        <p:spPr bwMode="auto">
          <a:xfrm>
            <a:off x="304800" y="5029200"/>
            <a:ext cx="2209800" cy="942975"/>
          </a:xfrm>
          <a:prstGeom prst="rect">
            <a:avLst/>
          </a:prstGeom>
          <a:noFill/>
          <a:ln w="9525" algn="ctr">
            <a:noFill/>
            <a:round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defRPr/>
            </a:pPr>
            <a:r>
              <a:rPr lang="en-US" sz="1400" b="1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Amount purchased is reported as an asset until the supplies are used in operations.</a:t>
            </a:r>
          </a:p>
        </p:txBody>
      </p:sp>
      <p:sp>
        <p:nvSpPr>
          <p:cNvPr id="23" name="Rectangle 4"/>
          <p:cNvSpPr>
            <a:spLocks noChangeArrowheads="1"/>
          </p:cNvSpPr>
          <p:nvPr/>
        </p:nvSpPr>
        <p:spPr bwMode="auto">
          <a:xfrm>
            <a:off x="3505200" y="5181600"/>
            <a:ext cx="2209800" cy="517525"/>
          </a:xfrm>
          <a:prstGeom prst="rect">
            <a:avLst/>
          </a:prstGeom>
          <a:noFill/>
          <a:ln w="9525" algn="ctr">
            <a:noFill/>
            <a:round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defRPr/>
            </a:pPr>
            <a:r>
              <a:rPr lang="en-US" sz="1400" b="1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Amount purchased is reported as a liability.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381000" y="1295400"/>
            <a:ext cx="8229600" cy="4530725"/>
          </a:xfrm>
          <a:noFill/>
        </p:spPr>
        <p:txBody>
          <a:bodyPr/>
          <a:lstStyle/>
          <a:p>
            <a:pPr marL="571500" indent="-571500" eaLnBrk="1" hangingPunct="1">
              <a:buFont typeface="Wingdings" pitchFamily="2" charset="2"/>
              <a:buAutoNum type="arabicPeriod" startAt="4"/>
            </a:pPr>
            <a:r>
              <a:rPr lang="en-US" altLang="en-US" smtClean="0"/>
              <a:t>Purchase equipment – total cost =$70.  Pay $10 cash down payment and agree to pay 6 additional monthly installments of $10.</a:t>
            </a:r>
          </a:p>
        </p:txBody>
      </p:sp>
      <p:sp>
        <p:nvSpPr>
          <p:cNvPr id="15363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457200" y="306388"/>
            <a:ext cx="8229600" cy="836612"/>
          </a:xfrm>
          <a:noFill/>
        </p:spPr>
        <p:txBody>
          <a:bodyPr anchor="ctr"/>
          <a:lstStyle/>
          <a:p>
            <a:pPr eaLnBrk="1" hangingPunct="1"/>
            <a:r>
              <a:rPr lang="en-US" altLang="en-US" sz="4600" smtClean="0"/>
              <a:t>Purchase of Equipment</a:t>
            </a:r>
          </a:p>
        </p:txBody>
      </p:sp>
      <p:sp>
        <p:nvSpPr>
          <p:cNvPr id="15364" name="Rectangle 12"/>
          <p:cNvSpPr>
            <a:spLocks noChangeArrowheads="1"/>
          </p:cNvSpPr>
          <p:nvPr/>
        </p:nvSpPr>
        <p:spPr bwMode="auto">
          <a:xfrm>
            <a:off x="2286000" y="4394200"/>
            <a:ext cx="533400" cy="22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9pPr>
          </a:lstStyle>
          <a:p>
            <a:endParaRPr lang="en-US" altLang="en-US"/>
          </a:p>
        </p:txBody>
      </p:sp>
      <p:sp>
        <p:nvSpPr>
          <p:cNvPr id="15365" name="Rectangle 13"/>
          <p:cNvSpPr>
            <a:spLocks noChangeArrowheads="1"/>
          </p:cNvSpPr>
          <p:nvPr/>
        </p:nvSpPr>
        <p:spPr bwMode="auto">
          <a:xfrm>
            <a:off x="3746500" y="4419600"/>
            <a:ext cx="533400" cy="22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9pPr>
          </a:lstStyle>
          <a:p>
            <a:endParaRPr lang="en-US" altLang="en-US"/>
          </a:p>
        </p:txBody>
      </p:sp>
      <p:sp>
        <p:nvSpPr>
          <p:cNvPr id="15366" name="Rectangle 14"/>
          <p:cNvSpPr>
            <a:spLocks noChangeArrowheads="1"/>
          </p:cNvSpPr>
          <p:nvPr/>
        </p:nvSpPr>
        <p:spPr bwMode="auto">
          <a:xfrm>
            <a:off x="4648200" y="4419600"/>
            <a:ext cx="533400" cy="22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9pPr>
          </a:lstStyle>
          <a:p>
            <a:endParaRPr lang="en-US" altLang="en-US"/>
          </a:p>
        </p:txBody>
      </p:sp>
      <p:graphicFrame>
        <p:nvGraphicFramePr>
          <p:cNvPr id="14373" name="Group 37"/>
          <p:cNvGraphicFramePr>
            <a:graphicFrameLocks noGrp="1"/>
          </p:cNvGraphicFramePr>
          <p:nvPr/>
        </p:nvGraphicFramePr>
        <p:xfrm>
          <a:off x="381000" y="3124200"/>
          <a:ext cx="8153400" cy="3148552"/>
        </p:xfrm>
        <a:graphic>
          <a:graphicData uri="http://schemas.openxmlformats.org/drawingml/2006/table">
            <a:tbl>
              <a:tblPr/>
              <a:tblGrid>
                <a:gridCol w="3733800"/>
                <a:gridCol w="2895600"/>
                <a:gridCol w="1524000"/>
              </a:tblGrid>
              <a:tr h="487592"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1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A              = </a:t>
                      </a:r>
                    </a:p>
                  </a:txBody>
                  <a:tcPr marT="45712" marB="45712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1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L</a:t>
                      </a:r>
                    </a:p>
                  </a:txBody>
                  <a:tcPr marT="45712" marB="45712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1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+    E</a:t>
                      </a:r>
                    </a:p>
                  </a:txBody>
                  <a:tcPr marT="45712" marB="45712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660421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- Cash has decreased by $10.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- Equipment has increased by $70.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en-US" sz="2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ＭＳ Ｐゴシック" pitchFamily="1" charset="-128"/>
                        <a:cs typeface="Arial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3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Cash           Equipment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3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-$10               +$70</a:t>
                      </a:r>
                    </a:p>
                  </a:txBody>
                  <a:tcPr marT="45712" marB="45712" horzOverflow="overflow">
                    <a:lnL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Tx/>
                        <a:buChar char="-"/>
                        <a:tabLst/>
                      </a:pPr>
                      <a:r>
                        <a:rPr kumimoji="0" lang="en-US" sz="2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Liabilities have increased – we haven’t paid our supplier yet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Tx/>
                        <a:buNone/>
                        <a:tabLst/>
                      </a:pPr>
                      <a:endParaRPr kumimoji="0" lang="en-US" sz="2300" b="1" i="0" u="none" strike="noStrike" cap="none" normalizeH="0" baseline="0" smtClean="0">
                        <a:ln>
                          <a:noFill/>
                        </a:ln>
                        <a:solidFill>
                          <a:schemeClr val="hlink"/>
                        </a:solidFill>
                        <a:effectLst/>
                        <a:latin typeface="Arial" charset="0"/>
                        <a:ea typeface="ＭＳ Ｐゴシック" pitchFamily="1" charset="-128"/>
                        <a:cs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Tx/>
                        <a:buNone/>
                        <a:tabLst/>
                      </a:pPr>
                      <a:r>
                        <a:rPr kumimoji="0" lang="en-US" sz="23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Accts. Payable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Tx/>
                        <a:buNone/>
                        <a:tabLst/>
                      </a:pPr>
                      <a:r>
                        <a:rPr kumimoji="0" lang="en-US" sz="23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+$60</a:t>
                      </a:r>
                    </a:p>
                  </a:txBody>
                  <a:tcPr marT="45712" marB="4571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en-US" sz="2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ＭＳ Ｐゴシック" pitchFamily="1" charset="-128"/>
                        <a:cs typeface="Arial" charset="0"/>
                      </a:endParaRPr>
                    </a:p>
                  </a:txBody>
                  <a:tcPr marT="45712" marB="4571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457200" y="277813"/>
            <a:ext cx="8229600" cy="941387"/>
          </a:xfrm>
        </p:spPr>
        <p:txBody>
          <a:bodyPr/>
          <a:lstStyle/>
          <a:p>
            <a:pPr eaLnBrk="1" hangingPunct="1"/>
            <a:r>
              <a:rPr lang="en-US" altLang="en-US" smtClean="0"/>
              <a:t>Sold Lemonade “on account”</a:t>
            </a:r>
          </a:p>
        </p:txBody>
      </p:sp>
      <p:sp>
        <p:nvSpPr>
          <p:cNvPr id="16387" name="Rectangle 3"/>
          <p:cNvSpPr>
            <a:spLocks noGrp="1" noChangeArrowheads="1"/>
          </p:cNvSpPr>
          <p:nvPr>
            <p:ph type="body" sz="half" idx="4294967295"/>
          </p:nvPr>
        </p:nvSpPr>
        <p:spPr>
          <a:xfrm>
            <a:off x="381000" y="1371600"/>
            <a:ext cx="8077200" cy="1219200"/>
          </a:xfrm>
        </p:spPr>
        <p:txBody>
          <a:bodyPr/>
          <a:lstStyle/>
          <a:p>
            <a:pPr marL="495300" indent="-495300" eaLnBrk="1" hangingPunct="1">
              <a:buFont typeface="Wingdings" pitchFamily="2" charset="2"/>
              <a:buAutoNum type="arabicPeriod" startAt="5"/>
            </a:pPr>
            <a:r>
              <a:rPr lang="en-US" altLang="en-US" sz="2600" smtClean="0"/>
              <a:t>Sell 150 glasses of lemonade at an office summer barbecue.  The company will pay us later.</a:t>
            </a:r>
          </a:p>
        </p:txBody>
      </p:sp>
      <p:pic>
        <p:nvPicPr>
          <p:cNvPr id="16388" name="Picture 23" descr="j0355327[1]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18475" y="5562600"/>
            <a:ext cx="1025525" cy="1125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15400" name="Group 40"/>
          <p:cNvGraphicFramePr>
            <a:graphicFrameLocks noGrp="1"/>
          </p:cNvGraphicFramePr>
          <p:nvPr>
            <p:ph sz="quarter" idx="4294967295"/>
          </p:nvPr>
        </p:nvGraphicFramePr>
        <p:xfrm>
          <a:off x="381000" y="2819400"/>
          <a:ext cx="8458200" cy="1395504"/>
        </p:xfrm>
        <a:graphic>
          <a:graphicData uri="http://schemas.openxmlformats.org/drawingml/2006/table">
            <a:tbl>
              <a:tblPr/>
              <a:tblGrid>
                <a:gridCol w="2819400"/>
                <a:gridCol w="2819400"/>
                <a:gridCol w="2819400"/>
              </a:tblGrid>
              <a:tr h="487569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en-US" sz="2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accent1"/>
                        </a:solidFill>
                        <a:effectLst/>
                        <a:latin typeface="Arial" charset="0"/>
                        <a:ea typeface="ＭＳ Ｐゴシック" pitchFamily="1" charset="-128"/>
                        <a:cs typeface="Arial" charset="0"/>
                      </a:endParaRPr>
                    </a:p>
                  </a:txBody>
                  <a:tcPr marT="45710" marB="45710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en-US" sz="2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accent1"/>
                        </a:solidFill>
                        <a:effectLst/>
                        <a:latin typeface="Arial" charset="0"/>
                        <a:ea typeface="ＭＳ Ｐゴシック" pitchFamily="1" charset="-128"/>
                        <a:cs typeface="Arial" charset="0"/>
                      </a:endParaRPr>
                    </a:p>
                  </a:txBody>
                  <a:tcPr marT="45710" marB="45710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en-US" sz="2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accent1"/>
                        </a:solidFill>
                        <a:effectLst/>
                        <a:latin typeface="Arial" charset="0"/>
                        <a:ea typeface="ＭＳ Ｐゴシック" pitchFamily="1" charset="-128"/>
                        <a:cs typeface="Arial" charset="0"/>
                      </a:endParaRPr>
                    </a:p>
                  </a:txBody>
                  <a:tcPr marT="45710" marB="45710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907844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en-US" sz="2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ＭＳ Ｐゴシック" pitchFamily="1" charset="-128"/>
                        <a:cs typeface="Arial" charset="0"/>
                      </a:endParaRPr>
                    </a:p>
                  </a:txBody>
                  <a:tcPr marT="45710" marB="45710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en-US" sz="2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ＭＳ Ｐゴシック" pitchFamily="1" charset="-128"/>
                        <a:cs typeface="Arial" charset="0"/>
                      </a:endParaRPr>
                    </a:p>
                  </a:txBody>
                  <a:tcPr marT="45710" marB="45710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en-US" sz="2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ＭＳ Ｐゴシック" pitchFamily="1" charset="-128"/>
                        <a:cs typeface="Arial" charset="0"/>
                      </a:endParaRPr>
                    </a:p>
                  </a:txBody>
                  <a:tcPr marT="45710" marB="45710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15401" name="Group 41"/>
          <p:cNvGraphicFramePr>
            <a:graphicFrameLocks noGrp="1"/>
          </p:cNvGraphicFramePr>
          <p:nvPr/>
        </p:nvGraphicFramePr>
        <p:xfrm>
          <a:off x="304800" y="2438400"/>
          <a:ext cx="8839200" cy="2524125"/>
        </p:xfrm>
        <a:graphic>
          <a:graphicData uri="http://schemas.openxmlformats.org/drawingml/2006/table">
            <a:tbl>
              <a:tblPr/>
              <a:tblGrid>
                <a:gridCol w="3276600"/>
                <a:gridCol w="1993900"/>
                <a:gridCol w="3568700"/>
              </a:tblGrid>
              <a:tr h="487754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Arial" charset="0"/>
                          <a:cs typeface="Arial" charset="0"/>
                        </a:rPr>
                        <a:t>A = </a:t>
                      </a:r>
                    </a:p>
                  </a:txBody>
                  <a:tcPr marT="45727" marB="45727" horzOverflow="overflow">
                    <a:lnL cap="flat"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Arial" charset="0"/>
                          <a:cs typeface="Arial" charset="0"/>
                        </a:rPr>
                        <a:t>L</a:t>
                      </a:r>
                    </a:p>
                  </a:txBody>
                  <a:tcPr marT="45727" marB="45727" horzOverflow="overflow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Arial" charset="0"/>
                          <a:cs typeface="Arial" charset="0"/>
                        </a:rPr>
                        <a:t>+              E</a:t>
                      </a:r>
                    </a:p>
                  </a:txBody>
                  <a:tcPr marT="45727" marB="45727" horzOverflow="overflow">
                    <a:lnL>
                      <a:noFill/>
                    </a:lnL>
                    <a:lnR cap="flat">
                      <a:noFill/>
                    </a:lnR>
                    <a:lnT cap="flat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066961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en-US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Accounts receivable has  gone up</a:t>
                      </a:r>
                    </a:p>
                  </a:txBody>
                  <a:tcPr marT="45727" marB="45727" horzOverflow="overflow">
                    <a:lnL cap="flat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en-US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7" marB="4572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Cptl.Stock      Ret’d Earnings</a:t>
                      </a: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R/E goes up because revenue is recognized</a:t>
                      </a:r>
                    </a:p>
                  </a:txBody>
                  <a:tcPr marT="45727" marB="4572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969410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Arial" charset="0"/>
                          <a:cs typeface="Arial" charset="0"/>
                        </a:rPr>
                        <a:t>Accounts Receivable</a:t>
                      </a: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Arial" charset="0"/>
                          <a:cs typeface="Arial" charset="0"/>
                        </a:rPr>
                        <a:t>+$150</a:t>
                      </a:r>
                    </a:p>
                  </a:txBody>
                  <a:tcPr marT="45727" marB="45727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en-US" sz="2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hlink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7" marB="45727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Arial" charset="0"/>
                          <a:cs typeface="Arial" charset="0"/>
                        </a:rPr>
                        <a:t>     Sales</a:t>
                      </a: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Arial" charset="0"/>
                          <a:cs typeface="Arial" charset="0"/>
                        </a:rPr>
                        <a:t>     +$150</a:t>
                      </a:r>
                      <a:endParaRPr kumimoji="0" lang="en-US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7" marB="45727"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29" name="TextBox 28"/>
          <p:cNvSpPr txBox="1">
            <a:spLocks noChangeArrowheads="1"/>
          </p:cNvSpPr>
          <p:nvPr/>
        </p:nvSpPr>
        <p:spPr bwMode="auto">
          <a:xfrm>
            <a:off x="3824288" y="5029200"/>
            <a:ext cx="4191000" cy="1570038"/>
          </a:xfrm>
          <a:prstGeom prst="rect">
            <a:avLst/>
          </a:prstGeom>
          <a:solidFill>
            <a:schemeClr val="accent1">
              <a:alpha val="65097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9pPr>
          </a:lstStyle>
          <a:p>
            <a:pPr>
              <a:buFontTx/>
              <a:buChar char="-"/>
            </a:pPr>
            <a:r>
              <a:rPr lang="en-CA" altLang="en-US"/>
              <a:t>Have supplied goods</a:t>
            </a:r>
          </a:p>
          <a:p>
            <a:pPr>
              <a:buFontTx/>
              <a:buChar char="-"/>
            </a:pPr>
            <a:r>
              <a:rPr lang="en-CA" altLang="en-US"/>
              <a:t>Know the amount</a:t>
            </a:r>
          </a:p>
          <a:p>
            <a:pPr>
              <a:buFontTx/>
              <a:buChar char="-"/>
            </a:pPr>
            <a:r>
              <a:rPr lang="en-CA" altLang="en-US"/>
              <a:t>Reasonably assured of collection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/>
          <p:cNvSpPr>
            <a:spLocks noGrp="1" noChangeArrowheads="1"/>
          </p:cNvSpPr>
          <p:nvPr>
            <p:ph type="title" idx="4294967295"/>
          </p:nvPr>
        </p:nvSpPr>
        <p:spPr/>
        <p:txBody>
          <a:bodyPr/>
          <a:lstStyle/>
          <a:p>
            <a:pPr eaLnBrk="1" hangingPunct="1"/>
            <a:r>
              <a:rPr lang="en-US" altLang="en-US" smtClean="0"/>
              <a:t>Sell lemonade</a:t>
            </a:r>
          </a:p>
        </p:txBody>
      </p:sp>
      <p:sp>
        <p:nvSpPr>
          <p:cNvPr id="17411" name="Rectangle 3"/>
          <p:cNvSpPr>
            <a:spLocks noGrp="1" noChangeArrowheads="1"/>
          </p:cNvSpPr>
          <p:nvPr>
            <p:ph type="body" sz="half" idx="4294967295"/>
          </p:nvPr>
        </p:nvSpPr>
        <p:spPr>
          <a:xfrm>
            <a:off x="381000" y="1143000"/>
            <a:ext cx="8077200" cy="1447800"/>
          </a:xfrm>
        </p:spPr>
        <p:txBody>
          <a:bodyPr/>
          <a:lstStyle/>
          <a:p>
            <a:pPr marL="495300" indent="-495300" eaLnBrk="1" hangingPunct="1">
              <a:buFont typeface="Wingdings" pitchFamily="2" charset="2"/>
              <a:buAutoNum type="arabicPeriod" startAt="6"/>
            </a:pPr>
            <a:r>
              <a:rPr lang="en-US" altLang="en-US" sz="2600" smtClean="0"/>
              <a:t>Served 100 glasses of lemonade at our road side lemonade stand. Receive $100.</a:t>
            </a:r>
          </a:p>
        </p:txBody>
      </p:sp>
      <p:pic>
        <p:nvPicPr>
          <p:cNvPr id="17412" name="Picture 28" descr="j0355327[1]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81950" y="5257800"/>
            <a:ext cx="885825" cy="973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16425" name="Group 41"/>
          <p:cNvGraphicFramePr>
            <a:graphicFrameLocks noGrp="1"/>
          </p:cNvGraphicFramePr>
          <p:nvPr/>
        </p:nvGraphicFramePr>
        <p:xfrm>
          <a:off x="304800" y="2438400"/>
          <a:ext cx="8839200" cy="2524125"/>
        </p:xfrm>
        <a:graphic>
          <a:graphicData uri="http://schemas.openxmlformats.org/drawingml/2006/table">
            <a:tbl>
              <a:tblPr/>
              <a:tblGrid>
                <a:gridCol w="3276600"/>
                <a:gridCol w="1993900"/>
                <a:gridCol w="3568700"/>
              </a:tblGrid>
              <a:tr h="487754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Arial" charset="0"/>
                          <a:cs typeface="Arial" charset="0"/>
                        </a:rPr>
                        <a:t>A = </a:t>
                      </a:r>
                    </a:p>
                  </a:txBody>
                  <a:tcPr marT="45727" marB="45727" horzOverflow="overflow">
                    <a:lnL cap="flat"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Arial" charset="0"/>
                          <a:cs typeface="Arial" charset="0"/>
                        </a:rPr>
                        <a:t>L</a:t>
                      </a:r>
                    </a:p>
                  </a:txBody>
                  <a:tcPr marT="45727" marB="45727" horzOverflow="overflow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Arial" charset="0"/>
                          <a:cs typeface="Arial" charset="0"/>
                        </a:rPr>
                        <a:t>+              E</a:t>
                      </a:r>
                    </a:p>
                  </a:txBody>
                  <a:tcPr marT="45727" marB="45727" horzOverflow="overflow">
                    <a:lnL>
                      <a:noFill/>
                    </a:lnL>
                    <a:lnR cap="flat">
                      <a:noFill/>
                    </a:lnR>
                    <a:lnT cap="flat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066961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en-US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Cash has  been received</a:t>
                      </a:r>
                    </a:p>
                  </a:txBody>
                  <a:tcPr marT="45727" marB="45727" horzOverflow="overflow">
                    <a:lnL cap="flat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en-US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7" marB="4572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Cptl.Stock      Ret’d Earnings</a:t>
                      </a: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R/E goes up because revenue is recognized</a:t>
                      </a:r>
                    </a:p>
                  </a:txBody>
                  <a:tcPr marT="45727" marB="4572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969410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Arial" charset="0"/>
                          <a:cs typeface="Arial" charset="0"/>
                        </a:rPr>
                        <a:t>Cash</a:t>
                      </a: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Arial" charset="0"/>
                          <a:cs typeface="Arial" charset="0"/>
                        </a:rPr>
                        <a:t>+$100</a:t>
                      </a:r>
                    </a:p>
                  </a:txBody>
                  <a:tcPr marT="45727" marB="45727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en-US" sz="2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hlink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7" marB="45727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Arial" charset="0"/>
                          <a:cs typeface="Arial" charset="0"/>
                        </a:rPr>
                        <a:t>     Sales</a:t>
                      </a: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Arial" charset="0"/>
                          <a:cs typeface="Arial" charset="0"/>
                        </a:rPr>
                        <a:t>     +$100</a:t>
                      </a:r>
                      <a:endParaRPr kumimoji="0" lang="en-US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7" marB="45727"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3"/>
          <p:cNvSpPr>
            <a:spLocks noGrp="1" noChangeArrowheads="1"/>
          </p:cNvSpPr>
          <p:nvPr>
            <p:ph type="body" idx="4294967295"/>
          </p:nvPr>
        </p:nvSpPr>
        <p:spPr>
          <a:noFill/>
        </p:spPr>
        <p:txBody>
          <a:bodyPr/>
          <a:lstStyle/>
          <a:p>
            <a:pPr marL="571500" indent="-571500" eaLnBrk="1" hangingPunct="1">
              <a:buFont typeface="Wingdings" pitchFamily="2" charset="2"/>
              <a:buAutoNum type="arabicPeriod" startAt="7"/>
            </a:pPr>
            <a:r>
              <a:rPr lang="en-US" altLang="en-US" smtClean="0"/>
              <a:t>Julianne received $150 from the office summer barbecue.</a:t>
            </a:r>
          </a:p>
        </p:txBody>
      </p:sp>
      <p:sp>
        <p:nvSpPr>
          <p:cNvPr id="18435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457200" y="306388"/>
            <a:ext cx="8229600" cy="684212"/>
          </a:xfrm>
          <a:noFill/>
        </p:spPr>
        <p:txBody>
          <a:bodyPr anchor="ctr"/>
          <a:lstStyle/>
          <a:p>
            <a:pPr eaLnBrk="1" hangingPunct="1"/>
            <a:r>
              <a:rPr lang="en-US" altLang="en-US" sz="4600" smtClean="0"/>
              <a:t>Collection of Accounts Receivable</a:t>
            </a:r>
          </a:p>
        </p:txBody>
      </p:sp>
      <p:sp>
        <p:nvSpPr>
          <p:cNvPr id="18436" name="Rectangle 7"/>
          <p:cNvSpPr>
            <a:spLocks noChangeArrowheads="1"/>
          </p:cNvSpPr>
          <p:nvPr/>
        </p:nvSpPr>
        <p:spPr bwMode="auto">
          <a:xfrm>
            <a:off x="1905000" y="4343400"/>
            <a:ext cx="533400" cy="22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9pPr>
          </a:lstStyle>
          <a:p>
            <a:endParaRPr lang="en-US" altLang="en-US"/>
          </a:p>
        </p:txBody>
      </p:sp>
      <p:sp>
        <p:nvSpPr>
          <p:cNvPr id="18437" name="Rectangle 9"/>
          <p:cNvSpPr>
            <a:spLocks noChangeArrowheads="1"/>
          </p:cNvSpPr>
          <p:nvPr/>
        </p:nvSpPr>
        <p:spPr bwMode="auto">
          <a:xfrm>
            <a:off x="2425700" y="4343400"/>
            <a:ext cx="533400" cy="22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9pPr>
          </a:lstStyle>
          <a:p>
            <a:endParaRPr lang="en-US" altLang="en-US"/>
          </a:p>
        </p:txBody>
      </p:sp>
      <p:sp>
        <p:nvSpPr>
          <p:cNvPr id="18438" name="Rectangle 10"/>
          <p:cNvSpPr>
            <a:spLocks noChangeArrowheads="1"/>
          </p:cNvSpPr>
          <p:nvPr/>
        </p:nvSpPr>
        <p:spPr bwMode="auto">
          <a:xfrm>
            <a:off x="2428875" y="5867400"/>
            <a:ext cx="533400" cy="22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9pPr>
          </a:lstStyle>
          <a:p>
            <a:endParaRPr lang="en-US" altLang="en-US"/>
          </a:p>
        </p:txBody>
      </p:sp>
      <p:graphicFrame>
        <p:nvGraphicFramePr>
          <p:cNvPr id="19491" name="Group 35"/>
          <p:cNvGraphicFramePr>
            <a:graphicFrameLocks noGrp="1"/>
          </p:cNvGraphicFramePr>
          <p:nvPr/>
        </p:nvGraphicFramePr>
        <p:xfrm>
          <a:off x="304800" y="2743200"/>
          <a:ext cx="8153400" cy="3249613"/>
        </p:xfrm>
        <a:graphic>
          <a:graphicData uri="http://schemas.openxmlformats.org/drawingml/2006/table">
            <a:tbl>
              <a:tblPr/>
              <a:tblGrid>
                <a:gridCol w="3962400"/>
                <a:gridCol w="1981200"/>
                <a:gridCol w="2209800"/>
              </a:tblGrid>
              <a:tr h="487747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1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A = </a:t>
                      </a:r>
                    </a:p>
                  </a:txBody>
                  <a:tcPr marT="45726" marB="45726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1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L</a:t>
                      </a:r>
                    </a:p>
                  </a:txBody>
                  <a:tcPr marT="45726" marB="45726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1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+              E</a:t>
                      </a:r>
                    </a:p>
                  </a:txBody>
                  <a:tcPr marT="45726" marB="45726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76186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-Cash has increased by $150.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-Accounts Receivable has decreased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en-US" sz="2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ＭＳ Ｐゴシック" pitchFamily="1" charset="-128"/>
                        <a:cs typeface="Arial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3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Cash         Accounts 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3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                 Receivable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3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+$150              -$150</a:t>
                      </a:r>
                    </a:p>
                  </a:txBody>
                  <a:tcPr marT="45726" marB="45726" horzOverflow="overflow">
                    <a:lnL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Tx/>
                        <a:buChar char="-"/>
                        <a:tabLst/>
                      </a:pPr>
                      <a:endParaRPr kumimoji="0" lang="en-US" sz="2300" b="1" i="0" u="none" strike="noStrike" cap="none" normalizeH="0" baseline="0" smtClean="0">
                        <a:ln>
                          <a:noFill/>
                        </a:ln>
                        <a:solidFill>
                          <a:schemeClr val="hlink"/>
                        </a:solidFill>
                        <a:effectLst/>
                        <a:latin typeface="Arial" charset="0"/>
                        <a:ea typeface="ＭＳ Ｐゴシック" pitchFamily="1" charset="-128"/>
                        <a:cs typeface="Arial" charset="0"/>
                      </a:endParaRPr>
                    </a:p>
                  </a:txBody>
                  <a:tcPr marT="45726" marB="4572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en-US" sz="2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ＭＳ Ｐゴシック" pitchFamily="1" charset="-128"/>
                        <a:cs typeface="Arial" charset="0"/>
                      </a:endParaRPr>
                    </a:p>
                  </a:txBody>
                  <a:tcPr marT="45726" marB="4572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 idx="4294967295"/>
          </p:nvPr>
        </p:nvSpPr>
        <p:spPr/>
        <p:txBody>
          <a:bodyPr/>
          <a:lstStyle/>
          <a:p>
            <a:pPr eaLnBrk="1" hangingPunct="1"/>
            <a:r>
              <a:rPr lang="en-US" altLang="en-US" smtClean="0"/>
              <a:t>Pay Accounts Payable</a:t>
            </a:r>
          </a:p>
        </p:txBody>
      </p:sp>
      <p:sp>
        <p:nvSpPr>
          <p:cNvPr id="19459" name="Rectangle 3"/>
          <p:cNvSpPr>
            <a:spLocks noGrp="1" noChangeArrowheads="1"/>
          </p:cNvSpPr>
          <p:nvPr>
            <p:ph type="body" sz="half" idx="4294967295"/>
          </p:nvPr>
        </p:nvSpPr>
        <p:spPr>
          <a:xfrm>
            <a:off x="381000" y="1143000"/>
            <a:ext cx="8077200" cy="1447800"/>
          </a:xfrm>
        </p:spPr>
        <p:txBody>
          <a:bodyPr/>
          <a:lstStyle/>
          <a:p>
            <a:pPr marL="495300" indent="-495300" eaLnBrk="1" hangingPunct="1">
              <a:buFont typeface="Wingdings" pitchFamily="2" charset="2"/>
              <a:buAutoNum type="arabicPeriod" startAt="8"/>
            </a:pPr>
            <a:r>
              <a:rPr lang="en-US" altLang="en-US" sz="2600" smtClean="0"/>
              <a:t>We pay for the supplies that we bought on account earlier.</a:t>
            </a:r>
          </a:p>
        </p:txBody>
      </p:sp>
      <p:pic>
        <p:nvPicPr>
          <p:cNvPr id="19460" name="Picture 28" descr="j0355327[1]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10400" y="4191000"/>
            <a:ext cx="1857375" cy="2039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21554" name="Group 50"/>
          <p:cNvGraphicFramePr>
            <a:graphicFrameLocks noGrp="1"/>
          </p:cNvGraphicFramePr>
          <p:nvPr/>
        </p:nvGraphicFramePr>
        <p:xfrm>
          <a:off x="304800" y="2057400"/>
          <a:ext cx="8153400" cy="2444750"/>
        </p:xfrm>
        <a:graphic>
          <a:graphicData uri="http://schemas.openxmlformats.org/drawingml/2006/table">
            <a:tbl>
              <a:tblPr/>
              <a:tblGrid>
                <a:gridCol w="2717800"/>
                <a:gridCol w="3225800"/>
                <a:gridCol w="2209800"/>
              </a:tblGrid>
              <a:tr h="48773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1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A = </a:t>
                      </a:r>
                    </a:p>
                  </a:txBody>
                  <a:tcPr marT="45725" marB="45725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1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L</a:t>
                      </a:r>
                    </a:p>
                  </a:txBody>
                  <a:tcPr marT="45725" marB="45725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1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+              E</a:t>
                      </a:r>
                    </a:p>
                  </a:txBody>
                  <a:tcPr marT="45725" marB="45725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95701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-Cash has decreased by $10.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en-US" sz="2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ＭＳ Ｐゴシック" pitchFamily="1" charset="-128"/>
                        <a:cs typeface="Arial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3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Cash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3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-$10</a:t>
                      </a:r>
                    </a:p>
                  </a:txBody>
                  <a:tcPr marT="45725" marB="45725" horzOverflow="overflow">
                    <a:lnL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Tx/>
                        <a:buChar char="-"/>
                        <a:tabLst/>
                      </a:pPr>
                      <a:r>
                        <a:rPr kumimoji="0" lang="en-US" sz="2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Liabilities have decreased – we have paid our supplier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Tx/>
                        <a:buChar char="-"/>
                        <a:tabLst/>
                      </a:pPr>
                      <a:r>
                        <a:rPr kumimoji="0" lang="en-US" sz="23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Accounts Payable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Tx/>
                        <a:buNone/>
                        <a:tabLst/>
                      </a:pPr>
                      <a:r>
                        <a:rPr kumimoji="0" lang="en-US" sz="23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-$10</a:t>
                      </a:r>
                    </a:p>
                  </a:txBody>
                  <a:tcPr marT="45725" marB="45725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en-US" sz="2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ＭＳ Ｐゴシック" pitchFamily="1" charset="-128"/>
                        <a:cs typeface="Arial" charset="0"/>
                      </a:endParaRPr>
                    </a:p>
                  </a:txBody>
                  <a:tcPr marT="45725" marB="45725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3"/>
          <p:cNvSpPr>
            <a:spLocks noGrp="1" noChangeArrowheads="1"/>
          </p:cNvSpPr>
          <p:nvPr>
            <p:ph type="body" idx="4294967295"/>
          </p:nvPr>
        </p:nvSpPr>
        <p:spPr>
          <a:noFill/>
        </p:spPr>
        <p:txBody>
          <a:bodyPr/>
          <a:lstStyle/>
          <a:p>
            <a:pPr marL="571500" indent="-571500" eaLnBrk="1" hangingPunct="1">
              <a:buFont typeface="Wingdings" pitchFamily="2" charset="2"/>
              <a:buAutoNum type="arabicPeriod" startAt="9"/>
            </a:pPr>
            <a:r>
              <a:rPr lang="en-US" altLang="en-US" smtClean="0"/>
              <a:t>Incurred expenses for the month of October and paid cash for a total of $40.</a:t>
            </a:r>
          </a:p>
        </p:txBody>
      </p:sp>
      <p:sp>
        <p:nvSpPr>
          <p:cNvPr id="20483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457200" y="306388"/>
            <a:ext cx="8229600" cy="836612"/>
          </a:xfrm>
          <a:noFill/>
        </p:spPr>
        <p:txBody>
          <a:bodyPr anchor="ctr"/>
          <a:lstStyle/>
          <a:p>
            <a:pPr eaLnBrk="1" hangingPunct="1"/>
            <a:r>
              <a:rPr lang="en-US" altLang="en-US" sz="4600" smtClean="0"/>
              <a:t>Expenses Paid in Cash</a:t>
            </a:r>
          </a:p>
        </p:txBody>
      </p:sp>
      <p:sp>
        <p:nvSpPr>
          <p:cNvPr id="20484" name="Rectangle 7"/>
          <p:cNvSpPr>
            <a:spLocks noChangeArrowheads="1"/>
          </p:cNvSpPr>
          <p:nvPr/>
        </p:nvSpPr>
        <p:spPr bwMode="auto">
          <a:xfrm>
            <a:off x="2057400" y="3822700"/>
            <a:ext cx="533400" cy="22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9pPr>
          </a:lstStyle>
          <a:p>
            <a:endParaRPr lang="en-US" altLang="en-US"/>
          </a:p>
        </p:txBody>
      </p:sp>
      <p:sp>
        <p:nvSpPr>
          <p:cNvPr id="20485" name="Rectangle 9"/>
          <p:cNvSpPr>
            <a:spLocks noChangeArrowheads="1"/>
          </p:cNvSpPr>
          <p:nvPr/>
        </p:nvSpPr>
        <p:spPr bwMode="auto">
          <a:xfrm>
            <a:off x="6781800" y="3810000"/>
            <a:ext cx="533400" cy="22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9pPr>
          </a:lstStyle>
          <a:p>
            <a:endParaRPr lang="en-US" altLang="en-US"/>
          </a:p>
        </p:txBody>
      </p:sp>
      <p:sp>
        <p:nvSpPr>
          <p:cNvPr id="20486" name="Rectangle 10"/>
          <p:cNvSpPr>
            <a:spLocks noChangeArrowheads="1"/>
          </p:cNvSpPr>
          <p:nvPr/>
        </p:nvSpPr>
        <p:spPr bwMode="auto">
          <a:xfrm>
            <a:off x="3657600" y="6096000"/>
            <a:ext cx="533400" cy="22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9pPr>
          </a:lstStyle>
          <a:p>
            <a:endParaRPr lang="en-US" altLang="en-US"/>
          </a:p>
        </p:txBody>
      </p:sp>
      <p:graphicFrame>
        <p:nvGraphicFramePr>
          <p:cNvPr id="22570" name="Group 42"/>
          <p:cNvGraphicFramePr>
            <a:graphicFrameLocks noGrp="1"/>
          </p:cNvGraphicFramePr>
          <p:nvPr/>
        </p:nvGraphicFramePr>
        <p:xfrm>
          <a:off x="304800" y="2743200"/>
          <a:ext cx="8839200" cy="3389370"/>
        </p:xfrm>
        <a:graphic>
          <a:graphicData uri="http://schemas.openxmlformats.org/drawingml/2006/table">
            <a:tbl>
              <a:tblPr/>
              <a:tblGrid>
                <a:gridCol w="2946400"/>
                <a:gridCol w="1930400"/>
                <a:gridCol w="3962400"/>
              </a:tblGrid>
              <a:tr h="487671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Arial" charset="0"/>
                          <a:cs typeface="Arial" charset="0"/>
                        </a:rPr>
                        <a:t>A = </a:t>
                      </a:r>
                    </a:p>
                  </a:txBody>
                  <a:tcPr marT="45719" marB="45719" horzOverflow="overflow">
                    <a:lnL cap="flat"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Arial" charset="0"/>
                          <a:cs typeface="Arial" charset="0"/>
                        </a:rPr>
                        <a:t>L</a:t>
                      </a:r>
                    </a:p>
                  </a:txBody>
                  <a:tcPr marT="45719" marB="45719" horzOverflow="overflow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Arial" charset="0"/>
                          <a:cs typeface="Arial" charset="0"/>
                        </a:rPr>
                        <a:t>+              E</a:t>
                      </a:r>
                    </a:p>
                  </a:txBody>
                  <a:tcPr marT="45719" marB="45719" horzOverflow="overflow">
                    <a:lnL>
                      <a:noFill/>
                    </a:lnL>
                    <a:lnR cap="flat">
                      <a:noFill/>
                    </a:lnR>
                    <a:lnT cap="flat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066780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en-US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Cash goes down</a:t>
                      </a:r>
                    </a:p>
                  </a:txBody>
                  <a:tcPr marT="45719" marB="45719" horzOverflow="overflow">
                    <a:lnL cap="flat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en-US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19" marB="4571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Cptl.Stock      Ret’d Earnings</a:t>
                      </a: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R/E goes down because an expense is recognized</a:t>
                      </a:r>
                    </a:p>
                  </a:txBody>
                  <a:tcPr marT="45719" marB="4571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834862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Arial" charset="0"/>
                          <a:cs typeface="Arial" charset="0"/>
                        </a:rPr>
                        <a:t>Cash</a:t>
                      </a: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Arial" charset="0"/>
                          <a:cs typeface="Arial" charset="0"/>
                        </a:rPr>
                        <a:t>- $40</a:t>
                      </a:r>
                    </a:p>
                  </a:txBody>
                  <a:tcPr marT="45719" marB="45719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en-US" sz="2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hlink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19" marB="45719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Arial" charset="0"/>
                          <a:cs typeface="Arial" charset="0"/>
                        </a:rPr>
                        <a:t>            Wages Exp.</a:t>
                      </a:r>
                      <a:r>
                        <a:rPr kumimoji="0" 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Arial" charset="0"/>
                          <a:cs typeface="Arial" charset="0"/>
                        </a:rPr>
                        <a:t>- </a:t>
                      </a:r>
                      <a:r>
                        <a:rPr kumimoji="0" 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Arial" charset="0"/>
                          <a:cs typeface="Arial" charset="0"/>
                        </a:rPr>
                        <a:t>$4</a:t>
                      </a:r>
                    </a:p>
                    <a:p>
                      <a:pPr marL="0" marR="0" lvl="0" indent="0" algn="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Arial" charset="0"/>
                          <a:cs typeface="Arial" charset="0"/>
                        </a:rPr>
                        <a:t>Rent Exp. - $15</a:t>
                      </a:r>
                    </a:p>
                    <a:p>
                      <a:pPr marL="0" marR="0" lvl="0" indent="0" algn="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Arial" charset="0"/>
                          <a:cs typeface="Arial" charset="0"/>
                        </a:rPr>
                        <a:t>Adv.Exp. -$11</a:t>
                      </a:r>
                    </a:p>
                    <a:p>
                      <a:pPr marL="0" marR="0" lvl="0" indent="0" algn="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Arial" charset="0"/>
                          <a:cs typeface="Arial" charset="0"/>
                        </a:rPr>
                        <a:t>Utilities Exp. -$10</a:t>
                      </a:r>
                      <a:endParaRPr kumimoji="0" lang="en-US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19" marB="45719"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smtClean="0"/>
              <a:t>Dividend</a:t>
            </a:r>
          </a:p>
        </p:txBody>
      </p:sp>
      <p:sp>
        <p:nvSpPr>
          <p:cNvPr id="21507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381000" y="1143000"/>
            <a:ext cx="8077200" cy="1447800"/>
          </a:xfrm>
        </p:spPr>
        <p:txBody>
          <a:bodyPr/>
          <a:lstStyle/>
          <a:p>
            <a:pPr marL="495300" indent="-495300">
              <a:buFont typeface="Wingdings" pitchFamily="2" charset="2"/>
              <a:buAutoNum type="arabicPeriod" startAt="10"/>
            </a:pPr>
            <a:r>
              <a:rPr lang="en-US" altLang="en-US" sz="2600" smtClean="0"/>
              <a:t>Mom gets another dividends - $4 this month! 	</a:t>
            </a:r>
          </a:p>
        </p:txBody>
      </p:sp>
      <p:pic>
        <p:nvPicPr>
          <p:cNvPr id="21508" name="Picture 4" descr="j0355327[1]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02550" y="5275263"/>
            <a:ext cx="1441450" cy="15827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133149" name="Group 29"/>
          <p:cNvGraphicFramePr>
            <a:graphicFrameLocks noGrp="1"/>
          </p:cNvGraphicFramePr>
          <p:nvPr>
            <p:ph sz="quarter" idx="2"/>
          </p:nvPr>
        </p:nvGraphicFramePr>
        <p:xfrm>
          <a:off x="304800" y="2743200"/>
          <a:ext cx="8839200" cy="2524125"/>
        </p:xfrm>
        <a:graphic>
          <a:graphicData uri="http://schemas.openxmlformats.org/drawingml/2006/table">
            <a:tbl>
              <a:tblPr/>
              <a:tblGrid>
                <a:gridCol w="2946400"/>
                <a:gridCol w="2324100"/>
                <a:gridCol w="3568700"/>
              </a:tblGrid>
              <a:tr h="487754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Arial" charset="0"/>
                          <a:cs typeface="Arial" charset="0"/>
                        </a:rPr>
                        <a:t>A = </a:t>
                      </a:r>
                    </a:p>
                  </a:txBody>
                  <a:tcPr marT="45727" marB="45727" horzOverflow="overflow">
                    <a:lnL cap="flat"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Arial" charset="0"/>
                          <a:cs typeface="Arial" charset="0"/>
                        </a:rPr>
                        <a:t>L</a:t>
                      </a:r>
                    </a:p>
                  </a:txBody>
                  <a:tcPr marT="45727" marB="45727" horzOverflow="overflow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Arial" charset="0"/>
                          <a:cs typeface="Arial" charset="0"/>
                        </a:rPr>
                        <a:t>+              E</a:t>
                      </a:r>
                    </a:p>
                  </a:txBody>
                  <a:tcPr marT="45727" marB="45727" horzOverflow="overflow">
                    <a:lnL>
                      <a:noFill/>
                    </a:lnL>
                    <a:lnR cap="flat">
                      <a:noFill/>
                    </a:lnR>
                    <a:lnT cap="flat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066961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en-US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Cash goes down</a:t>
                      </a:r>
                    </a:p>
                  </a:txBody>
                  <a:tcPr marT="45727" marB="45727" horzOverflow="overflow">
                    <a:lnL cap="flat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en-US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7" marB="4572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Cptl.Stock      Ret’d Earnings</a:t>
                      </a: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R/E goes down because dividends are paid.</a:t>
                      </a:r>
                    </a:p>
                  </a:txBody>
                  <a:tcPr marT="45727" marB="4572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969410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Arial" charset="0"/>
                          <a:cs typeface="Arial" charset="0"/>
                        </a:rPr>
                        <a:t>Cash</a:t>
                      </a: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Arial" charset="0"/>
                          <a:cs typeface="Arial" charset="0"/>
                        </a:rPr>
                        <a:t>- $4</a:t>
                      </a:r>
                    </a:p>
                  </a:txBody>
                  <a:tcPr marT="45727" marB="45727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en-US" sz="2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hlink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7" marB="45727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Arial" charset="0"/>
                          <a:cs typeface="Arial" charset="0"/>
                        </a:rPr>
                        <a:t>    Dividends</a:t>
                      </a: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Arial" charset="0"/>
                          <a:cs typeface="Arial" charset="0"/>
                        </a:rPr>
                        <a:t>     - $4</a:t>
                      </a:r>
                      <a:endParaRPr kumimoji="0" lang="en-US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7" marB="45727"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/>
          <p:cNvSpPr txBox="1">
            <a:spLocks noChangeArrowheads="1"/>
          </p:cNvSpPr>
          <p:nvPr/>
        </p:nvSpPr>
        <p:spPr bwMode="auto">
          <a:xfrm>
            <a:off x="457200" y="274638"/>
            <a:ext cx="8229600" cy="4111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anchor="ctr"/>
          <a:lstStyle>
            <a:lvl1pPr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9pPr>
          </a:lstStyle>
          <a:p>
            <a:pPr eaLnBrk="1" hangingPunct="1"/>
            <a:r>
              <a:rPr lang="en-US" altLang="en-US" sz="4000">
                <a:solidFill>
                  <a:srgbClr val="006600"/>
                </a:solidFill>
                <a:latin typeface="Times New Roman" pitchFamily="18" charset="0"/>
              </a:rPr>
              <a:t>Summary</a:t>
            </a:r>
          </a:p>
        </p:txBody>
      </p:sp>
      <p:graphicFrame>
        <p:nvGraphicFramePr>
          <p:cNvPr id="134531" name="Group 387"/>
          <p:cNvGraphicFramePr>
            <a:graphicFrameLocks noGrp="1"/>
          </p:cNvGraphicFramePr>
          <p:nvPr/>
        </p:nvGraphicFramePr>
        <p:xfrm>
          <a:off x="0" y="838200"/>
          <a:ext cx="9144000" cy="5437520"/>
        </p:xfrm>
        <a:graphic>
          <a:graphicData uri="http://schemas.openxmlformats.org/drawingml/2006/table">
            <a:tbl>
              <a:tblPr/>
              <a:tblGrid>
                <a:gridCol w="762000"/>
                <a:gridCol w="914400"/>
                <a:gridCol w="857250"/>
                <a:gridCol w="742950"/>
                <a:gridCol w="990600"/>
                <a:gridCol w="838200"/>
                <a:gridCol w="762000"/>
                <a:gridCol w="762000"/>
                <a:gridCol w="914400"/>
                <a:gridCol w="762000"/>
                <a:gridCol w="838200"/>
              </a:tblGrid>
              <a:tr h="518118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en-US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16" marB="45716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5"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Assets</a:t>
                      </a:r>
                    </a:p>
                  </a:txBody>
                  <a:tcPr marT="45716" marB="4571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>
                        <a:alpha val="5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C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C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C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CA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Liabilities</a:t>
                      </a:r>
                    </a:p>
                  </a:txBody>
                  <a:tcPr marT="45716" marB="4571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alpha val="5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C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CA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Shareholders’ Equity</a:t>
                      </a:r>
                    </a:p>
                  </a:txBody>
                  <a:tcPr marT="45716" marB="4571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alpha val="5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CA"/>
                    </a:p>
                  </a:txBody>
                  <a:tcPr/>
                </a:tc>
              </a:tr>
              <a:tr h="560786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Trans.#</a:t>
                      </a:r>
                    </a:p>
                  </a:txBody>
                  <a:tcPr marT="45716" marB="45716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Cash</a:t>
                      </a:r>
                    </a:p>
                  </a:txBody>
                  <a:tcPr marT="45716" marB="4571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A/R</a:t>
                      </a: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en-US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16" marB="4571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Supp.</a:t>
                      </a:r>
                    </a:p>
                  </a:txBody>
                  <a:tcPr marT="45716" marB="4571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Pre-paid Rent</a:t>
                      </a:r>
                    </a:p>
                  </a:txBody>
                  <a:tcPr marT="45716" marB="4571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Equip.</a:t>
                      </a:r>
                    </a:p>
                  </a:txBody>
                  <a:tcPr marT="45716" marB="4571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A/P.</a:t>
                      </a:r>
                    </a:p>
                  </a:txBody>
                  <a:tcPr marT="45716" marB="4571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Bank Loan </a:t>
                      </a:r>
                    </a:p>
                  </a:txBody>
                  <a:tcPr marT="45716" marB="4571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Unearn’d</a:t>
                      </a:r>
                      <a:r>
                        <a:rPr kumimoji="0" 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 rev.</a:t>
                      </a:r>
                    </a:p>
                  </a:txBody>
                  <a:tcPr marT="45716" marB="4571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Cptl</a:t>
                      </a:r>
                      <a:r>
                        <a:rPr kumimoji="0" 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. Stock</a:t>
                      </a:r>
                    </a:p>
                  </a:txBody>
                  <a:tcPr marT="45716" marB="4571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R/E</a:t>
                      </a:r>
                    </a:p>
                  </a:txBody>
                  <a:tcPr marT="45716" marB="4571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5730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Bal.</a:t>
                      </a:r>
                    </a:p>
                  </a:txBody>
                  <a:tcPr marT="45716" marB="45716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$152</a:t>
                      </a:r>
                    </a:p>
                  </a:txBody>
                  <a:tcPr marT="45716" marB="4571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folHlink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16" marB="4571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folHlink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$125</a:t>
                      </a:r>
                    </a:p>
                  </a:txBody>
                  <a:tcPr marT="45716" marB="4571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folHlink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16" marB="4571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folHlink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$150</a:t>
                      </a:r>
                    </a:p>
                  </a:txBody>
                  <a:tcPr marT="45716" marB="4571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folHlink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$125</a:t>
                      </a:r>
                    </a:p>
                  </a:txBody>
                  <a:tcPr marT="45716" marB="4571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folHlink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$200</a:t>
                      </a:r>
                    </a:p>
                  </a:txBody>
                  <a:tcPr marT="45716" marB="4571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folHlink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16" marB="4571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folHlink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$100</a:t>
                      </a:r>
                    </a:p>
                  </a:txBody>
                  <a:tcPr marT="45716" marB="4571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folHlink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$2</a:t>
                      </a:r>
                    </a:p>
                  </a:txBody>
                  <a:tcPr marT="45716" marB="4571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folHlink"/>
                    </a:solidFill>
                  </a:tcPr>
                </a:tc>
              </a:tr>
              <a:tr h="365730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1.</a:t>
                      </a:r>
                    </a:p>
                  </a:txBody>
                  <a:tcPr marT="45716" marB="45716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+$50</a:t>
                      </a:r>
                    </a:p>
                  </a:txBody>
                  <a:tcPr marT="45716" marB="4571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16" marB="4571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16" marB="4571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16" marB="4571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16" marB="4571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16" marB="4571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16" marB="4571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+$50</a:t>
                      </a:r>
                    </a:p>
                  </a:txBody>
                  <a:tcPr marT="45716" marB="4571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16" marB="4571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16" marB="4571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5730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2.</a:t>
                      </a:r>
                    </a:p>
                  </a:txBody>
                  <a:tcPr marT="45716" marB="45716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-$20</a:t>
                      </a:r>
                    </a:p>
                  </a:txBody>
                  <a:tcPr marT="45716" marB="4571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en-US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16" marB="4571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16" marB="4571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+$20</a:t>
                      </a:r>
                    </a:p>
                  </a:txBody>
                  <a:tcPr marT="45716" marB="4571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16" marB="4571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16" marB="4571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16" marB="4571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16" marB="4571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16" marB="4571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16" marB="4571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5730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3.</a:t>
                      </a:r>
                    </a:p>
                  </a:txBody>
                  <a:tcPr marT="45716" marB="45716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16" marB="4571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en-US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16" marB="4571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+$10</a:t>
                      </a:r>
                    </a:p>
                  </a:txBody>
                  <a:tcPr marT="45716" marB="4571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16" marB="4571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16" marB="4571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+$10</a:t>
                      </a:r>
                    </a:p>
                  </a:txBody>
                  <a:tcPr marT="45716" marB="4571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16" marB="4571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16" marB="4571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16" marB="4571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16" marB="4571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5730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4.</a:t>
                      </a:r>
                    </a:p>
                  </a:txBody>
                  <a:tcPr marT="45716" marB="45716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-$10</a:t>
                      </a:r>
                    </a:p>
                  </a:txBody>
                  <a:tcPr marT="45716" marB="4571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16" marB="4571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16" marB="4571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16" marB="4571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+$70</a:t>
                      </a:r>
                    </a:p>
                  </a:txBody>
                  <a:tcPr marT="45716" marB="4571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+$60</a:t>
                      </a:r>
                    </a:p>
                  </a:txBody>
                  <a:tcPr marT="45716" marB="4571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16" marB="4571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16" marB="4571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16" marB="4571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16" marB="4571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5730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5.</a:t>
                      </a:r>
                    </a:p>
                  </a:txBody>
                  <a:tcPr marT="45716" marB="45716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16" marB="4571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+$150</a:t>
                      </a:r>
                    </a:p>
                  </a:txBody>
                  <a:tcPr marT="45716" marB="4571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16" marB="4571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16" marB="4571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16" marB="4571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16" marB="4571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16" marB="4571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16" marB="4571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16" marB="4571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+$150</a:t>
                      </a:r>
                    </a:p>
                  </a:txBody>
                  <a:tcPr marT="45716" marB="4571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5730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6.</a:t>
                      </a:r>
                    </a:p>
                  </a:txBody>
                  <a:tcPr marT="45716" marB="45716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+$100</a:t>
                      </a:r>
                    </a:p>
                  </a:txBody>
                  <a:tcPr marT="45716" marB="4571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16" marB="4571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16" marB="4571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16" marB="4571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16" marB="4571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16" marB="4571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16" marB="4571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16" marB="4571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16" marB="4571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+$100</a:t>
                      </a:r>
                    </a:p>
                  </a:txBody>
                  <a:tcPr marT="45716" marB="4571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5730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7.</a:t>
                      </a:r>
                    </a:p>
                  </a:txBody>
                  <a:tcPr marT="45716" marB="45716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+$150</a:t>
                      </a:r>
                    </a:p>
                  </a:txBody>
                  <a:tcPr marT="45716" marB="4571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-$150</a:t>
                      </a:r>
                    </a:p>
                  </a:txBody>
                  <a:tcPr marT="45716" marB="4571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16" marB="4571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en-US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16" marB="4571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16" marB="4571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16" marB="4571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16" marB="4571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16" marB="4571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16" marB="4571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16" marB="4571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5730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8.</a:t>
                      </a:r>
                    </a:p>
                  </a:txBody>
                  <a:tcPr marT="45716" marB="45716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-$10</a:t>
                      </a:r>
                    </a:p>
                  </a:txBody>
                  <a:tcPr marT="45716" marB="4571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16" marB="4571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16" marB="4571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16" marB="4571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16" marB="4571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-$10</a:t>
                      </a:r>
                    </a:p>
                  </a:txBody>
                  <a:tcPr marT="45716" marB="4571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16" marB="4571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16" marB="4571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16" marB="4571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16" marB="4571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5730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9.</a:t>
                      </a:r>
                    </a:p>
                  </a:txBody>
                  <a:tcPr marT="45716" marB="45716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-$40</a:t>
                      </a:r>
                    </a:p>
                  </a:txBody>
                  <a:tcPr marT="45716" marB="4571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16" marB="4571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16" marB="4571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16" marB="4571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16" marB="4571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16" marB="4571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16" marB="4571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16" marB="4571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16" marB="4571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-$40</a:t>
                      </a:r>
                    </a:p>
                  </a:txBody>
                  <a:tcPr marT="45716" marB="4571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5730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10.</a:t>
                      </a:r>
                    </a:p>
                  </a:txBody>
                  <a:tcPr marT="45716" marB="45716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-$4</a:t>
                      </a:r>
                    </a:p>
                  </a:txBody>
                  <a:tcPr marT="45716" marB="4571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16" marB="4571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16" marB="4571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16" marB="4571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16" marB="4571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16" marB="4571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16" marB="4571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16" marB="4571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16" marB="4571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-$4</a:t>
                      </a:r>
                    </a:p>
                  </a:txBody>
                  <a:tcPr marT="45716" marB="4571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35253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Bal.</a:t>
                      </a:r>
                    </a:p>
                  </a:txBody>
                  <a:tcPr marT="45716" marB="45716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folHlink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$368</a:t>
                      </a:r>
                    </a:p>
                  </a:txBody>
                  <a:tcPr marT="45716" marB="4571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folHlink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0</a:t>
                      </a:r>
                    </a:p>
                  </a:txBody>
                  <a:tcPr marT="45716" marB="4571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folHlink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$135</a:t>
                      </a:r>
                    </a:p>
                  </a:txBody>
                  <a:tcPr marT="45716" marB="4571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folHlink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$20</a:t>
                      </a:r>
                    </a:p>
                  </a:txBody>
                  <a:tcPr marT="45716" marB="4571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folHlink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$220</a:t>
                      </a:r>
                    </a:p>
                  </a:txBody>
                  <a:tcPr marT="45716" marB="4571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folHlink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$185</a:t>
                      </a:r>
                    </a:p>
                  </a:txBody>
                  <a:tcPr marT="45716" marB="4571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folHlink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$200</a:t>
                      </a:r>
                    </a:p>
                  </a:txBody>
                  <a:tcPr marT="45716" marB="4571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folHlink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$50</a:t>
                      </a:r>
                    </a:p>
                  </a:txBody>
                  <a:tcPr marT="45716" marB="4571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folHlink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$100</a:t>
                      </a:r>
                    </a:p>
                  </a:txBody>
                  <a:tcPr marT="45716" marB="4571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folHlink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$208</a:t>
                      </a:r>
                    </a:p>
                  </a:txBody>
                  <a:tcPr marT="45716" marB="4571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folHlink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2"/>
          <p:cNvSpPr txBox="1">
            <a:spLocks noChangeArrowheads="1"/>
          </p:cNvSpPr>
          <p:nvPr/>
        </p:nvSpPr>
        <p:spPr bwMode="auto">
          <a:xfrm>
            <a:off x="381000" y="228600"/>
            <a:ext cx="8229600" cy="76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9pPr>
          </a:lstStyle>
          <a:p>
            <a:pPr eaLnBrk="1" hangingPunct="1"/>
            <a:r>
              <a:rPr lang="en-US" altLang="en-US" sz="3600">
                <a:solidFill>
                  <a:schemeClr val="tx2"/>
                </a:solidFill>
                <a:latin typeface="Garamond" pitchFamily="18" charset="0"/>
              </a:rPr>
              <a:t>Deferrals and Accruals</a:t>
            </a:r>
          </a:p>
        </p:txBody>
      </p:sp>
      <p:sp>
        <p:nvSpPr>
          <p:cNvPr id="23555" name="Rectangle 6"/>
          <p:cNvSpPr>
            <a:spLocks noGrp="1" noChangeArrowheads="1"/>
          </p:cNvSpPr>
          <p:nvPr>
            <p:ph type="body" idx="1"/>
          </p:nvPr>
        </p:nvSpPr>
        <p:spPr>
          <a:xfrm>
            <a:off x="457200" y="1295400"/>
            <a:ext cx="8229600" cy="4835525"/>
          </a:xfrm>
        </p:spPr>
        <p:txBody>
          <a:bodyPr/>
          <a:lstStyle/>
          <a:p>
            <a:pPr>
              <a:lnSpc>
                <a:spcPct val="90000"/>
              </a:lnSpc>
            </a:pPr>
            <a:r>
              <a:rPr lang="en-US" altLang="en-US" b="1" u="sng" smtClean="0"/>
              <a:t>Deferrals </a:t>
            </a:r>
            <a:r>
              <a:rPr lang="en-US" altLang="en-US" smtClean="0"/>
              <a:t>– created by recording a transaction in a way that delays (defers) the recognition of an expense or revenue</a:t>
            </a:r>
          </a:p>
          <a:p>
            <a:pPr lvl="1">
              <a:lnSpc>
                <a:spcPct val="90000"/>
              </a:lnSpc>
            </a:pPr>
            <a:r>
              <a:rPr lang="en-US" altLang="en-US" smtClean="0"/>
              <a:t>Example: Pay rent in advance, receive money in advance of providing a service</a:t>
            </a:r>
          </a:p>
          <a:p>
            <a:pPr lvl="1">
              <a:lnSpc>
                <a:spcPct val="90000"/>
              </a:lnSpc>
            </a:pPr>
            <a:endParaRPr lang="en-US" altLang="en-US" smtClean="0"/>
          </a:p>
          <a:p>
            <a:pPr>
              <a:lnSpc>
                <a:spcPct val="90000"/>
              </a:lnSpc>
            </a:pPr>
            <a:r>
              <a:rPr lang="en-US" altLang="en-US" b="1" u="sng" smtClean="0"/>
              <a:t>Accruals </a:t>
            </a:r>
            <a:r>
              <a:rPr lang="en-US" altLang="en-US" smtClean="0"/>
              <a:t>– created when a revenue has been earned or an expense incurred but has not been recorded</a:t>
            </a:r>
          </a:p>
          <a:p>
            <a:pPr lvl="1">
              <a:lnSpc>
                <a:spcPct val="90000"/>
              </a:lnSpc>
            </a:pPr>
            <a:r>
              <a:rPr lang="en-US" altLang="en-US" smtClean="0"/>
              <a:t>Example: unrecorded wages, revenue not invoiced</a:t>
            </a:r>
          </a:p>
        </p:txBody>
      </p:sp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2"/>
          <p:cNvSpPr>
            <a:spLocks noGrp="1" noChangeArrowheads="1"/>
          </p:cNvSpPr>
          <p:nvPr>
            <p:ph type="title" idx="4294967295"/>
          </p:nvPr>
        </p:nvSpPr>
        <p:spPr/>
        <p:txBody>
          <a:bodyPr anchor="ctr"/>
          <a:lstStyle/>
          <a:p>
            <a:pPr eaLnBrk="1" hangingPunct="1"/>
            <a:r>
              <a:rPr lang="en-US" altLang="en-US" sz="4600" smtClean="0"/>
              <a:t>Deferred Expenses – Prepaid Rent</a:t>
            </a:r>
          </a:p>
        </p:txBody>
      </p:sp>
      <p:sp>
        <p:nvSpPr>
          <p:cNvPr id="8" name="Rectangle 3"/>
          <p:cNvSpPr txBox="1">
            <a:spLocks noChangeArrowheads="1"/>
          </p:cNvSpPr>
          <p:nvPr/>
        </p:nvSpPr>
        <p:spPr>
          <a:xfrm>
            <a:off x="457200" y="1981200"/>
            <a:ext cx="8229600" cy="4144963"/>
          </a:xfrm>
          <a:prstGeom prst="rect">
            <a:avLst/>
          </a:prstGeom>
          <a:noFill/>
          <a:ln/>
        </p:spPr>
        <p:txBody>
          <a:bodyPr/>
          <a:lstStyle/>
          <a:p>
            <a:pPr marL="342900" indent="-342900" eaLnBrk="1" hangingPunct="1">
              <a:spcBef>
                <a:spcPct val="20000"/>
              </a:spcBef>
              <a:buFontTx/>
              <a:buChar char="•"/>
              <a:defRPr/>
            </a:pPr>
            <a:endParaRPr lang="en-US" kern="0" dirty="0">
              <a:solidFill>
                <a:schemeClr val="accent2"/>
              </a:solidFill>
              <a:latin typeface="+mn-lt"/>
              <a:ea typeface="+mn-ea"/>
            </a:endParaRPr>
          </a:p>
        </p:txBody>
      </p:sp>
      <p:sp>
        <p:nvSpPr>
          <p:cNvPr id="24580" name="Rectangle 3"/>
          <p:cNvSpPr txBox="1">
            <a:spLocks noChangeArrowheads="1"/>
          </p:cNvSpPr>
          <p:nvPr/>
        </p:nvSpPr>
        <p:spPr bwMode="auto">
          <a:xfrm>
            <a:off x="228600" y="1752600"/>
            <a:ext cx="8229600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42900" indent="-3429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en-US" altLang="en-US"/>
              <a:t>Adjustment #1 - As prepaid rent expires, the asset Prepaid Rent decreases.</a:t>
            </a:r>
          </a:p>
        </p:txBody>
      </p:sp>
      <p:sp>
        <p:nvSpPr>
          <p:cNvPr id="24581" name="Rectangle 10"/>
          <p:cNvSpPr>
            <a:spLocks noChangeArrowheads="1"/>
          </p:cNvSpPr>
          <p:nvPr/>
        </p:nvSpPr>
        <p:spPr bwMode="auto">
          <a:xfrm>
            <a:off x="2895600" y="4038600"/>
            <a:ext cx="533400" cy="22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9pPr>
          </a:lstStyle>
          <a:p>
            <a:endParaRPr lang="en-US" altLang="en-US"/>
          </a:p>
        </p:txBody>
      </p:sp>
      <p:sp>
        <p:nvSpPr>
          <p:cNvPr id="24582" name="Rectangle 11"/>
          <p:cNvSpPr>
            <a:spLocks noChangeArrowheads="1"/>
          </p:cNvSpPr>
          <p:nvPr/>
        </p:nvSpPr>
        <p:spPr bwMode="auto">
          <a:xfrm>
            <a:off x="6997700" y="4038600"/>
            <a:ext cx="533400" cy="22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9pPr>
          </a:lstStyle>
          <a:p>
            <a:endParaRPr lang="en-US" altLang="en-US"/>
          </a:p>
        </p:txBody>
      </p:sp>
      <p:graphicFrame>
        <p:nvGraphicFramePr>
          <p:cNvPr id="27689" name="Group 41"/>
          <p:cNvGraphicFramePr>
            <a:graphicFrameLocks noGrp="1"/>
          </p:cNvGraphicFramePr>
          <p:nvPr/>
        </p:nvGraphicFramePr>
        <p:xfrm>
          <a:off x="304800" y="3124200"/>
          <a:ext cx="8458200" cy="2590847"/>
        </p:xfrm>
        <a:graphic>
          <a:graphicData uri="http://schemas.openxmlformats.org/drawingml/2006/table">
            <a:tbl>
              <a:tblPr/>
              <a:tblGrid>
                <a:gridCol w="3319463"/>
                <a:gridCol w="1709737"/>
                <a:gridCol w="1714500"/>
                <a:gridCol w="1714500"/>
              </a:tblGrid>
              <a:tr h="48762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1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A = </a:t>
                      </a:r>
                    </a:p>
                  </a:txBody>
                  <a:tcPr marT="45714" marB="45714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1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L</a:t>
                      </a:r>
                    </a:p>
                  </a:txBody>
                  <a:tcPr marT="45714" marB="45714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1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+              E</a:t>
                      </a:r>
                    </a:p>
                  </a:txBody>
                  <a:tcPr marT="45714" marB="45714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CA"/>
                    </a:p>
                  </a:txBody>
                  <a:tcPr/>
                </a:tc>
              </a:tr>
              <a:tr h="88412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- Prepaid rent has been “used up”. </a:t>
                      </a:r>
                    </a:p>
                  </a:txBody>
                  <a:tcPr marT="45714" marB="45714" horzOverflow="overflow">
                    <a:lnL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en-US" sz="2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ＭＳ Ｐゴシック" pitchFamily="1" charset="-128"/>
                        <a:cs typeface="Arial" charset="0"/>
                      </a:endParaRPr>
                    </a:p>
                  </a:txBody>
                  <a:tcPr marT="45714" marB="4571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Cptl.Stock</a:t>
                      </a:r>
                    </a:p>
                  </a:txBody>
                  <a:tcPr marT="45714" marB="4571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R/E</a:t>
                      </a:r>
                    </a:p>
                  </a:txBody>
                  <a:tcPr marT="45714" marB="4571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2190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1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6600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Prepaid Expense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en-US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996600"/>
                        </a:solidFill>
                        <a:effectLst/>
                        <a:latin typeface="Arial" charset="0"/>
                        <a:ea typeface="ＭＳ Ｐゴシック" pitchFamily="1" charset="-128"/>
                        <a:cs typeface="Arial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1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6600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-$20</a:t>
                      </a:r>
                    </a:p>
                  </a:txBody>
                  <a:tcPr marT="45714" marB="45714" horzOverflow="overflow">
                    <a:lnL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en-US" sz="2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ＭＳ Ｐゴシック" pitchFamily="1" charset="-128"/>
                        <a:cs typeface="Arial" charset="0"/>
                      </a:endParaRPr>
                    </a:p>
                  </a:txBody>
                  <a:tcPr marT="45714" marB="4571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en-US" sz="2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ＭＳ Ｐゴシック" pitchFamily="1" charset="-128"/>
                        <a:cs typeface="Arial" charset="0"/>
                      </a:endParaRPr>
                    </a:p>
                  </a:txBody>
                  <a:tcPr marT="45714" marB="4571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1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Rent Expense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1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-$20</a:t>
                      </a:r>
                    </a:p>
                  </a:txBody>
                  <a:tcPr marT="45714" marB="4571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2"/>
          <p:cNvSpPr>
            <a:spLocks noGrp="1" noChangeArrowheads="1"/>
          </p:cNvSpPr>
          <p:nvPr>
            <p:ph type="title" idx="4294967295"/>
          </p:nvPr>
        </p:nvSpPr>
        <p:spPr/>
        <p:txBody>
          <a:bodyPr anchor="ctr"/>
          <a:lstStyle/>
          <a:p>
            <a:pPr eaLnBrk="1" hangingPunct="1"/>
            <a:r>
              <a:rPr lang="en-US" altLang="en-US" sz="4600" smtClean="0"/>
              <a:t>Deferred Expenses – Supplies</a:t>
            </a:r>
          </a:p>
        </p:txBody>
      </p:sp>
      <p:sp>
        <p:nvSpPr>
          <p:cNvPr id="25603" name="Rectangle 3"/>
          <p:cNvSpPr txBox="1">
            <a:spLocks noChangeArrowheads="1"/>
          </p:cNvSpPr>
          <p:nvPr/>
        </p:nvSpPr>
        <p:spPr bwMode="auto">
          <a:xfrm>
            <a:off x="304800" y="1524000"/>
            <a:ext cx="8153400" cy="1295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42900" indent="-3429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en-US" altLang="en-US"/>
              <a:t>Adjustment #2 - During November, $80 of supplies was used in operations leaving a balance of $55.</a:t>
            </a:r>
          </a:p>
        </p:txBody>
      </p:sp>
      <p:sp>
        <p:nvSpPr>
          <p:cNvPr id="25604" name="Rectangle 7"/>
          <p:cNvSpPr>
            <a:spLocks noChangeArrowheads="1"/>
          </p:cNvSpPr>
          <p:nvPr/>
        </p:nvSpPr>
        <p:spPr bwMode="auto">
          <a:xfrm>
            <a:off x="3657600" y="4081463"/>
            <a:ext cx="533400" cy="22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9pPr>
          </a:lstStyle>
          <a:p>
            <a:endParaRPr lang="en-US" altLang="en-US"/>
          </a:p>
        </p:txBody>
      </p:sp>
      <p:sp>
        <p:nvSpPr>
          <p:cNvPr id="25605" name="Rectangle 9"/>
          <p:cNvSpPr>
            <a:spLocks noChangeArrowheads="1"/>
          </p:cNvSpPr>
          <p:nvPr/>
        </p:nvSpPr>
        <p:spPr bwMode="auto">
          <a:xfrm>
            <a:off x="6934200" y="4056063"/>
            <a:ext cx="533400" cy="22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9pPr>
          </a:lstStyle>
          <a:p>
            <a:endParaRPr lang="en-US" altLang="en-US"/>
          </a:p>
        </p:txBody>
      </p:sp>
      <p:sp>
        <p:nvSpPr>
          <p:cNvPr id="25606" name="Rectangle 10"/>
          <p:cNvSpPr>
            <a:spLocks noChangeArrowheads="1"/>
          </p:cNvSpPr>
          <p:nvPr/>
        </p:nvSpPr>
        <p:spPr bwMode="auto">
          <a:xfrm>
            <a:off x="5000625" y="5653088"/>
            <a:ext cx="533400" cy="22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9pPr>
          </a:lstStyle>
          <a:p>
            <a:endParaRPr lang="en-US" altLang="en-US"/>
          </a:p>
        </p:txBody>
      </p:sp>
      <p:graphicFrame>
        <p:nvGraphicFramePr>
          <p:cNvPr id="28709" name="Group 37"/>
          <p:cNvGraphicFramePr>
            <a:graphicFrameLocks noGrp="1"/>
          </p:cNvGraphicFramePr>
          <p:nvPr/>
        </p:nvGraphicFramePr>
        <p:xfrm>
          <a:off x="304800" y="2438400"/>
          <a:ext cx="8839200" cy="2524125"/>
        </p:xfrm>
        <a:graphic>
          <a:graphicData uri="http://schemas.openxmlformats.org/drawingml/2006/table">
            <a:tbl>
              <a:tblPr/>
              <a:tblGrid>
                <a:gridCol w="3276600"/>
                <a:gridCol w="1993900"/>
                <a:gridCol w="3568700"/>
              </a:tblGrid>
              <a:tr h="487754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Arial" charset="0"/>
                          <a:cs typeface="Arial" charset="0"/>
                        </a:rPr>
                        <a:t>A = </a:t>
                      </a:r>
                    </a:p>
                  </a:txBody>
                  <a:tcPr marT="45727" marB="45727" horzOverflow="overflow">
                    <a:lnL cap="flat"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Arial" charset="0"/>
                          <a:cs typeface="Arial" charset="0"/>
                        </a:rPr>
                        <a:t>L</a:t>
                      </a:r>
                    </a:p>
                  </a:txBody>
                  <a:tcPr marT="45727" marB="45727" horzOverflow="overflow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Arial" charset="0"/>
                          <a:cs typeface="Arial" charset="0"/>
                        </a:rPr>
                        <a:t>+              E</a:t>
                      </a:r>
                    </a:p>
                  </a:txBody>
                  <a:tcPr marT="45727" marB="45727" horzOverflow="overflow">
                    <a:lnL>
                      <a:noFill/>
                    </a:lnL>
                    <a:lnR cap="flat">
                      <a:noFill/>
                    </a:lnR>
                    <a:lnT cap="flat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066961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en-US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Supplies have decreased</a:t>
                      </a:r>
                    </a:p>
                  </a:txBody>
                  <a:tcPr marT="45727" marB="45727" horzOverflow="overflow">
                    <a:lnL cap="flat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en-US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7" marB="4572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Cptl.Stock      Ret’d Earnings</a:t>
                      </a: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R/E goes down because an expense has been incurred</a:t>
                      </a:r>
                    </a:p>
                  </a:txBody>
                  <a:tcPr marT="45727" marB="4572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969410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Arial" charset="0"/>
                          <a:cs typeface="Arial" charset="0"/>
                        </a:rPr>
                        <a:t>Supplies</a:t>
                      </a: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Arial" charset="0"/>
                          <a:cs typeface="Arial" charset="0"/>
                        </a:rPr>
                        <a:t>-$80</a:t>
                      </a:r>
                    </a:p>
                  </a:txBody>
                  <a:tcPr marT="45727" marB="45727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en-US" sz="2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hlink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7" marB="45727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Arial" charset="0"/>
                          <a:cs typeface="Arial" charset="0"/>
                        </a:rPr>
                        <a:t>     Supplies exp.</a:t>
                      </a: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Arial" charset="0"/>
                          <a:cs typeface="Arial" charset="0"/>
                        </a:rPr>
                        <a:t>     -$80</a:t>
                      </a:r>
                      <a:endParaRPr kumimoji="0" lang="en-US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7" marB="45727"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2"/>
          <p:cNvSpPr>
            <a:spLocks noGrp="1" noChangeArrowheads="1"/>
          </p:cNvSpPr>
          <p:nvPr>
            <p:ph type="title" idx="4294967295"/>
          </p:nvPr>
        </p:nvSpPr>
        <p:spPr/>
        <p:txBody>
          <a:bodyPr anchor="ctr"/>
          <a:lstStyle/>
          <a:p>
            <a:pPr eaLnBrk="1" hangingPunct="1"/>
            <a:r>
              <a:rPr lang="en-US" altLang="en-US" smtClean="0"/>
              <a:t>Fixed Assets and Depreciation</a:t>
            </a:r>
          </a:p>
        </p:txBody>
      </p:sp>
      <p:grpSp>
        <p:nvGrpSpPr>
          <p:cNvPr id="26627" name="Group 14"/>
          <p:cNvGrpSpPr>
            <a:grpSpLocks/>
          </p:cNvGrpSpPr>
          <p:nvPr/>
        </p:nvGrpSpPr>
        <p:grpSpPr bwMode="auto">
          <a:xfrm>
            <a:off x="457200" y="3886200"/>
            <a:ext cx="8458200" cy="2133600"/>
            <a:chOff x="288" y="2448"/>
            <a:chExt cx="5328" cy="1344"/>
          </a:xfrm>
        </p:grpSpPr>
        <p:sp>
          <p:nvSpPr>
            <p:cNvPr id="33796" name="Right Arrow 10"/>
            <p:cNvSpPr>
              <a:spLocks noChangeArrowheads="1"/>
            </p:cNvSpPr>
            <p:nvPr/>
          </p:nvSpPr>
          <p:spPr bwMode="auto">
            <a:xfrm>
              <a:off x="1712" y="2448"/>
              <a:ext cx="2544" cy="1344"/>
            </a:xfrm>
            <a:prstGeom prst="rightArrow">
              <a:avLst>
                <a:gd name="adj1" fmla="val 50000"/>
                <a:gd name="adj2" fmla="val 25238"/>
              </a:avLst>
            </a:prstGeom>
            <a:gradFill rotWithShape="1">
              <a:gsLst>
                <a:gs pos="0">
                  <a:schemeClr val="accent2"/>
                </a:gs>
                <a:gs pos="100000">
                  <a:srgbClr val="99CCFF"/>
                </a:gs>
              </a:gsLst>
              <a:lin ang="5400000" scaled="1"/>
            </a:gradFill>
            <a:ln w="9525" algn="ctr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algn="ctr">
                <a:defRPr/>
              </a:pPr>
              <a:r>
                <a:rPr lang="en-US" sz="2000">
                  <a:solidFill>
                    <a:srgbClr val="CC0000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 Black" pitchFamily="34" charset="0"/>
                </a:rPr>
                <a:t>Equipment used to </a:t>
              </a:r>
            </a:p>
            <a:p>
              <a:pPr algn="ctr">
                <a:defRPr/>
              </a:pPr>
              <a:r>
                <a:rPr lang="en-US" sz="2000">
                  <a:solidFill>
                    <a:srgbClr val="CC0000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 Black" pitchFamily="34" charset="0"/>
                </a:rPr>
                <a:t>generate </a:t>
              </a:r>
              <a:br>
                <a:rPr lang="en-US" sz="2000">
                  <a:solidFill>
                    <a:srgbClr val="CC0000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 Black" pitchFamily="34" charset="0"/>
                </a:rPr>
              </a:br>
              <a:r>
                <a:rPr lang="en-US" sz="2000">
                  <a:solidFill>
                    <a:srgbClr val="CC0000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 Black" pitchFamily="34" charset="0"/>
                </a:rPr>
                <a:t>revenue over time</a:t>
              </a:r>
            </a:p>
          </p:txBody>
        </p:sp>
        <p:grpSp>
          <p:nvGrpSpPr>
            <p:cNvPr id="26630" name="Group 12"/>
            <p:cNvGrpSpPr>
              <a:grpSpLocks/>
            </p:cNvGrpSpPr>
            <p:nvPr/>
          </p:nvGrpSpPr>
          <p:grpSpPr bwMode="auto">
            <a:xfrm>
              <a:off x="288" y="2858"/>
              <a:ext cx="5328" cy="523"/>
              <a:chOff x="288" y="2426"/>
              <a:chExt cx="5328" cy="523"/>
            </a:xfrm>
          </p:grpSpPr>
          <p:sp>
            <p:nvSpPr>
              <p:cNvPr id="33797" name="TextBox 11"/>
              <p:cNvSpPr txBox="1">
                <a:spLocks noChangeArrowheads="1"/>
              </p:cNvSpPr>
              <p:nvPr/>
            </p:nvSpPr>
            <p:spPr bwMode="auto">
              <a:xfrm>
                <a:off x="288" y="2426"/>
                <a:ext cx="1392" cy="523"/>
              </a:xfrm>
              <a:prstGeom prst="rect">
                <a:avLst/>
              </a:prstGeom>
              <a:gradFill rotWithShape="1">
                <a:gsLst>
                  <a:gs pos="0">
                    <a:schemeClr val="accent2"/>
                  </a:gs>
                  <a:gs pos="100000">
                    <a:srgbClr val="99CCFF"/>
                  </a:gs>
                </a:gsLst>
                <a:lin ang="5400000" scaled="1"/>
              </a:gradFill>
              <a:ln w="9525" algn="ctr">
                <a:solidFill>
                  <a:schemeClr val="tx1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 algn="ctr">
                  <a:defRPr/>
                </a:pPr>
                <a:r>
                  <a:rPr lang="en-US" b="1">
                    <a:solidFill>
                      <a:srgbClr val="FFCC00"/>
                    </a:solidFill>
                    <a:effectLst>
                      <a:outerShdw blurRad="38100" dist="38100" dir="2700000" algn="tl">
                        <a:srgbClr val="000000"/>
                      </a:outerShdw>
                    </a:effectLst>
                  </a:rPr>
                  <a:t>Equipment </a:t>
                </a:r>
              </a:p>
              <a:p>
                <a:pPr algn="ctr">
                  <a:defRPr/>
                </a:pPr>
                <a:r>
                  <a:rPr lang="en-US" b="1">
                    <a:solidFill>
                      <a:srgbClr val="FFCC00"/>
                    </a:solidFill>
                    <a:effectLst>
                      <a:outerShdw blurRad="38100" dist="38100" dir="2700000" algn="tl">
                        <a:srgbClr val="000000"/>
                      </a:outerShdw>
                    </a:effectLst>
                  </a:rPr>
                  <a:t>purchased</a:t>
                </a:r>
              </a:p>
            </p:txBody>
          </p:sp>
          <p:sp>
            <p:nvSpPr>
              <p:cNvPr id="33798" name="TextBox 13"/>
              <p:cNvSpPr txBox="1">
                <a:spLocks noChangeArrowheads="1"/>
              </p:cNvSpPr>
              <p:nvPr/>
            </p:nvSpPr>
            <p:spPr bwMode="auto">
              <a:xfrm>
                <a:off x="4272" y="2542"/>
                <a:ext cx="1344" cy="291"/>
              </a:xfrm>
              <a:prstGeom prst="rect">
                <a:avLst/>
              </a:prstGeom>
              <a:gradFill rotWithShape="1">
                <a:gsLst>
                  <a:gs pos="0">
                    <a:schemeClr val="accent2"/>
                  </a:gs>
                  <a:gs pos="100000">
                    <a:srgbClr val="99CCFF"/>
                  </a:gs>
                </a:gsLst>
                <a:lin ang="5400000" scaled="1"/>
              </a:gradFill>
              <a:ln w="9525" algn="ctr">
                <a:solidFill>
                  <a:schemeClr val="tx1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 algn="ctr">
                  <a:defRPr/>
                </a:pPr>
                <a:r>
                  <a:rPr lang="en-US" b="1">
                    <a:solidFill>
                      <a:srgbClr val="FFCC00"/>
                    </a:solidFill>
                    <a:effectLst>
                      <a:outerShdw blurRad="38100" dist="38100" dir="2700000" algn="tl">
                        <a:srgbClr val="000000"/>
                      </a:outerShdw>
                    </a:effectLst>
                  </a:rPr>
                  <a:t>Depreciation</a:t>
                </a:r>
              </a:p>
            </p:txBody>
          </p:sp>
        </p:grpSp>
      </p:grpSp>
      <p:pic>
        <p:nvPicPr>
          <p:cNvPr id="26628" name="Picture 13" descr="MC900297517[1]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81400" y="1219200"/>
            <a:ext cx="1849438" cy="2971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2"/>
          <p:cNvSpPr>
            <a:spLocks noGrp="1" noChangeArrowheads="1"/>
          </p:cNvSpPr>
          <p:nvPr>
            <p:ph type="title" idx="4294967295"/>
          </p:nvPr>
        </p:nvSpPr>
        <p:spPr/>
        <p:txBody>
          <a:bodyPr anchor="ctr"/>
          <a:lstStyle/>
          <a:p>
            <a:pPr eaLnBrk="1" hangingPunct="1"/>
            <a:r>
              <a:rPr lang="en-US" altLang="en-US" sz="4600" smtClean="0"/>
              <a:t>Deferred Expenses – Depreciation</a:t>
            </a:r>
          </a:p>
        </p:txBody>
      </p:sp>
      <p:sp>
        <p:nvSpPr>
          <p:cNvPr id="27651" name="Rectangle 3"/>
          <p:cNvSpPr txBox="1">
            <a:spLocks noChangeArrowheads="1"/>
          </p:cNvSpPr>
          <p:nvPr/>
        </p:nvSpPr>
        <p:spPr bwMode="auto">
          <a:xfrm>
            <a:off x="304800" y="1600200"/>
            <a:ext cx="8229600" cy="4144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42900" indent="-3429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en-US" altLang="en-US"/>
              <a:t>Adjustment #3 - The depreciation on the Equipment is calculated to be $10 per month.</a:t>
            </a:r>
          </a:p>
        </p:txBody>
      </p:sp>
      <p:sp>
        <p:nvSpPr>
          <p:cNvPr id="27652" name="Rectangle 7"/>
          <p:cNvSpPr>
            <a:spLocks noChangeArrowheads="1"/>
          </p:cNvSpPr>
          <p:nvPr/>
        </p:nvSpPr>
        <p:spPr bwMode="auto">
          <a:xfrm>
            <a:off x="4257675" y="4089400"/>
            <a:ext cx="533400" cy="22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9pPr>
          </a:lstStyle>
          <a:p>
            <a:endParaRPr lang="en-US" altLang="en-US"/>
          </a:p>
        </p:txBody>
      </p:sp>
      <p:sp>
        <p:nvSpPr>
          <p:cNvPr id="27653" name="Rectangle 9"/>
          <p:cNvSpPr>
            <a:spLocks noChangeArrowheads="1"/>
          </p:cNvSpPr>
          <p:nvPr/>
        </p:nvSpPr>
        <p:spPr bwMode="auto">
          <a:xfrm>
            <a:off x="7200900" y="4038600"/>
            <a:ext cx="533400" cy="22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9pPr>
          </a:lstStyle>
          <a:p>
            <a:endParaRPr lang="en-US" altLang="en-US"/>
          </a:p>
        </p:txBody>
      </p:sp>
      <p:sp>
        <p:nvSpPr>
          <p:cNvPr id="27654" name="Rectangle 10"/>
          <p:cNvSpPr>
            <a:spLocks noChangeArrowheads="1"/>
          </p:cNvSpPr>
          <p:nvPr/>
        </p:nvSpPr>
        <p:spPr bwMode="auto">
          <a:xfrm>
            <a:off x="5257800" y="5610225"/>
            <a:ext cx="533400" cy="22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9pPr>
          </a:lstStyle>
          <a:p>
            <a:endParaRPr lang="en-US" altLang="en-US"/>
          </a:p>
        </p:txBody>
      </p:sp>
      <p:graphicFrame>
        <p:nvGraphicFramePr>
          <p:cNvPr id="30756" name="Group 36"/>
          <p:cNvGraphicFramePr>
            <a:graphicFrameLocks noGrp="1"/>
          </p:cNvGraphicFramePr>
          <p:nvPr/>
        </p:nvGraphicFramePr>
        <p:xfrm>
          <a:off x="304800" y="2438400"/>
          <a:ext cx="8839200" cy="2889480"/>
        </p:xfrm>
        <a:graphic>
          <a:graphicData uri="http://schemas.openxmlformats.org/drawingml/2006/table">
            <a:tbl>
              <a:tblPr/>
              <a:tblGrid>
                <a:gridCol w="3276600"/>
                <a:gridCol w="1993900"/>
                <a:gridCol w="3568700"/>
              </a:tblGrid>
              <a:tr h="487637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Arial" charset="0"/>
                          <a:cs typeface="Arial" charset="0"/>
                        </a:rPr>
                        <a:t>A = </a:t>
                      </a:r>
                    </a:p>
                  </a:txBody>
                  <a:tcPr marT="45716" marB="45716" horzOverflow="overflow">
                    <a:lnL cap="flat"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Arial" charset="0"/>
                          <a:cs typeface="Arial" charset="0"/>
                        </a:rPr>
                        <a:t>L</a:t>
                      </a:r>
                    </a:p>
                  </a:txBody>
                  <a:tcPr marT="45716" marB="45716" horzOverflow="overflow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Arial" charset="0"/>
                          <a:cs typeface="Arial" charset="0"/>
                        </a:rPr>
                        <a:t>+              E</a:t>
                      </a:r>
                    </a:p>
                  </a:txBody>
                  <a:tcPr marT="45716" marB="45716" horzOverflow="overflow">
                    <a:lnL>
                      <a:noFill/>
                    </a:lnL>
                    <a:lnR cap="flat">
                      <a:noFill/>
                    </a:lnR>
                    <a:lnT cap="flat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066706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en-US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Equipment has been “used up”</a:t>
                      </a:r>
                    </a:p>
                  </a:txBody>
                  <a:tcPr marT="45716" marB="45716" horzOverflow="overflow">
                    <a:lnL cap="flat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en-US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16" marB="4571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Cptl.Stock      Ret’d Earnings</a:t>
                      </a: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R/E goes down because an expense has been incurred</a:t>
                      </a:r>
                    </a:p>
                  </a:txBody>
                  <a:tcPr marT="45716" marB="4571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334907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Arial" charset="0"/>
                          <a:cs typeface="Arial" charset="0"/>
                        </a:rPr>
                        <a:t>Accumulated Depreciation</a:t>
                      </a: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Arial" charset="0"/>
                          <a:cs typeface="Arial" charset="0"/>
                        </a:rPr>
                        <a:t>-$10</a:t>
                      </a:r>
                    </a:p>
                  </a:txBody>
                  <a:tcPr marT="45716" marB="45716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en-US" sz="2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hlink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16" marB="45716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Arial" charset="0"/>
                          <a:cs typeface="Arial" charset="0"/>
                        </a:rPr>
                        <a:t>     Deprec. exp.</a:t>
                      </a: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Arial" charset="0"/>
                          <a:cs typeface="Arial" charset="0"/>
                        </a:rPr>
                        <a:t>     -$10</a:t>
                      </a:r>
                      <a:endParaRPr kumimoji="0" lang="en-US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16" marB="45716"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2"/>
          <p:cNvSpPr>
            <a:spLocks noGrp="1" noChangeArrowheads="1"/>
          </p:cNvSpPr>
          <p:nvPr>
            <p:ph type="title" idx="4294967295"/>
          </p:nvPr>
        </p:nvSpPr>
        <p:spPr/>
        <p:txBody>
          <a:bodyPr anchor="ctr"/>
          <a:lstStyle/>
          <a:p>
            <a:pPr eaLnBrk="1" hangingPunct="1"/>
            <a:r>
              <a:rPr lang="en-US" altLang="en-US" sz="4600" smtClean="0"/>
              <a:t>Deferred Revenue – Unearned Rent</a:t>
            </a:r>
          </a:p>
        </p:txBody>
      </p:sp>
      <p:sp>
        <p:nvSpPr>
          <p:cNvPr id="28675" name="Rectangle 3"/>
          <p:cNvSpPr txBox="1">
            <a:spLocks noChangeArrowheads="1"/>
          </p:cNvSpPr>
          <p:nvPr/>
        </p:nvSpPr>
        <p:spPr bwMode="auto">
          <a:xfrm>
            <a:off x="304800" y="1524000"/>
            <a:ext cx="8229600" cy="2209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42900" indent="-3429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en-US" altLang="en-US"/>
              <a:t>Adjustment #4 - Julianne had received $50 for lemonade she was to provide at a soccer tournament.  We recorded it as Unearned Revenue.  </a:t>
            </a:r>
          </a:p>
          <a:p>
            <a:pPr eaLnBrk="1" hangingPunct="1">
              <a:spcBef>
                <a:spcPct val="20000"/>
              </a:spcBef>
            </a:pPr>
            <a:r>
              <a:rPr lang="en-US" altLang="en-US"/>
              <a:t>The tournament was held during the month and she provided 50 glasses of lemonade.</a:t>
            </a:r>
          </a:p>
          <a:p>
            <a:pPr eaLnBrk="1" hangingPunct="1">
              <a:spcBef>
                <a:spcPct val="20000"/>
              </a:spcBef>
              <a:buFontTx/>
              <a:buChar char="•"/>
            </a:pPr>
            <a:endParaRPr lang="en-US" altLang="en-US"/>
          </a:p>
        </p:txBody>
      </p:sp>
      <p:sp>
        <p:nvSpPr>
          <p:cNvPr id="28676" name="Rectangle 7"/>
          <p:cNvSpPr>
            <a:spLocks noChangeArrowheads="1"/>
          </p:cNvSpPr>
          <p:nvPr/>
        </p:nvSpPr>
        <p:spPr bwMode="auto">
          <a:xfrm>
            <a:off x="2641600" y="4064000"/>
            <a:ext cx="533400" cy="22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9pPr>
          </a:lstStyle>
          <a:p>
            <a:endParaRPr lang="en-US" altLang="en-US"/>
          </a:p>
        </p:txBody>
      </p:sp>
      <p:sp>
        <p:nvSpPr>
          <p:cNvPr id="28677" name="Rectangle 9"/>
          <p:cNvSpPr>
            <a:spLocks noChangeArrowheads="1"/>
          </p:cNvSpPr>
          <p:nvPr/>
        </p:nvSpPr>
        <p:spPr bwMode="auto">
          <a:xfrm>
            <a:off x="4724400" y="4076700"/>
            <a:ext cx="533400" cy="22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9pPr>
          </a:lstStyle>
          <a:p>
            <a:endParaRPr lang="en-US" altLang="en-US"/>
          </a:p>
        </p:txBody>
      </p:sp>
      <p:sp>
        <p:nvSpPr>
          <p:cNvPr id="28678" name="Rectangle 10"/>
          <p:cNvSpPr>
            <a:spLocks noChangeArrowheads="1"/>
          </p:cNvSpPr>
          <p:nvPr/>
        </p:nvSpPr>
        <p:spPr bwMode="auto">
          <a:xfrm>
            <a:off x="3962400" y="5867400"/>
            <a:ext cx="533400" cy="22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9pPr>
          </a:lstStyle>
          <a:p>
            <a:endParaRPr lang="en-US" altLang="en-US"/>
          </a:p>
        </p:txBody>
      </p:sp>
      <p:graphicFrame>
        <p:nvGraphicFramePr>
          <p:cNvPr id="31784" name="Group 40"/>
          <p:cNvGraphicFramePr>
            <a:graphicFrameLocks noGrp="1"/>
          </p:cNvGraphicFramePr>
          <p:nvPr/>
        </p:nvGraphicFramePr>
        <p:xfrm>
          <a:off x="304800" y="3581400"/>
          <a:ext cx="8839200" cy="2584680"/>
        </p:xfrm>
        <a:graphic>
          <a:graphicData uri="http://schemas.openxmlformats.org/drawingml/2006/table">
            <a:tbl>
              <a:tblPr/>
              <a:tblGrid>
                <a:gridCol w="2209800"/>
                <a:gridCol w="3060700"/>
                <a:gridCol w="3568700"/>
              </a:tblGrid>
              <a:tr h="487632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Arial" charset="0"/>
                          <a:cs typeface="Arial" charset="0"/>
                        </a:rPr>
                        <a:t>A = </a:t>
                      </a:r>
                    </a:p>
                  </a:txBody>
                  <a:tcPr marT="45716" marB="45716" horzOverflow="overflow">
                    <a:lnL cap="flat"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Arial" charset="0"/>
                          <a:cs typeface="Arial" charset="0"/>
                        </a:rPr>
                        <a:t>L</a:t>
                      </a:r>
                    </a:p>
                  </a:txBody>
                  <a:tcPr marT="45716" marB="45716" horzOverflow="overflow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Arial" charset="0"/>
                          <a:cs typeface="Arial" charset="0"/>
                        </a:rPr>
                        <a:t>+              E</a:t>
                      </a:r>
                    </a:p>
                  </a:txBody>
                  <a:tcPr marT="45716" marB="45716" horzOverflow="overflow">
                    <a:lnL>
                      <a:noFill/>
                    </a:lnL>
                    <a:lnR cap="flat">
                      <a:noFill/>
                    </a:lnR>
                    <a:lnT cap="flat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066695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en-US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16" marB="45716" horzOverflow="overflow">
                    <a:lnL cap="flat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Unearned revenue has been earned</a:t>
                      </a:r>
                    </a:p>
                  </a:txBody>
                  <a:tcPr marT="45716" marB="4571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Cptl.Stock      Ret’d Earnings</a:t>
                      </a: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R/E goes up because revenue has been recognized</a:t>
                      </a:r>
                    </a:p>
                  </a:txBody>
                  <a:tcPr marT="45716" marB="4571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030123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en-US" sz="2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hlink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16" marB="45716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Arial" charset="0"/>
                          <a:cs typeface="Arial" charset="0"/>
                        </a:rPr>
                        <a:t>Unearned Revenue -$50</a:t>
                      </a:r>
                    </a:p>
                  </a:txBody>
                  <a:tcPr marT="45716" marB="45716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Arial" charset="0"/>
                          <a:cs typeface="Arial" charset="0"/>
                        </a:rPr>
                        <a:t>     </a:t>
                      </a:r>
                      <a:r>
                        <a:rPr kumimoji="0" 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Arial" charset="0"/>
                          <a:cs typeface="Arial" charset="0"/>
                        </a:rPr>
                        <a:t>Sales</a:t>
                      </a: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Arial" charset="0"/>
                          <a:cs typeface="Arial" charset="0"/>
                        </a:rPr>
                        <a:t>     +$50</a:t>
                      </a:r>
                      <a:endParaRPr kumimoji="0" lang="en-US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16" marB="45716"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/>
          <p:cNvSpPr>
            <a:spLocks noGrp="1" noChangeArrowheads="1"/>
          </p:cNvSpPr>
          <p:nvPr>
            <p:ph type="title" idx="4294967295"/>
          </p:nvPr>
        </p:nvSpPr>
        <p:spPr/>
        <p:txBody>
          <a:bodyPr anchor="ctr"/>
          <a:lstStyle/>
          <a:p>
            <a:pPr eaLnBrk="1" hangingPunct="1"/>
            <a:r>
              <a:rPr lang="en-US" altLang="en-US" smtClean="0"/>
              <a:t>Accrued Expenses – Wages Owed</a:t>
            </a:r>
          </a:p>
        </p:txBody>
      </p:sp>
      <p:grpSp>
        <p:nvGrpSpPr>
          <p:cNvPr id="29699" name="Group 17"/>
          <p:cNvGrpSpPr>
            <a:grpSpLocks/>
          </p:cNvGrpSpPr>
          <p:nvPr/>
        </p:nvGrpSpPr>
        <p:grpSpPr bwMode="auto">
          <a:xfrm>
            <a:off x="609600" y="2209800"/>
            <a:ext cx="7747000" cy="3722688"/>
            <a:chOff x="384" y="1392"/>
            <a:chExt cx="4880" cy="2345"/>
          </a:xfrm>
        </p:grpSpPr>
        <p:pic>
          <p:nvPicPr>
            <p:cNvPr id="29701" name="Picture 15" descr="IS172-001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080" y="1392"/>
              <a:ext cx="1184" cy="177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cxnSp>
          <p:nvCxnSpPr>
            <p:cNvPr id="29702" name="Straight Arrow Connector 4"/>
            <p:cNvCxnSpPr>
              <a:cxnSpLocks noChangeShapeType="1"/>
            </p:cNvCxnSpPr>
            <p:nvPr/>
          </p:nvCxnSpPr>
          <p:spPr bwMode="auto">
            <a:xfrm>
              <a:off x="1728" y="2736"/>
              <a:ext cx="2496" cy="1"/>
            </a:xfrm>
            <a:prstGeom prst="straightConnector1">
              <a:avLst/>
            </a:prstGeom>
            <a:noFill/>
            <a:ln w="31750" algn="ctr">
              <a:solidFill>
                <a:srgbClr val="C00000"/>
              </a:solidFill>
              <a:round/>
              <a:headEnd/>
              <a:tailEnd type="arrow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29703" name="Straight Arrow Connector 4"/>
            <p:cNvCxnSpPr>
              <a:cxnSpLocks noChangeShapeType="1"/>
            </p:cNvCxnSpPr>
            <p:nvPr/>
          </p:nvCxnSpPr>
          <p:spPr bwMode="auto">
            <a:xfrm rot="5400000" flipH="1" flipV="1">
              <a:off x="2569" y="3143"/>
              <a:ext cx="720" cy="1"/>
            </a:xfrm>
            <a:prstGeom prst="straightConnector1">
              <a:avLst/>
            </a:prstGeom>
            <a:noFill/>
            <a:ln w="31750" algn="ctr">
              <a:solidFill>
                <a:srgbClr val="C00000"/>
              </a:solidFill>
              <a:round/>
              <a:headEnd/>
              <a:tailEnd type="arrow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sp>
          <p:nvSpPr>
            <p:cNvPr id="36871" name="TextBox 13"/>
            <p:cNvSpPr txBox="1">
              <a:spLocks noChangeArrowheads="1"/>
            </p:cNvSpPr>
            <p:nvPr/>
          </p:nvSpPr>
          <p:spPr bwMode="auto">
            <a:xfrm>
              <a:off x="384" y="2608"/>
              <a:ext cx="1440" cy="233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  <a:effectLst/>
          </p:spPr>
          <p:txBody>
            <a:bodyPr/>
            <a:lstStyle/>
            <a:p>
              <a:pPr algn="ctr">
                <a:defRPr/>
              </a:pPr>
              <a:r>
                <a:rPr lang="en-US" b="1">
                  <a:effectLst>
                    <a:outerShdw blurRad="38100" dist="38100" dir="2700000" algn="tl">
                      <a:srgbClr val="C0C0C0"/>
                    </a:outerShdw>
                  </a:effectLst>
                </a:rPr>
                <a:t>Wages earned</a:t>
              </a:r>
            </a:p>
          </p:txBody>
        </p:sp>
        <p:sp>
          <p:nvSpPr>
            <p:cNvPr id="36872" name="TextBox 14"/>
            <p:cNvSpPr txBox="1">
              <a:spLocks noChangeArrowheads="1"/>
            </p:cNvSpPr>
            <p:nvPr/>
          </p:nvSpPr>
          <p:spPr bwMode="auto">
            <a:xfrm>
              <a:off x="2256" y="3504"/>
              <a:ext cx="1440" cy="233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  <a:effectLst/>
          </p:spPr>
          <p:txBody>
            <a:bodyPr/>
            <a:lstStyle/>
            <a:p>
              <a:pPr algn="ctr">
                <a:defRPr/>
              </a:pPr>
              <a:r>
                <a:rPr lang="en-US" b="1">
                  <a:effectLst>
                    <a:outerShdw blurRad="38100" dist="38100" dir="2700000" algn="tl">
                      <a:srgbClr val="C0C0C0"/>
                    </a:outerShdw>
                  </a:effectLst>
                </a:rPr>
                <a:t>End of month</a:t>
              </a:r>
            </a:p>
          </p:txBody>
        </p:sp>
        <p:sp>
          <p:nvSpPr>
            <p:cNvPr id="36873" name="TextBox 15"/>
            <p:cNvSpPr txBox="1">
              <a:spLocks noChangeArrowheads="1"/>
            </p:cNvSpPr>
            <p:nvPr/>
          </p:nvSpPr>
          <p:spPr bwMode="auto">
            <a:xfrm rot="16200000">
              <a:off x="3621" y="2619"/>
              <a:ext cx="1440" cy="233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  <a:effectLst/>
          </p:spPr>
          <p:txBody>
            <a:bodyPr/>
            <a:lstStyle/>
            <a:p>
              <a:pPr algn="ctr">
                <a:defRPr/>
              </a:pPr>
              <a:r>
                <a:rPr lang="en-US" b="1">
                  <a:effectLst>
                    <a:outerShdw blurRad="38100" dist="38100" dir="2700000" algn="tl">
                      <a:srgbClr val="C0C0C0"/>
                    </a:outerShdw>
                  </a:effectLst>
                </a:rPr>
                <a:t>Pay Day</a:t>
              </a:r>
            </a:p>
          </p:txBody>
        </p:sp>
        <p:pic>
          <p:nvPicPr>
            <p:cNvPr id="29707" name="Picture 13" descr="AA044415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84" y="1488"/>
              <a:ext cx="1542" cy="109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9708" name="Oval 16"/>
            <p:cNvSpPr>
              <a:spLocks noChangeArrowheads="1"/>
            </p:cNvSpPr>
            <p:nvPr/>
          </p:nvSpPr>
          <p:spPr bwMode="auto">
            <a:xfrm>
              <a:off x="2880" y="2688"/>
              <a:ext cx="96" cy="96"/>
            </a:xfrm>
            <a:prstGeom prst="ellipse">
              <a:avLst/>
            </a:prstGeom>
            <a:solidFill>
              <a:schemeClr val="tx1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>
              <a:lvl1pPr>
                <a:defRPr sz="2400">
                  <a:solidFill>
                    <a:schemeClr val="tx1"/>
                  </a:solidFill>
                  <a:latin typeface="Arial" charset="0"/>
                  <a:ea typeface="ＭＳ Ｐゴシック" pitchFamily="1" charset="-128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Arial" charset="0"/>
                  <a:ea typeface="ＭＳ Ｐゴシック" pitchFamily="1" charset="-128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Arial" charset="0"/>
                  <a:ea typeface="ＭＳ Ｐゴシック" pitchFamily="1" charset="-128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Arial" charset="0"/>
                  <a:ea typeface="ＭＳ Ｐゴシック" pitchFamily="1" charset="-128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Arial" charset="0"/>
                  <a:ea typeface="ＭＳ Ｐゴシック" pitchFamily="1" charset="-128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ea typeface="ＭＳ Ｐゴシック" pitchFamily="1" charset="-128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ea typeface="ＭＳ Ｐゴシック" pitchFamily="1" charset="-128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ea typeface="ＭＳ Ｐゴシック" pitchFamily="1" charset="-128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ea typeface="ＭＳ Ｐゴシック" pitchFamily="1" charset="-128"/>
                </a:defRPr>
              </a:lvl9pPr>
            </a:lstStyle>
            <a:p>
              <a:endParaRPr lang="en-US" altLang="en-US"/>
            </a:p>
          </p:txBody>
        </p:sp>
      </p:grpSp>
      <p:sp>
        <p:nvSpPr>
          <p:cNvPr id="29700" name="TextBox 1"/>
          <p:cNvSpPr txBox="1">
            <a:spLocks noChangeArrowheads="1"/>
          </p:cNvSpPr>
          <p:nvPr/>
        </p:nvSpPr>
        <p:spPr bwMode="auto">
          <a:xfrm>
            <a:off x="6770688" y="5029200"/>
            <a:ext cx="2068512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9pPr>
          </a:lstStyle>
          <a:p>
            <a:r>
              <a:rPr lang="en-CA" altLang="en-US"/>
              <a:t>Pay Day is some time next month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2"/>
          <p:cNvSpPr>
            <a:spLocks noGrp="1" noChangeArrowheads="1"/>
          </p:cNvSpPr>
          <p:nvPr>
            <p:ph type="title" idx="4294967295"/>
          </p:nvPr>
        </p:nvSpPr>
        <p:spPr/>
        <p:txBody>
          <a:bodyPr anchor="ctr"/>
          <a:lstStyle/>
          <a:p>
            <a:pPr eaLnBrk="1" hangingPunct="1"/>
            <a:r>
              <a:rPr lang="en-US" altLang="en-US" sz="4600" smtClean="0"/>
              <a:t>Accrued Expenses – Wages Owed</a:t>
            </a:r>
          </a:p>
        </p:txBody>
      </p:sp>
      <p:sp>
        <p:nvSpPr>
          <p:cNvPr id="30723" name="Rectangle 3"/>
          <p:cNvSpPr txBox="1">
            <a:spLocks noChangeArrowheads="1"/>
          </p:cNvSpPr>
          <p:nvPr/>
        </p:nvSpPr>
        <p:spPr bwMode="auto">
          <a:xfrm>
            <a:off x="228600" y="1600200"/>
            <a:ext cx="7848600" cy="99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42900" indent="-3429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en-US" altLang="en-US"/>
              <a:t>Adjustment #5 - The amount owed for wages not paid is $10. </a:t>
            </a:r>
          </a:p>
          <a:p>
            <a:pPr eaLnBrk="1" hangingPunct="1">
              <a:spcBef>
                <a:spcPct val="20000"/>
              </a:spcBef>
            </a:pPr>
            <a:endParaRPr lang="en-US" altLang="en-US"/>
          </a:p>
        </p:txBody>
      </p:sp>
      <p:sp>
        <p:nvSpPr>
          <p:cNvPr id="30724" name="Rectangle 7"/>
          <p:cNvSpPr>
            <a:spLocks noChangeArrowheads="1"/>
          </p:cNvSpPr>
          <p:nvPr/>
        </p:nvSpPr>
        <p:spPr bwMode="auto">
          <a:xfrm>
            <a:off x="5334000" y="3886200"/>
            <a:ext cx="533400" cy="22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9pPr>
          </a:lstStyle>
          <a:p>
            <a:endParaRPr lang="en-US" altLang="en-US"/>
          </a:p>
        </p:txBody>
      </p:sp>
      <p:sp>
        <p:nvSpPr>
          <p:cNvPr id="30725" name="Rectangle 9"/>
          <p:cNvSpPr>
            <a:spLocks noChangeArrowheads="1"/>
          </p:cNvSpPr>
          <p:nvPr/>
        </p:nvSpPr>
        <p:spPr bwMode="auto">
          <a:xfrm>
            <a:off x="6692900" y="3822700"/>
            <a:ext cx="533400" cy="22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9pPr>
          </a:lstStyle>
          <a:p>
            <a:endParaRPr lang="en-US" altLang="en-US"/>
          </a:p>
        </p:txBody>
      </p:sp>
      <p:sp>
        <p:nvSpPr>
          <p:cNvPr id="30726" name="Rectangle 10"/>
          <p:cNvSpPr>
            <a:spLocks noChangeArrowheads="1"/>
          </p:cNvSpPr>
          <p:nvPr/>
        </p:nvSpPr>
        <p:spPr bwMode="auto">
          <a:xfrm>
            <a:off x="4772025" y="5419725"/>
            <a:ext cx="533400" cy="22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9pPr>
          </a:lstStyle>
          <a:p>
            <a:endParaRPr lang="en-US" altLang="en-US"/>
          </a:p>
        </p:txBody>
      </p:sp>
      <p:graphicFrame>
        <p:nvGraphicFramePr>
          <p:cNvPr id="33832" name="Group 40"/>
          <p:cNvGraphicFramePr>
            <a:graphicFrameLocks noGrp="1"/>
          </p:cNvGraphicFramePr>
          <p:nvPr/>
        </p:nvGraphicFramePr>
        <p:xfrm>
          <a:off x="304800" y="2438400"/>
          <a:ext cx="8839200" cy="2584680"/>
        </p:xfrm>
        <a:graphic>
          <a:graphicData uri="http://schemas.openxmlformats.org/drawingml/2006/table">
            <a:tbl>
              <a:tblPr/>
              <a:tblGrid>
                <a:gridCol w="2057400"/>
                <a:gridCol w="3213100"/>
                <a:gridCol w="3568700"/>
              </a:tblGrid>
              <a:tr h="487632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Arial" charset="0"/>
                          <a:cs typeface="Arial" charset="0"/>
                        </a:rPr>
                        <a:t>A = </a:t>
                      </a:r>
                    </a:p>
                  </a:txBody>
                  <a:tcPr marT="45716" marB="45716" horzOverflow="overflow">
                    <a:lnL cap="flat"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Arial" charset="0"/>
                          <a:cs typeface="Arial" charset="0"/>
                        </a:rPr>
                        <a:t>L</a:t>
                      </a:r>
                    </a:p>
                  </a:txBody>
                  <a:tcPr marT="45716" marB="45716" horzOverflow="overflow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Arial" charset="0"/>
                          <a:cs typeface="Arial" charset="0"/>
                        </a:rPr>
                        <a:t>+              E</a:t>
                      </a:r>
                    </a:p>
                  </a:txBody>
                  <a:tcPr marT="45716" marB="45716" horzOverflow="overflow">
                    <a:lnL>
                      <a:noFill/>
                    </a:lnL>
                    <a:lnR cap="flat">
                      <a:noFill/>
                    </a:lnR>
                    <a:lnT cap="flat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066695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en-US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16" marB="45716" horzOverflow="overflow">
                    <a:lnL cap="flat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Wages are owed to Julianne’s sister</a:t>
                      </a: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en-US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16" marB="4571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Cptl.Stock      Ret’d Earnings</a:t>
                      </a: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R/E goes down because an expense has been incurred</a:t>
                      </a:r>
                    </a:p>
                  </a:txBody>
                  <a:tcPr marT="45716" marB="4571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030123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en-US" sz="2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hlink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16" marB="45716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Arial" charset="0"/>
                          <a:cs typeface="Arial" charset="0"/>
                        </a:rPr>
                        <a:t>Wages Payable</a:t>
                      </a: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Arial" charset="0"/>
                          <a:cs typeface="Arial" charset="0"/>
                        </a:rPr>
                        <a:t>+$10</a:t>
                      </a:r>
                    </a:p>
                  </a:txBody>
                  <a:tcPr marT="45716" marB="45716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Arial" charset="0"/>
                          <a:cs typeface="Arial" charset="0"/>
                        </a:rPr>
                        <a:t>     Wages exp.</a:t>
                      </a: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Arial" charset="0"/>
                          <a:cs typeface="Arial" charset="0"/>
                        </a:rPr>
                        <a:t>     -$10</a:t>
                      </a:r>
                    </a:p>
                  </a:txBody>
                  <a:tcPr marT="45716" marB="45716"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2"/>
          <p:cNvSpPr>
            <a:spLocks noGrp="1" noChangeArrowheads="1"/>
          </p:cNvSpPr>
          <p:nvPr>
            <p:ph type="title" idx="4294967295"/>
          </p:nvPr>
        </p:nvSpPr>
        <p:spPr/>
        <p:txBody>
          <a:bodyPr anchor="ctr"/>
          <a:lstStyle/>
          <a:p>
            <a:pPr eaLnBrk="1" hangingPunct="1"/>
            <a:r>
              <a:rPr lang="en-US" altLang="en-US" sz="4600" smtClean="0"/>
              <a:t>Accrued Revenues – Lemonade Sold</a:t>
            </a:r>
          </a:p>
        </p:txBody>
      </p:sp>
      <p:sp>
        <p:nvSpPr>
          <p:cNvPr id="31747" name="Rectangle 3"/>
          <p:cNvSpPr txBox="1">
            <a:spLocks noChangeArrowheads="1"/>
          </p:cNvSpPr>
          <p:nvPr/>
        </p:nvSpPr>
        <p:spPr bwMode="auto">
          <a:xfrm>
            <a:off x="381000" y="1905000"/>
            <a:ext cx="83058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42900" indent="-3429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en-US" altLang="en-US"/>
              <a:t>Adjustment #6 - Julianne provided lemonade of $50 to a company who will pay her later.  She has not yet invoiced them.</a:t>
            </a:r>
          </a:p>
        </p:txBody>
      </p:sp>
      <p:sp>
        <p:nvSpPr>
          <p:cNvPr id="31748" name="Rectangle 7"/>
          <p:cNvSpPr>
            <a:spLocks noChangeArrowheads="1"/>
          </p:cNvSpPr>
          <p:nvPr/>
        </p:nvSpPr>
        <p:spPr bwMode="auto">
          <a:xfrm>
            <a:off x="2387600" y="4305300"/>
            <a:ext cx="533400" cy="22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9pPr>
          </a:lstStyle>
          <a:p>
            <a:endParaRPr lang="en-US" altLang="en-US"/>
          </a:p>
        </p:txBody>
      </p:sp>
      <p:sp>
        <p:nvSpPr>
          <p:cNvPr id="31749" name="Rectangle 9"/>
          <p:cNvSpPr>
            <a:spLocks noChangeArrowheads="1"/>
          </p:cNvSpPr>
          <p:nvPr/>
        </p:nvSpPr>
        <p:spPr bwMode="auto">
          <a:xfrm>
            <a:off x="7239000" y="4267200"/>
            <a:ext cx="533400" cy="22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9pPr>
          </a:lstStyle>
          <a:p>
            <a:endParaRPr lang="en-US" altLang="en-US"/>
          </a:p>
        </p:txBody>
      </p:sp>
      <p:sp>
        <p:nvSpPr>
          <p:cNvPr id="31750" name="Rectangle 10"/>
          <p:cNvSpPr>
            <a:spLocks noChangeArrowheads="1"/>
          </p:cNvSpPr>
          <p:nvPr/>
        </p:nvSpPr>
        <p:spPr bwMode="auto">
          <a:xfrm>
            <a:off x="3505200" y="5791200"/>
            <a:ext cx="533400" cy="22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9pPr>
          </a:lstStyle>
          <a:p>
            <a:endParaRPr lang="en-US" altLang="en-US"/>
          </a:p>
        </p:txBody>
      </p:sp>
      <p:sp>
        <p:nvSpPr>
          <p:cNvPr id="31751" name="Rectangle 11"/>
          <p:cNvSpPr>
            <a:spLocks noChangeArrowheads="1"/>
          </p:cNvSpPr>
          <p:nvPr/>
        </p:nvSpPr>
        <p:spPr bwMode="auto">
          <a:xfrm>
            <a:off x="7505700" y="5041900"/>
            <a:ext cx="533400" cy="22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9pPr>
          </a:lstStyle>
          <a:p>
            <a:endParaRPr lang="en-US" altLang="en-US"/>
          </a:p>
        </p:txBody>
      </p:sp>
      <p:graphicFrame>
        <p:nvGraphicFramePr>
          <p:cNvPr id="34863" name="Group 47"/>
          <p:cNvGraphicFramePr>
            <a:graphicFrameLocks noGrp="1"/>
          </p:cNvGraphicFramePr>
          <p:nvPr/>
        </p:nvGraphicFramePr>
        <p:xfrm>
          <a:off x="304800" y="3276600"/>
          <a:ext cx="8839200" cy="3011488"/>
        </p:xfrm>
        <a:graphic>
          <a:graphicData uri="http://schemas.openxmlformats.org/drawingml/2006/table">
            <a:tbl>
              <a:tblPr/>
              <a:tblGrid>
                <a:gridCol w="3276600"/>
                <a:gridCol w="1993900"/>
                <a:gridCol w="3568700"/>
              </a:tblGrid>
              <a:tr h="487690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Arial" charset="0"/>
                          <a:cs typeface="Arial" charset="0"/>
                        </a:rPr>
                        <a:t>A = </a:t>
                      </a:r>
                    </a:p>
                  </a:txBody>
                  <a:tcPr marT="45721" marB="45721" horzOverflow="overflow">
                    <a:lnL cap="flat"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Arial" charset="0"/>
                          <a:cs typeface="Arial" charset="0"/>
                        </a:rPr>
                        <a:t>L</a:t>
                      </a:r>
                    </a:p>
                  </a:txBody>
                  <a:tcPr marT="45721" marB="45721" horzOverflow="overflow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Arial" charset="0"/>
                          <a:cs typeface="Arial" charset="0"/>
                        </a:rPr>
                        <a:t>+              E</a:t>
                      </a:r>
                    </a:p>
                  </a:txBody>
                  <a:tcPr marT="45721" marB="45721" horzOverflow="overflow">
                    <a:lnL>
                      <a:noFill/>
                    </a:lnL>
                    <a:lnR cap="flat">
                      <a:noFill/>
                    </a:lnR>
                    <a:lnT cap="flat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066823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en-US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Customer owes money</a:t>
                      </a:r>
                    </a:p>
                  </a:txBody>
                  <a:tcPr marT="45721" marB="45721" horzOverflow="overflow">
                    <a:lnL cap="flat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en-US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1" marB="4572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Cptl.Stock      Ret’d Earnings</a:t>
                      </a: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R/E goes up because a good has been provided.</a:t>
                      </a:r>
                    </a:p>
                  </a:txBody>
                  <a:tcPr marT="45721" marB="4572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456975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Arial" charset="0"/>
                          <a:cs typeface="Arial" charset="0"/>
                        </a:rPr>
                        <a:t>Accounts Receivable</a:t>
                      </a: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Arial" charset="0"/>
                          <a:cs typeface="Arial" charset="0"/>
                        </a:rPr>
                        <a:t>+$50</a:t>
                      </a:r>
                    </a:p>
                  </a:txBody>
                  <a:tcPr marT="45721" marB="45721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en-US" sz="2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hlink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1" marB="45721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Arial" charset="0"/>
                          <a:cs typeface="Arial" charset="0"/>
                        </a:rPr>
                        <a:t>     Sales</a:t>
                      </a: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Arial" charset="0"/>
                          <a:cs typeface="Arial" charset="0"/>
                        </a:rPr>
                        <a:t>     +$50</a:t>
                      </a:r>
                      <a:endParaRPr kumimoji="0" 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1" marB="45721"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2"/>
          <p:cNvSpPr>
            <a:spLocks noGrp="1" noChangeArrowheads="1"/>
          </p:cNvSpPr>
          <p:nvPr>
            <p:ph type="title" idx="4294967295"/>
          </p:nvPr>
        </p:nvSpPr>
        <p:spPr/>
        <p:txBody>
          <a:bodyPr anchor="ctr"/>
          <a:lstStyle/>
          <a:p>
            <a:pPr eaLnBrk="1" hangingPunct="1"/>
            <a:r>
              <a:rPr lang="en-US" altLang="en-US" sz="4600" smtClean="0"/>
              <a:t>Summary of Transactions for Julianne’s lemonade stand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2"/>
          <p:cNvSpPr txBox="1">
            <a:spLocks noChangeArrowheads="1"/>
          </p:cNvSpPr>
          <p:nvPr/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9pPr>
          </a:lstStyle>
          <a:p>
            <a:pPr eaLnBrk="1" hangingPunct="1"/>
            <a:r>
              <a:rPr lang="en-US" altLang="en-US" sz="3600">
                <a:solidFill>
                  <a:schemeClr val="tx2"/>
                </a:solidFill>
                <a:latin typeface="Garamond" pitchFamily="18" charset="0"/>
              </a:rPr>
              <a:t>Income Statement after Adjustments</a:t>
            </a:r>
          </a:p>
        </p:txBody>
      </p:sp>
      <p:sp>
        <p:nvSpPr>
          <p:cNvPr id="33795" name="Rectangle 2"/>
          <p:cNvSpPr txBox="1">
            <a:spLocks noChangeArrowheads="1"/>
          </p:cNvSpPr>
          <p:nvPr/>
        </p:nvSpPr>
        <p:spPr bwMode="auto">
          <a:xfrm>
            <a:off x="533400" y="1676400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9pPr>
          </a:lstStyle>
          <a:p>
            <a:pPr eaLnBrk="1" hangingPunct="1"/>
            <a:r>
              <a:rPr lang="en-US" altLang="en-US" sz="3600">
                <a:solidFill>
                  <a:schemeClr val="tx2"/>
                </a:solidFill>
                <a:latin typeface="Garamond" pitchFamily="18" charset="0"/>
              </a:rPr>
              <a:t>Retained Earnings Statement after Adjustments</a:t>
            </a:r>
          </a:p>
        </p:txBody>
      </p:sp>
      <p:sp>
        <p:nvSpPr>
          <p:cNvPr id="33796" name="Rectangle 2"/>
          <p:cNvSpPr txBox="1">
            <a:spLocks noChangeArrowheads="1"/>
          </p:cNvSpPr>
          <p:nvPr/>
        </p:nvSpPr>
        <p:spPr bwMode="auto">
          <a:xfrm>
            <a:off x="914400" y="3048000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9pPr>
          </a:lstStyle>
          <a:p>
            <a:pPr eaLnBrk="1" hangingPunct="1"/>
            <a:r>
              <a:rPr lang="en-US" altLang="en-US" sz="3600">
                <a:solidFill>
                  <a:schemeClr val="tx2"/>
                </a:solidFill>
                <a:latin typeface="Garamond" pitchFamily="18" charset="0"/>
              </a:rPr>
              <a:t>Classified Balance Sheet after Adjustments</a:t>
            </a:r>
          </a:p>
        </p:txBody>
      </p:sp>
      <p:sp>
        <p:nvSpPr>
          <p:cNvPr id="33797" name="Line 7"/>
          <p:cNvSpPr>
            <a:spLocks noChangeShapeType="1"/>
          </p:cNvSpPr>
          <p:nvPr/>
        </p:nvSpPr>
        <p:spPr bwMode="auto">
          <a:xfrm>
            <a:off x="3352800" y="1143000"/>
            <a:ext cx="0" cy="53340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33798" name="Line 8"/>
          <p:cNvSpPr>
            <a:spLocks noChangeShapeType="1"/>
          </p:cNvSpPr>
          <p:nvPr/>
        </p:nvSpPr>
        <p:spPr bwMode="auto">
          <a:xfrm>
            <a:off x="3733800" y="2438400"/>
            <a:ext cx="0" cy="99060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CA"/>
          </a:p>
        </p:txBody>
      </p:sp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2"/>
          <p:cNvSpPr>
            <a:spLocks noGrp="1" noChangeArrowheads="1"/>
          </p:cNvSpPr>
          <p:nvPr>
            <p:ph type="title" idx="4294967295"/>
          </p:nvPr>
        </p:nvSpPr>
        <p:spPr/>
        <p:txBody>
          <a:bodyPr anchor="ctr"/>
          <a:lstStyle/>
          <a:p>
            <a:pPr eaLnBrk="1" hangingPunct="1"/>
            <a:r>
              <a:rPr lang="en-US" altLang="en-US" sz="4600" smtClean="0"/>
              <a:t>Cash vs. Accrual Basis of Accounting</a:t>
            </a:r>
          </a:p>
        </p:txBody>
      </p:sp>
      <p:graphicFrame>
        <p:nvGraphicFramePr>
          <p:cNvPr id="2" name="Table 1"/>
          <p:cNvGraphicFramePr>
            <a:graphicFrameLocks noGrp="1"/>
          </p:cNvGraphicFramePr>
          <p:nvPr/>
        </p:nvGraphicFramePr>
        <p:xfrm>
          <a:off x="457200" y="1524000"/>
          <a:ext cx="8305800" cy="393223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565400"/>
                <a:gridCol w="2565400"/>
                <a:gridCol w="3175000"/>
              </a:tblGrid>
              <a:tr h="487719">
                <a:tc>
                  <a:txBody>
                    <a:bodyPr/>
                    <a:lstStyle/>
                    <a:p>
                      <a:endParaRPr lang="en-CA" sz="2600" dirty="0"/>
                    </a:p>
                  </a:txBody>
                  <a:tcPr marT="45724" marB="45724"/>
                </a:tc>
                <a:tc>
                  <a:txBody>
                    <a:bodyPr/>
                    <a:lstStyle/>
                    <a:p>
                      <a:r>
                        <a:rPr lang="en-CA" sz="2600" dirty="0" smtClean="0"/>
                        <a:t>Cash</a:t>
                      </a:r>
                      <a:r>
                        <a:rPr lang="en-CA" sz="2600" baseline="0" dirty="0" smtClean="0"/>
                        <a:t> Basis</a:t>
                      </a:r>
                      <a:endParaRPr lang="en-CA" sz="2600" dirty="0"/>
                    </a:p>
                  </a:txBody>
                  <a:tcPr marT="45724" marB="45724"/>
                </a:tc>
                <a:tc>
                  <a:txBody>
                    <a:bodyPr/>
                    <a:lstStyle/>
                    <a:p>
                      <a:r>
                        <a:rPr lang="en-CA" sz="2600" dirty="0" smtClean="0"/>
                        <a:t>Accrual Basis</a:t>
                      </a:r>
                      <a:endParaRPr lang="en-CA" sz="2600" dirty="0"/>
                    </a:p>
                  </a:txBody>
                  <a:tcPr marT="45724" marB="45724"/>
                </a:tc>
              </a:tr>
              <a:tr h="883991">
                <a:tc>
                  <a:txBody>
                    <a:bodyPr/>
                    <a:lstStyle/>
                    <a:p>
                      <a:r>
                        <a:rPr lang="en-CA" sz="2600" dirty="0" smtClean="0"/>
                        <a:t>Revenue is recorded</a:t>
                      </a:r>
                      <a:endParaRPr lang="en-CA" sz="2600" dirty="0"/>
                    </a:p>
                  </a:txBody>
                  <a:tcPr marT="45724" marB="45724"/>
                </a:tc>
                <a:tc>
                  <a:txBody>
                    <a:bodyPr/>
                    <a:lstStyle/>
                    <a:p>
                      <a:r>
                        <a:rPr lang="en-CA" sz="2600" dirty="0" smtClean="0"/>
                        <a:t>When cash is received</a:t>
                      </a:r>
                      <a:endParaRPr lang="en-CA" sz="2600" dirty="0"/>
                    </a:p>
                  </a:txBody>
                  <a:tcPr marT="45724" marB="45724"/>
                </a:tc>
                <a:tc>
                  <a:txBody>
                    <a:bodyPr/>
                    <a:lstStyle/>
                    <a:p>
                      <a:r>
                        <a:rPr lang="en-CA" sz="2600" dirty="0" smtClean="0"/>
                        <a:t>When revenue is earned</a:t>
                      </a:r>
                      <a:endParaRPr lang="en-CA" sz="2600" dirty="0"/>
                    </a:p>
                  </a:txBody>
                  <a:tcPr marT="45724" marB="45724"/>
                </a:tc>
              </a:tr>
              <a:tr h="1280264">
                <a:tc>
                  <a:txBody>
                    <a:bodyPr/>
                    <a:lstStyle/>
                    <a:p>
                      <a:r>
                        <a:rPr lang="en-CA" sz="2600" dirty="0" smtClean="0"/>
                        <a:t>Expense is recorded</a:t>
                      </a:r>
                      <a:endParaRPr lang="en-CA" sz="2600" dirty="0"/>
                    </a:p>
                  </a:txBody>
                  <a:tcPr marT="45724" marB="45724"/>
                </a:tc>
                <a:tc>
                  <a:txBody>
                    <a:bodyPr/>
                    <a:lstStyle/>
                    <a:p>
                      <a:r>
                        <a:rPr lang="en-CA" sz="2600" dirty="0" smtClean="0"/>
                        <a:t>When cash is paid</a:t>
                      </a:r>
                      <a:endParaRPr lang="en-CA" sz="2600" dirty="0"/>
                    </a:p>
                  </a:txBody>
                  <a:tcPr marT="45724" marB="45724"/>
                </a:tc>
                <a:tc>
                  <a:txBody>
                    <a:bodyPr/>
                    <a:lstStyle/>
                    <a:p>
                      <a:r>
                        <a:rPr lang="en-CA" sz="2600" dirty="0" smtClean="0"/>
                        <a:t>When expense is incurred in generating revenue</a:t>
                      </a:r>
                      <a:endParaRPr lang="en-CA" sz="2600" dirty="0"/>
                    </a:p>
                  </a:txBody>
                  <a:tcPr marT="45724" marB="45724"/>
                </a:tc>
              </a:tr>
              <a:tr h="1280264">
                <a:tc>
                  <a:txBody>
                    <a:bodyPr/>
                    <a:lstStyle/>
                    <a:p>
                      <a:r>
                        <a:rPr lang="en-CA" sz="2600" dirty="0" smtClean="0"/>
                        <a:t>Adjusting entries</a:t>
                      </a:r>
                      <a:endParaRPr lang="en-CA" sz="2600" dirty="0"/>
                    </a:p>
                  </a:txBody>
                  <a:tcPr marT="45724" marB="45724"/>
                </a:tc>
                <a:tc>
                  <a:txBody>
                    <a:bodyPr/>
                    <a:lstStyle/>
                    <a:p>
                      <a:r>
                        <a:rPr lang="en-CA" sz="2600" dirty="0" smtClean="0"/>
                        <a:t>Not</a:t>
                      </a:r>
                      <a:r>
                        <a:rPr lang="en-CA" sz="2600" baseline="0" dirty="0" smtClean="0"/>
                        <a:t> required</a:t>
                      </a:r>
                      <a:endParaRPr lang="en-CA" sz="2600" dirty="0"/>
                    </a:p>
                  </a:txBody>
                  <a:tcPr marT="45724" marB="45724"/>
                </a:tc>
                <a:tc>
                  <a:txBody>
                    <a:bodyPr/>
                    <a:lstStyle/>
                    <a:p>
                      <a:r>
                        <a:rPr lang="en-CA" sz="2600" dirty="0" smtClean="0"/>
                        <a:t>Required</a:t>
                      </a:r>
                      <a:r>
                        <a:rPr lang="en-CA" sz="2600" baseline="0" dirty="0" smtClean="0"/>
                        <a:t> in order to prepare financial statements</a:t>
                      </a:r>
                      <a:endParaRPr lang="en-CA" sz="2600" dirty="0"/>
                    </a:p>
                  </a:txBody>
                  <a:tcPr marT="45724" marB="45724"/>
                </a:tc>
              </a:tr>
            </a:tbl>
          </a:graphicData>
        </a:graphic>
      </p:graphicFrame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685800" y="457200"/>
            <a:ext cx="7772400" cy="1143000"/>
          </a:xfrm>
        </p:spPr>
        <p:txBody>
          <a:bodyPr anchor="ctr"/>
          <a:lstStyle/>
          <a:p>
            <a:pPr eaLnBrk="1" hangingPunct="1"/>
            <a:r>
              <a:rPr lang="en-US" altLang="en-US" smtClean="0"/>
              <a:t>Importance of Accrual Based Accounting</a:t>
            </a:r>
          </a:p>
        </p:txBody>
      </p:sp>
      <p:sp>
        <p:nvSpPr>
          <p:cNvPr id="35843" name="Content Placeholder 3"/>
          <p:cNvSpPr>
            <a:spLocks noGrp="1"/>
          </p:cNvSpPr>
          <p:nvPr>
            <p:ph idx="4294967295"/>
          </p:nvPr>
        </p:nvSpPr>
        <p:spPr>
          <a:xfrm>
            <a:off x="457200" y="2973388"/>
            <a:ext cx="8153400" cy="1250950"/>
          </a:xfrm>
        </p:spPr>
        <p:txBody>
          <a:bodyPr/>
          <a:lstStyle/>
          <a:p>
            <a:pPr eaLnBrk="1" hangingPunct="1"/>
            <a:r>
              <a:rPr lang="en-US" altLang="en-US" smtClean="0"/>
              <a:t>Accrual based accounting provides a more accurate measure of company performance.</a:t>
            </a:r>
          </a:p>
        </p:txBody>
      </p:sp>
      <p:pic>
        <p:nvPicPr>
          <p:cNvPr id="35844" name="Picture 6" descr="C:\Users\Patti\AppData\Local\Microsoft\Windows\Temporary Internet Files\Content.IE5\4KS3QDI8\MC900078826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37325" y="4724400"/>
            <a:ext cx="2268538" cy="1293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Picture 1" descr="Zoom i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80" t="14250" r="2061" b="17346"/>
          <a:stretch>
            <a:fillRect/>
          </a:stretch>
        </p:blipFill>
        <p:spPr bwMode="auto">
          <a:xfrm>
            <a:off x="217488" y="533400"/>
            <a:ext cx="8737600" cy="5791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0" name="Picture 3" descr="Zoom i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99" t="34889" r="4286" b="40344"/>
          <a:stretch>
            <a:fillRect/>
          </a:stretch>
        </p:blipFill>
        <p:spPr bwMode="auto">
          <a:xfrm>
            <a:off x="333375" y="4724400"/>
            <a:ext cx="8505825" cy="1219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7891" name="Picture 1" descr="Zoom in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175" t="16904" r="2063" b="19115"/>
          <a:stretch>
            <a:fillRect/>
          </a:stretch>
        </p:blipFill>
        <p:spPr bwMode="auto">
          <a:xfrm>
            <a:off x="290513" y="228600"/>
            <a:ext cx="8664575" cy="4876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Picture 2" descr="Zoom i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56" t="12482" r="2380" b="14398"/>
          <a:stretch>
            <a:fillRect/>
          </a:stretch>
        </p:blipFill>
        <p:spPr bwMode="auto">
          <a:xfrm>
            <a:off x="261938" y="762000"/>
            <a:ext cx="8664575" cy="5257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8" name="Picture 1" descr="Zoom i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46" t="31351" r="1746" b="34325"/>
          <a:stretch>
            <a:fillRect/>
          </a:stretch>
        </p:blipFill>
        <p:spPr bwMode="auto">
          <a:xfrm>
            <a:off x="160338" y="990600"/>
            <a:ext cx="8823325" cy="441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2" name="Picture 4" descr="MC900155440[1]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7000"/>
          <a:stretch>
            <a:fillRect/>
          </a:stretch>
        </p:blipFill>
        <p:spPr bwMode="auto">
          <a:xfrm>
            <a:off x="2209800" y="1473200"/>
            <a:ext cx="3733800" cy="2565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93890" name="Rectangle 2"/>
          <p:cNvSpPr>
            <a:spLocks noGrp="1" noChangeArrowheads="1"/>
          </p:cNvSpPr>
          <p:nvPr>
            <p:ph type="ctrTitle" idx="4294967295"/>
          </p:nvPr>
        </p:nvSpPr>
        <p:spPr>
          <a:xfrm>
            <a:off x="609600" y="4572000"/>
            <a:ext cx="7772400" cy="1470025"/>
          </a:xfrm>
        </p:spPr>
        <p:txBody>
          <a:bodyPr anchor="ctr"/>
          <a:lstStyle/>
          <a:p>
            <a:pPr algn="ctr" eaLnBrk="1" hangingPunct="1">
              <a:defRPr/>
            </a:pPr>
            <a:r>
              <a:rPr lang="en-US" sz="500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End of Chapter 3!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2_Custom Design">
  <a:themeElements>
    <a:clrScheme name="2_Custom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2_Custom Design">
      <a:majorFont>
        <a:latin typeface="Engravers MT"/>
        <a:ea typeface="ＭＳ Ｐゴシック"/>
        <a:cs typeface=""/>
      </a:majorFont>
      <a:minorFont>
        <a:latin typeface="Times New Roman"/>
        <a:ea typeface="ＭＳ Ｐゴシック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ea typeface="ＭＳ Ｐゴシック" pitchFamily="1" charset="-128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ea typeface="ＭＳ Ｐゴシック" pitchFamily="1" charset="-128"/>
          </a:defRPr>
        </a:defPPr>
      </a:lstStyle>
    </a:lnDef>
  </a:objectDefaults>
  <a:extraClrSchemeLst>
    <a:extraClrScheme>
      <a:clrScheme name="2_Custom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Custom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Custom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Custom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Custom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Custom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_Custom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_Custom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_Custom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_Custom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_Custom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_Custom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Custom Design">
  <a:themeElements>
    <a:clrScheme name="Custom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Custom Design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ea typeface="ＭＳ Ｐゴシック" pitchFamily="1" charset="-128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ea typeface="ＭＳ Ｐゴシック" pitchFamily="1" charset="-128"/>
          </a:defRPr>
        </a:defPPr>
      </a:lstStyle>
    </a:lnDef>
  </a:objectDefaults>
  <a:extraClrSchemeLst>
    <a:extraClrScheme>
      <a:clrScheme name="Custom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ustom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ustom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ustom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ustom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ustom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ustom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ustom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ustom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ustom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ustom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ustom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1_Custom Design">
  <a:themeElements>
    <a:clrScheme name="1_Custom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1_Custom Design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ea typeface="ＭＳ Ｐゴシック" pitchFamily="1" charset="-128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ea typeface="ＭＳ Ｐゴシック" pitchFamily="1" charset="-128"/>
          </a:defRPr>
        </a:defPPr>
      </a:lstStyle>
    </a:lnDef>
  </a:objectDefaults>
  <a:extraClrSchemeLst>
    <a:extraClrScheme>
      <a:clrScheme name="1_Custom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Custom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Custom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Custom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Custom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Custom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Custom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Custom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Custom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Custom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Custom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Custom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4.xml><?xml version="1.0" encoding="utf-8"?>
<a:theme xmlns:a="http://schemas.openxmlformats.org/drawingml/2006/main" name="Edge">
  <a:themeElements>
    <a:clrScheme name="Edge 7">
      <a:dk1>
        <a:srgbClr val="000000"/>
      </a:dk1>
      <a:lt1>
        <a:srgbClr val="FFFFFF"/>
      </a:lt1>
      <a:dk2>
        <a:srgbClr val="006633"/>
      </a:dk2>
      <a:lt2>
        <a:srgbClr val="5F5F5F"/>
      </a:lt2>
      <a:accent1>
        <a:srgbClr val="CC9900"/>
      </a:accent1>
      <a:accent2>
        <a:srgbClr val="3B812F"/>
      </a:accent2>
      <a:accent3>
        <a:srgbClr val="FFFFFF"/>
      </a:accent3>
      <a:accent4>
        <a:srgbClr val="000000"/>
      </a:accent4>
      <a:accent5>
        <a:srgbClr val="E2CAAA"/>
      </a:accent5>
      <a:accent6>
        <a:srgbClr val="35742A"/>
      </a:accent6>
      <a:hlink>
        <a:srgbClr val="996600"/>
      </a:hlink>
      <a:folHlink>
        <a:srgbClr val="AFBF39"/>
      </a:folHlink>
    </a:clrScheme>
    <a:fontScheme name="Edge">
      <a:majorFont>
        <a:latin typeface="Garamond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Edge 1">
        <a:dk1>
          <a:srgbClr val="333333"/>
        </a:dk1>
        <a:lt1>
          <a:srgbClr val="FFFFFF"/>
        </a:lt1>
        <a:dk2>
          <a:srgbClr val="820000"/>
        </a:dk2>
        <a:lt2>
          <a:srgbClr val="FFFFFF"/>
        </a:lt2>
        <a:accent1>
          <a:srgbClr val="FF9900"/>
        </a:accent1>
        <a:accent2>
          <a:srgbClr val="CC3300"/>
        </a:accent2>
        <a:accent3>
          <a:srgbClr val="C1AAAA"/>
        </a:accent3>
        <a:accent4>
          <a:srgbClr val="DADADA"/>
        </a:accent4>
        <a:accent5>
          <a:srgbClr val="FFCAAA"/>
        </a:accent5>
        <a:accent6>
          <a:srgbClr val="B92D00"/>
        </a:accent6>
        <a:hlink>
          <a:srgbClr val="808080"/>
        </a:hlink>
        <a:folHlink>
          <a:srgbClr val="66663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Edge 2">
        <a:dk1>
          <a:srgbClr val="333333"/>
        </a:dk1>
        <a:lt1>
          <a:srgbClr val="CCCCFF"/>
        </a:lt1>
        <a:dk2>
          <a:srgbClr val="0B0506"/>
        </a:dk2>
        <a:lt2>
          <a:srgbClr val="FFFFFF"/>
        </a:lt2>
        <a:accent1>
          <a:srgbClr val="3366CC"/>
        </a:accent1>
        <a:accent2>
          <a:srgbClr val="3333CC"/>
        </a:accent2>
        <a:accent3>
          <a:srgbClr val="AAAAAA"/>
        </a:accent3>
        <a:accent4>
          <a:srgbClr val="AEAEDA"/>
        </a:accent4>
        <a:accent5>
          <a:srgbClr val="ADB8E2"/>
        </a:accent5>
        <a:accent6>
          <a:srgbClr val="2D2DB9"/>
        </a:accent6>
        <a:hlink>
          <a:srgbClr val="808080"/>
        </a:hlink>
        <a:folHlink>
          <a:srgbClr val="66663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Edge 3">
        <a:dk1>
          <a:srgbClr val="333333"/>
        </a:dk1>
        <a:lt1>
          <a:srgbClr val="FFFFFF"/>
        </a:lt1>
        <a:dk2>
          <a:srgbClr val="221013"/>
        </a:dk2>
        <a:lt2>
          <a:srgbClr val="FFFFFF"/>
        </a:lt2>
        <a:accent1>
          <a:srgbClr val="CC3300"/>
        </a:accent1>
        <a:accent2>
          <a:srgbClr val="CC9900"/>
        </a:accent2>
        <a:accent3>
          <a:srgbClr val="ABAAAA"/>
        </a:accent3>
        <a:accent4>
          <a:srgbClr val="DADADA"/>
        </a:accent4>
        <a:accent5>
          <a:srgbClr val="E2ADAA"/>
        </a:accent5>
        <a:accent6>
          <a:srgbClr val="B98A00"/>
        </a:accent6>
        <a:hlink>
          <a:srgbClr val="808080"/>
        </a:hlink>
        <a:folHlink>
          <a:srgbClr val="66663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Edge 4">
        <a:dk1>
          <a:srgbClr val="11054B"/>
        </a:dk1>
        <a:lt1>
          <a:srgbClr val="FFFFFF"/>
        </a:lt1>
        <a:dk2>
          <a:srgbClr val="0000CC"/>
        </a:dk2>
        <a:lt2>
          <a:srgbClr val="FFFFFF"/>
        </a:lt2>
        <a:accent1>
          <a:srgbClr val="FF6600"/>
        </a:accent1>
        <a:accent2>
          <a:srgbClr val="FF3300"/>
        </a:accent2>
        <a:accent3>
          <a:srgbClr val="AAAAE2"/>
        </a:accent3>
        <a:accent4>
          <a:srgbClr val="DADADA"/>
        </a:accent4>
        <a:accent5>
          <a:srgbClr val="FFB8AA"/>
        </a:accent5>
        <a:accent6>
          <a:srgbClr val="E72D00"/>
        </a:accent6>
        <a:hlink>
          <a:srgbClr val="CC9900"/>
        </a:hlink>
        <a:folHlink>
          <a:srgbClr val="B2B2B2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Edge 5">
        <a:dk1>
          <a:srgbClr val="9B8D65"/>
        </a:dk1>
        <a:lt1>
          <a:srgbClr val="F8F8F8"/>
        </a:lt1>
        <a:dk2>
          <a:srgbClr val="002600"/>
        </a:dk2>
        <a:lt2>
          <a:srgbClr val="FAFACC"/>
        </a:lt2>
        <a:accent1>
          <a:srgbClr val="CC9933"/>
        </a:accent1>
        <a:accent2>
          <a:srgbClr val="8F9967"/>
        </a:accent2>
        <a:accent3>
          <a:srgbClr val="AAACAA"/>
        </a:accent3>
        <a:accent4>
          <a:srgbClr val="D4D4D4"/>
        </a:accent4>
        <a:accent5>
          <a:srgbClr val="E2CAAD"/>
        </a:accent5>
        <a:accent6>
          <a:srgbClr val="818A5D"/>
        </a:accent6>
        <a:hlink>
          <a:srgbClr val="336600"/>
        </a:hlink>
        <a:folHlink>
          <a:srgbClr val="8080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Edge 6">
        <a:dk1>
          <a:srgbClr val="333333"/>
        </a:dk1>
        <a:lt1>
          <a:srgbClr val="FFFFFF"/>
        </a:lt1>
        <a:dk2>
          <a:srgbClr val="006699"/>
        </a:dk2>
        <a:lt2>
          <a:srgbClr val="FFFFFF"/>
        </a:lt2>
        <a:accent1>
          <a:srgbClr val="CC9900"/>
        </a:accent1>
        <a:accent2>
          <a:srgbClr val="FF9900"/>
        </a:accent2>
        <a:accent3>
          <a:srgbClr val="AAB8CA"/>
        </a:accent3>
        <a:accent4>
          <a:srgbClr val="DADADA"/>
        </a:accent4>
        <a:accent5>
          <a:srgbClr val="E2CAAA"/>
        </a:accent5>
        <a:accent6>
          <a:srgbClr val="E78A00"/>
        </a:accent6>
        <a:hlink>
          <a:srgbClr val="FFCC00"/>
        </a:hlink>
        <a:folHlink>
          <a:srgbClr val="706F37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Edge 7">
        <a:dk1>
          <a:srgbClr val="000000"/>
        </a:dk1>
        <a:lt1>
          <a:srgbClr val="FFFFFF"/>
        </a:lt1>
        <a:dk2>
          <a:srgbClr val="006633"/>
        </a:dk2>
        <a:lt2>
          <a:srgbClr val="5F5F5F"/>
        </a:lt2>
        <a:accent1>
          <a:srgbClr val="CC9900"/>
        </a:accent1>
        <a:accent2>
          <a:srgbClr val="3B812F"/>
        </a:accent2>
        <a:accent3>
          <a:srgbClr val="FFFFFF"/>
        </a:accent3>
        <a:accent4>
          <a:srgbClr val="000000"/>
        </a:accent4>
        <a:accent5>
          <a:srgbClr val="E2CAAA"/>
        </a:accent5>
        <a:accent6>
          <a:srgbClr val="35742A"/>
        </a:accent6>
        <a:hlink>
          <a:srgbClr val="996600"/>
        </a:hlink>
        <a:folHlink>
          <a:srgbClr val="AFBF3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Edge 8">
        <a:dk1>
          <a:srgbClr val="000000"/>
        </a:dk1>
        <a:lt1>
          <a:srgbClr val="FFFFFF"/>
        </a:lt1>
        <a:dk2>
          <a:srgbClr val="CC0000"/>
        </a:dk2>
        <a:lt2>
          <a:srgbClr val="666699"/>
        </a:lt2>
        <a:accent1>
          <a:srgbClr val="808080"/>
        </a:accent1>
        <a:accent2>
          <a:srgbClr val="999933"/>
        </a:accent2>
        <a:accent3>
          <a:srgbClr val="FFFFFF"/>
        </a:accent3>
        <a:accent4>
          <a:srgbClr val="000000"/>
        </a:accent4>
        <a:accent5>
          <a:srgbClr val="C0C0C0"/>
        </a:accent5>
        <a:accent6>
          <a:srgbClr val="8A8A2D"/>
        </a:accent6>
        <a:hlink>
          <a:srgbClr val="4C6D80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Edge 9">
        <a:dk1>
          <a:srgbClr val="000000"/>
        </a:dk1>
        <a:lt1>
          <a:srgbClr val="FFFFFF"/>
        </a:lt1>
        <a:dk2>
          <a:srgbClr val="003399"/>
        </a:dk2>
        <a:lt2>
          <a:srgbClr val="666699"/>
        </a:lt2>
        <a:accent1>
          <a:srgbClr val="009999"/>
        </a:accent1>
        <a:accent2>
          <a:srgbClr val="4C6D4E"/>
        </a:accent2>
        <a:accent3>
          <a:srgbClr val="FFFFFF"/>
        </a:accent3>
        <a:accent4>
          <a:srgbClr val="000000"/>
        </a:accent4>
        <a:accent5>
          <a:srgbClr val="AACACA"/>
        </a:accent5>
        <a:accent6>
          <a:srgbClr val="446246"/>
        </a:accent6>
        <a:hlink>
          <a:srgbClr val="4C6D80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5.xml><?xml version="1.0" encoding="utf-8"?>
<a:theme xmlns:a="http://schemas.openxmlformats.org/drawingml/2006/main" name="Default Design">
  <a:themeElements>
    <a:clrScheme name="Default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efault Design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6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WarrenSurvey_FINAL</Template>
  <TotalTime>3026</TotalTime>
  <Words>1469</Words>
  <Application>Microsoft Office PowerPoint</Application>
  <PresentationFormat>On-screen Show (4:3)</PresentationFormat>
  <Paragraphs>370</Paragraphs>
  <Slides>35</Slides>
  <Notes>24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5</vt:i4>
      </vt:variant>
      <vt:variant>
        <vt:lpstr>Slide Titles</vt:lpstr>
      </vt:variant>
      <vt:variant>
        <vt:i4>35</vt:i4>
      </vt:variant>
    </vt:vector>
  </HeadingPairs>
  <TitlesOfParts>
    <vt:vector size="48" baseType="lpstr">
      <vt:lpstr>Arial</vt:lpstr>
      <vt:lpstr>ＭＳ Ｐゴシック</vt:lpstr>
      <vt:lpstr>Engravers MT</vt:lpstr>
      <vt:lpstr>Times New Roman</vt:lpstr>
      <vt:lpstr>Wingdings</vt:lpstr>
      <vt:lpstr>Calibri</vt:lpstr>
      <vt:lpstr>Garamond</vt:lpstr>
      <vt:lpstr>Arial Black</vt:lpstr>
      <vt:lpstr>2_Custom Design</vt:lpstr>
      <vt:lpstr>Custom Design</vt:lpstr>
      <vt:lpstr>1_Custom Design</vt:lpstr>
      <vt:lpstr>Edge</vt:lpstr>
      <vt:lpstr>Default Design</vt:lpstr>
      <vt:lpstr>Chapter 3</vt:lpstr>
      <vt:lpstr>Learning Objectives</vt:lpstr>
      <vt:lpstr>Why is Accrual Accounting Needed?</vt:lpstr>
      <vt:lpstr>Matching Principle</vt:lpstr>
      <vt:lpstr>Revenue Recognition Principle</vt:lpstr>
      <vt:lpstr>Accrual Concepts – Julianne’s Lemonade Stand</vt:lpstr>
      <vt:lpstr>Revenue Received in Advance</vt:lpstr>
      <vt:lpstr>Expenses paid in advance</vt:lpstr>
      <vt:lpstr>Expense paid in advance</vt:lpstr>
      <vt:lpstr>Purchase of Equipment</vt:lpstr>
      <vt:lpstr>Sold Lemonade “on account”</vt:lpstr>
      <vt:lpstr>Sell lemonade</vt:lpstr>
      <vt:lpstr>Collection of Accounts Receivable</vt:lpstr>
      <vt:lpstr>Pay Accounts Payable</vt:lpstr>
      <vt:lpstr>Expenses Paid in Cash</vt:lpstr>
      <vt:lpstr>Dividend</vt:lpstr>
      <vt:lpstr>PowerPoint Presentation</vt:lpstr>
      <vt:lpstr>PowerPoint Presentation</vt:lpstr>
      <vt:lpstr>Deferred Expenses – Prepaid Rent</vt:lpstr>
      <vt:lpstr>Deferred Expenses – Supplies</vt:lpstr>
      <vt:lpstr>Fixed Assets and Depreciation</vt:lpstr>
      <vt:lpstr>Deferred Expenses – Depreciation</vt:lpstr>
      <vt:lpstr>Deferred Revenue – Unearned Rent</vt:lpstr>
      <vt:lpstr>Accrued Expenses – Wages Owed</vt:lpstr>
      <vt:lpstr>Accrued Expenses – Wages Owed</vt:lpstr>
      <vt:lpstr>Accrued Revenues – Lemonade Sold</vt:lpstr>
      <vt:lpstr>Summary of Transactions for Julianne’s lemonade stand</vt:lpstr>
      <vt:lpstr>PowerPoint Presentation</vt:lpstr>
      <vt:lpstr>Cash vs. Accrual Basis of Accounting</vt:lpstr>
      <vt:lpstr>Importance of Accrual Based Accounting</vt:lpstr>
      <vt:lpstr>PowerPoint Presentation</vt:lpstr>
      <vt:lpstr>PowerPoint Presentation</vt:lpstr>
      <vt:lpstr>PowerPoint Presentation</vt:lpstr>
      <vt:lpstr>PowerPoint Presentation</vt:lpstr>
      <vt:lpstr>End of Chapter 3!</vt:lpstr>
    </vt:vector>
  </TitlesOfParts>
  <Company>Cengage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Chapter Number</dc:title>
  <dc:creator>TL User</dc:creator>
  <cp:lastModifiedBy>Patti</cp:lastModifiedBy>
  <cp:revision>191</cp:revision>
  <dcterms:created xsi:type="dcterms:W3CDTF">2009-07-15T18:36:45Z</dcterms:created>
  <dcterms:modified xsi:type="dcterms:W3CDTF">2013-09-16T00:28:45Z</dcterms:modified>
</cp:coreProperties>
</file>